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0"/>
  </p:notesMasterIdLst>
  <p:handoutMasterIdLst>
    <p:handoutMasterId r:id="rId11"/>
  </p:handoutMasterIdLst>
  <p:sldIdLst>
    <p:sldId id="477" r:id="rId2"/>
    <p:sldId id="261" r:id="rId3"/>
    <p:sldId id="263" r:id="rId4"/>
    <p:sldId id="266" r:id="rId5"/>
    <p:sldId id="267" r:id="rId6"/>
    <p:sldId id="277" r:id="rId7"/>
    <p:sldId id="283" r:id="rId8"/>
    <p:sldId id="4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4386" autoAdjust="0"/>
  </p:normalViewPr>
  <p:slideViewPr>
    <p:cSldViewPr snapToGrid="0">
      <p:cViewPr varScale="1">
        <p:scale>
          <a:sx n="63" d="100"/>
          <a:sy n="63" d="100"/>
        </p:scale>
        <p:origin x="62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29/10/2025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0A8C98-F9BC-B477-E05D-7CF52D6A6A4A}"/>
              </a:ext>
            </a:extLst>
          </p:cNvPr>
          <p:cNvGrpSpPr/>
          <p:nvPr/>
        </p:nvGrpSpPr>
        <p:grpSpPr>
          <a:xfrm>
            <a:off x="304800" y="2532492"/>
            <a:ext cx="4185758" cy="1353793"/>
            <a:chOff x="3946989" y="3916559"/>
            <a:chExt cx="4185758" cy="135379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5D037-D11F-7A06-1C80-80A5E0AC2635}"/>
                </a:ext>
              </a:extLst>
            </p:cNvPr>
            <p:cNvSpPr txBox="1"/>
            <p:nvPr/>
          </p:nvSpPr>
          <p:spPr>
            <a:xfrm>
              <a:off x="3946989" y="4070023"/>
              <a:ext cx="41857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Dr. </a:t>
              </a:r>
              <a:r>
                <a:rPr lang="en-US" sz="2400" b="1" spc="600" dirty="0" err="1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Jafar</a:t>
              </a:r>
              <a:r>
                <a:rPr lang="en-US" sz="2400" b="1" spc="600" dirty="0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 </a:t>
              </a:r>
              <a:r>
                <a:rPr lang="en-US" sz="2400" b="1" spc="600" dirty="0" err="1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Jandaghi</a:t>
              </a:r>
              <a:endParaRPr lang="en-US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400" b="1" spc="600" dirty="0" err="1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I.R.Iran</a:t>
              </a:r>
              <a:r>
                <a:rPr lang="en-US" sz="2400" b="1" spc="600" dirty="0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55693" y="62144"/>
            <a:ext cx="6448284" cy="86173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 Iran overview</a:t>
            </a:r>
            <a:endParaRPr sz="40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CaixaDeTexto 6">
            <a:extLst>
              <a:ext uri="{FF2B5EF4-FFF2-40B4-BE49-F238E27FC236}">
                <a16:creationId xmlns:a16="http://schemas.microsoft.com/office/drawing/2014/main" id="{D8BE85B2-92E5-3112-C6D1-AA1B56FFA532}"/>
              </a:ext>
            </a:extLst>
          </p:cNvPr>
          <p:cNvSpPr txBox="1"/>
          <p:nvPr/>
        </p:nvSpPr>
        <p:spPr>
          <a:xfrm>
            <a:off x="448834" y="923878"/>
            <a:ext cx="1174316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 err="1"/>
              <a:t>I.R.Iran</a:t>
            </a:r>
            <a:r>
              <a:rPr lang="en-US" sz="2400" dirty="0"/>
              <a:t> has achieved significant and sustained progress in maternal, neonatal, and child health through one of the strongest </a:t>
            </a:r>
            <a:r>
              <a:rPr lang="en-US" sz="2400" b="1" dirty="0"/>
              <a:t>Primary Health Care (PHC) networks</a:t>
            </a:r>
            <a:r>
              <a:rPr lang="en-US" sz="2400" dirty="0"/>
              <a:t> in the region. This network—spanning both urban and rural settings—ensures universal access to antenatal care, skilled birth attendance, neonatal screening, immunization, and family health services.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/>
              <a:t>More than </a:t>
            </a:r>
            <a:r>
              <a:rPr lang="en-US" sz="2400" b="1" dirty="0"/>
              <a:t>32,000 midwives and family-health providers</a:t>
            </a:r>
            <a:r>
              <a:rPr lang="en-US" sz="2400" dirty="0"/>
              <a:t> serve as the backbone of this system, delivering frontline care and ensuring continuity across the life course.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/>
              <a:t>Despite challenges, Iran has progressively expanded </a:t>
            </a:r>
            <a:r>
              <a:rPr lang="en-US" sz="2400" b="1" dirty="0"/>
              <a:t>health indicators and equitable access</a:t>
            </a:r>
            <a:r>
              <a:rPr lang="en-US" sz="2400" dirty="0"/>
              <a:t> across provinces.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448837" y="0"/>
            <a:ext cx="4448461" cy="94991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Strategic projects</a:t>
            </a: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4" name="CaixaDeTexto 6">
            <a:extLst>
              <a:ext uri="{FF2B5EF4-FFF2-40B4-BE49-F238E27FC236}">
                <a16:creationId xmlns:a16="http://schemas.microsoft.com/office/drawing/2014/main" id="{19AFB615-358C-CE25-4937-B57076CECBA9}"/>
              </a:ext>
            </a:extLst>
          </p:cNvPr>
          <p:cNvSpPr txBox="1"/>
          <p:nvPr/>
        </p:nvSpPr>
        <p:spPr>
          <a:xfrm>
            <a:off x="448836" y="949910"/>
            <a:ext cx="11743163" cy="584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200" dirty="0"/>
              <a:t>IR Iran’s </a:t>
            </a:r>
            <a:r>
              <a:rPr lang="en-US" sz="2200" b="1" dirty="0"/>
              <a:t>National Maternal and Child Health Strategy (2023–2028)</a:t>
            </a:r>
            <a:r>
              <a:rPr lang="en-US" sz="2200" dirty="0"/>
              <a:t> provides a comprehensive framework aimed at enhancing quality, reducing inequalities, and ensuring integration across all stages of care—from pre-pregnancy through childhood.</a:t>
            </a:r>
          </a:p>
          <a:p>
            <a:endParaRPr lang="en-US" sz="2200" dirty="0"/>
          </a:p>
          <a:p>
            <a:pPr algn="just"/>
            <a:r>
              <a:rPr lang="en-US" sz="2200" b="1" dirty="0"/>
              <a:t>Key strategic components include: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2200" b="1" dirty="0"/>
              <a:t>A full continuum of care</a:t>
            </a:r>
            <a:r>
              <a:rPr lang="en-US" sz="2200" dirty="0"/>
              <a:t>, covering pre-marital counseling, pre-pregnancy health, antenatal care, childbirth, postpartum care, and early childhood development.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2200" b="1" dirty="0"/>
              <a:t>Maternal–NCD integration</a:t>
            </a:r>
            <a:r>
              <a:rPr lang="en-US" sz="2200" dirty="0"/>
              <a:t>, ensuring systematic screening and management of hypertension, diabetes, and obesity in women of reproductive age.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2200" b="1" dirty="0"/>
              <a:t>The National Neonatal Screening and Developmental Care Program</a:t>
            </a:r>
            <a:r>
              <a:rPr lang="en-US" sz="2200" dirty="0"/>
              <a:t>, which supports early detection of congenital disorders, sensory impairments, and developmental delays.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2200" b="1" dirty="0"/>
              <a:t>Digital maternal and child health records</a:t>
            </a:r>
            <a:r>
              <a:rPr lang="en-US" sz="2200" dirty="0"/>
              <a:t>, enabling follow-up, risk stratification, and timely interventions across the PHC network.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2200" b="1" dirty="0"/>
              <a:t>Community-based midwifery services</a:t>
            </a:r>
            <a:r>
              <a:rPr lang="en-US" sz="2200" dirty="0"/>
              <a:t>, guaranteeing universal access, including in remote and underserved regions.</a:t>
            </a:r>
          </a:p>
          <a:p>
            <a:pPr algn="just"/>
            <a:r>
              <a:rPr lang="en-US" sz="2200" dirty="0"/>
              <a:t>This integrated approach supports early detection, targeted referral, and continuous monitoring-strengthening resilience and improving health outcomes across the country.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722495" y="128877"/>
            <a:ext cx="8482597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Major Achievements and Lessons Learned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48835" y="750777"/>
            <a:ext cx="712036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/>
              <a:t>Over the past decades, IR Iran has recorded </a:t>
            </a:r>
            <a:r>
              <a:rPr lang="en-US" sz="2000" b="1" dirty="0"/>
              <a:t>substantial improvements</a:t>
            </a:r>
            <a:r>
              <a:rPr lang="en-US" sz="2000" dirty="0"/>
              <a:t> in MNCH outcomes, particularly through widespread PHC coverage, investment in skilled birth attendance, and standardized clinical protocols.</a:t>
            </a:r>
          </a:p>
          <a:p>
            <a:r>
              <a:rPr lang="en-US" sz="2000" b="1" dirty="0"/>
              <a:t>Today, Iran maintains: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sz="2000" b="1" dirty="0"/>
              <a:t>Over 95% coverage</a:t>
            </a:r>
            <a:r>
              <a:rPr lang="en-US" sz="2000" dirty="0"/>
              <a:t> of antenatal care and skilled birth attendance.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sz="2000" dirty="0"/>
              <a:t>Broad national access to neonatal screening and immunization.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sz="2000" dirty="0"/>
              <a:t>A steadily improved survival rate for mothers, newborns, and infants.</a:t>
            </a:r>
          </a:p>
          <a:p>
            <a:pPr algn="just"/>
            <a:r>
              <a:rPr lang="en-US" sz="2000" dirty="0"/>
              <a:t>At the same time, we need for renewed investment.</a:t>
            </a:r>
          </a:p>
          <a:p>
            <a:pPr lvl="1"/>
            <a:r>
              <a:rPr lang="en-US" dirty="0"/>
              <a:t>That </a:t>
            </a:r>
            <a:r>
              <a:rPr lang="en-US" b="1" dirty="0"/>
              <a:t>PHC investment must be continuous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That </a:t>
            </a:r>
            <a:r>
              <a:rPr lang="en-US" b="1" dirty="0"/>
              <a:t>digital surveillance improves accountability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that </a:t>
            </a:r>
            <a:r>
              <a:rPr lang="en-US" b="1" dirty="0"/>
              <a:t>quality-of-care reforms are essential</a:t>
            </a:r>
            <a:r>
              <a:rPr lang="en-US" dirty="0"/>
              <a:t> to protect the gains achieved.</a:t>
            </a:r>
          </a:p>
          <a:p>
            <a:pPr lvl="2"/>
            <a:r>
              <a:rPr lang="en-US" dirty="0"/>
              <a:t>IR Iran’s experience demonstrates that resilience requires a combination of </a:t>
            </a:r>
            <a:r>
              <a:rPr lang="en-US" b="1" dirty="0"/>
              <a:t>data, human resources, and community engagement</a:t>
            </a:r>
            <a:r>
              <a:rPr lang="en-US" dirty="0"/>
              <a:t>, especially in times of crisis or economic strain.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F8BBB5-0814-486D-AF5A-7CFFCFF9DB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298" y="1195754"/>
            <a:ext cx="4440702" cy="320931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6FDDE88-69F8-429A-A1DB-9B3C3FDAE6C4}"/>
              </a:ext>
            </a:extLst>
          </p:cNvPr>
          <p:cNvSpPr/>
          <p:nvPr/>
        </p:nvSpPr>
        <p:spPr>
          <a:xfrm>
            <a:off x="7751298" y="4671764"/>
            <a:ext cx="4255679" cy="16024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Thanks to sustained investment in prevention and treatment, we have been able to achieve significant </a:t>
            </a:r>
            <a:r>
              <a:rPr lang="en-US" dirty="0" smtClean="0">
                <a:solidFill>
                  <a:schemeClr val="tx1"/>
                </a:solidFill>
              </a:rPr>
              <a:t>gains NMR, U5MR and MMR </a:t>
            </a:r>
            <a:r>
              <a:rPr lang="en-US" dirty="0">
                <a:solidFill>
                  <a:schemeClr val="tx1"/>
                </a:solidFill>
              </a:rPr>
              <a:t>over recent decades, as illustrated in the chart.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661182" y="195309"/>
            <a:ext cx="9993641" cy="89025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Despite progress, Iran faces several persistent and emerging challenges: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Geographic inequalities 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maternal emergency referral services, neonatal transport systems, and the distribution of NICU beds in remote provinces.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System-resilience 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gaps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particularly in ensuring uninterrupted care during crises, displacement, or natural disasters.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Need for strengthened developmental care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especially for high-risk newborns requiring long-term follow-up.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Addressing these challenges requires enhanced regional collaboration, innovation in service delivery, and sustained investment in PHC and digital systems.</a:t>
            </a:r>
            <a: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sz="18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461637" y="0"/>
            <a:ext cx="11730364" cy="750970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How can IR Iran contribute to the D-8 </a:t>
            </a:r>
            <a:b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b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Iran </a:t>
            </a: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stands ready to support the D-8 community in strengthening maternal and neonatal health through knowledge exchange, capacity building, and operational </a:t>
            </a:r>
            <a:r>
              <a:rPr lang="en-US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collaboration</a:t>
            </a:r>
            <a:r>
              <a:rPr lang="en-US" sz="20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br>
              <a:rPr lang="en-US" sz="20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Key proposed contributions include:</a:t>
            </a:r>
            <a:br>
              <a: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A D-8 Regional Program for Maternal and Newborn Health Equity</a:t>
            </a: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Focused on rural outreach, early detection, high-risk pregnancy management, and neonatal care</a:t>
            </a:r>
            <a:r>
              <a:rPr lang="en-US" sz="20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br>
              <a:rPr lang="en-US" sz="20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Establishment of a D-8 Collaborative Learning Hub</a:t>
            </a: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67 universities and more than 400 </a:t>
            </a:r>
            <a:r>
              <a:rPr lang="en-US" sz="20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neonatologists and </a:t>
            </a: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350 NICUs, IR Iran is prepared to host a regional hub to share successful models, including:</a:t>
            </a:r>
            <a:b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Midwifery education and continuing professional development,</a:t>
            </a:r>
            <a:b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Neonatal intensive care systems,</a:t>
            </a:r>
            <a:b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Developmental screening and early intervention programs like fetal surgery</a:t>
            </a:r>
            <a:b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b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Technical Exchange and Fellowship Programs</a:t>
            </a: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IR Iran’s leading universities and referral maternity hospitals are ready to offer:</a:t>
            </a:r>
            <a:b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Short-term clinical fellowships,</a:t>
            </a:r>
            <a:b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Neonatal and maternal emergency training,</a:t>
            </a:r>
            <a:b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Public-health leadership courses.</a:t>
            </a:r>
            <a:r>
              <a: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sz="16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355600" y="0"/>
            <a:ext cx="12090400" cy="683259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What does IR Iran need to make the mentioned </a:t>
            </a:r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contributions</a:t>
            </a: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operationalize its commitments and strengthen collaborative impact, Iran seeks: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Regional Funding and Co-Investment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Particularly for digital-surveillance systems, high-risk pregnancy management</a:t>
            </a:r>
            <a:r>
              <a:rPr lang="en-US" sz="2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br>
              <a:rPr lang="en-US" sz="2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neonatal technology, and PHC enhancements.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Partnerships for Digital Tools in MNCH Surveillance</a:t>
            </a:r>
            <a:b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Including interoperable maternal and neonatal registries, regional dashboards, and AI-based early-warning tools.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Harmonized Regional Protocols</a:t>
            </a:r>
            <a:b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emergency obstetric care, neonatal transport, referral pathways, </a:t>
            </a:r>
            <a:r>
              <a:rPr lang="en-US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en-US" sz="24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quality-of-care 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standards.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Joint Training and Mobility Programs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midwives, neonatologists, pediatricians, public-health officers, and data specialists.</a:t>
            </a:r>
            <a:b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2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 supports, the Islamic Republic of Iran—and the D-8 community as a whole—can accelerate progress toward reducing maternal mortality by two-thirds by 2030 and ensuring that every mother and child not only survives, but thrives.</a:t>
            </a:r>
            <a:endParaRPr sz="24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194</TotalTime>
  <Words>476</Words>
  <Application>Microsoft Office PowerPoint</Application>
  <PresentationFormat>Widescreen</PresentationFormat>
  <Paragraphs>38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Book Antiqua</vt:lpstr>
      <vt:lpstr>Calibri</vt:lpstr>
      <vt:lpstr>Mongolian Baiti</vt:lpstr>
      <vt:lpstr>Nunito Sans</vt:lpstr>
      <vt:lpstr>Open Sans ExtraBold</vt:lpstr>
      <vt:lpstr>Roboto Mono</vt:lpstr>
      <vt:lpstr>Wingdings</vt:lpstr>
      <vt:lpstr>Slidehack Cheatsheet</vt:lpstr>
      <vt:lpstr>First D-8 Health Experts Meeting 17th November, 2025 </vt:lpstr>
      <vt:lpstr>IR Iran overview</vt:lpstr>
      <vt:lpstr>Strategic projects </vt:lpstr>
      <vt:lpstr>Major Achievements and Lessons Learned</vt:lpstr>
      <vt:lpstr>Current challenges and Gaps  Despite progress, Iran faces several persistent and emerging challenges:  Geographic inequalities in maternal emergency referral services, neonatal transport systems, and the distribution of NICU beds in remote provinces.  System-resilience gaps, particularly in ensuring uninterrupted care during crises, displacement, or natural disasters.  Need for strengthened developmental care, especially for high-risk newborns requiring long-term follow-up.  Addressing these challenges requires enhanced regional collaboration, innovation in service delivery, and sustained investment in PHC and digital systems. </vt:lpstr>
      <vt:lpstr>How can IR Iran contribute to the D-8  Health Agenda? Iran stands ready to support the D-8 community in strengthening maternal and neonatal health through knowledge exchange, capacity building, and operational collaboration.  Key proposed contributions include: • A D-8 Regional Program for Maternal and Newborn Health Equity Focused on rural outreach, early detection, high-risk pregnancy management, and neonatal care.  • Establishment of a D-8 Collaborative Learning Hub With 67 universities and more than 400 neonatologists and 350 NICUs, IR Iran is prepared to host a regional hub to share successful models, including:    Midwifery education and continuing professional development,    Neonatal intensive care systems,    Developmental screening and early intervention programs like fetal surgery     • Technical Exchange and Fellowship Programs IR Iran’s leading universities and referral maternity hospitals are ready to offer:    Short-term clinical fellowships,    Neonatal and maternal emergency training,    Public-health leadership courses.  </vt:lpstr>
      <vt:lpstr>What does IR Iran need to make the mentioned  contributions? To operationalize its commitments and strengthen collaborative impact, Iran seeks: • Regional Funding and Co-Investment Particularly for digital-surveillance systems, high-risk pregnancy management,  neonatal technology, and PHC enhancements. • Partnerships for Digital Tools in MNCH Surveillance Including interoperable maternal and neonatal registries, regional dashboards, and AI-based early-warning tools. • Harmonized Regional Protocols For emergency obstetric care, neonatal transport, referral pathways, and  quality-of-care standards. • Joint Training and Mobility Programs For midwives, neonatologists, pediatricians, public-health officers, and data specialists. With these supports, the Islamic Republic of Iran—and the D-8 community as a whole—can accelerate progress toward reducing maternal mortality by two-thirds by 2030 and ensuring that every mother and child not only survives, but thrives.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Etemad-L</cp:lastModifiedBy>
  <cp:revision>6107</cp:revision>
  <dcterms:created xsi:type="dcterms:W3CDTF">2020-10-27T13:35:18Z</dcterms:created>
  <dcterms:modified xsi:type="dcterms:W3CDTF">2025-10-29T17:18:02Z</dcterms:modified>
</cp:coreProperties>
</file>