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2"/>
  </p:notesMasterIdLst>
  <p:handoutMasterIdLst>
    <p:handoutMasterId r:id="rId13"/>
  </p:handoutMasterIdLst>
  <p:sldIdLst>
    <p:sldId id="477" r:id="rId2"/>
    <p:sldId id="261" r:id="rId3"/>
    <p:sldId id="263" r:id="rId4"/>
    <p:sldId id="479" r:id="rId5"/>
    <p:sldId id="480" r:id="rId6"/>
    <p:sldId id="266" r:id="rId7"/>
    <p:sldId id="267" r:id="rId8"/>
    <p:sldId id="277" r:id="rId9"/>
    <p:sldId id="283" r:id="rId10"/>
    <p:sldId id="47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479"/>
            <p14:sldId id="480"/>
            <p14:sldId id="266"/>
            <p14:sldId id="267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5" autoAdjust="0"/>
    <p:restoredTop sz="92528" autoAdjust="0"/>
  </p:normalViewPr>
  <p:slideViewPr>
    <p:cSldViewPr snapToGrid="0">
      <p:cViewPr varScale="1">
        <p:scale>
          <a:sx n="79" d="100"/>
          <a:sy n="79" d="100"/>
        </p:scale>
        <p:origin x="6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13/11/2025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4135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6991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-53787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0A8C98-F9BC-B477-E05D-7CF52D6A6A4A}"/>
              </a:ext>
            </a:extLst>
          </p:cNvPr>
          <p:cNvGrpSpPr/>
          <p:nvPr/>
        </p:nvGrpSpPr>
        <p:grpSpPr>
          <a:xfrm>
            <a:off x="84082" y="2532492"/>
            <a:ext cx="4810647" cy="1566120"/>
            <a:chOff x="4059243" y="3916559"/>
            <a:chExt cx="4073504" cy="179920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15D037-D11F-7A06-1C80-80A5E0AC2635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1194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Prof. Dr. Md. Abu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Jafor</a:t>
              </a:r>
              <a:endPara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ExtraBold" panose="020B090603080402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20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Director General of Health Services</a:t>
              </a:r>
            </a:p>
            <a:p>
              <a:pPr algn="ctr">
                <a:lnSpc>
                  <a:spcPct val="12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Bangladesh </a:t>
              </a:r>
              <a:endParaRPr lang="en-ID" sz="20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ExtraBold" panose="020B0906030804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64063D1-F4BE-9BF4-4917-91E315BE4F8A}"/>
                </a:ext>
              </a:extLst>
            </p:cNvPr>
            <p:cNvSpPr/>
            <p:nvPr/>
          </p:nvSpPr>
          <p:spPr>
            <a:xfrm>
              <a:off x="4059243" y="3916559"/>
              <a:ext cx="4073504" cy="179920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820939" y="1195141"/>
            <a:ext cx="6377900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Bangladesh Overview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8" name="Text 0">
            <a:extLst>
              <a:ext uri="{FF2B5EF4-FFF2-40B4-BE49-F238E27FC236}">
                <a16:creationId xmlns:a16="http://schemas.microsoft.com/office/drawing/2014/main" id="{B941EF66-D1DC-45F1-A468-5AA9A4383711}"/>
              </a:ext>
            </a:extLst>
          </p:cNvPr>
          <p:cNvSpPr/>
          <p:nvPr/>
        </p:nvSpPr>
        <p:spPr>
          <a:xfrm>
            <a:off x="982903" y="516844"/>
            <a:ext cx="9137851" cy="7797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851"/>
              </a:lnSpc>
            </a:pPr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Session II - Improving Maternal, Neonatal and Child Health</a:t>
            </a:r>
          </a:p>
        </p:txBody>
      </p:sp>
      <p:sp>
        <p:nvSpPr>
          <p:cNvPr id="9" name="Text 1">
            <a:extLst>
              <a:ext uri="{FF2B5EF4-FFF2-40B4-BE49-F238E27FC236}">
                <a16:creationId xmlns:a16="http://schemas.microsoft.com/office/drawing/2014/main" id="{3D3FCEA9-21B9-4045-848C-DED5541225B6}"/>
              </a:ext>
            </a:extLst>
          </p:cNvPr>
          <p:cNvSpPr/>
          <p:nvPr/>
        </p:nvSpPr>
        <p:spPr>
          <a:xfrm>
            <a:off x="982903" y="2501463"/>
            <a:ext cx="8486095" cy="22830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For Bangladesh, improving maternal, neonatal, and child health is not just a policy priority—it is a national success story that serves as a global model for what can be achieved with government will, community engagement, and an unwavering focus on equity.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2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913652" y="456165"/>
            <a:ext cx="4470900" cy="87894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Strategic projects</a:t>
            </a:r>
            <a:b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3200"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7" name="Shape 1">
            <a:extLst>
              <a:ext uri="{FF2B5EF4-FFF2-40B4-BE49-F238E27FC236}">
                <a16:creationId xmlns:a16="http://schemas.microsoft.com/office/drawing/2014/main" id="{F767630C-F3F8-4900-9A75-678B7DE6F0FB}"/>
              </a:ext>
            </a:extLst>
          </p:cNvPr>
          <p:cNvSpPr/>
          <p:nvPr/>
        </p:nvSpPr>
        <p:spPr>
          <a:xfrm>
            <a:off x="913652" y="1324882"/>
            <a:ext cx="5312132" cy="2337249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3F5588A7-5D1B-42C5-B1A5-80DCFAE1DD04}"/>
              </a:ext>
            </a:extLst>
          </p:cNvPr>
          <p:cNvSpPr/>
          <p:nvPr/>
        </p:nvSpPr>
        <p:spPr>
          <a:xfrm>
            <a:off x="1112009" y="1523241"/>
            <a:ext cx="3859518" cy="2744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Community Outreach</a:t>
            </a:r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3BAED83D-7656-4514-A7FD-32769746E96A}"/>
              </a:ext>
            </a:extLst>
          </p:cNvPr>
          <p:cNvSpPr/>
          <p:nvPr/>
        </p:nvSpPr>
        <p:spPr>
          <a:xfrm>
            <a:off x="1112009" y="1952462"/>
            <a:ext cx="4983989" cy="8430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Widespread health and family planning initiatives and the Maternal Health Voucher Scheme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(Demand Side Financing - DSF) </a:t>
            </a: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at the sub-district level support pregnant women and ensure access to care.</a:t>
            </a:r>
          </a:p>
        </p:txBody>
      </p:sp>
      <p:sp>
        <p:nvSpPr>
          <p:cNvPr id="10" name="Shape 4">
            <a:extLst>
              <a:ext uri="{FF2B5EF4-FFF2-40B4-BE49-F238E27FC236}">
                <a16:creationId xmlns:a16="http://schemas.microsoft.com/office/drawing/2014/main" id="{D419AD0C-BE3D-46C4-9E21-56E77B431D6D}"/>
              </a:ext>
            </a:extLst>
          </p:cNvPr>
          <p:cNvSpPr/>
          <p:nvPr/>
        </p:nvSpPr>
        <p:spPr>
          <a:xfrm>
            <a:off x="6690600" y="1324882"/>
            <a:ext cx="4891800" cy="2337245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</p:sp>
      <p:sp>
        <p:nvSpPr>
          <p:cNvPr id="11" name="Text 5">
            <a:extLst>
              <a:ext uri="{FF2B5EF4-FFF2-40B4-BE49-F238E27FC236}">
                <a16:creationId xmlns:a16="http://schemas.microsoft.com/office/drawing/2014/main" id="{43A87B51-E3BB-4203-8CDC-9BC092CD4122}"/>
              </a:ext>
            </a:extLst>
          </p:cNvPr>
          <p:cNvSpPr/>
          <p:nvPr/>
        </p:nvSpPr>
        <p:spPr>
          <a:xfrm>
            <a:off x="6975355" y="1404713"/>
            <a:ext cx="2075342" cy="2744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Quality Antenatal Care</a:t>
            </a:r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id="{7021F205-147F-4193-A9E3-A3822813FA78}"/>
              </a:ext>
            </a:extLst>
          </p:cNvPr>
          <p:cNvSpPr/>
          <p:nvPr/>
        </p:nvSpPr>
        <p:spPr>
          <a:xfrm>
            <a:off x="6945573" y="1754122"/>
            <a:ext cx="4815167" cy="8430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The ANC corner is established in all the government Hospitals, ensuring Quality ANC.</a:t>
            </a:r>
          </a:p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Early registration, e-tracking </a:t>
            </a: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of expectant mothers, and robust</a:t>
            </a:r>
            <a:r>
              <a:rPr lang="en-US" sz="2000" b="1" dirty="0">
                <a:solidFill>
                  <a:srgbClr val="61615C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referral systems </a:t>
            </a: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for high-risk pregnancies ensure comprehensive monitoring.</a:t>
            </a:r>
          </a:p>
        </p:txBody>
      </p:sp>
      <p:sp>
        <p:nvSpPr>
          <p:cNvPr id="13" name="Shape 7">
            <a:extLst>
              <a:ext uri="{FF2B5EF4-FFF2-40B4-BE49-F238E27FC236}">
                <a16:creationId xmlns:a16="http://schemas.microsoft.com/office/drawing/2014/main" id="{DFD474DD-B26B-4EBC-956A-0FA9F8F80146}"/>
              </a:ext>
            </a:extLst>
          </p:cNvPr>
          <p:cNvSpPr/>
          <p:nvPr/>
        </p:nvSpPr>
        <p:spPr>
          <a:xfrm>
            <a:off x="947937" y="4064283"/>
            <a:ext cx="5312132" cy="2313179"/>
          </a:xfrm>
          <a:prstGeom prst="roundRect">
            <a:avLst>
              <a:gd name="adj" fmla="val 2038"/>
            </a:avLst>
          </a:prstGeom>
          <a:solidFill>
            <a:srgbClr val="F0EAEA"/>
          </a:solidFill>
          <a:ln/>
        </p:spPr>
      </p:sp>
      <p:sp>
        <p:nvSpPr>
          <p:cNvPr id="14" name="Text 8">
            <a:extLst>
              <a:ext uri="{FF2B5EF4-FFF2-40B4-BE49-F238E27FC236}">
                <a16:creationId xmlns:a16="http://schemas.microsoft.com/office/drawing/2014/main" id="{4DB1CC21-E42C-442F-AC40-1B8D4F5D0736}"/>
              </a:ext>
            </a:extLst>
          </p:cNvPr>
          <p:cNvSpPr/>
          <p:nvPr/>
        </p:nvSpPr>
        <p:spPr>
          <a:xfrm>
            <a:off x="1146294" y="4262643"/>
            <a:ext cx="3649653" cy="2744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Emergency Obstetric Care</a:t>
            </a:r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id="{AE55131F-1D2B-4938-8925-F66FF0884B6B}"/>
              </a:ext>
            </a:extLst>
          </p:cNvPr>
          <p:cNvSpPr/>
          <p:nvPr/>
        </p:nvSpPr>
        <p:spPr>
          <a:xfrm>
            <a:off x="1146294" y="4691865"/>
            <a:ext cx="4983989" cy="5620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24/7 Basic and Comprehensive Emergency Obstetric and Newborn Care </a:t>
            </a:r>
            <a:r>
              <a:rPr lang="en-US" sz="2000" b="1" dirty="0">
                <a:solidFill>
                  <a:srgbClr val="61615C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(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EmONC</a:t>
            </a:r>
            <a:r>
              <a:rPr lang="en-US" sz="2000" b="1" dirty="0">
                <a:solidFill>
                  <a:srgbClr val="61615C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) </a:t>
            </a: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services scaled nationwide, with bundle approaches for managing 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Post-Partum Hemorrhage and eclampsia.</a:t>
            </a:r>
          </a:p>
        </p:txBody>
      </p:sp>
      <p:sp>
        <p:nvSpPr>
          <p:cNvPr id="16" name="Shape 10">
            <a:extLst>
              <a:ext uri="{FF2B5EF4-FFF2-40B4-BE49-F238E27FC236}">
                <a16:creationId xmlns:a16="http://schemas.microsoft.com/office/drawing/2014/main" id="{E9A84037-72EE-45FC-BA05-B558104DB208}"/>
              </a:ext>
            </a:extLst>
          </p:cNvPr>
          <p:cNvSpPr/>
          <p:nvPr/>
        </p:nvSpPr>
        <p:spPr>
          <a:xfrm>
            <a:off x="6724885" y="4040220"/>
            <a:ext cx="4891800" cy="2337243"/>
          </a:xfrm>
          <a:prstGeom prst="roundRect">
            <a:avLst>
              <a:gd name="adj" fmla="val 2038"/>
            </a:avLst>
          </a:prstGeom>
          <a:solidFill>
            <a:srgbClr val="F0EAEA"/>
          </a:solidFill>
          <a:ln/>
        </p:spPr>
      </p:sp>
      <p:sp>
        <p:nvSpPr>
          <p:cNvPr id="17" name="Text 11">
            <a:extLst>
              <a:ext uri="{FF2B5EF4-FFF2-40B4-BE49-F238E27FC236}">
                <a16:creationId xmlns:a16="http://schemas.microsoft.com/office/drawing/2014/main" id="{1262DC6B-E276-4A5C-B2A7-D7044B6CE880}"/>
              </a:ext>
            </a:extLst>
          </p:cNvPr>
          <p:cNvSpPr/>
          <p:nvPr/>
        </p:nvSpPr>
        <p:spPr>
          <a:xfrm>
            <a:off x="6975355" y="4224330"/>
            <a:ext cx="2001701" cy="2744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Continuous Learning</a:t>
            </a:r>
          </a:p>
        </p:txBody>
      </p:sp>
      <p:sp>
        <p:nvSpPr>
          <p:cNvPr id="18" name="Text 12">
            <a:extLst>
              <a:ext uri="{FF2B5EF4-FFF2-40B4-BE49-F238E27FC236}">
                <a16:creationId xmlns:a16="http://schemas.microsoft.com/office/drawing/2014/main" id="{DFA1AE09-7D0F-4BC6-8F56-6F8351E1A078}"/>
              </a:ext>
            </a:extLst>
          </p:cNvPr>
          <p:cNvSpPr/>
          <p:nvPr/>
        </p:nvSpPr>
        <p:spPr>
          <a:xfrm>
            <a:off x="6975355" y="4667802"/>
            <a:ext cx="4589622" cy="10181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The Maternal and Perinatal Death Surveillance and Response (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MPDSR</a:t>
            </a: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) program ensures</a:t>
            </a:r>
            <a:r>
              <a:rPr lang="en-US" sz="2000" b="1" dirty="0">
                <a:solidFill>
                  <a:srgbClr val="61615C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lessons are learned </a:t>
            </a: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from every tragedy, driving quality improvement.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793910" y="583907"/>
            <a:ext cx="6061270" cy="87894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Strategic projects (Cont.)</a:t>
            </a:r>
            <a:b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3200"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29" name="Text 0">
            <a:extLst>
              <a:ext uri="{FF2B5EF4-FFF2-40B4-BE49-F238E27FC236}">
                <a16:creationId xmlns:a16="http://schemas.microsoft.com/office/drawing/2014/main" id="{D7CD6216-5DEC-44F6-A961-3C13167646F6}"/>
              </a:ext>
            </a:extLst>
          </p:cNvPr>
          <p:cNvSpPr/>
          <p:nvPr/>
        </p:nvSpPr>
        <p:spPr>
          <a:xfrm>
            <a:off x="862887" y="1624210"/>
            <a:ext cx="5244551" cy="4316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51"/>
              </a:lnSpc>
            </a:pPr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Expanded Program on Immunization: A Flagship Success</a:t>
            </a:r>
          </a:p>
        </p:txBody>
      </p:sp>
      <p:sp>
        <p:nvSpPr>
          <p:cNvPr id="30" name="Text 1">
            <a:extLst>
              <a:ext uri="{FF2B5EF4-FFF2-40B4-BE49-F238E27FC236}">
                <a16:creationId xmlns:a16="http://schemas.microsoft.com/office/drawing/2014/main" id="{4F90C32F-372F-4447-B6E8-5A5863E4F38E}"/>
              </a:ext>
            </a:extLst>
          </p:cNvPr>
          <p:cNvSpPr/>
          <p:nvPr/>
        </p:nvSpPr>
        <p:spPr>
          <a:xfrm>
            <a:off x="907544" y="2362336"/>
            <a:ext cx="10627125" cy="16074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10000"/>
              </a:lnSpc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Bangladesh's immunization program is a flagship initiative in child health, vaccinating approximately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 million children 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annually with a coverage rate of over 95%. The nation has achieved historic milestones</a:t>
            </a:r>
            <a:r>
              <a:rPr lang="en-US" sz="20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has been polio-free since 2014, eliminated maternal and neonatal tetanus in 2008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000" b="1" dirty="0">
                <a:solidFill>
                  <a:srgbClr val="61615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en-US" sz="2000" b="1" dirty="0">
                <a:solidFill>
                  <a:srgbClr val="61615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achieved national control of hepatitis B in 2019.</a:t>
            </a:r>
          </a:p>
        </p:txBody>
      </p:sp>
      <p:sp>
        <p:nvSpPr>
          <p:cNvPr id="31" name="Shape 2">
            <a:extLst>
              <a:ext uri="{FF2B5EF4-FFF2-40B4-BE49-F238E27FC236}">
                <a16:creationId xmlns:a16="http://schemas.microsoft.com/office/drawing/2014/main" id="{910BDDF8-9C86-4B00-AE8F-5F5B61285996}"/>
              </a:ext>
            </a:extLst>
          </p:cNvPr>
          <p:cNvSpPr/>
          <p:nvPr/>
        </p:nvSpPr>
        <p:spPr>
          <a:xfrm>
            <a:off x="862887" y="4183149"/>
            <a:ext cx="3283654" cy="2101278"/>
          </a:xfrm>
          <a:prstGeom prst="roundRect">
            <a:avLst>
              <a:gd name="adj" fmla="val 1674"/>
            </a:avLst>
          </a:prstGeom>
          <a:solidFill>
            <a:schemeClr val="accent1"/>
          </a:solidFill>
          <a:ln/>
        </p:spPr>
      </p:sp>
      <p:sp>
        <p:nvSpPr>
          <p:cNvPr id="32" name="Text 3">
            <a:extLst>
              <a:ext uri="{FF2B5EF4-FFF2-40B4-BE49-F238E27FC236}">
                <a16:creationId xmlns:a16="http://schemas.microsoft.com/office/drawing/2014/main" id="{F8792F33-CC6E-431F-B214-ADF0AF34C0F8}"/>
              </a:ext>
            </a:extLst>
          </p:cNvPr>
          <p:cNvSpPr/>
          <p:nvPr/>
        </p:nvSpPr>
        <p:spPr>
          <a:xfrm>
            <a:off x="1061244" y="4381509"/>
            <a:ext cx="1059219" cy="215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HPV Vaccination</a:t>
            </a:r>
          </a:p>
        </p:txBody>
      </p:sp>
      <p:sp>
        <p:nvSpPr>
          <p:cNvPr id="33" name="Text 4">
            <a:extLst>
              <a:ext uri="{FF2B5EF4-FFF2-40B4-BE49-F238E27FC236}">
                <a16:creationId xmlns:a16="http://schemas.microsoft.com/office/drawing/2014/main" id="{1EDABE9E-90EB-4FFE-A2D0-829C8B064360}"/>
              </a:ext>
            </a:extLst>
          </p:cNvPr>
          <p:cNvSpPr/>
          <p:nvPr/>
        </p:nvSpPr>
        <p:spPr>
          <a:xfrm>
            <a:off x="1061244" y="4846587"/>
            <a:ext cx="3012069" cy="4420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92.7% coverage achieved in 2024, now incorporated into regular EPI schedule</a:t>
            </a:r>
          </a:p>
        </p:txBody>
      </p:sp>
      <p:sp>
        <p:nvSpPr>
          <p:cNvPr id="34" name="Shape 5">
            <a:extLst>
              <a:ext uri="{FF2B5EF4-FFF2-40B4-BE49-F238E27FC236}">
                <a16:creationId xmlns:a16="http://schemas.microsoft.com/office/drawing/2014/main" id="{8C099B41-50E5-4B7E-B10B-711482728CD9}"/>
              </a:ext>
            </a:extLst>
          </p:cNvPr>
          <p:cNvSpPr/>
          <p:nvPr/>
        </p:nvSpPr>
        <p:spPr>
          <a:xfrm>
            <a:off x="4400674" y="4183150"/>
            <a:ext cx="3693094" cy="2101278"/>
          </a:xfrm>
          <a:prstGeom prst="roundRect">
            <a:avLst>
              <a:gd name="adj" fmla="val 1674"/>
            </a:avLst>
          </a:prstGeom>
          <a:solidFill>
            <a:schemeClr val="accent1"/>
          </a:solidFill>
          <a:ln/>
        </p:spPr>
      </p:sp>
      <p:sp>
        <p:nvSpPr>
          <p:cNvPr id="35" name="Text 6">
            <a:extLst>
              <a:ext uri="{FF2B5EF4-FFF2-40B4-BE49-F238E27FC236}">
                <a16:creationId xmlns:a16="http://schemas.microsoft.com/office/drawing/2014/main" id="{54B4D061-BD15-4597-A457-9A8D7DA2275A}"/>
              </a:ext>
            </a:extLst>
          </p:cNvPr>
          <p:cNvSpPr/>
          <p:nvPr/>
        </p:nvSpPr>
        <p:spPr>
          <a:xfrm>
            <a:off x="4560591" y="4345651"/>
            <a:ext cx="1449265" cy="215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Typhoid Conjugate Vaccine</a:t>
            </a:r>
          </a:p>
        </p:txBody>
      </p:sp>
      <p:sp>
        <p:nvSpPr>
          <p:cNvPr id="36" name="Text 7">
            <a:extLst>
              <a:ext uri="{FF2B5EF4-FFF2-40B4-BE49-F238E27FC236}">
                <a16:creationId xmlns:a16="http://schemas.microsoft.com/office/drawing/2014/main" id="{5D702C4D-B439-4295-934D-AE9E62BDCE85}"/>
              </a:ext>
            </a:extLst>
          </p:cNvPr>
          <p:cNvSpPr/>
          <p:nvPr/>
        </p:nvSpPr>
        <p:spPr>
          <a:xfrm>
            <a:off x="4560591" y="4857535"/>
            <a:ext cx="3494736" cy="1416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nationwide campaign has just been completed for 4 crore 37 lakh children, achieving around 94% coverage.</a:t>
            </a:r>
            <a:endParaRPr lang="en-US" sz="2000" b="1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Shape 8">
            <a:extLst>
              <a:ext uri="{FF2B5EF4-FFF2-40B4-BE49-F238E27FC236}">
                <a16:creationId xmlns:a16="http://schemas.microsoft.com/office/drawing/2014/main" id="{4464FA03-969F-4140-80DA-3C4A454A2A47}"/>
              </a:ext>
            </a:extLst>
          </p:cNvPr>
          <p:cNvSpPr/>
          <p:nvPr/>
        </p:nvSpPr>
        <p:spPr>
          <a:xfrm>
            <a:off x="8347901" y="4183149"/>
            <a:ext cx="3393384" cy="2101279"/>
          </a:xfrm>
          <a:prstGeom prst="roundRect">
            <a:avLst>
              <a:gd name="adj" fmla="val 1674"/>
            </a:avLst>
          </a:prstGeom>
          <a:solidFill>
            <a:schemeClr val="accent1"/>
          </a:solidFill>
          <a:ln/>
        </p:spPr>
      </p:sp>
      <p:sp>
        <p:nvSpPr>
          <p:cNvPr id="38" name="Text 9">
            <a:extLst>
              <a:ext uri="{FF2B5EF4-FFF2-40B4-BE49-F238E27FC236}">
                <a16:creationId xmlns:a16="http://schemas.microsoft.com/office/drawing/2014/main" id="{9894E3C2-3A39-4695-B62B-350DCEC0695E}"/>
              </a:ext>
            </a:extLst>
          </p:cNvPr>
          <p:cNvSpPr/>
          <p:nvPr/>
        </p:nvSpPr>
        <p:spPr>
          <a:xfrm>
            <a:off x="8552334" y="4295057"/>
            <a:ext cx="1059219" cy="215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 Innovation</a:t>
            </a:r>
          </a:p>
        </p:txBody>
      </p:sp>
      <p:sp>
        <p:nvSpPr>
          <p:cNvPr id="39" name="Text 10">
            <a:extLst>
              <a:ext uri="{FF2B5EF4-FFF2-40B4-BE49-F238E27FC236}">
                <a16:creationId xmlns:a16="http://schemas.microsoft.com/office/drawing/2014/main" id="{1CF0267A-5E06-4E10-89B6-7423E2CE9B60}"/>
              </a:ext>
            </a:extLst>
          </p:cNvPr>
          <p:cNvSpPr/>
          <p:nvPr/>
        </p:nvSpPr>
        <p:spPr>
          <a:xfrm>
            <a:off x="8552334" y="4653647"/>
            <a:ext cx="3079220" cy="6631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Geographic Information System (GIS)-based micro-planning and real-time tracking apps ensure no child is left behind</a:t>
            </a:r>
          </a:p>
        </p:txBody>
      </p:sp>
    </p:spTree>
    <p:extLst>
      <p:ext uri="{BB962C8B-B14F-4D97-AF65-F5344CB8AC3E}">
        <p14:creationId xmlns:p14="http://schemas.microsoft.com/office/powerpoint/2010/main" val="86904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793910" y="583907"/>
            <a:ext cx="6061270" cy="87894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Strategic projects (Cont.)</a:t>
            </a:r>
            <a:b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3200"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17" name="Text 0">
            <a:extLst>
              <a:ext uri="{FF2B5EF4-FFF2-40B4-BE49-F238E27FC236}">
                <a16:creationId xmlns:a16="http://schemas.microsoft.com/office/drawing/2014/main" id="{7D2054E7-A25E-4FED-A4F7-C3E88FF06985}"/>
              </a:ext>
            </a:extLst>
          </p:cNvPr>
          <p:cNvSpPr/>
          <p:nvPr/>
        </p:nvSpPr>
        <p:spPr>
          <a:xfrm>
            <a:off x="916939" y="1408228"/>
            <a:ext cx="8659703" cy="4117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51"/>
              </a:lnSpc>
            </a:pPr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Neonatal and Child Health</a:t>
            </a:r>
          </a:p>
        </p:txBody>
      </p:sp>
      <p:sp>
        <p:nvSpPr>
          <p:cNvPr id="18" name="Text 1">
            <a:extLst>
              <a:ext uri="{FF2B5EF4-FFF2-40B4-BE49-F238E27FC236}">
                <a16:creationId xmlns:a16="http://schemas.microsoft.com/office/drawing/2014/main" id="{741CE10B-9038-4ED9-9C42-14645B052D20}"/>
              </a:ext>
            </a:extLst>
          </p:cNvPr>
          <p:cNvSpPr/>
          <p:nvPr/>
        </p:nvSpPr>
        <p:spPr>
          <a:xfrm>
            <a:off x="1220096" y="2619173"/>
            <a:ext cx="2461607" cy="2059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b="1" dirty="0">
                <a:solidFill>
                  <a:srgbClr val="1D1D1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Newborn Care Expansion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 2">
            <a:extLst>
              <a:ext uri="{FF2B5EF4-FFF2-40B4-BE49-F238E27FC236}">
                <a16:creationId xmlns:a16="http://schemas.microsoft.com/office/drawing/2014/main" id="{56ED34C4-8FA5-49B6-B029-A861B71019F7}"/>
              </a:ext>
            </a:extLst>
          </p:cNvPr>
          <p:cNvSpPr/>
          <p:nvPr/>
        </p:nvSpPr>
        <p:spPr>
          <a:xfrm>
            <a:off x="1220096" y="3127689"/>
            <a:ext cx="3881143" cy="2108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62 Special Care Newborn Units </a:t>
            </a:r>
          </a:p>
          <a:p>
            <a:pPr algn="l">
              <a:lnSpc>
                <a:spcPts val="2500"/>
              </a:lnSpc>
              <a:buSzPct val="100000"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(SCANUs) in district hospitals</a:t>
            </a:r>
          </a:p>
        </p:txBody>
      </p:sp>
      <p:sp>
        <p:nvSpPr>
          <p:cNvPr id="20" name="Text 3">
            <a:extLst>
              <a:ext uri="{FF2B5EF4-FFF2-40B4-BE49-F238E27FC236}">
                <a16:creationId xmlns:a16="http://schemas.microsoft.com/office/drawing/2014/main" id="{7EBFE324-7033-4B1E-A1E9-BBFDED8EED6D}"/>
              </a:ext>
            </a:extLst>
          </p:cNvPr>
          <p:cNvSpPr/>
          <p:nvPr/>
        </p:nvSpPr>
        <p:spPr>
          <a:xfrm>
            <a:off x="1220096" y="3969419"/>
            <a:ext cx="3881143" cy="2108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318 Newborn Stabilization Units (NSUs) </a:t>
            </a:r>
          </a:p>
          <a:p>
            <a:pPr algn="l">
              <a:lnSpc>
                <a:spcPts val="2500"/>
              </a:lnSpc>
              <a:buSzPct val="100000"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at the sub-district level</a:t>
            </a:r>
          </a:p>
        </p:txBody>
      </p:sp>
      <p:sp>
        <p:nvSpPr>
          <p:cNvPr id="21" name="Text 4">
            <a:extLst>
              <a:ext uri="{FF2B5EF4-FFF2-40B4-BE49-F238E27FC236}">
                <a16:creationId xmlns:a16="http://schemas.microsoft.com/office/drawing/2014/main" id="{B2CC085E-838F-4349-8B54-0BE1D655533F}"/>
              </a:ext>
            </a:extLst>
          </p:cNvPr>
          <p:cNvSpPr/>
          <p:nvPr/>
        </p:nvSpPr>
        <p:spPr>
          <a:xfrm>
            <a:off x="1220095" y="4734852"/>
            <a:ext cx="3881143" cy="4217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Kangaroo Mother Care (KMC) rolled out across all hospital levels</a:t>
            </a:r>
          </a:p>
        </p:txBody>
      </p:sp>
      <p:sp>
        <p:nvSpPr>
          <p:cNvPr id="22" name="Text 5">
            <a:extLst>
              <a:ext uri="{FF2B5EF4-FFF2-40B4-BE49-F238E27FC236}">
                <a16:creationId xmlns:a16="http://schemas.microsoft.com/office/drawing/2014/main" id="{C49158BC-1DED-483E-9745-533D0BFEFABE}"/>
              </a:ext>
            </a:extLst>
          </p:cNvPr>
          <p:cNvSpPr/>
          <p:nvPr/>
        </p:nvSpPr>
        <p:spPr>
          <a:xfrm>
            <a:off x="7560685" y="2619173"/>
            <a:ext cx="2054867" cy="2059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b="1" dirty="0">
                <a:solidFill>
                  <a:srgbClr val="1D1D1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Integrated Child Care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 6">
            <a:extLst>
              <a:ext uri="{FF2B5EF4-FFF2-40B4-BE49-F238E27FC236}">
                <a16:creationId xmlns:a16="http://schemas.microsoft.com/office/drawing/2014/main" id="{F3B5472A-3522-471C-A1A6-9503293245F9}"/>
              </a:ext>
            </a:extLst>
          </p:cNvPr>
          <p:cNvSpPr/>
          <p:nvPr/>
        </p:nvSpPr>
        <p:spPr>
          <a:xfrm>
            <a:off x="7560685" y="3127690"/>
            <a:ext cx="3881143" cy="4217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500"/>
              </a:lnSpc>
              <a:buSzPct val="100000"/>
              <a:buFontTx/>
              <a:buChar char="•"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IMCI corners established in all public facilities from primary to tertiary levels ensuring Comprehensive care for children under 5 years old</a:t>
            </a:r>
          </a:p>
          <a:p>
            <a:pPr marL="342900" indent="-342900" algn="l">
              <a:lnSpc>
                <a:spcPts val="2500"/>
              </a:lnSpc>
              <a:buSzPct val="100000"/>
              <a:buChar char="•"/>
            </a:pP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3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654694"/>
            <a:ext cx="8482597" cy="73862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Major Achievements and Lessons Learned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cxnSp>
        <p:nvCxnSpPr>
          <p:cNvPr id="6" name="Google Shape;321;p37">
            <a:extLst>
              <a:ext uri="{FF2B5EF4-FFF2-40B4-BE49-F238E27FC236}">
                <a16:creationId xmlns:a16="http://schemas.microsoft.com/office/drawing/2014/main" id="{84903016-F754-46D7-B4A5-55FF109BFB8F}"/>
              </a:ext>
            </a:extLst>
          </p:cNvPr>
          <p:cNvCxnSpPr/>
          <p:nvPr/>
        </p:nvCxnSpPr>
        <p:spPr>
          <a:xfrm>
            <a:off x="6463017" y="1962163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Google Shape;322;p37">
            <a:extLst>
              <a:ext uri="{FF2B5EF4-FFF2-40B4-BE49-F238E27FC236}">
                <a16:creationId xmlns:a16="http://schemas.microsoft.com/office/drawing/2014/main" id="{8C8A7F34-E4C6-4D2F-ADC5-0F477D1E4EA2}"/>
              </a:ext>
            </a:extLst>
          </p:cNvPr>
          <p:cNvCxnSpPr/>
          <p:nvPr/>
        </p:nvCxnSpPr>
        <p:spPr>
          <a:xfrm>
            <a:off x="5438288" y="393368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Text 0">
            <a:extLst>
              <a:ext uri="{FF2B5EF4-FFF2-40B4-BE49-F238E27FC236}">
                <a16:creationId xmlns:a16="http://schemas.microsoft.com/office/drawing/2014/main" id="{3A6A090F-C4AA-494B-8923-687490184730}"/>
              </a:ext>
            </a:extLst>
          </p:cNvPr>
          <p:cNvSpPr/>
          <p:nvPr/>
        </p:nvSpPr>
        <p:spPr>
          <a:xfrm>
            <a:off x="1193114" y="1724756"/>
            <a:ext cx="8490347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50"/>
              </a:lnSpc>
            </a:pPr>
            <a:r>
              <a:rPr lang="en-US" sz="2400" b="1" dirty="0">
                <a:solidFill>
                  <a:srgbClr val="1D1D1B"/>
                </a:solidFill>
                <a:ea typeface="Tomorrow Semi Bold" pitchFamily="34" charset="-122"/>
                <a:cs typeface="Tomorrow Semi Bold" panose="020B0604020202020204" charset="0"/>
              </a:rPr>
              <a:t>Remarkable Progress </a:t>
            </a:r>
            <a:r>
              <a:rPr lang="en-US" sz="2400" b="1" dirty="0">
                <a:solidFill>
                  <a:srgbClr val="61615C"/>
                </a:solidFill>
                <a:ea typeface="Tomorrow" pitchFamily="34" charset="-122"/>
                <a:cs typeface="Tomorrow" pitchFamily="34" charset="-120"/>
              </a:rPr>
              <a:t>(from 2000 to 2023)</a:t>
            </a:r>
            <a:endParaRPr lang="en-US" sz="2400" b="1" dirty="0"/>
          </a:p>
          <a:p>
            <a:pPr marL="0" indent="0" algn="l">
              <a:lnSpc>
                <a:spcPts val="4850"/>
              </a:lnSpc>
              <a:buNone/>
            </a:pPr>
            <a:endParaRPr lang="en-US" sz="2400" b="1" dirty="0">
              <a:cs typeface="Tomorrow Semi Bold" panose="020B0604020202020204" charset="0"/>
            </a:endParaRPr>
          </a:p>
        </p:txBody>
      </p:sp>
      <p:sp>
        <p:nvSpPr>
          <p:cNvPr id="10" name="Text 2">
            <a:extLst>
              <a:ext uri="{FF2B5EF4-FFF2-40B4-BE49-F238E27FC236}">
                <a16:creationId xmlns:a16="http://schemas.microsoft.com/office/drawing/2014/main" id="{D07CFCA6-1294-4872-9A5B-1462A12499AE}"/>
              </a:ext>
            </a:extLst>
          </p:cNvPr>
          <p:cNvSpPr/>
          <p:nvPr/>
        </p:nvSpPr>
        <p:spPr>
          <a:xfrm>
            <a:off x="1472595" y="2904044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MMR Reduction</a:t>
            </a:r>
          </a:p>
        </p:txBody>
      </p:sp>
      <p:sp>
        <p:nvSpPr>
          <p:cNvPr id="11" name="Text 3">
            <a:extLst>
              <a:ext uri="{FF2B5EF4-FFF2-40B4-BE49-F238E27FC236}">
                <a16:creationId xmlns:a16="http://schemas.microsoft.com/office/drawing/2014/main" id="{4D51C196-852B-4138-8064-1FD0F5817FDF}"/>
              </a:ext>
            </a:extLst>
          </p:cNvPr>
          <p:cNvSpPr/>
          <p:nvPr/>
        </p:nvSpPr>
        <p:spPr>
          <a:xfrm>
            <a:off x="840079" y="3332588"/>
            <a:ext cx="3603813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Maternal Mortality Ratio decreased from 574 to 115 per 100,000 live births </a:t>
            </a:r>
          </a:p>
        </p:txBody>
      </p:sp>
      <p:sp>
        <p:nvSpPr>
          <p:cNvPr id="12" name="Text 5">
            <a:extLst>
              <a:ext uri="{FF2B5EF4-FFF2-40B4-BE49-F238E27FC236}">
                <a16:creationId xmlns:a16="http://schemas.microsoft.com/office/drawing/2014/main" id="{A1C18287-22EA-42C1-B336-52C26BA1B68D}"/>
              </a:ext>
            </a:extLst>
          </p:cNvPr>
          <p:cNvSpPr/>
          <p:nvPr/>
        </p:nvSpPr>
        <p:spPr>
          <a:xfrm>
            <a:off x="5036478" y="2901294"/>
            <a:ext cx="2600444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Under-Five Mortality</a:t>
            </a:r>
          </a:p>
        </p:txBody>
      </p:sp>
      <p:sp>
        <p:nvSpPr>
          <p:cNvPr id="13" name="Text 6">
            <a:extLst>
              <a:ext uri="{FF2B5EF4-FFF2-40B4-BE49-F238E27FC236}">
                <a16:creationId xmlns:a16="http://schemas.microsoft.com/office/drawing/2014/main" id="{27FC6A7A-23C8-4936-92C1-66D66F8BDC51}"/>
              </a:ext>
            </a:extLst>
          </p:cNvPr>
          <p:cNvSpPr/>
          <p:nvPr/>
        </p:nvSpPr>
        <p:spPr>
          <a:xfrm>
            <a:off x="4561750" y="3330515"/>
            <a:ext cx="3603812" cy="4176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Declined from 146 to 31 per 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1,000 live births</a:t>
            </a:r>
          </a:p>
        </p:txBody>
      </p:sp>
      <p:sp>
        <p:nvSpPr>
          <p:cNvPr id="14" name="Text 8">
            <a:extLst>
              <a:ext uri="{FF2B5EF4-FFF2-40B4-BE49-F238E27FC236}">
                <a16:creationId xmlns:a16="http://schemas.microsoft.com/office/drawing/2014/main" id="{7AD6F9CB-F75F-4911-B25D-F975E4CF5F28}"/>
              </a:ext>
            </a:extLst>
          </p:cNvPr>
          <p:cNvSpPr/>
          <p:nvPr/>
        </p:nvSpPr>
        <p:spPr>
          <a:xfrm>
            <a:off x="8692147" y="2851351"/>
            <a:ext cx="2126911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Neonatal Mortality</a:t>
            </a:r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id="{FE8DBB27-EDFB-40FC-BB82-5EBC10EBE069}"/>
              </a:ext>
            </a:extLst>
          </p:cNvPr>
          <p:cNvSpPr/>
          <p:nvPr/>
        </p:nvSpPr>
        <p:spPr>
          <a:xfrm>
            <a:off x="8083340" y="3280572"/>
            <a:ext cx="337816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Reduced from 65.5 to 20 per 1,000 live births</a:t>
            </a:r>
          </a:p>
        </p:txBody>
      </p:sp>
      <p:sp>
        <p:nvSpPr>
          <p:cNvPr id="16" name="Text 0">
            <a:extLst>
              <a:ext uri="{FF2B5EF4-FFF2-40B4-BE49-F238E27FC236}">
                <a16:creationId xmlns:a16="http://schemas.microsoft.com/office/drawing/2014/main" id="{D091DBEB-0589-4201-A500-1452E612DEBA}"/>
              </a:ext>
            </a:extLst>
          </p:cNvPr>
          <p:cNvSpPr/>
          <p:nvPr/>
        </p:nvSpPr>
        <p:spPr>
          <a:xfrm>
            <a:off x="1193114" y="4901332"/>
            <a:ext cx="8490347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D1D1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Focusing on primary health care is the key to ensuring MNCH Services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D1D1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Urban Primary Health Care is a big challenge for Bangladesh.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5510579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Shape 1">
            <a:extLst>
              <a:ext uri="{FF2B5EF4-FFF2-40B4-BE49-F238E27FC236}">
                <a16:creationId xmlns:a16="http://schemas.microsoft.com/office/drawing/2014/main" id="{18BBCC8F-15F2-4317-A330-5810BCED9EFE}"/>
              </a:ext>
            </a:extLst>
          </p:cNvPr>
          <p:cNvSpPr/>
          <p:nvPr/>
        </p:nvSpPr>
        <p:spPr>
          <a:xfrm>
            <a:off x="837669" y="2141116"/>
            <a:ext cx="3267403" cy="3703871"/>
          </a:xfrm>
          <a:prstGeom prst="roundRect">
            <a:avLst>
              <a:gd name="adj" fmla="val 1072"/>
            </a:avLst>
          </a:prstGeom>
          <a:solidFill>
            <a:srgbClr val="FCFCFC"/>
          </a:solidFill>
          <a:ln w="22860">
            <a:solidFill>
              <a:srgbClr val="D6D0D0"/>
            </a:solidFill>
            <a:prstDash val="solid"/>
          </a:ln>
        </p:spPr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2ECC8194-A15D-4C40-A39B-6A83C3BF0E62}"/>
              </a:ext>
            </a:extLst>
          </p:cNvPr>
          <p:cNvSpPr/>
          <p:nvPr/>
        </p:nvSpPr>
        <p:spPr>
          <a:xfrm>
            <a:off x="1005286" y="2362334"/>
            <a:ext cx="1840162" cy="288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 C-Section Rates</a:t>
            </a: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id="{47D41DE5-D212-49E2-A082-DD4C11067DFB}"/>
              </a:ext>
            </a:extLst>
          </p:cNvPr>
          <p:cNvSpPr/>
          <p:nvPr/>
        </p:nvSpPr>
        <p:spPr>
          <a:xfrm>
            <a:off x="1005343" y="3253749"/>
            <a:ext cx="2878149" cy="1475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40% – 45% of births with C-Section </a:t>
            </a: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indicate the need for good governance, standardized protocols, and training to reduce cesarean delivery rates</a:t>
            </a:r>
          </a:p>
        </p:txBody>
      </p:sp>
      <p:sp>
        <p:nvSpPr>
          <p:cNvPr id="9" name="Shape 4">
            <a:extLst>
              <a:ext uri="{FF2B5EF4-FFF2-40B4-BE49-F238E27FC236}">
                <a16:creationId xmlns:a16="http://schemas.microsoft.com/office/drawing/2014/main" id="{2A875908-2A05-4E4E-AB9B-8A30298A9E1F}"/>
              </a:ext>
            </a:extLst>
          </p:cNvPr>
          <p:cNvSpPr/>
          <p:nvPr/>
        </p:nvSpPr>
        <p:spPr>
          <a:xfrm>
            <a:off x="4522928" y="2141117"/>
            <a:ext cx="3267403" cy="3703870"/>
          </a:xfrm>
          <a:prstGeom prst="roundRect">
            <a:avLst>
              <a:gd name="adj" fmla="val 1072"/>
            </a:avLst>
          </a:prstGeom>
          <a:solidFill>
            <a:srgbClr val="FCFCFC"/>
          </a:solidFill>
          <a:ln w="22860">
            <a:solidFill>
              <a:srgbClr val="D6D0D0"/>
            </a:solidFill>
            <a:prstDash val="solid"/>
          </a:ln>
        </p:spPr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F0734CB8-4E09-4440-BF43-A50A62FCF165}"/>
              </a:ext>
            </a:extLst>
          </p:cNvPr>
          <p:cNvSpPr/>
          <p:nvPr/>
        </p:nvSpPr>
        <p:spPr>
          <a:xfrm>
            <a:off x="4744146" y="2362334"/>
            <a:ext cx="2343101" cy="288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Human Resource </a:t>
            </a:r>
          </a:p>
          <a:p>
            <a:pPr>
              <a:lnSpc>
                <a:spcPts val="2400"/>
              </a:lnSpc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Shortages</a:t>
            </a:r>
          </a:p>
        </p:txBody>
      </p:sp>
      <p:sp>
        <p:nvSpPr>
          <p:cNvPr id="11" name="Text 6">
            <a:extLst>
              <a:ext uri="{FF2B5EF4-FFF2-40B4-BE49-F238E27FC236}">
                <a16:creationId xmlns:a16="http://schemas.microsoft.com/office/drawing/2014/main" id="{2CC6C14E-8262-4D19-9FF7-D7AD4109AA23}"/>
              </a:ext>
            </a:extLst>
          </p:cNvPr>
          <p:cNvSpPr/>
          <p:nvPr/>
        </p:nvSpPr>
        <p:spPr>
          <a:xfrm>
            <a:off x="4744205" y="3253749"/>
            <a:ext cx="2798527" cy="17708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Insufficiently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skilled</a:t>
            </a:r>
            <a:r>
              <a:rPr lang="en-US" sz="2000" b="1" dirty="0">
                <a:solidFill>
                  <a:srgbClr val="0070C0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health workers </a:t>
            </a: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limit access to quality maternal and child health services.</a:t>
            </a:r>
          </a:p>
        </p:txBody>
      </p:sp>
      <p:sp>
        <p:nvSpPr>
          <p:cNvPr id="12" name="Shape 7">
            <a:extLst>
              <a:ext uri="{FF2B5EF4-FFF2-40B4-BE49-F238E27FC236}">
                <a16:creationId xmlns:a16="http://schemas.microsoft.com/office/drawing/2014/main" id="{45BFB3D3-2A3C-4AE6-A3E5-0AA266D4B715}"/>
              </a:ext>
            </a:extLst>
          </p:cNvPr>
          <p:cNvSpPr/>
          <p:nvPr/>
        </p:nvSpPr>
        <p:spPr>
          <a:xfrm>
            <a:off x="8261877" y="2141117"/>
            <a:ext cx="3126607" cy="3703870"/>
          </a:xfrm>
          <a:prstGeom prst="roundRect">
            <a:avLst>
              <a:gd name="adj" fmla="val 1072"/>
            </a:avLst>
          </a:prstGeom>
          <a:solidFill>
            <a:srgbClr val="FCFCFC"/>
          </a:solidFill>
          <a:ln w="22860">
            <a:solidFill>
              <a:srgbClr val="D6D0D0"/>
            </a:solidFill>
            <a:prstDash val="solid"/>
          </a:ln>
        </p:spPr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B1EF9FE3-8050-4ED2-9868-53F3CE2BDE66}"/>
              </a:ext>
            </a:extLst>
          </p:cNvPr>
          <p:cNvSpPr/>
          <p:nvPr/>
        </p:nvSpPr>
        <p:spPr>
          <a:xfrm>
            <a:off x="8483094" y="2362334"/>
            <a:ext cx="2064917" cy="288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Sustainable Financing</a:t>
            </a:r>
          </a:p>
        </p:txBody>
      </p:sp>
      <p:sp>
        <p:nvSpPr>
          <p:cNvPr id="14" name="Text 9">
            <a:extLst>
              <a:ext uri="{FF2B5EF4-FFF2-40B4-BE49-F238E27FC236}">
                <a16:creationId xmlns:a16="http://schemas.microsoft.com/office/drawing/2014/main" id="{5F453C13-5879-4FE8-BA43-BD888F9A5C8F}"/>
              </a:ext>
            </a:extLst>
          </p:cNvPr>
          <p:cNvSpPr/>
          <p:nvPr/>
        </p:nvSpPr>
        <p:spPr>
          <a:xfrm>
            <a:off x="8483153" y="3253749"/>
            <a:ext cx="2798439" cy="1475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Ensuring</a:t>
            </a:r>
            <a:r>
              <a:rPr lang="en-US" sz="2000" b="1" dirty="0">
                <a:solidFill>
                  <a:srgbClr val="61615C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financial commitment </a:t>
            </a: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to maintain and scale proven interventions</a:t>
            </a:r>
            <a:r>
              <a:rPr lang="en-US" sz="2000" b="1" dirty="0">
                <a:solidFill>
                  <a:srgbClr val="61615C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793790" y="378693"/>
            <a:ext cx="9596058" cy="123106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can Bangladesh contribute to the D-8 </a:t>
            </a:r>
            <a:b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Health Agenda?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Text 1">
            <a:extLst>
              <a:ext uri="{FF2B5EF4-FFF2-40B4-BE49-F238E27FC236}">
                <a16:creationId xmlns:a16="http://schemas.microsoft.com/office/drawing/2014/main" id="{18CC5117-ED76-44D7-A97C-72316A43802E}"/>
              </a:ext>
            </a:extLst>
          </p:cNvPr>
          <p:cNvSpPr/>
          <p:nvPr/>
        </p:nvSpPr>
        <p:spPr>
          <a:xfrm>
            <a:off x="926272" y="1740512"/>
            <a:ext cx="10619327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b="1" dirty="0">
                <a:ea typeface="Tomorrow" pitchFamily="34" charset="-122"/>
                <a:cs typeface="Tomorrow" pitchFamily="34" charset="-120"/>
              </a:rPr>
              <a:t>Bangladesh proposes a formal mechanism for D-8 nations to collaborate on maternal, neonatal, and child health through shared best practices and technical innovations.</a:t>
            </a:r>
            <a:endParaRPr lang="en-US" sz="2000" b="1" dirty="0"/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93FE8495-8F47-412B-84F3-DCAC02A2EAF1}"/>
              </a:ext>
            </a:extLst>
          </p:cNvPr>
          <p:cNvSpPr/>
          <p:nvPr/>
        </p:nvSpPr>
        <p:spPr>
          <a:xfrm>
            <a:off x="793790" y="4316956"/>
            <a:ext cx="10185581" cy="3934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10000"/>
              </a:lnSpc>
            </a:pPr>
            <a:endParaRPr lang="en-US" sz="2400" b="1" dirty="0"/>
          </a:p>
        </p:txBody>
      </p:sp>
      <p:sp>
        <p:nvSpPr>
          <p:cNvPr id="8" name="Shape 1">
            <a:extLst>
              <a:ext uri="{FF2B5EF4-FFF2-40B4-BE49-F238E27FC236}">
                <a16:creationId xmlns:a16="http://schemas.microsoft.com/office/drawing/2014/main" id="{0E56C1FF-8355-4160-BEDA-3A68FA756C60}"/>
              </a:ext>
            </a:extLst>
          </p:cNvPr>
          <p:cNvSpPr/>
          <p:nvPr/>
        </p:nvSpPr>
        <p:spPr>
          <a:xfrm>
            <a:off x="871242" y="2624242"/>
            <a:ext cx="5015338" cy="1834563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</p:sp>
      <p:sp>
        <p:nvSpPr>
          <p:cNvPr id="9" name="Text 2">
            <a:extLst>
              <a:ext uri="{FF2B5EF4-FFF2-40B4-BE49-F238E27FC236}">
                <a16:creationId xmlns:a16="http://schemas.microsoft.com/office/drawing/2014/main" id="{6FF7AE0B-7E77-47CD-A2BF-02866FDA3B7D}"/>
              </a:ext>
            </a:extLst>
          </p:cNvPr>
          <p:cNvSpPr/>
          <p:nvPr/>
        </p:nvSpPr>
        <p:spPr>
          <a:xfrm>
            <a:off x="1125571" y="2819898"/>
            <a:ext cx="3643884" cy="1281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Share Proven Models</a:t>
            </a:r>
          </a:p>
        </p:txBody>
      </p:sp>
      <p:sp>
        <p:nvSpPr>
          <p:cNvPr id="10" name="Text 3">
            <a:extLst>
              <a:ext uri="{FF2B5EF4-FFF2-40B4-BE49-F238E27FC236}">
                <a16:creationId xmlns:a16="http://schemas.microsoft.com/office/drawing/2014/main" id="{D50B9ED7-7F9B-4B54-8101-A11AEAE57D6C}"/>
              </a:ext>
            </a:extLst>
          </p:cNvPr>
          <p:cNvSpPr/>
          <p:nvPr/>
        </p:nvSpPr>
        <p:spPr>
          <a:xfrm>
            <a:off x="1125570" y="3231191"/>
            <a:ext cx="4705529" cy="3934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Community health care framework, MPDSR system, and community-based maternal and newborn care protocols</a:t>
            </a:r>
          </a:p>
        </p:txBody>
      </p:sp>
      <p:sp>
        <p:nvSpPr>
          <p:cNvPr id="11" name="Shape 4">
            <a:extLst>
              <a:ext uri="{FF2B5EF4-FFF2-40B4-BE49-F238E27FC236}">
                <a16:creationId xmlns:a16="http://schemas.microsoft.com/office/drawing/2014/main" id="{EDA237B9-ACFA-41DE-9EEE-05425FB403DB}"/>
              </a:ext>
            </a:extLst>
          </p:cNvPr>
          <p:cNvSpPr/>
          <p:nvPr/>
        </p:nvSpPr>
        <p:spPr>
          <a:xfrm>
            <a:off x="6531203" y="2613400"/>
            <a:ext cx="5015338" cy="1845405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</p:sp>
      <p:sp>
        <p:nvSpPr>
          <p:cNvPr id="12" name="Text 5">
            <a:extLst>
              <a:ext uri="{FF2B5EF4-FFF2-40B4-BE49-F238E27FC236}">
                <a16:creationId xmlns:a16="http://schemas.microsoft.com/office/drawing/2014/main" id="{60C6DE0E-E57E-4E36-B777-58B8963BFC85}"/>
              </a:ext>
            </a:extLst>
          </p:cNvPr>
          <p:cNvSpPr/>
          <p:nvPr/>
        </p:nvSpPr>
        <p:spPr>
          <a:xfrm>
            <a:off x="6729558" y="2811758"/>
            <a:ext cx="2127753" cy="1281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Exchange Digital Innovation</a:t>
            </a:r>
          </a:p>
        </p:txBody>
      </p:sp>
      <p:sp>
        <p:nvSpPr>
          <p:cNvPr id="13" name="Text 6">
            <a:extLst>
              <a:ext uri="{FF2B5EF4-FFF2-40B4-BE49-F238E27FC236}">
                <a16:creationId xmlns:a16="http://schemas.microsoft.com/office/drawing/2014/main" id="{66A3509E-5B93-47F5-B534-89CD9BF880D3}"/>
              </a:ext>
            </a:extLst>
          </p:cNvPr>
          <p:cNvSpPr/>
          <p:nvPr/>
        </p:nvSpPr>
        <p:spPr>
          <a:xfrm>
            <a:off x="6729557" y="3240980"/>
            <a:ext cx="4705529" cy="3934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Geographic Information System (GIS)-based micro-planning and e-tracking systems for pregnant women and immunization activities</a:t>
            </a:r>
          </a:p>
        </p:txBody>
      </p:sp>
      <p:sp>
        <p:nvSpPr>
          <p:cNvPr id="14" name="Shape 7">
            <a:extLst>
              <a:ext uri="{FF2B5EF4-FFF2-40B4-BE49-F238E27FC236}">
                <a16:creationId xmlns:a16="http://schemas.microsoft.com/office/drawing/2014/main" id="{960092CD-D035-4834-B7B8-3CB53BDA9C9D}"/>
              </a:ext>
            </a:extLst>
          </p:cNvPr>
          <p:cNvSpPr/>
          <p:nvPr/>
        </p:nvSpPr>
        <p:spPr>
          <a:xfrm>
            <a:off x="926272" y="4689914"/>
            <a:ext cx="5015338" cy="1834562"/>
          </a:xfrm>
          <a:prstGeom prst="roundRect">
            <a:avLst>
              <a:gd name="adj" fmla="val 2038"/>
            </a:avLst>
          </a:prstGeom>
          <a:solidFill>
            <a:srgbClr val="F0EAEA"/>
          </a:solidFill>
          <a:ln/>
        </p:spPr>
      </p:sp>
      <p:sp>
        <p:nvSpPr>
          <p:cNvPr id="15" name="Text 8">
            <a:extLst>
              <a:ext uri="{FF2B5EF4-FFF2-40B4-BE49-F238E27FC236}">
                <a16:creationId xmlns:a16="http://schemas.microsoft.com/office/drawing/2014/main" id="{84933EBF-AE4A-45D7-9BBB-D6DF53EF7E65}"/>
              </a:ext>
            </a:extLst>
          </p:cNvPr>
          <p:cNvSpPr/>
          <p:nvPr/>
        </p:nvSpPr>
        <p:spPr>
          <a:xfrm>
            <a:off x="1124629" y="4775904"/>
            <a:ext cx="3445743" cy="335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Joint Research Initiatives</a:t>
            </a:r>
          </a:p>
        </p:txBody>
      </p:sp>
      <p:sp>
        <p:nvSpPr>
          <p:cNvPr id="16" name="Text 9">
            <a:extLst>
              <a:ext uri="{FF2B5EF4-FFF2-40B4-BE49-F238E27FC236}">
                <a16:creationId xmlns:a16="http://schemas.microsoft.com/office/drawing/2014/main" id="{7C0E9A7F-7598-47EA-9F63-6BBEFECC7822}"/>
              </a:ext>
            </a:extLst>
          </p:cNvPr>
          <p:cNvSpPr/>
          <p:nvPr/>
        </p:nvSpPr>
        <p:spPr>
          <a:xfrm>
            <a:off x="1124628" y="5133411"/>
            <a:ext cx="4706471" cy="6863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Pool expertise to tackle grand challenges like neonatal and child deaths, PPH, eclampsia, and preterm birth complications</a:t>
            </a:r>
          </a:p>
        </p:txBody>
      </p:sp>
      <p:sp>
        <p:nvSpPr>
          <p:cNvPr id="17" name="Shape 10">
            <a:extLst>
              <a:ext uri="{FF2B5EF4-FFF2-40B4-BE49-F238E27FC236}">
                <a16:creationId xmlns:a16="http://schemas.microsoft.com/office/drawing/2014/main" id="{46ECD431-CF1A-440D-83BA-E4900AEF2D46}"/>
              </a:ext>
            </a:extLst>
          </p:cNvPr>
          <p:cNvSpPr/>
          <p:nvPr/>
        </p:nvSpPr>
        <p:spPr>
          <a:xfrm>
            <a:off x="6530261" y="4634986"/>
            <a:ext cx="5015338" cy="1889489"/>
          </a:xfrm>
          <a:prstGeom prst="roundRect">
            <a:avLst>
              <a:gd name="adj" fmla="val 2038"/>
            </a:avLst>
          </a:prstGeom>
          <a:solidFill>
            <a:srgbClr val="F0EAEA"/>
          </a:solidFill>
          <a:ln/>
        </p:spPr>
      </p:sp>
      <p:sp>
        <p:nvSpPr>
          <p:cNvPr id="18" name="Text 11">
            <a:extLst>
              <a:ext uri="{FF2B5EF4-FFF2-40B4-BE49-F238E27FC236}">
                <a16:creationId xmlns:a16="http://schemas.microsoft.com/office/drawing/2014/main" id="{BA530962-F9A6-4D31-B2A5-3E5F35EC4B96}"/>
              </a:ext>
            </a:extLst>
          </p:cNvPr>
          <p:cNvSpPr/>
          <p:nvPr/>
        </p:nvSpPr>
        <p:spPr>
          <a:xfrm>
            <a:off x="6728616" y="4743701"/>
            <a:ext cx="2052254" cy="335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Capacity Building</a:t>
            </a:r>
          </a:p>
        </p:txBody>
      </p:sp>
      <p:sp>
        <p:nvSpPr>
          <p:cNvPr id="19" name="Text 12">
            <a:extLst>
              <a:ext uri="{FF2B5EF4-FFF2-40B4-BE49-F238E27FC236}">
                <a16:creationId xmlns:a16="http://schemas.microsoft.com/office/drawing/2014/main" id="{9796B5BA-0FD1-4F76-97A3-417044F3A5A0}"/>
              </a:ext>
            </a:extLst>
          </p:cNvPr>
          <p:cNvSpPr/>
          <p:nvPr/>
        </p:nvSpPr>
        <p:spPr>
          <a:xfrm>
            <a:off x="6728615" y="5083279"/>
            <a:ext cx="4705529" cy="6863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Share Strategies, Guidelines, training protocols, and other relevant information to improve MNCH services across member countries.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41934" y="607219"/>
            <a:ext cx="9632654" cy="123106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does Bangladesh need to make the mentioned contributions?</a:t>
            </a:r>
            <a:endParaRPr sz="3200" dirty="0">
              <a:solidFill>
                <a:srgbClr val="C00000"/>
              </a:solidFill>
            </a:endParaRPr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7" name="Text 1">
            <a:extLst>
              <a:ext uri="{FF2B5EF4-FFF2-40B4-BE49-F238E27FC236}">
                <a16:creationId xmlns:a16="http://schemas.microsoft.com/office/drawing/2014/main" id="{854864C3-3378-4613-8DA7-3BEFF844ACCA}"/>
              </a:ext>
            </a:extLst>
          </p:cNvPr>
          <p:cNvSpPr/>
          <p:nvPr/>
        </p:nvSpPr>
        <p:spPr>
          <a:xfrm>
            <a:off x="1280934" y="2465384"/>
            <a:ext cx="10412094" cy="40869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10000"/>
              </a:lnSpc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An investment in maternal, neonatal, and child health is the single most powerful and cost-effective investment that can be made. </a:t>
            </a:r>
          </a:p>
          <a:p>
            <a:pPr>
              <a:lnSpc>
                <a:spcPct val="110000"/>
              </a:lnSpc>
            </a:pPr>
            <a:endParaRPr lang="en-US" sz="12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Bangladesh is calling for a collaborative framework, sharing proven innovations, sustainable financing, and urging for an equity-centered approach. </a:t>
            </a:r>
          </a:p>
          <a:p>
            <a:pPr>
              <a:lnSpc>
                <a:spcPct val="110000"/>
              </a:lnSpc>
            </a:pPr>
            <a:endParaRPr lang="en-US" sz="14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And We Hope That D-8 nations can collectively transform health outcomes and build a healthier, more prosperous future for generations to come.</a:t>
            </a:r>
          </a:p>
          <a:p>
            <a:pPr>
              <a:lnSpc>
                <a:spcPct val="110000"/>
              </a:lnSpc>
            </a:pPr>
            <a:endParaRPr lang="en-US" sz="22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217</TotalTime>
  <Words>798</Words>
  <Application>Microsoft Office PowerPoint</Application>
  <PresentationFormat>Widescreen</PresentationFormat>
  <Paragraphs>81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Calibri</vt:lpstr>
      <vt:lpstr>Nunito Sans</vt:lpstr>
      <vt:lpstr>Open Sans ExtraBold</vt:lpstr>
      <vt:lpstr>Roboto Mono</vt:lpstr>
      <vt:lpstr>Times New Roman</vt:lpstr>
      <vt:lpstr>Tomorrow</vt:lpstr>
      <vt:lpstr>Tomorrow Semi Bold</vt:lpstr>
      <vt:lpstr>Slidehack Cheatsheet</vt:lpstr>
      <vt:lpstr>First D-8 Health Experts Meeting 17th November, 2025 </vt:lpstr>
      <vt:lpstr>Bangladesh Overview</vt:lpstr>
      <vt:lpstr>Strategic projects </vt:lpstr>
      <vt:lpstr>Strategic projects (Cont.) </vt:lpstr>
      <vt:lpstr>Strategic projects (Cont.) </vt:lpstr>
      <vt:lpstr>Major Achievements and Lessons Learned</vt:lpstr>
      <vt:lpstr>Current Challenges and Gaps</vt:lpstr>
      <vt:lpstr>How can Bangladesh contribute to the D-8  Health Agenda?</vt:lpstr>
      <vt:lpstr>What does Bangladesh need to make the mentioned contributions?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Dr. Hasan Amin</cp:lastModifiedBy>
  <cp:revision>6110</cp:revision>
  <dcterms:created xsi:type="dcterms:W3CDTF">2020-10-27T13:35:18Z</dcterms:created>
  <dcterms:modified xsi:type="dcterms:W3CDTF">2025-11-13T08:43:16Z</dcterms:modified>
</cp:coreProperties>
</file>