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3"/>
  </p:notesMasterIdLst>
  <p:handoutMasterIdLst>
    <p:handoutMasterId r:id="rId14"/>
  </p:handoutMasterIdLst>
  <p:sldIdLst>
    <p:sldId id="477" r:id="rId2"/>
    <p:sldId id="261" r:id="rId3"/>
    <p:sldId id="263" r:id="rId4"/>
    <p:sldId id="479" r:id="rId5"/>
    <p:sldId id="480" r:id="rId6"/>
    <p:sldId id="266" r:id="rId7"/>
    <p:sldId id="481" r:id="rId8"/>
    <p:sldId id="267" r:id="rId9"/>
    <p:sldId id="277" r:id="rId10"/>
    <p:sldId id="283" r:id="rId11"/>
    <p:sldId id="4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479"/>
            <p14:sldId id="480"/>
            <p14:sldId id="266"/>
            <p14:sldId id="481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5" autoAdjust="0"/>
    <p:restoredTop sz="94386" autoAdjust="0"/>
  </p:normalViewPr>
  <p:slideViewPr>
    <p:cSldViewPr snapToGrid="0">
      <p:cViewPr varScale="1">
        <p:scale>
          <a:sx n="80" d="100"/>
          <a:sy n="80" d="100"/>
        </p:scale>
        <p:origin x="5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13/11/2025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3496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8206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6196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755C070-32CC-4D78-8D02-E3AF4545F1CA}"/>
              </a:ext>
            </a:extLst>
          </p:cNvPr>
          <p:cNvGrpSpPr/>
          <p:nvPr/>
        </p:nvGrpSpPr>
        <p:grpSpPr>
          <a:xfrm>
            <a:off x="84082" y="2532492"/>
            <a:ext cx="4810647" cy="1566120"/>
            <a:chOff x="4059243" y="3916559"/>
            <a:chExt cx="4073504" cy="179920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A5B0AC1-00FF-42AE-B277-280D28740ED0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194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Prof. Dr. Md. Abu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Jafor</a:t>
              </a:r>
              <a:endPara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ExtraBold" panose="020B090603080402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20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Director General of Health Services</a:t>
              </a:r>
            </a:p>
            <a:p>
              <a:pPr algn="ctr">
                <a:lnSpc>
                  <a:spcPct val="12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Bangladesh </a:t>
              </a:r>
              <a:endParaRPr lang="en-ID" sz="20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ExtraBold" panose="020B0906030804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81761842-9C74-499C-89CE-6198D176269B}"/>
                </a:ext>
              </a:extLst>
            </p:cNvPr>
            <p:cNvSpPr/>
            <p:nvPr/>
          </p:nvSpPr>
          <p:spPr>
            <a:xfrm>
              <a:off x="4059243" y="3916559"/>
              <a:ext cx="4073504" cy="179920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607219"/>
            <a:ext cx="9632654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does Bangladesh need to make the mentioned contributions?</a:t>
            </a:r>
            <a:endParaRPr sz="3400" dirty="0">
              <a:solidFill>
                <a:srgbClr val="C00000"/>
              </a:solidFill>
            </a:endParaRPr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0C17D0-5EEC-4CE3-A1CD-F5B50D0D2BD2}"/>
              </a:ext>
            </a:extLst>
          </p:cNvPr>
          <p:cNvSpPr/>
          <p:nvPr/>
        </p:nvSpPr>
        <p:spPr>
          <a:xfrm>
            <a:off x="1238250" y="2131130"/>
            <a:ext cx="9886950" cy="383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achieve equitable, people-centered care, Bangladesh proposes that a D-8 Digital Health Collaboration would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harmonize systems 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through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technical working groups 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 share innovations and develop common health data standards. </a:t>
            </a:r>
          </a:p>
          <a:p>
            <a:pPr>
              <a:lnSpc>
                <a:spcPct val="120000"/>
              </a:lnSpc>
            </a:pPr>
            <a:endParaRPr lang="en-US" sz="1400" b="1" dirty="0">
              <a:solidFill>
                <a:srgbClr val="1D1D1B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would promote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ethical data-sharing 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co-developing legal and governance policies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 ensuring data privacy and public trust. 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Finally, it would foster collective innovation by leveraging the D-8's vast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pool for AI and data analytics 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revolutionize disease surveillance and planning.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867186" y="259121"/>
            <a:ext cx="8978882" cy="184661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Session IV:</a:t>
            </a:r>
            <a:b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Advancing Digital Health and Health Data Systems</a:t>
            </a:r>
            <a:b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8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Bangladesh Overview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163BCE4-A2BA-4079-A2A1-2D35851589FD}"/>
              </a:ext>
            </a:extLst>
          </p:cNvPr>
          <p:cNvSpPr/>
          <p:nvPr/>
        </p:nvSpPr>
        <p:spPr>
          <a:xfrm>
            <a:off x="867186" y="2669908"/>
            <a:ext cx="9467439" cy="2502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Bangladesh's digital health journey is guided by the </a:t>
            </a:r>
            <a:r>
              <a:rPr lang="en-US" sz="2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National Digital Health Strategy 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2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Health Data Architecture Blueprint 2025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serving as the official guiding document for digitizing the entire health system. 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strategy builds a comprehensive, interconnected ecosystem designed to transform healthcare delivery across the nation.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810652" y="419435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Initiatives and Flagship Programmes</a:t>
            </a:r>
            <a:b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3600"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640275" y="15109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7" name="Shape 1">
            <a:extLst>
              <a:ext uri="{FF2B5EF4-FFF2-40B4-BE49-F238E27FC236}">
                <a16:creationId xmlns:a16="http://schemas.microsoft.com/office/drawing/2014/main" id="{E5272147-01EB-4E0E-B71E-4DF7F1AF0020}"/>
              </a:ext>
            </a:extLst>
          </p:cNvPr>
          <p:cNvSpPr/>
          <p:nvPr/>
        </p:nvSpPr>
        <p:spPr>
          <a:xfrm>
            <a:off x="916381" y="1510900"/>
            <a:ext cx="5417744" cy="2051450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EFBEC4B0-51C4-4447-831E-54BBF0110FC2}"/>
              </a:ext>
            </a:extLst>
          </p:cNvPr>
          <p:cNvSpPr/>
          <p:nvPr/>
        </p:nvSpPr>
        <p:spPr>
          <a:xfrm>
            <a:off x="1067114" y="1709258"/>
            <a:ext cx="2950107" cy="214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DHIS2 – Routine Health Information Systems</a:t>
            </a:r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E5602E4E-86EA-4AB2-A0A4-A49D0D1CC1A3}"/>
              </a:ext>
            </a:extLst>
          </p:cNvPr>
          <p:cNvSpPr/>
          <p:nvPr/>
        </p:nvSpPr>
        <p:spPr>
          <a:xfrm>
            <a:off x="1114739" y="2138478"/>
            <a:ext cx="5028885" cy="1423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DHIS2 serves as the backbone for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routine health data collection, monitoring, and reporting</a:t>
            </a: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from public facilities across the country.</a:t>
            </a:r>
          </a:p>
        </p:txBody>
      </p:sp>
      <p:sp>
        <p:nvSpPr>
          <p:cNvPr id="10" name="Shape 4">
            <a:extLst>
              <a:ext uri="{FF2B5EF4-FFF2-40B4-BE49-F238E27FC236}">
                <a16:creationId xmlns:a16="http://schemas.microsoft.com/office/drawing/2014/main" id="{3BCF90EC-F557-4660-AF18-87FDF20A32B8}"/>
              </a:ext>
            </a:extLst>
          </p:cNvPr>
          <p:cNvSpPr/>
          <p:nvPr/>
        </p:nvSpPr>
        <p:spPr>
          <a:xfrm>
            <a:off x="6532483" y="1510900"/>
            <a:ext cx="5211842" cy="2067857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11" name="Text 5">
            <a:extLst>
              <a:ext uri="{FF2B5EF4-FFF2-40B4-BE49-F238E27FC236}">
                <a16:creationId xmlns:a16="http://schemas.microsoft.com/office/drawing/2014/main" id="{623DE453-3DEA-4C86-AF7E-A6DD85F0A56B}"/>
              </a:ext>
            </a:extLst>
          </p:cNvPr>
          <p:cNvSpPr/>
          <p:nvPr/>
        </p:nvSpPr>
        <p:spPr>
          <a:xfrm>
            <a:off x="6675651" y="1592911"/>
            <a:ext cx="1722640" cy="214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Hospital Automation</a:t>
            </a: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F14ABBF0-9BAF-4668-92DD-F77637758D89}"/>
              </a:ext>
            </a:extLst>
          </p:cNvPr>
          <p:cNvSpPr/>
          <p:nvPr/>
        </p:nvSpPr>
        <p:spPr>
          <a:xfrm>
            <a:off x="6669496" y="1937235"/>
            <a:ext cx="4927918" cy="16251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Sixty-Two public </a:t>
            </a: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(62) health facilities at primary, secondary, and tertiary levels are fully automated, and Bangladesh has a plan to scale up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automation for all 648 public hospitals.</a:t>
            </a:r>
          </a:p>
        </p:txBody>
      </p:sp>
      <p:sp>
        <p:nvSpPr>
          <p:cNvPr id="13" name="Shape 7">
            <a:extLst>
              <a:ext uri="{FF2B5EF4-FFF2-40B4-BE49-F238E27FC236}">
                <a16:creationId xmlns:a16="http://schemas.microsoft.com/office/drawing/2014/main" id="{0A8727BB-B55F-402D-B1EA-4FC31DB594D4}"/>
              </a:ext>
            </a:extLst>
          </p:cNvPr>
          <p:cNvSpPr/>
          <p:nvPr/>
        </p:nvSpPr>
        <p:spPr>
          <a:xfrm>
            <a:off x="916381" y="3906347"/>
            <a:ext cx="5417744" cy="2503978"/>
          </a:xfrm>
          <a:prstGeom prst="roundRect">
            <a:avLst>
              <a:gd name="adj" fmla="val 2038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14" name="Text 8">
            <a:extLst>
              <a:ext uri="{FF2B5EF4-FFF2-40B4-BE49-F238E27FC236}">
                <a16:creationId xmlns:a16="http://schemas.microsoft.com/office/drawing/2014/main" id="{040C9735-153B-41C0-AF87-17DAB769B26E}"/>
              </a:ext>
            </a:extLst>
          </p:cNvPr>
          <p:cNvSpPr/>
          <p:nvPr/>
        </p:nvSpPr>
        <p:spPr>
          <a:xfrm>
            <a:off x="1114739" y="4104707"/>
            <a:ext cx="2789691" cy="214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Telemedicine</a:t>
            </a:r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ED652B9F-DCB4-475E-B90D-71AE056CD421}"/>
              </a:ext>
            </a:extLst>
          </p:cNvPr>
          <p:cNvSpPr/>
          <p:nvPr/>
        </p:nvSpPr>
        <p:spPr>
          <a:xfrm>
            <a:off x="1114740" y="4533930"/>
            <a:ext cx="5028884" cy="4388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Services actively promoted to bridge access gaps for remote and underserved populations, rapidly scaled during the pandemic.</a:t>
            </a:r>
          </a:p>
        </p:txBody>
      </p:sp>
      <p:sp>
        <p:nvSpPr>
          <p:cNvPr id="16" name="Shape 10">
            <a:extLst>
              <a:ext uri="{FF2B5EF4-FFF2-40B4-BE49-F238E27FC236}">
                <a16:creationId xmlns:a16="http://schemas.microsoft.com/office/drawing/2014/main" id="{143CB9BE-B91D-4357-907D-F0AA59DE6F04}"/>
              </a:ext>
            </a:extLst>
          </p:cNvPr>
          <p:cNvSpPr/>
          <p:nvPr/>
        </p:nvSpPr>
        <p:spPr>
          <a:xfrm>
            <a:off x="6532483" y="3906346"/>
            <a:ext cx="5064931" cy="2503979"/>
          </a:xfrm>
          <a:prstGeom prst="roundRect">
            <a:avLst>
              <a:gd name="adj" fmla="val 2038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17" name="Text 11">
            <a:extLst>
              <a:ext uri="{FF2B5EF4-FFF2-40B4-BE49-F238E27FC236}">
                <a16:creationId xmlns:a16="http://schemas.microsoft.com/office/drawing/2014/main" id="{4DF4D5C3-210D-4A72-BF76-A933967B0D4D}"/>
              </a:ext>
            </a:extLst>
          </p:cNvPr>
          <p:cNvSpPr/>
          <p:nvPr/>
        </p:nvSpPr>
        <p:spPr>
          <a:xfrm>
            <a:off x="6736777" y="4005091"/>
            <a:ext cx="1661514" cy="214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E-Health Governance</a:t>
            </a:r>
          </a:p>
        </p:txBody>
      </p:sp>
      <p:sp>
        <p:nvSpPr>
          <p:cNvPr id="18" name="Text 12">
            <a:extLst>
              <a:ext uri="{FF2B5EF4-FFF2-40B4-BE49-F238E27FC236}">
                <a16:creationId xmlns:a16="http://schemas.microsoft.com/office/drawing/2014/main" id="{A108AB57-EC72-4F1A-871D-39B1C63683A7}"/>
              </a:ext>
            </a:extLst>
          </p:cNvPr>
          <p:cNvSpPr/>
          <p:nvPr/>
        </p:nvSpPr>
        <p:spPr>
          <a:xfrm>
            <a:off x="6669496" y="4358061"/>
            <a:ext cx="4819697" cy="19570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Human Resource Management (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HRM</a:t>
            </a: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) is now completely software-based.</a:t>
            </a:r>
            <a:endParaRPr lang="en-US" sz="10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 marL="342900" indent="-3429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eVLMIS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(Electronic Vaccine and Logistics Management Information System) software is developed for store management and central monitoring</a:t>
            </a:r>
            <a:endParaRPr lang="en-US" sz="2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826942" y="422874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Initiatives and Flagship </a:t>
            </a:r>
            <a:r>
              <a:rPr lang="en-US" sz="3200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Programmes</a:t>
            </a:r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(Cont.)</a:t>
            </a:r>
            <a:b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3600"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640275" y="15109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19" name="Shape 1">
            <a:extLst>
              <a:ext uri="{FF2B5EF4-FFF2-40B4-BE49-F238E27FC236}">
                <a16:creationId xmlns:a16="http://schemas.microsoft.com/office/drawing/2014/main" id="{06D0186E-1E01-4A85-BBF8-4923474E341B}"/>
              </a:ext>
            </a:extLst>
          </p:cNvPr>
          <p:cNvSpPr/>
          <p:nvPr/>
        </p:nvSpPr>
        <p:spPr>
          <a:xfrm>
            <a:off x="889041" y="1510900"/>
            <a:ext cx="6273759" cy="2489596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20" name="Text 2">
            <a:extLst>
              <a:ext uri="{FF2B5EF4-FFF2-40B4-BE49-F238E27FC236}">
                <a16:creationId xmlns:a16="http://schemas.microsoft.com/office/drawing/2014/main" id="{4D0EE2B9-6A0A-4BB2-B6F6-17E902A975B3}"/>
              </a:ext>
            </a:extLst>
          </p:cNvPr>
          <p:cNvSpPr/>
          <p:nvPr/>
        </p:nvSpPr>
        <p:spPr>
          <a:xfrm>
            <a:off x="976197" y="1629840"/>
            <a:ext cx="3225988" cy="230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CRVS (Civil Registration and Vital Statistics) </a:t>
            </a:r>
          </a:p>
        </p:txBody>
      </p:sp>
      <p:sp>
        <p:nvSpPr>
          <p:cNvPr id="21" name="Text 3">
            <a:extLst>
              <a:ext uri="{FF2B5EF4-FFF2-40B4-BE49-F238E27FC236}">
                <a16:creationId xmlns:a16="http://schemas.microsoft.com/office/drawing/2014/main" id="{BE2A9389-908F-4483-AFD1-851C2CA43827}"/>
              </a:ext>
            </a:extLst>
          </p:cNvPr>
          <p:cNvSpPr/>
          <p:nvPr/>
        </p:nvSpPr>
        <p:spPr>
          <a:xfrm>
            <a:off x="976199" y="2103230"/>
            <a:ext cx="5949713" cy="1668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 birth and death registration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enabled through automated facility (Hospital) based notifications. </a:t>
            </a:r>
            <a:endParaRPr lang="en-US" sz="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Causes of death are identified using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Medical Certification of Cause of Death (MCCOD)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 </a:t>
            </a:r>
          </a:p>
        </p:txBody>
      </p:sp>
      <p:sp>
        <p:nvSpPr>
          <p:cNvPr id="22" name="Shape 4">
            <a:extLst>
              <a:ext uri="{FF2B5EF4-FFF2-40B4-BE49-F238E27FC236}">
                <a16:creationId xmlns:a16="http://schemas.microsoft.com/office/drawing/2014/main" id="{140A1898-998C-435C-8AFB-21DE8C6AD413}"/>
              </a:ext>
            </a:extLst>
          </p:cNvPr>
          <p:cNvSpPr/>
          <p:nvPr/>
        </p:nvSpPr>
        <p:spPr>
          <a:xfrm>
            <a:off x="7583391" y="1510900"/>
            <a:ext cx="4011706" cy="4877651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23" name="Text 5">
            <a:extLst>
              <a:ext uri="{FF2B5EF4-FFF2-40B4-BE49-F238E27FC236}">
                <a16:creationId xmlns:a16="http://schemas.microsoft.com/office/drawing/2014/main" id="{5D34B031-123B-49AA-9B20-5C19263EAD41}"/>
              </a:ext>
            </a:extLst>
          </p:cNvPr>
          <p:cNvSpPr/>
          <p:nvPr/>
        </p:nvSpPr>
        <p:spPr>
          <a:xfrm>
            <a:off x="7742514" y="1666487"/>
            <a:ext cx="1346329" cy="230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Smart Health BD</a:t>
            </a:r>
          </a:p>
        </p:txBody>
      </p:sp>
      <p:sp>
        <p:nvSpPr>
          <p:cNvPr id="24" name="Text 6">
            <a:extLst>
              <a:ext uri="{FF2B5EF4-FFF2-40B4-BE49-F238E27FC236}">
                <a16:creationId xmlns:a16="http://schemas.microsoft.com/office/drawing/2014/main" id="{879EEA7C-B9B7-4966-9CB8-BA0218A50A30}"/>
              </a:ext>
            </a:extLst>
          </p:cNvPr>
          <p:cNvSpPr/>
          <p:nvPr/>
        </p:nvSpPr>
        <p:spPr>
          <a:xfrm>
            <a:off x="7742513" y="2148003"/>
            <a:ext cx="3693459" cy="39891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SMART HEALTH BD, developed by MIS-DGHS, digitalizes community health service delivery. </a:t>
            </a:r>
            <a:endParaRPr lang="en-US" sz="1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enables frontline workers to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 households, track maternal, child, NCD, and family planning services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sync data with national systems like District Health Information Software-2 (DHIS-2) and SHR (Shareable Health Record). </a:t>
            </a:r>
          </a:p>
        </p:txBody>
      </p:sp>
      <p:sp>
        <p:nvSpPr>
          <p:cNvPr id="25" name="Shape 10">
            <a:extLst>
              <a:ext uri="{FF2B5EF4-FFF2-40B4-BE49-F238E27FC236}">
                <a16:creationId xmlns:a16="http://schemas.microsoft.com/office/drawing/2014/main" id="{C74F95FF-89C0-4385-8758-F3E7012ADB54}"/>
              </a:ext>
            </a:extLst>
          </p:cNvPr>
          <p:cNvSpPr/>
          <p:nvPr/>
        </p:nvSpPr>
        <p:spPr>
          <a:xfrm>
            <a:off x="889041" y="4403551"/>
            <a:ext cx="6273759" cy="2024048"/>
          </a:xfrm>
          <a:prstGeom prst="roundRect">
            <a:avLst>
              <a:gd name="adj" fmla="val 2038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 11">
            <a:extLst>
              <a:ext uri="{FF2B5EF4-FFF2-40B4-BE49-F238E27FC236}">
                <a16:creationId xmlns:a16="http://schemas.microsoft.com/office/drawing/2014/main" id="{FB7895EE-9853-45D7-9318-0E5D24BB3C07}"/>
              </a:ext>
            </a:extLst>
          </p:cNvPr>
          <p:cNvSpPr/>
          <p:nvPr/>
        </p:nvSpPr>
        <p:spPr>
          <a:xfrm>
            <a:off x="1132002" y="4552516"/>
            <a:ext cx="1667115" cy="230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National Health Call Center 16263</a:t>
            </a:r>
          </a:p>
        </p:txBody>
      </p:sp>
      <p:sp>
        <p:nvSpPr>
          <p:cNvPr id="27" name="Text 12">
            <a:extLst>
              <a:ext uri="{FF2B5EF4-FFF2-40B4-BE49-F238E27FC236}">
                <a16:creationId xmlns:a16="http://schemas.microsoft.com/office/drawing/2014/main" id="{C55FCD28-202C-4DF1-8D3A-1939ED2B6D09}"/>
              </a:ext>
            </a:extLst>
          </p:cNvPr>
          <p:cNvSpPr/>
          <p:nvPr/>
        </p:nvSpPr>
        <p:spPr>
          <a:xfrm>
            <a:off x="1130977" y="4937852"/>
            <a:ext cx="6031823" cy="14897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National Health Call Center 16263, known as </a:t>
            </a:r>
            <a:r>
              <a:rPr lang="en-US" sz="2000" b="1" i="1" dirty="0" err="1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Shasthyo</a:t>
            </a:r>
            <a:r>
              <a:rPr lang="en-US" sz="2000" b="1" i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Batayon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is Bangladesh’s official health helpline. It provides citizens with 24/7 access to medical advice, health information, and referral services. </a:t>
            </a:r>
          </a:p>
        </p:txBody>
      </p:sp>
    </p:spTree>
    <p:extLst>
      <p:ext uri="{BB962C8B-B14F-4D97-AF65-F5344CB8AC3E}">
        <p14:creationId xmlns:p14="http://schemas.microsoft.com/office/powerpoint/2010/main" val="42904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810652" y="419435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Initiatives and Flagship </a:t>
            </a:r>
            <a:r>
              <a:rPr lang="en-US" sz="3200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Programmes</a:t>
            </a:r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(Cont.)</a:t>
            </a:r>
            <a:b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3600"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640275" y="15109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7" name="Shape 1">
            <a:extLst>
              <a:ext uri="{FF2B5EF4-FFF2-40B4-BE49-F238E27FC236}">
                <a16:creationId xmlns:a16="http://schemas.microsoft.com/office/drawing/2014/main" id="{E5272147-01EB-4E0E-B71E-4DF7F1AF0020}"/>
              </a:ext>
            </a:extLst>
          </p:cNvPr>
          <p:cNvSpPr/>
          <p:nvPr/>
        </p:nvSpPr>
        <p:spPr>
          <a:xfrm>
            <a:off x="916381" y="1510900"/>
            <a:ext cx="5417744" cy="2051450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EFBEC4B0-51C4-4447-831E-54BBF0110FC2}"/>
              </a:ext>
            </a:extLst>
          </p:cNvPr>
          <p:cNvSpPr/>
          <p:nvPr/>
        </p:nvSpPr>
        <p:spPr>
          <a:xfrm>
            <a:off x="1067114" y="1709258"/>
            <a:ext cx="2950107" cy="214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Newborn and Pregnant Women Registration</a:t>
            </a:r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E5602E4E-86EA-4AB2-A0A4-A49D0D1CC1A3}"/>
              </a:ext>
            </a:extLst>
          </p:cNvPr>
          <p:cNvSpPr/>
          <p:nvPr/>
        </p:nvSpPr>
        <p:spPr>
          <a:xfrm>
            <a:off x="1114739" y="2138478"/>
            <a:ext cx="5028885" cy="1423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All pregnant women and newborns are now </a:t>
            </a:r>
            <a:r>
              <a:rPr lang="en-US" sz="2000" b="1" dirty="0" err="1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eTracking</a:t>
            </a: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and registered through the open-MRS system.</a:t>
            </a:r>
          </a:p>
        </p:txBody>
      </p:sp>
      <p:sp>
        <p:nvSpPr>
          <p:cNvPr id="10" name="Shape 4">
            <a:extLst>
              <a:ext uri="{FF2B5EF4-FFF2-40B4-BE49-F238E27FC236}">
                <a16:creationId xmlns:a16="http://schemas.microsoft.com/office/drawing/2014/main" id="{3BCF90EC-F557-4660-AF18-87FDF20A32B8}"/>
              </a:ext>
            </a:extLst>
          </p:cNvPr>
          <p:cNvSpPr/>
          <p:nvPr/>
        </p:nvSpPr>
        <p:spPr>
          <a:xfrm>
            <a:off x="6532483" y="1510900"/>
            <a:ext cx="5211842" cy="2067857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11" name="Text 5">
            <a:extLst>
              <a:ext uri="{FF2B5EF4-FFF2-40B4-BE49-F238E27FC236}">
                <a16:creationId xmlns:a16="http://schemas.microsoft.com/office/drawing/2014/main" id="{623DE453-3DEA-4C86-AF7E-A6DD85F0A56B}"/>
              </a:ext>
            </a:extLst>
          </p:cNvPr>
          <p:cNvSpPr/>
          <p:nvPr/>
        </p:nvSpPr>
        <p:spPr>
          <a:xfrm>
            <a:off x="6675651" y="1592911"/>
            <a:ext cx="1722640" cy="214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Unique Health ID</a:t>
            </a: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F14ABBF0-9BAF-4668-92DD-F77637758D89}"/>
              </a:ext>
            </a:extLst>
          </p:cNvPr>
          <p:cNvSpPr/>
          <p:nvPr/>
        </p:nvSpPr>
        <p:spPr>
          <a:xfrm>
            <a:off x="6669496" y="1937235"/>
            <a:ext cx="4927918" cy="16251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Bangladesh aims to provide a Unique Health ID for every citizen, unlocking opportunities to utilize “Shareable Health Records”.</a:t>
            </a:r>
          </a:p>
        </p:txBody>
      </p:sp>
      <p:sp>
        <p:nvSpPr>
          <p:cNvPr id="13" name="Shape 7">
            <a:extLst>
              <a:ext uri="{FF2B5EF4-FFF2-40B4-BE49-F238E27FC236}">
                <a16:creationId xmlns:a16="http://schemas.microsoft.com/office/drawing/2014/main" id="{0A8727BB-B55F-402D-B1EA-4FC31DB594D4}"/>
              </a:ext>
            </a:extLst>
          </p:cNvPr>
          <p:cNvSpPr/>
          <p:nvPr/>
        </p:nvSpPr>
        <p:spPr>
          <a:xfrm>
            <a:off x="916381" y="3906347"/>
            <a:ext cx="5417744" cy="2503978"/>
          </a:xfrm>
          <a:prstGeom prst="roundRect">
            <a:avLst>
              <a:gd name="adj" fmla="val 2038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14" name="Text 8">
            <a:extLst>
              <a:ext uri="{FF2B5EF4-FFF2-40B4-BE49-F238E27FC236}">
                <a16:creationId xmlns:a16="http://schemas.microsoft.com/office/drawing/2014/main" id="{040C9735-153B-41C0-AF87-17DAB769B26E}"/>
              </a:ext>
            </a:extLst>
          </p:cNvPr>
          <p:cNvSpPr/>
          <p:nvPr/>
        </p:nvSpPr>
        <p:spPr>
          <a:xfrm>
            <a:off x="1114739" y="4104707"/>
            <a:ext cx="2789691" cy="214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VAXEPI – Digital Vaccination Platform</a:t>
            </a:r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ED652B9F-DCB4-475E-B90D-71AE056CD421}"/>
              </a:ext>
            </a:extLst>
          </p:cNvPr>
          <p:cNvSpPr/>
          <p:nvPr/>
        </p:nvSpPr>
        <p:spPr>
          <a:xfrm>
            <a:off x="1114740" y="4533930"/>
            <a:ext cx="5028884" cy="4388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VaxEPI is Bangladesh’s national digital immunization platform. It registers and tracks routine and campaign vaccines, improving accountability and access. </a:t>
            </a:r>
            <a:endParaRPr lang="en-US" sz="2000" b="1" dirty="0" err="1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</p:txBody>
      </p:sp>
      <p:sp>
        <p:nvSpPr>
          <p:cNvPr id="16" name="Shape 10">
            <a:extLst>
              <a:ext uri="{FF2B5EF4-FFF2-40B4-BE49-F238E27FC236}">
                <a16:creationId xmlns:a16="http://schemas.microsoft.com/office/drawing/2014/main" id="{143CB9BE-B91D-4357-907D-F0AA59DE6F04}"/>
              </a:ext>
            </a:extLst>
          </p:cNvPr>
          <p:cNvSpPr/>
          <p:nvPr/>
        </p:nvSpPr>
        <p:spPr>
          <a:xfrm>
            <a:off x="6532483" y="3906346"/>
            <a:ext cx="5064931" cy="2503979"/>
          </a:xfrm>
          <a:prstGeom prst="roundRect">
            <a:avLst>
              <a:gd name="adj" fmla="val 2038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17" name="Text 11">
            <a:extLst>
              <a:ext uri="{FF2B5EF4-FFF2-40B4-BE49-F238E27FC236}">
                <a16:creationId xmlns:a16="http://schemas.microsoft.com/office/drawing/2014/main" id="{4DF4D5C3-210D-4A72-BF76-A933967B0D4D}"/>
              </a:ext>
            </a:extLst>
          </p:cNvPr>
          <p:cNvSpPr/>
          <p:nvPr/>
        </p:nvSpPr>
        <p:spPr>
          <a:xfrm>
            <a:off x="6669496" y="4041300"/>
            <a:ext cx="1661514" cy="214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Surveillance</a:t>
            </a:r>
          </a:p>
        </p:txBody>
      </p:sp>
      <p:sp>
        <p:nvSpPr>
          <p:cNvPr id="18" name="Text 12">
            <a:extLst>
              <a:ext uri="{FF2B5EF4-FFF2-40B4-BE49-F238E27FC236}">
                <a16:creationId xmlns:a16="http://schemas.microsoft.com/office/drawing/2014/main" id="{A108AB57-EC72-4F1A-871D-39B1C63683A7}"/>
              </a:ext>
            </a:extLst>
          </p:cNvPr>
          <p:cNvSpPr/>
          <p:nvPr/>
        </p:nvSpPr>
        <p:spPr>
          <a:xfrm>
            <a:off x="6669496" y="4419418"/>
            <a:ext cx="4819697" cy="19570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Specialized systems are deployed for high-priority health issues, including </a:t>
            </a:r>
            <a:r>
              <a:rPr lang="en-US" sz="2000" b="1" dirty="0" err="1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eTB</a:t>
            </a: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manager for tuberculosis and </a:t>
            </a:r>
            <a:r>
              <a:rPr lang="en-US" sz="2000" b="1" dirty="0" err="1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eMIS</a:t>
            </a: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for family planning and community health.</a:t>
            </a:r>
          </a:p>
        </p:txBody>
      </p:sp>
    </p:spTree>
    <p:extLst>
      <p:ext uri="{BB962C8B-B14F-4D97-AF65-F5344CB8AC3E}">
        <p14:creationId xmlns:p14="http://schemas.microsoft.com/office/powerpoint/2010/main" val="331571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579068"/>
            <a:ext cx="9814744" cy="73862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Integrated Data Systems and e-Health Infrastructure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00403" y="2193243"/>
            <a:ext cx="9791193" cy="2471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en-US" sz="2200" b="1" dirty="0">
                <a:latin typeface="Nunito Sans"/>
              </a:rPr>
              <a:t>We have already mentioned our initiatives of electronic health records, health information exchanges, and real-time disease surveillance platforms.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en-US" sz="2200" b="1" dirty="0">
              <a:latin typeface="Nunito Sans"/>
            </a:endParaRP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en-US" sz="2200" b="1" dirty="0">
                <a:latin typeface="Nunito Sans"/>
              </a:rPr>
              <a:t>There are some limitations in </a:t>
            </a:r>
            <a:r>
              <a:rPr lang="en-US" altLang="en-US" sz="2200" b="1" dirty="0">
                <a:solidFill>
                  <a:schemeClr val="bg2"/>
                </a:solidFill>
                <a:latin typeface="Nunito Sans"/>
              </a:rPr>
              <a:t>interoperability</a:t>
            </a:r>
            <a:r>
              <a:rPr lang="en-US" altLang="en-US" sz="2200" b="1" dirty="0">
                <a:latin typeface="Nunito Sans"/>
              </a:rPr>
              <a:t>, but digitalization is already helping us in hospital automation, maternal and child tracking, disease surveillance,</a:t>
            </a:r>
            <a:r>
              <a:rPr lang="en-US" sz="20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and policy making by providing Demographic Health Information.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9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579068"/>
            <a:ext cx="9814744" cy="123106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Integrated Data Systems </a:t>
            </a:r>
            <a:b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e-Health Infrastructure (Cont.)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00403" y="2279044"/>
            <a:ext cx="9791193" cy="3628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Bangladesh has demonstrated consistent digital health maturity and is now at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Phase 4 of the WHO Global Digital Health Maturity Level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.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This validates Bangladesh's commitment to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evidence-based strategy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and positions in digital health advancement.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en-US" sz="1400" b="1" dirty="0">
              <a:latin typeface="Nunito Sans"/>
            </a:endParaRP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Though the Global Digital Health Monitor survey validated Bangladesh's high maturity, it identified critical weaknesses: "</a:t>
            </a:r>
            <a:r>
              <a:rPr lang="en-US" sz="2200" b="1" i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Legislation, Policy and Compliance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" and "</a:t>
            </a:r>
            <a:r>
              <a:rPr lang="en-US" sz="2200" b="1" i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Standards and Interoperability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." </a:t>
            </a:r>
          </a:p>
          <a:p>
            <a:pPr>
              <a:lnSpc>
                <a:spcPct val="110000"/>
              </a:lnSpc>
            </a:pPr>
            <a:endParaRPr lang="en-US" sz="2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85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6015076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283302" y="2027553"/>
            <a:ext cx="9127523" cy="315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Inadequate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rural internet infrastructure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, shortages of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trained health informatics personnel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, low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digital literacy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, and the critical need for robust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regulatory frameworks. 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4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The single greatest challenge is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interoperability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110000"/>
              </a:lnSpc>
            </a:pPr>
            <a:endParaRPr lang="en-US" sz="14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Bangladesh has started providing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Unique Health ID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, which is now in a very preliminary stage, so scaling up requires financial and technical support.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92849" y="574169"/>
            <a:ext cx="9596058" cy="123106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can Bangladesh contribute to the D-8 </a:t>
            </a:r>
            <a:b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F9F0DB-DD3A-4483-8C6C-7B3809F5004D}"/>
              </a:ext>
            </a:extLst>
          </p:cNvPr>
          <p:cNvSpPr/>
          <p:nvPr/>
        </p:nvSpPr>
        <p:spPr>
          <a:xfrm>
            <a:off x="1000125" y="2179643"/>
            <a:ext cx="10191750" cy="3697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Bangladesh can share its "National Digital Health Strategy 2025" and its experience building a high-maturity (Phase 4) e-Health system.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can also share its experiences and blueprints for its "Unique Health ID“, "Shareable Health Record" (SHR), “Hospital Automations”, as well as other digital initiatives in the health sector.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Bangladesh is willing to contribute to Research and Development, which are key to establishing a comprehensive digital health environment.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239</TotalTime>
  <Words>877</Words>
  <Application>Microsoft Office PowerPoint</Application>
  <PresentationFormat>Widescreen</PresentationFormat>
  <Paragraphs>75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Nunito Sans</vt:lpstr>
      <vt:lpstr>Open Sans ExtraBold</vt:lpstr>
      <vt:lpstr>Roboto Mono</vt:lpstr>
      <vt:lpstr>Times New Roman</vt:lpstr>
      <vt:lpstr>Tomorrow</vt:lpstr>
      <vt:lpstr>Slidehack Cheatsheet</vt:lpstr>
      <vt:lpstr>First D-8 Health Experts Meeting 17th November, 2025 </vt:lpstr>
      <vt:lpstr>Session IV: Advancing Digital Health and Health Data Systems  Bangladesh Overview</vt:lpstr>
      <vt:lpstr>Key Initiatives and Flagship Programmes </vt:lpstr>
      <vt:lpstr>Key Initiatives and Flagship Programmes (Cont.) </vt:lpstr>
      <vt:lpstr>Key Initiatives and Flagship Programmes (Cont.) </vt:lpstr>
      <vt:lpstr>Integrated Data Systems and e-Health Infrastructure</vt:lpstr>
      <vt:lpstr>Integrated Data Systems  and e-Health Infrastructure (Cont.)</vt:lpstr>
      <vt:lpstr>Current challenges and Gaps</vt:lpstr>
      <vt:lpstr>How can Bangladesh contribute to the D-8  Health Agenda?</vt:lpstr>
      <vt:lpstr>What does Bangladesh need to make the mentioned contributions?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Dr. Hasan Amin</cp:lastModifiedBy>
  <cp:revision>6114</cp:revision>
  <dcterms:created xsi:type="dcterms:W3CDTF">2020-10-27T13:35:18Z</dcterms:created>
  <dcterms:modified xsi:type="dcterms:W3CDTF">2025-11-13T08:44:26Z</dcterms:modified>
</cp:coreProperties>
</file>