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92" r:id="rId2"/>
    <p:sldMasterId id="2147483741" r:id="rId3"/>
    <p:sldMasterId id="2147483774" r:id="rId4"/>
    <p:sldMasterId id="2147483777" r:id="rId5"/>
  </p:sldMasterIdLst>
  <p:notesMasterIdLst>
    <p:notesMasterId r:id="rId29"/>
  </p:notesMasterIdLst>
  <p:sldIdLst>
    <p:sldId id="271" r:id="rId6"/>
    <p:sldId id="272" r:id="rId7"/>
    <p:sldId id="256" r:id="rId8"/>
    <p:sldId id="261" r:id="rId9"/>
    <p:sldId id="260" r:id="rId10"/>
    <p:sldId id="262" r:id="rId11"/>
    <p:sldId id="296" r:id="rId12"/>
    <p:sldId id="297" r:id="rId13"/>
    <p:sldId id="289" r:id="rId14"/>
    <p:sldId id="290" r:id="rId15"/>
    <p:sldId id="276" r:id="rId16"/>
    <p:sldId id="277" r:id="rId17"/>
    <p:sldId id="275" r:id="rId18"/>
    <p:sldId id="264" r:id="rId19"/>
    <p:sldId id="263" r:id="rId20"/>
    <p:sldId id="266" r:id="rId21"/>
    <p:sldId id="294" r:id="rId22"/>
    <p:sldId id="295" r:id="rId23"/>
    <p:sldId id="298" r:id="rId24"/>
    <p:sldId id="279" r:id="rId25"/>
    <p:sldId id="265" r:id="rId26"/>
    <p:sldId id="268" r:id="rId27"/>
    <p:sldId id="273" r:id="rId28"/>
  </p:sldIdLst>
  <p:sldSz cx="14630400" cy="8229600"/>
  <p:notesSz cx="8229600" cy="14630400"/>
  <p:embeddedFontLst>
    <p:embeddedFont>
      <p:font typeface="Nobile" panose="020B0604020202020204" charset="0"/>
      <p:regular r:id="rId30"/>
    </p:embeddedFont>
    <p:embeddedFont>
      <p:font typeface="Alexandria Semi Bold" panose="020B0604020202020204" charset="-78"/>
      <p:regular r:id="rId31"/>
    </p:embeddedFont>
    <p:embeddedFont>
      <p:font typeface="Calibri Light" panose="020F0302020204030204" pitchFamily="34" charset="0"/>
      <p:regular r:id="rId32"/>
      <p:italic r:id="rId33"/>
    </p:embeddedFont>
    <p:embeddedFont>
      <p:font typeface="Arial Black" panose="020B0A04020102020204" pitchFamily="34" charset="0"/>
      <p:bold r:id="rId34"/>
    </p:embeddedFont>
    <p:embeddedFont>
      <p:font typeface="Calibri" panose="020F0502020204030204" pitchFamily="34" charset="0"/>
      <p:regular r:id="rId35"/>
      <p:bold r:id="rId36"/>
      <p:italic r:id="rId37"/>
      <p:boldItalic r:id="rId38"/>
    </p:embeddedFont>
    <p:embeddedFont>
      <p:font typeface="맑은 고딕" panose="020B0503020000020004" pitchFamily="34" charset="-127"/>
      <p:regular r:id="rId39"/>
      <p:bold r:id="rId40"/>
    </p:embeddedFont>
    <p:embeddedFont>
      <p:font typeface="Open Sans Bold" panose="020B0604020202020204" charset="0"/>
      <p:bold r:id="rId41"/>
    </p:embeddedFont>
    <p:embeddedFont>
      <p:font typeface="Mongolian Baiti" panose="03000500000000000000" pitchFamily="66" charset="0"/>
      <p:regular r:id="rId42"/>
    </p:embeddedFont>
    <p:embeddedFont>
      <p:font typeface="Corben" panose="020B0604020202020204" charset="0"/>
      <p:regular r:id="rId43"/>
    </p:embeddedFont>
    <p:embeddedFont>
      <p:font typeface="Bricolage Grotesque Semi Bold" panose="020B0604020202020204" charset="0"/>
      <p:regular r:id="rId44"/>
    </p:embeddedFont>
    <p:embeddedFont>
      <p:font typeface="Crimson Pro Black" panose="020B0604020202020204" charset="0"/>
      <p:regular r:id="rId45"/>
    </p:embeddedFont>
    <p:embeddedFont>
      <p:font typeface="Book Antiqua" panose="02040602050305030304" pitchFamily="18" charset="0"/>
      <p:regular r:id="rId46"/>
      <p:bold r:id="rId47"/>
      <p:italic r:id="rId48"/>
      <p:boldItalic r:id="rId49"/>
    </p:embeddedFont>
    <p:embeddedFont>
      <p:font typeface="Inter" panose="020B0604020202020204" charset="0"/>
      <p:regular r:id="rId50"/>
      <p:bold r:id="rId51"/>
      <p:italic r:id="rId52"/>
      <p:boldItalic r:id="rId5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ba ali" initials="ha" lastIdx="33" clrIdx="0">
    <p:extLst>
      <p:ext uri="{19B8F6BF-5375-455C-9EA6-DF929625EA0E}">
        <p15:presenceInfo xmlns:p15="http://schemas.microsoft.com/office/powerpoint/2012/main" userId="f474ed9aa935f646" providerId="Windows Live"/>
      </p:ext>
    </p:extLst>
  </p:cmAuthor>
  <p:cmAuthor id="2" name="dell" initials="d" lastIdx="17" clrIdx="1">
    <p:extLst>
      <p:ext uri="{19B8F6BF-5375-455C-9EA6-DF929625EA0E}">
        <p15:presenceInfo xmlns:p15="http://schemas.microsoft.com/office/powerpoint/2012/main" userId="d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99"/>
    <a:srgbClr val="CF9512"/>
    <a:srgbClr val="FF66FF"/>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7" autoAdjust="0"/>
    <p:restoredTop sz="94610"/>
  </p:normalViewPr>
  <p:slideViewPr>
    <p:cSldViewPr snapToGrid="0" snapToObjects="1">
      <p:cViewPr>
        <p:scale>
          <a:sx n="52" d="100"/>
          <a:sy n="52" d="100"/>
        </p:scale>
        <p:origin x="832" y="172"/>
      </p:cViewPr>
      <p:guideLst/>
    </p:cSldViewPr>
  </p:slideViewPr>
  <p:notesTextViewPr>
    <p:cViewPr>
      <p:scale>
        <a:sx n="1" d="1"/>
        <a:sy n="1" d="1"/>
      </p:scale>
      <p:origin x="0" y="0"/>
    </p:cViewPr>
  </p:notesTextViewPr>
  <p:sorterViewPr>
    <p:cViewPr>
      <p:scale>
        <a:sx n="100" d="100"/>
        <a:sy n="100" d="100"/>
      </p:scale>
      <p:origin x="0" y="-1890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0.fntdata"/><Relationship Id="rId21" Type="http://schemas.openxmlformats.org/officeDocument/2006/relationships/slide" Target="slides/slide16.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font" Target="fonts/font18.fntdata"/><Relationship Id="rId50" Type="http://schemas.openxmlformats.org/officeDocument/2006/relationships/font" Target="fonts/font21.fntdata"/><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notesMaster" Target="notesMasters/notesMaster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3" Type="http://schemas.openxmlformats.org/officeDocument/2006/relationships/font" Target="fonts/font24.fntdata"/><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font" Target="fonts/font19.fntdata"/><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font" Target="fonts/font22.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0" Type="http://schemas.openxmlformats.org/officeDocument/2006/relationships/slide" Target="slides/slide15.xml"/><Relationship Id="rId41" Type="http://schemas.openxmlformats.org/officeDocument/2006/relationships/font" Target="fonts/font12.fntdata"/><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7.fntdata"/><Relationship Id="rId49" Type="http://schemas.openxmlformats.org/officeDocument/2006/relationships/font" Target="fonts/font20.fntdata"/><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font" Target="fonts/font2.fntdata"/><Relationship Id="rId44" Type="http://schemas.openxmlformats.org/officeDocument/2006/relationships/font" Target="fonts/font15.fntdata"/><Relationship Id="rId52" Type="http://schemas.openxmlformats.org/officeDocument/2006/relationships/font" Target="fonts/font23.fntdata"/></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dk2" tx2="lt2" accent1="accent1" accent2="accent2" accent3="accent3" accent4="accent4" accent5="accent5" accent6="accent6" hlink="hlink" folHlink="folHlink"/>
  <c:chart>
    <c:autoTitleDeleted val="1"/>
    <c:plotArea>
      <c:layout/>
      <c:lineChart>
        <c:grouping val="standard"/>
        <c:varyColors val="0"/>
        <c:ser>
          <c:idx val="0"/>
          <c:order val="0"/>
          <c:spPr>
            <a:ln w="34925" cap="rnd">
              <a:solidFill>
                <a:schemeClr val="accent2"/>
              </a:solidFill>
              <a:round/>
            </a:ln>
            <a:effectLst>
              <a:outerShdw blurRad="40000" dist="23000" dir="5400000" rotWithShape="0">
                <a:srgbClr val="000000">
                  <a:alpha val="35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Sheet1!$A$4:$A$6</c:f>
              <c:numCache>
                <c:formatCode>General</c:formatCode>
                <c:ptCount val="3"/>
                <c:pt idx="0">
                  <c:v>2022</c:v>
                </c:pt>
                <c:pt idx="1">
                  <c:v>2023</c:v>
                </c:pt>
                <c:pt idx="2">
                  <c:v>2024</c:v>
                </c:pt>
              </c:numCache>
            </c:numRef>
          </c:cat>
          <c:val>
            <c:numRef>
              <c:f>Sheet1!$B$4:$B$6</c:f>
              <c:numCache>
                <c:formatCode>General</c:formatCode>
                <c:ptCount val="3"/>
                <c:pt idx="0">
                  <c:v>11.4</c:v>
                </c:pt>
                <c:pt idx="1">
                  <c:v>8.6999999999999993</c:v>
                </c:pt>
                <c:pt idx="2">
                  <c:v>7.7</c:v>
                </c:pt>
              </c:numCache>
            </c:numRef>
          </c:val>
          <c:smooth val="0"/>
          <c:extLst>
            <c:ext xmlns:c16="http://schemas.microsoft.com/office/drawing/2014/chart" uri="{C3380CC4-5D6E-409C-BE32-E72D297353CC}">
              <c16:uniqueId val="{00000000-4370-428C-B8FB-1175BE9B3E87}"/>
            </c:ext>
          </c:extLst>
        </c:ser>
        <c:dLbls>
          <c:dLblPos val="ctr"/>
          <c:showLegendKey val="0"/>
          <c:showVal val="1"/>
          <c:showCatName val="0"/>
          <c:showSerName val="0"/>
          <c:showPercent val="0"/>
          <c:showBubbleSize val="0"/>
        </c:dLbls>
        <c:smooth val="0"/>
        <c:axId val="352514808"/>
        <c:axId val="352513240"/>
      </c:lineChart>
      <c:catAx>
        <c:axId val="35251480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352513240"/>
        <c:crosses val="autoZero"/>
        <c:auto val="1"/>
        <c:lblAlgn val="ctr"/>
        <c:lblOffset val="100"/>
        <c:noMultiLvlLbl val="0"/>
      </c:catAx>
      <c:valAx>
        <c:axId val="3525132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352514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1"/>
    <c:plotArea>
      <c:layout>
        <c:manualLayout>
          <c:layoutTarget val="inner"/>
          <c:xMode val="edge"/>
          <c:yMode val="edge"/>
          <c:x val="5.8006237581508746E-2"/>
          <c:y val="0.11024449103069918"/>
          <c:w val="0.87684127128157063"/>
          <c:h val="0.7727585428629713"/>
        </c:manualLayout>
      </c:layout>
      <c:lineChart>
        <c:grouping val="standard"/>
        <c:varyColors val="0"/>
        <c:ser>
          <c:idx val="0"/>
          <c:order val="0"/>
          <c:spPr>
            <a:ln w="34925" cap="rnd">
              <a:solidFill>
                <a:schemeClr val="accent2"/>
              </a:solidFill>
              <a:round/>
            </a:ln>
            <a:effectLst>
              <a:outerShdw blurRad="40000" dist="23000" dir="5400000" rotWithShape="0">
                <a:srgbClr val="000000">
                  <a:alpha val="35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Sheet1!$D$4:$D$6</c:f>
              <c:numCache>
                <c:formatCode>General</c:formatCode>
                <c:ptCount val="3"/>
                <c:pt idx="0">
                  <c:v>2022</c:v>
                </c:pt>
                <c:pt idx="1">
                  <c:v>2023</c:v>
                </c:pt>
                <c:pt idx="2">
                  <c:v>2024</c:v>
                </c:pt>
              </c:numCache>
            </c:numRef>
          </c:cat>
          <c:val>
            <c:numRef>
              <c:f>Sheet1!$E$4:$E$6</c:f>
              <c:numCache>
                <c:formatCode>General</c:formatCode>
                <c:ptCount val="3"/>
                <c:pt idx="0">
                  <c:v>4.8</c:v>
                </c:pt>
                <c:pt idx="1">
                  <c:v>3.8</c:v>
                </c:pt>
                <c:pt idx="2">
                  <c:v>3.7</c:v>
                </c:pt>
              </c:numCache>
            </c:numRef>
          </c:val>
          <c:smooth val="0"/>
          <c:extLst>
            <c:ext xmlns:c16="http://schemas.microsoft.com/office/drawing/2014/chart" uri="{C3380CC4-5D6E-409C-BE32-E72D297353CC}">
              <c16:uniqueId val="{00000000-A629-4CB7-A408-C613BECB94FE}"/>
            </c:ext>
          </c:extLst>
        </c:ser>
        <c:dLbls>
          <c:showLegendKey val="0"/>
          <c:showVal val="1"/>
          <c:showCatName val="0"/>
          <c:showSerName val="0"/>
          <c:showPercent val="0"/>
          <c:showBubbleSize val="0"/>
        </c:dLbls>
        <c:smooth val="0"/>
        <c:axId val="352514416"/>
        <c:axId val="352512848"/>
      </c:lineChart>
      <c:catAx>
        <c:axId val="352514416"/>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352512848"/>
        <c:crosses val="autoZero"/>
        <c:auto val="1"/>
        <c:lblAlgn val="ctr"/>
        <c:lblOffset val="100"/>
        <c:noMultiLvlLbl val="0"/>
      </c:catAx>
      <c:valAx>
        <c:axId val="3525128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525144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1"/>
    <c:plotArea>
      <c:layout>
        <c:manualLayout>
          <c:layoutTarget val="inner"/>
          <c:xMode val="edge"/>
          <c:yMode val="edge"/>
          <c:x val="9.7136350152487366E-2"/>
          <c:y val="5.3873137501709939E-2"/>
          <c:w val="0.90286351706036749"/>
          <c:h val="0.8416746864975212"/>
        </c:manualLayout>
      </c:layout>
      <c:lineChart>
        <c:grouping val="standard"/>
        <c:varyColors val="0"/>
        <c:ser>
          <c:idx val="0"/>
          <c:order val="0"/>
          <c:spPr>
            <a:ln w="34925" cap="rnd">
              <a:solidFill>
                <a:schemeClr val="accent2"/>
              </a:solidFill>
              <a:round/>
            </a:ln>
            <a:effectLst>
              <a:outerShdw blurRad="40000" dist="23000" dir="5400000" rotWithShape="0">
                <a:srgbClr val="000000">
                  <a:alpha val="35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Sheet1!$G$4:$G$6</c:f>
              <c:numCache>
                <c:formatCode>General</c:formatCode>
                <c:ptCount val="3"/>
                <c:pt idx="0">
                  <c:v>2022</c:v>
                </c:pt>
                <c:pt idx="1">
                  <c:v>2023</c:v>
                </c:pt>
                <c:pt idx="2">
                  <c:v>2024</c:v>
                </c:pt>
              </c:numCache>
            </c:numRef>
          </c:cat>
          <c:val>
            <c:numRef>
              <c:f>Sheet1!$H$4:$H$6</c:f>
              <c:numCache>
                <c:formatCode>General</c:formatCode>
                <c:ptCount val="3"/>
                <c:pt idx="0">
                  <c:v>17.100000000000001</c:v>
                </c:pt>
                <c:pt idx="1">
                  <c:v>11.2</c:v>
                </c:pt>
                <c:pt idx="2">
                  <c:v>9.4</c:v>
                </c:pt>
              </c:numCache>
            </c:numRef>
          </c:val>
          <c:smooth val="0"/>
          <c:extLst>
            <c:ext xmlns:c16="http://schemas.microsoft.com/office/drawing/2014/chart" uri="{C3380CC4-5D6E-409C-BE32-E72D297353CC}">
              <c16:uniqueId val="{00000000-A990-4E38-85A3-39AEF6063D06}"/>
            </c:ext>
          </c:extLst>
        </c:ser>
        <c:dLbls>
          <c:showLegendKey val="0"/>
          <c:showVal val="1"/>
          <c:showCatName val="0"/>
          <c:showSerName val="0"/>
          <c:showPercent val="0"/>
          <c:showBubbleSize val="0"/>
        </c:dLbls>
        <c:smooth val="0"/>
        <c:axId val="352515200"/>
        <c:axId val="352510104"/>
      </c:lineChart>
      <c:catAx>
        <c:axId val="35251520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352510104"/>
        <c:crosses val="autoZero"/>
        <c:auto val="1"/>
        <c:lblAlgn val="ctr"/>
        <c:lblOffset val="100"/>
        <c:noMultiLvlLbl val="0"/>
      </c:catAx>
      <c:valAx>
        <c:axId val="35251010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352515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B1973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E77D-4D9D-92A6-18EC0EAE7CCA}"/>
              </c:ext>
            </c:extLst>
          </c:dPt>
          <c:dPt>
            <c:idx val="1"/>
            <c:bubble3D val="0"/>
            <c:spPr>
              <a:solidFill>
                <a:srgbClr val="71467F"/>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2-E77D-4D9D-92A6-18EC0EAE7CCA}"/>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Sheet1!$A$2:$A$3</c:f>
              <c:strCache>
                <c:ptCount val="1"/>
                <c:pt idx="0">
                  <c:v>العدد الامثل للاطفال 2</c:v>
                </c:pt>
              </c:strCache>
            </c:strRef>
          </c:cat>
          <c:val>
            <c:numRef>
              <c:f>Sheet1!$B$2:$B$3</c:f>
              <c:numCache>
                <c:formatCode>0.00%</c:formatCode>
                <c:ptCount val="2"/>
                <c:pt idx="0">
                  <c:v>0.66300000000000003</c:v>
                </c:pt>
                <c:pt idx="1">
                  <c:v>0.33700000000000002</c:v>
                </c:pt>
              </c:numCache>
            </c:numRef>
          </c:val>
          <c:extLst>
            <c:ext xmlns:c16="http://schemas.microsoft.com/office/drawing/2014/chart" uri="{C3380CC4-5D6E-409C-BE32-E72D297353CC}">
              <c16:uniqueId val="{00000000-E77D-4D9D-92A6-18EC0EAE7CCA}"/>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8710388607337459"/>
          <c:y val="0.23611414897898475"/>
          <c:w val="0.46965858709705866"/>
          <c:h val="0.72221954889849338"/>
        </c:manualLayout>
      </c:layout>
      <c:doughnutChart>
        <c:varyColors val="1"/>
        <c:ser>
          <c:idx val="0"/>
          <c:order val="0"/>
          <c:tx>
            <c:strRef>
              <c:f>Sheet1!$B$1</c:f>
              <c:strCache>
                <c:ptCount val="1"/>
                <c:pt idx="0">
                  <c:v>Sales</c:v>
                </c:pt>
              </c:strCache>
            </c:strRef>
          </c:tx>
          <c:spPr>
            <a:solidFill>
              <a:srgbClr val="B19734"/>
            </a:solidFill>
          </c:spPr>
          <c:explosion val="2"/>
          <c:dPt>
            <c:idx val="0"/>
            <c:bubble3D val="0"/>
            <c:explosion val="6"/>
            <c:spPr>
              <a:solidFill>
                <a:srgbClr val="B1973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21D7-4953-BCFA-D7FC3232DF41}"/>
              </c:ext>
            </c:extLst>
          </c:dPt>
          <c:dPt>
            <c:idx val="1"/>
            <c:bubble3D val="0"/>
            <c:explosion val="0"/>
            <c:spPr>
              <a:solidFill>
                <a:srgbClr val="71467F"/>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21D7-4953-BCFA-D7FC3232DF41}"/>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Sheet1!$A$2:$A$3</c:f>
              <c:strCache>
                <c:ptCount val="1"/>
                <c:pt idx="0">
                  <c:v>العدد الامثل للاطفال 2</c:v>
                </c:pt>
              </c:strCache>
            </c:strRef>
          </c:cat>
          <c:val>
            <c:numRef>
              <c:f>Sheet1!$B$2:$B$3</c:f>
              <c:numCache>
                <c:formatCode>0.00%</c:formatCode>
                <c:ptCount val="2"/>
                <c:pt idx="0">
                  <c:v>0.81299999999999994</c:v>
                </c:pt>
                <c:pt idx="1">
                  <c:v>0.187</c:v>
                </c:pt>
              </c:numCache>
            </c:numRef>
          </c:val>
          <c:extLst>
            <c:ext xmlns:c16="http://schemas.microsoft.com/office/drawing/2014/chart" uri="{C3380CC4-5D6E-409C-BE32-E72D297353CC}">
              <c16:uniqueId val="{00000004-21D7-4953-BCFA-D7FC3232DF41}"/>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1276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4004604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249b78dcddb_0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249b78dcddb_0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17014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249b78dcddb_0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249b78dcddb_0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40356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249b78dcddb_0_322:notes"/>
          <p:cNvSpPr>
            <a:spLocks noGrp="1" noRot="1" noChangeAspect="1"/>
          </p:cNvSpPr>
          <p:nvPr>
            <p:ph type="sldImg" idx="2"/>
          </p:nvPr>
        </p:nvSpPr>
        <p:spPr>
          <a:xfrm>
            <a:off x="468313" y="711200"/>
            <a:ext cx="6319837" cy="35544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249b78dcddb_0_322:notes"/>
          <p:cNvSpPr txBox="1">
            <a:spLocks noGrp="1"/>
          </p:cNvSpPr>
          <p:nvPr>
            <p:ph type="body" idx="1"/>
          </p:nvPr>
        </p:nvSpPr>
        <p:spPr>
          <a:xfrm>
            <a:off x="725409" y="4501663"/>
            <a:ext cx="5803268" cy="4264731"/>
          </a:xfrm>
          <a:prstGeom prst="rect">
            <a:avLst/>
          </a:prstGeom>
        </p:spPr>
        <p:txBody>
          <a:bodyPr spcFirstLastPara="1" wrap="square" lIns="95585" tIns="95585" rIns="95585" bIns="95585" anchor="t" anchorCtr="0">
            <a:noAutofit/>
          </a:bodyPr>
          <a:lstStyle/>
          <a:p>
            <a:endParaRPr/>
          </a:p>
        </p:txBody>
      </p:sp>
    </p:spTree>
    <p:extLst>
      <p:ext uri="{BB962C8B-B14F-4D97-AF65-F5344CB8AC3E}">
        <p14:creationId xmlns:p14="http://schemas.microsoft.com/office/powerpoint/2010/main" val="1199228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386981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3.xml"/><Relationship Id="rId4" Type="http://schemas.openxmlformats.org/officeDocument/2006/relationships/image" Target="../media/image8.emf"/></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180" y="0"/>
            <a:ext cx="14630040" cy="8259840"/>
          </a:xfrm>
          <a:prstGeom prst="rect">
            <a:avLst/>
          </a:prstGeom>
          <a:gradFill>
            <a:gsLst>
              <a:gs pos="0">
                <a:schemeClr val="bg1">
                  <a:lumMod val="75000"/>
                </a:schemeClr>
              </a:gs>
              <a:gs pos="100000">
                <a:schemeClr val="bg1">
                  <a:lumMod val="50000"/>
                </a:schemeClr>
              </a:gs>
            </a:gsLst>
            <a:lin ang="5400000" scaled="1"/>
          </a:gradFill>
          <a:ln>
            <a:noFill/>
          </a:ln>
        </p:spPr>
      </p:sp>
      <p:sp>
        <p:nvSpPr>
          <p:cNvPr id="16" name="Google Shape;16;p3"/>
          <p:cNvSpPr txBox="1">
            <a:spLocks noGrp="1"/>
          </p:cNvSpPr>
          <p:nvPr>
            <p:ph type="title"/>
          </p:nvPr>
        </p:nvSpPr>
        <p:spPr>
          <a:xfrm>
            <a:off x="1591890" y="4257240"/>
            <a:ext cx="4614840" cy="295524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sz="5760"/>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Tree>
    <p:extLst>
      <p:ext uri="{BB962C8B-B14F-4D97-AF65-F5344CB8AC3E}">
        <p14:creationId xmlns:p14="http://schemas.microsoft.com/office/powerpoint/2010/main" val="25901025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16-Nov-25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5200972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2556511"/>
            <a:ext cx="9326880" cy="1764030"/>
          </a:xfrm>
        </p:spPr>
        <p:txBody>
          <a:bodyPr/>
          <a:lstStyle/>
          <a:p>
            <a:r>
              <a:rPr lang="en-US"/>
              <a:t>Click to edit Master title style</a:t>
            </a:r>
          </a:p>
        </p:txBody>
      </p:sp>
      <p:sp>
        <p:nvSpPr>
          <p:cNvPr id="3" name="Subtitle 2"/>
          <p:cNvSpPr>
            <a:spLocks noGrp="1"/>
          </p:cNvSpPr>
          <p:nvPr>
            <p:ph type="subTitle" idx="1"/>
          </p:nvPr>
        </p:nvSpPr>
        <p:spPr>
          <a:xfrm>
            <a:off x="1645920" y="4663440"/>
            <a:ext cx="7680960" cy="2103120"/>
          </a:xfrm>
        </p:spPr>
        <p:txBody>
          <a:bodyPr/>
          <a:lstStyle>
            <a:lvl1pPr marL="0" indent="0" algn="ctr">
              <a:buNone/>
              <a:defRPr>
                <a:solidFill>
                  <a:schemeClr val="tx1">
                    <a:tint val="75000"/>
                  </a:schemeClr>
                </a:solidFill>
              </a:defRPr>
            </a:lvl1pPr>
            <a:lvl2pPr marL="548640" indent="0" algn="ctr">
              <a:buNone/>
              <a:defRPr>
                <a:solidFill>
                  <a:schemeClr val="tx1">
                    <a:tint val="75000"/>
                  </a:schemeClr>
                </a:solidFill>
              </a:defRPr>
            </a:lvl2pPr>
            <a:lvl3pPr marL="1097280" indent="0" algn="ctr">
              <a:buNone/>
              <a:defRPr>
                <a:solidFill>
                  <a:schemeClr val="tx1">
                    <a:tint val="75000"/>
                  </a:schemeClr>
                </a:solidFill>
              </a:defRPr>
            </a:lvl3pPr>
            <a:lvl4pPr marL="1645920" indent="0" algn="ctr">
              <a:buNone/>
              <a:defRPr>
                <a:solidFill>
                  <a:schemeClr val="tx1">
                    <a:tint val="75000"/>
                  </a:schemeClr>
                </a:solidFill>
              </a:defRPr>
            </a:lvl4pPr>
            <a:lvl5pPr marL="2194560" indent="0" algn="ctr">
              <a:buNone/>
              <a:defRPr>
                <a:solidFill>
                  <a:schemeClr val="tx1">
                    <a:tint val="75000"/>
                  </a:schemeClr>
                </a:solidFill>
              </a:defRPr>
            </a:lvl5pPr>
            <a:lvl6pPr marL="2743200" indent="0" algn="ctr">
              <a:buNone/>
              <a:defRPr>
                <a:solidFill>
                  <a:schemeClr val="tx1">
                    <a:tint val="75000"/>
                  </a:schemeClr>
                </a:solidFill>
              </a:defRPr>
            </a:lvl6pPr>
            <a:lvl7pPr marL="3291840" indent="0" algn="ctr">
              <a:buNone/>
              <a:defRPr>
                <a:solidFill>
                  <a:schemeClr val="tx1">
                    <a:tint val="75000"/>
                  </a:schemeClr>
                </a:solidFill>
              </a:defRPr>
            </a:lvl7pPr>
            <a:lvl8pPr marL="3840480" indent="0" algn="ctr">
              <a:buNone/>
              <a:defRPr>
                <a:solidFill>
                  <a:schemeClr val="tx1">
                    <a:tint val="75000"/>
                  </a:schemeClr>
                </a:solidFill>
              </a:defRPr>
            </a:lvl8pPr>
            <a:lvl9pPr marL="438912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16-Nov-25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938158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16-Nov-25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9680606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775" y="5288281"/>
            <a:ext cx="9326880" cy="1634490"/>
          </a:xfrm>
        </p:spPr>
        <p:txBody>
          <a:bodyPr anchor="t"/>
          <a:lstStyle>
            <a:lvl1pPr algn="l">
              <a:defRPr sz="4800" b="1" cap="all"/>
            </a:lvl1pPr>
          </a:lstStyle>
          <a:p>
            <a:r>
              <a:rPr lang="en-US"/>
              <a:t>Click to edit Master title style</a:t>
            </a:r>
          </a:p>
        </p:txBody>
      </p:sp>
      <p:sp>
        <p:nvSpPr>
          <p:cNvPr id="3" name="Text Placeholder 2"/>
          <p:cNvSpPr>
            <a:spLocks noGrp="1"/>
          </p:cNvSpPr>
          <p:nvPr>
            <p:ph type="body" idx="1"/>
          </p:nvPr>
        </p:nvSpPr>
        <p:spPr>
          <a:xfrm>
            <a:off x="866775" y="3488056"/>
            <a:ext cx="9326880" cy="1800225"/>
          </a:xfrm>
        </p:spPr>
        <p:txBody>
          <a:bodyPr anchor="b"/>
          <a:lstStyle>
            <a:lvl1pPr marL="0" indent="0">
              <a:buNone/>
              <a:defRPr sz="2400">
                <a:solidFill>
                  <a:schemeClr val="tx1">
                    <a:tint val="75000"/>
                  </a:schemeClr>
                </a:solidFill>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16-Nov-25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0752347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8640" y="1920241"/>
            <a:ext cx="4846320" cy="5431156"/>
          </a:xfrm>
        </p:spPr>
        <p:txBody>
          <a:bodyPr/>
          <a:lstStyle>
            <a:lvl1pPr>
              <a:defRPr sz="3360"/>
            </a:lvl1pPr>
            <a:lvl2pPr>
              <a:defRPr sz="2880"/>
            </a:lvl2pPr>
            <a:lvl3pPr>
              <a:defRPr sz="2400"/>
            </a:lvl3pPr>
            <a:lvl4pPr>
              <a:defRPr sz="2160"/>
            </a:lvl4pPr>
            <a:lvl5pPr>
              <a:defRPr sz="2160"/>
            </a:lvl5pPr>
            <a:lvl6pPr>
              <a:defRPr sz="2160"/>
            </a:lvl6pPr>
            <a:lvl7pPr>
              <a:defRPr sz="2160"/>
            </a:lvl7pPr>
            <a:lvl8pPr>
              <a:defRPr sz="2160"/>
            </a:lvl8pPr>
            <a:lvl9pPr>
              <a:defRPr sz="21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77840" y="1920241"/>
            <a:ext cx="4846320" cy="5431156"/>
          </a:xfrm>
        </p:spPr>
        <p:txBody>
          <a:bodyPr/>
          <a:lstStyle>
            <a:lvl1pPr>
              <a:defRPr sz="3360"/>
            </a:lvl1pPr>
            <a:lvl2pPr>
              <a:defRPr sz="2880"/>
            </a:lvl2pPr>
            <a:lvl3pPr>
              <a:defRPr sz="2400"/>
            </a:lvl3pPr>
            <a:lvl4pPr>
              <a:defRPr sz="2160"/>
            </a:lvl4pPr>
            <a:lvl5pPr>
              <a:defRPr sz="2160"/>
            </a:lvl5pPr>
            <a:lvl6pPr>
              <a:defRPr sz="2160"/>
            </a:lvl6pPr>
            <a:lvl7pPr>
              <a:defRPr sz="2160"/>
            </a:lvl7pPr>
            <a:lvl8pPr>
              <a:defRPr sz="2160"/>
            </a:lvl8pPr>
            <a:lvl9pPr>
              <a:defRPr sz="21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16-Nov-25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4492265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48640" y="1842137"/>
            <a:ext cx="4848226" cy="76771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4" name="Content Placeholder 3"/>
          <p:cNvSpPr>
            <a:spLocks noGrp="1"/>
          </p:cNvSpPr>
          <p:nvPr>
            <p:ph sz="half" idx="2"/>
          </p:nvPr>
        </p:nvSpPr>
        <p:spPr>
          <a:xfrm>
            <a:off x="548640" y="2609850"/>
            <a:ext cx="4848226" cy="4741546"/>
          </a:xfrm>
        </p:spPr>
        <p:txBody>
          <a:bodyPr/>
          <a:lstStyle>
            <a:lvl1pPr>
              <a:defRPr sz="2880"/>
            </a:lvl1pPr>
            <a:lvl2pPr>
              <a:defRPr sz="2400"/>
            </a:lvl2pPr>
            <a:lvl3pPr>
              <a:defRPr sz="2160"/>
            </a:lvl3pPr>
            <a:lvl4pPr>
              <a:defRPr sz="1920"/>
            </a:lvl4pPr>
            <a:lvl5pPr>
              <a:defRPr sz="1920"/>
            </a:lvl5pPr>
            <a:lvl6pPr>
              <a:defRPr sz="1920"/>
            </a:lvl6pPr>
            <a:lvl7pPr>
              <a:defRPr sz="1920"/>
            </a:lvl7pPr>
            <a:lvl8pPr>
              <a:defRPr sz="1920"/>
            </a:lvl8pPr>
            <a:lvl9pPr>
              <a:defRPr sz="192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574031" y="1842137"/>
            <a:ext cx="4850130" cy="76771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6" name="Content Placeholder 5"/>
          <p:cNvSpPr>
            <a:spLocks noGrp="1"/>
          </p:cNvSpPr>
          <p:nvPr>
            <p:ph sz="quarter" idx="4"/>
          </p:nvPr>
        </p:nvSpPr>
        <p:spPr>
          <a:xfrm>
            <a:off x="5574031" y="2609850"/>
            <a:ext cx="4850130" cy="4741546"/>
          </a:xfrm>
        </p:spPr>
        <p:txBody>
          <a:bodyPr/>
          <a:lstStyle>
            <a:lvl1pPr>
              <a:defRPr sz="2880"/>
            </a:lvl1pPr>
            <a:lvl2pPr>
              <a:defRPr sz="2400"/>
            </a:lvl2pPr>
            <a:lvl3pPr>
              <a:defRPr sz="2160"/>
            </a:lvl3pPr>
            <a:lvl4pPr>
              <a:defRPr sz="1920"/>
            </a:lvl4pPr>
            <a:lvl5pPr>
              <a:defRPr sz="1920"/>
            </a:lvl5pPr>
            <a:lvl6pPr>
              <a:defRPr sz="1920"/>
            </a:lvl6pPr>
            <a:lvl7pPr>
              <a:defRPr sz="1920"/>
            </a:lvl7pPr>
            <a:lvl8pPr>
              <a:defRPr sz="1920"/>
            </a:lvl8pPr>
            <a:lvl9pPr>
              <a:defRPr sz="192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16-Nov-25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5784697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16-Nov-25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0663820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16-Nov-25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28280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8641" y="327660"/>
            <a:ext cx="3609976" cy="1394460"/>
          </a:xfrm>
        </p:spPr>
        <p:txBody>
          <a:bodyPr anchor="b"/>
          <a:lstStyle>
            <a:lvl1pPr algn="l">
              <a:defRPr sz="2400" b="1"/>
            </a:lvl1pPr>
          </a:lstStyle>
          <a:p>
            <a:r>
              <a:rPr lang="en-US"/>
              <a:t>Click to edit Master title style</a:t>
            </a:r>
          </a:p>
        </p:txBody>
      </p:sp>
      <p:sp>
        <p:nvSpPr>
          <p:cNvPr id="3" name="Content Placeholder 2"/>
          <p:cNvSpPr>
            <a:spLocks noGrp="1"/>
          </p:cNvSpPr>
          <p:nvPr>
            <p:ph idx="1"/>
          </p:nvPr>
        </p:nvSpPr>
        <p:spPr>
          <a:xfrm>
            <a:off x="4290060" y="327661"/>
            <a:ext cx="6134100" cy="7023736"/>
          </a:xfr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48641" y="1722121"/>
            <a:ext cx="3609976" cy="5629276"/>
          </a:xfrm>
        </p:spPr>
        <p:txBody>
          <a:bodyPr/>
          <a:lstStyle>
            <a:lvl1pPr marL="0" indent="0">
              <a:buNone/>
              <a:defRPr sz="168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16-Nov-25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4569653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50746" y="5760720"/>
            <a:ext cx="6583680" cy="680086"/>
          </a:xfrm>
        </p:spPr>
        <p:txBody>
          <a:bodyPr anchor="b"/>
          <a:lstStyle>
            <a:lvl1pPr algn="l">
              <a:defRPr sz="2400" b="1"/>
            </a:lvl1pPr>
          </a:lstStyle>
          <a:p>
            <a:r>
              <a:rPr lang="en-US"/>
              <a:t>Click to edit Master title style</a:t>
            </a:r>
          </a:p>
        </p:txBody>
      </p:sp>
      <p:sp>
        <p:nvSpPr>
          <p:cNvPr id="3" name="Picture Placeholder 2"/>
          <p:cNvSpPr>
            <a:spLocks noGrp="1"/>
          </p:cNvSpPr>
          <p:nvPr>
            <p:ph type="pic" idx="1"/>
          </p:nvPr>
        </p:nvSpPr>
        <p:spPr>
          <a:xfrm>
            <a:off x="2150746" y="735330"/>
            <a:ext cx="6583680" cy="4937760"/>
          </a:xfrm>
        </p:spPr>
        <p:txBody>
          <a:bodyPr/>
          <a:lstStyle>
            <a:lvl1pPr marL="0" indent="0">
              <a:buNone/>
              <a:defRPr sz="384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endParaRPr lang="en-US"/>
          </a:p>
        </p:txBody>
      </p:sp>
      <p:sp>
        <p:nvSpPr>
          <p:cNvPr id="4" name="Text Placeholder 3"/>
          <p:cNvSpPr>
            <a:spLocks noGrp="1"/>
          </p:cNvSpPr>
          <p:nvPr>
            <p:ph type="body" sz="half" idx="2"/>
          </p:nvPr>
        </p:nvSpPr>
        <p:spPr>
          <a:xfrm>
            <a:off x="2150746" y="6440806"/>
            <a:ext cx="6583680" cy="965834"/>
          </a:xfrm>
        </p:spPr>
        <p:txBody>
          <a:bodyPr/>
          <a:lstStyle>
            <a:lvl1pPr marL="0" indent="0">
              <a:buNone/>
              <a:defRPr sz="168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16-Nov-25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8147769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16-Nov-25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5466478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0" y="329567"/>
            <a:ext cx="2468880" cy="702183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8640" y="329567"/>
            <a:ext cx="7223760" cy="70218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16-Nov-25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35661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Tree>
    <p:extLst>
      <p:ext uri="{BB962C8B-B14F-4D97-AF65-F5344CB8AC3E}">
        <p14:creationId xmlns:p14="http://schemas.microsoft.com/office/powerpoint/2010/main" val="3456650924"/>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Slide with Footers">
    <p:spTree>
      <p:nvGrpSpPr>
        <p:cNvPr id="1" name=""/>
        <p:cNvGrpSpPr/>
        <p:nvPr/>
      </p:nvGrpSpPr>
      <p:grpSpPr>
        <a:xfrm>
          <a:off x="0" y="0"/>
          <a:ext cx="0" cy="0"/>
          <a:chOff x="0" y="0"/>
          <a:chExt cx="0" cy="0"/>
        </a:xfrm>
      </p:grpSpPr>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Tree>
    <p:extLst>
      <p:ext uri="{BB962C8B-B14F-4D97-AF65-F5344CB8AC3E}">
        <p14:creationId xmlns:p14="http://schemas.microsoft.com/office/powerpoint/2010/main" val="2844049828"/>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996001"/>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ull Blank Slide">
    <p:spTree>
      <p:nvGrpSpPr>
        <p:cNvPr id="1" name=""/>
        <p:cNvGrpSpPr/>
        <p:nvPr/>
      </p:nvGrpSpPr>
      <p:grpSpPr>
        <a:xfrm>
          <a:off x="0" y="0"/>
          <a:ext cx="0" cy="0"/>
          <a:chOff x="0" y="0"/>
          <a:chExt cx="0" cy="0"/>
        </a:xfrm>
      </p:grpSpPr>
      <p:sp>
        <p:nvSpPr>
          <p:cNvPr id="2" name="Rectangle 1"/>
          <p:cNvSpPr/>
          <p:nvPr userDrawn="1"/>
        </p:nvSpPr>
        <p:spPr>
          <a:xfrm>
            <a:off x="0" y="0"/>
            <a:ext cx="14630400" cy="8229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80"/>
          </a:p>
        </p:txBody>
      </p:sp>
    </p:spTree>
    <p:extLst>
      <p:ext uri="{BB962C8B-B14F-4D97-AF65-F5344CB8AC3E}">
        <p14:creationId xmlns:p14="http://schemas.microsoft.com/office/powerpoint/2010/main" val="1383182147"/>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lide with Mini Half Picture at Right">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9" name="Picture Placeholder 2"/>
          <p:cNvSpPr>
            <a:spLocks noGrp="1"/>
          </p:cNvSpPr>
          <p:nvPr>
            <p:ph type="pic" sz="quarter" idx="13"/>
          </p:nvPr>
        </p:nvSpPr>
        <p:spPr>
          <a:xfrm>
            <a:off x="7561578" y="2468880"/>
            <a:ext cx="6113781" cy="438912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Tree>
    <p:extLst>
      <p:ext uri="{BB962C8B-B14F-4D97-AF65-F5344CB8AC3E}">
        <p14:creationId xmlns:p14="http://schemas.microsoft.com/office/powerpoint/2010/main" val="427875521"/>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lide with Mini Half Picture at Left">
    <p:spTree>
      <p:nvGrpSpPr>
        <p:cNvPr id="1" name=""/>
        <p:cNvGrpSpPr/>
        <p:nvPr/>
      </p:nvGrpSpPr>
      <p:grpSpPr>
        <a:xfrm>
          <a:off x="0" y="0"/>
          <a:ext cx="0" cy="0"/>
          <a:chOff x="0" y="0"/>
          <a:chExt cx="0" cy="0"/>
        </a:xfrm>
      </p:grpSpPr>
      <p:sp>
        <p:nvSpPr>
          <p:cNvPr id="13" name="Rectangle 12"/>
          <p:cNvSpPr/>
          <p:nvPr userDrawn="1"/>
        </p:nvSpPr>
        <p:spPr>
          <a:xfrm>
            <a:off x="949961" y="2468880"/>
            <a:ext cx="12725400" cy="4389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80"/>
          </a:p>
        </p:txBody>
      </p:sp>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9" name="Picture Placeholder 2"/>
          <p:cNvSpPr>
            <a:spLocks noGrp="1"/>
          </p:cNvSpPr>
          <p:nvPr>
            <p:ph type="pic" sz="quarter" idx="13"/>
          </p:nvPr>
        </p:nvSpPr>
        <p:spPr>
          <a:xfrm>
            <a:off x="949961" y="2468880"/>
            <a:ext cx="6113781" cy="438912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Tree>
    <p:extLst>
      <p:ext uri="{BB962C8B-B14F-4D97-AF65-F5344CB8AC3E}">
        <p14:creationId xmlns:p14="http://schemas.microsoft.com/office/powerpoint/2010/main" val="2900000234"/>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Our Vision, Mission &amp; Values Slide">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3" name="Picture Placeholder 7"/>
          <p:cNvSpPr>
            <a:spLocks noGrp="1"/>
          </p:cNvSpPr>
          <p:nvPr>
            <p:ph type="pic" sz="quarter" idx="12"/>
          </p:nvPr>
        </p:nvSpPr>
        <p:spPr>
          <a:xfrm>
            <a:off x="0" y="2468880"/>
            <a:ext cx="5044346" cy="4389120"/>
          </a:xfrm>
          <a:custGeom>
            <a:avLst/>
            <a:gdLst>
              <a:gd name="connsiteX0" fmla="*/ 0 w 9516533"/>
              <a:gd name="connsiteY0" fmla="*/ 0 h 8280400"/>
              <a:gd name="connsiteX1" fmla="*/ 5376333 w 9516533"/>
              <a:gd name="connsiteY1" fmla="*/ 0 h 8280400"/>
              <a:gd name="connsiteX2" fmla="*/ 9516533 w 9516533"/>
              <a:gd name="connsiteY2" fmla="*/ 4140200 h 8280400"/>
              <a:gd name="connsiteX3" fmla="*/ 5376333 w 9516533"/>
              <a:gd name="connsiteY3" fmla="*/ 8280400 h 8280400"/>
              <a:gd name="connsiteX4" fmla="*/ 0 w 9516533"/>
              <a:gd name="connsiteY4" fmla="*/ 8280400 h 828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6533" h="8280400">
                <a:moveTo>
                  <a:pt x="0" y="0"/>
                </a:moveTo>
                <a:lnTo>
                  <a:pt x="5376333" y="0"/>
                </a:lnTo>
                <a:cubicBezTo>
                  <a:pt x="7662902" y="0"/>
                  <a:pt x="9516533" y="1853631"/>
                  <a:pt x="9516533" y="4140200"/>
                </a:cubicBezTo>
                <a:cubicBezTo>
                  <a:pt x="9516533" y="6426769"/>
                  <a:pt x="7662902" y="8280400"/>
                  <a:pt x="5376333" y="8280400"/>
                </a:cubicBezTo>
                <a:lnTo>
                  <a:pt x="0" y="8280400"/>
                </a:lnTo>
                <a:close/>
              </a:path>
            </a:pathLst>
          </a:custGeom>
        </p:spPr>
        <p:txBody>
          <a:bodyPr wrap="square" lIns="0" tIns="0" rIns="0" bIns="0" anchor="ctr" anchorCtr="0">
            <a:noAutofit/>
          </a:bodyPr>
          <a:lstStyle>
            <a:lvl1pPr marL="0" indent="0" algn="ctr">
              <a:buFontTx/>
              <a:buNone/>
              <a:defRPr sz="160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2429020947"/>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with Half Picture at Left 0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 y="0"/>
            <a:ext cx="6377941" cy="822960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Tree>
    <p:extLst>
      <p:ext uri="{BB962C8B-B14F-4D97-AF65-F5344CB8AC3E}">
        <p14:creationId xmlns:p14="http://schemas.microsoft.com/office/powerpoint/2010/main" val="3996508718"/>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lide with Half Picture at Left 02">
    <p:spTree>
      <p:nvGrpSpPr>
        <p:cNvPr id="1" name=""/>
        <p:cNvGrpSpPr/>
        <p:nvPr/>
      </p:nvGrpSpPr>
      <p:grpSpPr>
        <a:xfrm>
          <a:off x="0" y="0"/>
          <a:ext cx="0" cy="0"/>
          <a:chOff x="0" y="0"/>
          <a:chExt cx="0" cy="0"/>
        </a:xfrm>
      </p:grpSpPr>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7" name="Picture Placeholder 2"/>
          <p:cNvSpPr>
            <a:spLocks noGrp="1"/>
          </p:cNvSpPr>
          <p:nvPr>
            <p:ph type="pic" sz="quarter" idx="10"/>
          </p:nvPr>
        </p:nvSpPr>
        <p:spPr>
          <a:xfrm>
            <a:off x="0" y="0"/>
            <a:ext cx="7315200" cy="822960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Tree>
    <p:extLst>
      <p:ext uri="{BB962C8B-B14F-4D97-AF65-F5344CB8AC3E}">
        <p14:creationId xmlns:p14="http://schemas.microsoft.com/office/powerpoint/2010/main" val="2794401608"/>
      </p:ext>
    </p:extLst>
  </p:cSld>
  <p:clrMapOvr>
    <a:masterClrMapping/>
  </p:clrMapOvr>
  <p:transition spd="slow" advClick="0" advTm="3000">
    <p:fade/>
  </p:transition>
  <p:extLst>
    <p:ext uri="{DCECCB84-F9BA-43D5-87BE-67443E8EF086}">
      <p15:sldGuideLst xmlns:p15="http://schemas.microsoft.com/office/powerpoint/2012/main">
        <p15:guide id="0" orient="horz" pos="972">
          <p15:clr>
            <a:srgbClr val="FBAE40"/>
          </p15:clr>
        </p15:guide>
        <p15:guide id="1" orient="horz" pos="2700">
          <p15:clr>
            <a:srgbClr val="FBAE40"/>
          </p15:clr>
        </p15:guide>
        <p15:guide id="2" pos="5384">
          <p15:clr>
            <a:srgbClr val="FBAE40"/>
          </p15:clr>
        </p15:guide>
        <p15:guide id="3" pos="374">
          <p15:clr>
            <a:srgbClr val="FBAE40"/>
          </p15:clr>
        </p15:guide>
        <p15:guide id="4" orient="horz" pos="30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lide with Half Picture at Righ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315202" y="0"/>
            <a:ext cx="7315200" cy="822960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
        <p:nvSpPr>
          <p:cNvPr id="8" name="TextBox 7"/>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Tree>
    <p:extLst>
      <p:ext uri="{BB962C8B-B14F-4D97-AF65-F5344CB8AC3E}">
        <p14:creationId xmlns:p14="http://schemas.microsoft.com/office/powerpoint/2010/main" val="2305367777"/>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ur Portfolio 01">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9" name="Picture Placeholder 2"/>
          <p:cNvSpPr>
            <a:spLocks noGrp="1"/>
          </p:cNvSpPr>
          <p:nvPr>
            <p:ph type="pic" sz="quarter" idx="12"/>
          </p:nvPr>
        </p:nvSpPr>
        <p:spPr>
          <a:xfrm>
            <a:off x="949959" y="2468880"/>
            <a:ext cx="6113781" cy="438912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
        <p:nvSpPr>
          <p:cNvPr id="20" name="Picture Placeholder 2"/>
          <p:cNvSpPr>
            <a:spLocks noGrp="1"/>
          </p:cNvSpPr>
          <p:nvPr>
            <p:ph type="pic" sz="quarter" idx="13"/>
          </p:nvPr>
        </p:nvSpPr>
        <p:spPr>
          <a:xfrm>
            <a:off x="7561578" y="2468880"/>
            <a:ext cx="6113781" cy="438912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Tree>
    <p:extLst>
      <p:ext uri="{BB962C8B-B14F-4D97-AF65-F5344CB8AC3E}">
        <p14:creationId xmlns:p14="http://schemas.microsoft.com/office/powerpoint/2010/main" val="3294998350"/>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ur Portfolio 02">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9" name="Picture Placeholder 2"/>
          <p:cNvSpPr>
            <a:spLocks noGrp="1"/>
          </p:cNvSpPr>
          <p:nvPr>
            <p:ph type="pic" sz="quarter" idx="12"/>
          </p:nvPr>
        </p:nvSpPr>
        <p:spPr>
          <a:xfrm>
            <a:off x="949960" y="2468880"/>
            <a:ext cx="4021101" cy="438912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
        <p:nvSpPr>
          <p:cNvPr id="14" name="Picture Placeholder 2"/>
          <p:cNvSpPr>
            <a:spLocks noGrp="1"/>
          </p:cNvSpPr>
          <p:nvPr>
            <p:ph type="pic" sz="quarter" idx="13"/>
          </p:nvPr>
        </p:nvSpPr>
        <p:spPr>
          <a:xfrm>
            <a:off x="9654259" y="2468880"/>
            <a:ext cx="4021101" cy="438912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
        <p:nvSpPr>
          <p:cNvPr id="15" name="Picture Placeholder 2"/>
          <p:cNvSpPr>
            <a:spLocks noGrp="1"/>
          </p:cNvSpPr>
          <p:nvPr>
            <p:ph type="pic" sz="quarter" idx="14"/>
          </p:nvPr>
        </p:nvSpPr>
        <p:spPr>
          <a:xfrm>
            <a:off x="5304650" y="2468880"/>
            <a:ext cx="4021101" cy="4389120"/>
          </a:xfrm>
          <a:prstGeom prst="rect">
            <a:avLst/>
          </a:prstGeom>
        </p:spPr>
        <p:txBody>
          <a:bodyPr anchor="ctr" anchorCtr="0"/>
          <a:lstStyle>
            <a:lvl1pPr marL="0" indent="0" algn="ctr">
              <a:buFontTx/>
              <a:buNone/>
              <a:defRPr sz="1600">
                <a:solidFill>
                  <a:schemeClr val="accent5"/>
                </a:solidFill>
                <a:latin typeface="Lato" panose="020F0502020204030203" pitchFamily="34" charset="0"/>
              </a:defRPr>
            </a:lvl1pPr>
          </a:lstStyle>
          <a:p>
            <a:endParaRPr lang="en-US"/>
          </a:p>
        </p:txBody>
      </p:sp>
    </p:spTree>
    <p:extLst>
      <p:ext uri="{BB962C8B-B14F-4D97-AF65-F5344CB8AC3E}">
        <p14:creationId xmlns:p14="http://schemas.microsoft.com/office/powerpoint/2010/main" val="2661973967"/>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ur Portfolio 03">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9" name="Picture Placeholder 2"/>
          <p:cNvSpPr>
            <a:spLocks noGrp="1"/>
          </p:cNvSpPr>
          <p:nvPr>
            <p:ph type="pic" sz="quarter" idx="12"/>
          </p:nvPr>
        </p:nvSpPr>
        <p:spPr>
          <a:xfrm>
            <a:off x="949960" y="2468880"/>
            <a:ext cx="4096173" cy="2106432"/>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
        <p:nvSpPr>
          <p:cNvPr id="25" name="Picture Placeholder 2"/>
          <p:cNvSpPr>
            <a:spLocks noGrp="1"/>
          </p:cNvSpPr>
          <p:nvPr>
            <p:ph type="pic" sz="quarter" idx="13"/>
          </p:nvPr>
        </p:nvSpPr>
        <p:spPr>
          <a:xfrm>
            <a:off x="9576693" y="2468880"/>
            <a:ext cx="4096173" cy="2106432"/>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
        <p:nvSpPr>
          <p:cNvPr id="27" name="Picture Placeholder 2"/>
          <p:cNvSpPr>
            <a:spLocks noGrp="1"/>
          </p:cNvSpPr>
          <p:nvPr>
            <p:ph type="pic" sz="quarter" idx="15"/>
          </p:nvPr>
        </p:nvSpPr>
        <p:spPr>
          <a:xfrm>
            <a:off x="949960" y="4745547"/>
            <a:ext cx="4096173" cy="2106432"/>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
        <p:nvSpPr>
          <p:cNvPr id="28" name="Picture Placeholder 2"/>
          <p:cNvSpPr>
            <a:spLocks noGrp="1"/>
          </p:cNvSpPr>
          <p:nvPr>
            <p:ph type="pic" sz="quarter" idx="16"/>
          </p:nvPr>
        </p:nvSpPr>
        <p:spPr>
          <a:xfrm>
            <a:off x="9576693" y="4745547"/>
            <a:ext cx="4096173" cy="2106432"/>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
        <p:nvSpPr>
          <p:cNvPr id="29" name="Picture Placeholder 2"/>
          <p:cNvSpPr>
            <a:spLocks noGrp="1"/>
          </p:cNvSpPr>
          <p:nvPr>
            <p:ph type="pic" sz="quarter" idx="17"/>
          </p:nvPr>
        </p:nvSpPr>
        <p:spPr>
          <a:xfrm>
            <a:off x="5267114" y="4745547"/>
            <a:ext cx="4096173" cy="2106432"/>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Tree>
    <p:extLst>
      <p:ext uri="{BB962C8B-B14F-4D97-AF65-F5344CB8AC3E}">
        <p14:creationId xmlns:p14="http://schemas.microsoft.com/office/powerpoint/2010/main" val="2860522107"/>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Our Portfolio 04">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9" name="Picture Placeholder 2"/>
          <p:cNvSpPr>
            <a:spLocks noGrp="1"/>
          </p:cNvSpPr>
          <p:nvPr>
            <p:ph type="pic" sz="quarter" idx="12"/>
          </p:nvPr>
        </p:nvSpPr>
        <p:spPr>
          <a:xfrm>
            <a:off x="949960" y="2468880"/>
            <a:ext cx="4096173" cy="4389120"/>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
        <p:nvSpPr>
          <p:cNvPr id="25" name="Picture Placeholder 2"/>
          <p:cNvSpPr>
            <a:spLocks noGrp="1"/>
          </p:cNvSpPr>
          <p:nvPr>
            <p:ph type="pic" sz="quarter" idx="13"/>
          </p:nvPr>
        </p:nvSpPr>
        <p:spPr>
          <a:xfrm>
            <a:off x="9576693" y="2468880"/>
            <a:ext cx="4096173" cy="2106432"/>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
        <p:nvSpPr>
          <p:cNvPr id="28" name="Picture Placeholder 2"/>
          <p:cNvSpPr>
            <a:spLocks noGrp="1"/>
          </p:cNvSpPr>
          <p:nvPr>
            <p:ph type="pic" sz="quarter" idx="16"/>
          </p:nvPr>
        </p:nvSpPr>
        <p:spPr>
          <a:xfrm>
            <a:off x="9576693" y="4745547"/>
            <a:ext cx="4096173" cy="2106432"/>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
        <p:nvSpPr>
          <p:cNvPr id="29" name="Picture Placeholder 2"/>
          <p:cNvSpPr>
            <a:spLocks noGrp="1"/>
          </p:cNvSpPr>
          <p:nvPr>
            <p:ph type="pic" sz="quarter" idx="17"/>
          </p:nvPr>
        </p:nvSpPr>
        <p:spPr>
          <a:xfrm>
            <a:off x="5267114" y="4745547"/>
            <a:ext cx="4096173" cy="2106432"/>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Tree>
    <p:extLst>
      <p:ext uri="{BB962C8B-B14F-4D97-AF65-F5344CB8AC3E}">
        <p14:creationId xmlns:p14="http://schemas.microsoft.com/office/powerpoint/2010/main" val="2470204527"/>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Our Portfolio 05">
    <p:spTree>
      <p:nvGrpSpPr>
        <p:cNvPr id="1" name=""/>
        <p:cNvGrpSpPr/>
        <p:nvPr/>
      </p:nvGrpSpPr>
      <p:grpSpPr>
        <a:xfrm>
          <a:off x="0" y="0"/>
          <a:ext cx="0" cy="0"/>
          <a:chOff x="0" y="0"/>
          <a:chExt cx="0" cy="0"/>
        </a:xfrm>
      </p:grpSpPr>
      <p:sp>
        <p:nvSpPr>
          <p:cNvPr id="29" name="Picture Placeholder 2"/>
          <p:cNvSpPr>
            <a:spLocks noGrp="1"/>
          </p:cNvSpPr>
          <p:nvPr>
            <p:ph type="pic" sz="quarter" idx="17"/>
          </p:nvPr>
        </p:nvSpPr>
        <p:spPr>
          <a:xfrm>
            <a:off x="2413001" y="2468879"/>
            <a:ext cx="4073787" cy="2253467"/>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
        <p:nvSpPr>
          <p:cNvPr id="18" name="Picture Placeholder 2"/>
          <p:cNvSpPr>
            <a:spLocks noGrp="1"/>
          </p:cNvSpPr>
          <p:nvPr>
            <p:ph type="pic" sz="quarter" idx="18"/>
          </p:nvPr>
        </p:nvSpPr>
        <p:spPr>
          <a:xfrm>
            <a:off x="9581543" y="2468879"/>
            <a:ext cx="4073787" cy="2253467"/>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Tree>
    <p:extLst>
      <p:ext uri="{BB962C8B-B14F-4D97-AF65-F5344CB8AC3E}">
        <p14:creationId xmlns:p14="http://schemas.microsoft.com/office/powerpoint/2010/main" val="2083520947"/>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Phone Mockup 01">
    <p:spTree>
      <p:nvGrpSpPr>
        <p:cNvPr id="1" name=""/>
        <p:cNvGrpSpPr/>
        <p:nvPr/>
      </p:nvGrpSpPr>
      <p:grpSpPr>
        <a:xfrm>
          <a:off x="0" y="0"/>
          <a:ext cx="0" cy="0"/>
          <a:chOff x="0" y="0"/>
          <a:chExt cx="0" cy="0"/>
        </a:xfrm>
      </p:grpSpPr>
      <p:sp>
        <p:nvSpPr>
          <p:cNvPr id="2" name="Rectangle 1"/>
          <p:cNvSpPr/>
          <p:nvPr userDrawn="1"/>
        </p:nvSpPr>
        <p:spPr>
          <a:xfrm>
            <a:off x="0" y="0"/>
            <a:ext cx="14630400" cy="8229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8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8457" y="1815494"/>
            <a:ext cx="3865186" cy="5646074"/>
          </a:xfrm>
          <a:prstGeom prst="rect">
            <a:avLst/>
          </a:prstGeom>
        </p:spPr>
      </p:pic>
      <p:sp>
        <p:nvSpPr>
          <p:cNvPr id="4" name="Picture Placeholder 25"/>
          <p:cNvSpPr>
            <a:spLocks noGrp="1"/>
          </p:cNvSpPr>
          <p:nvPr>
            <p:ph type="pic" sz="quarter" idx="14"/>
          </p:nvPr>
        </p:nvSpPr>
        <p:spPr>
          <a:xfrm>
            <a:off x="1153344" y="2712881"/>
            <a:ext cx="1968320"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
        <p:nvSpPr>
          <p:cNvPr id="11"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bg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12"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bg1"/>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13" name="Straight Connector 12"/>
          <p:cNvCxnSpPr/>
          <p:nvPr userDrawn="1"/>
        </p:nvCxnSpPr>
        <p:spPr>
          <a:xfrm>
            <a:off x="949960" y="787307"/>
            <a:ext cx="14630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00604" y="1815494"/>
            <a:ext cx="3865186" cy="5646074"/>
          </a:xfrm>
          <a:prstGeom prst="rect">
            <a:avLst/>
          </a:prstGeom>
        </p:spPr>
      </p:pic>
      <p:sp>
        <p:nvSpPr>
          <p:cNvPr id="15" name="Picture Placeholder 25"/>
          <p:cNvSpPr>
            <a:spLocks noGrp="1"/>
          </p:cNvSpPr>
          <p:nvPr>
            <p:ph type="pic" sz="quarter" idx="15"/>
          </p:nvPr>
        </p:nvSpPr>
        <p:spPr>
          <a:xfrm>
            <a:off x="8035491" y="2712881"/>
            <a:ext cx="1968320"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41677" y="2302592"/>
            <a:ext cx="3865186" cy="5646074"/>
          </a:xfrm>
          <a:prstGeom prst="rect">
            <a:avLst/>
          </a:prstGeom>
        </p:spPr>
      </p:pic>
      <p:sp>
        <p:nvSpPr>
          <p:cNvPr id="17" name="Picture Placeholder 25"/>
          <p:cNvSpPr>
            <a:spLocks noGrp="1"/>
          </p:cNvSpPr>
          <p:nvPr>
            <p:ph type="pic" sz="quarter" idx="16"/>
          </p:nvPr>
        </p:nvSpPr>
        <p:spPr>
          <a:xfrm>
            <a:off x="11476565" y="3199978"/>
            <a:ext cx="1968320"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59530" y="2302592"/>
            <a:ext cx="3865186" cy="5646074"/>
          </a:xfrm>
          <a:prstGeom prst="rect">
            <a:avLst/>
          </a:prstGeom>
        </p:spPr>
      </p:pic>
      <p:sp>
        <p:nvSpPr>
          <p:cNvPr id="19" name="Picture Placeholder 25"/>
          <p:cNvSpPr>
            <a:spLocks noGrp="1"/>
          </p:cNvSpPr>
          <p:nvPr>
            <p:ph type="pic" sz="quarter" idx="17"/>
          </p:nvPr>
        </p:nvSpPr>
        <p:spPr>
          <a:xfrm>
            <a:off x="4594418" y="3199978"/>
            <a:ext cx="1968320"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1657123925"/>
      </p:ext>
    </p:extLst>
  </p:cSld>
  <p:clrMapOvr>
    <a:masterClrMapping/>
  </p:clrMapOvr>
  <p:transition spd="slow" advClick="0" advTm="3000">
    <p:fade/>
  </p:transition>
  <p:extLst>
    <p:ext uri="{DCECCB84-F9BA-43D5-87BE-67443E8EF086}">
      <p15:sldGuideLst xmlns:p15="http://schemas.microsoft.com/office/powerpoint/2012/main">
        <p15:guide id="1" orient="horz" pos="2934">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Phone Mockup 02">
    <p:spTree>
      <p:nvGrpSpPr>
        <p:cNvPr id="1" name=""/>
        <p:cNvGrpSpPr/>
        <p:nvPr/>
      </p:nvGrpSpPr>
      <p:grpSpPr>
        <a:xfrm>
          <a:off x="0" y="0"/>
          <a:ext cx="0" cy="0"/>
          <a:chOff x="0" y="0"/>
          <a:chExt cx="0" cy="0"/>
        </a:xfrm>
      </p:grpSpPr>
      <p:sp>
        <p:nvSpPr>
          <p:cNvPr id="21" name="Rectangle 20"/>
          <p:cNvSpPr/>
          <p:nvPr userDrawn="1"/>
        </p:nvSpPr>
        <p:spPr>
          <a:xfrm>
            <a:off x="952503" y="2971979"/>
            <a:ext cx="12725398" cy="32429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80"/>
          </a:p>
        </p:txBody>
      </p:sp>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82607" y="1910472"/>
            <a:ext cx="3865186" cy="5646074"/>
          </a:xfrm>
          <a:prstGeom prst="rect">
            <a:avLst/>
          </a:prstGeom>
        </p:spPr>
      </p:pic>
      <p:sp>
        <p:nvSpPr>
          <p:cNvPr id="18" name="Picture Placeholder 25"/>
          <p:cNvSpPr>
            <a:spLocks noGrp="1"/>
          </p:cNvSpPr>
          <p:nvPr>
            <p:ph type="pic" sz="quarter" idx="18"/>
          </p:nvPr>
        </p:nvSpPr>
        <p:spPr>
          <a:xfrm>
            <a:off x="6338149" y="2807858"/>
            <a:ext cx="1927011"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3733404341"/>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Phone Mockup 03">
    <p:spTree>
      <p:nvGrpSpPr>
        <p:cNvPr id="1" name=""/>
        <p:cNvGrpSpPr/>
        <p:nvPr/>
      </p:nvGrpSpPr>
      <p:grpSpPr>
        <a:xfrm>
          <a:off x="0" y="0"/>
          <a:ext cx="0" cy="0"/>
          <a:chOff x="0" y="0"/>
          <a:chExt cx="0" cy="0"/>
        </a:xfrm>
      </p:grpSpPr>
      <p:sp>
        <p:nvSpPr>
          <p:cNvPr id="21" name="Rectangle 20"/>
          <p:cNvSpPr/>
          <p:nvPr userDrawn="1"/>
        </p:nvSpPr>
        <p:spPr>
          <a:xfrm>
            <a:off x="952503" y="2468880"/>
            <a:ext cx="12725398" cy="15415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80"/>
          </a:p>
        </p:txBody>
      </p:sp>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53930" y="1827971"/>
            <a:ext cx="3865186" cy="5646074"/>
          </a:xfrm>
          <a:prstGeom prst="rect">
            <a:avLst/>
          </a:prstGeom>
        </p:spPr>
      </p:pic>
      <p:sp>
        <p:nvSpPr>
          <p:cNvPr id="14" name="Picture Placeholder 25"/>
          <p:cNvSpPr>
            <a:spLocks noGrp="1"/>
          </p:cNvSpPr>
          <p:nvPr>
            <p:ph type="pic" sz="quarter" idx="17"/>
          </p:nvPr>
        </p:nvSpPr>
        <p:spPr>
          <a:xfrm>
            <a:off x="8188818" y="2725358"/>
            <a:ext cx="1968320"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66021" y="1827971"/>
            <a:ext cx="3865186" cy="5646074"/>
          </a:xfrm>
          <a:prstGeom prst="rect">
            <a:avLst/>
          </a:prstGeom>
        </p:spPr>
      </p:pic>
      <p:sp>
        <p:nvSpPr>
          <p:cNvPr id="18" name="Picture Placeholder 25"/>
          <p:cNvSpPr>
            <a:spLocks noGrp="1"/>
          </p:cNvSpPr>
          <p:nvPr>
            <p:ph type="pic" sz="quarter" idx="18"/>
          </p:nvPr>
        </p:nvSpPr>
        <p:spPr>
          <a:xfrm>
            <a:off x="10800909" y="2725358"/>
            <a:ext cx="1968320"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3917202966"/>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Phone Mockup 04">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4826" y="1910472"/>
            <a:ext cx="3865186" cy="5646074"/>
          </a:xfrm>
          <a:prstGeom prst="rect">
            <a:avLst/>
          </a:prstGeom>
        </p:spPr>
      </p:pic>
      <p:sp>
        <p:nvSpPr>
          <p:cNvPr id="14" name="Picture Placeholder 25"/>
          <p:cNvSpPr>
            <a:spLocks noGrp="1"/>
          </p:cNvSpPr>
          <p:nvPr>
            <p:ph type="pic" sz="quarter" idx="17"/>
          </p:nvPr>
        </p:nvSpPr>
        <p:spPr>
          <a:xfrm>
            <a:off x="3449714" y="2807858"/>
            <a:ext cx="1968320"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26917" y="1910472"/>
            <a:ext cx="3865186" cy="5646074"/>
          </a:xfrm>
          <a:prstGeom prst="rect">
            <a:avLst/>
          </a:prstGeom>
        </p:spPr>
      </p:pic>
      <p:sp>
        <p:nvSpPr>
          <p:cNvPr id="18" name="Picture Placeholder 25"/>
          <p:cNvSpPr>
            <a:spLocks noGrp="1"/>
          </p:cNvSpPr>
          <p:nvPr>
            <p:ph type="pic" sz="quarter" idx="18"/>
          </p:nvPr>
        </p:nvSpPr>
        <p:spPr>
          <a:xfrm>
            <a:off x="6061805" y="2807858"/>
            <a:ext cx="1968320"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98" y="1910472"/>
            <a:ext cx="3865186" cy="5646074"/>
          </a:xfrm>
          <a:prstGeom prst="rect">
            <a:avLst/>
          </a:prstGeom>
        </p:spPr>
      </p:pic>
      <p:sp>
        <p:nvSpPr>
          <p:cNvPr id="20" name="Picture Placeholder 25"/>
          <p:cNvSpPr>
            <a:spLocks noGrp="1"/>
          </p:cNvSpPr>
          <p:nvPr>
            <p:ph type="pic" sz="quarter" idx="19"/>
          </p:nvPr>
        </p:nvSpPr>
        <p:spPr>
          <a:xfrm>
            <a:off x="8700986" y="2807858"/>
            <a:ext cx="1968320" cy="357124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2392106217"/>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Phone Mockup 05">
    <p:spTree>
      <p:nvGrpSpPr>
        <p:cNvPr id="1" name=""/>
        <p:cNvGrpSpPr/>
        <p:nvPr/>
      </p:nvGrpSpPr>
      <p:grpSpPr>
        <a:xfrm>
          <a:off x="0" y="0"/>
          <a:ext cx="0" cy="0"/>
          <a:chOff x="0" y="0"/>
          <a:chExt cx="0" cy="0"/>
        </a:xfrm>
      </p:grpSpPr>
      <p:pic>
        <p:nvPicPr>
          <p:cNvPr id="29" name="Picture 2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84579" y="1760711"/>
            <a:ext cx="4670003" cy="6468888"/>
          </a:xfrm>
          <a:prstGeom prst="rect">
            <a:avLst/>
          </a:prstGeom>
        </p:spPr>
      </p:pic>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25" name="Picture Placeholder 25"/>
          <p:cNvSpPr>
            <a:spLocks noGrp="1"/>
          </p:cNvSpPr>
          <p:nvPr>
            <p:ph type="pic" sz="quarter" idx="17"/>
          </p:nvPr>
        </p:nvSpPr>
        <p:spPr>
          <a:xfrm>
            <a:off x="8446347" y="2702561"/>
            <a:ext cx="3535678" cy="5527038"/>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
        <p:nvSpPr>
          <p:cNvPr id="26" name="TextBox 25"/>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27"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28"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Tree>
    <p:extLst>
      <p:ext uri="{BB962C8B-B14F-4D97-AF65-F5344CB8AC3E}">
        <p14:creationId xmlns:p14="http://schemas.microsoft.com/office/powerpoint/2010/main" val="635550605"/>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Phone Mockup 06">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21" y="296478"/>
            <a:ext cx="5007186" cy="7314251"/>
          </a:xfrm>
          <a:prstGeom prst="rect">
            <a:avLst/>
          </a:prstGeom>
        </p:spPr>
      </p:pic>
      <p:sp>
        <p:nvSpPr>
          <p:cNvPr id="10" name="Text Placeholder 9"/>
          <p:cNvSpPr>
            <a:spLocks noGrp="1"/>
          </p:cNvSpPr>
          <p:nvPr>
            <p:ph type="body" sz="quarter" idx="10"/>
          </p:nvPr>
        </p:nvSpPr>
        <p:spPr>
          <a:xfrm>
            <a:off x="5188374" y="921346"/>
            <a:ext cx="8471749"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5187866" y="1534562"/>
            <a:ext cx="8487494"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187866"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26" name="TextBox 25"/>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27"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28"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3" name="Picture Placeholder 25"/>
          <p:cNvSpPr>
            <a:spLocks noGrp="1"/>
          </p:cNvSpPr>
          <p:nvPr>
            <p:ph type="pic" sz="quarter" idx="17"/>
          </p:nvPr>
        </p:nvSpPr>
        <p:spPr>
          <a:xfrm>
            <a:off x="1280017" y="1459923"/>
            <a:ext cx="2484634" cy="4668643"/>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
        <p:nvSpPr>
          <p:cNvPr id="11" name="TextBox 10"/>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Tree>
    <p:extLst>
      <p:ext uri="{BB962C8B-B14F-4D97-AF65-F5344CB8AC3E}">
        <p14:creationId xmlns:p14="http://schemas.microsoft.com/office/powerpoint/2010/main" val="2169403031"/>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Web Browser &amp; iPhone Mockup">
    <p:spTree>
      <p:nvGrpSpPr>
        <p:cNvPr id="1" name=""/>
        <p:cNvGrpSpPr/>
        <p:nvPr/>
      </p:nvGrpSpPr>
      <p:grpSpPr>
        <a:xfrm>
          <a:off x="0" y="0"/>
          <a:ext cx="0" cy="0"/>
          <a:chOff x="0" y="0"/>
          <a:chExt cx="0" cy="0"/>
        </a:xfrm>
      </p:grpSpPr>
      <p:sp>
        <p:nvSpPr>
          <p:cNvPr id="2" name="Rectangle 1"/>
          <p:cNvSpPr/>
          <p:nvPr userDrawn="1"/>
        </p:nvSpPr>
        <p:spPr>
          <a:xfrm>
            <a:off x="0" y="0"/>
            <a:ext cx="14630400" cy="8229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80"/>
          </a:p>
        </p:txBody>
      </p:sp>
      <p:sp>
        <p:nvSpPr>
          <p:cNvPr id="11"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bg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12"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bg1"/>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13" name="Straight Connector 12"/>
          <p:cNvCxnSpPr/>
          <p:nvPr userDrawn="1"/>
        </p:nvCxnSpPr>
        <p:spPr>
          <a:xfrm>
            <a:off x="949960" y="787307"/>
            <a:ext cx="14630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Picture Placeholder 33"/>
          <p:cNvSpPr>
            <a:spLocks noGrp="1"/>
          </p:cNvSpPr>
          <p:nvPr>
            <p:ph type="pic" sz="quarter" idx="12"/>
          </p:nvPr>
        </p:nvSpPr>
        <p:spPr>
          <a:xfrm>
            <a:off x="2583182" y="2354673"/>
            <a:ext cx="9464040" cy="5097688"/>
          </a:xfrm>
          <a:custGeom>
            <a:avLst/>
            <a:gdLst>
              <a:gd name="connsiteX0" fmla="*/ 0 w 5915025"/>
              <a:gd name="connsiteY0" fmla="*/ 0 h 3326159"/>
              <a:gd name="connsiteX1" fmla="*/ 5915025 w 5915025"/>
              <a:gd name="connsiteY1" fmla="*/ 0 h 3326159"/>
              <a:gd name="connsiteX2" fmla="*/ 5915025 w 5915025"/>
              <a:gd name="connsiteY2" fmla="*/ 3326159 h 3326159"/>
              <a:gd name="connsiteX3" fmla="*/ 0 w 5915025"/>
              <a:gd name="connsiteY3" fmla="*/ 3326159 h 3326159"/>
            </a:gdLst>
            <a:ahLst/>
            <a:cxnLst>
              <a:cxn ang="0">
                <a:pos x="connsiteX0" y="connsiteY0"/>
              </a:cxn>
              <a:cxn ang="0">
                <a:pos x="connsiteX1" y="connsiteY1"/>
              </a:cxn>
              <a:cxn ang="0">
                <a:pos x="connsiteX2" y="connsiteY2"/>
              </a:cxn>
              <a:cxn ang="0">
                <a:pos x="connsiteX3" y="connsiteY3"/>
              </a:cxn>
            </a:cxnLst>
            <a:rect l="l" t="t" r="r" b="b"/>
            <a:pathLst>
              <a:path w="5915025" h="3326159">
                <a:moveTo>
                  <a:pt x="0" y="0"/>
                </a:moveTo>
                <a:lnTo>
                  <a:pt x="5915025" y="0"/>
                </a:lnTo>
                <a:lnTo>
                  <a:pt x="5915025" y="3326159"/>
                </a:lnTo>
                <a:lnTo>
                  <a:pt x="0" y="3326159"/>
                </a:lnTo>
                <a:close/>
              </a:path>
            </a:pathLst>
          </a:custGeom>
        </p:spPr>
        <p:txBody>
          <a:bodyPr wrap="square" anchor="ctr" anchorCtr="0">
            <a:noAutofit/>
          </a:bodyPr>
          <a:lstStyle>
            <a:lvl1pPr marL="0" indent="0" algn="ctr">
              <a:buFontTx/>
              <a:buNone/>
              <a:defRPr sz="1600">
                <a:solidFill>
                  <a:schemeClr val="accent6"/>
                </a:solidFill>
                <a:latin typeface="Lato" panose="020F0502020204030203" pitchFamily="34" charset="0"/>
              </a:defRPr>
            </a:lvl1pPr>
          </a:lstStyle>
          <a:p>
            <a:endParaRPr lang="en-US"/>
          </a:p>
        </p:txBody>
      </p:sp>
      <p:sp>
        <p:nvSpPr>
          <p:cNvPr id="21" name="Freeform 20"/>
          <p:cNvSpPr/>
          <p:nvPr userDrawn="1"/>
        </p:nvSpPr>
        <p:spPr>
          <a:xfrm>
            <a:off x="2583182" y="2109655"/>
            <a:ext cx="9464040" cy="250822"/>
          </a:xfrm>
          <a:custGeom>
            <a:avLst/>
            <a:gdLst>
              <a:gd name="connsiteX0" fmla="*/ 116359 w 15763003"/>
              <a:gd name="connsiteY0" fmla="*/ 0 h 418038"/>
              <a:gd name="connsiteX1" fmla="*/ 15646645 w 15763003"/>
              <a:gd name="connsiteY1" fmla="*/ 0 h 418038"/>
              <a:gd name="connsiteX2" fmla="*/ 15763003 w 15763003"/>
              <a:gd name="connsiteY2" fmla="*/ 116359 h 418038"/>
              <a:gd name="connsiteX3" fmla="*/ 15763003 w 15763003"/>
              <a:gd name="connsiteY3" fmla="*/ 418038 h 418038"/>
              <a:gd name="connsiteX4" fmla="*/ 0 w 15763003"/>
              <a:gd name="connsiteY4" fmla="*/ 418038 h 418038"/>
              <a:gd name="connsiteX5" fmla="*/ 0 w 15763003"/>
              <a:gd name="connsiteY5" fmla="*/ 116359 h 418038"/>
              <a:gd name="connsiteX6" fmla="*/ 116359 w 15763003"/>
              <a:gd name="connsiteY6" fmla="*/ 0 h 41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63003" h="418038">
                <a:moveTo>
                  <a:pt x="116359" y="0"/>
                </a:moveTo>
                <a:lnTo>
                  <a:pt x="15646645" y="0"/>
                </a:lnTo>
                <a:cubicBezTo>
                  <a:pt x="15710907" y="0"/>
                  <a:pt x="15763003" y="52096"/>
                  <a:pt x="15763003" y="116359"/>
                </a:cubicBezTo>
                <a:lnTo>
                  <a:pt x="15763003" y="418038"/>
                </a:lnTo>
                <a:lnTo>
                  <a:pt x="0" y="418038"/>
                </a:lnTo>
                <a:lnTo>
                  <a:pt x="0" y="116359"/>
                </a:lnTo>
                <a:cubicBezTo>
                  <a:pt x="0" y="52096"/>
                  <a:pt x="52096" y="0"/>
                  <a:pt x="1163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10"/>
          </a:p>
        </p:txBody>
      </p:sp>
      <p:sp>
        <p:nvSpPr>
          <p:cNvPr id="22" name="Oval 21"/>
          <p:cNvSpPr/>
          <p:nvPr userDrawn="1"/>
        </p:nvSpPr>
        <p:spPr>
          <a:xfrm>
            <a:off x="2738439" y="2188258"/>
            <a:ext cx="86677" cy="866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10"/>
          </a:p>
        </p:txBody>
      </p:sp>
      <p:sp>
        <p:nvSpPr>
          <p:cNvPr id="23" name="Oval 22"/>
          <p:cNvSpPr/>
          <p:nvPr userDrawn="1"/>
        </p:nvSpPr>
        <p:spPr>
          <a:xfrm>
            <a:off x="2890577" y="2188258"/>
            <a:ext cx="86677" cy="866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10"/>
          </a:p>
        </p:txBody>
      </p:sp>
      <p:sp>
        <p:nvSpPr>
          <p:cNvPr id="24" name="Oval 23"/>
          <p:cNvSpPr/>
          <p:nvPr userDrawn="1"/>
        </p:nvSpPr>
        <p:spPr>
          <a:xfrm>
            <a:off x="3042716" y="2188258"/>
            <a:ext cx="86677" cy="8667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10"/>
          </a:p>
        </p:txBody>
      </p:sp>
      <p:grpSp>
        <p:nvGrpSpPr>
          <p:cNvPr id="25" name="Group 24"/>
          <p:cNvGrpSpPr/>
          <p:nvPr userDrawn="1"/>
        </p:nvGrpSpPr>
        <p:grpSpPr>
          <a:xfrm>
            <a:off x="11447144" y="2185890"/>
            <a:ext cx="476883" cy="89045"/>
            <a:chOff x="19078575" y="3106739"/>
            <a:chExt cx="794804" cy="148407"/>
          </a:xfrm>
        </p:grpSpPr>
        <p:grpSp>
          <p:nvGrpSpPr>
            <p:cNvPr id="26" name="Group 25"/>
            <p:cNvGrpSpPr/>
            <p:nvPr/>
          </p:nvGrpSpPr>
          <p:grpSpPr>
            <a:xfrm>
              <a:off x="19736219" y="3106739"/>
              <a:ext cx="137160" cy="137160"/>
              <a:chOff x="19740165" y="3110684"/>
              <a:chExt cx="138113" cy="138113"/>
            </a:xfrm>
          </p:grpSpPr>
          <p:cxnSp>
            <p:nvCxnSpPr>
              <p:cNvPr id="29" name="Straight Connector 28"/>
              <p:cNvCxnSpPr/>
              <p:nvPr/>
            </p:nvCxnSpPr>
            <p:spPr>
              <a:xfrm>
                <a:off x="19740165" y="3110684"/>
                <a:ext cx="138113" cy="13811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19740165" y="3110684"/>
                <a:ext cx="138113" cy="13811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27" name="Rounded Rectangle 26"/>
            <p:cNvSpPr/>
            <p:nvPr/>
          </p:nvSpPr>
          <p:spPr>
            <a:xfrm>
              <a:off x="19415125" y="3110684"/>
              <a:ext cx="144462" cy="14446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10"/>
            </a:p>
          </p:txBody>
        </p:sp>
        <p:cxnSp>
          <p:nvCxnSpPr>
            <p:cNvPr id="28" name="Straight Connector 27"/>
            <p:cNvCxnSpPr/>
            <p:nvPr/>
          </p:nvCxnSpPr>
          <p:spPr>
            <a:xfrm flipH="1">
              <a:off x="19078575" y="3255146"/>
              <a:ext cx="161925"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6" name="Picture Placeholder 35"/>
          <p:cNvSpPr>
            <a:spLocks noGrp="1"/>
          </p:cNvSpPr>
          <p:nvPr>
            <p:ph type="pic" sz="quarter" idx="17"/>
          </p:nvPr>
        </p:nvSpPr>
        <p:spPr>
          <a:xfrm>
            <a:off x="9391138" y="3409943"/>
            <a:ext cx="2088518" cy="3854974"/>
          </a:xfrm>
          <a:custGeom>
            <a:avLst/>
            <a:gdLst>
              <a:gd name="connsiteX0" fmla="*/ 8541 w 1308021"/>
              <a:gd name="connsiteY0" fmla="*/ 0 h 2409359"/>
              <a:gd name="connsiteX1" fmla="*/ 1299480 w 1308021"/>
              <a:gd name="connsiteY1" fmla="*/ 0 h 2409359"/>
              <a:gd name="connsiteX2" fmla="*/ 1308021 w 1308021"/>
              <a:gd name="connsiteY2" fmla="*/ 8878 h 2409359"/>
              <a:gd name="connsiteX3" fmla="*/ 1308021 w 1308021"/>
              <a:gd name="connsiteY3" fmla="*/ 2400481 h 2409359"/>
              <a:gd name="connsiteX4" fmla="*/ 1299480 w 1308021"/>
              <a:gd name="connsiteY4" fmla="*/ 2409359 h 2409359"/>
              <a:gd name="connsiteX5" fmla="*/ 8541 w 1308021"/>
              <a:gd name="connsiteY5" fmla="*/ 2409359 h 2409359"/>
              <a:gd name="connsiteX6" fmla="*/ 0 w 1308021"/>
              <a:gd name="connsiteY6" fmla="*/ 2400481 h 2409359"/>
              <a:gd name="connsiteX7" fmla="*/ 0 w 1308021"/>
              <a:gd name="connsiteY7" fmla="*/ 8878 h 2409359"/>
              <a:gd name="connsiteX8" fmla="*/ 8541 w 1308021"/>
              <a:gd name="connsiteY8" fmla="*/ 0 h 240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8021" h="2409359">
                <a:moveTo>
                  <a:pt x="8541" y="0"/>
                </a:moveTo>
                <a:lnTo>
                  <a:pt x="1299480" y="0"/>
                </a:lnTo>
                <a:cubicBezTo>
                  <a:pt x="1304198" y="0"/>
                  <a:pt x="1308021" y="3975"/>
                  <a:pt x="1308021" y="8878"/>
                </a:cubicBezTo>
                <a:lnTo>
                  <a:pt x="1308021" y="2400481"/>
                </a:lnTo>
                <a:cubicBezTo>
                  <a:pt x="1308021" y="2405384"/>
                  <a:pt x="1304198" y="2409359"/>
                  <a:pt x="1299480" y="2409359"/>
                </a:cubicBezTo>
                <a:lnTo>
                  <a:pt x="8541" y="2409359"/>
                </a:lnTo>
                <a:cubicBezTo>
                  <a:pt x="3824" y="2409359"/>
                  <a:pt x="0" y="2405384"/>
                  <a:pt x="0" y="2400481"/>
                </a:cubicBezTo>
                <a:lnTo>
                  <a:pt x="0" y="8878"/>
                </a:lnTo>
                <a:cubicBezTo>
                  <a:pt x="0" y="3975"/>
                  <a:pt x="3824" y="0"/>
                  <a:pt x="8541" y="0"/>
                </a:cubicBezTo>
                <a:close/>
              </a:path>
            </a:pathLst>
          </a:custGeom>
          <a:noFill/>
          <a:ln w="6350">
            <a:solidFill>
              <a:schemeClr val="accent1"/>
            </a:solidFill>
          </a:ln>
        </p:spPr>
        <p:txBody>
          <a:bodyPr wrap="square" lIns="0" tIns="0" rIns="0" bIns="0" anchor="ctr" anchorCtr="0">
            <a:noAutofit/>
          </a:bodyPr>
          <a:lstStyle>
            <a:lvl1pPr marL="0" indent="0" algn="ctr">
              <a:buFontTx/>
              <a:buNone/>
              <a:defRPr sz="1280">
                <a:solidFill>
                  <a:schemeClr val="accent6"/>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3197374254"/>
      </p:ext>
    </p:extLst>
  </p:cSld>
  <p:clrMapOvr>
    <a:masterClrMapping/>
  </p:clrMapOvr>
  <p:transition spd="slow" advClick="0" advTm="3000">
    <p:fade/>
  </p:transition>
  <p:extLst>
    <p:ext uri="{DCECCB84-F9BA-43D5-87BE-67443E8EF086}">
      <p15:sldGuideLst xmlns:p15="http://schemas.microsoft.com/office/powerpoint/2012/main">
        <p15:guide id="1" orient="horz" pos="2934">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ptop Mockup">
    <p:spTree>
      <p:nvGrpSpPr>
        <p:cNvPr id="1" name=""/>
        <p:cNvGrpSpPr/>
        <p:nvPr/>
      </p:nvGrpSpPr>
      <p:grpSpPr>
        <a:xfrm>
          <a:off x="0" y="0"/>
          <a:ext cx="0" cy="0"/>
          <a:chOff x="0" y="0"/>
          <a:chExt cx="0" cy="0"/>
        </a:xfrm>
      </p:grpSpPr>
      <p:sp>
        <p:nvSpPr>
          <p:cNvPr id="19" name="Rectangle 18"/>
          <p:cNvSpPr/>
          <p:nvPr userDrawn="1"/>
        </p:nvSpPr>
        <p:spPr>
          <a:xfrm>
            <a:off x="952503" y="3095413"/>
            <a:ext cx="12725398" cy="29961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8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18456" y="2291417"/>
            <a:ext cx="8043722" cy="4879746"/>
          </a:xfrm>
          <a:prstGeom prst="rect">
            <a:avLst/>
          </a:prstGeom>
        </p:spPr>
      </p:pic>
      <p:sp>
        <p:nvSpPr>
          <p:cNvPr id="10" name="Text Placeholder 9"/>
          <p:cNvSpPr>
            <a:spLocks noGrp="1"/>
          </p:cNvSpPr>
          <p:nvPr>
            <p:ph type="body" sz="quarter" idx="10"/>
          </p:nvPr>
        </p:nvSpPr>
        <p:spPr>
          <a:xfrm>
            <a:off x="934723" y="921346"/>
            <a:ext cx="12725398" cy="613216"/>
          </a:xfrm>
          <a:prstGeom prst="rect">
            <a:avLst/>
          </a:prstGeom>
        </p:spPr>
        <p:txBody>
          <a:bodyPr lIns="0" tIns="0" rIns="0" bIns="0"/>
          <a:lstStyle>
            <a:lvl1pPr marL="0" indent="0" algn="l">
              <a:lnSpc>
                <a:spcPct val="100000"/>
              </a:lnSpc>
              <a:spcBef>
                <a:spcPts val="0"/>
              </a:spcBef>
              <a:buNone/>
              <a:defRPr sz="3520" b="0" cap="all" spc="8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949960" y="1534562"/>
            <a:ext cx="12725398" cy="226150"/>
          </a:xfrm>
          <a:prstGeom prst="rect">
            <a:avLst/>
          </a:prstGeom>
        </p:spPr>
        <p:txBody>
          <a:bodyPr lIns="0" tIns="0" rIns="0" bIns="0"/>
          <a:lstStyle>
            <a:lvl1pPr marL="0" indent="0" algn="l">
              <a:lnSpc>
                <a:spcPts val="1920"/>
              </a:lnSpc>
              <a:spcBef>
                <a:spcPts val="0"/>
              </a:spcBef>
              <a:buNone/>
              <a:defRPr sz="144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949960" y="787307"/>
            <a:ext cx="1463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949961" y="7556547"/>
            <a:ext cx="2853688" cy="196977"/>
          </a:xfrm>
          <a:prstGeom prst="rect">
            <a:avLst/>
          </a:prstGeom>
          <a:noFill/>
        </p:spPr>
        <p:txBody>
          <a:bodyPr wrap="square" lIns="0" tIns="0" rIns="0" bIns="0" rtlCol="0">
            <a:spAutoFit/>
          </a:bodyPr>
          <a:lstStyle/>
          <a:p>
            <a:pPr algn="l"/>
            <a:r>
              <a:rPr lang="en-US" sz="1280" b="1" spc="48" baseline="0" dirty="0">
                <a:solidFill>
                  <a:schemeClr val="accent3"/>
                </a:solidFill>
                <a:latin typeface="Lato" panose="020F0502020204030203" pitchFamily="34" charset="0"/>
              </a:rPr>
              <a:t>JAFAR DESIGNS </a:t>
            </a:r>
            <a:r>
              <a:rPr lang="en-US" sz="1280" b="1" spc="48" baseline="0" dirty="0">
                <a:solidFill>
                  <a:schemeClr val="accent2"/>
                </a:solidFill>
                <a:latin typeface="Lato" panose="020F0502020204030203" pitchFamily="34" charset="0"/>
              </a:rPr>
              <a:t>STUDIO</a:t>
            </a:r>
          </a:p>
        </p:txBody>
      </p:sp>
      <p:sp>
        <p:nvSpPr>
          <p:cNvPr id="17" name="TextBox 16"/>
          <p:cNvSpPr txBox="1"/>
          <p:nvPr userDrawn="1"/>
        </p:nvSpPr>
        <p:spPr>
          <a:xfrm>
            <a:off x="10690090" y="7556546"/>
            <a:ext cx="1856694" cy="196977"/>
          </a:xfrm>
          <a:prstGeom prst="rect">
            <a:avLst/>
          </a:prstGeom>
          <a:noFill/>
        </p:spPr>
        <p:txBody>
          <a:bodyPr wrap="square" lIns="0" tIns="0" rIns="0" bIns="0" rtlCol="0">
            <a:spAutoFit/>
          </a:bodyPr>
          <a:lstStyle/>
          <a:p>
            <a:pPr algn="r"/>
            <a:r>
              <a:rPr lang="en-US" sz="1280" b="1" spc="48" baseline="0" dirty="0">
                <a:solidFill>
                  <a:schemeClr val="accent3"/>
                </a:solidFill>
                <a:latin typeface="Lato" panose="020F0502020204030203" pitchFamily="34" charset="0"/>
              </a:rPr>
              <a:t>BUSINESS </a:t>
            </a:r>
            <a:r>
              <a:rPr lang="en-US" sz="1280" b="1" spc="48" baseline="0" dirty="0">
                <a:solidFill>
                  <a:schemeClr val="accent2"/>
                </a:solidFill>
                <a:latin typeface="Lato" panose="020F0502020204030203" pitchFamily="34" charset="0"/>
              </a:rPr>
              <a:t>PROPOSAL</a:t>
            </a:r>
          </a:p>
        </p:txBody>
      </p:sp>
      <p:sp>
        <p:nvSpPr>
          <p:cNvPr id="23" name="TextBox 22"/>
          <p:cNvSpPr txBox="1"/>
          <p:nvPr userDrawn="1"/>
        </p:nvSpPr>
        <p:spPr>
          <a:xfrm>
            <a:off x="12703076" y="7556546"/>
            <a:ext cx="331189" cy="196977"/>
          </a:xfrm>
          <a:prstGeom prst="rect">
            <a:avLst/>
          </a:prstGeom>
          <a:noFill/>
        </p:spPr>
        <p:txBody>
          <a:bodyPr wrap="square" lIns="0" tIns="0" rIns="0" bIns="0" rtlCol="0">
            <a:spAutoFit/>
          </a:bodyPr>
          <a:lstStyle/>
          <a:p>
            <a:pPr algn="r"/>
            <a:fld id="{27692F5A-FC14-4E83-B4CC-18F6C2D780A4}" type="slidenum">
              <a:rPr lang="en-US" sz="1280" b="0" spc="48" baseline="0" smtClean="0">
                <a:solidFill>
                  <a:schemeClr val="accent4"/>
                </a:solidFill>
                <a:latin typeface="Lato" panose="020F0502020204030203" pitchFamily="34" charset="0"/>
              </a:rPr>
              <a:pPr algn="r"/>
              <a:t>‹#›</a:t>
            </a:fld>
            <a:endParaRPr lang="en-US" sz="1280" b="0" spc="48"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3451886" y="7541307"/>
            <a:ext cx="226014" cy="226014"/>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2" name="Freeform 5">
            <a:hlinkClick r:id="" action="ppaction://hlinkshowjump?jump=previousslide"/>
          </p:cNvPr>
          <p:cNvSpPr>
            <a:spLocks noEditPoints="1"/>
          </p:cNvSpPr>
          <p:nvPr userDrawn="1"/>
        </p:nvSpPr>
        <p:spPr bwMode="auto">
          <a:xfrm>
            <a:off x="13190556" y="7541307"/>
            <a:ext cx="226014" cy="226014"/>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146304" tIns="73152" rIns="146304" bIns="73152" numCol="1" anchor="t" anchorCtr="0" compatLnSpc="1">
            <a:prstTxWarp prst="textNoShape">
              <a:avLst/>
            </a:prstTxWarp>
          </a:bodyPr>
          <a:lstStyle/>
          <a:p>
            <a:endParaRPr lang="en-US" sz="2880"/>
          </a:p>
        </p:txBody>
      </p:sp>
      <p:sp>
        <p:nvSpPr>
          <p:cNvPr id="14" name="Picture Placeholder 2"/>
          <p:cNvSpPr>
            <a:spLocks noGrp="1"/>
          </p:cNvSpPr>
          <p:nvPr>
            <p:ph type="pic" sz="quarter" idx="12"/>
          </p:nvPr>
        </p:nvSpPr>
        <p:spPr>
          <a:xfrm>
            <a:off x="3132018" y="2743200"/>
            <a:ext cx="5816600" cy="3718560"/>
          </a:xfrm>
          <a:prstGeom prst="rect">
            <a:avLst/>
          </a:prstGeom>
        </p:spPr>
        <p:txBody>
          <a:bodyPr anchor="ctr" anchorCtr="0"/>
          <a:lstStyle>
            <a:lvl1pPr marL="0" indent="0" algn="ctr">
              <a:buFontTx/>
              <a:buNone/>
              <a:defRPr sz="1280">
                <a:solidFill>
                  <a:schemeClr val="accent5"/>
                </a:solidFill>
                <a:latin typeface="Lato" panose="020F0502020204030203" pitchFamily="34" charset="0"/>
              </a:defRPr>
            </a:lvl1pPr>
          </a:lstStyle>
          <a:p>
            <a:endParaRPr lang="en-US"/>
          </a:p>
        </p:txBody>
      </p:sp>
    </p:spTree>
    <p:extLst>
      <p:ext uri="{BB962C8B-B14F-4D97-AF65-F5344CB8AC3E}">
        <p14:creationId xmlns:p14="http://schemas.microsoft.com/office/powerpoint/2010/main" val="3097229020"/>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itle and Foot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6469" y="209158"/>
            <a:ext cx="9753600" cy="569736"/>
          </a:xfrm>
          <a:prstGeom prst="rect">
            <a:avLst/>
          </a:prstGeom>
        </p:spPr>
        <p:txBody>
          <a:bodyPr/>
          <a:lstStyle/>
          <a:p>
            <a:r>
              <a:rPr lang="en-US" dirty="0"/>
              <a:t>CLICK TO EDIT MASTER TITLE STYLE</a:t>
            </a:r>
          </a:p>
        </p:txBody>
      </p:sp>
      <p:sp>
        <p:nvSpPr>
          <p:cNvPr id="4" name="Date Placeholder 3"/>
          <p:cNvSpPr>
            <a:spLocks noGrp="1"/>
          </p:cNvSpPr>
          <p:nvPr>
            <p:ph type="dt" sz="half" idx="10"/>
          </p:nvPr>
        </p:nvSpPr>
        <p:spPr>
          <a:xfrm>
            <a:off x="731520" y="10000480"/>
            <a:ext cx="3413760" cy="438150"/>
          </a:xfrm>
          <a:prstGeom prst="rect">
            <a:avLst/>
          </a:prstGeom>
        </p:spPr>
        <p:txBody>
          <a:bodyPr/>
          <a:lstStyle/>
          <a:p>
            <a:r>
              <a:rPr lang="en-US" dirty="0"/>
              <a:t>www.bestppt.com</a:t>
            </a:r>
          </a:p>
        </p:txBody>
      </p:sp>
      <p:sp>
        <p:nvSpPr>
          <p:cNvPr id="6" name="Slide Number Placeholder 5"/>
          <p:cNvSpPr>
            <a:spLocks noGrp="1"/>
          </p:cNvSpPr>
          <p:nvPr>
            <p:ph type="sldNum" sz="quarter" idx="12"/>
          </p:nvPr>
        </p:nvSpPr>
        <p:spPr>
          <a:xfrm>
            <a:off x="10485120" y="7558112"/>
            <a:ext cx="3413760" cy="438150"/>
          </a:xfrm>
          <a:prstGeom prst="rect">
            <a:avLst/>
          </a:prstGeom>
        </p:spPr>
        <p:txBody>
          <a:bodyPr/>
          <a:lstStyle/>
          <a:p>
            <a:fld id="{D60D1EDE-7116-2443-9BDD-368CE5B37660}" type="slidenum">
              <a:rPr lang="en-US" smtClean="0"/>
              <a:t>‹#›</a:t>
            </a:fld>
            <a:endParaRPr lang="en-US" dirty="0"/>
          </a:p>
        </p:txBody>
      </p:sp>
    </p:spTree>
    <p:extLst>
      <p:ext uri="{BB962C8B-B14F-4D97-AF65-F5344CB8AC3E}">
        <p14:creationId xmlns:p14="http://schemas.microsoft.com/office/powerpoint/2010/main" val="30613133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6" name="Group 5"/>
          <p:cNvGrpSpPr/>
          <p:nvPr userDrawn="1"/>
        </p:nvGrpSpPr>
        <p:grpSpPr>
          <a:xfrm>
            <a:off x="416903" y="7691190"/>
            <a:ext cx="268899" cy="265387"/>
            <a:chOff x="4328868" y="5502988"/>
            <a:chExt cx="500307" cy="493774"/>
          </a:xfrm>
        </p:grpSpPr>
        <p:sp>
          <p:nvSpPr>
            <p:cNvPr id="8"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621"/>
            </a:p>
          </p:txBody>
        </p:sp>
        <p:sp>
          <p:nvSpPr>
            <p:cNvPr id="9"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621"/>
            </a:p>
          </p:txBody>
        </p:sp>
      </p:grpSp>
      <p:grpSp>
        <p:nvGrpSpPr>
          <p:cNvPr id="10" name="Group 9"/>
          <p:cNvGrpSpPr/>
          <p:nvPr userDrawn="1"/>
        </p:nvGrpSpPr>
        <p:grpSpPr>
          <a:xfrm flipH="1">
            <a:off x="1120451" y="7691190"/>
            <a:ext cx="268899" cy="265387"/>
            <a:chOff x="4328868" y="5502988"/>
            <a:chExt cx="500307" cy="493774"/>
          </a:xfrm>
        </p:grpSpPr>
        <p:sp>
          <p:nvSpPr>
            <p:cNvPr id="11"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621"/>
            </a:p>
          </p:txBody>
        </p:sp>
        <p:sp>
          <p:nvSpPr>
            <p:cNvPr id="12"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621"/>
            </a:p>
          </p:txBody>
        </p:sp>
      </p:grpSp>
      <p:cxnSp>
        <p:nvCxnSpPr>
          <p:cNvPr id="4" name="Straight Connector 3"/>
          <p:cNvCxnSpPr/>
          <p:nvPr userDrawn="1"/>
        </p:nvCxnSpPr>
        <p:spPr>
          <a:xfrm>
            <a:off x="663251" y="7827221"/>
            <a:ext cx="4572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73496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17-Nov-25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873578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nd Content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964F-381C-7B4D-833B-E524C78820A6}"/>
              </a:ext>
            </a:extLst>
          </p:cNvPr>
          <p:cNvSpPr>
            <a:spLocks noGrp="1"/>
          </p:cNvSpPr>
          <p:nvPr>
            <p:ph type="title"/>
          </p:nvPr>
        </p:nvSpPr>
        <p:spPr>
          <a:xfrm>
            <a:off x="548640" y="822960"/>
            <a:ext cx="13533120" cy="1205866"/>
          </a:xfrm>
        </p:spPr>
        <p:txBody>
          <a:bodyPr/>
          <a:lstStyle>
            <a:lvl1pPr>
              <a:defRPr>
                <a:solidFill>
                  <a:srgbClr val="00205C"/>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4881B538-2004-A148-91A7-DDAD8DCB0CAC}"/>
              </a:ext>
            </a:extLst>
          </p:cNvPr>
          <p:cNvSpPr>
            <a:spLocks noGrp="1"/>
          </p:cNvSpPr>
          <p:nvPr>
            <p:ph idx="1"/>
          </p:nvPr>
        </p:nvSpPr>
        <p:spPr>
          <a:xfrm>
            <a:off x="548640" y="2190751"/>
            <a:ext cx="8961120" cy="466115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6BEB427A-B671-5046-997C-FBCC440F9598}"/>
              </a:ext>
            </a:extLst>
          </p:cNvPr>
          <p:cNvSpPr>
            <a:spLocks noGrp="1"/>
          </p:cNvSpPr>
          <p:nvPr>
            <p:ph type="ftr" sz="quarter" idx="11"/>
          </p:nvPr>
        </p:nvSpPr>
        <p:spPr/>
        <p:txBody>
          <a:bodyPr/>
          <a:lstStyle>
            <a:lvl1pPr>
              <a:defRPr>
                <a:solidFill>
                  <a:srgbClr val="00205C"/>
                </a:solidFill>
              </a:defRPr>
            </a:lvl1pPr>
          </a:lstStyle>
          <a:p>
            <a:pPr defTabSz="1097280">
              <a:defRPr/>
            </a:pPr>
            <a:endParaRPr lang="en-US" sz="2160"/>
          </a:p>
        </p:txBody>
      </p:sp>
      <p:sp>
        <p:nvSpPr>
          <p:cNvPr id="6" name="Slide Number Placeholder 5">
            <a:extLst>
              <a:ext uri="{FF2B5EF4-FFF2-40B4-BE49-F238E27FC236}">
                <a16:creationId xmlns:a16="http://schemas.microsoft.com/office/drawing/2014/main" id="{BAEF5830-4E1F-5A49-AE5A-AC956905C58E}"/>
              </a:ext>
            </a:extLst>
          </p:cNvPr>
          <p:cNvSpPr>
            <a:spLocks noGrp="1"/>
          </p:cNvSpPr>
          <p:nvPr>
            <p:ph type="sldNum" sz="quarter" idx="12"/>
          </p:nvPr>
        </p:nvSpPr>
        <p:spPr/>
        <p:txBody>
          <a:bodyPr/>
          <a:lstStyle>
            <a:lvl1pPr>
              <a:defRPr>
                <a:solidFill>
                  <a:srgbClr val="00205C"/>
                </a:solidFill>
              </a:defRPr>
            </a:lvl1pPr>
          </a:lstStyle>
          <a:p>
            <a:pPr defTabSz="1097280">
              <a:defRPr/>
            </a:pPr>
            <a:fld id="{714BF2E0-EE3B-6A4E-9FB9-82DE86E1F02F}" type="slidenum">
              <a:rPr lang="en-US" sz="2160" smtClean="0"/>
              <a:pPr defTabSz="1097280">
                <a:defRPr/>
              </a:pPr>
              <a:t>‹#›</a:t>
            </a:fld>
            <a:endParaRPr lang="en-US" sz="2160"/>
          </a:p>
        </p:txBody>
      </p:sp>
      <p:cxnSp>
        <p:nvCxnSpPr>
          <p:cNvPr id="7" name="Straight Connector 6">
            <a:extLst>
              <a:ext uri="{FF2B5EF4-FFF2-40B4-BE49-F238E27FC236}">
                <a16:creationId xmlns:a16="http://schemas.microsoft.com/office/drawing/2014/main" id="{ABBF25AF-1AFC-F84B-8963-B94D2AEA127A}"/>
              </a:ext>
            </a:extLst>
          </p:cNvPr>
          <p:cNvCxnSpPr>
            <a:cxnSpLocks/>
          </p:cNvCxnSpPr>
          <p:nvPr userDrawn="1"/>
        </p:nvCxnSpPr>
        <p:spPr>
          <a:xfrm>
            <a:off x="548640" y="548640"/>
            <a:ext cx="1353312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6A92FD39-3BDA-A44D-BDE3-A5569FD6A0D9}"/>
              </a:ext>
            </a:extLst>
          </p:cNvPr>
          <p:cNvSpPr>
            <a:spLocks noGrp="1"/>
          </p:cNvSpPr>
          <p:nvPr>
            <p:ph type="body" sz="quarter" idx="13"/>
          </p:nvPr>
        </p:nvSpPr>
        <p:spPr>
          <a:xfrm>
            <a:off x="9692640" y="2194562"/>
            <a:ext cx="4389120" cy="5212080"/>
          </a:xfrm>
          <a:solidFill>
            <a:srgbClr val="DDEFF9"/>
          </a:solidFill>
        </p:spPr>
        <p:txBody>
          <a:bodyPr lIns="182880" tIns="182880" rIns="182880" bIns="182880">
            <a:normAutofit/>
          </a:bodyPr>
          <a:lstStyle>
            <a:lvl1pPr marL="0" indent="0">
              <a:buNone/>
              <a:defRPr sz="2400">
                <a:solidFill>
                  <a:srgbClr val="00205C"/>
                </a:solidFill>
              </a:defRPr>
            </a:lvl1pPr>
            <a:lvl2pPr marL="548640" indent="0">
              <a:buNone/>
              <a:defRPr sz="2400">
                <a:solidFill>
                  <a:srgbClr val="00205C"/>
                </a:solidFill>
              </a:defRPr>
            </a:lvl2pPr>
            <a:lvl3pPr marL="1097280" indent="0">
              <a:buNone/>
              <a:defRPr sz="2400">
                <a:solidFill>
                  <a:srgbClr val="00205C"/>
                </a:solidFill>
              </a:defRPr>
            </a:lvl3pPr>
            <a:lvl4pPr marL="1645920" indent="0">
              <a:buNone/>
              <a:defRPr sz="2400">
                <a:solidFill>
                  <a:srgbClr val="00205C"/>
                </a:solidFill>
              </a:defRPr>
            </a:lvl4pPr>
            <a:lvl5pPr marL="2194560" indent="0">
              <a:buNone/>
              <a:defRPr sz="2400">
                <a:solidFill>
                  <a:srgbClr val="00205C"/>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descr="A close-up of a logo&#10;&#10;Description automatically generated with low confidence">
            <a:extLst>
              <a:ext uri="{FF2B5EF4-FFF2-40B4-BE49-F238E27FC236}">
                <a16:creationId xmlns:a16="http://schemas.microsoft.com/office/drawing/2014/main" id="{1EEA7637-49BF-48F4-9CE5-F595FAFF5D84}"/>
              </a:ext>
            </a:extLst>
          </p:cNvPr>
          <p:cNvPicPr>
            <a:picLocks noChangeAspect="1"/>
          </p:cNvPicPr>
          <p:nvPr userDrawn="1"/>
        </p:nvPicPr>
        <p:blipFill>
          <a:blip r:embed="rId2"/>
          <a:stretch>
            <a:fillRect/>
          </a:stretch>
        </p:blipFill>
        <p:spPr>
          <a:xfrm>
            <a:off x="0" y="6811768"/>
            <a:ext cx="4967030" cy="1294794"/>
          </a:xfrm>
          <a:prstGeom prst="rect">
            <a:avLst/>
          </a:prstGeom>
        </p:spPr>
      </p:pic>
    </p:spTree>
    <p:extLst>
      <p:ext uri="{BB962C8B-B14F-4D97-AF65-F5344CB8AC3E}">
        <p14:creationId xmlns:p14="http://schemas.microsoft.com/office/powerpoint/2010/main" val="3279944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8"/>
        <p:cNvGrpSpPr/>
        <p:nvPr/>
      </p:nvGrpSpPr>
      <p:grpSpPr>
        <a:xfrm>
          <a:off x="0" y="0"/>
          <a:ext cx="0" cy="0"/>
          <a:chOff x="0" y="0"/>
          <a:chExt cx="0" cy="0"/>
        </a:xfrm>
      </p:grpSpPr>
      <p:sp>
        <p:nvSpPr>
          <p:cNvPr id="63" name="Google Shape;63;p8"/>
          <p:cNvSpPr txBox="1">
            <a:spLocks noGrp="1"/>
          </p:cNvSpPr>
          <p:nvPr>
            <p:ph type="title"/>
          </p:nvPr>
        </p:nvSpPr>
        <p:spPr>
          <a:xfrm>
            <a:off x="1429920" y="479034"/>
            <a:ext cx="10340160" cy="1371840"/>
          </a:xfrm>
          <a:prstGeom prst="rect">
            <a:avLst/>
          </a:prstGeom>
        </p:spPr>
        <p:txBody>
          <a:bodyPr spcFirstLastPara="1" wrap="square" lIns="91425" tIns="91425" rIns="91425" bIns="91425" anchor="b"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64" name="Google Shape;64;p8"/>
          <p:cNvSpPr txBox="1">
            <a:spLocks noGrp="1"/>
          </p:cNvSpPr>
          <p:nvPr>
            <p:ph type="sldNum" idx="12"/>
          </p:nvPr>
        </p:nvSpPr>
        <p:spPr>
          <a:xfrm>
            <a:off x="13568920" y="7515093"/>
            <a:ext cx="877920" cy="501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1097280">
              <a:defRPr/>
            </a:pPr>
            <a:fld id="{00000000-1234-1234-1234-123412341234}" type="slidenum">
              <a:rPr lang="en" sz="2160" smtClean="0">
                <a:solidFill>
                  <a:prstClr val="black"/>
                </a:solidFill>
              </a:rPr>
              <a:pPr defTabSz="1097280">
                <a:defRPr/>
              </a:pPr>
              <a:t>‹#›</a:t>
            </a:fld>
            <a:endParaRPr lang="en" sz="2160">
              <a:solidFill>
                <a:prstClr val="black"/>
              </a:solidFill>
            </a:endParaRPr>
          </a:p>
        </p:txBody>
      </p:sp>
      <p:sp>
        <p:nvSpPr>
          <p:cNvPr id="8" name="Google Shape;34;p5">
            <a:extLst>
              <a:ext uri="{FF2B5EF4-FFF2-40B4-BE49-F238E27FC236}">
                <a16:creationId xmlns:a16="http://schemas.microsoft.com/office/drawing/2014/main" id="{F7465E7D-BCFB-4D4B-B073-F7803D7A5786}"/>
              </a:ext>
            </a:extLst>
          </p:cNvPr>
          <p:cNvSpPr/>
          <p:nvPr userDrawn="1"/>
        </p:nvSpPr>
        <p:spPr>
          <a:xfrm>
            <a:off x="11770186" y="8106120"/>
            <a:ext cx="1429920" cy="123360"/>
          </a:xfrm>
          <a:prstGeom prst="rect">
            <a:avLst/>
          </a:prstGeom>
          <a:solidFill>
            <a:srgbClr val="A3B9D4"/>
          </a:solidFill>
          <a:ln>
            <a:noFill/>
          </a:ln>
        </p:spPr>
        <p:txBody>
          <a:bodyPr spcFirstLastPara="1" wrap="square" lIns="146280" tIns="146280" rIns="146280" bIns="146280" anchor="ctr" anchorCtr="0">
            <a:noAutofit/>
          </a:bodyPr>
          <a:lstStyle/>
          <a:p>
            <a:pPr marL="0" marR="0" lvl="0" indent="0" algn="r" defTabSz="1097280" rtl="1" eaLnBrk="1" fontAlgn="auto" latinLnBrk="0" hangingPunct="1">
              <a:lnSpc>
                <a:spcPct val="100000"/>
              </a:lnSpc>
              <a:spcBef>
                <a:spcPts val="0"/>
              </a:spcBef>
              <a:spcAft>
                <a:spcPts val="0"/>
              </a:spcAft>
              <a:buClr>
                <a:srgbClr val="000000"/>
              </a:buClr>
              <a:buSzTx/>
              <a:buFont typeface="Arial"/>
              <a:buNone/>
              <a:tabLst/>
              <a:defRPr/>
            </a:pPr>
            <a:endParaRPr kumimoji="0" sz="216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Google Shape;35;p5">
            <a:extLst>
              <a:ext uri="{FF2B5EF4-FFF2-40B4-BE49-F238E27FC236}">
                <a16:creationId xmlns:a16="http://schemas.microsoft.com/office/drawing/2014/main" id="{6A0DA8C9-4982-E649-908C-71FAEEBC51A3}"/>
              </a:ext>
            </a:extLst>
          </p:cNvPr>
          <p:cNvSpPr/>
          <p:nvPr userDrawn="1"/>
        </p:nvSpPr>
        <p:spPr>
          <a:xfrm>
            <a:off x="13200499" y="8106120"/>
            <a:ext cx="1429920" cy="123360"/>
          </a:xfrm>
          <a:prstGeom prst="rect">
            <a:avLst/>
          </a:prstGeom>
          <a:solidFill>
            <a:srgbClr val="1D344D"/>
          </a:solidFill>
          <a:ln>
            <a:noFill/>
          </a:ln>
        </p:spPr>
        <p:txBody>
          <a:bodyPr spcFirstLastPara="1" wrap="square" lIns="146280" tIns="146280" rIns="146280" bIns="146280" anchor="ctr" anchorCtr="0">
            <a:noAutofit/>
          </a:bodyPr>
          <a:lstStyle/>
          <a:p>
            <a:pPr marL="0" marR="0" lvl="0" indent="0" algn="r" defTabSz="1097280" rtl="1" eaLnBrk="1" fontAlgn="auto" latinLnBrk="0" hangingPunct="1">
              <a:lnSpc>
                <a:spcPct val="100000"/>
              </a:lnSpc>
              <a:spcBef>
                <a:spcPts val="0"/>
              </a:spcBef>
              <a:spcAft>
                <a:spcPts val="0"/>
              </a:spcAft>
              <a:buClr>
                <a:srgbClr val="000000"/>
              </a:buClr>
              <a:buSzTx/>
              <a:buFont typeface="Arial"/>
              <a:buNone/>
              <a:tabLst/>
              <a:defRPr/>
            </a:pPr>
            <a:endParaRPr kumimoji="0" sz="216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Google Shape;36;p5">
            <a:extLst>
              <a:ext uri="{FF2B5EF4-FFF2-40B4-BE49-F238E27FC236}">
                <a16:creationId xmlns:a16="http://schemas.microsoft.com/office/drawing/2014/main" id="{1B6C315E-E5E4-544A-9F48-9481BA55DD7E}"/>
              </a:ext>
            </a:extLst>
          </p:cNvPr>
          <p:cNvSpPr/>
          <p:nvPr userDrawn="1"/>
        </p:nvSpPr>
        <p:spPr>
          <a:xfrm>
            <a:off x="0" y="8106120"/>
            <a:ext cx="1429920" cy="123360"/>
          </a:xfrm>
          <a:prstGeom prst="rect">
            <a:avLst/>
          </a:prstGeom>
          <a:solidFill>
            <a:schemeClr val="accent2"/>
          </a:solidFill>
          <a:ln>
            <a:noFill/>
          </a:ln>
        </p:spPr>
        <p:txBody>
          <a:bodyPr spcFirstLastPara="1" wrap="square" lIns="146280" tIns="146280" rIns="146280" bIns="146280" anchor="ctr" anchorCtr="0">
            <a:noAutofit/>
          </a:bodyPr>
          <a:lstStyle/>
          <a:p>
            <a:pPr marL="0" marR="0" lvl="0" indent="0" algn="r" defTabSz="1097280" rtl="1" eaLnBrk="1" fontAlgn="auto" latinLnBrk="0" hangingPunct="1">
              <a:lnSpc>
                <a:spcPct val="100000"/>
              </a:lnSpc>
              <a:spcBef>
                <a:spcPts val="0"/>
              </a:spcBef>
              <a:spcAft>
                <a:spcPts val="0"/>
              </a:spcAft>
              <a:buClr>
                <a:srgbClr val="000000"/>
              </a:buClr>
              <a:buSzTx/>
              <a:buFont typeface="Arial"/>
              <a:buNone/>
              <a:tabLst/>
              <a:defRPr/>
            </a:pPr>
            <a:endParaRPr kumimoji="0" sz="216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Google Shape;37;p5">
            <a:extLst>
              <a:ext uri="{FF2B5EF4-FFF2-40B4-BE49-F238E27FC236}">
                <a16:creationId xmlns:a16="http://schemas.microsoft.com/office/drawing/2014/main" id="{4E7BC435-68A3-2749-8AC2-77D30206B38E}"/>
              </a:ext>
            </a:extLst>
          </p:cNvPr>
          <p:cNvSpPr/>
          <p:nvPr userDrawn="1"/>
        </p:nvSpPr>
        <p:spPr>
          <a:xfrm>
            <a:off x="1429936" y="8106120"/>
            <a:ext cx="10340160" cy="123360"/>
          </a:xfrm>
          <a:prstGeom prst="rect">
            <a:avLst/>
          </a:prstGeom>
          <a:solidFill>
            <a:srgbClr val="4483AC"/>
          </a:solidFill>
          <a:ln>
            <a:noFill/>
          </a:ln>
        </p:spPr>
        <p:txBody>
          <a:bodyPr spcFirstLastPara="1" wrap="square" lIns="146280" tIns="146280" rIns="146280" bIns="146280" anchor="ctr" anchorCtr="0">
            <a:noAutofit/>
          </a:bodyPr>
          <a:lstStyle/>
          <a:p>
            <a:pPr marL="0" marR="0" lvl="0" indent="0" algn="r" defTabSz="1097280" rtl="1" eaLnBrk="1" fontAlgn="auto" latinLnBrk="0" hangingPunct="1">
              <a:lnSpc>
                <a:spcPct val="100000"/>
              </a:lnSpc>
              <a:spcBef>
                <a:spcPts val="0"/>
              </a:spcBef>
              <a:spcAft>
                <a:spcPts val="0"/>
              </a:spcAft>
              <a:buClr>
                <a:srgbClr val="000000"/>
              </a:buClr>
              <a:buSzTx/>
              <a:buFont typeface="Arial"/>
              <a:buNone/>
              <a:tabLst/>
              <a:defRPr/>
            </a:pPr>
            <a:endParaRPr kumimoji="0" sz="216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746AC536-A538-EA4A-90FD-0B0370DE3453}"/>
              </a:ext>
            </a:extLst>
          </p:cNvPr>
          <p:cNvPicPr>
            <a:picLocks noChangeAspect="1"/>
          </p:cNvPicPr>
          <p:nvPr userDrawn="1"/>
        </p:nvPicPr>
        <p:blipFill>
          <a:blip r:embed="rId2"/>
          <a:stretch>
            <a:fillRect/>
          </a:stretch>
        </p:blipFill>
        <p:spPr>
          <a:xfrm>
            <a:off x="11923828" y="445415"/>
            <a:ext cx="2340322" cy="1002995"/>
          </a:xfrm>
          <a:prstGeom prst="rect">
            <a:avLst/>
          </a:prstGeom>
        </p:spPr>
      </p:pic>
      <p:pic>
        <p:nvPicPr>
          <p:cNvPr id="14" name="Picture 13">
            <a:extLst>
              <a:ext uri="{FF2B5EF4-FFF2-40B4-BE49-F238E27FC236}">
                <a16:creationId xmlns:a16="http://schemas.microsoft.com/office/drawing/2014/main" id="{9BF43A85-C7AA-8740-98E1-3C89326CFDE3}"/>
              </a:ext>
            </a:extLst>
          </p:cNvPr>
          <p:cNvPicPr>
            <a:picLocks noChangeAspect="1"/>
          </p:cNvPicPr>
          <p:nvPr userDrawn="1"/>
        </p:nvPicPr>
        <p:blipFill>
          <a:blip r:embed="rId3">
            <a:alphaModFix amt="14000"/>
          </a:blip>
          <a:stretch>
            <a:fillRect/>
          </a:stretch>
        </p:blipFill>
        <p:spPr>
          <a:xfrm>
            <a:off x="-5073799" y="-366307"/>
            <a:ext cx="10147598" cy="8962214"/>
          </a:xfrm>
          <a:prstGeom prst="rect">
            <a:avLst/>
          </a:prstGeom>
        </p:spPr>
      </p:pic>
      <p:pic>
        <p:nvPicPr>
          <p:cNvPr id="15" name="Picture 14">
            <a:extLst>
              <a:ext uri="{FF2B5EF4-FFF2-40B4-BE49-F238E27FC236}">
                <a16:creationId xmlns:a16="http://schemas.microsoft.com/office/drawing/2014/main" id="{EDED38E1-392E-294D-AEDA-2AEE373FC935}"/>
              </a:ext>
            </a:extLst>
          </p:cNvPr>
          <p:cNvPicPr>
            <a:picLocks noChangeAspect="1"/>
          </p:cNvPicPr>
          <p:nvPr userDrawn="1"/>
        </p:nvPicPr>
        <p:blipFill rotWithShape="1">
          <a:blip r:embed="rId4"/>
          <a:srcRect l="69589"/>
          <a:stretch/>
        </p:blipFill>
        <p:spPr>
          <a:xfrm>
            <a:off x="-1" y="445414"/>
            <a:ext cx="1858062" cy="1193946"/>
          </a:xfrm>
          <a:prstGeom prst="rect">
            <a:avLst/>
          </a:prstGeom>
        </p:spPr>
      </p:pic>
    </p:spTree>
    <p:extLst>
      <p:ext uri="{BB962C8B-B14F-4D97-AF65-F5344CB8AC3E}">
        <p14:creationId xmlns:p14="http://schemas.microsoft.com/office/powerpoint/2010/main" val="1116612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52049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Infographic_P00003">
    <p:spTree>
      <p:nvGrpSpPr>
        <p:cNvPr id="1" name=""/>
        <p:cNvGrpSpPr/>
        <p:nvPr/>
      </p:nvGrpSpPr>
      <p:grpSpPr>
        <a:xfrm>
          <a:off x="0" y="0"/>
          <a:ext cx="0" cy="0"/>
          <a:chOff x="0" y="0"/>
          <a:chExt cx="0" cy="0"/>
        </a:xfrm>
      </p:grpSpPr>
      <p:sp>
        <p:nvSpPr>
          <p:cNvPr id="25" name="Text Placeholder 3"/>
          <p:cNvSpPr>
            <a:spLocks noGrp="1"/>
          </p:cNvSpPr>
          <p:nvPr>
            <p:ph type="body" sz="half" idx="2" hasCustomPrompt="1"/>
          </p:nvPr>
        </p:nvSpPr>
        <p:spPr>
          <a:xfrm>
            <a:off x="609602" y="1081374"/>
            <a:ext cx="13389381" cy="277208"/>
          </a:xfrm>
          <a:prstGeom prst="rect">
            <a:avLst/>
          </a:prstGeom>
        </p:spPr>
        <p:txBody>
          <a:bodyPr wrap="none" lIns="0" tIns="0" rIns="0" bIns="0" anchor="ctr">
            <a:noAutofit/>
          </a:bodyPr>
          <a:lstStyle>
            <a:lvl1pPr marL="0" indent="0" algn="ctr">
              <a:buNone/>
              <a:defRPr sz="1920" b="0" baseline="0">
                <a:solidFill>
                  <a:schemeClr val="bg1">
                    <a:lumMod val="65000"/>
                  </a:schemeClr>
                </a:solidFill>
                <a:latin typeface="+mn-lt"/>
                <a:ea typeface="Roboto" panose="02000000000000000000" pitchFamily="2" charset="0"/>
              </a:defRPr>
            </a:lvl1pPr>
            <a:lvl2pPr marL="731485" indent="0">
              <a:buNone/>
              <a:defRPr sz="1920"/>
            </a:lvl2pPr>
            <a:lvl3pPr marL="1462966" indent="0">
              <a:buNone/>
              <a:defRPr sz="1600"/>
            </a:lvl3pPr>
            <a:lvl4pPr marL="2194451" indent="0">
              <a:buNone/>
              <a:defRPr sz="1440"/>
            </a:lvl4pPr>
            <a:lvl5pPr marL="2925934" indent="0">
              <a:buNone/>
              <a:defRPr sz="1440"/>
            </a:lvl5pPr>
            <a:lvl6pPr marL="3657418" indent="0">
              <a:buNone/>
              <a:defRPr sz="1440"/>
            </a:lvl6pPr>
            <a:lvl7pPr marL="4388901" indent="0">
              <a:buNone/>
              <a:defRPr sz="1440"/>
            </a:lvl7pPr>
            <a:lvl8pPr marL="5120384" indent="0">
              <a:buNone/>
              <a:defRPr sz="1440"/>
            </a:lvl8pPr>
            <a:lvl9pPr marL="5851869" indent="0">
              <a:buNone/>
              <a:defRPr sz="1440"/>
            </a:lvl9pPr>
          </a:lstStyle>
          <a:p>
            <a:pPr lvl="0"/>
            <a:r>
              <a:rPr lang="en-US" dirty="0"/>
              <a:t>CLICK TO EDITE SUBTITLE</a:t>
            </a:r>
          </a:p>
        </p:txBody>
      </p:sp>
      <p:sp>
        <p:nvSpPr>
          <p:cNvPr id="26" name="Title 2"/>
          <p:cNvSpPr>
            <a:spLocks noGrp="1"/>
          </p:cNvSpPr>
          <p:nvPr>
            <p:ph type="title"/>
          </p:nvPr>
        </p:nvSpPr>
        <p:spPr>
          <a:xfrm>
            <a:off x="609602" y="213362"/>
            <a:ext cx="13389381" cy="792613"/>
          </a:xfrm>
          <a:prstGeom prst="rect">
            <a:avLst/>
          </a:prstGeom>
        </p:spPr>
        <p:txBody>
          <a:bodyPr lIns="0" tIns="0" rIns="0" bIns="0" anchor="ctr"/>
          <a:lstStyle>
            <a:lvl1pPr algn="ctr">
              <a:defRPr sz="4480">
                <a:solidFill>
                  <a:schemeClr val="tx1">
                    <a:lumMod val="50000"/>
                    <a:lumOff val="50000"/>
                  </a:schemeClr>
                </a:solidFill>
              </a:defRPr>
            </a:lvl1pPr>
          </a:lstStyle>
          <a:p>
            <a:r>
              <a:rPr lang="en-US" dirty="0"/>
              <a:t>Click to edit Master title style</a:t>
            </a:r>
          </a:p>
        </p:txBody>
      </p:sp>
    </p:spTree>
    <p:extLst>
      <p:ext uri="{BB962C8B-B14F-4D97-AF65-F5344CB8AC3E}">
        <p14:creationId xmlns:p14="http://schemas.microsoft.com/office/powerpoint/2010/main" val="14912907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2" name="Slide Title"/>
          <p:cNvSpPr txBox="1">
            <a:spLocks noGrp="1"/>
          </p:cNvSpPr>
          <p:nvPr>
            <p:ph type="title" hasCustomPrompt="1"/>
          </p:nvPr>
        </p:nvSpPr>
        <p:spPr>
          <a:prstGeom prst="rect">
            <a:avLst/>
          </a:prstGeom>
        </p:spPr>
        <p:txBody>
          <a:bodyPr/>
          <a:lstStyle/>
          <a:p>
            <a:r>
              <a:t>Slide Title</a:t>
            </a:r>
          </a:p>
        </p:txBody>
      </p:sp>
      <p:sp>
        <p:nvSpPr>
          <p:cNvPr id="43" name="Slide Subtitle"/>
          <p:cNvSpPr txBox="1">
            <a:spLocks noGrp="1"/>
          </p:cNvSpPr>
          <p:nvPr>
            <p:ph type="body" sz="quarter" idx="21" hasCustomPrompt="1"/>
          </p:nvPr>
        </p:nvSpPr>
        <p:spPr>
          <a:xfrm>
            <a:off x="723902" y="1423778"/>
            <a:ext cx="13182600" cy="560869"/>
          </a:xfrm>
          <a:prstGeom prst="rect">
            <a:avLst/>
          </a:prstGeom>
        </p:spPr>
        <p:txBody>
          <a:bodyPr lIns="45719" tIns="45719" rIns="45719" bIns="45719"/>
          <a:lstStyle>
            <a:lvl1pPr marL="0" indent="0" defTabSz="495301">
              <a:lnSpc>
                <a:spcPct val="100000"/>
              </a:lnSpc>
              <a:spcBef>
                <a:spcPts val="0"/>
              </a:spcBef>
              <a:buSzTx/>
              <a:buNone/>
              <a:defRPr sz="3301" b="1"/>
            </a:lvl1pPr>
          </a:lstStyle>
          <a:p>
            <a:r>
              <a:t>Slide Subtitle</a:t>
            </a:r>
          </a:p>
        </p:txBody>
      </p:sp>
      <p:sp>
        <p:nvSpPr>
          <p:cNvPr id="44"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82754950"/>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7A310-900D-7F4C-F9BD-781CA83A6D6C}"/>
              </a:ext>
            </a:extLst>
          </p:cNvPr>
          <p:cNvSpPr>
            <a:spLocks noGrp="1"/>
          </p:cNvSpPr>
          <p:nvPr>
            <p:ph type="ctrTitle"/>
          </p:nvPr>
        </p:nvSpPr>
        <p:spPr>
          <a:xfrm>
            <a:off x="1828800" y="1346835"/>
            <a:ext cx="10972800" cy="2865120"/>
          </a:xfrm>
        </p:spPr>
        <p:txBody>
          <a:bodyPr anchor="b"/>
          <a:lstStyle>
            <a:lvl1pPr algn="ctr">
              <a:defRPr sz="7200"/>
            </a:lvl1pPr>
          </a:lstStyle>
          <a:p>
            <a:r>
              <a:rPr lang="en-US"/>
              <a:t>Click to edit Master title style</a:t>
            </a:r>
            <a:endParaRPr lang="x-none"/>
          </a:p>
        </p:txBody>
      </p:sp>
      <p:sp>
        <p:nvSpPr>
          <p:cNvPr id="3" name="Subtitle 2">
            <a:extLst>
              <a:ext uri="{FF2B5EF4-FFF2-40B4-BE49-F238E27FC236}">
                <a16:creationId xmlns:a16="http://schemas.microsoft.com/office/drawing/2014/main" id="{3CB872C7-F049-C472-08A6-549698E0E681}"/>
              </a:ext>
            </a:extLst>
          </p:cNvPr>
          <p:cNvSpPr>
            <a:spLocks noGrp="1"/>
          </p:cNvSpPr>
          <p:nvPr>
            <p:ph type="subTitle" idx="1"/>
          </p:nvPr>
        </p:nvSpPr>
        <p:spPr>
          <a:xfrm>
            <a:off x="1828800" y="4322445"/>
            <a:ext cx="10972800" cy="1986915"/>
          </a:xfrm>
        </p:spPr>
        <p:txBody>
          <a:bodyPr/>
          <a:lstStyle>
            <a:lvl1pPr marL="0" indent="0" algn="ctr">
              <a:buNone/>
              <a:defRPr sz="2880"/>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id="{43602A7C-D0E3-D3BC-6508-8B90E81FD0EE}"/>
              </a:ext>
            </a:extLst>
          </p:cNvPr>
          <p:cNvSpPr>
            <a:spLocks noGrp="1"/>
          </p:cNvSpPr>
          <p:nvPr>
            <p:ph type="dt" sz="half" idx="10"/>
          </p:nvPr>
        </p:nvSpPr>
        <p:spPr/>
        <p:txBody>
          <a:bodyPr/>
          <a:lstStyle/>
          <a:p>
            <a:fld id="{875F2121-B5AF-8C48-9FF6-B70910373854}" type="datetimeFigureOut">
              <a:rPr lang="x-none" smtClean="0"/>
              <a:t>17-Nov-25</a:t>
            </a:fld>
            <a:endParaRPr lang="x-none"/>
          </a:p>
        </p:txBody>
      </p:sp>
      <p:sp>
        <p:nvSpPr>
          <p:cNvPr id="5" name="Footer Placeholder 4">
            <a:extLst>
              <a:ext uri="{FF2B5EF4-FFF2-40B4-BE49-F238E27FC236}">
                <a16:creationId xmlns:a16="http://schemas.microsoft.com/office/drawing/2014/main" id="{97D0AF12-97D1-83AF-59C9-060D59BAECF4}"/>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D4ED4EED-632F-9849-B1F4-7E615A17A856}"/>
              </a:ext>
            </a:extLst>
          </p:cNvPr>
          <p:cNvSpPr>
            <a:spLocks noGrp="1"/>
          </p:cNvSpPr>
          <p:nvPr>
            <p:ph type="sldNum" sz="quarter" idx="12"/>
          </p:nvPr>
        </p:nvSpPr>
        <p:spPr/>
        <p:txBody>
          <a:bodyPr/>
          <a:lstStyle/>
          <a:p>
            <a:fld id="{160B97B9-42D0-7945-81BD-2D726C772E29}" type="slidenum">
              <a:rPr lang="x-none" smtClean="0"/>
              <a:t>‹#›</a:t>
            </a:fld>
            <a:endParaRPr lang="x-none"/>
          </a:p>
        </p:txBody>
      </p:sp>
    </p:spTree>
    <p:extLst>
      <p:ext uri="{BB962C8B-B14F-4D97-AF65-F5344CB8AC3E}">
        <p14:creationId xmlns:p14="http://schemas.microsoft.com/office/powerpoint/2010/main" val="19060659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8"/>
        <p:cNvGrpSpPr/>
        <p:nvPr/>
      </p:nvGrpSpPr>
      <p:grpSpPr>
        <a:xfrm>
          <a:off x="0" y="0"/>
          <a:ext cx="0" cy="0"/>
          <a:chOff x="0" y="0"/>
          <a:chExt cx="0" cy="0"/>
        </a:xfrm>
      </p:grpSpPr>
      <p:sp>
        <p:nvSpPr>
          <p:cNvPr id="15" name="Google Shape;15;p2"/>
          <p:cNvSpPr/>
          <p:nvPr/>
        </p:nvSpPr>
        <p:spPr>
          <a:xfrm>
            <a:off x="175498" y="5245319"/>
            <a:ext cx="5677440" cy="5677440"/>
          </a:xfrm>
          <a:prstGeom prst="ellipse">
            <a:avLst/>
          </a:prstGeom>
          <a:gradFill>
            <a:gsLst>
              <a:gs pos="0">
                <a:schemeClr val="tx2">
                  <a:alpha val="40000"/>
                </a:schemeClr>
              </a:gs>
              <a:gs pos="50000">
                <a:schemeClr val="dk1">
                  <a:alpha val="36080"/>
                </a:schemeClr>
              </a:gs>
              <a:gs pos="100000">
                <a:schemeClr val="dk1">
                  <a:alpha val="36080"/>
                </a:schemeClr>
              </a:gs>
            </a:gsLst>
            <a:path path="circle">
              <a:fillToRect l="50000" t="50000" r="50000" b="50000"/>
            </a:path>
            <a:tileRect/>
          </a:gradFill>
          <a:ln>
            <a:noFill/>
          </a:ln>
        </p:spPr>
        <p:txBody>
          <a:bodyPr spcFirstLastPara="1" wrap="square" lIns="146280" tIns="146280" rIns="146280" bIns="146280" anchor="ctr" anchorCtr="0">
            <a:noAutofit/>
          </a:bodyPr>
          <a:lstStyle/>
          <a:p>
            <a:pPr>
              <a:buClr>
                <a:srgbClr val="000000"/>
              </a:buClr>
              <a:buFont typeface="Arial"/>
              <a:buNone/>
            </a:pPr>
            <a:endParaRPr sz="2240" kern="0">
              <a:solidFill>
                <a:srgbClr val="000000"/>
              </a:solidFill>
              <a:latin typeface="Arial"/>
              <a:cs typeface="Arial"/>
              <a:sym typeface="Arial"/>
            </a:endParaRPr>
          </a:p>
        </p:txBody>
      </p:sp>
      <p:sp>
        <p:nvSpPr>
          <p:cNvPr id="16" name="Google Shape;16;p2"/>
          <p:cNvSpPr/>
          <p:nvPr/>
        </p:nvSpPr>
        <p:spPr>
          <a:xfrm>
            <a:off x="10931320" y="-2275201"/>
            <a:ext cx="5677440" cy="5677440"/>
          </a:xfrm>
          <a:prstGeom prst="ellipse">
            <a:avLst/>
          </a:prstGeom>
          <a:gradFill>
            <a:gsLst>
              <a:gs pos="0">
                <a:schemeClr val="tx2">
                  <a:alpha val="40000"/>
                </a:schemeClr>
              </a:gs>
              <a:gs pos="50000">
                <a:schemeClr val="dk1">
                  <a:alpha val="36080"/>
                </a:schemeClr>
              </a:gs>
              <a:gs pos="100000">
                <a:schemeClr val="dk1">
                  <a:alpha val="36080"/>
                </a:schemeClr>
              </a:gs>
            </a:gsLst>
            <a:path path="circle">
              <a:fillToRect l="50000" t="50000" r="50000" b="50000"/>
            </a:path>
            <a:tileRect/>
          </a:gradFill>
          <a:ln>
            <a:noFill/>
          </a:ln>
        </p:spPr>
        <p:txBody>
          <a:bodyPr spcFirstLastPara="1" wrap="square" lIns="146280" tIns="146280" rIns="146280" bIns="146280" anchor="ctr" anchorCtr="0">
            <a:noAutofit/>
          </a:bodyPr>
          <a:lstStyle/>
          <a:p>
            <a:pPr>
              <a:buClr>
                <a:srgbClr val="000000"/>
              </a:buClr>
              <a:buFont typeface="Arial"/>
              <a:buNone/>
            </a:pPr>
            <a:endParaRPr sz="2240" kern="0">
              <a:solidFill>
                <a:srgbClr val="000000"/>
              </a:solidFill>
              <a:latin typeface="Arial"/>
              <a:cs typeface="Arial"/>
              <a:sym typeface="Arial"/>
            </a:endParaRPr>
          </a:p>
        </p:txBody>
      </p:sp>
    </p:spTree>
    <p:extLst>
      <p:ext uri="{BB962C8B-B14F-4D97-AF65-F5344CB8AC3E}">
        <p14:creationId xmlns:p14="http://schemas.microsoft.com/office/powerpoint/2010/main" val="20089354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tx1"/>
        </a:solidFill>
        <a:effectLst/>
      </p:bgPr>
    </p:bg>
    <p:spTree>
      <p:nvGrpSpPr>
        <p:cNvPr id="1" name="Shape 96"/>
        <p:cNvGrpSpPr/>
        <p:nvPr/>
      </p:nvGrpSpPr>
      <p:grpSpPr>
        <a:xfrm>
          <a:off x="0" y="0"/>
          <a:ext cx="0" cy="0"/>
          <a:chOff x="0" y="0"/>
          <a:chExt cx="0" cy="0"/>
        </a:xfrm>
      </p:grpSpPr>
      <p:sp>
        <p:nvSpPr>
          <p:cNvPr id="2" name="Google Shape;18;p3">
            <a:extLst>
              <a:ext uri="{FF2B5EF4-FFF2-40B4-BE49-F238E27FC236}">
                <a16:creationId xmlns:a16="http://schemas.microsoft.com/office/drawing/2014/main" id="{480C341E-A6F9-4312-B690-04886E4936BA}"/>
              </a:ext>
            </a:extLst>
          </p:cNvPr>
          <p:cNvSpPr/>
          <p:nvPr userDrawn="1"/>
        </p:nvSpPr>
        <p:spPr>
          <a:xfrm>
            <a:off x="-1866920" y="4780518"/>
            <a:ext cx="5677440" cy="5677440"/>
          </a:xfrm>
          <a:prstGeom prst="ellipse">
            <a:avLst/>
          </a:prstGeom>
          <a:gradFill>
            <a:gsLst>
              <a:gs pos="0">
                <a:schemeClr val="tx2">
                  <a:alpha val="40000"/>
                </a:schemeClr>
              </a:gs>
              <a:gs pos="50000">
                <a:schemeClr val="dk1">
                  <a:alpha val="36080"/>
                </a:schemeClr>
              </a:gs>
              <a:gs pos="100000">
                <a:schemeClr val="dk1">
                  <a:alpha val="36080"/>
                </a:schemeClr>
              </a:gs>
            </a:gsLst>
            <a:path path="circle">
              <a:fillToRect l="50000" t="50000" r="50000" b="50000"/>
            </a:path>
            <a:tileRect/>
          </a:gradFill>
          <a:ln>
            <a:noFill/>
          </a:ln>
        </p:spPr>
        <p:txBody>
          <a:bodyPr spcFirstLastPara="1" wrap="square" lIns="146280" tIns="146280" rIns="146280" bIns="146280" anchor="ctr" anchorCtr="0">
            <a:noAutofit/>
          </a:bodyPr>
          <a:lstStyle/>
          <a:p>
            <a:pPr>
              <a:buClr>
                <a:srgbClr val="000000"/>
              </a:buClr>
              <a:buFont typeface="Arial"/>
              <a:buNone/>
            </a:pPr>
            <a:endParaRPr sz="2240" kern="0">
              <a:solidFill>
                <a:srgbClr val="000000"/>
              </a:solidFill>
              <a:latin typeface="Arial"/>
              <a:cs typeface="Arial"/>
              <a:sym typeface="Arial"/>
            </a:endParaRPr>
          </a:p>
        </p:txBody>
      </p:sp>
      <p:sp>
        <p:nvSpPr>
          <p:cNvPr id="3" name="Google Shape;21;p3">
            <a:extLst>
              <a:ext uri="{FF2B5EF4-FFF2-40B4-BE49-F238E27FC236}">
                <a16:creationId xmlns:a16="http://schemas.microsoft.com/office/drawing/2014/main" id="{B7D1B69E-46B5-41D9-AB6E-830DCC3982FC}"/>
              </a:ext>
            </a:extLst>
          </p:cNvPr>
          <p:cNvSpPr/>
          <p:nvPr userDrawn="1"/>
        </p:nvSpPr>
        <p:spPr>
          <a:xfrm>
            <a:off x="4410240" y="-3192402"/>
            <a:ext cx="5677440" cy="5677440"/>
          </a:xfrm>
          <a:prstGeom prst="ellipse">
            <a:avLst/>
          </a:prstGeom>
          <a:gradFill>
            <a:gsLst>
              <a:gs pos="0">
                <a:schemeClr val="tx2">
                  <a:alpha val="40000"/>
                </a:schemeClr>
              </a:gs>
              <a:gs pos="50000">
                <a:schemeClr val="dk1">
                  <a:alpha val="36080"/>
                </a:schemeClr>
              </a:gs>
              <a:gs pos="100000">
                <a:schemeClr val="dk1">
                  <a:alpha val="36080"/>
                </a:schemeClr>
              </a:gs>
            </a:gsLst>
            <a:path path="circle">
              <a:fillToRect l="50000" t="50000" r="50000" b="50000"/>
            </a:path>
            <a:tileRect/>
          </a:gradFill>
          <a:ln>
            <a:noFill/>
          </a:ln>
        </p:spPr>
        <p:txBody>
          <a:bodyPr spcFirstLastPara="1" wrap="square" lIns="146280" tIns="146280" rIns="146280" bIns="146280" anchor="ctr" anchorCtr="0">
            <a:noAutofit/>
          </a:bodyPr>
          <a:lstStyle/>
          <a:p>
            <a:pPr>
              <a:buClr>
                <a:srgbClr val="000000"/>
              </a:buClr>
              <a:buFont typeface="Arial"/>
              <a:buNone/>
            </a:pPr>
            <a:endParaRPr sz="2240" kern="0">
              <a:solidFill>
                <a:srgbClr val="000000"/>
              </a:solidFill>
              <a:latin typeface="Arial"/>
              <a:cs typeface="Arial"/>
              <a:sym typeface="Arial"/>
            </a:endParaRPr>
          </a:p>
        </p:txBody>
      </p:sp>
    </p:spTree>
    <p:extLst>
      <p:ext uri="{BB962C8B-B14F-4D97-AF65-F5344CB8AC3E}">
        <p14:creationId xmlns:p14="http://schemas.microsoft.com/office/powerpoint/2010/main" val="32767615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1346836"/>
            <a:ext cx="10972800" cy="2865120"/>
          </a:xfrm>
        </p:spPr>
        <p:txBody>
          <a:bodyPr anchor="b"/>
          <a:lstStyle>
            <a:lvl1pPr algn="ctr">
              <a:defRPr sz="7200"/>
            </a:lvl1pPr>
          </a:lstStyle>
          <a:p>
            <a:r>
              <a:rPr lang="en-US"/>
              <a:t>Click to edit Master title style</a:t>
            </a:r>
            <a:endParaRPr lang="ar-EG"/>
          </a:p>
        </p:txBody>
      </p:sp>
      <p:sp>
        <p:nvSpPr>
          <p:cNvPr id="3" name="Subtitle 2"/>
          <p:cNvSpPr>
            <a:spLocks noGrp="1"/>
          </p:cNvSpPr>
          <p:nvPr>
            <p:ph type="subTitle" idx="1"/>
          </p:nvPr>
        </p:nvSpPr>
        <p:spPr>
          <a:xfrm>
            <a:off x="1828800" y="4322446"/>
            <a:ext cx="10972800" cy="1986914"/>
          </a:xfrm>
        </p:spPr>
        <p:txBody>
          <a:bodyPr/>
          <a:lstStyle>
            <a:lvl1pPr marL="0" indent="0" algn="ctr">
              <a:buNone/>
              <a:defRPr sz="2880"/>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70274323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29979323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98220" y="2051686"/>
            <a:ext cx="12618720" cy="3423284"/>
          </a:xfrm>
        </p:spPr>
        <p:txBody>
          <a:bodyPr anchor="b"/>
          <a:lstStyle>
            <a:lvl1pPr>
              <a:defRPr sz="7200"/>
            </a:lvl1pPr>
          </a:lstStyle>
          <a:p>
            <a:r>
              <a:rPr lang="en-US"/>
              <a:t>Click to edit Master title style</a:t>
            </a:r>
            <a:endParaRPr lang="ar-EG"/>
          </a:p>
        </p:txBody>
      </p:sp>
      <p:sp>
        <p:nvSpPr>
          <p:cNvPr id="3" name="Text Placeholder 2"/>
          <p:cNvSpPr>
            <a:spLocks noGrp="1"/>
          </p:cNvSpPr>
          <p:nvPr>
            <p:ph type="body" idx="1"/>
          </p:nvPr>
        </p:nvSpPr>
        <p:spPr>
          <a:xfrm>
            <a:off x="998220" y="5507356"/>
            <a:ext cx="12618720" cy="1800224"/>
          </a:xfrm>
        </p:spPr>
        <p:txBody>
          <a:bodyPr/>
          <a:lstStyle>
            <a:lvl1pPr marL="0" indent="0">
              <a:buNone/>
              <a:defRPr sz="2880">
                <a:solidFill>
                  <a:schemeClr val="tx1">
                    <a:tint val="75000"/>
                  </a:schemeClr>
                </a:solidFill>
              </a:defRPr>
            </a:lvl1pPr>
            <a:lvl2pPr marL="548640" indent="0">
              <a:buNone/>
              <a:defRPr sz="2400">
                <a:solidFill>
                  <a:schemeClr val="tx1">
                    <a:tint val="75000"/>
                  </a:schemeClr>
                </a:solidFill>
              </a:defRPr>
            </a:lvl2pPr>
            <a:lvl3pPr marL="1097280" indent="0">
              <a:buNone/>
              <a:defRPr sz="2160">
                <a:solidFill>
                  <a:schemeClr val="tx1">
                    <a:tint val="75000"/>
                  </a:schemeClr>
                </a:solidFill>
              </a:defRPr>
            </a:lvl3pPr>
            <a:lvl4pPr marL="1645920" indent="0">
              <a:buNone/>
              <a:defRPr sz="1920">
                <a:solidFill>
                  <a:schemeClr val="tx1">
                    <a:tint val="75000"/>
                  </a:schemeClr>
                </a:solidFill>
              </a:defRPr>
            </a:lvl4pPr>
            <a:lvl5pPr marL="2194560" indent="0">
              <a:buNone/>
              <a:defRPr sz="1920">
                <a:solidFill>
                  <a:schemeClr val="tx1">
                    <a:tint val="75000"/>
                  </a:schemeClr>
                </a:solidFill>
              </a:defRPr>
            </a:lvl5pPr>
            <a:lvl6pPr marL="2743200" indent="0">
              <a:buNone/>
              <a:defRPr sz="1920">
                <a:solidFill>
                  <a:schemeClr val="tx1">
                    <a:tint val="75000"/>
                  </a:schemeClr>
                </a:solidFill>
              </a:defRPr>
            </a:lvl6pPr>
            <a:lvl7pPr marL="3291840" indent="0">
              <a:buNone/>
              <a:defRPr sz="1920">
                <a:solidFill>
                  <a:schemeClr val="tx1">
                    <a:tint val="75000"/>
                  </a:schemeClr>
                </a:solidFill>
              </a:defRPr>
            </a:lvl7pPr>
            <a:lvl8pPr marL="3840480" indent="0">
              <a:buNone/>
              <a:defRPr sz="1920">
                <a:solidFill>
                  <a:schemeClr val="tx1">
                    <a:tint val="75000"/>
                  </a:schemeClr>
                </a:solidFill>
              </a:defRPr>
            </a:lvl8pPr>
            <a:lvl9pPr marL="4389120" indent="0">
              <a:buNone/>
              <a:defRPr sz="192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3184885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1005840" y="2190750"/>
            <a:ext cx="6217920" cy="52216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7406640" y="2190750"/>
            <a:ext cx="6217920" cy="52216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41193574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07746" y="438150"/>
            <a:ext cx="12618720" cy="1590676"/>
          </a:xfrm>
        </p:spPr>
        <p:txBody>
          <a:bodyPr/>
          <a:lstStyle/>
          <a:p>
            <a:r>
              <a:rPr lang="en-US"/>
              <a:t>Click to edit Master title style</a:t>
            </a:r>
            <a:endParaRPr lang="ar-EG"/>
          </a:p>
        </p:txBody>
      </p:sp>
      <p:sp>
        <p:nvSpPr>
          <p:cNvPr id="3" name="Text Placeholder 2"/>
          <p:cNvSpPr>
            <a:spLocks noGrp="1"/>
          </p:cNvSpPr>
          <p:nvPr>
            <p:ph type="body" idx="1"/>
          </p:nvPr>
        </p:nvSpPr>
        <p:spPr>
          <a:xfrm>
            <a:off x="1007746" y="2017396"/>
            <a:ext cx="6189344"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Edit Master text styles</a:t>
            </a:r>
          </a:p>
        </p:txBody>
      </p:sp>
      <p:sp>
        <p:nvSpPr>
          <p:cNvPr id="4" name="Content Placeholder 3"/>
          <p:cNvSpPr>
            <a:spLocks noGrp="1"/>
          </p:cNvSpPr>
          <p:nvPr>
            <p:ph sz="half" idx="2"/>
          </p:nvPr>
        </p:nvSpPr>
        <p:spPr>
          <a:xfrm>
            <a:off x="1007746" y="3006090"/>
            <a:ext cx="6189344" cy="44215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7406640" y="2017396"/>
            <a:ext cx="6219826"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Edit Master text styles</a:t>
            </a:r>
          </a:p>
        </p:txBody>
      </p:sp>
      <p:sp>
        <p:nvSpPr>
          <p:cNvPr id="6" name="Content Placeholder 5"/>
          <p:cNvSpPr>
            <a:spLocks noGrp="1"/>
          </p:cNvSpPr>
          <p:nvPr>
            <p:ph sz="quarter" idx="4"/>
          </p:nvPr>
        </p:nvSpPr>
        <p:spPr>
          <a:xfrm>
            <a:off x="7406640" y="3006090"/>
            <a:ext cx="6219826" cy="44215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22908120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2356760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383941243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en-US"/>
              <a:t>Click to edit Master title style</a:t>
            </a:r>
            <a:endParaRPr lang="ar-EG"/>
          </a:p>
        </p:txBody>
      </p:sp>
      <p:sp>
        <p:nvSpPr>
          <p:cNvPr id="3" name="Content Placeholder 2"/>
          <p:cNvSpPr>
            <a:spLocks noGrp="1"/>
          </p:cNvSpPr>
          <p:nvPr>
            <p:ph idx="1"/>
          </p:nvPr>
        </p:nvSpPr>
        <p:spPr>
          <a:xfrm>
            <a:off x="6219826" y="1184911"/>
            <a:ext cx="7406640" cy="5848350"/>
          </a:xfr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Edit Master text styles</a:t>
            </a:r>
          </a:p>
        </p:txBody>
      </p:sp>
      <p:sp>
        <p:nvSpPr>
          <p:cNvPr id="5" name="Date Placeholder 4"/>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299118366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en-US"/>
              <a:t>Click to edit Master title style</a:t>
            </a:r>
            <a:endParaRPr lang="ar-EG"/>
          </a:p>
        </p:txBody>
      </p:sp>
      <p:sp>
        <p:nvSpPr>
          <p:cNvPr id="3" name="Picture Placeholder 2"/>
          <p:cNvSpPr>
            <a:spLocks noGrp="1"/>
          </p:cNvSpPr>
          <p:nvPr>
            <p:ph type="pic" idx="1"/>
          </p:nvPr>
        </p:nvSpPr>
        <p:spPr>
          <a:xfrm>
            <a:off x="6219826" y="1184911"/>
            <a:ext cx="7406640" cy="5848350"/>
          </a:xfrm>
        </p:spPr>
        <p:txBody>
          <a:bodyPr/>
          <a:lstStyle>
            <a:lvl1pPr marL="0" indent="0">
              <a:buNone/>
              <a:defRPr sz="384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endParaRPr lang="ar-EG"/>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Edit Master text styles</a:t>
            </a:r>
          </a:p>
        </p:txBody>
      </p:sp>
      <p:sp>
        <p:nvSpPr>
          <p:cNvPr id="5" name="Date Placeholder 4"/>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5881869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857920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69880" y="438150"/>
            <a:ext cx="3154680" cy="6974206"/>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1005840" y="438150"/>
            <a:ext cx="9281160" cy="697420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pPr defTabSz="1097280">
              <a:defRPr/>
            </a:pPr>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spTree>
    <p:extLst>
      <p:ext uri="{BB962C8B-B14F-4D97-AF65-F5344CB8AC3E}">
        <p14:creationId xmlns:p14="http://schemas.microsoft.com/office/powerpoint/2010/main" val="27117619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1_Images &amp; Contents">
    <p:bg>
      <p:bgRef idx="1001">
        <a:schemeClr val="bg1"/>
      </p:bgRef>
    </p:bg>
    <p:spTree>
      <p:nvGrpSpPr>
        <p:cNvPr id="1" name=""/>
        <p:cNvGrpSpPr/>
        <p:nvPr/>
      </p:nvGrpSpPr>
      <p:grpSpPr>
        <a:xfrm>
          <a:off x="0" y="0"/>
          <a:ext cx="0" cy="0"/>
          <a:chOff x="0" y="0"/>
          <a:chExt cx="0" cy="0"/>
        </a:xfrm>
      </p:grpSpPr>
      <p:sp>
        <p:nvSpPr>
          <p:cNvPr id="21" name="자유형: 도형 20">
            <a:extLst>
              <a:ext uri="{FF2B5EF4-FFF2-40B4-BE49-F238E27FC236}">
                <a16:creationId xmlns:a16="http://schemas.microsoft.com/office/drawing/2014/main" id="{A1DEFAEA-9F02-4B9F-ACC6-353AF6C3EFFF}"/>
              </a:ext>
            </a:extLst>
          </p:cNvPr>
          <p:cNvSpPr>
            <a:spLocks noGrp="1"/>
          </p:cNvSpPr>
          <p:nvPr>
            <p:ph type="pic" sz="quarter" idx="11" hasCustomPrompt="1"/>
          </p:nvPr>
        </p:nvSpPr>
        <p:spPr>
          <a:xfrm>
            <a:off x="9786689" y="355319"/>
            <a:ext cx="4373446" cy="4399571"/>
          </a:xfrm>
          <a:custGeom>
            <a:avLst/>
            <a:gdLst>
              <a:gd name="connsiteX0" fmla="*/ 1171303 w 3644538"/>
              <a:gd name="connsiteY0" fmla="*/ 1323703 h 3666309"/>
              <a:gd name="connsiteX1" fmla="*/ 2342606 w 3644538"/>
              <a:gd name="connsiteY1" fmla="*/ 2495006 h 3666309"/>
              <a:gd name="connsiteX2" fmla="*/ 1171303 w 3644538"/>
              <a:gd name="connsiteY2" fmla="*/ 3666309 h 3666309"/>
              <a:gd name="connsiteX3" fmla="*/ 0 w 3644538"/>
              <a:gd name="connsiteY3" fmla="*/ 2495006 h 3666309"/>
              <a:gd name="connsiteX4" fmla="*/ 2473235 w 3644538"/>
              <a:gd name="connsiteY4" fmla="*/ 0 h 3666309"/>
              <a:gd name="connsiteX5" fmla="*/ 3644538 w 3644538"/>
              <a:gd name="connsiteY5" fmla="*/ 1171303 h 3666309"/>
              <a:gd name="connsiteX6" fmla="*/ 2473235 w 3644538"/>
              <a:gd name="connsiteY6" fmla="*/ 2342606 h 3666309"/>
              <a:gd name="connsiteX7" fmla="*/ 1301932 w 3644538"/>
              <a:gd name="connsiteY7" fmla="*/ 1171303 h 366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4538" h="3666309">
                <a:moveTo>
                  <a:pt x="1171303" y="1323703"/>
                </a:moveTo>
                <a:lnTo>
                  <a:pt x="2342606" y="2495006"/>
                </a:lnTo>
                <a:lnTo>
                  <a:pt x="1171303" y="3666309"/>
                </a:lnTo>
                <a:lnTo>
                  <a:pt x="0" y="2495006"/>
                </a:lnTo>
                <a:close/>
                <a:moveTo>
                  <a:pt x="2473235" y="0"/>
                </a:moveTo>
                <a:lnTo>
                  <a:pt x="3644538" y="1171303"/>
                </a:lnTo>
                <a:lnTo>
                  <a:pt x="2473235" y="2342606"/>
                </a:lnTo>
                <a:lnTo>
                  <a:pt x="1301932" y="1171303"/>
                </a:lnTo>
                <a:close/>
              </a:path>
            </a:pathLst>
          </a:custGeom>
          <a:solidFill>
            <a:schemeClr val="bg1">
              <a:lumMod val="95000"/>
            </a:schemeClr>
          </a:solidFill>
          <a:effectLst/>
        </p:spPr>
        <p:txBody>
          <a:bodyPr wrap="square" anchor="ctr">
            <a:noAutofit/>
          </a:bodyPr>
          <a:lstStyle>
            <a:lvl1pPr marL="0" marR="0" indent="0" algn="ctr" defTabSz="1097335" rtl="0" eaLnBrk="1" fontAlgn="auto" latinLnBrk="1" hangingPunct="1">
              <a:lnSpc>
                <a:spcPct val="90000"/>
              </a:lnSpc>
              <a:spcBef>
                <a:spcPts val="1200"/>
              </a:spcBef>
              <a:spcAft>
                <a:spcPts val="0"/>
              </a:spcAft>
              <a:buClrTx/>
              <a:buSzTx/>
              <a:buFontTx/>
              <a:buNone/>
              <a:tabLst/>
              <a:defRPr sz="1440"/>
            </a:lvl1pPr>
          </a:lstStyle>
          <a:p>
            <a:r>
              <a:rPr lang="en-US" altLang="ko-KR" dirty="0"/>
              <a:t>Your Picture Here</a:t>
            </a:r>
            <a:endParaRPr lang="ko-KR" altLang="en-US" dirty="0"/>
          </a:p>
        </p:txBody>
      </p:sp>
      <p:sp>
        <p:nvSpPr>
          <p:cNvPr id="22" name="자유형: 도형 21">
            <a:extLst>
              <a:ext uri="{FF2B5EF4-FFF2-40B4-BE49-F238E27FC236}">
                <a16:creationId xmlns:a16="http://schemas.microsoft.com/office/drawing/2014/main" id="{03515A44-D3E9-44BA-B3D4-43ECDBD5159D}"/>
              </a:ext>
            </a:extLst>
          </p:cNvPr>
          <p:cNvSpPr>
            <a:spLocks noGrp="1"/>
          </p:cNvSpPr>
          <p:nvPr>
            <p:ph type="pic" sz="quarter" idx="12" hasCustomPrompt="1"/>
          </p:nvPr>
        </p:nvSpPr>
        <p:spPr>
          <a:xfrm>
            <a:off x="9786689" y="3469505"/>
            <a:ext cx="4373446" cy="4399571"/>
          </a:xfrm>
          <a:custGeom>
            <a:avLst/>
            <a:gdLst>
              <a:gd name="connsiteX0" fmla="*/ 1171303 w 3644538"/>
              <a:gd name="connsiteY0" fmla="*/ 1323703 h 3666309"/>
              <a:gd name="connsiteX1" fmla="*/ 2342606 w 3644538"/>
              <a:gd name="connsiteY1" fmla="*/ 2495006 h 3666309"/>
              <a:gd name="connsiteX2" fmla="*/ 1171303 w 3644538"/>
              <a:gd name="connsiteY2" fmla="*/ 3666309 h 3666309"/>
              <a:gd name="connsiteX3" fmla="*/ 0 w 3644538"/>
              <a:gd name="connsiteY3" fmla="*/ 2495006 h 3666309"/>
              <a:gd name="connsiteX4" fmla="*/ 2473235 w 3644538"/>
              <a:gd name="connsiteY4" fmla="*/ 0 h 3666309"/>
              <a:gd name="connsiteX5" fmla="*/ 3644538 w 3644538"/>
              <a:gd name="connsiteY5" fmla="*/ 1171303 h 3666309"/>
              <a:gd name="connsiteX6" fmla="*/ 2473235 w 3644538"/>
              <a:gd name="connsiteY6" fmla="*/ 2342606 h 3666309"/>
              <a:gd name="connsiteX7" fmla="*/ 1301932 w 3644538"/>
              <a:gd name="connsiteY7" fmla="*/ 1171303 h 366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4538" h="3666309">
                <a:moveTo>
                  <a:pt x="1171303" y="1323703"/>
                </a:moveTo>
                <a:lnTo>
                  <a:pt x="2342606" y="2495006"/>
                </a:lnTo>
                <a:lnTo>
                  <a:pt x="1171303" y="3666309"/>
                </a:lnTo>
                <a:lnTo>
                  <a:pt x="0" y="2495006"/>
                </a:lnTo>
                <a:close/>
                <a:moveTo>
                  <a:pt x="2473235" y="0"/>
                </a:moveTo>
                <a:lnTo>
                  <a:pt x="3644538" y="1171303"/>
                </a:lnTo>
                <a:lnTo>
                  <a:pt x="2473235" y="2342606"/>
                </a:lnTo>
                <a:lnTo>
                  <a:pt x="1301932" y="1171303"/>
                </a:lnTo>
                <a:close/>
              </a:path>
            </a:pathLst>
          </a:custGeom>
          <a:solidFill>
            <a:schemeClr val="bg1">
              <a:lumMod val="95000"/>
            </a:schemeClr>
          </a:solidFill>
          <a:effectLst/>
        </p:spPr>
        <p:txBody>
          <a:bodyPr wrap="square" anchor="ctr">
            <a:noAutofit/>
          </a:bodyPr>
          <a:lstStyle>
            <a:lvl1pPr marL="0" marR="0" indent="0" algn="ctr" defTabSz="1097335" rtl="0" eaLnBrk="1" fontAlgn="auto" latinLnBrk="1" hangingPunct="1">
              <a:lnSpc>
                <a:spcPct val="90000"/>
              </a:lnSpc>
              <a:spcBef>
                <a:spcPts val="1200"/>
              </a:spcBef>
              <a:spcAft>
                <a:spcPts val="0"/>
              </a:spcAft>
              <a:buClrTx/>
              <a:buSzTx/>
              <a:buFontTx/>
              <a:buNone/>
              <a:tabLst/>
              <a:defRPr sz="1440"/>
            </a:lvl1pPr>
          </a:lstStyle>
          <a:p>
            <a:r>
              <a:rPr lang="en-US" altLang="ko-KR" dirty="0"/>
              <a:t>Your Picture Here</a:t>
            </a:r>
            <a:endParaRPr lang="ko-KR" altLang="en-US" dirty="0"/>
          </a:p>
        </p:txBody>
      </p:sp>
      <p:sp>
        <p:nvSpPr>
          <p:cNvPr id="23" name="자유형: 도형 22">
            <a:extLst>
              <a:ext uri="{FF2B5EF4-FFF2-40B4-BE49-F238E27FC236}">
                <a16:creationId xmlns:a16="http://schemas.microsoft.com/office/drawing/2014/main" id="{5CED0A4D-1B43-4F94-A1B2-796349C976DE}"/>
              </a:ext>
            </a:extLst>
          </p:cNvPr>
          <p:cNvSpPr>
            <a:spLocks noGrp="1"/>
          </p:cNvSpPr>
          <p:nvPr>
            <p:ph type="pic" sz="quarter" idx="13" hasCustomPrompt="1"/>
          </p:nvPr>
        </p:nvSpPr>
        <p:spPr>
          <a:xfrm>
            <a:off x="6662052" y="3469505"/>
            <a:ext cx="4373446" cy="4399571"/>
          </a:xfrm>
          <a:custGeom>
            <a:avLst/>
            <a:gdLst>
              <a:gd name="connsiteX0" fmla="*/ 1171303 w 3644538"/>
              <a:gd name="connsiteY0" fmla="*/ 1323703 h 3666309"/>
              <a:gd name="connsiteX1" fmla="*/ 2342606 w 3644538"/>
              <a:gd name="connsiteY1" fmla="*/ 2495006 h 3666309"/>
              <a:gd name="connsiteX2" fmla="*/ 1171303 w 3644538"/>
              <a:gd name="connsiteY2" fmla="*/ 3666309 h 3666309"/>
              <a:gd name="connsiteX3" fmla="*/ 0 w 3644538"/>
              <a:gd name="connsiteY3" fmla="*/ 2495006 h 3666309"/>
              <a:gd name="connsiteX4" fmla="*/ 2473235 w 3644538"/>
              <a:gd name="connsiteY4" fmla="*/ 0 h 3666309"/>
              <a:gd name="connsiteX5" fmla="*/ 3644538 w 3644538"/>
              <a:gd name="connsiteY5" fmla="*/ 1171303 h 3666309"/>
              <a:gd name="connsiteX6" fmla="*/ 2473235 w 3644538"/>
              <a:gd name="connsiteY6" fmla="*/ 2342606 h 3666309"/>
              <a:gd name="connsiteX7" fmla="*/ 1301932 w 3644538"/>
              <a:gd name="connsiteY7" fmla="*/ 1171303 h 366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4538" h="3666309">
                <a:moveTo>
                  <a:pt x="1171303" y="1323703"/>
                </a:moveTo>
                <a:lnTo>
                  <a:pt x="2342606" y="2495006"/>
                </a:lnTo>
                <a:lnTo>
                  <a:pt x="1171303" y="3666309"/>
                </a:lnTo>
                <a:lnTo>
                  <a:pt x="0" y="2495006"/>
                </a:lnTo>
                <a:close/>
                <a:moveTo>
                  <a:pt x="2473235" y="0"/>
                </a:moveTo>
                <a:lnTo>
                  <a:pt x="3644538" y="1171303"/>
                </a:lnTo>
                <a:lnTo>
                  <a:pt x="2473235" y="2342606"/>
                </a:lnTo>
                <a:lnTo>
                  <a:pt x="1301932" y="1171303"/>
                </a:lnTo>
                <a:close/>
              </a:path>
            </a:pathLst>
          </a:custGeom>
          <a:solidFill>
            <a:schemeClr val="bg1">
              <a:lumMod val="95000"/>
            </a:schemeClr>
          </a:solidFill>
          <a:effectLst/>
        </p:spPr>
        <p:txBody>
          <a:bodyPr wrap="square" anchor="ctr">
            <a:noAutofit/>
          </a:bodyPr>
          <a:lstStyle>
            <a:lvl1pPr marL="0" marR="0" indent="0" algn="ctr" defTabSz="1097335" rtl="0" eaLnBrk="1" fontAlgn="auto" latinLnBrk="1" hangingPunct="1">
              <a:lnSpc>
                <a:spcPct val="90000"/>
              </a:lnSpc>
              <a:spcBef>
                <a:spcPts val="1200"/>
              </a:spcBef>
              <a:spcAft>
                <a:spcPts val="0"/>
              </a:spcAft>
              <a:buClrTx/>
              <a:buSzTx/>
              <a:buFontTx/>
              <a:buNone/>
              <a:tabLst/>
              <a:defRPr sz="1440"/>
            </a:lvl1pPr>
          </a:lstStyle>
          <a:p>
            <a:r>
              <a:rPr lang="en-US" altLang="ko-KR" dirty="0"/>
              <a:t>Your Picture Here</a:t>
            </a:r>
            <a:endParaRPr lang="ko-KR" altLang="en-US" dirty="0"/>
          </a:p>
        </p:txBody>
      </p:sp>
      <p:sp>
        <p:nvSpPr>
          <p:cNvPr id="20" name="자유형: 도형 19">
            <a:extLst>
              <a:ext uri="{FF2B5EF4-FFF2-40B4-BE49-F238E27FC236}">
                <a16:creationId xmlns:a16="http://schemas.microsoft.com/office/drawing/2014/main" id="{1D5AFB38-0AC4-4043-A23A-C86F3145AE10}"/>
              </a:ext>
            </a:extLst>
          </p:cNvPr>
          <p:cNvSpPr>
            <a:spLocks noGrp="1"/>
          </p:cNvSpPr>
          <p:nvPr>
            <p:ph type="pic" sz="quarter" idx="10" hasCustomPrompt="1"/>
          </p:nvPr>
        </p:nvSpPr>
        <p:spPr>
          <a:xfrm>
            <a:off x="6662052" y="355319"/>
            <a:ext cx="4373446" cy="4399571"/>
          </a:xfrm>
          <a:custGeom>
            <a:avLst/>
            <a:gdLst>
              <a:gd name="connsiteX0" fmla="*/ 1171303 w 3644538"/>
              <a:gd name="connsiteY0" fmla="*/ 1323703 h 3666309"/>
              <a:gd name="connsiteX1" fmla="*/ 2342606 w 3644538"/>
              <a:gd name="connsiteY1" fmla="*/ 2495006 h 3666309"/>
              <a:gd name="connsiteX2" fmla="*/ 1171303 w 3644538"/>
              <a:gd name="connsiteY2" fmla="*/ 3666309 h 3666309"/>
              <a:gd name="connsiteX3" fmla="*/ 0 w 3644538"/>
              <a:gd name="connsiteY3" fmla="*/ 2495006 h 3666309"/>
              <a:gd name="connsiteX4" fmla="*/ 2473235 w 3644538"/>
              <a:gd name="connsiteY4" fmla="*/ 0 h 3666309"/>
              <a:gd name="connsiteX5" fmla="*/ 3644538 w 3644538"/>
              <a:gd name="connsiteY5" fmla="*/ 1171303 h 3666309"/>
              <a:gd name="connsiteX6" fmla="*/ 2473235 w 3644538"/>
              <a:gd name="connsiteY6" fmla="*/ 2342606 h 3666309"/>
              <a:gd name="connsiteX7" fmla="*/ 1301932 w 3644538"/>
              <a:gd name="connsiteY7" fmla="*/ 1171303 h 366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4538" h="3666309">
                <a:moveTo>
                  <a:pt x="1171303" y="1323703"/>
                </a:moveTo>
                <a:lnTo>
                  <a:pt x="2342606" y="2495006"/>
                </a:lnTo>
                <a:lnTo>
                  <a:pt x="1171303" y="3666309"/>
                </a:lnTo>
                <a:lnTo>
                  <a:pt x="0" y="2495006"/>
                </a:lnTo>
                <a:close/>
                <a:moveTo>
                  <a:pt x="2473235" y="0"/>
                </a:moveTo>
                <a:lnTo>
                  <a:pt x="3644538" y="1171303"/>
                </a:lnTo>
                <a:lnTo>
                  <a:pt x="2473235" y="2342606"/>
                </a:lnTo>
                <a:lnTo>
                  <a:pt x="1301932" y="1171303"/>
                </a:lnTo>
                <a:close/>
              </a:path>
            </a:pathLst>
          </a:custGeom>
          <a:solidFill>
            <a:schemeClr val="bg1">
              <a:lumMod val="95000"/>
            </a:schemeClr>
          </a:solidFill>
          <a:effectLst/>
        </p:spPr>
        <p:txBody>
          <a:bodyPr wrap="square" anchor="ctr">
            <a:noAutofit/>
          </a:bodyPr>
          <a:lstStyle>
            <a:lvl1pPr marL="0" marR="0" indent="0" algn="ctr" defTabSz="1097335" rtl="0" eaLnBrk="1" fontAlgn="auto" latinLnBrk="1" hangingPunct="1">
              <a:lnSpc>
                <a:spcPct val="90000"/>
              </a:lnSpc>
              <a:spcBef>
                <a:spcPts val="1200"/>
              </a:spcBef>
              <a:spcAft>
                <a:spcPts val="0"/>
              </a:spcAft>
              <a:buClrTx/>
              <a:buSzTx/>
              <a:buFontTx/>
              <a:buNone/>
              <a:tabLst/>
              <a:defRPr sz="1440"/>
            </a:lvl1pPr>
          </a:lstStyle>
          <a:p>
            <a:r>
              <a:rPr lang="en-US" altLang="ko-KR" dirty="0"/>
              <a:t>Your Picture Here</a:t>
            </a:r>
            <a:endParaRPr lang="ko-KR" altLang="en-US" dirty="0"/>
          </a:p>
        </p:txBody>
      </p:sp>
    </p:spTree>
    <p:extLst>
      <p:ext uri="{BB962C8B-B14F-4D97-AF65-F5344CB8AC3E}">
        <p14:creationId xmlns:p14="http://schemas.microsoft.com/office/powerpoint/2010/main" val="1821409384"/>
      </p:ext>
    </p:extLst>
  </p:cSld>
  <p:clrMapOvr>
    <a:overrideClrMapping bg1="lt1" tx1="dk1" bg2="lt2" tx2="dk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Title Slide_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6FD49-C258-4333-9422-358C976A341C}"/>
              </a:ext>
            </a:extLst>
          </p:cNvPr>
          <p:cNvSpPr>
            <a:spLocks noGrp="1"/>
          </p:cNvSpPr>
          <p:nvPr>
            <p:ph type="ctrTitle" hasCustomPrompt="1"/>
          </p:nvPr>
        </p:nvSpPr>
        <p:spPr>
          <a:xfrm>
            <a:off x="7612380" y="2607945"/>
            <a:ext cx="6172200" cy="2508970"/>
          </a:xfrm>
        </p:spPr>
        <p:txBody>
          <a:bodyPr anchor="b">
            <a:noAutofit/>
          </a:bodyPr>
          <a:lstStyle>
            <a:lvl1pPr algn="l">
              <a:defRPr sz="6480" b="1" cap="all" baseline="0">
                <a:solidFill>
                  <a:schemeClr val="accent1"/>
                </a:solidFill>
                <a:latin typeface="+mj-lt"/>
              </a:defRPr>
            </a:lvl1pPr>
          </a:lstStyle>
          <a:p>
            <a:r>
              <a:rPr lang="en-US" noProof="0" dirty="0"/>
              <a:t>Title comes here</a:t>
            </a:r>
          </a:p>
        </p:txBody>
      </p:sp>
      <p:sp>
        <p:nvSpPr>
          <p:cNvPr id="3" name="Subtitle 2">
            <a:extLst>
              <a:ext uri="{FF2B5EF4-FFF2-40B4-BE49-F238E27FC236}">
                <a16:creationId xmlns:a16="http://schemas.microsoft.com/office/drawing/2014/main" id="{59758E15-A93D-4FB9-843D-1490E27A151B}"/>
              </a:ext>
            </a:extLst>
          </p:cNvPr>
          <p:cNvSpPr>
            <a:spLocks noGrp="1"/>
          </p:cNvSpPr>
          <p:nvPr>
            <p:ph type="subTitle" idx="1"/>
          </p:nvPr>
        </p:nvSpPr>
        <p:spPr>
          <a:xfrm>
            <a:off x="7612380" y="5135976"/>
            <a:ext cx="6172200" cy="603800"/>
          </a:xfrm>
        </p:spPr>
        <p:txBody>
          <a:bodyPr>
            <a:noAutofit/>
          </a:bodyPr>
          <a:lstStyle>
            <a:lvl1pPr marL="0" indent="0" algn="l">
              <a:buNone/>
              <a:defRPr sz="2160" b="0" cap="all" baseline="0">
                <a:solidFill>
                  <a:schemeClr val="tx1"/>
                </a:solidFill>
              </a:defRPr>
            </a:lvl1pPr>
            <a:lvl2pPr marL="548443" indent="0" algn="ctr">
              <a:buNone/>
              <a:defRPr sz="2400"/>
            </a:lvl2pPr>
            <a:lvl3pPr marL="1096888" indent="0" algn="ctr">
              <a:buNone/>
              <a:defRPr sz="2160"/>
            </a:lvl3pPr>
            <a:lvl4pPr marL="1645336" indent="0" algn="ctr">
              <a:buNone/>
              <a:defRPr sz="1800"/>
            </a:lvl4pPr>
            <a:lvl5pPr marL="2193775" indent="0" algn="ctr">
              <a:buNone/>
              <a:defRPr sz="1800"/>
            </a:lvl5pPr>
            <a:lvl6pPr marL="2742221" indent="0" algn="ctr">
              <a:buNone/>
              <a:defRPr sz="1800"/>
            </a:lvl6pPr>
            <a:lvl7pPr marL="3290666" indent="0" algn="ctr">
              <a:buNone/>
              <a:defRPr sz="1800"/>
            </a:lvl7pPr>
            <a:lvl8pPr marL="3839106" indent="0" algn="ctr">
              <a:buNone/>
              <a:defRPr sz="1800"/>
            </a:lvl8pPr>
            <a:lvl9pPr marL="4387554" indent="0" algn="ctr">
              <a:buNone/>
              <a:defRPr sz="1800"/>
            </a:lvl9pPr>
          </a:lstStyle>
          <a:p>
            <a:r>
              <a:rPr lang="en-US" noProof="0"/>
              <a:t>Click to edit Master subtitle style</a:t>
            </a:r>
            <a:endParaRPr lang="en-US" noProof="0" dirty="0"/>
          </a:p>
        </p:txBody>
      </p:sp>
      <p:sp>
        <p:nvSpPr>
          <p:cNvPr id="13" name="Picture Placeholder 12">
            <a:extLst>
              <a:ext uri="{FF2B5EF4-FFF2-40B4-BE49-F238E27FC236}">
                <a16:creationId xmlns:a16="http://schemas.microsoft.com/office/drawing/2014/main" id="{BCCC559D-0EC3-432C-B397-6897B366DF36}"/>
              </a:ext>
            </a:extLst>
          </p:cNvPr>
          <p:cNvSpPr>
            <a:spLocks noGrp="1"/>
          </p:cNvSpPr>
          <p:nvPr>
            <p:ph type="pic" sz="quarter" idx="10"/>
          </p:nvPr>
        </p:nvSpPr>
        <p:spPr>
          <a:xfrm>
            <a:off x="852975" y="874264"/>
            <a:ext cx="6366793" cy="6366793"/>
          </a:xfrm>
          <a:prstGeom prst="ellipse">
            <a:avLst/>
          </a:prstGeom>
          <a:solidFill>
            <a:schemeClr val="bg2"/>
          </a:solidFill>
        </p:spPr>
        <p:txBody>
          <a:bodyPr anchor="ctr"/>
          <a:lstStyle>
            <a:lvl1pPr marL="0" indent="0" algn="ctr">
              <a:buNone/>
              <a:defRPr/>
            </a:lvl1pPr>
          </a:lstStyle>
          <a:p>
            <a:r>
              <a:rPr lang="en-US" noProof="0" dirty="0"/>
              <a:t>Click icon to add picture</a:t>
            </a:r>
          </a:p>
        </p:txBody>
      </p:sp>
      <p:grpSp>
        <p:nvGrpSpPr>
          <p:cNvPr id="14" name="Group 13">
            <a:extLst>
              <a:ext uri="{FF2B5EF4-FFF2-40B4-BE49-F238E27FC236}">
                <a16:creationId xmlns:a16="http://schemas.microsoft.com/office/drawing/2014/main" id="{0DC2055F-AE3F-46BE-B57E-A0F1A86D1C36}"/>
              </a:ext>
            </a:extLst>
          </p:cNvPr>
          <p:cNvGrpSpPr/>
          <p:nvPr userDrawn="1"/>
        </p:nvGrpSpPr>
        <p:grpSpPr>
          <a:xfrm>
            <a:off x="-2073956" y="-2459418"/>
            <a:ext cx="10700675" cy="12923722"/>
            <a:chOff x="11114088" y="2241550"/>
            <a:chExt cx="1905000" cy="2354263"/>
          </a:xfrm>
          <a:solidFill>
            <a:schemeClr val="bg2">
              <a:alpha val="91000"/>
            </a:schemeClr>
          </a:solidFill>
        </p:grpSpPr>
        <p:sp>
          <p:nvSpPr>
            <p:cNvPr id="15" name="Freeform 5">
              <a:extLst>
                <a:ext uri="{FF2B5EF4-FFF2-40B4-BE49-F238E27FC236}">
                  <a16:creationId xmlns:a16="http://schemas.microsoft.com/office/drawing/2014/main" id="{C98EF042-A3B8-406D-BC16-153A989F571A}"/>
                </a:ext>
              </a:extLst>
            </p:cNvPr>
            <p:cNvSpPr>
              <a:spLocks/>
            </p:cNvSpPr>
            <p:nvPr/>
          </p:nvSpPr>
          <p:spPr bwMode="auto">
            <a:xfrm>
              <a:off x="11114088" y="2241550"/>
              <a:ext cx="1905000" cy="2354263"/>
            </a:xfrm>
            <a:custGeom>
              <a:avLst/>
              <a:gdLst>
                <a:gd name="T0" fmla="*/ 0 w 447"/>
                <a:gd name="T1" fmla="*/ 264 h 553"/>
                <a:gd name="T2" fmla="*/ 141 w 447"/>
                <a:gd name="T3" fmla="*/ 48 h 553"/>
                <a:gd name="T4" fmla="*/ 414 w 447"/>
                <a:gd name="T5" fmla="*/ 67 h 553"/>
                <a:gd name="T6" fmla="*/ 438 w 447"/>
                <a:gd name="T7" fmla="*/ 98 h 553"/>
                <a:gd name="T8" fmla="*/ 391 w 447"/>
                <a:gd name="T9" fmla="*/ 111 h 553"/>
                <a:gd name="T10" fmla="*/ 94 w 447"/>
                <a:gd name="T11" fmla="*/ 149 h 553"/>
                <a:gd name="T12" fmla="*/ 107 w 447"/>
                <a:gd name="T13" fmla="*/ 424 h 553"/>
                <a:gd name="T14" fmla="*/ 383 w 447"/>
                <a:gd name="T15" fmla="*/ 453 h 553"/>
                <a:gd name="T16" fmla="*/ 393 w 447"/>
                <a:gd name="T17" fmla="*/ 446 h 553"/>
                <a:gd name="T18" fmla="*/ 433 w 447"/>
                <a:gd name="T19" fmla="*/ 449 h 553"/>
                <a:gd name="T20" fmla="*/ 421 w 447"/>
                <a:gd name="T21" fmla="*/ 485 h 553"/>
                <a:gd name="T22" fmla="*/ 194 w 447"/>
                <a:gd name="T23" fmla="*/ 531 h 553"/>
                <a:gd name="T24" fmla="*/ 0 w 447"/>
                <a:gd name="T25" fmla="*/ 26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7" h="553">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7280" rtl="0" eaLnBrk="1" fontAlgn="auto" latinLnBrk="0" hangingPunct="1">
                <a:lnSpc>
                  <a:spcPct val="100000"/>
                </a:lnSpc>
                <a:spcBef>
                  <a:spcPts val="0"/>
                </a:spcBef>
                <a:spcAft>
                  <a:spcPts val="0"/>
                </a:spcAft>
                <a:buClrTx/>
                <a:buSzTx/>
                <a:buFontTx/>
                <a:buNone/>
                <a:tabLst/>
                <a:defRPr/>
              </a:pPr>
              <a:endParaRPr kumimoji="0" lang="en-US" sz="216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Freeform 6">
              <a:extLst>
                <a:ext uri="{FF2B5EF4-FFF2-40B4-BE49-F238E27FC236}">
                  <a16:creationId xmlns:a16="http://schemas.microsoft.com/office/drawing/2014/main" id="{68E5FAC9-A660-4D7A-AC84-0A7C8CC3BB65}"/>
                </a:ext>
              </a:extLst>
            </p:cNvPr>
            <p:cNvSpPr>
              <a:spLocks/>
            </p:cNvSpPr>
            <p:nvPr/>
          </p:nvSpPr>
          <p:spPr bwMode="auto">
            <a:xfrm>
              <a:off x="11412538" y="2590800"/>
              <a:ext cx="835025" cy="1673225"/>
            </a:xfrm>
            <a:custGeom>
              <a:avLst/>
              <a:gdLst>
                <a:gd name="T0" fmla="*/ 0 w 196"/>
                <a:gd name="T1" fmla="*/ 198 h 393"/>
                <a:gd name="T2" fmla="*/ 157 w 196"/>
                <a:gd name="T3" fmla="*/ 8 h 393"/>
                <a:gd name="T4" fmla="*/ 192 w 196"/>
                <a:gd name="T5" fmla="*/ 22 h 393"/>
                <a:gd name="T6" fmla="*/ 167 w 196"/>
                <a:gd name="T7" fmla="*/ 56 h 393"/>
                <a:gd name="T8" fmla="*/ 48 w 196"/>
                <a:gd name="T9" fmla="*/ 198 h 393"/>
                <a:gd name="T10" fmla="*/ 170 w 196"/>
                <a:gd name="T11" fmla="*/ 339 h 393"/>
                <a:gd name="T12" fmla="*/ 193 w 196"/>
                <a:gd name="T13" fmla="*/ 372 h 393"/>
                <a:gd name="T14" fmla="*/ 160 w 196"/>
                <a:gd name="T15" fmla="*/ 387 h 393"/>
                <a:gd name="T16" fmla="*/ 0 w 196"/>
                <a:gd name="T17" fmla="*/ 198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393">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7280" rtl="0" eaLnBrk="1" fontAlgn="auto" latinLnBrk="0" hangingPunct="1">
                <a:lnSpc>
                  <a:spcPct val="100000"/>
                </a:lnSpc>
                <a:spcBef>
                  <a:spcPts val="0"/>
                </a:spcBef>
                <a:spcAft>
                  <a:spcPts val="0"/>
                </a:spcAft>
                <a:buClrTx/>
                <a:buSzTx/>
                <a:buFontTx/>
                <a:buNone/>
                <a:tabLst/>
                <a:defRPr/>
              </a:pPr>
              <a:endParaRPr kumimoji="0" lang="en-US" sz="216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cxnSp>
        <p:nvCxnSpPr>
          <p:cNvPr id="5" name="Straight Connector 4">
            <a:extLst>
              <a:ext uri="{FF2B5EF4-FFF2-40B4-BE49-F238E27FC236}">
                <a16:creationId xmlns:a16="http://schemas.microsoft.com/office/drawing/2014/main" id="{819AFA09-F4B1-493D-BCAD-FF30C20CD1AA}"/>
              </a:ext>
            </a:extLst>
          </p:cNvPr>
          <p:cNvCxnSpPr/>
          <p:nvPr userDrawn="1"/>
        </p:nvCxnSpPr>
        <p:spPr>
          <a:xfrm>
            <a:off x="7763744" y="5080298"/>
            <a:ext cx="303880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0139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Title and Content with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EE9886-36F0-4E06-A3A6-D8F00B0665A1}"/>
              </a:ext>
            </a:extLst>
          </p:cNvPr>
          <p:cNvSpPr>
            <a:spLocks noGrp="1"/>
          </p:cNvSpPr>
          <p:nvPr>
            <p:ph idx="1"/>
          </p:nvPr>
        </p:nvSpPr>
        <p:spPr>
          <a:xfrm>
            <a:off x="646756" y="2190750"/>
            <a:ext cx="5897027" cy="5221606"/>
          </a:xfrm>
        </p:spPr>
        <p:txBody>
          <a:bodyPr lIns="0" tIns="0" rIns="0" bIns="0">
            <a:noAutofit/>
          </a:bodyPr>
          <a:lstStyle>
            <a:lvl1pPr>
              <a:defRPr sz="2880"/>
            </a:lvl1pPr>
            <a:lvl2pPr>
              <a:defRPr sz="2400"/>
            </a:lvl2pPr>
            <a:lvl3pPr>
              <a:defRPr sz="216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grpSp>
        <p:nvGrpSpPr>
          <p:cNvPr id="10" name="Group 9">
            <a:extLst>
              <a:ext uri="{FF2B5EF4-FFF2-40B4-BE49-F238E27FC236}">
                <a16:creationId xmlns:a16="http://schemas.microsoft.com/office/drawing/2014/main" id="{42E17FB3-B5C4-4B3A-A57B-C6493A9D0C66}"/>
              </a:ext>
            </a:extLst>
          </p:cNvPr>
          <p:cNvGrpSpPr/>
          <p:nvPr userDrawn="1"/>
        </p:nvGrpSpPr>
        <p:grpSpPr>
          <a:xfrm rot="8650774">
            <a:off x="6045185" y="5203322"/>
            <a:ext cx="2286000" cy="2825116"/>
            <a:chOff x="11114088" y="2241550"/>
            <a:chExt cx="1905000" cy="2354263"/>
          </a:xfrm>
          <a:solidFill>
            <a:schemeClr val="bg2"/>
          </a:solidFill>
        </p:grpSpPr>
        <p:sp>
          <p:nvSpPr>
            <p:cNvPr id="11" name="Freeform 5">
              <a:extLst>
                <a:ext uri="{FF2B5EF4-FFF2-40B4-BE49-F238E27FC236}">
                  <a16:creationId xmlns:a16="http://schemas.microsoft.com/office/drawing/2014/main" id="{DCA6C454-F761-4265-BB5E-DFD947CC3592}"/>
                </a:ext>
              </a:extLst>
            </p:cNvPr>
            <p:cNvSpPr>
              <a:spLocks/>
            </p:cNvSpPr>
            <p:nvPr/>
          </p:nvSpPr>
          <p:spPr bwMode="auto">
            <a:xfrm>
              <a:off x="11114088" y="2241550"/>
              <a:ext cx="1905000" cy="2354263"/>
            </a:xfrm>
            <a:custGeom>
              <a:avLst/>
              <a:gdLst>
                <a:gd name="T0" fmla="*/ 0 w 447"/>
                <a:gd name="T1" fmla="*/ 264 h 553"/>
                <a:gd name="T2" fmla="*/ 141 w 447"/>
                <a:gd name="T3" fmla="*/ 48 h 553"/>
                <a:gd name="T4" fmla="*/ 414 w 447"/>
                <a:gd name="T5" fmla="*/ 67 h 553"/>
                <a:gd name="T6" fmla="*/ 438 w 447"/>
                <a:gd name="T7" fmla="*/ 98 h 553"/>
                <a:gd name="T8" fmla="*/ 391 w 447"/>
                <a:gd name="T9" fmla="*/ 111 h 553"/>
                <a:gd name="T10" fmla="*/ 94 w 447"/>
                <a:gd name="T11" fmla="*/ 149 h 553"/>
                <a:gd name="T12" fmla="*/ 107 w 447"/>
                <a:gd name="T13" fmla="*/ 424 h 553"/>
                <a:gd name="T14" fmla="*/ 383 w 447"/>
                <a:gd name="T15" fmla="*/ 453 h 553"/>
                <a:gd name="T16" fmla="*/ 393 w 447"/>
                <a:gd name="T17" fmla="*/ 446 h 553"/>
                <a:gd name="T18" fmla="*/ 433 w 447"/>
                <a:gd name="T19" fmla="*/ 449 h 553"/>
                <a:gd name="T20" fmla="*/ 421 w 447"/>
                <a:gd name="T21" fmla="*/ 485 h 553"/>
                <a:gd name="T22" fmla="*/ 194 w 447"/>
                <a:gd name="T23" fmla="*/ 531 h 553"/>
                <a:gd name="T24" fmla="*/ 0 w 447"/>
                <a:gd name="T25" fmla="*/ 26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7" h="553">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7280" rtl="0" eaLnBrk="1" fontAlgn="auto" latinLnBrk="0" hangingPunct="1">
                <a:lnSpc>
                  <a:spcPct val="100000"/>
                </a:lnSpc>
                <a:spcBef>
                  <a:spcPts val="0"/>
                </a:spcBef>
                <a:spcAft>
                  <a:spcPts val="0"/>
                </a:spcAft>
                <a:buClrTx/>
                <a:buSzTx/>
                <a:buFontTx/>
                <a:buNone/>
                <a:tabLst/>
                <a:defRPr/>
              </a:pPr>
              <a:endParaRPr kumimoji="0" lang="en-US" sz="216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Freeform 6">
              <a:extLst>
                <a:ext uri="{FF2B5EF4-FFF2-40B4-BE49-F238E27FC236}">
                  <a16:creationId xmlns:a16="http://schemas.microsoft.com/office/drawing/2014/main" id="{6B853B2F-9E1C-4AC4-9344-8610498D5B52}"/>
                </a:ext>
              </a:extLst>
            </p:cNvPr>
            <p:cNvSpPr>
              <a:spLocks/>
            </p:cNvSpPr>
            <p:nvPr/>
          </p:nvSpPr>
          <p:spPr bwMode="auto">
            <a:xfrm>
              <a:off x="11412538" y="2590800"/>
              <a:ext cx="835025" cy="1673225"/>
            </a:xfrm>
            <a:custGeom>
              <a:avLst/>
              <a:gdLst>
                <a:gd name="T0" fmla="*/ 0 w 196"/>
                <a:gd name="T1" fmla="*/ 198 h 393"/>
                <a:gd name="T2" fmla="*/ 157 w 196"/>
                <a:gd name="T3" fmla="*/ 8 h 393"/>
                <a:gd name="T4" fmla="*/ 192 w 196"/>
                <a:gd name="T5" fmla="*/ 22 h 393"/>
                <a:gd name="T6" fmla="*/ 167 w 196"/>
                <a:gd name="T7" fmla="*/ 56 h 393"/>
                <a:gd name="T8" fmla="*/ 48 w 196"/>
                <a:gd name="T9" fmla="*/ 198 h 393"/>
                <a:gd name="T10" fmla="*/ 170 w 196"/>
                <a:gd name="T11" fmla="*/ 339 h 393"/>
                <a:gd name="T12" fmla="*/ 193 w 196"/>
                <a:gd name="T13" fmla="*/ 372 h 393"/>
                <a:gd name="T14" fmla="*/ 160 w 196"/>
                <a:gd name="T15" fmla="*/ 387 h 393"/>
                <a:gd name="T16" fmla="*/ 0 w 196"/>
                <a:gd name="T17" fmla="*/ 198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393">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7280" rtl="0" eaLnBrk="1" fontAlgn="auto" latinLnBrk="0" hangingPunct="1">
                <a:lnSpc>
                  <a:spcPct val="100000"/>
                </a:lnSpc>
                <a:spcBef>
                  <a:spcPts val="0"/>
                </a:spcBef>
                <a:spcAft>
                  <a:spcPts val="0"/>
                </a:spcAft>
                <a:buClrTx/>
                <a:buSzTx/>
                <a:buFontTx/>
                <a:buNone/>
                <a:tabLst/>
                <a:defRPr/>
              </a:pPr>
              <a:endParaRPr kumimoji="0" lang="en-US" sz="216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Freeform 7">
              <a:extLst>
                <a:ext uri="{FF2B5EF4-FFF2-40B4-BE49-F238E27FC236}">
                  <a16:creationId xmlns:a16="http://schemas.microsoft.com/office/drawing/2014/main" id="{B7FCC84B-2235-4948-8277-8363DFC691A4}"/>
                </a:ext>
              </a:extLst>
            </p:cNvPr>
            <p:cNvSpPr>
              <a:spLocks/>
            </p:cNvSpPr>
            <p:nvPr/>
          </p:nvSpPr>
          <p:spPr bwMode="auto">
            <a:xfrm>
              <a:off x="11728451" y="3071813"/>
              <a:ext cx="306388" cy="719138"/>
            </a:xfrm>
            <a:custGeom>
              <a:avLst/>
              <a:gdLst>
                <a:gd name="T0" fmla="*/ 0 w 72"/>
                <a:gd name="T1" fmla="*/ 84 h 169"/>
                <a:gd name="T2" fmla="*/ 20 w 72"/>
                <a:gd name="T3" fmla="*/ 20 h 169"/>
                <a:gd name="T4" fmla="*/ 42 w 72"/>
                <a:gd name="T5" fmla="*/ 9 h 169"/>
                <a:gd name="T6" fmla="*/ 62 w 72"/>
                <a:gd name="T7" fmla="*/ 44 h 169"/>
                <a:gd name="T8" fmla="*/ 62 w 72"/>
                <a:gd name="T9" fmla="*/ 125 h 169"/>
                <a:gd name="T10" fmla="*/ 43 w 72"/>
                <a:gd name="T11" fmla="*/ 159 h 169"/>
                <a:gd name="T12" fmla="*/ 20 w 72"/>
                <a:gd name="T13" fmla="*/ 148 h 169"/>
                <a:gd name="T14" fmla="*/ 0 w 72"/>
                <a:gd name="T15" fmla="*/ 8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69">
                  <a:moveTo>
                    <a:pt x="0" y="84"/>
                  </a:moveTo>
                  <a:cubicBezTo>
                    <a:pt x="2" y="62"/>
                    <a:pt x="6" y="39"/>
                    <a:pt x="20" y="20"/>
                  </a:cubicBezTo>
                  <a:cubicBezTo>
                    <a:pt x="25" y="13"/>
                    <a:pt x="31" y="0"/>
                    <a:pt x="42" y="9"/>
                  </a:cubicBezTo>
                  <a:cubicBezTo>
                    <a:pt x="53" y="18"/>
                    <a:pt x="72" y="25"/>
                    <a:pt x="62" y="44"/>
                  </a:cubicBezTo>
                  <a:cubicBezTo>
                    <a:pt x="47" y="72"/>
                    <a:pt x="47" y="97"/>
                    <a:pt x="62" y="125"/>
                  </a:cubicBezTo>
                  <a:cubicBezTo>
                    <a:pt x="72" y="143"/>
                    <a:pt x="53" y="151"/>
                    <a:pt x="43" y="159"/>
                  </a:cubicBezTo>
                  <a:cubicBezTo>
                    <a:pt x="31" y="169"/>
                    <a:pt x="25" y="156"/>
                    <a:pt x="20" y="148"/>
                  </a:cubicBezTo>
                  <a:cubicBezTo>
                    <a:pt x="6" y="129"/>
                    <a:pt x="2" y="107"/>
                    <a:pt x="0"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7280" rtl="0" eaLnBrk="1" fontAlgn="auto" latinLnBrk="0" hangingPunct="1">
                <a:lnSpc>
                  <a:spcPct val="100000"/>
                </a:lnSpc>
                <a:spcBef>
                  <a:spcPts val="0"/>
                </a:spcBef>
                <a:spcAft>
                  <a:spcPts val="0"/>
                </a:spcAft>
                <a:buClrTx/>
                <a:buSzTx/>
                <a:buFontTx/>
                <a:buNone/>
                <a:tabLst/>
                <a:defRPr/>
              </a:pPr>
              <a:endParaRPr kumimoji="0" lang="en-US" sz="216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3" name="Picture Placeholder 22">
            <a:extLst>
              <a:ext uri="{FF2B5EF4-FFF2-40B4-BE49-F238E27FC236}">
                <a16:creationId xmlns:a16="http://schemas.microsoft.com/office/drawing/2014/main" id="{26619E66-5354-4D60-8529-27917AC037C0}"/>
              </a:ext>
            </a:extLst>
          </p:cNvPr>
          <p:cNvSpPr>
            <a:spLocks noGrp="1"/>
          </p:cNvSpPr>
          <p:nvPr>
            <p:ph type="pic" sz="quarter" idx="13"/>
          </p:nvPr>
        </p:nvSpPr>
        <p:spPr>
          <a:xfrm>
            <a:off x="7061578" y="0"/>
            <a:ext cx="7568824" cy="6936446"/>
          </a:xfrm>
          <a:custGeom>
            <a:avLst/>
            <a:gdLst>
              <a:gd name="connsiteX0" fmla="*/ 760444 w 6307353"/>
              <a:gd name="connsiteY0" fmla="*/ 0 h 5780372"/>
              <a:gd name="connsiteX1" fmla="*/ 6307353 w 6307353"/>
              <a:gd name="connsiteY1" fmla="*/ 0 h 5780372"/>
              <a:gd name="connsiteX2" fmla="*/ 6307353 w 6307353"/>
              <a:gd name="connsiteY2" fmla="*/ 4515612 h 5780372"/>
              <a:gd name="connsiteX3" fmla="*/ 6110746 w 6307353"/>
              <a:gd name="connsiteY3" fmla="*/ 4731934 h 5780372"/>
              <a:gd name="connsiteX4" fmla="*/ 3579592 w 6307353"/>
              <a:gd name="connsiteY4" fmla="*/ 5780372 h 5780372"/>
              <a:gd name="connsiteX5" fmla="*/ 0 w 6307353"/>
              <a:gd name="connsiteY5" fmla="*/ 2200780 h 5780372"/>
              <a:gd name="connsiteX6" fmla="*/ 611338 w 6307353"/>
              <a:gd name="connsiteY6" fmla="*/ 199396 h 578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7353" h="5780372">
                <a:moveTo>
                  <a:pt x="760444" y="0"/>
                </a:moveTo>
                <a:lnTo>
                  <a:pt x="6307353" y="0"/>
                </a:lnTo>
                <a:lnTo>
                  <a:pt x="6307353" y="4515612"/>
                </a:lnTo>
                <a:lnTo>
                  <a:pt x="6110746" y="4731934"/>
                </a:lnTo>
                <a:cubicBezTo>
                  <a:pt x="5462967" y="5379713"/>
                  <a:pt x="4568069" y="5780372"/>
                  <a:pt x="3579592" y="5780372"/>
                </a:cubicBezTo>
                <a:cubicBezTo>
                  <a:pt x="1602638" y="5780372"/>
                  <a:pt x="0" y="4177734"/>
                  <a:pt x="0" y="2200780"/>
                </a:cubicBezTo>
                <a:cubicBezTo>
                  <a:pt x="0" y="1459422"/>
                  <a:pt x="225371" y="770703"/>
                  <a:pt x="611338" y="199396"/>
                </a:cubicBezTo>
                <a:close/>
              </a:path>
            </a:pathLst>
          </a:custGeom>
          <a:solidFill>
            <a:schemeClr val="bg2"/>
          </a:solidFill>
        </p:spPr>
        <p:txBody>
          <a:bodyPr wrap="square" anchor="ctr">
            <a:noAutofit/>
          </a:bodyPr>
          <a:lstStyle>
            <a:lvl1pPr marL="0" indent="0" algn="ctr">
              <a:buNone/>
              <a:defRPr/>
            </a:lvl1pPr>
          </a:lstStyle>
          <a:p>
            <a:r>
              <a:rPr lang="en-US" noProof="0" dirty="0"/>
              <a:t>Click icon to add picture</a:t>
            </a:r>
          </a:p>
        </p:txBody>
      </p:sp>
      <p:sp>
        <p:nvSpPr>
          <p:cNvPr id="14" name="Title 1">
            <a:extLst>
              <a:ext uri="{FF2B5EF4-FFF2-40B4-BE49-F238E27FC236}">
                <a16:creationId xmlns:a16="http://schemas.microsoft.com/office/drawing/2014/main" id="{2E646B4F-6CCB-724C-9D5E-6D5770023939}"/>
              </a:ext>
            </a:extLst>
          </p:cNvPr>
          <p:cNvSpPr>
            <a:spLocks noGrp="1"/>
          </p:cNvSpPr>
          <p:nvPr>
            <p:ph type="title"/>
          </p:nvPr>
        </p:nvSpPr>
        <p:spPr>
          <a:xfrm>
            <a:off x="619137" y="599514"/>
            <a:ext cx="5924653" cy="1590676"/>
          </a:xfrm>
        </p:spPr>
        <p:txBody>
          <a:bodyPr lIns="0" tIns="0" rIns="0" bIns="0">
            <a:noAutofit/>
          </a:bodyPr>
          <a:lstStyle>
            <a:lvl1pPr>
              <a:defRPr sz="3840" b="1" cap="all" baseline="0"/>
            </a:lvl1pPr>
          </a:lstStyle>
          <a:p>
            <a:r>
              <a:rPr lang="en-US" noProof="0"/>
              <a:t>Click to edit Master title style</a:t>
            </a:r>
            <a:endParaRPr lang="en-US" noProof="0" dirty="0"/>
          </a:p>
        </p:txBody>
      </p:sp>
      <p:sp>
        <p:nvSpPr>
          <p:cNvPr id="17" name="Slide Number Placeholder 5">
            <a:extLst>
              <a:ext uri="{FF2B5EF4-FFF2-40B4-BE49-F238E27FC236}">
                <a16:creationId xmlns:a16="http://schemas.microsoft.com/office/drawing/2014/main" id="{CEC6B25A-6AA2-46A7-84BE-5C907CA51B02}"/>
              </a:ext>
            </a:extLst>
          </p:cNvPr>
          <p:cNvSpPr txBox="1">
            <a:spLocks/>
          </p:cNvSpPr>
          <p:nvPr userDrawn="1"/>
        </p:nvSpPr>
        <p:spPr>
          <a:xfrm>
            <a:off x="399396" y="7746888"/>
            <a:ext cx="353352" cy="224840"/>
          </a:xfrm>
          <a:prstGeom prst="rect">
            <a:avLst/>
          </a:prstGeom>
        </p:spPr>
        <p:txBody>
          <a:bodyPr vert="horz" lIns="0" tIns="0" rIns="0" bIns="0" rtlCol="0" anchor="ctr"/>
          <a:lstStyle>
            <a:defPPr>
              <a:defRPr lang="en-US"/>
            </a:defPPr>
            <a:lvl1pPr marL="0" algn="ctr" defTabSz="914400" rtl="0" eaLnBrk="1" latinLnBrk="0" hangingPunct="1">
              <a:defRPr sz="9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097280" rtl="0" eaLnBrk="1" fontAlgn="auto" latinLnBrk="0" hangingPunct="1">
              <a:lnSpc>
                <a:spcPct val="100000"/>
              </a:lnSpc>
              <a:spcBef>
                <a:spcPts val="0"/>
              </a:spcBef>
              <a:spcAft>
                <a:spcPts val="0"/>
              </a:spcAft>
              <a:buClrTx/>
              <a:buSzTx/>
              <a:buFontTx/>
              <a:buNone/>
              <a:tabLst/>
              <a:defRPr/>
            </a:pPr>
            <a:fld id="{9EC71654-96A5-4280-94F3-931C61A9F92C}" type="slidenum">
              <a:rPr kumimoji="0" lang="en-US" sz="108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ctr" defTabSz="1097280" rtl="0" eaLnBrk="1" fontAlgn="auto" latinLnBrk="0" hangingPunct="1">
                <a:lnSpc>
                  <a:spcPct val="100000"/>
                </a:lnSpc>
                <a:spcBef>
                  <a:spcPts val="0"/>
                </a:spcBef>
                <a:spcAft>
                  <a:spcPts val="0"/>
                </a:spcAft>
                <a:buClrTx/>
                <a:buSzTx/>
                <a:buFontTx/>
                <a:buNone/>
                <a:tabLst/>
                <a:defRPr/>
              </a:pPr>
              <a:t>‹#›</a:t>
            </a:fld>
            <a:endParaRPr kumimoji="0" lang="en-US" sz="108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Oval 17">
            <a:extLst>
              <a:ext uri="{FF2B5EF4-FFF2-40B4-BE49-F238E27FC236}">
                <a16:creationId xmlns:a16="http://schemas.microsoft.com/office/drawing/2014/main" id="{1B26B4BC-3D52-4C1C-85FB-226F0B5201F1}"/>
              </a:ext>
            </a:extLst>
          </p:cNvPr>
          <p:cNvSpPr/>
          <p:nvPr userDrawn="1"/>
        </p:nvSpPr>
        <p:spPr>
          <a:xfrm>
            <a:off x="408967" y="7691287"/>
            <a:ext cx="336062" cy="336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688" tIns="54845" rIns="109688" bIns="54845" rtlCol="0" anchor="ctr"/>
          <a:lstStyle/>
          <a:p>
            <a:pPr marL="0" marR="0" lvl="0" indent="0" algn="ctr" defTabSz="1097280" rtl="0" eaLnBrk="1" fontAlgn="auto" latinLnBrk="0" hangingPunct="1">
              <a:lnSpc>
                <a:spcPct val="100000"/>
              </a:lnSpc>
              <a:spcBef>
                <a:spcPts val="0"/>
              </a:spcBef>
              <a:spcAft>
                <a:spcPts val="0"/>
              </a:spcAft>
              <a:buClrTx/>
              <a:buSzTx/>
              <a:buFontTx/>
              <a:buNone/>
              <a:tabLst/>
              <a:defRPr/>
            </a:pPr>
            <a:endParaRPr kumimoji="0" lang="en-US" sz="216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5" name="Picture 14"/>
          <p:cNvPicPr>
            <a:picLocks noChangeAspect="1"/>
          </p:cNvPicPr>
          <p:nvPr userDrawn="1"/>
        </p:nvPicPr>
        <p:blipFill>
          <a:blip r:embed="rId2">
            <a:clrChange>
              <a:clrFrom>
                <a:srgbClr val="FFFFFF"/>
              </a:clrFrom>
              <a:clrTo>
                <a:srgbClr val="FFFFFF">
                  <a:alpha val="0"/>
                </a:srgbClr>
              </a:clrTo>
            </a:clrChange>
          </a:blip>
          <a:stretch>
            <a:fillRect/>
          </a:stretch>
        </p:blipFill>
        <p:spPr>
          <a:xfrm>
            <a:off x="48306" y="6653"/>
            <a:ext cx="1137469" cy="1163518"/>
          </a:xfrm>
          <a:prstGeom prst="rect">
            <a:avLst/>
          </a:prstGeom>
        </p:spPr>
      </p:pic>
    </p:spTree>
    <p:extLst>
      <p:ext uri="{BB962C8B-B14F-4D97-AF65-F5344CB8AC3E}">
        <p14:creationId xmlns:p14="http://schemas.microsoft.com/office/powerpoint/2010/main" val="2847804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7">
    <p:spTree>
      <p:nvGrpSpPr>
        <p:cNvPr id="1" name=""/>
        <p:cNvGrpSpPr/>
        <p:nvPr/>
      </p:nvGrpSpPr>
      <p:grpSpPr>
        <a:xfrm>
          <a:off x="0" y="0"/>
          <a:ext cx="0" cy="0"/>
          <a:chOff x="0" y="0"/>
          <a:chExt cx="0" cy="0"/>
        </a:xfrm>
      </p:grpSpPr>
      <p:sp>
        <p:nvSpPr>
          <p:cNvPr id="7" name="Picture Placeholder 2"/>
          <p:cNvSpPr>
            <a:spLocks noGrp="1"/>
          </p:cNvSpPr>
          <p:nvPr>
            <p:ph type="pic" sz="quarter" idx="10"/>
          </p:nvPr>
        </p:nvSpPr>
        <p:spPr>
          <a:xfrm>
            <a:off x="3657147" y="1"/>
            <a:ext cx="10973252" cy="4720855"/>
          </a:xfrm>
          <a:prstGeom prst="rect">
            <a:avLst/>
          </a:prstGeom>
          <a:solidFill>
            <a:schemeClr val="bg1">
              <a:lumMod val="85000"/>
            </a:schemeClr>
          </a:solidFill>
        </p:spPr>
        <p:txBody>
          <a:bodyPr anchor="t" anchorCtr="0"/>
          <a:lstStyle>
            <a:lvl1pPr marL="342900" indent="-342900" algn="l">
              <a:buFont typeface="Arial" panose="020B0604020202020204" pitchFamily="34" charset="0"/>
              <a:buChar char="•"/>
              <a:defRPr sz="1920" b="0" i="0" baseline="0">
                <a:latin typeface="+mn-lt"/>
                <a:ea typeface="Source Sans Pro" charset="0"/>
                <a:cs typeface="Source Sans Pro" charset="0"/>
              </a:defRPr>
            </a:lvl1pPr>
          </a:lstStyle>
          <a:p>
            <a:endParaRPr lang="en-US" dirty="0"/>
          </a:p>
        </p:txBody>
      </p:sp>
    </p:spTree>
    <p:extLst>
      <p:ext uri="{BB962C8B-B14F-4D97-AF65-F5344CB8AC3E}">
        <p14:creationId xmlns:p14="http://schemas.microsoft.com/office/powerpoint/2010/main" val="1257370703"/>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247427" y="7450120"/>
            <a:ext cx="3291840" cy="438150"/>
          </a:xfrm>
        </p:spPr>
        <p:txBody>
          <a:bodyPr/>
          <a:lstStyle>
            <a:lvl1pPr>
              <a:defRPr>
                <a:solidFill>
                  <a:srgbClr val="14405F"/>
                </a:solidFill>
              </a:defRPr>
            </a:lvl1pPr>
          </a:lstStyle>
          <a:p>
            <a:pPr>
              <a:defRPr/>
            </a:pPr>
            <a:fld id="{0321931E-0CDE-44CD-8AA6-5F7069E4B7BF}" type="slidenum">
              <a:rPr lang="ar-EG" smtClean="0"/>
              <a:pPr>
                <a:defRPr/>
              </a:pPr>
              <a:t>‹#›</a:t>
            </a:fld>
            <a:endParaRPr lang="ar-EG"/>
          </a:p>
        </p:txBody>
      </p:sp>
    </p:spTree>
    <p:extLst>
      <p:ext uri="{BB962C8B-B14F-4D97-AF65-F5344CB8AC3E}">
        <p14:creationId xmlns:p14="http://schemas.microsoft.com/office/powerpoint/2010/main" val="2246715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Light gray shading">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ACF8527-049B-8D4F-8B02-5AF1A73B83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4630400" cy="8229600"/>
          </a:xfrm>
          <a:prstGeom prst="rect">
            <a:avLst/>
          </a:prstGeom>
        </p:spPr>
      </p:pic>
      <p:sp>
        <p:nvSpPr>
          <p:cNvPr id="4" name="Slide Number Placeholder 4">
            <a:extLst>
              <a:ext uri="{FF2B5EF4-FFF2-40B4-BE49-F238E27FC236}">
                <a16:creationId xmlns:a16="http://schemas.microsoft.com/office/drawing/2014/main" id="{0D243BDF-E787-BE4A-4066-553309EA4F08}"/>
              </a:ext>
            </a:extLst>
          </p:cNvPr>
          <p:cNvSpPr>
            <a:spLocks noGrp="1"/>
          </p:cNvSpPr>
          <p:nvPr>
            <p:ph type="sldNum" sz="quarter" idx="12"/>
          </p:nvPr>
        </p:nvSpPr>
        <p:spPr>
          <a:xfrm>
            <a:off x="318988" y="7575110"/>
            <a:ext cx="3291840" cy="438150"/>
          </a:xfrm>
          <a:prstGeom prst="rect">
            <a:avLst/>
          </a:prstGeom>
        </p:spPr>
        <p:txBody>
          <a:bodyPr/>
          <a:lstStyle>
            <a:lvl1pPr>
              <a:defRPr sz="1440" b="1" i="0">
                <a:solidFill>
                  <a:schemeClr val="bg1"/>
                </a:solidFill>
                <a:cs typeface="Arial" panose="020B0604020202020204" pitchFamily="34" charset="0"/>
              </a:defRPr>
            </a:lvl1pPr>
          </a:lstStyle>
          <a:p>
            <a:pPr>
              <a:defRPr/>
            </a:pPr>
            <a:r>
              <a:rPr lang="ar-EG" dirty="0"/>
              <a:t> </a:t>
            </a:r>
            <a:fld id="{0321931E-0CDE-44CD-8AA6-5F7069E4B7BF}" type="slidenum">
              <a:rPr lang="ar-EG" smtClean="0"/>
              <a:pPr>
                <a:defRPr/>
              </a:pPr>
              <a:t>‹#›</a:t>
            </a:fld>
            <a:r>
              <a:rPr lang="en-US" dirty="0"/>
              <a:t> / 37</a:t>
            </a:r>
            <a:endParaRPr lang="ar-EG" dirty="0"/>
          </a:p>
        </p:txBody>
      </p:sp>
    </p:spTree>
    <p:extLst>
      <p:ext uri="{BB962C8B-B14F-4D97-AF65-F5344CB8AC3E}">
        <p14:creationId xmlns:p14="http://schemas.microsoft.com/office/powerpoint/2010/main" val="11340543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4" orient="horz" pos="432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Image slide layout">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96A6BFBA-0B81-43EC-82B3-3C7685798270}"/>
              </a:ext>
            </a:extLst>
          </p:cNvPr>
          <p:cNvSpPr/>
          <p:nvPr userDrawn="1"/>
        </p:nvSpPr>
        <p:spPr>
          <a:xfrm>
            <a:off x="1" y="1131227"/>
            <a:ext cx="9828827" cy="7098376"/>
          </a:xfrm>
          <a:custGeom>
            <a:avLst/>
            <a:gdLst>
              <a:gd name="connsiteX0" fmla="*/ 1864468 w 7960468"/>
              <a:gd name="connsiteY0" fmla="*/ 0 h 5749047"/>
              <a:gd name="connsiteX1" fmla="*/ 7960468 w 7960468"/>
              <a:gd name="connsiteY1" fmla="*/ 5749047 h 5749047"/>
              <a:gd name="connsiteX2" fmla="*/ 6404991 w 7960468"/>
              <a:gd name="connsiteY2" fmla="*/ 5749047 h 5749047"/>
              <a:gd name="connsiteX3" fmla="*/ 1864468 w 7960468"/>
              <a:gd name="connsiteY3" fmla="*/ 1466948 h 5749047"/>
              <a:gd name="connsiteX4" fmla="*/ 0 w 7960468"/>
              <a:gd name="connsiteY4" fmla="*/ 0 h 5749047"/>
              <a:gd name="connsiteX5" fmla="*/ 6096000 w 7960468"/>
              <a:gd name="connsiteY5" fmla="*/ 5749047 h 5749047"/>
              <a:gd name="connsiteX6" fmla="*/ 0 w 7960468"/>
              <a:gd name="connsiteY6" fmla="*/ 5749047 h 574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0468" h="5749047">
                <a:moveTo>
                  <a:pt x="1864468" y="0"/>
                </a:moveTo>
                <a:lnTo>
                  <a:pt x="7960468" y="5749047"/>
                </a:lnTo>
                <a:lnTo>
                  <a:pt x="6404991" y="5749047"/>
                </a:lnTo>
                <a:lnTo>
                  <a:pt x="1864468" y="1466948"/>
                </a:lnTo>
                <a:close/>
                <a:moveTo>
                  <a:pt x="0" y="0"/>
                </a:moveTo>
                <a:lnTo>
                  <a:pt x="6096000" y="5749047"/>
                </a:lnTo>
                <a:lnTo>
                  <a:pt x="0" y="5749047"/>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Tx/>
              <a:buNone/>
              <a:tabLst/>
              <a:defRPr/>
            </a:pPr>
            <a:endParaRPr kumimoji="0" lang="en-US" sz="216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Picture Placeholder 7">
            <a:extLst>
              <a:ext uri="{FF2B5EF4-FFF2-40B4-BE49-F238E27FC236}">
                <a16:creationId xmlns:a16="http://schemas.microsoft.com/office/drawing/2014/main" id="{6A3B45EF-370E-440A-A20B-2942D298C9F7}"/>
              </a:ext>
            </a:extLst>
          </p:cNvPr>
          <p:cNvSpPr>
            <a:spLocks noGrp="1"/>
          </p:cNvSpPr>
          <p:nvPr>
            <p:ph type="pic" sz="quarter" idx="11" hasCustomPrompt="1"/>
          </p:nvPr>
        </p:nvSpPr>
        <p:spPr>
          <a:xfrm>
            <a:off x="0" y="1330746"/>
            <a:ext cx="9552562" cy="6898856"/>
          </a:xfrm>
          <a:custGeom>
            <a:avLst/>
            <a:gdLst>
              <a:gd name="connsiteX0" fmla="*/ 1864468 w 7960468"/>
              <a:gd name="connsiteY0" fmla="*/ 0 h 5749047"/>
              <a:gd name="connsiteX1" fmla="*/ 7960468 w 7960468"/>
              <a:gd name="connsiteY1" fmla="*/ 5749047 h 5749047"/>
              <a:gd name="connsiteX2" fmla="*/ 6404991 w 7960468"/>
              <a:gd name="connsiteY2" fmla="*/ 5749047 h 5749047"/>
              <a:gd name="connsiteX3" fmla="*/ 1864468 w 7960468"/>
              <a:gd name="connsiteY3" fmla="*/ 1466948 h 5749047"/>
              <a:gd name="connsiteX4" fmla="*/ 0 w 7960468"/>
              <a:gd name="connsiteY4" fmla="*/ 0 h 5749047"/>
              <a:gd name="connsiteX5" fmla="*/ 6096000 w 7960468"/>
              <a:gd name="connsiteY5" fmla="*/ 5749047 h 5749047"/>
              <a:gd name="connsiteX6" fmla="*/ 0 w 7960468"/>
              <a:gd name="connsiteY6" fmla="*/ 5749047 h 574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0468" h="5749047">
                <a:moveTo>
                  <a:pt x="1864468" y="0"/>
                </a:moveTo>
                <a:lnTo>
                  <a:pt x="7960468" y="5749047"/>
                </a:lnTo>
                <a:lnTo>
                  <a:pt x="6404991" y="5749047"/>
                </a:lnTo>
                <a:lnTo>
                  <a:pt x="1864468" y="1466948"/>
                </a:lnTo>
                <a:close/>
                <a:moveTo>
                  <a:pt x="0" y="0"/>
                </a:moveTo>
                <a:lnTo>
                  <a:pt x="6096000" y="5749047"/>
                </a:lnTo>
                <a:lnTo>
                  <a:pt x="0" y="5749047"/>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44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303287856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71714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88236" y="407412"/>
            <a:ext cx="13887836" cy="869096"/>
          </a:xfrm>
          <a:prstGeom prst="rect">
            <a:avLst/>
          </a:prstGeom>
        </p:spPr>
        <p:txBody>
          <a:bodyPr anchor="ctr"/>
          <a:lstStyle>
            <a:lvl1pPr marL="0" indent="0" algn="ctr">
              <a:buNone/>
              <a:defRPr sz="648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58766504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CA5A6A3-EB84-4683-82EC-A2416C65D90A}"/>
              </a:ext>
            </a:extLst>
          </p:cNvPr>
          <p:cNvSpPr/>
          <p:nvPr userDrawn="1"/>
        </p:nvSpPr>
        <p:spPr>
          <a:xfrm>
            <a:off x="0" y="0"/>
            <a:ext cx="14630400" cy="1276507"/>
          </a:xfrm>
          <a:prstGeom prst="rect">
            <a:avLst/>
          </a:prstGeom>
          <a:gradFill>
            <a:gsLst>
              <a:gs pos="38000">
                <a:schemeClr val="accent2">
                  <a:lumMod val="85000"/>
                  <a:lumOff val="15000"/>
                </a:schemeClr>
              </a:gs>
              <a:gs pos="100000">
                <a:schemeClr val="accent2">
                  <a:lumMod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Tx/>
              <a:buNone/>
              <a:tabLst/>
              <a:defRPr/>
            </a:pPr>
            <a:endParaRPr kumimoji="0" lang="en-US" sz="216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71283" y="203707"/>
            <a:ext cx="13887836" cy="869096"/>
          </a:xfrm>
          <a:prstGeom prst="rect">
            <a:avLst/>
          </a:prstGeom>
        </p:spPr>
        <p:txBody>
          <a:bodyPr anchor="ctr"/>
          <a:lstStyle>
            <a:lvl1pPr marL="0" indent="0" algn="ctr">
              <a:buNone/>
              <a:defRPr sz="648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363288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6E6"/>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33" Type="http://schemas.openxmlformats.org/officeDocument/2006/relationships/theme" Target="../theme/theme3.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slideLayout" Target="../slideLayouts/slideLayout58.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32" Type="http://schemas.openxmlformats.org/officeDocument/2006/relationships/slideLayout" Target="../slideLayouts/slideLayout61.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slideLayout" Target="../slideLayouts/slideLayout57.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31" Type="http://schemas.openxmlformats.org/officeDocument/2006/relationships/slideLayout" Target="../slideLayouts/slideLayout60.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slideLayout" Target="../slideLayouts/slideLayout59.xml"/><Relationship Id="rId8"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image" Target="../media/image9.png"/><Relationship Id="rId10" Type="http://schemas.openxmlformats.org/officeDocument/2006/relationships/slideLayout" Target="../slideLayouts/slideLayout73.xml"/><Relationship Id="rId19" Type="http://schemas.openxmlformats.org/officeDocument/2006/relationships/slideLayout" Target="../slideLayouts/slideLayout82.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91" r:id="rId1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F3E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8640" y="329566"/>
            <a:ext cx="9875520" cy="13716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48640" y="1920241"/>
            <a:ext cx="9875520" cy="543115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8640" y="7627621"/>
            <a:ext cx="2560320" cy="438150"/>
          </a:xfrm>
          <a:prstGeom prst="rect">
            <a:avLst/>
          </a:prstGeom>
        </p:spPr>
        <p:txBody>
          <a:bodyPr vert="horz" lIns="91440" tIns="45720" rIns="91440" bIns="45720" rtlCol="0" anchor="ctr"/>
          <a:lstStyle>
            <a:lvl1pPr algn="l">
              <a:defRPr sz="1440">
                <a:solidFill>
                  <a:schemeClr val="tx1">
                    <a:tint val="75000"/>
                  </a:schemeClr>
                </a:solidFill>
              </a:defRPr>
            </a:lvl1pPr>
          </a:lstStyle>
          <a:p>
            <a:fld id="{5BCAD085-E8A6-8845-BD4E-CB4CCA059FC4}" type="datetimeFigureOut">
              <a:rPr lang="en-US" smtClean="0"/>
              <a:t>16-Nov-25</a:t>
            </a:fld>
            <a:endParaRPr lang="en-US"/>
          </a:p>
        </p:txBody>
      </p:sp>
      <p:sp>
        <p:nvSpPr>
          <p:cNvPr id="5" name="Footer Placeholder 4"/>
          <p:cNvSpPr>
            <a:spLocks noGrp="1"/>
          </p:cNvSpPr>
          <p:nvPr>
            <p:ph type="ftr" sz="quarter" idx="3"/>
          </p:nvPr>
        </p:nvSpPr>
        <p:spPr>
          <a:xfrm>
            <a:off x="3749040" y="7627621"/>
            <a:ext cx="3474720" cy="438150"/>
          </a:xfrm>
          <a:prstGeom prst="rect">
            <a:avLst/>
          </a:prstGeom>
        </p:spPr>
        <p:txBody>
          <a:bodyPr vert="horz" lIns="91440" tIns="45720" rIns="91440" bIns="45720" rtlCol="0" anchor="ctr"/>
          <a:lstStyle>
            <a:lvl1pPr algn="ctr">
              <a:defRPr sz="14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863840" y="7627621"/>
            <a:ext cx="2560320" cy="438150"/>
          </a:xfrm>
          <a:prstGeom prst="rect">
            <a:avLst/>
          </a:prstGeom>
        </p:spPr>
        <p:txBody>
          <a:bodyPr vert="horz" lIns="91440" tIns="45720" rIns="91440" bIns="45720" rtlCol="0" anchor="ctr"/>
          <a:lstStyle>
            <a:lvl1pPr algn="r">
              <a:defRPr sz="144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414779419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defTabSz="548640" rtl="0" eaLnBrk="1" latinLnBrk="0" hangingPunct="1">
        <a:spcBef>
          <a:spcPct val="0"/>
        </a:spcBef>
        <a:buNone/>
        <a:defRPr sz="5280" kern="1200">
          <a:solidFill>
            <a:schemeClr val="tx1"/>
          </a:solidFill>
          <a:latin typeface="+mj-lt"/>
          <a:ea typeface="+mj-ea"/>
          <a:cs typeface="+mj-cs"/>
        </a:defRPr>
      </a:lvl1pPr>
    </p:titleStyle>
    <p:bodyStyle>
      <a:lvl1pPr marL="411480" indent="-411480" algn="l" defTabSz="548640" rtl="0" eaLnBrk="1" latinLnBrk="0" hangingPunct="1">
        <a:spcBef>
          <a:spcPct val="20000"/>
        </a:spcBef>
        <a:buFont typeface="Arial"/>
        <a:buChar char="•"/>
        <a:defRPr sz="3840" kern="1200">
          <a:solidFill>
            <a:schemeClr val="tx1"/>
          </a:solidFill>
          <a:latin typeface="+mn-lt"/>
          <a:ea typeface="+mn-ea"/>
          <a:cs typeface="+mn-cs"/>
        </a:defRPr>
      </a:lvl1pPr>
      <a:lvl2pPr marL="891540" indent="-342900" algn="l" defTabSz="548640" rtl="0" eaLnBrk="1" latinLnBrk="0" hangingPunct="1">
        <a:spcBef>
          <a:spcPct val="20000"/>
        </a:spcBef>
        <a:buFont typeface="Arial"/>
        <a:buChar char="–"/>
        <a:defRPr sz="3360" kern="1200">
          <a:solidFill>
            <a:schemeClr val="tx1"/>
          </a:solidFill>
          <a:latin typeface="+mn-lt"/>
          <a:ea typeface="+mn-ea"/>
          <a:cs typeface="+mn-cs"/>
        </a:defRPr>
      </a:lvl2pPr>
      <a:lvl3pPr marL="1371600" indent="-274320" algn="l" defTabSz="548640" rtl="0" eaLnBrk="1" latinLnBrk="0" hangingPunct="1">
        <a:spcBef>
          <a:spcPct val="20000"/>
        </a:spcBef>
        <a:buFont typeface="Arial"/>
        <a:buChar char="•"/>
        <a:defRPr sz="2880" kern="1200">
          <a:solidFill>
            <a:schemeClr val="tx1"/>
          </a:solidFill>
          <a:latin typeface="+mn-lt"/>
          <a:ea typeface="+mn-ea"/>
          <a:cs typeface="+mn-cs"/>
        </a:defRPr>
      </a:lvl3pPr>
      <a:lvl4pPr marL="1920240" indent="-274320" algn="l" defTabSz="548640" rtl="0" eaLnBrk="1" latinLnBrk="0" hangingPunct="1">
        <a:spcBef>
          <a:spcPct val="20000"/>
        </a:spcBef>
        <a:buFont typeface="Arial"/>
        <a:buChar char="–"/>
        <a:defRPr sz="2400" kern="1200">
          <a:solidFill>
            <a:schemeClr val="tx1"/>
          </a:solidFill>
          <a:latin typeface="+mn-lt"/>
          <a:ea typeface="+mn-ea"/>
          <a:cs typeface="+mn-cs"/>
        </a:defRPr>
      </a:lvl4pPr>
      <a:lvl5pPr marL="2468880" indent="-274320" algn="l" defTabSz="548640" rtl="0" eaLnBrk="1" latinLnBrk="0" hangingPunct="1">
        <a:spcBef>
          <a:spcPct val="20000"/>
        </a:spcBef>
        <a:buFont typeface="Arial"/>
        <a:buChar char="»"/>
        <a:defRPr sz="2400" kern="1200">
          <a:solidFill>
            <a:schemeClr val="tx1"/>
          </a:solidFill>
          <a:latin typeface="+mn-lt"/>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8640" rtl="0" eaLnBrk="1" latinLnBrk="0" hangingPunct="1">
        <a:defRPr sz="2160" kern="1200">
          <a:solidFill>
            <a:schemeClr val="tx1"/>
          </a:solidFill>
          <a:latin typeface="+mn-lt"/>
          <a:ea typeface="+mn-ea"/>
          <a:cs typeface="+mn-cs"/>
        </a:defRPr>
      </a:lvl1pPr>
      <a:lvl2pPr marL="548640" algn="l" defTabSz="548640" rtl="0" eaLnBrk="1" latinLnBrk="0" hangingPunct="1">
        <a:defRPr sz="2160" kern="1200">
          <a:solidFill>
            <a:schemeClr val="tx1"/>
          </a:solidFill>
          <a:latin typeface="+mn-lt"/>
          <a:ea typeface="+mn-ea"/>
          <a:cs typeface="+mn-cs"/>
        </a:defRPr>
      </a:lvl2pPr>
      <a:lvl3pPr marL="1097280" algn="l" defTabSz="548640" rtl="0" eaLnBrk="1" latinLnBrk="0" hangingPunct="1">
        <a:defRPr sz="2160" kern="1200">
          <a:solidFill>
            <a:schemeClr val="tx1"/>
          </a:solidFill>
          <a:latin typeface="+mn-lt"/>
          <a:ea typeface="+mn-ea"/>
          <a:cs typeface="+mn-cs"/>
        </a:defRPr>
      </a:lvl3pPr>
      <a:lvl4pPr marL="1645920" algn="l" defTabSz="548640" rtl="0" eaLnBrk="1" latinLnBrk="0" hangingPunct="1">
        <a:defRPr sz="2160" kern="1200">
          <a:solidFill>
            <a:schemeClr val="tx1"/>
          </a:solidFill>
          <a:latin typeface="+mn-lt"/>
          <a:ea typeface="+mn-ea"/>
          <a:cs typeface="+mn-cs"/>
        </a:defRPr>
      </a:lvl4pPr>
      <a:lvl5pPr marL="2194560" algn="l" defTabSz="548640" rtl="0" eaLnBrk="1" latinLnBrk="0" hangingPunct="1">
        <a:defRPr sz="2160" kern="1200">
          <a:solidFill>
            <a:schemeClr val="tx1"/>
          </a:solidFill>
          <a:latin typeface="+mn-lt"/>
          <a:ea typeface="+mn-ea"/>
          <a:cs typeface="+mn-cs"/>
        </a:defRPr>
      </a:lvl5pPr>
      <a:lvl6pPr marL="2743200" algn="l" defTabSz="548640" rtl="0" eaLnBrk="1" latinLnBrk="0" hangingPunct="1">
        <a:defRPr sz="2160" kern="1200">
          <a:solidFill>
            <a:schemeClr val="tx1"/>
          </a:solidFill>
          <a:latin typeface="+mn-lt"/>
          <a:ea typeface="+mn-ea"/>
          <a:cs typeface="+mn-cs"/>
        </a:defRPr>
      </a:lvl6pPr>
      <a:lvl7pPr marL="3291840" algn="l" defTabSz="548640" rtl="0" eaLnBrk="1" latinLnBrk="0" hangingPunct="1">
        <a:defRPr sz="2160" kern="1200">
          <a:solidFill>
            <a:schemeClr val="tx1"/>
          </a:solidFill>
          <a:latin typeface="+mn-lt"/>
          <a:ea typeface="+mn-ea"/>
          <a:cs typeface="+mn-cs"/>
        </a:defRPr>
      </a:lvl7pPr>
      <a:lvl8pPr marL="3840480" algn="l" defTabSz="548640" rtl="0" eaLnBrk="1" latinLnBrk="0" hangingPunct="1">
        <a:defRPr sz="2160" kern="1200">
          <a:solidFill>
            <a:schemeClr val="tx1"/>
          </a:solidFill>
          <a:latin typeface="+mn-lt"/>
          <a:ea typeface="+mn-ea"/>
          <a:cs typeface="+mn-cs"/>
        </a:defRPr>
      </a:lvl8pPr>
      <a:lvl9pPr marL="4389120" algn="l" defTabSz="548640" rtl="0" eaLnBrk="1" latinLnBrk="0" hangingPunct="1">
        <a:defRPr sz="216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6F8F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4039191"/>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1" r:id="rId20"/>
    <p:sldLayoutId id="2147483762" r:id="rId21"/>
    <p:sldLayoutId id="2147483763" r:id="rId22"/>
    <p:sldLayoutId id="2147483764" r:id="rId23"/>
    <p:sldLayoutId id="2147483765" r:id="rId24"/>
    <p:sldLayoutId id="2147483766" r:id="rId25"/>
    <p:sldLayoutId id="2147483767" r:id="rId26"/>
    <p:sldLayoutId id="2147483768" r:id="rId27"/>
    <p:sldLayoutId id="2147483769" r:id="rId28"/>
    <p:sldLayoutId id="2147483770" r:id="rId29"/>
    <p:sldLayoutId id="2147483771" r:id="rId30"/>
    <p:sldLayoutId id="2147483772" r:id="rId31"/>
    <p:sldLayoutId id="2147483773" r:id="rId32"/>
  </p:sldLayoutIdLst>
  <p:transition spd="slow" advClick="0" advTm="3000">
    <p:fade/>
  </p:transition>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1779130751"/>
      </p:ext>
    </p:extLst>
  </p:cSld>
  <p:clrMap bg1="lt1" tx1="dk1" bg2="dk2" tx2="lt2" accent1="accent1" accent2="accent2" accent3="accent3" accent4="accent4" accent5="accent5" accent6="accent6" hlink="hlink" folHlink="folHlink"/>
  <p:sldLayoutIdLst>
    <p:sldLayoutId id="2147483775" r:id="rId1"/>
    <p:sldLayoutId id="214748377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dirty="0">
          <a:solidFill>
            <a:srgbClr val="000000"/>
          </a:solidFill>
          <a:latin typeface="+mj-lt"/>
          <a:ea typeface="Adelle Sans ARA Sb" panose="00000700000000000000" pitchFamily="50" charset="-78"/>
          <a:cs typeface="+mj-cs"/>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5840" y="438150"/>
            <a:ext cx="12618720" cy="1590676"/>
          </a:xfrm>
          <a:prstGeom prst="rect">
            <a:avLst/>
          </a:prstGeom>
        </p:spPr>
        <p:txBody>
          <a:bodyPr vert="horz" lIns="91440" tIns="45720" rIns="91440" bIns="45720" rtlCol="0" anchor="ctr">
            <a:normAutofit/>
          </a:bodyPr>
          <a:lstStyle/>
          <a:p>
            <a:r>
              <a:rPr lang="en-US"/>
              <a:t>Click to edit Master title style</a:t>
            </a:r>
            <a:endParaRPr lang="ar-EG"/>
          </a:p>
        </p:txBody>
      </p:sp>
      <p:sp>
        <p:nvSpPr>
          <p:cNvPr id="3" name="Text Placeholder 2"/>
          <p:cNvSpPr>
            <a:spLocks noGrp="1"/>
          </p:cNvSpPr>
          <p:nvPr>
            <p:ph type="body" idx="1"/>
          </p:nvPr>
        </p:nvSpPr>
        <p:spPr>
          <a:xfrm>
            <a:off x="1005840" y="2190750"/>
            <a:ext cx="12618720" cy="52216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ar-EG" dirty="0"/>
          </a:p>
        </p:txBody>
      </p:sp>
      <p:sp>
        <p:nvSpPr>
          <p:cNvPr id="4" name="Date Placeholder 3"/>
          <p:cNvSpPr>
            <a:spLocks noGrp="1"/>
          </p:cNvSpPr>
          <p:nvPr>
            <p:ph type="dt" sz="half" idx="2"/>
          </p:nvPr>
        </p:nvSpPr>
        <p:spPr>
          <a:xfrm>
            <a:off x="1005840" y="7627621"/>
            <a:ext cx="3291840" cy="438150"/>
          </a:xfrm>
          <a:prstGeom prst="rect">
            <a:avLst/>
          </a:prstGeom>
        </p:spPr>
        <p:txBody>
          <a:bodyPr vert="horz" lIns="91440" tIns="45720" rIns="91440" bIns="45720" rtlCol="0" anchor="ctr"/>
          <a:lstStyle>
            <a:lvl1pPr algn="r">
              <a:defRPr sz="1440">
                <a:solidFill>
                  <a:schemeClr val="tx1">
                    <a:tint val="75000"/>
                  </a:schemeClr>
                </a:solidFill>
              </a:defRPr>
            </a:lvl1pPr>
          </a:lstStyle>
          <a:p>
            <a:pPr defTabSz="1097280">
              <a:defRPr/>
            </a:pPr>
            <a:fld id="{8CEB5544-D1B7-4F95-AB15-BA5EDD4C0ACA}" type="datetimeFigureOut">
              <a:rPr lang="ar-EG" smtClean="0">
                <a:solidFill>
                  <a:prstClr val="black">
                    <a:tint val="75000"/>
                  </a:prstClr>
                </a:solidFill>
              </a:rPr>
              <a:pPr defTabSz="1097280">
                <a:defRPr/>
              </a:pPr>
              <a:t>27/05/1447</a:t>
            </a:fld>
            <a:endParaRPr lang="ar-EG">
              <a:solidFill>
                <a:prstClr val="black">
                  <a:tint val="75000"/>
                </a:prstClr>
              </a:solidFill>
            </a:endParaRPr>
          </a:p>
        </p:txBody>
      </p:sp>
      <p:sp>
        <p:nvSpPr>
          <p:cNvPr id="5" name="Footer Placeholder 4"/>
          <p:cNvSpPr>
            <a:spLocks noGrp="1"/>
          </p:cNvSpPr>
          <p:nvPr>
            <p:ph type="ftr" sz="quarter" idx="3"/>
          </p:nvPr>
        </p:nvSpPr>
        <p:spPr>
          <a:xfrm>
            <a:off x="4846320" y="7627621"/>
            <a:ext cx="4937760" cy="438150"/>
          </a:xfrm>
          <a:prstGeom prst="rect">
            <a:avLst/>
          </a:prstGeom>
        </p:spPr>
        <p:txBody>
          <a:bodyPr vert="horz" lIns="91440" tIns="45720" rIns="91440" bIns="45720" rtlCol="0" anchor="ctr"/>
          <a:lstStyle>
            <a:lvl1pPr algn="ctr">
              <a:defRPr sz="1440">
                <a:solidFill>
                  <a:schemeClr val="tx1">
                    <a:tint val="75000"/>
                  </a:schemeClr>
                </a:solidFill>
              </a:defRPr>
            </a:lvl1pPr>
          </a:lstStyle>
          <a:p>
            <a:pPr defTabSz="1097280">
              <a:defRPr/>
            </a:pPr>
            <a:endParaRPr lang="ar-EG">
              <a:solidFill>
                <a:prstClr val="black">
                  <a:tint val="75000"/>
                </a:prstClr>
              </a:solidFill>
            </a:endParaRPr>
          </a:p>
        </p:txBody>
      </p:sp>
      <p:sp>
        <p:nvSpPr>
          <p:cNvPr id="6" name="Slide Number Placeholder 5"/>
          <p:cNvSpPr>
            <a:spLocks noGrp="1"/>
          </p:cNvSpPr>
          <p:nvPr>
            <p:ph type="sldNum" sz="quarter" idx="4"/>
          </p:nvPr>
        </p:nvSpPr>
        <p:spPr>
          <a:xfrm>
            <a:off x="10332720" y="7627621"/>
            <a:ext cx="3291840" cy="438150"/>
          </a:xfrm>
          <a:prstGeom prst="rect">
            <a:avLst/>
          </a:prstGeom>
        </p:spPr>
        <p:txBody>
          <a:bodyPr vert="horz" lIns="91440" tIns="45720" rIns="91440" bIns="45720" rtlCol="0" anchor="ctr"/>
          <a:lstStyle>
            <a:lvl1pPr algn="l">
              <a:defRPr sz="1440">
                <a:solidFill>
                  <a:schemeClr val="tx1">
                    <a:tint val="75000"/>
                  </a:schemeClr>
                </a:solidFill>
              </a:defRPr>
            </a:lvl1pPr>
          </a:lstStyle>
          <a:p>
            <a:pPr defTabSz="1097280">
              <a:defRPr/>
            </a:pPr>
            <a:fld id="{0321931E-0CDE-44CD-8AA6-5F7069E4B7BF}" type="slidenum">
              <a:rPr lang="ar-EG" smtClean="0">
                <a:solidFill>
                  <a:prstClr val="black">
                    <a:tint val="75000"/>
                  </a:prstClr>
                </a:solidFill>
              </a:rPr>
              <a:pPr defTabSz="1097280">
                <a:defRPr/>
              </a:pPr>
              <a:t>‹#›</a:t>
            </a:fld>
            <a:endParaRPr lang="ar-EG">
              <a:solidFill>
                <a:prstClr val="black">
                  <a:tint val="75000"/>
                </a:prstClr>
              </a:solidFill>
            </a:endParaRPr>
          </a:p>
        </p:txBody>
      </p:sp>
      <p:pic>
        <p:nvPicPr>
          <p:cNvPr id="7" name="Picture 6"/>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3708050" y="91068"/>
            <a:ext cx="807104" cy="940714"/>
          </a:xfrm>
          <a:prstGeom prst="rect">
            <a:avLst/>
          </a:prstGeom>
        </p:spPr>
      </p:pic>
    </p:spTree>
    <p:extLst>
      <p:ext uri="{BB962C8B-B14F-4D97-AF65-F5344CB8AC3E}">
        <p14:creationId xmlns:p14="http://schemas.microsoft.com/office/powerpoint/2010/main" val="3038114379"/>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Lst>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ar-EG"/>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eg"/><Relationship Id="rId1" Type="http://schemas.openxmlformats.org/officeDocument/2006/relationships/slideLayout" Target="../slideLayouts/slideLayout31.xml"/><Relationship Id="rId5" Type="http://schemas.openxmlformats.org/officeDocument/2006/relationships/image" Target="../media/image45.png"/><Relationship Id="rId4" Type="http://schemas.openxmlformats.org/officeDocument/2006/relationships/image" Target="../media/image44.jpeg"/></Relationships>
</file>

<file path=ppt/slides/_rels/slide11.xml.rels><?xml version="1.0" encoding="UTF-8" standalone="yes"?>
<Relationships xmlns="http://schemas.openxmlformats.org/package/2006/relationships"><Relationship Id="rId8" Type="http://schemas.openxmlformats.org/officeDocument/2006/relationships/image" Target="../media/image50.jpg"/><Relationship Id="rId3" Type="http://schemas.openxmlformats.org/officeDocument/2006/relationships/image" Target="../media/image46.png"/><Relationship Id="rId7"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31.svg"/><Relationship Id="rId7"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Layout" Target="../slideLayouts/slideLayout18.xml"/><Relationship Id="rId6" Type="http://schemas.openxmlformats.org/officeDocument/2006/relationships/image" Target="../media/image53.png"/><Relationship Id="rId11" Type="http://schemas.openxmlformats.org/officeDocument/2006/relationships/image" Target="../media/image15.png"/><Relationship Id="rId5" Type="http://schemas.openxmlformats.org/officeDocument/2006/relationships/image" Target="../media/image33.svg"/><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37.svg"/></Relationships>
</file>

<file path=ppt/slides/_rels/slide1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59.png"/><Relationship Id="rId4" Type="http://schemas.openxmlformats.org/officeDocument/2006/relationships/image" Target="../media/image58.png"/></Relationships>
</file>

<file path=ppt/slides/_rels/slide1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50.jp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11.xml"/><Relationship Id="rId1" Type="http://schemas.openxmlformats.org/officeDocument/2006/relationships/slideLayout" Target="../slideLayouts/slideLayout63.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71.png"/></Relationships>
</file>

<file path=ppt/slides/_rels/slide18.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72.png"/><Relationship Id="rId7" Type="http://schemas.openxmlformats.org/officeDocument/2006/relationships/image" Target="../media/image65.png"/><Relationship Id="rId12" Type="http://schemas.openxmlformats.org/officeDocument/2006/relationships/image" Target="../media/image77.png"/><Relationship Id="rId2" Type="http://schemas.openxmlformats.org/officeDocument/2006/relationships/notesSlide" Target="../notesSlides/notesSlide12.xml"/><Relationship Id="rId1" Type="http://schemas.openxmlformats.org/officeDocument/2006/relationships/slideLayout" Target="../slideLayouts/slideLayout63.xml"/><Relationship Id="rId6" Type="http://schemas.openxmlformats.org/officeDocument/2006/relationships/image" Target="../media/image66.png"/><Relationship Id="rId11" Type="http://schemas.openxmlformats.org/officeDocument/2006/relationships/image" Target="../media/image76.png"/><Relationship Id="rId5" Type="http://schemas.openxmlformats.org/officeDocument/2006/relationships/image" Target="../media/image74.png"/><Relationship Id="rId10" Type="http://schemas.openxmlformats.org/officeDocument/2006/relationships/image" Target="../media/image71.png"/><Relationship Id="rId4" Type="http://schemas.openxmlformats.org/officeDocument/2006/relationships/image" Target="../media/image73.png"/><Relationship Id="rId9" Type="http://schemas.openxmlformats.org/officeDocument/2006/relationships/image" Target="../media/image75.png"/></Relationships>
</file>

<file path=ppt/slides/_rels/slide1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g"/><Relationship Id="rId1" Type="http://schemas.openxmlformats.org/officeDocument/2006/relationships/slideLayout" Target="../slideLayouts/slideLayout25.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83.png"/><Relationship Id="rId1" Type="http://schemas.openxmlformats.org/officeDocument/2006/relationships/slideLayout" Target="../slideLayouts/slideLayout25.xml"/><Relationship Id="rId5" Type="http://schemas.openxmlformats.org/officeDocument/2006/relationships/image" Target="../media/image84.png"/><Relationship Id="rId4" Type="http://schemas.openxmlformats.org/officeDocument/2006/relationships/chart" Target="../charts/chart5.xml"/></Relationships>
</file>

<file path=ppt/slides/_rels/slide21.xml.rels><?xml version="1.0" encoding="UTF-8" standalone="yes"?>
<Relationships xmlns="http://schemas.openxmlformats.org/package/2006/relationships"><Relationship Id="rId3" Type="http://schemas.openxmlformats.org/officeDocument/2006/relationships/hyperlink" Target="https://www.who.int"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86.jpg"/><Relationship Id="rId5" Type="http://schemas.openxmlformats.org/officeDocument/2006/relationships/image" Target="../media/image85.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87.png"/><Relationship Id="rId17" Type="http://schemas.openxmlformats.org/officeDocument/2006/relationships/image" Target="../media/image89.png"/><Relationship Id="rId2" Type="http://schemas.openxmlformats.org/officeDocument/2006/relationships/notesSlide" Target="../notesSlides/notesSlide14.xml"/><Relationship Id="rId16" Type="http://schemas.openxmlformats.org/officeDocument/2006/relationships/image" Target="../media/image15.png"/><Relationship Id="rId1" Type="http://schemas.openxmlformats.org/officeDocument/2006/relationships/slideLayout" Target="../slideLayouts/slideLayout14.xml"/><Relationship Id="rId5" Type="http://schemas.openxmlformats.org/officeDocument/2006/relationships/image" Target="../media/image-13-3.svg"/><Relationship Id="rId15" Type="http://schemas.openxmlformats.org/officeDocument/2006/relationships/image" Target="../media/image-13-15.svg"/><Relationship Id="rId4" Type="http://schemas.openxmlformats.org/officeDocument/2006/relationships/image" Target="../media/image88.png"/></Relationships>
</file>

<file path=ppt/slides/_rels/slide23.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2.png"/><Relationship Id="rId5" Type="http://schemas.openxmlformats.org/officeDocument/2006/relationships/image" Target="../media/image15.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6.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png"/><Relationship Id="rId2" Type="http://schemas.openxmlformats.org/officeDocument/2006/relationships/image" Target="../media/image25.jpg"/><Relationship Id="rId16" Type="http://schemas.openxmlformats.org/officeDocument/2006/relationships/image" Target="../media/image38.png"/><Relationship Id="rId1" Type="http://schemas.openxmlformats.org/officeDocument/2006/relationships/slideLayout" Target="../slideLayouts/slideLayout70.xml"/><Relationship Id="rId6" Type="http://schemas.openxmlformats.org/officeDocument/2006/relationships/image" Target="../media/image28.png"/><Relationship Id="rId11" Type="http://schemas.openxmlformats.org/officeDocument/2006/relationships/image" Target="../media/image33.jpe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png"/><Relationship Id="rId4" Type="http://schemas.openxmlformats.org/officeDocument/2006/relationships/image" Target="../media/image23.png"/><Relationship Id="rId9" Type="http://schemas.openxmlformats.org/officeDocument/2006/relationships/image" Target="../media/image31.jpeg"/><Relationship Id="rId14" Type="http://schemas.openxmlformats.org/officeDocument/2006/relationships/image" Target="../media/image36.jpeg"/></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ity with a circular structure&#10;&#10;AI-generated content may be incorrect.">
            <a:extLst>
              <a:ext uri="{FF2B5EF4-FFF2-40B4-BE49-F238E27FC236}">
                <a16:creationId xmlns:a16="http://schemas.microsoft.com/office/drawing/2014/main" id="{7EFFF2FE-EA73-6FAA-B783-18B723ECC599}"/>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xfrm>
            <a:off x="360" y="-22859"/>
            <a:ext cx="14630040" cy="8259840"/>
          </a:xfrm>
          <a:gradFill>
            <a:gsLst>
              <a:gs pos="7500">
                <a:srgbClr val="BABABA"/>
              </a:gs>
              <a:gs pos="0">
                <a:schemeClr val="bg1">
                  <a:lumMod val="75000"/>
                </a:schemeClr>
              </a:gs>
              <a:gs pos="100000">
                <a:schemeClr val="bg1">
                  <a:lumMod val="50000"/>
                </a:schemeClr>
              </a:gs>
            </a:gsLst>
          </a:gradFill>
        </p:spPr>
      </p:pic>
      <p:sp>
        <p:nvSpPr>
          <p:cNvPr id="3" name="Title 2">
            <a:extLst>
              <a:ext uri="{FF2B5EF4-FFF2-40B4-BE49-F238E27FC236}">
                <a16:creationId xmlns:a16="http://schemas.microsoft.com/office/drawing/2014/main" id="{22E7764E-98F0-8250-D8DF-D48F4F8860BE}"/>
              </a:ext>
            </a:extLst>
          </p:cNvPr>
          <p:cNvSpPr>
            <a:spLocks noGrp="1"/>
          </p:cNvSpPr>
          <p:nvPr>
            <p:ph type="title"/>
          </p:nvPr>
        </p:nvSpPr>
        <p:spPr>
          <a:xfrm>
            <a:off x="100899" y="326886"/>
            <a:ext cx="6711381" cy="2746394"/>
          </a:xfrm>
        </p:spPr>
        <p:txBody>
          <a:bodyPr/>
          <a:lstStyle/>
          <a:p>
            <a:pPr>
              <a:spcAft>
                <a:spcPts val="720"/>
              </a:spcAft>
            </a:pPr>
            <a:r>
              <a:rPr lang="en-US" sz="4400" dirty="0">
                <a:solidFill>
                  <a:schemeClr val="bg1"/>
                </a:solidFill>
                <a:latin typeface="Calibri" panose="020F0502020204030204" pitchFamily="34" charset="0"/>
                <a:cs typeface="Calibri" panose="020F0502020204030204" pitchFamily="34" charset="0"/>
              </a:rPr>
              <a:t>First D-8 Health Experts Meeting</a:t>
            </a:r>
            <a:r>
              <a:rPr lang="en-US" sz="4400" dirty="0">
                <a:solidFill>
                  <a:schemeClr val="accent1">
                    <a:lumMod val="75000"/>
                  </a:schemeClr>
                </a:solidFill>
                <a:latin typeface="Calibri" panose="020F0502020204030204" pitchFamily="34" charset="0"/>
                <a:cs typeface="Calibri" panose="020F0502020204030204" pitchFamily="34" charset="0"/>
              </a:rPr>
              <a:t/>
            </a:r>
            <a:br>
              <a:rPr lang="en-US" sz="4400" dirty="0">
                <a:solidFill>
                  <a:schemeClr val="accent1">
                    <a:lumMod val="75000"/>
                  </a:schemeClr>
                </a:solidFill>
                <a:latin typeface="Calibri" panose="020F0502020204030204" pitchFamily="34" charset="0"/>
                <a:cs typeface="Calibri" panose="020F0502020204030204" pitchFamily="34" charset="0"/>
              </a:rPr>
            </a:br>
            <a:r>
              <a:rPr lang="en-US" sz="3200" dirty="0">
                <a:solidFill>
                  <a:srgbClr val="FFFF00"/>
                </a:solidFill>
                <a:latin typeface="Calibri" panose="020F0502020204030204" pitchFamily="34" charset="0"/>
                <a:cs typeface="Calibri" panose="020F0502020204030204" pitchFamily="34" charset="0"/>
              </a:rPr>
              <a:t>17</a:t>
            </a:r>
            <a:r>
              <a:rPr lang="en-US" sz="3200" baseline="30000" dirty="0">
                <a:solidFill>
                  <a:srgbClr val="FFFF00"/>
                </a:solidFill>
                <a:latin typeface="Calibri" panose="020F0502020204030204" pitchFamily="34" charset="0"/>
                <a:cs typeface="Calibri" panose="020F0502020204030204" pitchFamily="34" charset="0"/>
              </a:rPr>
              <a:t>th </a:t>
            </a:r>
            <a:r>
              <a:rPr lang="en-US" sz="3200" dirty="0">
                <a:solidFill>
                  <a:srgbClr val="FFFF00"/>
                </a:solidFill>
                <a:latin typeface="Calibri" panose="020F0502020204030204" pitchFamily="34" charset="0"/>
                <a:cs typeface="Calibri" panose="020F0502020204030204" pitchFamily="34" charset="0"/>
              </a:rPr>
              <a:t>November, 2025</a:t>
            </a:r>
            <a:r>
              <a:rPr lang="en-US" sz="4800" dirty="0">
                <a:solidFill>
                  <a:srgbClr val="FFFF00"/>
                </a:solidFill>
                <a:latin typeface="Calibri" panose="020F0502020204030204" pitchFamily="34" charset="0"/>
                <a:cs typeface="Calibri" panose="020F0502020204030204" pitchFamily="34" charset="0"/>
              </a:rPr>
              <a:t/>
            </a:r>
            <a:br>
              <a:rPr lang="en-US" sz="4800" dirty="0">
                <a:solidFill>
                  <a:srgbClr val="FFFF00"/>
                </a:solidFill>
                <a:latin typeface="Calibri" panose="020F0502020204030204" pitchFamily="34" charset="0"/>
                <a:cs typeface="Calibri" panose="020F0502020204030204" pitchFamily="34" charset="0"/>
              </a:rPr>
            </a:br>
            <a:endParaRPr lang="en-US" dirty="0">
              <a:solidFill>
                <a:srgbClr val="FFFF00"/>
              </a:solidFill>
            </a:endParaRPr>
          </a:p>
        </p:txBody>
      </p:sp>
      <p:grpSp>
        <p:nvGrpSpPr>
          <p:cNvPr id="6" name="Group 5">
            <a:extLst>
              <a:ext uri="{FF2B5EF4-FFF2-40B4-BE49-F238E27FC236}">
                <a16:creationId xmlns:a16="http://schemas.microsoft.com/office/drawing/2014/main" id="{ED0A8C98-F9BC-B477-E05D-7CF52D6A6A4A}"/>
              </a:ext>
            </a:extLst>
          </p:cNvPr>
          <p:cNvGrpSpPr/>
          <p:nvPr/>
        </p:nvGrpSpPr>
        <p:grpSpPr>
          <a:xfrm>
            <a:off x="276093" y="3073280"/>
            <a:ext cx="5703569" cy="1965058"/>
            <a:chOff x="4059243" y="3916559"/>
            <a:chExt cx="4073504" cy="1270654"/>
          </a:xfrm>
        </p:grpSpPr>
        <p:sp>
          <p:nvSpPr>
            <p:cNvPr id="7" name="TextBox 6">
              <a:extLst>
                <a:ext uri="{FF2B5EF4-FFF2-40B4-BE49-F238E27FC236}">
                  <a16:creationId xmlns:a16="http://schemas.microsoft.com/office/drawing/2014/main" id="{6315D037-D11F-7A06-1C80-80A5E0AC2635}"/>
                </a:ext>
              </a:extLst>
            </p:cNvPr>
            <p:cNvSpPr txBox="1"/>
            <p:nvPr/>
          </p:nvSpPr>
          <p:spPr>
            <a:xfrm>
              <a:off x="4207708" y="3992033"/>
              <a:ext cx="3776573" cy="867801"/>
            </a:xfrm>
            <a:prstGeom prst="rect">
              <a:avLst/>
            </a:prstGeom>
            <a:noFill/>
          </p:spPr>
          <p:txBody>
            <a:bodyPr wrap="square" rtlCol="0">
              <a:spAutoFit/>
            </a:bodyPr>
            <a:lstStyle/>
            <a:p>
              <a:pPr>
                <a:lnSpc>
                  <a:spcPct val="150000"/>
                </a:lnSpc>
              </a:pPr>
              <a:r>
                <a:rPr lang="en-US" sz="2800" b="1" i="1" dirty="0">
                  <a:solidFill>
                    <a:schemeClr val="bg1"/>
                  </a:solidFill>
                  <a:latin typeface="Poppins" panose="00000500000000000000" pitchFamily="2" charset="0"/>
                  <a:cs typeface="Poppins" panose="00000500000000000000" pitchFamily="2" charset="0"/>
                </a:rPr>
                <a:t>Prof. </a:t>
              </a:r>
              <a:r>
                <a:rPr lang="en-US" sz="2800" b="1" i="1" dirty="0" err="1">
                  <a:solidFill>
                    <a:schemeClr val="bg1"/>
                  </a:solidFill>
                  <a:latin typeface="Poppins" panose="00000500000000000000" pitchFamily="2" charset="0"/>
                  <a:cs typeface="Poppins" panose="00000500000000000000" pitchFamily="2" charset="0"/>
                </a:rPr>
                <a:t>Abla</a:t>
              </a:r>
              <a:r>
                <a:rPr lang="en-US" sz="2800" b="1" i="1" dirty="0">
                  <a:solidFill>
                    <a:schemeClr val="bg1"/>
                  </a:solidFill>
                  <a:latin typeface="Poppins" panose="00000500000000000000" pitchFamily="2" charset="0"/>
                  <a:cs typeface="Poppins" panose="00000500000000000000" pitchFamily="2" charset="0"/>
                </a:rPr>
                <a:t> </a:t>
              </a:r>
              <a:r>
                <a:rPr lang="en-US" sz="2800" b="1" i="1" dirty="0" err="1">
                  <a:solidFill>
                    <a:schemeClr val="bg1"/>
                  </a:solidFill>
                  <a:latin typeface="Poppins" panose="00000500000000000000" pitchFamily="2" charset="0"/>
                  <a:cs typeface="Poppins" panose="00000500000000000000" pitchFamily="2" charset="0"/>
                </a:rPr>
                <a:t>Alalfy</a:t>
              </a:r>
              <a:r>
                <a:rPr lang="en-US" sz="2000" b="1" i="1" spc="720" dirty="0" smtClean="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a:t>
              </a:r>
              <a:endParaRPr lang="en-US" sz="2000" b="1" i="1" spc="72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endParaRPr>
            </a:p>
            <a:p>
              <a:r>
                <a:rPr lang="en-US" dirty="0">
                  <a:solidFill>
                    <a:schemeClr val="bg1"/>
                  </a:solidFill>
                  <a:latin typeface="Poppins" panose="00000500000000000000" pitchFamily="2" charset="0"/>
                  <a:cs typeface="Poppins" panose="00000500000000000000" pitchFamily="2" charset="0"/>
                </a:rPr>
                <a:t>Deputy Minister of health and population for Family Development,</a:t>
              </a:r>
            </a:p>
            <a:p>
              <a:r>
                <a:rPr lang="en-US" dirty="0">
                  <a:solidFill>
                    <a:schemeClr val="bg1"/>
                  </a:solidFill>
                  <a:latin typeface="Poppins" panose="00000500000000000000" pitchFamily="2" charset="0"/>
                  <a:cs typeface="Poppins" panose="00000500000000000000" pitchFamily="2" charset="0"/>
                </a:rPr>
                <a:t>Chair, National Population Council, Egypt</a:t>
              </a:r>
              <a:endParaRPr lang="en-ID" dirty="0">
                <a:solidFill>
                  <a:schemeClr val="bg1"/>
                </a:solidFill>
                <a:latin typeface="Poppins" panose="00000500000000000000" pitchFamily="2" charset="0"/>
                <a:cs typeface="Poppins" panose="00000500000000000000" pitchFamily="2" charset="0"/>
              </a:endParaRPr>
            </a:p>
          </p:txBody>
        </p:sp>
        <p:sp>
          <p:nvSpPr>
            <p:cNvPr id="8" name="Rectangle: Rounded Corners 7">
              <a:extLst>
                <a:ext uri="{FF2B5EF4-FFF2-40B4-BE49-F238E27FC236}">
                  <a16:creationId xmlns:a16="http://schemas.microsoft.com/office/drawing/2014/main" id="{664063D1-F4BE-9BF4-4917-91E315BE4F8A}"/>
                </a:ext>
              </a:extLst>
            </p:cNvPr>
            <p:cNvSpPr/>
            <p:nvPr/>
          </p:nvSpPr>
          <p:spPr>
            <a:xfrm>
              <a:off x="4059243" y="3916559"/>
              <a:ext cx="4073504" cy="1270654"/>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60" b="1" dirty="0"/>
                <a:t> </a:t>
              </a:r>
            </a:p>
          </p:txBody>
        </p:sp>
      </p:grpSp>
    </p:spTree>
    <p:extLst>
      <p:ext uri="{BB962C8B-B14F-4D97-AF65-F5344CB8AC3E}">
        <p14:creationId xmlns:p14="http://schemas.microsoft.com/office/powerpoint/2010/main" val="23409992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48532B83-E62A-436A-97CA-6A71F9950E52}"/>
              </a:ext>
            </a:extLst>
          </p:cNvPr>
          <p:cNvCxnSpPr>
            <a:cxnSpLocks/>
          </p:cNvCxnSpPr>
          <p:nvPr/>
        </p:nvCxnSpPr>
        <p:spPr>
          <a:xfrm flipH="1">
            <a:off x="949961" y="774659"/>
            <a:ext cx="147260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19916C53-6E87-421F-B632-A25F7EC5C22F}"/>
              </a:ext>
            </a:extLst>
          </p:cNvPr>
          <p:cNvSpPr txBox="1"/>
          <p:nvPr/>
        </p:nvSpPr>
        <p:spPr>
          <a:xfrm>
            <a:off x="775266" y="830789"/>
            <a:ext cx="9891824" cy="634020"/>
          </a:xfrm>
          <a:prstGeom prst="rect">
            <a:avLst/>
          </a:prstGeom>
          <a:noFill/>
        </p:spPr>
        <p:txBody>
          <a:bodyPr wrap="square">
            <a:spAutoFit/>
          </a:bodyPr>
          <a:lstStyle/>
          <a:p>
            <a:pPr defTabSz="1097280">
              <a:defRPr/>
            </a:pPr>
            <a:r>
              <a:rPr lang="en-US" sz="3520" dirty="0" smtClean="0">
                <a:solidFill>
                  <a:prstClr val="black"/>
                </a:solidFill>
                <a:latin typeface="Lato Black" panose="020F0502020204030203" pitchFamily="34" charset="0"/>
                <a:ea typeface="Lato Black" panose="020F0502020204030203" pitchFamily="34" charset="0"/>
                <a:cs typeface="Lato Black" panose="020F0502020204030203" pitchFamily="34" charset="0"/>
              </a:rPr>
              <a:t>Disease </a:t>
            </a:r>
            <a:r>
              <a:rPr lang="en-US" sz="3520" dirty="0">
                <a:solidFill>
                  <a:prstClr val="black"/>
                </a:solidFill>
                <a:latin typeface="Lato Black" panose="020F0502020204030203" pitchFamily="34" charset="0"/>
                <a:ea typeface="Lato Black" panose="020F0502020204030203" pitchFamily="34" charset="0"/>
                <a:cs typeface="Lato Black" panose="020F0502020204030203" pitchFamily="34" charset="0"/>
              </a:rPr>
              <a:t>Prevention &amp; Control</a:t>
            </a:r>
          </a:p>
        </p:txBody>
      </p:sp>
      <p:sp>
        <p:nvSpPr>
          <p:cNvPr id="24" name="Text Placeholder 2">
            <a:extLst>
              <a:ext uri="{FF2B5EF4-FFF2-40B4-BE49-F238E27FC236}">
                <a16:creationId xmlns:a16="http://schemas.microsoft.com/office/drawing/2014/main" id="{CB3DB908-6A3F-43B8-86DF-5FE61FCCAAED}"/>
              </a:ext>
            </a:extLst>
          </p:cNvPr>
          <p:cNvSpPr txBox="1">
            <a:spLocks/>
          </p:cNvSpPr>
          <p:nvPr/>
        </p:nvSpPr>
        <p:spPr>
          <a:xfrm>
            <a:off x="786673" y="1536636"/>
            <a:ext cx="9880418" cy="31196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74320" indent="-274320" defTabSz="1097280">
              <a:spcBef>
                <a:spcPts val="1200"/>
              </a:spcBef>
              <a:defRPr/>
            </a:pPr>
            <a:r>
              <a:rPr lang="en-US" sz="1600" b="1" dirty="0">
                <a:solidFill>
                  <a:prstClr val="black"/>
                </a:solidFill>
                <a:latin typeface="Lato" panose="020F0502020204030203" pitchFamily="34" charset="0"/>
                <a:ea typeface="Lato" panose="020F0502020204030203" pitchFamily="34" charset="0"/>
                <a:cs typeface="Lato" panose="020F0502020204030203" pitchFamily="34" charset="0"/>
              </a:rPr>
              <a:t>Reduce and monitor the escalating burden of NCDs.</a:t>
            </a:r>
            <a:endParaRPr lang="ar-EG" sz="1600" b="1" dirty="0">
              <a:solidFill>
                <a:prstClr val="black"/>
              </a:solidFill>
              <a:latin typeface="Lato" panose="020F0502020204030203" pitchFamily="34" charset="0"/>
              <a:ea typeface="Lato" panose="020F0502020204030203" pitchFamily="34" charset="0"/>
              <a:cs typeface="Lato" panose="020F0502020204030203" pitchFamily="34" charset="0"/>
            </a:endParaRPr>
          </a:p>
        </p:txBody>
      </p:sp>
      <p:grpSp>
        <p:nvGrpSpPr>
          <p:cNvPr id="52" name="Group 51">
            <a:extLst>
              <a:ext uri="{FF2B5EF4-FFF2-40B4-BE49-F238E27FC236}">
                <a16:creationId xmlns:a16="http://schemas.microsoft.com/office/drawing/2014/main" id="{6F1CC578-FFB8-B487-BAF0-FA5641A29F62}"/>
              </a:ext>
            </a:extLst>
          </p:cNvPr>
          <p:cNvGrpSpPr/>
          <p:nvPr/>
        </p:nvGrpSpPr>
        <p:grpSpPr>
          <a:xfrm>
            <a:off x="1786000" y="2577441"/>
            <a:ext cx="4074878" cy="355042"/>
            <a:chOff x="3099969" y="1080154"/>
            <a:chExt cx="1882178" cy="150443"/>
          </a:xfrm>
        </p:grpSpPr>
        <p:sp>
          <p:nvSpPr>
            <p:cNvPr id="53" name="Parallelogram 52">
              <a:extLst>
                <a:ext uri="{FF2B5EF4-FFF2-40B4-BE49-F238E27FC236}">
                  <a16:creationId xmlns:a16="http://schemas.microsoft.com/office/drawing/2014/main" id="{202D3970-5BD0-311A-1EF3-7DE65CD76FF5}"/>
                </a:ext>
              </a:extLst>
            </p:cNvPr>
            <p:cNvSpPr/>
            <p:nvPr/>
          </p:nvSpPr>
          <p:spPr>
            <a:xfrm>
              <a:off x="4509537" y="1080155"/>
              <a:ext cx="472610" cy="150439"/>
            </a:xfrm>
            <a:prstGeom prst="parallelogram">
              <a:avLst/>
            </a:prstGeom>
            <a:solidFill>
              <a:srgbClr val="00B050"/>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en-US" sz="1920">
                <a:solidFill>
                  <a:srgbClr val="000000"/>
                </a:solidFill>
                <a:latin typeface="Calibri" panose="020F0502020204030204"/>
              </a:endParaRPr>
            </a:p>
          </p:txBody>
        </p:sp>
        <p:sp>
          <p:nvSpPr>
            <p:cNvPr id="54" name="Parallelogram 53">
              <a:extLst>
                <a:ext uri="{FF2B5EF4-FFF2-40B4-BE49-F238E27FC236}">
                  <a16:creationId xmlns:a16="http://schemas.microsoft.com/office/drawing/2014/main" id="{DD9D0B9A-2809-2AA7-2BAA-09C334DDA2F8}"/>
                </a:ext>
              </a:extLst>
            </p:cNvPr>
            <p:cNvSpPr/>
            <p:nvPr/>
          </p:nvSpPr>
          <p:spPr>
            <a:xfrm>
              <a:off x="4039681" y="1080155"/>
              <a:ext cx="472610" cy="150439"/>
            </a:xfrm>
            <a:prstGeom prst="parallelogram">
              <a:avLst/>
            </a:prstGeom>
            <a:solidFill>
              <a:srgbClr val="00B050"/>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en-US" sz="1920">
                <a:solidFill>
                  <a:srgbClr val="000000"/>
                </a:solidFill>
                <a:latin typeface="Calibri" panose="020F0502020204030204"/>
              </a:endParaRPr>
            </a:p>
          </p:txBody>
        </p:sp>
        <p:sp>
          <p:nvSpPr>
            <p:cNvPr id="55" name="Parallelogram 54">
              <a:extLst>
                <a:ext uri="{FF2B5EF4-FFF2-40B4-BE49-F238E27FC236}">
                  <a16:creationId xmlns:a16="http://schemas.microsoft.com/office/drawing/2014/main" id="{2EE02041-DDC1-A8C4-45D8-F39E91F865D5}"/>
                </a:ext>
              </a:extLst>
            </p:cNvPr>
            <p:cNvSpPr/>
            <p:nvPr/>
          </p:nvSpPr>
          <p:spPr>
            <a:xfrm>
              <a:off x="3569825" y="1080156"/>
              <a:ext cx="472610" cy="150441"/>
            </a:xfrm>
            <a:prstGeom prst="parallelogram">
              <a:avLst/>
            </a:prstGeom>
            <a:solidFill>
              <a:srgbClr val="00B050"/>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en-US" sz="1920">
                <a:solidFill>
                  <a:srgbClr val="000000"/>
                </a:solidFill>
                <a:latin typeface="Calibri" panose="020F0502020204030204"/>
              </a:endParaRPr>
            </a:p>
          </p:txBody>
        </p:sp>
        <p:sp>
          <p:nvSpPr>
            <p:cNvPr id="56" name="Parallelogram 55">
              <a:extLst>
                <a:ext uri="{FF2B5EF4-FFF2-40B4-BE49-F238E27FC236}">
                  <a16:creationId xmlns:a16="http://schemas.microsoft.com/office/drawing/2014/main" id="{784FF374-DD3A-684F-B41F-94668624412A}"/>
                </a:ext>
              </a:extLst>
            </p:cNvPr>
            <p:cNvSpPr/>
            <p:nvPr/>
          </p:nvSpPr>
          <p:spPr>
            <a:xfrm>
              <a:off x="3099969" y="1080154"/>
              <a:ext cx="472610" cy="150440"/>
            </a:xfrm>
            <a:prstGeom prst="parallelogram">
              <a:avLst/>
            </a:prstGeom>
            <a:solidFill>
              <a:srgbClr val="00B050"/>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en-US" sz="1920">
                <a:solidFill>
                  <a:srgbClr val="000000"/>
                </a:solidFill>
                <a:latin typeface="Calibri" panose="020F0502020204030204"/>
              </a:endParaRPr>
            </a:p>
          </p:txBody>
        </p:sp>
      </p:grpSp>
      <p:sp>
        <p:nvSpPr>
          <p:cNvPr id="57" name="Text Placeholder 2">
            <a:extLst>
              <a:ext uri="{FF2B5EF4-FFF2-40B4-BE49-F238E27FC236}">
                <a16:creationId xmlns:a16="http://schemas.microsoft.com/office/drawing/2014/main" id="{DAB9F0A1-1CBB-B5DE-B26A-F6BA5897685F}"/>
              </a:ext>
            </a:extLst>
          </p:cNvPr>
          <p:cNvSpPr txBox="1">
            <a:spLocks/>
          </p:cNvSpPr>
          <p:nvPr/>
        </p:nvSpPr>
        <p:spPr>
          <a:xfrm>
            <a:off x="1709698" y="2141611"/>
            <a:ext cx="6107205" cy="660608"/>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097280">
              <a:spcBef>
                <a:spcPts val="1200"/>
              </a:spcBef>
              <a:buNone/>
              <a:defRPr/>
            </a:pPr>
            <a:r>
              <a:rPr lang="en-US" sz="1760" dirty="0">
                <a:solidFill>
                  <a:srgbClr val="E7E6E6">
                    <a:lumMod val="50000"/>
                  </a:srgbClr>
                </a:solidFill>
                <a:latin typeface="Lato Black" panose="020F0502020204030203" pitchFamily="34" charset="0"/>
                <a:ea typeface="Lato Black" panose="020F0502020204030203" pitchFamily="34" charset="0"/>
                <a:cs typeface="Lato Black" panose="020F0502020204030203" pitchFamily="34" charset="0"/>
              </a:rPr>
              <a:t>Excellent Progress</a:t>
            </a:r>
            <a:endParaRPr lang="en-US" sz="1760" dirty="0">
              <a:solidFill>
                <a:srgbClr val="AAAFB4"/>
              </a:solidFill>
              <a:latin typeface="Lato Black" panose="020F0502020204030203" pitchFamily="34" charset="0"/>
              <a:ea typeface="Lato Black" panose="020F0502020204030203" pitchFamily="34" charset="0"/>
              <a:cs typeface="Lato Black" panose="020F0502020204030203" pitchFamily="34" charset="0"/>
            </a:endParaRPr>
          </a:p>
        </p:txBody>
      </p:sp>
      <p:grpSp>
        <p:nvGrpSpPr>
          <p:cNvPr id="58" name="Group 57">
            <a:extLst>
              <a:ext uri="{FF2B5EF4-FFF2-40B4-BE49-F238E27FC236}">
                <a16:creationId xmlns:a16="http://schemas.microsoft.com/office/drawing/2014/main" id="{A5EF1B96-A80C-87D5-EA38-C1BAB12078F1}"/>
              </a:ext>
            </a:extLst>
          </p:cNvPr>
          <p:cNvGrpSpPr/>
          <p:nvPr/>
        </p:nvGrpSpPr>
        <p:grpSpPr>
          <a:xfrm>
            <a:off x="752038" y="2072644"/>
            <a:ext cx="934226" cy="536738"/>
            <a:chOff x="2975909" y="1128493"/>
            <a:chExt cx="3065002" cy="1537294"/>
          </a:xfrm>
          <a:solidFill>
            <a:srgbClr val="00B050"/>
          </a:solidFill>
        </p:grpSpPr>
        <p:sp>
          <p:nvSpPr>
            <p:cNvPr id="59" name="Freeform 107">
              <a:extLst>
                <a:ext uri="{FF2B5EF4-FFF2-40B4-BE49-F238E27FC236}">
                  <a16:creationId xmlns:a16="http://schemas.microsoft.com/office/drawing/2014/main" id="{094E7734-0A2C-F9C9-81A2-775FF124172B}"/>
                </a:ext>
              </a:extLst>
            </p:cNvPr>
            <p:cNvSpPr>
              <a:spLocks noChangeAspect="1"/>
            </p:cNvSpPr>
            <p:nvPr/>
          </p:nvSpPr>
          <p:spPr>
            <a:xfrm rot="3638812">
              <a:off x="5035033" y="1585277"/>
              <a:ext cx="128556" cy="1325932"/>
            </a:xfrm>
            <a:custGeom>
              <a:avLst/>
              <a:gdLst>
                <a:gd name="connsiteX0" fmla="*/ 67066 w 135090"/>
                <a:gd name="connsiteY0" fmla="*/ 0 h 1432848"/>
                <a:gd name="connsiteX1" fmla="*/ 133824 w 135090"/>
                <a:gd name="connsiteY1" fmla="*/ 1359032 h 1432848"/>
                <a:gd name="connsiteX2" fmla="*/ 135090 w 135090"/>
                <a:gd name="connsiteY2" fmla="*/ 1365303 h 1432848"/>
                <a:gd name="connsiteX3" fmla="*/ 67545 w 135090"/>
                <a:gd name="connsiteY3" fmla="*/ 1432848 h 1432848"/>
                <a:gd name="connsiteX4" fmla="*/ 0 w 135090"/>
                <a:gd name="connsiteY4" fmla="*/ 1365303 h 143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90" h="1432848">
                  <a:moveTo>
                    <a:pt x="67066" y="0"/>
                  </a:moveTo>
                  <a:lnTo>
                    <a:pt x="133824" y="1359032"/>
                  </a:lnTo>
                  <a:lnTo>
                    <a:pt x="135090" y="1365303"/>
                  </a:lnTo>
                  <a:cubicBezTo>
                    <a:pt x="135090" y="1402607"/>
                    <a:pt x="104849" y="1432848"/>
                    <a:pt x="67545" y="1432848"/>
                  </a:cubicBezTo>
                  <a:cubicBezTo>
                    <a:pt x="30241" y="1432848"/>
                    <a:pt x="0" y="1402607"/>
                    <a:pt x="0" y="1365303"/>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97280"/>
              <a:endParaRPr lang="en-US" sz="2160">
                <a:solidFill>
                  <a:prstClr val="white"/>
                </a:solidFill>
                <a:latin typeface="Calibri" panose="020F0502020204030204"/>
              </a:endParaRPr>
            </a:p>
          </p:txBody>
        </p:sp>
        <p:sp>
          <p:nvSpPr>
            <p:cNvPr id="60" name="Freeform 108">
              <a:extLst>
                <a:ext uri="{FF2B5EF4-FFF2-40B4-BE49-F238E27FC236}">
                  <a16:creationId xmlns:a16="http://schemas.microsoft.com/office/drawing/2014/main" id="{1FA734E7-D121-F106-4244-CCB8CF7ED775}"/>
                </a:ext>
              </a:extLst>
            </p:cNvPr>
            <p:cNvSpPr>
              <a:spLocks noChangeAspect="1"/>
            </p:cNvSpPr>
            <p:nvPr/>
          </p:nvSpPr>
          <p:spPr>
            <a:xfrm>
              <a:off x="2975909" y="1128493"/>
              <a:ext cx="3065002" cy="1481482"/>
            </a:xfrm>
            <a:custGeom>
              <a:avLst/>
              <a:gdLst>
                <a:gd name="connsiteX0" fmla="*/ 14252 w 3065005"/>
                <a:gd name="connsiteY0" fmla="*/ 1317518 h 1481478"/>
                <a:gd name="connsiteX1" fmla="*/ 98152 w 3065005"/>
                <a:gd name="connsiteY1" fmla="*/ 1332312 h 1481478"/>
                <a:gd name="connsiteX2" fmla="*/ 89651 w 3065005"/>
                <a:gd name="connsiteY2" fmla="*/ 1388010 h 1481478"/>
                <a:gd name="connsiteX3" fmla="*/ 84932 w 3065005"/>
                <a:gd name="connsiteY3" fmla="*/ 1481478 h 1481478"/>
                <a:gd name="connsiteX4" fmla="*/ 0 w 3065005"/>
                <a:gd name="connsiteY4" fmla="*/ 1481478 h 1481478"/>
                <a:gd name="connsiteX5" fmla="*/ 5326 w 3065005"/>
                <a:gd name="connsiteY5" fmla="*/ 1376006 h 1481478"/>
                <a:gd name="connsiteX6" fmla="*/ 3050751 w 3065005"/>
                <a:gd name="connsiteY6" fmla="*/ 1317510 h 1481478"/>
                <a:gd name="connsiteX7" fmla="*/ 3059679 w 3065005"/>
                <a:gd name="connsiteY7" fmla="*/ 1376006 h 1481478"/>
                <a:gd name="connsiteX8" fmla="*/ 3065005 w 3065005"/>
                <a:gd name="connsiteY8" fmla="*/ 1481478 h 1481478"/>
                <a:gd name="connsiteX9" fmla="*/ 2974019 w 3065005"/>
                <a:gd name="connsiteY9" fmla="*/ 1481478 h 1481478"/>
                <a:gd name="connsiteX10" fmla="*/ 2969299 w 3065005"/>
                <a:gd name="connsiteY10" fmla="*/ 1388010 h 1481478"/>
                <a:gd name="connsiteX11" fmla="*/ 2960956 w 3065005"/>
                <a:gd name="connsiteY11" fmla="*/ 1333344 h 1481478"/>
                <a:gd name="connsiteX12" fmla="*/ 2991369 w 3065005"/>
                <a:gd name="connsiteY12" fmla="*/ 1056743 h 1481478"/>
                <a:gd name="connsiteX13" fmla="*/ 2998589 w 3065005"/>
                <a:gd name="connsiteY13" fmla="*/ 1076469 h 1481478"/>
                <a:gd name="connsiteX14" fmla="*/ 3034429 w 3065005"/>
                <a:gd name="connsiteY14" fmla="*/ 1215855 h 1481478"/>
                <a:gd name="connsiteX15" fmla="*/ 2944145 w 3065005"/>
                <a:gd name="connsiteY15" fmla="*/ 1231775 h 1481478"/>
                <a:gd name="connsiteX16" fmla="*/ 2911704 w 3065005"/>
                <a:gd name="connsiteY16" fmla="*/ 1105606 h 1481478"/>
                <a:gd name="connsiteX17" fmla="*/ 2905287 w 3065005"/>
                <a:gd name="connsiteY17" fmla="*/ 1088075 h 1481478"/>
                <a:gd name="connsiteX18" fmla="*/ 74700 w 3065005"/>
                <a:gd name="connsiteY18" fmla="*/ 1053833 h 1481478"/>
                <a:gd name="connsiteX19" fmla="*/ 155440 w 3065005"/>
                <a:gd name="connsiteY19" fmla="*/ 1083220 h 1481478"/>
                <a:gd name="connsiteX20" fmla="*/ 147247 w 3065005"/>
                <a:gd name="connsiteY20" fmla="*/ 1105606 h 1481478"/>
                <a:gd name="connsiteX21" fmla="*/ 115066 w 3065005"/>
                <a:gd name="connsiteY21" fmla="*/ 1230760 h 1481478"/>
                <a:gd name="connsiteX22" fmla="*/ 30574 w 3065005"/>
                <a:gd name="connsiteY22" fmla="*/ 1215862 h 1481478"/>
                <a:gd name="connsiteX23" fmla="*/ 66415 w 3065005"/>
                <a:gd name="connsiteY23" fmla="*/ 1076469 h 1481478"/>
                <a:gd name="connsiteX24" fmla="*/ 2886784 w 3065005"/>
                <a:gd name="connsiteY24" fmla="*/ 810495 h 1481478"/>
                <a:gd name="connsiteX25" fmla="*/ 2946968 w 3065005"/>
                <a:gd name="connsiteY25" fmla="*/ 935430 h 1481478"/>
                <a:gd name="connsiteX26" fmla="*/ 2955987 w 3065005"/>
                <a:gd name="connsiteY26" fmla="*/ 960070 h 1481478"/>
                <a:gd name="connsiteX27" fmla="*/ 2869904 w 3065005"/>
                <a:gd name="connsiteY27" fmla="*/ 991402 h 1481478"/>
                <a:gd name="connsiteX28" fmla="*/ 2863036 w 3065005"/>
                <a:gd name="connsiteY28" fmla="*/ 972635 h 1481478"/>
                <a:gd name="connsiteX29" fmla="*/ 2807093 w 3065005"/>
                <a:gd name="connsiteY29" fmla="*/ 856505 h 1481478"/>
                <a:gd name="connsiteX30" fmla="*/ 180196 w 3065005"/>
                <a:gd name="connsiteY30" fmla="*/ 806395 h 1481478"/>
                <a:gd name="connsiteX31" fmla="*/ 255150 w 3065005"/>
                <a:gd name="connsiteY31" fmla="*/ 849670 h 1481478"/>
                <a:gd name="connsiteX32" fmla="*/ 195915 w 3065005"/>
                <a:gd name="connsiteY32" fmla="*/ 972635 h 1481478"/>
                <a:gd name="connsiteX33" fmla="*/ 190823 w 3065005"/>
                <a:gd name="connsiteY33" fmla="*/ 986547 h 1481478"/>
                <a:gd name="connsiteX34" fmla="*/ 110083 w 3065005"/>
                <a:gd name="connsiteY34" fmla="*/ 957160 h 1481478"/>
                <a:gd name="connsiteX35" fmla="*/ 118036 w 3065005"/>
                <a:gd name="connsiteY35" fmla="*/ 935430 h 1481478"/>
                <a:gd name="connsiteX36" fmla="*/ 2739892 w 3065005"/>
                <a:gd name="connsiteY36" fmla="*/ 587025 h 1481478"/>
                <a:gd name="connsiteX37" fmla="*/ 2805433 w 3065005"/>
                <a:gd name="connsiteY37" fmla="*/ 674671 h 1481478"/>
                <a:gd name="connsiteX38" fmla="*/ 2834182 w 3065005"/>
                <a:gd name="connsiteY38" fmla="*/ 721994 h 1481478"/>
                <a:gd name="connsiteX39" fmla="*/ 2754596 w 3065005"/>
                <a:gd name="connsiteY39" fmla="*/ 767943 h 1481478"/>
                <a:gd name="connsiteX40" fmla="*/ 2729596 w 3065005"/>
                <a:gd name="connsiteY40" fmla="*/ 726791 h 1481478"/>
                <a:gd name="connsiteX41" fmla="*/ 2669346 w 3065005"/>
                <a:gd name="connsiteY41" fmla="*/ 646220 h 1481478"/>
                <a:gd name="connsiteX42" fmla="*/ 328612 w 3065005"/>
                <a:gd name="connsiteY42" fmla="*/ 582345 h 1481478"/>
                <a:gd name="connsiteX43" fmla="*/ 395438 w 3065005"/>
                <a:gd name="connsiteY43" fmla="*/ 638419 h 1481478"/>
                <a:gd name="connsiteX44" fmla="*/ 329354 w 3065005"/>
                <a:gd name="connsiteY44" fmla="*/ 726791 h 1481478"/>
                <a:gd name="connsiteX45" fmla="*/ 308283 w 3065005"/>
                <a:gd name="connsiteY45" fmla="*/ 761476 h 1481478"/>
                <a:gd name="connsiteX46" fmla="*/ 233179 w 3065005"/>
                <a:gd name="connsiteY46" fmla="*/ 718115 h 1481478"/>
                <a:gd name="connsiteX47" fmla="*/ 259572 w 3065005"/>
                <a:gd name="connsiteY47" fmla="*/ 674671 h 1481478"/>
                <a:gd name="connsiteX48" fmla="*/ 2557013 w 3065005"/>
                <a:gd name="connsiteY48" fmla="*/ 392066 h 1481478"/>
                <a:gd name="connsiteX49" fmla="*/ 2617983 w 3065005"/>
                <a:gd name="connsiteY49" fmla="*/ 447480 h 1481478"/>
                <a:gd name="connsiteX50" fmla="*/ 2673389 w 3065005"/>
                <a:gd name="connsiteY50" fmla="*/ 508442 h 1481478"/>
                <a:gd name="connsiteX51" fmla="*/ 2602872 w 3065005"/>
                <a:gd name="connsiteY51" fmla="*/ 567613 h 1481478"/>
                <a:gd name="connsiteX52" fmla="*/ 2552868 w 3065005"/>
                <a:gd name="connsiteY52" fmla="*/ 512595 h 1481478"/>
                <a:gd name="connsiteX53" fmla="*/ 2497842 w 3065005"/>
                <a:gd name="connsiteY53" fmla="*/ 462584 h 1481478"/>
                <a:gd name="connsiteX54" fmla="*/ 513142 w 3065005"/>
                <a:gd name="connsiteY54" fmla="*/ 387386 h 1481478"/>
                <a:gd name="connsiteX55" fmla="*/ 569693 w 3065005"/>
                <a:gd name="connsiteY55" fmla="*/ 454781 h 1481478"/>
                <a:gd name="connsiteX56" fmla="*/ 506082 w 3065005"/>
                <a:gd name="connsiteY56" fmla="*/ 512595 h 1481478"/>
                <a:gd name="connsiteX57" fmla="*/ 462625 w 3065005"/>
                <a:gd name="connsiteY57" fmla="*/ 560410 h 1481478"/>
                <a:gd name="connsiteX58" fmla="*/ 395543 w 3065005"/>
                <a:gd name="connsiteY58" fmla="*/ 504121 h 1481478"/>
                <a:gd name="connsiteX59" fmla="*/ 447021 w 3065005"/>
                <a:gd name="connsiteY59" fmla="*/ 447480 h 1481478"/>
                <a:gd name="connsiteX60" fmla="*/ 2343460 w 3065005"/>
                <a:gd name="connsiteY60" fmla="*/ 231276 h 1481478"/>
                <a:gd name="connsiteX61" fmla="*/ 2390792 w 3065005"/>
                <a:gd name="connsiteY61" fmla="*/ 260031 h 1481478"/>
                <a:gd name="connsiteX62" fmla="*/ 2478429 w 3065005"/>
                <a:gd name="connsiteY62" fmla="*/ 325564 h 1481478"/>
                <a:gd name="connsiteX63" fmla="*/ 2419234 w 3065005"/>
                <a:gd name="connsiteY63" fmla="*/ 396110 h 1481478"/>
                <a:gd name="connsiteX64" fmla="*/ 2338672 w 3065005"/>
                <a:gd name="connsiteY64" fmla="*/ 335867 h 1481478"/>
                <a:gd name="connsiteX65" fmla="*/ 2297512 w 3065005"/>
                <a:gd name="connsiteY65" fmla="*/ 310862 h 1481478"/>
                <a:gd name="connsiteX66" fmla="*/ 728266 w 3065005"/>
                <a:gd name="connsiteY66" fmla="*/ 227192 h 1481478"/>
                <a:gd name="connsiteX67" fmla="*/ 772643 w 3065005"/>
                <a:gd name="connsiteY67" fmla="*/ 304055 h 1481478"/>
                <a:gd name="connsiteX68" fmla="*/ 720278 w 3065005"/>
                <a:gd name="connsiteY68" fmla="*/ 335867 h 1481478"/>
                <a:gd name="connsiteX69" fmla="*/ 649014 w 3065005"/>
                <a:gd name="connsiteY69" fmla="*/ 389157 h 1481478"/>
                <a:gd name="connsiteX70" fmla="*/ 592153 w 3065005"/>
                <a:gd name="connsiteY70" fmla="*/ 321393 h 1481478"/>
                <a:gd name="connsiteX71" fmla="*/ 674212 w 3065005"/>
                <a:gd name="connsiteY71" fmla="*/ 260031 h 1481478"/>
                <a:gd name="connsiteX72" fmla="*/ 2105380 w 3065005"/>
                <a:gd name="connsiteY72" fmla="*/ 109472 h 1481478"/>
                <a:gd name="connsiteX73" fmla="*/ 2130033 w 3065005"/>
                <a:gd name="connsiteY73" fmla="*/ 118495 h 1481478"/>
                <a:gd name="connsiteX74" fmla="*/ 2254959 w 3065005"/>
                <a:gd name="connsiteY74" fmla="*/ 178675 h 1481478"/>
                <a:gd name="connsiteX75" fmla="*/ 2208950 w 3065005"/>
                <a:gd name="connsiteY75" fmla="*/ 258366 h 1481478"/>
                <a:gd name="connsiteX76" fmla="*/ 2092828 w 3065005"/>
                <a:gd name="connsiteY76" fmla="*/ 202428 h 1481478"/>
                <a:gd name="connsiteX77" fmla="*/ 2074049 w 3065005"/>
                <a:gd name="connsiteY77" fmla="*/ 195554 h 1481478"/>
                <a:gd name="connsiteX78" fmla="*/ 967634 w 3065005"/>
                <a:gd name="connsiteY78" fmla="*/ 106541 h 1481478"/>
                <a:gd name="connsiteX79" fmla="*/ 998254 w 3065005"/>
                <a:gd name="connsiteY79" fmla="*/ 190667 h 1481478"/>
                <a:gd name="connsiteX80" fmla="*/ 966122 w 3065005"/>
                <a:gd name="connsiteY80" fmla="*/ 202428 h 1481478"/>
                <a:gd name="connsiteX81" fmla="*/ 861842 w 3065005"/>
                <a:gd name="connsiteY81" fmla="*/ 252662 h 1481478"/>
                <a:gd name="connsiteX82" fmla="*/ 817150 w 3065005"/>
                <a:gd name="connsiteY82" fmla="*/ 175253 h 1481478"/>
                <a:gd name="connsiteX83" fmla="*/ 934971 w 3065005"/>
                <a:gd name="connsiteY83" fmla="*/ 118495 h 1481478"/>
                <a:gd name="connsiteX84" fmla="*/ 1848063 w 3065005"/>
                <a:gd name="connsiteY84" fmla="*/ 30637 h 1481478"/>
                <a:gd name="connsiteX85" fmla="*/ 1988995 w 3065005"/>
                <a:gd name="connsiteY85" fmla="*/ 66874 h 1481478"/>
                <a:gd name="connsiteX86" fmla="*/ 2008707 w 3065005"/>
                <a:gd name="connsiteY86" fmla="*/ 74089 h 1481478"/>
                <a:gd name="connsiteX87" fmla="*/ 1977376 w 3065005"/>
                <a:gd name="connsiteY87" fmla="*/ 160172 h 1481478"/>
                <a:gd name="connsiteX88" fmla="*/ 1959857 w 3065005"/>
                <a:gd name="connsiteY88" fmla="*/ 153760 h 1481478"/>
                <a:gd name="connsiteX89" fmla="*/ 1832144 w 3065005"/>
                <a:gd name="connsiteY89" fmla="*/ 120921 h 1481478"/>
                <a:gd name="connsiteX90" fmla="*/ 1224110 w 3065005"/>
                <a:gd name="connsiteY90" fmla="*/ 28897 h 1481478"/>
                <a:gd name="connsiteX91" fmla="*/ 1239785 w 3065005"/>
                <a:gd name="connsiteY91" fmla="*/ 117792 h 1481478"/>
                <a:gd name="connsiteX92" fmla="*/ 1237795 w 3065005"/>
                <a:gd name="connsiteY92" fmla="*/ 118096 h 1481478"/>
                <a:gd name="connsiteX93" fmla="*/ 1099093 w 3065005"/>
                <a:gd name="connsiteY93" fmla="*/ 153760 h 1481478"/>
                <a:gd name="connsiteX94" fmla="*/ 1094927 w 3065005"/>
                <a:gd name="connsiteY94" fmla="*/ 155285 h 1481478"/>
                <a:gd name="connsiteX95" fmla="*/ 1064307 w 3065005"/>
                <a:gd name="connsiteY95" fmla="*/ 71158 h 1481478"/>
                <a:gd name="connsiteX96" fmla="*/ 1076010 w 3065005"/>
                <a:gd name="connsiteY96" fmla="*/ 66874 h 1481478"/>
                <a:gd name="connsiteX97" fmla="*/ 1223126 w 3065005"/>
                <a:gd name="connsiteY97" fmla="*/ 29047 h 1481478"/>
                <a:gd name="connsiteX98" fmla="*/ 1593054 w 3065005"/>
                <a:gd name="connsiteY98" fmla="*/ 917 h 1481478"/>
                <a:gd name="connsiteX99" fmla="*/ 1689458 w 3065005"/>
                <a:gd name="connsiteY99" fmla="*/ 5785 h 1481478"/>
                <a:gd name="connsiteX100" fmla="*/ 1746380 w 3065005"/>
                <a:gd name="connsiteY100" fmla="*/ 14472 h 1481478"/>
                <a:gd name="connsiteX101" fmla="*/ 1730547 w 3065005"/>
                <a:gd name="connsiteY101" fmla="*/ 104267 h 1481478"/>
                <a:gd name="connsiteX102" fmla="*/ 1677453 w 3065005"/>
                <a:gd name="connsiteY102" fmla="*/ 96164 h 1481478"/>
                <a:gd name="connsiteX103" fmla="*/ 1593054 w 3065005"/>
                <a:gd name="connsiteY103" fmla="*/ 91903 h 1481478"/>
                <a:gd name="connsiteX104" fmla="*/ 1490109 w 3065005"/>
                <a:gd name="connsiteY104" fmla="*/ 0 h 1481478"/>
                <a:gd name="connsiteX105" fmla="*/ 1490109 w 3065005"/>
                <a:gd name="connsiteY105" fmla="*/ 90680 h 1481478"/>
                <a:gd name="connsiteX106" fmla="*/ 1381498 w 3065005"/>
                <a:gd name="connsiteY106" fmla="*/ 96164 h 1481478"/>
                <a:gd name="connsiteX107" fmla="*/ 1341579 w 3065005"/>
                <a:gd name="connsiteY107" fmla="*/ 102257 h 1481478"/>
                <a:gd name="connsiteX108" fmla="*/ 1325904 w 3065005"/>
                <a:gd name="connsiteY108" fmla="*/ 13361 h 1481478"/>
                <a:gd name="connsiteX109" fmla="*/ 1375547 w 3065005"/>
                <a:gd name="connsiteY109" fmla="*/ 5785 h 1481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3065005" h="1481478">
                  <a:moveTo>
                    <a:pt x="14252" y="1317518"/>
                  </a:moveTo>
                  <a:lnTo>
                    <a:pt x="98152" y="1332312"/>
                  </a:lnTo>
                  <a:lnTo>
                    <a:pt x="89651" y="1388010"/>
                  </a:lnTo>
                  <a:lnTo>
                    <a:pt x="84932" y="1481478"/>
                  </a:lnTo>
                  <a:lnTo>
                    <a:pt x="0" y="1481478"/>
                  </a:lnTo>
                  <a:lnTo>
                    <a:pt x="5326" y="1376006"/>
                  </a:lnTo>
                  <a:close/>
                  <a:moveTo>
                    <a:pt x="3050751" y="1317510"/>
                  </a:moveTo>
                  <a:lnTo>
                    <a:pt x="3059679" y="1376006"/>
                  </a:lnTo>
                  <a:lnTo>
                    <a:pt x="3065005" y="1481478"/>
                  </a:lnTo>
                  <a:lnTo>
                    <a:pt x="2974019" y="1481478"/>
                  </a:lnTo>
                  <a:lnTo>
                    <a:pt x="2969299" y="1388010"/>
                  </a:lnTo>
                  <a:lnTo>
                    <a:pt x="2960956" y="1333344"/>
                  </a:lnTo>
                  <a:close/>
                  <a:moveTo>
                    <a:pt x="2991369" y="1056743"/>
                  </a:moveTo>
                  <a:lnTo>
                    <a:pt x="2998589" y="1076469"/>
                  </a:lnTo>
                  <a:lnTo>
                    <a:pt x="3034429" y="1215855"/>
                  </a:lnTo>
                  <a:lnTo>
                    <a:pt x="2944145" y="1231775"/>
                  </a:lnTo>
                  <a:lnTo>
                    <a:pt x="2911704" y="1105606"/>
                  </a:lnTo>
                  <a:lnTo>
                    <a:pt x="2905287" y="1088075"/>
                  </a:lnTo>
                  <a:close/>
                  <a:moveTo>
                    <a:pt x="74700" y="1053833"/>
                  </a:moveTo>
                  <a:lnTo>
                    <a:pt x="155440" y="1083220"/>
                  </a:lnTo>
                  <a:lnTo>
                    <a:pt x="147247" y="1105606"/>
                  </a:lnTo>
                  <a:lnTo>
                    <a:pt x="115066" y="1230760"/>
                  </a:lnTo>
                  <a:lnTo>
                    <a:pt x="30574" y="1215862"/>
                  </a:lnTo>
                  <a:lnTo>
                    <a:pt x="66415" y="1076469"/>
                  </a:lnTo>
                  <a:close/>
                  <a:moveTo>
                    <a:pt x="2886784" y="810495"/>
                  </a:moveTo>
                  <a:lnTo>
                    <a:pt x="2946968" y="935430"/>
                  </a:lnTo>
                  <a:lnTo>
                    <a:pt x="2955987" y="960070"/>
                  </a:lnTo>
                  <a:lnTo>
                    <a:pt x="2869904" y="991402"/>
                  </a:lnTo>
                  <a:lnTo>
                    <a:pt x="2863036" y="972635"/>
                  </a:lnTo>
                  <a:lnTo>
                    <a:pt x="2807093" y="856505"/>
                  </a:lnTo>
                  <a:close/>
                  <a:moveTo>
                    <a:pt x="180196" y="806395"/>
                  </a:moveTo>
                  <a:lnTo>
                    <a:pt x="255150" y="849670"/>
                  </a:lnTo>
                  <a:lnTo>
                    <a:pt x="195915" y="972635"/>
                  </a:lnTo>
                  <a:lnTo>
                    <a:pt x="190823" y="986547"/>
                  </a:lnTo>
                  <a:lnTo>
                    <a:pt x="110083" y="957160"/>
                  </a:lnTo>
                  <a:lnTo>
                    <a:pt x="118036" y="935430"/>
                  </a:lnTo>
                  <a:close/>
                  <a:moveTo>
                    <a:pt x="2739892" y="587025"/>
                  </a:moveTo>
                  <a:lnTo>
                    <a:pt x="2805433" y="674671"/>
                  </a:lnTo>
                  <a:lnTo>
                    <a:pt x="2834182" y="721994"/>
                  </a:lnTo>
                  <a:lnTo>
                    <a:pt x="2754596" y="767943"/>
                  </a:lnTo>
                  <a:lnTo>
                    <a:pt x="2729596" y="726791"/>
                  </a:lnTo>
                  <a:lnTo>
                    <a:pt x="2669346" y="646220"/>
                  </a:lnTo>
                  <a:close/>
                  <a:moveTo>
                    <a:pt x="328612" y="582345"/>
                  </a:moveTo>
                  <a:lnTo>
                    <a:pt x="395438" y="638419"/>
                  </a:lnTo>
                  <a:lnTo>
                    <a:pt x="329354" y="726791"/>
                  </a:lnTo>
                  <a:lnTo>
                    <a:pt x="308283" y="761476"/>
                  </a:lnTo>
                  <a:lnTo>
                    <a:pt x="233179" y="718115"/>
                  </a:lnTo>
                  <a:lnTo>
                    <a:pt x="259572" y="674671"/>
                  </a:lnTo>
                  <a:close/>
                  <a:moveTo>
                    <a:pt x="2557013" y="392066"/>
                  </a:moveTo>
                  <a:lnTo>
                    <a:pt x="2617983" y="447480"/>
                  </a:lnTo>
                  <a:lnTo>
                    <a:pt x="2673389" y="508442"/>
                  </a:lnTo>
                  <a:lnTo>
                    <a:pt x="2602872" y="567613"/>
                  </a:lnTo>
                  <a:lnTo>
                    <a:pt x="2552868" y="512595"/>
                  </a:lnTo>
                  <a:lnTo>
                    <a:pt x="2497842" y="462584"/>
                  </a:lnTo>
                  <a:close/>
                  <a:moveTo>
                    <a:pt x="513142" y="387386"/>
                  </a:moveTo>
                  <a:lnTo>
                    <a:pt x="569693" y="454781"/>
                  </a:lnTo>
                  <a:lnTo>
                    <a:pt x="506082" y="512595"/>
                  </a:lnTo>
                  <a:lnTo>
                    <a:pt x="462625" y="560410"/>
                  </a:lnTo>
                  <a:lnTo>
                    <a:pt x="395543" y="504121"/>
                  </a:lnTo>
                  <a:lnTo>
                    <a:pt x="447021" y="447480"/>
                  </a:lnTo>
                  <a:close/>
                  <a:moveTo>
                    <a:pt x="2343460" y="231276"/>
                  </a:moveTo>
                  <a:lnTo>
                    <a:pt x="2390792" y="260031"/>
                  </a:lnTo>
                  <a:lnTo>
                    <a:pt x="2478429" y="325564"/>
                  </a:lnTo>
                  <a:lnTo>
                    <a:pt x="2419234" y="396110"/>
                  </a:lnTo>
                  <a:lnTo>
                    <a:pt x="2338672" y="335867"/>
                  </a:lnTo>
                  <a:lnTo>
                    <a:pt x="2297512" y="310862"/>
                  </a:lnTo>
                  <a:close/>
                  <a:moveTo>
                    <a:pt x="728266" y="227192"/>
                  </a:moveTo>
                  <a:lnTo>
                    <a:pt x="772643" y="304055"/>
                  </a:lnTo>
                  <a:lnTo>
                    <a:pt x="720278" y="335867"/>
                  </a:lnTo>
                  <a:lnTo>
                    <a:pt x="649014" y="389157"/>
                  </a:lnTo>
                  <a:lnTo>
                    <a:pt x="592153" y="321393"/>
                  </a:lnTo>
                  <a:lnTo>
                    <a:pt x="674212" y="260031"/>
                  </a:lnTo>
                  <a:close/>
                  <a:moveTo>
                    <a:pt x="2105380" y="109472"/>
                  </a:moveTo>
                  <a:lnTo>
                    <a:pt x="2130033" y="118495"/>
                  </a:lnTo>
                  <a:lnTo>
                    <a:pt x="2254959" y="178675"/>
                  </a:lnTo>
                  <a:lnTo>
                    <a:pt x="2208950" y="258366"/>
                  </a:lnTo>
                  <a:lnTo>
                    <a:pt x="2092828" y="202428"/>
                  </a:lnTo>
                  <a:lnTo>
                    <a:pt x="2074049" y="195554"/>
                  </a:lnTo>
                  <a:close/>
                  <a:moveTo>
                    <a:pt x="967634" y="106541"/>
                  </a:moveTo>
                  <a:lnTo>
                    <a:pt x="998254" y="190667"/>
                  </a:lnTo>
                  <a:lnTo>
                    <a:pt x="966122" y="202428"/>
                  </a:lnTo>
                  <a:lnTo>
                    <a:pt x="861842" y="252662"/>
                  </a:lnTo>
                  <a:lnTo>
                    <a:pt x="817150" y="175253"/>
                  </a:lnTo>
                  <a:lnTo>
                    <a:pt x="934971" y="118495"/>
                  </a:lnTo>
                  <a:close/>
                  <a:moveTo>
                    <a:pt x="1848063" y="30637"/>
                  </a:moveTo>
                  <a:lnTo>
                    <a:pt x="1988995" y="66874"/>
                  </a:lnTo>
                  <a:lnTo>
                    <a:pt x="2008707" y="74089"/>
                  </a:lnTo>
                  <a:lnTo>
                    <a:pt x="1977376" y="160172"/>
                  </a:lnTo>
                  <a:lnTo>
                    <a:pt x="1959857" y="153760"/>
                  </a:lnTo>
                  <a:lnTo>
                    <a:pt x="1832144" y="120921"/>
                  </a:lnTo>
                  <a:close/>
                  <a:moveTo>
                    <a:pt x="1224110" y="28897"/>
                  </a:moveTo>
                  <a:lnTo>
                    <a:pt x="1239785" y="117792"/>
                  </a:lnTo>
                  <a:lnTo>
                    <a:pt x="1237795" y="118096"/>
                  </a:lnTo>
                  <a:cubicBezTo>
                    <a:pt x="1190687" y="127736"/>
                    <a:pt x="1144413" y="139664"/>
                    <a:pt x="1099093" y="153760"/>
                  </a:cubicBezTo>
                  <a:lnTo>
                    <a:pt x="1094927" y="155285"/>
                  </a:lnTo>
                  <a:lnTo>
                    <a:pt x="1064307" y="71158"/>
                  </a:lnTo>
                  <a:lnTo>
                    <a:pt x="1076010" y="66874"/>
                  </a:lnTo>
                  <a:cubicBezTo>
                    <a:pt x="1124079" y="51923"/>
                    <a:pt x="1173160" y="39271"/>
                    <a:pt x="1223126" y="29047"/>
                  </a:cubicBezTo>
                  <a:close/>
                  <a:moveTo>
                    <a:pt x="1593054" y="917"/>
                  </a:moveTo>
                  <a:lnTo>
                    <a:pt x="1689458" y="5785"/>
                  </a:lnTo>
                  <a:lnTo>
                    <a:pt x="1746380" y="14472"/>
                  </a:lnTo>
                  <a:lnTo>
                    <a:pt x="1730547" y="104267"/>
                  </a:lnTo>
                  <a:lnTo>
                    <a:pt x="1677453" y="96164"/>
                  </a:lnTo>
                  <a:lnTo>
                    <a:pt x="1593054" y="91903"/>
                  </a:lnTo>
                  <a:close/>
                  <a:moveTo>
                    <a:pt x="1490109" y="0"/>
                  </a:moveTo>
                  <a:lnTo>
                    <a:pt x="1490109" y="90680"/>
                  </a:lnTo>
                  <a:lnTo>
                    <a:pt x="1381498" y="96164"/>
                  </a:lnTo>
                  <a:lnTo>
                    <a:pt x="1341579" y="102257"/>
                  </a:lnTo>
                  <a:lnTo>
                    <a:pt x="1325904" y="13361"/>
                  </a:lnTo>
                  <a:lnTo>
                    <a:pt x="1375547" y="5785"/>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97280"/>
              <a:endParaRPr lang="en-US" sz="2160">
                <a:solidFill>
                  <a:prstClr val="white"/>
                </a:solidFill>
                <a:latin typeface="Calibri" panose="020F0502020204030204"/>
              </a:endParaRPr>
            </a:p>
          </p:txBody>
        </p:sp>
        <p:sp>
          <p:nvSpPr>
            <p:cNvPr id="61" name="Oval 60">
              <a:extLst>
                <a:ext uri="{FF2B5EF4-FFF2-40B4-BE49-F238E27FC236}">
                  <a16:creationId xmlns:a16="http://schemas.microsoft.com/office/drawing/2014/main" id="{20A11EBC-F076-C9D5-6B63-73D8F6DD0A2D}"/>
                </a:ext>
              </a:extLst>
            </p:cNvPr>
            <p:cNvSpPr>
              <a:spLocks noChangeAspect="1"/>
            </p:cNvSpPr>
            <p:nvPr/>
          </p:nvSpPr>
          <p:spPr>
            <a:xfrm>
              <a:off x="4400131" y="2449225"/>
              <a:ext cx="216566" cy="216562"/>
            </a:xfrm>
            <a:prstGeom prst="ellipse">
              <a:avLst/>
            </a:prstGeom>
            <a:grpFill/>
            <a:ln w="2540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97280"/>
              <a:endParaRPr lang="en-US" sz="2160">
                <a:solidFill>
                  <a:prstClr val="white"/>
                </a:solidFill>
                <a:latin typeface="Calibri" panose="020F0502020204030204"/>
              </a:endParaRPr>
            </a:p>
          </p:txBody>
        </p:sp>
      </p:grpSp>
      <p:sp>
        <p:nvSpPr>
          <p:cNvPr id="5" name="Rectangle 4"/>
          <p:cNvSpPr/>
          <p:nvPr/>
        </p:nvSpPr>
        <p:spPr>
          <a:xfrm>
            <a:off x="988617" y="7422171"/>
            <a:ext cx="7964429" cy="54921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defTabSz="1097280"/>
            <a:r>
              <a:rPr lang="en-US" sz="1680" dirty="0">
                <a:solidFill>
                  <a:prstClr val="black"/>
                </a:solidFill>
                <a:latin typeface="Calibri" panose="020F0502020204030204"/>
              </a:rPr>
              <a:t>UN Interagency Task Force on NCDs – 2024-2025</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2990" t="3409" r="7171" b="-1541"/>
          <a:stretch/>
        </p:blipFill>
        <p:spPr>
          <a:xfrm>
            <a:off x="9561651" y="3281474"/>
            <a:ext cx="3788588" cy="3452957"/>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5099" y="3281474"/>
            <a:ext cx="2974325" cy="3346115"/>
          </a:xfrm>
          <a:prstGeom prst="rect">
            <a:avLst/>
          </a:prstGeom>
          <a:ln>
            <a:noFill/>
          </a:ln>
          <a:effectLst>
            <a:outerShdw blurRad="292100" dist="139700" dir="2700000" algn="tl" rotWithShape="0">
              <a:srgbClr val="333333">
                <a:alpha val="65000"/>
              </a:srgbClr>
            </a:outerShdw>
          </a:effectLst>
        </p:spPr>
      </p:pic>
      <p:pic>
        <p:nvPicPr>
          <p:cNvPr id="35" name="Picture 34" descr="A certificate of health and population&#10;&#10;Description automatically generated">
            <a:extLst>
              <a:ext uri="{FF2B5EF4-FFF2-40B4-BE49-F238E27FC236}">
                <a16:creationId xmlns:a16="http://schemas.microsoft.com/office/drawing/2014/main" id="{67351EA5-9307-CE2A-D586-63CD4ECAA3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617" y="3270861"/>
            <a:ext cx="4772141" cy="3367342"/>
          </a:xfrm>
          <a:prstGeom prst="rect">
            <a:avLst/>
          </a:prstGeom>
          <a:ln>
            <a:noFill/>
          </a:ln>
          <a:effectLst>
            <a:outerShdw blurRad="292100" dist="139700" dir="2700000" algn="tl" rotWithShape="0">
              <a:srgbClr val="333333">
                <a:alpha val="65000"/>
              </a:srgbClr>
            </a:outerShdw>
          </a:effectLst>
        </p:spPr>
      </p:pic>
      <p:sp>
        <p:nvSpPr>
          <p:cNvPr id="22"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rgbClr val="44546A">
                <a:lumMod val="25000"/>
              </a:srgbClr>
            </a:solidFill>
          </a:ln>
        </p:spPr>
        <p:txBody>
          <a:bodyPr spcFirstLastPara="1" wrap="square" lIns="91425" tIns="91425" rIns="91425" bIns="91425"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D8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p:cNvPicPr>
            <a:picLocks noChangeAspect="1"/>
          </p:cNvPicPr>
          <p:nvPr/>
        </p:nvPicPr>
        <p:blipFill>
          <a:blip r:embed="rId5"/>
          <a:stretch>
            <a:fillRect/>
          </a:stretch>
        </p:blipFill>
        <p:spPr>
          <a:xfrm>
            <a:off x="12223637" y="196750"/>
            <a:ext cx="1798476" cy="1268078"/>
          </a:xfrm>
          <a:prstGeom prst="rect">
            <a:avLst/>
          </a:prstGeom>
        </p:spPr>
      </p:pic>
    </p:spTree>
    <p:extLst>
      <p:ext uri="{BB962C8B-B14F-4D97-AF65-F5344CB8AC3E}">
        <p14:creationId xmlns:p14="http://schemas.microsoft.com/office/powerpoint/2010/main" val="226626313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335"/>
        <p:cNvGrpSpPr/>
        <p:nvPr/>
      </p:nvGrpSpPr>
      <p:grpSpPr>
        <a:xfrm>
          <a:off x="0" y="0"/>
          <a:ext cx="0" cy="0"/>
          <a:chOff x="0" y="0"/>
          <a:chExt cx="0" cy="0"/>
        </a:xfrm>
      </p:grpSpPr>
      <p:sp>
        <p:nvSpPr>
          <p:cNvPr id="11" name="TextBox 10">
            <a:extLst>
              <a:ext uri="{FF2B5EF4-FFF2-40B4-BE49-F238E27FC236}">
                <a16:creationId xmlns:a16="http://schemas.microsoft.com/office/drawing/2014/main" id="{67375993-8998-43CB-A254-D2BC13404FF3}"/>
              </a:ext>
            </a:extLst>
          </p:cNvPr>
          <p:cNvSpPr txBox="1"/>
          <p:nvPr/>
        </p:nvSpPr>
        <p:spPr>
          <a:xfrm>
            <a:off x="8552524" y="6789071"/>
            <a:ext cx="4919065" cy="781752"/>
          </a:xfrm>
          <a:prstGeom prst="rect">
            <a:avLst/>
          </a:prstGeom>
          <a:noFill/>
        </p:spPr>
        <p:txBody>
          <a:bodyPr wrap="square">
            <a:spAutoFit/>
          </a:bodyPr>
          <a:lstStyle/>
          <a:p>
            <a:pPr algn="ctr" defTabSz="1463078" rtl="1">
              <a:buClr>
                <a:srgbClr val="000000"/>
              </a:buClr>
              <a:defRPr/>
            </a:pPr>
            <a:r>
              <a:rPr lang="en-US" sz="2240" b="1" kern="0" dirty="0">
                <a:solidFill>
                  <a:srgbClr val="46AE3C"/>
                </a:solidFill>
                <a:latin typeface="Times New Roman" panose="02020603050405020304" pitchFamily="18" charset="0"/>
                <a:cs typeface="Times New Roman" panose="02020603050405020304" pitchFamily="18" charset="0"/>
                <a:sym typeface="Arial"/>
              </a:rPr>
              <a:t>AUTISM –STUNTING – OBESITY – MORTALITY AND MORBIDITY</a:t>
            </a:r>
            <a:endParaRPr lang="en-US" sz="2240" b="1" kern="0" dirty="0">
              <a:solidFill>
                <a:srgbClr val="46AE3C"/>
              </a:solidFill>
              <a:latin typeface="Times New Roman" panose="02020603050405020304" pitchFamily="18" charset="0"/>
              <a:cs typeface="Times New Roman" panose="02020603050405020304" pitchFamily="18" charset="0"/>
              <a:sym typeface="Arial"/>
            </a:endParaRPr>
          </a:p>
        </p:txBody>
      </p:sp>
      <p:sp>
        <p:nvSpPr>
          <p:cNvPr id="65" name="Google Shape;353;p37">
            <a:extLst>
              <a:ext uri="{FF2B5EF4-FFF2-40B4-BE49-F238E27FC236}">
                <a16:creationId xmlns:a16="http://schemas.microsoft.com/office/drawing/2014/main" id="{A4BF2FC4-F4B6-430B-B4D4-38685D03C83C}"/>
              </a:ext>
            </a:extLst>
          </p:cNvPr>
          <p:cNvSpPr txBox="1">
            <a:spLocks/>
          </p:cNvSpPr>
          <p:nvPr/>
        </p:nvSpPr>
        <p:spPr>
          <a:xfrm>
            <a:off x="8853141" y="5904041"/>
            <a:ext cx="4390154" cy="819988"/>
          </a:xfrm>
          <a:prstGeom prst="rect">
            <a:avLst/>
          </a:prstGeom>
        </p:spPr>
        <p:txBody>
          <a:bodyPr spcFirstLastPara="1" wrap="square" lIns="146280" tIns="146280" rIns="146280" bIns="14628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463078" rtl="1">
              <a:defRPr/>
            </a:pPr>
            <a:r>
              <a:rPr lang="en-US" sz="1920" b="1" kern="0" dirty="0">
                <a:solidFill>
                  <a:srgbClr val="7030A0"/>
                </a:solidFill>
                <a:latin typeface="Times New Roman" panose="02020603050405020304" pitchFamily="18" charset="0"/>
                <a:cs typeface="Times New Roman" panose="02020603050405020304" pitchFamily="18" charset="0"/>
              </a:rPr>
              <a:t>Malnutrition, mortality rates, and diseases in childhood and adulthood</a:t>
            </a:r>
            <a:endParaRPr lang="ar-EG" sz="1920" b="1" kern="0" dirty="0">
              <a:solidFill>
                <a:srgbClr val="7030A0"/>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4EF2F17F-64C2-A911-6170-9FB5BE467010}"/>
              </a:ext>
            </a:extLst>
          </p:cNvPr>
          <p:cNvSpPr txBox="1"/>
          <p:nvPr/>
        </p:nvSpPr>
        <p:spPr>
          <a:xfrm>
            <a:off x="1939332" y="1840487"/>
            <a:ext cx="10119360" cy="683264"/>
          </a:xfrm>
          <a:prstGeom prst="rect">
            <a:avLst/>
          </a:prstGeom>
          <a:noFill/>
        </p:spPr>
        <p:txBody>
          <a:bodyPr wrap="square" rtlCol="0">
            <a:spAutoFit/>
          </a:bodyPr>
          <a:lstStyle/>
          <a:p>
            <a:pPr algn="ctr" defTabSz="1097335">
              <a:defRPr/>
            </a:pPr>
            <a:r>
              <a:rPr lang="en-US" sz="1920" b="1" dirty="0">
                <a:solidFill>
                  <a:srgbClr val="002368"/>
                </a:solidFill>
                <a:latin typeface="Times New Roman" panose="02020603050405020304" pitchFamily="18" charset="0"/>
                <a:cs typeface="Times New Roman" panose="02020603050405020304" pitchFamily="18" charset="0"/>
              </a:rPr>
              <a:t>The magic mix between children and women rights based on science , replacing religious coat, Promotion use of long acting methods, filling gaps in UMN, creating ownership and interest</a:t>
            </a:r>
            <a:endParaRPr lang="en-US" sz="1920" b="1" dirty="0">
              <a:solidFill>
                <a:srgbClr val="002368"/>
              </a:solidFill>
              <a:latin typeface="Times New Roman" panose="020206030504050203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id="{17FEB656-90A4-493D-A163-497B916FA4F1}"/>
              </a:ext>
            </a:extLst>
          </p:cNvPr>
          <p:cNvGrpSpPr/>
          <p:nvPr/>
        </p:nvGrpSpPr>
        <p:grpSpPr>
          <a:xfrm>
            <a:off x="1265575" y="3208155"/>
            <a:ext cx="1985066" cy="3262334"/>
            <a:chOff x="1194943" y="1706462"/>
            <a:chExt cx="1758824" cy="2890519"/>
          </a:xfrm>
        </p:grpSpPr>
        <p:pic>
          <p:nvPicPr>
            <p:cNvPr id="16" name="Picture 15">
              <a:extLst>
                <a:ext uri="{FF2B5EF4-FFF2-40B4-BE49-F238E27FC236}">
                  <a16:creationId xmlns:a16="http://schemas.microsoft.com/office/drawing/2014/main" id="{222831D9-F2FD-4FD7-848A-B4E801EBA100}"/>
                </a:ext>
              </a:extLst>
            </p:cNvPr>
            <p:cNvPicPr>
              <a:picLocks noChangeAspect="1"/>
            </p:cNvPicPr>
            <p:nvPr/>
          </p:nvPicPr>
          <p:blipFill rotWithShape="1">
            <a:blip r:embed="rId3"/>
            <a:srcRect l="6129" r="6129"/>
            <a:stretch/>
          </p:blipFill>
          <p:spPr>
            <a:xfrm rot="5400000">
              <a:off x="859929" y="2503143"/>
              <a:ext cx="2428852" cy="1758824"/>
            </a:xfrm>
            <a:prstGeom prst="rect">
              <a:avLst/>
            </a:prstGeom>
          </p:spPr>
        </p:pic>
        <p:sp>
          <p:nvSpPr>
            <p:cNvPr id="17" name="TextBox 16">
              <a:extLst>
                <a:ext uri="{FF2B5EF4-FFF2-40B4-BE49-F238E27FC236}">
                  <a16:creationId xmlns:a16="http://schemas.microsoft.com/office/drawing/2014/main" id="{67375993-8998-43CB-A254-D2BC13404FF3}"/>
                </a:ext>
              </a:extLst>
            </p:cNvPr>
            <p:cNvSpPr txBox="1"/>
            <p:nvPr/>
          </p:nvSpPr>
          <p:spPr>
            <a:xfrm>
              <a:off x="1194943" y="1706462"/>
              <a:ext cx="1758824" cy="376324"/>
            </a:xfrm>
            <a:prstGeom prst="rect">
              <a:avLst/>
            </a:prstGeom>
            <a:solidFill>
              <a:schemeClr val="bg2"/>
            </a:solidFill>
          </p:spPr>
          <p:txBody>
            <a:bodyPr wrap="square">
              <a:spAutoFit/>
            </a:bodyPr>
            <a:lstStyle/>
            <a:p>
              <a:pPr algn="ctr" defTabSz="1463078" rtl="1">
                <a:buClr>
                  <a:srgbClr val="000000"/>
                </a:buClr>
              </a:pPr>
              <a:r>
                <a:rPr lang="en" sz="2160" b="1" kern="0" dirty="0">
                  <a:solidFill>
                    <a:srgbClr val="7030A0"/>
                  </a:solidFill>
                  <a:latin typeface="Arial"/>
                  <a:cs typeface="Calibri"/>
                  <a:sym typeface="Arial"/>
                </a:rPr>
                <a:t>30 %</a:t>
              </a:r>
              <a:endParaRPr lang="ar-EG" sz="2160" b="1" kern="0" dirty="0">
                <a:solidFill>
                  <a:srgbClr val="7030A0"/>
                </a:solidFill>
                <a:latin typeface="Arial"/>
                <a:cs typeface="Calibri"/>
                <a:sym typeface="Arial"/>
              </a:endParaRPr>
            </a:p>
          </p:txBody>
        </p:sp>
      </p:grpSp>
      <p:grpSp>
        <p:nvGrpSpPr>
          <p:cNvPr id="18" name="Group 17">
            <a:extLst>
              <a:ext uri="{FF2B5EF4-FFF2-40B4-BE49-F238E27FC236}">
                <a16:creationId xmlns:a16="http://schemas.microsoft.com/office/drawing/2014/main" id="{8315A4C6-03CD-4BD5-B495-49D4E02690D8}"/>
              </a:ext>
            </a:extLst>
          </p:cNvPr>
          <p:cNvGrpSpPr/>
          <p:nvPr/>
        </p:nvGrpSpPr>
        <p:grpSpPr>
          <a:xfrm>
            <a:off x="3512304" y="3249225"/>
            <a:ext cx="1985066" cy="3254946"/>
            <a:chOff x="3692588" y="1706461"/>
            <a:chExt cx="1758824" cy="2883974"/>
          </a:xfrm>
        </p:grpSpPr>
        <p:pic>
          <p:nvPicPr>
            <p:cNvPr id="19" name="Picture 2" descr="80+ Beautiful Egyptian Baby Girl Names and Meanings | LoveToKnow">
              <a:extLst>
                <a:ext uri="{FF2B5EF4-FFF2-40B4-BE49-F238E27FC236}">
                  <a16:creationId xmlns:a16="http://schemas.microsoft.com/office/drawing/2014/main" id="{05751B22-9B5B-4819-AFDD-11F5E3B88DA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4723" r="8656"/>
            <a:stretch/>
          </p:blipFill>
          <p:spPr bwMode="auto">
            <a:xfrm>
              <a:off x="3696687" y="2168126"/>
              <a:ext cx="1754237" cy="242230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8095F32D-4B0A-492D-9A1A-CCC95463E7FF}"/>
                </a:ext>
              </a:extLst>
            </p:cNvPr>
            <p:cNvSpPr txBox="1"/>
            <p:nvPr/>
          </p:nvSpPr>
          <p:spPr>
            <a:xfrm>
              <a:off x="3692588" y="1706461"/>
              <a:ext cx="1758824" cy="376325"/>
            </a:xfrm>
            <a:prstGeom prst="rect">
              <a:avLst/>
            </a:prstGeom>
            <a:solidFill>
              <a:schemeClr val="bg2"/>
            </a:solidFill>
          </p:spPr>
          <p:txBody>
            <a:bodyPr wrap="square">
              <a:spAutoFit/>
            </a:bodyPr>
            <a:lstStyle/>
            <a:p>
              <a:pPr algn="ctr" defTabSz="1463078" rtl="1">
                <a:buClr>
                  <a:srgbClr val="000000"/>
                </a:buClr>
              </a:pPr>
              <a:r>
                <a:rPr lang="en" sz="2160" b="1" kern="0" dirty="0">
                  <a:solidFill>
                    <a:srgbClr val="7030A0"/>
                  </a:solidFill>
                  <a:latin typeface="Arial"/>
                  <a:cs typeface="Calibri"/>
                  <a:sym typeface="Arial"/>
                </a:rPr>
                <a:t>30 %</a:t>
              </a:r>
              <a:endParaRPr lang="ar-EG" sz="2160" b="1" kern="0" dirty="0">
                <a:solidFill>
                  <a:srgbClr val="7030A0"/>
                </a:solidFill>
                <a:latin typeface="Arial"/>
                <a:cs typeface="Calibri"/>
                <a:sym typeface="Arial"/>
              </a:endParaRPr>
            </a:p>
          </p:txBody>
        </p:sp>
      </p:grpSp>
      <p:grpSp>
        <p:nvGrpSpPr>
          <p:cNvPr id="21" name="Group 20">
            <a:extLst>
              <a:ext uri="{FF2B5EF4-FFF2-40B4-BE49-F238E27FC236}">
                <a16:creationId xmlns:a16="http://schemas.microsoft.com/office/drawing/2014/main" id="{F68AD2A1-0694-4992-9FC2-F2D9F6C56B2E}"/>
              </a:ext>
            </a:extLst>
          </p:cNvPr>
          <p:cNvGrpSpPr/>
          <p:nvPr/>
        </p:nvGrpSpPr>
        <p:grpSpPr>
          <a:xfrm>
            <a:off x="5727732" y="3220279"/>
            <a:ext cx="1985068" cy="3262334"/>
            <a:chOff x="6190232" y="1706461"/>
            <a:chExt cx="1758825" cy="2890519"/>
          </a:xfrm>
        </p:grpSpPr>
        <p:pic>
          <p:nvPicPr>
            <p:cNvPr id="22" name="Picture 21">
              <a:extLst>
                <a:ext uri="{FF2B5EF4-FFF2-40B4-BE49-F238E27FC236}">
                  <a16:creationId xmlns:a16="http://schemas.microsoft.com/office/drawing/2014/main" id="{BDF5A77B-D57D-47B7-8A2C-83808EAE10F2}"/>
                </a:ext>
              </a:extLst>
            </p:cNvPr>
            <p:cNvPicPr>
              <a:picLocks noChangeAspect="1"/>
            </p:cNvPicPr>
            <p:nvPr/>
          </p:nvPicPr>
          <p:blipFill rotWithShape="1">
            <a:blip r:embed="rId5"/>
            <a:srcRect l="24706" t="5294" r="47499" b="26470"/>
            <a:stretch/>
          </p:blipFill>
          <p:spPr>
            <a:xfrm>
              <a:off x="6190232" y="2168127"/>
              <a:ext cx="1758825" cy="2428853"/>
            </a:xfrm>
            <a:prstGeom prst="rect">
              <a:avLst/>
            </a:prstGeom>
          </p:spPr>
        </p:pic>
        <p:sp>
          <p:nvSpPr>
            <p:cNvPr id="23" name="TextBox 22">
              <a:extLst>
                <a:ext uri="{FF2B5EF4-FFF2-40B4-BE49-F238E27FC236}">
                  <a16:creationId xmlns:a16="http://schemas.microsoft.com/office/drawing/2014/main" id="{D4DA6B7D-B7C3-4654-8056-FF87E09E75C4}"/>
                </a:ext>
              </a:extLst>
            </p:cNvPr>
            <p:cNvSpPr txBox="1"/>
            <p:nvPr/>
          </p:nvSpPr>
          <p:spPr>
            <a:xfrm>
              <a:off x="6190234" y="1706461"/>
              <a:ext cx="1758823" cy="376324"/>
            </a:xfrm>
            <a:prstGeom prst="rect">
              <a:avLst/>
            </a:prstGeom>
            <a:solidFill>
              <a:schemeClr val="bg2"/>
            </a:solidFill>
          </p:spPr>
          <p:txBody>
            <a:bodyPr wrap="square">
              <a:spAutoFit/>
            </a:bodyPr>
            <a:lstStyle/>
            <a:p>
              <a:pPr algn="ctr" defTabSz="1463078" rtl="1">
                <a:buClr>
                  <a:srgbClr val="000000"/>
                </a:buClr>
              </a:pPr>
              <a:r>
                <a:rPr lang="en" sz="2160" b="1" kern="0" dirty="0">
                  <a:solidFill>
                    <a:srgbClr val="7030A0"/>
                  </a:solidFill>
                  <a:latin typeface="Arial"/>
                  <a:cs typeface="Calibri"/>
                  <a:sym typeface="Arial"/>
                </a:rPr>
                <a:t>25 %</a:t>
              </a:r>
              <a:endParaRPr lang="ar-EG" sz="2160" b="1" kern="0" dirty="0">
                <a:solidFill>
                  <a:srgbClr val="7030A0"/>
                </a:solidFill>
                <a:latin typeface="Arial"/>
                <a:cs typeface="Calibri"/>
                <a:sym typeface="Arial"/>
              </a:endParaRPr>
            </a:p>
          </p:txBody>
        </p:sp>
      </p:grpSp>
      <p:sp>
        <p:nvSpPr>
          <p:cNvPr id="25" name="Rectangle 24">
            <a:extLst>
              <a:ext uri="{FF2B5EF4-FFF2-40B4-BE49-F238E27FC236}">
                <a16:creationId xmlns:a16="http://schemas.microsoft.com/office/drawing/2014/main" id="{09777350-2C30-4E44-BB0A-C1E5F54BC87E}"/>
              </a:ext>
            </a:extLst>
          </p:cNvPr>
          <p:cNvSpPr/>
          <p:nvPr/>
        </p:nvSpPr>
        <p:spPr>
          <a:xfrm>
            <a:off x="5763108" y="5447792"/>
            <a:ext cx="1974041" cy="1000829"/>
          </a:xfrm>
          <a:prstGeom prst="rect">
            <a:avLst/>
          </a:prstGeom>
          <a:solidFill>
            <a:srgbClr val="71467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63078">
              <a:buClr>
                <a:srgbClr val="000000"/>
              </a:buClr>
            </a:pPr>
            <a:endParaRPr lang="en-US" sz="2241" kern="0">
              <a:solidFill>
                <a:srgbClr val="7030A0"/>
              </a:solidFill>
              <a:latin typeface="Calibri"/>
              <a:cs typeface="Calibri"/>
              <a:sym typeface="Arial"/>
            </a:endParaRPr>
          </a:p>
        </p:txBody>
      </p:sp>
      <p:cxnSp>
        <p:nvCxnSpPr>
          <p:cNvPr id="28" name="Straight Connector 27">
            <a:extLst>
              <a:ext uri="{FF2B5EF4-FFF2-40B4-BE49-F238E27FC236}">
                <a16:creationId xmlns:a16="http://schemas.microsoft.com/office/drawing/2014/main" id="{C9B3FDF2-7DAD-45F1-8FF0-14E7075080CA}"/>
              </a:ext>
            </a:extLst>
          </p:cNvPr>
          <p:cNvCxnSpPr>
            <a:cxnSpLocks/>
          </p:cNvCxnSpPr>
          <p:nvPr/>
        </p:nvCxnSpPr>
        <p:spPr>
          <a:xfrm flipV="1">
            <a:off x="5715181" y="5425280"/>
            <a:ext cx="1977446" cy="3810"/>
          </a:xfrm>
          <a:prstGeom prst="line">
            <a:avLst/>
          </a:prstGeom>
          <a:ln w="38100">
            <a:solidFill>
              <a:srgbClr val="71467F"/>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09777350-2C30-4E44-BB0A-C1E5F54BC87E}"/>
              </a:ext>
            </a:extLst>
          </p:cNvPr>
          <p:cNvSpPr/>
          <p:nvPr/>
        </p:nvSpPr>
        <p:spPr>
          <a:xfrm>
            <a:off x="3530638" y="5338471"/>
            <a:ext cx="1974041" cy="1165699"/>
          </a:xfrm>
          <a:prstGeom prst="rect">
            <a:avLst/>
          </a:prstGeom>
          <a:solidFill>
            <a:srgbClr val="71467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63078">
              <a:buClr>
                <a:srgbClr val="000000"/>
              </a:buClr>
            </a:pPr>
            <a:endParaRPr lang="en-US" sz="2241" kern="0">
              <a:solidFill>
                <a:srgbClr val="7030A0"/>
              </a:solidFill>
              <a:latin typeface="Calibri"/>
              <a:cs typeface="Calibri"/>
              <a:sym typeface="Arial"/>
            </a:endParaRPr>
          </a:p>
        </p:txBody>
      </p:sp>
      <p:cxnSp>
        <p:nvCxnSpPr>
          <p:cNvPr id="31" name="Straight Connector 30">
            <a:extLst>
              <a:ext uri="{FF2B5EF4-FFF2-40B4-BE49-F238E27FC236}">
                <a16:creationId xmlns:a16="http://schemas.microsoft.com/office/drawing/2014/main" id="{C9B3FDF2-7DAD-45F1-8FF0-14E7075080CA}"/>
              </a:ext>
            </a:extLst>
          </p:cNvPr>
          <p:cNvCxnSpPr>
            <a:cxnSpLocks/>
          </p:cNvCxnSpPr>
          <p:nvPr/>
        </p:nvCxnSpPr>
        <p:spPr>
          <a:xfrm>
            <a:off x="3530637" y="5338471"/>
            <a:ext cx="1985066" cy="0"/>
          </a:xfrm>
          <a:prstGeom prst="line">
            <a:avLst/>
          </a:prstGeom>
          <a:ln w="38100">
            <a:solidFill>
              <a:srgbClr val="71467F"/>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09777350-2C30-4E44-BB0A-C1E5F54BC87E}"/>
              </a:ext>
            </a:extLst>
          </p:cNvPr>
          <p:cNvSpPr/>
          <p:nvPr/>
        </p:nvSpPr>
        <p:spPr>
          <a:xfrm>
            <a:off x="1251293" y="5315059"/>
            <a:ext cx="1999349" cy="1133562"/>
          </a:xfrm>
          <a:prstGeom prst="rect">
            <a:avLst/>
          </a:prstGeom>
          <a:solidFill>
            <a:srgbClr val="71467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63078">
              <a:buClr>
                <a:srgbClr val="000000"/>
              </a:buClr>
            </a:pPr>
            <a:endParaRPr lang="en-US" sz="2241" kern="0">
              <a:solidFill>
                <a:srgbClr val="7030A0"/>
              </a:solidFill>
              <a:latin typeface="Calibri"/>
              <a:cs typeface="Calibri"/>
              <a:sym typeface="Arial"/>
            </a:endParaRPr>
          </a:p>
        </p:txBody>
      </p:sp>
      <p:cxnSp>
        <p:nvCxnSpPr>
          <p:cNvPr id="34" name="Straight Connector 33">
            <a:extLst>
              <a:ext uri="{FF2B5EF4-FFF2-40B4-BE49-F238E27FC236}">
                <a16:creationId xmlns:a16="http://schemas.microsoft.com/office/drawing/2014/main" id="{C9B3FDF2-7DAD-45F1-8FF0-14E7075080CA}"/>
              </a:ext>
            </a:extLst>
          </p:cNvPr>
          <p:cNvCxnSpPr>
            <a:cxnSpLocks/>
          </p:cNvCxnSpPr>
          <p:nvPr/>
        </p:nvCxnSpPr>
        <p:spPr>
          <a:xfrm>
            <a:off x="1265575" y="5269423"/>
            <a:ext cx="1985066" cy="0"/>
          </a:xfrm>
          <a:prstGeom prst="line">
            <a:avLst/>
          </a:prstGeom>
          <a:ln w="38100">
            <a:solidFill>
              <a:srgbClr val="71467F"/>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7CFA8EF1-B067-4090-BF87-6CD71887FCAD}"/>
              </a:ext>
            </a:extLst>
          </p:cNvPr>
          <p:cNvSpPr/>
          <p:nvPr/>
        </p:nvSpPr>
        <p:spPr>
          <a:xfrm>
            <a:off x="8931004" y="2497947"/>
            <a:ext cx="4234434" cy="3346583"/>
          </a:xfrm>
          <a:prstGeom prst="rect">
            <a:avLst/>
          </a:prstGeom>
          <a:solidFill>
            <a:schemeClr val="bg1"/>
          </a:solidFill>
          <a:ln>
            <a:solidFill>
              <a:srgbClr val="B99F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63078">
              <a:buClr>
                <a:srgbClr val="000000"/>
              </a:buClr>
              <a:defRPr/>
            </a:pPr>
            <a:endParaRPr lang="en-US" sz="2241" kern="0">
              <a:solidFill>
                <a:srgbClr val="FFFFFF"/>
              </a:solidFill>
              <a:latin typeface="Calibri"/>
              <a:cs typeface="Calibri"/>
              <a:sym typeface="Arial"/>
            </a:endParaRPr>
          </a:p>
        </p:txBody>
      </p:sp>
      <p:pic>
        <p:nvPicPr>
          <p:cNvPr id="44" name="Picture 43">
            <a:extLst>
              <a:ext uri="{FF2B5EF4-FFF2-40B4-BE49-F238E27FC236}">
                <a16:creationId xmlns:a16="http://schemas.microsoft.com/office/drawing/2014/main" id="{826C241D-64AB-46D4-A19C-633F072A31DA}"/>
              </a:ext>
            </a:extLst>
          </p:cNvPr>
          <p:cNvPicPr>
            <a:picLocks noChangeAspect="1"/>
          </p:cNvPicPr>
          <p:nvPr/>
        </p:nvPicPr>
        <p:blipFill>
          <a:blip r:embed="rId6"/>
          <a:stretch>
            <a:fillRect/>
          </a:stretch>
        </p:blipFill>
        <p:spPr>
          <a:xfrm>
            <a:off x="8944164" y="2658525"/>
            <a:ext cx="4135788" cy="3129567"/>
          </a:xfrm>
          <a:prstGeom prst="rect">
            <a:avLst/>
          </a:prstGeom>
          <a:ln>
            <a:solidFill>
              <a:srgbClr val="B99F27"/>
            </a:solidFill>
          </a:ln>
        </p:spPr>
      </p:pic>
      <p:cxnSp>
        <p:nvCxnSpPr>
          <p:cNvPr id="45" name="Straight Connector 44">
            <a:extLst>
              <a:ext uri="{FF2B5EF4-FFF2-40B4-BE49-F238E27FC236}">
                <a16:creationId xmlns:a16="http://schemas.microsoft.com/office/drawing/2014/main" id="{E5C55441-1EBF-4BF3-90E5-BC55B8E6E293}"/>
              </a:ext>
            </a:extLst>
          </p:cNvPr>
          <p:cNvCxnSpPr>
            <a:cxnSpLocks/>
          </p:cNvCxnSpPr>
          <p:nvPr/>
        </p:nvCxnSpPr>
        <p:spPr>
          <a:xfrm>
            <a:off x="8889440" y="2573906"/>
            <a:ext cx="0" cy="3210990"/>
          </a:xfrm>
          <a:prstGeom prst="line">
            <a:avLst/>
          </a:prstGeom>
          <a:ln w="73025">
            <a:solidFill>
              <a:srgbClr val="B99F27"/>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1006784" y="2738548"/>
            <a:ext cx="6784615" cy="389440"/>
          </a:xfrm>
          <a:prstGeom prst="rect">
            <a:avLst/>
          </a:prstGeom>
          <a:noFill/>
        </p:spPr>
        <p:txBody>
          <a:bodyPr wrap="square" lIns="87782" tIns="65837" rIns="87782" bIns="65837" anchor="ctr">
            <a:spAutoFit/>
          </a:bodyPr>
          <a:lstStyle/>
          <a:p>
            <a:pPr defTabSz="548668">
              <a:lnSpc>
                <a:spcPts val="2028"/>
              </a:lnSpc>
            </a:pPr>
            <a:r>
              <a:rPr lang="en-US" sz="1440" b="1" dirty="0">
                <a:solidFill>
                  <a:prstClr val="black"/>
                </a:solidFill>
                <a:latin typeface="Times New Roman" panose="02020603050405020304" pitchFamily="18" charset="0"/>
                <a:cs typeface="Times New Roman" panose="02020603050405020304" pitchFamily="18" charset="0"/>
              </a:rPr>
              <a:t>Human abilities throughout life is shaped during the first 1,000 golden days.</a:t>
            </a:r>
            <a:endParaRPr sz="1440" b="1" dirty="0">
              <a:solidFill>
                <a:srgbClr val="71467F"/>
              </a:solidFill>
              <a:latin typeface="Times New Roman" panose="02020603050405020304" pitchFamily="18" charset="0"/>
              <a:cs typeface="Times New Roman" panose="02020603050405020304" pitchFamily="18" charset="0"/>
            </a:endParaRPr>
          </a:p>
        </p:txBody>
      </p:sp>
      <p:sp>
        <p:nvSpPr>
          <p:cNvPr id="52" name="TextBox 51"/>
          <p:cNvSpPr txBox="1"/>
          <p:nvPr/>
        </p:nvSpPr>
        <p:spPr>
          <a:xfrm>
            <a:off x="633818" y="1847558"/>
            <a:ext cx="1263514" cy="735689"/>
          </a:xfrm>
          <a:prstGeom prst="rect">
            <a:avLst/>
          </a:prstGeom>
          <a:noFill/>
        </p:spPr>
        <p:txBody>
          <a:bodyPr wrap="square" lIns="87782" tIns="65837" rIns="87782" bIns="65837" anchor="ctr">
            <a:spAutoFit/>
          </a:bodyPr>
          <a:lstStyle/>
          <a:p>
            <a:pPr defTabSz="548668">
              <a:lnSpc>
                <a:spcPts val="4680"/>
              </a:lnSpc>
              <a:spcBef>
                <a:spcPts val="624"/>
              </a:spcBef>
              <a:spcAft>
                <a:spcPts val="624"/>
              </a:spcAft>
            </a:pPr>
            <a:r>
              <a:rPr sz="4800" b="1" dirty="0">
                <a:solidFill>
                  <a:srgbClr val="F79646">
                    <a:lumMod val="75000"/>
                  </a:srgbClr>
                </a:solidFill>
                <a:latin typeface="Calibri"/>
              </a:rPr>
              <a:t>85%</a:t>
            </a:r>
          </a:p>
        </p:txBody>
      </p:sp>
      <p:cxnSp>
        <p:nvCxnSpPr>
          <p:cNvPr id="53" name="Straight Connector 52">
            <a:extLst>
              <a:ext uri="{FF2B5EF4-FFF2-40B4-BE49-F238E27FC236}">
                <a16:creationId xmlns:a16="http://schemas.microsoft.com/office/drawing/2014/main" id="{C264FB39-453F-48FC-8EBC-07D8A029969E}"/>
              </a:ext>
            </a:extLst>
          </p:cNvPr>
          <p:cNvCxnSpPr>
            <a:cxnSpLocks/>
          </p:cNvCxnSpPr>
          <p:nvPr/>
        </p:nvCxnSpPr>
        <p:spPr>
          <a:xfrm flipH="1">
            <a:off x="868509" y="2708321"/>
            <a:ext cx="6446362" cy="0"/>
          </a:xfrm>
          <a:prstGeom prst="line">
            <a:avLst/>
          </a:prstGeom>
          <a:ln w="57150" cap="rnd">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4784801-5C09-4F9F-8F49-CCC02DEFF3EF}"/>
              </a:ext>
            </a:extLst>
          </p:cNvPr>
          <p:cNvCxnSpPr>
            <a:cxnSpLocks/>
          </p:cNvCxnSpPr>
          <p:nvPr/>
        </p:nvCxnSpPr>
        <p:spPr>
          <a:xfrm flipH="1">
            <a:off x="2209762" y="2650403"/>
            <a:ext cx="5008533" cy="0"/>
          </a:xfrm>
          <a:prstGeom prst="line">
            <a:avLst/>
          </a:prstGeom>
          <a:ln w="57150" cap="rnd">
            <a:solidFill>
              <a:srgbClr val="71467F"/>
            </a:solidFill>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2A474A6F-D0BA-4BAF-AE22-BADAD341A15D}"/>
              </a:ext>
            </a:extLst>
          </p:cNvPr>
          <p:cNvSpPr/>
          <p:nvPr/>
        </p:nvSpPr>
        <p:spPr>
          <a:xfrm>
            <a:off x="7218295" y="2558045"/>
            <a:ext cx="237278" cy="237278"/>
          </a:xfrm>
          <a:prstGeom prst="ellipse">
            <a:avLst/>
          </a:prstGeom>
          <a:solidFill>
            <a:srgbClr val="71467F"/>
          </a:solidFill>
          <a:ln>
            <a:solidFill>
              <a:srgbClr val="B99F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63078">
              <a:buClr>
                <a:srgbClr val="000000"/>
              </a:buClr>
            </a:pPr>
            <a:endParaRPr lang="en-US" sz="2241" kern="0">
              <a:solidFill>
                <a:srgbClr val="FFFFFF"/>
              </a:solidFill>
              <a:latin typeface="Calibri"/>
              <a:cs typeface="Calibri"/>
              <a:sym typeface="Arial"/>
            </a:endParaRPr>
          </a:p>
        </p:txBody>
      </p:sp>
      <p:sp>
        <p:nvSpPr>
          <p:cNvPr id="3" name="Rectangle 2"/>
          <p:cNvSpPr/>
          <p:nvPr/>
        </p:nvSpPr>
        <p:spPr>
          <a:xfrm>
            <a:off x="3147916" y="6654160"/>
            <a:ext cx="4027064" cy="584775"/>
          </a:xfrm>
          <a:prstGeom prst="rect">
            <a:avLst/>
          </a:prstGeom>
        </p:spPr>
        <p:txBody>
          <a:bodyPr wrap="none">
            <a:spAutoFit/>
          </a:bodyPr>
          <a:lstStyle/>
          <a:p>
            <a:pPr defTabSz="548668"/>
            <a:r>
              <a:rPr lang="ar-EG" sz="3200" b="1" dirty="0">
                <a:solidFill>
                  <a:srgbClr val="71467F"/>
                </a:solidFill>
                <a:latin typeface="hafs"/>
                <a:cs typeface="Arial" panose="020B0604020202020204" pitchFamily="34" charset="0"/>
              </a:rPr>
              <a:t>وَحَمْلُهُ وَفِصَالُهُ ثَلَاثُونَ شَهْرًا </a:t>
            </a:r>
            <a:endParaRPr lang="en-US" sz="3200" dirty="0">
              <a:solidFill>
                <a:srgbClr val="71467F"/>
              </a:solidFill>
              <a:latin typeface="Calibri"/>
            </a:endParaRPr>
          </a:p>
        </p:txBody>
      </p:sp>
      <p:sp>
        <p:nvSpPr>
          <p:cNvPr id="4" name="Rectangle 3"/>
          <p:cNvSpPr/>
          <p:nvPr/>
        </p:nvSpPr>
        <p:spPr>
          <a:xfrm>
            <a:off x="3375661" y="7294485"/>
            <a:ext cx="1478290" cy="313932"/>
          </a:xfrm>
          <a:prstGeom prst="rect">
            <a:avLst/>
          </a:prstGeom>
        </p:spPr>
        <p:txBody>
          <a:bodyPr wrap="none">
            <a:spAutoFit/>
          </a:bodyPr>
          <a:lstStyle/>
          <a:p>
            <a:pPr defTabSz="548668"/>
            <a:r>
              <a:rPr lang="ar-EG" sz="1440" b="1" dirty="0">
                <a:solidFill>
                  <a:srgbClr val="B19734"/>
                </a:solidFill>
                <a:latin typeface="amiri"/>
                <a:cs typeface="Arial" panose="020B0604020202020204" pitchFamily="34" charset="0"/>
              </a:rPr>
              <a:t>صَدَقَ اللهُ العَلِيُّ العَظيمْ</a:t>
            </a:r>
            <a:endParaRPr lang="en-US" sz="1440" b="1" dirty="0">
              <a:solidFill>
                <a:srgbClr val="B19734"/>
              </a:solidFill>
              <a:latin typeface="Calibri"/>
            </a:endParaRPr>
          </a:p>
        </p:txBody>
      </p:sp>
      <p:sp>
        <p:nvSpPr>
          <p:cNvPr id="35" name="TextBox 34"/>
          <p:cNvSpPr txBox="1"/>
          <p:nvPr/>
        </p:nvSpPr>
        <p:spPr>
          <a:xfrm>
            <a:off x="1061939" y="6740038"/>
            <a:ext cx="2794411" cy="387798"/>
          </a:xfrm>
          <a:prstGeom prst="rect">
            <a:avLst/>
          </a:prstGeom>
          <a:noFill/>
        </p:spPr>
        <p:txBody>
          <a:bodyPr wrap="square" rtlCol="0">
            <a:spAutoFit/>
          </a:bodyPr>
          <a:lstStyle/>
          <a:p>
            <a:pPr defTabSz="731520"/>
            <a:r>
              <a:rPr lang="en-US" sz="1920" b="1" dirty="0">
                <a:solidFill>
                  <a:srgbClr val="46AE3C"/>
                </a:solidFill>
                <a:latin typeface="Times New Roman" panose="02020603050405020304" pitchFamily="18" charset="0"/>
                <a:cs typeface="Times New Roman" panose="02020603050405020304" pitchFamily="18" charset="0"/>
              </a:rPr>
              <a:t>Religious</a:t>
            </a:r>
            <a:r>
              <a:rPr lang="en-US" sz="1920" b="1" dirty="0">
                <a:solidFill>
                  <a:prstClr val="black"/>
                </a:solidFill>
                <a:latin typeface="Times New Roman" panose="02020603050405020304" pitchFamily="18" charset="0"/>
                <a:cs typeface="Times New Roman" panose="02020603050405020304" pitchFamily="18" charset="0"/>
              </a:rPr>
              <a:t> </a:t>
            </a:r>
            <a:r>
              <a:rPr lang="en-US" sz="1920" b="1" dirty="0">
                <a:solidFill>
                  <a:srgbClr val="46AE3C"/>
                </a:solidFill>
                <a:latin typeface="Times New Roman" panose="02020603050405020304" pitchFamily="18" charset="0"/>
                <a:cs typeface="Times New Roman" panose="02020603050405020304" pitchFamily="18" charset="0"/>
              </a:rPr>
              <a:t>Barrier</a:t>
            </a:r>
            <a:endParaRPr lang="en-US" sz="1920" b="1" dirty="0">
              <a:solidFill>
                <a:srgbClr val="46AE3C"/>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26589" y="1384387"/>
            <a:ext cx="10912892" cy="523220"/>
          </a:xfrm>
          <a:prstGeom prst="rect">
            <a:avLst/>
          </a:prstGeom>
          <a:noFill/>
        </p:spPr>
        <p:txBody>
          <a:bodyPr wrap="square" rtlCol="0">
            <a:spAutoFit/>
          </a:bodyPr>
          <a:lstStyle/>
          <a:p>
            <a:pPr algn="ctr" defTabSz="731520"/>
            <a:r>
              <a:rPr lang="en-US" sz="2800" b="1" dirty="0">
                <a:solidFill>
                  <a:srgbClr val="F79646">
                    <a:lumMod val="75000"/>
                  </a:srgbClr>
                </a:solidFill>
                <a:latin typeface="Times New Roman" panose="02020603050405020304" pitchFamily="18" charset="0"/>
                <a:cs typeface="Times New Roman" panose="02020603050405020304" pitchFamily="18" charset="0"/>
              </a:rPr>
              <a:t>Three </a:t>
            </a:r>
            <a:r>
              <a:rPr lang="en-US" sz="2800" b="1" dirty="0" smtClean="0">
                <a:solidFill>
                  <a:srgbClr val="F79646">
                    <a:lumMod val="75000"/>
                  </a:srgbClr>
                </a:solidFill>
                <a:latin typeface="Times New Roman" panose="02020603050405020304" pitchFamily="18" charset="0"/>
                <a:cs typeface="Times New Roman" panose="02020603050405020304" pitchFamily="18" charset="0"/>
              </a:rPr>
              <a:t>rules</a:t>
            </a:r>
            <a:r>
              <a:rPr lang="en-US" sz="2800" b="1" dirty="0">
                <a:solidFill>
                  <a:srgbClr val="F79646">
                    <a:lumMod val="75000"/>
                  </a:srgbClr>
                </a:solidFill>
                <a:latin typeface="Times New Roman" panose="02020603050405020304" pitchFamily="18" charset="0"/>
                <a:cs typeface="Times New Roman" panose="02020603050405020304" pitchFamily="18" charset="0"/>
              </a:rPr>
              <a:t>: No child number, no obligation, it is your choice? </a:t>
            </a:r>
            <a:endParaRPr lang="en-US" sz="2800" b="1" dirty="0">
              <a:solidFill>
                <a:srgbClr val="F79646">
                  <a:lumMod val="75000"/>
                </a:srgbClr>
              </a:solidFill>
              <a:latin typeface="Times New Roman" panose="02020603050405020304" pitchFamily="18" charset="0"/>
              <a:cs typeface="Times New Roman" panose="02020603050405020304" pitchFamily="18" charset="0"/>
            </a:endParaRPr>
          </a:p>
        </p:txBody>
      </p:sp>
      <p:sp>
        <p:nvSpPr>
          <p:cNvPr id="37" name="Google Shape;325;p37">
            <a:extLst>
              <a:ext uri="{FF2B5EF4-FFF2-40B4-BE49-F238E27FC236}">
                <a16:creationId xmlns:a16="http://schemas.microsoft.com/office/drawing/2014/main" id="{2C76EEBF-0C56-67D5-A368-A3A270EE4285}"/>
              </a:ext>
            </a:extLst>
          </p:cNvPr>
          <p:cNvSpPr txBox="1"/>
          <p:nvPr/>
        </p:nvSpPr>
        <p:spPr>
          <a:xfrm rot="-5400000">
            <a:off x="-3865539" y="3891115"/>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sp>
        <p:nvSpPr>
          <p:cNvPr id="9" name="TextBox 8"/>
          <p:cNvSpPr txBox="1"/>
          <p:nvPr/>
        </p:nvSpPr>
        <p:spPr>
          <a:xfrm>
            <a:off x="643222" y="283541"/>
            <a:ext cx="9722914" cy="461665"/>
          </a:xfrm>
          <a:prstGeom prst="rect">
            <a:avLst/>
          </a:prstGeom>
          <a:noFill/>
        </p:spPr>
        <p:txBody>
          <a:bodyPr wrap="square" rtlCol="0">
            <a:spAutoFit/>
          </a:bodyPr>
          <a:lstStyle/>
          <a:p>
            <a:r>
              <a:rPr lang="en-US" sz="2400" dirty="0" smtClean="0">
                <a:solidFill>
                  <a:srgbClr val="002060"/>
                </a:solidFill>
              </a:rPr>
              <a:t>The presidential Initiative: The Golden 1000 days for Family Development</a:t>
            </a:r>
            <a:endParaRPr lang="en-US" sz="2400" dirty="0">
              <a:solidFill>
                <a:srgbClr val="002060"/>
              </a:solidFill>
            </a:endParaRPr>
          </a:p>
        </p:txBody>
      </p:sp>
      <p:pic>
        <p:nvPicPr>
          <p:cNvPr id="39" name="Picture 38"/>
          <p:cNvPicPr>
            <a:picLocks noChangeAspect="1"/>
          </p:cNvPicPr>
          <p:nvPr/>
        </p:nvPicPr>
        <p:blipFill>
          <a:blip r:embed="rId7"/>
          <a:stretch>
            <a:fillRect/>
          </a:stretch>
        </p:blipFill>
        <p:spPr>
          <a:xfrm>
            <a:off x="12572351" y="111167"/>
            <a:ext cx="1798476" cy="1268078"/>
          </a:xfrm>
          <a:prstGeom prst="rect">
            <a:avLst/>
          </a:prstGeom>
        </p:spPr>
      </p:pic>
      <p:pic>
        <p:nvPicPr>
          <p:cNvPr id="40" name="Picture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86303" y="156882"/>
            <a:ext cx="1417460" cy="933449"/>
          </a:xfrm>
          <a:prstGeom prst="rect">
            <a:avLst/>
          </a:prstGeom>
        </p:spPr>
      </p:pic>
    </p:spTree>
    <p:extLst>
      <p:ext uri="{BB962C8B-B14F-4D97-AF65-F5344CB8AC3E}">
        <p14:creationId xmlns:p14="http://schemas.microsoft.com/office/powerpoint/2010/main" val="192155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par>
                                <p:cTn id="20" presetID="22" presetClass="entr" presetSubtype="4"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42"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par>
                                <p:cTn id="31" presetID="42"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anim calcmode="lin" valueType="num">
                                      <p:cBhvr>
                                        <p:cTn id="34" dur="500" fill="hold"/>
                                        <p:tgtEl>
                                          <p:spTgt spid="31"/>
                                        </p:tgtEl>
                                        <p:attrNameLst>
                                          <p:attrName>ppt_x</p:attrName>
                                        </p:attrNameLst>
                                      </p:cBhvr>
                                      <p:tavLst>
                                        <p:tav tm="0">
                                          <p:val>
                                            <p:strVal val="#ppt_x"/>
                                          </p:val>
                                        </p:tav>
                                        <p:tav tm="100000">
                                          <p:val>
                                            <p:strVal val="#ppt_x"/>
                                          </p:val>
                                        </p:tav>
                                      </p:tavLst>
                                    </p:anim>
                                    <p:anim calcmode="lin" valueType="num">
                                      <p:cBhvr>
                                        <p:cTn id="35" dur="500" fill="hold"/>
                                        <p:tgtEl>
                                          <p:spTgt spid="31"/>
                                        </p:tgtEl>
                                        <p:attrNameLst>
                                          <p:attrName>ppt_y</p:attrName>
                                        </p:attrNameLst>
                                      </p:cBhvr>
                                      <p:tavLst>
                                        <p:tav tm="0">
                                          <p:val>
                                            <p:strVal val="#ppt_y+.1"/>
                                          </p:val>
                                        </p:tav>
                                        <p:tav tm="100000">
                                          <p:val>
                                            <p:strVal val="#ppt_y"/>
                                          </p:val>
                                        </p:tav>
                                      </p:tavLst>
                                    </p:anim>
                                  </p:childTnLst>
                                </p:cTn>
                              </p:par>
                              <p:par>
                                <p:cTn id="36" presetID="22" presetClass="entr" presetSubtype="4"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down)">
                                      <p:cBhvr>
                                        <p:cTn id="38" dur="500"/>
                                        <p:tgtEl>
                                          <p:spTgt spid="32"/>
                                        </p:tgtEl>
                                      </p:cBhvr>
                                    </p:animEffect>
                                  </p:childTnLst>
                                </p:cTn>
                              </p:par>
                              <p:par>
                                <p:cTn id="39" presetID="42"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anim calcmode="lin" valueType="num">
                                      <p:cBhvr>
                                        <p:cTn id="42" dur="500" fill="hold"/>
                                        <p:tgtEl>
                                          <p:spTgt spid="34"/>
                                        </p:tgtEl>
                                        <p:attrNameLst>
                                          <p:attrName>ppt_x</p:attrName>
                                        </p:attrNameLst>
                                      </p:cBhvr>
                                      <p:tavLst>
                                        <p:tav tm="0">
                                          <p:val>
                                            <p:strVal val="#ppt_x"/>
                                          </p:val>
                                        </p:tav>
                                        <p:tav tm="100000">
                                          <p:val>
                                            <p:strVal val="#ppt_x"/>
                                          </p:val>
                                        </p:tav>
                                      </p:tavLst>
                                    </p:anim>
                                    <p:anim calcmode="lin" valueType="num">
                                      <p:cBhvr>
                                        <p:cTn id="43" dur="500" fill="hold"/>
                                        <p:tgtEl>
                                          <p:spTgt spid="34"/>
                                        </p:tgtEl>
                                        <p:attrNameLst>
                                          <p:attrName>ppt_y</p:attrName>
                                        </p:attrNameLst>
                                      </p:cBhvr>
                                      <p:tavLst>
                                        <p:tav tm="0">
                                          <p:val>
                                            <p:strVal val="#ppt_y+.1"/>
                                          </p:val>
                                        </p:tav>
                                        <p:tav tm="100000">
                                          <p:val>
                                            <p:strVal val="#ppt_y"/>
                                          </p:val>
                                        </p:tav>
                                      </p:tavLst>
                                    </p:anim>
                                  </p:childTnLst>
                                </p:cTn>
                              </p:par>
                              <p:par>
                                <p:cTn id="44" presetID="22" presetClass="entr" presetSubtype="2"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right)">
                                      <p:cBhvr>
                                        <p:cTn id="46" dur="500"/>
                                        <p:tgtEl>
                                          <p:spTgt spid="53"/>
                                        </p:tgtEl>
                                      </p:cBhvr>
                                    </p:animEffect>
                                  </p:childTnLst>
                                </p:cTn>
                              </p:par>
                              <p:par>
                                <p:cTn id="47" presetID="22" presetClass="entr" presetSubtype="2"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right)">
                                      <p:cBhvr>
                                        <p:cTn id="49" dur="500"/>
                                        <p:tgtEl>
                                          <p:spTgt spid="54"/>
                                        </p:tgtEl>
                                      </p:cBhvr>
                                    </p:animEffect>
                                  </p:childTnLst>
                                </p:cTn>
                              </p:par>
                              <p:par>
                                <p:cTn id="50" presetID="10" presetClass="entr" presetSubtype="0" fill="hold" grpId="1"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500"/>
                                        <p:tgtEl>
                                          <p:spTgt spid="55"/>
                                        </p:tgtEl>
                                      </p:cBhvr>
                                    </p:animEffect>
                                  </p:childTnLst>
                                </p:cTn>
                              </p:par>
                              <p:par>
                                <p:cTn id="53" presetID="42" presetClass="path" presetSubtype="0" accel="50000" decel="50000" fill="hold" grpId="0" nodeType="withEffect">
                                  <p:stCondLst>
                                    <p:cond delay="0"/>
                                  </p:stCondLst>
                                  <p:childTnLst>
                                    <p:animMotion origin="layout" path="M -8.33333E-7 -4.69136E-6 L -0.61684 0.0003 " pathEditMode="relative" rAng="0" ptsTypes="AA">
                                      <p:cBhvr>
                                        <p:cTn id="54" dur="500" fill="hold"/>
                                        <p:tgtEl>
                                          <p:spTgt spid="55"/>
                                        </p:tgtEl>
                                        <p:attrNameLst>
                                          <p:attrName>ppt_x</p:attrName>
                                          <p:attrName>ppt_y</p:attrName>
                                        </p:attrNameLst>
                                      </p:cBhvr>
                                      <p:rCtr x="-30764" y="0"/>
                                    </p:animMotion>
                                  </p:childTnLst>
                                </p:cTn>
                              </p:par>
                              <p:par>
                                <p:cTn id="55" presetID="10" presetClass="entr" presetSubtype="0" fill="hold" grpId="0" nodeType="with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fade">
                                      <p:cBhvr>
                                        <p:cTn id="57" dur="500"/>
                                        <p:tgtEl>
                                          <p:spTgt spid="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2" grpId="0" animBg="1"/>
      <p:bldP spid="55" grpId="0" animBg="1"/>
      <p:bldP spid="55" grpId="1" animBg="1"/>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7BB84275-022C-F4E7-3096-5ACC1B95F68A}"/>
              </a:ext>
            </a:extLst>
          </p:cNvPr>
          <p:cNvSpPr/>
          <p:nvPr/>
        </p:nvSpPr>
        <p:spPr>
          <a:xfrm rot="10800000" flipH="1">
            <a:off x="9906379" y="2358089"/>
            <a:ext cx="935995" cy="1284386"/>
          </a:xfrm>
          <a:custGeom>
            <a:avLst/>
            <a:gdLst/>
            <a:ahLst/>
            <a:cxnLst/>
            <a:rect l="l" t="t" r="r" b="b"/>
            <a:pathLst>
              <a:path w="1929524" h="2647717">
                <a:moveTo>
                  <a:pt x="1929524" y="0"/>
                </a:moveTo>
                <a:lnTo>
                  <a:pt x="0" y="0"/>
                </a:lnTo>
                <a:lnTo>
                  <a:pt x="0" y="2647717"/>
                </a:lnTo>
                <a:lnTo>
                  <a:pt x="1929524" y="2647717"/>
                </a:lnTo>
                <a:lnTo>
                  <a:pt x="19295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6">
            <a:extLst>
              <a:ext uri="{FF2B5EF4-FFF2-40B4-BE49-F238E27FC236}">
                <a16:creationId xmlns:a16="http://schemas.microsoft.com/office/drawing/2014/main" id="{04BF6A20-C65C-0154-945A-0924316FE8FB}"/>
              </a:ext>
            </a:extLst>
          </p:cNvPr>
          <p:cNvSpPr/>
          <p:nvPr/>
        </p:nvSpPr>
        <p:spPr>
          <a:xfrm>
            <a:off x="1730207" y="2292182"/>
            <a:ext cx="1104571" cy="1284386"/>
          </a:xfrm>
          <a:custGeom>
            <a:avLst/>
            <a:gdLst/>
            <a:ahLst/>
            <a:cxnLst/>
            <a:rect l="l" t="t" r="r" b="b"/>
            <a:pathLst>
              <a:path w="2478282" h="2881724">
                <a:moveTo>
                  <a:pt x="0" y="0"/>
                </a:moveTo>
                <a:lnTo>
                  <a:pt x="2478282" y="0"/>
                </a:lnTo>
                <a:lnTo>
                  <a:pt x="2478282" y="2881724"/>
                </a:lnTo>
                <a:lnTo>
                  <a:pt x="0" y="288172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6" name="Group 7">
            <a:extLst>
              <a:ext uri="{FF2B5EF4-FFF2-40B4-BE49-F238E27FC236}">
                <a16:creationId xmlns:a16="http://schemas.microsoft.com/office/drawing/2014/main" id="{5098A562-3D43-1676-FA28-49AC18C21007}"/>
              </a:ext>
            </a:extLst>
          </p:cNvPr>
          <p:cNvGrpSpPr/>
          <p:nvPr/>
        </p:nvGrpSpPr>
        <p:grpSpPr>
          <a:xfrm>
            <a:off x="11868568" y="4725660"/>
            <a:ext cx="1438265" cy="361281"/>
            <a:chOff x="0" y="0"/>
            <a:chExt cx="2509060" cy="630255"/>
          </a:xfrm>
        </p:grpSpPr>
        <p:sp>
          <p:nvSpPr>
            <p:cNvPr id="7" name="Freeform 8">
              <a:extLst>
                <a:ext uri="{FF2B5EF4-FFF2-40B4-BE49-F238E27FC236}">
                  <a16:creationId xmlns:a16="http://schemas.microsoft.com/office/drawing/2014/main" id="{887774A4-2D1F-8EAB-E847-94939A40D901}"/>
                </a:ext>
              </a:extLst>
            </p:cNvPr>
            <p:cNvSpPr/>
            <p:nvPr/>
          </p:nvSpPr>
          <p:spPr>
            <a:xfrm>
              <a:off x="0" y="0"/>
              <a:ext cx="2509060" cy="630255"/>
            </a:xfrm>
            <a:custGeom>
              <a:avLst/>
              <a:gdLst/>
              <a:ahLst/>
              <a:cxnLst/>
              <a:rect l="l" t="t" r="r" b="b"/>
              <a:pathLst>
                <a:path w="2509060" h="630255">
                  <a:moveTo>
                    <a:pt x="203200" y="0"/>
                  </a:moveTo>
                  <a:lnTo>
                    <a:pt x="2509060" y="0"/>
                  </a:lnTo>
                  <a:lnTo>
                    <a:pt x="2305860" y="630255"/>
                  </a:lnTo>
                  <a:lnTo>
                    <a:pt x="0" y="630255"/>
                  </a:lnTo>
                  <a:lnTo>
                    <a:pt x="203200" y="0"/>
                  </a:lnTo>
                  <a:close/>
                </a:path>
              </a:pathLst>
            </a:custGeom>
            <a:solidFill>
              <a:srgbClr val="00C1A5"/>
            </a:solidFill>
          </p:spPr>
        </p:sp>
        <p:sp>
          <p:nvSpPr>
            <p:cNvPr id="8" name="TextBox 9">
              <a:extLst>
                <a:ext uri="{FF2B5EF4-FFF2-40B4-BE49-F238E27FC236}">
                  <a16:creationId xmlns:a16="http://schemas.microsoft.com/office/drawing/2014/main" id="{56B6E21A-E97F-1A88-2CCB-A70130EB5822}"/>
                </a:ext>
              </a:extLst>
            </p:cNvPr>
            <p:cNvSpPr txBox="1"/>
            <p:nvPr/>
          </p:nvSpPr>
          <p:spPr>
            <a:xfrm>
              <a:off x="101600" y="-38100"/>
              <a:ext cx="2305860" cy="668355"/>
            </a:xfrm>
            <a:prstGeom prst="rect">
              <a:avLst/>
            </a:prstGeom>
          </p:spPr>
          <p:txBody>
            <a:bodyPr lIns="40641" tIns="40641" rIns="40641" bIns="40641" rtlCol="0" anchor="ctr"/>
            <a:lstStyle/>
            <a:p>
              <a:pPr algn="ctr" defTabSz="731520" rtl="1">
                <a:lnSpc>
                  <a:spcPts val="2351"/>
                </a:lnSpc>
              </a:pPr>
              <a:r>
                <a:rPr lang="en-US" sz="2240" b="1" dirty="0">
                  <a:solidFill>
                    <a:srgbClr val="000000"/>
                  </a:solidFill>
                  <a:latin typeface="Times New Roman" panose="02020603050405020304" pitchFamily="18" charset="0"/>
                  <a:ea typeface="Open Sans Bold"/>
                  <a:cs typeface="Times New Roman" panose="02020603050405020304" pitchFamily="18" charset="0"/>
                  <a:sym typeface="Open Sans Bold"/>
                  <a:rtl/>
                </a:rPr>
                <a:t>1 Year</a:t>
              </a:r>
              <a:endParaRPr lang="ar-EG" sz="2240" b="1" dirty="0">
                <a:solidFill>
                  <a:srgbClr val="000000"/>
                </a:solidFill>
                <a:latin typeface="Times New Roman" panose="02020603050405020304" pitchFamily="18" charset="0"/>
                <a:ea typeface="Open Sans Bold"/>
                <a:cs typeface="Times New Roman" panose="02020603050405020304" pitchFamily="18" charset="0"/>
                <a:sym typeface="Open Sans Bold"/>
                <a:rtl/>
              </a:endParaRPr>
            </a:p>
          </p:txBody>
        </p:sp>
      </p:grpSp>
      <p:sp>
        <p:nvSpPr>
          <p:cNvPr id="9" name="Freeform 10">
            <a:extLst>
              <a:ext uri="{FF2B5EF4-FFF2-40B4-BE49-F238E27FC236}">
                <a16:creationId xmlns:a16="http://schemas.microsoft.com/office/drawing/2014/main" id="{FA7C2061-1A58-E795-568A-9934459F53FC}"/>
              </a:ext>
            </a:extLst>
          </p:cNvPr>
          <p:cNvSpPr/>
          <p:nvPr/>
        </p:nvSpPr>
        <p:spPr>
          <a:xfrm>
            <a:off x="5015132" y="2406621"/>
            <a:ext cx="1060375" cy="1045795"/>
          </a:xfrm>
          <a:custGeom>
            <a:avLst/>
            <a:gdLst/>
            <a:ahLst/>
            <a:cxnLst/>
            <a:rect l="l" t="t" r="r" b="b"/>
            <a:pathLst>
              <a:path w="1840743" h="1815433">
                <a:moveTo>
                  <a:pt x="0" y="0"/>
                </a:moveTo>
                <a:lnTo>
                  <a:pt x="1840743" y="0"/>
                </a:lnTo>
                <a:lnTo>
                  <a:pt x="1840743" y="1815433"/>
                </a:lnTo>
                <a:lnTo>
                  <a:pt x="0" y="1815433"/>
                </a:lnTo>
                <a:lnTo>
                  <a:pt x="0" y="0"/>
                </a:lnTo>
                <a:close/>
              </a:path>
            </a:pathLst>
          </a:custGeom>
          <a:blipFill>
            <a:blip r:embed="rId6"/>
            <a:stretch>
              <a:fillRect/>
            </a:stretch>
          </a:blipFill>
        </p:spPr>
      </p:sp>
      <p:sp>
        <p:nvSpPr>
          <p:cNvPr id="13" name="Freeform 17">
            <a:extLst>
              <a:ext uri="{FF2B5EF4-FFF2-40B4-BE49-F238E27FC236}">
                <a16:creationId xmlns:a16="http://schemas.microsoft.com/office/drawing/2014/main" id="{E0F0F2C0-FED4-9FF9-202C-C70AD797AF13}"/>
              </a:ext>
            </a:extLst>
          </p:cNvPr>
          <p:cNvSpPr/>
          <p:nvPr/>
        </p:nvSpPr>
        <p:spPr>
          <a:xfrm>
            <a:off x="6727593" y="2543153"/>
            <a:ext cx="788378" cy="1085546"/>
          </a:xfrm>
          <a:custGeom>
            <a:avLst/>
            <a:gdLst/>
            <a:ahLst/>
            <a:cxnLst/>
            <a:rect l="l" t="t" r="r" b="b"/>
            <a:pathLst>
              <a:path w="1590260" h="2189687">
                <a:moveTo>
                  <a:pt x="0" y="0"/>
                </a:moveTo>
                <a:lnTo>
                  <a:pt x="1590260" y="0"/>
                </a:lnTo>
                <a:lnTo>
                  <a:pt x="1590260" y="2189686"/>
                </a:lnTo>
                <a:lnTo>
                  <a:pt x="0" y="2189686"/>
                </a:lnTo>
                <a:lnTo>
                  <a:pt x="0" y="0"/>
                </a:lnTo>
                <a:close/>
              </a:path>
            </a:pathLst>
          </a:custGeom>
          <a:blipFill>
            <a:blip r:embed="rId7"/>
            <a:stretch>
              <a:fillRect/>
            </a:stretch>
          </a:blipFill>
        </p:spPr>
      </p:sp>
      <p:sp>
        <p:nvSpPr>
          <p:cNvPr id="14" name="Freeform 18">
            <a:extLst>
              <a:ext uri="{FF2B5EF4-FFF2-40B4-BE49-F238E27FC236}">
                <a16:creationId xmlns:a16="http://schemas.microsoft.com/office/drawing/2014/main" id="{5B96E681-17B9-6DB2-140B-BFC3D7C8D76D}"/>
              </a:ext>
            </a:extLst>
          </p:cNvPr>
          <p:cNvSpPr/>
          <p:nvPr/>
        </p:nvSpPr>
        <p:spPr>
          <a:xfrm>
            <a:off x="9047782" y="2552411"/>
            <a:ext cx="728909" cy="895742"/>
          </a:xfrm>
          <a:custGeom>
            <a:avLst/>
            <a:gdLst/>
            <a:ahLst/>
            <a:cxnLst/>
            <a:rect l="l" t="t" r="r" b="b"/>
            <a:pathLst>
              <a:path w="1229046" h="1510348">
                <a:moveTo>
                  <a:pt x="0" y="0"/>
                </a:moveTo>
                <a:lnTo>
                  <a:pt x="1229045" y="0"/>
                </a:lnTo>
                <a:lnTo>
                  <a:pt x="1229045" y="1510348"/>
                </a:lnTo>
                <a:lnTo>
                  <a:pt x="0" y="151034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txBody>
          <a:bodyPr/>
          <a:lstStyle/>
          <a:p>
            <a:pPr defTabSz="731520"/>
            <a:endParaRPr lang="en-US" sz="2160" dirty="0">
              <a:solidFill>
                <a:prstClr val="black"/>
              </a:solidFill>
              <a:latin typeface="Calibri"/>
            </a:endParaRPr>
          </a:p>
        </p:txBody>
      </p:sp>
      <p:sp>
        <p:nvSpPr>
          <p:cNvPr id="15" name="Freeform 19">
            <a:extLst>
              <a:ext uri="{FF2B5EF4-FFF2-40B4-BE49-F238E27FC236}">
                <a16:creationId xmlns:a16="http://schemas.microsoft.com/office/drawing/2014/main" id="{AA7E98EA-668F-6B99-5305-8A74E68CE262}"/>
              </a:ext>
            </a:extLst>
          </p:cNvPr>
          <p:cNvSpPr/>
          <p:nvPr/>
        </p:nvSpPr>
        <p:spPr>
          <a:xfrm flipH="1">
            <a:off x="4027185" y="2369889"/>
            <a:ext cx="1043623" cy="1432074"/>
          </a:xfrm>
          <a:custGeom>
            <a:avLst/>
            <a:gdLst/>
            <a:ahLst/>
            <a:cxnLst/>
            <a:rect l="l" t="t" r="r" b="b"/>
            <a:pathLst>
              <a:path w="1929524" h="2647717">
                <a:moveTo>
                  <a:pt x="1929524" y="0"/>
                </a:moveTo>
                <a:lnTo>
                  <a:pt x="0" y="0"/>
                </a:lnTo>
                <a:lnTo>
                  <a:pt x="0" y="2647717"/>
                </a:lnTo>
                <a:lnTo>
                  <a:pt x="1929524" y="2647717"/>
                </a:lnTo>
                <a:lnTo>
                  <a:pt x="19295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9" name="Freeform 23">
            <a:extLst>
              <a:ext uri="{FF2B5EF4-FFF2-40B4-BE49-F238E27FC236}">
                <a16:creationId xmlns:a16="http://schemas.microsoft.com/office/drawing/2014/main" id="{39EF5E1B-0E86-AD51-52EF-2F5F8E3374D7}"/>
              </a:ext>
            </a:extLst>
          </p:cNvPr>
          <p:cNvSpPr/>
          <p:nvPr/>
        </p:nvSpPr>
        <p:spPr>
          <a:xfrm>
            <a:off x="12051791" y="2476339"/>
            <a:ext cx="1017748" cy="1270200"/>
          </a:xfrm>
          <a:custGeom>
            <a:avLst/>
            <a:gdLst/>
            <a:ahLst/>
            <a:cxnLst/>
            <a:rect l="l" t="t" r="r" b="b"/>
            <a:pathLst>
              <a:path w="2121483" h="2647717">
                <a:moveTo>
                  <a:pt x="0" y="0"/>
                </a:moveTo>
                <a:lnTo>
                  <a:pt x="2121484" y="0"/>
                </a:lnTo>
                <a:lnTo>
                  <a:pt x="2121484" y="2647717"/>
                </a:lnTo>
                <a:lnTo>
                  <a:pt x="0" y="2647717"/>
                </a:lnTo>
                <a:lnTo>
                  <a:pt x="0" y="0"/>
                </a:lnTo>
                <a:close/>
              </a:path>
            </a:pathLst>
          </a:custGeom>
          <a:blipFill>
            <a:blip r:embed="rId10"/>
            <a:stretch>
              <a:fillRect/>
            </a:stretch>
          </a:blipFill>
        </p:spPr>
      </p:sp>
      <p:grpSp>
        <p:nvGrpSpPr>
          <p:cNvPr id="20" name="Group 24">
            <a:extLst>
              <a:ext uri="{FF2B5EF4-FFF2-40B4-BE49-F238E27FC236}">
                <a16:creationId xmlns:a16="http://schemas.microsoft.com/office/drawing/2014/main" id="{0C9A53C3-F696-DC32-C5E9-33B5FB2BEA12}"/>
              </a:ext>
            </a:extLst>
          </p:cNvPr>
          <p:cNvGrpSpPr/>
          <p:nvPr/>
        </p:nvGrpSpPr>
        <p:grpSpPr>
          <a:xfrm>
            <a:off x="1466809" y="4689246"/>
            <a:ext cx="1631366" cy="396357"/>
            <a:chOff x="0" y="0"/>
            <a:chExt cx="2509060" cy="609600"/>
          </a:xfrm>
        </p:grpSpPr>
        <p:sp>
          <p:nvSpPr>
            <p:cNvPr id="21" name="Freeform 25">
              <a:extLst>
                <a:ext uri="{FF2B5EF4-FFF2-40B4-BE49-F238E27FC236}">
                  <a16:creationId xmlns:a16="http://schemas.microsoft.com/office/drawing/2014/main" id="{16099EF4-D083-5B3F-7850-0B12FDA136E8}"/>
                </a:ext>
              </a:extLst>
            </p:cNvPr>
            <p:cNvSpPr/>
            <p:nvPr/>
          </p:nvSpPr>
          <p:spPr>
            <a:xfrm>
              <a:off x="0" y="0"/>
              <a:ext cx="2509060" cy="609600"/>
            </a:xfrm>
            <a:custGeom>
              <a:avLst/>
              <a:gdLst/>
              <a:ahLst/>
              <a:cxnLst/>
              <a:rect l="l" t="t" r="r" b="b"/>
              <a:pathLst>
                <a:path w="2509060" h="609600">
                  <a:moveTo>
                    <a:pt x="203200" y="0"/>
                  </a:moveTo>
                  <a:lnTo>
                    <a:pt x="2509060" y="0"/>
                  </a:lnTo>
                  <a:lnTo>
                    <a:pt x="2305860" y="609600"/>
                  </a:lnTo>
                  <a:lnTo>
                    <a:pt x="0" y="609600"/>
                  </a:lnTo>
                  <a:lnTo>
                    <a:pt x="203200" y="0"/>
                  </a:lnTo>
                  <a:close/>
                </a:path>
              </a:pathLst>
            </a:custGeom>
            <a:solidFill>
              <a:srgbClr val="00C1A5"/>
            </a:solidFill>
          </p:spPr>
        </p:sp>
        <p:sp>
          <p:nvSpPr>
            <p:cNvPr id="22" name="TextBox 26">
              <a:extLst>
                <a:ext uri="{FF2B5EF4-FFF2-40B4-BE49-F238E27FC236}">
                  <a16:creationId xmlns:a16="http://schemas.microsoft.com/office/drawing/2014/main" id="{3C0C83F5-D615-7333-0F4C-35793F8B0B93}"/>
                </a:ext>
              </a:extLst>
            </p:cNvPr>
            <p:cNvSpPr txBox="1"/>
            <p:nvPr/>
          </p:nvSpPr>
          <p:spPr>
            <a:xfrm>
              <a:off x="101600" y="-28575"/>
              <a:ext cx="2305860" cy="638175"/>
            </a:xfrm>
            <a:prstGeom prst="rect">
              <a:avLst/>
            </a:prstGeom>
          </p:spPr>
          <p:txBody>
            <a:bodyPr lIns="40641" tIns="40641" rIns="40641" bIns="40641" rtlCol="0" anchor="ctr"/>
            <a:lstStyle/>
            <a:p>
              <a:pPr algn="ctr" defTabSz="731520" rtl="1">
                <a:lnSpc>
                  <a:spcPts val="2015"/>
                </a:lnSpc>
              </a:pPr>
              <a:r>
                <a:rPr lang="en-US" sz="2240" b="1" dirty="0">
                  <a:solidFill>
                    <a:srgbClr val="000000"/>
                  </a:solidFill>
                  <a:latin typeface="Times New Roman" panose="02020603050405020304" pitchFamily="18" charset="0"/>
                  <a:ea typeface="Open Sans Bold"/>
                  <a:cs typeface="Times New Roman" panose="02020603050405020304" pitchFamily="18" charset="0"/>
                  <a:sym typeface="Open Sans Bold"/>
                  <a:rtl/>
                </a:rPr>
                <a:t>1 Year</a:t>
              </a:r>
              <a:endParaRPr lang="ar-EG" sz="2240" b="1" dirty="0">
                <a:solidFill>
                  <a:srgbClr val="000000"/>
                </a:solidFill>
                <a:latin typeface="Times New Roman" panose="02020603050405020304" pitchFamily="18" charset="0"/>
                <a:ea typeface="Open Sans Bold"/>
                <a:cs typeface="Times New Roman" panose="02020603050405020304" pitchFamily="18" charset="0"/>
                <a:sym typeface="Open Sans Bold"/>
                <a:rtl/>
              </a:endParaRPr>
            </a:p>
          </p:txBody>
        </p:sp>
      </p:grpSp>
      <p:sp>
        <p:nvSpPr>
          <p:cNvPr id="23" name="TextBox 27">
            <a:extLst>
              <a:ext uri="{FF2B5EF4-FFF2-40B4-BE49-F238E27FC236}">
                <a16:creationId xmlns:a16="http://schemas.microsoft.com/office/drawing/2014/main" id="{E6BE0E18-2D83-F5EC-B882-D9A55EDBFAEF}"/>
              </a:ext>
            </a:extLst>
          </p:cNvPr>
          <p:cNvSpPr txBox="1"/>
          <p:nvPr/>
        </p:nvSpPr>
        <p:spPr>
          <a:xfrm>
            <a:off x="1118800" y="3558601"/>
            <a:ext cx="2550660" cy="886397"/>
          </a:xfrm>
          <a:prstGeom prst="rect">
            <a:avLst/>
          </a:prstGeom>
        </p:spPr>
        <p:txBody>
          <a:bodyPr wrap="square" lIns="0" tIns="0" rIns="0" bIns="0" rtlCol="0" anchor="t">
            <a:spAutoFit/>
          </a:bodyPr>
          <a:lstStyle/>
          <a:p>
            <a:pPr algn="ctr" defTabSz="731520" rtl="1">
              <a:spcBef>
                <a:spcPct val="0"/>
              </a:spcBef>
            </a:pPr>
            <a:r>
              <a:rPr lang="en-US" sz="1920" b="1" dirty="0">
                <a:solidFill>
                  <a:prstClr val="black"/>
                </a:solidFill>
                <a:latin typeface="Times New Roman" panose="02020603050405020304" pitchFamily="18" charset="0"/>
                <a:cs typeface="Times New Roman" panose="02020603050405020304" pitchFamily="18" charset="0"/>
              </a:rPr>
              <a:t>Readiness for the First Pregnancy</a:t>
            </a:r>
            <a:r>
              <a:rPr lang="en-US" sz="1920" dirty="0">
                <a:solidFill>
                  <a:prstClr val="black"/>
                </a:solidFill>
                <a:latin typeface="Times New Roman" panose="02020603050405020304" pitchFamily="18" charset="0"/>
                <a:cs typeface="Times New Roman" panose="02020603050405020304" pitchFamily="18" charset="0"/>
              </a:rPr>
              <a:t/>
            </a:r>
            <a:br>
              <a:rPr lang="en-US" sz="1920" dirty="0">
                <a:solidFill>
                  <a:prstClr val="black"/>
                </a:solidFill>
                <a:latin typeface="Times New Roman" panose="02020603050405020304" pitchFamily="18" charset="0"/>
                <a:cs typeface="Times New Roman" panose="02020603050405020304" pitchFamily="18" charset="0"/>
              </a:rPr>
            </a:br>
            <a:r>
              <a:rPr lang="en-US" sz="1920" b="1" dirty="0">
                <a:solidFill>
                  <a:prstClr val="black"/>
                </a:solidFill>
                <a:latin typeface="Times New Roman" panose="02020603050405020304" pitchFamily="18" charset="0"/>
                <a:cs typeface="Times New Roman" panose="02020603050405020304" pitchFamily="18" charset="0"/>
              </a:rPr>
              <a:t>First Year of Marriage</a:t>
            </a:r>
            <a:endParaRPr lang="ar-EG" sz="1920" b="1" dirty="0">
              <a:solidFill>
                <a:srgbClr val="000000"/>
              </a:solidFill>
              <a:latin typeface="Times New Roman" panose="02020603050405020304" pitchFamily="18" charset="0"/>
              <a:ea typeface="Open Sans Bold"/>
              <a:cs typeface="Times New Roman" panose="02020603050405020304" pitchFamily="18" charset="0"/>
              <a:sym typeface="Open Sans Bold"/>
              <a:rtl/>
            </a:endParaRPr>
          </a:p>
        </p:txBody>
      </p:sp>
      <p:sp>
        <p:nvSpPr>
          <p:cNvPr id="24" name="TextBox 28">
            <a:extLst>
              <a:ext uri="{FF2B5EF4-FFF2-40B4-BE49-F238E27FC236}">
                <a16:creationId xmlns:a16="http://schemas.microsoft.com/office/drawing/2014/main" id="{66C12570-FD86-2801-4E0C-6CA1DC94DA12}"/>
              </a:ext>
            </a:extLst>
          </p:cNvPr>
          <p:cNvSpPr txBox="1"/>
          <p:nvPr/>
        </p:nvSpPr>
        <p:spPr>
          <a:xfrm>
            <a:off x="4866478" y="3538138"/>
            <a:ext cx="1900082" cy="295466"/>
          </a:xfrm>
          <a:prstGeom prst="rect">
            <a:avLst/>
          </a:prstGeom>
        </p:spPr>
        <p:txBody>
          <a:bodyPr wrap="square" lIns="0" tIns="0" rIns="0" bIns="0" rtlCol="0" anchor="t">
            <a:spAutoFit/>
          </a:bodyPr>
          <a:lstStyle/>
          <a:p>
            <a:pPr algn="ctr" defTabSz="731520"/>
            <a:r>
              <a:rPr lang="en-US" sz="1920" b="1" dirty="0">
                <a:solidFill>
                  <a:prstClr val="black"/>
                </a:solidFill>
                <a:latin typeface="Times New Roman" panose="02020603050405020304" pitchFamily="18" charset="0"/>
                <a:cs typeface="Times New Roman" panose="02020603050405020304" pitchFamily="18" charset="0"/>
              </a:rPr>
              <a:t>Safe Pregnancy</a:t>
            </a:r>
            <a:endParaRPr lang="en-US" sz="1920" dirty="0">
              <a:solidFill>
                <a:prstClr val="black"/>
              </a:solidFill>
              <a:latin typeface="Times New Roman" panose="02020603050405020304" pitchFamily="18" charset="0"/>
              <a:cs typeface="Times New Roman" panose="02020603050405020304" pitchFamily="18" charset="0"/>
            </a:endParaRPr>
          </a:p>
        </p:txBody>
      </p:sp>
      <p:sp>
        <p:nvSpPr>
          <p:cNvPr id="26" name="TextBox 30">
            <a:extLst>
              <a:ext uri="{FF2B5EF4-FFF2-40B4-BE49-F238E27FC236}">
                <a16:creationId xmlns:a16="http://schemas.microsoft.com/office/drawing/2014/main" id="{BEF148B1-E23F-1DE2-791D-F336F022E0E8}"/>
              </a:ext>
            </a:extLst>
          </p:cNvPr>
          <p:cNvSpPr txBox="1"/>
          <p:nvPr/>
        </p:nvSpPr>
        <p:spPr>
          <a:xfrm>
            <a:off x="11447908" y="3899849"/>
            <a:ext cx="2452689" cy="590931"/>
          </a:xfrm>
          <a:prstGeom prst="rect">
            <a:avLst/>
          </a:prstGeom>
        </p:spPr>
        <p:txBody>
          <a:bodyPr wrap="square" lIns="0" tIns="0" rIns="0" bIns="0" rtlCol="0" anchor="t">
            <a:spAutoFit/>
          </a:bodyPr>
          <a:lstStyle/>
          <a:p>
            <a:pPr algn="ctr" defTabSz="731520" rtl="1">
              <a:spcBef>
                <a:spcPct val="0"/>
              </a:spcBef>
            </a:pPr>
            <a:r>
              <a:rPr lang="en-US" sz="1920" b="1" dirty="0">
                <a:solidFill>
                  <a:prstClr val="black"/>
                </a:solidFill>
                <a:latin typeface="Times New Roman" panose="02020603050405020304" pitchFamily="18" charset="0"/>
                <a:cs typeface="Times New Roman" panose="02020603050405020304" pitchFamily="18" charset="0"/>
              </a:rPr>
              <a:t>Readiness for the Next Pregnancy</a:t>
            </a:r>
            <a:endParaRPr lang="ar-EG" sz="1920" b="1" dirty="0">
              <a:solidFill>
                <a:srgbClr val="000000"/>
              </a:solidFill>
              <a:latin typeface="Times New Roman" panose="02020603050405020304" pitchFamily="18" charset="0"/>
              <a:ea typeface="Open Sans Bold"/>
              <a:cs typeface="Times New Roman" panose="02020603050405020304" pitchFamily="18" charset="0"/>
              <a:sym typeface="Open Sans Bold"/>
              <a:rtl/>
            </a:endParaRPr>
          </a:p>
        </p:txBody>
      </p:sp>
      <p:grpSp>
        <p:nvGrpSpPr>
          <p:cNvPr id="33" name="Group 32"/>
          <p:cNvGrpSpPr/>
          <p:nvPr/>
        </p:nvGrpSpPr>
        <p:grpSpPr>
          <a:xfrm>
            <a:off x="3993823" y="3738128"/>
            <a:ext cx="6865560" cy="774593"/>
            <a:chOff x="2973890" y="3088319"/>
            <a:chExt cx="6716096" cy="693828"/>
          </a:xfrm>
        </p:grpSpPr>
        <p:sp>
          <p:nvSpPr>
            <p:cNvPr id="2" name="Rectangle 13">
              <a:extLst>
                <a:ext uri="{FF2B5EF4-FFF2-40B4-BE49-F238E27FC236}">
                  <a16:creationId xmlns:a16="http://schemas.microsoft.com/office/drawing/2014/main" id="{95D82602-9D87-1E05-AB5B-21307A911F14}"/>
                </a:ext>
              </a:extLst>
            </p:cNvPr>
            <p:cNvSpPr/>
            <p:nvPr/>
          </p:nvSpPr>
          <p:spPr>
            <a:xfrm>
              <a:off x="2973890" y="3088319"/>
              <a:ext cx="6716096" cy="693828"/>
            </a:xfrm>
            <a:custGeom>
              <a:avLst/>
              <a:gdLst>
                <a:gd name="connsiteX0" fmla="*/ 0 w 6716096"/>
                <a:gd name="connsiteY0" fmla="*/ 0 h 693828"/>
                <a:gd name="connsiteX1" fmla="*/ 6716096 w 6716096"/>
                <a:gd name="connsiteY1" fmla="*/ 0 h 693828"/>
                <a:gd name="connsiteX2" fmla="*/ 6716096 w 6716096"/>
                <a:gd name="connsiteY2" fmla="*/ 693828 h 693828"/>
                <a:gd name="connsiteX3" fmla="*/ 0 w 6716096"/>
                <a:gd name="connsiteY3" fmla="*/ 693828 h 693828"/>
                <a:gd name="connsiteX4" fmla="*/ 0 w 6716096"/>
                <a:gd name="connsiteY4" fmla="*/ 0 h 693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96" h="693828" fill="none" extrusionOk="0">
                  <a:moveTo>
                    <a:pt x="0" y="0"/>
                  </a:moveTo>
                  <a:cubicBezTo>
                    <a:pt x="2870638" y="155984"/>
                    <a:pt x="3494194" y="50802"/>
                    <a:pt x="6716096" y="0"/>
                  </a:cubicBezTo>
                  <a:cubicBezTo>
                    <a:pt x="6751630" y="202910"/>
                    <a:pt x="6758850" y="458102"/>
                    <a:pt x="6716096" y="693828"/>
                  </a:cubicBezTo>
                  <a:cubicBezTo>
                    <a:pt x="4763925" y="689619"/>
                    <a:pt x="2788557" y="854960"/>
                    <a:pt x="0" y="693828"/>
                  </a:cubicBezTo>
                  <a:cubicBezTo>
                    <a:pt x="-54135" y="456692"/>
                    <a:pt x="-5499" y="105029"/>
                    <a:pt x="0" y="0"/>
                  </a:cubicBezTo>
                  <a:close/>
                </a:path>
                <a:path w="6716096" h="693828" stroke="0" extrusionOk="0">
                  <a:moveTo>
                    <a:pt x="0" y="0"/>
                  </a:moveTo>
                  <a:cubicBezTo>
                    <a:pt x="1015816" y="103243"/>
                    <a:pt x="3816198" y="158182"/>
                    <a:pt x="6716096" y="0"/>
                  </a:cubicBezTo>
                  <a:cubicBezTo>
                    <a:pt x="6711793" y="107347"/>
                    <a:pt x="6664062" y="459397"/>
                    <a:pt x="6716096" y="693828"/>
                  </a:cubicBezTo>
                  <a:cubicBezTo>
                    <a:pt x="3444240" y="562766"/>
                    <a:pt x="1819416" y="527439"/>
                    <a:pt x="0" y="693828"/>
                  </a:cubicBezTo>
                  <a:cubicBezTo>
                    <a:pt x="37682" y="471929"/>
                    <a:pt x="-30208" y="222175"/>
                    <a:pt x="0" y="0"/>
                  </a:cubicBezTo>
                  <a:close/>
                </a:path>
              </a:pathLst>
            </a:custGeom>
            <a:solidFill>
              <a:schemeClr val="bg1"/>
            </a:solidFill>
            <a:ln>
              <a:solidFill>
                <a:srgbClr val="FFC000"/>
              </a:solidFill>
              <a:extLst>
                <a:ext uri="{C807C97D-BFC1-408E-A445-0C87EB9F89A2}">
                  <ask:lineSketchStyleProps xmlns="" xmlns:ask="http://schemas.microsoft.com/office/drawing/2018/sketchyshapes" sd="3171077542">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731520"/>
              <a:endParaRPr lang="en-US" sz="2160">
                <a:solidFill>
                  <a:prstClr val="white"/>
                </a:solidFill>
                <a:latin typeface="Times New Roman" panose="02020603050405020304" pitchFamily="18" charset="0"/>
                <a:cs typeface="Times New Roman" panose="02020603050405020304" pitchFamily="18" charset="0"/>
              </a:endParaRPr>
            </a:p>
          </p:txBody>
        </p:sp>
        <p:grpSp>
          <p:nvGrpSpPr>
            <p:cNvPr id="10" name="Group 14">
              <a:extLst>
                <a:ext uri="{FF2B5EF4-FFF2-40B4-BE49-F238E27FC236}">
                  <a16:creationId xmlns:a16="http://schemas.microsoft.com/office/drawing/2014/main" id="{A6871F1D-6D18-9847-F256-EEF228711715}"/>
                </a:ext>
              </a:extLst>
            </p:cNvPr>
            <p:cNvGrpSpPr/>
            <p:nvPr/>
          </p:nvGrpSpPr>
          <p:grpSpPr>
            <a:xfrm>
              <a:off x="3745203" y="3247427"/>
              <a:ext cx="1690506" cy="398092"/>
              <a:chOff x="-8249441" y="-2363884"/>
              <a:chExt cx="2528735" cy="689029"/>
            </a:xfrm>
          </p:grpSpPr>
          <p:sp>
            <p:nvSpPr>
              <p:cNvPr id="11" name="Freeform 15">
                <a:extLst>
                  <a:ext uri="{FF2B5EF4-FFF2-40B4-BE49-F238E27FC236}">
                    <a16:creationId xmlns:a16="http://schemas.microsoft.com/office/drawing/2014/main" id="{05EFC9B6-0707-E05B-1105-9E3B0631485B}"/>
                  </a:ext>
                </a:extLst>
              </p:cNvPr>
              <p:cNvSpPr/>
              <p:nvPr/>
            </p:nvSpPr>
            <p:spPr>
              <a:xfrm>
                <a:off x="-8229766" y="-2284455"/>
                <a:ext cx="2509060" cy="609600"/>
              </a:xfrm>
              <a:custGeom>
                <a:avLst/>
                <a:gdLst/>
                <a:ahLst/>
                <a:cxnLst/>
                <a:rect l="l" t="t" r="r" b="b"/>
                <a:pathLst>
                  <a:path w="2509060" h="609600">
                    <a:moveTo>
                      <a:pt x="203200" y="0"/>
                    </a:moveTo>
                    <a:lnTo>
                      <a:pt x="2509060" y="0"/>
                    </a:lnTo>
                    <a:lnTo>
                      <a:pt x="2305860" y="609600"/>
                    </a:lnTo>
                    <a:lnTo>
                      <a:pt x="0" y="609600"/>
                    </a:lnTo>
                    <a:lnTo>
                      <a:pt x="203200" y="0"/>
                    </a:lnTo>
                    <a:close/>
                  </a:path>
                </a:pathLst>
              </a:custGeom>
              <a:solidFill>
                <a:srgbClr val="B99F27"/>
              </a:solidFill>
            </p:spPr>
          </p:sp>
          <p:sp>
            <p:nvSpPr>
              <p:cNvPr id="12" name="TextBox 16">
                <a:extLst>
                  <a:ext uri="{FF2B5EF4-FFF2-40B4-BE49-F238E27FC236}">
                    <a16:creationId xmlns:a16="http://schemas.microsoft.com/office/drawing/2014/main" id="{CE6A8588-F378-28EF-639F-41E1AD6B9ED1}"/>
                  </a:ext>
                </a:extLst>
              </p:cNvPr>
              <p:cNvSpPr txBox="1"/>
              <p:nvPr/>
            </p:nvSpPr>
            <p:spPr>
              <a:xfrm>
                <a:off x="-8249441" y="-2363884"/>
                <a:ext cx="2305860" cy="638176"/>
              </a:xfrm>
              <a:prstGeom prst="rect">
                <a:avLst/>
              </a:prstGeom>
            </p:spPr>
            <p:txBody>
              <a:bodyPr lIns="40641" tIns="40641" rIns="40641" bIns="40641" rtlCol="0" anchor="ctr"/>
              <a:lstStyle/>
              <a:p>
                <a:pPr algn="ctr" defTabSz="731520" rtl="1">
                  <a:lnSpc>
                    <a:spcPts val="2015"/>
                  </a:lnSpc>
                </a:pPr>
                <a:r>
                  <a:rPr lang="en-US" sz="1120" b="1" dirty="0">
                    <a:solidFill>
                      <a:srgbClr val="FFFFFF"/>
                    </a:solidFill>
                    <a:latin typeface="Times New Roman" panose="02020603050405020304" pitchFamily="18" charset="0"/>
                    <a:ea typeface="Open Sans Bold"/>
                    <a:cs typeface="Times New Roman" panose="02020603050405020304" pitchFamily="18" charset="0"/>
                    <a:sym typeface="Open Sans Bold"/>
                  </a:rPr>
                  <a:t>9 months = 270 days</a:t>
                </a:r>
                <a:endParaRPr lang="ar-EG" sz="1120" b="1" dirty="0">
                  <a:solidFill>
                    <a:srgbClr val="FFFFFF"/>
                  </a:solidFill>
                  <a:latin typeface="Times New Roman" panose="02020603050405020304" pitchFamily="18" charset="0"/>
                  <a:ea typeface="Open Sans Bold"/>
                  <a:cs typeface="Times New Roman" panose="02020603050405020304" pitchFamily="18" charset="0"/>
                  <a:sym typeface="Open Sans Bold"/>
                  <a:rtl/>
                </a:endParaRPr>
              </a:p>
            </p:txBody>
          </p:sp>
        </p:grpSp>
        <p:grpSp>
          <p:nvGrpSpPr>
            <p:cNvPr id="16" name="Group 20">
              <a:extLst>
                <a:ext uri="{FF2B5EF4-FFF2-40B4-BE49-F238E27FC236}">
                  <a16:creationId xmlns:a16="http://schemas.microsoft.com/office/drawing/2014/main" id="{0B5824F0-811F-D386-8A27-FD500EE7FD9D}"/>
                </a:ext>
              </a:extLst>
            </p:cNvPr>
            <p:cNvGrpSpPr/>
            <p:nvPr/>
          </p:nvGrpSpPr>
          <p:grpSpPr>
            <a:xfrm>
              <a:off x="7184734" y="3238070"/>
              <a:ext cx="1420532" cy="379973"/>
              <a:chOff x="1849108" y="-1909100"/>
              <a:chExt cx="2509062" cy="701283"/>
            </a:xfrm>
          </p:grpSpPr>
          <p:sp>
            <p:nvSpPr>
              <p:cNvPr id="17" name="Freeform 21">
                <a:extLst>
                  <a:ext uri="{FF2B5EF4-FFF2-40B4-BE49-F238E27FC236}">
                    <a16:creationId xmlns:a16="http://schemas.microsoft.com/office/drawing/2014/main" id="{DD56A290-DE67-0E49-3AB5-BF6E1E585CCC}"/>
                  </a:ext>
                </a:extLst>
              </p:cNvPr>
              <p:cNvSpPr/>
              <p:nvPr/>
            </p:nvSpPr>
            <p:spPr>
              <a:xfrm>
                <a:off x="1849108" y="-1893797"/>
                <a:ext cx="2509062" cy="685980"/>
              </a:xfrm>
              <a:custGeom>
                <a:avLst/>
                <a:gdLst/>
                <a:ahLst/>
                <a:cxnLst/>
                <a:rect l="l" t="t" r="r" b="b"/>
                <a:pathLst>
                  <a:path w="2509060" h="609600">
                    <a:moveTo>
                      <a:pt x="203200" y="0"/>
                    </a:moveTo>
                    <a:lnTo>
                      <a:pt x="2509060" y="0"/>
                    </a:lnTo>
                    <a:lnTo>
                      <a:pt x="2305860" y="609600"/>
                    </a:lnTo>
                    <a:lnTo>
                      <a:pt x="0" y="609600"/>
                    </a:lnTo>
                    <a:lnTo>
                      <a:pt x="203200" y="0"/>
                    </a:lnTo>
                    <a:close/>
                  </a:path>
                </a:pathLst>
              </a:custGeom>
              <a:solidFill>
                <a:srgbClr val="B99F27"/>
              </a:solidFill>
            </p:spPr>
          </p:sp>
          <p:sp>
            <p:nvSpPr>
              <p:cNvPr id="18" name="TextBox 22">
                <a:extLst>
                  <a:ext uri="{FF2B5EF4-FFF2-40B4-BE49-F238E27FC236}">
                    <a16:creationId xmlns:a16="http://schemas.microsoft.com/office/drawing/2014/main" id="{C075290B-2D10-6AE7-ED34-318F3D7E239E}"/>
                  </a:ext>
                </a:extLst>
              </p:cNvPr>
              <p:cNvSpPr txBox="1"/>
              <p:nvPr/>
            </p:nvSpPr>
            <p:spPr>
              <a:xfrm>
                <a:off x="1950709" y="-1909100"/>
                <a:ext cx="2305860" cy="638175"/>
              </a:xfrm>
              <a:prstGeom prst="rect">
                <a:avLst/>
              </a:prstGeom>
            </p:spPr>
            <p:txBody>
              <a:bodyPr lIns="40641" tIns="40641" rIns="40641" bIns="40641" rtlCol="0" anchor="ctr"/>
              <a:lstStyle/>
              <a:p>
                <a:pPr algn="ctr" defTabSz="731520" rtl="1">
                  <a:lnSpc>
                    <a:spcPts val="2015"/>
                  </a:lnSpc>
                </a:pPr>
                <a:r>
                  <a:rPr lang="en-US" sz="1120" b="1" dirty="0">
                    <a:solidFill>
                      <a:srgbClr val="FFFFFF"/>
                    </a:solidFill>
                    <a:latin typeface="Times New Roman" panose="02020603050405020304" pitchFamily="18" charset="0"/>
                    <a:ea typeface="Open Sans Bold"/>
                    <a:cs typeface="Times New Roman" panose="02020603050405020304" pitchFamily="18" charset="0"/>
                    <a:sym typeface="Open Sans Bold"/>
                    <a:rtl/>
                  </a:rPr>
                  <a:t>2 years = 730 days</a:t>
                </a:r>
                <a:endParaRPr lang="ar-EG" sz="1120" b="1" dirty="0">
                  <a:solidFill>
                    <a:srgbClr val="FFFFFF"/>
                  </a:solidFill>
                  <a:latin typeface="Times New Roman" panose="02020603050405020304" pitchFamily="18" charset="0"/>
                  <a:ea typeface="Open Sans Bold"/>
                  <a:cs typeface="Times New Roman" panose="02020603050405020304" pitchFamily="18" charset="0"/>
                  <a:sym typeface="Open Sans Bold"/>
                  <a:rtl/>
                </a:endParaRPr>
              </a:p>
            </p:txBody>
          </p:sp>
        </p:grpSp>
      </p:grpSp>
      <p:sp>
        <p:nvSpPr>
          <p:cNvPr id="28" name="Rectangle 27"/>
          <p:cNvSpPr/>
          <p:nvPr/>
        </p:nvSpPr>
        <p:spPr>
          <a:xfrm>
            <a:off x="934322" y="771604"/>
            <a:ext cx="10513586" cy="138472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731520" rtl="1">
              <a:lnSpc>
                <a:spcPts val="3359"/>
              </a:lnSpc>
              <a:spcBef>
                <a:spcPct val="0"/>
              </a:spcBef>
            </a:pPr>
            <a:r>
              <a:rPr lang="en-US" sz="3200" b="1" dirty="0">
                <a:solidFill>
                  <a:srgbClr val="002368"/>
                </a:solidFill>
                <a:latin typeface="Times New Roman" panose="02020603050405020304" pitchFamily="18" charset="0"/>
                <a:ea typeface="Open Sans Bold"/>
                <a:cs typeface="Times New Roman" panose="02020603050405020304" pitchFamily="18" charset="0"/>
                <a:sym typeface="Open Sans Bold"/>
                <a:rtl/>
              </a:rPr>
              <a:t>The Rights-Based Mission Centered on the Child’s Right to Optimal Care </a:t>
            </a:r>
            <a:r>
              <a:rPr lang="en-US" sz="3200" b="1" dirty="0">
                <a:solidFill>
                  <a:srgbClr val="002368"/>
                </a:solidFill>
                <a:latin typeface="Times New Roman" panose="02020603050405020304" pitchFamily="18" charset="0"/>
                <a:ea typeface="Open Sans Bold"/>
                <a:cs typeface="Times New Roman" panose="02020603050405020304" pitchFamily="18" charset="0"/>
                <a:sym typeface="Open Sans Bold"/>
                <a:rtl/>
              </a:rPr>
              <a:t>During </a:t>
            </a:r>
            <a:r>
              <a:rPr lang="en-US" sz="3200" b="1" dirty="0">
                <a:solidFill>
                  <a:srgbClr val="002368"/>
                </a:solidFill>
                <a:latin typeface="Times New Roman" panose="02020603050405020304" pitchFamily="18" charset="0"/>
                <a:ea typeface="Open Sans Bold"/>
                <a:cs typeface="Times New Roman" panose="02020603050405020304" pitchFamily="18" charset="0"/>
                <a:sym typeface="Open Sans Bold"/>
                <a:rtl/>
              </a:rPr>
              <a:t>the First 1,000 Days</a:t>
            </a:r>
            <a:endParaRPr lang="ar-EG" sz="3200" b="1" dirty="0">
              <a:solidFill>
                <a:srgbClr val="002368"/>
              </a:solidFill>
              <a:latin typeface="Times New Roman" panose="02020603050405020304" pitchFamily="18" charset="0"/>
              <a:ea typeface="Open Sans Bold"/>
              <a:cs typeface="Times New Roman" panose="02020603050405020304" pitchFamily="18" charset="0"/>
              <a:sym typeface="Open Sans Bold"/>
              <a:rtl/>
            </a:endParaRPr>
          </a:p>
        </p:txBody>
      </p:sp>
      <p:sp>
        <p:nvSpPr>
          <p:cNvPr id="29" name="TextBox 31">
            <a:extLst>
              <a:ext uri="{FF2B5EF4-FFF2-40B4-BE49-F238E27FC236}">
                <a16:creationId xmlns:a16="http://schemas.microsoft.com/office/drawing/2014/main" id="{1A7BB029-3085-629C-E786-9887618E10BB}"/>
              </a:ext>
            </a:extLst>
          </p:cNvPr>
          <p:cNvSpPr txBox="1"/>
          <p:nvPr/>
        </p:nvSpPr>
        <p:spPr>
          <a:xfrm>
            <a:off x="3912784" y="5510507"/>
            <a:ext cx="7236708" cy="692497"/>
          </a:xfrm>
          <a:prstGeom prst="rect">
            <a:avLst/>
          </a:prstGeom>
        </p:spPr>
        <p:txBody>
          <a:bodyPr wrap="square" lIns="0" tIns="0" rIns="0" bIns="0" rtlCol="0" anchor="t">
            <a:spAutoFit/>
          </a:bodyPr>
          <a:lstStyle/>
          <a:p>
            <a:pPr algn="ctr" defTabSz="731520" rtl="1">
              <a:lnSpc>
                <a:spcPts val="2687"/>
              </a:lnSpc>
              <a:spcBef>
                <a:spcPct val="0"/>
              </a:spcBef>
            </a:pPr>
            <a:r>
              <a:rPr lang="en-US" sz="2400" b="1" dirty="0">
                <a:solidFill>
                  <a:srgbClr val="C00000"/>
                </a:solidFill>
                <a:latin typeface="Times New Roman" panose="02020603050405020304" pitchFamily="18" charset="0"/>
                <a:ea typeface="Open Sans Bold"/>
                <a:cs typeface="Times New Roman" panose="02020603050405020304" pitchFamily="18" charset="0"/>
                <a:sym typeface="Open Sans Bold"/>
                <a:rtl/>
              </a:rPr>
              <a:t>The Rights-Based Necessity of Spacing Between Consecutive Pregnancies for 3–5 Years</a:t>
            </a:r>
            <a:endParaRPr lang="ar-EG" sz="1920" b="1" dirty="0">
              <a:solidFill>
                <a:srgbClr val="000000"/>
              </a:solidFill>
              <a:latin typeface="Times New Roman" panose="02020603050405020304" pitchFamily="18" charset="0"/>
              <a:ea typeface="Open Sans Bold"/>
              <a:cs typeface="Times New Roman" panose="02020603050405020304" pitchFamily="18" charset="0"/>
              <a:sym typeface="Open Sans Bold"/>
              <a:rtl/>
            </a:endParaRPr>
          </a:p>
        </p:txBody>
      </p:sp>
      <p:sp>
        <p:nvSpPr>
          <p:cNvPr id="32" name="Rectangle 31"/>
          <p:cNvSpPr/>
          <p:nvPr/>
        </p:nvSpPr>
        <p:spPr>
          <a:xfrm>
            <a:off x="3032115" y="6306583"/>
            <a:ext cx="8373563" cy="707886"/>
          </a:xfrm>
          <a:prstGeom prst="rect">
            <a:avLst/>
          </a:prstGeom>
        </p:spPr>
        <p:txBody>
          <a:bodyPr wrap="square">
            <a:spAutoFit/>
          </a:bodyPr>
          <a:lstStyle/>
          <a:p>
            <a:pPr algn="ctr" defTabSz="731520">
              <a:lnSpc>
                <a:spcPts val="2352"/>
              </a:lnSpc>
              <a:spcBef>
                <a:spcPct val="0"/>
              </a:spcBef>
            </a:pPr>
            <a:r>
              <a:rPr lang="en-US" sz="2240" b="1" dirty="0">
                <a:solidFill>
                  <a:srgbClr val="000000"/>
                </a:solidFill>
                <a:latin typeface="Times New Roman" panose="02020603050405020304" pitchFamily="18" charset="0"/>
                <a:ea typeface="Open Sans"/>
                <a:cs typeface="Times New Roman" panose="02020603050405020304" pitchFamily="18" charset="0"/>
                <a:sym typeface="Open Sans"/>
                <a:rtl/>
              </a:rPr>
              <a:t>Shifting the Responsibility of the File from the State to the Family, with Continuous Support from the State</a:t>
            </a:r>
            <a:endParaRPr lang="ar-EG" sz="2240" b="1" dirty="0">
              <a:solidFill>
                <a:srgbClr val="000000"/>
              </a:solidFill>
              <a:latin typeface="Times New Roman" panose="02020603050405020304" pitchFamily="18" charset="0"/>
              <a:ea typeface="Open Sans"/>
              <a:cs typeface="Times New Roman" panose="02020603050405020304" pitchFamily="18" charset="0"/>
              <a:sym typeface="Open Sans"/>
              <a:rtl/>
            </a:endParaRPr>
          </a:p>
        </p:txBody>
      </p:sp>
      <p:sp>
        <p:nvSpPr>
          <p:cNvPr id="34" name="Rectangle 33"/>
          <p:cNvSpPr/>
          <p:nvPr/>
        </p:nvSpPr>
        <p:spPr>
          <a:xfrm>
            <a:off x="4284000" y="4617853"/>
            <a:ext cx="6494276" cy="781752"/>
          </a:xfrm>
          <a:prstGeom prst="rect">
            <a:avLst/>
          </a:prstGeom>
        </p:spPr>
        <p:txBody>
          <a:bodyPr wrap="square">
            <a:spAutoFit/>
          </a:bodyPr>
          <a:lstStyle/>
          <a:p>
            <a:pPr algn="ctr" defTabSz="731520"/>
            <a:r>
              <a:rPr lang="en-US" sz="2240" b="1" dirty="0">
                <a:solidFill>
                  <a:prstClr val="black"/>
                </a:solidFill>
                <a:latin typeface="Times New Roman" panose="02020603050405020304" pitchFamily="18" charset="0"/>
                <a:cs typeface="Times New Roman" panose="02020603050405020304" pitchFamily="18" charset="0"/>
              </a:rPr>
              <a:t>Optimal Pregnancy Care, Followed by Optimal Child Care Individually for Two Years</a:t>
            </a:r>
            <a:endParaRPr lang="en-US" sz="2240" dirty="0">
              <a:solidFill>
                <a:prstClr val="black"/>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7483684" y="2814855"/>
            <a:ext cx="1685512" cy="683264"/>
          </a:xfrm>
          <a:prstGeom prst="rect">
            <a:avLst/>
          </a:prstGeom>
          <a:noFill/>
        </p:spPr>
        <p:txBody>
          <a:bodyPr wrap="square" rtlCol="0">
            <a:spAutoFit/>
          </a:bodyPr>
          <a:lstStyle/>
          <a:p>
            <a:pPr algn="ctr" defTabSz="731520"/>
            <a:r>
              <a:rPr lang="en-US" sz="1920" b="1" dirty="0">
                <a:solidFill>
                  <a:prstClr val="black"/>
                </a:solidFill>
                <a:latin typeface="Times New Roman" panose="02020603050405020304" pitchFamily="18" charset="0"/>
                <a:cs typeface="Times New Roman" panose="02020603050405020304" pitchFamily="18" charset="0"/>
              </a:rPr>
              <a:t>Two </a:t>
            </a:r>
            <a:r>
              <a:rPr lang="en-US" sz="1920" b="1" dirty="0">
                <a:solidFill>
                  <a:prstClr val="black"/>
                </a:solidFill>
                <a:latin typeface="Times New Roman" panose="02020603050405020304" pitchFamily="18" charset="0"/>
                <a:cs typeface="Times New Roman" panose="02020603050405020304" pitchFamily="18" charset="0"/>
              </a:rPr>
              <a:t>Years solitary care</a:t>
            </a:r>
            <a:endParaRPr lang="en-US" sz="1920" dirty="0">
              <a:solidFill>
                <a:prstClr val="black"/>
              </a:solidFill>
              <a:latin typeface="Times New Roman" panose="02020603050405020304" pitchFamily="18" charset="0"/>
              <a:cs typeface="Times New Roman" panose="02020603050405020304" pitchFamily="18" charset="0"/>
            </a:endParaRPr>
          </a:p>
        </p:txBody>
      </p:sp>
      <p:sp>
        <p:nvSpPr>
          <p:cNvPr id="37" name="TextBox 36"/>
          <p:cNvSpPr txBox="1"/>
          <p:nvPr/>
        </p:nvSpPr>
        <p:spPr>
          <a:xfrm>
            <a:off x="628236" y="145701"/>
            <a:ext cx="4154065" cy="535531"/>
          </a:xfrm>
          <a:prstGeom prst="rect">
            <a:avLst/>
          </a:prstGeom>
          <a:noFill/>
        </p:spPr>
        <p:txBody>
          <a:bodyPr wrap="square" rtlCol="0">
            <a:spAutoFit/>
          </a:bodyPr>
          <a:lstStyle/>
          <a:p>
            <a:pPr algn="ctr" defTabSz="731520"/>
            <a:r>
              <a:rPr lang="en-US" sz="2880" b="1" dirty="0">
                <a:solidFill>
                  <a:srgbClr val="FF0000"/>
                </a:solidFill>
                <a:latin typeface="Calibri"/>
              </a:rPr>
              <a:t>1- Population Massage</a:t>
            </a:r>
            <a:endParaRPr lang="en-US" sz="2880" b="1" dirty="0">
              <a:solidFill>
                <a:srgbClr val="FF0000"/>
              </a:solidFill>
              <a:latin typeface="Calibri"/>
            </a:endParaRPr>
          </a:p>
        </p:txBody>
      </p:sp>
      <p:sp>
        <p:nvSpPr>
          <p:cNvPr id="36" name="Rectangle 35"/>
          <p:cNvSpPr/>
          <p:nvPr/>
        </p:nvSpPr>
        <p:spPr>
          <a:xfrm>
            <a:off x="1225857" y="7354836"/>
            <a:ext cx="12674740" cy="605294"/>
          </a:xfrm>
          <a:prstGeom prst="rect">
            <a:avLst/>
          </a:prstGeom>
        </p:spPr>
        <p:txBody>
          <a:bodyPr wrap="square">
            <a:spAutoFit/>
          </a:bodyPr>
          <a:lstStyle/>
          <a:p>
            <a:pPr lvl="0">
              <a:lnSpc>
                <a:spcPts val="2000"/>
              </a:lnSpc>
            </a:pPr>
            <a:r>
              <a:rPr lang="en-US" sz="1600" b="1" dirty="0">
                <a:solidFill>
                  <a:srgbClr val="000000"/>
                </a:solidFill>
                <a:latin typeface="Alexandria Semi Bold" pitchFamily="34" charset="0"/>
                <a:ea typeface="Alexandria Semi Bold" pitchFamily="34" charset="-122"/>
                <a:cs typeface="Alexandria Semi Bold" pitchFamily="34" charset="-120"/>
              </a:rPr>
              <a:t>Evidence-Based Practice: Optimal birth spacing of 24–60 months significantly reduces complications for both mothers and children, including preterm birth, low birth weight, and maternal anemia. [WHO 2022]</a:t>
            </a:r>
            <a:endParaRPr lang="en-US" sz="1600" b="1" dirty="0">
              <a:solidFill>
                <a:prstClr val="black"/>
              </a:solidFill>
            </a:endParaRPr>
          </a:p>
        </p:txBody>
      </p:sp>
      <p:sp>
        <p:nvSpPr>
          <p:cNvPr id="39" name="Google Shape;325;p37">
            <a:extLst>
              <a:ext uri="{FF2B5EF4-FFF2-40B4-BE49-F238E27FC236}">
                <a16:creationId xmlns:a16="http://schemas.microsoft.com/office/drawing/2014/main" id="{2C76EEBF-0C56-67D5-A368-A3A270EE4285}"/>
              </a:ext>
            </a:extLst>
          </p:cNvPr>
          <p:cNvSpPr txBox="1"/>
          <p:nvPr/>
        </p:nvSpPr>
        <p:spPr>
          <a:xfrm rot="16200000">
            <a:off x="-3889697" y="393374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40" name="Picture 39"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12942191" y="148979"/>
            <a:ext cx="1352154" cy="956684"/>
          </a:xfrm>
          <a:prstGeom prst="rect">
            <a:avLst/>
          </a:prstGeom>
        </p:spPr>
      </p:pic>
    </p:spTree>
    <p:extLst>
      <p:ext uri="{BB962C8B-B14F-4D97-AF65-F5344CB8AC3E}">
        <p14:creationId xmlns:p14="http://schemas.microsoft.com/office/powerpoint/2010/main" val="25916402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624126"/>
            <a:ext cx="6616422" cy="558165"/>
          </a:xfrm>
          <a:prstGeom prst="rect">
            <a:avLst/>
          </a:prstGeom>
          <a:noFill/>
          <a:ln/>
        </p:spPr>
        <p:txBody>
          <a:bodyPr wrap="none" lIns="0" tIns="0" rIns="0" bIns="0" rtlCol="0" anchor="t"/>
          <a:lstStyle/>
          <a:p>
            <a:pPr marL="0" indent="0" algn="l">
              <a:lnSpc>
                <a:spcPts val="4350"/>
              </a:lnSpc>
              <a:buNone/>
            </a:pPr>
            <a:r>
              <a:rPr lang="en-US" sz="3500" dirty="0">
                <a:solidFill>
                  <a:srgbClr val="1B1B27"/>
                </a:solidFill>
                <a:latin typeface="Corben" pitchFamily="34" charset="0"/>
                <a:ea typeface="Corben" pitchFamily="34" charset="-122"/>
                <a:cs typeface="Corben" pitchFamily="34" charset="-120"/>
              </a:rPr>
              <a:t>Equity &amp; Optimal Birth Spacing</a:t>
            </a:r>
            <a:endParaRPr lang="en-US" sz="3500" dirty="0"/>
          </a:p>
        </p:txBody>
      </p:sp>
      <p:sp>
        <p:nvSpPr>
          <p:cNvPr id="3" name="Text 1"/>
          <p:cNvSpPr/>
          <p:nvPr/>
        </p:nvSpPr>
        <p:spPr>
          <a:xfrm>
            <a:off x="793790" y="1497330"/>
            <a:ext cx="4004942" cy="466249"/>
          </a:xfrm>
          <a:prstGeom prst="rect">
            <a:avLst/>
          </a:prstGeom>
          <a:noFill/>
          <a:ln/>
        </p:spPr>
        <p:txBody>
          <a:bodyPr wrap="none" lIns="0" tIns="0" rIns="0" bIns="0" rtlCol="0" anchor="t"/>
          <a:lstStyle/>
          <a:p>
            <a:pPr marL="0" indent="0" algn="l">
              <a:lnSpc>
                <a:spcPts val="2600"/>
              </a:lnSpc>
              <a:buNone/>
            </a:pPr>
            <a:r>
              <a:rPr lang="en-US" sz="3200" b="1" dirty="0">
                <a:solidFill>
                  <a:srgbClr val="C00000"/>
                </a:solidFill>
                <a:latin typeface="Corben" pitchFamily="34" charset="0"/>
                <a:ea typeface="Corben" pitchFamily="34" charset="-122"/>
                <a:cs typeface="Corben" pitchFamily="34" charset="-120"/>
              </a:rPr>
              <a:t>Seven Rights Framework</a:t>
            </a:r>
            <a:endParaRPr lang="en-US" sz="3200" b="1" dirty="0">
              <a:solidFill>
                <a:srgbClr val="C00000"/>
              </a:solidFill>
            </a:endParaRPr>
          </a:p>
        </p:txBody>
      </p:sp>
      <p:sp>
        <p:nvSpPr>
          <p:cNvPr id="4" name="Text 2"/>
          <p:cNvSpPr/>
          <p:nvPr/>
        </p:nvSpPr>
        <p:spPr>
          <a:xfrm>
            <a:off x="793790" y="2142173"/>
            <a:ext cx="12864108" cy="1143000"/>
          </a:xfrm>
          <a:prstGeom prst="rect">
            <a:avLst/>
          </a:prstGeom>
          <a:noFill/>
          <a:ln/>
        </p:spPr>
        <p:txBody>
          <a:bodyPr wrap="square" lIns="0" tIns="0" rIns="0" bIns="0" rtlCol="0" anchor="t"/>
          <a:lstStyle/>
          <a:p>
            <a:pPr marL="0" indent="0" algn="l">
              <a:lnSpc>
                <a:spcPts val="2250"/>
              </a:lnSpc>
              <a:buNone/>
            </a:pPr>
            <a:r>
              <a:rPr lang="en-US" sz="1600" b="1" dirty="0">
                <a:solidFill>
                  <a:srgbClr val="404155"/>
                </a:solidFill>
                <a:latin typeface="Arial" panose="020B0604020202020204" pitchFamily="34" charset="0"/>
                <a:ea typeface="Nobile" pitchFamily="34" charset="-122"/>
                <a:cs typeface="Arial" panose="020B0604020202020204" pitchFamily="34" charset="0"/>
              </a:rPr>
              <a:t>Egypt has institutionalized the "7 Rights" of </a:t>
            </a:r>
            <a:r>
              <a:rPr lang="en-US" sz="1600" b="1" dirty="0" smtClean="0">
                <a:solidFill>
                  <a:srgbClr val="404155"/>
                </a:solidFill>
                <a:latin typeface="Arial" panose="020B0604020202020204" pitchFamily="34" charset="0"/>
                <a:ea typeface="Nobile" pitchFamily="34" charset="-122"/>
                <a:cs typeface="Arial" panose="020B0604020202020204" pitchFamily="34" charset="0"/>
              </a:rPr>
              <a:t>children</a:t>
            </a:r>
            <a:r>
              <a:rPr lang="en-US" sz="1600" b="1" dirty="0">
                <a:solidFill>
                  <a:srgbClr val="404155"/>
                </a:solidFill>
                <a:latin typeface="Arial" panose="020B0604020202020204" pitchFamily="34" charset="0"/>
                <a:ea typeface="Nobile" pitchFamily="34" charset="-122"/>
                <a:cs typeface="Arial" panose="020B0604020202020204" pitchFamily="34" charset="0"/>
              </a:rPr>
              <a:t>, ensuring equity in access to quality health services regardless of geography, socioeconomic status, or education level.</a:t>
            </a:r>
            <a:endParaRPr lang="en-US" sz="1600" b="1" dirty="0">
              <a:latin typeface="Arial" panose="020B0604020202020204" pitchFamily="34" charset="0"/>
              <a:cs typeface="Arial" panose="020B0604020202020204" pitchFamily="34" charset="0"/>
            </a:endParaRPr>
          </a:p>
        </p:txBody>
      </p:sp>
      <p:pic>
        <p:nvPicPr>
          <p:cNvPr id="5" name="Image 0" descr="preencoded.png"/>
          <p:cNvPicPr>
            <a:picLocks noChangeAspect="1"/>
          </p:cNvPicPr>
          <p:nvPr/>
        </p:nvPicPr>
        <p:blipFill rotWithShape="1">
          <a:blip r:embed="rId3"/>
          <a:srcRect t="13111"/>
          <a:stretch/>
        </p:blipFill>
        <p:spPr>
          <a:xfrm>
            <a:off x="461634" y="2965798"/>
            <a:ext cx="4663431" cy="5127877"/>
          </a:xfrm>
          <a:prstGeom prst="rect">
            <a:avLst/>
          </a:prstGeom>
        </p:spPr>
      </p:pic>
      <p:sp>
        <p:nvSpPr>
          <p:cNvPr id="6" name="Shape 3"/>
          <p:cNvSpPr/>
          <p:nvPr/>
        </p:nvSpPr>
        <p:spPr>
          <a:xfrm>
            <a:off x="5276940" y="3342809"/>
            <a:ext cx="4362807" cy="2388518"/>
          </a:xfrm>
          <a:prstGeom prst="roundRect">
            <a:avLst>
              <a:gd name="adj" fmla="val 3321"/>
            </a:avLst>
          </a:prstGeom>
          <a:solidFill>
            <a:srgbClr val="D2D9F9"/>
          </a:solidFill>
          <a:ln w="7620">
            <a:solidFill>
              <a:srgbClr val="B8BFDF"/>
            </a:solidFill>
            <a:prstDash val="solid"/>
          </a:ln>
        </p:spPr>
      </p:sp>
      <p:sp>
        <p:nvSpPr>
          <p:cNvPr id="7" name="Text 4"/>
          <p:cNvSpPr/>
          <p:nvPr/>
        </p:nvSpPr>
        <p:spPr>
          <a:xfrm>
            <a:off x="5677157" y="3616131"/>
            <a:ext cx="3673092" cy="278963"/>
          </a:xfrm>
          <a:prstGeom prst="rect">
            <a:avLst/>
          </a:prstGeom>
          <a:noFill/>
          <a:ln/>
        </p:spPr>
        <p:txBody>
          <a:bodyPr wrap="none" lIns="0" tIns="0" rIns="0" bIns="0" rtlCol="0" anchor="t"/>
          <a:lstStyle/>
          <a:p>
            <a:pPr marL="0" indent="0" algn="l">
              <a:lnSpc>
                <a:spcPts val="2150"/>
              </a:lnSpc>
              <a:buNone/>
            </a:pPr>
            <a:r>
              <a:rPr lang="en-US" sz="2000" b="1" dirty="0">
                <a:solidFill>
                  <a:schemeClr val="accent1">
                    <a:lumMod val="75000"/>
                  </a:schemeClr>
                </a:solidFill>
                <a:ea typeface="Corben" pitchFamily="34" charset="-122"/>
                <a:cs typeface="Corben" pitchFamily="34" charset="-120"/>
              </a:rPr>
              <a:t>Minimum Spacing: 24 Months</a:t>
            </a:r>
            <a:endParaRPr lang="en-US" sz="2000" b="1" dirty="0">
              <a:solidFill>
                <a:schemeClr val="accent1">
                  <a:lumMod val="75000"/>
                </a:schemeClr>
              </a:solidFill>
            </a:endParaRPr>
          </a:p>
        </p:txBody>
      </p:sp>
      <p:sp>
        <p:nvSpPr>
          <p:cNvPr id="8" name="Text 5"/>
          <p:cNvSpPr/>
          <p:nvPr/>
        </p:nvSpPr>
        <p:spPr>
          <a:xfrm>
            <a:off x="5494378" y="4040126"/>
            <a:ext cx="3927929" cy="1428750"/>
          </a:xfrm>
          <a:prstGeom prst="rect">
            <a:avLst/>
          </a:prstGeom>
          <a:noFill/>
          <a:ln/>
        </p:spPr>
        <p:txBody>
          <a:bodyPr wrap="square" lIns="0" tIns="0" rIns="0" bIns="0" rtlCol="0" anchor="t"/>
          <a:lstStyle/>
          <a:p>
            <a:pPr marL="0" indent="0" algn="l">
              <a:lnSpc>
                <a:spcPts val="2250"/>
              </a:lnSpc>
              <a:buNone/>
            </a:pPr>
            <a:r>
              <a:rPr lang="en-US" dirty="0">
                <a:solidFill>
                  <a:srgbClr val="404155"/>
                </a:solidFill>
                <a:latin typeface="Arial" panose="020B0604020202020204" pitchFamily="34" charset="0"/>
                <a:ea typeface="Nobile" pitchFamily="34" charset="-122"/>
                <a:cs typeface="Arial" panose="020B0604020202020204" pitchFamily="34" charset="0"/>
              </a:rPr>
              <a:t>Evidence-based minimum interval between pregnancies to allow maternal physiological recovery and reduce risks of preterm birth, low birth weight, and maternal complications.</a:t>
            </a:r>
            <a:endParaRPr lang="en-US" dirty="0">
              <a:latin typeface="Arial" panose="020B0604020202020204" pitchFamily="34" charset="0"/>
              <a:cs typeface="Arial" panose="020B0604020202020204" pitchFamily="34" charset="0"/>
            </a:endParaRPr>
          </a:p>
        </p:txBody>
      </p:sp>
      <p:sp>
        <p:nvSpPr>
          <p:cNvPr id="9" name="Shape 6"/>
          <p:cNvSpPr/>
          <p:nvPr/>
        </p:nvSpPr>
        <p:spPr>
          <a:xfrm>
            <a:off x="9971902" y="3285173"/>
            <a:ext cx="3897845" cy="2346180"/>
          </a:xfrm>
          <a:prstGeom prst="roundRect">
            <a:avLst>
              <a:gd name="adj" fmla="val 3321"/>
            </a:avLst>
          </a:prstGeom>
          <a:solidFill>
            <a:srgbClr val="D2D9F9"/>
          </a:solidFill>
          <a:ln w="7620">
            <a:solidFill>
              <a:srgbClr val="B8BFDF"/>
            </a:solidFill>
            <a:prstDash val="solid"/>
          </a:ln>
        </p:spPr>
      </p:sp>
      <p:sp>
        <p:nvSpPr>
          <p:cNvPr id="10" name="Text 7"/>
          <p:cNvSpPr/>
          <p:nvPr/>
        </p:nvSpPr>
        <p:spPr>
          <a:xfrm>
            <a:off x="10293046" y="3504005"/>
            <a:ext cx="2977786" cy="278963"/>
          </a:xfrm>
          <a:prstGeom prst="rect">
            <a:avLst/>
          </a:prstGeom>
          <a:noFill/>
          <a:ln/>
        </p:spPr>
        <p:txBody>
          <a:bodyPr wrap="none" lIns="0" tIns="0" rIns="0" bIns="0" rtlCol="0" anchor="t"/>
          <a:lstStyle/>
          <a:p>
            <a:pPr marL="0" indent="0" algn="l">
              <a:lnSpc>
                <a:spcPts val="2150"/>
              </a:lnSpc>
              <a:buNone/>
            </a:pPr>
            <a:r>
              <a:rPr lang="en-US" sz="2000" b="1" dirty="0">
                <a:solidFill>
                  <a:schemeClr val="accent1">
                    <a:lumMod val="75000"/>
                  </a:schemeClr>
                </a:solidFill>
                <a:ea typeface="Corben" pitchFamily="34" charset="-122"/>
                <a:cs typeface="Corben" pitchFamily="34" charset="-120"/>
              </a:rPr>
              <a:t>Ideal Spacing: 3–5 Years</a:t>
            </a:r>
            <a:endParaRPr lang="en-US" sz="2000" b="1" dirty="0">
              <a:solidFill>
                <a:schemeClr val="accent1">
                  <a:lumMod val="75000"/>
                </a:schemeClr>
              </a:solidFill>
            </a:endParaRPr>
          </a:p>
        </p:txBody>
      </p:sp>
      <p:sp>
        <p:nvSpPr>
          <p:cNvPr id="11" name="Text 8"/>
          <p:cNvSpPr/>
          <p:nvPr/>
        </p:nvSpPr>
        <p:spPr>
          <a:xfrm>
            <a:off x="10120184" y="3986451"/>
            <a:ext cx="3709610" cy="1428750"/>
          </a:xfrm>
          <a:prstGeom prst="rect">
            <a:avLst/>
          </a:prstGeom>
          <a:noFill/>
          <a:ln/>
        </p:spPr>
        <p:txBody>
          <a:bodyPr wrap="square" lIns="0" tIns="0" rIns="0" bIns="0" rtlCol="0" anchor="t"/>
          <a:lstStyle/>
          <a:p>
            <a:pPr marL="0" indent="0" algn="l">
              <a:lnSpc>
                <a:spcPts val="2250"/>
              </a:lnSpc>
              <a:buNone/>
            </a:pPr>
            <a:r>
              <a:rPr lang="en-US" dirty="0">
                <a:solidFill>
                  <a:srgbClr val="404155"/>
                </a:solidFill>
                <a:latin typeface="Arial" panose="020B0604020202020204" pitchFamily="34" charset="0"/>
                <a:ea typeface="Nobile" pitchFamily="34" charset="-122"/>
                <a:cs typeface="Arial" panose="020B0604020202020204" pitchFamily="34" charset="0"/>
              </a:rPr>
              <a:t>Optimal birth spacing enables full breastfeeding duration, adequate parental attention for early child development, and better family resource allocation across children.</a:t>
            </a:r>
            <a:endParaRPr lang="en-US" dirty="0">
              <a:latin typeface="Arial" panose="020B0604020202020204" pitchFamily="34" charset="0"/>
              <a:cs typeface="Arial" panose="020B0604020202020204" pitchFamily="34" charset="0"/>
            </a:endParaRPr>
          </a:p>
        </p:txBody>
      </p:sp>
      <p:sp>
        <p:nvSpPr>
          <p:cNvPr id="12" name="Shape 9"/>
          <p:cNvSpPr/>
          <p:nvPr/>
        </p:nvSpPr>
        <p:spPr>
          <a:xfrm>
            <a:off x="5347079" y="5939430"/>
            <a:ext cx="8585336" cy="1687235"/>
          </a:xfrm>
          <a:prstGeom prst="roundRect">
            <a:avLst>
              <a:gd name="adj" fmla="val 4447"/>
            </a:avLst>
          </a:prstGeom>
          <a:solidFill>
            <a:srgbClr val="D2D9F9"/>
          </a:solidFill>
          <a:ln w="7620">
            <a:solidFill>
              <a:srgbClr val="B8BFDF"/>
            </a:solidFill>
            <a:prstDash val="solid"/>
          </a:ln>
        </p:spPr>
      </p:sp>
      <p:sp>
        <p:nvSpPr>
          <p:cNvPr id="13" name="Text 10"/>
          <p:cNvSpPr/>
          <p:nvPr/>
        </p:nvSpPr>
        <p:spPr>
          <a:xfrm>
            <a:off x="5605448" y="6066768"/>
            <a:ext cx="3516403" cy="278963"/>
          </a:xfrm>
          <a:prstGeom prst="rect">
            <a:avLst/>
          </a:prstGeom>
          <a:noFill/>
          <a:ln/>
        </p:spPr>
        <p:txBody>
          <a:bodyPr wrap="none" lIns="0" tIns="0" rIns="0" bIns="0" rtlCol="0" anchor="t"/>
          <a:lstStyle/>
          <a:p>
            <a:pPr marL="0" indent="0" algn="l">
              <a:lnSpc>
                <a:spcPts val="2150"/>
              </a:lnSpc>
              <a:buNone/>
            </a:pPr>
            <a:r>
              <a:rPr lang="en-US" sz="2000" b="1" dirty="0">
                <a:solidFill>
                  <a:schemeClr val="accent1">
                    <a:lumMod val="75000"/>
                  </a:schemeClr>
                </a:solidFill>
                <a:ea typeface="Corben" pitchFamily="34" charset="-122"/>
                <a:cs typeface="Corben" pitchFamily="34" charset="-120"/>
              </a:rPr>
              <a:t>Integrated Family </a:t>
            </a:r>
            <a:r>
              <a:rPr lang="en-US" sz="2000" b="1" dirty="0" smtClean="0">
                <a:solidFill>
                  <a:schemeClr val="accent1">
                    <a:lumMod val="75000"/>
                  </a:schemeClr>
                </a:solidFill>
                <a:ea typeface="Corben" pitchFamily="34" charset="-122"/>
                <a:cs typeface="Corben" pitchFamily="34" charset="-120"/>
              </a:rPr>
              <a:t>Planning (EPPFP)</a:t>
            </a:r>
            <a:endParaRPr lang="en-US" sz="2000" b="1" dirty="0">
              <a:solidFill>
                <a:schemeClr val="accent1">
                  <a:lumMod val="75000"/>
                </a:schemeClr>
              </a:solidFill>
            </a:endParaRPr>
          </a:p>
        </p:txBody>
      </p:sp>
      <p:sp>
        <p:nvSpPr>
          <p:cNvPr id="14" name="Text 11"/>
          <p:cNvSpPr/>
          <p:nvPr/>
        </p:nvSpPr>
        <p:spPr>
          <a:xfrm>
            <a:off x="5605449" y="6618769"/>
            <a:ext cx="8052450" cy="857250"/>
          </a:xfrm>
          <a:prstGeom prst="rect">
            <a:avLst/>
          </a:prstGeom>
          <a:noFill/>
          <a:ln/>
        </p:spPr>
        <p:txBody>
          <a:bodyPr wrap="square" lIns="0" tIns="0" rIns="0" bIns="0" rtlCol="0" anchor="t"/>
          <a:lstStyle/>
          <a:p>
            <a:pPr marL="0" indent="0" algn="l">
              <a:lnSpc>
                <a:spcPts val="2250"/>
              </a:lnSpc>
              <a:buNone/>
            </a:pPr>
            <a:r>
              <a:rPr lang="en-US" dirty="0">
                <a:solidFill>
                  <a:srgbClr val="404155"/>
                </a:solidFill>
                <a:latin typeface="Arial" panose="020B0604020202020204" pitchFamily="34" charset="0"/>
                <a:ea typeface="Nobile" pitchFamily="34" charset="-122"/>
                <a:cs typeface="Arial" panose="020B0604020202020204" pitchFamily="34" charset="0"/>
              </a:rPr>
              <a:t>Contraceptive counseling and services embedded in antenatal, postnatal, and child health contacts, ensuring seamless access at every touch point with the health system.</a:t>
            </a:r>
            <a:endParaRPr lang="en-US" dirty="0">
              <a:latin typeface="Arial" panose="020B0604020202020204" pitchFamily="34" charset="0"/>
              <a:cs typeface="Arial" panose="020B0604020202020204" pitchFamily="34" charset="0"/>
            </a:endParaRPr>
          </a:p>
        </p:txBody>
      </p:sp>
      <p:cxnSp>
        <p:nvCxnSpPr>
          <p:cNvPr id="15" name="Google Shape;359;p39"/>
          <p:cNvCxnSpPr/>
          <p:nvPr/>
        </p:nvCxnSpPr>
        <p:spPr>
          <a:xfrm>
            <a:off x="5605448" y="1276820"/>
            <a:ext cx="6612300" cy="0"/>
          </a:xfrm>
          <a:prstGeom prst="straightConnector1">
            <a:avLst/>
          </a:prstGeom>
          <a:noFill/>
          <a:ln w="19050" cap="rnd" cmpd="sng">
            <a:solidFill>
              <a:schemeClr val="lt2"/>
            </a:solidFill>
            <a:prstDash val="solid"/>
            <a:round/>
            <a:headEnd type="none" w="med" len="med"/>
            <a:tailEnd type="none" w="med" len="med"/>
          </a:ln>
        </p:spPr>
      </p:cxnSp>
      <p:pic>
        <p:nvPicPr>
          <p:cNvPr id="16" name="Picture 15"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2942191" y="183269"/>
            <a:ext cx="1352154" cy="956684"/>
          </a:xfrm>
          <a:prstGeom prst="rect">
            <a:avLst/>
          </a:prstGeom>
        </p:spPr>
      </p:pic>
      <p:sp>
        <p:nvSpPr>
          <p:cNvPr id="17" name="Google Shape;325;p37">
            <a:extLst>
              <a:ext uri="{FF2B5EF4-FFF2-40B4-BE49-F238E27FC236}">
                <a16:creationId xmlns:a16="http://schemas.microsoft.com/office/drawing/2014/main" id="{2C76EEBF-0C56-67D5-A368-A3A270EE4285}"/>
              </a:ext>
            </a:extLst>
          </p:cNvPr>
          <p:cNvSpPr txBox="1"/>
          <p:nvPr/>
        </p:nvSpPr>
        <p:spPr>
          <a:xfrm rot="-5400000">
            <a:off x="-3889697" y="391088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sp>
        <p:nvSpPr>
          <p:cNvPr id="18" name="TextBox 17"/>
          <p:cNvSpPr txBox="1"/>
          <p:nvPr/>
        </p:nvSpPr>
        <p:spPr>
          <a:xfrm>
            <a:off x="581941" y="2965799"/>
            <a:ext cx="4405501" cy="646331"/>
          </a:xfrm>
          <a:prstGeom prst="rect">
            <a:avLst/>
          </a:prstGeom>
          <a:solidFill>
            <a:schemeClr val="bg1"/>
          </a:solidFill>
        </p:spPr>
        <p:txBody>
          <a:bodyPr wrap="square" rtlCol="0">
            <a:spAutoFit/>
          </a:bodyPr>
          <a:lstStyle/>
          <a:p>
            <a:pPr algn="ctr"/>
            <a:r>
              <a:rPr lang="en-US" b="1" dirty="0" smtClean="0"/>
              <a:t>7 Rights for Children during the golden 1000 days</a:t>
            </a:r>
            <a:endParaRPr lang="en-US" b="1" dirty="0"/>
          </a:p>
        </p:txBody>
      </p:sp>
      <p:sp>
        <p:nvSpPr>
          <p:cNvPr id="19" name="TextBox 18"/>
          <p:cNvSpPr txBox="1"/>
          <p:nvPr/>
        </p:nvSpPr>
        <p:spPr>
          <a:xfrm>
            <a:off x="1303949" y="3782968"/>
            <a:ext cx="2866045" cy="440089"/>
          </a:xfrm>
          <a:prstGeom prst="rect">
            <a:avLst/>
          </a:prstGeom>
          <a:solidFill>
            <a:srgbClr val="339933"/>
          </a:solidFill>
        </p:spPr>
        <p:txBody>
          <a:bodyPr wrap="square" rtlCol="0">
            <a:spAutoFit/>
          </a:bodyPr>
          <a:lstStyle/>
          <a:p>
            <a:endParaRPr lang="en-US" dirty="0"/>
          </a:p>
        </p:txBody>
      </p:sp>
      <p:sp>
        <p:nvSpPr>
          <p:cNvPr id="20" name="TextBox 19"/>
          <p:cNvSpPr txBox="1"/>
          <p:nvPr/>
        </p:nvSpPr>
        <p:spPr>
          <a:xfrm>
            <a:off x="1432349" y="3801785"/>
            <a:ext cx="2704684" cy="369332"/>
          </a:xfrm>
          <a:prstGeom prst="rect">
            <a:avLst/>
          </a:prstGeom>
          <a:noFill/>
        </p:spPr>
        <p:txBody>
          <a:bodyPr wrap="square" rtlCol="0">
            <a:spAutoFit/>
          </a:bodyPr>
          <a:lstStyle/>
          <a:p>
            <a:r>
              <a:rPr lang="en-US" dirty="0" smtClean="0">
                <a:solidFill>
                  <a:schemeClr val="bg1"/>
                </a:solidFill>
              </a:rPr>
              <a:t>Strong empowered family</a:t>
            </a:r>
            <a:endParaRPr lang="en-US" dirty="0">
              <a:solidFill>
                <a:schemeClr val="bg1"/>
              </a:solidFill>
            </a:endParaRPr>
          </a:p>
        </p:txBody>
      </p:sp>
      <p:sp>
        <p:nvSpPr>
          <p:cNvPr id="21" name="TextBox 20"/>
          <p:cNvSpPr txBox="1"/>
          <p:nvPr/>
        </p:nvSpPr>
        <p:spPr>
          <a:xfrm>
            <a:off x="1394752" y="4458263"/>
            <a:ext cx="2946424" cy="369332"/>
          </a:xfrm>
          <a:prstGeom prst="rect">
            <a:avLst/>
          </a:prstGeom>
          <a:solidFill>
            <a:srgbClr val="FF66FF"/>
          </a:solidFill>
        </p:spPr>
        <p:txBody>
          <a:bodyPr wrap="square" rtlCol="0">
            <a:spAutoFit/>
          </a:bodyPr>
          <a:lstStyle/>
          <a:p>
            <a:r>
              <a:rPr lang="en-US" dirty="0" smtClean="0">
                <a:solidFill>
                  <a:schemeClr val="bg1"/>
                </a:solidFill>
              </a:rPr>
              <a:t>Readiness for first pregnancy</a:t>
            </a:r>
            <a:endParaRPr lang="en-US" dirty="0">
              <a:solidFill>
                <a:schemeClr val="bg1"/>
              </a:solidFill>
            </a:endParaRPr>
          </a:p>
        </p:txBody>
      </p:sp>
      <p:sp>
        <p:nvSpPr>
          <p:cNvPr id="22" name="TextBox 21"/>
          <p:cNvSpPr txBox="1"/>
          <p:nvPr/>
        </p:nvSpPr>
        <p:spPr>
          <a:xfrm>
            <a:off x="1878227" y="4994742"/>
            <a:ext cx="1939704" cy="369332"/>
          </a:xfrm>
          <a:prstGeom prst="rect">
            <a:avLst/>
          </a:prstGeom>
          <a:solidFill>
            <a:srgbClr val="00B050"/>
          </a:solidFill>
        </p:spPr>
        <p:txBody>
          <a:bodyPr wrap="square" rtlCol="0">
            <a:spAutoFit/>
          </a:bodyPr>
          <a:lstStyle/>
          <a:p>
            <a:r>
              <a:rPr lang="en-US" b="1" dirty="0" smtClean="0">
                <a:solidFill>
                  <a:schemeClr val="bg1"/>
                </a:solidFill>
              </a:rPr>
              <a:t>Safe Pregnancy</a:t>
            </a:r>
            <a:endParaRPr lang="en-US" b="1" dirty="0">
              <a:solidFill>
                <a:schemeClr val="bg1"/>
              </a:solidFill>
            </a:endParaRPr>
          </a:p>
        </p:txBody>
      </p:sp>
      <p:sp>
        <p:nvSpPr>
          <p:cNvPr id="23" name="TextBox 22"/>
          <p:cNvSpPr txBox="1"/>
          <p:nvPr/>
        </p:nvSpPr>
        <p:spPr>
          <a:xfrm>
            <a:off x="1787889" y="5607387"/>
            <a:ext cx="2271544" cy="369332"/>
          </a:xfrm>
          <a:prstGeom prst="rect">
            <a:avLst/>
          </a:prstGeom>
          <a:solidFill>
            <a:schemeClr val="accent4">
              <a:lumMod val="75000"/>
            </a:schemeClr>
          </a:solidFill>
        </p:spPr>
        <p:txBody>
          <a:bodyPr wrap="square" rtlCol="0">
            <a:spAutoFit/>
          </a:bodyPr>
          <a:lstStyle/>
          <a:p>
            <a:pPr algn="ctr"/>
            <a:r>
              <a:rPr lang="en-US" b="1" dirty="0" smtClean="0">
                <a:solidFill>
                  <a:schemeClr val="bg1"/>
                </a:solidFill>
              </a:rPr>
              <a:t>Safe labor</a:t>
            </a:r>
            <a:endParaRPr lang="en-US" b="1" dirty="0">
              <a:solidFill>
                <a:schemeClr val="bg1"/>
              </a:solidFill>
            </a:endParaRPr>
          </a:p>
        </p:txBody>
      </p:sp>
      <p:sp>
        <p:nvSpPr>
          <p:cNvPr id="24" name="TextBox 23"/>
          <p:cNvSpPr txBox="1"/>
          <p:nvPr/>
        </p:nvSpPr>
        <p:spPr>
          <a:xfrm>
            <a:off x="683649" y="6229779"/>
            <a:ext cx="4115083" cy="307777"/>
          </a:xfrm>
          <a:prstGeom prst="rect">
            <a:avLst/>
          </a:prstGeom>
          <a:solidFill>
            <a:schemeClr val="accent4">
              <a:lumMod val="75000"/>
            </a:schemeClr>
          </a:solidFill>
        </p:spPr>
        <p:txBody>
          <a:bodyPr wrap="square" rtlCol="0">
            <a:spAutoFit/>
          </a:bodyPr>
          <a:lstStyle/>
          <a:p>
            <a:r>
              <a:rPr lang="en-US" sz="1400" dirty="0" smtClean="0">
                <a:solidFill>
                  <a:schemeClr val="bg1"/>
                </a:solidFill>
              </a:rPr>
              <a:t>Optimal Neonatal care baby friendly –Family centered</a:t>
            </a:r>
            <a:endParaRPr lang="en-US" sz="1400" dirty="0">
              <a:solidFill>
                <a:schemeClr val="bg1"/>
              </a:solidFill>
            </a:endParaRPr>
          </a:p>
        </p:txBody>
      </p:sp>
      <p:sp>
        <p:nvSpPr>
          <p:cNvPr id="25" name="TextBox 24"/>
          <p:cNvSpPr txBox="1"/>
          <p:nvPr/>
        </p:nvSpPr>
        <p:spPr>
          <a:xfrm>
            <a:off x="755953" y="6837202"/>
            <a:ext cx="4074791" cy="369332"/>
          </a:xfrm>
          <a:prstGeom prst="rect">
            <a:avLst/>
          </a:prstGeom>
          <a:solidFill>
            <a:srgbClr val="CC0099"/>
          </a:solidFill>
        </p:spPr>
        <p:txBody>
          <a:bodyPr wrap="square" rtlCol="0">
            <a:spAutoFit/>
          </a:bodyPr>
          <a:lstStyle/>
          <a:p>
            <a:r>
              <a:rPr lang="en-US" b="1" dirty="0" smtClean="0">
                <a:solidFill>
                  <a:schemeClr val="bg1"/>
                </a:solidFill>
              </a:rPr>
              <a:t>Optimal solitary Care first 2 years of life </a:t>
            </a:r>
            <a:endParaRPr lang="en-US" b="1" dirty="0">
              <a:solidFill>
                <a:schemeClr val="bg1"/>
              </a:solidFill>
            </a:endParaRPr>
          </a:p>
        </p:txBody>
      </p:sp>
      <p:sp>
        <p:nvSpPr>
          <p:cNvPr id="26" name="TextBox 25"/>
          <p:cNvSpPr txBox="1"/>
          <p:nvPr/>
        </p:nvSpPr>
        <p:spPr>
          <a:xfrm>
            <a:off x="1050324" y="7476019"/>
            <a:ext cx="3645244" cy="369332"/>
          </a:xfrm>
          <a:prstGeom prst="rect">
            <a:avLst/>
          </a:prstGeom>
          <a:solidFill>
            <a:schemeClr val="accent5">
              <a:lumMod val="60000"/>
              <a:lumOff val="40000"/>
            </a:schemeClr>
          </a:solidFill>
        </p:spPr>
        <p:txBody>
          <a:bodyPr wrap="square" rtlCol="0">
            <a:spAutoFit/>
          </a:bodyPr>
          <a:lstStyle/>
          <a:p>
            <a:r>
              <a:rPr lang="en-US" b="1" dirty="0" smtClean="0">
                <a:solidFill>
                  <a:schemeClr val="bg1"/>
                </a:solidFill>
              </a:rPr>
              <a:t>Spacing of pregnancy 3-5 years</a:t>
            </a:r>
            <a:endParaRPr lang="en-US" b="1" dirty="0">
              <a:solidFill>
                <a:schemeClr val="bg1"/>
              </a:solidFill>
            </a:endParaRPr>
          </a:p>
        </p:txBody>
      </p:sp>
    </p:spTree>
    <p:extLst>
      <p:ext uri="{BB962C8B-B14F-4D97-AF65-F5344CB8AC3E}">
        <p14:creationId xmlns:p14="http://schemas.microsoft.com/office/powerpoint/2010/main" val="34874737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3" name="Text 0"/>
          <p:cNvSpPr/>
          <p:nvPr/>
        </p:nvSpPr>
        <p:spPr>
          <a:xfrm>
            <a:off x="501253" y="240923"/>
            <a:ext cx="6508194" cy="407313"/>
          </a:xfrm>
          <a:prstGeom prst="rect">
            <a:avLst/>
          </a:prstGeom>
          <a:noFill/>
          <a:ln/>
        </p:spPr>
        <p:txBody>
          <a:bodyPr wrap="none" lIns="0" tIns="0" rIns="0" bIns="0" rtlCol="0" anchor="t"/>
          <a:lstStyle/>
          <a:p>
            <a:pPr marL="0" indent="0" algn="l">
              <a:lnSpc>
                <a:spcPts val="3200"/>
              </a:lnSpc>
              <a:buNone/>
            </a:pPr>
            <a:r>
              <a:rPr lang="en-US" sz="4000" b="1" dirty="0" smtClean="0">
                <a:solidFill>
                  <a:srgbClr val="1B1B27"/>
                </a:solidFill>
                <a:latin typeface="Crimson Pro Black" pitchFamily="34" charset="0"/>
                <a:ea typeface="Crimson Pro Black" pitchFamily="34" charset="-122"/>
                <a:cs typeface="Crimson Pro Black" pitchFamily="34" charset="-120"/>
              </a:rPr>
              <a:t>Egypt Innovation </a:t>
            </a:r>
          </a:p>
          <a:p>
            <a:pPr marL="0" indent="0" algn="l">
              <a:lnSpc>
                <a:spcPts val="3200"/>
              </a:lnSpc>
              <a:buNone/>
            </a:pPr>
            <a:r>
              <a:rPr lang="en-US" sz="4000" b="1" dirty="0" smtClean="0">
                <a:solidFill>
                  <a:srgbClr val="1B1B27"/>
                </a:solidFill>
                <a:latin typeface="Crimson Pro Black" pitchFamily="34" charset="0"/>
                <a:ea typeface="Crimson Pro Black" pitchFamily="34" charset="-122"/>
                <a:cs typeface="Crimson Pro Black" pitchFamily="34" charset="-120"/>
              </a:rPr>
              <a:t>Staged Community Health Workers Program</a:t>
            </a:r>
          </a:p>
          <a:p>
            <a:pPr marL="0" indent="0" algn="l">
              <a:lnSpc>
                <a:spcPts val="3200"/>
              </a:lnSpc>
              <a:buNone/>
            </a:pPr>
            <a:r>
              <a:rPr lang="en-US" sz="4000" b="1" dirty="0" smtClean="0">
                <a:solidFill>
                  <a:srgbClr val="1B1B27"/>
                </a:solidFill>
                <a:latin typeface="Crimson Pro Black" pitchFamily="34" charset="0"/>
                <a:ea typeface="Crimson Pro Black" pitchFamily="34" charset="-122"/>
                <a:cs typeface="Crimson Pro Black" pitchFamily="34" charset="-120"/>
              </a:rPr>
              <a:t>Family </a:t>
            </a:r>
            <a:r>
              <a:rPr lang="en-US" sz="4000" b="1" dirty="0">
                <a:solidFill>
                  <a:srgbClr val="1B1B27"/>
                </a:solidFill>
                <a:latin typeface="Crimson Pro Black" pitchFamily="34" charset="0"/>
                <a:ea typeface="Crimson Pro Black" pitchFamily="34" charset="-122"/>
                <a:cs typeface="Crimson Pro Black" pitchFamily="34" charset="-120"/>
              </a:rPr>
              <a:t>Counseling and Community Outreach</a:t>
            </a:r>
            <a:endParaRPr lang="en-US" sz="4000" dirty="0"/>
          </a:p>
        </p:txBody>
      </p:sp>
      <p:sp>
        <p:nvSpPr>
          <p:cNvPr id="4" name="Text 1"/>
          <p:cNvSpPr/>
          <p:nvPr/>
        </p:nvSpPr>
        <p:spPr>
          <a:xfrm>
            <a:off x="659471" y="1649920"/>
            <a:ext cx="11652290" cy="626864"/>
          </a:xfrm>
          <a:prstGeom prst="rect">
            <a:avLst/>
          </a:prstGeom>
          <a:noFill/>
          <a:ln/>
        </p:spPr>
        <p:txBody>
          <a:bodyPr wrap="square" lIns="0" tIns="0" rIns="0" bIns="0" rtlCol="0" anchor="t"/>
          <a:lstStyle/>
          <a:p>
            <a:pPr marL="0" indent="0" algn="l">
              <a:buNone/>
            </a:pPr>
            <a:r>
              <a:rPr lang="en-US" sz="2000" dirty="0">
                <a:solidFill>
                  <a:srgbClr val="404155"/>
                </a:solidFill>
                <a:ea typeface="Alexandria Semi Bold" pitchFamily="34" charset="-122"/>
                <a:cs typeface="Alexandria Semi Bold" pitchFamily="34" charset="-120"/>
              </a:rPr>
              <a:t>Family counseling empowers entire families—not just mothers—with the knowledge and tools to make informed health choices. By engaging mothers, fathers, grandparents, and caregivers, these programs create supportive environments for maternal and child health.</a:t>
            </a:r>
            <a:endParaRPr lang="en-US" sz="2000" dirty="0"/>
          </a:p>
        </p:txBody>
      </p:sp>
      <p:sp>
        <p:nvSpPr>
          <p:cNvPr id="6" name="Text 2"/>
          <p:cNvSpPr/>
          <p:nvPr/>
        </p:nvSpPr>
        <p:spPr>
          <a:xfrm>
            <a:off x="703539" y="2811068"/>
            <a:ext cx="1633299" cy="204192"/>
          </a:xfrm>
          <a:prstGeom prst="rect">
            <a:avLst/>
          </a:prstGeom>
          <a:noFill/>
          <a:ln/>
        </p:spPr>
        <p:txBody>
          <a:bodyPr wrap="none" lIns="0" tIns="0" rIns="0" bIns="0" rtlCol="0" anchor="t"/>
          <a:lstStyle/>
          <a:p>
            <a:pPr marL="0" indent="0" algn="l">
              <a:lnSpc>
                <a:spcPts val="1600"/>
              </a:lnSpc>
              <a:buNone/>
            </a:pPr>
            <a:r>
              <a:rPr lang="en-US" sz="3200" b="1" dirty="0">
                <a:solidFill>
                  <a:srgbClr val="C00000"/>
                </a:solidFill>
                <a:latin typeface="Crimson Pro Black" pitchFamily="34" charset="0"/>
                <a:ea typeface="Crimson Pro Black" pitchFamily="34" charset="-122"/>
                <a:cs typeface="Crimson Pro Black" pitchFamily="34" charset="-120"/>
              </a:rPr>
              <a:t>Maternal Education</a:t>
            </a:r>
            <a:endParaRPr lang="en-US" sz="3200" dirty="0">
              <a:solidFill>
                <a:srgbClr val="C00000"/>
              </a:solidFill>
            </a:endParaRPr>
          </a:p>
        </p:txBody>
      </p:sp>
      <p:sp>
        <p:nvSpPr>
          <p:cNvPr id="7" name="Text 3"/>
          <p:cNvSpPr/>
          <p:nvPr/>
        </p:nvSpPr>
        <p:spPr>
          <a:xfrm>
            <a:off x="703540" y="3044429"/>
            <a:ext cx="8634770" cy="558404"/>
          </a:xfrm>
          <a:prstGeom prst="rect">
            <a:avLst/>
          </a:prstGeom>
          <a:noFill/>
          <a:ln/>
        </p:spPr>
        <p:txBody>
          <a:bodyPr wrap="square" lIns="0" tIns="0" rIns="0" bIns="0" rtlCol="0" anchor="t"/>
          <a:lstStyle/>
          <a:p>
            <a:pPr marL="0" indent="0" algn="l">
              <a:buNone/>
            </a:pPr>
            <a:r>
              <a:rPr lang="en-US" sz="2000" dirty="0">
                <a:solidFill>
                  <a:srgbClr val="404155"/>
                </a:solidFill>
                <a:ea typeface="Alexandria Semi Bold" pitchFamily="34" charset="-122"/>
                <a:cs typeface="Alexandria Semi Bold" pitchFamily="34" charset="-120"/>
              </a:rPr>
              <a:t>Providing mothers with essential knowledge about prenatal care, nutrition, warning signs of complications, and postpartum recovery</a:t>
            </a:r>
            <a:endParaRPr lang="en-US" sz="2000" dirty="0"/>
          </a:p>
        </p:txBody>
      </p:sp>
      <p:sp>
        <p:nvSpPr>
          <p:cNvPr id="9" name="Text 4"/>
          <p:cNvSpPr/>
          <p:nvPr/>
        </p:nvSpPr>
        <p:spPr>
          <a:xfrm>
            <a:off x="703538" y="4106586"/>
            <a:ext cx="1633299" cy="204192"/>
          </a:xfrm>
          <a:prstGeom prst="rect">
            <a:avLst/>
          </a:prstGeom>
          <a:noFill/>
          <a:ln/>
        </p:spPr>
        <p:txBody>
          <a:bodyPr wrap="none" lIns="0" tIns="0" rIns="0" bIns="0" rtlCol="0" anchor="t"/>
          <a:lstStyle/>
          <a:p>
            <a:pPr marL="0" indent="0" algn="l">
              <a:lnSpc>
                <a:spcPts val="1600"/>
              </a:lnSpc>
              <a:buNone/>
            </a:pPr>
            <a:r>
              <a:rPr lang="en-US" sz="3200" b="1" dirty="0">
                <a:solidFill>
                  <a:srgbClr val="C00000"/>
                </a:solidFill>
                <a:latin typeface="Crimson Pro Black" pitchFamily="34" charset="0"/>
                <a:ea typeface="Crimson Pro Black" pitchFamily="34" charset="-122"/>
                <a:cs typeface="Crimson Pro Black" pitchFamily="34" charset="-120"/>
              </a:rPr>
              <a:t>Family Engagement</a:t>
            </a:r>
            <a:endParaRPr lang="en-US" sz="3200" dirty="0">
              <a:solidFill>
                <a:srgbClr val="C00000"/>
              </a:solidFill>
            </a:endParaRPr>
          </a:p>
        </p:txBody>
      </p:sp>
      <p:sp>
        <p:nvSpPr>
          <p:cNvPr id="10" name="Text 5"/>
          <p:cNvSpPr/>
          <p:nvPr/>
        </p:nvSpPr>
        <p:spPr>
          <a:xfrm>
            <a:off x="703540" y="4394834"/>
            <a:ext cx="7948970" cy="354212"/>
          </a:xfrm>
          <a:prstGeom prst="rect">
            <a:avLst/>
          </a:prstGeom>
          <a:noFill/>
          <a:ln/>
        </p:spPr>
        <p:txBody>
          <a:bodyPr wrap="square" lIns="0" tIns="0" rIns="0" bIns="0" rtlCol="0" anchor="t"/>
          <a:lstStyle/>
          <a:p>
            <a:pPr marL="0" indent="0" algn="l">
              <a:buNone/>
            </a:pPr>
            <a:r>
              <a:rPr lang="en-US" sz="2000" dirty="0">
                <a:solidFill>
                  <a:srgbClr val="404155"/>
                </a:solidFill>
                <a:ea typeface="Alexandria Semi Bold" pitchFamily="34" charset="-122"/>
                <a:cs typeface="Alexandria Semi Bold" pitchFamily="34" charset="-120"/>
              </a:rPr>
              <a:t>Involving fathers, grandparents, and extended family members in supporting healthy pregnancies and child development</a:t>
            </a:r>
            <a:endParaRPr lang="en-US" sz="2000" dirty="0"/>
          </a:p>
        </p:txBody>
      </p:sp>
      <p:sp>
        <p:nvSpPr>
          <p:cNvPr id="12" name="Text 6"/>
          <p:cNvSpPr/>
          <p:nvPr/>
        </p:nvSpPr>
        <p:spPr>
          <a:xfrm>
            <a:off x="703540" y="5323761"/>
            <a:ext cx="1633299" cy="204192"/>
          </a:xfrm>
          <a:prstGeom prst="rect">
            <a:avLst/>
          </a:prstGeom>
          <a:noFill/>
          <a:ln/>
        </p:spPr>
        <p:txBody>
          <a:bodyPr wrap="none" lIns="0" tIns="0" rIns="0" bIns="0" rtlCol="0" anchor="t"/>
          <a:lstStyle/>
          <a:p>
            <a:pPr marL="0" indent="0" algn="l">
              <a:lnSpc>
                <a:spcPts val="1600"/>
              </a:lnSpc>
              <a:buNone/>
            </a:pPr>
            <a:r>
              <a:rPr lang="en-US" sz="3200" b="1" dirty="0">
                <a:solidFill>
                  <a:srgbClr val="C00000"/>
                </a:solidFill>
                <a:latin typeface="Crimson Pro Black" pitchFamily="34" charset="0"/>
                <a:ea typeface="Crimson Pro Black" pitchFamily="34" charset="-122"/>
                <a:cs typeface="Crimson Pro Black" pitchFamily="34" charset="-120"/>
              </a:rPr>
              <a:t>Community Networks</a:t>
            </a:r>
            <a:endParaRPr lang="en-US" sz="3200" dirty="0">
              <a:solidFill>
                <a:srgbClr val="C00000"/>
              </a:solidFill>
            </a:endParaRPr>
          </a:p>
        </p:txBody>
      </p:sp>
      <p:sp>
        <p:nvSpPr>
          <p:cNvPr id="13" name="Text 7"/>
          <p:cNvSpPr/>
          <p:nvPr/>
        </p:nvSpPr>
        <p:spPr>
          <a:xfrm>
            <a:off x="703540" y="5606297"/>
            <a:ext cx="8634770" cy="367428"/>
          </a:xfrm>
          <a:prstGeom prst="rect">
            <a:avLst/>
          </a:prstGeom>
          <a:noFill/>
          <a:ln/>
        </p:spPr>
        <p:txBody>
          <a:bodyPr wrap="square" lIns="0" tIns="0" rIns="0" bIns="0" rtlCol="0" anchor="t"/>
          <a:lstStyle/>
          <a:p>
            <a:pPr marL="0" indent="0" algn="l">
              <a:buNone/>
            </a:pPr>
            <a:r>
              <a:rPr lang="en-US" sz="2000" dirty="0">
                <a:solidFill>
                  <a:srgbClr val="404155"/>
                </a:solidFill>
                <a:ea typeface="Alexandria Semi Bold" pitchFamily="34" charset="-122"/>
                <a:cs typeface="Alexandria Semi Bold" pitchFamily="34" charset="-120"/>
              </a:rPr>
              <a:t>Building peer support groups and community health networks that reinforce positive health behaviors and social support</a:t>
            </a:r>
            <a:endParaRPr lang="en-US" sz="2000" dirty="0"/>
          </a:p>
        </p:txBody>
      </p:sp>
      <p:sp>
        <p:nvSpPr>
          <p:cNvPr id="14" name="Text 8"/>
          <p:cNvSpPr/>
          <p:nvPr/>
        </p:nvSpPr>
        <p:spPr>
          <a:xfrm>
            <a:off x="659471" y="6514006"/>
            <a:ext cx="7736919" cy="431125"/>
          </a:xfrm>
          <a:prstGeom prst="rect">
            <a:avLst/>
          </a:prstGeom>
          <a:noFill/>
          <a:ln/>
        </p:spPr>
        <p:txBody>
          <a:bodyPr wrap="none" lIns="0" tIns="0" rIns="0" bIns="0" rtlCol="0" anchor="t"/>
          <a:lstStyle/>
          <a:p>
            <a:pPr marL="0" indent="0" algn="ctr">
              <a:lnSpc>
                <a:spcPts val="3350"/>
              </a:lnSpc>
              <a:buNone/>
            </a:pPr>
            <a:r>
              <a:rPr lang="en-US" sz="4000" b="1" dirty="0" smtClean="0">
                <a:solidFill>
                  <a:srgbClr val="0070C0"/>
                </a:solidFill>
                <a:latin typeface="Crimson Pro Black" pitchFamily="34" charset="0"/>
                <a:ea typeface="Crimson Pro Black" pitchFamily="34" charset="-122"/>
                <a:cs typeface="Crimson Pro Black" pitchFamily="34" charset="-120"/>
              </a:rPr>
              <a:t>2.8M</a:t>
            </a:r>
            <a:endParaRPr lang="en-US" sz="4000" dirty="0">
              <a:solidFill>
                <a:srgbClr val="0070C0"/>
              </a:solidFill>
            </a:endParaRPr>
          </a:p>
        </p:txBody>
      </p:sp>
      <p:sp>
        <p:nvSpPr>
          <p:cNvPr id="15" name="Text 9"/>
          <p:cNvSpPr/>
          <p:nvPr/>
        </p:nvSpPr>
        <p:spPr>
          <a:xfrm>
            <a:off x="3755350" y="6986868"/>
            <a:ext cx="1633299" cy="204192"/>
          </a:xfrm>
          <a:prstGeom prst="rect">
            <a:avLst/>
          </a:prstGeom>
          <a:noFill/>
          <a:ln/>
        </p:spPr>
        <p:txBody>
          <a:bodyPr wrap="none" lIns="0" tIns="0" rIns="0" bIns="0" rtlCol="0" anchor="t"/>
          <a:lstStyle/>
          <a:p>
            <a:pPr marL="0" indent="0" algn="ctr">
              <a:lnSpc>
                <a:spcPts val="1600"/>
              </a:lnSpc>
              <a:buNone/>
            </a:pPr>
            <a:r>
              <a:rPr lang="en-US" sz="2000" b="1" dirty="0">
                <a:solidFill>
                  <a:srgbClr val="404155"/>
                </a:solidFill>
                <a:latin typeface="Crimson Pro Black" pitchFamily="34" charset="0"/>
                <a:ea typeface="Crimson Pro Black" pitchFamily="34" charset="-122"/>
                <a:cs typeface="Crimson Pro Black" pitchFamily="34" charset="-120"/>
              </a:rPr>
              <a:t>National Reach</a:t>
            </a:r>
            <a:endParaRPr lang="en-US" sz="2000" dirty="0"/>
          </a:p>
        </p:txBody>
      </p:sp>
      <p:sp>
        <p:nvSpPr>
          <p:cNvPr id="16" name="Text 10"/>
          <p:cNvSpPr/>
          <p:nvPr/>
        </p:nvSpPr>
        <p:spPr>
          <a:xfrm>
            <a:off x="703540" y="7289938"/>
            <a:ext cx="7736919" cy="201930"/>
          </a:xfrm>
          <a:prstGeom prst="rect">
            <a:avLst/>
          </a:prstGeom>
          <a:noFill/>
          <a:ln/>
        </p:spPr>
        <p:txBody>
          <a:bodyPr wrap="none" lIns="0" tIns="0" rIns="0" bIns="0" rtlCol="0" anchor="t"/>
          <a:lstStyle/>
          <a:p>
            <a:pPr marL="0" indent="0" algn="ctr">
              <a:lnSpc>
                <a:spcPts val="1600"/>
              </a:lnSpc>
              <a:buNone/>
            </a:pPr>
            <a:r>
              <a:rPr lang="en-US" sz="1400" b="1" dirty="0">
                <a:solidFill>
                  <a:srgbClr val="404155"/>
                </a:solidFill>
                <a:latin typeface="Alexandria Semi Bold" pitchFamily="34" charset="0"/>
                <a:ea typeface="Alexandria Semi Bold" pitchFamily="34" charset="-122"/>
                <a:cs typeface="Alexandria Semi Bold" pitchFamily="34" charset="-120"/>
              </a:rPr>
              <a:t>Women and families engaged through counseling initiatives across Egypt</a:t>
            </a:r>
            <a:endParaRPr lang="en-US" sz="1400" b="1" dirty="0"/>
          </a:p>
        </p:txBody>
      </p:sp>
      <p:sp>
        <p:nvSpPr>
          <p:cNvPr id="17" name="Text 11"/>
          <p:cNvSpPr/>
          <p:nvPr/>
        </p:nvSpPr>
        <p:spPr>
          <a:xfrm>
            <a:off x="659472" y="7836675"/>
            <a:ext cx="7736919" cy="208955"/>
          </a:xfrm>
          <a:prstGeom prst="rect">
            <a:avLst/>
          </a:prstGeom>
          <a:noFill/>
          <a:ln/>
        </p:spPr>
        <p:txBody>
          <a:bodyPr wrap="none" lIns="0" tIns="0" rIns="0" bIns="0" rtlCol="0" anchor="t"/>
          <a:lstStyle/>
          <a:p>
            <a:pPr marL="0" indent="0" algn="l">
              <a:lnSpc>
                <a:spcPts val="1600"/>
              </a:lnSpc>
              <a:buNone/>
            </a:pPr>
            <a:r>
              <a:rPr lang="en-US" sz="1000" dirty="0">
                <a:solidFill>
                  <a:srgbClr val="404155"/>
                </a:solidFill>
                <a:latin typeface="Alexandria Semi Bold" pitchFamily="34" charset="0"/>
                <a:ea typeface="Alexandria Semi Bold" pitchFamily="34" charset="-122"/>
                <a:cs typeface="Alexandria Semi Bold" pitchFamily="34" charset="-120"/>
              </a:rPr>
              <a:t>Source: Ministry of Health and Population Egypt, 2023</a:t>
            </a:r>
            <a:endParaRPr lang="en-US" sz="1000" dirty="0"/>
          </a:p>
        </p:txBody>
      </p:sp>
      <p:sp>
        <p:nvSpPr>
          <p:cNvPr id="18"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0" name="Picture 19"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942191" y="148979"/>
            <a:ext cx="1352154" cy="956684"/>
          </a:xfrm>
          <a:prstGeom prst="rect">
            <a:avLst/>
          </a:prstGeom>
        </p:spPr>
      </p:pic>
      <p:pic>
        <p:nvPicPr>
          <p:cNvPr id="2" name="Picture 1"/>
          <p:cNvPicPr>
            <a:picLocks noChangeAspect="1"/>
          </p:cNvPicPr>
          <p:nvPr/>
        </p:nvPicPr>
        <p:blipFill>
          <a:blip r:embed="rId4"/>
          <a:stretch>
            <a:fillRect/>
          </a:stretch>
        </p:blipFill>
        <p:spPr>
          <a:xfrm>
            <a:off x="9784080" y="2420779"/>
            <a:ext cx="4510266" cy="2388404"/>
          </a:xfrm>
          <a:prstGeom prst="rect">
            <a:avLst/>
          </a:prstGeom>
        </p:spPr>
      </p:pic>
      <p:pic>
        <p:nvPicPr>
          <p:cNvPr id="5" name="Picture 4"/>
          <p:cNvPicPr>
            <a:picLocks noChangeAspect="1"/>
          </p:cNvPicPr>
          <p:nvPr/>
        </p:nvPicPr>
        <p:blipFill>
          <a:blip r:embed="rId5"/>
          <a:stretch>
            <a:fillRect/>
          </a:stretch>
        </p:blipFill>
        <p:spPr>
          <a:xfrm>
            <a:off x="9784079" y="5070593"/>
            <a:ext cx="4510265" cy="287056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711086" y="302653"/>
            <a:ext cx="3361253" cy="276939"/>
          </a:xfrm>
          <a:prstGeom prst="rect">
            <a:avLst/>
          </a:prstGeom>
          <a:noFill/>
          <a:ln/>
        </p:spPr>
        <p:txBody>
          <a:bodyPr wrap="none" lIns="0" tIns="0" rIns="0" bIns="0" rtlCol="0" anchor="t"/>
          <a:lstStyle/>
          <a:p>
            <a:pPr marL="0" indent="0" algn="l">
              <a:lnSpc>
                <a:spcPts val="2150"/>
              </a:lnSpc>
              <a:buNone/>
            </a:pPr>
            <a:r>
              <a:rPr lang="en-US" sz="3600" b="1" dirty="0">
                <a:solidFill>
                  <a:srgbClr val="1B1B27"/>
                </a:solidFill>
                <a:latin typeface="Crimson Pro Black" pitchFamily="34" charset="0"/>
                <a:ea typeface="Crimson Pro Black" pitchFamily="34" charset="-122"/>
                <a:cs typeface="Crimson Pro Black" pitchFamily="34" charset="-120"/>
              </a:rPr>
              <a:t>The "1000 Golden Days" </a:t>
            </a:r>
            <a:r>
              <a:rPr lang="en-US" sz="3600" b="1" dirty="0" smtClean="0">
                <a:solidFill>
                  <a:srgbClr val="1B1B27"/>
                </a:solidFill>
                <a:latin typeface="Crimson Pro Black" pitchFamily="34" charset="0"/>
                <a:ea typeface="Crimson Pro Black" pitchFamily="34" charset="-122"/>
                <a:cs typeface="Crimson Pro Black" pitchFamily="34" charset="-120"/>
              </a:rPr>
              <a:t>Program</a:t>
            </a:r>
            <a:endParaRPr lang="en-US" sz="3600" b="1" dirty="0">
              <a:solidFill>
                <a:srgbClr val="1B1B27"/>
              </a:solidFill>
              <a:latin typeface="Crimson Pro Black" pitchFamily="34" charset="0"/>
              <a:ea typeface="Crimson Pro Black" pitchFamily="34" charset="-122"/>
              <a:cs typeface="Crimson Pro Black" pitchFamily="34" charset="-120"/>
            </a:endParaRPr>
          </a:p>
          <a:p>
            <a:pPr marL="0" indent="0" algn="l">
              <a:lnSpc>
                <a:spcPts val="2150"/>
              </a:lnSpc>
              <a:buNone/>
            </a:pPr>
            <a:endParaRPr lang="en-US" sz="3600" b="1" dirty="0" smtClean="0">
              <a:solidFill>
                <a:srgbClr val="1B1B27"/>
              </a:solidFill>
              <a:latin typeface="Crimson Pro Black" pitchFamily="34" charset="0"/>
            </a:endParaRPr>
          </a:p>
          <a:p>
            <a:pPr marL="0" indent="0" algn="ctr">
              <a:lnSpc>
                <a:spcPts val="2150"/>
              </a:lnSpc>
              <a:buNone/>
            </a:pPr>
            <a:r>
              <a:rPr lang="en-US" sz="3600" b="1" dirty="0" smtClean="0">
                <a:solidFill>
                  <a:srgbClr val="1B1B27"/>
                </a:solidFill>
                <a:latin typeface="Crimson Pro Black" pitchFamily="34" charset="0"/>
              </a:rPr>
              <a:t>Scale Up</a:t>
            </a:r>
            <a:endParaRPr lang="en-US" sz="3600" dirty="0"/>
          </a:p>
        </p:txBody>
      </p:sp>
      <p:sp>
        <p:nvSpPr>
          <p:cNvPr id="4" name="Text 1"/>
          <p:cNvSpPr/>
          <p:nvPr/>
        </p:nvSpPr>
        <p:spPr>
          <a:xfrm>
            <a:off x="1000586" y="1827698"/>
            <a:ext cx="1391126" cy="166211"/>
          </a:xfrm>
          <a:prstGeom prst="rect">
            <a:avLst/>
          </a:prstGeom>
          <a:noFill/>
          <a:ln/>
        </p:spPr>
        <p:txBody>
          <a:bodyPr wrap="none" lIns="0" tIns="0" rIns="0" bIns="0" rtlCol="0" anchor="t"/>
          <a:lstStyle/>
          <a:p>
            <a:pPr marL="0" indent="0" algn="l">
              <a:lnSpc>
                <a:spcPts val="1300"/>
              </a:lnSpc>
              <a:buNone/>
            </a:pPr>
            <a:r>
              <a:rPr lang="en-US" sz="3600" b="1" dirty="0">
                <a:solidFill>
                  <a:srgbClr val="C00000"/>
                </a:solidFill>
                <a:latin typeface="Crimson Pro Black" pitchFamily="34" charset="0"/>
                <a:ea typeface="Crimson Pro Black" pitchFamily="34" charset="-122"/>
                <a:cs typeface="Crimson Pro Black" pitchFamily="34" charset="-120"/>
              </a:rPr>
              <a:t>A Life-Course </a:t>
            </a:r>
            <a:r>
              <a:rPr lang="en-US" sz="3600" b="1" dirty="0" smtClean="0">
                <a:solidFill>
                  <a:srgbClr val="C00000"/>
                </a:solidFill>
                <a:latin typeface="Crimson Pro Black" pitchFamily="34" charset="0"/>
                <a:ea typeface="Crimson Pro Black" pitchFamily="34" charset="-122"/>
                <a:cs typeface="Crimson Pro Black" pitchFamily="34" charset="-120"/>
              </a:rPr>
              <a:t>Approach</a:t>
            </a:r>
          </a:p>
          <a:p>
            <a:pPr marL="0" indent="0" algn="l">
              <a:lnSpc>
                <a:spcPts val="1300"/>
              </a:lnSpc>
              <a:buNone/>
            </a:pPr>
            <a:endParaRPr lang="en-US" sz="3600" b="1" dirty="0">
              <a:solidFill>
                <a:srgbClr val="C00000"/>
              </a:solidFill>
              <a:latin typeface="Crimson Pro Black" pitchFamily="34" charset="0"/>
            </a:endParaRPr>
          </a:p>
          <a:p>
            <a:pPr marL="0" indent="0" algn="l">
              <a:lnSpc>
                <a:spcPts val="1300"/>
              </a:lnSpc>
              <a:buNone/>
            </a:pPr>
            <a:r>
              <a:rPr lang="en-US" sz="3600" b="1" dirty="0" smtClean="0">
                <a:solidFill>
                  <a:srgbClr val="C00000"/>
                </a:solidFill>
                <a:latin typeface="Crimson Pro Black" pitchFamily="34" charset="0"/>
              </a:rPr>
              <a:t>And healthy longevity</a:t>
            </a:r>
            <a:endParaRPr lang="en-US" sz="3600" dirty="0">
              <a:solidFill>
                <a:srgbClr val="C00000"/>
              </a:solidFill>
            </a:endParaRPr>
          </a:p>
        </p:txBody>
      </p:sp>
      <p:sp>
        <p:nvSpPr>
          <p:cNvPr id="5" name="Text 2"/>
          <p:cNvSpPr/>
          <p:nvPr/>
        </p:nvSpPr>
        <p:spPr>
          <a:xfrm>
            <a:off x="711086" y="2853443"/>
            <a:ext cx="5986276" cy="697183"/>
          </a:xfrm>
          <a:prstGeom prst="rect">
            <a:avLst/>
          </a:prstGeom>
          <a:noFill/>
          <a:ln/>
        </p:spPr>
        <p:txBody>
          <a:bodyPr wrap="square" lIns="0" tIns="0" rIns="0" bIns="0" rtlCol="0" anchor="t"/>
          <a:lstStyle/>
          <a:p>
            <a:pPr marL="0" indent="0" algn="ctr">
              <a:buNone/>
            </a:pPr>
            <a:r>
              <a:rPr lang="en-US" sz="2400" dirty="0">
                <a:solidFill>
                  <a:srgbClr val="404155"/>
                </a:solidFill>
                <a:ea typeface="Alexandria Semi Bold" pitchFamily="34" charset="-122"/>
                <a:cs typeface="Alexandria Semi Bold" pitchFamily="34" charset="-120"/>
              </a:rPr>
              <a:t>The program focuses on the critical window from conception through the first two years of life—a period that fundamentally shapes lifelong health and development outcomes.</a:t>
            </a:r>
            <a:endParaRPr lang="en-US" sz="2400" dirty="0"/>
          </a:p>
        </p:txBody>
      </p:sp>
      <p:pic>
        <p:nvPicPr>
          <p:cNvPr id="15" name="Image 1" descr="preencoded.png"/>
          <p:cNvPicPr>
            <a:picLocks noChangeAspect="1"/>
          </p:cNvPicPr>
          <p:nvPr/>
        </p:nvPicPr>
        <p:blipFill>
          <a:blip r:embed="rId3"/>
          <a:stretch>
            <a:fillRect/>
          </a:stretch>
        </p:blipFill>
        <p:spPr>
          <a:xfrm>
            <a:off x="7203101" y="3514227"/>
            <a:ext cx="6757987" cy="3986324"/>
          </a:xfrm>
          <a:prstGeom prst="rect">
            <a:avLst/>
          </a:prstGeom>
        </p:spPr>
      </p:pic>
      <p:sp>
        <p:nvSpPr>
          <p:cNvPr id="16" name="Text 12"/>
          <p:cNvSpPr/>
          <p:nvPr/>
        </p:nvSpPr>
        <p:spPr>
          <a:xfrm>
            <a:off x="477203" y="9813131"/>
            <a:ext cx="13675995" cy="141684"/>
          </a:xfrm>
          <a:prstGeom prst="rect">
            <a:avLst/>
          </a:prstGeom>
          <a:noFill/>
          <a:ln/>
        </p:spPr>
        <p:txBody>
          <a:bodyPr wrap="none" lIns="0" tIns="0" rIns="0" bIns="0" rtlCol="0" anchor="t"/>
          <a:lstStyle/>
          <a:p>
            <a:pPr marL="0" indent="0" algn="l">
              <a:lnSpc>
                <a:spcPts val="1100"/>
              </a:lnSpc>
              <a:buNone/>
            </a:pPr>
            <a:r>
              <a:rPr lang="en-US" sz="650" dirty="0">
                <a:solidFill>
                  <a:srgbClr val="404155"/>
                </a:solidFill>
                <a:latin typeface="Alexandria Semi Bold" pitchFamily="34" charset="0"/>
                <a:ea typeface="Alexandria Semi Bold" pitchFamily="34" charset="-122"/>
                <a:cs typeface="Alexandria Semi Bold" pitchFamily="34" charset="-120"/>
              </a:rPr>
              <a:t>Data Source: Ministry of Health and Population DHIS2 System</a:t>
            </a:r>
            <a:endParaRPr lang="en-US" sz="650" dirty="0"/>
          </a:p>
        </p:txBody>
      </p:sp>
      <p:sp>
        <p:nvSpPr>
          <p:cNvPr id="17"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19" name="Picture 18"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2942191" y="148979"/>
            <a:ext cx="1352154" cy="956684"/>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55076" y="197371"/>
            <a:ext cx="1379259" cy="908292"/>
          </a:xfrm>
          <a:prstGeom prst="rect">
            <a:avLst/>
          </a:prstGeom>
        </p:spPr>
      </p:pic>
      <p:sp>
        <p:nvSpPr>
          <p:cNvPr id="21" name="TextBox 20"/>
          <p:cNvSpPr txBox="1"/>
          <p:nvPr/>
        </p:nvSpPr>
        <p:spPr>
          <a:xfrm>
            <a:off x="8311209" y="2238153"/>
            <a:ext cx="4206240" cy="940653"/>
          </a:xfrm>
          <a:prstGeom prst="downArrow">
            <a:avLst/>
          </a:prstGeom>
          <a:solidFill>
            <a:srgbClr val="CF9512"/>
          </a:solidFill>
          <a:ln>
            <a:solidFill>
              <a:schemeClr val="accent4">
                <a:lumMod val="75000"/>
              </a:schemeClr>
            </a:solidFill>
          </a:ln>
        </p:spPr>
        <p:txBody>
          <a:bodyPr wrap="square" rtlCol="0">
            <a:spAutoFit/>
          </a:bodyPr>
          <a:lstStyle/>
          <a:p>
            <a:r>
              <a:rPr lang="en-US" sz="2000" b="1" dirty="0" smtClean="0"/>
              <a:t>Exclusive Breast Feeding Rates</a:t>
            </a:r>
            <a:endParaRPr lang="en-US" sz="2000" b="1" dirty="0"/>
          </a:p>
        </p:txBody>
      </p:sp>
      <p:sp>
        <p:nvSpPr>
          <p:cNvPr id="22" name="Explosion 1 21"/>
          <p:cNvSpPr/>
          <p:nvPr/>
        </p:nvSpPr>
        <p:spPr>
          <a:xfrm>
            <a:off x="2274707" y="5107344"/>
            <a:ext cx="4223430" cy="252603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70% in 2025</a:t>
            </a:r>
            <a:endParaRPr lang="en-US" sz="32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p:nvPr/>
        </p:nvSpPr>
        <p:spPr>
          <a:xfrm>
            <a:off x="789503" y="620316"/>
            <a:ext cx="6621185" cy="493514"/>
          </a:xfrm>
          <a:prstGeom prst="rect">
            <a:avLst/>
          </a:prstGeom>
          <a:noFill/>
          <a:ln/>
        </p:spPr>
        <p:txBody>
          <a:bodyPr wrap="none" lIns="0" tIns="0" rIns="0" bIns="0" rtlCol="0" anchor="t"/>
          <a:lstStyle/>
          <a:p>
            <a:pPr marL="0" indent="0" algn="l">
              <a:lnSpc>
                <a:spcPts val="3850"/>
              </a:lnSpc>
              <a:buNone/>
            </a:pPr>
            <a:r>
              <a:rPr lang="en-US" sz="4800" b="1" dirty="0">
                <a:solidFill>
                  <a:srgbClr val="1B1B27"/>
                </a:solidFill>
                <a:latin typeface="Crimson Pro Black" pitchFamily="34" charset="0"/>
                <a:ea typeface="Crimson Pro Black" pitchFamily="34" charset="-122"/>
                <a:cs typeface="Crimson Pro Black" pitchFamily="34" charset="-120"/>
              </a:rPr>
              <a:t>Digitalization and Service Integration</a:t>
            </a:r>
            <a:endParaRPr lang="en-US" sz="4800" dirty="0"/>
          </a:p>
        </p:txBody>
      </p:sp>
      <p:sp>
        <p:nvSpPr>
          <p:cNvPr id="3" name="Text 1"/>
          <p:cNvSpPr/>
          <p:nvPr/>
        </p:nvSpPr>
        <p:spPr>
          <a:xfrm>
            <a:off x="789503" y="1429583"/>
            <a:ext cx="13051393" cy="456367"/>
          </a:xfrm>
          <a:prstGeom prst="rect">
            <a:avLst/>
          </a:prstGeom>
          <a:noFill/>
          <a:ln/>
        </p:spPr>
        <p:txBody>
          <a:bodyPr wrap="square" lIns="0" tIns="0" rIns="0" bIns="0" rtlCol="0" anchor="t"/>
          <a:lstStyle/>
          <a:p>
            <a:pPr marL="0" indent="0" algn="l">
              <a:lnSpc>
                <a:spcPts val="1950"/>
              </a:lnSpc>
              <a:buNone/>
            </a:pPr>
            <a:r>
              <a:rPr lang="en-US" dirty="0">
                <a:solidFill>
                  <a:srgbClr val="404155"/>
                </a:solidFill>
                <a:ea typeface="Alexandria Semi Bold" pitchFamily="34" charset="-122"/>
                <a:cs typeface="Alexandria Semi Bold" pitchFamily="34" charset="-120"/>
              </a:rPr>
              <a:t>Digital transformation has revolutionized maternal health service delivery in Egypt. Automation of pre-marital counseling, testing protocols, and unified health records creates seamless care coordination and reduces service gaps.</a:t>
            </a:r>
            <a:endParaRPr lang="en-US" dirty="0"/>
          </a:p>
        </p:txBody>
      </p:sp>
      <p:pic>
        <p:nvPicPr>
          <p:cNvPr id="4" name="Image 0" descr="preencoded.png"/>
          <p:cNvPicPr>
            <a:picLocks noChangeAspect="1"/>
          </p:cNvPicPr>
          <p:nvPr/>
        </p:nvPicPr>
        <p:blipFill>
          <a:blip r:embed="rId3"/>
          <a:stretch>
            <a:fillRect/>
          </a:stretch>
        </p:blipFill>
        <p:spPr>
          <a:xfrm>
            <a:off x="789503" y="2112169"/>
            <a:ext cx="6525697" cy="631507"/>
          </a:xfrm>
          <a:prstGeom prst="rect">
            <a:avLst/>
          </a:prstGeom>
        </p:spPr>
      </p:pic>
      <p:sp>
        <p:nvSpPr>
          <p:cNvPr id="5" name="Text 2"/>
          <p:cNvSpPr/>
          <p:nvPr/>
        </p:nvSpPr>
        <p:spPr>
          <a:xfrm>
            <a:off x="947380" y="2901553"/>
            <a:ext cx="1973699" cy="246698"/>
          </a:xfrm>
          <a:prstGeom prst="rect">
            <a:avLst/>
          </a:prstGeom>
          <a:noFill/>
          <a:ln/>
        </p:spPr>
        <p:txBody>
          <a:bodyPr wrap="none" lIns="0" tIns="0" rIns="0" bIns="0" rtlCol="0" anchor="t"/>
          <a:lstStyle/>
          <a:p>
            <a:pPr marL="0" indent="0" algn="l">
              <a:lnSpc>
                <a:spcPts val="1900"/>
              </a:lnSpc>
              <a:buNone/>
            </a:pPr>
            <a:r>
              <a:rPr lang="en-US" sz="2800" b="1" dirty="0">
                <a:solidFill>
                  <a:srgbClr val="C00000"/>
                </a:solidFill>
                <a:latin typeface="Crimson Pro Black" pitchFamily="34" charset="0"/>
                <a:ea typeface="Crimson Pro Black" pitchFamily="34" charset="-122"/>
                <a:cs typeface="Crimson Pro Black" pitchFamily="34" charset="-120"/>
              </a:rPr>
              <a:t>Pre-Marital Services</a:t>
            </a:r>
            <a:endParaRPr lang="en-US" sz="2800" dirty="0">
              <a:solidFill>
                <a:srgbClr val="C00000"/>
              </a:solidFill>
            </a:endParaRPr>
          </a:p>
        </p:txBody>
      </p:sp>
      <p:sp>
        <p:nvSpPr>
          <p:cNvPr id="6" name="Text 3"/>
          <p:cNvSpPr/>
          <p:nvPr/>
        </p:nvSpPr>
        <p:spPr>
          <a:xfrm>
            <a:off x="947380" y="3242905"/>
            <a:ext cx="6209943" cy="252532"/>
          </a:xfrm>
          <a:prstGeom prst="rect">
            <a:avLst/>
          </a:prstGeom>
          <a:noFill/>
          <a:ln/>
        </p:spPr>
        <p:txBody>
          <a:bodyPr wrap="none" lIns="0" tIns="0" rIns="0" bIns="0" rtlCol="0" anchor="t"/>
          <a:lstStyle/>
          <a:p>
            <a:pPr marL="0" indent="0" algn="l">
              <a:lnSpc>
                <a:spcPts val="1950"/>
              </a:lnSpc>
              <a:buNone/>
            </a:pPr>
            <a:r>
              <a:rPr lang="en-US" dirty="0">
                <a:solidFill>
                  <a:srgbClr val="404155"/>
                </a:solidFill>
                <a:ea typeface="Alexandria Semi Bold" pitchFamily="34" charset="-122"/>
                <a:cs typeface="Alexandria Semi Bold" pitchFamily="34" charset="-120"/>
              </a:rPr>
              <a:t>Automated </a:t>
            </a:r>
            <a:r>
              <a:rPr lang="en-US" dirty="0" smtClean="0">
                <a:solidFill>
                  <a:srgbClr val="404155"/>
                </a:solidFill>
                <a:ea typeface="Alexandria Semi Bold" pitchFamily="34" charset="-122"/>
                <a:cs typeface="Alexandria Semi Bold" pitchFamily="34" charset="-120"/>
              </a:rPr>
              <a:t>counseling, investigation </a:t>
            </a:r>
            <a:r>
              <a:rPr lang="en-US" dirty="0">
                <a:solidFill>
                  <a:srgbClr val="404155"/>
                </a:solidFill>
                <a:ea typeface="Alexandria Semi Bold" pitchFamily="34" charset="-122"/>
                <a:cs typeface="Alexandria Semi Bold" pitchFamily="34" charset="-120"/>
              </a:rPr>
              <a:t>and </a:t>
            </a:r>
            <a:r>
              <a:rPr lang="en-US" dirty="0" smtClean="0">
                <a:solidFill>
                  <a:srgbClr val="404155"/>
                </a:solidFill>
                <a:ea typeface="Alexandria Semi Bold" pitchFamily="34" charset="-122"/>
                <a:cs typeface="Alexandria Semi Bold" pitchFamily="34" charset="-120"/>
              </a:rPr>
              <a:t>screening</a:t>
            </a:r>
            <a:endParaRPr lang="en-US" dirty="0"/>
          </a:p>
        </p:txBody>
      </p:sp>
      <p:pic>
        <p:nvPicPr>
          <p:cNvPr id="7" name="Image 1" descr="preencoded.png"/>
          <p:cNvPicPr>
            <a:picLocks noChangeAspect="1"/>
          </p:cNvPicPr>
          <p:nvPr/>
        </p:nvPicPr>
        <p:blipFill>
          <a:blip r:embed="rId4"/>
          <a:stretch>
            <a:fillRect/>
          </a:stretch>
        </p:blipFill>
        <p:spPr>
          <a:xfrm>
            <a:off x="7315200" y="2112169"/>
            <a:ext cx="6525697" cy="631507"/>
          </a:xfrm>
          <a:prstGeom prst="rect">
            <a:avLst/>
          </a:prstGeom>
        </p:spPr>
      </p:pic>
      <p:sp>
        <p:nvSpPr>
          <p:cNvPr id="8" name="Text 4"/>
          <p:cNvSpPr/>
          <p:nvPr/>
        </p:nvSpPr>
        <p:spPr>
          <a:xfrm>
            <a:off x="7473077" y="2901553"/>
            <a:ext cx="1973699" cy="246698"/>
          </a:xfrm>
          <a:prstGeom prst="rect">
            <a:avLst/>
          </a:prstGeom>
          <a:noFill/>
          <a:ln/>
        </p:spPr>
        <p:txBody>
          <a:bodyPr wrap="none" lIns="0" tIns="0" rIns="0" bIns="0" rtlCol="0" anchor="t"/>
          <a:lstStyle/>
          <a:p>
            <a:pPr marL="0" indent="0" algn="l">
              <a:lnSpc>
                <a:spcPts val="1900"/>
              </a:lnSpc>
              <a:buNone/>
            </a:pPr>
            <a:r>
              <a:rPr lang="en-US" sz="2800" b="1" dirty="0">
                <a:solidFill>
                  <a:srgbClr val="C00000"/>
                </a:solidFill>
                <a:latin typeface="Crimson Pro Black" pitchFamily="34" charset="0"/>
                <a:ea typeface="Crimson Pro Black" pitchFamily="34" charset="-122"/>
                <a:cs typeface="Crimson Pro Black" pitchFamily="34" charset="-120"/>
              </a:rPr>
              <a:t>Prenatal Care</a:t>
            </a:r>
            <a:endParaRPr lang="en-US" sz="2800" dirty="0">
              <a:solidFill>
                <a:srgbClr val="C00000"/>
              </a:solidFill>
            </a:endParaRPr>
          </a:p>
        </p:txBody>
      </p:sp>
      <p:sp>
        <p:nvSpPr>
          <p:cNvPr id="9" name="Text 5"/>
          <p:cNvSpPr/>
          <p:nvPr/>
        </p:nvSpPr>
        <p:spPr>
          <a:xfrm>
            <a:off x="7473077" y="3242905"/>
            <a:ext cx="6209943" cy="252532"/>
          </a:xfrm>
          <a:prstGeom prst="rect">
            <a:avLst/>
          </a:prstGeom>
          <a:noFill/>
          <a:ln/>
        </p:spPr>
        <p:txBody>
          <a:bodyPr wrap="none" lIns="0" tIns="0" rIns="0" bIns="0" rtlCol="0" anchor="t"/>
          <a:lstStyle/>
          <a:p>
            <a:pPr marL="0" indent="0" algn="l">
              <a:lnSpc>
                <a:spcPts val="1950"/>
              </a:lnSpc>
              <a:buNone/>
            </a:pPr>
            <a:r>
              <a:rPr lang="en-US" dirty="0">
                <a:solidFill>
                  <a:srgbClr val="404155"/>
                </a:solidFill>
                <a:ea typeface="Alexandria Semi Bold" pitchFamily="34" charset="-122"/>
                <a:cs typeface="Alexandria Semi Bold" pitchFamily="34" charset="-120"/>
              </a:rPr>
              <a:t>"1000 Golden Days" integrated tracking</a:t>
            </a:r>
            <a:endParaRPr lang="en-US" dirty="0"/>
          </a:p>
        </p:txBody>
      </p:sp>
      <p:pic>
        <p:nvPicPr>
          <p:cNvPr id="10" name="Image 2" descr="preencoded.png"/>
          <p:cNvPicPr>
            <a:picLocks noChangeAspect="1"/>
          </p:cNvPicPr>
          <p:nvPr/>
        </p:nvPicPr>
        <p:blipFill>
          <a:blip r:embed="rId5"/>
          <a:stretch>
            <a:fillRect/>
          </a:stretch>
        </p:blipFill>
        <p:spPr>
          <a:xfrm>
            <a:off x="789503" y="3653314"/>
            <a:ext cx="6525697" cy="631507"/>
          </a:xfrm>
          <a:prstGeom prst="rect">
            <a:avLst/>
          </a:prstGeom>
        </p:spPr>
      </p:pic>
      <p:sp>
        <p:nvSpPr>
          <p:cNvPr id="11" name="Text 6"/>
          <p:cNvSpPr/>
          <p:nvPr/>
        </p:nvSpPr>
        <p:spPr>
          <a:xfrm>
            <a:off x="947380" y="4442698"/>
            <a:ext cx="1973699" cy="246698"/>
          </a:xfrm>
          <a:prstGeom prst="rect">
            <a:avLst/>
          </a:prstGeom>
          <a:noFill/>
          <a:ln/>
        </p:spPr>
        <p:txBody>
          <a:bodyPr wrap="none" lIns="0" tIns="0" rIns="0" bIns="0" rtlCol="0" anchor="t"/>
          <a:lstStyle/>
          <a:p>
            <a:pPr marL="0" indent="0" algn="l">
              <a:lnSpc>
                <a:spcPts val="1900"/>
              </a:lnSpc>
              <a:buNone/>
            </a:pPr>
            <a:r>
              <a:rPr lang="en-US" sz="2800" b="1" dirty="0">
                <a:solidFill>
                  <a:srgbClr val="C00000"/>
                </a:solidFill>
                <a:latin typeface="Crimson Pro Black" pitchFamily="34" charset="0"/>
                <a:ea typeface="Crimson Pro Black" pitchFamily="34" charset="-122"/>
                <a:cs typeface="Crimson Pro Black" pitchFamily="34" charset="-120"/>
              </a:rPr>
              <a:t>Population Screening</a:t>
            </a:r>
            <a:endParaRPr lang="en-US" sz="2800" dirty="0">
              <a:solidFill>
                <a:srgbClr val="C00000"/>
              </a:solidFill>
            </a:endParaRPr>
          </a:p>
        </p:txBody>
      </p:sp>
      <p:sp>
        <p:nvSpPr>
          <p:cNvPr id="12" name="Text 7"/>
          <p:cNvSpPr/>
          <p:nvPr/>
        </p:nvSpPr>
        <p:spPr>
          <a:xfrm>
            <a:off x="947380" y="4784050"/>
            <a:ext cx="6209943" cy="252532"/>
          </a:xfrm>
          <a:prstGeom prst="rect">
            <a:avLst/>
          </a:prstGeom>
          <a:noFill/>
          <a:ln/>
        </p:spPr>
        <p:txBody>
          <a:bodyPr wrap="none" lIns="0" tIns="0" rIns="0" bIns="0" rtlCol="0" anchor="t"/>
          <a:lstStyle/>
          <a:p>
            <a:pPr marL="0" indent="0" algn="l">
              <a:lnSpc>
                <a:spcPts val="1950"/>
              </a:lnSpc>
              <a:buNone/>
            </a:pPr>
            <a:r>
              <a:rPr lang="en-US" dirty="0">
                <a:solidFill>
                  <a:srgbClr val="404155"/>
                </a:solidFill>
                <a:ea typeface="Alexandria Semi Bold" pitchFamily="34" charset="-122"/>
                <a:cs typeface="Alexandria Semi Bold" pitchFamily="34" charset="-120"/>
              </a:rPr>
              <a:t>"100 Million Healthy Lives" program</a:t>
            </a:r>
            <a:endParaRPr lang="en-US" dirty="0"/>
          </a:p>
        </p:txBody>
      </p:sp>
      <p:pic>
        <p:nvPicPr>
          <p:cNvPr id="13" name="Image 3" descr="preencoded.png"/>
          <p:cNvPicPr>
            <a:picLocks noChangeAspect="1"/>
          </p:cNvPicPr>
          <p:nvPr/>
        </p:nvPicPr>
        <p:blipFill>
          <a:blip r:embed="rId6"/>
          <a:stretch>
            <a:fillRect/>
          </a:stretch>
        </p:blipFill>
        <p:spPr>
          <a:xfrm>
            <a:off x="7315200" y="3653314"/>
            <a:ext cx="6525697" cy="631507"/>
          </a:xfrm>
          <a:prstGeom prst="rect">
            <a:avLst/>
          </a:prstGeom>
        </p:spPr>
      </p:pic>
      <p:sp>
        <p:nvSpPr>
          <p:cNvPr id="14" name="Text 8"/>
          <p:cNvSpPr/>
          <p:nvPr/>
        </p:nvSpPr>
        <p:spPr>
          <a:xfrm>
            <a:off x="7473077" y="4442698"/>
            <a:ext cx="1973699" cy="246698"/>
          </a:xfrm>
          <a:prstGeom prst="rect">
            <a:avLst/>
          </a:prstGeom>
          <a:noFill/>
          <a:ln/>
        </p:spPr>
        <p:txBody>
          <a:bodyPr wrap="none" lIns="0" tIns="0" rIns="0" bIns="0" rtlCol="0" anchor="t"/>
          <a:lstStyle/>
          <a:p>
            <a:pPr marL="0" indent="0" algn="l">
              <a:lnSpc>
                <a:spcPts val="1900"/>
              </a:lnSpc>
              <a:buNone/>
            </a:pPr>
            <a:r>
              <a:rPr lang="en-US" sz="2800" b="1" dirty="0">
                <a:solidFill>
                  <a:srgbClr val="C00000"/>
                </a:solidFill>
                <a:latin typeface="Crimson Pro Black" pitchFamily="34" charset="0"/>
                <a:ea typeface="Crimson Pro Black" pitchFamily="34" charset="-122"/>
                <a:cs typeface="Crimson Pro Black" pitchFamily="34" charset="-120"/>
              </a:rPr>
              <a:t>Unified Records</a:t>
            </a:r>
            <a:endParaRPr lang="en-US" sz="2800" dirty="0">
              <a:solidFill>
                <a:srgbClr val="C00000"/>
              </a:solidFill>
            </a:endParaRPr>
          </a:p>
        </p:txBody>
      </p:sp>
      <p:sp>
        <p:nvSpPr>
          <p:cNvPr id="15" name="Text 9"/>
          <p:cNvSpPr/>
          <p:nvPr/>
        </p:nvSpPr>
        <p:spPr>
          <a:xfrm>
            <a:off x="7473077" y="4784050"/>
            <a:ext cx="6209943" cy="252532"/>
          </a:xfrm>
          <a:prstGeom prst="rect">
            <a:avLst/>
          </a:prstGeom>
          <a:noFill/>
          <a:ln/>
        </p:spPr>
        <p:txBody>
          <a:bodyPr wrap="none" lIns="0" tIns="0" rIns="0" bIns="0" rtlCol="0" anchor="t"/>
          <a:lstStyle/>
          <a:p>
            <a:pPr marL="0" indent="0" algn="l">
              <a:lnSpc>
                <a:spcPts val="1950"/>
              </a:lnSpc>
              <a:buNone/>
            </a:pPr>
            <a:r>
              <a:rPr lang="en-US" dirty="0">
                <a:solidFill>
                  <a:srgbClr val="404155"/>
                </a:solidFill>
                <a:ea typeface="Alexandria Semi Bold" pitchFamily="34" charset="-122"/>
                <a:cs typeface="Alexandria Semi Bold" pitchFamily="34" charset="-120"/>
              </a:rPr>
              <a:t>Connected longitudinal health data</a:t>
            </a:r>
            <a:endParaRPr lang="en-US" dirty="0"/>
          </a:p>
        </p:txBody>
      </p:sp>
      <p:sp>
        <p:nvSpPr>
          <p:cNvPr id="16" name="Text 10"/>
          <p:cNvSpPr/>
          <p:nvPr/>
        </p:nvSpPr>
        <p:spPr>
          <a:xfrm>
            <a:off x="789503" y="5255070"/>
            <a:ext cx="2983111" cy="246698"/>
          </a:xfrm>
          <a:prstGeom prst="rect">
            <a:avLst/>
          </a:prstGeom>
          <a:noFill/>
          <a:ln/>
        </p:spPr>
        <p:txBody>
          <a:bodyPr wrap="none" lIns="0" tIns="0" rIns="0" bIns="0" rtlCol="0" anchor="t"/>
          <a:lstStyle/>
          <a:p>
            <a:pPr marL="0" indent="0" algn="l">
              <a:lnSpc>
                <a:spcPts val="1900"/>
              </a:lnSpc>
              <a:buNone/>
            </a:pPr>
            <a:r>
              <a:rPr lang="en-US" sz="2800" b="1" dirty="0">
                <a:solidFill>
                  <a:srgbClr val="C00000"/>
                </a:solidFill>
                <a:latin typeface="Crimson Pro Black" pitchFamily="34" charset="0"/>
                <a:ea typeface="Crimson Pro Black" pitchFamily="34" charset="-122"/>
                <a:cs typeface="Crimson Pro Black" pitchFamily="34" charset="-120"/>
              </a:rPr>
              <a:t>Digital Impact on Service Delivery</a:t>
            </a:r>
            <a:endParaRPr lang="en-US" sz="2800" dirty="0">
              <a:solidFill>
                <a:srgbClr val="C00000"/>
              </a:solidFill>
            </a:endParaRPr>
          </a:p>
        </p:txBody>
      </p:sp>
      <p:sp>
        <p:nvSpPr>
          <p:cNvPr id="17" name="Text 11"/>
          <p:cNvSpPr/>
          <p:nvPr/>
        </p:nvSpPr>
        <p:spPr>
          <a:xfrm>
            <a:off x="821903" y="5601965"/>
            <a:ext cx="7676793" cy="1010126"/>
          </a:xfrm>
          <a:prstGeom prst="rect">
            <a:avLst/>
          </a:prstGeom>
          <a:noFill/>
          <a:ln/>
        </p:spPr>
        <p:txBody>
          <a:bodyPr wrap="square" lIns="0" tIns="0" rIns="0" bIns="0" rtlCol="0" anchor="t"/>
          <a:lstStyle/>
          <a:p>
            <a:pPr marL="0" indent="0" algn="l">
              <a:lnSpc>
                <a:spcPts val="1950"/>
              </a:lnSpc>
              <a:buNone/>
            </a:pPr>
            <a:r>
              <a:rPr lang="en-US" dirty="0">
                <a:solidFill>
                  <a:srgbClr val="404155"/>
                </a:solidFill>
                <a:ea typeface="Alexandria Semi Bold" pitchFamily="34" charset="-122"/>
                <a:cs typeface="Alexandria Semi Bold" pitchFamily="34" charset="-120"/>
              </a:rPr>
              <a:t>Digital health tracking and automated reminder systems have dramatically improved continuity of care. In pilot areas, the implementation of </a:t>
            </a:r>
            <a:r>
              <a:rPr lang="en-US" dirty="0">
                <a:solidFill>
                  <a:srgbClr val="0070C0"/>
                </a:solidFill>
                <a:ea typeface="Alexandria Semi Bold" pitchFamily="34" charset="-122"/>
                <a:cs typeface="Alexandria Semi Bold" pitchFamily="34" charset="-120"/>
              </a:rPr>
              <a:t>digital tracking systems reduced missed antenatal care visits by 22%, ensuring more women receive the full complement of recommended prenatal screenings.</a:t>
            </a:r>
            <a:endParaRPr lang="en-US" dirty="0">
              <a:solidFill>
                <a:srgbClr val="0070C0"/>
              </a:solidFill>
            </a:endParaRPr>
          </a:p>
        </p:txBody>
      </p:sp>
      <p:sp>
        <p:nvSpPr>
          <p:cNvPr id="18" name="Text 12"/>
          <p:cNvSpPr/>
          <p:nvPr/>
        </p:nvSpPr>
        <p:spPr>
          <a:xfrm>
            <a:off x="8858964" y="5628442"/>
            <a:ext cx="4989433" cy="521017"/>
          </a:xfrm>
          <a:prstGeom prst="rect">
            <a:avLst/>
          </a:prstGeom>
          <a:noFill/>
          <a:ln/>
        </p:spPr>
        <p:txBody>
          <a:bodyPr wrap="none" lIns="0" tIns="0" rIns="0" bIns="0" rtlCol="0" anchor="t"/>
          <a:lstStyle/>
          <a:p>
            <a:pPr marL="0" indent="0" algn="ctr">
              <a:lnSpc>
                <a:spcPts val="4100"/>
              </a:lnSpc>
              <a:buNone/>
            </a:pPr>
            <a:r>
              <a:rPr lang="en-US" sz="4100" b="1" dirty="0">
                <a:solidFill>
                  <a:srgbClr val="C00000"/>
                </a:solidFill>
                <a:latin typeface="Crimson Pro Black" pitchFamily="34" charset="0"/>
                <a:ea typeface="Crimson Pro Black" pitchFamily="34" charset="-122"/>
                <a:cs typeface="Crimson Pro Black" pitchFamily="34" charset="-120"/>
              </a:rPr>
              <a:t>22%</a:t>
            </a:r>
            <a:endParaRPr lang="en-US" sz="4100" dirty="0">
              <a:solidFill>
                <a:srgbClr val="C00000"/>
              </a:solidFill>
            </a:endParaRPr>
          </a:p>
        </p:txBody>
      </p:sp>
      <p:sp>
        <p:nvSpPr>
          <p:cNvPr id="19" name="Text 13"/>
          <p:cNvSpPr/>
          <p:nvPr/>
        </p:nvSpPr>
        <p:spPr>
          <a:xfrm>
            <a:off x="10366772" y="6346746"/>
            <a:ext cx="1973699" cy="246698"/>
          </a:xfrm>
          <a:prstGeom prst="rect">
            <a:avLst/>
          </a:prstGeom>
          <a:noFill/>
          <a:ln/>
        </p:spPr>
        <p:txBody>
          <a:bodyPr wrap="none" lIns="0" tIns="0" rIns="0" bIns="0" rtlCol="0" anchor="t"/>
          <a:lstStyle/>
          <a:p>
            <a:pPr marL="0" indent="0" algn="ctr">
              <a:lnSpc>
                <a:spcPts val="1900"/>
              </a:lnSpc>
              <a:buNone/>
            </a:pPr>
            <a:r>
              <a:rPr lang="en-US" sz="2800" b="1" dirty="0">
                <a:solidFill>
                  <a:srgbClr val="C00000"/>
                </a:solidFill>
                <a:latin typeface="Crimson Pro Black" pitchFamily="34" charset="0"/>
                <a:ea typeface="Crimson Pro Black" pitchFamily="34" charset="-122"/>
                <a:cs typeface="Crimson Pro Black" pitchFamily="34" charset="-120"/>
              </a:rPr>
              <a:t>Reduction</a:t>
            </a:r>
            <a:endParaRPr lang="en-US" sz="2800" dirty="0">
              <a:solidFill>
                <a:srgbClr val="C00000"/>
              </a:solidFill>
            </a:endParaRPr>
          </a:p>
        </p:txBody>
      </p:sp>
      <p:sp>
        <p:nvSpPr>
          <p:cNvPr id="20" name="Text 14"/>
          <p:cNvSpPr/>
          <p:nvPr/>
        </p:nvSpPr>
        <p:spPr>
          <a:xfrm>
            <a:off x="8858964" y="6751320"/>
            <a:ext cx="4989433" cy="252532"/>
          </a:xfrm>
          <a:prstGeom prst="rect">
            <a:avLst/>
          </a:prstGeom>
          <a:noFill/>
          <a:ln/>
        </p:spPr>
        <p:txBody>
          <a:bodyPr wrap="none" lIns="0" tIns="0" rIns="0" bIns="0" rtlCol="0" anchor="t"/>
          <a:lstStyle/>
          <a:p>
            <a:pPr marL="0" indent="0" algn="ctr">
              <a:lnSpc>
                <a:spcPts val="1950"/>
              </a:lnSpc>
              <a:buNone/>
            </a:pPr>
            <a:r>
              <a:rPr lang="en-US" b="1" dirty="0">
                <a:solidFill>
                  <a:srgbClr val="0070C0"/>
                </a:solidFill>
                <a:ea typeface="Alexandria Semi Bold" pitchFamily="34" charset="-122"/>
                <a:cs typeface="Alexandria Semi Bold" pitchFamily="34" charset="-120"/>
              </a:rPr>
              <a:t>Decrease in missed antenatal visits through digital tracking</a:t>
            </a:r>
            <a:endParaRPr lang="en-US" b="1" dirty="0">
              <a:solidFill>
                <a:srgbClr val="0070C0"/>
              </a:solidFill>
            </a:endParaRPr>
          </a:p>
        </p:txBody>
      </p:sp>
      <p:sp>
        <p:nvSpPr>
          <p:cNvPr id="21" name="Text 15"/>
          <p:cNvSpPr/>
          <p:nvPr/>
        </p:nvSpPr>
        <p:spPr>
          <a:xfrm>
            <a:off x="789503" y="7358896"/>
            <a:ext cx="13051393" cy="252532"/>
          </a:xfrm>
          <a:prstGeom prst="rect">
            <a:avLst/>
          </a:prstGeom>
          <a:noFill/>
          <a:ln/>
        </p:spPr>
        <p:txBody>
          <a:bodyPr wrap="none" lIns="0" tIns="0" rIns="0" bIns="0" rtlCol="0" anchor="t"/>
          <a:lstStyle/>
          <a:p>
            <a:pPr marL="0" indent="0" algn="l">
              <a:lnSpc>
                <a:spcPts val="1950"/>
              </a:lnSpc>
              <a:buNone/>
            </a:pPr>
            <a:r>
              <a:rPr lang="en-US" sz="1200" b="1" dirty="0">
                <a:solidFill>
                  <a:srgbClr val="404155"/>
                </a:solidFill>
                <a:latin typeface="Alexandria Semi Bold" pitchFamily="34" charset="0"/>
                <a:ea typeface="Alexandria Semi Bold" pitchFamily="34" charset="-122"/>
                <a:cs typeface="Alexandria Semi Bold" pitchFamily="34" charset="-120"/>
              </a:rPr>
              <a:t>D</a:t>
            </a:r>
            <a:r>
              <a:rPr lang="en-US" sz="1600" b="1" dirty="0">
                <a:solidFill>
                  <a:srgbClr val="404155"/>
                </a:solidFill>
                <a:latin typeface="Alexandria Semi Bold" pitchFamily="34" charset="0"/>
                <a:ea typeface="Alexandria Semi Bold" pitchFamily="34" charset="-122"/>
                <a:cs typeface="Alexandria Semi Bold" pitchFamily="34" charset="-120"/>
              </a:rPr>
              <a:t>ata Source: UNICEF Egypt Pilot Program Evaluation</a:t>
            </a:r>
            <a:endParaRPr lang="en-US" sz="1600" b="1" dirty="0"/>
          </a:p>
        </p:txBody>
      </p:sp>
      <p:sp>
        <p:nvSpPr>
          <p:cNvPr id="22"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cxnSp>
        <p:nvCxnSpPr>
          <p:cNvPr id="23" name="Google Shape;359;p39"/>
          <p:cNvCxnSpPr/>
          <p:nvPr/>
        </p:nvCxnSpPr>
        <p:spPr>
          <a:xfrm>
            <a:off x="8018100" y="1642580"/>
            <a:ext cx="6612300" cy="0"/>
          </a:xfrm>
          <a:prstGeom prst="straightConnector1">
            <a:avLst/>
          </a:prstGeom>
          <a:noFill/>
          <a:ln w="19050" cap="rnd" cmpd="sng">
            <a:solidFill>
              <a:schemeClr val="lt2"/>
            </a:solidFill>
            <a:prstDash val="solid"/>
            <a:round/>
            <a:headEnd type="none" w="med" len="med"/>
            <a:tailEnd type="none" w="med" len="med"/>
          </a:ln>
        </p:spPr>
      </p:cxnSp>
      <p:pic>
        <p:nvPicPr>
          <p:cNvPr id="24" name="Picture 23"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2942191" y="148979"/>
            <a:ext cx="1352154" cy="95668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335"/>
        <p:cNvGrpSpPr/>
        <p:nvPr/>
      </p:nvGrpSpPr>
      <p:grpSpPr>
        <a:xfrm>
          <a:off x="0" y="0"/>
          <a:ext cx="0" cy="0"/>
          <a:chOff x="0" y="0"/>
          <a:chExt cx="0" cy="0"/>
        </a:xfrm>
      </p:grpSpPr>
      <p:sp>
        <p:nvSpPr>
          <p:cNvPr id="47" name="Rectangle: Rounded Corners 46">
            <a:extLst>
              <a:ext uri="{FF2B5EF4-FFF2-40B4-BE49-F238E27FC236}">
                <a16:creationId xmlns:a16="http://schemas.microsoft.com/office/drawing/2014/main" id="{CB6FE6C7-374A-45AD-B509-D2B012107AC4}"/>
              </a:ext>
            </a:extLst>
          </p:cNvPr>
          <p:cNvSpPr/>
          <p:nvPr/>
        </p:nvSpPr>
        <p:spPr>
          <a:xfrm>
            <a:off x="11198016" y="1820684"/>
            <a:ext cx="3437726" cy="2010018"/>
          </a:xfrm>
          <a:prstGeom prst="roundRect">
            <a:avLst>
              <a:gd name="adj" fmla="val 5963"/>
            </a:avLst>
          </a:prstGeom>
          <a:noFill/>
          <a:ln w="127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46304" tIns="146304" rIns="146304" bIns="146304" rtlCol="0" anchor="b"/>
          <a:lstStyle/>
          <a:p>
            <a:pPr marL="457188" indent="-457188" defTabSz="1097280">
              <a:buClr>
                <a:srgbClr val="29ABE2"/>
              </a:buClr>
              <a:buFont typeface="Wingdings" panose="05000000000000000000" pitchFamily="2" charset="2"/>
              <a:buChar char="ü"/>
            </a:pPr>
            <a:endParaRPr lang="en-US" sz="1920" kern="0" dirty="0">
              <a:solidFill>
                <a:srgbClr val="606470"/>
              </a:solidFill>
              <a:latin typeface="Calibri"/>
              <a:cs typeface="Calibri"/>
              <a:sym typeface="Arial"/>
            </a:endParaRPr>
          </a:p>
        </p:txBody>
      </p:sp>
      <p:cxnSp>
        <p:nvCxnSpPr>
          <p:cNvPr id="8" name="Connector: Elbow 7">
            <a:extLst>
              <a:ext uri="{FF2B5EF4-FFF2-40B4-BE49-F238E27FC236}">
                <a16:creationId xmlns:a16="http://schemas.microsoft.com/office/drawing/2014/main" id="{E179E9AB-F4B4-4077-9B8A-C416DC8FC74F}"/>
              </a:ext>
            </a:extLst>
          </p:cNvPr>
          <p:cNvCxnSpPr>
            <a:cxnSpLocks/>
          </p:cNvCxnSpPr>
          <p:nvPr/>
        </p:nvCxnSpPr>
        <p:spPr>
          <a:xfrm rot="10800000" flipV="1">
            <a:off x="4941999" y="899696"/>
            <a:ext cx="1635680" cy="745489"/>
          </a:xfrm>
          <a:prstGeom prst="bentConnector3">
            <a:avLst>
              <a:gd name="adj1" fmla="val 99772"/>
            </a:avLst>
          </a:prstGeom>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9508F2AC-3C32-4529-8A1F-522D7711A918}"/>
              </a:ext>
            </a:extLst>
          </p:cNvPr>
          <p:cNvCxnSpPr>
            <a:cxnSpLocks/>
          </p:cNvCxnSpPr>
          <p:nvPr/>
        </p:nvCxnSpPr>
        <p:spPr>
          <a:xfrm rot="10800000" flipH="1" flipV="1">
            <a:off x="8286898" y="899696"/>
            <a:ext cx="1635680" cy="745489"/>
          </a:xfrm>
          <a:prstGeom prst="bentConnector3">
            <a:avLst>
              <a:gd name="adj1" fmla="val 99772"/>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C86A845C-EA8F-44A2-AA7F-1EF0FD091864}"/>
              </a:ext>
            </a:extLst>
          </p:cNvPr>
          <p:cNvCxnSpPr>
            <a:cxnSpLocks/>
          </p:cNvCxnSpPr>
          <p:nvPr/>
        </p:nvCxnSpPr>
        <p:spPr>
          <a:xfrm>
            <a:off x="6583987" y="1936927"/>
            <a:ext cx="0" cy="1203503"/>
          </a:xfrm>
          <a:prstGeom prst="line">
            <a:avLst/>
          </a:prstGeom>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ADE4701F-9442-4D69-B9E7-321EBF08903C}"/>
              </a:ext>
            </a:extLst>
          </p:cNvPr>
          <p:cNvSpPr/>
          <p:nvPr/>
        </p:nvSpPr>
        <p:spPr>
          <a:xfrm>
            <a:off x="0" y="8009603"/>
            <a:ext cx="14630400" cy="21999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
                <a:srgbClr val="000000"/>
              </a:buClr>
            </a:pPr>
            <a:endParaRPr lang="en-US" sz="2240" kern="0">
              <a:solidFill>
                <a:srgbClr val="FFFFFF"/>
              </a:solidFill>
              <a:latin typeface="Calibri"/>
              <a:cs typeface="Calibri"/>
              <a:sym typeface="Arial"/>
            </a:endParaRPr>
          </a:p>
        </p:txBody>
      </p:sp>
      <p:grpSp>
        <p:nvGrpSpPr>
          <p:cNvPr id="29" name="Group 28">
            <a:extLst>
              <a:ext uri="{FF2B5EF4-FFF2-40B4-BE49-F238E27FC236}">
                <a16:creationId xmlns:a16="http://schemas.microsoft.com/office/drawing/2014/main" id="{D4D1DDD6-D528-401B-AF0A-9CE486A03DBF}"/>
              </a:ext>
            </a:extLst>
          </p:cNvPr>
          <p:cNvGrpSpPr/>
          <p:nvPr/>
        </p:nvGrpSpPr>
        <p:grpSpPr>
          <a:xfrm>
            <a:off x="9207964" y="295321"/>
            <a:ext cx="4743941" cy="1674148"/>
            <a:chOff x="5670218" y="768476"/>
            <a:chExt cx="2964963" cy="1046342"/>
          </a:xfrm>
        </p:grpSpPr>
        <p:sp>
          <p:nvSpPr>
            <p:cNvPr id="25" name="TextBox 24">
              <a:extLst>
                <a:ext uri="{FF2B5EF4-FFF2-40B4-BE49-F238E27FC236}">
                  <a16:creationId xmlns:a16="http://schemas.microsoft.com/office/drawing/2014/main" id="{FC65F8F2-2A18-41BD-AFA9-CC73C565B5CF}"/>
                </a:ext>
              </a:extLst>
            </p:cNvPr>
            <p:cNvSpPr txBox="1"/>
            <p:nvPr/>
          </p:nvSpPr>
          <p:spPr>
            <a:xfrm>
              <a:off x="5670218" y="1291647"/>
              <a:ext cx="1962073" cy="273152"/>
            </a:xfrm>
            <a:prstGeom prst="rect">
              <a:avLst/>
            </a:prstGeom>
            <a:solidFill>
              <a:schemeClr val="accent1"/>
            </a:solidFill>
          </p:spPr>
          <p:txBody>
            <a:bodyPr wrap="square">
              <a:spAutoFit/>
            </a:bodyPr>
            <a:lstStyle/>
            <a:p>
              <a:pPr algn="ctr" defTabSz="1097280" rtl="1">
                <a:buClr>
                  <a:srgbClr val="000000"/>
                </a:buClr>
              </a:pPr>
              <a:r>
                <a:rPr lang="en-US" sz="2240" kern="0" dirty="0">
                  <a:solidFill>
                    <a:srgbClr val="FFFFFF"/>
                  </a:solidFill>
                  <a:latin typeface="Calibri"/>
                  <a:cs typeface="Calibri"/>
                  <a:sym typeface="Arial"/>
                </a:rPr>
                <a:t>Family Counseling Clinic</a:t>
              </a:r>
              <a:endParaRPr lang="ar-EG" sz="2240" kern="0" dirty="0">
                <a:solidFill>
                  <a:srgbClr val="FFFFFF"/>
                </a:solidFill>
                <a:latin typeface="Calibri"/>
                <a:cs typeface="Calibri"/>
                <a:sym typeface="Arial"/>
              </a:endParaRPr>
            </a:p>
          </p:txBody>
        </p:sp>
        <p:pic>
          <p:nvPicPr>
            <p:cNvPr id="5" name="Picture 4">
              <a:extLst>
                <a:ext uri="{FF2B5EF4-FFF2-40B4-BE49-F238E27FC236}">
                  <a16:creationId xmlns:a16="http://schemas.microsoft.com/office/drawing/2014/main" id="{8D3BD83A-0B8E-4B51-9053-ADBF622F5B16}"/>
                </a:ext>
              </a:extLst>
            </p:cNvPr>
            <p:cNvPicPr>
              <a:picLocks noChangeAspect="1"/>
            </p:cNvPicPr>
            <p:nvPr/>
          </p:nvPicPr>
          <p:blipFill rotWithShape="1">
            <a:blip r:embed="rId3"/>
            <a:srcRect l="24193" t="28674" r="14588" b="14552"/>
            <a:stretch/>
          </p:blipFill>
          <p:spPr>
            <a:xfrm flipH="1">
              <a:off x="7506928" y="768476"/>
              <a:ext cx="1128253" cy="1046342"/>
            </a:xfrm>
            <a:prstGeom prst="rect">
              <a:avLst/>
            </a:prstGeom>
          </p:spPr>
        </p:pic>
      </p:grpSp>
      <p:grpSp>
        <p:nvGrpSpPr>
          <p:cNvPr id="27" name="Group 26">
            <a:extLst>
              <a:ext uri="{FF2B5EF4-FFF2-40B4-BE49-F238E27FC236}">
                <a16:creationId xmlns:a16="http://schemas.microsoft.com/office/drawing/2014/main" id="{44DCBECE-B15C-4A10-A35D-28A3429FD2D0}"/>
              </a:ext>
            </a:extLst>
          </p:cNvPr>
          <p:cNvGrpSpPr/>
          <p:nvPr/>
        </p:nvGrpSpPr>
        <p:grpSpPr>
          <a:xfrm>
            <a:off x="1059829" y="173513"/>
            <a:ext cx="4140821" cy="1861324"/>
            <a:chOff x="849912" y="666004"/>
            <a:chExt cx="2588013" cy="1163327"/>
          </a:xfrm>
        </p:grpSpPr>
        <p:sp>
          <p:nvSpPr>
            <p:cNvPr id="28" name="TextBox 27">
              <a:extLst>
                <a:ext uri="{FF2B5EF4-FFF2-40B4-BE49-F238E27FC236}">
                  <a16:creationId xmlns:a16="http://schemas.microsoft.com/office/drawing/2014/main" id="{8E537F3E-2BC9-4DC3-A3A1-340EDDA1C0F8}"/>
                </a:ext>
              </a:extLst>
            </p:cNvPr>
            <p:cNvSpPr txBox="1"/>
            <p:nvPr/>
          </p:nvSpPr>
          <p:spPr>
            <a:xfrm>
              <a:off x="1852803" y="1291647"/>
              <a:ext cx="1585122" cy="273152"/>
            </a:xfrm>
            <a:prstGeom prst="rect">
              <a:avLst/>
            </a:prstGeom>
            <a:solidFill>
              <a:schemeClr val="accent1"/>
            </a:solidFill>
          </p:spPr>
          <p:txBody>
            <a:bodyPr wrap="square">
              <a:spAutoFit/>
            </a:bodyPr>
            <a:lstStyle/>
            <a:p>
              <a:pPr algn="ctr" defTabSz="1097280" rtl="1">
                <a:buClr>
                  <a:srgbClr val="000000"/>
                </a:buClr>
              </a:pPr>
              <a:r>
                <a:rPr lang="en-US" sz="2240" kern="0" dirty="0">
                  <a:solidFill>
                    <a:srgbClr val="FFFFFF"/>
                  </a:solidFill>
                  <a:latin typeface="Calibri"/>
                  <a:cs typeface="Calibri"/>
                  <a:sym typeface="Arial"/>
                </a:rPr>
                <a:t>FP clinic</a:t>
              </a:r>
              <a:endParaRPr lang="ar-EG" sz="2240" kern="0" dirty="0">
                <a:solidFill>
                  <a:srgbClr val="FFFFFF"/>
                </a:solidFill>
                <a:latin typeface="Calibri"/>
                <a:cs typeface="Calibri"/>
                <a:sym typeface="Arial"/>
              </a:endParaRPr>
            </a:p>
          </p:txBody>
        </p:sp>
        <p:pic>
          <p:nvPicPr>
            <p:cNvPr id="26" name="Picture 25">
              <a:extLst>
                <a:ext uri="{FF2B5EF4-FFF2-40B4-BE49-F238E27FC236}">
                  <a16:creationId xmlns:a16="http://schemas.microsoft.com/office/drawing/2014/main" id="{7673D56F-8F62-45F9-80E6-DA16DA9AFF4E}"/>
                </a:ext>
              </a:extLst>
            </p:cNvPr>
            <p:cNvPicPr>
              <a:picLocks noChangeAspect="1"/>
            </p:cNvPicPr>
            <p:nvPr/>
          </p:nvPicPr>
          <p:blipFill rotWithShape="1">
            <a:blip r:embed="rId4"/>
            <a:srcRect l="20363" t="25188" r="23254" b="14500"/>
            <a:stretch/>
          </p:blipFill>
          <p:spPr>
            <a:xfrm flipH="1">
              <a:off x="849912" y="666004"/>
              <a:ext cx="1087555" cy="1163327"/>
            </a:xfrm>
            <a:prstGeom prst="rect">
              <a:avLst/>
            </a:prstGeom>
          </p:spPr>
        </p:pic>
      </p:grpSp>
      <p:grpSp>
        <p:nvGrpSpPr>
          <p:cNvPr id="69" name="Group 68">
            <a:extLst>
              <a:ext uri="{FF2B5EF4-FFF2-40B4-BE49-F238E27FC236}">
                <a16:creationId xmlns:a16="http://schemas.microsoft.com/office/drawing/2014/main" id="{426CD00A-2CA7-441E-BB4A-8F9A1FAB27CB}"/>
              </a:ext>
            </a:extLst>
          </p:cNvPr>
          <p:cNvGrpSpPr/>
          <p:nvPr/>
        </p:nvGrpSpPr>
        <p:grpSpPr>
          <a:xfrm>
            <a:off x="3832580" y="2046447"/>
            <a:ext cx="4471712" cy="1526370"/>
            <a:chOff x="3178277" y="2047911"/>
            <a:chExt cx="2794820" cy="953981"/>
          </a:xfrm>
        </p:grpSpPr>
        <p:sp>
          <p:nvSpPr>
            <p:cNvPr id="39" name="TextBox 38">
              <a:extLst>
                <a:ext uri="{FF2B5EF4-FFF2-40B4-BE49-F238E27FC236}">
                  <a16:creationId xmlns:a16="http://schemas.microsoft.com/office/drawing/2014/main" id="{C05BEFD7-9C0B-468F-A84E-A01DACC08029}"/>
                </a:ext>
              </a:extLst>
            </p:cNvPr>
            <p:cNvSpPr txBox="1"/>
            <p:nvPr/>
          </p:nvSpPr>
          <p:spPr>
            <a:xfrm>
              <a:off x="3178277" y="2728740"/>
              <a:ext cx="2794820" cy="273152"/>
            </a:xfrm>
            <a:prstGeom prst="rect">
              <a:avLst/>
            </a:prstGeom>
            <a:solidFill>
              <a:schemeClr val="accent1"/>
            </a:solidFill>
          </p:spPr>
          <p:txBody>
            <a:bodyPr wrap="square">
              <a:spAutoFit/>
            </a:bodyPr>
            <a:lstStyle/>
            <a:p>
              <a:pPr algn="ctr" defTabSz="1097280" rtl="1">
                <a:buClr>
                  <a:srgbClr val="000000"/>
                </a:buClr>
              </a:pPr>
              <a:r>
                <a:rPr lang="en-US" sz="2240" kern="0" dirty="0">
                  <a:solidFill>
                    <a:srgbClr val="FFFFFF"/>
                  </a:solidFill>
                  <a:latin typeface="Calibri"/>
                  <a:cs typeface="Calibri"/>
                  <a:sym typeface="Arial"/>
                </a:rPr>
                <a:t>Vaccination or ANC</a:t>
              </a:r>
              <a:endParaRPr lang="ar-EG" sz="2240" kern="0" dirty="0">
                <a:solidFill>
                  <a:srgbClr val="FFFFFF"/>
                </a:solidFill>
                <a:latin typeface="Calibri"/>
                <a:cs typeface="Calibri"/>
                <a:sym typeface="Arial"/>
              </a:endParaRPr>
            </a:p>
          </p:txBody>
        </p:sp>
        <p:pic>
          <p:nvPicPr>
            <p:cNvPr id="68" name="Picture 67">
              <a:extLst>
                <a:ext uri="{FF2B5EF4-FFF2-40B4-BE49-F238E27FC236}">
                  <a16:creationId xmlns:a16="http://schemas.microsoft.com/office/drawing/2014/main" id="{21614D9E-438C-429C-84DE-E4F0D4568A3B}"/>
                </a:ext>
              </a:extLst>
            </p:cNvPr>
            <p:cNvPicPr>
              <a:picLocks noChangeAspect="1"/>
            </p:cNvPicPr>
            <p:nvPr/>
          </p:nvPicPr>
          <p:blipFill rotWithShape="1">
            <a:blip r:embed="rId5"/>
            <a:srcRect l="12929" t="33472" r="13282" b="15620"/>
            <a:stretch/>
          </p:blipFill>
          <p:spPr>
            <a:xfrm>
              <a:off x="3517349" y="2047911"/>
              <a:ext cx="1009624" cy="696549"/>
            </a:xfrm>
            <a:prstGeom prst="rect">
              <a:avLst/>
            </a:prstGeom>
          </p:spPr>
        </p:pic>
      </p:grpSp>
      <p:sp>
        <p:nvSpPr>
          <p:cNvPr id="48" name="Rectangle: Rounded Corners 47">
            <a:extLst>
              <a:ext uri="{FF2B5EF4-FFF2-40B4-BE49-F238E27FC236}">
                <a16:creationId xmlns:a16="http://schemas.microsoft.com/office/drawing/2014/main" id="{8996687D-48F5-4596-8E1E-A97CA75B4ACE}"/>
              </a:ext>
            </a:extLst>
          </p:cNvPr>
          <p:cNvSpPr/>
          <p:nvPr/>
        </p:nvSpPr>
        <p:spPr>
          <a:xfrm>
            <a:off x="9922577" y="4007323"/>
            <a:ext cx="4369493" cy="3647418"/>
          </a:xfrm>
          <a:prstGeom prst="roundRect">
            <a:avLst>
              <a:gd name="adj" fmla="val 3416"/>
            </a:avLst>
          </a:prstGeom>
          <a:noFill/>
          <a:ln w="127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46304" tIns="146304" rIns="146304" bIns="146304" rtlCol="0" anchor="b"/>
          <a:lstStyle/>
          <a:p>
            <a:pPr algn="ctr" defTabSz="1097280">
              <a:buClr>
                <a:srgbClr val="29ABE2"/>
              </a:buClr>
            </a:pPr>
            <a:r>
              <a:rPr lang="en-US" sz="1920" kern="0" dirty="0">
                <a:solidFill>
                  <a:srgbClr val="606470"/>
                </a:solidFill>
                <a:latin typeface="Calibri"/>
                <a:cs typeface="Calibri"/>
                <a:sym typeface="Arial"/>
              </a:rPr>
              <a:t>Follow-up schedule according to the :
First week after birth-
First six weeks- every two weeks
Every two months with vaccinations- up to 6 months – every 3 months to 24 
Each visit focuses on the continuity of family planning – nutrition – developmental assessment – positive parenting – environmentally friendly behavior and the green house – economic and political empowerment</a:t>
            </a:r>
            <a:endParaRPr lang="ar-EG" sz="1680" kern="0" dirty="0">
              <a:solidFill>
                <a:srgbClr val="606470"/>
              </a:solidFill>
              <a:latin typeface="Calibri"/>
              <a:cs typeface="Calibri"/>
              <a:sym typeface="Arial"/>
            </a:endParaRPr>
          </a:p>
        </p:txBody>
      </p:sp>
      <p:sp>
        <p:nvSpPr>
          <p:cNvPr id="76" name="Arrow: Down 75">
            <a:extLst>
              <a:ext uri="{FF2B5EF4-FFF2-40B4-BE49-F238E27FC236}">
                <a16:creationId xmlns:a16="http://schemas.microsoft.com/office/drawing/2014/main" id="{C20D7967-19C8-4D81-9A84-37DE77851C3B}"/>
              </a:ext>
            </a:extLst>
          </p:cNvPr>
          <p:cNvSpPr/>
          <p:nvPr/>
        </p:nvSpPr>
        <p:spPr>
          <a:xfrm>
            <a:off x="10206447" y="3444000"/>
            <a:ext cx="379722" cy="6708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
                <a:srgbClr val="000000"/>
              </a:buClr>
            </a:pPr>
            <a:endParaRPr lang="en-US" sz="2240" kern="0">
              <a:solidFill>
                <a:srgbClr val="FFFFFF"/>
              </a:solidFill>
              <a:latin typeface="Calibri"/>
              <a:cs typeface="Calibri"/>
              <a:sym typeface="Arial"/>
            </a:endParaRPr>
          </a:p>
        </p:txBody>
      </p:sp>
      <p:sp>
        <p:nvSpPr>
          <p:cNvPr id="77" name="Arrow: Bent-Up 76">
            <a:extLst>
              <a:ext uri="{FF2B5EF4-FFF2-40B4-BE49-F238E27FC236}">
                <a16:creationId xmlns:a16="http://schemas.microsoft.com/office/drawing/2014/main" id="{944E40AD-497A-4902-AA6F-6B0B52581E98}"/>
              </a:ext>
            </a:extLst>
          </p:cNvPr>
          <p:cNvSpPr/>
          <p:nvPr/>
        </p:nvSpPr>
        <p:spPr>
          <a:xfrm>
            <a:off x="5655212" y="1776549"/>
            <a:ext cx="4204484" cy="5376091"/>
          </a:xfrm>
          <a:prstGeom prst="bentUpArrow">
            <a:avLst>
              <a:gd name="adj1" fmla="val 5163"/>
              <a:gd name="adj2" fmla="val 5939"/>
              <a:gd name="adj3" fmla="val 863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
                <a:srgbClr val="000000"/>
              </a:buClr>
            </a:pPr>
            <a:endParaRPr lang="en-US" sz="2240" kern="0">
              <a:solidFill>
                <a:srgbClr val="FFFFFF"/>
              </a:solidFill>
              <a:latin typeface="Calibri"/>
              <a:cs typeface="Calibri"/>
              <a:sym typeface="Arial"/>
            </a:endParaRPr>
          </a:p>
        </p:txBody>
      </p:sp>
      <p:grpSp>
        <p:nvGrpSpPr>
          <p:cNvPr id="80" name="Group 79">
            <a:extLst>
              <a:ext uri="{FF2B5EF4-FFF2-40B4-BE49-F238E27FC236}">
                <a16:creationId xmlns:a16="http://schemas.microsoft.com/office/drawing/2014/main" id="{DD6B40A1-875D-4853-A726-9F357BC17AAA}"/>
              </a:ext>
            </a:extLst>
          </p:cNvPr>
          <p:cNvGrpSpPr/>
          <p:nvPr/>
        </p:nvGrpSpPr>
        <p:grpSpPr>
          <a:xfrm>
            <a:off x="5738933" y="86284"/>
            <a:ext cx="3514752" cy="1974824"/>
            <a:chOff x="3586833" y="53927"/>
            <a:chExt cx="2196720" cy="1234265"/>
          </a:xfrm>
        </p:grpSpPr>
        <p:pic>
          <p:nvPicPr>
            <p:cNvPr id="3" name="Picture 2">
              <a:extLst>
                <a:ext uri="{FF2B5EF4-FFF2-40B4-BE49-F238E27FC236}">
                  <a16:creationId xmlns:a16="http://schemas.microsoft.com/office/drawing/2014/main" id="{F77035F5-FCD7-4909-A904-68BC888AA4FD}"/>
                </a:ext>
              </a:extLst>
            </p:cNvPr>
            <p:cNvPicPr>
              <a:picLocks noChangeAspect="1"/>
            </p:cNvPicPr>
            <p:nvPr/>
          </p:nvPicPr>
          <p:blipFill>
            <a:blip r:embed="rId6"/>
            <a:srcRect/>
            <a:stretch/>
          </p:blipFill>
          <p:spPr>
            <a:xfrm>
              <a:off x="3836462" y="226332"/>
              <a:ext cx="1718202" cy="1061860"/>
            </a:xfrm>
            <a:prstGeom prst="rect">
              <a:avLst/>
            </a:prstGeom>
          </p:spPr>
        </p:pic>
        <p:sp>
          <p:nvSpPr>
            <p:cNvPr id="54" name="TextBox 53">
              <a:extLst>
                <a:ext uri="{FF2B5EF4-FFF2-40B4-BE49-F238E27FC236}">
                  <a16:creationId xmlns:a16="http://schemas.microsoft.com/office/drawing/2014/main" id="{64051F57-F096-4E8C-A9C0-0CDEDFB10CAA}"/>
                </a:ext>
              </a:extLst>
            </p:cNvPr>
            <p:cNvSpPr txBox="1"/>
            <p:nvPr/>
          </p:nvSpPr>
          <p:spPr>
            <a:xfrm>
              <a:off x="3586833" y="53927"/>
              <a:ext cx="2196720" cy="273152"/>
            </a:xfrm>
            <a:prstGeom prst="rect">
              <a:avLst/>
            </a:prstGeom>
            <a:noFill/>
          </p:spPr>
          <p:txBody>
            <a:bodyPr wrap="square">
              <a:spAutoFit/>
            </a:bodyPr>
            <a:lstStyle/>
            <a:p>
              <a:pPr algn="ctr" defTabSz="1097280">
                <a:buClr>
                  <a:srgbClr val="000000"/>
                </a:buClr>
              </a:pPr>
              <a:r>
                <a:rPr lang="en-US" sz="2240" kern="0" dirty="0">
                  <a:solidFill>
                    <a:srgbClr val="24428D"/>
                  </a:solidFill>
                  <a:latin typeface="Calibri"/>
                  <a:cs typeface="Calibri"/>
                  <a:sym typeface="Arial"/>
                </a:rPr>
                <a:t>PHC</a:t>
              </a:r>
              <a:endParaRPr lang="en-US" sz="2240" kern="0" dirty="0">
                <a:solidFill>
                  <a:srgbClr val="24428D"/>
                </a:solidFill>
                <a:latin typeface="Arial"/>
                <a:cs typeface="Arial"/>
                <a:sym typeface="Arial"/>
              </a:endParaRPr>
            </a:p>
          </p:txBody>
        </p:sp>
      </p:grpSp>
      <p:sp>
        <p:nvSpPr>
          <p:cNvPr id="81" name="Arrow: Down 80">
            <a:extLst>
              <a:ext uri="{FF2B5EF4-FFF2-40B4-BE49-F238E27FC236}">
                <a16:creationId xmlns:a16="http://schemas.microsoft.com/office/drawing/2014/main" id="{0A6F2FAC-7775-4ED4-A6A0-BDA9D304B011}"/>
              </a:ext>
            </a:extLst>
          </p:cNvPr>
          <p:cNvSpPr/>
          <p:nvPr/>
        </p:nvSpPr>
        <p:spPr>
          <a:xfrm rot="10800000">
            <a:off x="1012438" y="2117032"/>
            <a:ext cx="520219" cy="3285959"/>
          </a:xfrm>
          <a:prstGeom prst="downArrow">
            <a:avLst>
              <a:gd name="adj1" fmla="val 36608"/>
              <a:gd name="adj2" fmla="val 7758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
                <a:srgbClr val="000000"/>
              </a:buClr>
            </a:pPr>
            <a:endParaRPr lang="en-US" sz="2240" kern="0">
              <a:solidFill>
                <a:srgbClr val="FFFFFF"/>
              </a:solidFill>
              <a:latin typeface="Calibri"/>
              <a:cs typeface="Calibri"/>
              <a:sym typeface="Arial"/>
            </a:endParaRPr>
          </a:p>
        </p:txBody>
      </p:sp>
      <p:sp>
        <p:nvSpPr>
          <p:cNvPr id="50" name="Rectangle: Rounded Corners 49">
            <a:extLst>
              <a:ext uri="{FF2B5EF4-FFF2-40B4-BE49-F238E27FC236}">
                <a16:creationId xmlns:a16="http://schemas.microsoft.com/office/drawing/2014/main" id="{1D91FB65-4984-4D3F-AF65-445AD0401695}"/>
              </a:ext>
            </a:extLst>
          </p:cNvPr>
          <p:cNvSpPr/>
          <p:nvPr/>
        </p:nvSpPr>
        <p:spPr>
          <a:xfrm flipH="1">
            <a:off x="489992" y="5402992"/>
            <a:ext cx="3743104" cy="2251747"/>
          </a:xfrm>
          <a:prstGeom prst="roundRect">
            <a:avLst>
              <a:gd name="adj" fmla="val 3416"/>
            </a:avLst>
          </a:prstGeom>
          <a:noFill/>
          <a:ln w="127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46304" tIns="146304" rIns="146304" bIns="146304" rtlCol="0" anchor="b"/>
          <a:lstStyle/>
          <a:p>
            <a:pPr algn="ctr" defTabSz="1097280" rtl="1">
              <a:buClr>
                <a:srgbClr val="29ABE2"/>
              </a:buClr>
            </a:pPr>
            <a:r>
              <a:rPr lang="en-US" sz="1760" kern="0" dirty="0">
                <a:solidFill>
                  <a:srgbClr val="606470"/>
                </a:solidFill>
                <a:latin typeface="Calibri"/>
                <a:cs typeface="Calibri"/>
                <a:sym typeface="Arial"/>
              </a:rPr>
              <a:t>follow-up visits by </a:t>
            </a:r>
            <a:r>
              <a:rPr lang="en-US" sz="1760" kern="0" dirty="0" err="1">
                <a:solidFill>
                  <a:srgbClr val="606470"/>
                </a:solidFill>
                <a:latin typeface="Calibri"/>
                <a:cs typeface="Calibri"/>
                <a:sym typeface="Arial"/>
              </a:rPr>
              <a:t>Raeda</a:t>
            </a:r>
            <a:r>
              <a:rPr lang="en-US" sz="1760" kern="0" dirty="0">
                <a:solidFill>
                  <a:srgbClr val="606470"/>
                </a:solidFill>
                <a:latin typeface="Calibri"/>
                <a:cs typeface="Calibri"/>
                <a:sym typeface="Arial"/>
              </a:rPr>
              <a:t>
Maternal and child health follow-up
Emphasis on family planning and spacing
Ensure follow-up with family counseling centers on the scheduled visits</a:t>
            </a:r>
            <a:endParaRPr lang="ar-EG" sz="1760" kern="0" dirty="0">
              <a:solidFill>
                <a:srgbClr val="606470"/>
              </a:solidFill>
              <a:latin typeface="Calibri"/>
              <a:cs typeface="Calibri"/>
              <a:sym typeface="Arial"/>
            </a:endParaRPr>
          </a:p>
        </p:txBody>
      </p:sp>
      <p:pic>
        <p:nvPicPr>
          <p:cNvPr id="74" name="Picture 73">
            <a:extLst>
              <a:ext uri="{FF2B5EF4-FFF2-40B4-BE49-F238E27FC236}">
                <a16:creationId xmlns:a16="http://schemas.microsoft.com/office/drawing/2014/main" id="{BF0D7349-560B-4DB4-897F-4CE696B573F4}"/>
              </a:ext>
            </a:extLst>
          </p:cNvPr>
          <p:cNvPicPr>
            <a:picLocks noChangeAspect="1"/>
          </p:cNvPicPr>
          <p:nvPr/>
        </p:nvPicPr>
        <p:blipFill rotWithShape="1">
          <a:blip r:embed="rId7"/>
          <a:srcRect l="20467" t="32420" r="20467" b="15054"/>
          <a:stretch/>
        </p:blipFill>
        <p:spPr>
          <a:xfrm>
            <a:off x="4052341" y="5667335"/>
            <a:ext cx="1943394" cy="1728210"/>
          </a:xfrm>
          <a:prstGeom prst="rect">
            <a:avLst/>
          </a:prstGeom>
        </p:spPr>
      </p:pic>
      <p:sp>
        <p:nvSpPr>
          <p:cNvPr id="58" name="TextBox 57">
            <a:extLst>
              <a:ext uri="{FF2B5EF4-FFF2-40B4-BE49-F238E27FC236}">
                <a16:creationId xmlns:a16="http://schemas.microsoft.com/office/drawing/2014/main" id="{B0D92618-8FC7-41BD-BB5E-539D5605A2DE}"/>
              </a:ext>
            </a:extLst>
          </p:cNvPr>
          <p:cNvSpPr txBox="1"/>
          <p:nvPr/>
        </p:nvSpPr>
        <p:spPr>
          <a:xfrm>
            <a:off x="6797083" y="6018364"/>
            <a:ext cx="2117616" cy="781752"/>
          </a:xfrm>
          <a:prstGeom prst="rect">
            <a:avLst/>
          </a:prstGeom>
          <a:noFill/>
        </p:spPr>
        <p:txBody>
          <a:bodyPr wrap="square">
            <a:spAutoFit/>
          </a:bodyPr>
          <a:lstStyle/>
          <a:p>
            <a:pPr algn="ctr" defTabSz="1097280">
              <a:buClr>
                <a:srgbClr val="000000"/>
              </a:buClr>
            </a:pPr>
            <a:r>
              <a:rPr lang="en-US" sz="2240" kern="0" dirty="0">
                <a:solidFill>
                  <a:srgbClr val="24428D"/>
                </a:solidFill>
                <a:latin typeface="Calibri"/>
                <a:cs typeface="Calibri"/>
                <a:sym typeface="Arial"/>
              </a:rPr>
              <a:t>Resistant and at-risk cases</a:t>
            </a:r>
            <a:endParaRPr lang="ar-EG" sz="2240" kern="0" dirty="0">
              <a:solidFill>
                <a:srgbClr val="24428D"/>
              </a:solidFill>
              <a:latin typeface="Calibri"/>
              <a:cs typeface="Calibri"/>
              <a:sym typeface="Arial"/>
            </a:endParaRPr>
          </a:p>
        </p:txBody>
      </p:sp>
      <p:sp>
        <p:nvSpPr>
          <p:cNvPr id="59" name="TextBox 58">
            <a:extLst>
              <a:ext uri="{FF2B5EF4-FFF2-40B4-BE49-F238E27FC236}">
                <a16:creationId xmlns:a16="http://schemas.microsoft.com/office/drawing/2014/main" id="{F0091085-1C31-4D65-A5A7-42D625EAA1EA}"/>
              </a:ext>
            </a:extLst>
          </p:cNvPr>
          <p:cNvSpPr txBox="1"/>
          <p:nvPr/>
        </p:nvSpPr>
        <p:spPr>
          <a:xfrm>
            <a:off x="1322096" y="3365908"/>
            <a:ext cx="1934130" cy="1126462"/>
          </a:xfrm>
          <a:prstGeom prst="rect">
            <a:avLst/>
          </a:prstGeom>
          <a:noFill/>
        </p:spPr>
        <p:txBody>
          <a:bodyPr wrap="square">
            <a:spAutoFit/>
          </a:bodyPr>
          <a:lstStyle/>
          <a:p>
            <a:pPr algn="ctr" defTabSz="1097280">
              <a:buClr>
                <a:srgbClr val="000000"/>
              </a:buClr>
            </a:pPr>
            <a:r>
              <a:rPr lang="en-US" sz="2240" kern="0" dirty="0">
                <a:solidFill>
                  <a:srgbClr val="24428D"/>
                </a:solidFill>
                <a:latin typeface="Calibri"/>
                <a:cs typeface="Calibri"/>
                <a:sym typeface="Arial"/>
              </a:rPr>
              <a:t>Use of family planning methods</a:t>
            </a:r>
            <a:endParaRPr lang="ar-EG" sz="2240" kern="0" dirty="0">
              <a:solidFill>
                <a:srgbClr val="24428D"/>
              </a:solidFill>
              <a:latin typeface="Calibri"/>
              <a:cs typeface="Calibri"/>
              <a:sym typeface="Arial"/>
            </a:endParaRPr>
          </a:p>
        </p:txBody>
      </p:sp>
      <p:pic>
        <p:nvPicPr>
          <p:cNvPr id="86" name="Picture 85">
            <a:extLst>
              <a:ext uri="{FF2B5EF4-FFF2-40B4-BE49-F238E27FC236}">
                <a16:creationId xmlns:a16="http://schemas.microsoft.com/office/drawing/2014/main" id="{6D433DF8-7E72-4D6C-AB04-7AD43D804352}"/>
              </a:ext>
            </a:extLst>
          </p:cNvPr>
          <p:cNvPicPr>
            <a:picLocks noChangeAspect="1"/>
          </p:cNvPicPr>
          <p:nvPr/>
        </p:nvPicPr>
        <p:blipFill rotWithShape="1">
          <a:blip r:embed="rId8"/>
          <a:srcRect l="11774" t="22907" r="70713" b="15794"/>
          <a:stretch/>
        </p:blipFill>
        <p:spPr>
          <a:xfrm flipH="1">
            <a:off x="6520030" y="3892558"/>
            <a:ext cx="467732" cy="1637173"/>
          </a:xfrm>
          <a:prstGeom prst="rect">
            <a:avLst/>
          </a:prstGeom>
        </p:spPr>
      </p:pic>
      <p:pic>
        <p:nvPicPr>
          <p:cNvPr id="84" name="Picture 83">
            <a:extLst>
              <a:ext uri="{FF2B5EF4-FFF2-40B4-BE49-F238E27FC236}">
                <a16:creationId xmlns:a16="http://schemas.microsoft.com/office/drawing/2014/main" id="{AF2E926D-AAF3-468D-A8D0-8DB8D29ADDDB}"/>
              </a:ext>
            </a:extLst>
          </p:cNvPr>
          <p:cNvPicPr>
            <a:picLocks noChangeAspect="1"/>
          </p:cNvPicPr>
          <p:nvPr/>
        </p:nvPicPr>
        <p:blipFill rotWithShape="1">
          <a:blip r:embed="rId9"/>
          <a:srcRect l="13029" t="15060" r="12421" b="14829"/>
          <a:stretch/>
        </p:blipFill>
        <p:spPr>
          <a:xfrm flipH="1">
            <a:off x="7999361" y="2532252"/>
            <a:ext cx="1830678" cy="1721669"/>
          </a:xfrm>
          <a:prstGeom prst="rect">
            <a:avLst/>
          </a:prstGeom>
        </p:spPr>
      </p:pic>
      <p:pic>
        <p:nvPicPr>
          <p:cNvPr id="87" name="Picture 86">
            <a:extLst>
              <a:ext uri="{FF2B5EF4-FFF2-40B4-BE49-F238E27FC236}">
                <a16:creationId xmlns:a16="http://schemas.microsoft.com/office/drawing/2014/main" id="{94FC8F76-43F3-451B-8A91-CF00D80D99AF}"/>
              </a:ext>
            </a:extLst>
          </p:cNvPr>
          <p:cNvPicPr>
            <a:picLocks noChangeAspect="1"/>
          </p:cNvPicPr>
          <p:nvPr/>
        </p:nvPicPr>
        <p:blipFill rotWithShape="1">
          <a:blip r:embed="rId9"/>
          <a:srcRect l="13029" t="15060" r="12421" b="14829"/>
          <a:stretch/>
        </p:blipFill>
        <p:spPr>
          <a:xfrm flipH="1">
            <a:off x="9670829" y="1709729"/>
            <a:ext cx="1830678" cy="1721669"/>
          </a:xfrm>
          <a:prstGeom prst="rect">
            <a:avLst/>
          </a:prstGeom>
        </p:spPr>
      </p:pic>
      <p:sp>
        <p:nvSpPr>
          <p:cNvPr id="2" name="TextBox 1"/>
          <p:cNvSpPr txBox="1"/>
          <p:nvPr/>
        </p:nvSpPr>
        <p:spPr>
          <a:xfrm>
            <a:off x="9985459" y="278086"/>
            <a:ext cx="2085677" cy="437043"/>
          </a:xfrm>
          <a:prstGeom prst="rect">
            <a:avLst/>
          </a:prstGeom>
          <a:noFill/>
        </p:spPr>
        <p:txBody>
          <a:bodyPr wrap="square" rtlCol="0">
            <a:spAutoFit/>
          </a:bodyPr>
          <a:lstStyle/>
          <a:p>
            <a:pPr algn="ctr" defTabSz="1097280">
              <a:buClr>
                <a:srgbClr val="000000"/>
              </a:buClr>
            </a:pPr>
            <a:r>
              <a:rPr lang="en-US" sz="2240" kern="0" dirty="0">
                <a:solidFill>
                  <a:srgbClr val="000000"/>
                </a:solidFill>
                <a:latin typeface="Arial"/>
                <a:cs typeface="Arial"/>
                <a:sym typeface="Arial"/>
              </a:rPr>
              <a:t>CFC-Midwife</a:t>
            </a:r>
          </a:p>
        </p:txBody>
      </p:sp>
      <p:sp>
        <p:nvSpPr>
          <p:cNvPr id="10" name="TextBox 9"/>
          <p:cNvSpPr txBox="1"/>
          <p:nvPr/>
        </p:nvSpPr>
        <p:spPr>
          <a:xfrm>
            <a:off x="11391133" y="2034837"/>
            <a:ext cx="3239268" cy="1569660"/>
          </a:xfrm>
          <a:prstGeom prst="rect">
            <a:avLst/>
          </a:prstGeom>
          <a:noFill/>
        </p:spPr>
        <p:txBody>
          <a:bodyPr wrap="square" rtlCol="0">
            <a:spAutoFit/>
          </a:bodyPr>
          <a:lstStyle/>
          <a:p>
            <a:pPr marL="457188" indent="-457188" defTabSz="1097280">
              <a:buClr>
                <a:srgbClr val="29ABE2"/>
              </a:buClr>
              <a:buFont typeface="Wingdings" panose="05000000000000000000" pitchFamily="2" charset="2"/>
              <a:buChar char="ü"/>
            </a:pPr>
            <a:r>
              <a:rPr lang="en-US" sz="1920" kern="0" dirty="0">
                <a:solidFill>
                  <a:srgbClr val="606470"/>
                </a:solidFill>
                <a:latin typeface="Calibri"/>
                <a:cs typeface="Calibri"/>
                <a:sym typeface="Arial"/>
              </a:rPr>
              <a:t>Registration</a:t>
            </a:r>
            <a:endParaRPr lang="ar-EG" sz="1920" kern="0" dirty="0">
              <a:solidFill>
                <a:srgbClr val="606470"/>
              </a:solidFill>
              <a:latin typeface="Calibri"/>
              <a:cs typeface="Calibri"/>
              <a:sym typeface="Arial"/>
            </a:endParaRPr>
          </a:p>
          <a:p>
            <a:pPr marL="457188" indent="-457188" defTabSz="1097280">
              <a:buClr>
                <a:srgbClr val="29ABE2"/>
              </a:buClr>
              <a:buFont typeface="Wingdings" panose="05000000000000000000" pitchFamily="2" charset="2"/>
              <a:buChar char="ü"/>
            </a:pPr>
            <a:r>
              <a:rPr lang="en-US" sz="1920" kern="0" dirty="0">
                <a:solidFill>
                  <a:srgbClr val="606470"/>
                </a:solidFill>
                <a:latin typeface="Calibri"/>
                <a:cs typeface="Calibri"/>
                <a:sym typeface="Arial"/>
              </a:rPr>
              <a:t>Initial FC session </a:t>
            </a:r>
            <a:endParaRPr lang="ar-EG" sz="1920" kern="0" dirty="0">
              <a:solidFill>
                <a:srgbClr val="606470"/>
              </a:solidFill>
              <a:latin typeface="Calibri"/>
              <a:cs typeface="Calibri"/>
              <a:sym typeface="Arial"/>
            </a:endParaRPr>
          </a:p>
          <a:p>
            <a:pPr marL="457188" indent="-457188" defTabSz="1097280">
              <a:buClr>
                <a:srgbClr val="29ABE2"/>
              </a:buClr>
              <a:buFont typeface="Wingdings" panose="05000000000000000000" pitchFamily="2" charset="2"/>
              <a:buChar char="ü"/>
            </a:pPr>
            <a:r>
              <a:rPr lang="en-US" sz="1920" kern="0" dirty="0">
                <a:solidFill>
                  <a:srgbClr val="606470"/>
                </a:solidFill>
                <a:latin typeface="Calibri"/>
                <a:cs typeface="Calibri"/>
                <a:sym typeface="Arial"/>
              </a:rPr>
              <a:t>Asking about F planning</a:t>
            </a:r>
            <a:endParaRPr lang="ar-EG" sz="1920" kern="0" dirty="0">
              <a:solidFill>
                <a:srgbClr val="606470"/>
              </a:solidFill>
              <a:latin typeface="Calibri"/>
              <a:cs typeface="Calibri"/>
              <a:sym typeface="Arial"/>
            </a:endParaRPr>
          </a:p>
          <a:p>
            <a:pPr marL="457188" indent="-457188" defTabSz="1097280">
              <a:buClr>
                <a:srgbClr val="29ABE2"/>
              </a:buClr>
              <a:buFont typeface="Wingdings" panose="05000000000000000000" pitchFamily="2" charset="2"/>
              <a:buChar char="ü"/>
            </a:pPr>
            <a:r>
              <a:rPr lang="en-US" sz="1920" kern="0" dirty="0">
                <a:solidFill>
                  <a:srgbClr val="606470"/>
                </a:solidFill>
                <a:latin typeface="Calibri"/>
                <a:cs typeface="Calibri"/>
                <a:sym typeface="Arial"/>
              </a:rPr>
              <a:t>Establish a follow-up schedule</a:t>
            </a:r>
          </a:p>
        </p:txBody>
      </p:sp>
    </p:spTree>
    <p:extLst>
      <p:ext uri="{BB962C8B-B14F-4D97-AF65-F5344CB8AC3E}">
        <p14:creationId xmlns:p14="http://schemas.microsoft.com/office/powerpoint/2010/main" val="143905255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anim calcmode="lin" valueType="num">
                                      <p:cBhvr>
                                        <p:cTn id="8" dur="500" fill="hold"/>
                                        <p:tgtEl>
                                          <p:spTgt spid="80"/>
                                        </p:tgtEl>
                                        <p:attrNameLst>
                                          <p:attrName>ppt_x</p:attrName>
                                        </p:attrNameLst>
                                      </p:cBhvr>
                                      <p:tavLst>
                                        <p:tav tm="0">
                                          <p:val>
                                            <p:strVal val="#ppt_x"/>
                                          </p:val>
                                        </p:tav>
                                        <p:tav tm="100000">
                                          <p:val>
                                            <p:strVal val="#ppt_x"/>
                                          </p:val>
                                        </p:tav>
                                      </p:tavLst>
                                    </p:anim>
                                    <p:anim calcmode="lin" valueType="num">
                                      <p:cBhvr>
                                        <p:cTn id="9" dur="5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par>
                                <p:cTn id="15" presetID="42" presetClass="entr" presetSubtype="0" fill="hold" nodeType="withEffect">
                                  <p:stCondLst>
                                    <p:cond delay="25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22" presetClass="entr" presetSubtype="1" fill="hold" nodeType="withEffect">
                                  <p:stCondLst>
                                    <p:cond delay="500"/>
                                  </p:stCondLst>
                                  <p:childTnLst>
                                    <p:set>
                                      <p:cBhvr>
                                        <p:cTn id="21" dur="1" fill="hold">
                                          <p:stCondLst>
                                            <p:cond delay="0"/>
                                          </p:stCondLst>
                                        </p:cTn>
                                        <p:tgtEl>
                                          <p:spTgt spid="72"/>
                                        </p:tgtEl>
                                        <p:attrNameLst>
                                          <p:attrName>style.visibility</p:attrName>
                                        </p:attrNameLst>
                                      </p:cBhvr>
                                      <p:to>
                                        <p:strVal val="visible"/>
                                      </p:to>
                                    </p:set>
                                    <p:animEffect transition="in" filter="wipe(up)">
                                      <p:cBhvr>
                                        <p:cTn id="22" dur="500"/>
                                        <p:tgtEl>
                                          <p:spTgt spid="72"/>
                                        </p:tgtEl>
                                      </p:cBhvr>
                                    </p:animEffect>
                                  </p:childTnLst>
                                </p:cTn>
                              </p:par>
                              <p:par>
                                <p:cTn id="23" presetID="42" presetClass="entr" presetSubtype="0" fill="hold" nodeType="withEffect">
                                  <p:stCondLst>
                                    <p:cond delay="75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anim calcmode="lin" valueType="num">
                                      <p:cBhvr>
                                        <p:cTn id="26" dur="500" fill="hold"/>
                                        <p:tgtEl>
                                          <p:spTgt spid="69"/>
                                        </p:tgtEl>
                                        <p:attrNameLst>
                                          <p:attrName>ppt_x</p:attrName>
                                        </p:attrNameLst>
                                      </p:cBhvr>
                                      <p:tavLst>
                                        <p:tav tm="0">
                                          <p:val>
                                            <p:strVal val="#ppt_x"/>
                                          </p:val>
                                        </p:tav>
                                        <p:tav tm="100000">
                                          <p:val>
                                            <p:strVal val="#ppt_x"/>
                                          </p:val>
                                        </p:tav>
                                      </p:tavLst>
                                    </p:anim>
                                    <p:anim calcmode="lin" valueType="num">
                                      <p:cBhvr>
                                        <p:cTn id="27" dur="500" fill="hold"/>
                                        <p:tgtEl>
                                          <p:spTgt spid="69"/>
                                        </p:tgtEl>
                                        <p:attrNameLst>
                                          <p:attrName>ppt_y</p:attrName>
                                        </p:attrNameLst>
                                      </p:cBhvr>
                                      <p:tavLst>
                                        <p:tav tm="0">
                                          <p:val>
                                            <p:strVal val="#ppt_y+.1"/>
                                          </p:val>
                                        </p:tav>
                                        <p:tav tm="100000">
                                          <p:val>
                                            <p:strVal val="#ppt_y"/>
                                          </p:val>
                                        </p:tav>
                                      </p:tavLst>
                                    </p:anim>
                                  </p:childTnLst>
                                </p:cTn>
                              </p:par>
                              <p:par>
                                <p:cTn id="28" presetID="22" presetClass="entr" presetSubtype="8" fill="hold" nodeType="withEffect">
                                  <p:stCondLst>
                                    <p:cond delay="100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par>
                                <p:cTn id="31" presetID="42" presetClass="entr" presetSubtype="0" fill="hold" nodeType="withEffect">
                                  <p:stCondLst>
                                    <p:cond delay="125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anim calcmode="lin" valueType="num">
                                      <p:cBhvr>
                                        <p:cTn id="34" dur="500" fill="hold"/>
                                        <p:tgtEl>
                                          <p:spTgt spid="29"/>
                                        </p:tgtEl>
                                        <p:attrNameLst>
                                          <p:attrName>ppt_x</p:attrName>
                                        </p:attrNameLst>
                                      </p:cBhvr>
                                      <p:tavLst>
                                        <p:tav tm="0">
                                          <p:val>
                                            <p:strVal val="#ppt_x"/>
                                          </p:val>
                                        </p:tav>
                                        <p:tav tm="100000">
                                          <p:val>
                                            <p:strVal val="#ppt_x"/>
                                          </p:val>
                                        </p:tav>
                                      </p:tavLst>
                                    </p:anim>
                                    <p:anim calcmode="lin" valueType="num">
                                      <p:cBhvr>
                                        <p:cTn id="35"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1.38889E-6 4.32099E-6 L 0.11146 -0.09784 " pathEditMode="relative" rAng="0" ptsTypes="AA">
                                      <p:cBhvr>
                                        <p:cTn id="46" dur="750" fill="hold"/>
                                        <p:tgtEl>
                                          <p:spTgt spid="84"/>
                                        </p:tgtEl>
                                        <p:attrNameLst>
                                          <p:attrName>ppt_x</p:attrName>
                                          <p:attrName>ppt_y</p:attrName>
                                        </p:attrNameLst>
                                      </p:cBhvr>
                                      <p:rCtr x="5573" y="-4907"/>
                                    </p:animMotion>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1+#ppt_w/2"/>
                                          </p:val>
                                        </p:tav>
                                        <p:tav tm="100000">
                                          <p:val>
                                            <p:strVal val="#ppt_x"/>
                                          </p:val>
                                        </p:tav>
                                      </p:tavLst>
                                    </p:anim>
                                    <p:anim calcmode="lin" valueType="num">
                                      <p:cBhvr additive="base">
                                        <p:cTn id="52" dur="500" fill="hold"/>
                                        <p:tgtEl>
                                          <p:spTgt spid="47"/>
                                        </p:tgtEl>
                                        <p:attrNameLst>
                                          <p:attrName>ppt_y</p:attrName>
                                        </p:attrNameLst>
                                      </p:cBhvr>
                                      <p:tavLst>
                                        <p:tav tm="0">
                                          <p:val>
                                            <p:strVal val="#ppt_y"/>
                                          </p:val>
                                        </p:tav>
                                        <p:tav tm="100000">
                                          <p:val>
                                            <p:strVal val="#ppt_y"/>
                                          </p:val>
                                        </p:tav>
                                      </p:tavLst>
                                    </p:anim>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wipe(up)">
                                      <p:cBhvr>
                                        <p:cTn id="62" dur="500"/>
                                        <p:tgtEl>
                                          <p:spTgt spid="76"/>
                                        </p:tgtEl>
                                      </p:cBhvr>
                                    </p:animEffect>
                                  </p:childTnLst>
                                </p:cTn>
                              </p:par>
                              <p:par>
                                <p:cTn id="63" presetID="2" presetClass="entr" presetSubtype="4"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additive="base">
                                        <p:cTn id="65" dur="500" fill="hold"/>
                                        <p:tgtEl>
                                          <p:spTgt spid="48"/>
                                        </p:tgtEl>
                                        <p:attrNameLst>
                                          <p:attrName>ppt_x</p:attrName>
                                        </p:attrNameLst>
                                      </p:cBhvr>
                                      <p:tavLst>
                                        <p:tav tm="0">
                                          <p:val>
                                            <p:strVal val="#ppt_x"/>
                                          </p:val>
                                        </p:tav>
                                        <p:tav tm="100000">
                                          <p:val>
                                            <p:strVal val="#ppt_x"/>
                                          </p:val>
                                        </p:tav>
                                      </p:tavLst>
                                    </p:anim>
                                    <p:anim calcmode="lin" valueType="num">
                                      <p:cBhvr additive="base">
                                        <p:cTn id="6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84"/>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87"/>
                                        </p:tgtEl>
                                        <p:attrNameLst>
                                          <p:attrName>style.visibility</p:attrName>
                                        </p:attrNameLst>
                                      </p:cBhvr>
                                      <p:to>
                                        <p:strVal val="visible"/>
                                      </p:to>
                                    </p:set>
                                  </p:childTnLst>
                                </p:cTn>
                              </p:par>
                              <p:par>
                                <p:cTn id="73" presetID="42" presetClass="path" presetSubtype="0" accel="50000" decel="50000" fill="hold" nodeType="withEffect">
                                  <p:stCondLst>
                                    <p:cond delay="0"/>
                                  </p:stCondLst>
                                  <p:childTnLst>
                                    <p:animMotion origin="layout" path="M 2.5E-6 4.32099E-6 L -0.35035 0.26172 " pathEditMode="relative" rAng="0" ptsTypes="AA">
                                      <p:cBhvr>
                                        <p:cTn id="74" dur="750" fill="hold"/>
                                        <p:tgtEl>
                                          <p:spTgt spid="87"/>
                                        </p:tgtEl>
                                        <p:attrNameLst>
                                          <p:attrName>ppt_x</p:attrName>
                                          <p:attrName>ppt_y</p:attrName>
                                        </p:attrNameLst>
                                      </p:cBhvr>
                                      <p:rCtr x="-17517" y="13086"/>
                                    </p:animMotion>
                                  </p:childTnLst>
                                </p:cTn>
                              </p:par>
                              <p:par>
                                <p:cTn id="75" presetID="53" presetClass="entr" presetSubtype="16" fill="hold"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p:cTn id="77" dur="500" fill="hold"/>
                                        <p:tgtEl>
                                          <p:spTgt spid="74"/>
                                        </p:tgtEl>
                                        <p:attrNameLst>
                                          <p:attrName>ppt_w</p:attrName>
                                        </p:attrNameLst>
                                      </p:cBhvr>
                                      <p:tavLst>
                                        <p:tav tm="0">
                                          <p:val>
                                            <p:fltVal val="0"/>
                                          </p:val>
                                        </p:tav>
                                        <p:tav tm="100000">
                                          <p:val>
                                            <p:strVal val="#ppt_w"/>
                                          </p:val>
                                        </p:tav>
                                      </p:tavLst>
                                    </p:anim>
                                    <p:anim calcmode="lin" valueType="num">
                                      <p:cBhvr>
                                        <p:cTn id="78" dur="500" fill="hold"/>
                                        <p:tgtEl>
                                          <p:spTgt spid="74"/>
                                        </p:tgtEl>
                                        <p:attrNameLst>
                                          <p:attrName>ppt_h</p:attrName>
                                        </p:attrNameLst>
                                      </p:cBhvr>
                                      <p:tavLst>
                                        <p:tav tm="0">
                                          <p:val>
                                            <p:fltVal val="0"/>
                                          </p:val>
                                        </p:tav>
                                        <p:tav tm="100000">
                                          <p:val>
                                            <p:strVal val="#ppt_h"/>
                                          </p:val>
                                        </p:tav>
                                      </p:tavLst>
                                    </p:anim>
                                    <p:animEffect transition="in" filter="fade">
                                      <p:cBhvr>
                                        <p:cTn id="79" dur="500"/>
                                        <p:tgtEl>
                                          <p:spTgt spid="74"/>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86"/>
                                        </p:tgtEl>
                                        <p:attrNameLst>
                                          <p:attrName>style.visibility</p:attrName>
                                        </p:attrNameLst>
                                      </p:cBhvr>
                                      <p:to>
                                        <p:strVal val="visible"/>
                                      </p:to>
                                    </p:set>
                                    <p:animEffect transition="in" filter="fade">
                                      <p:cBhvr>
                                        <p:cTn id="84" dur="500"/>
                                        <p:tgtEl>
                                          <p:spTgt spid="86"/>
                                        </p:tgtEl>
                                      </p:cBhvr>
                                    </p:animEffect>
                                    <p:anim calcmode="lin" valueType="num">
                                      <p:cBhvr>
                                        <p:cTn id="85" dur="500" fill="hold"/>
                                        <p:tgtEl>
                                          <p:spTgt spid="86"/>
                                        </p:tgtEl>
                                        <p:attrNameLst>
                                          <p:attrName>ppt_x</p:attrName>
                                        </p:attrNameLst>
                                      </p:cBhvr>
                                      <p:tavLst>
                                        <p:tav tm="0">
                                          <p:val>
                                            <p:strVal val="#ppt_x"/>
                                          </p:val>
                                        </p:tav>
                                        <p:tav tm="100000">
                                          <p:val>
                                            <p:strVal val="#ppt_x"/>
                                          </p:val>
                                        </p:tav>
                                      </p:tavLst>
                                    </p:anim>
                                    <p:anim calcmode="lin" valueType="num">
                                      <p:cBhvr>
                                        <p:cTn id="86" dur="500" fill="hold"/>
                                        <p:tgtEl>
                                          <p:spTgt spid="86"/>
                                        </p:tgtEl>
                                        <p:attrNameLst>
                                          <p:attrName>ppt_y</p:attrName>
                                        </p:attrNameLst>
                                      </p:cBhvr>
                                      <p:tavLst>
                                        <p:tav tm="0">
                                          <p:val>
                                            <p:strVal val="#ppt_y+.1"/>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50"/>
                                        </p:tgtEl>
                                        <p:attrNameLst>
                                          <p:attrName>style.visibility</p:attrName>
                                        </p:attrNameLst>
                                      </p:cBhvr>
                                      <p:to>
                                        <p:strVal val="visible"/>
                                      </p:to>
                                    </p:set>
                                    <p:anim calcmode="lin" valueType="num">
                                      <p:cBhvr additive="base">
                                        <p:cTn id="89" dur="500" fill="hold"/>
                                        <p:tgtEl>
                                          <p:spTgt spid="50"/>
                                        </p:tgtEl>
                                        <p:attrNameLst>
                                          <p:attrName>ppt_x</p:attrName>
                                        </p:attrNameLst>
                                      </p:cBhvr>
                                      <p:tavLst>
                                        <p:tav tm="0">
                                          <p:val>
                                            <p:strVal val="0-#ppt_w/2"/>
                                          </p:val>
                                        </p:tav>
                                        <p:tav tm="100000">
                                          <p:val>
                                            <p:strVal val="#ppt_x"/>
                                          </p:val>
                                        </p:tav>
                                      </p:tavLst>
                                    </p:anim>
                                    <p:anim calcmode="lin" valueType="num">
                                      <p:cBhvr additive="base">
                                        <p:cTn id="90"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81"/>
                                        </p:tgtEl>
                                        <p:attrNameLst>
                                          <p:attrName>style.visibility</p:attrName>
                                        </p:attrNameLst>
                                      </p:cBhvr>
                                      <p:to>
                                        <p:strVal val="visible"/>
                                      </p:to>
                                    </p:set>
                                    <p:animEffect transition="in" filter="wipe(down)">
                                      <p:cBhvr>
                                        <p:cTn id="95" dur="500"/>
                                        <p:tgtEl>
                                          <p:spTgt spid="81"/>
                                        </p:tgtEl>
                                      </p:cBhvr>
                                    </p:animEffect>
                                  </p:childTnLst>
                                </p:cTn>
                              </p:par>
                              <p:par>
                                <p:cTn id="96" presetID="42" presetClass="entr" presetSubtype="0" fill="hold" grpId="0" nodeType="with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500"/>
                                        <p:tgtEl>
                                          <p:spTgt spid="59"/>
                                        </p:tgtEl>
                                      </p:cBhvr>
                                    </p:animEffect>
                                    <p:anim calcmode="lin" valueType="num">
                                      <p:cBhvr>
                                        <p:cTn id="99" dur="500" fill="hold"/>
                                        <p:tgtEl>
                                          <p:spTgt spid="59"/>
                                        </p:tgtEl>
                                        <p:attrNameLst>
                                          <p:attrName>ppt_x</p:attrName>
                                        </p:attrNameLst>
                                      </p:cBhvr>
                                      <p:tavLst>
                                        <p:tav tm="0">
                                          <p:val>
                                            <p:strVal val="#ppt_x"/>
                                          </p:val>
                                        </p:tav>
                                        <p:tav tm="100000">
                                          <p:val>
                                            <p:strVal val="#ppt_x"/>
                                          </p:val>
                                        </p:tav>
                                      </p:tavLst>
                                    </p:anim>
                                    <p:anim calcmode="lin" valueType="num">
                                      <p:cBhvr>
                                        <p:cTn id="100" dur="5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wipe(down)">
                                      <p:cBhvr>
                                        <p:cTn id="105" dur="500"/>
                                        <p:tgtEl>
                                          <p:spTgt spid="77"/>
                                        </p:tgtEl>
                                      </p:cBhvr>
                                    </p:animEffect>
                                  </p:childTnLst>
                                </p:cTn>
                              </p:par>
                              <p:par>
                                <p:cTn id="106" presetID="42" presetClass="entr" presetSubtype="0" fill="hold" grpId="0" nodeType="withEffect">
                                  <p:stCondLst>
                                    <p:cond delay="25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500"/>
                                        <p:tgtEl>
                                          <p:spTgt spid="58"/>
                                        </p:tgtEl>
                                      </p:cBhvr>
                                    </p:animEffect>
                                    <p:anim calcmode="lin" valueType="num">
                                      <p:cBhvr>
                                        <p:cTn id="109" dur="500" fill="hold"/>
                                        <p:tgtEl>
                                          <p:spTgt spid="58"/>
                                        </p:tgtEl>
                                        <p:attrNameLst>
                                          <p:attrName>ppt_x</p:attrName>
                                        </p:attrNameLst>
                                      </p:cBhvr>
                                      <p:tavLst>
                                        <p:tav tm="0">
                                          <p:val>
                                            <p:strVal val="#ppt_x"/>
                                          </p:val>
                                        </p:tav>
                                        <p:tav tm="100000">
                                          <p:val>
                                            <p:strVal val="#ppt_x"/>
                                          </p:val>
                                        </p:tav>
                                      </p:tavLst>
                                    </p:anim>
                                    <p:anim calcmode="lin" valueType="num">
                                      <p:cBhvr>
                                        <p:cTn id="11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76" grpId="0" animBg="1"/>
      <p:bldP spid="77" grpId="0" animBg="1"/>
      <p:bldP spid="81" grpId="0" animBg="1"/>
      <p:bldP spid="50" grpId="0" animBg="1"/>
      <p:bldP spid="58" grpId="0"/>
      <p:bldP spid="59" grpId="0"/>
      <p:bldP spid="2"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335"/>
        <p:cNvGrpSpPr/>
        <p:nvPr/>
      </p:nvGrpSpPr>
      <p:grpSpPr>
        <a:xfrm>
          <a:off x="0" y="0"/>
          <a:ext cx="0" cy="0"/>
          <a:chOff x="0" y="0"/>
          <a:chExt cx="0" cy="0"/>
        </a:xfrm>
      </p:grpSpPr>
      <p:sp>
        <p:nvSpPr>
          <p:cNvPr id="36" name="Rectangle: Rounded Corners 35">
            <a:extLst>
              <a:ext uri="{FF2B5EF4-FFF2-40B4-BE49-F238E27FC236}">
                <a16:creationId xmlns:a16="http://schemas.microsoft.com/office/drawing/2014/main" id="{016A226F-18F0-4CBF-AFF1-9F7E8B8C594A}"/>
              </a:ext>
            </a:extLst>
          </p:cNvPr>
          <p:cNvSpPr/>
          <p:nvPr/>
        </p:nvSpPr>
        <p:spPr>
          <a:xfrm>
            <a:off x="5177791" y="3367909"/>
            <a:ext cx="4593893" cy="1965014"/>
          </a:xfrm>
          <a:prstGeom prst="roundRect">
            <a:avLst>
              <a:gd name="adj" fmla="val 5963"/>
            </a:avLst>
          </a:prstGeom>
          <a:noFill/>
          <a:ln w="127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46304" tIns="146304" rIns="146304" bIns="146304" rtlCol="0" anchor="b"/>
          <a:lstStyle/>
          <a:p>
            <a:pPr marL="457188" indent="-457188" defTabSz="1097280">
              <a:buClr>
                <a:srgbClr val="29ABE2"/>
              </a:buClr>
              <a:buFont typeface="Wingdings" panose="05000000000000000000" pitchFamily="2" charset="2"/>
              <a:buChar char="ü"/>
            </a:pPr>
            <a:r>
              <a:rPr lang="en-US" sz="1920" kern="0" dirty="0">
                <a:solidFill>
                  <a:srgbClr val="606470"/>
                </a:solidFill>
                <a:latin typeface="Calibri"/>
                <a:cs typeface="Calibri"/>
                <a:sym typeface="Arial"/>
              </a:rPr>
              <a:t>Continue skin- to skin care, positive parenting, breastfeeding
Newborn care
Follow-up for  family planning counseling </a:t>
            </a:r>
            <a:endParaRPr lang="ar-EG" sz="1920" kern="0" dirty="0">
              <a:solidFill>
                <a:srgbClr val="606470"/>
              </a:solidFill>
              <a:latin typeface="Calibri"/>
              <a:cs typeface="Calibri"/>
              <a:sym typeface="Arial"/>
            </a:endParaRPr>
          </a:p>
        </p:txBody>
      </p:sp>
      <p:sp>
        <p:nvSpPr>
          <p:cNvPr id="47" name="Rectangle: Rounded Corners 46">
            <a:extLst>
              <a:ext uri="{FF2B5EF4-FFF2-40B4-BE49-F238E27FC236}">
                <a16:creationId xmlns:a16="http://schemas.microsoft.com/office/drawing/2014/main" id="{CB6FE6C7-374A-45AD-B509-D2B012107AC4}"/>
              </a:ext>
            </a:extLst>
          </p:cNvPr>
          <p:cNvSpPr/>
          <p:nvPr/>
        </p:nvSpPr>
        <p:spPr>
          <a:xfrm>
            <a:off x="10029349" y="1474586"/>
            <a:ext cx="4264321" cy="2374717"/>
          </a:xfrm>
          <a:prstGeom prst="roundRect">
            <a:avLst>
              <a:gd name="adj" fmla="val 5963"/>
            </a:avLst>
          </a:prstGeom>
          <a:noFill/>
          <a:ln w="127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46304" tIns="146304" rIns="146304" bIns="146304" rtlCol="0" anchor="b"/>
          <a:lstStyle/>
          <a:p>
            <a:pPr marL="457188" indent="-457188" defTabSz="1097280">
              <a:buClr>
                <a:srgbClr val="29ABE2"/>
              </a:buClr>
              <a:buFont typeface="Wingdings" panose="05000000000000000000" pitchFamily="2" charset="2"/>
              <a:buChar char="ü"/>
            </a:pPr>
            <a:r>
              <a:rPr lang="en-US" sz="1920" kern="0" dirty="0">
                <a:solidFill>
                  <a:srgbClr val="606470"/>
                </a:solidFill>
                <a:latin typeface="Calibri"/>
                <a:cs typeface="Calibri"/>
                <a:sym typeface="Arial"/>
              </a:rPr>
              <a:t>The role of childbirth assistance (DOLA)
post-LSCS &amp;  post abortion IUDs
early SSC &amp;Early initiation of breastfeeding</a:t>
            </a:r>
          </a:p>
        </p:txBody>
      </p:sp>
      <p:sp>
        <p:nvSpPr>
          <p:cNvPr id="70" name="Rectangle 69">
            <a:extLst>
              <a:ext uri="{FF2B5EF4-FFF2-40B4-BE49-F238E27FC236}">
                <a16:creationId xmlns:a16="http://schemas.microsoft.com/office/drawing/2014/main" id="{ADE4701F-9442-4D69-B9E7-321EBF08903C}"/>
              </a:ext>
            </a:extLst>
          </p:cNvPr>
          <p:cNvSpPr/>
          <p:nvPr/>
        </p:nvSpPr>
        <p:spPr>
          <a:xfrm>
            <a:off x="0" y="8009603"/>
            <a:ext cx="14630400" cy="21999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
                <a:srgbClr val="000000"/>
              </a:buClr>
            </a:pPr>
            <a:endParaRPr lang="en-US" sz="2240" kern="0">
              <a:solidFill>
                <a:srgbClr val="FFFFFF"/>
              </a:solidFill>
              <a:latin typeface="Calibri"/>
              <a:cs typeface="Calibri"/>
              <a:sym typeface="Arial"/>
            </a:endParaRPr>
          </a:p>
        </p:txBody>
      </p:sp>
      <p:grpSp>
        <p:nvGrpSpPr>
          <p:cNvPr id="80" name="Group 79">
            <a:extLst>
              <a:ext uri="{FF2B5EF4-FFF2-40B4-BE49-F238E27FC236}">
                <a16:creationId xmlns:a16="http://schemas.microsoft.com/office/drawing/2014/main" id="{DD6B40A1-875D-4853-A726-9F357BC17AAA}"/>
              </a:ext>
            </a:extLst>
          </p:cNvPr>
          <p:cNvGrpSpPr/>
          <p:nvPr/>
        </p:nvGrpSpPr>
        <p:grpSpPr>
          <a:xfrm>
            <a:off x="6138342" y="114829"/>
            <a:ext cx="2749124" cy="2193186"/>
            <a:chOff x="3836462" y="-82549"/>
            <a:chExt cx="1718203" cy="1370741"/>
          </a:xfrm>
        </p:grpSpPr>
        <p:pic>
          <p:nvPicPr>
            <p:cNvPr id="3" name="Picture 2">
              <a:extLst>
                <a:ext uri="{FF2B5EF4-FFF2-40B4-BE49-F238E27FC236}">
                  <a16:creationId xmlns:a16="http://schemas.microsoft.com/office/drawing/2014/main" id="{F77035F5-FCD7-4909-A904-68BC888AA4FD}"/>
                </a:ext>
              </a:extLst>
            </p:cNvPr>
            <p:cNvPicPr>
              <a:picLocks noChangeAspect="1"/>
            </p:cNvPicPr>
            <p:nvPr/>
          </p:nvPicPr>
          <p:blipFill>
            <a:blip r:embed="rId3"/>
            <a:stretch>
              <a:fillRect/>
            </a:stretch>
          </p:blipFill>
          <p:spPr>
            <a:xfrm>
              <a:off x="3836462" y="226332"/>
              <a:ext cx="1718203" cy="1061860"/>
            </a:xfrm>
            <a:prstGeom prst="rect">
              <a:avLst/>
            </a:prstGeom>
          </p:spPr>
        </p:pic>
        <p:sp>
          <p:nvSpPr>
            <p:cNvPr id="54" name="TextBox 53">
              <a:extLst>
                <a:ext uri="{FF2B5EF4-FFF2-40B4-BE49-F238E27FC236}">
                  <a16:creationId xmlns:a16="http://schemas.microsoft.com/office/drawing/2014/main" id="{64051F57-F096-4E8C-A9C0-0CDEDFB10CAA}"/>
                </a:ext>
              </a:extLst>
            </p:cNvPr>
            <p:cNvSpPr txBox="1"/>
            <p:nvPr/>
          </p:nvSpPr>
          <p:spPr>
            <a:xfrm>
              <a:off x="4052724" y="-82549"/>
              <a:ext cx="1067128" cy="273152"/>
            </a:xfrm>
            <a:prstGeom prst="rect">
              <a:avLst/>
            </a:prstGeom>
            <a:noFill/>
          </p:spPr>
          <p:txBody>
            <a:bodyPr wrap="square">
              <a:spAutoFit/>
            </a:bodyPr>
            <a:lstStyle/>
            <a:p>
              <a:pPr algn="ctr" defTabSz="1097280">
                <a:buClr>
                  <a:srgbClr val="000000"/>
                </a:buClr>
              </a:pPr>
              <a:r>
                <a:rPr lang="en-US" sz="2240" kern="0" dirty="0">
                  <a:solidFill>
                    <a:srgbClr val="24428D"/>
                  </a:solidFill>
                  <a:latin typeface="Calibri"/>
                  <a:cs typeface="Calibri"/>
                  <a:sym typeface="Arial"/>
                </a:rPr>
                <a:t>Hospital</a:t>
              </a:r>
              <a:endParaRPr lang="en-US" sz="2240" kern="0" dirty="0">
                <a:solidFill>
                  <a:srgbClr val="24428D"/>
                </a:solidFill>
                <a:latin typeface="Arial"/>
                <a:cs typeface="Arial"/>
                <a:sym typeface="Arial"/>
              </a:endParaRPr>
            </a:p>
          </p:txBody>
        </p:sp>
      </p:grpSp>
      <p:sp>
        <p:nvSpPr>
          <p:cNvPr id="81" name="Arrow: Down 80">
            <a:extLst>
              <a:ext uri="{FF2B5EF4-FFF2-40B4-BE49-F238E27FC236}">
                <a16:creationId xmlns:a16="http://schemas.microsoft.com/office/drawing/2014/main" id="{0A6F2FAC-7775-4ED4-A6A0-BDA9D304B011}"/>
              </a:ext>
            </a:extLst>
          </p:cNvPr>
          <p:cNvSpPr/>
          <p:nvPr/>
        </p:nvSpPr>
        <p:spPr>
          <a:xfrm>
            <a:off x="944442" y="1840022"/>
            <a:ext cx="520219" cy="3223036"/>
          </a:xfrm>
          <a:prstGeom prst="downArrow">
            <a:avLst>
              <a:gd name="adj1" fmla="val 36608"/>
              <a:gd name="adj2" fmla="val 7758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
                <a:srgbClr val="000000"/>
              </a:buClr>
            </a:pPr>
            <a:endParaRPr lang="en-US" sz="2240" kern="0">
              <a:solidFill>
                <a:srgbClr val="FFFFFF"/>
              </a:solidFill>
              <a:latin typeface="Calibri"/>
              <a:cs typeface="Calibri"/>
              <a:sym typeface="Arial"/>
            </a:endParaRPr>
          </a:p>
        </p:txBody>
      </p:sp>
      <p:sp>
        <p:nvSpPr>
          <p:cNvPr id="50" name="Rectangle: Rounded Corners 49">
            <a:extLst>
              <a:ext uri="{FF2B5EF4-FFF2-40B4-BE49-F238E27FC236}">
                <a16:creationId xmlns:a16="http://schemas.microsoft.com/office/drawing/2014/main" id="{1D91FB65-4984-4D3F-AF65-445AD0401695}"/>
              </a:ext>
            </a:extLst>
          </p:cNvPr>
          <p:cNvSpPr/>
          <p:nvPr/>
        </p:nvSpPr>
        <p:spPr>
          <a:xfrm flipH="1">
            <a:off x="9041131" y="5831546"/>
            <a:ext cx="4727005" cy="1776378"/>
          </a:xfrm>
          <a:prstGeom prst="roundRect">
            <a:avLst>
              <a:gd name="adj" fmla="val 3416"/>
            </a:avLst>
          </a:prstGeom>
          <a:noFill/>
          <a:ln w="127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46304" tIns="146304" rIns="146304" bIns="146304" rtlCol="0" anchor="b"/>
          <a:lstStyle/>
          <a:p>
            <a:pPr algn="r" defTabSz="1097280" rtl="1">
              <a:buClr>
                <a:srgbClr val="29ABE2"/>
              </a:buClr>
            </a:pPr>
            <a:r>
              <a:rPr lang="en-US" sz="1920" kern="0" dirty="0">
                <a:solidFill>
                  <a:srgbClr val="606470"/>
                </a:solidFill>
                <a:latin typeface="Calibri"/>
                <a:cs typeface="Calibri"/>
                <a:sym typeface="Arial"/>
              </a:rPr>
              <a:t>Natural vaginal delivery
Family planning method at 3-6 weeks post delivery</a:t>
            </a:r>
            <a:endParaRPr lang="ar-EG" sz="2080" kern="0" dirty="0">
              <a:solidFill>
                <a:srgbClr val="606470"/>
              </a:solidFill>
              <a:latin typeface="Calibri"/>
              <a:cs typeface="Calibri"/>
              <a:sym typeface="Arial"/>
            </a:endParaRPr>
          </a:p>
        </p:txBody>
      </p:sp>
      <p:sp>
        <p:nvSpPr>
          <p:cNvPr id="59" name="TextBox 58">
            <a:extLst>
              <a:ext uri="{FF2B5EF4-FFF2-40B4-BE49-F238E27FC236}">
                <a16:creationId xmlns:a16="http://schemas.microsoft.com/office/drawing/2014/main" id="{F0091085-1C31-4D65-A5A7-42D625EAA1EA}"/>
              </a:ext>
            </a:extLst>
          </p:cNvPr>
          <p:cNvSpPr txBox="1"/>
          <p:nvPr/>
        </p:nvSpPr>
        <p:spPr>
          <a:xfrm>
            <a:off x="1301707" y="3317771"/>
            <a:ext cx="1934130" cy="437043"/>
          </a:xfrm>
          <a:prstGeom prst="rect">
            <a:avLst/>
          </a:prstGeom>
          <a:noFill/>
        </p:spPr>
        <p:txBody>
          <a:bodyPr wrap="square">
            <a:spAutoFit/>
          </a:bodyPr>
          <a:lstStyle/>
          <a:p>
            <a:pPr algn="ctr" defTabSz="1097280">
              <a:buClr>
                <a:srgbClr val="000000"/>
              </a:buClr>
            </a:pPr>
            <a:r>
              <a:rPr lang="en-US" sz="2240" kern="0" dirty="0">
                <a:solidFill>
                  <a:srgbClr val="24428D"/>
                </a:solidFill>
                <a:latin typeface="Calibri"/>
                <a:cs typeface="Calibri"/>
                <a:sym typeface="Arial"/>
              </a:rPr>
              <a:t>Referral to FCC </a:t>
            </a:r>
            <a:endParaRPr lang="ar-EG" sz="2240" kern="0" dirty="0">
              <a:solidFill>
                <a:srgbClr val="24428D"/>
              </a:solidFill>
              <a:latin typeface="Calibri"/>
              <a:cs typeface="Calibri"/>
              <a:sym typeface="Arial"/>
            </a:endParaRPr>
          </a:p>
        </p:txBody>
      </p:sp>
      <p:grpSp>
        <p:nvGrpSpPr>
          <p:cNvPr id="6" name="Group 5">
            <a:extLst>
              <a:ext uri="{FF2B5EF4-FFF2-40B4-BE49-F238E27FC236}">
                <a16:creationId xmlns:a16="http://schemas.microsoft.com/office/drawing/2014/main" id="{41BAED96-9A75-4E5D-AD2C-2A9BBA3BFFF6}"/>
              </a:ext>
            </a:extLst>
          </p:cNvPr>
          <p:cNvGrpSpPr/>
          <p:nvPr/>
        </p:nvGrpSpPr>
        <p:grpSpPr>
          <a:xfrm>
            <a:off x="9207966" y="449321"/>
            <a:ext cx="4416596" cy="1378843"/>
            <a:chOff x="5754977" y="280825"/>
            <a:chExt cx="2760373" cy="861777"/>
          </a:xfrm>
        </p:grpSpPr>
        <p:sp>
          <p:nvSpPr>
            <p:cNvPr id="25" name="TextBox 24">
              <a:extLst>
                <a:ext uri="{FF2B5EF4-FFF2-40B4-BE49-F238E27FC236}">
                  <a16:creationId xmlns:a16="http://schemas.microsoft.com/office/drawing/2014/main" id="{FC65F8F2-2A18-41BD-AFA9-CC73C565B5CF}"/>
                </a:ext>
              </a:extLst>
            </p:cNvPr>
            <p:cNvSpPr txBox="1"/>
            <p:nvPr/>
          </p:nvSpPr>
          <p:spPr>
            <a:xfrm>
              <a:off x="5754977" y="739278"/>
              <a:ext cx="1962073" cy="273152"/>
            </a:xfrm>
            <a:prstGeom prst="rect">
              <a:avLst/>
            </a:prstGeom>
            <a:solidFill>
              <a:schemeClr val="accent1"/>
            </a:solidFill>
          </p:spPr>
          <p:txBody>
            <a:bodyPr wrap="square">
              <a:spAutoFit/>
            </a:bodyPr>
            <a:lstStyle/>
            <a:p>
              <a:pPr algn="ctr" defTabSz="1097280" rtl="1">
                <a:buClr>
                  <a:srgbClr val="000000"/>
                </a:buClr>
              </a:pPr>
              <a:r>
                <a:rPr lang="en-US" sz="2240" kern="0" dirty="0">
                  <a:solidFill>
                    <a:srgbClr val="FFFFFF"/>
                  </a:solidFill>
                  <a:latin typeface="Calibri"/>
                  <a:cs typeface="Calibri"/>
                  <a:sym typeface="Arial"/>
                </a:rPr>
                <a:t>LR or ER</a:t>
              </a:r>
              <a:endParaRPr lang="ar-EG" sz="2240" kern="0" dirty="0">
                <a:solidFill>
                  <a:srgbClr val="FFFFFF"/>
                </a:solidFill>
                <a:latin typeface="Calibri"/>
                <a:cs typeface="Calibri"/>
                <a:sym typeface="Arial"/>
              </a:endParaRPr>
            </a:p>
          </p:txBody>
        </p:sp>
        <p:pic>
          <p:nvPicPr>
            <p:cNvPr id="4" name="Picture 3">
              <a:extLst>
                <a:ext uri="{FF2B5EF4-FFF2-40B4-BE49-F238E27FC236}">
                  <a16:creationId xmlns:a16="http://schemas.microsoft.com/office/drawing/2014/main" id="{632640E5-5330-45A3-A740-5E85CF452D89}"/>
                </a:ext>
              </a:extLst>
            </p:cNvPr>
            <p:cNvPicPr>
              <a:picLocks noChangeAspect="1"/>
            </p:cNvPicPr>
            <p:nvPr/>
          </p:nvPicPr>
          <p:blipFill rotWithShape="1">
            <a:blip r:embed="rId4"/>
            <a:srcRect l="7478" t="17918" r="11539" b="15525"/>
            <a:stretch/>
          </p:blipFill>
          <p:spPr>
            <a:xfrm>
              <a:off x="7466784" y="280825"/>
              <a:ext cx="1048566" cy="861777"/>
            </a:xfrm>
            <a:prstGeom prst="rect">
              <a:avLst/>
            </a:prstGeom>
          </p:spPr>
        </p:pic>
      </p:grpSp>
      <p:grpSp>
        <p:nvGrpSpPr>
          <p:cNvPr id="10" name="Group 9">
            <a:extLst>
              <a:ext uri="{FF2B5EF4-FFF2-40B4-BE49-F238E27FC236}">
                <a16:creationId xmlns:a16="http://schemas.microsoft.com/office/drawing/2014/main" id="{37FF16D1-C89A-4091-B7B2-3841FEEA62BF}"/>
              </a:ext>
            </a:extLst>
          </p:cNvPr>
          <p:cNvGrpSpPr/>
          <p:nvPr/>
        </p:nvGrpSpPr>
        <p:grpSpPr>
          <a:xfrm>
            <a:off x="3785927" y="2034837"/>
            <a:ext cx="5648222" cy="1814466"/>
            <a:chOff x="2024527" y="1271772"/>
            <a:chExt cx="3530139" cy="1134041"/>
          </a:xfrm>
        </p:grpSpPr>
        <p:sp>
          <p:nvSpPr>
            <p:cNvPr id="39" name="TextBox 38">
              <a:extLst>
                <a:ext uri="{FF2B5EF4-FFF2-40B4-BE49-F238E27FC236}">
                  <a16:creationId xmlns:a16="http://schemas.microsoft.com/office/drawing/2014/main" id="{C05BEFD7-9C0B-468F-A84E-A01DACC08029}"/>
                </a:ext>
              </a:extLst>
            </p:cNvPr>
            <p:cNvSpPr txBox="1"/>
            <p:nvPr/>
          </p:nvSpPr>
          <p:spPr>
            <a:xfrm>
              <a:off x="3061520" y="1959858"/>
              <a:ext cx="2493146" cy="273152"/>
            </a:xfrm>
            <a:prstGeom prst="rect">
              <a:avLst/>
            </a:prstGeom>
            <a:solidFill>
              <a:schemeClr val="accent1"/>
            </a:solidFill>
          </p:spPr>
          <p:txBody>
            <a:bodyPr wrap="square">
              <a:spAutoFit/>
            </a:bodyPr>
            <a:lstStyle/>
            <a:p>
              <a:pPr algn="ctr" defTabSz="1097280" rtl="1">
                <a:buClr>
                  <a:srgbClr val="000000"/>
                </a:buClr>
              </a:pPr>
              <a:r>
                <a:rPr lang="en-US" sz="2240" kern="0" dirty="0">
                  <a:solidFill>
                    <a:srgbClr val="FFFFFF"/>
                  </a:solidFill>
                  <a:latin typeface="Calibri"/>
                  <a:cs typeface="Calibri"/>
                  <a:sym typeface="Arial"/>
                </a:rPr>
                <a:t>Postnatal Ward</a:t>
              </a:r>
              <a:endParaRPr lang="ar-EG" sz="2240" kern="0" dirty="0">
                <a:solidFill>
                  <a:srgbClr val="FFFFFF"/>
                </a:solidFill>
                <a:latin typeface="Calibri"/>
                <a:cs typeface="Calibri"/>
                <a:sym typeface="Arial"/>
              </a:endParaRPr>
            </a:p>
          </p:txBody>
        </p:sp>
        <p:pic>
          <p:nvPicPr>
            <p:cNvPr id="9" name="Picture 8">
              <a:extLst>
                <a:ext uri="{FF2B5EF4-FFF2-40B4-BE49-F238E27FC236}">
                  <a16:creationId xmlns:a16="http://schemas.microsoft.com/office/drawing/2014/main" id="{9932A1E3-0A54-435C-9BF5-21C31F6A2345}"/>
                </a:ext>
              </a:extLst>
            </p:cNvPr>
            <p:cNvPicPr>
              <a:picLocks noChangeAspect="1"/>
            </p:cNvPicPr>
            <p:nvPr/>
          </p:nvPicPr>
          <p:blipFill rotWithShape="1">
            <a:blip r:embed="rId5"/>
            <a:srcRect l="9859" t="32533" r="36650" b="14571"/>
            <a:stretch/>
          </p:blipFill>
          <p:spPr>
            <a:xfrm>
              <a:off x="2024527" y="1271772"/>
              <a:ext cx="1146785" cy="1134041"/>
            </a:xfrm>
            <a:prstGeom prst="rect">
              <a:avLst/>
            </a:prstGeom>
          </p:spPr>
        </p:pic>
      </p:grpSp>
      <p:grpSp>
        <p:nvGrpSpPr>
          <p:cNvPr id="49" name="Group 48">
            <a:extLst>
              <a:ext uri="{FF2B5EF4-FFF2-40B4-BE49-F238E27FC236}">
                <a16:creationId xmlns:a16="http://schemas.microsoft.com/office/drawing/2014/main" id="{9752BF16-43D4-455E-AEB1-B5D0F4917468}"/>
              </a:ext>
            </a:extLst>
          </p:cNvPr>
          <p:cNvGrpSpPr/>
          <p:nvPr/>
        </p:nvGrpSpPr>
        <p:grpSpPr>
          <a:xfrm flipH="1">
            <a:off x="10176202" y="4591689"/>
            <a:ext cx="3964208" cy="1861322"/>
            <a:chOff x="849912" y="666004"/>
            <a:chExt cx="2477630" cy="1163327"/>
          </a:xfrm>
        </p:grpSpPr>
        <p:sp>
          <p:nvSpPr>
            <p:cNvPr id="51" name="TextBox 50">
              <a:extLst>
                <a:ext uri="{FF2B5EF4-FFF2-40B4-BE49-F238E27FC236}">
                  <a16:creationId xmlns:a16="http://schemas.microsoft.com/office/drawing/2014/main" id="{CC230EAB-CEA6-4D03-AA46-5699EAD07B94}"/>
                </a:ext>
              </a:extLst>
            </p:cNvPr>
            <p:cNvSpPr txBox="1"/>
            <p:nvPr/>
          </p:nvSpPr>
          <p:spPr>
            <a:xfrm>
              <a:off x="1852803" y="1291647"/>
              <a:ext cx="1474739" cy="273152"/>
            </a:xfrm>
            <a:prstGeom prst="rect">
              <a:avLst/>
            </a:prstGeom>
            <a:solidFill>
              <a:schemeClr val="accent1"/>
            </a:solidFill>
          </p:spPr>
          <p:txBody>
            <a:bodyPr wrap="square">
              <a:spAutoFit/>
            </a:bodyPr>
            <a:lstStyle/>
            <a:p>
              <a:pPr defTabSz="1097280" rtl="1">
                <a:buClr>
                  <a:srgbClr val="000000"/>
                </a:buClr>
              </a:pPr>
              <a:r>
                <a:rPr lang="en-US" sz="2240" kern="0" dirty="0">
                  <a:solidFill>
                    <a:srgbClr val="FFFFFF"/>
                  </a:solidFill>
                  <a:latin typeface="Calibri"/>
                  <a:cs typeface="Calibri"/>
                  <a:sym typeface="Arial"/>
                </a:rPr>
                <a:t>FP clinic</a:t>
              </a:r>
              <a:endParaRPr lang="ar-EG" sz="2240" kern="0" dirty="0">
                <a:solidFill>
                  <a:srgbClr val="FFFFFF"/>
                </a:solidFill>
                <a:latin typeface="Calibri"/>
                <a:cs typeface="Calibri"/>
                <a:sym typeface="Arial"/>
              </a:endParaRPr>
            </a:p>
          </p:txBody>
        </p:sp>
        <p:pic>
          <p:nvPicPr>
            <p:cNvPr id="52" name="Picture 51">
              <a:extLst>
                <a:ext uri="{FF2B5EF4-FFF2-40B4-BE49-F238E27FC236}">
                  <a16:creationId xmlns:a16="http://schemas.microsoft.com/office/drawing/2014/main" id="{D906C691-B495-4B99-AF9E-8142279881CD}"/>
                </a:ext>
              </a:extLst>
            </p:cNvPr>
            <p:cNvPicPr>
              <a:picLocks noChangeAspect="1"/>
            </p:cNvPicPr>
            <p:nvPr/>
          </p:nvPicPr>
          <p:blipFill rotWithShape="1">
            <a:blip r:embed="rId6"/>
            <a:srcRect l="20363" t="25188" r="23254" b="14500"/>
            <a:stretch/>
          </p:blipFill>
          <p:spPr>
            <a:xfrm flipH="1">
              <a:off x="849912" y="666004"/>
              <a:ext cx="1087555" cy="1163327"/>
            </a:xfrm>
            <a:prstGeom prst="rect">
              <a:avLst/>
            </a:prstGeom>
          </p:spPr>
        </p:pic>
      </p:grpSp>
      <p:grpSp>
        <p:nvGrpSpPr>
          <p:cNvPr id="53" name="Group 52">
            <a:extLst>
              <a:ext uri="{FF2B5EF4-FFF2-40B4-BE49-F238E27FC236}">
                <a16:creationId xmlns:a16="http://schemas.microsoft.com/office/drawing/2014/main" id="{0ACB8BA7-DD70-4FB1-B853-DA9D9B2EF314}"/>
              </a:ext>
            </a:extLst>
          </p:cNvPr>
          <p:cNvGrpSpPr/>
          <p:nvPr/>
        </p:nvGrpSpPr>
        <p:grpSpPr>
          <a:xfrm flipH="1">
            <a:off x="702941" y="517786"/>
            <a:ext cx="4917840" cy="1425558"/>
            <a:chOff x="5670219" y="875985"/>
            <a:chExt cx="3073650" cy="890974"/>
          </a:xfrm>
        </p:grpSpPr>
        <p:sp>
          <p:nvSpPr>
            <p:cNvPr id="55" name="TextBox 54">
              <a:extLst>
                <a:ext uri="{FF2B5EF4-FFF2-40B4-BE49-F238E27FC236}">
                  <a16:creationId xmlns:a16="http://schemas.microsoft.com/office/drawing/2014/main" id="{86BA507B-561F-4926-A148-663FFA8FA6C0}"/>
                </a:ext>
              </a:extLst>
            </p:cNvPr>
            <p:cNvSpPr txBox="1"/>
            <p:nvPr/>
          </p:nvSpPr>
          <p:spPr>
            <a:xfrm>
              <a:off x="5670219" y="1291647"/>
              <a:ext cx="2191395" cy="273152"/>
            </a:xfrm>
            <a:prstGeom prst="rect">
              <a:avLst/>
            </a:prstGeom>
            <a:solidFill>
              <a:schemeClr val="accent1"/>
            </a:solidFill>
          </p:spPr>
          <p:txBody>
            <a:bodyPr wrap="square">
              <a:spAutoFit/>
            </a:bodyPr>
            <a:lstStyle/>
            <a:p>
              <a:pPr algn="ctr" defTabSz="1097280" rtl="1">
                <a:buClr>
                  <a:srgbClr val="000000"/>
                </a:buClr>
              </a:pPr>
              <a:r>
                <a:rPr lang="en-US" sz="2240" kern="0" dirty="0">
                  <a:solidFill>
                    <a:srgbClr val="FFFFFF"/>
                  </a:solidFill>
                  <a:latin typeface="Calibri"/>
                  <a:cs typeface="Calibri"/>
                  <a:sym typeface="Arial"/>
                </a:rPr>
                <a:t>FC clinic</a:t>
              </a:r>
              <a:endParaRPr lang="ar-EG" sz="2240" kern="0" dirty="0">
                <a:solidFill>
                  <a:srgbClr val="FFFFFF"/>
                </a:solidFill>
                <a:latin typeface="Calibri"/>
                <a:cs typeface="Calibri"/>
                <a:sym typeface="Arial"/>
              </a:endParaRPr>
            </a:p>
          </p:txBody>
        </p:sp>
        <p:pic>
          <p:nvPicPr>
            <p:cNvPr id="56" name="Picture 55">
              <a:extLst>
                <a:ext uri="{FF2B5EF4-FFF2-40B4-BE49-F238E27FC236}">
                  <a16:creationId xmlns:a16="http://schemas.microsoft.com/office/drawing/2014/main" id="{549AE823-A57B-4341-A004-318FBBFF1BE9}"/>
                </a:ext>
              </a:extLst>
            </p:cNvPr>
            <p:cNvPicPr>
              <a:picLocks noChangeAspect="1"/>
            </p:cNvPicPr>
            <p:nvPr/>
          </p:nvPicPr>
          <p:blipFill rotWithShape="1">
            <a:blip r:embed="rId7"/>
            <a:srcRect l="24193" t="28674" r="14588" b="14552"/>
            <a:stretch/>
          </p:blipFill>
          <p:spPr>
            <a:xfrm flipH="1">
              <a:off x="7783147" y="875985"/>
              <a:ext cx="960722" cy="890974"/>
            </a:xfrm>
            <a:prstGeom prst="rect">
              <a:avLst/>
            </a:prstGeom>
          </p:spPr>
        </p:pic>
      </p:grpSp>
      <p:sp>
        <p:nvSpPr>
          <p:cNvPr id="76" name="Arrow: Down 75">
            <a:extLst>
              <a:ext uri="{FF2B5EF4-FFF2-40B4-BE49-F238E27FC236}">
                <a16:creationId xmlns:a16="http://schemas.microsoft.com/office/drawing/2014/main" id="{C20D7967-19C8-4D81-9A84-37DE77851C3B}"/>
              </a:ext>
            </a:extLst>
          </p:cNvPr>
          <p:cNvSpPr/>
          <p:nvPr/>
        </p:nvSpPr>
        <p:spPr>
          <a:xfrm rot="16200000">
            <a:off x="7586148" y="4912324"/>
            <a:ext cx="491189" cy="3204816"/>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
                <a:srgbClr val="000000"/>
              </a:buClr>
            </a:pPr>
            <a:endParaRPr lang="en-US" sz="2240" kern="0">
              <a:solidFill>
                <a:srgbClr val="FFFFFF"/>
              </a:solidFill>
              <a:latin typeface="Calibri"/>
              <a:cs typeface="Calibri"/>
              <a:sym typeface="Arial"/>
            </a:endParaRPr>
          </a:p>
        </p:txBody>
      </p:sp>
      <p:pic>
        <p:nvPicPr>
          <p:cNvPr id="33" name="Picture 32">
            <a:extLst>
              <a:ext uri="{FF2B5EF4-FFF2-40B4-BE49-F238E27FC236}">
                <a16:creationId xmlns:a16="http://schemas.microsoft.com/office/drawing/2014/main" id="{47274CD5-6D55-4289-B453-D06028B844BD}"/>
              </a:ext>
            </a:extLst>
          </p:cNvPr>
          <p:cNvPicPr>
            <a:picLocks noChangeAspect="1"/>
          </p:cNvPicPr>
          <p:nvPr/>
        </p:nvPicPr>
        <p:blipFill>
          <a:blip r:embed="rId8"/>
          <a:stretch>
            <a:fillRect/>
          </a:stretch>
        </p:blipFill>
        <p:spPr>
          <a:xfrm>
            <a:off x="1" y="5063060"/>
            <a:ext cx="4117866" cy="2544865"/>
          </a:xfrm>
          <a:prstGeom prst="rect">
            <a:avLst/>
          </a:prstGeom>
        </p:spPr>
      </p:pic>
      <p:pic>
        <p:nvPicPr>
          <p:cNvPr id="37" name="Picture 36">
            <a:extLst>
              <a:ext uri="{FF2B5EF4-FFF2-40B4-BE49-F238E27FC236}">
                <a16:creationId xmlns:a16="http://schemas.microsoft.com/office/drawing/2014/main" id="{BC36E120-34A0-49D0-BD2A-09F8B3BF8D70}"/>
              </a:ext>
            </a:extLst>
          </p:cNvPr>
          <p:cNvPicPr>
            <a:picLocks noChangeAspect="1"/>
          </p:cNvPicPr>
          <p:nvPr/>
        </p:nvPicPr>
        <p:blipFill>
          <a:blip r:embed="rId7"/>
          <a:stretch>
            <a:fillRect/>
          </a:stretch>
        </p:blipFill>
        <p:spPr>
          <a:xfrm>
            <a:off x="2649414" y="5715201"/>
            <a:ext cx="2145440" cy="2145440"/>
          </a:xfrm>
          <a:prstGeom prst="rect">
            <a:avLst/>
          </a:prstGeom>
        </p:spPr>
      </p:pic>
      <p:pic>
        <p:nvPicPr>
          <p:cNvPr id="63" name="Picture 62">
            <a:extLst>
              <a:ext uri="{FF2B5EF4-FFF2-40B4-BE49-F238E27FC236}">
                <a16:creationId xmlns:a16="http://schemas.microsoft.com/office/drawing/2014/main" id="{C5AD139D-A0E5-4BC1-B5B5-1F56F14001B6}"/>
              </a:ext>
            </a:extLst>
          </p:cNvPr>
          <p:cNvPicPr>
            <a:picLocks noChangeAspect="1"/>
          </p:cNvPicPr>
          <p:nvPr/>
        </p:nvPicPr>
        <p:blipFill>
          <a:blip r:embed="rId9"/>
          <a:srcRect l="466" r="466"/>
          <a:stretch/>
        </p:blipFill>
        <p:spPr>
          <a:xfrm flipH="1">
            <a:off x="13721164" y="362486"/>
            <a:ext cx="425212" cy="1488340"/>
          </a:xfrm>
          <a:prstGeom prst="rect">
            <a:avLst/>
          </a:prstGeom>
        </p:spPr>
      </p:pic>
      <p:pic>
        <p:nvPicPr>
          <p:cNvPr id="67" name="Picture 66">
            <a:extLst>
              <a:ext uri="{FF2B5EF4-FFF2-40B4-BE49-F238E27FC236}">
                <a16:creationId xmlns:a16="http://schemas.microsoft.com/office/drawing/2014/main" id="{5AFE5945-F0A7-45D2-937B-85572B30B9EF}"/>
              </a:ext>
            </a:extLst>
          </p:cNvPr>
          <p:cNvPicPr>
            <a:picLocks noChangeAspect="1"/>
          </p:cNvPicPr>
          <p:nvPr/>
        </p:nvPicPr>
        <p:blipFill>
          <a:blip r:embed="rId9"/>
          <a:srcRect l="466" r="466"/>
          <a:stretch/>
        </p:blipFill>
        <p:spPr>
          <a:xfrm flipH="1">
            <a:off x="5766513" y="2296583"/>
            <a:ext cx="425212" cy="1488340"/>
          </a:xfrm>
          <a:prstGeom prst="rect">
            <a:avLst/>
          </a:prstGeom>
        </p:spPr>
      </p:pic>
      <p:pic>
        <p:nvPicPr>
          <p:cNvPr id="71" name="Picture 70">
            <a:extLst>
              <a:ext uri="{FF2B5EF4-FFF2-40B4-BE49-F238E27FC236}">
                <a16:creationId xmlns:a16="http://schemas.microsoft.com/office/drawing/2014/main" id="{A139C6C3-EFE7-4B1E-833F-9CE94F14E38B}"/>
              </a:ext>
            </a:extLst>
          </p:cNvPr>
          <p:cNvPicPr>
            <a:picLocks noChangeAspect="1"/>
          </p:cNvPicPr>
          <p:nvPr/>
        </p:nvPicPr>
        <p:blipFill rotWithShape="1">
          <a:blip r:embed="rId10"/>
          <a:srcRect l="13029" t="15060" r="12421" b="14829"/>
          <a:stretch/>
        </p:blipFill>
        <p:spPr>
          <a:xfrm>
            <a:off x="6657527" y="5777639"/>
            <a:ext cx="1830678" cy="1721669"/>
          </a:xfrm>
          <a:prstGeom prst="rect">
            <a:avLst/>
          </a:prstGeom>
        </p:spPr>
      </p:pic>
      <p:grpSp>
        <p:nvGrpSpPr>
          <p:cNvPr id="44" name="Group 43">
            <a:extLst>
              <a:ext uri="{FF2B5EF4-FFF2-40B4-BE49-F238E27FC236}">
                <a16:creationId xmlns:a16="http://schemas.microsoft.com/office/drawing/2014/main" id="{EF8FF24B-BD0E-4D9D-A35F-97CD96563EAE}"/>
              </a:ext>
            </a:extLst>
          </p:cNvPr>
          <p:cNvGrpSpPr/>
          <p:nvPr/>
        </p:nvGrpSpPr>
        <p:grpSpPr>
          <a:xfrm>
            <a:off x="11806230" y="248832"/>
            <a:ext cx="1297012" cy="1715648"/>
            <a:chOff x="3576893" y="311422"/>
            <a:chExt cx="873818" cy="1155861"/>
          </a:xfrm>
        </p:grpSpPr>
        <p:pic>
          <p:nvPicPr>
            <p:cNvPr id="43" name="Picture 42">
              <a:extLst>
                <a:ext uri="{FF2B5EF4-FFF2-40B4-BE49-F238E27FC236}">
                  <a16:creationId xmlns:a16="http://schemas.microsoft.com/office/drawing/2014/main" id="{3A810E7A-3112-4C3F-A043-16BEF225D87E}"/>
                </a:ext>
              </a:extLst>
            </p:cNvPr>
            <p:cNvPicPr>
              <a:picLocks noChangeAspect="1"/>
            </p:cNvPicPr>
            <p:nvPr/>
          </p:nvPicPr>
          <p:blipFill rotWithShape="1">
            <a:blip r:embed="rId11"/>
            <a:srcRect l="33180" t="18351" r="22882" b="12268"/>
            <a:stretch/>
          </p:blipFill>
          <p:spPr>
            <a:xfrm flipH="1">
              <a:off x="3576893" y="311422"/>
              <a:ext cx="732009" cy="1155861"/>
            </a:xfrm>
            <a:prstGeom prst="rect">
              <a:avLst/>
            </a:prstGeom>
          </p:spPr>
        </p:pic>
        <p:pic>
          <p:nvPicPr>
            <p:cNvPr id="41" name="Picture 40">
              <a:extLst>
                <a:ext uri="{FF2B5EF4-FFF2-40B4-BE49-F238E27FC236}">
                  <a16:creationId xmlns:a16="http://schemas.microsoft.com/office/drawing/2014/main" id="{81B2FF1B-C5F2-4DCE-B29A-5EE435003BA1}"/>
                </a:ext>
              </a:extLst>
            </p:cNvPr>
            <p:cNvPicPr>
              <a:picLocks noChangeAspect="1"/>
            </p:cNvPicPr>
            <p:nvPr/>
          </p:nvPicPr>
          <p:blipFill rotWithShape="1">
            <a:blip r:embed="rId12"/>
            <a:srcRect l="50000" t="15417" r="27600" b="15694"/>
            <a:stretch/>
          </p:blipFill>
          <p:spPr>
            <a:xfrm flipH="1">
              <a:off x="4134252" y="441386"/>
              <a:ext cx="316459" cy="973245"/>
            </a:xfrm>
            <a:prstGeom prst="rect">
              <a:avLst/>
            </a:prstGeom>
          </p:spPr>
        </p:pic>
      </p:grpSp>
      <p:grpSp>
        <p:nvGrpSpPr>
          <p:cNvPr id="78" name="Group 77">
            <a:extLst>
              <a:ext uri="{FF2B5EF4-FFF2-40B4-BE49-F238E27FC236}">
                <a16:creationId xmlns:a16="http://schemas.microsoft.com/office/drawing/2014/main" id="{4B04255F-0091-40F1-BA2C-475865CF8D29}"/>
              </a:ext>
            </a:extLst>
          </p:cNvPr>
          <p:cNvGrpSpPr/>
          <p:nvPr/>
        </p:nvGrpSpPr>
        <p:grpSpPr>
          <a:xfrm>
            <a:off x="6260022" y="1082521"/>
            <a:ext cx="1297012" cy="1715648"/>
            <a:chOff x="3576893" y="311422"/>
            <a:chExt cx="873818" cy="1155861"/>
          </a:xfrm>
        </p:grpSpPr>
        <p:pic>
          <p:nvPicPr>
            <p:cNvPr id="79" name="Picture 78">
              <a:extLst>
                <a:ext uri="{FF2B5EF4-FFF2-40B4-BE49-F238E27FC236}">
                  <a16:creationId xmlns:a16="http://schemas.microsoft.com/office/drawing/2014/main" id="{217411B3-CA4D-4ACA-A455-85B3DC2F5FF1}"/>
                </a:ext>
              </a:extLst>
            </p:cNvPr>
            <p:cNvPicPr>
              <a:picLocks noChangeAspect="1"/>
            </p:cNvPicPr>
            <p:nvPr/>
          </p:nvPicPr>
          <p:blipFill rotWithShape="1">
            <a:blip r:embed="rId11"/>
            <a:srcRect l="33180" t="18351" r="22882" b="12268"/>
            <a:stretch/>
          </p:blipFill>
          <p:spPr>
            <a:xfrm flipH="1">
              <a:off x="3576893" y="311422"/>
              <a:ext cx="732009" cy="1155861"/>
            </a:xfrm>
            <a:prstGeom prst="rect">
              <a:avLst/>
            </a:prstGeom>
          </p:spPr>
        </p:pic>
        <p:pic>
          <p:nvPicPr>
            <p:cNvPr id="83" name="Picture 82">
              <a:extLst>
                <a:ext uri="{FF2B5EF4-FFF2-40B4-BE49-F238E27FC236}">
                  <a16:creationId xmlns:a16="http://schemas.microsoft.com/office/drawing/2014/main" id="{3C8FC0D6-FF0B-4E32-A2AA-573664963F26}"/>
                </a:ext>
              </a:extLst>
            </p:cNvPr>
            <p:cNvPicPr>
              <a:picLocks noChangeAspect="1"/>
            </p:cNvPicPr>
            <p:nvPr/>
          </p:nvPicPr>
          <p:blipFill rotWithShape="1">
            <a:blip r:embed="rId12"/>
            <a:srcRect l="50000" t="15417" r="27600" b="15694"/>
            <a:stretch/>
          </p:blipFill>
          <p:spPr>
            <a:xfrm flipH="1">
              <a:off x="4134252" y="441386"/>
              <a:ext cx="316459" cy="973245"/>
            </a:xfrm>
            <a:prstGeom prst="rect">
              <a:avLst/>
            </a:prstGeom>
          </p:spPr>
        </p:pic>
      </p:grpSp>
    </p:spTree>
    <p:extLst>
      <p:ext uri="{BB962C8B-B14F-4D97-AF65-F5344CB8AC3E}">
        <p14:creationId xmlns:p14="http://schemas.microsoft.com/office/powerpoint/2010/main" val="26464484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anim calcmode="lin" valueType="num">
                                      <p:cBhvr>
                                        <p:cTn id="8" dur="500" fill="hold"/>
                                        <p:tgtEl>
                                          <p:spTgt spid="80"/>
                                        </p:tgtEl>
                                        <p:attrNameLst>
                                          <p:attrName>ppt_x</p:attrName>
                                        </p:attrNameLst>
                                      </p:cBhvr>
                                      <p:tavLst>
                                        <p:tav tm="0">
                                          <p:val>
                                            <p:strVal val="#ppt_x"/>
                                          </p:val>
                                        </p:tav>
                                        <p:tav tm="100000">
                                          <p:val>
                                            <p:strVal val="#ppt_x"/>
                                          </p:val>
                                        </p:tav>
                                      </p:tavLst>
                                    </p:anim>
                                    <p:anim calcmode="lin" valueType="num">
                                      <p:cBhvr>
                                        <p:cTn id="9" dur="5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fade">
                                      <p:cBhvr>
                                        <p:cTn id="14" dur="500"/>
                                        <p:tgtEl>
                                          <p:spTgt spid="78"/>
                                        </p:tgtEl>
                                      </p:cBhvr>
                                    </p:animEffect>
                                    <p:anim calcmode="lin" valueType="num">
                                      <p:cBhvr>
                                        <p:cTn id="15" dur="500" fill="hold"/>
                                        <p:tgtEl>
                                          <p:spTgt spid="78"/>
                                        </p:tgtEl>
                                        <p:attrNameLst>
                                          <p:attrName>ppt_x</p:attrName>
                                        </p:attrNameLst>
                                      </p:cBhvr>
                                      <p:tavLst>
                                        <p:tav tm="0">
                                          <p:val>
                                            <p:strVal val="#ppt_x"/>
                                          </p:val>
                                        </p:tav>
                                        <p:tav tm="100000">
                                          <p:val>
                                            <p:strVal val="#ppt_x"/>
                                          </p:val>
                                        </p:tav>
                                      </p:tavLst>
                                    </p:anim>
                                    <p:anim calcmode="lin" valueType="num">
                                      <p:cBhvr>
                                        <p:cTn id="16" dur="5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1" presetClass="exit" presetSubtype="0" fill="hold" nodeType="afterEffect">
                                  <p:stCondLst>
                                    <p:cond delay="0"/>
                                  </p:stCondLst>
                                  <p:childTnLst>
                                    <p:set>
                                      <p:cBhvr>
                                        <p:cTn id="25" dur="1" fill="hold">
                                          <p:stCondLst>
                                            <p:cond delay="0"/>
                                          </p:stCondLst>
                                        </p:cTn>
                                        <p:tgtEl>
                                          <p:spTgt spid="78"/>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44"/>
                                        </p:tgtEl>
                                        <p:attrNameLst>
                                          <p:attrName>style.visibility</p:attrName>
                                        </p:attrNameLst>
                                      </p:cBhvr>
                                      <p:to>
                                        <p:strVal val="visible"/>
                                      </p:to>
                                    </p:set>
                                  </p:childTnLst>
                                </p:cTn>
                              </p:par>
                            </p:childTnLst>
                          </p:cTn>
                        </p:par>
                        <p:par>
                          <p:cTn id="28" fill="hold">
                            <p:stCondLst>
                              <p:cond delay="500"/>
                            </p:stCondLst>
                            <p:childTnLst>
                              <p:par>
                                <p:cTn id="29" presetID="42" presetClass="path" presetSubtype="0" accel="50000" decel="50000" fill="hold" nodeType="afterEffect">
                                  <p:stCondLst>
                                    <p:cond delay="0"/>
                                  </p:stCondLst>
                                  <p:childTnLst>
                                    <p:animMotion origin="layout" path="M -0.37934 0.10432 L -2.22222E-6 7.40741E-7 " pathEditMode="relative" rAng="0" ptsTypes="AA">
                                      <p:cBhvr>
                                        <p:cTn id="30" dur="1000" fill="hold"/>
                                        <p:tgtEl>
                                          <p:spTgt spid="44"/>
                                        </p:tgtEl>
                                        <p:attrNameLst>
                                          <p:attrName>ppt_x</p:attrName>
                                          <p:attrName>ppt_y</p:attrName>
                                        </p:attrNameLst>
                                      </p:cBhvr>
                                      <p:rCtr x="19080" y="-5216"/>
                                    </p:animMotion>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additive="base">
                                        <p:cTn id="35" dur="500" fill="hold"/>
                                        <p:tgtEl>
                                          <p:spTgt spid="63"/>
                                        </p:tgtEl>
                                        <p:attrNameLst>
                                          <p:attrName>ppt_x</p:attrName>
                                        </p:attrNameLst>
                                      </p:cBhvr>
                                      <p:tavLst>
                                        <p:tav tm="0">
                                          <p:val>
                                            <p:strVal val="1+#ppt_w/2"/>
                                          </p:val>
                                        </p:tav>
                                        <p:tav tm="100000">
                                          <p:val>
                                            <p:strVal val="#ppt_x"/>
                                          </p:val>
                                        </p:tav>
                                      </p:tavLst>
                                    </p:anim>
                                    <p:anim calcmode="lin" valueType="num">
                                      <p:cBhvr additive="base">
                                        <p:cTn id="36" dur="500" fill="hold"/>
                                        <p:tgtEl>
                                          <p:spTgt spid="63"/>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fill="hold"/>
                                        <p:tgtEl>
                                          <p:spTgt spid="47"/>
                                        </p:tgtEl>
                                        <p:attrNameLst>
                                          <p:attrName>ppt_x</p:attrName>
                                        </p:attrNameLst>
                                      </p:cBhvr>
                                      <p:tavLst>
                                        <p:tav tm="0">
                                          <p:val>
                                            <p:strVal val="1+#ppt_w/2"/>
                                          </p:val>
                                        </p:tav>
                                        <p:tav tm="100000">
                                          <p:val>
                                            <p:strVal val="#ppt_x"/>
                                          </p:val>
                                        </p:tav>
                                      </p:tavLst>
                                    </p:anim>
                                    <p:anim calcmode="lin" valueType="num">
                                      <p:cBhvr additive="base">
                                        <p:cTn id="41"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par>
                                <p:cTn id="49" presetID="42" presetClass="path" presetSubtype="0" accel="50000" decel="50000" fill="hold" nodeType="withEffect">
                                  <p:stCondLst>
                                    <p:cond delay="0"/>
                                  </p:stCondLst>
                                  <p:childTnLst>
                                    <p:animMotion origin="layout" path="M 3.05556E-6 2.09877E-6 L -0.54288 0.23179 " pathEditMode="relative" rAng="0" ptsTypes="AA">
                                      <p:cBhvr>
                                        <p:cTn id="50" dur="1250" fill="hold"/>
                                        <p:tgtEl>
                                          <p:spTgt spid="63"/>
                                        </p:tgtEl>
                                        <p:attrNameLst>
                                          <p:attrName>ppt_x</p:attrName>
                                          <p:attrName>ppt_y</p:attrName>
                                        </p:attrNameLst>
                                      </p:cBhvr>
                                      <p:rCtr x="-27153" y="11574"/>
                                    </p:animMotion>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fill="hold"/>
                                        <p:tgtEl>
                                          <p:spTgt spid="53"/>
                                        </p:tgtEl>
                                        <p:attrNameLst>
                                          <p:attrName>ppt_x</p:attrName>
                                        </p:attrNameLst>
                                      </p:cBhvr>
                                      <p:tavLst>
                                        <p:tav tm="0">
                                          <p:val>
                                            <p:strVal val="0-#ppt_w/2"/>
                                          </p:val>
                                        </p:tav>
                                        <p:tav tm="100000">
                                          <p:val>
                                            <p:strVal val="#ppt_x"/>
                                          </p:val>
                                        </p:tav>
                                      </p:tavLst>
                                    </p:anim>
                                    <p:anim calcmode="lin" valueType="num">
                                      <p:cBhvr additive="base">
                                        <p:cTn id="62" dur="500" fill="hold"/>
                                        <p:tgtEl>
                                          <p:spTgt spid="53"/>
                                        </p:tgtEl>
                                        <p:attrNameLst>
                                          <p:attrName>ppt_y</p:attrName>
                                        </p:attrNameLst>
                                      </p:cBhvr>
                                      <p:tavLst>
                                        <p:tav tm="0">
                                          <p:val>
                                            <p:strVal val="#ppt_y"/>
                                          </p:val>
                                        </p:tav>
                                        <p:tav tm="100000">
                                          <p:val>
                                            <p:strVal val="#ppt_y"/>
                                          </p:val>
                                        </p:tav>
                                      </p:tavLst>
                                    </p:anim>
                                  </p:childTnLst>
                                </p:cTn>
                              </p:par>
                              <p:par>
                                <p:cTn id="63" presetID="1" presetClass="exit" presetSubtype="0" fill="hold" nodeType="withEffect">
                                  <p:stCondLst>
                                    <p:cond delay="0"/>
                                  </p:stCondLst>
                                  <p:childTnLst>
                                    <p:set>
                                      <p:cBhvr>
                                        <p:cTn id="64" dur="1" fill="hold">
                                          <p:stCondLst>
                                            <p:cond delay="0"/>
                                          </p:stCondLst>
                                        </p:cTn>
                                        <p:tgtEl>
                                          <p:spTgt spid="63"/>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67"/>
                                        </p:tgtEl>
                                        <p:attrNameLst>
                                          <p:attrName>style.visibility</p:attrName>
                                        </p:attrNameLst>
                                      </p:cBhvr>
                                      <p:to>
                                        <p:strVal val="visible"/>
                                      </p:to>
                                    </p:set>
                                  </p:childTnLst>
                                </p:cTn>
                              </p:par>
                              <p:par>
                                <p:cTn id="67" presetID="42" presetClass="path" presetSubtype="0" accel="50000" decel="50000" fill="hold" nodeType="withEffect">
                                  <p:stCondLst>
                                    <p:cond delay="250"/>
                                  </p:stCondLst>
                                  <p:childTnLst>
                                    <p:animMotion origin="layout" path="M -5.55556E-7 -4.44444E-6 L -0.23958 -0.22561 " pathEditMode="relative" rAng="0" ptsTypes="AA">
                                      <p:cBhvr>
                                        <p:cTn id="68" dur="1000" fill="hold"/>
                                        <p:tgtEl>
                                          <p:spTgt spid="67"/>
                                        </p:tgtEl>
                                        <p:attrNameLst>
                                          <p:attrName>ppt_x</p:attrName>
                                          <p:attrName>ppt_y</p:attrName>
                                        </p:attrNameLst>
                                      </p:cBhvr>
                                      <p:rCtr x="-11979" y="-11296"/>
                                    </p:animMotion>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wipe(up)">
                                      <p:cBhvr>
                                        <p:cTn id="73" dur="500"/>
                                        <p:tgtEl>
                                          <p:spTgt spid="8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animEffect transition="in" filter="fade">
                                      <p:cBhvr>
                                        <p:cTn id="78" dur="500"/>
                                        <p:tgtEl>
                                          <p:spTgt spid="59"/>
                                        </p:tgtEl>
                                      </p:cBhvr>
                                    </p:animEffect>
                                  </p:childTnLst>
                                </p:cTn>
                              </p:par>
                            </p:childTnLst>
                          </p:cTn>
                        </p:par>
                        <p:par>
                          <p:cTn id="79" fill="hold">
                            <p:stCondLst>
                              <p:cond delay="500"/>
                            </p:stCondLst>
                            <p:childTnLst>
                              <p:par>
                                <p:cTn id="80" presetID="2" presetClass="entr" presetSubtype="8"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 calcmode="lin" valueType="num">
                                      <p:cBhvr additive="base">
                                        <p:cTn id="82" dur="500" fill="hold"/>
                                        <p:tgtEl>
                                          <p:spTgt spid="33"/>
                                        </p:tgtEl>
                                        <p:attrNameLst>
                                          <p:attrName>ppt_x</p:attrName>
                                        </p:attrNameLst>
                                      </p:cBhvr>
                                      <p:tavLst>
                                        <p:tav tm="0">
                                          <p:val>
                                            <p:strVal val="0-#ppt_w/2"/>
                                          </p:val>
                                        </p:tav>
                                        <p:tav tm="100000">
                                          <p:val>
                                            <p:strVal val="#ppt_x"/>
                                          </p:val>
                                        </p:tav>
                                      </p:tavLst>
                                    </p:anim>
                                    <p:anim calcmode="lin" valueType="num">
                                      <p:cBhvr additive="base">
                                        <p:cTn id="83" dur="500" fill="hold"/>
                                        <p:tgtEl>
                                          <p:spTgt spid="33"/>
                                        </p:tgtEl>
                                        <p:attrNameLst>
                                          <p:attrName>ppt_y</p:attrName>
                                        </p:attrNameLst>
                                      </p:cBhvr>
                                      <p:tavLst>
                                        <p:tav tm="0">
                                          <p:val>
                                            <p:strVal val="#ppt_y"/>
                                          </p:val>
                                        </p:tav>
                                        <p:tav tm="100000">
                                          <p:val>
                                            <p:strVal val="#ppt_y"/>
                                          </p:val>
                                        </p:tav>
                                      </p:tavLst>
                                    </p:anim>
                                  </p:childTnLst>
                                </p:cTn>
                              </p:par>
                              <p:par>
                                <p:cTn id="84" presetID="2" presetClass="entr" presetSubtype="8" fill="hold" nodeType="withEffect">
                                  <p:stCondLst>
                                    <p:cond delay="25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fill="hold"/>
                                        <p:tgtEl>
                                          <p:spTgt spid="37"/>
                                        </p:tgtEl>
                                        <p:attrNameLst>
                                          <p:attrName>ppt_x</p:attrName>
                                        </p:attrNameLst>
                                      </p:cBhvr>
                                      <p:tavLst>
                                        <p:tav tm="0">
                                          <p:val>
                                            <p:strVal val="0-#ppt_w/2"/>
                                          </p:val>
                                        </p:tav>
                                        <p:tav tm="100000">
                                          <p:val>
                                            <p:strVal val="#ppt_x"/>
                                          </p:val>
                                        </p:tav>
                                      </p:tavLst>
                                    </p:anim>
                                    <p:anim calcmode="lin" valueType="num">
                                      <p:cBhvr additive="base">
                                        <p:cTn id="87" dur="500" fill="hold"/>
                                        <p:tgtEl>
                                          <p:spTgt spid="37"/>
                                        </p:tgtEl>
                                        <p:attrNameLst>
                                          <p:attrName>ppt_y</p:attrName>
                                        </p:attrNameLst>
                                      </p:cBhvr>
                                      <p:tavLst>
                                        <p:tav tm="0">
                                          <p:val>
                                            <p:strVal val="#ppt_y"/>
                                          </p:val>
                                        </p:tav>
                                        <p:tav tm="100000">
                                          <p:val>
                                            <p:strVal val="#ppt_y"/>
                                          </p:val>
                                        </p:tav>
                                      </p:tavLst>
                                    </p:anim>
                                  </p:childTnLst>
                                </p:cTn>
                              </p:par>
                            </p:childTnLst>
                          </p:cTn>
                        </p:par>
                        <p:par>
                          <p:cTn id="88" fill="hold">
                            <p:stCondLst>
                              <p:cond delay="1250"/>
                            </p:stCondLst>
                            <p:childTnLst>
                              <p:par>
                                <p:cTn id="89" presetID="10" presetClass="entr" presetSubtype="0" fill="hold" nodeType="afterEffect">
                                  <p:stCondLst>
                                    <p:cond delay="0"/>
                                  </p:stCondLst>
                                  <p:childTnLst>
                                    <p:set>
                                      <p:cBhvr>
                                        <p:cTn id="90" dur="1" fill="hold">
                                          <p:stCondLst>
                                            <p:cond delay="0"/>
                                          </p:stCondLst>
                                        </p:cTn>
                                        <p:tgtEl>
                                          <p:spTgt spid="71"/>
                                        </p:tgtEl>
                                        <p:attrNameLst>
                                          <p:attrName>style.visibility</p:attrName>
                                        </p:attrNameLst>
                                      </p:cBhvr>
                                      <p:to>
                                        <p:strVal val="visible"/>
                                      </p:to>
                                    </p:set>
                                    <p:animEffect transition="in" filter="fade">
                                      <p:cBhvr>
                                        <p:cTn id="91" dur="250"/>
                                        <p:tgtEl>
                                          <p:spTgt spid="71"/>
                                        </p:tgtEl>
                                      </p:cBhvr>
                                    </p:animEffect>
                                  </p:childTnLst>
                                </p:cTn>
                              </p:par>
                              <p:par>
                                <p:cTn id="92" presetID="42" presetClass="path" presetSubtype="0" accel="50000" decel="50000" fill="hold" nodeType="withEffect">
                                  <p:stCondLst>
                                    <p:cond delay="0"/>
                                  </p:stCondLst>
                                  <p:childTnLst>
                                    <p:animMotion origin="layout" path="M -4.72222E-6 -1.48148E-6 L -0.12517 0.0034 " pathEditMode="relative" rAng="0" ptsTypes="AA">
                                      <p:cBhvr>
                                        <p:cTn id="93" dur="2000" fill="hold"/>
                                        <p:tgtEl>
                                          <p:spTgt spid="71"/>
                                        </p:tgtEl>
                                        <p:attrNameLst>
                                          <p:attrName>ppt_x</p:attrName>
                                          <p:attrName>ppt_y</p:attrName>
                                        </p:attrNameLst>
                                      </p:cBhvr>
                                      <p:rCtr x="-6267" y="154"/>
                                    </p:animMotion>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76"/>
                                        </p:tgtEl>
                                        <p:attrNameLst>
                                          <p:attrName>style.visibility</p:attrName>
                                        </p:attrNameLst>
                                      </p:cBhvr>
                                      <p:to>
                                        <p:strVal val="visible"/>
                                      </p:to>
                                    </p:set>
                                    <p:animEffect transition="in" filter="wipe(left)">
                                      <p:cBhvr>
                                        <p:cTn id="98" dur="500"/>
                                        <p:tgtEl>
                                          <p:spTgt spid="76"/>
                                        </p:tgtEl>
                                      </p:cBhvr>
                                    </p:animEffect>
                                  </p:childTnLst>
                                </p:cTn>
                              </p:par>
                              <p:par>
                                <p:cTn id="99" presetID="2" presetClass="entr" presetSubtype="2" fill="hold" nodeType="withEffect">
                                  <p:stCondLst>
                                    <p:cond delay="0"/>
                                  </p:stCondLst>
                                  <p:childTnLst>
                                    <p:set>
                                      <p:cBhvr>
                                        <p:cTn id="100" dur="1" fill="hold">
                                          <p:stCondLst>
                                            <p:cond delay="0"/>
                                          </p:stCondLst>
                                        </p:cTn>
                                        <p:tgtEl>
                                          <p:spTgt spid="49"/>
                                        </p:tgtEl>
                                        <p:attrNameLst>
                                          <p:attrName>style.visibility</p:attrName>
                                        </p:attrNameLst>
                                      </p:cBhvr>
                                      <p:to>
                                        <p:strVal val="visible"/>
                                      </p:to>
                                    </p:set>
                                    <p:anim calcmode="lin" valueType="num">
                                      <p:cBhvr additive="base">
                                        <p:cTn id="101" dur="500" fill="hold"/>
                                        <p:tgtEl>
                                          <p:spTgt spid="49"/>
                                        </p:tgtEl>
                                        <p:attrNameLst>
                                          <p:attrName>ppt_x</p:attrName>
                                        </p:attrNameLst>
                                      </p:cBhvr>
                                      <p:tavLst>
                                        <p:tav tm="0">
                                          <p:val>
                                            <p:strVal val="1+#ppt_w/2"/>
                                          </p:val>
                                        </p:tav>
                                        <p:tav tm="100000">
                                          <p:val>
                                            <p:strVal val="#ppt_x"/>
                                          </p:val>
                                        </p:tav>
                                      </p:tavLst>
                                    </p:anim>
                                    <p:anim calcmode="lin" valueType="num">
                                      <p:cBhvr additive="base">
                                        <p:cTn id="102" dur="500" fill="hold"/>
                                        <p:tgtEl>
                                          <p:spTgt spid="49"/>
                                        </p:tgtEl>
                                        <p:attrNameLst>
                                          <p:attrName>ppt_y</p:attrName>
                                        </p:attrNameLst>
                                      </p:cBhvr>
                                      <p:tavLst>
                                        <p:tav tm="0">
                                          <p:val>
                                            <p:strVal val="#ppt_y"/>
                                          </p:val>
                                        </p:tav>
                                        <p:tav tm="100000">
                                          <p:val>
                                            <p:strVal val="#ppt_y"/>
                                          </p:val>
                                        </p:tav>
                                      </p:tavLst>
                                    </p:anim>
                                  </p:childTnLst>
                                </p:cTn>
                              </p:par>
                              <p:par>
                                <p:cTn id="103" presetID="2" presetClass="entr" presetSubtype="4" fill="hold" grpId="0" nodeType="withEffect">
                                  <p:stCondLst>
                                    <p:cond delay="250"/>
                                  </p:stCondLst>
                                  <p:childTnLst>
                                    <p:set>
                                      <p:cBhvr>
                                        <p:cTn id="104" dur="1" fill="hold">
                                          <p:stCondLst>
                                            <p:cond delay="0"/>
                                          </p:stCondLst>
                                        </p:cTn>
                                        <p:tgtEl>
                                          <p:spTgt spid="50"/>
                                        </p:tgtEl>
                                        <p:attrNameLst>
                                          <p:attrName>style.visibility</p:attrName>
                                        </p:attrNameLst>
                                      </p:cBhvr>
                                      <p:to>
                                        <p:strVal val="visible"/>
                                      </p:to>
                                    </p:set>
                                    <p:anim calcmode="lin" valueType="num">
                                      <p:cBhvr additive="base">
                                        <p:cTn id="105" dur="500" fill="hold"/>
                                        <p:tgtEl>
                                          <p:spTgt spid="50"/>
                                        </p:tgtEl>
                                        <p:attrNameLst>
                                          <p:attrName>ppt_x</p:attrName>
                                        </p:attrNameLst>
                                      </p:cBhvr>
                                      <p:tavLst>
                                        <p:tav tm="0">
                                          <p:val>
                                            <p:strVal val="#ppt_x"/>
                                          </p:val>
                                        </p:tav>
                                        <p:tav tm="100000">
                                          <p:val>
                                            <p:strVal val="#ppt_x"/>
                                          </p:val>
                                        </p:tav>
                                      </p:tavLst>
                                    </p:anim>
                                    <p:anim calcmode="lin" valueType="num">
                                      <p:cBhvr additive="base">
                                        <p:cTn id="10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7" grpId="0" animBg="1"/>
      <p:bldP spid="81" grpId="0" animBg="1"/>
      <p:bldP spid="50" grpId="0" animBg="1"/>
      <p:bldP spid="59" grpId="0"/>
      <p:bldP spid="76"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AB1509D-ECEF-D570-20B6-87F0CD5D138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31EE678-8F19-FEE0-7878-7327DB4CE176}"/>
              </a:ext>
            </a:extLst>
          </p:cNvPr>
          <p:cNvSpPr txBox="1"/>
          <p:nvPr/>
        </p:nvSpPr>
        <p:spPr>
          <a:xfrm>
            <a:off x="2488982" y="1259704"/>
            <a:ext cx="9652436" cy="723891"/>
          </a:xfrm>
          <a:prstGeom prst="rect">
            <a:avLst/>
          </a:prstGeom>
          <a:noFill/>
        </p:spPr>
        <p:txBody>
          <a:bodyPr wrap="none" lIns="87782" tIns="65837" rIns="87782" bIns="65837" anchor="ctr">
            <a:spAutoFit/>
          </a:bodyPr>
          <a:lstStyle/>
          <a:p>
            <a:pPr algn="ctr" defTabSz="731592">
              <a:defRPr/>
            </a:pPr>
            <a:r>
              <a:rPr lang="en-US" sz="3840" b="1" dirty="0">
                <a:solidFill>
                  <a:srgbClr val="002368"/>
                </a:solidFill>
                <a:latin typeface="Calibri"/>
              </a:rPr>
              <a:t>Measuring the effectiveness of the application</a:t>
            </a:r>
            <a:endParaRPr lang="ar-EG" sz="3840" b="1" dirty="0">
              <a:solidFill>
                <a:srgbClr val="002368"/>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60F7B4FA-7AE5-0B0D-F45D-EE139EFAB96E}"/>
              </a:ext>
            </a:extLst>
          </p:cNvPr>
          <p:cNvSpPr txBox="1"/>
          <p:nvPr/>
        </p:nvSpPr>
        <p:spPr>
          <a:xfrm>
            <a:off x="6775987" y="2259402"/>
            <a:ext cx="7488653" cy="2086725"/>
          </a:xfrm>
          <a:prstGeom prst="rect">
            <a:avLst/>
          </a:prstGeom>
          <a:noFill/>
        </p:spPr>
        <p:txBody>
          <a:bodyPr wrap="square">
            <a:spAutoFit/>
          </a:bodyPr>
          <a:lstStyle/>
          <a:p>
            <a:pPr defTabSz="1097335" rtl="1">
              <a:defRPr/>
            </a:pPr>
            <a:r>
              <a:rPr lang="en-US" sz="2160" dirty="0">
                <a:solidFill>
                  <a:prstClr val="black"/>
                </a:solidFill>
                <a:latin typeface="Calibri"/>
              </a:rPr>
              <a:t>As part of monitoring the efforts to implement the 'Thousand Golden Days' Initiative, counseling rooms have been activated within hospitals and health units across various governorates, ensuring that services reach the largest number of beneficiaries and reflecting the initiative’s reach and effectiveness across the country</a:t>
            </a:r>
            <a:endParaRPr lang="en-GB" sz="2160" dirty="0">
              <a:solidFill>
                <a:prstClr val="black"/>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DC45F240-2B8C-406A-09B5-BA27DA1392F8}"/>
              </a:ext>
            </a:extLst>
          </p:cNvPr>
          <p:cNvSpPr txBox="1"/>
          <p:nvPr/>
        </p:nvSpPr>
        <p:spPr>
          <a:xfrm>
            <a:off x="11387456" y="5151798"/>
            <a:ext cx="2463089" cy="997196"/>
          </a:xfrm>
          <a:prstGeom prst="rect">
            <a:avLst/>
          </a:prstGeom>
          <a:noFill/>
        </p:spPr>
        <p:txBody>
          <a:bodyPr wrap="square" lIns="0" tIns="0" rIns="0" bIns="0" rtlCol="1">
            <a:spAutoFit/>
          </a:bodyPr>
          <a:lstStyle/>
          <a:p>
            <a:pPr algn="ctr" defTabSz="1097335" rtl="1">
              <a:defRPr/>
            </a:pPr>
            <a:r>
              <a:rPr lang="en-US" sz="2160" dirty="0">
                <a:solidFill>
                  <a:prstClr val="black"/>
                </a:solidFill>
                <a:latin typeface="Calibri"/>
              </a:rPr>
              <a:t>A counseling room activated nationwide</a:t>
            </a:r>
            <a:r>
              <a:rPr lang="ar-EG" sz="2160" dirty="0">
                <a:solidFill>
                  <a:prstClr val="black">
                    <a:lumMod val="65000"/>
                    <a:lumOff val="35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ar-EG" sz="2160" dirty="0">
                <a:solidFill>
                  <a:prstClr val="black">
                    <a:lumMod val="65000"/>
                    <a:lumOff val="35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ar-EG" sz="2160" dirty="0">
              <a:solidFill>
                <a:prstClr val="black">
                  <a:lumMod val="65000"/>
                  <a:lumOff val="35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851FB107-5D05-2C3E-91FE-8F731575BCA8}"/>
              </a:ext>
            </a:extLst>
          </p:cNvPr>
          <p:cNvSpPr/>
          <p:nvPr/>
        </p:nvSpPr>
        <p:spPr>
          <a:xfrm>
            <a:off x="11796495" y="3937293"/>
            <a:ext cx="1470246" cy="1121323"/>
          </a:xfrm>
          <a:prstGeom prst="rect">
            <a:avLst/>
          </a:prstGeom>
          <a:noFill/>
          <a:ln>
            <a:noFill/>
          </a:ln>
        </p:spPr>
        <p:txBody>
          <a:bodyPr vert="horz" lIns="0" tIns="0" rIns="0" bIns="0" rtlCol="0" anchor="ctr" anchorCtr="0">
            <a:noAutofit/>
          </a:bodyPr>
          <a:lstStyle/>
          <a:p>
            <a:pPr algn="justLow" defTabSz="407570" rtl="1">
              <a:lnSpc>
                <a:spcPct val="150000"/>
              </a:lnSpc>
              <a:spcBef>
                <a:spcPts val="357"/>
              </a:spcBef>
              <a:spcAft>
                <a:spcPts val="357"/>
              </a:spcAft>
              <a:buClr>
                <a:srgbClr val="DC5A3A"/>
              </a:buClr>
              <a:buSzPct val="120000"/>
              <a:defRPr/>
            </a:pPr>
            <a:r>
              <a:rPr lang="en-US" sz="6480" b="1" dirty="0">
                <a:solidFill>
                  <a:srgbClr val="0E2841">
                    <a:lumMod val="75000"/>
                    <a:lumOff val="25000"/>
                  </a:srgb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4.4</a:t>
            </a:r>
            <a:endParaRPr lang="ar-EG" sz="6480" b="1" dirty="0">
              <a:solidFill>
                <a:srgbClr val="0E2841">
                  <a:lumMod val="75000"/>
                  <a:lumOff val="25000"/>
                </a:srgb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F6D27825-6247-D0E5-2745-D5FBEF02EE35}"/>
              </a:ext>
            </a:extLst>
          </p:cNvPr>
          <p:cNvSpPr txBox="1"/>
          <p:nvPr/>
        </p:nvSpPr>
        <p:spPr>
          <a:xfrm>
            <a:off x="1008329" y="2030186"/>
            <a:ext cx="5217455" cy="517065"/>
          </a:xfrm>
          <a:prstGeom prst="rect">
            <a:avLst/>
          </a:prstGeom>
          <a:noFill/>
        </p:spPr>
        <p:txBody>
          <a:bodyPr wrap="square" lIns="0" tIns="0" rIns="0" bIns="0" rtlCol="1">
            <a:spAutoFit/>
          </a:bodyPr>
          <a:lstStyle/>
          <a:p>
            <a:pPr algn="ctr" defTabSz="1097335" rtl="1">
              <a:defRPr/>
            </a:pPr>
            <a:r>
              <a:rPr lang="en-US" sz="1680" dirty="0">
                <a:solidFill>
                  <a:prstClr val="black"/>
                </a:solidFill>
                <a:latin typeface="Calibri"/>
              </a:rPr>
              <a:t>Counseling rooms that have been activated within the units and hospitals across the governorates of the country</a:t>
            </a:r>
            <a:endParaRPr lang="ar-EG" sz="1680" b="1" dirty="0">
              <a:solidFill>
                <a:prstClr val="black">
                  <a:lumMod val="65000"/>
                  <a:lumOff val="35000"/>
                </a:prstClr>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4640AF9D-8C6D-A233-EBB0-1BA77AB48DFC}"/>
              </a:ext>
            </a:extLst>
          </p:cNvPr>
          <p:cNvPicPr>
            <a:picLocks noChangeAspect="1"/>
          </p:cNvPicPr>
          <p:nvPr/>
        </p:nvPicPr>
        <p:blipFill rotWithShape="1">
          <a:blip r:embed="rId2">
            <a:extLst>
              <a:ext uri="{28A0092B-C50C-407E-A947-70E740481C1C}">
                <a14:useLocalDpi xmlns:a14="http://schemas.microsoft.com/office/drawing/2010/main" val="0"/>
              </a:ext>
            </a:extLst>
          </a:blip>
          <a:srcRect l="11428" r="1545"/>
          <a:stretch/>
        </p:blipFill>
        <p:spPr>
          <a:xfrm>
            <a:off x="887218" y="2786149"/>
            <a:ext cx="5196058" cy="4535530"/>
          </a:xfrm>
          <a:prstGeom prst="rect">
            <a:avLst/>
          </a:prstGeom>
        </p:spPr>
      </p:pic>
      <p:sp>
        <p:nvSpPr>
          <p:cNvPr id="13" name="TextBox 12">
            <a:extLst>
              <a:ext uri="{FF2B5EF4-FFF2-40B4-BE49-F238E27FC236}">
                <a16:creationId xmlns:a16="http://schemas.microsoft.com/office/drawing/2014/main" id="{69687CA7-C9F4-7496-F070-39BA19126775}"/>
              </a:ext>
            </a:extLst>
          </p:cNvPr>
          <p:cNvSpPr txBox="1"/>
          <p:nvPr/>
        </p:nvSpPr>
        <p:spPr>
          <a:xfrm>
            <a:off x="7002230" y="4164956"/>
            <a:ext cx="3752722" cy="1694823"/>
          </a:xfrm>
          <a:prstGeom prst="rect">
            <a:avLst/>
          </a:prstGeom>
          <a:noFill/>
        </p:spPr>
        <p:txBody>
          <a:bodyPr wrap="square" rtlCol="0">
            <a:spAutoFit/>
          </a:bodyPr>
          <a:lstStyle/>
          <a:p>
            <a:pPr algn="ctr" defTabSz="407570" rtl="1">
              <a:spcBef>
                <a:spcPts val="357"/>
              </a:spcBef>
              <a:spcAft>
                <a:spcPts val="357"/>
              </a:spcAft>
              <a:buClr>
                <a:srgbClr val="DC5A3A"/>
              </a:buClr>
              <a:buSzPct val="120000"/>
              <a:defRPr/>
            </a:pPr>
            <a:r>
              <a:rPr lang="en-US" sz="5760" b="1" dirty="0">
                <a:solidFill>
                  <a:srgbClr val="0E2841">
                    <a:lumMod val="75000"/>
                    <a:lumOff val="25000"/>
                  </a:srgb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12.22</a:t>
            </a:r>
            <a:endParaRPr lang="ar-EG" sz="5760" b="1" dirty="0">
              <a:solidFill>
                <a:srgbClr val="0E2841">
                  <a:lumMod val="75000"/>
                  <a:lumOff val="25000"/>
                </a:srgb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defTabSz="548668"/>
            <a:r>
              <a:rPr lang="en-US" sz="2160" dirty="0">
                <a:solidFill>
                  <a:prstClr val="black"/>
                </a:solidFill>
                <a:latin typeface="Calibri"/>
              </a:rPr>
              <a:t>Counselors </a:t>
            </a:r>
          </a:p>
          <a:p>
            <a:pPr algn="ctr" defTabSz="548668"/>
            <a:r>
              <a:rPr lang="en-US" sz="2160" dirty="0">
                <a:solidFill>
                  <a:prstClr val="black"/>
                </a:solidFill>
                <a:latin typeface="Calibri"/>
              </a:rPr>
              <a:t>who were trained nationwide</a:t>
            </a:r>
            <a:endParaRPr lang="en-US" sz="2160" dirty="0">
              <a:solidFill>
                <a:prstClr val="black">
                  <a:lumMod val="65000"/>
                  <a:lumOff val="35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D1058126-21E1-D1BE-A311-18562D6CDFC5}"/>
              </a:ext>
            </a:extLst>
          </p:cNvPr>
          <p:cNvSpPr/>
          <p:nvPr/>
        </p:nvSpPr>
        <p:spPr>
          <a:xfrm>
            <a:off x="9767421" y="5721357"/>
            <a:ext cx="1928514" cy="1121323"/>
          </a:xfrm>
          <a:prstGeom prst="rect">
            <a:avLst/>
          </a:prstGeom>
          <a:noFill/>
          <a:ln>
            <a:noFill/>
          </a:ln>
        </p:spPr>
        <p:txBody>
          <a:bodyPr vert="horz" lIns="0" tIns="0" rIns="0" bIns="0" rtlCol="0" anchor="ctr" anchorCtr="0">
            <a:noAutofit/>
          </a:bodyPr>
          <a:lstStyle/>
          <a:p>
            <a:pPr algn="justLow" defTabSz="407570" rtl="1">
              <a:lnSpc>
                <a:spcPct val="150000"/>
              </a:lnSpc>
              <a:spcBef>
                <a:spcPts val="357"/>
              </a:spcBef>
              <a:spcAft>
                <a:spcPts val="357"/>
              </a:spcAft>
              <a:buClr>
                <a:srgbClr val="DC5A3A"/>
              </a:buClr>
              <a:buSzPct val="120000"/>
              <a:defRPr/>
            </a:pPr>
            <a:r>
              <a:rPr lang="ar-EG" sz="5760" b="1" dirty="0">
                <a:solidFill>
                  <a:srgbClr val="0E2841">
                    <a:lumMod val="75000"/>
                    <a:lumOff val="25000"/>
                  </a:srgb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en-US" sz="5760" b="1" dirty="0">
                <a:solidFill>
                  <a:srgbClr val="0E2841">
                    <a:lumMod val="75000"/>
                    <a:lumOff val="25000"/>
                  </a:srgb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100</a:t>
            </a:r>
            <a:endParaRPr lang="ar-EG" sz="5760" b="1" dirty="0">
              <a:solidFill>
                <a:srgbClr val="0E2841">
                  <a:lumMod val="75000"/>
                  <a:lumOff val="25000"/>
                </a:srgb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9EC90792-3AFF-E0F3-4E4B-686A4844F090}"/>
              </a:ext>
            </a:extLst>
          </p:cNvPr>
          <p:cNvSpPr txBox="1"/>
          <p:nvPr/>
        </p:nvSpPr>
        <p:spPr>
          <a:xfrm>
            <a:off x="9231653" y="6843830"/>
            <a:ext cx="4011813" cy="664797"/>
          </a:xfrm>
          <a:prstGeom prst="rect">
            <a:avLst/>
          </a:prstGeom>
          <a:noFill/>
        </p:spPr>
        <p:txBody>
          <a:bodyPr wrap="square" lIns="0" tIns="0" rIns="0" bIns="0" rtlCol="1">
            <a:spAutoFit/>
          </a:bodyPr>
          <a:lstStyle/>
          <a:p>
            <a:pPr algn="ctr" defTabSz="1097335" rtl="1">
              <a:defRPr/>
            </a:pPr>
            <a:r>
              <a:rPr lang="en-US" sz="2160" dirty="0">
                <a:solidFill>
                  <a:prstClr val="black">
                    <a:lumMod val="65000"/>
                    <a:lumOff val="35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Coverage of premarital testing units</a:t>
            </a:r>
            <a:endParaRPr lang="ar-EG" sz="2160" dirty="0">
              <a:solidFill>
                <a:prstClr val="black">
                  <a:lumMod val="65000"/>
                  <a:lumOff val="35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Freeform 16">
            <a:extLst>
              <a:ext uri="{FF2B5EF4-FFF2-40B4-BE49-F238E27FC236}">
                <a16:creationId xmlns:a16="http://schemas.microsoft.com/office/drawing/2014/main" id="{23E8E949-A44B-41EB-C8E5-16506677F863}"/>
              </a:ext>
            </a:extLst>
          </p:cNvPr>
          <p:cNvSpPr/>
          <p:nvPr/>
        </p:nvSpPr>
        <p:spPr>
          <a:xfrm>
            <a:off x="437507" y="175914"/>
            <a:ext cx="1280972" cy="1397080"/>
          </a:xfrm>
          <a:custGeom>
            <a:avLst/>
            <a:gdLst/>
            <a:ahLst/>
            <a:cxnLst/>
            <a:rect l="l" t="t" r="r" b="b"/>
            <a:pathLst>
              <a:path w="1280972" h="1397080">
                <a:moveTo>
                  <a:pt x="0" y="0"/>
                </a:moveTo>
                <a:lnTo>
                  <a:pt x="1280972" y="0"/>
                </a:lnTo>
                <a:lnTo>
                  <a:pt x="1280972" y="1397080"/>
                </a:lnTo>
                <a:lnTo>
                  <a:pt x="0" y="1397080"/>
                </a:lnTo>
                <a:lnTo>
                  <a:pt x="0" y="0"/>
                </a:lnTo>
                <a:close/>
              </a:path>
            </a:pathLst>
          </a:custGeom>
          <a:blipFill>
            <a:blip r:embed="rId3"/>
            <a:stretch>
              <a:fillRect l="-23645" t="-17034" r="-19422" b="-14143"/>
            </a:stretch>
          </a:blipFill>
        </p:spPr>
      </p:sp>
      <p:sp>
        <p:nvSpPr>
          <p:cNvPr id="5" name="Freeform 17">
            <a:extLst>
              <a:ext uri="{FF2B5EF4-FFF2-40B4-BE49-F238E27FC236}">
                <a16:creationId xmlns:a16="http://schemas.microsoft.com/office/drawing/2014/main" id="{EAE3A52C-9847-E5CF-3626-96F6433F4708}"/>
              </a:ext>
            </a:extLst>
          </p:cNvPr>
          <p:cNvSpPr/>
          <p:nvPr/>
        </p:nvSpPr>
        <p:spPr>
          <a:xfrm>
            <a:off x="9629715" y="-1743933"/>
            <a:ext cx="7432952" cy="5261329"/>
          </a:xfrm>
          <a:custGeom>
            <a:avLst/>
            <a:gdLst/>
            <a:ahLst/>
            <a:cxnLst/>
            <a:rect l="l" t="t" r="r" b="b"/>
            <a:pathLst>
              <a:path w="8423161" h="5962237">
                <a:moveTo>
                  <a:pt x="0" y="0"/>
                </a:moveTo>
                <a:lnTo>
                  <a:pt x="8423161" y="0"/>
                </a:lnTo>
                <a:lnTo>
                  <a:pt x="8423161" y="5962238"/>
                </a:lnTo>
                <a:lnTo>
                  <a:pt x="0" y="5962238"/>
                </a:lnTo>
                <a:lnTo>
                  <a:pt x="0" y="0"/>
                </a:lnTo>
                <a:close/>
              </a:path>
            </a:pathLst>
          </a:custGeom>
          <a:blipFill>
            <a:blip r:embed="rId4"/>
            <a:stretch>
              <a:fillRect/>
            </a:stretch>
          </a:blipFill>
        </p:spPr>
      </p:sp>
      <p:sp>
        <p:nvSpPr>
          <p:cNvPr id="6" name="Freeform 18">
            <a:extLst>
              <a:ext uri="{FF2B5EF4-FFF2-40B4-BE49-F238E27FC236}">
                <a16:creationId xmlns:a16="http://schemas.microsoft.com/office/drawing/2014/main" id="{18384876-0AE0-B5F4-AFC5-10BDA960D81F}"/>
              </a:ext>
            </a:extLst>
          </p:cNvPr>
          <p:cNvSpPr/>
          <p:nvPr/>
        </p:nvSpPr>
        <p:spPr>
          <a:xfrm>
            <a:off x="9083526" y="-1067032"/>
            <a:ext cx="5730507" cy="4054334"/>
          </a:xfrm>
          <a:custGeom>
            <a:avLst/>
            <a:gdLst/>
            <a:ahLst/>
            <a:cxnLst/>
            <a:rect l="l" t="t" r="r" b="b"/>
            <a:pathLst>
              <a:path w="5730507" h="4054334">
                <a:moveTo>
                  <a:pt x="0" y="0"/>
                </a:moveTo>
                <a:lnTo>
                  <a:pt x="5730507" y="0"/>
                </a:lnTo>
                <a:lnTo>
                  <a:pt x="5730507" y="4054334"/>
                </a:lnTo>
                <a:lnTo>
                  <a:pt x="0" y="4054334"/>
                </a:lnTo>
                <a:lnTo>
                  <a:pt x="0" y="0"/>
                </a:lnTo>
                <a:close/>
              </a:path>
            </a:pathLst>
          </a:custGeom>
          <a:blipFill>
            <a:blip r:embed="rId5"/>
            <a:stretch>
              <a:fillRect/>
            </a:stretch>
          </a:blipFill>
        </p:spPr>
      </p:sp>
      <p:sp>
        <p:nvSpPr>
          <p:cNvPr id="7" name="AutoShape 25">
            <a:extLst>
              <a:ext uri="{FF2B5EF4-FFF2-40B4-BE49-F238E27FC236}">
                <a16:creationId xmlns:a16="http://schemas.microsoft.com/office/drawing/2014/main" id="{7A05485C-C1DD-DC7F-B5CA-8511F306B324}"/>
              </a:ext>
            </a:extLst>
          </p:cNvPr>
          <p:cNvSpPr/>
          <p:nvPr/>
        </p:nvSpPr>
        <p:spPr>
          <a:xfrm>
            <a:off x="2682241" y="7808580"/>
            <a:ext cx="11547839" cy="0"/>
          </a:xfrm>
          <a:prstGeom prst="line">
            <a:avLst/>
          </a:prstGeom>
          <a:ln w="38100" cap="flat">
            <a:solidFill>
              <a:srgbClr val="000000"/>
            </a:solidFill>
            <a:prstDash val="solid"/>
            <a:headEnd type="none" w="sm" len="sm"/>
            <a:tailEnd type="none" w="sm" len="sm"/>
          </a:ln>
        </p:spPr>
      </p:sp>
      <p:pic>
        <p:nvPicPr>
          <p:cNvPr id="16" name="Picture 15">
            <a:extLst>
              <a:ext uri="{FF2B5EF4-FFF2-40B4-BE49-F238E27FC236}">
                <a16:creationId xmlns:a16="http://schemas.microsoft.com/office/drawing/2014/main" id="{6AB41E55-7EAD-C09B-0DBD-E99F669931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1773" y="6612160"/>
            <a:ext cx="3394305" cy="2392841"/>
          </a:xfrm>
          <a:prstGeom prst="rect">
            <a:avLst/>
          </a:prstGeom>
        </p:spPr>
      </p:pic>
    </p:spTree>
    <p:extLst>
      <p:ext uri="{BB962C8B-B14F-4D97-AF65-F5344CB8AC3E}">
        <p14:creationId xmlns:p14="http://schemas.microsoft.com/office/powerpoint/2010/main" val="133270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1017294" y="1988338"/>
            <a:ext cx="8108172" cy="1860233"/>
          </a:xfrm>
          <a:prstGeom prst="rect">
            <a:avLst/>
          </a:prstGeom>
          <a:noFill/>
          <a:ln/>
        </p:spPr>
        <p:txBody>
          <a:bodyPr wrap="square" lIns="0" tIns="0" rIns="0" bIns="0" rtlCol="0" anchor="t"/>
          <a:lstStyle/>
          <a:p>
            <a:pPr marL="0" indent="0" algn="ctr">
              <a:buNone/>
            </a:pPr>
            <a:r>
              <a:rPr lang="en-US" sz="4800" dirty="0">
                <a:solidFill>
                  <a:srgbClr val="0070C0"/>
                </a:solidFill>
                <a:latin typeface="Arial Black" panose="020B0A04020102020204" pitchFamily="34" charset="0"/>
                <a:ea typeface="Corben" pitchFamily="34" charset="-122"/>
                <a:cs typeface="Corben" pitchFamily="34" charset="-120"/>
              </a:rPr>
              <a:t>Advancing Maternal and Child Health through Integrated </a:t>
            </a:r>
            <a:endParaRPr lang="en-US" sz="4800" dirty="0" smtClean="0">
              <a:solidFill>
                <a:srgbClr val="0070C0"/>
              </a:solidFill>
              <a:latin typeface="Arial Black" panose="020B0A04020102020204" pitchFamily="34" charset="0"/>
              <a:ea typeface="Corben" pitchFamily="34" charset="-122"/>
              <a:cs typeface="Corben" pitchFamily="34" charset="-120"/>
            </a:endParaRPr>
          </a:p>
          <a:p>
            <a:pPr marL="0" indent="0" algn="ctr">
              <a:buNone/>
            </a:pPr>
            <a:r>
              <a:rPr lang="en-US" sz="4800" dirty="0" smtClean="0">
                <a:solidFill>
                  <a:srgbClr val="0070C0"/>
                </a:solidFill>
                <a:latin typeface="Arial Black" panose="020B0A04020102020204" pitchFamily="34" charset="0"/>
                <a:ea typeface="Corben" pitchFamily="34" charset="-122"/>
                <a:cs typeface="Corben" pitchFamily="34" charset="-120"/>
              </a:rPr>
              <a:t>National/International </a:t>
            </a:r>
            <a:r>
              <a:rPr lang="en-US" sz="4800" dirty="0">
                <a:solidFill>
                  <a:srgbClr val="0070C0"/>
                </a:solidFill>
                <a:latin typeface="Arial Black" panose="020B0A04020102020204" pitchFamily="34" charset="0"/>
                <a:ea typeface="Corben" pitchFamily="34" charset="-122"/>
                <a:cs typeface="Corben" pitchFamily="34" charset="-120"/>
              </a:rPr>
              <a:t>Programs</a:t>
            </a:r>
            <a:endParaRPr lang="en-US" sz="4800" dirty="0">
              <a:solidFill>
                <a:srgbClr val="0070C0"/>
              </a:solidFill>
              <a:latin typeface="Arial Black" panose="020B0A04020102020204" pitchFamily="34" charset="0"/>
            </a:endParaRPr>
          </a:p>
        </p:txBody>
      </p:sp>
      <p:sp>
        <p:nvSpPr>
          <p:cNvPr id="4" name="Text 1"/>
          <p:cNvSpPr/>
          <p:nvPr/>
        </p:nvSpPr>
        <p:spPr>
          <a:xfrm>
            <a:off x="1085255" y="6498908"/>
            <a:ext cx="13093660" cy="620316"/>
          </a:xfrm>
          <a:prstGeom prst="rect">
            <a:avLst/>
          </a:prstGeom>
          <a:noFill/>
          <a:ln/>
        </p:spPr>
        <p:txBody>
          <a:bodyPr wrap="square" lIns="0" tIns="0" rIns="0" bIns="0" rtlCol="0" anchor="t"/>
          <a:lstStyle/>
          <a:p>
            <a:pPr marL="0" indent="0" algn="l">
              <a:lnSpc>
                <a:spcPts val="2400"/>
              </a:lnSpc>
              <a:buNone/>
            </a:pPr>
            <a:r>
              <a:rPr lang="en-US" sz="2400" dirty="0">
                <a:solidFill>
                  <a:srgbClr val="002060"/>
                </a:solidFill>
                <a:latin typeface="Corben" pitchFamily="34" charset="0"/>
                <a:ea typeface="Corben" pitchFamily="34" charset="-122"/>
                <a:cs typeface="Corben" pitchFamily="34" charset="-120"/>
              </a:rPr>
              <a:t>Insights from Egypt's "100 Million Healthy Lives" and "First 1000 Golden Days" Initiatives</a:t>
            </a:r>
            <a:endParaRPr lang="en-US" sz="2400" dirty="0">
              <a:solidFill>
                <a:srgbClr val="002060"/>
              </a:solidFill>
            </a:endParaRPr>
          </a:p>
        </p:txBody>
      </p:sp>
      <p:cxnSp>
        <p:nvCxnSpPr>
          <p:cNvPr id="7" name="Google Shape;359;p39"/>
          <p:cNvCxnSpPr/>
          <p:nvPr/>
        </p:nvCxnSpPr>
        <p:spPr>
          <a:xfrm>
            <a:off x="5605448" y="1276820"/>
            <a:ext cx="6612300" cy="0"/>
          </a:xfrm>
          <a:prstGeom prst="straightConnector1">
            <a:avLst/>
          </a:prstGeom>
          <a:noFill/>
          <a:ln w="19050" cap="rnd" cmpd="sng">
            <a:solidFill>
              <a:schemeClr val="lt2"/>
            </a:solidFill>
            <a:prstDash val="solid"/>
            <a:round/>
            <a:headEnd type="none" w="med" len="med"/>
            <a:tailEnd type="none" w="med" len="med"/>
          </a:ln>
        </p:spPr>
      </p:cxnSp>
      <p:pic>
        <p:nvPicPr>
          <p:cNvPr id="8" name="Picture 7"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942191" y="183269"/>
            <a:ext cx="1352154" cy="956684"/>
          </a:xfrm>
          <a:prstGeom prst="rect">
            <a:avLst/>
          </a:prstGeom>
        </p:spPr>
      </p:pic>
      <p:sp>
        <p:nvSpPr>
          <p:cNvPr id="9"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grpSp>
        <p:nvGrpSpPr>
          <p:cNvPr id="10" name="Group 9">
            <a:extLst>
              <a:ext uri="{FF2B5EF4-FFF2-40B4-BE49-F238E27FC236}">
                <a16:creationId xmlns:a16="http://schemas.microsoft.com/office/drawing/2014/main" id="{E50E17E7-D7AE-4322-BF52-60215569E9D9}"/>
              </a:ext>
            </a:extLst>
          </p:cNvPr>
          <p:cNvGrpSpPr/>
          <p:nvPr/>
        </p:nvGrpSpPr>
        <p:grpSpPr>
          <a:xfrm>
            <a:off x="9681125" y="1988338"/>
            <a:ext cx="4134907" cy="3799052"/>
            <a:chOff x="1" y="1998902"/>
            <a:chExt cx="2873828" cy="2475324"/>
          </a:xfrm>
        </p:grpSpPr>
        <p:pic>
          <p:nvPicPr>
            <p:cNvPr id="11" name="Picture 10">
              <a:extLst>
                <a:ext uri="{FF2B5EF4-FFF2-40B4-BE49-F238E27FC236}">
                  <a16:creationId xmlns:a16="http://schemas.microsoft.com/office/drawing/2014/main" id="{103D5926-FF21-439F-A895-814CA37DCD01}"/>
                </a:ext>
              </a:extLst>
            </p:cNvPr>
            <p:cNvPicPr>
              <a:picLocks noChangeAspect="1"/>
            </p:cNvPicPr>
            <p:nvPr/>
          </p:nvPicPr>
          <p:blipFill rotWithShape="1">
            <a:blip r:embed="rId4"/>
            <a:srcRect l="9513" r="13681"/>
            <a:stretch/>
          </p:blipFill>
          <p:spPr>
            <a:xfrm>
              <a:off x="1" y="1998902"/>
              <a:ext cx="2852054" cy="2475324"/>
            </a:xfrm>
            <a:prstGeom prst="rect">
              <a:avLst/>
            </a:prstGeom>
          </p:spPr>
        </p:pic>
        <p:cxnSp>
          <p:nvCxnSpPr>
            <p:cNvPr id="12" name="Straight Connector 11">
              <a:extLst>
                <a:ext uri="{FF2B5EF4-FFF2-40B4-BE49-F238E27FC236}">
                  <a16:creationId xmlns:a16="http://schemas.microsoft.com/office/drawing/2014/main" id="{F97595DF-6926-40E0-BA0E-005888C5541D}"/>
                </a:ext>
              </a:extLst>
            </p:cNvPr>
            <p:cNvCxnSpPr>
              <a:cxnSpLocks/>
            </p:cNvCxnSpPr>
            <p:nvPr/>
          </p:nvCxnSpPr>
          <p:spPr>
            <a:xfrm>
              <a:off x="2873829" y="2006530"/>
              <a:ext cx="0" cy="2467695"/>
            </a:xfrm>
            <a:prstGeom prst="line">
              <a:avLst/>
            </a:prstGeom>
            <a:noFill/>
            <a:ln w="63500" cap="flat" cmpd="sng" algn="ctr">
              <a:solidFill>
                <a:srgbClr val="29ABE2"/>
              </a:solidFill>
              <a:prstDash val="solid"/>
            </a:ln>
            <a:effectLst/>
          </p:spPr>
        </p:cxnSp>
      </p:grpSp>
    </p:spTree>
    <p:extLst>
      <p:ext uri="{BB962C8B-B14F-4D97-AF65-F5344CB8AC3E}">
        <p14:creationId xmlns:p14="http://schemas.microsoft.com/office/powerpoint/2010/main" val="29100913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20405DB-3C7F-E771-49B5-5B230D31F164}"/>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6D794556-2B85-2ADB-E27E-AD5639DAC0D0}"/>
              </a:ext>
            </a:extLst>
          </p:cNvPr>
          <p:cNvPicPr>
            <a:picLocks noChangeAspect="1"/>
          </p:cNvPicPr>
          <p:nvPr/>
        </p:nvPicPr>
        <p:blipFill>
          <a:blip r:embed="rId2"/>
          <a:stretch>
            <a:fillRect/>
          </a:stretch>
        </p:blipFill>
        <p:spPr>
          <a:xfrm>
            <a:off x="5808768" y="4506314"/>
            <a:ext cx="3495502" cy="3456821"/>
          </a:xfrm>
          <a:prstGeom prst="rect">
            <a:avLst/>
          </a:prstGeom>
        </p:spPr>
      </p:pic>
      <p:sp>
        <p:nvSpPr>
          <p:cNvPr id="10" name="TextBox 9">
            <a:extLst>
              <a:ext uri="{FF2B5EF4-FFF2-40B4-BE49-F238E27FC236}">
                <a16:creationId xmlns:a16="http://schemas.microsoft.com/office/drawing/2014/main" id="{CEAE36DD-AE9F-A0B4-BC7D-06CBAA4826FB}"/>
              </a:ext>
            </a:extLst>
          </p:cNvPr>
          <p:cNvSpPr txBox="1"/>
          <p:nvPr/>
        </p:nvSpPr>
        <p:spPr>
          <a:xfrm>
            <a:off x="10493263" y="5549866"/>
            <a:ext cx="3290466" cy="1790736"/>
          </a:xfrm>
          <a:prstGeom prst="rect">
            <a:avLst/>
          </a:prstGeom>
          <a:noFill/>
        </p:spPr>
        <p:txBody>
          <a:bodyPr wrap="square" lIns="86400" tIns="86400" rIns="86400" bIns="86400" rtlCol="0">
            <a:noAutofit/>
          </a:bodyPr>
          <a:lstStyle>
            <a:defPPr>
              <a:defRPr lang="ar-EG"/>
            </a:defPPr>
            <a:lvl1pPr algn="r" rtl="1">
              <a:defRPr sz="2400" b="1">
                <a:solidFill>
                  <a:srgbClr val="015196"/>
                </a:solidFill>
                <a:latin typeface="Tajawal" panose="00000500000000000000" pitchFamily="2" charset="-78"/>
                <a:cs typeface="Tajawal" panose="00000500000000000000" pitchFamily="2" charset="-78"/>
              </a:defRPr>
            </a:lvl1pPr>
          </a:lstStyle>
          <a:p>
            <a:pPr algn="ctr" defTabSz="1097335">
              <a:defRPr/>
            </a:pPr>
            <a:r>
              <a:rPr lang="en-US" sz="4320" dirty="0">
                <a:solidFill>
                  <a:srgbClr val="71467F"/>
                </a:solidFill>
                <a:latin typeface="Times New Roman" panose="02020603050405020304" pitchFamily="18" charset="0"/>
                <a:cs typeface="Times New Roman" panose="02020603050405020304" pitchFamily="18" charset="0"/>
              </a:rPr>
              <a:t>66.3</a:t>
            </a:r>
            <a:r>
              <a:rPr lang="ar-EG" sz="4800" dirty="0">
                <a:solidFill>
                  <a:srgbClr val="71467F"/>
                </a:solidFill>
                <a:latin typeface="Times New Roman" panose="02020603050405020304" pitchFamily="18" charset="0"/>
                <a:cs typeface="Times New Roman" panose="02020603050405020304" pitchFamily="18" charset="0"/>
              </a:rPr>
              <a:t>%</a:t>
            </a:r>
            <a:r>
              <a:rPr lang="ar-EG" sz="5760" dirty="0">
                <a:solidFill>
                  <a:srgbClr val="71467F"/>
                </a:solidFill>
                <a:latin typeface="Times New Roman" panose="02020603050405020304" pitchFamily="18" charset="0"/>
                <a:cs typeface="Times New Roman" panose="02020603050405020304" pitchFamily="18" charset="0"/>
              </a:rPr>
              <a:t> </a:t>
            </a:r>
          </a:p>
          <a:p>
            <a:pPr algn="ctr" defTabSz="1097335">
              <a:defRPr/>
            </a:pPr>
            <a:r>
              <a:rPr lang="en-US" sz="1920" dirty="0">
                <a:latin typeface="Times New Roman" panose="02020603050405020304" pitchFamily="18" charset="0"/>
                <a:cs typeface="Times New Roman" panose="02020603050405020304" pitchFamily="18" charset="0"/>
              </a:rPr>
              <a:t>Among the respondents, two children are considered the optimal number.</a:t>
            </a:r>
            <a:endParaRPr lang="ar-EG" sz="1920" dirty="0">
              <a:solidFill>
                <a:srgbClr val="71467F"/>
              </a:solidFill>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F793E5BE-5210-4330-7967-2432FBA312C9}"/>
              </a:ext>
            </a:extLst>
          </p:cNvPr>
          <p:cNvSpPr txBox="1"/>
          <p:nvPr/>
        </p:nvSpPr>
        <p:spPr>
          <a:xfrm>
            <a:off x="777675" y="5602598"/>
            <a:ext cx="4719524" cy="1655410"/>
          </a:xfrm>
          <a:prstGeom prst="rect">
            <a:avLst/>
          </a:prstGeom>
          <a:noFill/>
        </p:spPr>
        <p:txBody>
          <a:bodyPr wrap="square" lIns="86400" tIns="86400" rIns="86400" bIns="86400" rtlCol="0">
            <a:noAutofit/>
          </a:bodyPr>
          <a:lstStyle>
            <a:defPPr>
              <a:defRPr lang="ar-EG"/>
            </a:defPPr>
            <a:lvl1pPr algn="r" rtl="1">
              <a:defRPr sz="2400" b="1">
                <a:solidFill>
                  <a:srgbClr val="015196"/>
                </a:solidFill>
                <a:latin typeface="Tajawal" panose="00000500000000000000" pitchFamily="2" charset="-78"/>
                <a:cs typeface="Tajawal" panose="00000500000000000000" pitchFamily="2" charset="-78"/>
              </a:defRPr>
            </a:lvl1pPr>
          </a:lstStyle>
          <a:p>
            <a:pPr algn="ctr" defTabSz="1097335">
              <a:defRPr/>
            </a:pPr>
            <a:r>
              <a:rPr lang="en-US" sz="4320" dirty="0">
                <a:solidFill>
                  <a:srgbClr val="71467F"/>
                </a:solidFill>
                <a:latin typeface="Times New Roman" panose="02020603050405020304" pitchFamily="18" charset="0"/>
                <a:cs typeface="Times New Roman" panose="02020603050405020304" pitchFamily="18" charset="0"/>
              </a:rPr>
              <a:t>3</a:t>
            </a:r>
            <a:r>
              <a:rPr lang="ar-EG" sz="4320" dirty="0">
                <a:solidFill>
                  <a:srgbClr val="71467F"/>
                </a:solidFill>
                <a:latin typeface="Times New Roman" panose="02020603050405020304" pitchFamily="18" charset="0"/>
                <a:cs typeface="Times New Roman" panose="02020603050405020304" pitchFamily="18" charset="0"/>
              </a:rPr>
              <a:t>.</a:t>
            </a:r>
            <a:r>
              <a:rPr lang="en-US" sz="4320" dirty="0">
                <a:solidFill>
                  <a:srgbClr val="71467F"/>
                </a:solidFill>
                <a:latin typeface="Times New Roman" panose="02020603050405020304" pitchFamily="18" charset="0"/>
                <a:cs typeface="Times New Roman" panose="02020603050405020304" pitchFamily="18" charset="0"/>
              </a:rPr>
              <a:t>81</a:t>
            </a:r>
            <a:r>
              <a:rPr lang="ar-EG" sz="4320" dirty="0">
                <a:solidFill>
                  <a:srgbClr val="71467F"/>
                </a:solidFill>
                <a:latin typeface="Times New Roman" panose="02020603050405020304" pitchFamily="18" charset="0"/>
                <a:cs typeface="Times New Roman" panose="02020603050405020304" pitchFamily="18" charset="0"/>
              </a:rPr>
              <a:t> %</a:t>
            </a:r>
          </a:p>
          <a:p>
            <a:pPr algn="ctr" defTabSz="1097335">
              <a:defRPr/>
            </a:pPr>
            <a:r>
              <a:rPr lang="en-US" sz="1920" dirty="0">
                <a:latin typeface="Times New Roman" panose="02020603050405020304" pitchFamily="18" charset="0"/>
                <a:cs typeface="Times New Roman" panose="02020603050405020304" pitchFamily="18" charset="0"/>
              </a:rPr>
              <a:t>Among the respondents, the appropriate interval between births is considered to be between three and five years</a:t>
            </a:r>
            <a:endParaRPr lang="ar-EG" sz="1920" dirty="0">
              <a:solidFill>
                <a:srgbClr val="71467F"/>
              </a:solidFill>
              <a:latin typeface="Times New Roman" panose="02020603050405020304" pitchFamily="18" charset="0"/>
              <a:cs typeface="Times New Roman" panose="02020603050405020304" pitchFamily="18" charset="0"/>
            </a:endParaRPr>
          </a:p>
        </p:txBody>
      </p:sp>
      <p:graphicFrame>
        <p:nvGraphicFramePr>
          <p:cNvPr id="18" name="Chart 17">
            <a:extLst>
              <a:ext uri="{FF2B5EF4-FFF2-40B4-BE49-F238E27FC236}">
                <a16:creationId xmlns:a16="http://schemas.microsoft.com/office/drawing/2014/main" id="{62D5C592-D4F2-ECB2-1C13-6CF510216789}"/>
              </a:ext>
            </a:extLst>
          </p:cNvPr>
          <p:cNvGraphicFramePr/>
          <p:nvPr>
            <p:extLst/>
          </p:nvPr>
        </p:nvGraphicFramePr>
        <p:xfrm>
          <a:off x="10911840" y="3961615"/>
          <a:ext cx="2560320" cy="17544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Chart 18">
            <a:extLst>
              <a:ext uri="{FF2B5EF4-FFF2-40B4-BE49-F238E27FC236}">
                <a16:creationId xmlns:a16="http://schemas.microsoft.com/office/drawing/2014/main" id="{EC62296B-3CD5-CBBD-0EBE-43329B43E0FB}"/>
              </a:ext>
            </a:extLst>
          </p:cNvPr>
          <p:cNvGraphicFramePr/>
          <p:nvPr>
            <p:extLst>
              <p:ext uri="{D42A27DB-BD31-4B8C-83A1-F6EECF244321}">
                <p14:modId xmlns:p14="http://schemas.microsoft.com/office/powerpoint/2010/main" val="993174058"/>
              </p:ext>
            </p:extLst>
          </p:nvPr>
        </p:nvGraphicFramePr>
        <p:xfrm>
          <a:off x="1508521" y="3897040"/>
          <a:ext cx="2812196" cy="1828768"/>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a:extLst>
              <a:ext uri="{FF2B5EF4-FFF2-40B4-BE49-F238E27FC236}">
                <a16:creationId xmlns:a16="http://schemas.microsoft.com/office/drawing/2014/main" id="{304233E2-6A7B-F29E-60B0-18D9E46DE509}"/>
              </a:ext>
            </a:extLst>
          </p:cNvPr>
          <p:cNvSpPr txBox="1"/>
          <p:nvPr/>
        </p:nvSpPr>
        <p:spPr>
          <a:xfrm>
            <a:off x="0" y="1627857"/>
            <a:ext cx="14463328" cy="437043"/>
          </a:xfrm>
          <a:prstGeom prst="rect">
            <a:avLst/>
          </a:prstGeom>
          <a:noFill/>
        </p:spPr>
        <p:txBody>
          <a:bodyPr wrap="square">
            <a:spAutoFit/>
          </a:bodyPr>
          <a:lstStyle/>
          <a:p>
            <a:pPr algn="ctr" defTabSz="731592" rtl="1">
              <a:defRPr/>
            </a:pPr>
            <a:r>
              <a:rPr lang="en-US" sz="2240" b="1" dirty="0">
                <a:solidFill>
                  <a:prstClr val="black"/>
                </a:solidFill>
                <a:latin typeface="Times New Roman" panose="02020603050405020304" pitchFamily="18" charset="0"/>
                <a:cs typeface="Times New Roman" panose="02020603050405020304" pitchFamily="18" charset="0"/>
              </a:rPr>
              <a:t>Changing the reproductive preferences of Egyptian families to align with the vision of the initiative</a:t>
            </a:r>
            <a:endParaRPr lang="ar-EG" sz="2240" b="1" dirty="0">
              <a:solidFill>
                <a:srgbClr val="71467F"/>
              </a:solidFill>
              <a:latin typeface="Times New Roman" panose="02020603050405020304" pitchFamily="18" charset="0"/>
              <a:cs typeface="Times New Roman" panose="02020603050405020304" pitchFamily="18" charset="0"/>
            </a:endParaRPr>
          </a:p>
        </p:txBody>
      </p:sp>
      <p:sp>
        <p:nvSpPr>
          <p:cNvPr id="7" name="AutoShape 20">
            <a:extLst>
              <a:ext uri="{FF2B5EF4-FFF2-40B4-BE49-F238E27FC236}">
                <a16:creationId xmlns:a16="http://schemas.microsoft.com/office/drawing/2014/main" id="{C0D5595B-A840-979E-4B86-440409C61DFE}"/>
              </a:ext>
            </a:extLst>
          </p:cNvPr>
          <p:cNvSpPr/>
          <p:nvPr/>
        </p:nvSpPr>
        <p:spPr>
          <a:xfrm>
            <a:off x="3108960" y="7833360"/>
            <a:ext cx="11462998" cy="0"/>
          </a:xfrm>
          <a:prstGeom prst="line">
            <a:avLst/>
          </a:prstGeom>
          <a:ln w="38100" cap="flat">
            <a:solidFill>
              <a:srgbClr val="000000"/>
            </a:solidFill>
            <a:prstDash val="solid"/>
            <a:headEnd type="none" w="sm" len="sm"/>
            <a:tailEnd type="none" w="sm" len="sm"/>
          </a:ln>
        </p:spPr>
      </p:sp>
      <p:sp>
        <p:nvSpPr>
          <p:cNvPr id="16" name="Text 5"/>
          <p:cNvSpPr/>
          <p:nvPr/>
        </p:nvSpPr>
        <p:spPr>
          <a:xfrm>
            <a:off x="2028846" y="2557658"/>
            <a:ext cx="3122533" cy="486489"/>
          </a:xfrm>
          <a:prstGeom prst="rect">
            <a:avLst/>
          </a:prstGeom>
          <a:noFill/>
          <a:ln/>
        </p:spPr>
        <p:txBody>
          <a:bodyPr wrap="none" lIns="0" tIns="0" rIns="0" bIns="0" rtlCol="0" anchor="t"/>
          <a:lstStyle/>
          <a:p>
            <a:pPr algn="ctr" defTabSz="731520">
              <a:lnSpc>
                <a:spcPts val="3800"/>
              </a:lnSpc>
              <a:defRPr/>
            </a:pPr>
            <a:r>
              <a:rPr lang="en-US" sz="4320" b="1" kern="0" dirty="0">
                <a:solidFill>
                  <a:srgbClr val="7030A0"/>
                </a:solidFill>
                <a:latin typeface="Times New Roman" panose="02020603050405020304" pitchFamily="18" charset="0"/>
                <a:ea typeface="Bricolage Grotesque Semi Bold" pitchFamily="34" charset="-122"/>
                <a:cs typeface="Times New Roman" panose="02020603050405020304" pitchFamily="18" charset="0"/>
              </a:rPr>
              <a:t>10.4%</a:t>
            </a:r>
            <a:endParaRPr lang="en-US" sz="4320" b="1" kern="0" dirty="0">
              <a:solidFill>
                <a:srgbClr val="7030A0"/>
              </a:solidFill>
              <a:latin typeface="Times New Roman" panose="02020603050405020304" pitchFamily="18" charset="0"/>
              <a:cs typeface="Times New Roman" panose="02020603050405020304" pitchFamily="18" charset="0"/>
            </a:endParaRPr>
          </a:p>
        </p:txBody>
      </p:sp>
      <p:sp>
        <p:nvSpPr>
          <p:cNvPr id="17" name="Text 6"/>
          <p:cNvSpPr/>
          <p:nvPr/>
        </p:nvSpPr>
        <p:spPr>
          <a:xfrm>
            <a:off x="1967609" y="3227768"/>
            <a:ext cx="1840886" cy="324354"/>
          </a:xfrm>
          <a:prstGeom prst="rect">
            <a:avLst/>
          </a:prstGeom>
          <a:noFill/>
          <a:ln/>
        </p:spPr>
        <p:txBody>
          <a:bodyPr wrap="none" lIns="0" tIns="0" rIns="0" bIns="0" rtlCol="0" anchor="t"/>
          <a:lstStyle/>
          <a:p>
            <a:pPr algn="ctr" defTabSz="731520">
              <a:lnSpc>
                <a:spcPts val="1800"/>
              </a:lnSpc>
              <a:defRPr/>
            </a:pPr>
            <a:r>
              <a:rPr lang="en-US" sz="2240" b="1" kern="0" dirty="0">
                <a:solidFill>
                  <a:srgbClr val="0070C0"/>
                </a:solidFill>
                <a:latin typeface="Times New Roman" panose="02020603050405020304" pitchFamily="18" charset="0"/>
                <a:ea typeface="Bricolage Grotesque Semi Bold" pitchFamily="34" charset="-122"/>
                <a:cs typeface="Times New Roman" panose="02020603050405020304" pitchFamily="18" charset="0"/>
              </a:rPr>
              <a:t>Unmet Need Declined</a:t>
            </a:r>
            <a:endParaRPr lang="en-US" sz="2240" b="1" kern="0" dirty="0">
              <a:solidFill>
                <a:srgbClr val="0070C0"/>
              </a:solidFill>
              <a:latin typeface="Times New Roman" panose="02020603050405020304" pitchFamily="18" charset="0"/>
              <a:cs typeface="Times New Roman" panose="02020603050405020304" pitchFamily="18" charset="0"/>
            </a:endParaRPr>
          </a:p>
        </p:txBody>
      </p:sp>
      <p:sp>
        <p:nvSpPr>
          <p:cNvPr id="21" name="Text 8"/>
          <p:cNvSpPr/>
          <p:nvPr/>
        </p:nvSpPr>
        <p:spPr>
          <a:xfrm>
            <a:off x="7047496" y="2534329"/>
            <a:ext cx="3124766" cy="485522"/>
          </a:xfrm>
          <a:prstGeom prst="rect">
            <a:avLst/>
          </a:prstGeom>
          <a:noFill/>
          <a:ln/>
        </p:spPr>
        <p:txBody>
          <a:bodyPr wrap="none" lIns="0" tIns="0" rIns="0" bIns="0" rtlCol="0" anchor="t"/>
          <a:lstStyle/>
          <a:p>
            <a:pPr algn="ctr" defTabSz="731520">
              <a:lnSpc>
                <a:spcPts val="3800"/>
              </a:lnSpc>
              <a:defRPr/>
            </a:pPr>
            <a:r>
              <a:rPr lang="en-US" sz="4320" b="1" kern="0" dirty="0" smtClean="0">
                <a:solidFill>
                  <a:srgbClr val="C00000"/>
                </a:solidFill>
                <a:latin typeface="Times New Roman" panose="02020603050405020304" pitchFamily="18" charset="0"/>
                <a:cs typeface="Times New Roman" panose="02020603050405020304" pitchFamily="18" charset="0"/>
              </a:rPr>
              <a:t>20%</a:t>
            </a:r>
            <a:endParaRPr lang="en-US" sz="4320" b="1" kern="0" dirty="0">
              <a:solidFill>
                <a:srgbClr val="C0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8317860" y="3045642"/>
            <a:ext cx="2593980" cy="323165"/>
          </a:xfrm>
          <a:prstGeom prst="rect">
            <a:avLst/>
          </a:prstGeom>
        </p:spPr>
        <p:txBody>
          <a:bodyPr wrap="none">
            <a:spAutoFit/>
          </a:bodyPr>
          <a:lstStyle/>
          <a:p>
            <a:pPr algn="ctr" defTabSz="731520">
              <a:lnSpc>
                <a:spcPts val="1800"/>
              </a:lnSpc>
              <a:defRPr/>
            </a:pPr>
            <a:r>
              <a:rPr lang="en-US" sz="1920" b="1" kern="0" dirty="0" smtClean="0">
                <a:solidFill>
                  <a:srgbClr val="0070C0"/>
                </a:solidFill>
                <a:latin typeface="Times New Roman" panose="02020603050405020304" pitchFamily="18" charset="0"/>
                <a:ea typeface="Bricolage Grotesque Semi Bold" pitchFamily="34" charset="-122"/>
                <a:cs typeface="Times New Roman" panose="02020603050405020304" pitchFamily="18" charset="0"/>
              </a:rPr>
              <a:t>Unintended Pregnancy</a:t>
            </a:r>
            <a:endParaRPr lang="en-US" sz="1920" b="1" kern="0" dirty="0">
              <a:solidFill>
                <a:srgbClr val="0070C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057169" y="4311024"/>
            <a:ext cx="4698942" cy="335989"/>
          </a:xfrm>
          <a:prstGeom prst="rect">
            <a:avLst/>
          </a:prstGeom>
        </p:spPr>
        <p:txBody>
          <a:bodyPr wrap="square">
            <a:spAutoFit/>
          </a:bodyPr>
          <a:lstStyle/>
          <a:p>
            <a:pPr defTabSz="731520">
              <a:lnSpc>
                <a:spcPts val="1850"/>
              </a:lnSpc>
              <a:defRPr/>
            </a:pPr>
            <a:r>
              <a:rPr lang="en-US" sz="1920" kern="0" dirty="0" smtClean="0">
                <a:solidFill>
                  <a:srgbClr val="0070C0"/>
                </a:solidFill>
                <a:latin typeface="Times New Roman" panose="02020603050405020304" pitchFamily="18" charset="0"/>
                <a:ea typeface="Inter" pitchFamily="34" charset="-122"/>
                <a:cs typeface="Times New Roman" panose="02020603050405020304" pitchFamily="18" charset="0"/>
              </a:rPr>
              <a:t>Under 5 mortality</a:t>
            </a:r>
            <a:r>
              <a:rPr lang="en-US" sz="1920" kern="0" dirty="0" smtClean="0">
                <a:solidFill>
                  <a:srgbClr val="0070C0"/>
                </a:solidFill>
                <a:latin typeface="Times New Roman" panose="02020603050405020304" pitchFamily="18" charset="0"/>
                <a:cs typeface="Times New Roman" panose="02020603050405020304" pitchFamily="18" charset="0"/>
              </a:rPr>
              <a:t>&amp; infant mortality </a:t>
            </a:r>
            <a:endParaRPr lang="en-US" sz="1920" kern="0" dirty="0">
              <a:solidFill>
                <a:srgbClr val="0070C0"/>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2312555" y="897029"/>
            <a:ext cx="9051406" cy="553998"/>
          </a:xfrm>
          <a:prstGeom prst="rect">
            <a:avLst/>
          </a:prstGeom>
        </p:spPr>
        <p:txBody>
          <a:bodyPr wrap="square">
            <a:spAutoFit/>
          </a:bodyPr>
          <a:lstStyle/>
          <a:p>
            <a:pPr algn="ctr" defTabSz="731520">
              <a:lnSpc>
                <a:spcPts val="3600"/>
              </a:lnSpc>
              <a:defRPr/>
            </a:pPr>
            <a:r>
              <a:rPr lang="en-US" sz="3200" b="1" kern="0" dirty="0">
                <a:solidFill>
                  <a:srgbClr val="4472C4">
                    <a:lumMod val="50000"/>
                  </a:srgbClr>
                </a:solidFill>
                <a:latin typeface="Times New Roman" panose="02020603050405020304" pitchFamily="18" charset="0"/>
                <a:ea typeface="Bricolage Grotesque Semi Bold" pitchFamily="34" charset="-122"/>
                <a:cs typeface="Times New Roman" panose="02020603050405020304" pitchFamily="18" charset="0"/>
              </a:rPr>
              <a:t>Key Achievements (2021–2025)</a:t>
            </a:r>
            <a:endParaRPr lang="en-US" sz="3200" b="1" kern="0" dirty="0">
              <a:solidFill>
                <a:srgbClr val="4472C4">
                  <a:lumMod val="50000"/>
                </a:srgbClr>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5314469" y="3768418"/>
            <a:ext cx="4484100" cy="523220"/>
          </a:xfrm>
          <a:prstGeom prst="rect">
            <a:avLst/>
          </a:prstGeom>
          <a:noFill/>
        </p:spPr>
        <p:txBody>
          <a:bodyPr wrap="square" rtlCol="0">
            <a:spAutoFit/>
          </a:bodyPr>
          <a:lstStyle/>
          <a:p>
            <a:r>
              <a:rPr lang="en-US" sz="2800" b="1" dirty="0" smtClean="0">
                <a:solidFill>
                  <a:srgbClr val="0070C0"/>
                </a:solidFill>
              </a:rPr>
              <a:t>18/1000 &amp; 16/1000</a:t>
            </a:r>
            <a:endParaRPr lang="en-US" sz="2800" b="1" dirty="0">
              <a:solidFill>
                <a:srgbClr val="0070C0"/>
              </a:solidFill>
            </a:endParaRPr>
          </a:p>
        </p:txBody>
      </p:sp>
      <p:sp>
        <p:nvSpPr>
          <p:cNvPr id="15" name="Right Arrow 14"/>
          <p:cNvSpPr/>
          <p:nvPr/>
        </p:nvSpPr>
        <p:spPr>
          <a:xfrm>
            <a:off x="9304270" y="2630412"/>
            <a:ext cx="418577" cy="21617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9950714" y="2445914"/>
            <a:ext cx="1052203" cy="584775"/>
          </a:xfrm>
          <a:prstGeom prst="rect">
            <a:avLst/>
          </a:prstGeom>
          <a:noFill/>
        </p:spPr>
        <p:txBody>
          <a:bodyPr wrap="square" rtlCol="0">
            <a:spAutoFit/>
          </a:bodyPr>
          <a:lstStyle/>
          <a:p>
            <a:r>
              <a:rPr lang="en-US" sz="3200" b="1" dirty="0" smtClean="0">
                <a:solidFill>
                  <a:srgbClr val="C00000"/>
                </a:solidFill>
              </a:rPr>
              <a:t>7.5%</a:t>
            </a:r>
            <a:endParaRPr lang="en-US" sz="3200" b="1" dirty="0">
              <a:solidFill>
                <a:srgbClr val="C00000"/>
              </a:solidFill>
            </a:endParaRPr>
          </a:p>
        </p:txBody>
      </p:sp>
      <p:sp>
        <p:nvSpPr>
          <p:cNvPr id="23"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rgbClr val="44546A">
                <a:lumMod val="25000"/>
              </a:srgbClr>
            </a:solidFill>
          </a:ln>
        </p:spPr>
        <p:txBody>
          <a:bodyPr spcFirstLastPara="1" wrap="square" lIns="91425" tIns="91425" rIns="91425" bIns="91425"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D8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sp>
        <p:nvSpPr>
          <p:cNvPr id="24" name="TextBox 23"/>
          <p:cNvSpPr txBox="1"/>
          <p:nvPr/>
        </p:nvSpPr>
        <p:spPr>
          <a:xfrm>
            <a:off x="1290127" y="2504484"/>
            <a:ext cx="1477437" cy="523220"/>
          </a:xfrm>
          <a:prstGeom prst="rect">
            <a:avLst/>
          </a:prstGeom>
          <a:noFill/>
        </p:spPr>
        <p:txBody>
          <a:bodyPr wrap="square" rtlCol="0">
            <a:spAutoFit/>
          </a:bodyPr>
          <a:lstStyle/>
          <a:p>
            <a:r>
              <a:rPr lang="en-US" sz="2800" b="1" dirty="0" smtClean="0"/>
              <a:t>13.8%</a:t>
            </a:r>
            <a:endParaRPr lang="en-US" sz="2800" b="1" dirty="0"/>
          </a:p>
        </p:txBody>
      </p:sp>
      <p:pic>
        <p:nvPicPr>
          <p:cNvPr id="25" name="Picture 24"/>
          <p:cNvPicPr>
            <a:picLocks noChangeAspect="1"/>
          </p:cNvPicPr>
          <p:nvPr/>
        </p:nvPicPr>
        <p:blipFill>
          <a:blip r:embed="rId5"/>
          <a:stretch>
            <a:fillRect/>
          </a:stretch>
        </p:blipFill>
        <p:spPr>
          <a:xfrm>
            <a:off x="2428365" y="2543659"/>
            <a:ext cx="518205" cy="487029"/>
          </a:xfrm>
          <a:prstGeom prst="rect">
            <a:avLst/>
          </a:prstGeom>
        </p:spPr>
      </p:pic>
    </p:spTree>
    <p:extLst>
      <p:ext uri="{BB962C8B-B14F-4D97-AF65-F5344CB8AC3E}">
        <p14:creationId xmlns:p14="http://schemas.microsoft.com/office/powerpoint/2010/main" val="334658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heel(1)">
                                      <p:cBhvr>
                                        <p:cTn id="10" dur="500"/>
                                        <p:tgtEl>
                                          <p:spTgt spid="1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Graphic spid="18" grpId="0">
        <p:bldAsOne/>
      </p:bldGraphic>
      <p:bldGraphic spid="19"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689134" y="541377"/>
            <a:ext cx="5025747" cy="399812"/>
          </a:xfrm>
          <a:prstGeom prst="rect">
            <a:avLst/>
          </a:prstGeom>
          <a:noFill/>
          <a:ln/>
        </p:spPr>
        <p:txBody>
          <a:bodyPr wrap="none" lIns="0" tIns="0" rIns="0" bIns="0" rtlCol="0" anchor="t"/>
          <a:lstStyle/>
          <a:p>
            <a:pPr marL="0" indent="0" algn="l">
              <a:lnSpc>
                <a:spcPts val="3100"/>
              </a:lnSpc>
              <a:buNone/>
            </a:pPr>
            <a:r>
              <a:rPr lang="en-US" sz="4800" b="1" dirty="0">
                <a:solidFill>
                  <a:srgbClr val="1B1B27"/>
                </a:solidFill>
                <a:latin typeface="Crimson Pro Black" pitchFamily="34" charset="0"/>
                <a:ea typeface="Crimson Pro Black" pitchFamily="34" charset="-122"/>
                <a:cs typeface="Crimson Pro Black" pitchFamily="34" charset="-120"/>
              </a:rPr>
              <a:t>Cost Savings and Healthy Longevity</a:t>
            </a:r>
            <a:endParaRPr lang="en-US" sz="4800" dirty="0"/>
          </a:p>
        </p:txBody>
      </p:sp>
      <p:sp>
        <p:nvSpPr>
          <p:cNvPr id="3" name="Text 1"/>
          <p:cNvSpPr/>
          <p:nvPr/>
        </p:nvSpPr>
        <p:spPr>
          <a:xfrm>
            <a:off x="689134" y="1260991"/>
            <a:ext cx="2899767" cy="239911"/>
          </a:xfrm>
          <a:prstGeom prst="rect">
            <a:avLst/>
          </a:prstGeom>
          <a:noFill/>
          <a:ln/>
        </p:spPr>
        <p:txBody>
          <a:bodyPr wrap="none" lIns="0" tIns="0" rIns="0" bIns="0" rtlCol="0" anchor="t"/>
          <a:lstStyle/>
          <a:p>
            <a:pPr marL="0" indent="0" algn="l">
              <a:lnSpc>
                <a:spcPts val="1850"/>
              </a:lnSpc>
              <a:buNone/>
            </a:pPr>
            <a:r>
              <a:rPr lang="en-US" sz="3200" b="1" dirty="0">
                <a:solidFill>
                  <a:srgbClr val="1B1B27"/>
                </a:solidFill>
                <a:latin typeface="Crimson Pro Black" pitchFamily="34" charset="0"/>
                <a:ea typeface="Crimson Pro Black" pitchFamily="34" charset="-122"/>
                <a:cs typeface="Crimson Pro Black" pitchFamily="34" charset="-120"/>
              </a:rPr>
              <a:t>The Economic Case for Prevention</a:t>
            </a:r>
            <a:endParaRPr lang="en-US" sz="3200" dirty="0"/>
          </a:p>
        </p:txBody>
      </p:sp>
      <p:sp>
        <p:nvSpPr>
          <p:cNvPr id="4" name="Text 2"/>
          <p:cNvSpPr/>
          <p:nvPr/>
        </p:nvSpPr>
        <p:spPr>
          <a:xfrm>
            <a:off x="689134" y="1628775"/>
            <a:ext cx="6469975" cy="614363"/>
          </a:xfrm>
          <a:prstGeom prst="rect">
            <a:avLst/>
          </a:prstGeom>
          <a:noFill/>
          <a:ln/>
        </p:spPr>
        <p:txBody>
          <a:bodyPr wrap="square" lIns="0" tIns="0" rIns="0" bIns="0" rtlCol="0" anchor="t"/>
          <a:lstStyle/>
          <a:p>
            <a:pPr marL="0" indent="0" algn="l">
              <a:buNone/>
            </a:pPr>
            <a:r>
              <a:rPr lang="en-US" dirty="0">
                <a:solidFill>
                  <a:srgbClr val="404155"/>
                </a:solidFill>
                <a:ea typeface="Alexandria Semi Bold" pitchFamily="34" charset="-122"/>
                <a:cs typeface="Alexandria Semi Bold" pitchFamily="34" charset="-120"/>
              </a:rPr>
              <a:t>Early interventions in maternal and child health generate substantial long-term healthcare cost savings while promoting healthy longevity across women, children, and families</a:t>
            </a:r>
            <a:r>
              <a:rPr lang="en-US" dirty="0" smtClean="0">
                <a:solidFill>
                  <a:srgbClr val="404155"/>
                </a:solidFill>
                <a:ea typeface="Alexandria Semi Bold" pitchFamily="34" charset="-122"/>
                <a:cs typeface="Alexandria Semi Bold" pitchFamily="34" charset="-120"/>
              </a:rPr>
              <a:t>.</a:t>
            </a:r>
          </a:p>
          <a:p>
            <a:pPr marL="0" indent="0" algn="l">
              <a:buNone/>
            </a:pPr>
            <a:r>
              <a:rPr lang="en-US" dirty="0" smtClean="0">
                <a:solidFill>
                  <a:srgbClr val="404155"/>
                </a:solidFill>
                <a:ea typeface="Alexandria Semi Bold" pitchFamily="34" charset="-122"/>
                <a:cs typeface="Alexandria Semi Bold" pitchFamily="34" charset="-120"/>
              </a:rPr>
              <a:t> </a:t>
            </a:r>
            <a:r>
              <a:rPr lang="en-US" dirty="0">
                <a:solidFill>
                  <a:srgbClr val="404155"/>
                </a:solidFill>
                <a:ea typeface="Alexandria Semi Bold" pitchFamily="34" charset="-122"/>
                <a:cs typeface="Alexandria Semi Bold" pitchFamily="34" charset="-120"/>
              </a:rPr>
              <a:t>Prevention is not only clinically effective—it's economically sound</a:t>
            </a:r>
            <a:r>
              <a:rPr lang="en-US" dirty="0" smtClean="0">
                <a:solidFill>
                  <a:srgbClr val="404155"/>
                </a:solidFill>
                <a:ea typeface="Alexandria Semi Bold" pitchFamily="34" charset="-122"/>
                <a:cs typeface="Alexandria Semi Bold" pitchFamily="34" charset="-120"/>
              </a:rPr>
              <a:t>.</a:t>
            </a:r>
          </a:p>
          <a:p>
            <a:pPr marL="0" indent="0" algn="l">
              <a:buNone/>
            </a:pPr>
            <a:r>
              <a:rPr lang="en-US" b="1" dirty="0" smtClean="0">
                <a:solidFill>
                  <a:srgbClr val="0070C0"/>
                </a:solidFill>
                <a:cs typeface="Alexandria Semi Bold" pitchFamily="34" charset="-120"/>
              </a:rPr>
              <a:t>Every $ spent on ECD saves 155$ at age of 6 years</a:t>
            </a:r>
            <a:endParaRPr lang="en-US" b="1" dirty="0">
              <a:solidFill>
                <a:srgbClr val="0070C0"/>
              </a:solidFill>
            </a:endParaRPr>
          </a:p>
        </p:txBody>
      </p:sp>
      <p:sp>
        <p:nvSpPr>
          <p:cNvPr id="5" name="Text 3"/>
          <p:cNvSpPr/>
          <p:nvPr/>
        </p:nvSpPr>
        <p:spPr>
          <a:xfrm>
            <a:off x="689134" y="3169801"/>
            <a:ext cx="6469975" cy="409575"/>
          </a:xfrm>
          <a:prstGeom prst="rect">
            <a:avLst/>
          </a:prstGeom>
          <a:noFill/>
          <a:ln/>
        </p:spPr>
        <p:txBody>
          <a:bodyPr wrap="square" lIns="0" tIns="0" rIns="0" bIns="0" rtlCol="0" anchor="t"/>
          <a:lstStyle/>
          <a:p>
            <a:pPr marL="0" indent="0" algn="l">
              <a:buNone/>
            </a:pPr>
            <a:r>
              <a:rPr lang="en-US" dirty="0">
                <a:solidFill>
                  <a:srgbClr val="404155"/>
                </a:solidFill>
                <a:ea typeface="Alexandria Semi Bold" pitchFamily="34" charset="-122"/>
                <a:cs typeface="Alexandria Semi Bold" pitchFamily="34" charset="-120"/>
              </a:rPr>
              <a:t>Life-course interventions reduce the burden of non-communicable diseases, lower hospitalization rates, and improve health-adjusted life expectancy (HALE) across populations</a:t>
            </a:r>
            <a:r>
              <a:rPr lang="en-US" dirty="0" smtClean="0">
                <a:solidFill>
                  <a:srgbClr val="404155"/>
                </a:solidFill>
                <a:ea typeface="Alexandria Semi Bold" pitchFamily="34" charset="-122"/>
                <a:cs typeface="Alexandria Semi Bold" pitchFamily="34" charset="-120"/>
              </a:rPr>
              <a:t>.</a:t>
            </a:r>
          </a:p>
          <a:p>
            <a:pPr marL="0" indent="0" algn="l">
              <a:buNone/>
            </a:pPr>
            <a:r>
              <a:rPr lang="en-US" b="1" dirty="0" smtClean="0">
                <a:solidFill>
                  <a:srgbClr val="0070C0"/>
                </a:solidFill>
                <a:ea typeface="Alexandria Semi Bold" pitchFamily="34" charset="-122"/>
                <a:cs typeface="Alexandria Semi Bold" pitchFamily="34" charset="-120"/>
              </a:rPr>
              <a:t>Each $ spent on life course approach save 3 dollars</a:t>
            </a:r>
            <a:endParaRPr lang="en-US" b="1" dirty="0" smtClean="0">
              <a:solidFill>
                <a:srgbClr val="0070C0"/>
              </a:solidFill>
              <a:ea typeface="Alexandria Semi Bold" pitchFamily="34" charset="-122"/>
              <a:cs typeface="Alexandria Semi Bold" pitchFamily="34" charset="-120"/>
            </a:endParaRPr>
          </a:p>
        </p:txBody>
      </p:sp>
      <p:sp>
        <p:nvSpPr>
          <p:cNvPr id="7" name="Shape 4"/>
          <p:cNvSpPr/>
          <p:nvPr/>
        </p:nvSpPr>
        <p:spPr>
          <a:xfrm>
            <a:off x="597099" y="4279805"/>
            <a:ext cx="6370082" cy="127873"/>
          </a:xfrm>
          <a:prstGeom prst="roundRect">
            <a:avLst>
              <a:gd name="adj" fmla="val 42038"/>
            </a:avLst>
          </a:prstGeom>
          <a:solidFill>
            <a:srgbClr val="CCCCFF"/>
          </a:solidFill>
          <a:ln w="7620">
            <a:solidFill>
              <a:srgbClr val="B2B2E5"/>
            </a:solidFill>
            <a:prstDash val="solid"/>
          </a:ln>
        </p:spPr>
      </p:sp>
      <p:sp>
        <p:nvSpPr>
          <p:cNvPr id="8" name="Shape 5"/>
          <p:cNvSpPr/>
          <p:nvPr/>
        </p:nvSpPr>
        <p:spPr>
          <a:xfrm>
            <a:off x="500742" y="4132659"/>
            <a:ext cx="383857" cy="383858"/>
          </a:xfrm>
          <a:prstGeom prst="roundRect">
            <a:avLst>
              <a:gd name="adj" fmla="val 119107"/>
            </a:avLst>
          </a:prstGeom>
          <a:solidFill>
            <a:srgbClr val="CCCCFF"/>
          </a:solidFill>
          <a:ln w="7620">
            <a:solidFill>
              <a:srgbClr val="B2B2E5"/>
            </a:solidFill>
            <a:prstDash val="solid"/>
          </a:ln>
        </p:spPr>
      </p:sp>
      <p:sp>
        <p:nvSpPr>
          <p:cNvPr id="10" name="Text 6"/>
          <p:cNvSpPr/>
          <p:nvPr/>
        </p:nvSpPr>
        <p:spPr>
          <a:xfrm>
            <a:off x="769637" y="4618181"/>
            <a:ext cx="1599843" cy="200025"/>
          </a:xfrm>
          <a:prstGeom prst="rect">
            <a:avLst/>
          </a:prstGeom>
          <a:noFill/>
          <a:ln/>
        </p:spPr>
        <p:txBody>
          <a:bodyPr wrap="none" lIns="0" tIns="0" rIns="0" bIns="0" rtlCol="0" anchor="t"/>
          <a:lstStyle/>
          <a:p>
            <a:pPr marL="0" indent="0" algn="l">
              <a:lnSpc>
                <a:spcPts val="1550"/>
              </a:lnSpc>
              <a:buNone/>
            </a:pPr>
            <a:r>
              <a:rPr lang="en-US" sz="3200" b="1" dirty="0">
                <a:solidFill>
                  <a:srgbClr val="C00000"/>
                </a:solidFill>
                <a:latin typeface="Crimson Pro Black" pitchFamily="34" charset="0"/>
                <a:ea typeface="Crimson Pro Black" pitchFamily="34" charset="-122"/>
                <a:cs typeface="Crimson Pro Black" pitchFamily="34" charset="-120"/>
              </a:rPr>
              <a:t>Early Prevention</a:t>
            </a:r>
            <a:endParaRPr lang="en-US" sz="3200" dirty="0">
              <a:solidFill>
                <a:srgbClr val="C00000"/>
              </a:solidFill>
            </a:endParaRPr>
          </a:p>
        </p:txBody>
      </p:sp>
      <p:sp>
        <p:nvSpPr>
          <p:cNvPr id="11" name="Text 7"/>
          <p:cNvSpPr/>
          <p:nvPr/>
        </p:nvSpPr>
        <p:spPr>
          <a:xfrm>
            <a:off x="689134" y="4942708"/>
            <a:ext cx="6306383" cy="204788"/>
          </a:xfrm>
          <a:prstGeom prst="rect">
            <a:avLst/>
          </a:prstGeom>
          <a:noFill/>
          <a:ln/>
        </p:spPr>
        <p:txBody>
          <a:bodyPr wrap="none" lIns="0" tIns="0" rIns="0" bIns="0" rtlCol="0" anchor="t"/>
          <a:lstStyle/>
          <a:p>
            <a:pPr marL="285750" indent="-285750">
              <a:buFont typeface="Arial" panose="020B0604020202020204" pitchFamily="34" charset="0"/>
              <a:buChar char="•"/>
            </a:pPr>
            <a:r>
              <a:rPr lang="en-US" b="1" dirty="0" smtClean="0">
                <a:solidFill>
                  <a:srgbClr val="0070C0"/>
                </a:solidFill>
              </a:rPr>
              <a:t>Each $ spent on nutrition and early care saves 17.8 dollar</a:t>
            </a:r>
          </a:p>
          <a:p>
            <a:pPr marL="285750" indent="-285750">
              <a:buFont typeface="Arial" panose="020B0604020202020204" pitchFamily="34" charset="0"/>
              <a:buChar char="•"/>
            </a:pPr>
            <a:r>
              <a:rPr lang="en-US" b="1" dirty="0" smtClean="0">
                <a:solidFill>
                  <a:srgbClr val="0070C0"/>
                </a:solidFill>
              </a:rPr>
              <a:t>Prevention of one case of stunting cost 196$ while treatment of</a:t>
            </a:r>
          </a:p>
          <a:p>
            <a:r>
              <a:rPr lang="en-US" b="1" dirty="0" smtClean="0">
                <a:solidFill>
                  <a:srgbClr val="0070C0"/>
                </a:solidFill>
              </a:rPr>
              <a:t>      one case cost 40000$ </a:t>
            </a:r>
          </a:p>
          <a:p>
            <a:pPr marL="285750" indent="-285750">
              <a:buFont typeface="Arial" panose="020B0604020202020204" pitchFamily="34" charset="0"/>
              <a:buChar char="•"/>
            </a:pPr>
            <a:r>
              <a:rPr lang="en-US" b="1" dirty="0" smtClean="0">
                <a:solidFill>
                  <a:srgbClr val="0070C0"/>
                </a:solidFill>
              </a:rPr>
              <a:t>Treatment of stunting in Egypt cost 14 billion EGP yearly</a:t>
            </a:r>
            <a:endParaRPr lang="en-US" b="1" dirty="0">
              <a:solidFill>
                <a:srgbClr val="0070C0"/>
              </a:solidFill>
            </a:endParaRPr>
          </a:p>
          <a:p>
            <a:pPr marL="0" indent="0" algn="l">
              <a:lnSpc>
                <a:spcPts val="1600"/>
              </a:lnSpc>
              <a:buNone/>
            </a:pPr>
            <a:endParaRPr lang="en-US" dirty="0">
              <a:solidFill>
                <a:srgbClr val="404155"/>
              </a:solidFill>
              <a:cs typeface="Alexandria Semi Bold" pitchFamily="34" charset="-120"/>
            </a:endParaRPr>
          </a:p>
        </p:txBody>
      </p:sp>
      <p:sp>
        <p:nvSpPr>
          <p:cNvPr id="12" name="Shape 8"/>
          <p:cNvSpPr/>
          <p:nvPr/>
        </p:nvSpPr>
        <p:spPr>
          <a:xfrm>
            <a:off x="7571065" y="4733925"/>
            <a:ext cx="6370082" cy="127873"/>
          </a:xfrm>
          <a:prstGeom prst="roundRect">
            <a:avLst>
              <a:gd name="adj" fmla="val 42038"/>
            </a:avLst>
          </a:prstGeom>
          <a:solidFill>
            <a:srgbClr val="CCCCFF"/>
          </a:solidFill>
          <a:ln w="7620">
            <a:solidFill>
              <a:srgbClr val="B2B2E5"/>
            </a:solidFill>
            <a:prstDash val="solid"/>
          </a:ln>
        </p:spPr>
      </p:sp>
      <p:sp>
        <p:nvSpPr>
          <p:cNvPr id="13" name="Shape 9"/>
          <p:cNvSpPr/>
          <p:nvPr/>
        </p:nvSpPr>
        <p:spPr>
          <a:xfrm>
            <a:off x="7379137" y="4605933"/>
            <a:ext cx="383857" cy="383858"/>
          </a:xfrm>
          <a:prstGeom prst="roundRect">
            <a:avLst>
              <a:gd name="adj" fmla="val 119107"/>
            </a:avLst>
          </a:prstGeom>
          <a:solidFill>
            <a:srgbClr val="CCCCFF"/>
          </a:solidFill>
          <a:ln w="7620">
            <a:solidFill>
              <a:srgbClr val="B2B2E5"/>
            </a:solidFill>
            <a:prstDash val="solid"/>
          </a:ln>
        </p:spPr>
      </p:sp>
      <p:sp>
        <p:nvSpPr>
          <p:cNvPr id="15" name="Text 10"/>
          <p:cNvSpPr/>
          <p:nvPr/>
        </p:nvSpPr>
        <p:spPr>
          <a:xfrm>
            <a:off x="7507010" y="5117663"/>
            <a:ext cx="1727002" cy="200025"/>
          </a:xfrm>
          <a:prstGeom prst="rect">
            <a:avLst/>
          </a:prstGeom>
          <a:noFill/>
          <a:ln/>
        </p:spPr>
        <p:txBody>
          <a:bodyPr wrap="none" lIns="0" tIns="0" rIns="0" bIns="0" rtlCol="0" anchor="t"/>
          <a:lstStyle/>
          <a:p>
            <a:pPr marL="0" indent="0" algn="l">
              <a:lnSpc>
                <a:spcPts val="1550"/>
              </a:lnSpc>
              <a:buNone/>
            </a:pPr>
            <a:r>
              <a:rPr lang="en-US" sz="3200" b="1" dirty="0">
                <a:solidFill>
                  <a:srgbClr val="C00000"/>
                </a:solidFill>
                <a:latin typeface="Crimson Pro Black" pitchFamily="34" charset="0"/>
                <a:ea typeface="Crimson Pro Black" pitchFamily="34" charset="-122"/>
                <a:cs typeface="Crimson Pro Black" pitchFamily="34" charset="-120"/>
              </a:rPr>
              <a:t>Reduced Disease Burden</a:t>
            </a:r>
            <a:endParaRPr lang="en-US" sz="3200" dirty="0">
              <a:solidFill>
                <a:srgbClr val="C00000"/>
              </a:solidFill>
            </a:endParaRPr>
          </a:p>
        </p:txBody>
      </p:sp>
      <p:sp>
        <p:nvSpPr>
          <p:cNvPr id="16" name="Text 11"/>
          <p:cNvSpPr/>
          <p:nvPr/>
        </p:nvSpPr>
        <p:spPr>
          <a:xfrm>
            <a:off x="7507010" y="5394365"/>
            <a:ext cx="6306383" cy="204788"/>
          </a:xfrm>
          <a:prstGeom prst="rect">
            <a:avLst/>
          </a:prstGeom>
          <a:noFill/>
          <a:ln/>
        </p:spPr>
        <p:txBody>
          <a:bodyPr wrap="none" lIns="0" tIns="0" rIns="0" bIns="0" rtlCol="0" anchor="t"/>
          <a:lstStyle/>
          <a:p>
            <a:pPr marL="0" indent="0" algn="l">
              <a:lnSpc>
                <a:spcPts val="1600"/>
              </a:lnSpc>
              <a:buNone/>
            </a:pPr>
            <a:r>
              <a:rPr lang="en-US" dirty="0">
                <a:solidFill>
                  <a:srgbClr val="404155"/>
                </a:solidFill>
                <a:ea typeface="Alexandria Semi Bold" pitchFamily="34" charset="-122"/>
                <a:cs typeface="Alexandria Semi Bold" pitchFamily="34" charset="-120"/>
              </a:rPr>
              <a:t>Lower rates of chronic conditions and non-communicable diseases</a:t>
            </a:r>
            <a:endParaRPr lang="en-US" dirty="0"/>
          </a:p>
        </p:txBody>
      </p:sp>
      <p:sp>
        <p:nvSpPr>
          <p:cNvPr id="17" name="Shape 12"/>
          <p:cNvSpPr/>
          <p:nvPr/>
        </p:nvSpPr>
        <p:spPr>
          <a:xfrm>
            <a:off x="881063" y="6366748"/>
            <a:ext cx="6370082" cy="127873"/>
          </a:xfrm>
          <a:prstGeom prst="roundRect">
            <a:avLst>
              <a:gd name="adj" fmla="val 42038"/>
            </a:avLst>
          </a:prstGeom>
          <a:solidFill>
            <a:srgbClr val="CCCCFF"/>
          </a:solidFill>
          <a:ln w="7620">
            <a:solidFill>
              <a:srgbClr val="B2B2E5"/>
            </a:solidFill>
            <a:prstDash val="solid"/>
          </a:ln>
        </p:spPr>
      </p:sp>
      <p:sp>
        <p:nvSpPr>
          <p:cNvPr id="18" name="Shape 13"/>
          <p:cNvSpPr/>
          <p:nvPr/>
        </p:nvSpPr>
        <p:spPr>
          <a:xfrm>
            <a:off x="689134" y="6238756"/>
            <a:ext cx="383857" cy="383858"/>
          </a:xfrm>
          <a:prstGeom prst="roundRect">
            <a:avLst>
              <a:gd name="adj" fmla="val 119107"/>
            </a:avLst>
          </a:prstGeom>
          <a:solidFill>
            <a:srgbClr val="CCCCFF"/>
          </a:solidFill>
          <a:ln w="7620">
            <a:solidFill>
              <a:srgbClr val="B2B2E5"/>
            </a:solidFill>
            <a:prstDash val="solid"/>
          </a:ln>
        </p:spPr>
      </p:sp>
      <p:sp>
        <p:nvSpPr>
          <p:cNvPr id="20" name="Text 14"/>
          <p:cNvSpPr/>
          <p:nvPr/>
        </p:nvSpPr>
        <p:spPr>
          <a:xfrm>
            <a:off x="896433" y="6653066"/>
            <a:ext cx="1599843" cy="200025"/>
          </a:xfrm>
          <a:prstGeom prst="rect">
            <a:avLst/>
          </a:prstGeom>
          <a:noFill/>
          <a:ln/>
        </p:spPr>
        <p:txBody>
          <a:bodyPr wrap="none" lIns="0" tIns="0" rIns="0" bIns="0" rtlCol="0" anchor="t"/>
          <a:lstStyle/>
          <a:p>
            <a:pPr marL="0" indent="0" algn="l">
              <a:lnSpc>
                <a:spcPts val="1550"/>
              </a:lnSpc>
              <a:buNone/>
            </a:pPr>
            <a:r>
              <a:rPr lang="en-US" sz="3200" b="1" dirty="0">
                <a:solidFill>
                  <a:srgbClr val="C00000"/>
                </a:solidFill>
                <a:latin typeface="Crimson Pro Black" pitchFamily="34" charset="0"/>
                <a:ea typeface="Crimson Pro Black" pitchFamily="34" charset="-122"/>
                <a:cs typeface="Crimson Pro Black" pitchFamily="34" charset="-120"/>
              </a:rPr>
              <a:t>Healthcare Savings</a:t>
            </a:r>
            <a:endParaRPr lang="en-US" sz="3200" dirty="0">
              <a:solidFill>
                <a:srgbClr val="C00000"/>
              </a:solidFill>
            </a:endParaRPr>
          </a:p>
        </p:txBody>
      </p:sp>
      <p:sp>
        <p:nvSpPr>
          <p:cNvPr id="21" name="Text 15"/>
          <p:cNvSpPr/>
          <p:nvPr/>
        </p:nvSpPr>
        <p:spPr>
          <a:xfrm>
            <a:off x="747826" y="7010840"/>
            <a:ext cx="6306383" cy="204788"/>
          </a:xfrm>
          <a:prstGeom prst="rect">
            <a:avLst/>
          </a:prstGeom>
          <a:noFill/>
          <a:ln/>
        </p:spPr>
        <p:txBody>
          <a:bodyPr wrap="none" lIns="0" tIns="0" rIns="0" bIns="0" rtlCol="0" anchor="t"/>
          <a:lstStyle/>
          <a:p>
            <a:pPr>
              <a:lnSpc>
                <a:spcPts val="1600"/>
              </a:lnSpc>
            </a:pPr>
            <a:r>
              <a:rPr lang="en-US" b="1" dirty="0" smtClean="0">
                <a:solidFill>
                  <a:srgbClr val="0070C0"/>
                </a:solidFill>
                <a:cs typeface="Alexandria Semi Bold" pitchFamily="34" charset="-120"/>
              </a:rPr>
              <a:t>Cost </a:t>
            </a:r>
            <a:r>
              <a:rPr lang="en-US" b="1" dirty="0">
                <a:solidFill>
                  <a:srgbClr val="0070C0"/>
                </a:solidFill>
                <a:cs typeface="Alexandria Semi Bold" pitchFamily="34" charset="-120"/>
              </a:rPr>
              <a:t>of prevention is 80% less than treatment of the same diseases</a:t>
            </a:r>
            <a:endParaRPr lang="en-US" b="1" dirty="0">
              <a:solidFill>
                <a:srgbClr val="0070C0"/>
              </a:solidFill>
            </a:endParaRPr>
          </a:p>
          <a:p>
            <a:pPr marL="0" indent="0" algn="l">
              <a:lnSpc>
                <a:spcPts val="1600"/>
              </a:lnSpc>
              <a:buNone/>
            </a:pPr>
            <a:endParaRPr lang="en-US" dirty="0"/>
          </a:p>
        </p:txBody>
      </p:sp>
      <p:sp>
        <p:nvSpPr>
          <p:cNvPr id="22" name="Shape 16"/>
          <p:cNvSpPr/>
          <p:nvPr/>
        </p:nvSpPr>
        <p:spPr>
          <a:xfrm>
            <a:off x="7571065" y="6174819"/>
            <a:ext cx="6370082" cy="127873"/>
          </a:xfrm>
          <a:prstGeom prst="roundRect">
            <a:avLst>
              <a:gd name="adj" fmla="val 42038"/>
            </a:avLst>
          </a:prstGeom>
          <a:solidFill>
            <a:srgbClr val="CCCCFF"/>
          </a:solidFill>
          <a:ln w="7620">
            <a:solidFill>
              <a:srgbClr val="B2B2E5"/>
            </a:solidFill>
            <a:prstDash val="solid"/>
          </a:ln>
        </p:spPr>
      </p:sp>
      <p:sp>
        <p:nvSpPr>
          <p:cNvPr id="23" name="Shape 17"/>
          <p:cNvSpPr/>
          <p:nvPr/>
        </p:nvSpPr>
        <p:spPr>
          <a:xfrm>
            <a:off x="7379137" y="6046827"/>
            <a:ext cx="383857" cy="383858"/>
          </a:xfrm>
          <a:prstGeom prst="roundRect">
            <a:avLst>
              <a:gd name="adj" fmla="val 119107"/>
            </a:avLst>
          </a:prstGeom>
          <a:solidFill>
            <a:srgbClr val="CCCCFF"/>
          </a:solidFill>
          <a:ln w="7620">
            <a:solidFill>
              <a:srgbClr val="B2B2E5"/>
            </a:solidFill>
            <a:prstDash val="solid"/>
          </a:ln>
        </p:spPr>
      </p:sp>
      <p:sp>
        <p:nvSpPr>
          <p:cNvPr id="25" name="Text 18"/>
          <p:cNvSpPr/>
          <p:nvPr/>
        </p:nvSpPr>
        <p:spPr>
          <a:xfrm>
            <a:off x="7507010" y="6558558"/>
            <a:ext cx="1599843" cy="200025"/>
          </a:xfrm>
          <a:prstGeom prst="rect">
            <a:avLst/>
          </a:prstGeom>
          <a:noFill/>
          <a:ln/>
        </p:spPr>
        <p:txBody>
          <a:bodyPr wrap="none" lIns="0" tIns="0" rIns="0" bIns="0" rtlCol="0" anchor="t"/>
          <a:lstStyle/>
          <a:p>
            <a:pPr marL="0" indent="0" algn="l">
              <a:lnSpc>
                <a:spcPts val="1550"/>
              </a:lnSpc>
              <a:buNone/>
            </a:pPr>
            <a:r>
              <a:rPr lang="en-US" sz="3200" b="1" dirty="0">
                <a:solidFill>
                  <a:srgbClr val="C00000"/>
                </a:solidFill>
                <a:latin typeface="Crimson Pro Black" pitchFamily="34" charset="0"/>
                <a:ea typeface="Crimson Pro Black" pitchFamily="34" charset="-122"/>
                <a:cs typeface="Crimson Pro Black" pitchFamily="34" charset="-120"/>
              </a:rPr>
              <a:t>Healthy Longevity</a:t>
            </a:r>
            <a:endParaRPr lang="en-US" sz="3200" dirty="0">
              <a:solidFill>
                <a:srgbClr val="C00000"/>
              </a:solidFill>
            </a:endParaRPr>
          </a:p>
        </p:txBody>
      </p:sp>
      <p:sp>
        <p:nvSpPr>
          <p:cNvPr id="26" name="Text 19"/>
          <p:cNvSpPr/>
          <p:nvPr/>
        </p:nvSpPr>
        <p:spPr>
          <a:xfrm>
            <a:off x="7507010" y="6835259"/>
            <a:ext cx="6306383" cy="204788"/>
          </a:xfrm>
          <a:prstGeom prst="rect">
            <a:avLst/>
          </a:prstGeom>
          <a:noFill/>
          <a:ln/>
        </p:spPr>
        <p:txBody>
          <a:bodyPr wrap="none" lIns="0" tIns="0" rIns="0" bIns="0" rtlCol="0" anchor="t"/>
          <a:lstStyle/>
          <a:p>
            <a:pPr marL="0" indent="0" algn="l">
              <a:lnSpc>
                <a:spcPts val="1600"/>
              </a:lnSpc>
              <a:buNone/>
            </a:pPr>
            <a:r>
              <a:rPr lang="en-US" dirty="0">
                <a:solidFill>
                  <a:srgbClr val="404155"/>
                </a:solidFill>
                <a:ea typeface="Alexandria Semi Bold" pitchFamily="34" charset="-122"/>
                <a:cs typeface="Alexandria Semi Bold" pitchFamily="34" charset="-120"/>
              </a:rPr>
              <a:t>Improved quality of life and health-adjusted life </a:t>
            </a:r>
            <a:r>
              <a:rPr lang="en-US" dirty="0" smtClean="0">
                <a:solidFill>
                  <a:srgbClr val="404155"/>
                </a:solidFill>
                <a:ea typeface="Alexandria Semi Bold" pitchFamily="34" charset="-122"/>
                <a:cs typeface="Alexandria Semi Bold" pitchFamily="34" charset="-120"/>
              </a:rPr>
              <a:t>expectancy</a:t>
            </a:r>
          </a:p>
          <a:p>
            <a:pPr marL="0" indent="0" algn="l">
              <a:lnSpc>
                <a:spcPts val="1600"/>
              </a:lnSpc>
              <a:buNone/>
            </a:pPr>
            <a:r>
              <a:rPr lang="en-US" b="1" dirty="0" smtClean="0">
                <a:solidFill>
                  <a:srgbClr val="0070C0"/>
                </a:solidFill>
                <a:cs typeface="Alexandria Semi Bold" pitchFamily="34" charset="-120"/>
              </a:rPr>
              <a:t>Every $ spent save 3 dollars</a:t>
            </a:r>
            <a:endParaRPr lang="en-US" b="1" dirty="0">
              <a:solidFill>
                <a:srgbClr val="0070C0"/>
              </a:solidFill>
            </a:endParaRPr>
          </a:p>
        </p:txBody>
      </p:sp>
      <p:sp>
        <p:nvSpPr>
          <p:cNvPr id="27" name="Text 20"/>
          <p:cNvSpPr/>
          <p:nvPr/>
        </p:nvSpPr>
        <p:spPr>
          <a:xfrm>
            <a:off x="689134" y="7503795"/>
            <a:ext cx="13252133" cy="204788"/>
          </a:xfrm>
          <a:prstGeom prst="rect">
            <a:avLst/>
          </a:prstGeom>
          <a:noFill/>
          <a:ln/>
        </p:spPr>
        <p:txBody>
          <a:bodyPr wrap="none" lIns="0" tIns="0" rIns="0" bIns="0" rtlCol="0" anchor="t"/>
          <a:lstStyle/>
          <a:p>
            <a:pPr marL="0" indent="0" algn="l">
              <a:lnSpc>
                <a:spcPts val="1600"/>
              </a:lnSpc>
              <a:buNone/>
            </a:pPr>
            <a:r>
              <a:rPr lang="en-US" sz="1000" i="1" dirty="0">
                <a:solidFill>
                  <a:srgbClr val="404155"/>
                </a:solidFill>
                <a:latin typeface="Alexandria Semi Bold" pitchFamily="34" charset="0"/>
                <a:ea typeface="Alexandria Semi Bold" pitchFamily="34" charset="-122"/>
                <a:cs typeface="Alexandria Semi Bold" pitchFamily="34" charset="-120"/>
              </a:rPr>
              <a:t>Evidence: WHO and World Bank research demonstrates that life-course health interventions significantly reduce NCD burden and improve HALE — </a:t>
            </a:r>
            <a:r>
              <a:rPr lang="en-US" sz="1000" i="1" u="sng" dirty="0">
                <a:solidFill>
                  <a:srgbClr val="000080"/>
                </a:solidFill>
                <a:latin typeface="Alexandria Semi Bold" pitchFamily="34" charset="0"/>
                <a:ea typeface="Alexandria Semi Bold" pitchFamily="34" charset="-122"/>
                <a:cs typeface="Alexandria Semi Bold" pitchFamily="34" charset="-120"/>
                <a:hlinkClick r:id="rId3">
                  <a:extLst>
                    <a:ext uri="{A12FA001-AC4F-418D-AE19-62706E023703}">
                      <ahyp:hlinkClr xmlns="" xmlns:ahyp="http://schemas.microsoft.com/office/drawing/2018/hyperlinkcolor" val="tx"/>
                    </a:ext>
                  </a:extLst>
                </a:hlinkClick>
              </a:rPr>
              <a:t>https://www.who.int</a:t>
            </a:r>
            <a:r>
              <a:rPr lang="en-US" sz="1000" i="1" dirty="0">
                <a:solidFill>
                  <a:srgbClr val="404155"/>
                </a:solidFill>
                <a:latin typeface="Alexandria Semi Bold" pitchFamily="34" charset="0"/>
                <a:ea typeface="Alexandria Semi Bold" pitchFamily="34" charset="-122"/>
                <a:cs typeface="Alexandria Semi Bold" pitchFamily="34" charset="-120"/>
              </a:rPr>
              <a:t>, </a:t>
            </a:r>
            <a:r>
              <a:rPr lang="en-US" sz="1000" dirty="0">
                <a:solidFill>
                  <a:srgbClr val="404155"/>
                </a:solidFill>
                <a:latin typeface="Alexandria Semi Bold" pitchFamily="34" charset="0"/>
                <a:ea typeface="Alexandria Semi Bold" pitchFamily="34" charset="-122"/>
                <a:cs typeface="Alexandria Semi Bold" pitchFamily="34" charset="-120"/>
              </a:rPr>
              <a:t>https://www.worldbank.org</a:t>
            </a:r>
            <a:endParaRPr lang="en-US" sz="1000" dirty="0"/>
          </a:p>
        </p:txBody>
      </p:sp>
      <p:sp>
        <p:nvSpPr>
          <p:cNvPr id="29"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cxnSp>
        <p:nvCxnSpPr>
          <p:cNvPr id="30" name="Google Shape;359;p39"/>
          <p:cNvCxnSpPr/>
          <p:nvPr/>
        </p:nvCxnSpPr>
        <p:spPr>
          <a:xfrm>
            <a:off x="8018100" y="1642580"/>
            <a:ext cx="6612300" cy="0"/>
          </a:xfrm>
          <a:prstGeom prst="straightConnector1">
            <a:avLst/>
          </a:prstGeom>
          <a:noFill/>
          <a:ln w="19050" cap="rnd" cmpd="sng">
            <a:solidFill>
              <a:schemeClr val="lt2"/>
            </a:solidFill>
            <a:prstDash val="solid"/>
            <a:round/>
            <a:headEnd type="none" w="med" len="med"/>
            <a:tailEnd type="none" w="med" len="med"/>
          </a:ln>
        </p:spPr>
      </p:cxnSp>
      <p:pic>
        <p:nvPicPr>
          <p:cNvPr id="31" name="Picture 30"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2942191" y="148979"/>
            <a:ext cx="1352154" cy="956684"/>
          </a:xfrm>
          <a:prstGeom prst="rect">
            <a:avLst/>
          </a:prstGeom>
        </p:spPr>
      </p:pic>
      <p:sp>
        <p:nvSpPr>
          <p:cNvPr id="9" name="TextBox 8"/>
          <p:cNvSpPr txBox="1"/>
          <p:nvPr/>
        </p:nvSpPr>
        <p:spPr>
          <a:xfrm>
            <a:off x="7571065" y="5678905"/>
            <a:ext cx="5731049" cy="369332"/>
          </a:xfrm>
          <a:prstGeom prst="rect">
            <a:avLst/>
          </a:prstGeom>
          <a:noFill/>
        </p:spPr>
        <p:txBody>
          <a:bodyPr wrap="square" rtlCol="0">
            <a:spAutoFit/>
          </a:bodyPr>
          <a:lstStyle/>
          <a:p>
            <a:r>
              <a:rPr lang="en-US" b="1" dirty="0" smtClean="0">
                <a:solidFill>
                  <a:srgbClr val="0070C0"/>
                </a:solidFill>
              </a:rPr>
              <a:t>Prevention of NCDs caves lives of 150 million by 2050 </a:t>
            </a:r>
            <a:endParaRPr lang="en-US" b="1" dirty="0">
              <a:solidFill>
                <a:srgbClr val="0070C0"/>
              </a:solidFill>
            </a:endParaRPr>
          </a:p>
        </p:txBody>
      </p:sp>
      <p:pic>
        <p:nvPicPr>
          <p:cNvPr id="14" name="Picture 13"/>
          <p:cNvPicPr>
            <a:picLocks noChangeAspect="1"/>
          </p:cNvPicPr>
          <p:nvPr/>
        </p:nvPicPr>
        <p:blipFill>
          <a:blip r:embed="rId5"/>
          <a:stretch>
            <a:fillRect/>
          </a:stretch>
        </p:blipFill>
        <p:spPr>
          <a:xfrm>
            <a:off x="8684473" y="1782206"/>
            <a:ext cx="2345086" cy="2757356"/>
          </a:xfrm>
          <a:prstGeom prst="rect">
            <a:avLst/>
          </a:prstGeom>
        </p:spPr>
      </p:pic>
      <p:pic>
        <p:nvPicPr>
          <p:cNvPr id="32" name="Picture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1487" y="1770043"/>
            <a:ext cx="2193764" cy="275191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793790" y="728662"/>
            <a:ext cx="9309021" cy="531614"/>
          </a:xfrm>
          <a:prstGeom prst="rect">
            <a:avLst/>
          </a:prstGeom>
          <a:noFill/>
          <a:ln/>
        </p:spPr>
        <p:txBody>
          <a:bodyPr wrap="none" lIns="0" tIns="0" rIns="0" bIns="0" rtlCol="0" anchor="t"/>
          <a:lstStyle/>
          <a:p>
            <a:pPr marL="0" indent="0" algn="l">
              <a:lnSpc>
                <a:spcPts val="4150"/>
              </a:lnSpc>
              <a:buNone/>
            </a:pPr>
            <a:r>
              <a:rPr lang="en-US" sz="3300" b="1" dirty="0">
                <a:solidFill>
                  <a:srgbClr val="1B1B27"/>
                </a:solidFill>
                <a:latin typeface="Crimson Pro Black" pitchFamily="34" charset="0"/>
                <a:ea typeface="Crimson Pro Black" pitchFamily="34" charset="-122"/>
                <a:cs typeface="Crimson Pro Black" pitchFamily="34" charset="-120"/>
              </a:rPr>
              <a:t>Multi-Sectoral Partnerships for Amplified Impact</a:t>
            </a:r>
            <a:endParaRPr lang="en-US" sz="3300" dirty="0"/>
          </a:p>
        </p:txBody>
      </p:sp>
      <p:sp>
        <p:nvSpPr>
          <p:cNvPr id="3" name="Text 1"/>
          <p:cNvSpPr/>
          <p:nvPr/>
        </p:nvSpPr>
        <p:spPr>
          <a:xfrm>
            <a:off x="788670" y="1600439"/>
            <a:ext cx="13047941" cy="777002"/>
          </a:xfrm>
          <a:prstGeom prst="rect">
            <a:avLst/>
          </a:prstGeom>
          <a:noFill/>
          <a:ln/>
        </p:spPr>
        <p:txBody>
          <a:bodyPr wrap="square" lIns="0" tIns="0" rIns="0" bIns="0" rtlCol="0" anchor="t"/>
          <a:lstStyle/>
          <a:p>
            <a:pPr marL="0" indent="0" algn="l">
              <a:lnSpc>
                <a:spcPts val="2100"/>
              </a:lnSpc>
              <a:buNone/>
            </a:pPr>
            <a:r>
              <a:rPr lang="en-US" sz="2000" dirty="0">
                <a:solidFill>
                  <a:srgbClr val="404155"/>
                </a:solidFill>
                <a:ea typeface="Alexandria Semi Bold" pitchFamily="34" charset="-122"/>
                <a:cs typeface="Alexandria Semi Bold" pitchFamily="34" charset="-120"/>
              </a:rPr>
              <a:t>Maternal health outcomes improve dramatically when health interventions are supported by coordinated action across multiple sectors. Egypt's collaborative approach engages Education, Social Solidarity, Youth and Sports, and Development sectors to amplify impact, ensure sustainability, and drive community adoption.</a:t>
            </a:r>
            <a:endParaRPr lang="en-US" sz="2000" dirty="0"/>
          </a:p>
        </p:txBody>
      </p:sp>
      <p:sp>
        <p:nvSpPr>
          <p:cNvPr id="4" name="Text 2"/>
          <p:cNvSpPr/>
          <p:nvPr/>
        </p:nvSpPr>
        <p:spPr>
          <a:xfrm>
            <a:off x="3651647" y="2674192"/>
            <a:ext cx="2126456" cy="265747"/>
          </a:xfrm>
          <a:prstGeom prst="rect">
            <a:avLst/>
          </a:prstGeom>
          <a:noFill/>
          <a:ln/>
        </p:spPr>
        <p:txBody>
          <a:bodyPr wrap="none" lIns="0" tIns="0" rIns="0" bIns="0" rtlCol="0" anchor="t"/>
          <a:lstStyle/>
          <a:p>
            <a:pPr marL="0" indent="0" algn="r">
              <a:lnSpc>
                <a:spcPts val="2050"/>
              </a:lnSpc>
              <a:buNone/>
            </a:pPr>
            <a:r>
              <a:rPr lang="en-US" sz="2800" b="1" dirty="0">
                <a:solidFill>
                  <a:srgbClr val="C00000"/>
                </a:solidFill>
                <a:latin typeface="Crimson Pro Black" pitchFamily="34" charset="0"/>
                <a:ea typeface="Crimson Pro Black" pitchFamily="34" charset="-122"/>
                <a:cs typeface="Crimson Pro Black" pitchFamily="34" charset="-120"/>
              </a:rPr>
              <a:t>Health</a:t>
            </a:r>
            <a:endParaRPr lang="en-US" sz="2800" dirty="0">
              <a:solidFill>
                <a:srgbClr val="C00000"/>
              </a:solidFill>
            </a:endParaRPr>
          </a:p>
        </p:txBody>
      </p:sp>
      <p:sp>
        <p:nvSpPr>
          <p:cNvPr id="5" name="Text 3"/>
          <p:cNvSpPr/>
          <p:nvPr/>
        </p:nvSpPr>
        <p:spPr>
          <a:xfrm>
            <a:off x="852070" y="3076874"/>
            <a:ext cx="4896803" cy="272177"/>
          </a:xfrm>
          <a:prstGeom prst="rect">
            <a:avLst/>
          </a:prstGeom>
          <a:noFill/>
          <a:ln/>
        </p:spPr>
        <p:txBody>
          <a:bodyPr wrap="none" lIns="0" tIns="0" rIns="0" bIns="0" rtlCol="0" anchor="t"/>
          <a:lstStyle/>
          <a:p>
            <a:pPr marL="0" indent="0" algn="r">
              <a:lnSpc>
                <a:spcPts val="2100"/>
              </a:lnSpc>
              <a:buNone/>
            </a:pPr>
            <a:r>
              <a:rPr lang="en-US" sz="2000" dirty="0">
                <a:solidFill>
                  <a:srgbClr val="404155"/>
                </a:solidFill>
                <a:ea typeface="Alexandria Semi Bold" pitchFamily="34" charset="-122"/>
                <a:cs typeface="Alexandria Semi Bold" pitchFamily="34" charset="-120"/>
              </a:rPr>
              <a:t>Clinical services and public health interventions</a:t>
            </a:r>
            <a:endParaRPr lang="en-US" sz="2000" dirty="0"/>
          </a:p>
        </p:txBody>
      </p:sp>
      <p:pic>
        <p:nvPicPr>
          <p:cNvPr id="6" name="Image 0" descr="preencoded.png"/>
          <p:cNvPicPr>
            <a:picLocks noChangeAspect="1"/>
          </p:cNvPicPr>
          <p:nvPr/>
        </p:nvPicPr>
        <p:blipFill>
          <a:blip r:embed="rId3"/>
          <a:stretch>
            <a:fillRect/>
          </a:stretch>
        </p:blipFill>
        <p:spPr>
          <a:xfrm>
            <a:off x="5945743" y="2608302"/>
            <a:ext cx="2738914" cy="2738914"/>
          </a:xfrm>
          <a:prstGeom prst="rect">
            <a:avLst/>
          </a:prstGeom>
        </p:spPr>
      </p:pic>
      <p:sp>
        <p:nvSpPr>
          <p:cNvPr id="7" name="Shape 4"/>
          <p:cNvSpPr/>
          <p:nvPr/>
        </p:nvSpPr>
        <p:spPr>
          <a:xfrm>
            <a:off x="6036112" y="2990255"/>
            <a:ext cx="425291" cy="425291"/>
          </a:xfrm>
          <a:prstGeom prst="roundRect">
            <a:avLst>
              <a:gd name="adj" fmla="val 2147907"/>
            </a:avLst>
          </a:prstGeom>
          <a:solidFill>
            <a:srgbClr val="CCCCFF"/>
          </a:solidFill>
          <a:ln w="7620">
            <a:solidFill>
              <a:srgbClr val="B2B2E5"/>
            </a:solidFill>
            <a:prstDash val="solid"/>
          </a:ln>
        </p:spPr>
      </p:sp>
      <p:pic>
        <p:nvPicPr>
          <p:cNvPr id="8" name="Image 1" descr="preencoded.png"/>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6153031" y="3107174"/>
            <a:ext cx="191333" cy="191333"/>
          </a:xfrm>
          <a:prstGeom prst="rect">
            <a:avLst/>
          </a:prstGeom>
        </p:spPr>
      </p:pic>
      <p:sp>
        <p:nvSpPr>
          <p:cNvPr id="9" name="Text 5"/>
          <p:cNvSpPr/>
          <p:nvPr/>
        </p:nvSpPr>
        <p:spPr>
          <a:xfrm>
            <a:off x="8939808" y="2659737"/>
            <a:ext cx="2126456" cy="265747"/>
          </a:xfrm>
          <a:prstGeom prst="rect">
            <a:avLst/>
          </a:prstGeom>
          <a:noFill/>
          <a:ln/>
        </p:spPr>
        <p:txBody>
          <a:bodyPr wrap="none" lIns="0" tIns="0" rIns="0" bIns="0" rtlCol="0" anchor="t"/>
          <a:lstStyle/>
          <a:p>
            <a:pPr marL="0" indent="0" algn="l">
              <a:lnSpc>
                <a:spcPts val="2050"/>
              </a:lnSpc>
              <a:buNone/>
            </a:pPr>
            <a:r>
              <a:rPr lang="en-US" sz="2800" b="1" dirty="0">
                <a:solidFill>
                  <a:srgbClr val="C00000"/>
                </a:solidFill>
                <a:latin typeface="Crimson Pro Black" pitchFamily="34" charset="0"/>
                <a:ea typeface="Crimson Pro Black" pitchFamily="34" charset="-122"/>
                <a:cs typeface="Crimson Pro Black" pitchFamily="34" charset="-120"/>
              </a:rPr>
              <a:t>Education</a:t>
            </a:r>
            <a:endParaRPr lang="en-US" sz="2800" dirty="0">
              <a:solidFill>
                <a:srgbClr val="C00000"/>
              </a:solidFill>
            </a:endParaRPr>
          </a:p>
        </p:txBody>
      </p:sp>
      <p:sp>
        <p:nvSpPr>
          <p:cNvPr id="10" name="Text 6"/>
          <p:cNvSpPr/>
          <p:nvPr/>
        </p:nvSpPr>
        <p:spPr>
          <a:xfrm>
            <a:off x="8939808" y="3027521"/>
            <a:ext cx="4896803" cy="272177"/>
          </a:xfrm>
          <a:prstGeom prst="rect">
            <a:avLst/>
          </a:prstGeom>
          <a:noFill/>
          <a:ln/>
        </p:spPr>
        <p:txBody>
          <a:bodyPr wrap="none" lIns="0" tIns="0" rIns="0" bIns="0" rtlCol="0" anchor="t"/>
          <a:lstStyle/>
          <a:p>
            <a:pPr marL="0" indent="0" algn="l">
              <a:lnSpc>
                <a:spcPts val="2100"/>
              </a:lnSpc>
              <a:buNone/>
            </a:pPr>
            <a:r>
              <a:rPr lang="en-US" sz="2000" dirty="0">
                <a:solidFill>
                  <a:srgbClr val="404155"/>
                </a:solidFill>
                <a:ea typeface="Alexandria Semi Bold" pitchFamily="34" charset="-122"/>
                <a:cs typeface="Alexandria Semi Bold" pitchFamily="34" charset="-120"/>
              </a:rPr>
              <a:t>School-based health education and literacy programs</a:t>
            </a:r>
            <a:endParaRPr lang="en-US" sz="2000" dirty="0"/>
          </a:p>
        </p:txBody>
      </p:sp>
      <p:sp>
        <p:nvSpPr>
          <p:cNvPr id="12" name="Shape 7"/>
          <p:cNvSpPr/>
          <p:nvPr/>
        </p:nvSpPr>
        <p:spPr>
          <a:xfrm>
            <a:off x="7509867" y="2511504"/>
            <a:ext cx="425291" cy="425291"/>
          </a:xfrm>
          <a:prstGeom prst="roundRect">
            <a:avLst>
              <a:gd name="adj" fmla="val 2147907"/>
            </a:avLst>
          </a:prstGeom>
          <a:solidFill>
            <a:srgbClr val="CCCCFF"/>
          </a:solidFill>
          <a:ln w="7620">
            <a:solidFill>
              <a:srgbClr val="B2B2E5"/>
            </a:solidFill>
            <a:prstDash val="solid"/>
          </a:ln>
        </p:spPr>
      </p:sp>
      <p:sp>
        <p:nvSpPr>
          <p:cNvPr id="14" name="Text 8"/>
          <p:cNvSpPr/>
          <p:nvPr/>
        </p:nvSpPr>
        <p:spPr>
          <a:xfrm>
            <a:off x="9024818" y="3657719"/>
            <a:ext cx="2126456" cy="265747"/>
          </a:xfrm>
          <a:prstGeom prst="rect">
            <a:avLst/>
          </a:prstGeom>
          <a:noFill/>
          <a:ln/>
        </p:spPr>
        <p:txBody>
          <a:bodyPr wrap="none" lIns="0" tIns="0" rIns="0" bIns="0" rtlCol="0" anchor="t"/>
          <a:lstStyle/>
          <a:p>
            <a:pPr marL="0" indent="0" algn="l">
              <a:lnSpc>
                <a:spcPts val="2050"/>
              </a:lnSpc>
              <a:buNone/>
            </a:pPr>
            <a:r>
              <a:rPr lang="en-US" sz="2800" b="1" dirty="0">
                <a:solidFill>
                  <a:srgbClr val="C00000"/>
                </a:solidFill>
                <a:latin typeface="Crimson Pro Black" pitchFamily="34" charset="0"/>
                <a:ea typeface="Crimson Pro Black" pitchFamily="34" charset="-122"/>
                <a:cs typeface="Crimson Pro Black" pitchFamily="34" charset="-120"/>
              </a:rPr>
              <a:t>Social Solidarity</a:t>
            </a:r>
            <a:endParaRPr lang="en-US" sz="2800" dirty="0">
              <a:solidFill>
                <a:srgbClr val="C00000"/>
              </a:solidFill>
            </a:endParaRPr>
          </a:p>
        </p:txBody>
      </p:sp>
      <p:sp>
        <p:nvSpPr>
          <p:cNvPr id="15" name="Text 9"/>
          <p:cNvSpPr/>
          <p:nvPr/>
        </p:nvSpPr>
        <p:spPr>
          <a:xfrm>
            <a:off x="9024818" y="4025503"/>
            <a:ext cx="4811792" cy="272177"/>
          </a:xfrm>
          <a:prstGeom prst="rect">
            <a:avLst/>
          </a:prstGeom>
          <a:noFill/>
          <a:ln/>
        </p:spPr>
        <p:txBody>
          <a:bodyPr wrap="none" lIns="0" tIns="0" rIns="0" bIns="0" rtlCol="0" anchor="t"/>
          <a:lstStyle/>
          <a:p>
            <a:pPr marL="0" indent="0" algn="l">
              <a:lnSpc>
                <a:spcPts val="2100"/>
              </a:lnSpc>
              <a:buNone/>
            </a:pPr>
            <a:r>
              <a:rPr lang="en-US" sz="2000" dirty="0">
                <a:solidFill>
                  <a:srgbClr val="404155"/>
                </a:solidFill>
                <a:ea typeface="Alexandria Semi Bold" pitchFamily="34" charset="-122"/>
                <a:cs typeface="Alexandria Semi Bold" pitchFamily="34" charset="-120"/>
              </a:rPr>
              <a:t>Safety nets and community support systems</a:t>
            </a:r>
            <a:endParaRPr lang="en-US" sz="2000" dirty="0"/>
          </a:p>
        </p:txBody>
      </p:sp>
      <p:sp>
        <p:nvSpPr>
          <p:cNvPr id="17" name="Shape 10"/>
          <p:cNvSpPr/>
          <p:nvPr/>
        </p:nvSpPr>
        <p:spPr>
          <a:xfrm>
            <a:off x="8420576" y="3765113"/>
            <a:ext cx="425291" cy="425291"/>
          </a:xfrm>
          <a:prstGeom prst="roundRect">
            <a:avLst>
              <a:gd name="adj" fmla="val 2147907"/>
            </a:avLst>
          </a:prstGeom>
          <a:solidFill>
            <a:srgbClr val="CCCCFF"/>
          </a:solidFill>
          <a:ln w="7620">
            <a:solidFill>
              <a:srgbClr val="B2B2E5"/>
            </a:solidFill>
            <a:prstDash val="solid"/>
          </a:ln>
        </p:spPr>
      </p:sp>
      <p:sp>
        <p:nvSpPr>
          <p:cNvPr id="19" name="Text 11"/>
          <p:cNvSpPr/>
          <p:nvPr/>
        </p:nvSpPr>
        <p:spPr>
          <a:xfrm>
            <a:off x="8939808" y="4655701"/>
            <a:ext cx="2126456" cy="265747"/>
          </a:xfrm>
          <a:prstGeom prst="rect">
            <a:avLst/>
          </a:prstGeom>
          <a:noFill/>
          <a:ln/>
        </p:spPr>
        <p:txBody>
          <a:bodyPr wrap="none" lIns="0" tIns="0" rIns="0" bIns="0" rtlCol="0" anchor="t"/>
          <a:lstStyle/>
          <a:p>
            <a:pPr marL="0" indent="0" algn="l">
              <a:lnSpc>
                <a:spcPts val="2050"/>
              </a:lnSpc>
              <a:buNone/>
            </a:pPr>
            <a:r>
              <a:rPr lang="en-US" sz="2800" b="1" dirty="0">
                <a:solidFill>
                  <a:srgbClr val="C00000"/>
                </a:solidFill>
                <a:latin typeface="Crimson Pro Black" pitchFamily="34" charset="0"/>
                <a:ea typeface="Crimson Pro Black" pitchFamily="34" charset="-122"/>
                <a:cs typeface="Crimson Pro Black" pitchFamily="34" charset="-120"/>
              </a:rPr>
              <a:t>Youth &amp; Sports</a:t>
            </a:r>
            <a:endParaRPr lang="en-US" sz="2800" dirty="0">
              <a:solidFill>
                <a:srgbClr val="C00000"/>
              </a:solidFill>
            </a:endParaRPr>
          </a:p>
        </p:txBody>
      </p:sp>
      <p:sp>
        <p:nvSpPr>
          <p:cNvPr id="20" name="Text 12"/>
          <p:cNvSpPr/>
          <p:nvPr/>
        </p:nvSpPr>
        <p:spPr>
          <a:xfrm>
            <a:off x="8939808" y="5023485"/>
            <a:ext cx="4896803" cy="272177"/>
          </a:xfrm>
          <a:prstGeom prst="rect">
            <a:avLst/>
          </a:prstGeom>
          <a:noFill/>
          <a:ln/>
        </p:spPr>
        <p:txBody>
          <a:bodyPr wrap="none" lIns="0" tIns="0" rIns="0" bIns="0" rtlCol="0" anchor="t"/>
          <a:lstStyle/>
          <a:p>
            <a:pPr marL="0" indent="0" algn="l">
              <a:lnSpc>
                <a:spcPts val="2100"/>
              </a:lnSpc>
              <a:buNone/>
            </a:pPr>
            <a:r>
              <a:rPr lang="en-US" sz="2000" dirty="0">
                <a:solidFill>
                  <a:srgbClr val="404155"/>
                </a:solidFill>
                <a:ea typeface="Alexandria Semi Bold" pitchFamily="34" charset="-122"/>
                <a:cs typeface="Alexandria Semi Bold" pitchFamily="34" charset="-120"/>
              </a:rPr>
              <a:t>Physical activity and youth engagement initiatives</a:t>
            </a:r>
            <a:endParaRPr lang="en-US" sz="2000" dirty="0"/>
          </a:p>
        </p:txBody>
      </p:sp>
      <p:sp>
        <p:nvSpPr>
          <p:cNvPr id="24" name="Text 14"/>
          <p:cNvSpPr/>
          <p:nvPr/>
        </p:nvSpPr>
        <p:spPr>
          <a:xfrm>
            <a:off x="3593188" y="4590339"/>
            <a:ext cx="2126456" cy="265747"/>
          </a:xfrm>
          <a:prstGeom prst="rect">
            <a:avLst/>
          </a:prstGeom>
          <a:noFill/>
          <a:ln/>
        </p:spPr>
        <p:txBody>
          <a:bodyPr wrap="none" lIns="0" tIns="0" rIns="0" bIns="0" rtlCol="0" anchor="t"/>
          <a:lstStyle/>
          <a:p>
            <a:pPr marL="0" indent="0" algn="r">
              <a:lnSpc>
                <a:spcPts val="2050"/>
              </a:lnSpc>
              <a:buNone/>
            </a:pPr>
            <a:r>
              <a:rPr lang="en-US" sz="2800" b="1" dirty="0">
                <a:solidFill>
                  <a:srgbClr val="C00000"/>
                </a:solidFill>
                <a:latin typeface="Crimson Pro Black" pitchFamily="34" charset="0"/>
                <a:ea typeface="Crimson Pro Black" pitchFamily="34" charset="-122"/>
                <a:cs typeface="Crimson Pro Black" pitchFamily="34" charset="-120"/>
              </a:rPr>
              <a:t>Development</a:t>
            </a:r>
            <a:endParaRPr lang="en-US" sz="2800" dirty="0">
              <a:solidFill>
                <a:srgbClr val="C00000"/>
              </a:solidFill>
            </a:endParaRPr>
          </a:p>
        </p:txBody>
      </p:sp>
      <p:sp>
        <p:nvSpPr>
          <p:cNvPr id="25" name="Text 15"/>
          <p:cNvSpPr/>
          <p:nvPr/>
        </p:nvSpPr>
        <p:spPr>
          <a:xfrm>
            <a:off x="893519" y="5021103"/>
            <a:ext cx="4896803" cy="272177"/>
          </a:xfrm>
          <a:prstGeom prst="rect">
            <a:avLst/>
          </a:prstGeom>
          <a:noFill/>
          <a:ln/>
        </p:spPr>
        <p:txBody>
          <a:bodyPr wrap="none" lIns="0" tIns="0" rIns="0" bIns="0" rtlCol="0" anchor="t"/>
          <a:lstStyle/>
          <a:p>
            <a:pPr marL="0" indent="0" algn="r">
              <a:lnSpc>
                <a:spcPts val="2100"/>
              </a:lnSpc>
              <a:buNone/>
            </a:pPr>
            <a:r>
              <a:rPr lang="en-US" sz="2000" dirty="0">
                <a:solidFill>
                  <a:srgbClr val="404155"/>
                </a:solidFill>
                <a:ea typeface="Alexandria Semi Bold" pitchFamily="34" charset="-122"/>
                <a:cs typeface="Alexandria Semi Bold" pitchFamily="34" charset="-120"/>
              </a:rPr>
              <a:t>Infrastructure and economic development programs</a:t>
            </a:r>
            <a:endParaRPr lang="en-US" sz="2000" dirty="0"/>
          </a:p>
        </p:txBody>
      </p:sp>
      <p:sp>
        <p:nvSpPr>
          <p:cNvPr id="27" name="Shape 16"/>
          <p:cNvSpPr/>
          <p:nvPr/>
        </p:nvSpPr>
        <p:spPr>
          <a:xfrm>
            <a:off x="6036112" y="4539853"/>
            <a:ext cx="425291" cy="425291"/>
          </a:xfrm>
          <a:prstGeom prst="roundRect">
            <a:avLst>
              <a:gd name="adj" fmla="val 2147907"/>
            </a:avLst>
          </a:prstGeom>
          <a:solidFill>
            <a:srgbClr val="CCCCFF"/>
          </a:solidFill>
          <a:ln w="7620">
            <a:solidFill>
              <a:srgbClr val="B2B2E5"/>
            </a:solidFill>
            <a:prstDash val="solid"/>
          </a:ln>
        </p:spPr>
      </p:sp>
      <p:pic>
        <p:nvPicPr>
          <p:cNvPr id="28" name="Image 9" descr="preencoded.png"/>
          <p:cNvPicPr>
            <a:picLocks noChangeAspect="1"/>
          </p:cNvPicPr>
          <p:nvPr/>
        </p:nvPicPr>
        <p:blipFill>
          <a:blip r:embed="rId4">
            <a:extLst>
              <a:ext uri="{96DAC541-7B7A-43D3-8B79-37D633B846F1}">
                <asvg:svgBlip xmlns="" xmlns:asvg="http://schemas.microsoft.com/office/drawing/2016/SVG/main" r:embed="rId15"/>
              </a:ext>
            </a:extLst>
          </a:blip>
          <a:stretch>
            <a:fillRect/>
          </a:stretch>
        </p:blipFill>
        <p:spPr>
          <a:xfrm>
            <a:off x="6153031" y="4656773"/>
            <a:ext cx="191333" cy="191333"/>
          </a:xfrm>
          <a:prstGeom prst="rect">
            <a:avLst/>
          </a:prstGeom>
        </p:spPr>
      </p:pic>
      <p:sp>
        <p:nvSpPr>
          <p:cNvPr id="29" name="Text 17"/>
          <p:cNvSpPr/>
          <p:nvPr/>
        </p:nvSpPr>
        <p:spPr>
          <a:xfrm>
            <a:off x="795760" y="5680238"/>
            <a:ext cx="13042821" cy="561380"/>
          </a:xfrm>
          <a:prstGeom prst="rect">
            <a:avLst/>
          </a:prstGeom>
          <a:noFill/>
          <a:ln/>
        </p:spPr>
        <p:txBody>
          <a:bodyPr wrap="none" lIns="0" tIns="0" rIns="0" bIns="0" rtlCol="0" anchor="t"/>
          <a:lstStyle/>
          <a:p>
            <a:pPr marL="0" indent="0" algn="ctr">
              <a:lnSpc>
                <a:spcPts val="4400"/>
              </a:lnSpc>
              <a:buNone/>
            </a:pPr>
            <a:r>
              <a:rPr lang="en-US" sz="4400" b="1" dirty="0">
                <a:solidFill>
                  <a:srgbClr val="0070C0"/>
                </a:solidFill>
                <a:latin typeface="Crimson Pro Black" pitchFamily="34" charset="0"/>
                <a:ea typeface="Crimson Pro Black" pitchFamily="34" charset="-122"/>
                <a:cs typeface="Crimson Pro Black" pitchFamily="34" charset="-120"/>
              </a:rPr>
              <a:t>35%</a:t>
            </a:r>
            <a:endParaRPr lang="en-US" sz="4400" dirty="0">
              <a:solidFill>
                <a:srgbClr val="0070C0"/>
              </a:solidFill>
            </a:endParaRPr>
          </a:p>
        </p:txBody>
      </p:sp>
      <p:sp>
        <p:nvSpPr>
          <p:cNvPr id="30" name="Text 18"/>
          <p:cNvSpPr/>
          <p:nvPr/>
        </p:nvSpPr>
        <p:spPr>
          <a:xfrm>
            <a:off x="6222206" y="6397466"/>
            <a:ext cx="2185868" cy="265747"/>
          </a:xfrm>
          <a:prstGeom prst="rect">
            <a:avLst/>
          </a:prstGeom>
          <a:noFill/>
          <a:ln/>
        </p:spPr>
        <p:txBody>
          <a:bodyPr wrap="none" lIns="0" tIns="0" rIns="0" bIns="0" rtlCol="0" anchor="t"/>
          <a:lstStyle/>
          <a:p>
            <a:pPr marL="0" indent="0" algn="ctr">
              <a:lnSpc>
                <a:spcPts val="2050"/>
              </a:lnSpc>
              <a:buNone/>
            </a:pPr>
            <a:r>
              <a:rPr lang="en-US" sz="2800" b="1" dirty="0">
                <a:solidFill>
                  <a:srgbClr val="C00000"/>
                </a:solidFill>
                <a:latin typeface="Crimson Pro Black" pitchFamily="34" charset="0"/>
                <a:ea typeface="Crimson Pro Black" pitchFamily="34" charset="-122"/>
                <a:cs typeface="Crimson Pro Black" pitchFamily="34" charset="-120"/>
              </a:rPr>
              <a:t>Outcome Improvement</a:t>
            </a:r>
            <a:endParaRPr lang="en-US" sz="2800" dirty="0">
              <a:solidFill>
                <a:srgbClr val="C00000"/>
              </a:solidFill>
            </a:endParaRPr>
          </a:p>
        </p:txBody>
      </p:sp>
      <p:sp>
        <p:nvSpPr>
          <p:cNvPr id="31" name="Text 19"/>
          <p:cNvSpPr/>
          <p:nvPr/>
        </p:nvSpPr>
        <p:spPr>
          <a:xfrm>
            <a:off x="793790" y="6765250"/>
            <a:ext cx="13042821" cy="272177"/>
          </a:xfrm>
          <a:prstGeom prst="rect">
            <a:avLst/>
          </a:prstGeom>
          <a:noFill/>
          <a:ln/>
        </p:spPr>
        <p:txBody>
          <a:bodyPr wrap="none" lIns="0" tIns="0" rIns="0" bIns="0" rtlCol="0" anchor="t"/>
          <a:lstStyle/>
          <a:p>
            <a:pPr marL="0" indent="0" algn="ctr">
              <a:buNone/>
            </a:pPr>
            <a:r>
              <a:rPr lang="en-US" sz="2800" dirty="0">
                <a:solidFill>
                  <a:srgbClr val="0070C0"/>
                </a:solidFill>
                <a:ea typeface="Alexandria Semi Bold" pitchFamily="34" charset="-122"/>
                <a:cs typeface="Alexandria Semi Bold" pitchFamily="34" charset="-120"/>
              </a:rPr>
              <a:t>Multi-sectoral approaches improve maternal and child health outcomes by up </a:t>
            </a:r>
            <a:r>
              <a:rPr lang="en-US" sz="2800" dirty="0" smtClean="0">
                <a:solidFill>
                  <a:srgbClr val="0070C0"/>
                </a:solidFill>
                <a:ea typeface="Alexandria Semi Bold" pitchFamily="34" charset="-122"/>
                <a:cs typeface="Alexandria Semi Bold" pitchFamily="34" charset="-120"/>
              </a:rPr>
              <a:t>to</a:t>
            </a:r>
          </a:p>
          <a:p>
            <a:pPr marL="0" indent="0" algn="ctr">
              <a:buNone/>
            </a:pPr>
            <a:r>
              <a:rPr lang="en-US" sz="2800" dirty="0" smtClean="0">
                <a:solidFill>
                  <a:srgbClr val="0070C0"/>
                </a:solidFill>
                <a:ea typeface="Alexandria Semi Bold" pitchFamily="34" charset="-122"/>
                <a:cs typeface="Alexandria Semi Bold" pitchFamily="34" charset="-120"/>
              </a:rPr>
              <a:t> </a:t>
            </a:r>
            <a:r>
              <a:rPr lang="en-US" sz="2800" dirty="0">
                <a:solidFill>
                  <a:srgbClr val="0070C0"/>
                </a:solidFill>
                <a:ea typeface="Alexandria Semi Bold" pitchFamily="34" charset="-122"/>
                <a:cs typeface="Alexandria Semi Bold" pitchFamily="34" charset="-120"/>
              </a:rPr>
              <a:t>35% compared to health-sector-only interventions</a:t>
            </a:r>
            <a:endParaRPr lang="en-US" sz="2800" dirty="0">
              <a:solidFill>
                <a:srgbClr val="0070C0"/>
              </a:solidFill>
            </a:endParaRPr>
          </a:p>
        </p:txBody>
      </p:sp>
      <p:sp>
        <p:nvSpPr>
          <p:cNvPr id="32" name="Text 20"/>
          <p:cNvSpPr/>
          <p:nvPr/>
        </p:nvSpPr>
        <p:spPr>
          <a:xfrm>
            <a:off x="788670" y="7878726"/>
            <a:ext cx="13042821" cy="272177"/>
          </a:xfrm>
          <a:prstGeom prst="rect">
            <a:avLst/>
          </a:prstGeom>
          <a:noFill/>
          <a:ln/>
        </p:spPr>
        <p:txBody>
          <a:bodyPr wrap="none" lIns="0" tIns="0" rIns="0" bIns="0" rtlCol="0" anchor="t"/>
          <a:lstStyle/>
          <a:p>
            <a:pPr marL="0" indent="0" algn="l">
              <a:lnSpc>
                <a:spcPts val="2100"/>
              </a:lnSpc>
              <a:buNone/>
            </a:pPr>
            <a:r>
              <a:rPr lang="en-US" sz="1300" i="1" dirty="0">
                <a:solidFill>
                  <a:srgbClr val="404155"/>
                </a:solidFill>
                <a:latin typeface="Alexandria Semi Bold" pitchFamily="34" charset="0"/>
                <a:ea typeface="Alexandria Semi Bold" pitchFamily="34" charset="-122"/>
                <a:cs typeface="Alexandria Semi Bold" pitchFamily="34" charset="-120"/>
              </a:rPr>
              <a:t>Source: WHO Multi-Sectoral Action Framework — </a:t>
            </a:r>
            <a:r>
              <a:rPr lang="en-US" sz="1300" dirty="0">
                <a:solidFill>
                  <a:srgbClr val="404155"/>
                </a:solidFill>
                <a:latin typeface="Alexandria Semi Bold" pitchFamily="34" charset="0"/>
                <a:ea typeface="Alexandria Semi Bold" pitchFamily="34" charset="-122"/>
                <a:cs typeface="Alexandria Semi Bold" pitchFamily="34" charset="-120"/>
              </a:rPr>
              <a:t>https://www.who.int</a:t>
            </a:r>
            <a:endParaRPr lang="en-US" sz="1300" dirty="0"/>
          </a:p>
        </p:txBody>
      </p:sp>
      <p:sp>
        <p:nvSpPr>
          <p:cNvPr id="33"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cxnSp>
        <p:nvCxnSpPr>
          <p:cNvPr id="34" name="Google Shape;359;p39"/>
          <p:cNvCxnSpPr/>
          <p:nvPr/>
        </p:nvCxnSpPr>
        <p:spPr>
          <a:xfrm>
            <a:off x="8018100" y="1642580"/>
            <a:ext cx="6612300" cy="0"/>
          </a:xfrm>
          <a:prstGeom prst="straightConnector1">
            <a:avLst/>
          </a:prstGeom>
          <a:noFill/>
          <a:ln w="19050" cap="rnd" cmpd="sng">
            <a:solidFill>
              <a:schemeClr val="lt2"/>
            </a:solidFill>
            <a:prstDash val="solid"/>
            <a:round/>
            <a:headEnd type="none" w="med" len="med"/>
            <a:tailEnd type="none" w="med" len="med"/>
          </a:ln>
        </p:spPr>
      </p:cxnSp>
      <p:pic>
        <p:nvPicPr>
          <p:cNvPr id="35" name="Picture 34"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12942191" y="148979"/>
            <a:ext cx="1352154" cy="956684"/>
          </a:xfrm>
          <a:prstGeom prst="rect">
            <a:avLst/>
          </a:prstGeom>
        </p:spPr>
      </p:pic>
      <p:pic>
        <p:nvPicPr>
          <p:cNvPr id="36" name="Picture 3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778103" y="2349022"/>
            <a:ext cx="3078136" cy="3008964"/>
          </a:xfrm>
          <a:prstGeom prst="rect">
            <a:avLst/>
          </a:prstGeom>
        </p:spPr>
      </p:pic>
      <p:sp>
        <p:nvSpPr>
          <p:cNvPr id="11" name="TextBox 10"/>
          <p:cNvSpPr txBox="1"/>
          <p:nvPr/>
        </p:nvSpPr>
        <p:spPr>
          <a:xfrm>
            <a:off x="5479693" y="5507299"/>
            <a:ext cx="3674954" cy="1190119"/>
          </a:xfrm>
          <a:prstGeom prst="rect">
            <a:avLst/>
          </a:prstGeom>
          <a:noFill/>
          <a:ln w="38100">
            <a:solidFill>
              <a:srgbClr val="0070C0"/>
            </a:solidFill>
          </a:ln>
        </p:spPr>
        <p:txBody>
          <a:bodyPr wrap="square" rtlCol="0">
            <a:spAutoFit/>
          </a:bodyPr>
          <a:lstStyle/>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flags in front of a pyramid&#10;&#10;AI-generated content may be incorrect.">
            <a:extLst>
              <a:ext uri="{FF2B5EF4-FFF2-40B4-BE49-F238E27FC236}">
                <a16:creationId xmlns:a16="http://schemas.microsoft.com/office/drawing/2014/main" id="{E273E1FC-8730-5EAF-2E1C-DA47131D084A}"/>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3" r="183"/>
          <a:stretch>
            <a:fillRect/>
          </a:stretch>
        </p:blipFill>
        <p:spPr>
          <a:gradFill>
            <a:gsLst>
              <a:gs pos="0">
                <a:schemeClr val="bg2">
                  <a:lumMod val="40000"/>
                  <a:lumOff val="60000"/>
                </a:schemeClr>
              </a:gs>
              <a:gs pos="100000">
                <a:schemeClr val="bg1">
                  <a:lumMod val="50000"/>
                </a:schemeClr>
              </a:gs>
            </a:gsLst>
            <a:lin ang="5400000" scaled="1"/>
          </a:gradFill>
        </p:spPr>
      </p:pic>
      <p:sp>
        <p:nvSpPr>
          <p:cNvPr id="6" name="TextBox 5">
            <a:extLst>
              <a:ext uri="{FF2B5EF4-FFF2-40B4-BE49-F238E27FC236}">
                <a16:creationId xmlns:a16="http://schemas.microsoft.com/office/drawing/2014/main" id="{B2CF8C36-1C6D-3B02-A387-9AD60A0C96C7}"/>
              </a:ext>
            </a:extLst>
          </p:cNvPr>
          <p:cNvSpPr txBox="1"/>
          <p:nvPr/>
        </p:nvSpPr>
        <p:spPr>
          <a:xfrm>
            <a:off x="3205256" y="3571697"/>
            <a:ext cx="8219167" cy="1569660"/>
          </a:xfrm>
          <a:prstGeom prst="rect">
            <a:avLst/>
          </a:prstGeom>
          <a:noFill/>
        </p:spPr>
        <p:txBody>
          <a:bodyPr wrap="square" rtlCol="0">
            <a:spAutoFit/>
          </a:bodyPr>
          <a:lstStyle/>
          <a:p>
            <a:pPr algn="ctr"/>
            <a:r>
              <a:rPr lang="en-US" sz="9600" b="1" spc="36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 You !</a:t>
            </a:r>
          </a:p>
        </p:txBody>
      </p:sp>
      <p:sp>
        <p:nvSpPr>
          <p:cNvPr id="2" name="TextBox 1"/>
          <p:cNvSpPr txBox="1"/>
          <p:nvPr/>
        </p:nvSpPr>
        <p:spPr>
          <a:xfrm>
            <a:off x="1183908" y="442267"/>
            <a:ext cx="12435840" cy="1703030"/>
          </a:xfrm>
          <a:prstGeom prst="rect">
            <a:avLst/>
          </a:prstGeom>
          <a:noFill/>
        </p:spPr>
        <p:txBody>
          <a:bodyPr wrap="square" rtlCol="0">
            <a:spAutoFit/>
          </a:bodyPr>
          <a:lstStyle/>
          <a:p>
            <a:pPr lvl="0" algn="ctr">
              <a:lnSpc>
                <a:spcPct val="150000"/>
              </a:lnSpc>
            </a:pPr>
            <a:r>
              <a:rPr lang="en-US" dirty="0">
                <a:solidFill>
                  <a:schemeClr val="bg1"/>
                </a:solidFill>
                <a:latin typeface="Arial" panose="020B0604020202020204" pitchFamily="34" charset="0"/>
                <a:ea typeface="Nobile" pitchFamily="34" charset="-122"/>
                <a:cs typeface="Arial" panose="020B0604020202020204" pitchFamily="34" charset="0"/>
              </a:rPr>
              <a:t>Egypt is building a future where every child can live longer, healthier, and more productive lives</a:t>
            </a:r>
            <a:r>
              <a:rPr lang="en-US" dirty="0" smtClean="0">
                <a:solidFill>
                  <a:schemeClr val="bg1"/>
                </a:solidFill>
                <a:latin typeface="Arial" panose="020B0604020202020204" pitchFamily="34" charset="0"/>
                <a:ea typeface="Nobile" pitchFamily="34" charset="-122"/>
                <a:cs typeface="Arial" panose="020B0604020202020204" pitchFamily="34" charset="0"/>
              </a:rPr>
              <a:t>.</a:t>
            </a:r>
          </a:p>
          <a:p>
            <a:pPr lvl="0" algn="ctr">
              <a:lnSpc>
                <a:spcPct val="150000"/>
              </a:lnSpc>
            </a:pPr>
            <a:r>
              <a:rPr lang="en-US" dirty="0" smtClean="0">
                <a:solidFill>
                  <a:schemeClr val="bg1"/>
                </a:solidFill>
                <a:latin typeface="Arial" panose="020B0604020202020204" pitchFamily="34" charset="0"/>
                <a:ea typeface="Nobile" pitchFamily="34" charset="-122"/>
                <a:cs typeface="Arial" panose="020B0604020202020204" pitchFamily="34" charset="0"/>
              </a:rPr>
              <a:t> </a:t>
            </a:r>
            <a:r>
              <a:rPr lang="en-US" dirty="0">
                <a:solidFill>
                  <a:schemeClr val="bg1"/>
                </a:solidFill>
                <a:latin typeface="Arial" panose="020B0604020202020204" pitchFamily="34" charset="0"/>
                <a:ea typeface="Nobile" pitchFamily="34" charset="-122"/>
                <a:cs typeface="Arial" panose="020B0604020202020204" pitchFamily="34" charset="0"/>
              </a:rPr>
              <a:t>Through the integration of the "100 Million Healthy Lives" campaign with the "First 1000 Golden Days" initiative, </a:t>
            </a:r>
            <a:endParaRPr lang="en-US" dirty="0" smtClean="0">
              <a:solidFill>
                <a:schemeClr val="bg1"/>
              </a:solidFill>
              <a:latin typeface="Arial" panose="020B0604020202020204" pitchFamily="34" charset="0"/>
              <a:ea typeface="Nobile" pitchFamily="34" charset="-122"/>
              <a:cs typeface="Arial" panose="020B0604020202020204" pitchFamily="34" charset="0"/>
            </a:endParaRPr>
          </a:p>
          <a:p>
            <a:pPr lvl="0" algn="ctr">
              <a:lnSpc>
                <a:spcPct val="150000"/>
              </a:lnSpc>
            </a:pPr>
            <a:r>
              <a:rPr lang="en-US" dirty="0" smtClean="0">
                <a:solidFill>
                  <a:schemeClr val="bg1"/>
                </a:solidFill>
                <a:latin typeface="Arial" panose="020B0604020202020204" pitchFamily="34" charset="0"/>
                <a:ea typeface="Nobile" pitchFamily="34" charset="-122"/>
                <a:cs typeface="Arial" panose="020B0604020202020204" pitchFamily="34" charset="0"/>
              </a:rPr>
              <a:t>we </a:t>
            </a:r>
            <a:r>
              <a:rPr lang="en-US" dirty="0">
                <a:solidFill>
                  <a:schemeClr val="bg1"/>
                </a:solidFill>
                <a:latin typeface="Arial" panose="020B0604020202020204" pitchFamily="34" charset="0"/>
                <a:ea typeface="Nobile" pitchFamily="34" charset="-122"/>
                <a:cs typeface="Arial" panose="020B0604020202020204" pitchFamily="34" charset="0"/>
              </a:rPr>
              <a:t>are demonstrating that comprehensive, equity-focused maternal and child health programs can transform population health trajectories and create lasting </a:t>
            </a:r>
            <a:r>
              <a:rPr lang="en-US" dirty="0" smtClean="0">
                <a:solidFill>
                  <a:schemeClr val="bg1"/>
                </a:solidFill>
                <a:latin typeface="Arial" panose="020B0604020202020204" pitchFamily="34" charset="0"/>
                <a:ea typeface="Nobile" pitchFamily="34" charset="-122"/>
                <a:cs typeface="Arial" panose="020B0604020202020204" pitchFamily="34" charset="0"/>
              </a:rPr>
              <a:t>prosperity and healthy longevity </a:t>
            </a:r>
            <a:r>
              <a:rPr lang="en-US" dirty="0">
                <a:solidFill>
                  <a:schemeClr val="bg1"/>
                </a:solidFill>
                <a:latin typeface="Arial" panose="020B0604020202020204" pitchFamily="34" charset="0"/>
                <a:ea typeface="Nobile" pitchFamily="34" charset="-122"/>
                <a:cs typeface="Arial" panose="020B0604020202020204" pitchFamily="34" charset="0"/>
              </a:rPr>
              <a:t>for generations.</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98403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3" name="Text 0"/>
          <p:cNvSpPr/>
          <p:nvPr/>
        </p:nvSpPr>
        <p:spPr>
          <a:xfrm>
            <a:off x="1028603" y="553341"/>
            <a:ext cx="11639290" cy="1889522"/>
          </a:xfrm>
          <a:prstGeom prst="rect">
            <a:avLst/>
          </a:prstGeom>
          <a:noFill/>
          <a:ln/>
        </p:spPr>
        <p:txBody>
          <a:bodyPr wrap="square" lIns="0" tIns="0" rIns="0" bIns="0" rtlCol="0" anchor="t"/>
          <a:lstStyle/>
          <a:p>
            <a:pPr marL="0" indent="0" algn="l">
              <a:lnSpc>
                <a:spcPts val="4950"/>
              </a:lnSpc>
              <a:buNone/>
            </a:pPr>
            <a:r>
              <a:rPr lang="en-US" sz="3950" b="1" dirty="0">
                <a:solidFill>
                  <a:srgbClr val="1B1B27"/>
                </a:solidFill>
                <a:latin typeface="Crimson Pro Black" pitchFamily="34" charset="0"/>
                <a:ea typeface="Crimson Pro Black" pitchFamily="34" charset="-122"/>
                <a:cs typeface="Crimson Pro Black" pitchFamily="34" charset="-120"/>
              </a:rPr>
              <a:t>Maternal Health: Our Responsibility for the Next Generation</a:t>
            </a:r>
            <a:endParaRPr lang="en-US" sz="3950" dirty="0"/>
          </a:p>
        </p:txBody>
      </p:sp>
      <p:sp>
        <p:nvSpPr>
          <p:cNvPr id="4" name="Text 1"/>
          <p:cNvSpPr/>
          <p:nvPr/>
        </p:nvSpPr>
        <p:spPr>
          <a:xfrm>
            <a:off x="5872551" y="1886068"/>
            <a:ext cx="8205475" cy="1484947"/>
          </a:xfrm>
          <a:prstGeom prst="rect">
            <a:avLst/>
          </a:prstGeom>
          <a:noFill/>
          <a:ln/>
        </p:spPr>
        <p:txBody>
          <a:bodyPr wrap="square" lIns="0" tIns="0" rIns="0" bIns="0" rtlCol="0" anchor="t"/>
          <a:lstStyle/>
          <a:p>
            <a:pPr marL="0" indent="0" algn="l">
              <a:lnSpc>
                <a:spcPts val="2500"/>
              </a:lnSpc>
              <a:buNone/>
            </a:pPr>
            <a:r>
              <a:rPr lang="en-US" sz="2400" b="1" dirty="0">
                <a:solidFill>
                  <a:srgbClr val="0070C0"/>
                </a:solidFill>
                <a:latin typeface="Alexandria Semi Bold" pitchFamily="34" charset="0"/>
                <a:ea typeface="Alexandria Semi Bold" pitchFamily="34" charset="-122"/>
                <a:cs typeface="Alexandria Semi Bold" pitchFamily="34" charset="-120"/>
              </a:rPr>
              <a:t>Maternal health profoundly shapes the wellbeing of future generations. It is a global care concept that </a:t>
            </a:r>
            <a:r>
              <a:rPr lang="en-US" sz="2400" b="1" dirty="0">
                <a:solidFill>
                  <a:srgbClr val="002060"/>
                </a:solidFill>
                <a:latin typeface="Alexandria Semi Bold" pitchFamily="34" charset="0"/>
                <a:ea typeface="Alexandria Semi Bold" pitchFamily="34" charset="-122"/>
                <a:cs typeface="Alexandria Semi Bold" pitchFamily="34" charset="-120"/>
              </a:rPr>
              <a:t>impacts families, societies, and economies—creating ripples that extend far beyond individual pregnancies</a:t>
            </a:r>
            <a:r>
              <a:rPr lang="en-US" sz="2400" b="1" dirty="0">
                <a:solidFill>
                  <a:srgbClr val="0070C0"/>
                </a:solidFill>
                <a:latin typeface="Alexandria Semi Bold" pitchFamily="34" charset="0"/>
                <a:ea typeface="Alexandria Semi Bold" pitchFamily="34" charset="-122"/>
                <a:cs typeface="Alexandria Semi Bold" pitchFamily="34" charset="-120"/>
              </a:rPr>
              <a:t>.</a:t>
            </a:r>
            <a:endParaRPr lang="en-US" sz="2400" b="1" dirty="0">
              <a:solidFill>
                <a:srgbClr val="0070C0"/>
              </a:solidFill>
            </a:endParaRPr>
          </a:p>
        </p:txBody>
      </p:sp>
      <p:sp>
        <p:nvSpPr>
          <p:cNvPr id="5" name="Text 2"/>
          <p:cNvSpPr/>
          <p:nvPr/>
        </p:nvSpPr>
        <p:spPr>
          <a:xfrm>
            <a:off x="5927348" y="4111708"/>
            <a:ext cx="2357676" cy="664964"/>
          </a:xfrm>
          <a:prstGeom prst="rect">
            <a:avLst/>
          </a:prstGeom>
          <a:noFill/>
          <a:ln/>
        </p:spPr>
        <p:txBody>
          <a:bodyPr wrap="none" lIns="0" tIns="0" rIns="0" bIns="0" rtlCol="0" anchor="t"/>
          <a:lstStyle/>
          <a:p>
            <a:pPr marL="0" indent="0" algn="ctr">
              <a:lnSpc>
                <a:spcPts val="5200"/>
              </a:lnSpc>
              <a:buNone/>
            </a:pPr>
            <a:r>
              <a:rPr lang="en-US" sz="5200" b="1" dirty="0">
                <a:solidFill>
                  <a:schemeClr val="accent2">
                    <a:lumMod val="60000"/>
                    <a:lumOff val="40000"/>
                  </a:schemeClr>
                </a:solidFill>
                <a:latin typeface="Crimson Pro Black" pitchFamily="34" charset="0"/>
                <a:ea typeface="Crimson Pro Black" pitchFamily="34" charset="-122"/>
                <a:cs typeface="Crimson Pro Black" pitchFamily="34" charset="-120"/>
              </a:rPr>
              <a:t>62</a:t>
            </a:r>
            <a:endParaRPr lang="en-US" sz="5200" dirty="0">
              <a:solidFill>
                <a:schemeClr val="accent2">
                  <a:lumMod val="60000"/>
                  <a:lumOff val="40000"/>
                </a:schemeClr>
              </a:solidFill>
            </a:endParaRPr>
          </a:p>
        </p:txBody>
      </p:sp>
      <p:sp>
        <p:nvSpPr>
          <p:cNvPr id="6" name="Text 3"/>
          <p:cNvSpPr/>
          <p:nvPr/>
        </p:nvSpPr>
        <p:spPr>
          <a:xfrm>
            <a:off x="5997606" y="4946689"/>
            <a:ext cx="2357676" cy="314920"/>
          </a:xfrm>
          <a:prstGeom prst="rect">
            <a:avLst/>
          </a:prstGeom>
          <a:noFill/>
          <a:ln/>
        </p:spPr>
        <p:txBody>
          <a:bodyPr wrap="none" lIns="0" tIns="0" rIns="0" bIns="0" rtlCol="0" anchor="t"/>
          <a:lstStyle/>
          <a:p>
            <a:pPr marL="0" indent="0" algn="ctr">
              <a:lnSpc>
                <a:spcPts val="2450"/>
              </a:lnSpc>
              <a:buNone/>
            </a:pPr>
            <a:r>
              <a:rPr lang="en-US" sz="1950" b="1" dirty="0">
                <a:solidFill>
                  <a:srgbClr val="0070C0"/>
                </a:solidFill>
                <a:latin typeface="Crimson Pro Black" pitchFamily="34" charset="0"/>
                <a:ea typeface="Crimson Pro Black" pitchFamily="34" charset="-122"/>
                <a:cs typeface="Crimson Pro Black" pitchFamily="34" charset="-120"/>
              </a:rPr>
              <a:t>2015 Baseline</a:t>
            </a:r>
            <a:endParaRPr lang="en-US" sz="1950" dirty="0">
              <a:solidFill>
                <a:srgbClr val="0070C0"/>
              </a:solidFill>
            </a:endParaRPr>
          </a:p>
        </p:txBody>
      </p:sp>
      <p:sp>
        <p:nvSpPr>
          <p:cNvPr id="7" name="Text 4"/>
          <p:cNvSpPr/>
          <p:nvPr/>
        </p:nvSpPr>
        <p:spPr>
          <a:xfrm>
            <a:off x="5999284" y="5614868"/>
            <a:ext cx="2357676" cy="967264"/>
          </a:xfrm>
          <a:prstGeom prst="rect">
            <a:avLst/>
          </a:prstGeom>
          <a:noFill/>
          <a:ln/>
        </p:spPr>
        <p:txBody>
          <a:bodyPr wrap="square" lIns="0" tIns="0" rIns="0" bIns="0" rtlCol="0" anchor="t"/>
          <a:lstStyle/>
          <a:p>
            <a:pPr marL="0" indent="0" algn="ctr">
              <a:lnSpc>
                <a:spcPts val="2500"/>
              </a:lnSpc>
              <a:buNone/>
            </a:pPr>
            <a:r>
              <a:rPr lang="en-US" sz="1550" b="1" dirty="0">
                <a:solidFill>
                  <a:srgbClr val="404155"/>
                </a:solidFill>
                <a:latin typeface="Alexandria Semi Bold" pitchFamily="34" charset="0"/>
                <a:ea typeface="Alexandria Semi Bold" pitchFamily="34" charset="-122"/>
                <a:cs typeface="Alexandria Semi Bold" pitchFamily="34" charset="-120"/>
              </a:rPr>
              <a:t>Maternal deaths per 100,000 live births in Egypt</a:t>
            </a:r>
            <a:endParaRPr lang="en-US" sz="1550" b="1" dirty="0"/>
          </a:p>
        </p:txBody>
      </p:sp>
      <p:sp>
        <p:nvSpPr>
          <p:cNvPr id="8" name="Text 5"/>
          <p:cNvSpPr/>
          <p:nvPr/>
        </p:nvSpPr>
        <p:spPr>
          <a:xfrm>
            <a:off x="8356960" y="4196717"/>
            <a:ext cx="2357676" cy="664964"/>
          </a:xfrm>
          <a:prstGeom prst="rect">
            <a:avLst/>
          </a:prstGeom>
          <a:noFill/>
          <a:ln/>
        </p:spPr>
        <p:txBody>
          <a:bodyPr wrap="none" lIns="0" tIns="0" rIns="0" bIns="0" rtlCol="0" anchor="t"/>
          <a:lstStyle/>
          <a:p>
            <a:pPr marL="0" indent="0" algn="ctr">
              <a:lnSpc>
                <a:spcPts val="5200"/>
              </a:lnSpc>
              <a:buNone/>
            </a:pPr>
            <a:r>
              <a:rPr lang="ar-EG" sz="5200" b="1" dirty="0" smtClean="0">
                <a:solidFill>
                  <a:schemeClr val="accent2">
                    <a:lumMod val="60000"/>
                    <a:lumOff val="40000"/>
                  </a:schemeClr>
                </a:solidFill>
                <a:latin typeface="Crimson Pro Black" pitchFamily="34" charset="0"/>
                <a:ea typeface="Crimson Pro Black" pitchFamily="34" charset="-122"/>
                <a:cs typeface="Crimson Pro Black" pitchFamily="34" charset="-120"/>
              </a:rPr>
              <a:t>41</a:t>
            </a:r>
            <a:endParaRPr lang="en-US" sz="5200" dirty="0">
              <a:solidFill>
                <a:schemeClr val="accent2">
                  <a:lumMod val="60000"/>
                  <a:lumOff val="40000"/>
                </a:schemeClr>
              </a:solidFill>
            </a:endParaRPr>
          </a:p>
        </p:txBody>
      </p:sp>
      <p:sp>
        <p:nvSpPr>
          <p:cNvPr id="9" name="Text 6"/>
          <p:cNvSpPr/>
          <p:nvPr/>
        </p:nvSpPr>
        <p:spPr>
          <a:xfrm>
            <a:off x="8464905" y="4945434"/>
            <a:ext cx="2357676" cy="314920"/>
          </a:xfrm>
          <a:prstGeom prst="rect">
            <a:avLst/>
          </a:prstGeom>
          <a:noFill/>
          <a:ln/>
        </p:spPr>
        <p:txBody>
          <a:bodyPr wrap="none" lIns="0" tIns="0" rIns="0" bIns="0" rtlCol="0" anchor="t"/>
          <a:lstStyle/>
          <a:p>
            <a:pPr marL="0" indent="0" algn="ctr">
              <a:lnSpc>
                <a:spcPts val="2450"/>
              </a:lnSpc>
              <a:buNone/>
            </a:pPr>
            <a:r>
              <a:rPr lang="en-US" sz="1950" b="1" dirty="0" smtClean="0">
                <a:solidFill>
                  <a:srgbClr val="0070C0"/>
                </a:solidFill>
                <a:latin typeface="Crimson Pro Black" pitchFamily="34" charset="0"/>
                <a:ea typeface="Crimson Pro Black" pitchFamily="34" charset="-122"/>
                <a:cs typeface="Crimson Pro Black" pitchFamily="34" charset="-120"/>
              </a:rPr>
              <a:t>202</a:t>
            </a:r>
            <a:r>
              <a:rPr lang="ar-EG" sz="1950" b="1" dirty="0" smtClean="0">
                <a:solidFill>
                  <a:srgbClr val="0070C0"/>
                </a:solidFill>
                <a:latin typeface="Crimson Pro Black" pitchFamily="34" charset="0"/>
                <a:ea typeface="Crimson Pro Black" pitchFamily="34" charset="-122"/>
                <a:cs typeface="Crimson Pro Black" pitchFamily="34" charset="-120"/>
              </a:rPr>
              <a:t>4</a:t>
            </a:r>
            <a:r>
              <a:rPr lang="en-US" sz="1950" b="1" dirty="0" smtClean="0">
                <a:solidFill>
                  <a:srgbClr val="0070C0"/>
                </a:solidFill>
                <a:latin typeface="Crimson Pro Black" pitchFamily="34" charset="0"/>
                <a:ea typeface="Crimson Pro Black" pitchFamily="34" charset="-122"/>
                <a:cs typeface="Crimson Pro Black" pitchFamily="34" charset="-120"/>
              </a:rPr>
              <a:t> </a:t>
            </a:r>
            <a:r>
              <a:rPr lang="en-US" sz="1950" b="1" dirty="0">
                <a:solidFill>
                  <a:srgbClr val="0070C0"/>
                </a:solidFill>
                <a:latin typeface="Crimson Pro Black" pitchFamily="34" charset="0"/>
                <a:ea typeface="Crimson Pro Black" pitchFamily="34" charset="-122"/>
                <a:cs typeface="Crimson Pro Black" pitchFamily="34" charset="-120"/>
              </a:rPr>
              <a:t>Achievement</a:t>
            </a:r>
            <a:endParaRPr lang="en-US" sz="1950" dirty="0">
              <a:solidFill>
                <a:srgbClr val="0070C0"/>
              </a:solidFill>
            </a:endParaRPr>
          </a:p>
        </p:txBody>
      </p:sp>
      <p:sp>
        <p:nvSpPr>
          <p:cNvPr id="10" name="Text 7"/>
          <p:cNvSpPr/>
          <p:nvPr/>
        </p:nvSpPr>
        <p:spPr>
          <a:xfrm>
            <a:off x="8464905" y="5614868"/>
            <a:ext cx="2357676" cy="967264"/>
          </a:xfrm>
          <a:prstGeom prst="rect">
            <a:avLst/>
          </a:prstGeom>
          <a:noFill/>
          <a:ln/>
        </p:spPr>
        <p:txBody>
          <a:bodyPr wrap="square" lIns="0" tIns="0" rIns="0" bIns="0" rtlCol="0" anchor="t"/>
          <a:lstStyle/>
          <a:p>
            <a:pPr marL="0" indent="0" algn="ctr">
              <a:lnSpc>
                <a:spcPts val="2500"/>
              </a:lnSpc>
              <a:buNone/>
            </a:pPr>
            <a:r>
              <a:rPr lang="en-US" sz="1550" b="1" dirty="0">
                <a:solidFill>
                  <a:srgbClr val="404155"/>
                </a:solidFill>
                <a:latin typeface="Alexandria Semi Bold" pitchFamily="34" charset="0"/>
                <a:ea typeface="Alexandria Semi Bold" pitchFamily="34" charset="-122"/>
                <a:cs typeface="Alexandria Semi Bold" pitchFamily="34" charset="-120"/>
              </a:rPr>
              <a:t>Maternal deaths per 100,000 live births—a 32% reduction</a:t>
            </a:r>
            <a:endParaRPr lang="en-US" sz="1550" b="1" dirty="0"/>
          </a:p>
        </p:txBody>
      </p:sp>
      <p:sp>
        <p:nvSpPr>
          <p:cNvPr id="11" name="Text 8"/>
          <p:cNvSpPr/>
          <p:nvPr/>
        </p:nvSpPr>
        <p:spPr>
          <a:xfrm>
            <a:off x="11111865" y="4204125"/>
            <a:ext cx="2357676" cy="664964"/>
          </a:xfrm>
          <a:prstGeom prst="rect">
            <a:avLst/>
          </a:prstGeom>
          <a:noFill/>
          <a:ln/>
        </p:spPr>
        <p:txBody>
          <a:bodyPr wrap="none" lIns="0" tIns="0" rIns="0" bIns="0" rtlCol="0" anchor="t"/>
          <a:lstStyle/>
          <a:p>
            <a:pPr marL="0" indent="0" algn="ctr">
              <a:lnSpc>
                <a:spcPts val="5200"/>
              </a:lnSpc>
              <a:buNone/>
            </a:pPr>
            <a:r>
              <a:rPr lang="ar-EG" sz="5200" b="1" dirty="0" smtClean="0">
                <a:solidFill>
                  <a:schemeClr val="accent2">
                    <a:lumMod val="60000"/>
                    <a:lumOff val="40000"/>
                  </a:schemeClr>
                </a:solidFill>
                <a:latin typeface="Crimson Pro Black" pitchFamily="34" charset="0"/>
                <a:ea typeface="Crimson Pro Black" pitchFamily="34" charset="-122"/>
                <a:cs typeface="Crimson Pro Black" pitchFamily="34" charset="-120"/>
              </a:rPr>
              <a:t>21</a:t>
            </a:r>
            <a:endParaRPr lang="en-US" sz="5200" dirty="0">
              <a:solidFill>
                <a:schemeClr val="accent2">
                  <a:lumMod val="60000"/>
                  <a:lumOff val="40000"/>
                </a:schemeClr>
              </a:solidFill>
            </a:endParaRPr>
          </a:p>
        </p:txBody>
      </p:sp>
      <p:sp>
        <p:nvSpPr>
          <p:cNvPr id="12" name="Text 9"/>
          <p:cNvSpPr/>
          <p:nvPr/>
        </p:nvSpPr>
        <p:spPr>
          <a:xfrm>
            <a:off x="11241185" y="4974124"/>
            <a:ext cx="2357676" cy="314920"/>
          </a:xfrm>
          <a:prstGeom prst="rect">
            <a:avLst/>
          </a:prstGeom>
          <a:noFill/>
          <a:ln/>
        </p:spPr>
        <p:txBody>
          <a:bodyPr wrap="none" lIns="0" tIns="0" rIns="0" bIns="0" rtlCol="0" anchor="t"/>
          <a:lstStyle/>
          <a:p>
            <a:pPr marL="0" indent="0" algn="ctr">
              <a:lnSpc>
                <a:spcPts val="2450"/>
              </a:lnSpc>
              <a:buNone/>
            </a:pPr>
            <a:r>
              <a:rPr lang="en-US" sz="1950" b="1" dirty="0">
                <a:solidFill>
                  <a:srgbClr val="0070C0"/>
                </a:solidFill>
                <a:latin typeface="Crimson Pro Black" pitchFamily="34" charset="0"/>
                <a:ea typeface="Crimson Pro Black" pitchFamily="34" charset="-122"/>
                <a:cs typeface="Crimson Pro Black" pitchFamily="34" charset="-120"/>
              </a:rPr>
              <a:t>Lives Saved</a:t>
            </a:r>
            <a:endParaRPr lang="en-US" sz="1950" dirty="0">
              <a:solidFill>
                <a:srgbClr val="0070C0"/>
              </a:solidFill>
            </a:endParaRPr>
          </a:p>
        </p:txBody>
      </p:sp>
      <p:sp>
        <p:nvSpPr>
          <p:cNvPr id="13" name="Text 10"/>
          <p:cNvSpPr/>
          <p:nvPr/>
        </p:nvSpPr>
        <p:spPr>
          <a:xfrm>
            <a:off x="11241185" y="5574354"/>
            <a:ext cx="2357676" cy="967264"/>
          </a:xfrm>
          <a:prstGeom prst="rect">
            <a:avLst/>
          </a:prstGeom>
          <a:noFill/>
          <a:ln/>
        </p:spPr>
        <p:txBody>
          <a:bodyPr wrap="square" lIns="0" tIns="0" rIns="0" bIns="0" rtlCol="0" anchor="t"/>
          <a:lstStyle/>
          <a:p>
            <a:pPr marL="0" indent="0" algn="ctr">
              <a:lnSpc>
                <a:spcPts val="2500"/>
              </a:lnSpc>
              <a:buNone/>
            </a:pPr>
            <a:r>
              <a:rPr lang="en-US" sz="1550" b="1" dirty="0">
                <a:solidFill>
                  <a:srgbClr val="404155"/>
                </a:solidFill>
                <a:latin typeface="Alexandria Semi Bold" pitchFamily="34" charset="0"/>
                <a:ea typeface="Alexandria Semi Bold" pitchFamily="34" charset="-122"/>
                <a:cs typeface="Alexandria Semi Bold" pitchFamily="34" charset="-120"/>
              </a:rPr>
              <a:t>Reduction of </a:t>
            </a:r>
            <a:r>
              <a:rPr lang="en-US" sz="1550" b="1" dirty="0" smtClean="0">
                <a:solidFill>
                  <a:srgbClr val="404155"/>
                </a:solidFill>
                <a:latin typeface="Alexandria Semi Bold" pitchFamily="34" charset="0"/>
                <a:ea typeface="Alexandria Semi Bold" pitchFamily="34" charset="-122"/>
                <a:cs typeface="Alexandria Semi Bold" pitchFamily="34" charset="-120"/>
              </a:rPr>
              <a:t>2</a:t>
            </a:r>
            <a:r>
              <a:rPr lang="ar-EG" sz="1550" b="1" dirty="0" smtClean="0">
                <a:solidFill>
                  <a:srgbClr val="404155"/>
                </a:solidFill>
                <a:latin typeface="Alexandria Semi Bold" pitchFamily="34" charset="0"/>
                <a:ea typeface="Alexandria Semi Bold" pitchFamily="34" charset="-122"/>
                <a:cs typeface="Alexandria Semi Bold" pitchFamily="34" charset="-120"/>
              </a:rPr>
              <a:t>1</a:t>
            </a:r>
          </a:p>
          <a:p>
            <a:pPr marL="0" indent="0" algn="ctr">
              <a:lnSpc>
                <a:spcPts val="2500"/>
              </a:lnSpc>
              <a:buNone/>
            </a:pPr>
            <a:r>
              <a:rPr lang="en-US" sz="1550" b="1" dirty="0" smtClean="0">
                <a:solidFill>
                  <a:srgbClr val="404155"/>
                </a:solidFill>
                <a:latin typeface="Alexandria Semi Bold" pitchFamily="34" charset="0"/>
                <a:ea typeface="Alexandria Semi Bold" pitchFamily="34" charset="-122"/>
                <a:cs typeface="Alexandria Semi Bold" pitchFamily="34" charset="-120"/>
              </a:rPr>
              <a:t> </a:t>
            </a:r>
            <a:r>
              <a:rPr lang="en-US" sz="1550" b="1" dirty="0">
                <a:solidFill>
                  <a:srgbClr val="404155"/>
                </a:solidFill>
                <a:latin typeface="Alexandria Semi Bold" pitchFamily="34" charset="0"/>
                <a:ea typeface="Alexandria Semi Bold" pitchFamily="34" charset="-122"/>
                <a:cs typeface="Alexandria Semi Bold" pitchFamily="34" charset="-120"/>
              </a:rPr>
              <a:t>maternal deaths per 100,000 births</a:t>
            </a:r>
            <a:endParaRPr lang="en-US" sz="1550" b="1" dirty="0"/>
          </a:p>
        </p:txBody>
      </p:sp>
      <p:sp>
        <p:nvSpPr>
          <p:cNvPr id="14" name="Text 11"/>
          <p:cNvSpPr/>
          <p:nvPr/>
        </p:nvSpPr>
        <p:spPr>
          <a:xfrm>
            <a:off x="5618559" y="7649524"/>
            <a:ext cx="8675786" cy="644843"/>
          </a:xfrm>
          <a:prstGeom prst="rect">
            <a:avLst/>
          </a:prstGeom>
          <a:noFill/>
          <a:ln/>
        </p:spPr>
        <p:txBody>
          <a:bodyPr wrap="square" lIns="0" tIns="0" rIns="0" bIns="0" rtlCol="0" anchor="t"/>
          <a:lstStyle/>
          <a:p>
            <a:pPr marL="0" indent="0" algn="l">
              <a:lnSpc>
                <a:spcPts val="2500"/>
              </a:lnSpc>
              <a:buNone/>
            </a:pPr>
            <a:r>
              <a:rPr lang="en-US" sz="1550" i="1" dirty="0">
                <a:solidFill>
                  <a:srgbClr val="404155"/>
                </a:solidFill>
                <a:latin typeface="Alexandria Semi Bold" pitchFamily="34" charset="0"/>
                <a:ea typeface="Alexandria Semi Bold" pitchFamily="34" charset="-122"/>
                <a:cs typeface="Alexandria Semi Bold" pitchFamily="34" charset="-120"/>
              </a:rPr>
              <a:t>Source: Ministry of Health and Population Egypt, 2023 — </a:t>
            </a:r>
            <a:r>
              <a:rPr lang="en-US" sz="1550" dirty="0">
                <a:solidFill>
                  <a:srgbClr val="404155"/>
                </a:solidFill>
                <a:latin typeface="Alexandria Semi Bold" pitchFamily="34" charset="0"/>
                <a:ea typeface="Alexandria Semi Bold" pitchFamily="34" charset="-122"/>
                <a:cs typeface="Alexandria Semi Bold" pitchFamily="34" charset="-120"/>
              </a:rPr>
              <a:t>https://www.mohp.gov.eg</a:t>
            </a:r>
            <a:endParaRPr lang="en-US" sz="1550" dirty="0"/>
          </a:p>
        </p:txBody>
      </p:sp>
      <p:cxnSp>
        <p:nvCxnSpPr>
          <p:cNvPr id="15" name="Google Shape;359;p39"/>
          <p:cNvCxnSpPr/>
          <p:nvPr/>
        </p:nvCxnSpPr>
        <p:spPr>
          <a:xfrm>
            <a:off x="8018100" y="1676870"/>
            <a:ext cx="6612300" cy="0"/>
          </a:xfrm>
          <a:prstGeom prst="straightConnector1">
            <a:avLst/>
          </a:prstGeom>
          <a:noFill/>
          <a:ln w="19050" cap="rnd" cmpd="sng">
            <a:solidFill>
              <a:schemeClr val="lt2"/>
            </a:solidFill>
            <a:prstDash val="solid"/>
            <a:round/>
            <a:headEnd type="none" w="med" len="med"/>
            <a:tailEnd type="none" w="med" len="med"/>
          </a:ln>
        </p:spPr>
      </p:cxnSp>
      <p:pic>
        <p:nvPicPr>
          <p:cNvPr id="16" name="Picture 15"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942191" y="183269"/>
            <a:ext cx="1352154" cy="956684"/>
          </a:xfrm>
          <a:prstGeom prst="rect">
            <a:avLst/>
          </a:prstGeom>
        </p:spPr>
      </p:pic>
      <p:sp>
        <p:nvSpPr>
          <p:cNvPr id="17"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cxnSp>
        <p:nvCxnSpPr>
          <p:cNvPr id="18" name="Google Shape;359;p39"/>
          <p:cNvCxnSpPr/>
          <p:nvPr/>
        </p:nvCxnSpPr>
        <p:spPr>
          <a:xfrm>
            <a:off x="8018100" y="1642580"/>
            <a:ext cx="6612300" cy="0"/>
          </a:xfrm>
          <a:prstGeom prst="straightConnector1">
            <a:avLst/>
          </a:prstGeom>
          <a:noFill/>
          <a:ln w="19050" cap="rnd" cmpd="sng">
            <a:solidFill>
              <a:schemeClr val="lt2"/>
            </a:solidFill>
            <a:prstDash val="solid"/>
            <a:round/>
            <a:headEnd type="none" w="med" len="med"/>
            <a:tailEnd type="none" w="med" len="med"/>
          </a:ln>
        </p:spPr>
      </p:cxnSp>
      <p:pic>
        <p:nvPicPr>
          <p:cNvPr id="19" name="Picture 18"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973069" y="309178"/>
            <a:ext cx="1352154" cy="956684"/>
          </a:xfrm>
          <a:prstGeom prst="rect">
            <a:avLst/>
          </a:prstGeom>
        </p:spPr>
      </p:pic>
      <p:sp>
        <p:nvSpPr>
          <p:cNvPr id="20" name="AutoShape 2" descr="Image result for egyptian pregnant lad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1" name="Picture 20"/>
          <p:cNvPicPr>
            <a:picLocks noChangeAspect="1"/>
          </p:cNvPicPr>
          <p:nvPr/>
        </p:nvPicPr>
        <p:blipFill>
          <a:blip r:embed="rId4"/>
          <a:stretch>
            <a:fillRect/>
          </a:stretch>
        </p:blipFill>
        <p:spPr>
          <a:xfrm>
            <a:off x="533571" y="1863090"/>
            <a:ext cx="4843948" cy="602742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725267" y="185560"/>
            <a:ext cx="8366046" cy="559713"/>
          </a:xfrm>
          <a:prstGeom prst="rect">
            <a:avLst/>
          </a:prstGeom>
          <a:noFill/>
          <a:ln/>
        </p:spPr>
        <p:txBody>
          <a:bodyPr wrap="none" lIns="0" tIns="0" rIns="0" bIns="0" rtlCol="0" anchor="t"/>
          <a:lstStyle/>
          <a:p>
            <a:pPr marL="0" indent="0" algn="l">
              <a:lnSpc>
                <a:spcPts val="4400"/>
              </a:lnSpc>
              <a:buNone/>
            </a:pPr>
            <a:r>
              <a:rPr lang="en-US" sz="3500" b="1" dirty="0">
                <a:solidFill>
                  <a:srgbClr val="1B1B27"/>
                </a:solidFill>
                <a:latin typeface="Crimson Pro Black" pitchFamily="34" charset="0"/>
                <a:ea typeface="Crimson Pro Black" pitchFamily="34" charset="-122"/>
                <a:cs typeface="Crimson Pro Black" pitchFamily="34" charset="-120"/>
              </a:rPr>
              <a:t>Common Challenges Across D-8 Countries</a:t>
            </a:r>
            <a:endParaRPr lang="en-US" sz="3500" dirty="0"/>
          </a:p>
        </p:txBody>
      </p:sp>
      <p:sp>
        <p:nvSpPr>
          <p:cNvPr id="3" name="Text 1"/>
          <p:cNvSpPr/>
          <p:nvPr/>
        </p:nvSpPr>
        <p:spPr>
          <a:xfrm>
            <a:off x="783669" y="1534120"/>
            <a:ext cx="13063061" cy="573405"/>
          </a:xfrm>
          <a:prstGeom prst="rect">
            <a:avLst/>
          </a:prstGeom>
          <a:noFill/>
          <a:ln/>
        </p:spPr>
        <p:txBody>
          <a:bodyPr wrap="square" lIns="0" tIns="0" rIns="0" bIns="0" rtlCol="0" anchor="t"/>
          <a:lstStyle/>
          <a:p>
            <a:pPr marL="0" indent="0" algn="l">
              <a:lnSpc>
                <a:spcPts val="2250"/>
              </a:lnSpc>
              <a:buNone/>
            </a:pPr>
            <a:r>
              <a:rPr lang="en-US" sz="2000" b="1" dirty="0">
                <a:solidFill>
                  <a:srgbClr val="404155"/>
                </a:solidFill>
                <a:ea typeface="Alexandria Semi Bold" pitchFamily="34" charset="-122"/>
                <a:cs typeface="Alexandria Semi Bold" pitchFamily="34" charset="-120"/>
              </a:rPr>
              <a:t>Despite significant progress, D-8 member states continue to face interconnected challenges that affect maternal and child health outcomes. Addressing these requires coordinated, multi-faceted approaches.</a:t>
            </a:r>
            <a:endParaRPr lang="en-US" sz="2000" b="1" dirty="0"/>
          </a:p>
        </p:txBody>
      </p:sp>
      <p:sp>
        <p:nvSpPr>
          <p:cNvPr id="4" name="Shape 2"/>
          <p:cNvSpPr/>
          <p:nvPr/>
        </p:nvSpPr>
        <p:spPr>
          <a:xfrm>
            <a:off x="862712" y="2376307"/>
            <a:ext cx="4234934" cy="2175779"/>
          </a:xfrm>
          <a:prstGeom prst="roundRect">
            <a:avLst>
              <a:gd name="adj" fmla="val 5662"/>
            </a:avLst>
          </a:prstGeom>
          <a:solidFill>
            <a:srgbClr val="FFFFFF"/>
          </a:solidFill>
          <a:ln w="22860">
            <a:solidFill>
              <a:srgbClr val="B2B2E5"/>
            </a:solidFill>
            <a:prstDash val="solid"/>
          </a:ln>
        </p:spPr>
      </p:sp>
      <p:sp>
        <p:nvSpPr>
          <p:cNvPr id="5" name="Shape 3"/>
          <p:cNvSpPr/>
          <p:nvPr/>
        </p:nvSpPr>
        <p:spPr>
          <a:xfrm>
            <a:off x="649351" y="2412114"/>
            <a:ext cx="91440" cy="1937980"/>
          </a:xfrm>
          <a:prstGeom prst="roundRect">
            <a:avLst>
              <a:gd name="adj" fmla="val 82282"/>
            </a:avLst>
          </a:prstGeom>
          <a:solidFill>
            <a:srgbClr val="000080"/>
          </a:solidFill>
          <a:ln/>
        </p:spPr>
      </p:sp>
      <p:sp>
        <p:nvSpPr>
          <p:cNvPr id="6" name="Text 4"/>
          <p:cNvSpPr/>
          <p:nvPr/>
        </p:nvSpPr>
        <p:spPr>
          <a:xfrm>
            <a:off x="1020934" y="2601037"/>
            <a:ext cx="2441019" cy="279916"/>
          </a:xfrm>
          <a:prstGeom prst="rect">
            <a:avLst/>
          </a:prstGeom>
          <a:noFill/>
          <a:ln/>
        </p:spPr>
        <p:txBody>
          <a:bodyPr wrap="none" lIns="0" tIns="0" rIns="0" bIns="0" rtlCol="0" anchor="t"/>
          <a:lstStyle/>
          <a:p>
            <a:pPr marL="0" indent="0" algn="l">
              <a:lnSpc>
                <a:spcPts val="2200"/>
              </a:lnSpc>
              <a:buNone/>
            </a:pPr>
            <a:r>
              <a:rPr lang="en-US" sz="2400" b="1" dirty="0">
                <a:solidFill>
                  <a:srgbClr val="C00000"/>
                </a:solidFill>
                <a:latin typeface="Crimson Pro Black" pitchFamily="34" charset="0"/>
                <a:ea typeface="Crimson Pro Black" pitchFamily="34" charset="-122"/>
                <a:cs typeface="Crimson Pro Black" pitchFamily="34" charset="-120"/>
              </a:rPr>
              <a:t>High Maternal </a:t>
            </a:r>
            <a:r>
              <a:rPr lang="en-US" sz="2400" b="1" dirty="0" smtClean="0">
                <a:solidFill>
                  <a:srgbClr val="C00000"/>
                </a:solidFill>
                <a:latin typeface="Crimson Pro Black" pitchFamily="34" charset="0"/>
                <a:ea typeface="Crimson Pro Black" pitchFamily="34" charset="-122"/>
                <a:cs typeface="Crimson Pro Black" pitchFamily="34" charset="-120"/>
              </a:rPr>
              <a:t>Mortality-</a:t>
            </a:r>
            <a:endParaRPr lang="en-US" sz="2400" dirty="0">
              <a:solidFill>
                <a:srgbClr val="C00000"/>
              </a:solidFill>
            </a:endParaRPr>
          </a:p>
        </p:txBody>
      </p:sp>
      <p:sp>
        <p:nvSpPr>
          <p:cNvPr id="7" name="Text 5"/>
          <p:cNvSpPr/>
          <p:nvPr/>
        </p:nvSpPr>
        <p:spPr>
          <a:xfrm>
            <a:off x="1007266" y="2911636"/>
            <a:ext cx="3762494" cy="1102638"/>
          </a:xfrm>
          <a:prstGeom prst="rect">
            <a:avLst/>
          </a:prstGeom>
          <a:noFill/>
          <a:ln/>
        </p:spPr>
        <p:txBody>
          <a:bodyPr wrap="square" lIns="0" tIns="0" rIns="0" bIns="0" rtlCol="0" anchor="t"/>
          <a:lstStyle/>
          <a:p>
            <a:pPr marL="0" indent="0" algn="l">
              <a:lnSpc>
                <a:spcPts val="2250"/>
              </a:lnSpc>
              <a:buNone/>
            </a:pPr>
            <a:r>
              <a:rPr lang="en-US" b="1" dirty="0">
                <a:solidFill>
                  <a:srgbClr val="404155"/>
                </a:solidFill>
                <a:ea typeface="Alexandria Semi Bold" pitchFamily="34" charset="-122"/>
                <a:cs typeface="Alexandria Semi Bold" pitchFamily="34" charset="-120"/>
              </a:rPr>
              <a:t>Primary causes include hemorrhage, hypertensive disorders, sepsis, unsafe abortion, and obstructed labor—largely preventable with quality </a:t>
            </a:r>
            <a:r>
              <a:rPr lang="en-US" b="1" dirty="0" smtClean="0">
                <a:solidFill>
                  <a:srgbClr val="404155"/>
                </a:solidFill>
                <a:ea typeface="Alexandria Semi Bold" pitchFamily="34" charset="-122"/>
                <a:cs typeface="Alexandria Semi Bold" pitchFamily="34" charset="-120"/>
              </a:rPr>
              <a:t>care</a:t>
            </a:r>
          </a:p>
          <a:p>
            <a:pPr algn="ctr">
              <a:lnSpc>
                <a:spcPts val="2250"/>
              </a:lnSpc>
            </a:pPr>
            <a:r>
              <a:rPr lang="en-US" b="1" dirty="0">
                <a:solidFill>
                  <a:srgbClr val="C00000"/>
                </a:solidFill>
                <a:latin typeface="Crimson Pro Black" pitchFamily="34" charset="0"/>
                <a:ea typeface="Crimson Pro Black" pitchFamily="34" charset="-122"/>
                <a:cs typeface="Crimson Pro Black" pitchFamily="34" charset="-120"/>
              </a:rPr>
              <a:t>SDG: </a:t>
            </a:r>
            <a:r>
              <a:rPr lang="en-US" b="1" dirty="0" smtClean="0">
                <a:solidFill>
                  <a:srgbClr val="C00000"/>
                </a:solidFill>
                <a:latin typeface="Crimson Pro Black" pitchFamily="34" charset="0"/>
                <a:ea typeface="Crimson Pro Black" pitchFamily="34" charset="-122"/>
                <a:cs typeface="Crimson Pro Black" pitchFamily="34" charset="-120"/>
              </a:rPr>
              <a:t>3.1:</a:t>
            </a:r>
            <a:r>
              <a:rPr lang="en-US" b="1" dirty="0" smtClean="0">
                <a:solidFill>
                  <a:srgbClr val="404155"/>
                </a:solidFill>
                <a:cs typeface="Alexandria Semi Bold" pitchFamily="34" charset="-120"/>
              </a:rPr>
              <a:t> </a:t>
            </a:r>
            <a:r>
              <a:rPr lang="en-US" b="1" dirty="0" smtClean="0">
                <a:solidFill>
                  <a:srgbClr val="0070C0"/>
                </a:solidFill>
                <a:cs typeface="Alexandria Semi Bold" pitchFamily="34" charset="-120"/>
              </a:rPr>
              <a:t>70/100000 births</a:t>
            </a:r>
            <a:endParaRPr lang="en-US" b="1" dirty="0">
              <a:solidFill>
                <a:srgbClr val="0070C0"/>
              </a:solidFill>
            </a:endParaRPr>
          </a:p>
        </p:txBody>
      </p:sp>
      <p:sp>
        <p:nvSpPr>
          <p:cNvPr id="8" name="Shape 6"/>
          <p:cNvSpPr/>
          <p:nvPr/>
        </p:nvSpPr>
        <p:spPr>
          <a:xfrm>
            <a:off x="5357281" y="2417621"/>
            <a:ext cx="4234934" cy="2123627"/>
          </a:xfrm>
          <a:prstGeom prst="roundRect">
            <a:avLst>
              <a:gd name="adj" fmla="val 5662"/>
            </a:avLst>
          </a:prstGeom>
          <a:solidFill>
            <a:srgbClr val="FFFFFF"/>
          </a:solidFill>
          <a:ln w="22860">
            <a:solidFill>
              <a:srgbClr val="B2B2E5"/>
            </a:solidFill>
            <a:prstDash val="solid"/>
          </a:ln>
        </p:spPr>
      </p:sp>
      <p:sp>
        <p:nvSpPr>
          <p:cNvPr id="9" name="Shape 7"/>
          <p:cNvSpPr/>
          <p:nvPr/>
        </p:nvSpPr>
        <p:spPr>
          <a:xfrm>
            <a:off x="5163442" y="2412114"/>
            <a:ext cx="91440" cy="1937980"/>
          </a:xfrm>
          <a:prstGeom prst="roundRect">
            <a:avLst>
              <a:gd name="adj" fmla="val 82282"/>
            </a:avLst>
          </a:prstGeom>
          <a:solidFill>
            <a:srgbClr val="000080"/>
          </a:solidFill>
          <a:ln/>
        </p:spPr>
        <p:txBody>
          <a:bodyPr/>
          <a:lstStyle/>
          <a:p>
            <a:endParaRPr lang="en-US" dirty="0"/>
          </a:p>
        </p:txBody>
      </p:sp>
      <p:sp>
        <p:nvSpPr>
          <p:cNvPr id="10" name="Text 8"/>
          <p:cNvSpPr/>
          <p:nvPr/>
        </p:nvSpPr>
        <p:spPr>
          <a:xfrm>
            <a:off x="5478484" y="2559160"/>
            <a:ext cx="2699028" cy="279916"/>
          </a:xfrm>
          <a:prstGeom prst="rect">
            <a:avLst/>
          </a:prstGeom>
          <a:noFill/>
          <a:ln/>
        </p:spPr>
        <p:txBody>
          <a:bodyPr wrap="none" lIns="0" tIns="0" rIns="0" bIns="0" rtlCol="0" anchor="t"/>
          <a:lstStyle/>
          <a:p>
            <a:pPr marL="0" indent="0" algn="l">
              <a:lnSpc>
                <a:spcPts val="2200"/>
              </a:lnSpc>
              <a:buNone/>
            </a:pPr>
            <a:r>
              <a:rPr lang="en-US" sz="2400" b="1" dirty="0" smtClean="0">
                <a:solidFill>
                  <a:srgbClr val="C00000"/>
                </a:solidFill>
                <a:latin typeface="Crimson Pro Black" pitchFamily="34" charset="0"/>
                <a:ea typeface="Crimson Pro Black" pitchFamily="34" charset="-122"/>
                <a:cs typeface="Crimson Pro Black" pitchFamily="34" charset="-120"/>
              </a:rPr>
              <a:t>Neonatal </a:t>
            </a:r>
            <a:r>
              <a:rPr lang="en-US" sz="2400" b="1" dirty="0">
                <a:solidFill>
                  <a:srgbClr val="C00000"/>
                </a:solidFill>
                <a:latin typeface="Crimson Pro Black" pitchFamily="34" charset="0"/>
                <a:ea typeface="Crimson Pro Black" pitchFamily="34" charset="-122"/>
                <a:cs typeface="Crimson Pro Black" pitchFamily="34" charset="-120"/>
              </a:rPr>
              <a:t>&amp; Child </a:t>
            </a:r>
            <a:r>
              <a:rPr lang="en-US" sz="2400" b="1" dirty="0" smtClean="0">
                <a:solidFill>
                  <a:srgbClr val="C00000"/>
                </a:solidFill>
                <a:latin typeface="Crimson Pro Black" pitchFamily="34" charset="0"/>
                <a:ea typeface="Crimson Pro Black" pitchFamily="34" charset="-122"/>
                <a:cs typeface="Crimson Pro Black" pitchFamily="34" charset="-120"/>
              </a:rPr>
              <a:t>Mortality</a:t>
            </a:r>
          </a:p>
        </p:txBody>
      </p:sp>
      <p:sp>
        <p:nvSpPr>
          <p:cNvPr id="11" name="Text 9"/>
          <p:cNvSpPr/>
          <p:nvPr/>
        </p:nvSpPr>
        <p:spPr>
          <a:xfrm>
            <a:off x="5464124" y="2907812"/>
            <a:ext cx="4250478" cy="1608571"/>
          </a:xfrm>
          <a:prstGeom prst="rect">
            <a:avLst/>
          </a:prstGeom>
          <a:noFill/>
          <a:ln/>
        </p:spPr>
        <p:txBody>
          <a:bodyPr wrap="square" lIns="0" tIns="0" rIns="0" bIns="0" rtlCol="0" anchor="t"/>
          <a:lstStyle/>
          <a:p>
            <a:pPr marL="0" indent="0" algn="l">
              <a:lnSpc>
                <a:spcPts val="2250"/>
              </a:lnSpc>
              <a:buNone/>
            </a:pPr>
            <a:r>
              <a:rPr lang="en-US" b="1" dirty="0">
                <a:solidFill>
                  <a:srgbClr val="404155"/>
                </a:solidFill>
                <a:ea typeface="Alexandria Semi Bold" pitchFamily="34" charset="-122"/>
                <a:cs typeface="Alexandria Semi Bold" pitchFamily="34" charset="-120"/>
              </a:rPr>
              <a:t>Preterm complications, infections, pneumonia, diarrhea, and malaria remain leading causes of preventable </a:t>
            </a:r>
            <a:r>
              <a:rPr lang="en-US" b="1" dirty="0" smtClean="0">
                <a:solidFill>
                  <a:srgbClr val="404155"/>
                </a:solidFill>
                <a:ea typeface="Alexandria Semi Bold" pitchFamily="34" charset="-122"/>
                <a:cs typeface="Alexandria Semi Bold" pitchFamily="34" charset="-120"/>
              </a:rPr>
              <a:t>deaths</a:t>
            </a:r>
          </a:p>
          <a:p>
            <a:pPr lvl="0">
              <a:lnSpc>
                <a:spcPts val="2200"/>
              </a:lnSpc>
            </a:pPr>
            <a:r>
              <a:rPr lang="en-US" sz="2400" b="1" dirty="0">
                <a:solidFill>
                  <a:srgbClr val="C00000"/>
                </a:solidFill>
                <a:latin typeface="Crimson Pro Black" pitchFamily="34" charset="0"/>
                <a:ea typeface="Crimson Pro Black" pitchFamily="34" charset="-122"/>
                <a:cs typeface="Crimson Pro Black" pitchFamily="34" charset="-120"/>
              </a:rPr>
              <a:t>-</a:t>
            </a:r>
            <a:r>
              <a:rPr lang="en-US" sz="2400" b="1" dirty="0" smtClean="0">
                <a:solidFill>
                  <a:srgbClr val="C00000"/>
                </a:solidFill>
                <a:latin typeface="Crimson Pro Black" pitchFamily="34" charset="0"/>
                <a:ea typeface="Crimson Pro Black" pitchFamily="34" charset="-122"/>
                <a:cs typeface="Crimson Pro Black" pitchFamily="34" charset="-120"/>
              </a:rPr>
              <a:t>SDG3.2</a:t>
            </a:r>
            <a:endParaRPr lang="en-US" b="1" dirty="0" smtClean="0">
              <a:solidFill>
                <a:srgbClr val="404155"/>
              </a:solidFill>
              <a:ea typeface="Alexandria Semi Bold" pitchFamily="34" charset="-122"/>
              <a:cs typeface="Alexandria Semi Bold" pitchFamily="34" charset="-120"/>
            </a:endParaRPr>
          </a:p>
          <a:p>
            <a:pPr marL="0" indent="0" algn="l">
              <a:lnSpc>
                <a:spcPts val="2250"/>
              </a:lnSpc>
              <a:buNone/>
            </a:pPr>
            <a:r>
              <a:rPr lang="en-US" b="1" dirty="0" smtClean="0">
                <a:solidFill>
                  <a:srgbClr val="0070C0"/>
                </a:solidFill>
                <a:ea typeface="Alexandria Semi Bold" pitchFamily="34" charset="-122"/>
                <a:cs typeface="Alexandria Semi Bold" pitchFamily="34" charset="-120"/>
              </a:rPr>
              <a:t>NNM: 12/1000   Under 5: 25/1000</a:t>
            </a:r>
            <a:endParaRPr lang="en-US" b="1" dirty="0" smtClean="0">
              <a:solidFill>
                <a:srgbClr val="0070C0"/>
              </a:solidFill>
              <a:ea typeface="Alexandria Semi Bold" pitchFamily="34" charset="-122"/>
              <a:cs typeface="Alexandria Semi Bold" pitchFamily="34" charset="-120"/>
            </a:endParaRPr>
          </a:p>
          <a:p>
            <a:pPr marL="0" indent="0" algn="l">
              <a:lnSpc>
                <a:spcPts val="2250"/>
              </a:lnSpc>
              <a:buNone/>
            </a:pPr>
            <a:endParaRPr lang="en-US" b="1" dirty="0"/>
          </a:p>
        </p:txBody>
      </p:sp>
      <p:sp>
        <p:nvSpPr>
          <p:cNvPr id="12" name="Shape 10"/>
          <p:cNvSpPr/>
          <p:nvPr/>
        </p:nvSpPr>
        <p:spPr>
          <a:xfrm>
            <a:off x="9835805" y="2412114"/>
            <a:ext cx="4234934" cy="2014378"/>
          </a:xfrm>
          <a:prstGeom prst="roundRect">
            <a:avLst>
              <a:gd name="adj" fmla="val 5662"/>
            </a:avLst>
          </a:prstGeom>
          <a:solidFill>
            <a:srgbClr val="FFFFFF"/>
          </a:solidFill>
          <a:ln w="22860">
            <a:solidFill>
              <a:srgbClr val="B2B2E5"/>
            </a:solidFill>
            <a:prstDash val="solid"/>
          </a:ln>
        </p:spPr>
      </p:sp>
      <p:sp>
        <p:nvSpPr>
          <p:cNvPr id="13" name="Shape 11"/>
          <p:cNvSpPr/>
          <p:nvPr/>
        </p:nvSpPr>
        <p:spPr>
          <a:xfrm>
            <a:off x="9733658" y="2480548"/>
            <a:ext cx="91440" cy="1937980"/>
          </a:xfrm>
          <a:prstGeom prst="roundRect">
            <a:avLst>
              <a:gd name="adj" fmla="val 82282"/>
            </a:avLst>
          </a:prstGeom>
          <a:solidFill>
            <a:srgbClr val="000080"/>
          </a:solidFill>
          <a:ln/>
        </p:spPr>
      </p:sp>
      <p:sp>
        <p:nvSpPr>
          <p:cNvPr id="14" name="Text 12"/>
          <p:cNvSpPr/>
          <p:nvPr/>
        </p:nvSpPr>
        <p:spPr>
          <a:xfrm>
            <a:off x="9956689" y="2680806"/>
            <a:ext cx="2351484" cy="279916"/>
          </a:xfrm>
          <a:prstGeom prst="rect">
            <a:avLst/>
          </a:prstGeom>
          <a:noFill/>
          <a:ln/>
        </p:spPr>
        <p:txBody>
          <a:bodyPr wrap="none" lIns="0" tIns="0" rIns="0" bIns="0" rtlCol="0" anchor="t"/>
          <a:lstStyle/>
          <a:p>
            <a:pPr marL="0" indent="0" algn="l">
              <a:lnSpc>
                <a:spcPts val="2200"/>
              </a:lnSpc>
              <a:buNone/>
            </a:pPr>
            <a:r>
              <a:rPr lang="en-US" sz="2400" b="1" dirty="0">
                <a:solidFill>
                  <a:srgbClr val="C00000"/>
                </a:solidFill>
                <a:latin typeface="Crimson Pro Black" pitchFamily="34" charset="0"/>
                <a:ea typeface="Crimson Pro Black" pitchFamily="34" charset="-122"/>
                <a:cs typeface="Crimson Pro Black" pitchFamily="34" charset="-120"/>
              </a:rPr>
              <a:t>Socioeconomic </a:t>
            </a:r>
            <a:r>
              <a:rPr lang="en-US" sz="2400" b="1" dirty="0" smtClean="0">
                <a:solidFill>
                  <a:srgbClr val="C00000"/>
                </a:solidFill>
                <a:latin typeface="Crimson Pro Black" pitchFamily="34" charset="0"/>
                <a:ea typeface="Crimson Pro Black" pitchFamily="34" charset="-122"/>
                <a:cs typeface="Crimson Pro Black" pitchFamily="34" charset="-120"/>
              </a:rPr>
              <a:t>Barriers</a:t>
            </a:r>
            <a:endParaRPr lang="en-US" sz="2400" dirty="0">
              <a:solidFill>
                <a:srgbClr val="C00000"/>
              </a:solidFill>
            </a:endParaRPr>
          </a:p>
        </p:txBody>
      </p:sp>
      <p:sp>
        <p:nvSpPr>
          <p:cNvPr id="15" name="Text 13"/>
          <p:cNvSpPr/>
          <p:nvPr/>
        </p:nvSpPr>
        <p:spPr>
          <a:xfrm>
            <a:off x="9874582" y="2987421"/>
            <a:ext cx="4166237" cy="1146810"/>
          </a:xfrm>
          <a:prstGeom prst="rect">
            <a:avLst/>
          </a:prstGeom>
          <a:noFill/>
          <a:ln/>
        </p:spPr>
        <p:txBody>
          <a:bodyPr wrap="square" lIns="0" tIns="0" rIns="0" bIns="0" rtlCol="0" anchor="t"/>
          <a:lstStyle/>
          <a:p>
            <a:pPr lvl="0">
              <a:lnSpc>
                <a:spcPts val="2200"/>
              </a:lnSpc>
            </a:pPr>
            <a:r>
              <a:rPr lang="en-US" b="1" dirty="0">
                <a:solidFill>
                  <a:srgbClr val="404155"/>
                </a:solidFill>
                <a:ea typeface="Alexandria Semi Bold" pitchFamily="34" charset="-122"/>
                <a:cs typeface="Alexandria Semi Bold" pitchFamily="34" charset="-120"/>
              </a:rPr>
              <a:t>Poverty and low female education contribute to early pregnancies, poor nutrition, and social </a:t>
            </a:r>
            <a:r>
              <a:rPr lang="en-US" b="1" dirty="0" smtClean="0">
                <a:solidFill>
                  <a:srgbClr val="404155"/>
                </a:solidFill>
                <a:ea typeface="Alexandria Semi Bold" pitchFamily="34" charset="-122"/>
                <a:cs typeface="Alexandria Semi Bold" pitchFamily="34" charset="-120"/>
              </a:rPr>
              <a:t>barriers</a:t>
            </a:r>
          </a:p>
          <a:p>
            <a:pPr lvl="0">
              <a:lnSpc>
                <a:spcPts val="2200"/>
              </a:lnSpc>
            </a:pPr>
            <a:r>
              <a:rPr lang="en-US" sz="2400" b="1" dirty="0" smtClean="0">
                <a:solidFill>
                  <a:srgbClr val="C00000"/>
                </a:solidFill>
                <a:latin typeface="Crimson Pro Black" pitchFamily="34" charset="0"/>
                <a:ea typeface="Crimson Pro Black" pitchFamily="34" charset="-122"/>
                <a:cs typeface="Crimson Pro Black" pitchFamily="34" charset="-120"/>
              </a:rPr>
              <a:t>SDG 1&amp;4&amp;5: </a:t>
            </a:r>
            <a:r>
              <a:rPr lang="en-US" sz="1400" b="1" dirty="0" smtClean="0">
                <a:solidFill>
                  <a:srgbClr val="0070C0"/>
                </a:solidFill>
                <a:cs typeface="Alexandria Semi Bold" pitchFamily="34" charset="-120"/>
              </a:rPr>
              <a:t>NO POVERTY –</a:t>
            </a:r>
          </a:p>
          <a:p>
            <a:pPr lvl="0">
              <a:lnSpc>
                <a:spcPts val="2200"/>
              </a:lnSpc>
            </a:pPr>
            <a:r>
              <a:rPr lang="en-US" sz="1400" b="1" dirty="0" smtClean="0">
                <a:solidFill>
                  <a:srgbClr val="0070C0"/>
                </a:solidFill>
                <a:cs typeface="Alexandria Semi Bold" pitchFamily="34" charset="-120"/>
              </a:rPr>
              <a:t> FEMALE EDUCATION </a:t>
            </a:r>
            <a:r>
              <a:rPr lang="en-US" sz="1600" b="1" dirty="0" smtClean="0">
                <a:solidFill>
                  <a:srgbClr val="0070C0"/>
                </a:solidFill>
                <a:cs typeface="Alexandria Semi Bold" pitchFamily="34" charset="-120"/>
              </a:rPr>
              <a:t>Q</a:t>
            </a:r>
            <a:r>
              <a:rPr lang="en-US" sz="1400" b="1" dirty="0" smtClean="0">
                <a:solidFill>
                  <a:srgbClr val="0070C0"/>
                </a:solidFill>
                <a:cs typeface="Alexandria Semi Bold" pitchFamily="34" charset="-120"/>
              </a:rPr>
              <a:t>UALITY AND EQUITY</a:t>
            </a:r>
            <a:endParaRPr lang="en-US" sz="1400" b="1" dirty="0">
              <a:solidFill>
                <a:srgbClr val="0070C0"/>
              </a:solidFill>
            </a:endParaRPr>
          </a:p>
        </p:txBody>
      </p:sp>
      <p:sp>
        <p:nvSpPr>
          <p:cNvPr id="16" name="Shape 14"/>
          <p:cNvSpPr/>
          <p:nvPr/>
        </p:nvSpPr>
        <p:spPr>
          <a:xfrm>
            <a:off x="2496949" y="4905929"/>
            <a:ext cx="4234934" cy="1937980"/>
          </a:xfrm>
          <a:prstGeom prst="roundRect">
            <a:avLst>
              <a:gd name="adj" fmla="val 5662"/>
            </a:avLst>
          </a:prstGeom>
          <a:solidFill>
            <a:srgbClr val="FFFFFF"/>
          </a:solidFill>
          <a:ln w="22860">
            <a:solidFill>
              <a:srgbClr val="B2B2E5"/>
            </a:solidFill>
            <a:prstDash val="solid"/>
          </a:ln>
        </p:spPr>
      </p:sp>
      <p:sp>
        <p:nvSpPr>
          <p:cNvPr id="17" name="Shape 15"/>
          <p:cNvSpPr/>
          <p:nvPr/>
        </p:nvSpPr>
        <p:spPr>
          <a:xfrm>
            <a:off x="2352394" y="4914185"/>
            <a:ext cx="91440" cy="1937980"/>
          </a:xfrm>
          <a:prstGeom prst="roundRect">
            <a:avLst>
              <a:gd name="adj" fmla="val 82282"/>
            </a:avLst>
          </a:prstGeom>
          <a:solidFill>
            <a:srgbClr val="000080"/>
          </a:solidFill>
          <a:ln/>
        </p:spPr>
      </p:sp>
      <p:sp>
        <p:nvSpPr>
          <p:cNvPr id="18" name="Text 16"/>
          <p:cNvSpPr/>
          <p:nvPr/>
        </p:nvSpPr>
        <p:spPr>
          <a:xfrm>
            <a:off x="2616323" y="5083726"/>
            <a:ext cx="2630805" cy="279916"/>
          </a:xfrm>
          <a:prstGeom prst="rect">
            <a:avLst/>
          </a:prstGeom>
          <a:noFill/>
          <a:ln/>
        </p:spPr>
        <p:txBody>
          <a:bodyPr wrap="none" lIns="0" tIns="0" rIns="0" bIns="0" rtlCol="0" anchor="t"/>
          <a:lstStyle/>
          <a:p>
            <a:pPr marL="0" indent="0" algn="l">
              <a:lnSpc>
                <a:spcPts val="2200"/>
              </a:lnSpc>
              <a:buNone/>
            </a:pPr>
            <a:r>
              <a:rPr lang="en-US" sz="2400" b="1" dirty="0">
                <a:solidFill>
                  <a:srgbClr val="C00000"/>
                </a:solidFill>
                <a:latin typeface="Crimson Pro Black" pitchFamily="34" charset="0"/>
                <a:ea typeface="Crimson Pro Black" pitchFamily="34" charset="-122"/>
                <a:cs typeface="Crimson Pro Black" pitchFamily="34" charset="-120"/>
              </a:rPr>
              <a:t>Health System Limitations</a:t>
            </a:r>
            <a:endParaRPr lang="en-US" sz="2400" dirty="0">
              <a:solidFill>
                <a:srgbClr val="C00000"/>
              </a:solidFill>
            </a:endParaRPr>
          </a:p>
        </p:txBody>
      </p:sp>
      <p:sp>
        <p:nvSpPr>
          <p:cNvPr id="19" name="Text 17"/>
          <p:cNvSpPr/>
          <p:nvPr/>
        </p:nvSpPr>
        <p:spPr>
          <a:xfrm>
            <a:off x="2589728" y="5428712"/>
            <a:ext cx="3762494" cy="1146810"/>
          </a:xfrm>
          <a:prstGeom prst="rect">
            <a:avLst/>
          </a:prstGeom>
          <a:noFill/>
          <a:ln/>
        </p:spPr>
        <p:txBody>
          <a:bodyPr wrap="square" lIns="0" tIns="0" rIns="0" bIns="0" rtlCol="0" anchor="t"/>
          <a:lstStyle/>
          <a:p>
            <a:pPr marL="0" indent="0" algn="l">
              <a:lnSpc>
                <a:spcPts val="2250"/>
              </a:lnSpc>
              <a:buNone/>
            </a:pPr>
            <a:r>
              <a:rPr lang="en-US" b="1" dirty="0">
                <a:solidFill>
                  <a:srgbClr val="404155"/>
                </a:solidFill>
                <a:ea typeface="Alexandria Semi Bold" pitchFamily="34" charset="-122"/>
                <a:cs typeface="Alexandria Semi Bold" pitchFamily="34" charset="-120"/>
              </a:rPr>
              <a:t>Workforce shortages, inadequate infrastructure, and limited access to facilities in rural areas constrain service delivery</a:t>
            </a:r>
            <a:endParaRPr lang="en-US" b="1" dirty="0"/>
          </a:p>
        </p:txBody>
      </p:sp>
      <p:sp>
        <p:nvSpPr>
          <p:cNvPr id="20" name="Shape 18"/>
          <p:cNvSpPr/>
          <p:nvPr/>
        </p:nvSpPr>
        <p:spPr>
          <a:xfrm>
            <a:off x="7415003" y="4862846"/>
            <a:ext cx="4234934" cy="1937980"/>
          </a:xfrm>
          <a:prstGeom prst="roundRect">
            <a:avLst>
              <a:gd name="adj" fmla="val 5662"/>
            </a:avLst>
          </a:prstGeom>
          <a:solidFill>
            <a:srgbClr val="FFFFFF"/>
          </a:solidFill>
          <a:ln w="22860">
            <a:solidFill>
              <a:srgbClr val="B2B2E5"/>
            </a:solidFill>
            <a:prstDash val="solid"/>
          </a:ln>
        </p:spPr>
      </p:sp>
      <p:sp>
        <p:nvSpPr>
          <p:cNvPr id="21" name="Shape 19"/>
          <p:cNvSpPr/>
          <p:nvPr/>
        </p:nvSpPr>
        <p:spPr>
          <a:xfrm>
            <a:off x="7335919" y="4891597"/>
            <a:ext cx="91440" cy="1937980"/>
          </a:xfrm>
          <a:prstGeom prst="roundRect">
            <a:avLst>
              <a:gd name="adj" fmla="val 82282"/>
            </a:avLst>
          </a:prstGeom>
          <a:solidFill>
            <a:srgbClr val="000080"/>
          </a:solidFill>
          <a:ln/>
        </p:spPr>
      </p:sp>
      <p:sp>
        <p:nvSpPr>
          <p:cNvPr id="22" name="Text 20"/>
          <p:cNvSpPr/>
          <p:nvPr/>
        </p:nvSpPr>
        <p:spPr>
          <a:xfrm>
            <a:off x="7629047" y="5054225"/>
            <a:ext cx="2924532" cy="279916"/>
          </a:xfrm>
          <a:prstGeom prst="rect">
            <a:avLst/>
          </a:prstGeom>
          <a:noFill/>
          <a:ln/>
        </p:spPr>
        <p:txBody>
          <a:bodyPr wrap="none" lIns="0" tIns="0" rIns="0" bIns="0" rtlCol="0" anchor="t"/>
          <a:lstStyle/>
          <a:p>
            <a:pPr marL="0" indent="0" algn="l">
              <a:lnSpc>
                <a:spcPts val="2200"/>
              </a:lnSpc>
              <a:buNone/>
            </a:pPr>
            <a:r>
              <a:rPr lang="en-US" sz="2400" b="1" dirty="0">
                <a:solidFill>
                  <a:srgbClr val="C00000"/>
                </a:solidFill>
                <a:latin typeface="Crimson Pro Black" pitchFamily="34" charset="0"/>
                <a:ea typeface="Crimson Pro Black" pitchFamily="34" charset="-122"/>
                <a:cs typeface="Crimson Pro Black" pitchFamily="34" charset="-120"/>
              </a:rPr>
              <a:t>Indirect Contributing Factors</a:t>
            </a:r>
            <a:endParaRPr lang="en-US" sz="2400" dirty="0">
              <a:solidFill>
                <a:srgbClr val="C00000"/>
              </a:solidFill>
            </a:endParaRPr>
          </a:p>
        </p:txBody>
      </p:sp>
      <p:sp>
        <p:nvSpPr>
          <p:cNvPr id="23" name="Text 21"/>
          <p:cNvSpPr/>
          <p:nvPr/>
        </p:nvSpPr>
        <p:spPr>
          <a:xfrm>
            <a:off x="7551360" y="5402877"/>
            <a:ext cx="3762494" cy="860108"/>
          </a:xfrm>
          <a:prstGeom prst="rect">
            <a:avLst/>
          </a:prstGeom>
          <a:noFill/>
          <a:ln/>
        </p:spPr>
        <p:txBody>
          <a:bodyPr wrap="square" lIns="0" tIns="0" rIns="0" bIns="0" rtlCol="0" anchor="t"/>
          <a:lstStyle/>
          <a:p>
            <a:pPr marL="0" indent="0" algn="l">
              <a:lnSpc>
                <a:spcPts val="2250"/>
              </a:lnSpc>
              <a:buNone/>
            </a:pPr>
            <a:r>
              <a:rPr lang="en-US" b="1" dirty="0">
                <a:solidFill>
                  <a:srgbClr val="404155"/>
                </a:solidFill>
                <a:ea typeface="Alexandria Semi Bold" pitchFamily="34" charset="-122"/>
                <a:cs typeface="Alexandria Semi Bold" pitchFamily="34" charset="-120"/>
              </a:rPr>
              <a:t>HIV/AIDS, tuberculosis, anemia, and malnutrition compound direct obstetric complications</a:t>
            </a:r>
            <a:endParaRPr lang="en-US" b="1" dirty="0"/>
          </a:p>
        </p:txBody>
      </p:sp>
      <p:sp>
        <p:nvSpPr>
          <p:cNvPr id="24" name="Shape 22"/>
          <p:cNvSpPr/>
          <p:nvPr/>
        </p:nvSpPr>
        <p:spPr>
          <a:xfrm>
            <a:off x="604600" y="7089457"/>
            <a:ext cx="13063061" cy="1047988"/>
          </a:xfrm>
          <a:prstGeom prst="roundRect">
            <a:avLst>
              <a:gd name="adj" fmla="val 7179"/>
            </a:avLst>
          </a:prstGeom>
          <a:solidFill>
            <a:srgbClr val="0070C0"/>
          </a:solidFill>
          <a:ln/>
        </p:spPr>
      </p:sp>
      <p:pic>
        <p:nvPicPr>
          <p:cNvPr id="25" name="Image 0" descr="preencoded.png"/>
          <p:cNvPicPr>
            <a:picLocks noChangeAspect="1"/>
          </p:cNvPicPr>
          <p:nvPr/>
        </p:nvPicPr>
        <p:blipFill>
          <a:blip r:embed="rId3"/>
          <a:stretch>
            <a:fillRect/>
          </a:stretch>
        </p:blipFill>
        <p:spPr>
          <a:xfrm>
            <a:off x="909015" y="7434380"/>
            <a:ext cx="223838" cy="179070"/>
          </a:xfrm>
          <a:prstGeom prst="rect">
            <a:avLst/>
          </a:prstGeom>
        </p:spPr>
      </p:pic>
      <p:sp>
        <p:nvSpPr>
          <p:cNvPr id="26" name="Text 23"/>
          <p:cNvSpPr/>
          <p:nvPr/>
        </p:nvSpPr>
        <p:spPr>
          <a:xfrm>
            <a:off x="1316254" y="7326748"/>
            <a:ext cx="12302014" cy="573405"/>
          </a:xfrm>
          <a:prstGeom prst="rect">
            <a:avLst/>
          </a:prstGeom>
          <a:noFill/>
          <a:ln/>
        </p:spPr>
        <p:txBody>
          <a:bodyPr wrap="square" lIns="0" tIns="0" rIns="0" bIns="0" rtlCol="0" anchor="t"/>
          <a:lstStyle/>
          <a:p>
            <a:pPr marL="0" indent="0" algn="l">
              <a:lnSpc>
                <a:spcPts val="2250"/>
              </a:lnSpc>
              <a:buNone/>
            </a:pPr>
            <a:r>
              <a:rPr lang="en-US" b="1" dirty="0">
                <a:solidFill>
                  <a:schemeClr val="bg1"/>
                </a:solidFill>
                <a:latin typeface="Alexandria Semi Bold" pitchFamily="34" charset="0"/>
                <a:ea typeface="Alexandria Semi Bold" pitchFamily="34" charset="-122"/>
                <a:cs typeface="Alexandria Semi Bold" pitchFamily="34" charset="-120"/>
              </a:rPr>
              <a:t>Regional Context: Maternal mortality rates in D-8 countries remain </a:t>
            </a:r>
            <a:r>
              <a:rPr lang="en-US" sz="2000" b="1" dirty="0">
                <a:solidFill>
                  <a:srgbClr val="FFFF00"/>
                </a:solidFill>
                <a:latin typeface="Alexandria Semi Bold" pitchFamily="34" charset="0"/>
                <a:ea typeface="Alexandria Semi Bold" pitchFamily="34" charset="-122"/>
                <a:cs typeface="Alexandria Semi Bold" pitchFamily="34" charset="-120"/>
              </a:rPr>
              <a:t>3–5 times higher than OECD averages</a:t>
            </a:r>
            <a:r>
              <a:rPr lang="en-US" b="1" dirty="0">
                <a:solidFill>
                  <a:schemeClr val="bg1"/>
                </a:solidFill>
                <a:latin typeface="Alexandria Semi Bold" pitchFamily="34" charset="0"/>
                <a:ea typeface="Alexandria Semi Bold" pitchFamily="34" charset="-122"/>
                <a:cs typeface="Alexandria Semi Bold" pitchFamily="34" charset="-120"/>
              </a:rPr>
              <a:t>, highlighting the urgent need for targeted interventions and sustained investment. — </a:t>
            </a:r>
            <a:r>
              <a:rPr lang="en-US" b="1" dirty="0">
                <a:solidFill>
                  <a:srgbClr val="FFFF00"/>
                </a:solidFill>
                <a:latin typeface="Alexandria Semi Bold" pitchFamily="34" charset="0"/>
                <a:ea typeface="Alexandria Semi Bold" pitchFamily="34" charset="-122"/>
                <a:cs typeface="Alexandria Semi Bold" pitchFamily="34" charset="-120"/>
              </a:rPr>
              <a:t>WHO D-8 Regional Data</a:t>
            </a:r>
            <a:endParaRPr lang="en-US" b="1" dirty="0">
              <a:solidFill>
                <a:srgbClr val="FFFF00"/>
              </a:solidFill>
            </a:endParaRPr>
          </a:p>
        </p:txBody>
      </p:sp>
      <p:sp>
        <p:nvSpPr>
          <p:cNvPr id="27" name="Google Shape;325;p37">
            <a:extLst>
              <a:ext uri="{FF2B5EF4-FFF2-40B4-BE49-F238E27FC236}">
                <a16:creationId xmlns:a16="http://schemas.microsoft.com/office/drawing/2014/main" id="{2C76EEBF-0C56-67D5-A368-A3A270EE4285}"/>
              </a:ext>
            </a:extLst>
          </p:cNvPr>
          <p:cNvSpPr txBox="1"/>
          <p:nvPr/>
        </p:nvSpPr>
        <p:spPr>
          <a:xfrm rot="-5400000">
            <a:off x="-3889697" y="394517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9" name="Picture 28"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2942191" y="148979"/>
            <a:ext cx="1352154" cy="95668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630436"/>
            <a:ext cx="9169837" cy="566976"/>
          </a:xfrm>
          <a:prstGeom prst="rect">
            <a:avLst/>
          </a:prstGeom>
          <a:noFill/>
          <a:ln/>
        </p:spPr>
        <p:txBody>
          <a:bodyPr wrap="none" lIns="0" tIns="0" rIns="0" bIns="0" rtlCol="0" anchor="t"/>
          <a:lstStyle/>
          <a:p>
            <a:pPr marL="0" indent="0" algn="l">
              <a:lnSpc>
                <a:spcPts val="4450"/>
              </a:lnSpc>
              <a:buNone/>
            </a:pPr>
            <a:r>
              <a:rPr lang="en-US" sz="3550" b="1" dirty="0">
                <a:solidFill>
                  <a:srgbClr val="1B1B27"/>
                </a:solidFill>
                <a:latin typeface="Crimson Pro Black" pitchFamily="34" charset="0"/>
                <a:ea typeface="Crimson Pro Black" pitchFamily="34" charset="-122"/>
                <a:cs typeface="Crimson Pro Black" pitchFamily="34" charset="-120"/>
              </a:rPr>
              <a:t>The Power of Regional Economic Cooperation</a:t>
            </a:r>
            <a:endParaRPr lang="en-US" sz="3550" dirty="0"/>
          </a:p>
        </p:txBody>
      </p:sp>
      <p:pic>
        <p:nvPicPr>
          <p:cNvPr id="3" name="Image 0" descr="preencoded.png"/>
          <p:cNvPicPr>
            <a:picLocks noChangeAspect="1"/>
          </p:cNvPicPr>
          <p:nvPr/>
        </p:nvPicPr>
        <p:blipFill>
          <a:blip r:embed="rId3"/>
          <a:stretch>
            <a:fillRect/>
          </a:stretch>
        </p:blipFill>
        <p:spPr>
          <a:xfrm>
            <a:off x="793790" y="1673662"/>
            <a:ext cx="5040035" cy="3423999"/>
          </a:xfrm>
          <a:prstGeom prst="rect">
            <a:avLst/>
          </a:prstGeom>
        </p:spPr>
      </p:pic>
      <p:sp>
        <p:nvSpPr>
          <p:cNvPr id="4" name="Text 1"/>
          <p:cNvSpPr/>
          <p:nvPr/>
        </p:nvSpPr>
        <p:spPr>
          <a:xfrm>
            <a:off x="7544157" y="1651040"/>
            <a:ext cx="3010972" cy="340162"/>
          </a:xfrm>
          <a:prstGeom prst="rect">
            <a:avLst/>
          </a:prstGeom>
          <a:noFill/>
          <a:ln/>
        </p:spPr>
        <p:txBody>
          <a:bodyPr wrap="none" lIns="0" tIns="0" rIns="0" bIns="0" rtlCol="0" anchor="t"/>
          <a:lstStyle/>
          <a:p>
            <a:pPr marL="0" indent="0" algn="l">
              <a:lnSpc>
                <a:spcPts val="2650"/>
              </a:lnSpc>
              <a:buNone/>
            </a:pPr>
            <a:r>
              <a:rPr lang="en-US" sz="2800" b="1" dirty="0">
                <a:solidFill>
                  <a:srgbClr val="C00000"/>
                </a:solidFill>
                <a:latin typeface="Crimson Pro Black" pitchFamily="34" charset="0"/>
                <a:ea typeface="Crimson Pro Black" pitchFamily="34" charset="-122"/>
                <a:cs typeface="Crimson Pro Black" pitchFamily="34" charset="-120"/>
              </a:rPr>
              <a:t>D-8 Partnership Benefits</a:t>
            </a:r>
            <a:endParaRPr lang="en-US" sz="2800" dirty="0">
              <a:solidFill>
                <a:srgbClr val="C00000"/>
              </a:solidFill>
            </a:endParaRPr>
          </a:p>
        </p:txBody>
      </p:sp>
      <p:sp>
        <p:nvSpPr>
          <p:cNvPr id="5" name="Text 2"/>
          <p:cNvSpPr/>
          <p:nvPr/>
        </p:nvSpPr>
        <p:spPr>
          <a:xfrm>
            <a:off x="7544157" y="2172653"/>
            <a:ext cx="6300073" cy="1161098"/>
          </a:xfrm>
          <a:prstGeom prst="rect">
            <a:avLst/>
          </a:prstGeom>
          <a:noFill/>
          <a:ln/>
        </p:spPr>
        <p:txBody>
          <a:bodyPr wrap="square" lIns="0" tIns="0" rIns="0" bIns="0" rtlCol="0" anchor="t"/>
          <a:lstStyle/>
          <a:p>
            <a:pPr marL="0" indent="0" algn="l">
              <a:lnSpc>
                <a:spcPts val="2250"/>
              </a:lnSpc>
              <a:buNone/>
            </a:pPr>
            <a:r>
              <a:rPr lang="en-US" sz="2400" b="1" dirty="0" smtClean="0">
                <a:solidFill>
                  <a:srgbClr val="C00000"/>
                </a:solidFill>
                <a:ea typeface="Alexandria Semi Bold" pitchFamily="34" charset="-122"/>
                <a:cs typeface="Alexandria Semi Bold" pitchFamily="34" charset="-120"/>
              </a:rPr>
              <a:t>Re</a:t>
            </a:r>
            <a:r>
              <a:rPr lang="en-US" sz="2400" b="1" dirty="0" smtClean="0">
                <a:solidFill>
                  <a:srgbClr val="C00000"/>
                </a:solidFill>
                <a:ea typeface="Alexandria Semi Bold" pitchFamily="34" charset="-122"/>
                <a:cs typeface="Alexandria Semi Bold" pitchFamily="34" charset="-120"/>
              </a:rPr>
              <a:t>gional </a:t>
            </a:r>
            <a:r>
              <a:rPr lang="en-US" sz="2400" b="1" dirty="0">
                <a:solidFill>
                  <a:srgbClr val="C00000"/>
                </a:solidFill>
                <a:ea typeface="Alexandria Semi Bold" pitchFamily="34" charset="-122"/>
                <a:cs typeface="Alexandria Semi Bold" pitchFamily="34" charset="-120"/>
              </a:rPr>
              <a:t>cooperation maximizes outcomes while minimizing duplication of efforts</a:t>
            </a:r>
            <a:r>
              <a:rPr lang="en-US" sz="2400" b="1" dirty="0">
                <a:solidFill>
                  <a:srgbClr val="404155"/>
                </a:solidFill>
                <a:ea typeface="Alexandria Semi Bold" pitchFamily="34" charset="-122"/>
                <a:cs typeface="Alexandria Semi Bold" pitchFamily="34" charset="-120"/>
              </a:rPr>
              <a:t>.</a:t>
            </a:r>
            <a:endParaRPr lang="en-US" sz="2400" b="1" dirty="0"/>
          </a:p>
        </p:txBody>
      </p:sp>
      <p:sp>
        <p:nvSpPr>
          <p:cNvPr id="6" name="Text 3"/>
          <p:cNvSpPr/>
          <p:nvPr/>
        </p:nvSpPr>
        <p:spPr>
          <a:xfrm>
            <a:off x="7405092" y="3214893"/>
            <a:ext cx="6300073" cy="290274"/>
          </a:xfrm>
          <a:prstGeom prst="rect">
            <a:avLst/>
          </a:prstGeom>
          <a:noFill/>
          <a:ln/>
        </p:spPr>
        <p:txBody>
          <a:bodyPr wrap="none" lIns="0" tIns="0" rIns="0" bIns="0" rtlCol="0" anchor="t"/>
          <a:lstStyle/>
          <a:p>
            <a:pPr marL="342900" indent="-342900" algn="l">
              <a:lnSpc>
                <a:spcPts val="2250"/>
              </a:lnSpc>
              <a:buSzPct val="100000"/>
              <a:buChar char="•"/>
            </a:pPr>
            <a:r>
              <a:rPr lang="en-US" sz="2400" b="1" dirty="0">
                <a:solidFill>
                  <a:srgbClr val="404155"/>
                </a:solidFill>
                <a:ea typeface="Alexandria Semi Bold" pitchFamily="34" charset="-122"/>
                <a:cs typeface="Alexandria Semi Bold" pitchFamily="34" charset="-120"/>
              </a:rPr>
              <a:t>Pooled funding for large-scale interventions</a:t>
            </a:r>
            <a:endParaRPr lang="en-US" sz="2400" b="1" dirty="0"/>
          </a:p>
        </p:txBody>
      </p:sp>
      <p:sp>
        <p:nvSpPr>
          <p:cNvPr id="7" name="Text 4"/>
          <p:cNvSpPr/>
          <p:nvPr/>
        </p:nvSpPr>
        <p:spPr>
          <a:xfrm>
            <a:off x="7405092" y="3881107"/>
            <a:ext cx="6300073" cy="290274"/>
          </a:xfrm>
          <a:prstGeom prst="rect">
            <a:avLst/>
          </a:prstGeom>
          <a:noFill/>
          <a:ln/>
        </p:spPr>
        <p:txBody>
          <a:bodyPr wrap="none" lIns="0" tIns="0" rIns="0" bIns="0" rtlCol="0" anchor="t"/>
          <a:lstStyle/>
          <a:p>
            <a:pPr marL="342900" indent="-342900" algn="l">
              <a:lnSpc>
                <a:spcPts val="2250"/>
              </a:lnSpc>
              <a:buSzPct val="100000"/>
              <a:buChar char="•"/>
            </a:pPr>
            <a:r>
              <a:rPr lang="en-US" sz="2400" b="1" dirty="0">
                <a:solidFill>
                  <a:srgbClr val="404155"/>
                </a:solidFill>
                <a:ea typeface="Alexandria Semi Bold" pitchFamily="34" charset="-122"/>
                <a:cs typeface="Alexandria Semi Bold" pitchFamily="34" charset="-120"/>
              </a:rPr>
              <a:t>Knowledge exchange and best practice sharing</a:t>
            </a:r>
            <a:endParaRPr lang="en-US" sz="2400" b="1" dirty="0"/>
          </a:p>
        </p:txBody>
      </p:sp>
      <p:sp>
        <p:nvSpPr>
          <p:cNvPr id="8" name="Text 5"/>
          <p:cNvSpPr/>
          <p:nvPr/>
        </p:nvSpPr>
        <p:spPr>
          <a:xfrm>
            <a:off x="7405092" y="4434517"/>
            <a:ext cx="6300073" cy="290274"/>
          </a:xfrm>
          <a:prstGeom prst="rect">
            <a:avLst/>
          </a:prstGeom>
          <a:noFill/>
          <a:ln/>
        </p:spPr>
        <p:txBody>
          <a:bodyPr wrap="none" lIns="0" tIns="0" rIns="0" bIns="0" rtlCol="0" anchor="t"/>
          <a:lstStyle/>
          <a:p>
            <a:pPr marL="342900" indent="-342900" algn="l">
              <a:lnSpc>
                <a:spcPts val="2250"/>
              </a:lnSpc>
              <a:buSzPct val="100000"/>
              <a:buChar char="•"/>
            </a:pPr>
            <a:r>
              <a:rPr lang="en-US" sz="2400" b="1" dirty="0">
                <a:solidFill>
                  <a:srgbClr val="404155"/>
                </a:solidFill>
                <a:ea typeface="Alexandria Semi Bold" pitchFamily="34" charset="-122"/>
                <a:cs typeface="Alexandria Semi Bold" pitchFamily="34" charset="-120"/>
              </a:rPr>
              <a:t>Harmonized data collection and monitoring</a:t>
            </a:r>
            <a:endParaRPr lang="en-US" sz="2400" b="1" dirty="0"/>
          </a:p>
        </p:txBody>
      </p:sp>
      <p:sp>
        <p:nvSpPr>
          <p:cNvPr id="9" name="Text 6"/>
          <p:cNvSpPr/>
          <p:nvPr/>
        </p:nvSpPr>
        <p:spPr>
          <a:xfrm>
            <a:off x="7536538" y="4951605"/>
            <a:ext cx="6300073" cy="290274"/>
          </a:xfrm>
          <a:prstGeom prst="rect">
            <a:avLst/>
          </a:prstGeom>
          <a:noFill/>
          <a:ln/>
        </p:spPr>
        <p:txBody>
          <a:bodyPr wrap="none" lIns="0" tIns="0" rIns="0" bIns="0" rtlCol="0" anchor="t"/>
          <a:lstStyle/>
          <a:p>
            <a:pPr marL="342900" indent="-342900" algn="l">
              <a:lnSpc>
                <a:spcPts val="2250"/>
              </a:lnSpc>
              <a:buSzPct val="100000"/>
              <a:buChar char="•"/>
            </a:pPr>
            <a:r>
              <a:rPr lang="en-US" sz="2400" b="1" dirty="0">
                <a:solidFill>
                  <a:srgbClr val="404155"/>
                </a:solidFill>
                <a:ea typeface="Alexandria Semi Bold" pitchFamily="34" charset="-122"/>
                <a:cs typeface="Alexandria Semi Bold" pitchFamily="34" charset="-120"/>
              </a:rPr>
              <a:t>Joint research and innovation initiatives</a:t>
            </a:r>
            <a:endParaRPr lang="en-US" sz="2400" b="1" dirty="0"/>
          </a:p>
        </p:txBody>
      </p:sp>
      <p:sp>
        <p:nvSpPr>
          <p:cNvPr id="10" name="Text 7"/>
          <p:cNvSpPr/>
          <p:nvPr/>
        </p:nvSpPr>
        <p:spPr>
          <a:xfrm>
            <a:off x="793790" y="5596533"/>
            <a:ext cx="13042821" cy="598765"/>
          </a:xfrm>
          <a:prstGeom prst="rect">
            <a:avLst/>
          </a:prstGeom>
          <a:noFill/>
          <a:ln/>
        </p:spPr>
        <p:txBody>
          <a:bodyPr wrap="none" lIns="0" tIns="0" rIns="0" bIns="0" rtlCol="0" anchor="t"/>
          <a:lstStyle/>
          <a:p>
            <a:pPr marL="0" indent="0" algn="ctr">
              <a:lnSpc>
                <a:spcPts val="4700"/>
              </a:lnSpc>
              <a:buNone/>
            </a:pPr>
            <a:r>
              <a:rPr lang="en-US" sz="5400" b="1" dirty="0">
                <a:solidFill>
                  <a:srgbClr val="404155"/>
                </a:solidFill>
                <a:ea typeface="Crimson Pro Black" pitchFamily="34" charset="-122"/>
                <a:cs typeface="Crimson Pro Black" pitchFamily="34" charset="-120"/>
              </a:rPr>
              <a:t>2-3x</a:t>
            </a:r>
            <a:endParaRPr lang="en-US" sz="5400" b="1" dirty="0"/>
          </a:p>
        </p:txBody>
      </p:sp>
      <p:sp>
        <p:nvSpPr>
          <p:cNvPr id="11" name="Text 8"/>
          <p:cNvSpPr/>
          <p:nvPr/>
        </p:nvSpPr>
        <p:spPr>
          <a:xfrm>
            <a:off x="6181011" y="6257692"/>
            <a:ext cx="2493432" cy="447908"/>
          </a:xfrm>
          <a:prstGeom prst="rect">
            <a:avLst/>
          </a:prstGeom>
          <a:noFill/>
          <a:ln/>
        </p:spPr>
        <p:txBody>
          <a:bodyPr wrap="none" lIns="0" tIns="0" rIns="0" bIns="0" rtlCol="0" anchor="t"/>
          <a:lstStyle/>
          <a:p>
            <a:pPr marL="0" indent="0" algn="ctr">
              <a:lnSpc>
                <a:spcPts val="2200"/>
              </a:lnSpc>
              <a:buNone/>
            </a:pPr>
            <a:r>
              <a:rPr lang="en-US" sz="2400" b="1" dirty="0">
                <a:solidFill>
                  <a:srgbClr val="404155"/>
                </a:solidFill>
                <a:latin typeface="Crimson Pro Black" pitchFamily="34" charset="0"/>
                <a:ea typeface="Crimson Pro Black" pitchFamily="34" charset="-122"/>
                <a:cs typeface="Crimson Pro Black" pitchFamily="34" charset="-120"/>
              </a:rPr>
              <a:t>Return on Investment</a:t>
            </a:r>
            <a:endParaRPr lang="en-US" sz="2400" dirty="0"/>
          </a:p>
        </p:txBody>
      </p:sp>
      <p:sp>
        <p:nvSpPr>
          <p:cNvPr id="12" name="Text 9"/>
          <p:cNvSpPr/>
          <p:nvPr/>
        </p:nvSpPr>
        <p:spPr>
          <a:xfrm>
            <a:off x="883681" y="6956103"/>
            <a:ext cx="13042821" cy="290274"/>
          </a:xfrm>
          <a:prstGeom prst="rect">
            <a:avLst/>
          </a:prstGeom>
          <a:noFill/>
          <a:ln/>
        </p:spPr>
        <p:txBody>
          <a:bodyPr wrap="none" lIns="0" tIns="0" rIns="0" bIns="0" rtlCol="0" anchor="t"/>
          <a:lstStyle/>
          <a:p>
            <a:pPr marL="0" indent="0" algn="ctr">
              <a:lnSpc>
                <a:spcPts val="2250"/>
              </a:lnSpc>
              <a:buNone/>
            </a:pPr>
            <a:r>
              <a:rPr lang="en-US" sz="2400" b="1" dirty="0">
                <a:solidFill>
                  <a:srgbClr val="0070C0"/>
                </a:solidFill>
                <a:ea typeface="Alexandria Semi Bold" pitchFamily="34" charset="-122"/>
                <a:cs typeface="Alexandria Semi Bold" pitchFamily="34" charset="-120"/>
              </a:rPr>
              <a:t>Collaborative health investments yield 2–3 times the return in population productivity and economic growth</a:t>
            </a:r>
            <a:endParaRPr lang="en-US" sz="2400" b="1" dirty="0">
              <a:solidFill>
                <a:srgbClr val="0070C0"/>
              </a:solidFill>
            </a:endParaRPr>
          </a:p>
        </p:txBody>
      </p:sp>
      <p:sp>
        <p:nvSpPr>
          <p:cNvPr id="13" name="Text 10"/>
          <p:cNvSpPr/>
          <p:nvPr/>
        </p:nvSpPr>
        <p:spPr>
          <a:xfrm>
            <a:off x="793790" y="7308771"/>
            <a:ext cx="13042821" cy="290274"/>
          </a:xfrm>
          <a:prstGeom prst="rect">
            <a:avLst/>
          </a:prstGeom>
          <a:noFill/>
          <a:ln/>
        </p:spPr>
        <p:txBody>
          <a:bodyPr wrap="none" lIns="0" tIns="0" rIns="0" bIns="0" rtlCol="0" anchor="t"/>
          <a:lstStyle/>
          <a:p>
            <a:pPr marL="0" indent="0" algn="l">
              <a:lnSpc>
                <a:spcPts val="2250"/>
              </a:lnSpc>
              <a:buNone/>
            </a:pPr>
            <a:r>
              <a:rPr lang="en-US" i="1" dirty="0">
                <a:solidFill>
                  <a:srgbClr val="0070C0"/>
                </a:solidFill>
                <a:latin typeface="Alexandria Semi Bold" pitchFamily="34" charset="0"/>
                <a:ea typeface="Alexandria Semi Bold" pitchFamily="34" charset="-122"/>
                <a:cs typeface="Alexandria Semi Bold" pitchFamily="34" charset="-120"/>
              </a:rPr>
              <a:t>Source: World Bank Health Economics Analysis — </a:t>
            </a:r>
            <a:r>
              <a:rPr lang="en-US" dirty="0">
                <a:solidFill>
                  <a:srgbClr val="0070C0"/>
                </a:solidFill>
                <a:latin typeface="Alexandria Semi Bold" pitchFamily="34" charset="0"/>
                <a:ea typeface="Alexandria Semi Bold" pitchFamily="34" charset="-122"/>
                <a:cs typeface="Alexandria Semi Bold" pitchFamily="34" charset="-120"/>
              </a:rPr>
              <a:t>https://www.worl</a:t>
            </a:r>
            <a:r>
              <a:rPr lang="en-US" dirty="0">
                <a:solidFill>
                  <a:srgbClr val="404155"/>
                </a:solidFill>
                <a:latin typeface="Alexandria Semi Bold" pitchFamily="34" charset="0"/>
                <a:ea typeface="Alexandria Semi Bold" pitchFamily="34" charset="-122"/>
                <a:cs typeface="Alexandria Semi Bold" pitchFamily="34" charset="-120"/>
              </a:rPr>
              <a:t>dbank.org</a:t>
            </a:r>
            <a:endParaRPr lang="en-US" dirty="0"/>
          </a:p>
        </p:txBody>
      </p:sp>
      <p:sp>
        <p:nvSpPr>
          <p:cNvPr id="14"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cxnSp>
        <p:nvCxnSpPr>
          <p:cNvPr id="15" name="Google Shape;359;p39"/>
          <p:cNvCxnSpPr/>
          <p:nvPr/>
        </p:nvCxnSpPr>
        <p:spPr>
          <a:xfrm>
            <a:off x="8018100" y="1642580"/>
            <a:ext cx="6612300" cy="0"/>
          </a:xfrm>
          <a:prstGeom prst="straightConnector1">
            <a:avLst/>
          </a:prstGeom>
          <a:noFill/>
          <a:ln w="19050" cap="rnd" cmpd="sng">
            <a:solidFill>
              <a:schemeClr val="lt2"/>
            </a:solidFill>
            <a:prstDash val="solid"/>
            <a:round/>
            <a:headEnd type="none" w="med" len="med"/>
            <a:tailEnd type="none" w="med" len="med"/>
          </a:ln>
        </p:spPr>
      </p:cxnSp>
      <p:pic>
        <p:nvPicPr>
          <p:cNvPr id="16" name="Picture 15"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2942191" y="148979"/>
            <a:ext cx="1352154" cy="95668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3" name="Text 0"/>
          <p:cNvSpPr/>
          <p:nvPr/>
        </p:nvSpPr>
        <p:spPr>
          <a:xfrm>
            <a:off x="585073" y="170678"/>
            <a:ext cx="4579977" cy="292894"/>
          </a:xfrm>
          <a:prstGeom prst="rect">
            <a:avLst/>
          </a:prstGeom>
          <a:noFill/>
          <a:ln/>
        </p:spPr>
        <p:txBody>
          <a:bodyPr wrap="none" lIns="0" tIns="0" rIns="0" bIns="0" rtlCol="0" anchor="t"/>
          <a:lstStyle/>
          <a:p>
            <a:pPr marL="0" indent="0" algn="l">
              <a:lnSpc>
                <a:spcPts val="2300"/>
              </a:lnSpc>
              <a:buNone/>
            </a:pPr>
            <a:r>
              <a:rPr lang="en-US" sz="3600" b="1" dirty="0">
                <a:solidFill>
                  <a:srgbClr val="0070C0"/>
                </a:solidFill>
                <a:latin typeface="Crimson Pro Black" pitchFamily="34" charset="0"/>
                <a:ea typeface="Crimson Pro Black" pitchFamily="34" charset="-122"/>
                <a:cs typeface="Crimson Pro Black" pitchFamily="34" charset="-120"/>
              </a:rPr>
              <a:t>Egypt's Experience and Regional </a:t>
            </a:r>
            <a:r>
              <a:rPr lang="en-US" sz="3600" b="1" dirty="0" smtClean="0">
                <a:solidFill>
                  <a:srgbClr val="0070C0"/>
                </a:solidFill>
                <a:latin typeface="Crimson Pro Black" pitchFamily="34" charset="0"/>
                <a:ea typeface="Crimson Pro Black" pitchFamily="34" charset="-122"/>
                <a:cs typeface="Crimson Pro Black" pitchFamily="34" charset="-120"/>
              </a:rPr>
              <a:t>Leadership</a:t>
            </a:r>
          </a:p>
          <a:p>
            <a:pPr marL="0" indent="0" algn="l">
              <a:buNone/>
            </a:pPr>
            <a:r>
              <a:rPr lang="en-US" sz="3600" b="1" dirty="0" smtClean="0">
                <a:solidFill>
                  <a:srgbClr val="0070C0"/>
                </a:solidFill>
                <a:latin typeface="Crimson Pro Black" pitchFamily="34" charset="0"/>
                <a:ea typeface="Crimson Pro Black" pitchFamily="34" charset="-122"/>
                <a:cs typeface="Crimson Pro Black" pitchFamily="34" charset="-120"/>
              </a:rPr>
              <a:t> (PRESIDENTIAL Initiatives)</a:t>
            </a:r>
            <a:endParaRPr lang="en-US" sz="3600" dirty="0">
              <a:solidFill>
                <a:srgbClr val="0070C0"/>
              </a:solidFill>
            </a:endParaRPr>
          </a:p>
        </p:txBody>
      </p:sp>
      <p:sp>
        <p:nvSpPr>
          <p:cNvPr id="4" name="Text 1"/>
          <p:cNvSpPr/>
          <p:nvPr/>
        </p:nvSpPr>
        <p:spPr>
          <a:xfrm>
            <a:off x="708886" y="928597"/>
            <a:ext cx="11799392" cy="644822"/>
          </a:xfrm>
          <a:prstGeom prst="rect">
            <a:avLst/>
          </a:prstGeom>
          <a:noFill/>
          <a:ln/>
        </p:spPr>
        <p:txBody>
          <a:bodyPr wrap="square" lIns="0" tIns="0" rIns="0" bIns="0" rtlCol="0" anchor="t"/>
          <a:lstStyle/>
          <a:p>
            <a:pPr marL="0" indent="0" algn="l">
              <a:buNone/>
            </a:pPr>
            <a:r>
              <a:rPr lang="en-US" sz="2000" b="1" dirty="0">
                <a:solidFill>
                  <a:srgbClr val="404155"/>
                </a:solidFill>
                <a:ea typeface="Alexandria Semi Bold" pitchFamily="34" charset="-122"/>
                <a:cs typeface="Alexandria Semi Bold" pitchFamily="34" charset="-120"/>
              </a:rPr>
              <a:t>Egypt has emerged as a regional leader through </a:t>
            </a:r>
            <a:r>
              <a:rPr lang="en-US" sz="2000" b="1" dirty="0">
                <a:solidFill>
                  <a:srgbClr val="002060"/>
                </a:solidFill>
                <a:ea typeface="Alexandria Semi Bold" pitchFamily="34" charset="-122"/>
                <a:cs typeface="Alexandria Semi Bold" pitchFamily="34" charset="-120"/>
              </a:rPr>
              <a:t>innovative national campaigns </a:t>
            </a:r>
            <a:r>
              <a:rPr lang="en-US" sz="2000" b="1" dirty="0">
                <a:solidFill>
                  <a:srgbClr val="404155"/>
                </a:solidFill>
                <a:ea typeface="Alexandria Semi Bold" pitchFamily="34" charset="-122"/>
                <a:cs typeface="Alexandria Semi Bold" pitchFamily="34" charset="-120"/>
              </a:rPr>
              <a:t>that expand skilled care coverage, raise community </a:t>
            </a:r>
            <a:r>
              <a:rPr lang="en-US" sz="2000" b="1" dirty="0">
                <a:solidFill>
                  <a:srgbClr val="0070C0"/>
                </a:solidFill>
                <a:ea typeface="Alexandria Semi Bold" pitchFamily="34" charset="-122"/>
                <a:cs typeface="Alexandria Semi Bold" pitchFamily="34" charset="-120"/>
              </a:rPr>
              <a:t>awareness</a:t>
            </a:r>
            <a:r>
              <a:rPr lang="en-US" sz="2000" b="1" dirty="0">
                <a:solidFill>
                  <a:srgbClr val="404155"/>
                </a:solidFill>
                <a:ea typeface="Alexandria Semi Bold" pitchFamily="34" charset="-122"/>
                <a:cs typeface="Alexandria Semi Bold" pitchFamily="34" charset="-120"/>
              </a:rPr>
              <a:t>, and implement comprehensive </a:t>
            </a:r>
            <a:r>
              <a:rPr lang="en-US" sz="2000" b="1" dirty="0">
                <a:solidFill>
                  <a:srgbClr val="0070C0"/>
                </a:solidFill>
                <a:ea typeface="Alexandria Semi Bold" pitchFamily="34" charset="-122"/>
                <a:cs typeface="Alexandria Semi Bold" pitchFamily="34" charset="-120"/>
              </a:rPr>
              <a:t>screening</a:t>
            </a:r>
            <a:r>
              <a:rPr lang="en-US" sz="2000" b="1" dirty="0">
                <a:solidFill>
                  <a:srgbClr val="404155"/>
                </a:solidFill>
                <a:ea typeface="Alexandria Semi Bold" pitchFamily="34" charset="-122"/>
                <a:cs typeface="Alexandria Semi Bold" pitchFamily="34" charset="-120"/>
              </a:rPr>
              <a:t> programs. Data-driven </a:t>
            </a:r>
            <a:r>
              <a:rPr lang="en-US" sz="2000" b="1" dirty="0">
                <a:solidFill>
                  <a:srgbClr val="0070C0"/>
                </a:solidFill>
                <a:ea typeface="Alexandria Semi Bold" pitchFamily="34" charset="-122"/>
                <a:cs typeface="Alexandria Semi Bold" pitchFamily="34" charset="-120"/>
              </a:rPr>
              <a:t>policies </a:t>
            </a:r>
            <a:r>
              <a:rPr lang="en-US" sz="2000" b="1" dirty="0">
                <a:solidFill>
                  <a:srgbClr val="404155"/>
                </a:solidFill>
                <a:ea typeface="Alexandria Semi Bold" pitchFamily="34" charset="-122"/>
                <a:cs typeface="Alexandria Semi Bold" pitchFamily="34" charset="-120"/>
              </a:rPr>
              <a:t>and strategic </a:t>
            </a:r>
            <a:r>
              <a:rPr lang="en-US" sz="2000" b="1" dirty="0">
                <a:solidFill>
                  <a:srgbClr val="0070C0"/>
                </a:solidFill>
                <a:ea typeface="Alexandria Semi Bold" pitchFamily="34" charset="-122"/>
                <a:cs typeface="Alexandria Semi Bold" pitchFamily="34" charset="-120"/>
              </a:rPr>
              <a:t>partnerships</a:t>
            </a:r>
            <a:r>
              <a:rPr lang="en-US" sz="2000" b="1" dirty="0">
                <a:solidFill>
                  <a:srgbClr val="404155"/>
                </a:solidFill>
                <a:ea typeface="Alexandria Semi Bold" pitchFamily="34" charset="-122"/>
                <a:cs typeface="Alexandria Semi Bold" pitchFamily="34" charset="-120"/>
              </a:rPr>
              <a:t> have set new benchmarks for the region</a:t>
            </a:r>
            <a:r>
              <a:rPr lang="en-US" sz="2000" dirty="0">
                <a:solidFill>
                  <a:srgbClr val="404155"/>
                </a:solidFill>
                <a:ea typeface="Alexandria Semi Bold" pitchFamily="34" charset="-122"/>
                <a:cs typeface="Alexandria Semi Bold" pitchFamily="34" charset="-120"/>
              </a:rPr>
              <a:t>.</a:t>
            </a:r>
            <a:endParaRPr lang="en-US" sz="2000" dirty="0"/>
          </a:p>
        </p:txBody>
      </p:sp>
      <p:sp>
        <p:nvSpPr>
          <p:cNvPr id="9" name="Text 6"/>
          <p:cNvSpPr/>
          <p:nvPr/>
        </p:nvSpPr>
        <p:spPr>
          <a:xfrm>
            <a:off x="819761" y="2070160"/>
            <a:ext cx="1171813" cy="146447"/>
          </a:xfrm>
          <a:prstGeom prst="rect">
            <a:avLst/>
          </a:prstGeom>
          <a:noFill/>
          <a:ln/>
        </p:spPr>
        <p:txBody>
          <a:bodyPr wrap="none" lIns="0" tIns="0" rIns="0" bIns="0" rtlCol="0" anchor="t"/>
          <a:lstStyle/>
          <a:p>
            <a:pPr marL="0" indent="0" algn="l">
              <a:lnSpc>
                <a:spcPts val="1150"/>
              </a:lnSpc>
              <a:buNone/>
            </a:pPr>
            <a:r>
              <a:rPr lang="en-US" sz="2400" b="1" dirty="0">
                <a:solidFill>
                  <a:srgbClr val="0070C0"/>
                </a:solidFill>
                <a:latin typeface="Crimson Pro Black" pitchFamily="34" charset="0"/>
                <a:ea typeface="Crimson Pro Black" pitchFamily="34" charset="-122"/>
                <a:cs typeface="Crimson Pro Black" pitchFamily="34" charset="-120"/>
              </a:rPr>
              <a:t>2015</a:t>
            </a:r>
            <a:endParaRPr lang="en-US" sz="2400" dirty="0">
              <a:solidFill>
                <a:srgbClr val="0070C0"/>
              </a:solidFill>
            </a:endParaRPr>
          </a:p>
        </p:txBody>
      </p:sp>
      <p:sp>
        <p:nvSpPr>
          <p:cNvPr id="10" name="Text 7"/>
          <p:cNvSpPr/>
          <p:nvPr/>
        </p:nvSpPr>
        <p:spPr>
          <a:xfrm>
            <a:off x="827459" y="2400551"/>
            <a:ext cx="4846321" cy="250657"/>
          </a:xfrm>
          <a:prstGeom prst="rect">
            <a:avLst/>
          </a:prstGeom>
          <a:noFill/>
          <a:ln/>
        </p:spPr>
        <p:txBody>
          <a:bodyPr wrap="none" lIns="0" tIns="0" rIns="0" bIns="0" rtlCol="0" anchor="t"/>
          <a:lstStyle/>
          <a:p>
            <a:pPr marL="0" indent="0" algn="l">
              <a:lnSpc>
                <a:spcPts val="1150"/>
              </a:lnSpc>
              <a:buNone/>
            </a:pPr>
            <a:r>
              <a:rPr lang="en-US" sz="2400" dirty="0">
                <a:solidFill>
                  <a:srgbClr val="404155"/>
                </a:solidFill>
                <a:ea typeface="Alexandria Semi Bold" pitchFamily="34" charset="-122"/>
                <a:cs typeface="Alexandria Semi Bold" pitchFamily="34" charset="-120"/>
              </a:rPr>
              <a:t>Launch of comprehensive maternal health strategy</a:t>
            </a:r>
            <a:endParaRPr lang="en-US" sz="2400" dirty="0"/>
          </a:p>
        </p:txBody>
      </p:sp>
      <p:sp>
        <p:nvSpPr>
          <p:cNvPr id="14" name="Text 11"/>
          <p:cNvSpPr/>
          <p:nvPr/>
        </p:nvSpPr>
        <p:spPr>
          <a:xfrm>
            <a:off x="912017" y="2864440"/>
            <a:ext cx="1171813" cy="146447"/>
          </a:xfrm>
          <a:prstGeom prst="rect">
            <a:avLst/>
          </a:prstGeom>
          <a:noFill/>
          <a:ln/>
        </p:spPr>
        <p:txBody>
          <a:bodyPr wrap="none" lIns="0" tIns="0" rIns="0" bIns="0" rtlCol="0" anchor="t"/>
          <a:lstStyle/>
          <a:p>
            <a:pPr marL="0" indent="0" algn="l">
              <a:lnSpc>
                <a:spcPts val="1150"/>
              </a:lnSpc>
              <a:buNone/>
            </a:pPr>
            <a:r>
              <a:rPr lang="en-US" sz="2400" b="1" dirty="0">
                <a:solidFill>
                  <a:srgbClr val="0070C0"/>
                </a:solidFill>
                <a:latin typeface="Crimson Pro Black" pitchFamily="34" charset="0"/>
                <a:ea typeface="Crimson Pro Black" pitchFamily="34" charset="-122"/>
                <a:cs typeface="Crimson Pro Black" pitchFamily="34" charset="-120"/>
              </a:rPr>
              <a:t>2018</a:t>
            </a:r>
            <a:endParaRPr lang="en-US" sz="2400" dirty="0">
              <a:solidFill>
                <a:srgbClr val="0070C0"/>
              </a:solidFill>
            </a:endParaRPr>
          </a:p>
        </p:txBody>
      </p:sp>
      <p:sp>
        <p:nvSpPr>
          <p:cNvPr id="15" name="Text 12"/>
          <p:cNvSpPr/>
          <p:nvPr/>
        </p:nvSpPr>
        <p:spPr>
          <a:xfrm>
            <a:off x="827458" y="3143457"/>
            <a:ext cx="7560469" cy="149900"/>
          </a:xfrm>
          <a:prstGeom prst="rect">
            <a:avLst/>
          </a:prstGeom>
          <a:noFill/>
          <a:ln/>
        </p:spPr>
        <p:txBody>
          <a:bodyPr wrap="none" lIns="0" tIns="0" rIns="0" bIns="0" rtlCol="0" anchor="t"/>
          <a:lstStyle/>
          <a:p>
            <a:pPr marL="0" indent="0" algn="l">
              <a:lnSpc>
                <a:spcPts val="1150"/>
              </a:lnSpc>
              <a:buNone/>
            </a:pPr>
            <a:r>
              <a:rPr lang="en-US" sz="2400" dirty="0">
                <a:solidFill>
                  <a:srgbClr val="404155"/>
                </a:solidFill>
                <a:ea typeface="Alexandria Semi Bold" pitchFamily="34" charset="-122"/>
                <a:cs typeface="Alexandria Semi Bold" pitchFamily="34" charset="-120"/>
              </a:rPr>
              <a:t>National screening campaigns initiated</a:t>
            </a:r>
            <a:endParaRPr lang="en-US" sz="2400" dirty="0"/>
          </a:p>
        </p:txBody>
      </p:sp>
      <p:sp>
        <p:nvSpPr>
          <p:cNvPr id="19" name="Text 16"/>
          <p:cNvSpPr/>
          <p:nvPr/>
        </p:nvSpPr>
        <p:spPr>
          <a:xfrm>
            <a:off x="856003" y="3572747"/>
            <a:ext cx="1249202" cy="183358"/>
          </a:xfrm>
          <a:prstGeom prst="rect">
            <a:avLst/>
          </a:prstGeom>
          <a:noFill/>
          <a:ln/>
        </p:spPr>
        <p:txBody>
          <a:bodyPr wrap="none" lIns="0" tIns="0" rIns="0" bIns="0" rtlCol="0" anchor="t"/>
          <a:lstStyle/>
          <a:p>
            <a:pPr marL="0" indent="0" algn="l">
              <a:lnSpc>
                <a:spcPts val="1150"/>
              </a:lnSpc>
              <a:buNone/>
            </a:pPr>
            <a:r>
              <a:rPr lang="en-US" sz="2400" b="1" dirty="0">
                <a:solidFill>
                  <a:srgbClr val="0070C0"/>
                </a:solidFill>
                <a:latin typeface="Crimson Pro Black" pitchFamily="34" charset="0"/>
                <a:ea typeface="Crimson Pro Black" pitchFamily="34" charset="-122"/>
                <a:cs typeface="Crimson Pro Black" pitchFamily="34" charset="-120"/>
              </a:rPr>
              <a:t>2020</a:t>
            </a:r>
            <a:endParaRPr lang="en-US" sz="2400" dirty="0">
              <a:solidFill>
                <a:srgbClr val="0070C0"/>
              </a:solidFill>
            </a:endParaRPr>
          </a:p>
        </p:txBody>
      </p:sp>
      <p:sp>
        <p:nvSpPr>
          <p:cNvPr id="20" name="Text 17"/>
          <p:cNvSpPr/>
          <p:nvPr/>
        </p:nvSpPr>
        <p:spPr>
          <a:xfrm>
            <a:off x="726683" y="3913907"/>
            <a:ext cx="7560469" cy="149900"/>
          </a:xfrm>
          <a:prstGeom prst="rect">
            <a:avLst/>
          </a:prstGeom>
          <a:noFill/>
          <a:ln/>
        </p:spPr>
        <p:txBody>
          <a:bodyPr wrap="none" lIns="0" tIns="0" rIns="0" bIns="0" rtlCol="0" anchor="t"/>
          <a:lstStyle/>
          <a:p>
            <a:pPr marL="0" indent="0" algn="l">
              <a:lnSpc>
                <a:spcPts val="1150"/>
              </a:lnSpc>
              <a:buNone/>
            </a:pPr>
            <a:r>
              <a:rPr lang="en-US" sz="2000" dirty="0">
                <a:solidFill>
                  <a:srgbClr val="C00000"/>
                </a:solidFill>
                <a:ea typeface="Alexandria Semi Bold" pitchFamily="34" charset="-122"/>
                <a:cs typeface="Alexandria Semi Bold" pitchFamily="34" charset="-120"/>
              </a:rPr>
              <a:t>"</a:t>
            </a:r>
            <a:r>
              <a:rPr lang="en-US" sz="2400" dirty="0">
                <a:solidFill>
                  <a:srgbClr val="C00000"/>
                </a:solidFill>
                <a:ea typeface="Alexandria Semi Bold" pitchFamily="34" charset="-122"/>
                <a:cs typeface="Alexandria Semi Bold" pitchFamily="34" charset="-120"/>
              </a:rPr>
              <a:t>100 Million Healthy Lives" program expansion</a:t>
            </a:r>
            <a:endParaRPr lang="en-US" sz="2000" dirty="0">
              <a:solidFill>
                <a:srgbClr val="C00000"/>
              </a:solidFill>
            </a:endParaRPr>
          </a:p>
        </p:txBody>
      </p:sp>
      <p:sp>
        <p:nvSpPr>
          <p:cNvPr id="24" name="Text 21"/>
          <p:cNvSpPr/>
          <p:nvPr/>
        </p:nvSpPr>
        <p:spPr>
          <a:xfrm>
            <a:off x="856277" y="4408989"/>
            <a:ext cx="1098783" cy="243541"/>
          </a:xfrm>
          <a:prstGeom prst="rect">
            <a:avLst/>
          </a:prstGeom>
          <a:noFill/>
          <a:ln/>
        </p:spPr>
        <p:txBody>
          <a:bodyPr wrap="none" lIns="0" tIns="0" rIns="0" bIns="0" rtlCol="0" anchor="t"/>
          <a:lstStyle/>
          <a:p>
            <a:pPr marL="0" indent="0" algn="l">
              <a:lnSpc>
                <a:spcPts val="1150"/>
              </a:lnSpc>
              <a:buNone/>
            </a:pPr>
            <a:r>
              <a:rPr lang="en-US" sz="2400" b="1" dirty="0">
                <a:solidFill>
                  <a:srgbClr val="0070C0"/>
                </a:solidFill>
                <a:latin typeface="Crimson Pro Black" pitchFamily="34" charset="0"/>
                <a:ea typeface="Crimson Pro Black" pitchFamily="34" charset="-122"/>
                <a:cs typeface="Crimson Pro Black" pitchFamily="34" charset="-120"/>
              </a:rPr>
              <a:t>2023</a:t>
            </a:r>
            <a:endParaRPr lang="en-US" sz="2400" dirty="0">
              <a:solidFill>
                <a:srgbClr val="0070C0"/>
              </a:solidFill>
            </a:endParaRPr>
          </a:p>
        </p:txBody>
      </p:sp>
      <p:sp>
        <p:nvSpPr>
          <p:cNvPr id="25" name="Text 22"/>
          <p:cNvSpPr/>
          <p:nvPr/>
        </p:nvSpPr>
        <p:spPr>
          <a:xfrm>
            <a:off x="827459" y="5040050"/>
            <a:ext cx="7560469" cy="149900"/>
          </a:xfrm>
          <a:prstGeom prst="rect">
            <a:avLst/>
          </a:prstGeom>
          <a:noFill/>
          <a:ln/>
        </p:spPr>
        <p:txBody>
          <a:bodyPr wrap="none" lIns="0" tIns="0" rIns="0" bIns="0" rtlCol="0" anchor="t"/>
          <a:lstStyle/>
          <a:p>
            <a:pPr marL="0" indent="0" algn="l">
              <a:lnSpc>
                <a:spcPts val="1150"/>
              </a:lnSpc>
              <a:buNone/>
            </a:pPr>
            <a:r>
              <a:rPr lang="en-US" sz="2000" dirty="0">
                <a:solidFill>
                  <a:srgbClr val="0070C0"/>
                </a:solidFill>
                <a:ea typeface="Alexandria Semi Bold" pitchFamily="34" charset="-122"/>
                <a:cs typeface="Alexandria Semi Bold" pitchFamily="34" charset="-120"/>
              </a:rPr>
              <a:t>Achievement of &gt;90% skilled birth attendance</a:t>
            </a:r>
            <a:endParaRPr lang="en-US" sz="2000" dirty="0">
              <a:solidFill>
                <a:srgbClr val="0070C0"/>
              </a:solidFill>
            </a:endParaRPr>
          </a:p>
        </p:txBody>
      </p:sp>
      <p:sp>
        <p:nvSpPr>
          <p:cNvPr id="26" name="Text 23"/>
          <p:cNvSpPr/>
          <p:nvPr/>
        </p:nvSpPr>
        <p:spPr>
          <a:xfrm>
            <a:off x="982622" y="5905691"/>
            <a:ext cx="1153001" cy="234315"/>
          </a:xfrm>
          <a:prstGeom prst="rect">
            <a:avLst/>
          </a:prstGeom>
          <a:noFill/>
          <a:ln/>
        </p:spPr>
        <p:txBody>
          <a:bodyPr wrap="none" lIns="0" tIns="0" rIns="0" bIns="0" rtlCol="0" anchor="t"/>
          <a:lstStyle/>
          <a:p>
            <a:pPr marL="0" indent="0" algn="ctr">
              <a:lnSpc>
                <a:spcPts val="1800"/>
              </a:lnSpc>
              <a:buNone/>
            </a:pPr>
            <a:r>
              <a:rPr lang="en-US" sz="2400" b="1" dirty="0">
                <a:solidFill>
                  <a:srgbClr val="0070C0"/>
                </a:solidFill>
                <a:latin typeface="Crimson Pro Black" pitchFamily="34" charset="0"/>
                <a:ea typeface="Crimson Pro Black" pitchFamily="34" charset="-122"/>
                <a:cs typeface="Crimson Pro Black" pitchFamily="34" charset="-120"/>
              </a:rPr>
              <a:t>90%</a:t>
            </a:r>
            <a:endParaRPr lang="en-US" sz="2400" dirty="0">
              <a:solidFill>
                <a:srgbClr val="0070C0"/>
              </a:solidFill>
            </a:endParaRPr>
          </a:p>
        </p:txBody>
      </p:sp>
      <p:pic>
        <p:nvPicPr>
          <p:cNvPr id="27" name="Image 1" descr="preencoded.png"/>
          <p:cNvPicPr>
            <a:picLocks noChangeAspect="1"/>
          </p:cNvPicPr>
          <p:nvPr/>
        </p:nvPicPr>
        <p:blipFill>
          <a:blip r:embed="rId3"/>
          <a:stretch>
            <a:fillRect/>
          </a:stretch>
        </p:blipFill>
        <p:spPr>
          <a:xfrm>
            <a:off x="941906" y="5300698"/>
            <a:ext cx="1406128" cy="1406128"/>
          </a:xfrm>
          <a:prstGeom prst="rect">
            <a:avLst/>
          </a:prstGeom>
        </p:spPr>
      </p:pic>
      <p:sp>
        <p:nvSpPr>
          <p:cNvPr id="28" name="Text 24"/>
          <p:cNvSpPr/>
          <p:nvPr/>
        </p:nvSpPr>
        <p:spPr>
          <a:xfrm>
            <a:off x="1497924" y="6898165"/>
            <a:ext cx="1275398" cy="146447"/>
          </a:xfrm>
          <a:prstGeom prst="rect">
            <a:avLst/>
          </a:prstGeom>
          <a:noFill/>
          <a:ln/>
        </p:spPr>
        <p:txBody>
          <a:bodyPr wrap="none" lIns="0" tIns="0" rIns="0" bIns="0" rtlCol="0" anchor="t"/>
          <a:lstStyle/>
          <a:p>
            <a:pPr marL="0" indent="0" algn="ctr">
              <a:lnSpc>
                <a:spcPts val="1150"/>
              </a:lnSpc>
              <a:buNone/>
            </a:pPr>
            <a:r>
              <a:rPr lang="en-US" sz="2400" b="1" dirty="0">
                <a:solidFill>
                  <a:srgbClr val="404155"/>
                </a:solidFill>
                <a:latin typeface="Crimson Pro Black" pitchFamily="34" charset="0"/>
                <a:ea typeface="Crimson Pro Black" pitchFamily="34" charset="-122"/>
                <a:cs typeface="Crimson Pro Black" pitchFamily="34" charset="-120"/>
              </a:rPr>
              <a:t>Skilled Birth Attendance</a:t>
            </a:r>
            <a:endParaRPr lang="en-US" sz="2400" dirty="0"/>
          </a:p>
        </p:txBody>
      </p:sp>
      <p:sp>
        <p:nvSpPr>
          <p:cNvPr id="29" name="Text 25"/>
          <p:cNvSpPr/>
          <p:nvPr/>
        </p:nvSpPr>
        <p:spPr>
          <a:xfrm>
            <a:off x="-2023273" y="7149457"/>
            <a:ext cx="8134588" cy="429102"/>
          </a:xfrm>
          <a:prstGeom prst="rect">
            <a:avLst/>
          </a:prstGeom>
          <a:noFill/>
          <a:ln/>
        </p:spPr>
        <p:txBody>
          <a:bodyPr wrap="none" lIns="0" tIns="0" rIns="0" bIns="0" rtlCol="0" anchor="t"/>
          <a:lstStyle/>
          <a:p>
            <a:pPr marL="0" indent="0" algn="ctr">
              <a:buNone/>
            </a:pPr>
            <a:r>
              <a:rPr lang="en-US" dirty="0" smtClean="0">
                <a:solidFill>
                  <a:srgbClr val="404155"/>
                </a:solidFill>
                <a:ea typeface="Alexandria Semi Bold" pitchFamily="34" charset="-122"/>
                <a:cs typeface="Alexandria Semi Bold" pitchFamily="34" charset="-120"/>
              </a:rPr>
              <a:t>   % births </a:t>
            </a:r>
            <a:r>
              <a:rPr lang="en-US" dirty="0">
                <a:solidFill>
                  <a:srgbClr val="404155"/>
                </a:solidFill>
                <a:ea typeface="Alexandria Semi Bold" pitchFamily="34" charset="-122"/>
                <a:cs typeface="Alexandria Semi Bold" pitchFamily="34" charset="-120"/>
              </a:rPr>
              <a:t>attended </a:t>
            </a:r>
            <a:r>
              <a:rPr lang="en-US" dirty="0" smtClean="0">
                <a:solidFill>
                  <a:srgbClr val="404155"/>
                </a:solidFill>
                <a:ea typeface="Alexandria Semi Bold" pitchFamily="34" charset="-122"/>
                <a:cs typeface="Alexandria Semi Bold" pitchFamily="34" charset="-120"/>
              </a:rPr>
              <a:t>by</a:t>
            </a:r>
          </a:p>
          <a:p>
            <a:pPr marL="0" indent="0" algn="ctr">
              <a:buNone/>
            </a:pPr>
            <a:r>
              <a:rPr lang="en-US" dirty="0" smtClean="0">
                <a:solidFill>
                  <a:srgbClr val="404155"/>
                </a:solidFill>
                <a:ea typeface="Alexandria Semi Bold" pitchFamily="34" charset="-122"/>
                <a:cs typeface="Alexandria Semi Bold" pitchFamily="34" charset="-120"/>
              </a:rPr>
              <a:t> </a:t>
            </a:r>
            <a:r>
              <a:rPr lang="en-US" dirty="0">
                <a:solidFill>
                  <a:srgbClr val="404155"/>
                </a:solidFill>
                <a:ea typeface="Alexandria Semi Bold" pitchFamily="34" charset="-122"/>
                <a:cs typeface="Alexandria Semi Bold" pitchFamily="34" charset="-120"/>
              </a:rPr>
              <a:t>skilled </a:t>
            </a:r>
            <a:r>
              <a:rPr lang="en-US" dirty="0" smtClean="0">
                <a:solidFill>
                  <a:srgbClr val="404155"/>
                </a:solidFill>
                <a:ea typeface="Alexandria Semi Bold" pitchFamily="34" charset="-122"/>
                <a:cs typeface="Alexandria Semi Bold" pitchFamily="34" charset="-120"/>
              </a:rPr>
              <a:t>healthcare professional </a:t>
            </a:r>
            <a:endParaRPr lang="en-US" dirty="0"/>
          </a:p>
        </p:txBody>
      </p:sp>
      <p:sp>
        <p:nvSpPr>
          <p:cNvPr id="30" name="Text 26"/>
          <p:cNvSpPr/>
          <p:nvPr/>
        </p:nvSpPr>
        <p:spPr>
          <a:xfrm>
            <a:off x="4289545" y="5996485"/>
            <a:ext cx="1153001" cy="234315"/>
          </a:xfrm>
          <a:prstGeom prst="rect">
            <a:avLst/>
          </a:prstGeom>
          <a:noFill/>
          <a:ln/>
        </p:spPr>
        <p:txBody>
          <a:bodyPr wrap="none" lIns="0" tIns="0" rIns="0" bIns="0" rtlCol="0" anchor="t"/>
          <a:lstStyle/>
          <a:p>
            <a:pPr marL="0" indent="0" algn="ctr">
              <a:lnSpc>
                <a:spcPts val="1800"/>
              </a:lnSpc>
              <a:buNone/>
            </a:pPr>
            <a:r>
              <a:rPr lang="en-US" sz="2800" b="1" dirty="0">
                <a:solidFill>
                  <a:srgbClr val="0070C0"/>
                </a:solidFill>
                <a:latin typeface="Crimson Pro Black" pitchFamily="34" charset="0"/>
                <a:ea typeface="Crimson Pro Black" pitchFamily="34" charset="-122"/>
                <a:cs typeface="Crimson Pro Black" pitchFamily="34" charset="-120"/>
              </a:rPr>
              <a:t>32%</a:t>
            </a:r>
            <a:endParaRPr lang="en-US" sz="2800" dirty="0">
              <a:solidFill>
                <a:srgbClr val="0070C0"/>
              </a:solidFill>
            </a:endParaRPr>
          </a:p>
        </p:txBody>
      </p:sp>
      <p:pic>
        <p:nvPicPr>
          <p:cNvPr id="31" name="Image 2" descr="preencoded.png"/>
          <p:cNvPicPr>
            <a:picLocks noChangeAspect="1"/>
          </p:cNvPicPr>
          <p:nvPr/>
        </p:nvPicPr>
        <p:blipFill>
          <a:blip r:embed="rId4"/>
          <a:stretch>
            <a:fillRect/>
          </a:stretch>
        </p:blipFill>
        <p:spPr>
          <a:xfrm>
            <a:off x="4104910" y="5309863"/>
            <a:ext cx="1406128" cy="1406128"/>
          </a:xfrm>
          <a:prstGeom prst="rect">
            <a:avLst/>
          </a:prstGeom>
        </p:spPr>
      </p:pic>
      <p:sp>
        <p:nvSpPr>
          <p:cNvPr id="32" name="Text 27"/>
          <p:cNvSpPr/>
          <p:nvPr/>
        </p:nvSpPr>
        <p:spPr>
          <a:xfrm>
            <a:off x="4877558" y="6868513"/>
            <a:ext cx="1171813" cy="146447"/>
          </a:xfrm>
          <a:prstGeom prst="rect">
            <a:avLst/>
          </a:prstGeom>
          <a:noFill/>
          <a:ln/>
        </p:spPr>
        <p:txBody>
          <a:bodyPr wrap="none" lIns="0" tIns="0" rIns="0" bIns="0" rtlCol="0" anchor="t"/>
          <a:lstStyle/>
          <a:p>
            <a:pPr marL="0" indent="0" algn="ctr">
              <a:lnSpc>
                <a:spcPts val="1150"/>
              </a:lnSpc>
              <a:buNone/>
            </a:pPr>
            <a:r>
              <a:rPr lang="en-US" sz="2400" b="1" dirty="0">
                <a:solidFill>
                  <a:srgbClr val="404155"/>
                </a:solidFill>
                <a:latin typeface="Crimson Pro Black" pitchFamily="34" charset="0"/>
                <a:ea typeface="Crimson Pro Black" pitchFamily="34" charset="-122"/>
                <a:cs typeface="Crimson Pro Black" pitchFamily="34" charset="-120"/>
              </a:rPr>
              <a:t>Mortality Reduction</a:t>
            </a:r>
            <a:endParaRPr lang="en-US" sz="2400" dirty="0"/>
          </a:p>
        </p:txBody>
      </p:sp>
      <p:sp>
        <p:nvSpPr>
          <p:cNvPr id="33" name="Text 28"/>
          <p:cNvSpPr/>
          <p:nvPr/>
        </p:nvSpPr>
        <p:spPr>
          <a:xfrm>
            <a:off x="1375252" y="7074713"/>
            <a:ext cx="8134588" cy="328493"/>
          </a:xfrm>
          <a:prstGeom prst="rect">
            <a:avLst/>
          </a:prstGeom>
          <a:noFill/>
          <a:ln/>
        </p:spPr>
        <p:txBody>
          <a:bodyPr wrap="none" lIns="0" tIns="0" rIns="0" bIns="0" rtlCol="0" anchor="t"/>
          <a:lstStyle/>
          <a:p>
            <a:pPr marL="0" indent="0" algn="ctr" rtl="1">
              <a:buNone/>
            </a:pPr>
            <a:r>
              <a:rPr lang="en-US" sz="2000" dirty="0" smtClean="0">
                <a:solidFill>
                  <a:srgbClr val="404155"/>
                </a:solidFill>
                <a:ea typeface="Alexandria Semi Bold" pitchFamily="34" charset="-122"/>
                <a:cs typeface="Alexandria Semi Bold" pitchFamily="34" charset="-120"/>
              </a:rPr>
              <a:t>maternal </a:t>
            </a:r>
            <a:r>
              <a:rPr lang="en-US" sz="2000" dirty="0">
                <a:solidFill>
                  <a:srgbClr val="404155"/>
                </a:solidFill>
                <a:ea typeface="Alexandria Semi Bold" pitchFamily="34" charset="-122"/>
                <a:cs typeface="Alexandria Semi Bold" pitchFamily="34" charset="-120"/>
              </a:rPr>
              <a:t>mortality rate </a:t>
            </a:r>
            <a:endParaRPr lang="en-US" sz="2000" dirty="0" smtClean="0">
              <a:solidFill>
                <a:srgbClr val="404155"/>
              </a:solidFill>
              <a:ea typeface="Alexandria Semi Bold" pitchFamily="34" charset="-122"/>
              <a:cs typeface="Alexandria Semi Bold" pitchFamily="34" charset="-120"/>
            </a:endParaRPr>
          </a:p>
          <a:p>
            <a:pPr marL="0" indent="0" algn="ctr" rtl="1">
              <a:buNone/>
            </a:pPr>
            <a:r>
              <a:rPr lang="en-US" sz="2000" dirty="0" smtClean="0">
                <a:solidFill>
                  <a:srgbClr val="404155"/>
                </a:solidFill>
                <a:ea typeface="Alexandria Semi Bold" pitchFamily="34" charset="-122"/>
                <a:cs typeface="Alexandria Semi Bold" pitchFamily="34" charset="-120"/>
              </a:rPr>
              <a:t>from </a:t>
            </a:r>
            <a:r>
              <a:rPr lang="en-US" sz="2000" dirty="0">
                <a:solidFill>
                  <a:srgbClr val="404155"/>
                </a:solidFill>
                <a:ea typeface="Alexandria Semi Bold" pitchFamily="34" charset="-122"/>
                <a:cs typeface="Alexandria Semi Bold" pitchFamily="34" charset="-120"/>
              </a:rPr>
              <a:t>2015 to 2023</a:t>
            </a:r>
            <a:endParaRPr lang="en-US" sz="2000" dirty="0"/>
          </a:p>
        </p:txBody>
      </p:sp>
      <p:sp>
        <p:nvSpPr>
          <p:cNvPr id="35" name="Google Shape;325;p37">
            <a:extLst>
              <a:ext uri="{FF2B5EF4-FFF2-40B4-BE49-F238E27FC236}">
                <a16:creationId xmlns:a16="http://schemas.microsoft.com/office/drawing/2014/main" id="{2C76EEBF-0C56-67D5-A368-A3A270EE4285}"/>
              </a:ext>
            </a:extLst>
          </p:cNvPr>
          <p:cNvSpPr txBox="1"/>
          <p:nvPr/>
        </p:nvSpPr>
        <p:spPr>
          <a:xfrm rot="-5400000">
            <a:off x="-3889697" y="3971612"/>
            <a:ext cx="8241029" cy="461635"/>
          </a:xfrm>
          <a:prstGeom prst="rect">
            <a:avLst/>
          </a:prstGeom>
          <a:solidFill>
            <a:srgbClr val="002060"/>
          </a:solidFill>
          <a:ln>
            <a:solidFill>
              <a:schemeClr val="tx2">
                <a:lumMod val="25000"/>
              </a:schemeClr>
            </a:solid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37" name="Picture 36"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2942191" y="148979"/>
            <a:ext cx="1352154" cy="956684"/>
          </a:xfrm>
          <a:prstGeom prst="rect">
            <a:avLst/>
          </a:prstGeom>
        </p:spPr>
      </p:pic>
      <p:sp>
        <p:nvSpPr>
          <p:cNvPr id="34" name="TextBox 33"/>
          <p:cNvSpPr txBox="1"/>
          <p:nvPr/>
        </p:nvSpPr>
        <p:spPr>
          <a:xfrm>
            <a:off x="726683" y="4503620"/>
            <a:ext cx="7046209" cy="400110"/>
          </a:xfrm>
          <a:prstGeom prst="rect">
            <a:avLst/>
          </a:prstGeom>
          <a:noFill/>
        </p:spPr>
        <p:txBody>
          <a:bodyPr wrap="square" rtlCol="0">
            <a:spAutoFit/>
          </a:bodyPr>
          <a:lstStyle/>
          <a:p>
            <a:r>
              <a:rPr lang="en-US" sz="2000" dirty="0" smtClean="0">
                <a:solidFill>
                  <a:srgbClr val="C00000"/>
                </a:solidFill>
              </a:rPr>
              <a:t>The first  Golden 1000 days for Family Development </a:t>
            </a:r>
            <a:endParaRPr lang="en-US" sz="2000" dirty="0">
              <a:solidFill>
                <a:srgbClr val="C00000"/>
              </a:solidFill>
            </a:endParaRPr>
          </a:p>
        </p:txBody>
      </p:sp>
      <p:sp>
        <p:nvSpPr>
          <p:cNvPr id="38" name="TextBox 37"/>
          <p:cNvSpPr txBox="1"/>
          <p:nvPr/>
        </p:nvSpPr>
        <p:spPr>
          <a:xfrm>
            <a:off x="8175339" y="3572747"/>
            <a:ext cx="6119652" cy="4524315"/>
          </a:xfrm>
          <a:prstGeom prst="rect">
            <a:avLst/>
          </a:prstGeom>
          <a:noFill/>
          <a:ln w="38100">
            <a:solidFill>
              <a:srgbClr val="7030A0"/>
            </a:solidFill>
          </a:ln>
        </p:spPr>
        <p:txBody>
          <a:bodyPr wrap="square" rtlCol="0">
            <a:spAutoFit/>
          </a:bodyPr>
          <a:lstStyle/>
          <a:p>
            <a:r>
              <a:rPr lang="en-US" sz="2400" dirty="0" smtClean="0">
                <a:solidFill>
                  <a:srgbClr val="0070C0"/>
                </a:solidFill>
              </a:rPr>
              <a:t>Golden first 1000 days: </a:t>
            </a:r>
          </a:p>
          <a:p>
            <a:r>
              <a:rPr lang="en-US" sz="2400" dirty="0" smtClean="0">
                <a:solidFill>
                  <a:srgbClr val="0070C0"/>
                </a:solidFill>
              </a:rPr>
              <a:t>First Pillar:</a:t>
            </a:r>
          </a:p>
          <a:p>
            <a:r>
              <a:rPr lang="en-US" sz="2400" dirty="0" smtClean="0"/>
              <a:t> The integrated Family Counseling with privacy</a:t>
            </a:r>
          </a:p>
          <a:p>
            <a:endParaRPr lang="en-US" sz="2400" dirty="0"/>
          </a:p>
          <a:p>
            <a:r>
              <a:rPr lang="en-US" sz="2400" dirty="0" smtClean="0">
                <a:solidFill>
                  <a:srgbClr val="0070C0"/>
                </a:solidFill>
              </a:rPr>
              <a:t>Second Pillar</a:t>
            </a:r>
          </a:p>
          <a:p>
            <a:r>
              <a:rPr lang="en-US" sz="2400" dirty="0" smtClean="0"/>
              <a:t> Promotion of Safe normal Labor and reduction of unnecessary CS</a:t>
            </a:r>
          </a:p>
          <a:p>
            <a:endParaRPr lang="en-US" sz="2400" dirty="0"/>
          </a:p>
          <a:p>
            <a:r>
              <a:rPr lang="en-US" sz="2400" dirty="0" smtClean="0">
                <a:solidFill>
                  <a:srgbClr val="0070C0"/>
                </a:solidFill>
              </a:rPr>
              <a:t>Third Pillar</a:t>
            </a:r>
          </a:p>
          <a:p>
            <a:r>
              <a:rPr lang="en-US" sz="2400" dirty="0" smtClean="0"/>
              <a:t>Optimization of neonatal Care</a:t>
            </a:r>
          </a:p>
          <a:p>
            <a:endParaRPr lang="en-US" sz="2400" dirty="0"/>
          </a:p>
          <a:p>
            <a:r>
              <a:rPr lang="en-US" sz="2400" dirty="0" smtClean="0"/>
              <a:t> </a:t>
            </a:r>
            <a:endParaRPr lang="en-US" sz="2400" dirty="0"/>
          </a:p>
        </p:txBody>
      </p:sp>
      <p:sp>
        <p:nvSpPr>
          <p:cNvPr id="39" name="Down Arrow 38"/>
          <p:cNvSpPr/>
          <p:nvPr/>
        </p:nvSpPr>
        <p:spPr>
          <a:xfrm>
            <a:off x="3903358" y="6738519"/>
            <a:ext cx="201552" cy="2928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39"/>
          <p:cNvPicPr>
            <a:picLocks noChangeAspect="1"/>
          </p:cNvPicPr>
          <p:nvPr/>
        </p:nvPicPr>
        <p:blipFill>
          <a:blip r:embed="rId6"/>
          <a:stretch>
            <a:fillRect/>
          </a:stretch>
        </p:blipFill>
        <p:spPr>
          <a:xfrm>
            <a:off x="9509840" y="1916730"/>
            <a:ext cx="3402805" cy="1485459"/>
          </a:xfrm>
          <a:prstGeom prst="rect">
            <a:avLst/>
          </a:prstGeom>
        </p:spPr>
      </p:pic>
      <p:sp>
        <p:nvSpPr>
          <p:cNvPr id="42" name="TextBox 41"/>
          <p:cNvSpPr txBox="1"/>
          <p:nvPr/>
        </p:nvSpPr>
        <p:spPr>
          <a:xfrm>
            <a:off x="539765" y="1910753"/>
            <a:ext cx="7347880" cy="6186309"/>
          </a:xfrm>
          <a:prstGeom prst="rect">
            <a:avLst/>
          </a:prstGeom>
          <a:noFill/>
          <a:ln w="38100">
            <a:solidFill>
              <a:srgbClr val="7030A0"/>
            </a:solidFill>
          </a:ln>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43" name="TextBox 42"/>
          <p:cNvSpPr txBox="1"/>
          <p:nvPr/>
        </p:nvSpPr>
        <p:spPr>
          <a:xfrm>
            <a:off x="12270259" y="6022848"/>
            <a:ext cx="1643449" cy="1569660"/>
          </a:xfrm>
          <a:prstGeom prst="rect">
            <a:avLst/>
          </a:prstGeom>
          <a:noFill/>
          <a:ln w="38100">
            <a:solidFill>
              <a:srgbClr val="002060"/>
            </a:solidFill>
          </a:ln>
        </p:spPr>
        <p:txBody>
          <a:bodyPr wrap="square" rtlCol="0">
            <a:spAutoFit/>
          </a:bodyPr>
          <a:lstStyle/>
          <a:p>
            <a:pPr algn="ctr"/>
            <a:r>
              <a:rPr lang="en-US" dirty="0" smtClean="0"/>
              <a:t> </a:t>
            </a:r>
            <a:r>
              <a:rPr lang="en-US" sz="3600" dirty="0" smtClean="0">
                <a:solidFill>
                  <a:srgbClr val="0070C0"/>
                </a:solidFill>
              </a:rPr>
              <a:t>7 </a:t>
            </a:r>
          </a:p>
          <a:p>
            <a:pPr algn="ctr"/>
            <a:r>
              <a:rPr lang="en-US" sz="2000" dirty="0" smtClean="0"/>
              <a:t>innovated </a:t>
            </a:r>
          </a:p>
          <a:p>
            <a:pPr algn="ctr"/>
            <a:r>
              <a:rPr lang="en-US" sz="2000" dirty="0" smtClean="0"/>
              <a:t>Children’s Rights </a:t>
            </a:r>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64667-CD9F-EE8E-1236-3D1C214C66C7}"/>
            </a:ext>
          </a:extLst>
        </p:cNvPr>
        <p:cNvGrpSpPr/>
        <p:nvPr/>
      </p:nvGrpSpPr>
      <p:grpSpPr>
        <a:xfrm>
          <a:off x="0" y="0"/>
          <a:ext cx="0" cy="0"/>
          <a:chOff x="0" y="0"/>
          <a:chExt cx="0" cy="0"/>
        </a:xfrm>
      </p:grpSpPr>
      <p:sp>
        <p:nvSpPr>
          <p:cNvPr id="8" name="Slide Number Placeholder 4">
            <a:extLst>
              <a:ext uri="{FF2B5EF4-FFF2-40B4-BE49-F238E27FC236}">
                <a16:creationId xmlns:a16="http://schemas.microsoft.com/office/drawing/2014/main" id="{B53F37CF-DC4B-BF34-7BA7-229CB6AD50E6}"/>
              </a:ext>
            </a:extLst>
          </p:cNvPr>
          <p:cNvSpPr>
            <a:spLocks noGrp="1"/>
          </p:cNvSpPr>
          <p:nvPr>
            <p:ph type="sldNum" sz="quarter" idx="12"/>
          </p:nvPr>
        </p:nvSpPr>
        <p:spPr>
          <a:xfrm>
            <a:off x="11338560" y="7627621"/>
            <a:ext cx="3291840" cy="438150"/>
          </a:xfrm>
          <a:prstGeom prst="rect">
            <a:avLst/>
          </a:prstGeom>
        </p:spPr>
        <p:txBody>
          <a:bodyPr/>
          <a:lstStyle/>
          <a:p>
            <a:pPr defTabSz="1097280">
              <a:defRPr/>
            </a:pPr>
            <a:fld id="{0321931E-0CDE-44CD-8AA6-5F7069E4B7BF}" type="slidenum">
              <a:rPr lang="ar-EG">
                <a:solidFill>
                  <a:prstClr val="white"/>
                </a:solidFill>
                <a:latin typeface="Calibri" panose="020F0502020204030204"/>
                <a:cs typeface="Arial" panose="020B0604020202020204" pitchFamily="34" charset="0"/>
              </a:rPr>
              <a:pPr defTabSz="1097280">
                <a:defRPr/>
              </a:pPr>
              <a:t>7</a:t>
            </a:fld>
            <a:endParaRPr lang="ar-EG" dirty="0">
              <a:solidFill>
                <a:prstClr val="white"/>
              </a:solidFill>
              <a:latin typeface="Calibri" panose="020F0502020204030204"/>
              <a:cs typeface="Arial" panose="020B0604020202020204" pitchFamily="34" charset="0"/>
            </a:endParaRPr>
          </a:p>
        </p:txBody>
      </p:sp>
      <p:pic>
        <p:nvPicPr>
          <p:cNvPr id="10" name="Picture 9">
            <a:extLst>
              <a:ext uri="{FF2B5EF4-FFF2-40B4-BE49-F238E27FC236}">
                <a16:creationId xmlns:a16="http://schemas.microsoft.com/office/drawing/2014/main" id="{2A4570C2-F73E-4BA2-9506-CC7FD73CF41E}"/>
              </a:ext>
            </a:extLst>
          </p:cNvPr>
          <p:cNvPicPr>
            <a:picLocks noChangeAspect="1"/>
          </p:cNvPicPr>
          <p:nvPr/>
        </p:nvPicPr>
        <p:blipFill rotWithShape="1">
          <a:blip r:embed="rId2"/>
          <a:srcRect l="12567" t="8449" r="6017" b="21266"/>
          <a:stretch/>
        </p:blipFill>
        <p:spPr>
          <a:xfrm>
            <a:off x="230798" y="324732"/>
            <a:ext cx="1187051" cy="535274"/>
          </a:xfrm>
          <a:prstGeom prst="roundRect">
            <a:avLst/>
          </a:prstGeom>
        </p:spPr>
      </p:pic>
      <p:sp>
        <p:nvSpPr>
          <p:cNvPr id="11" name="Google Shape;307;p18">
            <a:extLst>
              <a:ext uri="{FF2B5EF4-FFF2-40B4-BE49-F238E27FC236}">
                <a16:creationId xmlns:a16="http://schemas.microsoft.com/office/drawing/2014/main" id="{19B2E333-5C40-7940-E2D7-CC892AB0D751}"/>
              </a:ext>
            </a:extLst>
          </p:cNvPr>
          <p:cNvSpPr/>
          <p:nvPr/>
        </p:nvSpPr>
        <p:spPr>
          <a:xfrm>
            <a:off x="13055175" y="8554597"/>
            <a:ext cx="22760" cy="26294"/>
          </a:xfrm>
          <a:custGeom>
            <a:avLst/>
            <a:gdLst/>
            <a:ahLst/>
            <a:cxnLst/>
            <a:rect l="l" t="t" r="r" b="b"/>
            <a:pathLst>
              <a:path w="394" h="394" extrusionOk="0">
                <a:moveTo>
                  <a:pt x="203" y="1"/>
                </a:moveTo>
                <a:cubicBezTo>
                  <a:pt x="96" y="1"/>
                  <a:pt x="0" y="84"/>
                  <a:pt x="0" y="203"/>
                </a:cubicBezTo>
                <a:cubicBezTo>
                  <a:pt x="0" y="310"/>
                  <a:pt x="96" y="394"/>
                  <a:pt x="203" y="394"/>
                </a:cubicBezTo>
                <a:cubicBezTo>
                  <a:pt x="310" y="394"/>
                  <a:pt x="393" y="310"/>
                  <a:pt x="393" y="203"/>
                </a:cubicBezTo>
                <a:cubicBezTo>
                  <a:pt x="393" y="84"/>
                  <a:pt x="310" y="1"/>
                  <a:pt x="203" y="1"/>
                </a:cubicBezTo>
                <a:close/>
              </a:path>
            </a:pathLst>
          </a:custGeom>
          <a:solidFill>
            <a:srgbClr val="EC3A3B"/>
          </a:solidFill>
          <a:ln>
            <a:noFill/>
          </a:ln>
        </p:spPr>
        <p:txBody>
          <a:bodyPr spcFirstLastPara="1" wrap="square" lIns="109710" tIns="109710" rIns="109710" bIns="109710" anchor="ctr" anchorCtr="0">
            <a:noAutofit/>
          </a:bodyPr>
          <a:lstStyle/>
          <a:p>
            <a:pPr algn="ctr" defTabSz="1097280">
              <a:defRPr/>
            </a:pPr>
            <a:endParaRPr sz="2160">
              <a:solidFill>
                <a:prstClr val="black"/>
              </a:solidFill>
              <a:latin typeface="Fira Sans Extra Condensed"/>
              <a:ea typeface="Fira Sans Extra Condensed"/>
              <a:cs typeface="Fira Sans Extra Condensed"/>
              <a:sym typeface="Fira Sans Extra Condensed"/>
            </a:endParaRPr>
          </a:p>
        </p:txBody>
      </p:sp>
      <p:sp>
        <p:nvSpPr>
          <p:cNvPr id="12" name="Google Shape;307;p18">
            <a:extLst>
              <a:ext uri="{FF2B5EF4-FFF2-40B4-BE49-F238E27FC236}">
                <a16:creationId xmlns:a16="http://schemas.microsoft.com/office/drawing/2014/main" id="{93C0353E-860E-CFB6-4509-F1572C89C9AC}"/>
              </a:ext>
            </a:extLst>
          </p:cNvPr>
          <p:cNvSpPr/>
          <p:nvPr/>
        </p:nvSpPr>
        <p:spPr>
          <a:xfrm>
            <a:off x="7394161" y="7735749"/>
            <a:ext cx="32626" cy="17702"/>
          </a:xfrm>
          <a:custGeom>
            <a:avLst/>
            <a:gdLst/>
            <a:ahLst/>
            <a:cxnLst/>
            <a:rect l="l" t="t" r="r" b="b"/>
            <a:pathLst>
              <a:path w="394" h="394" extrusionOk="0">
                <a:moveTo>
                  <a:pt x="203" y="1"/>
                </a:moveTo>
                <a:cubicBezTo>
                  <a:pt x="96" y="1"/>
                  <a:pt x="0" y="84"/>
                  <a:pt x="0" y="203"/>
                </a:cubicBezTo>
                <a:cubicBezTo>
                  <a:pt x="0" y="310"/>
                  <a:pt x="96" y="394"/>
                  <a:pt x="203" y="394"/>
                </a:cubicBezTo>
                <a:cubicBezTo>
                  <a:pt x="310" y="394"/>
                  <a:pt x="393" y="310"/>
                  <a:pt x="393" y="203"/>
                </a:cubicBezTo>
                <a:cubicBezTo>
                  <a:pt x="393" y="84"/>
                  <a:pt x="310" y="1"/>
                  <a:pt x="203" y="1"/>
                </a:cubicBezTo>
                <a:close/>
              </a:path>
            </a:pathLst>
          </a:custGeom>
          <a:solidFill>
            <a:srgbClr val="EC3A3B"/>
          </a:solidFill>
          <a:ln>
            <a:noFill/>
          </a:ln>
        </p:spPr>
        <p:txBody>
          <a:bodyPr spcFirstLastPara="1" wrap="square" lIns="109710" tIns="109710" rIns="109710" bIns="109710" anchor="ctr" anchorCtr="0">
            <a:noAutofit/>
          </a:bodyPr>
          <a:lstStyle/>
          <a:p>
            <a:pPr algn="ctr" defTabSz="1097280">
              <a:defRPr/>
            </a:pPr>
            <a:endParaRPr sz="2160">
              <a:solidFill>
                <a:prstClr val="black"/>
              </a:solidFill>
              <a:latin typeface="Fira Sans Extra Condensed"/>
              <a:ea typeface="Fira Sans Extra Condensed"/>
              <a:cs typeface="Fira Sans Extra Condensed"/>
              <a:sym typeface="Fira Sans Extra Condensed"/>
            </a:endParaRPr>
          </a:p>
        </p:txBody>
      </p:sp>
      <p:sp>
        <p:nvSpPr>
          <p:cNvPr id="14" name="Google Shape;307;p18">
            <a:extLst>
              <a:ext uri="{FF2B5EF4-FFF2-40B4-BE49-F238E27FC236}">
                <a16:creationId xmlns:a16="http://schemas.microsoft.com/office/drawing/2014/main" id="{22A6EAED-27C2-8B68-3196-957E2A1CEF93}"/>
              </a:ext>
            </a:extLst>
          </p:cNvPr>
          <p:cNvSpPr/>
          <p:nvPr/>
        </p:nvSpPr>
        <p:spPr>
          <a:xfrm>
            <a:off x="2187144" y="8580893"/>
            <a:ext cx="22760" cy="26294"/>
          </a:xfrm>
          <a:custGeom>
            <a:avLst/>
            <a:gdLst/>
            <a:ahLst/>
            <a:cxnLst/>
            <a:rect l="l" t="t" r="r" b="b"/>
            <a:pathLst>
              <a:path w="394" h="394" extrusionOk="0">
                <a:moveTo>
                  <a:pt x="203" y="1"/>
                </a:moveTo>
                <a:cubicBezTo>
                  <a:pt x="96" y="1"/>
                  <a:pt x="0" y="84"/>
                  <a:pt x="0" y="203"/>
                </a:cubicBezTo>
                <a:cubicBezTo>
                  <a:pt x="0" y="310"/>
                  <a:pt x="96" y="394"/>
                  <a:pt x="203" y="394"/>
                </a:cubicBezTo>
                <a:cubicBezTo>
                  <a:pt x="310" y="394"/>
                  <a:pt x="393" y="310"/>
                  <a:pt x="393" y="203"/>
                </a:cubicBezTo>
                <a:cubicBezTo>
                  <a:pt x="393" y="84"/>
                  <a:pt x="310" y="1"/>
                  <a:pt x="203" y="1"/>
                </a:cubicBezTo>
                <a:close/>
              </a:path>
            </a:pathLst>
          </a:custGeom>
          <a:solidFill>
            <a:srgbClr val="EC3A3B"/>
          </a:solidFill>
          <a:ln>
            <a:noFill/>
          </a:ln>
        </p:spPr>
        <p:txBody>
          <a:bodyPr spcFirstLastPara="1" wrap="square" lIns="109710" tIns="109710" rIns="109710" bIns="109710" anchor="ctr" anchorCtr="0">
            <a:noAutofit/>
          </a:bodyPr>
          <a:lstStyle/>
          <a:p>
            <a:pPr algn="ctr" defTabSz="1097280">
              <a:defRPr/>
            </a:pPr>
            <a:endParaRPr sz="2160">
              <a:solidFill>
                <a:prstClr val="black"/>
              </a:solidFill>
              <a:latin typeface="Fira Sans Extra Condensed"/>
              <a:ea typeface="Fira Sans Extra Condensed"/>
              <a:cs typeface="Fira Sans Extra Condensed"/>
              <a:sym typeface="Fira Sans Extra Condensed"/>
            </a:endParaRPr>
          </a:p>
        </p:txBody>
      </p:sp>
      <p:sp>
        <p:nvSpPr>
          <p:cNvPr id="15" name="TextBox 14">
            <a:extLst>
              <a:ext uri="{FF2B5EF4-FFF2-40B4-BE49-F238E27FC236}">
                <a16:creationId xmlns:a16="http://schemas.microsoft.com/office/drawing/2014/main" id="{8022CE22-B63F-2208-BDE6-E83FC84968E3}"/>
              </a:ext>
            </a:extLst>
          </p:cNvPr>
          <p:cNvSpPr txBox="1"/>
          <p:nvPr/>
        </p:nvSpPr>
        <p:spPr>
          <a:xfrm>
            <a:off x="6491984" y="3546634"/>
            <a:ext cx="7318150" cy="350865"/>
          </a:xfrm>
          <a:prstGeom prst="rect">
            <a:avLst/>
          </a:prstGeom>
          <a:noFill/>
        </p:spPr>
        <p:txBody>
          <a:bodyPr wrap="square">
            <a:spAutoFit/>
          </a:bodyPr>
          <a:lstStyle/>
          <a:p>
            <a:pPr marL="342900" indent="-342900" algn="r" defTabSz="1097280" rtl="1">
              <a:buFont typeface="Wingdings" panose="05000000000000000000" pitchFamily="2" charset="2"/>
              <a:buChar char="§"/>
              <a:defRPr/>
            </a:pPr>
            <a:r>
              <a:rPr lang="ar-EG" sz="1680" b="1" dirty="0">
                <a:solidFill>
                  <a:prstClr val="white"/>
                </a:solidFill>
                <a:latin typeface="Cairo" panose="00000500000000000000" pitchFamily="2" charset="-78"/>
                <a:cs typeface="Cairo" panose="00000500000000000000" pitchFamily="2" charset="-78"/>
              </a:rPr>
              <a:t>مبادرة ضمور العضلات</a:t>
            </a:r>
            <a:endParaRPr lang="en-US" sz="1680" b="1" dirty="0">
              <a:solidFill>
                <a:prstClr val="white"/>
              </a:solidFill>
              <a:latin typeface="Cairo" panose="00000500000000000000" pitchFamily="2" charset="-78"/>
              <a:cs typeface="Cairo" panose="00000500000000000000" pitchFamily="2" charset="-78"/>
            </a:endParaRPr>
          </a:p>
        </p:txBody>
      </p:sp>
      <p:sp>
        <p:nvSpPr>
          <p:cNvPr id="16" name="Rectangle: Rounded Corners 2">
            <a:extLst>
              <a:ext uri="{FF2B5EF4-FFF2-40B4-BE49-F238E27FC236}">
                <a16:creationId xmlns:a16="http://schemas.microsoft.com/office/drawing/2014/main" id="{5810CFF5-E8F4-CE73-DB97-EDCC5CD9DB2B}"/>
              </a:ext>
            </a:extLst>
          </p:cNvPr>
          <p:cNvSpPr/>
          <p:nvPr/>
        </p:nvSpPr>
        <p:spPr>
          <a:xfrm>
            <a:off x="783974" y="2137659"/>
            <a:ext cx="3033803" cy="2918917"/>
          </a:xfrm>
          <a:prstGeom prst="roundRect">
            <a:avLst/>
          </a:prstGeom>
          <a:solidFill>
            <a:srgbClr val="0091B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العناية بصحة كبار السن </a:t>
            </a:r>
          </a:p>
        </p:txBody>
      </p:sp>
      <p:sp>
        <p:nvSpPr>
          <p:cNvPr id="17" name="Rectangle: Rounded Corners 4">
            <a:extLst>
              <a:ext uri="{FF2B5EF4-FFF2-40B4-BE49-F238E27FC236}">
                <a16:creationId xmlns:a16="http://schemas.microsoft.com/office/drawing/2014/main" id="{CCDF3EBC-2C1C-E9C4-E035-6C377ABA7246}"/>
              </a:ext>
            </a:extLst>
          </p:cNvPr>
          <p:cNvSpPr/>
          <p:nvPr/>
        </p:nvSpPr>
        <p:spPr>
          <a:xfrm>
            <a:off x="7416433" y="2177423"/>
            <a:ext cx="3252019" cy="2868066"/>
          </a:xfrm>
          <a:prstGeom prst="roundRect">
            <a:avLst/>
          </a:prstGeom>
          <a:solidFill>
            <a:srgbClr val="002D8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r"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علاج أمراض سوء التغذية في أطفال المدارس.</a:t>
            </a:r>
          </a:p>
          <a:p>
            <a:pPr marL="342900" indent="-342900" algn="r"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القضاء علي فيروس سي.</a:t>
            </a:r>
          </a:p>
          <a:p>
            <a:pPr marL="342900" indent="-342900" algn="r"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دعم الصحة النفسية</a:t>
            </a:r>
          </a:p>
        </p:txBody>
      </p:sp>
      <p:sp>
        <p:nvSpPr>
          <p:cNvPr id="19" name="Rectangle: Rounded Corners 5">
            <a:extLst>
              <a:ext uri="{FF2B5EF4-FFF2-40B4-BE49-F238E27FC236}">
                <a16:creationId xmlns:a16="http://schemas.microsoft.com/office/drawing/2014/main" id="{01CD1E2A-2826-D04C-698E-3BADB69A8C35}"/>
              </a:ext>
            </a:extLst>
          </p:cNvPr>
          <p:cNvSpPr/>
          <p:nvPr/>
        </p:nvSpPr>
        <p:spPr>
          <a:xfrm>
            <a:off x="10801275" y="2155252"/>
            <a:ext cx="3363043" cy="2868065"/>
          </a:xfrm>
          <a:prstGeom prst="roundRect">
            <a:avLst/>
          </a:prstGeom>
          <a:solidFill>
            <a:srgbClr val="B9579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اكتشاف وعلاج ضعف وفقدان السمع لدي الأطفال حديثي الولادة.</a:t>
            </a:r>
          </a:p>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الكشف المبكر عن الأمراض الوراثية لحديثي الولادة. </a:t>
            </a:r>
          </a:p>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علاج الأطفال مرضى الضمور العضلي الشوكي </a:t>
            </a:r>
          </a:p>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الألف يوم الذهبية.</a:t>
            </a:r>
          </a:p>
        </p:txBody>
      </p:sp>
      <p:sp>
        <p:nvSpPr>
          <p:cNvPr id="22" name="Rectangle: Rounded Corners 11">
            <a:extLst>
              <a:ext uri="{FF2B5EF4-FFF2-40B4-BE49-F238E27FC236}">
                <a16:creationId xmlns:a16="http://schemas.microsoft.com/office/drawing/2014/main" id="{743932AD-DC02-EA18-E071-3D8D97E82BC8}"/>
              </a:ext>
            </a:extLst>
          </p:cNvPr>
          <p:cNvSpPr/>
          <p:nvPr/>
        </p:nvSpPr>
        <p:spPr>
          <a:xfrm>
            <a:off x="3928875" y="2152576"/>
            <a:ext cx="3376534" cy="2881828"/>
          </a:xfrm>
          <a:prstGeom prst="roundRect">
            <a:avLst/>
          </a:prstGeom>
          <a:solidFill>
            <a:srgbClr val="DC2A3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Cairo" panose="00000500000000000000" pitchFamily="2" charset="-78"/>
              </a:rPr>
              <a:t>مبادرة دعم صحة المرأة.</a:t>
            </a:r>
          </a:p>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العناية بصحة الأم والجنين.</a:t>
            </a:r>
          </a:p>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الكشف المبكر وعلاج الأورام السرطانية. </a:t>
            </a:r>
          </a:p>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فحص المقبلين علي الزواج.</a:t>
            </a:r>
          </a:p>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فحص وعلاج الأمراض المزمنة والكشف المبكر عن الاعتلال الكلوي. </a:t>
            </a:r>
          </a:p>
          <a:p>
            <a:pPr marL="342900" indent="-342900" algn="justLow" defTabSz="1097280" rtl="1">
              <a:buFont typeface="Arial" panose="020B0604020202020204" pitchFamily="34" charset="0"/>
              <a:buChar char="•"/>
              <a:defRPr/>
            </a:pPr>
            <a:r>
              <a:rPr lang="ar-EG" sz="1680" b="1" dirty="0">
                <a:solidFill>
                  <a:prstClr val="white"/>
                </a:solidFill>
                <a:latin typeface="Cairo" panose="00000500000000000000" pitchFamily="2" charset="-78"/>
                <a:cs typeface="Arial" panose="020B0604020202020204" pitchFamily="34" charset="0"/>
              </a:rPr>
              <a:t>مبادرة القضاء على قوائم الانتظار.</a:t>
            </a:r>
          </a:p>
          <a:p>
            <a:pPr marL="342900" indent="-342900" algn="justLow" defTabSz="1097280" rtl="1">
              <a:buFont typeface="Arial" panose="020B0604020202020204" pitchFamily="34" charset="0"/>
              <a:buChar char="•"/>
              <a:defRPr/>
            </a:pPr>
            <a:endParaRPr lang="ar-EG" sz="1680" b="1" dirty="0">
              <a:solidFill>
                <a:prstClr val="white"/>
              </a:solidFill>
              <a:latin typeface="Cairo" panose="00000500000000000000" pitchFamily="2" charset="-78"/>
              <a:cs typeface="Cairo" panose="00000500000000000000" pitchFamily="2" charset="-78"/>
            </a:endParaRPr>
          </a:p>
        </p:txBody>
      </p:sp>
      <p:sp>
        <p:nvSpPr>
          <p:cNvPr id="23" name="Rectangle: Rounded Corners 7">
            <a:extLst>
              <a:ext uri="{FF2B5EF4-FFF2-40B4-BE49-F238E27FC236}">
                <a16:creationId xmlns:a16="http://schemas.microsoft.com/office/drawing/2014/main" id="{11922524-5BAF-653A-D37B-5CBCDCA55B2E}"/>
              </a:ext>
            </a:extLst>
          </p:cNvPr>
          <p:cNvSpPr/>
          <p:nvPr/>
        </p:nvSpPr>
        <p:spPr>
          <a:xfrm>
            <a:off x="2524924" y="7419942"/>
            <a:ext cx="9821168" cy="674227"/>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p:spPr>
        <p:txBody>
          <a:bodyPr wrap="square">
            <a:spAutoFit/>
          </a:bodyPr>
          <a:lstStyle/>
          <a:p>
            <a:pPr algn="ctr" defTabSz="1097280" rtl="1">
              <a:defRPr/>
            </a:pPr>
            <a:r>
              <a:rPr lang="ar-EG" sz="3360" b="1" dirty="0">
                <a:solidFill>
                  <a:prstClr val="white"/>
                </a:solidFill>
                <a:latin typeface="Cairo Black" panose="00000A00000000000000" pitchFamily="2" charset="-78"/>
                <a:cs typeface="Arial" panose="020B0604020202020204" pitchFamily="34" charset="0"/>
              </a:rPr>
              <a:t>التركيز على تحسين المؤشرات الصحية للمواطن</a:t>
            </a:r>
          </a:p>
        </p:txBody>
      </p:sp>
      <p:sp>
        <p:nvSpPr>
          <p:cNvPr id="24" name="Google Shape;301;p18">
            <a:extLst>
              <a:ext uri="{FF2B5EF4-FFF2-40B4-BE49-F238E27FC236}">
                <a16:creationId xmlns:a16="http://schemas.microsoft.com/office/drawing/2014/main" id="{BF34E2B2-0A35-CCE4-67EA-40C43B64D4BF}"/>
              </a:ext>
            </a:extLst>
          </p:cNvPr>
          <p:cNvSpPr/>
          <p:nvPr/>
        </p:nvSpPr>
        <p:spPr>
          <a:xfrm>
            <a:off x="9735877" y="6020741"/>
            <a:ext cx="3130520" cy="1238755"/>
          </a:xfrm>
          <a:custGeom>
            <a:avLst/>
            <a:gdLst/>
            <a:ahLst/>
            <a:cxnLst/>
            <a:rect l="l" t="t" r="r" b="b"/>
            <a:pathLst>
              <a:path w="45185" h="31591" extrusionOk="0">
                <a:moveTo>
                  <a:pt x="2858" y="0"/>
                </a:moveTo>
                <a:cubicBezTo>
                  <a:pt x="1286" y="0"/>
                  <a:pt x="0" y="1274"/>
                  <a:pt x="0" y="2846"/>
                </a:cubicBezTo>
                <a:lnTo>
                  <a:pt x="0" y="21669"/>
                </a:lnTo>
                <a:cubicBezTo>
                  <a:pt x="0" y="25753"/>
                  <a:pt x="3310" y="29063"/>
                  <a:pt x="7406" y="29063"/>
                </a:cubicBezTo>
                <a:lnTo>
                  <a:pt x="18122" y="29063"/>
                </a:lnTo>
                <a:cubicBezTo>
                  <a:pt x="18169" y="29111"/>
                  <a:pt x="18193" y="29170"/>
                  <a:pt x="18241" y="29206"/>
                </a:cubicBezTo>
                <a:lnTo>
                  <a:pt x="19241" y="30206"/>
                </a:lnTo>
                <a:cubicBezTo>
                  <a:pt x="20164" y="31129"/>
                  <a:pt x="21375" y="31590"/>
                  <a:pt x="22587" y="31590"/>
                </a:cubicBezTo>
                <a:cubicBezTo>
                  <a:pt x="23798" y="31590"/>
                  <a:pt x="25009" y="31129"/>
                  <a:pt x="25932" y="30206"/>
                </a:cubicBezTo>
                <a:lnTo>
                  <a:pt x="26932" y="29206"/>
                </a:lnTo>
                <a:cubicBezTo>
                  <a:pt x="26980" y="29170"/>
                  <a:pt x="27016" y="29111"/>
                  <a:pt x="27051" y="29063"/>
                </a:cubicBezTo>
                <a:lnTo>
                  <a:pt x="37791" y="29063"/>
                </a:lnTo>
                <a:cubicBezTo>
                  <a:pt x="41875" y="29063"/>
                  <a:pt x="45185" y="25753"/>
                  <a:pt x="45185" y="21669"/>
                </a:cubicBezTo>
                <a:lnTo>
                  <a:pt x="45185" y="2846"/>
                </a:lnTo>
                <a:cubicBezTo>
                  <a:pt x="45185" y="1274"/>
                  <a:pt x="43911" y="0"/>
                  <a:pt x="42327" y="0"/>
                </a:cubicBezTo>
                <a:close/>
              </a:path>
            </a:pathLst>
          </a:custGeom>
          <a:solidFill>
            <a:srgbClr val="F2F2F2"/>
          </a:solidFill>
          <a:ln>
            <a:noFill/>
          </a:ln>
        </p:spPr>
        <p:txBody>
          <a:bodyPr spcFirstLastPara="1" wrap="square" lIns="109710" tIns="109710" rIns="109710" bIns="109710" anchor="ctr" anchorCtr="0">
            <a:noAutofit/>
          </a:bodyPr>
          <a:lstStyle/>
          <a:p>
            <a:pPr algn="ctr" defTabSz="1097280" rtl="1">
              <a:defRPr/>
            </a:pPr>
            <a:r>
              <a:rPr lang="ar-EG" sz="4800" b="1" dirty="0">
                <a:solidFill>
                  <a:srgbClr val="002060"/>
                </a:solidFill>
                <a:latin typeface="Fira Sans Extra Condensed"/>
                <a:ea typeface="Fira Sans Extra Condensed"/>
                <a:cs typeface="Times New Roman" panose="02020603050405020304" pitchFamily="18" charset="0"/>
                <a:sym typeface="Fira Sans Extra Condensed"/>
              </a:rPr>
              <a:t>مبادرة</a:t>
            </a:r>
          </a:p>
        </p:txBody>
      </p:sp>
      <p:sp>
        <p:nvSpPr>
          <p:cNvPr id="25" name="Google Shape;301;p18">
            <a:extLst>
              <a:ext uri="{FF2B5EF4-FFF2-40B4-BE49-F238E27FC236}">
                <a16:creationId xmlns:a16="http://schemas.microsoft.com/office/drawing/2014/main" id="{D7D5D651-6232-D6D0-A370-8EF9D17901C0}"/>
              </a:ext>
            </a:extLst>
          </p:cNvPr>
          <p:cNvSpPr/>
          <p:nvPr/>
        </p:nvSpPr>
        <p:spPr>
          <a:xfrm>
            <a:off x="5815980" y="5976819"/>
            <a:ext cx="3099406" cy="1357638"/>
          </a:xfrm>
          <a:custGeom>
            <a:avLst/>
            <a:gdLst/>
            <a:ahLst/>
            <a:cxnLst/>
            <a:rect l="l" t="t" r="r" b="b"/>
            <a:pathLst>
              <a:path w="45185" h="31591" extrusionOk="0">
                <a:moveTo>
                  <a:pt x="2858" y="0"/>
                </a:moveTo>
                <a:cubicBezTo>
                  <a:pt x="1286" y="0"/>
                  <a:pt x="0" y="1274"/>
                  <a:pt x="0" y="2846"/>
                </a:cubicBezTo>
                <a:lnTo>
                  <a:pt x="0" y="21669"/>
                </a:lnTo>
                <a:cubicBezTo>
                  <a:pt x="0" y="25753"/>
                  <a:pt x="3310" y="29063"/>
                  <a:pt x="7406" y="29063"/>
                </a:cubicBezTo>
                <a:lnTo>
                  <a:pt x="18122" y="29063"/>
                </a:lnTo>
                <a:cubicBezTo>
                  <a:pt x="18169" y="29111"/>
                  <a:pt x="18193" y="29170"/>
                  <a:pt x="18241" y="29206"/>
                </a:cubicBezTo>
                <a:lnTo>
                  <a:pt x="19241" y="30206"/>
                </a:lnTo>
                <a:cubicBezTo>
                  <a:pt x="20164" y="31129"/>
                  <a:pt x="21375" y="31590"/>
                  <a:pt x="22587" y="31590"/>
                </a:cubicBezTo>
                <a:cubicBezTo>
                  <a:pt x="23798" y="31590"/>
                  <a:pt x="25009" y="31129"/>
                  <a:pt x="25932" y="30206"/>
                </a:cubicBezTo>
                <a:lnTo>
                  <a:pt x="26932" y="29206"/>
                </a:lnTo>
                <a:cubicBezTo>
                  <a:pt x="26980" y="29170"/>
                  <a:pt x="27016" y="29111"/>
                  <a:pt x="27051" y="29063"/>
                </a:cubicBezTo>
                <a:lnTo>
                  <a:pt x="37791" y="29063"/>
                </a:lnTo>
                <a:cubicBezTo>
                  <a:pt x="41875" y="29063"/>
                  <a:pt x="45185" y="25753"/>
                  <a:pt x="45185" y="21669"/>
                </a:cubicBezTo>
                <a:lnTo>
                  <a:pt x="45185" y="2846"/>
                </a:lnTo>
                <a:cubicBezTo>
                  <a:pt x="45185" y="1274"/>
                  <a:pt x="43911" y="0"/>
                  <a:pt x="42327" y="0"/>
                </a:cubicBezTo>
                <a:close/>
              </a:path>
            </a:pathLst>
          </a:custGeom>
          <a:solidFill>
            <a:srgbClr val="F2F2F2"/>
          </a:solidFill>
          <a:ln>
            <a:noFill/>
          </a:ln>
        </p:spPr>
        <p:txBody>
          <a:bodyPr spcFirstLastPara="1" wrap="square" lIns="109710" tIns="109710" rIns="109710" bIns="109710" anchor="ctr" anchorCtr="0">
            <a:noAutofit/>
          </a:bodyPr>
          <a:lstStyle/>
          <a:p>
            <a:pPr algn="ctr" defTabSz="1097280" rtl="1">
              <a:defRPr/>
            </a:pPr>
            <a:r>
              <a:rPr lang="ar-EG" sz="4800" b="1" dirty="0">
                <a:solidFill>
                  <a:srgbClr val="002060"/>
                </a:solidFill>
                <a:latin typeface="Fira Sans Extra Condensed"/>
                <a:ea typeface="Fira Sans Extra Condensed"/>
                <a:cs typeface="Times New Roman" panose="02020603050405020304" pitchFamily="18" charset="0"/>
                <a:sym typeface="Fira Sans Extra Condensed"/>
              </a:rPr>
              <a:t>مليون خدمة</a:t>
            </a:r>
          </a:p>
        </p:txBody>
      </p:sp>
      <p:sp>
        <p:nvSpPr>
          <p:cNvPr id="26" name="Google Shape;302;p18">
            <a:extLst>
              <a:ext uri="{FF2B5EF4-FFF2-40B4-BE49-F238E27FC236}">
                <a16:creationId xmlns:a16="http://schemas.microsoft.com/office/drawing/2014/main" id="{016BB66C-2991-2A95-9CD9-3BF0E386389A}"/>
              </a:ext>
            </a:extLst>
          </p:cNvPr>
          <p:cNvSpPr/>
          <p:nvPr/>
        </p:nvSpPr>
        <p:spPr>
          <a:xfrm>
            <a:off x="5821148" y="5288280"/>
            <a:ext cx="3130520" cy="700781"/>
          </a:xfrm>
          <a:custGeom>
            <a:avLst/>
            <a:gdLst/>
            <a:ahLst/>
            <a:cxnLst/>
            <a:rect l="l" t="t" r="r" b="b"/>
            <a:pathLst>
              <a:path w="45185" h="10764" extrusionOk="0">
                <a:moveTo>
                  <a:pt x="2846" y="0"/>
                </a:moveTo>
                <a:cubicBezTo>
                  <a:pt x="1274" y="0"/>
                  <a:pt x="0" y="1274"/>
                  <a:pt x="0" y="2846"/>
                </a:cubicBezTo>
                <a:lnTo>
                  <a:pt x="0" y="10763"/>
                </a:lnTo>
                <a:lnTo>
                  <a:pt x="45185" y="10763"/>
                </a:lnTo>
                <a:lnTo>
                  <a:pt x="45185" y="2846"/>
                </a:lnTo>
                <a:cubicBezTo>
                  <a:pt x="45185" y="1274"/>
                  <a:pt x="43911" y="0"/>
                  <a:pt x="42339" y="0"/>
                </a:cubicBezTo>
                <a:close/>
              </a:path>
            </a:pathLst>
          </a:custGeom>
          <a:ln/>
        </p:spPr>
        <p:style>
          <a:lnRef idx="1">
            <a:schemeClr val="accent6"/>
          </a:lnRef>
          <a:fillRef idx="3">
            <a:schemeClr val="accent6"/>
          </a:fillRef>
          <a:effectRef idx="2">
            <a:schemeClr val="accent6"/>
          </a:effectRef>
          <a:fontRef idx="minor">
            <a:schemeClr val="lt1"/>
          </a:fontRef>
        </p:style>
        <p:txBody>
          <a:bodyPr spcFirstLastPara="1" wrap="square" lIns="109710" tIns="109710" rIns="109710" bIns="109710" anchor="ctr" anchorCtr="0">
            <a:noAutofit/>
          </a:bodyPr>
          <a:lstStyle/>
          <a:p>
            <a:pPr algn="ctr" defTabSz="1097280" rtl="1">
              <a:defRPr/>
            </a:pPr>
            <a:r>
              <a:rPr lang="ar-EG" sz="5280" b="1" kern="0" dirty="0">
                <a:solidFill>
                  <a:srgbClr val="FFFFFF"/>
                </a:solidFill>
                <a:latin typeface="Cairo Black" panose="00000A00000000000000" pitchFamily="2" charset="-78"/>
                <a:cs typeface="Arial" panose="020B0604020202020204" pitchFamily="34" charset="0"/>
                <a:sym typeface="Fira Sans Extra Condensed Medium"/>
              </a:rPr>
              <a:t>244</a:t>
            </a:r>
            <a:endParaRPr sz="5280" b="1" kern="0" dirty="0">
              <a:solidFill>
                <a:srgbClr val="FFFFFF"/>
              </a:solidFill>
              <a:latin typeface="Cairo Black" panose="00000A00000000000000" pitchFamily="2" charset="-78"/>
              <a:sym typeface="Fira Sans Extra Condensed Medium"/>
            </a:endParaRPr>
          </a:p>
        </p:txBody>
      </p:sp>
      <p:sp>
        <p:nvSpPr>
          <p:cNvPr id="27" name="Google Shape;301;p18">
            <a:extLst>
              <a:ext uri="{FF2B5EF4-FFF2-40B4-BE49-F238E27FC236}">
                <a16:creationId xmlns:a16="http://schemas.microsoft.com/office/drawing/2014/main" id="{C276938B-652C-4842-7FEF-73AF38B720BF}"/>
              </a:ext>
            </a:extLst>
          </p:cNvPr>
          <p:cNvSpPr/>
          <p:nvPr/>
        </p:nvSpPr>
        <p:spPr>
          <a:xfrm>
            <a:off x="2179800" y="5989061"/>
            <a:ext cx="2820857" cy="1270435"/>
          </a:xfrm>
          <a:custGeom>
            <a:avLst/>
            <a:gdLst/>
            <a:ahLst/>
            <a:cxnLst/>
            <a:rect l="l" t="t" r="r" b="b"/>
            <a:pathLst>
              <a:path w="45185" h="31591" extrusionOk="0">
                <a:moveTo>
                  <a:pt x="2858" y="0"/>
                </a:moveTo>
                <a:cubicBezTo>
                  <a:pt x="1286" y="0"/>
                  <a:pt x="0" y="1274"/>
                  <a:pt x="0" y="2846"/>
                </a:cubicBezTo>
                <a:lnTo>
                  <a:pt x="0" y="21669"/>
                </a:lnTo>
                <a:cubicBezTo>
                  <a:pt x="0" y="25753"/>
                  <a:pt x="3310" y="29063"/>
                  <a:pt x="7406" y="29063"/>
                </a:cubicBezTo>
                <a:lnTo>
                  <a:pt x="18122" y="29063"/>
                </a:lnTo>
                <a:cubicBezTo>
                  <a:pt x="18169" y="29111"/>
                  <a:pt x="18193" y="29170"/>
                  <a:pt x="18241" y="29206"/>
                </a:cubicBezTo>
                <a:lnTo>
                  <a:pt x="19241" y="30206"/>
                </a:lnTo>
                <a:cubicBezTo>
                  <a:pt x="20164" y="31129"/>
                  <a:pt x="21375" y="31590"/>
                  <a:pt x="22587" y="31590"/>
                </a:cubicBezTo>
                <a:cubicBezTo>
                  <a:pt x="23798" y="31590"/>
                  <a:pt x="25009" y="31129"/>
                  <a:pt x="25932" y="30206"/>
                </a:cubicBezTo>
                <a:lnTo>
                  <a:pt x="26932" y="29206"/>
                </a:lnTo>
                <a:cubicBezTo>
                  <a:pt x="26980" y="29170"/>
                  <a:pt x="27016" y="29111"/>
                  <a:pt x="27051" y="29063"/>
                </a:cubicBezTo>
                <a:lnTo>
                  <a:pt x="37791" y="29063"/>
                </a:lnTo>
                <a:cubicBezTo>
                  <a:pt x="41875" y="29063"/>
                  <a:pt x="45185" y="25753"/>
                  <a:pt x="45185" y="21669"/>
                </a:cubicBezTo>
                <a:lnTo>
                  <a:pt x="45185" y="2846"/>
                </a:lnTo>
                <a:cubicBezTo>
                  <a:pt x="45185" y="1274"/>
                  <a:pt x="43911" y="0"/>
                  <a:pt x="42327" y="0"/>
                </a:cubicBezTo>
                <a:close/>
              </a:path>
            </a:pathLst>
          </a:custGeom>
          <a:solidFill>
            <a:srgbClr val="F2F2F2"/>
          </a:solidFill>
          <a:ln>
            <a:noFill/>
          </a:ln>
        </p:spPr>
        <p:txBody>
          <a:bodyPr spcFirstLastPara="1" wrap="square" lIns="109710" tIns="109710" rIns="109710" bIns="109710" anchor="ctr" anchorCtr="0">
            <a:noAutofit/>
          </a:bodyPr>
          <a:lstStyle/>
          <a:p>
            <a:pPr algn="ctr" defTabSz="1097280" rtl="1">
              <a:defRPr/>
            </a:pPr>
            <a:r>
              <a:rPr lang="ar-EG" sz="4800" b="1" dirty="0">
                <a:solidFill>
                  <a:srgbClr val="002060"/>
                </a:solidFill>
                <a:latin typeface="Fira Sans Extra Condensed"/>
                <a:ea typeface="Fira Sans Extra Condensed"/>
                <a:cs typeface="Times New Roman" panose="02020603050405020304" pitchFamily="18" charset="0"/>
                <a:sym typeface="Fira Sans Extra Condensed"/>
              </a:rPr>
              <a:t>وحدة صحية</a:t>
            </a:r>
          </a:p>
        </p:txBody>
      </p:sp>
      <p:sp>
        <p:nvSpPr>
          <p:cNvPr id="28" name="Google Shape;302;p18">
            <a:extLst>
              <a:ext uri="{FF2B5EF4-FFF2-40B4-BE49-F238E27FC236}">
                <a16:creationId xmlns:a16="http://schemas.microsoft.com/office/drawing/2014/main" id="{B568DC51-1945-053A-53D6-AD3628286996}"/>
              </a:ext>
            </a:extLst>
          </p:cNvPr>
          <p:cNvSpPr/>
          <p:nvPr/>
        </p:nvSpPr>
        <p:spPr>
          <a:xfrm>
            <a:off x="2179800" y="5258447"/>
            <a:ext cx="2820857" cy="718372"/>
          </a:xfrm>
          <a:custGeom>
            <a:avLst/>
            <a:gdLst/>
            <a:ahLst/>
            <a:cxnLst/>
            <a:rect l="l" t="t" r="r" b="b"/>
            <a:pathLst>
              <a:path w="45185" h="10764" extrusionOk="0">
                <a:moveTo>
                  <a:pt x="2846" y="0"/>
                </a:moveTo>
                <a:cubicBezTo>
                  <a:pt x="1274" y="0"/>
                  <a:pt x="0" y="1274"/>
                  <a:pt x="0" y="2846"/>
                </a:cubicBezTo>
                <a:lnTo>
                  <a:pt x="0" y="10763"/>
                </a:lnTo>
                <a:lnTo>
                  <a:pt x="45185" y="10763"/>
                </a:lnTo>
                <a:lnTo>
                  <a:pt x="45185" y="2846"/>
                </a:lnTo>
                <a:cubicBezTo>
                  <a:pt x="45185" y="1274"/>
                  <a:pt x="43911" y="0"/>
                  <a:pt x="42339" y="0"/>
                </a:cubicBezTo>
                <a:close/>
              </a:path>
            </a:pathLst>
          </a:custGeom>
          <a:ln/>
        </p:spPr>
        <p:style>
          <a:lnRef idx="1">
            <a:schemeClr val="accent2"/>
          </a:lnRef>
          <a:fillRef idx="3">
            <a:schemeClr val="accent2"/>
          </a:fillRef>
          <a:effectRef idx="2">
            <a:schemeClr val="accent2"/>
          </a:effectRef>
          <a:fontRef idx="minor">
            <a:schemeClr val="lt1"/>
          </a:fontRef>
        </p:style>
        <p:txBody>
          <a:bodyPr spcFirstLastPara="1" wrap="square" lIns="109710" tIns="109710" rIns="109710" bIns="109710" anchor="ctr" anchorCtr="0">
            <a:noAutofit/>
          </a:bodyPr>
          <a:lstStyle/>
          <a:p>
            <a:pPr algn="ctr" defTabSz="1097280" rtl="1">
              <a:defRPr/>
            </a:pPr>
            <a:r>
              <a:rPr lang="ar-EG" sz="5280" b="1" kern="0" dirty="0">
                <a:solidFill>
                  <a:srgbClr val="FFFFFF"/>
                </a:solidFill>
                <a:latin typeface="Cairo Black" panose="00000A00000000000000" pitchFamily="2" charset="-78"/>
                <a:cs typeface="Arial" panose="020B0604020202020204" pitchFamily="34" charset="0"/>
                <a:sym typeface="Fira Sans Extra Condensed Medium"/>
              </a:rPr>
              <a:t>3,527</a:t>
            </a:r>
            <a:endParaRPr sz="5280" b="1" kern="0" dirty="0">
              <a:solidFill>
                <a:srgbClr val="FFFFFF"/>
              </a:solidFill>
              <a:latin typeface="Cairo Black" panose="00000A00000000000000" pitchFamily="2" charset="-78"/>
              <a:sym typeface="Fira Sans Extra Condensed Medium"/>
            </a:endParaRPr>
          </a:p>
        </p:txBody>
      </p:sp>
      <p:sp>
        <p:nvSpPr>
          <p:cNvPr id="29" name="Rectangle 28">
            <a:extLst>
              <a:ext uri="{FF2B5EF4-FFF2-40B4-BE49-F238E27FC236}">
                <a16:creationId xmlns:a16="http://schemas.microsoft.com/office/drawing/2014/main" id="{69EB34BD-477F-409A-9C01-8FE863EBA014}"/>
              </a:ext>
            </a:extLst>
          </p:cNvPr>
          <p:cNvSpPr/>
          <p:nvPr/>
        </p:nvSpPr>
        <p:spPr>
          <a:xfrm>
            <a:off x="2044228" y="352432"/>
            <a:ext cx="10012050" cy="646331"/>
          </a:xfrm>
          <a:prstGeom prst="rect">
            <a:avLst/>
          </a:prstGeom>
          <a:solidFill>
            <a:srgbClr val="0070C0"/>
          </a:solidFill>
        </p:spPr>
        <p:txBody>
          <a:bodyPr wrap="square" anchor="ctr">
            <a:spAutoFit/>
          </a:bodyPr>
          <a:lstStyle/>
          <a:p>
            <a:pPr algn="ctr" defTabSz="1097280" rtl="1">
              <a:defRPr/>
            </a:pPr>
            <a:r>
              <a:rPr lang="ar-EG" sz="3600" b="1" dirty="0">
                <a:solidFill>
                  <a:prstClr val="white"/>
                </a:solidFill>
                <a:latin typeface="Arial" panose="020B0604020202020204" pitchFamily="34" charset="0"/>
                <a:cs typeface="Arial" panose="020B0604020202020204" pitchFamily="34" charset="0"/>
              </a:rPr>
              <a:t>مبادرات رئيس الجمهورية لتحسين الصحة العامة</a:t>
            </a:r>
          </a:p>
        </p:txBody>
      </p:sp>
      <p:sp>
        <p:nvSpPr>
          <p:cNvPr id="30" name="Rectangle: Rounded Corners 2">
            <a:extLst>
              <a:ext uri="{FF2B5EF4-FFF2-40B4-BE49-F238E27FC236}">
                <a16:creationId xmlns:a16="http://schemas.microsoft.com/office/drawing/2014/main" id="{5810CFF5-E8F4-CE73-DB97-EDCC5CD9DB2B}"/>
              </a:ext>
            </a:extLst>
          </p:cNvPr>
          <p:cNvSpPr/>
          <p:nvPr/>
        </p:nvSpPr>
        <p:spPr>
          <a:xfrm>
            <a:off x="779769" y="2126566"/>
            <a:ext cx="3033803" cy="2918917"/>
          </a:xfrm>
          <a:prstGeom prst="roundRect">
            <a:avLst/>
          </a:prstGeom>
          <a:solidFill>
            <a:srgbClr val="0091B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العناية بصحة كبار السن </a:t>
            </a:r>
          </a:p>
        </p:txBody>
      </p:sp>
      <p:sp>
        <p:nvSpPr>
          <p:cNvPr id="31" name="Rectangle: Rounded Corners 4">
            <a:extLst>
              <a:ext uri="{FF2B5EF4-FFF2-40B4-BE49-F238E27FC236}">
                <a16:creationId xmlns:a16="http://schemas.microsoft.com/office/drawing/2014/main" id="{CCDF3EBC-2C1C-E9C4-E035-6C377ABA7246}"/>
              </a:ext>
            </a:extLst>
          </p:cNvPr>
          <p:cNvSpPr/>
          <p:nvPr/>
        </p:nvSpPr>
        <p:spPr>
          <a:xfrm>
            <a:off x="7434395" y="2177417"/>
            <a:ext cx="3252019" cy="2868066"/>
          </a:xfrm>
          <a:prstGeom prst="roundRect">
            <a:avLst/>
          </a:prstGeom>
          <a:solidFill>
            <a:srgbClr val="002D8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r"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علاج أمراض سوء التغذية في أطفال المدارس.</a:t>
            </a:r>
          </a:p>
          <a:p>
            <a:pPr marL="342900" indent="-342900" algn="r"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القضاء علي فيروس سي.</a:t>
            </a:r>
          </a:p>
          <a:p>
            <a:pPr marL="342900" indent="-342900" algn="r"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دعم الصحة النفسية.</a:t>
            </a:r>
          </a:p>
          <a:p>
            <a:pPr marL="342900" indent="-342900" algn="r"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عيون </a:t>
            </a:r>
            <a:r>
              <a:rPr lang="ar-EG" sz="1680" b="1">
                <a:solidFill>
                  <a:prstClr val="white"/>
                </a:solidFill>
                <a:latin typeface="Cairo" panose="00000500000000000000" pitchFamily="2" charset="-78"/>
                <a:cs typeface="Arial" panose="020B0604020202020204" pitchFamily="34" charset="0"/>
              </a:rPr>
              <a:t>أطفالنا مستقبلنا. </a:t>
            </a:r>
            <a:endParaRPr lang="ar-EG" sz="1680" b="1" dirty="0">
              <a:solidFill>
                <a:prstClr val="white"/>
              </a:solidFill>
              <a:latin typeface="Cairo" panose="00000500000000000000" pitchFamily="2" charset="-78"/>
              <a:cs typeface="Arial" panose="020B0604020202020204" pitchFamily="34" charset="0"/>
            </a:endParaRPr>
          </a:p>
        </p:txBody>
      </p:sp>
      <p:sp>
        <p:nvSpPr>
          <p:cNvPr id="32" name="Rectangle: Rounded Corners 5">
            <a:extLst>
              <a:ext uri="{FF2B5EF4-FFF2-40B4-BE49-F238E27FC236}">
                <a16:creationId xmlns:a16="http://schemas.microsoft.com/office/drawing/2014/main" id="{01CD1E2A-2826-D04C-698E-3BADB69A8C35}"/>
              </a:ext>
            </a:extLst>
          </p:cNvPr>
          <p:cNvSpPr/>
          <p:nvPr/>
        </p:nvSpPr>
        <p:spPr>
          <a:xfrm>
            <a:off x="10830319" y="2177416"/>
            <a:ext cx="3363043" cy="2868065"/>
          </a:xfrm>
          <a:prstGeom prst="roundRect">
            <a:avLst/>
          </a:prstGeom>
          <a:solidFill>
            <a:srgbClr val="B9579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اكتشاف وعلاج ضعف وفقدان السمع لدي الأطفال حديثي الولادة.</a:t>
            </a:r>
          </a:p>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الكشف المبكر عن الأمراض الوراثية لحديثي الولادة. </a:t>
            </a:r>
          </a:p>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علاج الأطفال مرضى الضمور العضلي الشوكي </a:t>
            </a:r>
          </a:p>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الألف يوم الذهبية.</a:t>
            </a:r>
          </a:p>
        </p:txBody>
      </p:sp>
      <p:sp>
        <p:nvSpPr>
          <p:cNvPr id="33" name="Rectangle: Rounded Corners 11">
            <a:extLst>
              <a:ext uri="{FF2B5EF4-FFF2-40B4-BE49-F238E27FC236}">
                <a16:creationId xmlns:a16="http://schemas.microsoft.com/office/drawing/2014/main" id="{743932AD-DC02-EA18-E071-3D8D97E82BC8}"/>
              </a:ext>
            </a:extLst>
          </p:cNvPr>
          <p:cNvSpPr/>
          <p:nvPr/>
        </p:nvSpPr>
        <p:spPr>
          <a:xfrm>
            <a:off x="3946837" y="2163657"/>
            <a:ext cx="3376534" cy="2881828"/>
          </a:xfrm>
          <a:prstGeom prst="roundRect">
            <a:avLst/>
          </a:prstGeom>
          <a:solidFill>
            <a:srgbClr val="DC2A3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دعم صحة المرأة.</a:t>
            </a:r>
          </a:p>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العناية بصحة الأم والجنين.</a:t>
            </a:r>
          </a:p>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الكشف المبكر وعلاج الأورام السرطانية. </a:t>
            </a:r>
          </a:p>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فحص المقبلين علي الزواج.</a:t>
            </a:r>
          </a:p>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فحص وعلاج الأمراض المزمنة والكشف المبكر عن الاعتلال الكلوي. </a:t>
            </a:r>
          </a:p>
          <a:p>
            <a:pPr marL="342900" indent="-342900" algn="justLow" defTabSz="1097280" rtl="1">
              <a:buFont typeface="Wingdings" panose="05000000000000000000" pitchFamily="2" charset="2"/>
              <a:buChar char="q"/>
              <a:defRPr/>
            </a:pPr>
            <a:r>
              <a:rPr lang="ar-EG" sz="1680" b="1" dirty="0">
                <a:solidFill>
                  <a:prstClr val="white"/>
                </a:solidFill>
                <a:latin typeface="Cairo" panose="00000500000000000000" pitchFamily="2" charset="-78"/>
                <a:cs typeface="Arial" panose="020B0604020202020204" pitchFamily="34" charset="0"/>
              </a:rPr>
              <a:t>مبادرة القضاء على قوائم الانتظار.</a:t>
            </a:r>
          </a:p>
          <a:p>
            <a:pPr marL="342900" indent="-342900" algn="justLow" defTabSz="1097280" rtl="1">
              <a:buFont typeface="Arial" panose="020B0604020202020204" pitchFamily="34" charset="0"/>
              <a:buChar char="•"/>
              <a:defRPr/>
            </a:pPr>
            <a:endParaRPr lang="ar-EG" sz="1680" b="1" dirty="0">
              <a:solidFill>
                <a:prstClr val="white"/>
              </a:solidFill>
              <a:latin typeface="Cairo" panose="00000500000000000000" pitchFamily="2" charset="-78"/>
              <a:cs typeface="Cairo" panose="00000500000000000000" pitchFamily="2" charset="-78"/>
            </a:endParaRPr>
          </a:p>
        </p:txBody>
      </p:sp>
      <p:pic>
        <p:nvPicPr>
          <p:cNvPr id="34" name="Picture 33">
            <a:extLst>
              <a:ext uri="{FF2B5EF4-FFF2-40B4-BE49-F238E27FC236}">
                <a16:creationId xmlns:a16="http://schemas.microsoft.com/office/drawing/2014/main" id="{61B6DD55-64F5-F221-94E4-B4C65335C699}"/>
              </a:ext>
            </a:extLst>
          </p:cNvPr>
          <p:cNvPicPr>
            <a:picLocks noChangeAspect="1"/>
          </p:cNvPicPr>
          <p:nvPr/>
        </p:nvPicPr>
        <p:blipFill>
          <a:blip r:embed="rId3"/>
          <a:stretch>
            <a:fillRect/>
          </a:stretch>
        </p:blipFill>
        <p:spPr>
          <a:xfrm>
            <a:off x="1375120" y="1030160"/>
            <a:ext cx="12392286" cy="994386"/>
          </a:xfrm>
          <a:prstGeom prst="rect">
            <a:avLst/>
          </a:prstGeom>
        </p:spPr>
      </p:pic>
      <p:sp>
        <p:nvSpPr>
          <p:cNvPr id="35" name="Google Shape;302;p18">
            <a:extLst>
              <a:ext uri="{FF2B5EF4-FFF2-40B4-BE49-F238E27FC236}">
                <a16:creationId xmlns:a16="http://schemas.microsoft.com/office/drawing/2014/main" id="{D74186C8-4A25-E4AC-33ED-B34BF49BEFD3}"/>
              </a:ext>
            </a:extLst>
          </p:cNvPr>
          <p:cNvSpPr/>
          <p:nvPr/>
        </p:nvSpPr>
        <p:spPr>
          <a:xfrm>
            <a:off x="9735876" y="5293431"/>
            <a:ext cx="3130520" cy="718372"/>
          </a:xfrm>
          <a:custGeom>
            <a:avLst/>
            <a:gdLst/>
            <a:ahLst/>
            <a:cxnLst/>
            <a:rect l="l" t="t" r="r" b="b"/>
            <a:pathLst>
              <a:path w="45185" h="10764" extrusionOk="0">
                <a:moveTo>
                  <a:pt x="2846" y="0"/>
                </a:moveTo>
                <a:cubicBezTo>
                  <a:pt x="1274" y="0"/>
                  <a:pt x="0" y="1274"/>
                  <a:pt x="0" y="2846"/>
                </a:cubicBezTo>
                <a:lnTo>
                  <a:pt x="0" y="10763"/>
                </a:lnTo>
                <a:lnTo>
                  <a:pt x="45185" y="10763"/>
                </a:lnTo>
                <a:lnTo>
                  <a:pt x="45185" y="2846"/>
                </a:lnTo>
                <a:cubicBezTo>
                  <a:pt x="45185" y="1274"/>
                  <a:pt x="43911" y="0"/>
                  <a:pt x="42339" y="0"/>
                </a:cubicBezTo>
                <a:close/>
              </a:path>
            </a:pathLst>
          </a:cu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w="6350" cap="flat" cmpd="sng" algn="ctr">
            <a:solidFill>
              <a:srgbClr val="ED7D31"/>
            </a:solidFill>
            <a:prstDash val="solid"/>
            <a:miter lim="800000"/>
          </a:ln>
          <a:effectLst/>
        </p:spPr>
        <p:txBody>
          <a:bodyPr spcFirstLastPara="1" wrap="square" lIns="109710" tIns="109710" rIns="109710" bIns="109710" anchor="ctr" anchorCtr="0">
            <a:noAutofit/>
          </a:bodyPr>
          <a:lstStyle/>
          <a:p>
            <a:pPr algn="ctr" defTabSz="1097280" rtl="1">
              <a:defRPr/>
            </a:pPr>
            <a:r>
              <a:rPr lang="ar-EG" sz="5280" b="1" kern="0">
                <a:solidFill>
                  <a:srgbClr val="FFFFFF"/>
                </a:solidFill>
                <a:latin typeface="Cairo Black" panose="00000A00000000000000" pitchFamily="2" charset="-78"/>
                <a:ea typeface="Fira Sans Extra Condensed Medium"/>
                <a:cs typeface="Arial" panose="020B0604020202020204" pitchFamily="34" charset="0"/>
                <a:sym typeface="Fira Sans Extra Condensed Medium"/>
              </a:rPr>
              <a:t>15</a:t>
            </a:r>
            <a:endParaRPr sz="5280" b="1" kern="0" dirty="0">
              <a:solidFill>
                <a:srgbClr val="FFFFFF"/>
              </a:solidFill>
              <a:latin typeface="Cairo Black" panose="00000A00000000000000" pitchFamily="2" charset="-78"/>
              <a:ea typeface="Fira Sans Extra Condensed Medium"/>
              <a:sym typeface="Fira Sans Extra Condensed Medium"/>
            </a:endParaRPr>
          </a:p>
        </p:txBody>
      </p:sp>
    </p:spTree>
    <p:extLst>
      <p:ext uri="{BB962C8B-B14F-4D97-AF65-F5344CB8AC3E}">
        <p14:creationId xmlns:p14="http://schemas.microsoft.com/office/powerpoint/2010/main" val="2184559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자유형: 도형 1127">
            <a:extLst>
              <a:ext uri="{FF2B5EF4-FFF2-40B4-BE49-F238E27FC236}">
                <a16:creationId xmlns:a16="http://schemas.microsoft.com/office/drawing/2014/main" id="{C1D6E0D9-C3D9-4E97-AA6B-CD8BCC539975}"/>
              </a:ext>
            </a:extLst>
          </p:cNvPr>
          <p:cNvSpPr/>
          <p:nvPr/>
        </p:nvSpPr>
        <p:spPr>
          <a:xfrm>
            <a:off x="1236977" y="2208287"/>
            <a:ext cx="2186886" cy="385192"/>
          </a:xfrm>
          <a:custGeom>
            <a:avLst/>
            <a:gdLst>
              <a:gd name="connsiteX0" fmla="*/ 868143 w 1822405"/>
              <a:gd name="connsiteY0" fmla="*/ 0 h 353092"/>
              <a:gd name="connsiteX1" fmla="*/ 954230 w 1822405"/>
              <a:gd name="connsiteY1" fmla="*/ 0 h 353092"/>
              <a:gd name="connsiteX2" fmla="*/ 992342 w 1822405"/>
              <a:gd name="connsiteY2" fmla="*/ 94194 h 353092"/>
              <a:gd name="connsiteX3" fmla="*/ 1342560 w 1822405"/>
              <a:gd name="connsiteY3" fmla="*/ 133519 h 353092"/>
              <a:gd name="connsiteX4" fmla="*/ 1755661 w 1822405"/>
              <a:gd name="connsiteY4" fmla="*/ 194645 h 353092"/>
              <a:gd name="connsiteX5" fmla="*/ 1822405 w 1822405"/>
              <a:gd name="connsiteY5" fmla="*/ 348942 h 353092"/>
              <a:gd name="connsiteX6" fmla="*/ 1736318 w 1822405"/>
              <a:gd name="connsiteY6" fmla="*/ 353092 h 353092"/>
              <a:gd name="connsiteX7" fmla="*/ 1698206 w 1822405"/>
              <a:gd name="connsiteY7" fmla="*/ 258898 h 353092"/>
              <a:gd name="connsiteX8" fmla="*/ 1347987 w 1822405"/>
              <a:gd name="connsiteY8" fmla="*/ 219573 h 353092"/>
              <a:gd name="connsiteX9" fmla="*/ 934887 w 1822405"/>
              <a:gd name="connsiteY9" fmla="*/ 158448 h 353092"/>
              <a:gd name="connsiteX10" fmla="*/ 911202 w 1822405"/>
              <a:gd name="connsiteY10" fmla="*/ 132944 h 353092"/>
              <a:gd name="connsiteX11" fmla="*/ 887518 w 1822405"/>
              <a:gd name="connsiteY11" fmla="*/ 158448 h 353092"/>
              <a:gd name="connsiteX12" fmla="*/ 474418 w 1822405"/>
              <a:gd name="connsiteY12" fmla="*/ 219573 h 353092"/>
              <a:gd name="connsiteX13" fmla="*/ 124198 w 1822405"/>
              <a:gd name="connsiteY13" fmla="*/ 258898 h 353092"/>
              <a:gd name="connsiteX14" fmla="*/ 86087 w 1822405"/>
              <a:gd name="connsiteY14" fmla="*/ 353060 h 353092"/>
              <a:gd name="connsiteX15" fmla="*/ 0 w 1822405"/>
              <a:gd name="connsiteY15" fmla="*/ 348942 h 353092"/>
              <a:gd name="connsiteX16" fmla="*/ 66712 w 1822405"/>
              <a:gd name="connsiteY16" fmla="*/ 194645 h 353092"/>
              <a:gd name="connsiteX17" fmla="*/ 479812 w 1822405"/>
              <a:gd name="connsiteY17" fmla="*/ 133519 h 353092"/>
              <a:gd name="connsiteX18" fmla="*/ 830031 w 1822405"/>
              <a:gd name="connsiteY18" fmla="*/ 94194 h 353092"/>
              <a:gd name="connsiteX19" fmla="*/ 868143 w 1822405"/>
              <a:gd name="connsiteY19" fmla="*/ 0 h 3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2405" h="353092">
                <a:moveTo>
                  <a:pt x="868143" y="0"/>
                </a:moveTo>
                <a:lnTo>
                  <a:pt x="954230" y="0"/>
                </a:lnTo>
                <a:cubicBezTo>
                  <a:pt x="956273" y="42261"/>
                  <a:pt x="968721" y="73064"/>
                  <a:pt x="992342" y="94194"/>
                </a:cubicBezTo>
                <a:cubicBezTo>
                  <a:pt x="1056435" y="151553"/>
                  <a:pt x="1201892" y="142392"/>
                  <a:pt x="1342560" y="133519"/>
                </a:cubicBezTo>
                <a:cubicBezTo>
                  <a:pt x="1500913" y="123528"/>
                  <a:pt x="1664691" y="113218"/>
                  <a:pt x="1755661" y="194645"/>
                </a:cubicBezTo>
                <a:cubicBezTo>
                  <a:pt x="1796773" y="231447"/>
                  <a:pt x="1819244" y="283348"/>
                  <a:pt x="1822405" y="348942"/>
                </a:cubicBezTo>
                <a:lnTo>
                  <a:pt x="1736318" y="353092"/>
                </a:lnTo>
                <a:cubicBezTo>
                  <a:pt x="1734275" y="310831"/>
                  <a:pt x="1721827" y="280029"/>
                  <a:pt x="1698206" y="258898"/>
                </a:cubicBezTo>
                <a:cubicBezTo>
                  <a:pt x="1634112" y="201539"/>
                  <a:pt x="1488656" y="210700"/>
                  <a:pt x="1347987" y="219573"/>
                </a:cubicBezTo>
                <a:cubicBezTo>
                  <a:pt x="1189635" y="229532"/>
                  <a:pt x="1025857" y="239842"/>
                  <a:pt x="934887" y="158448"/>
                </a:cubicBezTo>
                <a:cubicBezTo>
                  <a:pt x="926141" y="150628"/>
                  <a:pt x="918256" y="142137"/>
                  <a:pt x="911202" y="132944"/>
                </a:cubicBezTo>
                <a:cubicBezTo>
                  <a:pt x="904148" y="142105"/>
                  <a:pt x="896264" y="150628"/>
                  <a:pt x="887518" y="158448"/>
                </a:cubicBezTo>
                <a:cubicBezTo>
                  <a:pt x="796548" y="239842"/>
                  <a:pt x="632770" y="229532"/>
                  <a:pt x="474418" y="219573"/>
                </a:cubicBezTo>
                <a:cubicBezTo>
                  <a:pt x="333749" y="210732"/>
                  <a:pt x="188293" y="201571"/>
                  <a:pt x="124198" y="258898"/>
                </a:cubicBezTo>
                <a:cubicBezTo>
                  <a:pt x="100578" y="279997"/>
                  <a:pt x="88129" y="310799"/>
                  <a:pt x="86087" y="353060"/>
                </a:cubicBezTo>
                <a:lnTo>
                  <a:pt x="0" y="348942"/>
                </a:lnTo>
                <a:cubicBezTo>
                  <a:pt x="3160" y="283348"/>
                  <a:pt x="25600" y="231447"/>
                  <a:pt x="66712" y="194645"/>
                </a:cubicBezTo>
                <a:cubicBezTo>
                  <a:pt x="157682" y="113250"/>
                  <a:pt x="321460" y="123560"/>
                  <a:pt x="479812" y="133519"/>
                </a:cubicBezTo>
                <a:cubicBezTo>
                  <a:pt x="620481" y="142360"/>
                  <a:pt x="765937" y="151521"/>
                  <a:pt x="830031" y="94194"/>
                </a:cubicBezTo>
                <a:cubicBezTo>
                  <a:pt x="853652" y="73064"/>
                  <a:pt x="866100" y="42261"/>
                  <a:pt x="868143" y="0"/>
                </a:cubicBezTo>
                <a:close/>
              </a:path>
            </a:pathLst>
          </a:custGeom>
          <a:solidFill>
            <a:srgbClr val="FF33CC"/>
          </a:solidFill>
          <a:ln w="9525" cap="flat">
            <a:noFill/>
            <a:prstDash val="solid"/>
            <a:miter/>
          </a:ln>
        </p:spPr>
        <p:txBody>
          <a:bodyPr rtlCol="0" anchor="ctr"/>
          <a:lstStyle/>
          <a:p>
            <a:pPr algn="r" defTabSz="1097280" rtl="1">
              <a:defRPr/>
            </a:pPr>
            <a:endParaRPr lang="ko-KR" altLang="en-US" sz="1680" b="1">
              <a:solidFill>
                <a:prstClr val="black"/>
              </a:solidFill>
              <a:latin typeface="Cairo SemiBold" pitchFamily="2" charset="-78"/>
              <a:ea typeface="맑은 고딕" panose="020B0503020000020004" pitchFamily="34" charset="-127"/>
            </a:endParaRPr>
          </a:p>
        </p:txBody>
      </p:sp>
      <p:sp>
        <p:nvSpPr>
          <p:cNvPr id="8" name="자유형: 도형 1128">
            <a:extLst>
              <a:ext uri="{FF2B5EF4-FFF2-40B4-BE49-F238E27FC236}">
                <a16:creationId xmlns:a16="http://schemas.microsoft.com/office/drawing/2014/main" id="{B5017EF1-37BB-49FB-A979-F7E68C3C1D08}"/>
              </a:ext>
            </a:extLst>
          </p:cNvPr>
          <p:cNvSpPr/>
          <p:nvPr/>
        </p:nvSpPr>
        <p:spPr>
          <a:xfrm>
            <a:off x="3319416" y="2630772"/>
            <a:ext cx="2186885" cy="385190"/>
          </a:xfrm>
          <a:custGeom>
            <a:avLst/>
            <a:gdLst>
              <a:gd name="connsiteX0" fmla="*/ 86087 w 1822404"/>
              <a:gd name="connsiteY0" fmla="*/ 0 h 353091"/>
              <a:gd name="connsiteX1" fmla="*/ 124199 w 1822404"/>
              <a:gd name="connsiteY1" fmla="*/ 94193 h 353091"/>
              <a:gd name="connsiteX2" fmla="*/ 474418 w 1822404"/>
              <a:gd name="connsiteY2" fmla="*/ 133518 h 353091"/>
              <a:gd name="connsiteX3" fmla="*/ 887518 w 1822404"/>
              <a:gd name="connsiteY3" fmla="*/ 194644 h 353091"/>
              <a:gd name="connsiteX4" fmla="*/ 911202 w 1822404"/>
              <a:gd name="connsiteY4" fmla="*/ 220147 h 353091"/>
              <a:gd name="connsiteX5" fmla="*/ 934886 w 1822404"/>
              <a:gd name="connsiteY5" fmla="*/ 194644 h 353091"/>
              <a:gd name="connsiteX6" fmla="*/ 1347987 w 1822404"/>
              <a:gd name="connsiteY6" fmla="*/ 133518 h 353091"/>
              <a:gd name="connsiteX7" fmla="*/ 1698206 w 1822404"/>
              <a:gd name="connsiteY7" fmla="*/ 94193 h 353091"/>
              <a:gd name="connsiteX8" fmla="*/ 1736318 w 1822404"/>
              <a:gd name="connsiteY8" fmla="*/ 0 h 353091"/>
              <a:gd name="connsiteX9" fmla="*/ 1822404 w 1822404"/>
              <a:gd name="connsiteY9" fmla="*/ 4149 h 353091"/>
              <a:gd name="connsiteX10" fmla="*/ 1755693 w 1822404"/>
              <a:gd name="connsiteY10" fmla="*/ 158447 h 353091"/>
              <a:gd name="connsiteX11" fmla="*/ 1342592 w 1822404"/>
              <a:gd name="connsiteY11" fmla="*/ 219573 h 353091"/>
              <a:gd name="connsiteX12" fmla="*/ 992373 w 1822404"/>
              <a:gd name="connsiteY12" fmla="*/ 258897 h 353091"/>
              <a:gd name="connsiteX13" fmla="*/ 954261 w 1822404"/>
              <a:gd name="connsiteY13" fmla="*/ 353091 h 353091"/>
              <a:gd name="connsiteX14" fmla="*/ 868175 w 1822404"/>
              <a:gd name="connsiteY14" fmla="*/ 353091 h 353091"/>
              <a:gd name="connsiteX15" fmla="*/ 830063 w 1822404"/>
              <a:gd name="connsiteY15" fmla="*/ 258897 h 353091"/>
              <a:gd name="connsiteX16" fmla="*/ 479844 w 1822404"/>
              <a:gd name="connsiteY16" fmla="*/ 219573 h 353091"/>
              <a:gd name="connsiteX17" fmla="*/ 66744 w 1822404"/>
              <a:gd name="connsiteY17" fmla="*/ 158447 h 353091"/>
              <a:gd name="connsiteX18" fmla="*/ 0 w 1822404"/>
              <a:gd name="connsiteY18" fmla="*/ 4149 h 35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2404" h="353091">
                <a:moveTo>
                  <a:pt x="86087" y="0"/>
                </a:moveTo>
                <a:cubicBezTo>
                  <a:pt x="88130" y="42261"/>
                  <a:pt x="100578" y="73063"/>
                  <a:pt x="124199" y="94193"/>
                </a:cubicBezTo>
                <a:cubicBezTo>
                  <a:pt x="188293" y="151553"/>
                  <a:pt x="333749" y="142392"/>
                  <a:pt x="474418" y="133518"/>
                </a:cubicBezTo>
                <a:cubicBezTo>
                  <a:pt x="632802" y="123527"/>
                  <a:pt x="796548" y="113249"/>
                  <a:pt x="887518" y="194644"/>
                </a:cubicBezTo>
                <a:cubicBezTo>
                  <a:pt x="896264" y="202464"/>
                  <a:pt x="904148" y="210954"/>
                  <a:pt x="911202" y="220147"/>
                </a:cubicBezTo>
                <a:cubicBezTo>
                  <a:pt x="918256" y="210986"/>
                  <a:pt x="926140" y="202464"/>
                  <a:pt x="934886" y="194644"/>
                </a:cubicBezTo>
                <a:cubicBezTo>
                  <a:pt x="1025856" y="113249"/>
                  <a:pt x="1189635" y="123559"/>
                  <a:pt x="1347987" y="133518"/>
                </a:cubicBezTo>
                <a:cubicBezTo>
                  <a:pt x="1488656" y="142392"/>
                  <a:pt x="1634112" y="151520"/>
                  <a:pt x="1698206" y="94193"/>
                </a:cubicBezTo>
                <a:cubicBezTo>
                  <a:pt x="1721826" y="73063"/>
                  <a:pt x="1734275" y="42261"/>
                  <a:pt x="1736318" y="0"/>
                </a:cubicBezTo>
                <a:lnTo>
                  <a:pt x="1822404" y="4149"/>
                </a:lnTo>
                <a:cubicBezTo>
                  <a:pt x="1819244" y="69743"/>
                  <a:pt x="1796805" y="121644"/>
                  <a:pt x="1755693" y="158447"/>
                </a:cubicBezTo>
                <a:cubicBezTo>
                  <a:pt x="1664723" y="239841"/>
                  <a:pt x="1500944" y="229531"/>
                  <a:pt x="1342592" y="219573"/>
                </a:cubicBezTo>
                <a:cubicBezTo>
                  <a:pt x="1201924" y="210699"/>
                  <a:pt x="1056467" y="201570"/>
                  <a:pt x="992373" y="258897"/>
                </a:cubicBezTo>
                <a:cubicBezTo>
                  <a:pt x="968753" y="279996"/>
                  <a:pt x="956304" y="310830"/>
                  <a:pt x="954261" y="353091"/>
                </a:cubicBezTo>
                <a:lnTo>
                  <a:pt x="868175" y="353091"/>
                </a:lnTo>
                <a:cubicBezTo>
                  <a:pt x="866132" y="310830"/>
                  <a:pt x="853683" y="280028"/>
                  <a:pt x="830063" y="258897"/>
                </a:cubicBezTo>
                <a:cubicBezTo>
                  <a:pt x="765969" y="201538"/>
                  <a:pt x="620513" y="210699"/>
                  <a:pt x="479844" y="219573"/>
                </a:cubicBezTo>
                <a:cubicBezTo>
                  <a:pt x="321492" y="229531"/>
                  <a:pt x="157714" y="239841"/>
                  <a:pt x="66744" y="158447"/>
                </a:cubicBezTo>
                <a:cubicBezTo>
                  <a:pt x="25600" y="121644"/>
                  <a:pt x="3160" y="69712"/>
                  <a:pt x="0" y="4149"/>
                </a:cubicBezTo>
                <a:close/>
              </a:path>
            </a:pathLst>
          </a:custGeom>
          <a:solidFill>
            <a:schemeClr val="accent5"/>
          </a:solidFill>
          <a:ln w="9525" cap="flat">
            <a:noFill/>
            <a:prstDash val="solid"/>
            <a:miter/>
          </a:ln>
        </p:spPr>
        <p:txBody>
          <a:bodyPr rtlCol="0" anchor="ctr"/>
          <a:lstStyle/>
          <a:p>
            <a:pPr algn="r" defTabSz="1097280" rtl="1">
              <a:defRPr/>
            </a:pPr>
            <a:endParaRPr lang="ko-KR" altLang="en-US" sz="1680" b="1">
              <a:solidFill>
                <a:prstClr val="black"/>
              </a:solidFill>
              <a:latin typeface="Cairo SemiBold" pitchFamily="2" charset="-78"/>
              <a:ea typeface="맑은 고딕" panose="020B0503020000020004" pitchFamily="34" charset="-127"/>
            </a:endParaRPr>
          </a:p>
        </p:txBody>
      </p:sp>
      <p:sp>
        <p:nvSpPr>
          <p:cNvPr id="9" name="자유형: 도형 1129">
            <a:extLst>
              <a:ext uri="{FF2B5EF4-FFF2-40B4-BE49-F238E27FC236}">
                <a16:creationId xmlns:a16="http://schemas.microsoft.com/office/drawing/2014/main" id="{6458E4DD-9F48-4481-A088-195324BD004C}"/>
              </a:ext>
            </a:extLst>
          </p:cNvPr>
          <p:cNvSpPr/>
          <p:nvPr/>
        </p:nvSpPr>
        <p:spPr>
          <a:xfrm>
            <a:off x="5406641" y="2236379"/>
            <a:ext cx="2186886" cy="385192"/>
          </a:xfrm>
          <a:custGeom>
            <a:avLst/>
            <a:gdLst>
              <a:gd name="connsiteX0" fmla="*/ 868143 w 1822405"/>
              <a:gd name="connsiteY0" fmla="*/ 0 h 353092"/>
              <a:gd name="connsiteX1" fmla="*/ 954230 w 1822405"/>
              <a:gd name="connsiteY1" fmla="*/ 0 h 353092"/>
              <a:gd name="connsiteX2" fmla="*/ 992342 w 1822405"/>
              <a:gd name="connsiteY2" fmla="*/ 94194 h 353092"/>
              <a:gd name="connsiteX3" fmla="*/ 1342560 w 1822405"/>
              <a:gd name="connsiteY3" fmla="*/ 133519 h 353092"/>
              <a:gd name="connsiteX4" fmla="*/ 1755661 w 1822405"/>
              <a:gd name="connsiteY4" fmla="*/ 194645 h 353092"/>
              <a:gd name="connsiteX5" fmla="*/ 1822405 w 1822405"/>
              <a:gd name="connsiteY5" fmla="*/ 348942 h 353092"/>
              <a:gd name="connsiteX6" fmla="*/ 1736318 w 1822405"/>
              <a:gd name="connsiteY6" fmla="*/ 353092 h 353092"/>
              <a:gd name="connsiteX7" fmla="*/ 1698206 w 1822405"/>
              <a:gd name="connsiteY7" fmla="*/ 258898 h 353092"/>
              <a:gd name="connsiteX8" fmla="*/ 1347987 w 1822405"/>
              <a:gd name="connsiteY8" fmla="*/ 219573 h 353092"/>
              <a:gd name="connsiteX9" fmla="*/ 934887 w 1822405"/>
              <a:gd name="connsiteY9" fmla="*/ 158448 h 353092"/>
              <a:gd name="connsiteX10" fmla="*/ 911202 w 1822405"/>
              <a:gd name="connsiteY10" fmla="*/ 132944 h 353092"/>
              <a:gd name="connsiteX11" fmla="*/ 887518 w 1822405"/>
              <a:gd name="connsiteY11" fmla="*/ 158448 h 353092"/>
              <a:gd name="connsiteX12" fmla="*/ 474418 w 1822405"/>
              <a:gd name="connsiteY12" fmla="*/ 219573 h 353092"/>
              <a:gd name="connsiteX13" fmla="*/ 124198 w 1822405"/>
              <a:gd name="connsiteY13" fmla="*/ 258898 h 353092"/>
              <a:gd name="connsiteX14" fmla="*/ 86087 w 1822405"/>
              <a:gd name="connsiteY14" fmla="*/ 353060 h 353092"/>
              <a:gd name="connsiteX15" fmla="*/ 0 w 1822405"/>
              <a:gd name="connsiteY15" fmla="*/ 348942 h 353092"/>
              <a:gd name="connsiteX16" fmla="*/ 66712 w 1822405"/>
              <a:gd name="connsiteY16" fmla="*/ 194645 h 353092"/>
              <a:gd name="connsiteX17" fmla="*/ 479812 w 1822405"/>
              <a:gd name="connsiteY17" fmla="*/ 133519 h 353092"/>
              <a:gd name="connsiteX18" fmla="*/ 830031 w 1822405"/>
              <a:gd name="connsiteY18" fmla="*/ 94194 h 353092"/>
              <a:gd name="connsiteX19" fmla="*/ 868143 w 1822405"/>
              <a:gd name="connsiteY19" fmla="*/ 0 h 3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2405" h="353092">
                <a:moveTo>
                  <a:pt x="868143" y="0"/>
                </a:moveTo>
                <a:lnTo>
                  <a:pt x="954230" y="0"/>
                </a:lnTo>
                <a:cubicBezTo>
                  <a:pt x="956273" y="42261"/>
                  <a:pt x="968721" y="73064"/>
                  <a:pt x="992342" y="94194"/>
                </a:cubicBezTo>
                <a:cubicBezTo>
                  <a:pt x="1056435" y="151553"/>
                  <a:pt x="1201892" y="142392"/>
                  <a:pt x="1342560" y="133519"/>
                </a:cubicBezTo>
                <a:cubicBezTo>
                  <a:pt x="1500913" y="123528"/>
                  <a:pt x="1664691" y="113218"/>
                  <a:pt x="1755661" y="194645"/>
                </a:cubicBezTo>
                <a:cubicBezTo>
                  <a:pt x="1796773" y="231447"/>
                  <a:pt x="1819244" y="283348"/>
                  <a:pt x="1822405" y="348942"/>
                </a:cubicBezTo>
                <a:lnTo>
                  <a:pt x="1736318" y="353092"/>
                </a:lnTo>
                <a:cubicBezTo>
                  <a:pt x="1734275" y="310831"/>
                  <a:pt x="1721827" y="280029"/>
                  <a:pt x="1698206" y="258898"/>
                </a:cubicBezTo>
                <a:cubicBezTo>
                  <a:pt x="1634112" y="201539"/>
                  <a:pt x="1488656" y="210700"/>
                  <a:pt x="1347987" y="219573"/>
                </a:cubicBezTo>
                <a:cubicBezTo>
                  <a:pt x="1189635" y="229532"/>
                  <a:pt x="1025857" y="239842"/>
                  <a:pt x="934887" y="158448"/>
                </a:cubicBezTo>
                <a:cubicBezTo>
                  <a:pt x="926141" y="150628"/>
                  <a:pt x="918256" y="142137"/>
                  <a:pt x="911202" y="132944"/>
                </a:cubicBezTo>
                <a:cubicBezTo>
                  <a:pt x="904148" y="142105"/>
                  <a:pt x="896264" y="150628"/>
                  <a:pt x="887518" y="158448"/>
                </a:cubicBezTo>
                <a:cubicBezTo>
                  <a:pt x="796548" y="239842"/>
                  <a:pt x="632770" y="229532"/>
                  <a:pt x="474418" y="219573"/>
                </a:cubicBezTo>
                <a:cubicBezTo>
                  <a:pt x="333749" y="210732"/>
                  <a:pt x="188293" y="201571"/>
                  <a:pt x="124198" y="258898"/>
                </a:cubicBezTo>
                <a:cubicBezTo>
                  <a:pt x="100578" y="279997"/>
                  <a:pt x="88129" y="310799"/>
                  <a:pt x="86087" y="353060"/>
                </a:cubicBezTo>
                <a:lnTo>
                  <a:pt x="0" y="348942"/>
                </a:lnTo>
                <a:cubicBezTo>
                  <a:pt x="3160" y="283348"/>
                  <a:pt x="25600" y="231447"/>
                  <a:pt x="66712" y="194645"/>
                </a:cubicBezTo>
                <a:cubicBezTo>
                  <a:pt x="157682" y="113250"/>
                  <a:pt x="321460" y="123560"/>
                  <a:pt x="479812" y="133519"/>
                </a:cubicBezTo>
                <a:cubicBezTo>
                  <a:pt x="620481" y="142360"/>
                  <a:pt x="765937" y="151521"/>
                  <a:pt x="830031" y="94194"/>
                </a:cubicBezTo>
                <a:cubicBezTo>
                  <a:pt x="853652" y="73064"/>
                  <a:pt x="866100" y="42261"/>
                  <a:pt x="868143" y="0"/>
                </a:cubicBezTo>
                <a:close/>
              </a:path>
            </a:pathLst>
          </a:custGeom>
          <a:solidFill>
            <a:schemeClr val="accent4"/>
          </a:solidFill>
          <a:ln w="9525" cap="flat">
            <a:noFill/>
            <a:prstDash val="solid"/>
            <a:miter/>
          </a:ln>
        </p:spPr>
        <p:txBody>
          <a:bodyPr rtlCol="0" anchor="ctr"/>
          <a:lstStyle/>
          <a:p>
            <a:pPr algn="r" defTabSz="1097280" rtl="1">
              <a:defRPr/>
            </a:pPr>
            <a:endParaRPr lang="ko-KR" altLang="en-US" sz="1680" b="1">
              <a:solidFill>
                <a:prstClr val="black"/>
              </a:solidFill>
              <a:latin typeface="Cairo SemiBold" pitchFamily="2" charset="-78"/>
              <a:ea typeface="맑은 고딕" panose="020B0503020000020004" pitchFamily="34" charset="-127"/>
            </a:endParaRPr>
          </a:p>
        </p:txBody>
      </p:sp>
      <p:sp>
        <p:nvSpPr>
          <p:cNvPr id="10" name="자유형: 도형 1130">
            <a:extLst>
              <a:ext uri="{FF2B5EF4-FFF2-40B4-BE49-F238E27FC236}">
                <a16:creationId xmlns:a16="http://schemas.microsoft.com/office/drawing/2014/main" id="{A38F9B36-1E1C-44E8-94B6-C74DF361D808}"/>
              </a:ext>
            </a:extLst>
          </p:cNvPr>
          <p:cNvSpPr/>
          <p:nvPr/>
        </p:nvSpPr>
        <p:spPr>
          <a:xfrm>
            <a:off x="7491473" y="2660088"/>
            <a:ext cx="2186885" cy="385190"/>
          </a:xfrm>
          <a:custGeom>
            <a:avLst/>
            <a:gdLst>
              <a:gd name="connsiteX0" fmla="*/ 86087 w 1822404"/>
              <a:gd name="connsiteY0" fmla="*/ 0 h 353091"/>
              <a:gd name="connsiteX1" fmla="*/ 124199 w 1822404"/>
              <a:gd name="connsiteY1" fmla="*/ 94193 h 353091"/>
              <a:gd name="connsiteX2" fmla="*/ 474418 w 1822404"/>
              <a:gd name="connsiteY2" fmla="*/ 133518 h 353091"/>
              <a:gd name="connsiteX3" fmla="*/ 887518 w 1822404"/>
              <a:gd name="connsiteY3" fmla="*/ 194644 h 353091"/>
              <a:gd name="connsiteX4" fmla="*/ 911202 w 1822404"/>
              <a:gd name="connsiteY4" fmla="*/ 220147 h 353091"/>
              <a:gd name="connsiteX5" fmla="*/ 934886 w 1822404"/>
              <a:gd name="connsiteY5" fmla="*/ 194644 h 353091"/>
              <a:gd name="connsiteX6" fmla="*/ 1347987 w 1822404"/>
              <a:gd name="connsiteY6" fmla="*/ 133518 h 353091"/>
              <a:gd name="connsiteX7" fmla="*/ 1698206 w 1822404"/>
              <a:gd name="connsiteY7" fmla="*/ 94193 h 353091"/>
              <a:gd name="connsiteX8" fmla="*/ 1736318 w 1822404"/>
              <a:gd name="connsiteY8" fmla="*/ 0 h 353091"/>
              <a:gd name="connsiteX9" fmla="*/ 1822404 w 1822404"/>
              <a:gd name="connsiteY9" fmla="*/ 4149 h 353091"/>
              <a:gd name="connsiteX10" fmla="*/ 1755693 w 1822404"/>
              <a:gd name="connsiteY10" fmla="*/ 158447 h 353091"/>
              <a:gd name="connsiteX11" fmla="*/ 1342592 w 1822404"/>
              <a:gd name="connsiteY11" fmla="*/ 219573 h 353091"/>
              <a:gd name="connsiteX12" fmla="*/ 992373 w 1822404"/>
              <a:gd name="connsiteY12" fmla="*/ 258897 h 353091"/>
              <a:gd name="connsiteX13" fmla="*/ 954261 w 1822404"/>
              <a:gd name="connsiteY13" fmla="*/ 353091 h 353091"/>
              <a:gd name="connsiteX14" fmla="*/ 868175 w 1822404"/>
              <a:gd name="connsiteY14" fmla="*/ 353091 h 353091"/>
              <a:gd name="connsiteX15" fmla="*/ 830063 w 1822404"/>
              <a:gd name="connsiteY15" fmla="*/ 258897 h 353091"/>
              <a:gd name="connsiteX16" fmla="*/ 479844 w 1822404"/>
              <a:gd name="connsiteY16" fmla="*/ 219573 h 353091"/>
              <a:gd name="connsiteX17" fmla="*/ 66744 w 1822404"/>
              <a:gd name="connsiteY17" fmla="*/ 158447 h 353091"/>
              <a:gd name="connsiteX18" fmla="*/ 0 w 1822404"/>
              <a:gd name="connsiteY18" fmla="*/ 4149 h 35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2404" h="353091">
                <a:moveTo>
                  <a:pt x="86087" y="0"/>
                </a:moveTo>
                <a:cubicBezTo>
                  <a:pt x="88130" y="42261"/>
                  <a:pt x="100578" y="73063"/>
                  <a:pt x="124199" y="94193"/>
                </a:cubicBezTo>
                <a:cubicBezTo>
                  <a:pt x="188293" y="151553"/>
                  <a:pt x="333749" y="142392"/>
                  <a:pt x="474418" y="133518"/>
                </a:cubicBezTo>
                <a:cubicBezTo>
                  <a:pt x="632802" y="123527"/>
                  <a:pt x="796548" y="113249"/>
                  <a:pt x="887518" y="194644"/>
                </a:cubicBezTo>
                <a:cubicBezTo>
                  <a:pt x="896264" y="202464"/>
                  <a:pt x="904148" y="210954"/>
                  <a:pt x="911202" y="220147"/>
                </a:cubicBezTo>
                <a:cubicBezTo>
                  <a:pt x="918256" y="210986"/>
                  <a:pt x="926140" y="202464"/>
                  <a:pt x="934886" y="194644"/>
                </a:cubicBezTo>
                <a:cubicBezTo>
                  <a:pt x="1025856" y="113249"/>
                  <a:pt x="1189635" y="123559"/>
                  <a:pt x="1347987" y="133518"/>
                </a:cubicBezTo>
                <a:cubicBezTo>
                  <a:pt x="1488656" y="142392"/>
                  <a:pt x="1634112" y="151520"/>
                  <a:pt x="1698206" y="94193"/>
                </a:cubicBezTo>
                <a:cubicBezTo>
                  <a:pt x="1721826" y="73063"/>
                  <a:pt x="1734275" y="42261"/>
                  <a:pt x="1736318" y="0"/>
                </a:cubicBezTo>
                <a:lnTo>
                  <a:pt x="1822404" y="4149"/>
                </a:lnTo>
                <a:cubicBezTo>
                  <a:pt x="1819244" y="69743"/>
                  <a:pt x="1796805" y="121644"/>
                  <a:pt x="1755693" y="158447"/>
                </a:cubicBezTo>
                <a:cubicBezTo>
                  <a:pt x="1664723" y="239841"/>
                  <a:pt x="1500944" y="229531"/>
                  <a:pt x="1342592" y="219573"/>
                </a:cubicBezTo>
                <a:cubicBezTo>
                  <a:pt x="1201924" y="210699"/>
                  <a:pt x="1056467" y="201570"/>
                  <a:pt x="992373" y="258897"/>
                </a:cubicBezTo>
                <a:cubicBezTo>
                  <a:pt x="968753" y="279996"/>
                  <a:pt x="956304" y="310830"/>
                  <a:pt x="954261" y="353091"/>
                </a:cubicBezTo>
                <a:lnTo>
                  <a:pt x="868175" y="353091"/>
                </a:lnTo>
                <a:cubicBezTo>
                  <a:pt x="866132" y="310830"/>
                  <a:pt x="853683" y="280028"/>
                  <a:pt x="830063" y="258897"/>
                </a:cubicBezTo>
                <a:cubicBezTo>
                  <a:pt x="765969" y="201538"/>
                  <a:pt x="620513" y="210699"/>
                  <a:pt x="479844" y="219573"/>
                </a:cubicBezTo>
                <a:cubicBezTo>
                  <a:pt x="321492" y="229531"/>
                  <a:pt x="157714" y="239841"/>
                  <a:pt x="66744" y="158447"/>
                </a:cubicBezTo>
                <a:cubicBezTo>
                  <a:pt x="25600" y="121644"/>
                  <a:pt x="3160" y="69712"/>
                  <a:pt x="0" y="4149"/>
                </a:cubicBezTo>
                <a:close/>
              </a:path>
            </a:pathLst>
          </a:custGeom>
          <a:solidFill>
            <a:schemeClr val="accent3"/>
          </a:solidFill>
          <a:ln w="9525" cap="flat">
            <a:noFill/>
            <a:prstDash val="solid"/>
            <a:miter/>
          </a:ln>
        </p:spPr>
        <p:txBody>
          <a:bodyPr rtlCol="0" anchor="ctr"/>
          <a:lstStyle/>
          <a:p>
            <a:pPr algn="r" defTabSz="1097280" rtl="1">
              <a:defRPr/>
            </a:pPr>
            <a:endParaRPr lang="ko-KR" altLang="en-US" sz="1680" b="1">
              <a:solidFill>
                <a:prstClr val="black"/>
              </a:solidFill>
              <a:latin typeface="Cairo SemiBold" pitchFamily="2" charset="-78"/>
              <a:ea typeface="맑은 고딕" panose="020B0503020000020004" pitchFamily="34" charset="-127"/>
            </a:endParaRPr>
          </a:p>
        </p:txBody>
      </p:sp>
      <p:sp>
        <p:nvSpPr>
          <p:cNvPr id="11" name="자유형: 도형 1131">
            <a:extLst>
              <a:ext uri="{FF2B5EF4-FFF2-40B4-BE49-F238E27FC236}">
                <a16:creationId xmlns:a16="http://schemas.microsoft.com/office/drawing/2014/main" id="{93D8C405-8E5A-44C7-AB2B-0944C84CF979}"/>
              </a:ext>
            </a:extLst>
          </p:cNvPr>
          <p:cNvSpPr/>
          <p:nvPr/>
        </p:nvSpPr>
        <p:spPr>
          <a:xfrm>
            <a:off x="9576305" y="2289990"/>
            <a:ext cx="2186886" cy="385192"/>
          </a:xfrm>
          <a:custGeom>
            <a:avLst/>
            <a:gdLst>
              <a:gd name="connsiteX0" fmla="*/ 868143 w 1822405"/>
              <a:gd name="connsiteY0" fmla="*/ 0 h 353092"/>
              <a:gd name="connsiteX1" fmla="*/ 954230 w 1822405"/>
              <a:gd name="connsiteY1" fmla="*/ 0 h 353092"/>
              <a:gd name="connsiteX2" fmla="*/ 992342 w 1822405"/>
              <a:gd name="connsiteY2" fmla="*/ 94194 h 353092"/>
              <a:gd name="connsiteX3" fmla="*/ 1342560 w 1822405"/>
              <a:gd name="connsiteY3" fmla="*/ 133519 h 353092"/>
              <a:gd name="connsiteX4" fmla="*/ 1755661 w 1822405"/>
              <a:gd name="connsiteY4" fmla="*/ 194645 h 353092"/>
              <a:gd name="connsiteX5" fmla="*/ 1822405 w 1822405"/>
              <a:gd name="connsiteY5" fmla="*/ 348942 h 353092"/>
              <a:gd name="connsiteX6" fmla="*/ 1736318 w 1822405"/>
              <a:gd name="connsiteY6" fmla="*/ 353092 h 353092"/>
              <a:gd name="connsiteX7" fmla="*/ 1698206 w 1822405"/>
              <a:gd name="connsiteY7" fmla="*/ 258898 h 353092"/>
              <a:gd name="connsiteX8" fmla="*/ 1347987 w 1822405"/>
              <a:gd name="connsiteY8" fmla="*/ 219573 h 353092"/>
              <a:gd name="connsiteX9" fmla="*/ 934887 w 1822405"/>
              <a:gd name="connsiteY9" fmla="*/ 158448 h 353092"/>
              <a:gd name="connsiteX10" fmla="*/ 911202 w 1822405"/>
              <a:gd name="connsiteY10" fmla="*/ 132944 h 353092"/>
              <a:gd name="connsiteX11" fmla="*/ 887518 w 1822405"/>
              <a:gd name="connsiteY11" fmla="*/ 158448 h 353092"/>
              <a:gd name="connsiteX12" fmla="*/ 474418 w 1822405"/>
              <a:gd name="connsiteY12" fmla="*/ 219573 h 353092"/>
              <a:gd name="connsiteX13" fmla="*/ 124198 w 1822405"/>
              <a:gd name="connsiteY13" fmla="*/ 258898 h 353092"/>
              <a:gd name="connsiteX14" fmla="*/ 86087 w 1822405"/>
              <a:gd name="connsiteY14" fmla="*/ 353060 h 353092"/>
              <a:gd name="connsiteX15" fmla="*/ 0 w 1822405"/>
              <a:gd name="connsiteY15" fmla="*/ 348942 h 353092"/>
              <a:gd name="connsiteX16" fmla="*/ 66712 w 1822405"/>
              <a:gd name="connsiteY16" fmla="*/ 194645 h 353092"/>
              <a:gd name="connsiteX17" fmla="*/ 479812 w 1822405"/>
              <a:gd name="connsiteY17" fmla="*/ 133519 h 353092"/>
              <a:gd name="connsiteX18" fmla="*/ 830031 w 1822405"/>
              <a:gd name="connsiteY18" fmla="*/ 94194 h 353092"/>
              <a:gd name="connsiteX19" fmla="*/ 868143 w 1822405"/>
              <a:gd name="connsiteY19" fmla="*/ 0 h 3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2405" h="353092">
                <a:moveTo>
                  <a:pt x="868143" y="0"/>
                </a:moveTo>
                <a:lnTo>
                  <a:pt x="954230" y="0"/>
                </a:lnTo>
                <a:cubicBezTo>
                  <a:pt x="956273" y="42261"/>
                  <a:pt x="968721" y="73064"/>
                  <a:pt x="992342" y="94194"/>
                </a:cubicBezTo>
                <a:cubicBezTo>
                  <a:pt x="1056435" y="151553"/>
                  <a:pt x="1201892" y="142392"/>
                  <a:pt x="1342560" y="133519"/>
                </a:cubicBezTo>
                <a:cubicBezTo>
                  <a:pt x="1500913" y="123528"/>
                  <a:pt x="1664691" y="113218"/>
                  <a:pt x="1755661" y="194645"/>
                </a:cubicBezTo>
                <a:cubicBezTo>
                  <a:pt x="1796773" y="231447"/>
                  <a:pt x="1819244" y="283348"/>
                  <a:pt x="1822405" y="348942"/>
                </a:cubicBezTo>
                <a:lnTo>
                  <a:pt x="1736318" y="353092"/>
                </a:lnTo>
                <a:cubicBezTo>
                  <a:pt x="1734275" y="310831"/>
                  <a:pt x="1721827" y="280029"/>
                  <a:pt x="1698206" y="258898"/>
                </a:cubicBezTo>
                <a:cubicBezTo>
                  <a:pt x="1634112" y="201539"/>
                  <a:pt x="1488656" y="210700"/>
                  <a:pt x="1347987" y="219573"/>
                </a:cubicBezTo>
                <a:cubicBezTo>
                  <a:pt x="1189635" y="229532"/>
                  <a:pt x="1025857" y="239842"/>
                  <a:pt x="934887" y="158448"/>
                </a:cubicBezTo>
                <a:cubicBezTo>
                  <a:pt x="926141" y="150628"/>
                  <a:pt x="918256" y="142137"/>
                  <a:pt x="911202" y="132944"/>
                </a:cubicBezTo>
                <a:cubicBezTo>
                  <a:pt x="904148" y="142105"/>
                  <a:pt x="896264" y="150628"/>
                  <a:pt x="887518" y="158448"/>
                </a:cubicBezTo>
                <a:cubicBezTo>
                  <a:pt x="796548" y="239842"/>
                  <a:pt x="632770" y="229532"/>
                  <a:pt x="474418" y="219573"/>
                </a:cubicBezTo>
                <a:cubicBezTo>
                  <a:pt x="333749" y="210732"/>
                  <a:pt x="188293" y="201571"/>
                  <a:pt x="124198" y="258898"/>
                </a:cubicBezTo>
                <a:cubicBezTo>
                  <a:pt x="100578" y="279997"/>
                  <a:pt x="88129" y="310799"/>
                  <a:pt x="86087" y="353060"/>
                </a:cubicBezTo>
                <a:lnTo>
                  <a:pt x="0" y="348942"/>
                </a:lnTo>
                <a:cubicBezTo>
                  <a:pt x="3160" y="283348"/>
                  <a:pt x="25600" y="231447"/>
                  <a:pt x="66712" y="194645"/>
                </a:cubicBezTo>
                <a:cubicBezTo>
                  <a:pt x="157682" y="113250"/>
                  <a:pt x="321460" y="123560"/>
                  <a:pt x="479812" y="133519"/>
                </a:cubicBezTo>
                <a:cubicBezTo>
                  <a:pt x="620481" y="142360"/>
                  <a:pt x="765937" y="151521"/>
                  <a:pt x="830031" y="94194"/>
                </a:cubicBezTo>
                <a:cubicBezTo>
                  <a:pt x="853652" y="73064"/>
                  <a:pt x="866100" y="42261"/>
                  <a:pt x="868143" y="0"/>
                </a:cubicBezTo>
                <a:close/>
              </a:path>
            </a:pathLst>
          </a:custGeom>
          <a:solidFill>
            <a:schemeClr val="accent2"/>
          </a:solidFill>
          <a:ln w="9525" cap="flat">
            <a:noFill/>
            <a:prstDash val="solid"/>
            <a:miter/>
          </a:ln>
        </p:spPr>
        <p:txBody>
          <a:bodyPr rtlCol="0" anchor="ctr"/>
          <a:lstStyle/>
          <a:p>
            <a:pPr algn="r" defTabSz="1097280" rtl="1">
              <a:defRPr/>
            </a:pPr>
            <a:endParaRPr lang="ko-KR" altLang="en-US" sz="1680" b="1">
              <a:solidFill>
                <a:prstClr val="black"/>
              </a:solidFill>
              <a:latin typeface="Cairo SemiBold" pitchFamily="2" charset="-78"/>
              <a:ea typeface="맑은 고딕" panose="020B0503020000020004" pitchFamily="34" charset="-127"/>
            </a:endParaRPr>
          </a:p>
        </p:txBody>
      </p:sp>
      <p:sp>
        <p:nvSpPr>
          <p:cNvPr id="12" name="자유형: 도형 1132">
            <a:extLst>
              <a:ext uri="{FF2B5EF4-FFF2-40B4-BE49-F238E27FC236}">
                <a16:creationId xmlns:a16="http://schemas.microsoft.com/office/drawing/2014/main" id="{4EA106CF-36C6-47F0-B61B-8B607BD2B57E}"/>
              </a:ext>
            </a:extLst>
          </p:cNvPr>
          <p:cNvSpPr/>
          <p:nvPr/>
        </p:nvSpPr>
        <p:spPr>
          <a:xfrm>
            <a:off x="11661137" y="2713647"/>
            <a:ext cx="2186885" cy="385190"/>
          </a:xfrm>
          <a:custGeom>
            <a:avLst/>
            <a:gdLst>
              <a:gd name="connsiteX0" fmla="*/ 86087 w 1822404"/>
              <a:gd name="connsiteY0" fmla="*/ 0 h 353091"/>
              <a:gd name="connsiteX1" fmla="*/ 124199 w 1822404"/>
              <a:gd name="connsiteY1" fmla="*/ 94193 h 353091"/>
              <a:gd name="connsiteX2" fmla="*/ 474418 w 1822404"/>
              <a:gd name="connsiteY2" fmla="*/ 133518 h 353091"/>
              <a:gd name="connsiteX3" fmla="*/ 887518 w 1822404"/>
              <a:gd name="connsiteY3" fmla="*/ 194644 h 353091"/>
              <a:gd name="connsiteX4" fmla="*/ 911202 w 1822404"/>
              <a:gd name="connsiteY4" fmla="*/ 220147 h 353091"/>
              <a:gd name="connsiteX5" fmla="*/ 934886 w 1822404"/>
              <a:gd name="connsiteY5" fmla="*/ 194644 h 353091"/>
              <a:gd name="connsiteX6" fmla="*/ 1347987 w 1822404"/>
              <a:gd name="connsiteY6" fmla="*/ 133518 h 353091"/>
              <a:gd name="connsiteX7" fmla="*/ 1698206 w 1822404"/>
              <a:gd name="connsiteY7" fmla="*/ 94193 h 353091"/>
              <a:gd name="connsiteX8" fmla="*/ 1736318 w 1822404"/>
              <a:gd name="connsiteY8" fmla="*/ 0 h 353091"/>
              <a:gd name="connsiteX9" fmla="*/ 1822404 w 1822404"/>
              <a:gd name="connsiteY9" fmla="*/ 4149 h 353091"/>
              <a:gd name="connsiteX10" fmla="*/ 1755693 w 1822404"/>
              <a:gd name="connsiteY10" fmla="*/ 158447 h 353091"/>
              <a:gd name="connsiteX11" fmla="*/ 1342592 w 1822404"/>
              <a:gd name="connsiteY11" fmla="*/ 219573 h 353091"/>
              <a:gd name="connsiteX12" fmla="*/ 992373 w 1822404"/>
              <a:gd name="connsiteY12" fmla="*/ 258897 h 353091"/>
              <a:gd name="connsiteX13" fmla="*/ 954261 w 1822404"/>
              <a:gd name="connsiteY13" fmla="*/ 353091 h 353091"/>
              <a:gd name="connsiteX14" fmla="*/ 868175 w 1822404"/>
              <a:gd name="connsiteY14" fmla="*/ 353091 h 353091"/>
              <a:gd name="connsiteX15" fmla="*/ 830063 w 1822404"/>
              <a:gd name="connsiteY15" fmla="*/ 258897 h 353091"/>
              <a:gd name="connsiteX16" fmla="*/ 479844 w 1822404"/>
              <a:gd name="connsiteY16" fmla="*/ 219573 h 353091"/>
              <a:gd name="connsiteX17" fmla="*/ 66744 w 1822404"/>
              <a:gd name="connsiteY17" fmla="*/ 158447 h 353091"/>
              <a:gd name="connsiteX18" fmla="*/ 0 w 1822404"/>
              <a:gd name="connsiteY18" fmla="*/ 4149 h 35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2404" h="353091">
                <a:moveTo>
                  <a:pt x="86087" y="0"/>
                </a:moveTo>
                <a:cubicBezTo>
                  <a:pt x="88130" y="42261"/>
                  <a:pt x="100578" y="73063"/>
                  <a:pt x="124199" y="94193"/>
                </a:cubicBezTo>
                <a:cubicBezTo>
                  <a:pt x="188293" y="151553"/>
                  <a:pt x="333749" y="142392"/>
                  <a:pt x="474418" y="133518"/>
                </a:cubicBezTo>
                <a:cubicBezTo>
                  <a:pt x="632802" y="123527"/>
                  <a:pt x="796548" y="113249"/>
                  <a:pt x="887518" y="194644"/>
                </a:cubicBezTo>
                <a:cubicBezTo>
                  <a:pt x="896264" y="202464"/>
                  <a:pt x="904148" y="210954"/>
                  <a:pt x="911202" y="220147"/>
                </a:cubicBezTo>
                <a:cubicBezTo>
                  <a:pt x="918256" y="210986"/>
                  <a:pt x="926140" y="202464"/>
                  <a:pt x="934886" y="194644"/>
                </a:cubicBezTo>
                <a:cubicBezTo>
                  <a:pt x="1025856" y="113249"/>
                  <a:pt x="1189635" y="123559"/>
                  <a:pt x="1347987" y="133518"/>
                </a:cubicBezTo>
                <a:cubicBezTo>
                  <a:pt x="1488656" y="142392"/>
                  <a:pt x="1634112" y="151520"/>
                  <a:pt x="1698206" y="94193"/>
                </a:cubicBezTo>
                <a:cubicBezTo>
                  <a:pt x="1721826" y="73063"/>
                  <a:pt x="1734275" y="42261"/>
                  <a:pt x="1736318" y="0"/>
                </a:cubicBezTo>
                <a:lnTo>
                  <a:pt x="1822404" y="4149"/>
                </a:lnTo>
                <a:cubicBezTo>
                  <a:pt x="1819244" y="69743"/>
                  <a:pt x="1796805" y="121644"/>
                  <a:pt x="1755693" y="158447"/>
                </a:cubicBezTo>
                <a:cubicBezTo>
                  <a:pt x="1664723" y="239841"/>
                  <a:pt x="1500944" y="229531"/>
                  <a:pt x="1342592" y="219573"/>
                </a:cubicBezTo>
                <a:cubicBezTo>
                  <a:pt x="1201924" y="210699"/>
                  <a:pt x="1056467" y="201570"/>
                  <a:pt x="992373" y="258897"/>
                </a:cubicBezTo>
                <a:cubicBezTo>
                  <a:pt x="968753" y="279996"/>
                  <a:pt x="956304" y="310830"/>
                  <a:pt x="954261" y="353091"/>
                </a:cubicBezTo>
                <a:lnTo>
                  <a:pt x="868175" y="353091"/>
                </a:lnTo>
                <a:cubicBezTo>
                  <a:pt x="866132" y="310830"/>
                  <a:pt x="853683" y="280028"/>
                  <a:pt x="830063" y="258897"/>
                </a:cubicBezTo>
                <a:cubicBezTo>
                  <a:pt x="765969" y="201538"/>
                  <a:pt x="620513" y="210699"/>
                  <a:pt x="479844" y="219573"/>
                </a:cubicBezTo>
                <a:cubicBezTo>
                  <a:pt x="321492" y="229531"/>
                  <a:pt x="157714" y="239841"/>
                  <a:pt x="66744" y="158447"/>
                </a:cubicBezTo>
                <a:cubicBezTo>
                  <a:pt x="25600" y="121644"/>
                  <a:pt x="3160" y="69712"/>
                  <a:pt x="0" y="4149"/>
                </a:cubicBezTo>
                <a:close/>
              </a:path>
            </a:pathLst>
          </a:custGeom>
          <a:solidFill>
            <a:srgbClr val="EE6CC1"/>
          </a:solidFill>
          <a:ln w="9525" cap="flat">
            <a:noFill/>
            <a:prstDash val="solid"/>
            <a:miter/>
          </a:ln>
        </p:spPr>
        <p:txBody>
          <a:bodyPr rtlCol="0" anchor="ctr"/>
          <a:lstStyle/>
          <a:p>
            <a:pPr algn="r" defTabSz="1097280" rtl="1">
              <a:defRPr/>
            </a:pPr>
            <a:endParaRPr lang="ko-KR" altLang="en-US" sz="1680" b="1">
              <a:solidFill>
                <a:prstClr val="black"/>
              </a:solidFill>
              <a:latin typeface="Cairo SemiBold" pitchFamily="2" charset="-78"/>
              <a:ea typeface="맑은 고딕" panose="020B0503020000020004" pitchFamily="34" charset="-127"/>
            </a:endParaRPr>
          </a:p>
        </p:txBody>
      </p:sp>
      <p:grpSp>
        <p:nvGrpSpPr>
          <p:cNvPr id="13" name="그룹 1133">
            <a:extLst>
              <a:ext uri="{FF2B5EF4-FFF2-40B4-BE49-F238E27FC236}">
                <a16:creationId xmlns:a16="http://schemas.microsoft.com/office/drawing/2014/main" id="{82199FD8-E468-4A81-8F6E-B8AEFF074A60}"/>
              </a:ext>
            </a:extLst>
          </p:cNvPr>
          <p:cNvGrpSpPr/>
          <p:nvPr/>
        </p:nvGrpSpPr>
        <p:grpSpPr>
          <a:xfrm>
            <a:off x="8417317" y="4520744"/>
            <a:ext cx="1747592" cy="442577"/>
            <a:chOff x="2901215" y="4774345"/>
            <a:chExt cx="1090250" cy="405695"/>
          </a:xfrm>
        </p:grpSpPr>
        <p:sp>
          <p:nvSpPr>
            <p:cNvPr id="14" name="Oval 16">
              <a:extLst>
                <a:ext uri="{FF2B5EF4-FFF2-40B4-BE49-F238E27FC236}">
                  <a16:creationId xmlns:a16="http://schemas.microsoft.com/office/drawing/2014/main" id="{FBC2E270-5C2D-4219-A1A8-0961E166FF82}"/>
                </a:ext>
              </a:extLst>
            </p:cNvPr>
            <p:cNvSpPr/>
            <p:nvPr/>
          </p:nvSpPr>
          <p:spPr>
            <a:xfrm rot="10800000" flipH="1" flipV="1">
              <a:off x="2901215" y="4774345"/>
              <a:ext cx="1090250" cy="405695"/>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rtl="1">
                <a:defRPr/>
              </a:pPr>
              <a:endParaRPr lang="ko-KR" altLang="en-US" sz="1680" b="1" dirty="0">
                <a:solidFill>
                  <a:prstClr val="white"/>
                </a:solidFill>
                <a:latin typeface="Cairo SemiBold" pitchFamily="2" charset="-78"/>
                <a:ea typeface="맑은 고딕" panose="020B0503020000020004" pitchFamily="34" charset="-127"/>
              </a:endParaRPr>
            </a:p>
          </p:txBody>
        </p:sp>
        <p:sp>
          <p:nvSpPr>
            <p:cNvPr id="15" name="TextBox 14">
              <a:extLst>
                <a:ext uri="{FF2B5EF4-FFF2-40B4-BE49-F238E27FC236}">
                  <a16:creationId xmlns:a16="http://schemas.microsoft.com/office/drawing/2014/main" id="{6FE648C1-A10F-46ED-874C-7EF46C93A9D8}"/>
                </a:ext>
              </a:extLst>
            </p:cNvPr>
            <p:cNvSpPr txBox="1"/>
            <p:nvPr/>
          </p:nvSpPr>
          <p:spPr>
            <a:xfrm>
              <a:off x="2924127" y="4816378"/>
              <a:ext cx="1049546" cy="321626"/>
            </a:xfrm>
            <a:prstGeom prst="rect">
              <a:avLst/>
            </a:prstGeom>
            <a:noFill/>
            <a:ln>
              <a:noFill/>
            </a:ln>
          </p:spPr>
          <p:txBody>
            <a:bodyPr wrap="square" rtlCol="0" anchor="ctr">
              <a:spAutoFit/>
            </a:bodyPr>
            <a:lstStyle/>
            <a:p>
              <a:pPr algn="ctr" defTabSz="1097280" rtl="1">
                <a:defRPr/>
              </a:pPr>
              <a:r>
                <a:rPr lang="ar-EG" altLang="ko-KR" sz="1680" b="1" dirty="0">
                  <a:solidFill>
                    <a:srgbClr val="7030A0"/>
                  </a:solidFill>
                  <a:latin typeface="Cairo SemiBold" pitchFamily="2" charset="-78"/>
                  <a:ea typeface="맑은 고딕" panose="020B0503020000020004" pitchFamily="34" charset="-127"/>
                  <a:cs typeface="Arial" panose="020B0604020202020204" pitchFamily="34" charset="0"/>
                </a:rPr>
                <a:t>سبتمبر 2021</a:t>
              </a:r>
              <a:endParaRPr lang="ko-KR" altLang="en-US" sz="1680" b="1" dirty="0">
                <a:solidFill>
                  <a:srgbClr val="7030A0"/>
                </a:solidFill>
                <a:latin typeface="Cairo SemiBold" pitchFamily="2" charset="-78"/>
                <a:ea typeface="맑은 고딕" panose="020B0503020000020004" pitchFamily="34" charset="-127"/>
              </a:endParaRPr>
            </a:p>
          </p:txBody>
        </p:sp>
      </p:grpSp>
      <p:grpSp>
        <p:nvGrpSpPr>
          <p:cNvPr id="16" name="그룹 1136">
            <a:extLst>
              <a:ext uri="{FF2B5EF4-FFF2-40B4-BE49-F238E27FC236}">
                <a16:creationId xmlns:a16="http://schemas.microsoft.com/office/drawing/2014/main" id="{18CC0CAF-F368-4993-96E6-94CE329C717C}"/>
              </a:ext>
            </a:extLst>
          </p:cNvPr>
          <p:cNvGrpSpPr/>
          <p:nvPr/>
        </p:nvGrpSpPr>
        <p:grpSpPr>
          <a:xfrm>
            <a:off x="11823171" y="3435892"/>
            <a:ext cx="1907746" cy="498618"/>
            <a:chOff x="4717976" y="4799448"/>
            <a:chExt cx="1090250" cy="405695"/>
          </a:xfrm>
          <a:noFill/>
        </p:grpSpPr>
        <p:sp>
          <p:nvSpPr>
            <p:cNvPr id="17" name="Oval 22">
              <a:extLst>
                <a:ext uri="{FF2B5EF4-FFF2-40B4-BE49-F238E27FC236}">
                  <a16:creationId xmlns:a16="http://schemas.microsoft.com/office/drawing/2014/main" id="{9C773480-EC5D-4781-9559-142FF71B4952}"/>
                </a:ext>
              </a:extLst>
            </p:cNvPr>
            <p:cNvSpPr/>
            <p:nvPr/>
          </p:nvSpPr>
          <p:spPr>
            <a:xfrm>
              <a:off x="4717976" y="4799448"/>
              <a:ext cx="1090250" cy="405695"/>
            </a:xfrm>
            <a:prstGeom prst="roundRect">
              <a:avLst/>
            </a:prstGeom>
            <a:grpFill/>
            <a:ln w="38100">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rtl="1">
                <a:defRPr/>
              </a:pPr>
              <a:endParaRPr lang="ko-KR" altLang="en-US" sz="1680" b="1" dirty="0">
                <a:solidFill>
                  <a:prstClr val="white"/>
                </a:solidFill>
                <a:latin typeface="Cairo SemiBold" pitchFamily="2" charset="-78"/>
                <a:ea typeface="맑은 고딕" panose="020B0503020000020004" pitchFamily="34" charset="-127"/>
              </a:endParaRPr>
            </a:p>
          </p:txBody>
        </p:sp>
        <p:sp>
          <p:nvSpPr>
            <p:cNvPr id="18" name="TextBox 17">
              <a:extLst>
                <a:ext uri="{FF2B5EF4-FFF2-40B4-BE49-F238E27FC236}">
                  <a16:creationId xmlns:a16="http://schemas.microsoft.com/office/drawing/2014/main" id="{F9C8616D-E6EE-4637-B5C2-AF267EEA82A1}"/>
                </a:ext>
              </a:extLst>
            </p:cNvPr>
            <p:cNvSpPr txBox="1"/>
            <p:nvPr/>
          </p:nvSpPr>
          <p:spPr>
            <a:xfrm>
              <a:off x="4717976" y="4859554"/>
              <a:ext cx="1049546" cy="285477"/>
            </a:xfrm>
            <a:prstGeom prst="rect">
              <a:avLst/>
            </a:prstGeom>
            <a:grpFill/>
            <a:ln>
              <a:noFill/>
            </a:ln>
          </p:spPr>
          <p:txBody>
            <a:bodyPr wrap="square" rtlCol="0" anchor="ctr">
              <a:spAutoFit/>
            </a:bodyPr>
            <a:lstStyle/>
            <a:p>
              <a:pPr algn="ctr" defTabSz="1097280" rtl="1">
                <a:defRPr/>
              </a:pPr>
              <a:r>
                <a:rPr lang="ar-EG" altLang="ko-KR" sz="1680" b="1" dirty="0">
                  <a:solidFill>
                    <a:srgbClr val="FF66CC"/>
                  </a:solidFill>
                  <a:latin typeface="Cairo SemiBold" pitchFamily="2" charset="-78"/>
                  <a:ea typeface="맑은 고딕" panose="020B0503020000020004" pitchFamily="34" charset="-127"/>
                  <a:cs typeface="Arial" panose="020B0604020202020204" pitchFamily="34" charset="0"/>
                </a:rPr>
                <a:t>أكتوبر 2018</a:t>
              </a:r>
              <a:endParaRPr lang="ko-KR" altLang="en-US" sz="1680" b="1" dirty="0">
                <a:solidFill>
                  <a:srgbClr val="FF66CC"/>
                </a:solidFill>
                <a:latin typeface="Cairo SemiBold" pitchFamily="2" charset="-78"/>
                <a:ea typeface="맑은 고딕" panose="020B0503020000020004" pitchFamily="34" charset="-127"/>
              </a:endParaRPr>
            </a:p>
          </p:txBody>
        </p:sp>
      </p:grpSp>
      <p:grpSp>
        <p:nvGrpSpPr>
          <p:cNvPr id="19" name="그룹 1139">
            <a:extLst>
              <a:ext uri="{FF2B5EF4-FFF2-40B4-BE49-F238E27FC236}">
                <a16:creationId xmlns:a16="http://schemas.microsoft.com/office/drawing/2014/main" id="{D2AD511C-DB75-4D77-BBB6-6CF176F07E96}"/>
              </a:ext>
            </a:extLst>
          </p:cNvPr>
          <p:cNvGrpSpPr/>
          <p:nvPr/>
        </p:nvGrpSpPr>
        <p:grpSpPr>
          <a:xfrm>
            <a:off x="9840158" y="1433921"/>
            <a:ext cx="1645540" cy="442577"/>
            <a:chOff x="6529615" y="4799447"/>
            <a:chExt cx="1090250" cy="405695"/>
          </a:xfrm>
        </p:grpSpPr>
        <p:sp>
          <p:nvSpPr>
            <p:cNvPr id="20" name="Oval 28">
              <a:extLst>
                <a:ext uri="{FF2B5EF4-FFF2-40B4-BE49-F238E27FC236}">
                  <a16:creationId xmlns:a16="http://schemas.microsoft.com/office/drawing/2014/main" id="{EFB45213-3625-440E-A003-39047C2894C9}"/>
                </a:ext>
              </a:extLst>
            </p:cNvPr>
            <p:cNvSpPr/>
            <p:nvPr/>
          </p:nvSpPr>
          <p:spPr>
            <a:xfrm rot="10800000" flipH="1" flipV="1">
              <a:off x="6529615" y="4799447"/>
              <a:ext cx="1090250" cy="405695"/>
            </a:xfrm>
            <a:prstGeom prst="round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rtl="1">
                <a:defRPr/>
              </a:pPr>
              <a:endParaRPr lang="ko-KR" altLang="en-US" sz="1680" b="1" dirty="0">
                <a:solidFill>
                  <a:prstClr val="white"/>
                </a:solidFill>
                <a:latin typeface="Cairo SemiBold" pitchFamily="2" charset="-78"/>
                <a:ea typeface="맑은 고딕" panose="020B0503020000020004" pitchFamily="34" charset="-127"/>
              </a:endParaRPr>
            </a:p>
          </p:txBody>
        </p:sp>
        <p:sp>
          <p:nvSpPr>
            <p:cNvPr id="21" name="TextBox 20">
              <a:extLst>
                <a:ext uri="{FF2B5EF4-FFF2-40B4-BE49-F238E27FC236}">
                  <a16:creationId xmlns:a16="http://schemas.microsoft.com/office/drawing/2014/main" id="{45D2C8F4-A39E-4558-9263-4827F87D51FE}"/>
                </a:ext>
              </a:extLst>
            </p:cNvPr>
            <p:cNvSpPr txBox="1"/>
            <p:nvPr/>
          </p:nvSpPr>
          <p:spPr>
            <a:xfrm>
              <a:off x="6552527" y="4841481"/>
              <a:ext cx="1049546" cy="321626"/>
            </a:xfrm>
            <a:prstGeom prst="rect">
              <a:avLst/>
            </a:prstGeom>
            <a:noFill/>
          </p:spPr>
          <p:txBody>
            <a:bodyPr wrap="square" rtlCol="0" anchor="ctr">
              <a:spAutoFit/>
            </a:bodyPr>
            <a:lstStyle/>
            <a:p>
              <a:pPr algn="ctr" defTabSz="1097280" rtl="1">
                <a:defRPr/>
              </a:pPr>
              <a:r>
                <a:rPr lang="ar-EG" altLang="ko-KR" sz="1680" b="1" dirty="0">
                  <a:solidFill>
                    <a:srgbClr val="009DD9"/>
                  </a:solidFill>
                  <a:latin typeface="Cairo SemiBold" pitchFamily="2" charset="-78"/>
                  <a:ea typeface="맑은 고딕" panose="020B0503020000020004" pitchFamily="34" charset="-127"/>
                  <a:cs typeface="Arial" panose="020B0604020202020204" pitchFamily="34" charset="0"/>
                </a:rPr>
                <a:t>يناير 2019</a:t>
              </a:r>
              <a:endParaRPr lang="ko-KR" altLang="en-US" sz="1680" b="1" dirty="0">
                <a:solidFill>
                  <a:srgbClr val="009DD9"/>
                </a:solidFill>
                <a:latin typeface="Cairo SemiBold" pitchFamily="2" charset="-78"/>
                <a:ea typeface="맑은 고딕" panose="020B0503020000020004" pitchFamily="34" charset="-127"/>
              </a:endParaRPr>
            </a:p>
          </p:txBody>
        </p:sp>
      </p:grpSp>
      <p:grpSp>
        <p:nvGrpSpPr>
          <p:cNvPr id="22" name="그룹 1142">
            <a:extLst>
              <a:ext uri="{FF2B5EF4-FFF2-40B4-BE49-F238E27FC236}">
                <a16:creationId xmlns:a16="http://schemas.microsoft.com/office/drawing/2014/main" id="{903CE62D-A6BF-48F0-A6BD-8F998A1DE473}"/>
              </a:ext>
            </a:extLst>
          </p:cNvPr>
          <p:cNvGrpSpPr/>
          <p:nvPr/>
        </p:nvGrpSpPr>
        <p:grpSpPr>
          <a:xfrm>
            <a:off x="7766202" y="3306246"/>
            <a:ext cx="1604122" cy="442577"/>
            <a:chOff x="8341254" y="4799448"/>
            <a:chExt cx="1090250" cy="405695"/>
          </a:xfrm>
        </p:grpSpPr>
        <p:sp>
          <p:nvSpPr>
            <p:cNvPr id="23" name="Oval 34">
              <a:extLst>
                <a:ext uri="{FF2B5EF4-FFF2-40B4-BE49-F238E27FC236}">
                  <a16:creationId xmlns:a16="http://schemas.microsoft.com/office/drawing/2014/main" id="{8A57ED13-D130-4C75-A736-43C50967445B}"/>
                </a:ext>
              </a:extLst>
            </p:cNvPr>
            <p:cNvSpPr/>
            <p:nvPr/>
          </p:nvSpPr>
          <p:spPr>
            <a:xfrm>
              <a:off x="8341254" y="4799448"/>
              <a:ext cx="1090250" cy="405695"/>
            </a:xfrm>
            <a:prstGeom prst="round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rtl="1">
                <a:defRPr/>
              </a:pPr>
              <a:endParaRPr lang="ko-KR" altLang="en-US" sz="1680" b="1" dirty="0">
                <a:solidFill>
                  <a:prstClr val="white"/>
                </a:solidFill>
                <a:latin typeface="Cairo SemiBold" pitchFamily="2" charset="-78"/>
                <a:ea typeface="맑은 고딕" panose="020B0503020000020004" pitchFamily="34" charset="-127"/>
              </a:endParaRPr>
            </a:p>
          </p:txBody>
        </p:sp>
        <p:sp>
          <p:nvSpPr>
            <p:cNvPr id="24" name="TextBox 23">
              <a:extLst>
                <a:ext uri="{FF2B5EF4-FFF2-40B4-BE49-F238E27FC236}">
                  <a16:creationId xmlns:a16="http://schemas.microsoft.com/office/drawing/2014/main" id="{4FE6C9D5-8AEF-4068-83A3-9B9ECB41294F}"/>
                </a:ext>
              </a:extLst>
            </p:cNvPr>
            <p:cNvSpPr txBox="1"/>
            <p:nvPr/>
          </p:nvSpPr>
          <p:spPr>
            <a:xfrm>
              <a:off x="8364166" y="4841481"/>
              <a:ext cx="1049546" cy="321626"/>
            </a:xfrm>
            <a:prstGeom prst="rect">
              <a:avLst/>
            </a:prstGeom>
            <a:noFill/>
          </p:spPr>
          <p:txBody>
            <a:bodyPr wrap="square" rtlCol="0" anchor="ctr">
              <a:spAutoFit/>
            </a:bodyPr>
            <a:lstStyle/>
            <a:p>
              <a:pPr algn="ctr" defTabSz="1097280" rtl="1">
                <a:defRPr/>
              </a:pPr>
              <a:r>
                <a:rPr lang="ar-EG" altLang="ko-KR" sz="1680" b="1" dirty="0">
                  <a:solidFill>
                    <a:srgbClr val="0BD0D9"/>
                  </a:solidFill>
                  <a:latin typeface="Cairo SemiBold" pitchFamily="2" charset="-78"/>
                  <a:ea typeface="맑은 고딕" panose="020B0503020000020004" pitchFamily="34" charset="-127"/>
                  <a:cs typeface="Arial" panose="020B0604020202020204" pitchFamily="34" charset="0"/>
                </a:rPr>
                <a:t>يوليو2019</a:t>
              </a:r>
              <a:endParaRPr lang="ko-KR" altLang="en-US" sz="1680" b="1" dirty="0">
                <a:solidFill>
                  <a:srgbClr val="0BD0D9"/>
                </a:solidFill>
                <a:latin typeface="Cairo SemiBold" pitchFamily="2" charset="-78"/>
                <a:ea typeface="맑은 고딕" panose="020B0503020000020004" pitchFamily="34" charset="-127"/>
              </a:endParaRPr>
            </a:p>
          </p:txBody>
        </p:sp>
      </p:grpSp>
      <p:grpSp>
        <p:nvGrpSpPr>
          <p:cNvPr id="25" name="그룹 1145">
            <a:extLst>
              <a:ext uri="{FF2B5EF4-FFF2-40B4-BE49-F238E27FC236}">
                <a16:creationId xmlns:a16="http://schemas.microsoft.com/office/drawing/2014/main" id="{C3352977-E219-4BDF-91BC-111F8DF50FF0}"/>
              </a:ext>
            </a:extLst>
          </p:cNvPr>
          <p:cNvGrpSpPr/>
          <p:nvPr/>
        </p:nvGrpSpPr>
        <p:grpSpPr>
          <a:xfrm>
            <a:off x="5657711" y="1413655"/>
            <a:ext cx="1866410" cy="442577"/>
            <a:chOff x="10152891" y="4799447"/>
            <a:chExt cx="1090250" cy="405695"/>
          </a:xfrm>
        </p:grpSpPr>
        <p:sp>
          <p:nvSpPr>
            <p:cNvPr id="26" name="Oval 40">
              <a:extLst>
                <a:ext uri="{FF2B5EF4-FFF2-40B4-BE49-F238E27FC236}">
                  <a16:creationId xmlns:a16="http://schemas.microsoft.com/office/drawing/2014/main" id="{A1BEBA87-2322-4D7C-8801-B035D090D0DE}"/>
                </a:ext>
              </a:extLst>
            </p:cNvPr>
            <p:cNvSpPr/>
            <p:nvPr/>
          </p:nvSpPr>
          <p:spPr>
            <a:xfrm rot="10800000" flipH="1" flipV="1">
              <a:off x="10152891" y="4799447"/>
              <a:ext cx="1090250" cy="405695"/>
            </a:xfrm>
            <a:prstGeom prst="roundRect">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rtl="1">
                <a:defRPr/>
              </a:pPr>
              <a:endParaRPr lang="ko-KR" altLang="en-US" sz="1680" b="1" dirty="0">
                <a:solidFill>
                  <a:prstClr val="white"/>
                </a:solidFill>
                <a:latin typeface="Cairo SemiBold" pitchFamily="2" charset="-78"/>
                <a:ea typeface="맑은 고딕" panose="020B0503020000020004" pitchFamily="34" charset="-127"/>
              </a:endParaRPr>
            </a:p>
          </p:txBody>
        </p:sp>
        <p:sp>
          <p:nvSpPr>
            <p:cNvPr id="27" name="TextBox 26">
              <a:extLst>
                <a:ext uri="{FF2B5EF4-FFF2-40B4-BE49-F238E27FC236}">
                  <a16:creationId xmlns:a16="http://schemas.microsoft.com/office/drawing/2014/main" id="{1CD98A80-A3C7-42A9-8498-A18887467592}"/>
                </a:ext>
              </a:extLst>
            </p:cNvPr>
            <p:cNvSpPr txBox="1"/>
            <p:nvPr/>
          </p:nvSpPr>
          <p:spPr>
            <a:xfrm>
              <a:off x="10175803" y="4841481"/>
              <a:ext cx="1049546" cy="321626"/>
            </a:xfrm>
            <a:prstGeom prst="rect">
              <a:avLst/>
            </a:prstGeom>
            <a:noFill/>
          </p:spPr>
          <p:txBody>
            <a:bodyPr wrap="square" rtlCol="0" anchor="ctr">
              <a:spAutoFit/>
            </a:bodyPr>
            <a:lstStyle/>
            <a:p>
              <a:pPr algn="ctr" defTabSz="1097280" rtl="1">
                <a:defRPr/>
              </a:pPr>
              <a:r>
                <a:rPr lang="ar-EG" altLang="ko-KR" sz="1680" b="1" dirty="0">
                  <a:solidFill>
                    <a:srgbClr val="10CF9B"/>
                  </a:solidFill>
                  <a:latin typeface="Cairo SemiBold" pitchFamily="2" charset="-78"/>
                  <a:ea typeface="맑은 고딕" panose="020B0503020000020004" pitchFamily="34" charset="-127"/>
                  <a:cs typeface="Arial" panose="020B0604020202020204" pitchFamily="34" charset="0"/>
                </a:rPr>
                <a:t>سبتمبر 2019</a:t>
              </a:r>
              <a:endParaRPr lang="ko-KR" altLang="en-US" sz="1680" b="1" dirty="0">
                <a:solidFill>
                  <a:srgbClr val="10CF9B"/>
                </a:solidFill>
                <a:latin typeface="Cairo SemiBold" pitchFamily="2" charset="-78"/>
                <a:ea typeface="맑은 고딕" panose="020B0503020000020004" pitchFamily="34" charset="-127"/>
              </a:endParaRPr>
            </a:p>
          </p:txBody>
        </p:sp>
      </p:grpSp>
      <p:grpSp>
        <p:nvGrpSpPr>
          <p:cNvPr id="28" name="그룹 1148">
            <a:extLst>
              <a:ext uri="{FF2B5EF4-FFF2-40B4-BE49-F238E27FC236}">
                <a16:creationId xmlns:a16="http://schemas.microsoft.com/office/drawing/2014/main" id="{3B6DF05A-B7F4-47E6-A098-FB2A6CF26723}"/>
              </a:ext>
            </a:extLst>
          </p:cNvPr>
          <p:cNvGrpSpPr/>
          <p:nvPr/>
        </p:nvGrpSpPr>
        <p:grpSpPr>
          <a:xfrm>
            <a:off x="3546855" y="3317101"/>
            <a:ext cx="1859602" cy="442577"/>
            <a:chOff x="1094698" y="4799448"/>
            <a:chExt cx="1090250" cy="405695"/>
          </a:xfrm>
        </p:grpSpPr>
        <p:sp>
          <p:nvSpPr>
            <p:cNvPr id="29" name="Oval 5">
              <a:extLst>
                <a:ext uri="{FF2B5EF4-FFF2-40B4-BE49-F238E27FC236}">
                  <a16:creationId xmlns:a16="http://schemas.microsoft.com/office/drawing/2014/main" id="{A739F03D-8408-4077-9373-8F530AA320A4}"/>
                </a:ext>
              </a:extLst>
            </p:cNvPr>
            <p:cNvSpPr/>
            <p:nvPr/>
          </p:nvSpPr>
          <p:spPr>
            <a:xfrm>
              <a:off x="1094698" y="4799448"/>
              <a:ext cx="1090250" cy="405695"/>
            </a:xfrm>
            <a:prstGeom prst="roundRect">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rtl="1">
                <a:defRPr/>
              </a:pPr>
              <a:endParaRPr lang="ko-KR" altLang="en-US" sz="1680" b="1" dirty="0">
                <a:solidFill>
                  <a:prstClr val="white"/>
                </a:solidFill>
                <a:latin typeface="Cairo SemiBold" pitchFamily="2" charset="-78"/>
                <a:ea typeface="맑은 고딕" panose="020B0503020000020004" pitchFamily="34" charset="-127"/>
              </a:endParaRPr>
            </a:p>
          </p:txBody>
        </p:sp>
        <p:sp>
          <p:nvSpPr>
            <p:cNvPr id="30" name="TextBox 29">
              <a:extLst>
                <a:ext uri="{FF2B5EF4-FFF2-40B4-BE49-F238E27FC236}">
                  <a16:creationId xmlns:a16="http://schemas.microsoft.com/office/drawing/2014/main" id="{DBA9236C-4FAB-415C-BF65-0BF9F75AABF5}"/>
                </a:ext>
              </a:extLst>
            </p:cNvPr>
            <p:cNvSpPr txBox="1"/>
            <p:nvPr/>
          </p:nvSpPr>
          <p:spPr>
            <a:xfrm>
              <a:off x="1117610" y="4841481"/>
              <a:ext cx="1049546" cy="321626"/>
            </a:xfrm>
            <a:prstGeom prst="rect">
              <a:avLst/>
            </a:prstGeom>
            <a:noFill/>
          </p:spPr>
          <p:txBody>
            <a:bodyPr wrap="square" rtlCol="0" anchor="ctr">
              <a:spAutoFit/>
            </a:bodyPr>
            <a:lstStyle/>
            <a:p>
              <a:pPr algn="ctr" defTabSz="1097280" rtl="1">
                <a:defRPr/>
              </a:pPr>
              <a:r>
                <a:rPr lang="ar-EG" altLang="ko-KR" sz="1680" b="1" dirty="0">
                  <a:solidFill>
                    <a:srgbClr val="7CCA62"/>
                  </a:solidFill>
                  <a:latin typeface="Cairo SemiBold" pitchFamily="2" charset="-78"/>
                  <a:ea typeface="맑은 고딕" panose="020B0503020000020004" pitchFamily="34" charset="-127"/>
                  <a:cs typeface="Arial" panose="020B0604020202020204" pitchFamily="34" charset="0"/>
                </a:rPr>
                <a:t>مارس 2020</a:t>
              </a:r>
              <a:endParaRPr lang="ko-KR" altLang="en-US" sz="1680" b="1" dirty="0">
                <a:solidFill>
                  <a:srgbClr val="7CCA62"/>
                </a:solidFill>
                <a:latin typeface="Cairo SemiBold" pitchFamily="2" charset="-78"/>
                <a:ea typeface="맑은 고딕" panose="020B0503020000020004" pitchFamily="34" charset="-127"/>
              </a:endParaRPr>
            </a:p>
          </p:txBody>
        </p:sp>
      </p:grpSp>
      <p:sp>
        <p:nvSpPr>
          <p:cNvPr id="31" name="TextBox 30">
            <a:extLst>
              <a:ext uri="{FF2B5EF4-FFF2-40B4-BE49-F238E27FC236}">
                <a16:creationId xmlns:a16="http://schemas.microsoft.com/office/drawing/2014/main" id="{6B4C1C45-190A-43C1-9DAC-F18605CDEE91}"/>
              </a:ext>
            </a:extLst>
          </p:cNvPr>
          <p:cNvSpPr txBox="1"/>
          <p:nvPr/>
        </p:nvSpPr>
        <p:spPr>
          <a:xfrm>
            <a:off x="9441548" y="3623173"/>
            <a:ext cx="2274480" cy="609398"/>
          </a:xfrm>
          <a:prstGeom prst="rect">
            <a:avLst/>
          </a:prstGeom>
          <a:noFill/>
        </p:spPr>
        <p:txBody>
          <a:bodyPr wrap="square" rtlCol="0">
            <a:spAutoFit/>
          </a:bodyPr>
          <a:lstStyle/>
          <a:p>
            <a:pPr algn="ctr" defTabSz="1066800" rtl="1">
              <a:spcBef>
                <a:spcPct val="0"/>
              </a:spcBef>
              <a:spcAft>
                <a:spcPct val="35000"/>
              </a:spcAft>
              <a:defRPr/>
            </a:pPr>
            <a:r>
              <a:rPr lang="ar-EG" sz="1680" b="1" dirty="0">
                <a:solidFill>
                  <a:srgbClr val="0070C0"/>
                </a:solidFill>
                <a:latin typeface="Cairo SemiBold" pitchFamily="2" charset="-78"/>
                <a:cs typeface="Arial" panose="020B0604020202020204" pitchFamily="34" charset="0"/>
              </a:rPr>
              <a:t>مبادرة علاج أمراض سوء التغذية في أطفال المدارس</a:t>
            </a:r>
            <a:endParaRPr lang="en-US" sz="1680" b="1" dirty="0">
              <a:solidFill>
                <a:srgbClr val="0070C0"/>
              </a:solidFill>
              <a:latin typeface="Cairo SemiBold" pitchFamily="2" charset="-78"/>
            </a:endParaRPr>
          </a:p>
        </p:txBody>
      </p:sp>
      <p:sp>
        <p:nvSpPr>
          <p:cNvPr id="32" name="TextBox 31">
            <a:extLst>
              <a:ext uri="{FF2B5EF4-FFF2-40B4-BE49-F238E27FC236}">
                <a16:creationId xmlns:a16="http://schemas.microsoft.com/office/drawing/2014/main" id="{F8B1A5DC-29DF-4A1A-BE1C-0E59D5D24D1A}"/>
              </a:ext>
            </a:extLst>
          </p:cNvPr>
          <p:cNvSpPr txBox="1"/>
          <p:nvPr/>
        </p:nvSpPr>
        <p:spPr>
          <a:xfrm>
            <a:off x="11618732" y="2119142"/>
            <a:ext cx="2325352" cy="609398"/>
          </a:xfrm>
          <a:prstGeom prst="rect">
            <a:avLst/>
          </a:prstGeom>
          <a:noFill/>
        </p:spPr>
        <p:txBody>
          <a:bodyPr wrap="square" rtlCol="0">
            <a:spAutoFit/>
          </a:bodyPr>
          <a:lstStyle/>
          <a:p>
            <a:pPr algn="ctr" defTabSz="1097280" rtl="1">
              <a:defRPr/>
            </a:pPr>
            <a:r>
              <a:rPr lang="ar-EG" sz="1680" b="1" dirty="0">
                <a:solidFill>
                  <a:srgbClr val="0070C0"/>
                </a:solidFill>
                <a:latin typeface="Cairo SemiBold" pitchFamily="2" charset="-78"/>
                <a:cs typeface="Arial" panose="020B0604020202020204" pitchFamily="34" charset="0"/>
              </a:rPr>
              <a:t>مبادرة القضاء على فيروس سي</a:t>
            </a:r>
            <a:endParaRPr lang="ko-KR" altLang="en-US" sz="1680" b="1" dirty="0">
              <a:solidFill>
                <a:srgbClr val="0F6FC6"/>
              </a:solidFill>
              <a:latin typeface="Cairo SemiBold" pitchFamily="2" charset="-78"/>
              <a:ea typeface="맑은 고딕" panose="020B0503020000020004" pitchFamily="34" charset="-127"/>
            </a:endParaRPr>
          </a:p>
        </p:txBody>
      </p:sp>
      <p:sp>
        <p:nvSpPr>
          <p:cNvPr id="33" name="TextBox 32">
            <a:extLst>
              <a:ext uri="{FF2B5EF4-FFF2-40B4-BE49-F238E27FC236}">
                <a16:creationId xmlns:a16="http://schemas.microsoft.com/office/drawing/2014/main" id="{0A0EEB29-9759-47BE-A902-241537D6267A}"/>
              </a:ext>
            </a:extLst>
          </p:cNvPr>
          <p:cNvSpPr txBox="1"/>
          <p:nvPr/>
        </p:nvSpPr>
        <p:spPr>
          <a:xfrm>
            <a:off x="7517494" y="1860908"/>
            <a:ext cx="1961838" cy="325025"/>
          </a:xfrm>
          <a:prstGeom prst="rect">
            <a:avLst/>
          </a:prstGeom>
          <a:noFill/>
        </p:spPr>
        <p:txBody>
          <a:bodyPr wrap="square" rtlCol="0">
            <a:spAutoFit/>
          </a:bodyPr>
          <a:lstStyle/>
          <a:p>
            <a:pPr algn="r" defTabSz="1066800" rtl="1">
              <a:lnSpc>
                <a:spcPct val="90000"/>
              </a:lnSpc>
              <a:spcBef>
                <a:spcPct val="0"/>
              </a:spcBef>
              <a:spcAft>
                <a:spcPct val="35000"/>
              </a:spcAft>
              <a:defRPr/>
            </a:pPr>
            <a:r>
              <a:rPr lang="ar-EG" sz="1680" b="1" dirty="0">
                <a:solidFill>
                  <a:srgbClr val="0070C0"/>
                </a:solidFill>
                <a:latin typeface="Cairo SemiBold" pitchFamily="2" charset="-78"/>
                <a:cs typeface="Arial" panose="020B0604020202020204" pitchFamily="34" charset="0"/>
              </a:rPr>
              <a:t>مبادرة صحة</a:t>
            </a:r>
            <a:r>
              <a:rPr lang="en-US" sz="1680" b="1" dirty="0">
                <a:solidFill>
                  <a:srgbClr val="0070C0"/>
                </a:solidFill>
                <a:latin typeface="Cairo SemiBold" pitchFamily="2" charset="-78"/>
              </a:rPr>
              <a:t> </a:t>
            </a:r>
            <a:r>
              <a:rPr lang="ar-EG" sz="1680" b="1" dirty="0">
                <a:solidFill>
                  <a:srgbClr val="0070C0"/>
                </a:solidFill>
                <a:latin typeface="Cairo SemiBold" pitchFamily="2" charset="-78"/>
                <a:cs typeface="Arial" panose="020B0604020202020204" pitchFamily="34" charset="0"/>
              </a:rPr>
              <a:t>المرأة </a:t>
            </a:r>
            <a:endParaRPr lang="en-US" sz="1680" b="1" dirty="0">
              <a:solidFill>
                <a:srgbClr val="0070C0"/>
              </a:solidFill>
              <a:latin typeface="Cairo SemiBold" pitchFamily="2" charset="-78"/>
            </a:endParaRPr>
          </a:p>
        </p:txBody>
      </p:sp>
      <p:sp>
        <p:nvSpPr>
          <p:cNvPr id="34" name="자유형: 도형 1127">
            <a:extLst>
              <a:ext uri="{FF2B5EF4-FFF2-40B4-BE49-F238E27FC236}">
                <a16:creationId xmlns:a16="http://schemas.microsoft.com/office/drawing/2014/main" id="{C1D6E0D9-C3D9-4E97-AA6B-CD8BCC539975}"/>
              </a:ext>
            </a:extLst>
          </p:cNvPr>
          <p:cNvSpPr/>
          <p:nvPr/>
        </p:nvSpPr>
        <p:spPr>
          <a:xfrm>
            <a:off x="3939838" y="5245557"/>
            <a:ext cx="2186886" cy="423710"/>
          </a:xfrm>
          <a:custGeom>
            <a:avLst/>
            <a:gdLst>
              <a:gd name="connsiteX0" fmla="*/ 868143 w 1822405"/>
              <a:gd name="connsiteY0" fmla="*/ 0 h 353092"/>
              <a:gd name="connsiteX1" fmla="*/ 954230 w 1822405"/>
              <a:gd name="connsiteY1" fmla="*/ 0 h 353092"/>
              <a:gd name="connsiteX2" fmla="*/ 992342 w 1822405"/>
              <a:gd name="connsiteY2" fmla="*/ 94194 h 353092"/>
              <a:gd name="connsiteX3" fmla="*/ 1342560 w 1822405"/>
              <a:gd name="connsiteY3" fmla="*/ 133519 h 353092"/>
              <a:gd name="connsiteX4" fmla="*/ 1755661 w 1822405"/>
              <a:gd name="connsiteY4" fmla="*/ 194645 h 353092"/>
              <a:gd name="connsiteX5" fmla="*/ 1822405 w 1822405"/>
              <a:gd name="connsiteY5" fmla="*/ 348942 h 353092"/>
              <a:gd name="connsiteX6" fmla="*/ 1736318 w 1822405"/>
              <a:gd name="connsiteY6" fmla="*/ 353092 h 353092"/>
              <a:gd name="connsiteX7" fmla="*/ 1698206 w 1822405"/>
              <a:gd name="connsiteY7" fmla="*/ 258898 h 353092"/>
              <a:gd name="connsiteX8" fmla="*/ 1347987 w 1822405"/>
              <a:gd name="connsiteY8" fmla="*/ 219573 h 353092"/>
              <a:gd name="connsiteX9" fmla="*/ 934887 w 1822405"/>
              <a:gd name="connsiteY9" fmla="*/ 158448 h 353092"/>
              <a:gd name="connsiteX10" fmla="*/ 911202 w 1822405"/>
              <a:gd name="connsiteY10" fmla="*/ 132944 h 353092"/>
              <a:gd name="connsiteX11" fmla="*/ 887518 w 1822405"/>
              <a:gd name="connsiteY11" fmla="*/ 158448 h 353092"/>
              <a:gd name="connsiteX12" fmla="*/ 474418 w 1822405"/>
              <a:gd name="connsiteY12" fmla="*/ 219573 h 353092"/>
              <a:gd name="connsiteX13" fmla="*/ 124198 w 1822405"/>
              <a:gd name="connsiteY13" fmla="*/ 258898 h 353092"/>
              <a:gd name="connsiteX14" fmla="*/ 86087 w 1822405"/>
              <a:gd name="connsiteY14" fmla="*/ 353060 h 353092"/>
              <a:gd name="connsiteX15" fmla="*/ 0 w 1822405"/>
              <a:gd name="connsiteY15" fmla="*/ 348942 h 353092"/>
              <a:gd name="connsiteX16" fmla="*/ 66712 w 1822405"/>
              <a:gd name="connsiteY16" fmla="*/ 194645 h 353092"/>
              <a:gd name="connsiteX17" fmla="*/ 479812 w 1822405"/>
              <a:gd name="connsiteY17" fmla="*/ 133519 h 353092"/>
              <a:gd name="connsiteX18" fmla="*/ 830031 w 1822405"/>
              <a:gd name="connsiteY18" fmla="*/ 94194 h 353092"/>
              <a:gd name="connsiteX19" fmla="*/ 868143 w 1822405"/>
              <a:gd name="connsiteY19" fmla="*/ 0 h 3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2405" h="353092">
                <a:moveTo>
                  <a:pt x="868143" y="0"/>
                </a:moveTo>
                <a:lnTo>
                  <a:pt x="954230" y="0"/>
                </a:lnTo>
                <a:cubicBezTo>
                  <a:pt x="956273" y="42261"/>
                  <a:pt x="968721" y="73064"/>
                  <a:pt x="992342" y="94194"/>
                </a:cubicBezTo>
                <a:cubicBezTo>
                  <a:pt x="1056435" y="151553"/>
                  <a:pt x="1201892" y="142392"/>
                  <a:pt x="1342560" y="133519"/>
                </a:cubicBezTo>
                <a:cubicBezTo>
                  <a:pt x="1500913" y="123528"/>
                  <a:pt x="1664691" y="113218"/>
                  <a:pt x="1755661" y="194645"/>
                </a:cubicBezTo>
                <a:cubicBezTo>
                  <a:pt x="1796773" y="231447"/>
                  <a:pt x="1819244" y="283348"/>
                  <a:pt x="1822405" y="348942"/>
                </a:cubicBezTo>
                <a:lnTo>
                  <a:pt x="1736318" y="353092"/>
                </a:lnTo>
                <a:cubicBezTo>
                  <a:pt x="1734275" y="310831"/>
                  <a:pt x="1721827" y="280029"/>
                  <a:pt x="1698206" y="258898"/>
                </a:cubicBezTo>
                <a:cubicBezTo>
                  <a:pt x="1634112" y="201539"/>
                  <a:pt x="1488656" y="210700"/>
                  <a:pt x="1347987" y="219573"/>
                </a:cubicBezTo>
                <a:cubicBezTo>
                  <a:pt x="1189635" y="229532"/>
                  <a:pt x="1025857" y="239842"/>
                  <a:pt x="934887" y="158448"/>
                </a:cubicBezTo>
                <a:cubicBezTo>
                  <a:pt x="926141" y="150628"/>
                  <a:pt x="918256" y="142137"/>
                  <a:pt x="911202" y="132944"/>
                </a:cubicBezTo>
                <a:cubicBezTo>
                  <a:pt x="904148" y="142105"/>
                  <a:pt x="896264" y="150628"/>
                  <a:pt x="887518" y="158448"/>
                </a:cubicBezTo>
                <a:cubicBezTo>
                  <a:pt x="796548" y="239842"/>
                  <a:pt x="632770" y="229532"/>
                  <a:pt x="474418" y="219573"/>
                </a:cubicBezTo>
                <a:cubicBezTo>
                  <a:pt x="333749" y="210732"/>
                  <a:pt x="188293" y="201571"/>
                  <a:pt x="124198" y="258898"/>
                </a:cubicBezTo>
                <a:cubicBezTo>
                  <a:pt x="100578" y="279997"/>
                  <a:pt x="88129" y="310799"/>
                  <a:pt x="86087" y="353060"/>
                </a:cubicBezTo>
                <a:lnTo>
                  <a:pt x="0" y="348942"/>
                </a:lnTo>
                <a:cubicBezTo>
                  <a:pt x="3160" y="283348"/>
                  <a:pt x="25600" y="231447"/>
                  <a:pt x="66712" y="194645"/>
                </a:cubicBezTo>
                <a:cubicBezTo>
                  <a:pt x="157682" y="113250"/>
                  <a:pt x="321460" y="123560"/>
                  <a:pt x="479812" y="133519"/>
                </a:cubicBezTo>
                <a:cubicBezTo>
                  <a:pt x="620481" y="142360"/>
                  <a:pt x="765937" y="151521"/>
                  <a:pt x="830031" y="94194"/>
                </a:cubicBezTo>
                <a:cubicBezTo>
                  <a:pt x="853652" y="73064"/>
                  <a:pt x="866100" y="42261"/>
                  <a:pt x="868143" y="0"/>
                </a:cubicBezTo>
                <a:close/>
              </a:path>
            </a:pathLst>
          </a:custGeom>
          <a:solidFill>
            <a:srgbClr val="002060"/>
          </a:solidFill>
          <a:ln w="9525" cap="flat">
            <a:noFill/>
            <a:prstDash val="solid"/>
            <a:miter/>
          </a:ln>
        </p:spPr>
        <p:txBody>
          <a:bodyPr rtlCol="0" anchor="ctr"/>
          <a:lstStyle/>
          <a:p>
            <a:pPr algn="r" defTabSz="1097280" rtl="1">
              <a:defRPr/>
            </a:pPr>
            <a:endParaRPr lang="ko-KR" altLang="en-US" sz="1680" b="1" kern="0" dirty="0">
              <a:solidFill>
                <a:prstClr val="black"/>
              </a:solidFill>
              <a:latin typeface="Cairo SemiBold" pitchFamily="2" charset="-78"/>
              <a:ea typeface="맑은 고딕" panose="020B0503020000020004" pitchFamily="34" charset="-127"/>
            </a:endParaRPr>
          </a:p>
        </p:txBody>
      </p:sp>
      <p:sp>
        <p:nvSpPr>
          <p:cNvPr id="35" name="자유형: 도형 1128">
            <a:extLst>
              <a:ext uri="{FF2B5EF4-FFF2-40B4-BE49-F238E27FC236}">
                <a16:creationId xmlns:a16="http://schemas.microsoft.com/office/drawing/2014/main" id="{B5017EF1-37BB-49FB-A979-F7E68C3C1D08}"/>
              </a:ext>
            </a:extLst>
          </p:cNvPr>
          <p:cNvSpPr/>
          <p:nvPr/>
        </p:nvSpPr>
        <p:spPr>
          <a:xfrm>
            <a:off x="6039494" y="5669266"/>
            <a:ext cx="2186885" cy="423709"/>
          </a:xfrm>
          <a:custGeom>
            <a:avLst/>
            <a:gdLst>
              <a:gd name="connsiteX0" fmla="*/ 86087 w 1822404"/>
              <a:gd name="connsiteY0" fmla="*/ 0 h 353091"/>
              <a:gd name="connsiteX1" fmla="*/ 124199 w 1822404"/>
              <a:gd name="connsiteY1" fmla="*/ 94193 h 353091"/>
              <a:gd name="connsiteX2" fmla="*/ 474418 w 1822404"/>
              <a:gd name="connsiteY2" fmla="*/ 133518 h 353091"/>
              <a:gd name="connsiteX3" fmla="*/ 887518 w 1822404"/>
              <a:gd name="connsiteY3" fmla="*/ 194644 h 353091"/>
              <a:gd name="connsiteX4" fmla="*/ 911202 w 1822404"/>
              <a:gd name="connsiteY4" fmla="*/ 220147 h 353091"/>
              <a:gd name="connsiteX5" fmla="*/ 934886 w 1822404"/>
              <a:gd name="connsiteY5" fmla="*/ 194644 h 353091"/>
              <a:gd name="connsiteX6" fmla="*/ 1347987 w 1822404"/>
              <a:gd name="connsiteY6" fmla="*/ 133518 h 353091"/>
              <a:gd name="connsiteX7" fmla="*/ 1698206 w 1822404"/>
              <a:gd name="connsiteY7" fmla="*/ 94193 h 353091"/>
              <a:gd name="connsiteX8" fmla="*/ 1736318 w 1822404"/>
              <a:gd name="connsiteY8" fmla="*/ 0 h 353091"/>
              <a:gd name="connsiteX9" fmla="*/ 1822404 w 1822404"/>
              <a:gd name="connsiteY9" fmla="*/ 4149 h 353091"/>
              <a:gd name="connsiteX10" fmla="*/ 1755693 w 1822404"/>
              <a:gd name="connsiteY10" fmla="*/ 158447 h 353091"/>
              <a:gd name="connsiteX11" fmla="*/ 1342592 w 1822404"/>
              <a:gd name="connsiteY11" fmla="*/ 219573 h 353091"/>
              <a:gd name="connsiteX12" fmla="*/ 992373 w 1822404"/>
              <a:gd name="connsiteY12" fmla="*/ 258897 h 353091"/>
              <a:gd name="connsiteX13" fmla="*/ 954261 w 1822404"/>
              <a:gd name="connsiteY13" fmla="*/ 353091 h 353091"/>
              <a:gd name="connsiteX14" fmla="*/ 868175 w 1822404"/>
              <a:gd name="connsiteY14" fmla="*/ 353091 h 353091"/>
              <a:gd name="connsiteX15" fmla="*/ 830063 w 1822404"/>
              <a:gd name="connsiteY15" fmla="*/ 258897 h 353091"/>
              <a:gd name="connsiteX16" fmla="*/ 479844 w 1822404"/>
              <a:gd name="connsiteY16" fmla="*/ 219573 h 353091"/>
              <a:gd name="connsiteX17" fmla="*/ 66744 w 1822404"/>
              <a:gd name="connsiteY17" fmla="*/ 158447 h 353091"/>
              <a:gd name="connsiteX18" fmla="*/ 0 w 1822404"/>
              <a:gd name="connsiteY18" fmla="*/ 4149 h 35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2404" h="353091">
                <a:moveTo>
                  <a:pt x="86087" y="0"/>
                </a:moveTo>
                <a:cubicBezTo>
                  <a:pt x="88130" y="42261"/>
                  <a:pt x="100578" y="73063"/>
                  <a:pt x="124199" y="94193"/>
                </a:cubicBezTo>
                <a:cubicBezTo>
                  <a:pt x="188293" y="151553"/>
                  <a:pt x="333749" y="142392"/>
                  <a:pt x="474418" y="133518"/>
                </a:cubicBezTo>
                <a:cubicBezTo>
                  <a:pt x="632802" y="123527"/>
                  <a:pt x="796548" y="113249"/>
                  <a:pt x="887518" y="194644"/>
                </a:cubicBezTo>
                <a:cubicBezTo>
                  <a:pt x="896264" y="202464"/>
                  <a:pt x="904148" y="210954"/>
                  <a:pt x="911202" y="220147"/>
                </a:cubicBezTo>
                <a:cubicBezTo>
                  <a:pt x="918256" y="210986"/>
                  <a:pt x="926140" y="202464"/>
                  <a:pt x="934886" y="194644"/>
                </a:cubicBezTo>
                <a:cubicBezTo>
                  <a:pt x="1025856" y="113249"/>
                  <a:pt x="1189635" y="123559"/>
                  <a:pt x="1347987" y="133518"/>
                </a:cubicBezTo>
                <a:cubicBezTo>
                  <a:pt x="1488656" y="142392"/>
                  <a:pt x="1634112" y="151520"/>
                  <a:pt x="1698206" y="94193"/>
                </a:cubicBezTo>
                <a:cubicBezTo>
                  <a:pt x="1721826" y="73063"/>
                  <a:pt x="1734275" y="42261"/>
                  <a:pt x="1736318" y="0"/>
                </a:cubicBezTo>
                <a:lnTo>
                  <a:pt x="1822404" y="4149"/>
                </a:lnTo>
                <a:cubicBezTo>
                  <a:pt x="1819244" y="69743"/>
                  <a:pt x="1796805" y="121644"/>
                  <a:pt x="1755693" y="158447"/>
                </a:cubicBezTo>
                <a:cubicBezTo>
                  <a:pt x="1664723" y="239841"/>
                  <a:pt x="1500944" y="229531"/>
                  <a:pt x="1342592" y="219573"/>
                </a:cubicBezTo>
                <a:cubicBezTo>
                  <a:pt x="1201924" y="210699"/>
                  <a:pt x="1056467" y="201570"/>
                  <a:pt x="992373" y="258897"/>
                </a:cubicBezTo>
                <a:cubicBezTo>
                  <a:pt x="968753" y="279996"/>
                  <a:pt x="956304" y="310830"/>
                  <a:pt x="954261" y="353091"/>
                </a:cubicBezTo>
                <a:lnTo>
                  <a:pt x="868175" y="353091"/>
                </a:lnTo>
                <a:cubicBezTo>
                  <a:pt x="866132" y="310830"/>
                  <a:pt x="853683" y="280028"/>
                  <a:pt x="830063" y="258897"/>
                </a:cubicBezTo>
                <a:cubicBezTo>
                  <a:pt x="765969" y="201538"/>
                  <a:pt x="620513" y="210699"/>
                  <a:pt x="479844" y="219573"/>
                </a:cubicBezTo>
                <a:cubicBezTo>
                  <a:pt x="321492" y="229531"/>
                  <a:pt x="157714" y="239841"/>
                  <a:pt x="66744" y="158447"/>
                </a:cubicBezTo>
                <a:cubicBezTo>
                  <a:pt x="25600" y="121644"/>
                  <a:pt x="3160" y="69712"/>
                  <a:pt x="0" y="4149"/>
                </a:cubicBezTo>
                <a:close/>
              </a:path>
            </a:pathLst>
          </a:custGeom>
          <a:solidFill>
            <a:srgbClr val="EF4630"/>
          </a:solidFill>
          <a:ln w="9525" cap="flat">
            <a:noFill/>
            <a:prstDash val="solid"/>
            <a:miter/>
          </a:ln>
        </p:spPr>
        <p:txBody>
          <a:bodyPr rtlCol="0" anchor="ctr"/>
          <a:lstStyle/>
          <a:p>
            <a:pPr algn="r" defTabSz="1097280" rtl="1">
              <a:defRPr/>
            </a:pPr>
            <a:endParaRPr lang="ko-KR" altLang="en-US" sz="1680" b="1" kern="0">
              <a:solidFill>
                <a:prstClr val="black"/>
              </a:solidFill>
              <a:latin typeface="Cairo SemiBold" pitchFamily="2" charset="-78"/>
              <a:ea typeface="맑은 고딕" panose="020B0503020000020004" pitchFamily="34" charset="-127"/>
            </a:endParaRPr>
          </a:p>
        </p:txBody>
      </p:sp>
      <p:sp>
        <p:nvSpPr>
          <p:cNvPr id="36" name="자유형: 도형 1129">
            <a:extLst>
              <a:ext uri="{FF2B5EF4-FFF2-40B4-BE49-F238E27FC236}">
                <a16:creationId xmlns:a16="http://schemas.microsoft.com/office/drawing/2014/main" id="{6458E4DD-9F48-4481-A088-195324BD004C}"/>
              </a:ext>
            </a:extLst>
          </p:cNvPr>
          <p:cNvSpPr/>
          <p:nvPr/>
        </p:nvSpPr>
        <p:spPr>
          <a:xfrm>
            <a:off x="8139151" y="5245557"/>
            <a:ext cx="2186886" cy="423710"/>
          </a:xfrm>
          <a:custGeom>
            <a:avLst/>
            <a:gdLst>
              <a:gd name="connsiteX0" fmla="*/ 868143 w 1822405"/>
              <a:gd name="connsiteY0" fmla="*/ 0 h 353092"/>
              <a:gd name="connsiteX1" fmla="*/ 954230 w 1822405"/>
              <a:gd name="connsiteY1" fmla="*/ 0 h 353092"/>
              <a:gd name="connsiteX2" fmla="*/ 992342 w 1822405"/>
              <a:gd name="connsiteY2" fmla="*/ 94194 h 353092"/>
              <a:gd name="connsiteX3" fmla="*/ 1342560 w 1822405"/>
              <a:gd name="connsiteY3" fmla="*/ 133519 h 353092"/>
              <a:gd name="connsiteX4" fmla="*/ 1755661 w 1822405"/>
              <a:gd name="connsiteY4" fmla="*/ 194645 h 353092"/>
              <a:gd name="connsiteX5" fmla="*/ 1822405 w 1822405"/>
              <a:gd name="connsiteY5" fmla="*/ 348942 h 353092"/>
              <a:gd name="connsiteX6" fmla="*/ 1736318 w 1822405"/>
              <a:gd name="connsiteY6" fmla="*/ 353092 h 353092"/>
              <a:gd name="connsiteX7" fmla="*/ 1698206 w 1822405"/>
              <a:gd name="connsiteY7" fmla="*/ 258898 h 353092"/>
              <a:gd name="connsiteX8" fmla="*/ 1347987 w 1822405"/>
              <a:gd name="connsiteY8" fmla="*/ 219573 h 353092"/>
              <a:gd name="connsiteX9" fmla="*/ 934887 w 1822405"/>
              <a:gd name="connsiteY9" fmla="*/ 158448 h 353092"/>
              <a:gd name="connsiteX10" fmla="*/ 911202 w 1822405"/>
              <a:gd name="connsiteY10" fmla="*/ 132944 h 353092"/>
              <a:gd name="connsiteX11" fmla="*/ 887518 w 1822405"/>
              <a:gd name="connsiteY11" fmla="*/ 158448 h 353092"/>
              <a:gd name="connsiteX12" fmla="*/ 474418 w 1822405"/>
              <a:gd name="connsiteY12" fmla="*/ 219573 h 353092"/>
              <a:gd name="connsiteX13" fmla="*/ 124198 w 1822405"/>
              <a:gd name="connsiteY13" fmla="*/ 258898 h 353092"/>
              <a:gd name="connsiteX14" fmla="*/ 86087 w 1822405"/>
              <a:gd name="connsiteY14" fmla="*/ 353060 h 353092"/>
              <a:gd name="connsiteX15" fmla="*/ 0 w 1822405"/>
              <a:gd name="connsiteY15" fmla="*/ 348942 h 353092"/>
              <a:gd name="connsiteX16" fmla="*/ 66712 w 1822405"/>
              <a:gd name="connsiteY16" fmla="*/ 194645 h 353092"/>
              <a:gd name="connsiteX17" fmla="*/ 479812 w 1822405"/>
              <a:gd name="connsiteY17" fmla="*/ 133519 h 353092"/>
              <a:gd name="connsiteX18" fmla="*/ 830031 w 1822405"/>
              <a:gd name="connsiteY18" fmla="*/ 94194 h 353092"/>
              <a:gd name="connsiteX19" fmla="*/ 868143 w 1822405"/>
              <a:gd name="connsiteY19" fmla="*/ 0 h 3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2405" h="353092">
                <a:moveTo>
                  <a:pt x="868143" y="0"/>
                </a:moveTo>
                <a:lnTo>
                  <a:pt x="954230" y="0"/>
                </a:lnTo>
                <a:cubicBezTo>
                  <a:pt x="956273" y="42261"/>
                  <a:pt x="968721" y="73064"/>
                  <a:pt x="992342" y="94194"/>
                </a:cubicBezTo>
                <a:cubicBezTo>
                  <a:pt x="1056435" y="151553"/>
                  <a:pt x="1201892" y="142392"/>
                  <a:pt x="1342560" y="133519"/>
                </a:cubicBezTo>
                <a:cubicBezTo>
                  <a:pt x="1500913" y="123528"/>
                  <a:pt x="1664691" y="113218"/>
                  <a:pt x="1755661" y="194645"/>
                </a:cubicBezTo>
                <a:cubicBezTo>
                  <a:pt x="1796773" y="231447"/>
                  <a:pt x="1819244" y="283348"/>
                  <a:pt x="1822405" y="348942"/>
                </a:cubicBezTo>
                <a:lnTo>
                  <a:pt x="1736318" y="353092"/>
                </a:lnTo>
                <a:cubicBezTo>
                  <a:pt x="1734275" y="310831"/>
                  <a:pt x="1721827" y="280029"/>
                  <a:pt x="1698206" y="258898"/>
                </a:cubicBezTo>
                <a:cubicBezTo>
                  <a:pt x="1634112" y="201539"/>
                  <a:pt x="1488656" y="210700"/>
                  <a:pt x="1347987" y="219573"/>
                </a:cubicBezTo>
                <a:cubicBezTo>
                  <a:pt x="1189635" y="229532"/>
                  <a:pt x="1025857" y="239842"/>
                  <a:pt x="934887" y="158448"/>
                </a:cubicBezTo>
                <a:cubicBezTo>
                  <a:pt x="926141" y="150628"/>
                  <a:pt x="918256" y="142137"/>
                  <a:pt x="911202" y="132944"/>
                </a:cubicBezTo>
                <a:cubicBezTo>
                  <a:pt x="904148" y="142105"/>
                  <a:pt x="896264" y="150628"/>
                  <a:pt x="887518" y="158448"/>
                </a:cubicBezTo>
                <a:cubicBezTo>
                  <a:pt x="796548" y="239842"/>
                  <a:pt x="632770" y="229532"/>
                  <a:pt x="474418" y="219573"/>
                </a:cubicBezTo>
                <a:cubicBezTo>
                  <a:pt x="333749" y="210732"/>
                  <a:pt x="188293" y="201571"/>
                  <a:pt x="124198" y="258898"/>
                </a:cubicBezTo>
                <a:cubicBezTo>
                  <a:pt x="100578" y="279997"/>
                  <a:pt x="88129" y="310799"/>
                  <a:pt x="86087" y="353060"/>
                </a:cubicBezTo>
                <a:lnTo>
                  <a:pt x="0" y="348942"/>
                </a:lnTo>
                <a:cubicBezTo>
                  <a:pt x="3160" y="283348"/>
                  <a:pt x="25600" y="231447"/>
                  <a:pt x="66712" y="194645"/>
                </a:cubicBezTo>
                <a:cubicBezTo>
                  <a:pt x="157682" y="113250"/>
                  <a:pt x="321460" y="123560"/>
                  <a:pt x="479812" y="133519"/>
                </a:cubicBezTo>
                <a:cubicBezTo>
                  <a:pt x="620481" y="142360"/>
                  <a:pt x="765937" y="151521"/>
                  <a:pt x="830031" y="94194"/>
                </a:cubicBezTo>
                <a:cubicBezTo>
                  <a:pt x="853652" y="73064"/>
                  <a:pt x="866100" y="42261"/>
                  <a:pt x="868143" y="0"/>
                </a:cubicBezTo>
                <a:close/>
              </a:path>
            </a:pathLst>
          </a:custGeom>
          <a:solidFill>
            <a:srgbClr val="9646AA"/>
          </a:solidFill>
          <a:ln w="9525" cap="flat">
            <a:noFill/>
            <a:prstDash val="solid"/>
            <a:miter/>
          </a:ln>
        </p:spPr>
        <p:txBody>
          <a:bodyPr rtlCol="0" anchor="ctr"/>
          <a:lstStyle/>
          <a:p>
            <a:pPr algn="r" defTabSz="1097280" rtl="1">
              <a:defRPr/>
            </a:pPr>
            <a:endParaRPr lang="ko-KR" altLang="en-US" sz="1680" b="1" kern="0">
              <a:solidFill>
                <a:prstClr val="black"/>
              </a:solidFill>
              <a:latin typeface="Cairo SemiBold" pitchFamily="2" charset="-78"/>
              <a:ea typeface="맑은 고딕" panose="020B0503020000020004" pitchFamily="34" charset="-127"/>
            </a:endParaRPr>
          </a:p>
        </p:txBody>
      </p:sp>
      <p:sp>
        <p:nvSpPr>
          <p:cNvPr id="37" name="자유형: 도형 1130">
            <a:extLst>
              <a:ext uri="{FF2B5EF4-FFF2-40B4-BE49-F238E27FC236}">
                <a16:creationId xmlns:a16="http://schemas.microsoft.com/office/drawing/2014/main" id="{A38F9B36-1E1C-44E8-94B6-C74DF361D808}"/>
              </a:ext>
            </a:extLst>
          </p:cNvPr>
          <p:cNvSpPr/>
          <p:nvPr/>
        </p:nvSpPr>
        <p:spPr>
          <a:xfrm>
            <a:off x="10222324" y="5627133"/>
            <a:ext cx="2186885" cy="423709"/>
          </a:xfrm>
          <a:custGeom>
            <a:avLst/>
            <a:gdLst>
              <a:gd name="connsiteX0" fmla="*/ 86087 w 1822404"/>
              <a:gd name="connsiteY0" fmla="*/ 0 h 353091"/>
              <a:gd name="connsiteX1" fmla="*/ 124199 w 1822404"/>
              <a:gd name="connsiteY1" fmla="*/ 94193 h 353091"/>
              <a:gd name="connsiteX2" fmla="*/ 474418 w 1822404"/>
              <a:gd name="connsiteY2" fmla="*/ 133518 h 353091"/>
              <a:gd name="connsiteX3" fmla="*/ 887518 w 1822404"/>
              <a:gd name="connsiteY3" fmla="*/ 194644 h 353091"/>
              <a:gd name="connsiteX4" fmla="*/ 911202 w 1822404"/>
              <a:gd name="connsiteY4" fmla="*/ 220147 h 353091"/>
              <a:gd name="connsiteX5" fmla="*/ 934886 w 1822404"/>
              <a:gd name="connsiteY5" fmla="*/ 194644 h 353091"/>
              <a:gd name="connsiteX6" fmla="*/ 1347987 w 1822404"/>
              <a:gd name="connsiteY6" fmla="*/ 133518 h 353091"/>
              <a:gd name="connsiteX7" fmla="*/ 1698206 w 1822404"/>
              <a:gd name="connsiteY7" fmla="*/ 94193 h 353091"/>
              <a:gd name="connsiteX8" fmla="*/ 1736318 w 1822404"/>
              <a:gd name="connsiteY8" fmla="*/ 0 h 353091"/>
              <a:gd name="connsiteX9" fmla="*/ 1822404 w 1822404"/>
              <a:gd name="connsiteY9" fmla="*/ 4149 h 353091"/>
              <a:gd name="connsiteX10" fmla="*/ 1755693 w 1822404"/>
              <a:gd name="connsiteY10" fmla="*/ 158447 h 353091"/>
              <a:gd name="connsiteX11" fmla="*/ 1342592 w 1822404"/>
              <a:gd name="connsiteY11" fmla="*/ 219573 h 353091"/>
              <a:gd name="connsiteX12" fmla="*/ 992373 w 1822404"/>
              <a:gd name="connsiteY12" fmla="*/ 258897 h 353091"/>
              <a:gd name="connsiteX13" fmla="*/ 954261 w 1822404"/>
              <a:gd name="connsiteY13" fmla="*/ 353091 h 353091"/>
              <a:gd name="connsiteX14" fmla="*/ 868175 w 1822404"/>
              <a:gd name="connsiteY14" fmla="*/ 353091 h 353091"/>
              <a:gd name="connsiteX15" fmla="*/ 830063 w 1822404"/>
              <a:gd name="connsiteY15" fmla="*/ 258897 h 353091"/>
              <a:gd name="connsiteX16" fmla="*/ 479844 w 1822404"/>
              <a:gd name="connsiteY16" fmla="*/ 219573 h 353091"/>
              <a:gd name="connsiteX17" fmla="*/ 66744 w 1822404"/>
              <a:gd name="connsiteY17" fmla="*/ 158447 h 353091"/>
              <a:gd name="connsiteX18" fmla="*/ 0 w 1822404"/>
              <a:gd name="connsiteY18" fmla="*/ 4149 h 35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2404" h="353091">
                <a:moveTo>
                  <a:pt x="86087" y="0"/>
                </a:moveTo>
                <a:cubicBezTo>
                  <a:pt x="88130" y="42261"/>
                  <a:pt x="100578" y="73063"/>
                  <a:pt x="124199" y="94193"/>
                </a:cubicBezTo>
                <a:cubicBezTo>
                  <a:pt x="188293" y="151553"/>
                  <a:pt x="333749" y="142392"/>
                  <a:pt x="474418" y="133518"/>
                </a:cubicBezTo>
                <a:cubicBezTo>
                  <a:pt x="632802" y="123527"/>
                  <a:pt x="796548" y="113249"/>
                  <a:pt x="887518" y="194644"/>
                </a:cubicBezTo>
                <a:cubicBezTo>
                  <a:pt x="896264" y="202464"/>
                  <a:pt x="904148" y="210954"/>
                  <a:pt x="911202" y="220147"/>
                </a:cubicBezTo>
                <a:cubicBezTo>
                  <a:pt x="918256" y="210986"/>
                  <a:pt x="926140" y="202464"/>
                  <a:pt x="934886" y="194644"/>
                </a:cubicBezTo>
                <a:cubicBezTo>
                  <a:pt x="1025856" y="113249"/>
                  <a:pt x="1189635" y="123559"/>
                  <a:pt x="1347987" y="133518"/>
                </a:cubicBezTo>
                <a:cubicBezTo>
                  <a:pt x="1488656" y="142392"/>
                  <a:pt x="1634112" y="151520"/>
                  <a:pt x="1698206" y="94193"/>
                </a:cubicBezTo>
                <a:cubicBezTo>
                  <a:pt x="1721826" y="73063"/>
                  <a:pt x="1734275" y="42261"/>
                  <a:pt x="1736318" y="0"/>
                </a:cubicBezTo>
                <a:lnTo>
                  <a:pt x="1822404" y="4149"/>
                </a:lnTo>
                <a:cubicBezTo>
                  <a:pt x="1819244" y="69743"/>
                  <a:pt x="1796805" y="121644"/>
                  <a:pt x="1755693" y="158447"/>
                </a:cubicBezTo>
                <a:cubicBezTo>
                  <a:pt x="1664723" y="239841"/>
                  <a:pt x="1500944" y="229531"/>
                  <a:pt x="1342592" y="219573"/>
                </a:cubicBezTo>
                <a:cubicBezTo>
                  <a:pt x="1201924" y="210699"/>
                  <a:pt x="1056467" y="201570"/>
                  <a:pt x="992373" y="258897"/>
                </a:cubicBezTo>
                <a:cubicBezTo>
                  <a:pt x="968753" y="279996"/>
                  <a:pt x="956304" y="310830"/>
                  <a:pt x="954261" y="353091"/>
                </a:cubicBezTo>
                <a:lnTo>
                  <a:pt x="868175" y="353091"/>
                </a:lnTo>
                <a:cubicBezTo>
                  <a:pt x="866132" y="310830"/>
                  <a:pt x="853683" y="280028"/>
                  <a:pt x="830063" y="258897"/>
                </a:cubicBezTo>
                <a:cubicBezTo>
                  <a:pt x="765969" y="201538"/>
                  <a:pt x="620513" y="210699"/>
                  <a:pt x="479844" y="219573"/>
                </a:cubicBezTo>
                <a:cubicBezTo>
                  <a:pt x="321492" y="229531"/>
                  <a:pt x="157714" y="239841"/>
                  <a:pt x="66744" y="158447"/>
                </a:cubicBezTo>
                <a:cubicBezTo>
                  <a:pt x="25600" y="121644"/>
                  <a:pt x="3160" y="69712"/>
                  <a:pt x="0" y="4149"/>
                </a:cubicBezTo>
                <a:close/>
              </a:path>
            </a:pathLst>
          </a:custGeom>
          <a:solidFill>
            <a:srgbClr val="80BE5A"/>
          </a:solidFill>
          <a:ln w="9525" cap="flat">
            <a:noFill/>
            <a:prstDash val="solid"/>
            <a:miter/>
          </a:ln>
        </p:spPr>
        <p:txBody>
          <a:bodyPr rtlCol="0" anchor="ctr"/>
          <a:lstStyle/>
          <a:p>
            <a:pPr algn="r" defTabSz="1097280" rtl="1">
              <a:defRPr/>
            </a:pPr>
            <a:endParaRPr lang="ko-KR" altLang="en-US" sz="1680" b="1" kern="0">
              <a:solidFill>
                <a:prstClr val="black"/>
              </a:solidFill>
              <a:latin typeface="Cairo SemiBold" pitchFamily="2" charset="-78"/>
              <a:ea typeface="맑은 고딕" panose="020B0503020000020004" pitchFamily="34" charset="-127"/>
            </a:endParaRPr>
          </a:p>
        </p:txBody>
      </p:sp>
      <p:sp>
        <p:nvSpPr>
          <p:cNvPr id="38" name="자유형: 도형 1131">
            <a:extLst>
              <a:ext uri="{FF2B5EF4-FFF2-40B4-BE49-F238E27FC236}">
                <a16:creationId xmlns:a16="http://schemas.microsoft.com/office/drawing/2014/main" id="{93D8C405-8E5A-44C7-AB2B-0944C84CF979}"/>
              </a:ext>
            </a:extLst>
          </p:cNvPr>
          <p:cNvSpPr/>
          <p:nvPr/>
        </p:nvSpPr>
        <p:spPr>
          <a:xfrm>
            <a:off x="12321981" y="5200942"/>
            <a:ext cx="2186886" cy="423710"/>
          </a:xfrm>
          <a:custGeom>
            <a:avLst/>
            <a:gdLst>
              <a:gd name="connsiteX0" fmla="*/ 868143 w 1822405"/>
              <a:gd name="connsiteY0" fmla="*/ 0 h 353092"/>
              <a:gd name="connsiteX1" fmla="*/ 954230 w 1822405"/>
              <a:gd name="connsiteY1" fmla="*/ 0 h 353092"/>
              <a:gd name="connsiteX2" fmla="*/ 992342 w 1822405"/>
              <a:gd name="connsiteY2" fmla="*/ 94194 h 353092"/>
              <a:gd name="connsiteX3" fmla="*/ 1342560 w 1822405"/>
              <a:gd name="connsiteY3" fmla="*/ 133519 h 353092"/>
              <a:gd name="connsiteX4" fmla="*/ 1755661 w 1822405"/>
              <a:gd name="connsiteY4" fmla="*/ 194645 h 353092"/>
              <a:gd name="connsiteX5" fmla="*/ 1822405 w 1822405"/>
              <a:gd name="connsiteY5" fmla="*/ 348942 h 353092"/>
              <a:gd name="connsiteX6" fmla="*/ 1736318 w 1822405"/>
              <a:gd name="connsiteY6" fmla="*/ 353092 h 353092"/>
              <a:gd name="connsiteX7" fmla="*/ 1698206 w 1822405"/>
              <a:gd name="connsiteY7" fmla="*/ 258898 h 353092"/>
              <a:gd name="connsiteX8" fmla="*/ 1347987 w 1822405"/>
              <a:gd name="connsiteY8" fmla="*/ 219573 h 353092"/>
              <a:gd name="connsiteX9" fmla="*/ 934887 w 1822405"/>
              <a:gd name="connsiteY9" fmla="*/ 158448 h 353092"/>
              <a:gd name="connsiteX10" fmla="*/ 911202 w 1822405"/>
              <a:gd name="connsiteY10" fmla="*/ 132944 h 353092"/>
              <a:gd name="connsiteX11" fmla="*/ 887518 w 1822405"/>
              <a:gd name="connsiteY11" fmla="*/ 158448 h 353092"/>
              <a:gd name="connsiteX12" fmla="*/ 474418 w 1822405"/>
              <a:gd name="connsiteY12" fmla="*/ 219573 h 353092"/>
              <a:gd name="connsiteX13" fmla="*/ 124198 w 1822405"/>
              <a:gd name="connsiteY13" fmla="*/ 258898 h 353092"/>
              <a:gd name="connsiteX14" fmla="*/ 86087 w 1822405"/>
              <a:gd name="connsiteY14" fmla="*/ 353060 h 353092"/>
              <a:gd name="connsiteX15" fmla="*/ 0 w 1822405"/>
              <a:gd name="connsiteY15" fmla="*/ 348942 h 353092"/>
              <a:gd name="connsiteX16" fmla="*/ 66712 w 1822405"/>
              <a:gd name="connsiteY16" fmla="*/ 194645 h 353092"/>
              <a:gd name="connsiteX17" fmla="*/ 479812 w 1822405"/>
              <a:gd name="connsiteY17" fmla="*/ 133519 h 353092"/>
              <a:gd name="connsiteX18" fmla="*/ 830031 w 1822405"/>
              <a:gd name="connsiteY18" fmla="*/ 94194 h 353092"/>
              <a:gd name="connsiteX19" fmla="*/ 868143 w 1822405"/>
              <a:gd name="connsiteY19" fmla="*/ 0 h 3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2405" h="353092">
                <a:moveTo>
                  <a:pt x="868143" y="0"/>
                </a:moveTo>
                <a:lnTo>
                  <a:pt x="954230" y="0"/>
                </a:lnTo>
                <a:cubicBezTo>
                  <a:pt x="956273" y="42261"/>
                  <a:pt x="968721" y="73064"/>
                  <a:pt x="992342" y="94194"/>
                </a:cubicBezTo>
                <a:cubicBezTo>
                  <a:pt x="1056435" y="151553"/>
                  <a:pt x="1201892" y="142392"/>
                  <a:pt x="1342560" y="133519"/>
                </a:cubicBezTo>
                <a:cubicBezTo>
                  <a:pt x="1500913" y="123528"/>
                  <a:pt x="1664691" y="113218"/>
                  <a:pt x="1755661" y="194645"/>
                </a:cubicBezTo>
                <a:cubicBezTo>
                  <a:pt x="1796773" y="231447"/>
                  <a:pt x="1819244" y="283348"/>
                  <a:pt x="1822405" y="348942"/>
                </a:cubicBezTo>
                <a:lnTo>
                  <a:pt x="1736318" y="353092"/>
                </a:lnTo>
                <a:cubicBezTo>
                  <a:pt x="1734275" y="310831"/>
                  <a:pt x="1721827" y="280029"/>
                  <a:pt x="1698206" y="258898"/>
                </a:cubicBezTo>
                <a:cubicBezTo>
                  <a:pt x="1634112" y="201539"/>
                  <a:pt x="1488656" y="210700"/>
                  <a:pt x="1347987" y="219573"/>
                </a:cubicBezTo>
                <a:cubicBezTo>
                  <a:pt x="1189635" y="229532"/>
                  <a:pt x="1025857" y="239842"/>
                  <a:pt x="934887" y="158448"/>
                </a:cubicBezTo>
                <a:cubicBezTo>
                  <a:pt x="926141" y="150628"/>
                  <a:pt x="918256" y="142137"/>
                  <a:pt x="911202" y="132944"/>
                </a:cubicBezTo>
                <a:cubicBezTo>
                  <a:pt x="904148" y="142105"/>
                  <a:pt x="896264" y="150628"/>
                  <a:pt x="887518" y="158448"/>
                </a:cubicBezTo>
                <a:cubicBezTo>
                  <a:pt x="796548" y="239842"/>
                  <a:pt x="632770" y="229532"/>
                  <a:pt x="474418" y="219573"/>
                </a:cubicBezTo>
                <a:cubicBezTo>
                  <a:pt x="333749" y="210732"/>
                  <a:pt x="188293" y="201571"/>
                  <a:pt x="124198" y="258898"/>
                </a:cubicBezTo>
                <a:cubicBezTo>
                  <a:pt x="100578" y="279997"/>
                  <a:pt x="88129" y="310799"/>
                  <a:pt x="86087" y="353060"/>
                </a:cubicBezTo>
                <a:lnTo>
                  <a:pt x="0" y="348942"/>
                </a:lnTo>
                <a:cubicBezTo>
                  <a:pt x="3160" y="283348"/>
                  <a:pt x="25600" y="231447"/>
                  <a:pt x="66712" y="194645"/>
                </a:cubicBezTo>
                <a:cubicBezTo>
                  <a:pt x="157682" y="113250"/>
                  <a:pt x="321460" y="123560"/>
                  <a:pt x="479812" y="133519"/>
                </a:cubicBezTo>
                <a:cubicBezTo>
                  <a:pt x="620481" y="142360"/>
                  <a:pt x="765937" y="151521"/>
                  <a:pt x="830031" y="94194"/>
                </a:cubicBezTo>
                <a:cubicBezTo>
                  <a:pt x="853652" y="73064"/>
                  <a:pt x="866100" y="42261"/>
                  <a:pt x="868143" y="0"/>
                </a:cubicBezTo>
                <a:close/>
              </a:path>
            </a:pathLst>
          </a:custGeom>
          <a:solidFill>
            <a:srgbClr val="F9CD3F"/>
          </a:solidFill>
          <a:ln w="9525" cap="flat">
            <a:noFill/>
            <a:prstDash val="solid"/>
            <a:miter/>
          </a:ln>
        </p:spPr>
        <p:txBody>
          <a:bodyPr rtlCol="0" anchor="ctr"/>
          <a:lstStyle/>
          <a:p>
            <a:pPr algn="r" defTabSz="1097280" rtl="1">
              <a:defRPr/>
            </a:pPr>
            <a:endParaRPr lang="ko-KR" altLang="en-US" sz="1680" b="1" kern="0" dirty="0">
              <a:solidFill>
                <a:prstClr val="black"/>
              </a:solidFill>
              <a:latin typeface="Cairo SemiBold" pitchFamily="2" charset="-78"/>
              <a:ea typeface="맑은 고딕" panose="020B0503020000020004" pitchFamily="34" charset="-127"/>
            </a:endParaRPr>
          </a:p>
        </p:txBody>
      </p:sp>
      <p:grpSp>
        <p:nvGrpSpPr>
          <p:cNvPr id="39" name="그룹 1139">
            <a:extLst>
              <a:ext uri="{FF2B5EF4-FFF2-40B4-BE49-F238E27FC236}">
                <a16:creationId xmlns:a16="http://schemas.microsoft.com/office/drawing/2014/main" id="{D2AD511C-DB75-4D77-BBB6-6CF176F07E96}"/>
              </a:ext>
            </a:extLst>
          </p:cNvPr>
          <p:cNvGrpSpPr/>
          <p:nvPr/>
        </p:nvGrpSpPr>
        <p:grpSpPr>
          <a:xfrm>
            <a:off x="12541734" y="7113953"/>
            <a:ext cx="1859312" cy="486834"/>
            <a:chOff x="6529615" y="4799447"/>
            <a:chExt cx="1090250" cy="405695"/>
          </a:xfrm>
        </p:grpSpPr>
        <p:sp>
          <p:nvSpPr>
            <p:cNvPr id="40" name="Oval 28">
              <a:extLst>
                <a:ext uri="{FF2B5EF4-FFF2-40B4-BE49-F238E27FC236}">
                  <a16:creationId xmlns:a16="http://schemas.microsoft.com/office/drawing/2014/main" id="{EFB45213-3625-440E-A003-39047C2894C9}"/>
                </a:ext>
              </a:extLst>
            </p:cNvPr>
            <p:cNvSpPr/>
            <p:nvPr/>
          </p:nvSpPr>
          <p:spPr>
            <a:xfrm rot="10800000" flipH="1" flipV="1">
              <a:off x="6529615" y="4799447"/>
              <a:ext cx="1090250" cy="405695"/>
            </a:xfrm>
            <a:prstGeom prst="roundRect">
              <a:avLst/>
            </a:prstGeom>
            <a:solidFill>
              <a:sysClr val="window" lastClr="FFFFFF"/>
            </a:solidFill>
            <a:ln w="38100" cap="flat" cmpd="sng" algn="ctr">
              <a:solidFill>
                <a:srgbClr val="F9CD3F"/>
              </a:solidFill>
              <a:prstDash val="solid"/>
              <a:miter lim="800000"/>
            </a:ln>
            <a:effectLst/>
          </p:spPr>
          <p:txBody>
            <a:bodyPr rtlCol="0" anchor="ctr"/>
            <a:lstStyle/>
            <a:p>
              <a:pPr algn="ctr" defTabSz="1097280" rtl="1">
                <a:defRPr/>
              </a:pPr>
              <a:endParaRPr lang="ko-KR" altLang="en-US" sz="1680" b="1" kern="0" dirty="0">
                <a:solidFill>
                  <a:prstClr val="white"/>
                </a:solidFill>
                <a:latin typeface="Cairo SemiBold" pitchFamily="2" charset="-78"/>
                <a:ea typeface="맑은 고딕" panose="020B0503020000020004" pitchFamily="34" charset="-127"/>
              </a:endParaRPr>
            </a:p>
          </p:txBody>
        </p:sp>
        <p:sp>
          <p:nvSpPr>
            <p:cNvPr id="41" name="TextBox 40">
              <a:extLst>
                <a:ext uri="{FF2B5EF4-FFF2-40B4-BE49-F238E27FC236}">
                  <a16:creationId xmlns:a16="http://schemas.microsoft.com/office/drawing/2014/main" id="{45D2C8F4-A39E-4558-9263-4827F87D51FE}"/>
                </a:ext>
              </a:extLst>
            </p:cNvPr>
            <p:cNvSpPr txBox="1"/>
            <p:nvPr/>
          </p:nvSpPr>
          <p:spPr>
            <a:xfrm>
              <a:off x="6552527" y="4856100"/>
              <a:ext cx="1049546" cy="292388"/>
            </a:xfrm>
            <a:prstGeom prst="rect">
              <a:avLst/>
            </a:prstGeom>
            <a:noFill/>
          </p:spPr>
          <p:txBody>
            <a:bodyPr wrap="square" rtlCol="0" anchor="ctr">
              <a:spAutoFit/>
            </a:bodyPr>
            <a:lstStyle/>
            <a:p>
              <a:pPr algn="ctr" defTabSz="1097280" rtl="1">
                <a:defRPr/>
              </a:pPr>
              <a:r>
                <a:rPr lang="ar-EG" altLang="ko-KR" sz="1680" b="1" kern="0" dirty="0">
                  <a:solidFill>
                    <a:srgbClr val="F9CD3F"/>
                  </a:solidFill>
                  <a:latin typeface="Cairo SemiBold" pitchFamily="2" charset="-78"/>
                  <a:ea typeface="맑은 고딕" panose="020B0503020000020004" pitchFamily="34" charset="-127"/>
                  <a:cs typeface="Arial" panose="020B0604020202020204" pitchFamily="34" charset="0"/>
                </a:rPr>
                <a:t>يناير 2025</a:t>
              </a:r>
              <a:endParaRPr lang="ko-KR" altLang="en-US" sz="1680" b="1" kern="0" dirty="0">
                <a:solidFill>
                  <a:srgbClr val="F9CD3F"/>
                </a:solidFill>
                <a:latin typeface="Cairo SemiBold" pitchFamily="2" charset="-78"/>
                <a:ea typeface="맑은 고딕" panose="020B0503020000020004" pitchFamily="34" charset="-127"/>
              </a:endParaRPr>
            </a:p>
          </p:txBody>
        </p:sp>
      </p:grpSp>
      <p:grpSp>
        <p:nvGrpSpPr>
          <p:cNvPr id="42" name="그룹 1142">
            <a:extLst>
              <a:ext uri="{FF2B5EF4-FFF2-40B4-BE49-F238E27FC236}">
                <a16:creationId xmlns:a16="http://schemas.microsoft.com/office/drawing/2014/main" id="{903CE62D-A6BF-48F0-A6BD-8F998A1DE473}"/>
              </a:ext>
            </a:extLst>
          </p:cNvPr>
          <p:cNvGrpSpPr/>
          <p:nvPr/>
        </p:nvGrpSpPr>
        <p:grpSpPr>
          <a:xfrm>
            <a:off x="10419649" y="6360601"/>
            <a:ext cx="1844995" cy="486834"/>
            <a:chOff x="8341254" y="4799448"/>
            <a:chExt cx="1090250" cy="405695"/>
          </a:xfrm>
        </p:grpSpPr>
        <p:sp>
          <p:nvSpPr>
            <p:cNvPr id="43" name="Oval 34">
              <a:extLst>
                <a:ext uri="{FF2B5EF4-FFF2-40B4-BE49-F238E27FC236}">
                  <a16:creationId xmlns:a16="http://schemas.microsoft.com/office/drawing/2014/main" id="{8A57ED13-D130-4C75-A736-43C50967445B}"/>
                </a:ext>
              </a:extLst>
            </p:cNvPr>
            <p:cNvSpPr/>
            <p:nvPr/>
          </p:nvSpPr>
          <p:spPr>
            <a:xfrm>
              <a:off x="8341254" y="4799448"/>
              <a:ext cx="1090250" cy="405695"/>
            </a:xfrm>
            <a:prstGeom prst="roundRect">
              <a:avLst/>
            </a:prstGeom>
            <a:solidFill>
              <a:sysClr val="window" lastClr="FFFFFF"/>
            </a:solidFill>
            <a:ln w="38100" cap="flat" cmpd="sng" algn="ctr">
              <a:solidFill>
                <a:srgbClr val="80BE5A"/>
              </a:solidFill>
              <a:prstDash val="solid"/>
              <a:miter lim="800000"/>
            </a:ln>
            <a:effectLst/>
          </p:spPr>
          <p:txBody>
            <a:bodyPr rtlCol="0" anchor="ctr"/>
            <a:lstStyle/>
            <a:p>
              <a:pPr algn="ctr" defTabSz="1097280" rtl="1">
                <a:defRPr/>
              </a:pPr>
              <a:endParaRPr lang="ko-KR" altLang="en-US" sz="1680" b="1" kern="0" dirty="0">
                <a:solidFill>
                  <a:prstClr val="white"/>
                </a:solidFill>
                <a:latin typeface="Cairo SemiBold" pitchFamily="2" charset="-78"/>
                <a:ea typeface="맑은 고딕" panose="020B0503020000020004" pitchFamily="34" charset="-127"/>
              </a:endParaRPr>
            </a:p>
          </p:txBody>
        </p:sp>
        <p:sp>
          <p:nvSpPr>
            <p:cNvPr id="44" name="TextBox 43">
              <a:extLst>
                <a:ext uri="{FF2B5EF4-FFF2-40B4-BE49-F238E27FC236}">
                  <a16:creationId xmlns:a16="http://schemas.microsoft.com/office/drawing/2014/main" id="{4FE6C9D5-8AEF-4068-83A3-9B9ECB41294F}"/>
                </a:ext>
              </a:extLst>
            </p:cNvPr>
            <p:cNvSpPr txBox="1"/>
            <p:nvPr/>
          </p:nvSpPr>
          <p:spPr>
            <a:xfrm>
              <a:off x="8364166" y="4856101"/>
              <a:ext cx="1049546" cy="292388"/>
            </a:xfrm>
            <a:prstGeom prst="rect">
              <a:avLst/>
            </a:prstGeom>
            <a:noFill/>
          </p:spPr>
          <p:txBody>
            <a:bodyPr wrap="square" rtlCol="0" anchor="ctr">
              <a:spAutoFit/>
            </a:bodyPr>
            <a:lstStyle/>
            <a:p>
              <a:pPr algn="ctr" defTabSz="1097280" rtl="1">
                <a:defRPr/>
              </a:pPr>
              <a:r>
                <a:rPr lang="ar-EG" altLang="ko-KR" sz="1680" b="1" kern="0" dirty="0">
                  <a:solidFill>
                    <a:srgbClr val="80BE5A"/>
                  </a:solidFill>
                  <a:latin typeface="Cairo SemiBold" pitchFamily="2" charset="-78"/>
                  <a:ea typeface="맑은 고딕" panose="020B0503020000020004" pitchFamily="34" charset="-127"/>
                  <a:cs typeface="Arial" panose="020B0604020202020204" pitchFamily="34" charset="0"/>
                </a:rPr>
                <a:t>يوليو 2021</a:t>
              </a:r>
              <a:endParaRPr lang="ko-KR" altLang="en-US" sz="1680" b="1" kern="0" dirty="0">
                <a:solidFill>
                  <a:srgbClr val="80BE5A"/>
                </a:solidFill>
                <a:latin typeface="Cairo SemiBold" pitchFamily="2" charset="-78"/>
                <a:ea typeface="맑은 고딕" panose="020B0503020000020004" pitchFamily="34" charset="-127"/>
              </a:endParaRPr>
            </a:p>
          </p:txBody>
        </p:sp>
      </p:grpSp>
      <p:grpSp>
        <p:nvGrpSpPr>
          <p:cNvPr id="45" name="그룹 1145">
            <a:extLst>
              <a:ext uri="{FF2B5EF4-FFF2-40B4-BE49-F238E27FC236}">
                <a16:creationId xmlns:a16="http://schemas.microsoft.com/office/drawing/2014/main" id="{C3352977-E219-4BDF-91BC-111F8DF50FF0}"/>
              </a:ext>
            </a:extLst>
          </p:cNvPr>
          <p:cNvGrpSpPr/>
          <p:nvPr/>
        </p:nvGrpSpPr>
        <p:grpSpPr>
          <a:xfrm>
            <a:off x="1318401" y="1554982"/>
            <a:ext cx="1871968" cy="486834"/>
            <a:chOff x="10152891" y="4799447"/>
            <a:chExt cx="1098126" cy="405695"/>
          </a:xfrm>
        </p:grpSpPr>
        <p:sp>
          <p:nvSpPr>
            <p:cNvPr id="46" name="Oval 40">
              <a:extLst>
                <a:ext uri="{FF2B5EF4-FFF2-40B4-BE49-F238E27FC236}">
                  <a16:creationId xmlns:a16="http://schemas.microsoft.com/office/drawing/2014/main" id="{A1BEBA87-2322-4D7C-8801-B035D090D0DE}"/>
                </a:ext>
              </a:extLst>
            </p:cNvPr>
            <p:cNvSpPr/>
            <p:nvPr/>
          </p:nvSpPr>
          <p:spPr>
            <a:xfrm rot="10800000" flipH="1" flipV="1">
              <a:off x="10152891" y="4799447"/>
              <a:ext cx="1090250" cy="405695"/>
            </a:xfrm>
            <a:prstGeom prst="roundRect">
              <a:avLst/>
            </a:prstGeom>
            <a:solidFill>
              <a:sysClr val="window" lastClr="FFFFFF"/>
            </a:solidFill>
            <a:ln w="38100" cap="flat" cmpd="sng" algn="ctr">
              <a:solidFill>
                <a:srgbClr val="FF33CC"/>
              </a:solidFill>
              <a:prstDash val="solid"/>
              <a:miter lim="800000"/>
            </a:ln>
            <a:effectLst/>
          </p:spPr>
          <p:txBody>
            <a:bodyPr rtlCol="0" anchor="ctr"/>
            <a:lstStyle/>
            <a:p>
              <a:pPr algn="ctr" defTabSz="1097280" rtl="1">
                <a:defRPr/>
              </a:pPr>
              <a:endParaRPr lang="ko-KR" altLang="en-US" sz="1680" b="1" kern="0" dirty="0">
                <a:solidFill>
                  <a:prstClr val="white"/>
                </a:solidFill>
                <a:latin typeface="Cairo SemiBold" pitchFamily="2" charset="-78"/>
                <a:ea typeface="맑은 고딕" panose="020B0503020000020004" pitchFamily="34" charset="-127"/>
              </a:endParaRPr>
            </a:p>
          </p:txBody>
        </p:sp>
        <p:sp>
          <p:nvSpPr>
            <p:cNvPr id="47" name="TextBox 46">
              <a:extLst>
                <a:ext uri="{FF2B5EF4-FFF2-40B4-BE49-F238E27FC236}">
                  <a16:creationId xmlns:a16="http://schemas.microsoft.com/office/drawing/2014/main" id="{1CD98A80-A3C7-42A9-8498-A18887467592}"/>
                </a:ext>
              </a:extLst>
            </p:cNvPr>
            <p:cNvSpPr txBox="1"/>
            <p:nvPr/>
          </p:nvSpPr>
          <p:spPr>
            <a:xfrm>
              <a:off x="10201471" y="4862799"/>
              <a:ext cx="1049546" cy="292388"/>
            </a:xfrm>
            <a:prstGeom prst="rect">
              <a:avLst/>
            </a:prstGeom>
            <a:noFill/>
            <a:ln>
              <a:noFill/>
            </a:ln>
          </p:spPr>
          <p:txBody>
            <a:bodyPr wrap="square" rtlCol="0" anchor="ctr">
              <a:spAutoFit/>
            </a:bodyPr>
            <a:lstStyle/>
            <a:p>
              <a:pPr algn="ctr" defTabSz="1097280" rtl="1">
                <a:defRPr/>
              </a:pPr>
              <a:r>
                <a:rPr lang="ar-EG" altLang="ko-KR" sz="1680" b="1" kern="0" dirty="0">
                  <a:solidFill>
                    <a:srgbClr val="FF33CC"/>
                  </a:solidFill>
                  <a:latin typeface="Cairo SemiBold" pitchFamily="2" charset="-78"/>
                  <a:ea typeface="맑은 고딕" panose="020B0503020000020004" pitchFamily="34" charset="-127"/>
                  <a:cs typeface="Arial" panose="020B0604020202020204" pitchFamily="34" charset="0"/>
                </a:rPr>
                <a:t>يوليو 2021</a:t>
              </a:r>
              <a:endParaRPr lang="ko-KR" altLang="en-US" sz="1680" b="1" kern="0" dirty="0">
                <a:solidFill>
                  <a:srgbClr val="FF33CC"/>
                </a:solidFill>
                <a:latin typeface="Cairo SemiBold" pitchFamily="2" charset="-78"/>
                <a:ea typeface="맑은 고딕" panose="020B0503020000020004" pitchFamily="34" charset="-127"/>
              </a:endParaRPr>
            </a:p>
          </p:txBody>
        </p:sp>
      </p:grpSp>
      <p:grpSp>
        <p:nvGrpSpPr>
          <p:cNvPr id="48" name="그룹 1148">
            <a:extLst>
              <a:ext uri="{FF2B5EF4-FFF2-40B4-BE49-F238E27FC236}">
                <a16:creationId xmlns:a16="http://schemas.microsoft.com/office/drawing/2014/main" id="{3B6DF05A-B7F4-47E6-A098-FB2A6CF26723}"/>
              </a:ext>
            </a:extLst>
          </p:cNvPr>
          <p:cNvGrpSpPr/>
          <p:nvPr/>
        </p:nvGrpSpPr>
        <p:grpSpPr>
          <a:xfrm>
            <a:off x="6199698" y="6328219"/>
            <a:ext cx="1728833" cy="486834"/>
            <a:chOff x="1094698" y="4799448"/>
            <a:chExt cx="1090250" cy="405695"/>
          </a:xfrm>
        </p:grpSpPr>
        <p:sp>
          <p:nvSpPr>
            <p:cNvPr id="49" name="Oval 5">
              <a:extLst>
                <a:ext uri="{FF2B5EF4-FFF2-40B4-BE49-F238E27FC236}">
                  <a16:creationId xmlns:a16="http://schemas.microsoft.com/office/drawing/2014/main" id="{A739F03D-8408-4077-9373-8F530AA320A4}"/>
                </a:ext>
              </a:extLst>
            </p:cNvPr>
            <p:cNvSpPr/>
            <p:nvPr/>
          </p:nvSpPr>
          <p:spPr>
            <a:xfrm>
              <a:off x="1094698" y="4799448"/>
              <a:ext cx="1090250" cy="405695"/>
            </a:xfrm>
            <a:prstGeom prst="roundRect">
              <a:avLst/>
            </a:prstGeom>
            <a:solidFill>
              <a:sysClr val="window" lastClr="FFFFFF"/>
            </a:solidFill>
            <a:ln w="38100" cap="flat" cmpd="sng" algn="ctr">
              <a:solidFill>
                <a:srgbClr val="EF4630"/>
              </a:solidFill>
              <a:prstDash val="solid"/>
              <a:miter lim="800000"/>
            </a:ln>
            <a:effectLst/>
          </p:spPr>
          <p:txBody>
            <a:bodyPr rtlCol="0" anchor="ctr"/>
            <a:lstStyle/>
            <a:p>
              <a:pPr algn="ctr" defTabSz="1097280" rtl="1">
                <a:defRPr/>
              </a:pPr>
              <a:endParaRPr lang="ko-KR" altLang="en-US" sz="1680" b="1" kern="0" dirty="0">
                <a:solidFill>
                  <a:prstClr val="white"/>
                </a:solidFill>
                <a:latin typeface="Cairo SemiBold" pitchFamily="2" charset="-78"/>
                <a:ea typeface="맑은 고딕" panose="020B0503020000020004" pitchFamily="34" charset="-127"/>
              </a:endParaRPr>
            </a:p>
          </p:txBody>
        </p:sp>
        <p:sp>
          <p:nvSpPr>
            <p:cNvPr id="50" name="TextBox 49">
              <a:extLst>
                <a:ext uri="{FF2B5EF4-FFF2-40B4-BE49-F238E27FC236}">
                  <a16:creationId xmlns:a16="http://schemas.microsoft.com/office/drawing/2014/main" id="{DBA9236C-4FAB-415C-BF65-0BF9F75AABF5}"/>
                </a:ext>
              </a:extLst>
            </p:cNvPr>
            <p:cNvSpPr txBox="1"/>
            <p:nvPr/>
          </p:nvSpPr>
          <p:spPr>
            <a:xfrm>
              <a:off x="1117610" y="4856101"/>
              <a:ext cx="1049546" cy="292388"/>
            </a:xfrm>
            <a:prstGeom prst="rect">
              <a:avLst/>
            </a:prstGeom>
            <a:noFill/>
          </p:spPr>
          <p:txBody>
            <a:bodyPr wrap="square" rtlCol="0" anchor="ctr">
              <a:spAutoFit/>
            </a:bodyPr>
            <a:lstStyle/>
            <a:p>
              <a:pPr algn="ctr" defTabSz="1097280" rtl="1">
                <a:defRPr/>
              </a:pPr>
              <a:r>
                <a:rPr lang="ar-EG" altLang="ko-KR" sz="1680" b="1" kern="0" dirty="0">
                  <a:solidFill>
                    <a:srgbClr val="EF4630"/>
                  </a:solidFill>
                  <a:latin typeface="Cairo SemiBold" pitchFamily="2" charset="-78"/>
                  <a:ea typeface="맑은 고딕" panose="020B0503020000020004" pitchFamily="34" charset="-127"/>
                  <a:cs typeface="Arial" panose="020B0604020202020204" pitchFamily="34" charset="0"/>
                </a:rPr>
                <a:t>فبراير 2023</a:t>
              </a:r>
              <a:endParaRPr lang="ko-KR" altLang="en-US" sz="1680" b="1" kern="0" dirty="0">
                <a:solidFill>
                  <a:srgbClr val="EF4630"/>
                </a:solidFill>
                <a:latin typeface="Cairo SemiBold" pitchFamily="2" charset="-78"/>
                <a:ea typeface="맑은 고딕" panose="020B0503020000020004" pitchFamily="34" charset="-127"/>
              </a:endParaRPr>
            </a:p>
          </p:txBody>
        </p:sp>
      </p:grpSp>
      <p:grpSp>
        <p:nvGrpSpPr>
          <p:cNvPr id="51" name="그룹 1133">
            <a:extLst>
              <a:ext uri="{FF2B5EF4-FFF2-40B4-BE49-F238E27FC236}">
                <a16:creationId xmlns:a16="http://schemas.microsoft.com/office/drawing/2014/main" id="{82199FD8-E468-4A81-8F6E-B8AEFF074A60}"/>
              </a:ext>
            </a:extLst>
          </p:cNvPr>
          <p:cNvGrpSpPr/>
          <p:nvPr/>
        </p:nvGrpSpPr>
        <p:grpSpPr>
          <a:xfrm>
            <a:off x="4166488" y="4506928"/>
            <a:ext cx="1630504" cy="486834"/>
            <a:chOff x="2901215" y="4774345"/>
            <a:chExt cx="1090250" cy="405695"/>
          </a:xfrm>
        </p:grpSpPr>
        <p:sp>
          <p:nvSpPr>
            <p:cNvPr id="52" name="Oval 16">
              <a:extLst>
                <a:ext uri="{FF2B5EF4-FFF2-40B4-BE49-F238E27FC236}">
                  <a16:creationId xmlns:a16="http://schemas.microsoft.com/office/drawing/2014/main" id="{FBC2E270-5C2D-4219-A1A8-0961E166FF82}"/>
                </a:ext>
              </a:extLst>
            </p:cNvPr>
            <p:cNvSpPr/>
            <p:nvPr/>
          </p:nvSpPr>
          <p:spPr>
            <a:xfrm rot="10800000" flipH="1" flipV="1">
              <a:off x="2901215" y="4774345"/>
              <a:ext cx="1090250" cy="405695"/>
            </a:xfrm>
            <a:prstGeom prst="roundRect">
              <a:avLst/>
            </a:prstGeom>
            <a:solidFill>
              <a:sysClr val="window" lastClr="FFFFFF"/>
            </a:solidFill>
            <a:ln w="38100" cap="flat" cmpd="sng" algn="ctr">
              <a:solidFill>
                <a:srgbClr val="002060"/>
              </a:solidFill>
              <a:prstDash val="solid"/>
              <a:miter lim="800000"/>
            </a:ln>
            <a:effectLst/>
          </p:spPr>
          <p:txBody>
            <a:bodyPr rtlCol="0" anchor="ctr"/>
            <a:lstStyle/>
            <a:p>
              <a:pPr algn="ctr" defTabSz="1097280" rtl="1">
                <a:defRPr/>
              </a:pPr>
              <a:endParaRPr lang="ko-KR" altLang="en-US" sz="1680" b="1" kern="0" dirty="0">
                <a:solidFill>
                  <a:prstClr val="white"/>
                </a:solidFill>
                <a:latin typeface="Cairo SemiBold" pitchFamily="2" charset="-78"/>
                <a:ea typeface="맑은 고딕" panose="020B0503020000020004" pitchFamily="34" charset="-127"/>
              </a:endParaRPr>
            </a:p>
          </p:txBody>
        </p:sp>
        <p:sp>
          <p:nvSpPr>
            <p:cNvPr id="53" name="TextBox 52">
              <a:extLst>
                <a:ext uri="{FF2B5EF4-FFF2-40B4-BE49-F238E27FC236}">
                  <a16:creationId xmlns:a16="http://schemas.microsoft.com/office/drawing/2014/main" id="{6FE648C1-A10F-46ED-874C-7EF46C93A9D8}"/>
                </a:ext>
              </a:extLst>
            </p:cNvPr>
            <p:cNvSpPr txBox="1"/>
            <p:nvPr/>
          </p:nvSpPr>
          <p:spPr>
            <a:xfrm>
              <a:off x="2924127" y="4830998"/>
              <a:ext cx="1049546" cy="292388"/>
            </a:xfrm>
            <a:prstGeom prst="rect">
              <a:avLst/>
            </a:prstGeom>
            <a:noFill/>
            <a:ln>
              <a:noFill/>
            </a:ln>
          </p:spPr>
          <p:txBody>
            <a:bodyPr wrap="square" rtlCol="0" anchor="ctr">
              <a:spAutoFit/>
            </a:bodyPr>
            <a:lstStyle/>
            <a:p>
              <a:pPr algn="ctr" defTabSz="1097280" rtl="1">
                <a:defRPr/>
              </a:pPr>
              <a:r>
                <a:rPr lang="ar-EG" altLang="ko-KR" sz="1680" b="1" kern="0" dirty="0">
                  <a:solidFill>
                    <a:srgbClr val="3F3F3F"/>
                  </a:solidFill>
                  <a:latin typeface="Cairo SemiBold" pitchFamily="2" charset="-78"/>
                  <a:ea typeface="맑은 고딕" panose="020B0503020000020004" pitchFamily="34" charset="-127"/>
                  <a:cs typeface="Arial" panose="020B0604020202020204" pitchFamily="34" charset="0"/>
                </a:rPr>
                <a:t>يونيو 2023</a:t>
              </a:r>
              <a:endParaRPr lang="ko-KR" altLang="en-US" sz="1680" b="1" kern="0" dirty="0">
                <a:solidFill>
                  <a:srgbClr val="3F3F3F"/>
                </a:solidFill>
                <a:latin typeface="Cairo SemiBold" pitchFamily="2" charset="-78"/>
                <a:ea typeface="맑은 고딕" panose="020B0503020000020004" pitchFamily="34" charset="-127"/>
              </a:endParaRPr>
            </a:p>
          </p:txBody>
        </p:sp>
      </p:grpSp>
      <p:pic>
        <p:nvPicPr>
          <p:cNvPr id="54" name="Picture 53" descr="A picture containing text, person, posing&#10;&#10;Description automatically generated">
            <a:extLst>
              <a:ext uri="{FF2B5EF4-FFF2-40B4-BE49-F238E27FC236}">
                <a16:creationId xmlns:a16="http://schemas.microsoft.com/office/drawing/2014/main" id="{89216028-028F-CB87-2F68-A355D02C3304}"/>
              </a:ext>
            </a:extLst>
          </p:cNvPr>
          <p:cNvPicPr>
            <a:picLocks noChangeAspect="1"/>
          </p:cNvPicPr>
          <p:nvPr/>
        </p:nvPicPr>
        <p:blipFill>
          <a:blip r:embed="rId2"/>
          <a:stretch>
            <a:fillRect/>
          </a:stretch>
        </p:blipFill>
        <p:spPr>
          <a:xfrm>
            <a:off x="12937409" y="775440"/>
            <a:ext cx="713591" cy="697616"/>
          </a:xfrm>
          <a:prstGeom prst="rect">
            <a:avLst/>
          </a:prstGeom>
        </p:spPr>
      </p:pic>
      <p:pic>
        <p:nvPicPr>
          <p:cNvPr id="55"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27294" y="2577447"/>
            <a:ext cx="717467" cy="888842"/>
          </a:xfrm>
          <a:prstGeom prst="rect">
            <a:avLst/>
          </a:prstGeom>
        </p:spPr>
      </p:pic>
      <p:pic>
        <p:nvPicPr>
          <p:cNvPr id="57" name="Picture 56">
            <a:extLst>
              <a:ext uri="{FF2B5EF4-FFF2-40B4-BE49-F238E27FC236}">
                <a16:creationId xmlns:a16="http://schemas.microsoft.com/office/drawing/2014/main" id="{4D90AB36-81B1-8E96-D55D-77147D7B3801}"/>
              </a:ext>
            </a:extLst>
          </p:cNvPr>
          <p:cNvPicPr>
            <a:picLocks noChangeAspect="1"/>
          </p:cNvPicPr>
          <p:nvPr/>
        </p:nvPicPr>
        <p:blipFill rotWithShape="1">
          <a:blip r:embed="rId4"/>
          <a:srcRect l="12567" t="8449" r="6017" b="21266"/>
          <a:stretch/>
        </p:blipFill>
        <p:spPr>
          <a:xfrm>
            <a:off x="230798" y="324732"/>
            <a:ext cx="1187051" cy="535274"/>
          </a:xfrm>
          <a:prstGeom prst="roundRect">
            <a:avLst/>
          </a:prstGeom>
        </p:spPr>
      </p:pic>
      <p:sp>
        <p:nvSpPr>
          <p:cNvPr id="58" name="Freeform 57"/>
          <p:cNvSpPr/>
          <p:nvPr/>
        </p:nvSpPr>
        <p:spPr>
          <a:xfrm>
            <a:off x="5381232" y="3218599"/>
            <a:ext cx="2785973" cy="1079923"/>
          </a:xfrm>
          <a:custGeom>
            <a:avLst/>
            <a:gdLst>
              <a:gd name="connsiteX0" fmla="*/ 0 w 3167778"/>
              <a:gd name="connsiteY0" fmla="*/ 0 h 989930"/>
              <a:gd name="connsiteX1" fmla="*/ 3167778 w 3167778"/>
              <a:gd name="connsiteY1" fmla="*/ 0 h 989930"/>
              <a:gd name="connsiteX2" fmla="*/ 3167778 w 3167778"/>
              <a:gd name="connsiteY2" fmla="*/ 989930 h 989930"/>
              <a:gd name="connsiteX3" fmla="*/ 0 w 3167778"/>
              <a:gd name="connsiteY3" fmla="*/ 989930 h 989930"/>
              <a:gd name="connsiteX4" fmla="*/ 0 w 3167778"/>
              <a:gd name="connsiteY4" fmla="*/ 0 h 98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778" h="989930">
                <a:moveTo>
                  <a:pt x="0" y="0"/>
                </a:moveTo>
                <a:lnTo>
                  <a:pt x="3167778" y="0"/>
                </a:lnTo>
                <a:lnTo>
                  <a:pt x="3167778" y="989930"/>
                </a:lnTo>
                <a:lnTo>
                  <a:pt x="0" y="989930"/>
                </a:lnTo>
                <a:lnTo>
                  <a:pt x="0" y="0"/>
                </a:lnTo>
                <a:close/>
              </a:path>
            </a:pathLst>
          </a:custGeom>
          <a:noFill/>
          <a:ln>
            <a:noFill/>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804616" bIns="91440" numCol="1" spcCol="1270" anchor="ctr" anchorCtr="0">
            <a:noAutofit/>
          </a:bodyPr>
          <a:lstStyle/>
          <a:p>
            <a:pPr algn="ctr" defTabSz="1066800" rtl="1">
              <a:spcBef>
                <a:spcPct val="0"/>
              </a:spcBef>
              <a:spcAft>
                <a:spcPct val="35000"/>
              </a:spcAft>
              <a:defRPr/>
            </a:pPr>
            <a:r>
              <a:rPr lang="ar-EG" sz="1680" b="1" dirty="0">
                <a:solidFill>
                  <a:srgbClr val="0070C0"/>
                </a:solidFill>
                <a:latin typeface="Cairo SemiBold" pitchFamily="2" charset="-78"/>
                <a:cs typeface="Arial" panose="020B0604020202020204" pitchFamily="34" charset="0"/>
              </a:rPr>
              <a:t>مبادرة إكتشاف وعلاج ضعف وفقدان السمع لدي الأطفال حديثي الولادة</a:t>
            </a:r>
            <a:endParaRPr lang="en-US" sz="1680" b="1" dirty="0">
              <a:solidFill>
                <a:srgbClr val="0070C0"/>
              </a:solidFill>
              <a:latin typeface="Cairo SemiBold" pitchFamily="2" charset="-78"/>
            </a:endParaRPr>
          </a:p>
        </p:txBody>
      </p:sp>
      <p:sp>
        <p:nvSpPr>
          <p:cNvPr id="59" name="Freeform 58"/>
          <p:cNvSpPr/>
          <p:nvPr/>
        </p:nvSpPr>
        <p:spPr>
          <a:xfrm>
            <a:off x="3311322" y="1568771"/>
            <a:ext cx="2783743" cy="1079923"/>
          </a:xfrm>
          <a:custGeom>
            <a:avLst/>
            <a:gdLst>
              <a:gd name="connsiteX0" fmla="*/ 0 w 3167778"/>
              <a:gd name="connsiteY0" fmla="*/ 0 h 989930"/>
              <a:gd name="connsiteX1" fmla="*/ 3167778 w 3167778"/>
              <a:gd name="connsiteY1" fmla="*/ 0 h 989930"/>
              <a:gd name="connsiteX2" fmla="*/ 3167778 w 3167778"/>
              <a:gd name="connsiteY2" fmla="*/ 989930 h 989930"/>
              <a:gd name="connsiteX3" fmla="*/ 0 w 3167778"/>
              <a:gd name="connsiteY3" fmla="*/ 989930 h 989930"/>
              <a:gd name="connsiteX4" fmla="*/ 0 w 3167778"/>
              <a:gd name="connsiteY4" fmla="*/ 0 h 98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778" h="989930">
                <a:moveTo>
                  <a:pt x="0" y="0"/>
                </a:moveTo>
                <a:lnTo>
                  <a:pt x="3167778" y="0"/>
                </a:lnTo>
                <a:lnTo>
                  <a:pt x="3167778" y="989930"/>
                </a:lnTo>
                <a:lnTo>
                  <a:pt x="0" y="989930"/>
                </a:lnTo>
                <a:lnTo>
                  <a:pt x="0" y="0"/>
                </a:lnTo>
                <a:close/>
              </a:path>
            </a:pathLst>
          </a:custGeom>
          <a:noFill/>
          <a:ln>
            <a:noFill/>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804616" bIns="91440" numCol="1" spcCol="1270" anchor="ctr" anchorCtr="0">
            <a:noAutofit/>
          </a:bodyPr>
          <a:lstStyle/>
          <a:p>
            <a:pPr algn="ctr" defTabSz="1066800" rtl="1">
              <a:spcBef>
                <a:spcPct val="0"/>
              </a:spcBef>
              <a:spcAft>
                <a:spcPct val="35000"/>
              </a:spcAft>
              <a:defRPr/>
            </a:pPr>
            <a:r>
              <a:rPr lang="ar-EG" sz="1680" b="1" dirty="0">
                <a:solidFill>
                  <a:srgbClr val="0070C0"/>
                </a:solidFill>
                <a:latin typeface="Cairo SemiBold" pitchFamily="2" charset="-78"/>
                <a:cs typeface="Arial" panose="020B0604020202020204" pitchFamily="34" charset="0"/>
              </a:rPr>
              <a:t>مبادرة العناية بصحة الأم والجنين</a:t>
            </a:r>
            <a:endParaRPr lang="en-US" sz="1680" b="1" dirty="0">
              <a:solidFill>
                <a:srgbClr val="0070C0"/>
              </a:solidFill>
              <a:latin typeface="Cairo SemiBold" pitchFamily="2" charset="-78"/>
            </a:endParaRPr>
          </a:p>
        </p:txBody>
      </p:sp>
      <p:pic>
        <p:nvPicPr>
          <p:cNvPr id="60" name="Picture 5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4221" y="893015"/>
            <a:ext cx="873667" cy="880656"/>
          </a:xfrm>
          <a:prstGeom prst="rect">
            <a:avLst/>
          </a:prstGeom>
        </p:spPr>
      </p:pic>
      <p:sp>
        <p:nvSpPr>
          <p:cNvPr id="61" name="Freeform 60"/>
          <p:cNvSpPr/>
          <p:nvPr/>
        </p:nvSpPr>
        <p:spPr>
          <a:xfrm>
            <a:off x="8061967" y="6296245"/>
            <a:ext cx="3020706" cy="1079923"/>
          </a:xfrm>
          <a:custGeom>
            <a:avLst/>
            <a:gdLst>
              <a:gd name="connsiteX0" fmla="*/ 0 w 3167778"/>
              <a:gd name="connsiteY0" fmla="*/ 0 h 989930"/>
              <a:gd name="connsiteX1" fmla="*/ 3167778 w 3167778"/>
              <a:gd name="connsiteY1" fmla="*/ 0 h 989930"/>
              <a:gd name="connsiteX2" fmla="*/ 3167778 w 3167778"/>
              <a:gd name="connsiteY2" fmla="*/ 989930 h 989930"/>
              <a:gd name="connsiteX3" fmla="*/ 0 w 3167778"/>
              <a:gd name="connsiteY3" fmla="*/ 989930 h 989930"/>
              <a:gd name="connsiteX4" fmla="*/ 0 w 3167778"/>
              <a:gd name="connsiteY4" fmla="*/ 0 h 98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778" h="989930">
                <a:moveTo>
                  <a:pt x="0" y="0"/>
                </a:moveTo>
                <a:lnTo>
                  <a:pt x="3167778" y="0"/>
                </a:lnTo>
                <a:lnTo>
                  <a:pt x="3167778" y="989930"/>
                </a:lnTo>
                <a:lnTo>
                  <a:pt x="0" y="989930"/>
                </a:lnTo>
                <a:lnTo>
                  <a:pt x="0" y="0"/>
                </a:lnTo>
                <a:close/>
              </a:path>
            </a:pathLst>
          </a:custGeom>
          <a:noFill/>
          <a:ln>
            <a:noFill/>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804616" bIns="91440" numCol="1" spcCol="1270" anchor="ctr" anchorCtr="0">
            <a:noAutofit/>
          </a:bodyPr>
          <a:lstStyle/>
          <a:p>
            <a:pPr algn="ctr" defTabSz="1066800" rtl="1">
              <a:spcBef>
                <a:spcPct val="0"/>
              </a:spcBef>
              <a:spcAft>
                <a:spcPct val="35000"/>
              </a:spcAft>
              <a:defRPr/>
            </a:pPr>
            <a:r>
              <a:rPr lang="ar-EG" sz="1680" b="1" dirty="0">
                <a:solidFill>
                  <a:srgbClr val="0070C0"/>
                </a:solidFill>
                <a:latin typeface="Cairo SemiBold" pitchFamily="2" charset="-78"/>
                <a:cs typeface="Arial" panose="020B0604020202020204" pitchFamily="34" charset="0"/>
              </a:rPr>
              <a:t>مبادرة فحص وعلاج الأمراض المزمنة والإكتشاف المبكر للإعتلال الكلوي</a:t>
            </a:r>
            <a:endParaRPr lang="en-US" sz="1680" b="1" dirty="0">
              <a:solidFill>
                <a:srgbClr val="0070C0"/>
              </a:solidFill>
              <a:latin typeface="Cairo SemiBold" pitchFamily="2" charset="-78"/>
            </a:endParaRPr>
          </a:p>
        </p:txBody>
      </p:sp>
      <p:pic>
        <p:nvPicPr>
          <p:cNvPr id="62" name="Picture 61">
            <a:extLst>
              <a:ext uri="{FF2B5EF4-FFF2-40B4-BE49-F238E27FC236}">
                <a16:creationId xmlns:a16="http://schemas.microsoft.com/office/drawing/2014/main" id="{B2D3226D-4767-1473-EDBC-957C331DF68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03451" y="5558574"/>
            <a:ext cx="895474" cy="848364"/>
          </a:xfrm>
          <a:prstGeom prst="rect">
            <a:avLst/>
          </a:prstGeom>
        </p:spPr>
      </p:pic>
      <p:sp>
        <p:nvSpPr>
          <p:cNvPr id="63" name="Freeform 62"/>
          <p:cNvSpPr/>
          <p:nvPr/>
        </p:nvSpPr>
        <p:spPr>
          <a:xfrm>
            <a:off x="12440039" y="6039169"/>
            <a:ext cx="2815966" cy="1187916"/>
          </a:xfrm>
          <a:custGeom>
            <a:avLst/>
            <a:gdLst>
              <a:gd name="connsiteX0" fmla="*/ 0 w 3167778"/>
              <a:gd name="connsiteY0" fmla="*/ 0 h 989930"/>
              <a:gd name="connsiteX1" fmla="*/ 3167778 w 3167778"/>
              <a:gd name="connsiteY1" fmla="*/ 0 h 989930"/>
              <a:gd name="connsiteX2" fmla="*/ 3167778 w 3167778"/>
              <a:gd name="connsiteY2" fmla="*/ 989930 h 989930"/>
              <a:gd name="connsiteX3" fmla="*/ 0 w 3167778"/>
              <a:gd name="connsiteY3" fmla="*/ 989930 h 989930"/>
              <a:gd name="connsiteX4" fmla="*/ 0 w 3167778"/>
              <a:gd name="connsiteY4" fmla="*/ 0 h 98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778" h="989930">
                <a:moveTo>
                  <a:pt x="0" y="0"/>
                </a:moveTo>
                <a:lnTo>
                  <a:pt x="3167778" y="0"/>
                </a:lnTo>
                <a:lnTo>
                  <a:pt x="3167778" y="989930"/>
                </a:lnTo>
                <a:lnTo>
                  <a:pt x="0" y="989930"/>
                </a:lnTo>
                <a:lnTo>
                  <a:pt x="0" y="0"/>
                </a:lnTo>
                <a:close/>
              </a:path>
            </a:pathLst>
          </a:custGeom>
          <a:noFill/>
          <a:ln>
            <a:noFill/>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804616" bIns="91440" numCol="1" spcCol="1270" anchor="ctr" anchorCtr="0">
            <a:noAutofit/>
          </a:bodyPr>
          <a:lstStyle/>
          <a:p>
            <a:pPr algn="ctr" defTabSz="1066800" rtl="1">
              <a:spcBef>
                <a:spcPct val="0"/>
              </a:spcBef>
              <a:spcAft>
                <a:spcPct val="35000"/>
              </a:spcAft>
              <a:defRPr/>
            </a:pPr>
            <a:r>
              <a:rPr lang="ar-EG" sz="1680" b="1" dirty="0">
                <a:solidFill>
                  <a:srgbClr val="0070C0"/>
                </a:solidFill>
                <a:latin typeface="Cairo SemiBold" pitchFamily="2" charset="-78"/>
                <a:cs typeface="Arial" panose="020B0604020202020204" pitchFamily="34" charset="0"/>
              </a:rPr>
              <a:t>مبادرة الكشف المبكرعن الأمراض الوراثية لدي الأطفال حديثي الولادة</a:t>
            </a:r>
          </a:p>
        </p:txBody>
      </p:sp>
      <p:pic>
        <p:nvPicPr>
          <p:cNvPr id="64" name="Picture 63"/>
          <p:cNvPicPr>
            <a:picLocks noChangeAspect="1"/>
          </p:cNvPicPr>
          <p:nvPr/>
        </p:nvPicPr>
        <p:blipFill rotWithShape="1">
          <a:blip r:embed="rId7">
            <a:clrChange>
              <a:clrFrom>
                <a:srgbClr val="FFFFFF"/>
              </a:clrFrom>
              <a:clrTo>
                <a:srgbClr val="FFFFFF">
                  <a:alpha val="0"/>
                </a:srgbClr>
              </a:clrTo>
            </a:clrChange>
          </a:blip>
          <a:srcRect b="28795"/>
          <a:stretch/>
        </p:blipFill>
        <p:spPr>
          <a:xfrm>
            <a:off x="12931929" y="5537516"/>
            <a:ext cx="945630" cy="555180"/>
          </a:xfrm>
          <a:prstGeom prst="rect">
            <a:avLst/>
          </a:prstGeom>
        </p:spPr>
      </p:pic>
      <p:pic>
        <p:nvPicPr>
          <p:cNvPr id="65" name="Picture 6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89686" y="4133109"/>
            <a:ext cx="843780" cy="763126"/>
          </a:xfrm>
          <a:prstGeom prst="rect">
            <a:avLst/>
          </a:prstGeom>
        </p:spPr>
      </p:pic>
      <p:sp>
        <p:nvSpPr>
          <p:cNvPr id="66" name="Freeform 65"/>
          <p:cNvSpPr/>
          <p:nvPr/>
        </p:nvSpPr>
        <p:spPr>
          <a:xfrm>
            <a:off x="10318566" y="4701251"/>
            <a:ext cx="2815966" cy="1187916"/>
          </a:xfrm>
          <a:custGeom>
            <a:avLst/>
            <a:gdLst>
              <a:gd name="connsiteX0" fmla="*/ 0 w 3167778"/>
              <a:gd name="connsiteY0" fmla="*/ 0 h 989930"/>
              <a:gd name="connsiteX1" fmla="*/ 3167778 w 3167778"/>
              <a:gd name="connsiteY1" fmla="*/ 0 h 989930"/>
              <a:gd name="connsiteX2" fmla="*/ 3167778 w 3167778"/>
              <a:gd name="connsiteY2" fmla="*/ 989930 h 989930"/>
              <a:gd name="connsiteX3" fmla="*/ 0 w 3167778"/>
              <a:gd name="connsiteY3" fmla="*/ 989930 h 989930"/>
              <a:gd name="connsiteX4" fmla="*/ 0 w 3167778"/>
              <a:gd name="connsiteY4" fmla="*/ 0 h 98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778" h="989930">
                <a:moveTo>
                  <a:pt x="0" y="0"/>
                </a:moveTo>
                <a:lnTo>
                  <a:pt x="3167778" y="0"/>
                </a:lnTo>
                <a:lnTo>
                  <a:pt x="3167778" y="989930"/>
                </a:lnTo>
                <a:lnTo>
                  <a:pt x="0" y="989930"/>
                </a:lnTo>
                <a:lnTo>
                  <a:pt x="0" y="0"/>
                </a:lnTo>
                <a:close/>
              </a:path>
            </a:pathLst>
          </a:custGeom>
          <a:noFill/>
          <a:ln>
            <a:noFill/>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804616" bIns="91440" numCol="1" spcCol="1270" anchor="ctr" anchorCtr="0">
            <a:noAutofit/>
          </a:bodyPr>
          <a:lstStyle/>
          <a:p>
            <a:pPr algn="ctr" defTabSz="1066800" rtl="1">
              <a:lnSpc>
                <a:spcPct val="90000"/>
              </a:lnSpc>
              <a:spcBef>
                <a:spcPct val="0"/>
              </a:spcBef>
              <a:spcAft>
                <a:spcPct val="35000"/>
              </a:spcAft>
              <a:defRPr/>
            </a:pPr>
            <a:r>
              <a:rPr lang="ar-EG" sz="1680" b="1" dirty="0">
                <a:solidFill>
                  <a:srgbClr val="0070C0"/>
                </a:solidFill>
                <a:latin typeface="Cairo SemiBold" pitchFamily="2" charset="-78"/>
                <a:cs typeface="Arial" panose="020B0604020202020204" pitchFamily="34" charset="0"/>
              </a:rPr>
              <a:t>مبــــــــادرة علاج مرضي الضمور العضلي</a:t>
            </a:r>
          </a:p>
        </p:txBody>
      </p:sp>
      <p:sp>
        <p:nvSpPr>
          <p:cNvPr id="67" name="Rectangle 66"/>
          <p:cNvSpPr/>
          <p:nvPr/>
        </p:nvSpPr>
        <p:spPr>
          <a:xfrm>
            <a:off x="872594" y="3320438"/>
            <a:ext cx="2534401" cy="609398"/>
          </a:xfrm>
          <a:prstGeom prst="rect">
            <a:avLst/>
          </a:prstGeom>
        </p:spPr>
        <p:txBody>
          <a:bodyPr wrap="square">
            <a:spAutoFit/>
          </a:bodyPr>
          <a:lstStyle/>
          <a:p>
            <a:pPr algn="ctr" defTabSz="1097280" rtl="1">
              <a:defRPr/>
            </a:pPr>
            <a:r>
              <a:rPr lang="ar-EG" sz="1680" b="1" dirty="0">
                <a:solidFill>
                  <a:srgbClr val="0070C0"/>
                </a:solidFill>
                <a:latin typeface="Cairo SemiBold" pitchFamily="2" charset="-78"/>
                <a:cs typeface="Arial" panose="020B0604020202020204" pitchFamily="34" charset="0"/>
              </a:rPr>
              <a:t>مبادرة الرعاية الصحية لكبار السن </a:t>
            </a:r>
          </a:p>
        </p:txBody>
      </p:sp>
      <p:pic>
        <p:nvPicPr>
          <p:cNvPr id="68" name="Picture 67">
            <a:extLst>
              <a:ext uri="{FF2B5EF4-FFF2-40B4-BE49-F238E27FC236}">
                <a16:creationId xmlns:a16="http://schemas.microsoft.com/office/drawing/2014/main" id="{4355AE89-1A95-81A3-5C8C-366C3EF116D3}"/>
              </a:ext>
            </a:extLst>
          </p:cNvPr>
          <p:cNvPicPr>
            <a:picLocks noChangeAspect="1"/>
          </p:cNvPicPr>
          <p:nvPr/>
        </p:nvPicPr>
        <p:blipFill rotWithShape="1">
          <a:blip r:embed="rId9" cstate="print">
            <a:alphaModFix amt="50000"/>
            <a:extLst>
              <a:ext uri="{28A0092B-C50C-407E-A947-70E740481C1C}">
                <a14:useLocalDpi xmlns:a14="http://schemas.microsoft.com/office/drawing/2010/main" val="0"/>
              </a:ext>
            </a:extLst>
          </a:blip>
          <a:srcRect l="3195" t="-417" r="8959" b="25070"/>
          <a:stretch/>
        </p:blipFill>
        <p:spPr>
          <a:xfrm>
            <a:off x="1852018" y="2582116"/>
            <a:ext cx="844262" cy="724130"/>
          </a:xfrm>
          <a:prstGeom prst="ellipse">
            <a:avLst/>
          </a:prstGeom>
        </p:spPr>
      </p:pic>
      <p:sp>
        <p:nvSpPr>
          <p:cNvPr id="69" name="Rectangle 68"/>
          <p:cNvSpPr/>
          <p:nvPr/>
        </p:nvSpPr>
        <p:spPr>
          <a:xfrm>
            <a:off x="5909018" y="4914626"/>
            <a:ext cx="2325677" cy="609398"/>
          </a:xfrm>
          <a:prstGeom prst="rect">
            <a:avLst/>
          </a:prstGeom>
        </p:spPr>
        <p:txBody>
          <a:bodyPr wrap="square">
            <a:spAutoFit/>
          </a:bodyPr>
          <a:lstStyle/>
          <a:p>
            <a:pPr algn="ctr" defTabSz="1097280" rtl="1">
              <a:defRPr/>
            </a:pPr>
            <a:r>
              <a:rPr lang="ar-EG" sz="1680" b="1" dirty="0">
                <a:solidFill>
                  <a:srgbClr val="0070C0"/>
                </a:solidFill>
                <a:latin typeface="Cairo SemiBold" pitchFamily="2" charset="-78"/>
                <a:cs typeface="Arial" panose="020B0604020202020204" pitchFamily="34" charset="0"/>
              </a:rPr>
              <a:t>مبادرة فحص المقبلين على الزواج</a:t>
            </a:r>
          </a:p>
        </p:txBody>
      </p:sp>
      <p:pic>
        <p:nvPicPr>
          <p:cNvPr id="70" name="Picture 69">
            <a:extLst>
              <a:ext uri="{FF2B5EF4-FFF2-40B4-BE49-F238E27FC236}">
                <a16:creationId xmlns:a16="http://schemas.microsoft.com/office/drawing/2014/main" id="{D45413AF-C2D4-118E-98BC-97C70681ACA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5573" r="18381"/>
          <a:stretch/>
        </p:blipFill>
        <p:spPr>
          <a:xfrm>
            <a:off x="6934229" y="4247681"/>
            <a:ext cx="605016" cy="763226"/>
          </a:xfrm>
          <a:prstGeom prst="rect">
            <a:avLst/>
          </a:prstGeom>
        </p:spPr>
      </p:pic>
      <p:sp>
        <p:nvSpPr>
          <p:cNvPr id="71" name="Rectangle 70"/>
          <p:cNvSpPr/>
          <p:nvPr/>
        </p:nvSpPr>
        <p:spPr>
          <a:xfrm>
            <a:off x="3939838" y="6214268"/>
            <a:ext cx="2342196" cy="609398"/>
          </a:xfrm>
          <a:prstGeom prst="rect">
            <a:avLst/>
          </a:prstGeom>
        </p:spPr>
        <p:txBody>
          <a:bodyPr wrap="square">
            <a:spAutoFit/>
          </a:bodyPr>
          <a:lstStyle/>
          <a:p>
            <a:pPr algn="ctr" defTabSz="1097280" rtl="1">
              <a:defRPr/>
            </a:pPr>
            <a:r>
              <a:rPr lang="ar-EG" sz="1680" b="1" dirty="0">
                <a:solidFill>
                  <a:srgbClr val="0070C0"/>
                </a:solidFill>
                <a:latin typeface="Cairo SemiBold" pitchFamily="2" charset="-78"/>
                <a:cs typeface="Arial" panose="020B0604020202020204" pitchFamily="34" charset="0"/>
              </a:rPr>
              <a:t>مبادرة الكشف المبكرعن الأورام السرطانية</a:t>
            </a:r>
          </a:p>
        </p:txBody>
      </p:sp>
      <p:pic>
        <p:nvPicPr>
          <p:cNvPr id="72" name="Picture 3">
            <a:extLst>
              <a:ext uri="{FF2B5EF4-FFF2-40B4-BE49-F238E27FC236}">
                <a16:creationId xmlns:a16="http://schemas.microsoft.com/office/drawing/2014/main" id="{57CA828D-7C26-D720-0890-A51D5B9FBECD}"/>
              </a:ext>
            </a:extLst>
          </p:cNvPr>
          <p:cNvPicPr>
            <a:picLocks noChangeAspect="1"/>
          </p:cNvPicPr>
          <p:nvPr/>
        </p:nvPicPr>
        <p:blipFill rotWithShape="1">
          <a:blip r:embed="rId11" cstate="print"/>
          <a:srcRect t="35625" r="56966" b="28956"/>
          <a:stretch/>
        </p:blipFill>
        <p:spPr>
          <a:xfrm>
            <a:off x="4626106" y="5589976"/>
            <a:ext cx="760193" cy="702762"/>
          </a:xfrm>
          <a:prstGeom prst="rect">
            <a:avLst/>
          </a:prstGeom>
          <a:ln>
            <a:noFill/>
          </a:ln>
          <a:effectLst>
            <a:softEdge rad="112500"/>
          </a:effectLst>
        </p:spPr>
      </p:pic>
      <p:pic>
        <p:nvPicPr>
          <p:cNvPr id="73" name="Picture 72">
            <a:extLst>
              <a:ext uri="{FF2B5EF4-FFF2-40B4-BE49-F238E27FC236}">
                <a16:creationId xmlns:a16="http://schemas.microsoft.com/office/drawing/2014/main" id="{E87758E6-D018-267B-5FC9-2560F1C4D914}"/>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6051842" y="2610520"/>
            <a:ext cx="677161" cy="617288"/>
          </a:xfrm>
          <a:prstGeom prst="rect">
            <a:avLst/>
          </a:prstGeom>
        </p:spPr>
      </p:pic>
      <p:sp>
        <p:nvSpPr>
          <p:cNvPr id="74" name="Slide Number Placeholder 1">
            <a:extLst>
              <a:ext uri="{FF2B5EF4-FFF2-40B4-BE49-F238E27FC236}">
                <a16:creationId xmlns:a16="http://schemas.microsoft.com/office/drawing/2014/main" id="{33CA28E1-2BD0-6CB3-DF66-26D693B52298}"/>
              </a:ext>
            </a:extLst>
          </p:cNvPr>
          <p:cNvSpPr txBox="1">
            <a:spLocks/>
          </p:cNvSpPr>
          <p:nvPr/>
        </p:nvSpPr>
        <p:spPr>
          <a:xfrm>
            <a:off x="10280502" y="6931107"/>
            <a:ext cx="3291840" cy="438150"/>
          </a:xfrm>
          <a:prstGeom prst="rect">
            <a:avLst/>
          </a:prstGeom>
        </p:spPr>
        <p:txBody>
          <a:bodyPr vert="horz" lIns="109728" tIns="54864" rIns="109728" bIns="54864"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097280" rtl="1">
              <a:defRPr/>
            </a:pPr>
            <a:fld id="{0321931E-0CDE-44CD-8AA6-5F7069E4B7BF}" type="slidenum">
              <a:rPr lang="ar-EG" sz="1680" b="1">
                <a:solidFill>
                  <a:prstClr val="white"/>
                </a:solidFill>
                <a:latin typeface="Calibri" panose="020F0502020204030204"/>
                <a:cs typeface="Arial" panose="020B0604020202020204" pitchFamily="34" charset="0"/>
              </a:rPr>
              <a:pPr algn="r" defTabSz="1097280" rtl="1">
                <a:defRPr/>
              </a:pPr>
              <a:t>8</a:t>
            </a:fld>
            <a:endParaRPr lang="ar-EG" sz="1680" b="1" dirty="0">
              <a:solidFill>
                <a:prstClr val="white"/>
              </a:solidFill>
              <a:latin typeface="Calibri" panose="020F0502020204030204"/>
              <a:cs typeface="Arial" panose="020B0604020202020204" pitchFamily="34" charset="0"/>
            </a:endParaRPr>
          </a:p>
        </p:txBody>
      </p:sp>
      <p:sp>
        <p:nvSpPr>
          <p:cNvPr id="75" name="자유형: 도형 1128">
            <a:extLst>
              <a:ext uri="{FF2B5EF4-FFF2-40B4-BE49-F238E27FC236}">
                <a16:creationId xmlns:a16="http://schemas.microsoft.com/office/drawing/2014/main" id="{8E0F712D-95AB-F6B6-70D5-FE00AF3CD63F}"/>
              </a:ext>
            </a:extLst>
          </p:cNvPr>
          <p:cNvSpPr/>
          <p:nvPr/>
        </p:nvSpPr>
        <p:spPr>
          <a:xfrm>
            <a:off x="2094561" y="5668988"/>
            <a:ext cx="1922098" cy="423709"/>
          </a:xfrm>
          <a:custGeom>
            <a:avLst/>
            <a:gdLst>
              <a:gd name="connsiteX0" fmla="*/ 86087 w 1822404"/>
              <a:gd name="connsiteY0" fmla="*/ 0 h 353091"/>
              <a:gd name="connsiteX1" fmla="*/ 124199 w 1822404"/>
              <a:gd name="connsiteY1" fmla="*/ 94193 h 353091"/>
              <a:gd name="connsiteX2" fmla="*/ 474418 w 1822404"/>
              <a:gd name="connsiteY2" fmla="*/ 133518 h 353091"/>
              <a:gd name="connsiteX3" fmla="*/ 887518 w 1822404"/>
              <a:gd name="connsiteY3" fmla="*/ 194644 h 353091"/>
              <a:gd name="connsiteX4" fmla="*/ 911202 w 1822404"/>
              <a:gd name="connsiteY4" fmla="*/ 220147 h 353091"/>
              <a:gd name="connsiteX5" fmla="*/ 934886 w 1822404"/>
              <a:gd name="connsiteY5" fmla="*/ 194644 h 353091"/>
              <a:gd name="connsiteX6" fmla="*/ 1347987 w 1822404"/>
              <a:gd name="connsiteY6" fmla="*/ 133518 h 353091"/>
              <a:gd name="connsiteX7" fmla="*/ 1698206 w 1822404"/>
              <a:gd name="connsiteY7" fmla="*/ 94193 h 353091"/>
              <a:gd name="connsiteX8" fmla="*/ 1736318 w 1822404"/>
              <a:gd name="connsiteY8" fmla="*/ 0 h 353091"/>
              <a:gd name="connsiteX9" fmla="*/ 1822404 w 1822404"/>
              <a:gd name="connsiteY9" fmla="*/ 4149 h 353091"/>
              <a:gd name="connsiteX10" fmla="*/ 1755693 w 1822404"/>
              <a:gd name="connsiteY10" fmla="*/ 158447 h 353091"/>
              <a:gd name="connsiteX11" fmla="*/ 1342592 w 1822404"/>
              <a:gd name="connsiteY11" fmla="*/ 219573 h 353091"/>
              <a:gd name="connsiteX12" fmla="*/ 992373 w 1822404"/>
              <a:gd name="connsiteY12" fmla="*/ 258897 h 353091"/>
              <a:gd name="connsiteX13" fmla="*/ 954261 w 1822404"/>
              <a:gd name="connsiteY13" fmla="*/ 353091 h 353091"/>
              <a:gd name="connsiteX14" fmla="*/ 868175 w 1822404"/>
              <a:gd name="connsiteY14" fmla="*/ 353091 h 353091"/>
              <a:gd name="connsiteX15" fmla="*/ 830063 w 1822404"/>
              <a:gd name="connsiteY15" fmla="*/ 258897 h 353091"/>
              <a:gd name="connsiteX16" fmla="*/ 479844 w 1822404"/>
              <a:gd name="connsiteY16" fmla="*/ 219573 h 353091"/>
              <a:gd name="connsiteX17" fmla="*/ 66744 w 1822404"/>
              <a:gd name="connsiteY17" fmla="*/ 158447 h 353091"/>
              <a:gd name="connsiteX18" fmla="*/ 0 w 1822404"/>
              <a:gd name="connsiteY18" fmla="*/ 4149 h 35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2404" h="353091">
                <a:moveTo>
                  <a:pt x="86087" y="0"/>
                </a:moveTo>
                <a:cubicBezTo>
                  <a:pt x="88130" y="42261"/>
                  <a:pt x="100578" y="73063"/>
                  <a:pt x="124199" y="94193"/>
                </a:cubicBezTo>
                <a:cubicBezTo>
                  <a:pt x="188293" y="151553"/>
                  <a:pt x="333749" y="142392"/>
                  <a:pt x="474418" y="133518"/>
                </a:cubicBezTo>
                <a:cubicBezTo>
                  <a:pt x="632802" y="123527"/>
                  <a:pt x="796548" y="113249"/>
                  <a:pt x="887518" y="194644"/>
                </a:cubicBezTo>
                <a:cubicBezTo>
                  <a:pt x="896264" y="202464"/>
                  <a:pt x="904148" y="210954"/>
                  <a:pt x="911202" y="220147"/>
                </a:cubicBezTo>
                <a:cubicBezTo>
                  <a:pt x="918256" y="210986"/>
                  <a:pt x="926140" y="202464"/>
                  <a:pt x="934886" y="194644"/>
                </a:cubicBezTo>
                <a:cubicBezTo>
                  <a:pt x="1025856" y="113249"/>
                  <a:pt x="1189635" y="123559"/>
                  <a:pt x="1347987" y="133518"/>
                </a:cubicBezTo>
                <a:cubicBezTo>
                  <a:pt x="1488656" y="142392"/>
                  <a:pt x="1634112" y="151520"/>
                  <a:pt x="1698206" y="94193"/>
                </a:cubicBezTo>
                <a:cubicBezTo>
                  <a:pt x="1721826" y="73063"/>
                  <a:pt x="1734275" y="42261"/>
                  <a:pt x="1736318" y="0"/>
                </a:cubicBezTo>
                <a:lnTo>
                  <a:pt x="1822404" y="4149"/>
                </a:lnTo>
                <a:cubicBezTo>
                  <a:pt x="1819244" y="69743"/>
                  <a:pt x="1796805" y="121644"/>
                  <a:pt x="1755693" y="158447"/>
                </a:cubicBezTo>
                <a:cubicBezTo>
                  <a:pt x="1664723" y="239841"/>
                  <a:pt x="1500944" y="229531"/>
                  <a:pt x="1342592" y="219573"/>
                </a:cubicBezTo>
                <a:cubicBezTo>
                  <a:pt x="1201924" y="210699"/>
                  <a:pt x="1056467" y="201570"/>
                  <a:pt x="992373" y="258897"/>
                </a:cubicBezTo>
                <a:cubicBezTo>
                  <a:pt x="968753" y="279996"/>
                  <a:pt x="956304" y="310830"/>
                  <a:pt x="954261" y="353091"/>
                </a:cubicBezTo>
                <a:lnTo>
                  <a:pt x="868175" y="353091"/>
                </a:lnTo>
                <a:cubicBezTo>
                  <a:pt x="866132" y="310830"/>
                  <a:pt x="853683" y="280028"/>
                  <a:pt x="830063" y="258897"/>
                </a:cubicBezTo>
                <a:cubicBezTo>
                  <a:pt x="765969" y="201538"/>
                  <a:pt x="620513" y="210699"/>
                  <a:pt x="479844" y="219573"/>
                </a:cubicBezTo>
                <a:cubicBezTo>
                  <a:pt x="321492" y="229531"/>
                  <a:pt x="157714" y="239841"/>
                  <a:pt x="66744" y="158447"/>
                </a:cubicBezTo>
                <a:cubicBezTo>
                  <a:pt x="25600" y="121644"/>
                  <a:pt x="3160" y="69712"/>
                  <a:pt x="0" y="4149"/>
                </a:cubicBezTo>
                <a:close/>
              </a:path>
            </a:pathLst>
          </a:custGeom>
          <a:solidFill>
            <a:srgbClr val="00B050"/>
          </a:solidFill>
          <a:ln w="9525" cap="flat">
            <a:noFill/>
            <a:prstDash val="solid"/>
            <a:miter/>
          </a:ln>
        </p:spPr>
        <p:txBody>
          <a:bodyPr rtlCol="0" anchor="ctr"/>
          <a:lstStyle/>
          <a:p>
            <a:pPr algn="r" defTabSz="1097280" rtl="1">
              <a:defRPr/>
            </a:pPr>
            <a:endParaRPr lang="ko-KR" altLang="en-US" sz="1680" b="1" kern="0">
              <a:solidFill>
                <a:prstClr val="black"/>
              </a:solidFill>
              <a:latin typeface="Cairo SemiBold" pitchFamily="2" charset="-78"/>
              <a:ea typeface="맑은 고딕" panose="020B0503020000020004" pitchFamily="34" charset="-127"/>
            </a:endParaRPr>
          </a:p>
        </p:txBody>
      </p:sp>
      <p:sp>
        <p:nvSpPr>
          <p:cNvPr id="76" name="Rectangle 75">
            <a:extLst>
              <a:ext uri="{FF2B5EF4-FFF2-40B4-BE49-F238E27FC236}">
                <a16:creationId xmlns:a16="http://schemas.microsoft.com/office/drawing/2014/main" id="{0A7ABB80-CE32-9543-532E-3F9A2BF4E384}"/>
              </a:ext>
            </a:extLst>
          </p:cNvPr>
          <p:cNvSpPr/>
          <p:nvPr/>
        </p:nvSpPr>
        <p:spPr>
          <a:xfrm>
            <a:off x="115030" y="6446447"/>
            <a:ext cx="1766610" cy="609398"/>
          </a:xfrm>
          <a:prstGeom prst="rect">
            <a:avLst/>
          </a:prstGeom>
        </p:spPr>
        <p:txBody>
          <a:bodyPr wrap="square">
            <a:spAutoFit/>
          </a:bodyPr>
          <a:lstStyle/>
          <a:p>
            <a:pPr algn="ctr" defTabSz="1097280" rtl="1">
              <a:defRPr/>
            </a:pPr>
            <a:r>
              <a:rPr lang="ar-EG" sz="1680" b="1" dirty="0">
                <a:solidFill>
                  <a:srgbClr val="0070C0"/>
                </a:solidFill>
                <a:latin typeface="Cairo SemiBold" pitchFamily="2" charset="-78"/>
                <a:cs typeface="Arial" panose="020B0604020202020204" pitchFamily="34" charset="0"/>
              </a:rPr>
              <a:t>مبادرة دعم الصحة النفسية</a:t>
            </a:r>
          </a:p>
        </p:txBody>
      </p:sp>
      <p:grpSp>
        <p:nvGrpSpPr>
          <p:cNvPr id="77" name="그룹 1148">
            <a:extLst>
              <a:ext uri="{FF2B5EF4-FFF2-40B4-BE49-F238E27FC236}">
                <a16:creationId xmlns:a16="http://schemas.microsoft.com/office/drawing/2014/main" id="{15980E21-23AB-5C4F-376B-A6F545490E72}"/>
              </a:ext>
            </a:extLst>
          </p:cNvPr>
          <p:cNvGrpSpPr/>
          <p:nvPr/>
        </p:nvGrpSpPr>
        <p:grpSpPr>
          <a:xfrm>
            <a:off x="2072268" y="6269467"/>
            <a:ext cx="1783084" cy="486834"/>
            <a:chOff x="1060486" y="4799448"/>
            <a:chExt cx="1124462" cy="405695"/>
          </a:xfrm>
        </p:grpSpPr>
        <p:sp>
          <p:nvSpPr>
            <p:cNvPr id="78" name="Oval 5">
              <a:extLst>
                <a:ext uri="{FF2B5EF4-FFF2-40B4-BE49-F238E27FC236}">
                  <a16:creationId xmlns:a16="http://schemas.microsoft.com/office/drawing/2014/main" id="{60D3B56C-9E3A-B9BF-895D-7F3865EC1750}"/>
                </a:ext>
              </a:extLst>
            </p:cNvPr>
            <p:cNvSpPr/>
            <p:nvPr/>
          </p:nvSpPr>
          <p:spPr>
            <a:xfrm>
              <a:off x="1094698" y="4799448"/>
              <a:ext cx="1090250" cy="405695"/>
            </a:xfrm>
            <a:prstGeom prst="roundRect">
              <a:avLst/>
            </a:prstGeom>
            <a:solidFill>
              <a:sysClr val="window" lastClr="FFFFFF"/>
            </a:solidFill>
            <a:ln w="38100" cap="flat" cmpd="sng" algn="ctr">
              <a:solidFill>
                <a:srgbClr val="00B050"/>
              </a:solidFill>
              <a:prstDash val="solid"/>
              <a:miter lim="800000"/>
            </a:ln>
            <a:effectLst/>
          </p:spPr>
          <p:txBody>
            <a:bodyPr rtlCol="0" anchor="ctr"/>
            <a:lstStyle/>
            <a:p>
              <a:pPr algn="ctr" defTabSz="1097280" rtl="1">
                <a:defRPr/>
              </a:pPr>
              <a:endParaRPr lang="ko-KR" altLang="en-US" sz="1680" b="1" kern="0" dirty="0">
                <a:solidFill>
                  <a:prstClr val="white"/>
                </a:solidFill>
                <a:latin typeface="Cairo SemiBold" pitchFamily="2" charset="-78"/>
                <a:ea typeface="맑은 고딕" panose="020B0503020000020004" pitchFamily="34" charset="-127"/>
              </a:endParaRPr>
            </a:p>
          </p:txBody>
        </p:sp>
        <p:sp>
          <p:nvSpPr>
            <p:cNvPr id="79" name="TextBox 78">
              <a:extLst>
                <a:ext uri="{FF2B5EF4-FFF2-40B4-BE49-F238E27FC236}">
                  <a16:creationId xmlns:a16="http://schemas.microsoft.com/office/drawing/2014/main" id="{A1D2979E-83F1-AD8A-C80F-67AEF56927CA}"/>
                </a:ext>
              </a:extLst>
            </p:cNvPr>
            <p:cNvSpPr txBox="1"/>
            <p:nvPr/>
          </p:nvSpPr>
          <p:spPr>
            <a:xfrm>
              <a:off x="1060486" y="4856101"/>
              <a:ext cx="1106670" cy="292388"/>
            </a:xfrm>
            <a:prstGeom prst="rect">
              <a:avLst/>
            </a:prstGeom>
            <a:noFill/>
            <a:ln>
              <a:noFill/>
            </a:ln>
          </p:spPr>
          <p:txBody>
            <a:bodyPr wrap="square" rtlCol="0" anchor="ctr">
              <a:spAutoFit/>
            </a:bodyPr>
            <a:lstStyle/>
            <a:p>
              <a:pPr algn="ctr" defTabSz="1097280" rtl="1">
                <a:defRPr/>
              </a:pPr>
              <a:r>
                <a:rPr lang="ar-EG" altLang="ko-KR" sz="1680" b="1" kern="0" dirty="0">
                  <a:solidFill>
                    <a:srgbClr val="EF4630"/>
                  </a:solidFill>
                  <a:latin typeface="Cairo SemiBold" pitchFamily="2" charset="-78"/>
                  <a:ea typeface="맑은 고딕" panose="020B0503020000020004" pitchFamily="34" charset="-127"/>
                  <a:cs typeface="Arial" panose="020B0604020202020204" pitchFamily="34" charset="0"/>
                </a:rPr>
                <a:t>أغسطس 2023</a:t>
              </a:r>
              <a:endParaRPr lang="ko-KR" altLang="en-US" sz="1680" b="1" kern="0" dirty="0">
                <a:solidFill>
                  <a:srgbClr val="EF4630"/>
                </a:solidFill>
                <a:latin typeface="Cairo SemiBold" pitchFamily="2" charset="-78"/>
                <a:ea typeface="맑은 고딕" panose="020B0503020000020004" pitchFamily="34" charset="-127"/>
              </a:endParaRPr>
            </a:p>
          </p:txBody>
        </p:sp>
      </p:grpSp>
      <p:pic>
        <p:nvPicPr>
          <p:cNvPr id="80" name="Picture 79">
            <a:extLst>
              <a:ext uri="{FF2B5EF4-FFF2-40B4-BE49-F238E27FC236}">
                <a16:creationId xmlns:a16="http://schemas.microsoft.com/office/drawing/2014/main" id="{D29B2AD7-E1EB-A009-7722-6EAC29854A5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58399" y="5521742"/>
            <a:ext cx="1034855" cy="1034855"/>
          </a:xfrm>
          <a:prstGeom prst="rect">
            <a:avLst/>
          </a:prstGeom>
        </p:spPr>
      </p:pic>
      <p:sp>
        <p:nvSpPr>
          <p:cNvPr id="81" name="TextBox 80">
            <a:extLst>
              <a:ext uri="{FF2B5EF4-FFF2-40B4-BE49-F238E27FC236}">
                <a16:creationId xmlns:a16="http://schemas.microsoft.com/office/drawing/2014/main" id="{7B4075B3-9B9B-7EED-6214-08131A25A746}"/>
              </a:ext>
            </a:extLst>
          </p:cNvPr>
          <p:cNvSpPr txBox="1"/>
          <p:nvPr/>
        </p:nvSpPr>
        <p:spPr>
          <a:xfrm>
            <a:off x="11590928" y="1525944"/>
            <a:ext cx="2325352" cy="609398"/>
          </a:xfrm>
          <a:prstGeom prst="rect">
            <a:avLst/>
          </a:prstGeom>
          <a:noFill/>
        </p:spPr>
        <p:txBody>
          <a:bodyPr wrap="square" rtlCol="0">
            <a:spAutoFit/>
          </a:bodyPr>
          <a:lstStyle/>
          <a:p>
            <a:pPr algn="ctr" defTabSz="1097280" rtl="1">
              <a:defRPr/>
            </a:pPr>
            <a:r>
              <a:rPr lang="ar-EG" sz="1680" b="1" dirty="0">
                <a:solidFill>
                  <a:srgbClr val="0070C0"/>
                </a:solidFill>
                <a:latin typeface="Cairo SemiBold" pitchFamily="2" charset="-78"/>
                <a:cs typeface="Arial" panose="020B0604020202020204" pitchFamily="34" charset="0"/>
              </a:rPr>
              <a:t>مبادرة القضاء على قوائم الانتظار</a:t>
            </a:r>
            <a:endParaRPr lang="ko-KR" altLang="en-US" sz="1680" b="1" dirty="0">
              <a:solidFill>
                <a:srgbClr val="0F6FC6"/>
              </a:solidFill>
              <a:latin typeface="Cairo SemiBold" pitchFamily="2" charset="-78"/>
              <a:ea typeface="맑은 고딕" panose="020B0503020000020004" pitchFamily="34" charset="-127"/>
            </a:endParaRPr>
          </a:p>
        </p:txBody>
      </p:sp>
      <p:pic>
        <p:nvPicPr>
          <p:cNvPr id="82" name="Picture 2" descr="محافظ بورسعيد يدشن المبادرة الرئاسية &quot; الألف الذهبية لتنمية الأسرة المصرية &quot;">
            <a:extLst>
              <a:ext uri="{FF2B5EF4-FFF2-40B4-BE49-F238E27FC236}">
                <a16:creationId xmlns:a16="http://schemas.microsoft.com/office/drawing/2014/main" id="{ACFAAB09-6D04-FF8F-7D11-640A9541FE51}"/>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481052" y="4268950"/>
            <a:ext cx="1091101" cy="722827"/>
          </a:xfrm>
          <a:prstGeom prst="rect">
            <a:avLst/>
          </a:prstGeom>
          <a:noFill/>
          <a:extLst>
            <a:ext uri="{909E8E84-426E-40DD-AFC4-6F175D3DCCD1}">
              <a14:hiddenFill xmlns:a14="http://schemas.microsoft.com/office/drawing/2010/main">
                <a:solidFill>
                  <a:srgbClr val="FFFFFF"/>
                </a:solidFill>
              </a14:hiddenFill>
            </a:ext>
          </a:extLst>
        </p:spPr>
      </p:pic>
      <p:sp>
        <p:nvSpPr>
          <p:cNvPr id="83" name="자유형: 도형 1127">
            <a:extLst>
              <a:ext uri="{FF2B5EF4-FFF2-40B4-BE49-F238E27FC236}">
                <a16:creationId xmlns:a16="http://schemas.microsoft.com/office/drawing/2014/main" id="{48F9EDE0-AAAC-DD0F-8617-745E74A230B2}"/>
              </a:ext>
            </a:extLst>
          </p:cNvPr>
          <p:cNvSpPr/>
          <p:nvPr/>
        </p:nvSpPr>
        <p:spPr>
          <a:xfrm>
            <a:off x="-8168" y="5259099"/>
            <a:ext cx="2186886" cy="423710"/>
          </a:xfrm>
          <a:custGeom>
            <a:avLst/>
            <a:gdLst>
              <a:gd name="connsiteX0" fmla="*/ 868143 w 1822405"/>
              <a:gd name="connsiteY0" fmla="*/ 0 h 353092"/>
              <a:gd name="connsiteX1" fmla="*/ 954230 w 1822405"/>
              <a:gd name="connsiteY1" fmla="*/ 0 h 353092"/>
              <a:gd name="connsiteX2" fmla="*/ 992342 w 1822405"/>
              <a:gd name="connsiteY2" fmla="*/ 94194 h 353092"/>
              <a:gd name="connsiteX3" fmla="*/ 1342560 w 1822405"/>
              <a:gd name="connsiteY3" fmla="*/ 133519 h 353092"/>
              <a:gd name="connsiteX4" fmla="*/ 1755661 w 1822405"/>
              <a:gd name="connsiteY4" fmla="*/ 194645 h 353092"/>
              <a:gd name="connsiteX5" fmla="*/ 1822405 w 1822405"/>
              <a:gd name="connsiteY5" fmla="*/ 348942 h 353092"/>
              <a:gd name="connsiteX6" fmla="*/ 1736318 w 1822405"/>
              <a:gd name="connsiteY6" fmla="*/ 353092 h 353092"/>
              <a:gd name="connsiteX7" fmla="*/ 1698206 w 1822405"/>
              <a:gd name="connsiteY7" fmla="*/ 258898 h 353092"/>
              <a:gd name="connsiteX8" fmla="*/ 1347987 w 1822405"/>
              <a:gd name="connsiteY8" fmla="*/ 219573 h 353092"/>
              <a:gd name="connsiteX9" fmla="*/ 934887 w 1822405"/>
              <a:gd name="connsiteY9" fmla="*/ 158448 h 353092"/>
              <a:gd name="connsiteX10" fmla="*/ 911202 w 1822405"/>
              <a:gd name="connsiteY10" fmla="*/ 132944 h 353092"/>
              <a:gd name="connsiteX11" fmla="*/ 887518 w 1822405"/>
              <a:gd name="connsiteY11" fmla="*/ 158448 h 353092"/>
              <a:gd name="connsiteX12" fmla="*/ 474418 w 1822405"/>
              <a:gd name="connsiteY12" fmla="*/ 219573 h 353092"/>
              <a:gd name="connsiteX13" fmla="*/ 124198 w 1822405"/>
              <a:gd name="connsiteY13" fmla="*/ 258898 h 353092"/>
              <a:gd name="connsiteX14" fmla="*/ 86087 w 1822405"/>
              <a:gd name="connsiteY14" fmla="*/ 353060 h 353092"/>
              <a:gd name="connsiteX15" fmla="*/ 0 w 1822405"/>
              <a:gd name="connsiteY15" fmla="*/ 348942 h 353092"/>
              <a:gd name="connsiteX16" fmla="*/ 66712 w 1822405"/>
              <a:gd name="connsiteY16" fmla="*/ 194645 h 353092"/>
              <a:gd name="connsiteX17" fmla="*/ 479812 w 1822405"/>
              <a:gd name="connsiteY17" fmla="*/ 133519 h 353092"/>
              <a:gd name="connsiteX18" fmla="*/ 830031 w 1822405"/>
              <a:gd name="connsiteY18" fmla="*/ 94194 h 353092"/>
              <a:gd name="connsiteX19" fmla="*/ 868143 w 1822405"/>
              <a:gd name="connsiteY19" fmla="*/ 0 h 3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2405" h="353092">
                <a:moveTo>
                  <a:pt x="868143" y="0"/>
                </a:moveTo>
                <a:lnTo>
                  <a:pt x="954230" y="0"/>
                </a:lnTo>
                <a:cubicBezTo>
                  <a:pt x="956273" y="42261"/>
                  <a:pt x="968721" y="73064"/>
                  <a:pt x="992342" y="94194"/>
                </a:cubicBezTo>
                <a:cubicBezTo>
                  <a:pt x="1056435" y="151553"/>
                  <a:pt x="1201892" y="142392"/>
                  <a:pt x="1342560" y="133519"/>
                </a:cubicBezTo>
                <a:cubicBezTo>
                  <a:pt x="1500913" y="123528"/>
                  <a:pt x="1664691" y="113218"/>
                  <a:pt x="1755661" y="194645"/>
                </a:cubicBezTo>
                <a:cubicBezTo>
                  <a:pt x="1796773" y="231447"/>
                  <a:pt x="1819244" y="283348"/>
                  <a:pt x="1822405" y="348942"/>
                </a:cubicBezTo>
                <a:lnTo>
                  <a:pt x="1736318" y="353092"/>
                </a:lnTo>
                <a:cubicBezTo>
                  <a:pt x="1734275" y="310831"/>
                  <a:pt x="1721827" y="280029"/>
                  <a:pt x="1698206" y="258898"/>
                </a:cubicBezTo>
                <a:cubicBezTo>
                  <a:pt x="1634112" y="201539"/>
                  <a:pt x="1488656" y="210700"/>
                  <a:pt x="1347987" y="219573"/>
                </a:cubicBezTo>
                <a:cubicBezTo>
                  <a:pt x="1189635" y="229532"/>
                  <a:pt x="1025857" y="239842"/>
                  <a:pt x="934887" y="158448"/>
                </a:cubicBezTo>
                <a:cubicBezTo>
                  <a:pt x="926141" y="150628"/>
                  <a:pt x="918256" y="142137"/>
                  <a:pt x="911202" y="132944"/>
                </a:cubicBezTo>
                <a:cubicBezTo>
                  <a:pt x="904148" y="142105"/>
                  <a:pt x="896264" y="150628"/>
                  <a:pt x="887518" y="158448"/>
                </a:cubicBezTo>
                <a:cubicBezTo>
                  <a:pt x="796548" y="239842"/>
                  <a:pt x="632770" y="229532"/>
                  <a:pt x="474418" y="219573"/>
                </a:cubicBezTo>
                <a:cubicBezTo>
                  <a:pt x="333749" y="210732"/>
                  <a:pt x="188293" y="201571"/>
                  <a:pt x="124198" y="258898"/>
                </a:cubicBezTo>
                <a:cubicBezTo>
                  <a:pt x="100578" y="279997"/>
                  <a:pt x="88129" y="310799"/>
                  <a:pt x="86087" y="353060"/>
                </a:cubicBezTo>
                <a:lnTo>
                  <a:pt x="0" y="348942"/>
                </a:lnTo>
                <a:cubicBezTo>
                  <a:pt x="3160" y="283348"/>
                  <a:pt x="25600" y="231447"/>
                  <a:pt x="66712" y="194645"/>
                </a:cubicBezTo>
                <a:cubicBezTo>
                  <a:pt x="157682" y="113250"/>
                  <a:pt x="321460" y="123560"/>
                  <a:pt x="479812" y="133519"/>
                </a:cubicBezTo>
                <a:cubicBezTo>
                  <a:pt x="620481" y="142360"/>
                  <a:pt x="765937" y="151521"/>
                  <a:pt x="830031" y="94194"/>
                </a:cubicBezTo>
                <a:cubicBezTo>
                  <a:pt x="853652" y="73064"/>
                  <a:pt x="866100" y="42261"/>
                  <a:pt x="868143" y="0"/>
                </a:cubicBezTo>
                <a:close/>
              </a:path>
            </a:pathLst>
          </a:custGeom>
          <a:solidFill>
            <a:schemeClr val="tx1">
              <a:lumMod val="65000"/>
              <a:lumOff val="35000"/>
            </a:schemeClr>
          </a:solidFill>
          <a:ln w="9525" cap="flat">
            <a:noFill/>
            <a:prstDash val="solid"/>
            <a:miter/>
          </a:ln>
        </p:spPr>
        <p:txBody>
          <a:bodyPr rtlCol="0" anchor="ctr"/>
          <a:lstStyle/>
          <a:p>
            <a:pPr algn="r" defTabSz="1097280" rtl="1">
              <a:defRPr/>
            </a:pPr>
            <a:endParaRPr lang="ko-KR" altLang="en-US" sz="1680" b="1" kern="0" dirty="0">
              <a:solidFill>
                <a:prstClr val="black"/>
              </a:solidFill>
              <a:latin typeface="Cairo SemiBold" pitchFamily="2" charset="-78"/>
              <a:ea typeface="맑은 고딕" panose="020B0503020000020004" pitchFamily="34" charset="-127"/>
            </a:endParaRPr>
          </a:p>
        </p:txBody>
      </p:sp>
      <p:grpSp>
        <p:nvGrpSpPr>
          <p:cNvPr id="84" name="그룹 1133">
            <a:extLst>
              <a:ext uri="{FF2B5EF4-FFF2-40B4-BE49-F238E27FC236}">
                <a16:creationId xmlns:a16="http://schemas.microsoft.com/office/drawing/2014/main" id="{63966EE7-BE54-F37F-44B4-94B64EB75229}"/>
              </a:ext>
            </a:extLst>
          </p:cNvPr>
          <p:cNvGrpSpPr/>
          <p:nvPr/>
        </p:nvGrpSpPr>
        <p:grpSpPr>
          <a:xfrm>
            <a:off x="390704" y="4438075"/>
            <a:ext cx="1630504" cy="486834"/>
            <a:chOff x="2901215" y="4774345"/>
            <a:chExt cx="1090250" cy="405695"/>
          </a:xfrm>
        </p:grpSpPr>
        <p:sp>
          <p:nvSpPr>
            <p:cNvPr id="85" name="Oval 16">
              <a:extLst>
                <a:ext uri="{FF2B5EF4-FFF2-40B4-BE49-F238E27FC236}">
                  <a16:creationId xmlns:a16="http://schemas.microsoft.com/office/drawing/2014/main" id="{1A226054-FE2C-3625-29DB-90F3FE85D783}"/>
                </a:ext>
              </a:extLst>
            </p:cNvPr>
            <p:cNvSpPr/>
            <p:nvPr/>
          </p:nvSpPr>
          <p:spPr>
            <a:xfrm rot="10800000" flipH="1" flipV="1">
              <a:off x="2901215" y="4774345"/>
              <a:ext cx="1090250" cy="405695"/>
            </a:xfrm>
            <a:prstGeom prst="roundRect">
              <a:avLst/>
            </a:prstGeom>
            <a:solidFill>
              <a:sysClr val="window" lastClr="FFFFFF"/>
            </a:solidFill>
            <a:ln w="38100" cap="flat" cmpd="sng" algn="ctr">
              <a:solidFill>
                <a:schemeClr val="tx1">
                  <a:lumMod val="65000"/>
                  <a:lumOff val="35000"/>
                </a:schemeClr>
              </a:solidFill>
              <a:prstDash val="solid"/>
              <a:miter lim="800000"/>
            </a:ln>
            <a:effectLst/>
          </p:spPr>
          <p:txBody>
            <a:bodyPr rtlCol="0" anchor="ctr"/>
            <a:lstStyle/>
            <a:p>
              <a:pPr algn="ctr" defTabSz="1097280" rtl="1">
                <a:defRPr/>
              </a:pPr>
              <a:endParaRPr lang="ko-KR" altLang="en-US" sz="1680" b="1" kern="0" dirty="0">
                <a:solidFill>
                  <a:prstClr val="white"/>
                </a:solidFill>
                <a:latin typeface="Cairo SemiBold" pitchFamily="2" charset="-78"/>
                <a:ea typeface="맑은 고딕" panose="020B0503020000020004" pitchFamily="34" charset="-127"/>
              </a:endParaRPr>
            </a:p>
          </p:txBody>
        </p:sp>
        <p:sp>
          <p:nvSpPr>
            <p:cNvPr id="86" name="TextBox 85">
              <a:extLst>
                <a:ext uri="{FF2B5EF4-FFF2-40B4-BE49-F238E27FC236}">
                  <a16:creationId xmlns:a16="http://schemas.microsoft.com/office/drawing/2014/main" id="{A41B2AB4-35F1-0DC3-9A5D-328C9996FBE5}"/>
                </a:ext>
              </a:extLst>
            </p:cNvPr>
            <p:cNvSpPr txBox="1"/>
            <p:nvPr/>
          </p:nvSpPr>
          <p:spPr>
            <a:xfrm>
              <a:off x="2924127" y="4830998"/>
              <a:ext cx="1049546" cy="292388"/>
            </a:xfrm>
            <a:prstGeom prst="rect">
              <a:avLst/>
            </a:prstGeom>
            <a:noFill/>
            <a:ln>
              <a:noFill/>
            </a:ln>
          </p:spPr>
          <p:txBody>
            <a:bodyPr wrap="square" rtlCol="0" anchor="ctr">
              <a:spAutoFit/>
            </a:bodyPr>
            <a:lstStyle/>
            <a:p>
              <a:pPr algn="ctr" defTabSz="1097280" rtl="1">
                <a:defRPr/>
              </a:pPr>
              <a:r>
                <a:rPr lang="ar-EG" altLang="ko-KR" sz="1680" b="1" kern="0" dirty="0">
                  <a:solidFill>
                    <a:srgbClr val="3F3F3F"/>
                  </a:solidFill>
                  <a:latin typeface="Cairo SemiBold" pitchFamily="2" charset="-78"/>
                  <a:ea typeface="맑은 고딕" panose="020B0503020000020004" pitchFamily="34" charset="-127"/>
                  <a:cs typeface="Arial" panose="020B0604020202020204" pitchFamily="34" charset="0"/>
                </a:rPr>
                <a:t>نوفمبر 2024</a:t>
              </a:r>
              <a:endParaRPr lang="ko-KR" altLang="en-US" sz="1680" b="1" kern="0" dirty="0">
                <a:solidFill>
                  <a:srgbClr val="3F3F3F"/>
                </a:solidFill>
                <a:latin typeface="Cairo SemiBold" pitchFamily="2" charset="-78"/>
                <a:ea typeface="맑은 고딕" panose="020B0503020000020004" pitchFamily="34" charset="-127"/>
              </a:endParaRPr>
            </a:p>
          </p:txBody>
        </p:sp>
      </p:grpSp>
      <p:sp>
        <p:nvSpPr>
          <p:cNvPr id="87" name="Rectangle 86">
            <a:extLst>
              <a:ext uri="{FF2B5EF4-FFF2-40B4-BE49-F238E27FC236}">
                <a16:creationId xmlns:a16="http://schemas.microsoft.com/office/drawing/2014/main" id="{981BBF29-D0E7-C37D-B199-CAAEB05A1384}"/>
              </a:ext>
            </a:extLst>
          </p:cNvPr>
          <p:cNvSpPr/>
          <p:nvPr/>
        </p:nvSpPr>
        <p:spPr>
          <a:xfrm>
            <a:off x="1871957" y="5063311"/>
            <a:ext cx="2325677" cy="350865"/>
          </a:xfrm>
          <a:prstGeom prst="rect">
            <a:avLst/>
          </a:prstGeom>
        </p:spPr>
        <p:txBody>
          <a:bodyPr wrap="square">
            <a:spAutoFit/>
          </a:bodyPr>
          <a:lstStyle/>
          <a:p>
            <a:pPr algn="ctr" defTabSz="1097280" rtl="1">
              <a:defRPr/>
            </a:pPr>
            <a:r>
              <a:rPr lang="ar-EG" sz="1680" b="1" dirty="0">
                <a:solidFill>
                  <a:srgbClr val="0070C0"/>
                </a:solidFill>
                <a:latin typeface="Cairo SemiBold" pitchFamily="2" charset="-78"/>
                <a:cs typeface="Arial" panose="020B0604020202020204" pitchFamily="34" charset="0"/>
              </a:rPr>
              <a:t>مبادرة الألف يوم الذهبية </a:t>
            </a:r>
          </a:p>
        </p:txBody>
      </p:sp>
      <p:sp>
        <p:nvSpPr>
          <p:cNvPr id="88" name="Rectangle 87">
            <a:extLst>
              <a:ext uri="{FF2B5EF4-FFF2-40B4-BE49-F238E27FC236}">
                <a16:creationId xmlns:a16="http://schemas.microsoft.com/office/drawing/2014/main" id="{69EB34BD-477F-409A-9C01-8FE863EBA014}"/>
              </a:ext>
            </a:extLst>
          </p:cNvPr>
          <p:cNvSpPr/>
          <p:nvPr/>
        </p:nvSpPr>
        <p:spPr>
          <a:xfrm>
            <a:off x="2269828" y="203553"/>
            <a:ext cx="10012050" cy="609398"/>
          </a:xfrm>
          <a:prstGeom prst="rect">
            <a:avLst/>
          </a:prstGeom>
          <a:solidFill>
            <a:srgbClr val="0070C0"/>
          </a:solidFill>
        </p:spPr>
        <p:txBody>
          <a:bodyPr wrap="square" anchor="ctr">
            <a:spAutoFit/>
          </a:bodyPr>
          <a:lstStyle/>
          <a:p>
            <a:pPr algn="ctr" defTabSz="1097280" rtl="1">
              <a:defRPr/>
            </a:pPr>
            <a:r>
              <a:rPr lang="ar-EG" sz="3360" b="1" dirty="0">
                <a:solidFill>
                  <a:prstClr val="white"/>
                </a:solidFill>
                <a:latin typeface="Arial" panose="020B0604020202020204" pitchFamily="34" charset="0"/>
                <a:cs typeface="Arial" panose="020B0604020202020204" pitchFamily="34" charset="0"/>
              </a:rPr>
              <a:t>مبادرات رئيس الجمهورية لتحسين الصحة العامة</a:t>
            </a:r>
          </a:p>
        </p:txBody>
      </p:sp>
      <p:sp>
        <p:nvSpPr>
          <p:cNvPr id="89" name="Rectangle 88"/>
          <p:cNvSpPr/>
          <p:nvPr/>
        </p:nvSpPr>
        <p:spPr>
          <a:xfrm>
            <a:off x="12194260" y="682500"/>
            <a:ext cx="645751" cy="935314"/>
          </a:xfrm>
          <a:prstGeom prst="rect">
            <a:avLst/>
          </a:prstGeom>
          <a:blipFill rotWithShape="1">
            <a:blip r:embed="rId15" cstate="email">
              <a:extLst>
                <a:ext uri="{28A0092B-C50C-407E-A947-70E740481C1C}">
                  <a14:useLocalDpi xmlns:a14="http://schemas.microsoft.com/office/drawing/2010/main"/>
                </a:ext>
              </a:extLst>
            </a:blip>
            <a:stretch>
              <a:fillRect/>
            </a:stretch>
          </a:blipFill>
        </p:spPr>
        <p:style>
          <a:lnRef idx="2">
            <a:schemeClr val="lt1">
              <a:hueOff val="0"/>
              <a:satOff val="0"/>
              <a:lumOff val="0"/>
              <a:alphaOff val="0"/>
            </a:schemeClr>
          </a:lnRef>
          <a:fillRef idx="1">
            <a:scrgbClr r="0" g="0" b="0"/>
          </a:fillRef>
          <a:effectRef idx="0">
            <a:schemeClr val="accent3">
              <a:tint val="50000"/>
              <a:hueOff val="-6227351"/>
              <a:satOff val="-2229"/>
              <a:lumOff val="1256"/>
              <a:alphaOff val="0"/>
            </a:schemeClr>
          </a:effectRef>
          <a:fontRef idx="minor">
            <a:schemeClr val="lt1">
              <a:hueOff val="0"/>
              <a:satOff val="0"/>
              <a:lumOff val="0"/>
              <a:alphaOff val="0"/>
            </a:schemeClr>
          </a:fontRef>
        </p:style>
        <p:txBody>
          <a:bodyPr anchor="ctr"/>
          <a:lstStyle/>
          <a:p>
            <a:pPr algn="r" defTabSz="1097280" rtl="1">
              <a:defRPr/>
            </a:pPr>
            <a:endParaRPr lang="en-GB" sz="1680" b="1" dirty="0">
              <a:solidFill>
                <a:prstClr val="white">
                  <a:hueOff val="0"/>
                  <a:satOff val="0"/>
                  <a:lumOff val="0"/>
                  <a:alphaOff val="0"/>
                </a:prstClr>
              </a:solidFill>
              <a:latin typeface="Calibri" panose="020F0502020204030204"/>
            </a:endParaRPr>
          </a:p>
        </p:txBody>
      </p:sp>
      <p:pic>
        <p:nvPicPr>
          <p:cNvPr id="90" name="Picture 89">
            <a:extLst>
              <a:ext uri="{FF2B5EF4-FFF2-40B4-BE49-F238E27FC236}">
                <a16:creationId xmlns:a16="http://schemas.microsoft.com/office/drawing/2014/main" id="{113730D2-70BF-422F-AAD6-34A1200124CE}"/>
              </a:ext>
            </a:extLst>
          </p:cNvPr>
          <p:cNvPicPr>
            <a:picLocks noChangeAspect="1"/>
          </p:cNvPicPr>
          <p:nvPr/>
        </p:nvPicPr>
        <p:blipFill rotWithShape="1">
          <a:blip r:embed="rId16">
            <a:extLst>
              <a:ext uri="{28A0092B-C50C-407E-A947-70E740481C1C}">
                <a14:useLocalDpi xmlns:a14="http://schemas.microsoft.com/office/drawing/2010/main" val="0"/>
              </a:ext>
            </a:extLst>
          </a:blip>
          <a:srcRect l="60032" t="29925" r="6167" b="38912"/>
          <a:stretch/>
        </p:blipFill>
        <p:spPr>
          <a:xfrm>
            <a:off x="8301424" y="928161"/>
            <a:ext cx="895733" cy="824198"/>
          </a:xfrm>
          <a:prstGeom prst="rect">
            <a:avLst/>
          </a:prstGeom>
        </p:spPr>
      </p:pic>
      <p:sp>
        <p:nvSpPr>
          <p:cNvPr id="2" name="자유형: 도형 1131">
            <a:extLst>
              <a:ext uri="{FF2B5EF4-FFF2-40B4-BE49-F238E27FC236}">
                <a16:creationId xmlns:a16="http://schemas.microsoft.com/office/drawing/2014/main" id="{A6323896-929D-77C1-CCB1-21D6839DD2B3}"/>
              </a:ext>
            </a:extLst>
          </p:cNvPr>
          <p:cNvSpPr/>
          <p:nvPr/>
        </p:nvSpPr>
        <p:spPr>
          <a:xfrm>
            <a:off x="12341073" y="7653847"/>
            <a:ext cx="2186886" cy="423710"/>
          </a:xfrm>
          <a:custGeom>
            <a:avLst/>
            <a:gdLst>
              <a:gd name="connsiteX0" fmla="*/ 868143 w 1822405"/>
              <a:gd name="connsiteY0" fmla="*/ 0 h 353092"/>
              <a:gd name="connsiteX1" fmla="*/ 954230 w 1822405"/>
              <a:gd name="connsiteY1" fmla="*/ 0 h 353092"/>
              <a:gd name="connsiteX2" fmla="*/ 992342 w 1822405"/>
              <a:gd name="connsiteY2" fmla="*/ 94194 h 353092"/>
              <a:gd name="connsiteX3" fmla="*/ 1342560 w 1822405"/>
              <a:gd name="connsiteY3" fmla="*/ 133519 h 353092"/>
              <a:gd name="connsiteX4" fmla="*/ 1755661 w 1822405"/>
              <a:gd name="connsiteY4" fmla="*/ 194645 h 353092"/>
              <a:gd name="connsiteX5" fmla="*/ 1822405 w 1822405"/>
              <a:gd name="connsiteY5" fmla="*/ 348942 h 353092"/>
              <a:gd name="connsiteX6" fmla="*/ 1736318 w 1822405"/>
              <a:gd name="connsiteY6" fmla="*/ 353092 h 353092"/>
              <a:gd name="connsiteX7" fmla="*/ 1698206 w 1822405"/>
              <a:gd name="connsiteY7" fmla="*/ 258898 h 353092"/>
              <a:gd name="connsiteX8" fmla="*/ 1347987 w 1822405"/>
              <a:gd name="connsiteY8" fmla="*/ 219573 h 353092"/>
              <a:gd name="connsiteX9" fmla="*/ 934887 w 1822405"/>
              <a:gd name="connsiteY9" fmla="*/ 158448 h 353092"/>
              <a:gd name="connsiteX10" fmla="*/ 911202 w 1822405"/>
              <a:gd name="connsiteY10" fmla="*/ 132944 h 353092"/>
              <a:gd name="connsiteX11" fmla="*/ 887518 w 1822405"/>
              <a:gd name="connsiteY11" fmla="*/ 158448 h 353092"/>
              <a:gd name="connsiteX12" fmla="*/ 474418 w 1822405"/>
              <a:gd name="connsiteY12" fmla="*/ 219573 h 353092"/>
              <a:gd name="connsiteX13" fmla="*/ 124198 w 1822405"/>
              <a:gd name="connsiteY13" fmla="*/ 258898 h 353092"/>
              <a:gd name="connsiteX14" fmla="*/ 86087 w 1822405"/>
              <a:gd name="connsiteY14" fmla="*/ 353060 h 353092"/>
              <a:gd name="connsiteX15" fmla="*/ 0 w 1822405"/>
              <a:gd name="connsiteY15" fmla="*/ 348942 h 353092"/>
              <a:gd name="connsiteX16" fmla="*/ 66712 w 1822405"/>
              <a:gd name="connsiteY16" fmla="*/ 194645 h 353092"/>
              <a:gd name="connsiteX17" fmla="*/ 479812 w 1822405"/>
              <a:gd name="connsiteY17" fmla="*/ 133519 h 353092"/>
              <a:gd name="connsiteX18" fmla="*/ 830031 w 1822405"/>
              <a:gd name="connsiteY18" fmla="*/ 94194 h 353092"/>
              <a:gd name="connsiteX19" fmla="*/ 868143 w 1822405"/>
              <a:gd name="connsiteY19" fmla="*/ 0 h 3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2405" h="353092">
                <a:moveTo>
                  <a:pt x="868143" y="0"/>
                </a:moveTo>
                <a:lnTo>
                  <a:pt x="954230" y="0"/>
                </a:lnTo>
                <a:cubicBezTo>
                  <a:pt x="956273" y="42261"/>
                  <a:pt x="968721" y="73064"/>
                  <a:pt x="992342" y="94194"/>
                </a:cubicBezTo>
                <a:cubicBezTo>
                  <a:pt x="1056435" y="151553"/>
                  <a:pt x="1201892" y="142392"/>
                  <a:pt x="1342560" y="133519"/>
                </a:cubicBezTo>
                <a:cubicBezTo>
                  <a:pt x="1500913" y="123528"/>
                  <a:pt x="1664691" y="113218"/>
                  <a:pt x="1755661" y="194645"/>
                </a:cubicBezTo>
                <a:cubicBezTo>
                  <a:pt x="1796773" y="231447"/>
                  <a:pt x="1819244" y="283348"/>
                  <a:pt x="1822405" y="348942"/>
                </a:cubicBezTo>
                <a:lnTo>
                  <a:pt x="1736318" y="353092"/>
                </a:lnTo>
                <a:cubicBezTo>
                  <a:pt x="1734275" y="310831"/>
                  <a:pt x="1721827" y="280029"/>
                  <a:pt x="1698206" y="258898"/>
                </a:cubicBezTo>
                <a:cubicBezTo>
                  <a:pt x="1634112" y="201539"/>
                  <a:pt x="1488656" y="210700"/>
                  <a:pt x="1347987" y="219573"/>
                </a:cubicBezTo>
                <a:cubicBezTo>
                  <a:pt x="1189635" y="229532"/>
                  <a:pt x="1025857" y="239842"/>
                  <a:pt x="934887" y="158448"/>
                </a:cubicBezTo>
                <a:cubicBezTo>
                  <a:pt x="926141" y="150628"/>
                  <a:pt x="918256" y="142137"/>
                  <a:pt x="911202" y="132944"/>
                </a:cubicBezTo>
                <a:cubicBezTo>
                  <a:pt x="904148" y="142105"/>
                  <a:pt x="896264" y="150628"/>
                  <a:pt x="887518" y="158448"/>
                </a:cubicBezTo>
                <a:cubicBezTo>
                  <a:pt x="796548" y="239842"/>
                  <a:pt x="632770" y="229532"/>
                  <a:pt x="474418" y="219573"/>
                </a:cubicBezTo>
                <a:cubicBezTo>
                  <a:pt x="333749" y="210732"/>
                  <a:pt x="188293" y="201571"/>
                  <a:pt x="124198" y="258898"/>
                </a:cubicBezTo>
                <a:cubicBezTo>
                  <a:pt x="100578" y="279997"/>
                  <a:pt x="88129" y="310799"/>
                  <a:pt x="86087" y="353060"/>
                </a:cubicBezTo>
                <a:lnTo>
                  <a:pt x="0" y="348942"/>
                </a:lnTo>
                <a:cubicBezTo>
                  <a:pt x="3160" y="283348"/>
                  <a:pt x="25600" y="231447"/>
                  <a:pt x="66712" y="194645"/>
                </a:cubicBezTo>
                <a:cubicBezTo>
                  <a:pt x="157682" y="113250"/>
                  <a:pt x="321460" y="123560"/>
                  <a:pt x="479812" y="133519"/>
                </a:cubicBezTo>
                <a:cubicBezTo>
                  <a:pt x="620481" y="142360"/>
                  <a:pt x="765937" y="151521"/>
                  <a:pt x="830031" y="94194"/>
                </a:cubicBezTo>
                <a:cubicBezTo>
                  <a:pt x="853652" y="73064"/>
                  <a:pt x="866100" y="42261"/>
                  <a:pt x="868143" y="0"/>
                </a:cubicBezTo>
                <a:close/>
              </a:path>
            </a:pathLst>
          </a:custGeom>
          <a:solidFill>
            <a:srgbClr val="F9CD3F"/>
          </a:solidFill>
          <a:ln w="9525" cap="flat">
            <a:noFill/>
            <a:prstDash val="solid"/>
            <a:miter/>
          </a:ln>
        </p:spPr>
        <p:txBody>
          <a:bodyPr rtlCol="0" anchor="ctr"/>
          <a:lstStyle/>
          <a:p>
            <a:pPr algn="r" defTabSz="1097280" rtl="1">
              <a:defRPr/>
            </a:pPr>
            <a:endParaRPr lang="ko-KR" altLang="en-US" sz="1680" b="1" kern="0" dirty="0">
              <a:solidFill>
                <a:prstClr val="black"/>
              </a:solidFill>
              <a:latin typeface="Cairo SemiBold" pitchFamily="2" charset="-78"/>
              <a:ea typeface="맑은 고딕" panose="020B0503020000020004" pitchFamily="34" charset="-127"/>
            </a:endParaRPr>
          </a:p>
        </p:txBody>
      </p:sp>
      <p:grpSp>
        <p:nvGrpSpPr>
          <p:cNvPr id="3" name="그룹 1139">
            <a:extLst>
              <a:ext uri="{FF2B5EF4-FFF2-40B4-BE49-F238E27FC236}">
                <a16:creationId xmlns:a16="http://schemas.microsoft.com/office/drawing/2014/main" id="{2B122325-E7AD-D1BE-23C6-4769C1DECC6D}"/>
              </a:ext>
            </a:extLst>
          </p:cNvPr>
          <p:cNvGrpSpPr/>
          <p:nvPr/>
        </p:nvGrpSpPr>
        <p:grpSpPr>
          <a:xfrm>
            <a:off x="12668647" y="4681497"/>
            <a:ext cx="1859312" cy="486834"/>
            <a:chOff x="6529615" y="4799447"/>
            <a:chExt cx="1090250" cy="405695"/>
          </a:xfrm>
        </p:grpSpPr>
        <p:sp>
          <p:nvSpPr>
            <p:cNvPr id="4" name="Oval 28">
              <a:extLst>
                <a:ext uri="{FF2B5EF4-FFF2-40B4-BE49-F238E27FC236}">
                  <a16:creationId xmlns:a16="http://schemas.microsoft.com/office/drawing/2014/main" id="{E899B967-1D59-4D38-6B3B-6C51D95DFC43}"/>
                </a:ext>
              </a:extLst>
            </p:cNvPr>
            <p:cNvSpPr/>
            <p:nvPr/>
          </p:nvSpPr>
          <p:spPr>
            <a:xfrm rot="10800000" flipH="1" flipV="1">
              <a:off x="6529615" y="4799447"/>
              <a:ext cx="1090250" cy="405695"/>
            </a:xfrm>
            <a:prstGeom prst="roundRect">
              <a:avLst/>
            </a:prstGeom>
            <a:solidFill>
              <a:sysClr val="window" lastClr="FFFFFF"/>
            </a:solidFill>
            <a:ln w="38100" cap="flat" cmpd="sng" algn="ctr">
              <a:solidFill>
                <a:srgbClr val="F9CD3F"/>
              </a:solidFill>
              <a:prstDash val="solid"/>
              <a:miter lim="800000"/>
            </a:ln>
            <a:effectLst/>
          </p:spPr>
          <p:txBody>
            <a:bodyPr rtlCol="0" anchor="ctr"/>
            <a:lstStyle/>
            <a:p>
              <a:pPr algn="ctr" defTabSz="1097280" rtl="1">
                <a:defRPr/>
              </a:pPr>
              <a:endParaRPr lang="ko-KR" altLang="en-US" sz="1680" b="1" kern="0" dirty="0">
                <a:solidFill>
                  <a:prstClr val="white"/>
                </a:solidFill>
                <a:latin typeface="Cairo SemiBold" pitchFamily="2" charset="-78"/>
                <a:ea typeface="맑은 고딕" panose="020B0503020000020004" pitchFamily="34" charset="-127"/>
              </a:endParaRPr>
            </a:p>
          </p:txBody>
        </p:sp>
        <p:sp>
          <p:nvSpPr>
            <p:cNvPr id="5" name="TextBox 4">
              <a:extLst>
                <a:ext uri="{FF2B5EF4-FFF2-40B4-BE49-F238E27FC236}">
                  <a16:creationId xmlns:a16="http://schemas.microsoft.com/office/drawing/2014/main" id="{D663E09C-64AA-684F-FFFB-4576C9280528}"/>
                </a:ext>
              </a:extLst>
            </p:cNvPr>
            <p:cNvSpPr txBox="1"/>
            <p:nvPr/>
          </p:nvSpPr>
          <p:spPr>
            <a:xfrm>
              <a:off x="6552527" y="4856100"/>
              <a:ext cx="1049546" cy="292388"/>
            </a:xfrm>
            <a:prstGeom prst="rect">
              <a:avLst/>
            </a:prstGeom>
            <a:noFill/>
          </p:spPr>
          <p:txBody>
            <a:bodyPr wrap="square" rtlCol="0" anchor="ctr">
              <a:spAutoFit/>
            </a:bodyPr>
            <a:lstStyle/>
            <a:p>
              <a:pPr algn="ctr" defTabSz="1097280" rtl="1">
                <a:defRPr/>
              </a:pPr>
              <a:r>
                <a:rPr lang="ar-EG" altLang="ko-KR" sz="1680" b="1" kern="0" dirty="0">
                  <a:solidFill>
                    <a:srgbClr val="F9CD3F"/>
                  </a:solidFill>
                  <a:latin typeface="Cairo SemiBold" pitchFamily="2" charset="-78"/>
                  <a:ea typeface="맑은 고딕" panose="020B0503020000020004" pitchFamily="34" charset="-127"/>
                  <a:cs typeface="Arial" panose="020B0604020202020204" pitchFamily="34" charset="0"/>
                </a:rPr>
                <a:t>يوليو 2021</a:t>
              </a:r>
              <a:endParaRPr lang="ko-KR" altLang="en-US" sz="1680" b="1" kern="0" dirty="0">
                <a:solidFill>
                  <a:srgbClr val="F9CD3F"/>
                </a:solidFill>
                <a:latin typeface="Cairo SemiBold" pitchFamily="2" charset="-78"/>
                <a:ea typeface="맑은 고딕" panose="020B0503020000020004" pitchFamily="34" charset="-127"/>
              </a:endParaRPr>
            </a:p>
          </p:txBody>
        </p:sp>
      </p:grpSp>
      <p:sp>
        <p:nvSpPr>
          <p:cNvPr id="6" name="Freeform 30">
            <a:extLst>
              <a:ext uri="{FF2B5EF4-FFF2-40B4-BE49-F238E27FC236}">
                <a16:creationId xmlns:a16="http://schemas.microsoft.com/office/drawing/2014/main" id="{8549562A-76FB-EC64-D432-A6A8122C2202}"/>
              </a:ext>
            </a:extLst>
          </p:cNvPr>
          <p:cNvSpPr/>
          <p:nvPr/>
        </p:nvSpPr>
        <p:spPr>
          <a:xfrm>
            <a:off x="10717056" y="7244577"/>
            <a:ext cx="1517480" cy="872084"/>
          </a:xfrm>
          <a:custGeom>
            <a:avLst/>
            <a:gdLst/>
            <a:ahLst/>
            <a:cxnLst/>
            <a:rect l="l" t="t" r="r" b="b"/>
            <a:pathLst>
              <a:path w="11301259" h="6003794">
                <a:moveTo>
                  <a:pt x="0" y="0"/>
                </a:moveTo>
                <a:lnTo>
                  <a:pt x="11301258" y="0"/>
                </a:lnTo>
                <a:lnTo>
                  <a:pt x="11301258" y="6003794"/>
                </a:lnTo>
                <a:lnTo>
                  <a:pt x="0" y="6003794"/>
                </a:lnTo>
                <a:lnTo>
                  <a:pt x="0" y="0"/>
                </a:lnTo>
                <a:close/>
              </a:path>
            </a:pathLst>
          </a:custGeom>
          <a:blipFill>
            <a:blip r:embed="rId17"/>
            <a:stretch>
              <a:fillRect/>
            </a:stretch>
          </a:blipFill>
        </p:spPr>
        <p:txBody>
          <a:bodyPr/>
          <a:lstStyle/>
          <a:p>
            <a:pPr defTabSz="1097280">
              <a:defRPr/>
            </a:pPr>
            <a:endParaRPr lang="en-US" sz="2160">
              <a:solidFill>
                <a:prstClr val="black"/>
              </a:solidFill>
              <a:latin typeface="Calibri" panose="020F0502020204030204"/>
            </a:endParaRPr>
          </a:p>
        </p:txBody>
      </p:sp>
      <p:sp>
        <p:nvSpPr>
          <p:cNvPr id="56" name="Freeform 60">
            <a:extLst>
              <a:ext uri="{FF2B5EF4-FFF2-40B4-BE49-F238E27FC236}">
                <a16:creationId xmlns:a16="http://schemas.microsoft.com/office/drawing/2014/main" id="{367CE721-E924-3A58-F924-3DC846197E71}"/>
              </a:ext>
            </a:extLst>
          </p:cNvPr>
          <p:cNvSpPr/>
          <p:nvPr/>
        </p:nvSpPr>
        <p:spPr>
          <a:xfrm>
            <a:off x="8590837" y="7459841"/>
            <a:ext cx="3020706" cy="917006"/>
          </a:xfrm>
          <a:custGeom>
            <a:avLst/>
            <a:gdLst>
              <a:gd name="connsiteX0" fmla="*/ 0 w 3167778"/>
              <a:gd name="connsiteY0" fmla="*/ 0 h 989930"/>
              <a:gd name="connsiteX1" fmla="*/ 3167778 w 3167778"/>
              <a:gd name="connsiteY1" fmla="*/ 0 h 989930"/>
              <a:gd name="connsiteX2" fmla="*/ 3167778 w 3167778"/>
              <a:gd name="connsiteY2" fmla="*/ 989930 h 989930"/>
              <a:gd name="connsiteX3" fmla="*/ 0 w 3167778"/>
              <a:gd name="connsiteY3" fmla="*/ 989930 h 989930"/>
              <a:gd name="connsiteX4" fmla="*/ 0 w 3167778"/>
              <a:gd name="connsiteY4" fmla="*/ 0 h 98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778" h="989930">
                <a:moveTo>
                  <a:pt x="0" y="0"/>
                </a:moveTo>
                <a:lnTo>
                  <a:pt x="3167778" y="0"/>
                </a:lnTo>
                <a:lnTo>
                  <a:pt x="3167778" y="989930"/>
                </a:lnTo>
                <a:lnTo>
                  <a:pt x="0" y="989930"/>
                </a:lnTo>
                <a:lnTo>
                  <a:pt x="0" y="0"/>
                </a:lnTo>
                <a:close/>
              </a:path>
            </a:pathLst>
          </a:custGeom>
          <a:noFill/>
          <a:ln>
            <a:noFill/>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804616" bIns="91440" numCol="1" spcCol="1270" anchor="ctr" anchorCtr="0">
            <a:noAutofit/>
          </a:bodyPr>
          <a:lstStyle/>
          <a:p>
            <a:pPr algn="ctr" defTabSz="1066800" rtl="1">
              <a:spcBef>
                <a:spcPct val="0"/>
              </a:spcBef>
              <a:spcAft>
                <a:spcPct val="35000"/>
              </a:spcAft>
              <a:defRPr/>
            </a:pPr>
            <a:r>
              <a:rPr lang="ar-EG" sz="1680" b="1" dirty="0">
                <a:solidFill>
                  <a:srgbClr val="FF0000"/>
                </a:solidFill>
                <a:latin typeface="Cairo SemiBold" pitchFamily="2" charset="-78"/>
                <a:cs typeface="Arial" panose="020B0604020202020204" pitchFamily="34" charset="0"/>
              </a:rPr>
              <a:t>مبادرة عيون أطفالنا مستقبلنا</a:t>
            </a:r>
            <a:endParaRPr lang="en-US" sz="1680" b="1" dirty="0">
              <a:solidFill>
                <a:srgbClr val="FF0000"/>
              </a:solidFill>
              <a:latin typeface="Cairo SemiBold" pitchFamily="2" charset="-78"/>
            </a:endParaRPr>
          </a:p>
        </p:txBody>
      </p:sp>
    </p:spTree>
    <p:extLst>
      <p:ext uri="{BB962C8B-B14F-4D97-AF65-F5344CB8AC3E}">
        <p14:creationId xmlns:p14="http://schemas.microsoft.com/office/powerpoint/2010/main" val="455211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a:extLst>
              <a:ext uri="{FF2B5EF4-FFF2-40B4-BE49-F238E27FC236}">
                <a16:creationId xmlns:a16="http://schemas.microsoft.com/office/drawing/2014/main" id="{19916C53-6E87-421F-B632-A25F7EC5C22F}"/>
              </a:ext>
            </a:extLst>
          </p:cNvPr>
          <p:cNvSpPr txBox="1"/>
          <p:nvPr/>
        </p:nvSpPr>
        <p:spPr>
          <a:xfrm>
            <a:off x="874120" y="573040"/>
            <a:ext cx="9891824" cy="1175706"/>
          </a:xfrm>
          <a:prstGeom prst="rect">
            <a:avLst/>
          </a:prstGeom>
          <a:noFill/>
        </p:spPr>
        <p:txBody>
          <a:bodyPr wrap="square">
            <a:spAutoFit/>
          </a:bodyPr>
          <a:lstStyle/>
          <a:p>
            <a:pPr defTabSz="1097280">
              <a:defRPr/>
            </a:pPr>
            <a:r>
              <a:rPr lang="en-US" sz="3520" b="1" dirty="0" smtClean="0">
                <a:solidFill>
                  <a:srgbClr val="0070C0"/>
                </a:solidFill>
                <a:latin typeface="Lato Black" panose="020F0502020204030203" pitchFamily="34" charset="0"/>
                <a:ea typeface="Lato Black" panose="020F0502020204030203" pitchFamily="34" charset="0"/>
                <a:cs typeface="Lato Black" panose="020F0502020204030203" pitchFamily="34" charset="0"/>
              </a:rPr>
              <a:t>Ending Malnutrition in school age </a:t>
            </a:r>
          </a:p>
          <a:p>
            <a:pPr defTabSz="1097280">
              <a:defRPr/>
            </a:pPr>
            <a:r>
              <a:rPr lang="en-US" sz="3520" b="1" dirty="0" smtClean="0">
                <a:solidFill>
                  <a:srgbClr val="0070C0"/>
                </a:solidFill>
                <a:latin typeface="Lato Black" panose="020F0502020204030203" pitchFamily="34" charset="0"/>
                <a:ea typeface="Lato Black" panose="020F0502020204030203" pitchFamily="34" charset="0"/>
                <a:cs typeface="Lato Black" panose="020F0502020204030203" pitchFamily="34" charset="0"/>
              </a:rPr>
              <a:t>( </a:t>
            </a:r>
            <a:r>
              <a:rPr lang="en-US" sz="3520" b="1" dirty="0" err="1" smtClean="0">
                <a:solidFill>
                  <a:srgbClr val="0070C0"/>
                </a:solidFill>
                <a:latin typeface="Lato Black" panose="020F0502020204030203" pitchFamily="34" charset="0"/>
                <a:ea typeface="Lato Black" panose="020F0502020204030203" pitchFamily="34" charset="0"/>
                <a:cs typeface="Lato Black" panose="020F0502020204030203" pitchFamily="34" charset="0"/>
              </a:rPr>
              <a:t>anaemia</a:t>
            </a:r>
            <a:r>
              <a:rPr lang="en-US" sz="3520" b="1" dirty="0" smtClean="0">
                <a:solidFill>
                  <a:srgbClr val="0070C0"/>
                </a:solidFill>
                <a:latin typeface="Lato Black" panose="020F0502020204030203" pitchFamily="34" charset="0"/>
                <a:ea typeface="Lato Black" panose="020F0502020204030203" pitchFamily="34" charset="0"/>
                <a:cs typeface="Lato Black" panose="020F0502020204030203" pitchFamily="34" charset="0"/>
              </a:rPr>
              <a:t> –Stunting – Obesity)</a:t>
            </a:r>
            <a:endParaRPr lang="en-US" sz="3520" b="1" dirty="0">
              <a:solidFill>
                <a:srgbClr val="0070C0"/>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5" name="Rectangle 4"/>
          <p:cNvSpPr/>
          <p:nvPr/>
        </p:nvSpPr>
        <p:spPr>
          <a:xfrm>
            <a:off x="1330228" y="7422171"/>
            <a:ext cx="7622818" cy="54921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defTabSz="1097280"/>
            <a:r>
              <a:rPr lang="en-US" sz="1680" dirty="0">
                <a:solidFill>
                  <a:prstClr val="black"/>
                </a:solidFill>
                <a:latin typeface="Calibri" panose="020F0502020204030204"/>
              </a:rPr>
              <a:t>100 Million Healthy Lives Initiatives – MOHP - 2025</a:t>
            </a:r>
          </a:p>
        </p:txBody>
      </p:sp>
      <p:graphicFrame>
        <p:nvGraphicFramePr>
          <p:cNvPr id="27" name="Chart 26"/>
          <p:cNvGraphicFramePr>
            <a:graphicFrameLocks/>
          </p:cNvGraphicFramePr>
          <p:nvPr>
            <p:extLst>
              <p:ext uri="{D42A27DB-BD31-4B8C-83A1-F6EECF244321}">
                <p14:modId xmlns:p14="http://schemas.microsoft.com/office/powerpoint/2010/main" val="3666027762"/>
              </p:ext>
            </p:extLst>
          </p:nvPr>
        </p:nvGraphicFramePr>
        <p:xfrm>
          <a:off x="581767" y="3000003"/>
          <a:ext cx="4302493" cy="283945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8" name="Chart 27"/>
          <p:cNvGraphicFramePr>
            <a:graphicFrameLocks/>
          </p:cNvGraphicFramePr>
          <p:nvPr/>
        </p:nvGraphicFramePr>
        <p:xfrm>
          <a:off x="4884260" y="3023541"/>
          <a:ext cx="4990139" cy="294908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 name="Chart 28"/>
          <p:cNvGraphicFramePr>
            <a:graphicFrameLocks/>
          </p:cNvGraphicFramePr>
          <p:nvPr/>
        </p:nvGraphicFramePr>
        <p:xfrm>
          <a:off x="9632639" y="3061373"/>
          <a:ext cx="4221826" cy="2857114"/>
        </p:xfrm>
        <a:graphic>
          <a:graphicData uri="http://schemas.openxmlformats.org/drawingml/2006/chart">
            <c:chart xmlns:c="http://schemas.openxmlformats.org/drawingml/2006/chart" xmlns:r="http://schemas.openxmlformats.org/officeDocument/2006/relationships" r:id="rId4"/>
          </a:graphicData>
        </a:graphic>
      </p:graphicFrame>
      <p:sp>
        <p:nvSpPr>
          <p:cNvPr id="30" name="Google Shape;399;p42"/>
          <p:cNvSpPr txBox="1">
            <a:spLocks/>
          </p:cNvSpPr>
          <p:nvPr/>
        </p:nvSpPr>
        <p:spPr>
          <a:xfrm>
            <a:off x="5115819" y="5905384"/>
            <a:ext cx="3792915" cy="1243353"/>
          </a:xfrm>
          <a:prstGeom prst="rect">
            <a:avLst/>
          </a:prstGeom>
          <a:noFill/>
          <a:ln>
            <a:noFill/>
          </a:ln>
        </p:spPr>
        <p:txBody>
          <a:bodyPr spcFirstLastPara="1" wrap="square" lIns="195040" tIns="195040" rIns="195040" bIns="195040" anchor="b"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Nunito Sans"/>
                <a:ea typeface="Nunito Sans"/>
                <a:cs typeface="Nunito Sans"/>
                <a:sym typeface="Nunito Sans"/>
              </a:defRPr>
            </a:lvl1pPr>
            <a:lvl2pPr marL="914400" marR="0" lvl="1"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2pPr>
            <a:lvl3pPr marL="1371600" marR="0" lvl="2"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3pPr>
            <a:lvl4pPr marL="1828800" marR="0" lvl="3"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4pPr>
            <a:lvl5pPr marL="2286000" marR="0" lvl="4"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5pPr>
            <a:lvl6pPr marL="2743200" marR="0" lvl="5"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6pPr>
            <a:lvl7pPr marL="3200400" marR="0" lvl="6"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7pPr>
            <a:lvl8pPr marL="3657600" marR="0" lvl="7"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8pPr>
            <a:lvl9pPr marL="4114800" marR="0" lvl="8"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9pPr>
          </a:lstStyle>
          <a:p>
            <a:pPr marL="0" indent="0" defTabSz="1097280">
              <a:buClr>
                <a:prstClr val="black"/>
              </a:buClr>
            </a:pP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Percentage of Prevalence of stunting among school children aged 6-12 Years</a:t>
            </a:r>
          </a:p>
          <a:p>
            <a:pPr marL="0" indent="0" defTabSz="1097280">
              <a:buClr>
                <a:prstClr val="black"/>
              </a:buClr>
            </a:pPr>
            <a:endParaRPr lang="en-US" sz="1600" dirty="0">
              <a:solidFill>
                <a:prstClr val="black"/>
              </a:solidFill>
              <a:latin typeface="Lato" panose="020F0502020204030203" pitchFamily="34" charset="0"/>
              <a:ea typeface="Lato" panose="020F0502020204030203" pitchFamily="34" charset="0"/>
              <a:cs typeface="Lato" panose="020F0502020204030203" pitchFamily="34" charset="0"/>
            </a:endParaRPr>
          </a:p>
        </p:txBody>
      </p:sp>
      <p:sp>
        <p:nvSpPr>
          <p:cNvPr id="31" name="Google Shape;399;p42"/>
          <p:cNvSpPr txBox="1">
            <a:spLocks/>
          </p:cNvSpPr>
          <p:nvPr/>
        </p:nvSpPr>
        <p:spPr>
          <a:xfrm>
            <a:off x="9763686" y="5914119"/>
            <a:ext cx="4202573" cy="960198"/>
          </a:xfrm>
          <a:prstGeom prst="rect">
            <a:avLst/>
          </a:prstGeom>
          <a:noFill/>
          <a:ln>
            <a:noFill/>
          </a:ln>
        </p:spPr>
        <p:txBody>
          <a:bodyPr spcFirstLastPara="1" wrap="square" lIns="195040" tIns="195040" rIns="195040" bIns="195040" anchor="b"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Nunito Sans"/>
                <a:ea typeface="Nunito Sans"/>
                <a:cs typeface="Nunito Sans"/>
                <a:sym typeface="Nunito Sans"/>
              </a:defRPr>
            </a:lvl1pPr>
            <a:lvl2pPr marL="914400" marR="0" lvl="1"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2pPr>
            <a:lvl3pPr marL="1371600" marR="0" lvl="2"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3pPr>
            <a:lvl4pPr marL="1828800" marR="0" lvl="3"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4pPr>
            <a:lvl5pPr marL="2286000" marR="0" lvl="4"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5pPr>
            <a:lvl6pPr marL="2743200" marR="0" lvl="5"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6pPr>
            <a:lvl7pPr marL="3200400" marR="0" lvl="6"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7pPr>
            <a:lvl8pPr marL="3657600" marR="0" lvl="7"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8pPr>
            <a:lvl9pPr marL="4114800" marR="0" lvl="8"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9pPr>
          </a:lstStyle>
          <a:p>
            <a:pPr marL="0" indent="0" defTabSz="1097280">
              <a:buClr>
                <a:prstClr val="black"/>
              </a:buClr>
            </a:pP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Percentage of Prevalence of anemia  </a:t>
            </a:r>
          </a:p>
          <a:p>
            <a:pPr marL="0" indent="0" defTabSz="1097280">
              <a:buClr>
                <a:prstClr val="black"/>
              </a:buClr>
            </a:pP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among school children aged 6-12 Years</a:t>
            </a:r>
          </a:p>
        </p:txBody>
      </p:sp>
      <p:sp>
        <p:nvSpPr>
          <p:cNvPr id="32" name="Google Shape;399;p42"/>
          <p:cNvSpPr txBox="1">
            <a:spLocks/>
          </p:cNvSpPr>
          <p:nvPr/>
        </p:nvSpPr>
        <p:spPr>
          <a:xfrm>
            <a:off x="800455" y="5977131"/>
            <a:ext cx="3699115" cy="960198"/>
          </a:xfrm>
          <a:prstGeom prst="rect">
            <a:avLst/>
          </a:prstGeom>
          <a:noFill/>
          <a:ln>
            <a:noFill/>
          </a:ln>
        </p:spPr>
        <p:txBody>
          <a:bodyPr spcFirstLastPara="1" wrap="square" lIns="195040" tIns="195040" rIns="195040" bIns="195040" anchor="b"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Nunito Sans"/>
                <a:ea typeface="Nunito Sans"/>
                <a:cs typeface="Nunito Sans"/>
                <a:sym typeface="Nunito Sans"/>
              </a:defRPr>
            </a:lvl1pPr>
            <a:lvl2pPr marL="914400" marR="0" lvl="1"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2pPr>
            <a:lvl3pPr marL="1371600" marR="0" lvl="2"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3pPr>
            <a:lvl4pPr marL="1828800" marR="0" lvl="3"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4pPr>
            <a:lvl5pPr marL="2286000" marR="0" lvl="4"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5pPr>
            <a:lvl6pPr marL="2743200" marR="0" lvl="5"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6pPr>
            <a:lvl7pPr marL="3200400" marR="0" lvl="6"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7pPr>
            <a:lvl8pPr marL="3657600" marR="0" lvl="7"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8pPr>
            <a:lvl9pPr marL="4114800" marR="0" lvl="8" indent="-304800" algn="l" rtl="0">
              <a:lnSpc>
                <a:spcPct val="115000"/>
              </a:lnSpc>
              <a:spcBef>
                <a:spcPts val="0"/>
              </a:spcBef>
              <a:spcAft>
                <a:spcPts val="0"/>
              </a:spcAft>
              <a:buClr>
                <a:schemeClr val="dk1"/>
              </a:buClr>
              <a:buSzPts val="1400"/>
              <a:buFont typeface="Arial"/>
              <a:buNone/>
              <a:defRPr sz="1400" b="1" i="0" u="none" strike="noStrike" cap="none">
                <a:solidFill>
                  <a:schemeClr val="dk1"/>
                </a:solidFill>
                <a:latin typeface="Arial"/>
                <a:ea typeface="Arial"/>
                <a:cs typeface="Arial"/>
                <a:sym typeface="Arial"/>
              </a:defRPr>
            </a:lvl9pPr>
          </a:lstStyle>
          <a:p>
            <a:pPr marL="0" indent="0" defTabSz="1097280">
              <a:buClr>
                <a:prstClr val="black"/>
              </a:buClr>
            </a:pP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Percentage of Prevalence of obesity among school children aged 6-12 Years</a:t>
            </a:r>
          </a:p>
        </p:txBody>
      </p:sp>
      <p:sp>
        <p:nvSpPr>
          <p:cNvPr id="26" name="Google Shape;325;p37">
            <a:extLst>
              <a:ext uri="{FF2B5EF4-FFF2-40B4-BE49-F238E27FC236}">
                <a16:creationId xmlns:a16="http://schemas.microsoft.com/office/drawing/2014/main" id="{2C76EEBF-0C56-67D5-A368-A3A270EE4285}"/>
              </a:ext>
            </a:extLst>
          </p:cNvPr>
          <p:cNvSpPr txBox="1"/>
          <p:nvPr/>
        </p:nvSpPr>
        <p:spPr>
          <a:xfrm rot="-5400000">
            <a:off x="-3889697" y="3933748"/>
            <a:ext cx="8241029" cy="461635"/>
          </a:xfrm>
          <a:prstGeom prst="rect">
            <a:avLst/>
          </a:prstGeom>
          <a:solidFill>
            <a:srgbClr val="002060"/>
          </a:solidFill>
          <a:ln>
            <a:solidFill>
              <a:srgbClr val="44546A">
                <a:lumMod val="25000"/>
              </a:srgbClr>
            </a:solidFill>
          </a:ln>
        </p:spPr>
        <p:txBody>
          <a:bodyPr spcFirstLastPara="1" wrap="square" lIns="91425" tIns="91425" rIns="91425" bIns="91425"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D8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p:cNvPicPr>
            <a:picLocks noChangeAspect="1"/>
          </p:cNvPicPr>
          <p:nvPr/>
        </p:nvPicPr>
        <p:blipFill>
          <a:blip r:embed="rId5"/>
          <a:stretch>
            <a:fillRect/>
          </a:stretch>
        </p:blipFill>
        <p:spPr>
          <a:xfrm>
            <a:off x="12612830" y="365459"/>
            <a:ext cx="1795148" cy="1269542"/>
          </a:xfrm>
          <a:prstGeom prst="rect">
            <a:avLst/>
          </a:prstGeom>
        </p:spPr>
      </p:pic>
      <p:pic>
        <p:nvPicPr>
          <p:cNvPr id="3" name="Picture 2"/>
          <p:cNvPicPr>
            <a:picLocks noChangeAspect="1"/>
          </p:cNvPicPr>
          <p:nvPr/>
        </p:nvPicPr>
        <p:blipFill>
          <a:blip r:embed="rId6"/>
          <a:stretch>
            <a:fillRect/>
          </a:stretch>
        </p:blipFill>
        <p:spPr>
          <a:xfrm>
            <a:off x="10538560" y="110137"/>
            <a:ext cx="1644221" cy="1638609"/>
          </a:xfrm>
          <a:prstGeom prst="rect">
            <a:avLst/>
          </a:prstGeom>
        </p:spPr>
      </p:pic>
    </p:spTree>
    <p:extLst>
      <p:ext uri="{BB962C8B-B14F-4D97-AF65-F5344CB8AC3E}">
        <p14:creationId xmlns:p14="http://schemas.microsoft.com/office/powerpoint/2010/main" val="158597234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5_Office Theme">
  <a:themeElements>
    <a:clrScheme name="19-Dark Blue">
      <a:dk1>
        <a:sysClr val="windowText" lastClr="000000"/>
      </a:dk1>
      <a:lt1>
        <a:sysClr val="window" lastClr="FFFFFF"/>
      </a:lt1>
      <a:dk2>
        <a:srgbClr val="000000"/>
      </a:dk2>
      <a:lt2>
        <a:srgbClr val="E7E6E6"/>
      </a:lt2>
      <a:accent1>
        <a:srgbClr val="4B5050"/>
      </a:accent1>
      <a:accent2>
        <a:srgbClr val="008CD2"/>
      </a:accent2>
      <a:accent3>
        <a:srgbClr val="6E7378"/>
      </a:accent3>
      <a:accent4>
        <a:srgbClr val="91969B"/>
      </a:accent4>
      <a:accent5>
        <a:srgbClr val="AAAFB4"/>
      </a:accent5>
      <a:accent6>
        <a:srgbClr val="DCE1E6"/>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Methamphetamine Addiction Treatment Center  by Slidesgo">
  <a:themeElements>
    <a:clrScheme name="EMMA">
      <a:dk1>
        <a:srgbClr val="132549"/>
      </a:dk1>
      <a:lt1>
        <a:srgbClr val="FFFFFF"/>
      </a:lt1>
      <a:dk2>
        <a:srgbClr val="24428D"/>
      </a:dk2>
      <a:lt2>
        <a:srgbClr val="29ABE2"/>
      </a:lt2>
      <a:accent1>
        <a:srgbClr val="376CD3"/>
      </a:accent1>
      <a:accent2>
        <a:srgbClr val="606470"/>
      </a:accent2>
      <a:accent3>
        <a:srgbClr val="FFFFFF"/>
      </a:accent3>
      <a:accent4>
        <a:srgbClr val="FFFFFF"/>
      </a:accent4>
      <a:accent5>
        <a:srgbClr val="FFFFFF"/>
      </a:accent5>
      <a:accent6>
        <a:srgbClr val="FFFFFF"/>
      </a:accent6>
      <a:hlink>
        <a:srgbClr val="FFFFFF"/>
      </a:hlink>
      <a:folHlink>
        <a:srgbClr val="376CD3"/>
      </a:folHlink>
    </a:clrScheme>
    <a:fontScheme name="EMMA v2">
      <a:majorFont>
        <a:latin typeface="Calibri"/>
        <a:ea typeface=""/>
        <a:cs typeface="Calibri"/>
      </a:majorFont>
      <a:minorFont>
        <a:latin typeface="Calibri"/>
        <a:ea typeface=""/>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imple Light">
    <a:dk1>
      <a:srgbClr val="000000"/>
    </a:dk1>
    <a:lt1>
      <a:srgbClr val="FFFFFF"/>
    </a:lt1>
    <a:dk2>
      <a:srgbClr val="05668D"/>
    </a:dk2>
    <a:lt2>
      <a:srgbClr val="04738F"/>
    </a:lt2>
    <a:accent1>
      <a:srgbClr val="028090"/>
    </a:accent1>
    <a:accent2>
      <a:srgbClr val="00A896"/>
    </a:accent2>
    <a:accent3>
      <a:srgbClr val="01B698"/>
    </a:accent3>
    <a:accent4>
      <a:srgbClr val="02C39A"/>
    </a:accent4>
    <a:accent5>
      <a:srgbClr val="79DBAC"/>
    </a:accent5>
    <a:accent6>
      <a:srgbClr val="F0F3BD"/>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Simple Light">
    <a:dk1>
      <a:srgbClr val="000000"/>
    </a:dk1>
    <a:lt1>
      <a:srgbClr val="FFFFFF"/>
    </a:lt1>
    <a:dk2>
      <a:srgbClr val="05668D"/>
    </a:dk2>
    <a:lt2>
      <a:srgbClr val="04738F"/>
    </a:lt2>
    <a:accent1>
      <a:srgbClr val="028090"/>
    </a:accent1>
    <a:accent2>
      <a:srgbClr val="00A896"/>
    </a:accent2>
    <a:accent3>
      <a:srgbClr val="01B698"/>
    </a:accent3>
    <a:accent4>
      <a:srgbClr val="02C39A"/>
    </a:accent4>
    <a:accent5>
      <a:srgbClr val="79DBAC"/>
    </a:accent5>
    <a:accent6>
      <a:srgbClr val="F0F3BD"/>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Simple Light">
    <a:dk1>
      <a:srgbClr val="000000"/>
    </a:dk1>
    <a:lt1>
      <a:srgbClr val="FFFFFF"/>
    </a:lt1>
    <a:dk2>
      <a:srgbClr val="05668D"/>
    </a:dk2>
    <a:lt2>
      <a:srgbClr val="04738F"/>
    </a:lt2>
    <a:accent1>
      <a:srgbClr val="028090"/>
    </a:accent1>
    <a:accent2>
      <a:srgbClr val="00A896"/>
    </a:accent2>
    <a:accent3>
      <a:srgbClr val="01B698"/>
    </a:accent3>
    <a:accent4>
      <a:srgbClr val="02C39A"/>
    </a:accent4>
    <a:accent5>
      <a:srgbClr val="79DBAC"/>
    </a:accent5>
    <a:accent6>
      <a:srgbClr val="F0F3BD"/>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766</TotalTime>
  <Words>2606</Words>
  <Application>Microsoft Office PowerPoint</Application>
  <PresentationFormat>Custom</PresentationFormat>
  <Paragraphs>384</Paragraphs>
  <Slides>23</Slides>
  <Notes>14</Notes>
  <HiddenSlides>0</HiddenSlides>
  <MMClips>0</MMClips>
  <ScaleCrop>false</ScaleCrop>
  <HeadingPairs>
    <vt:vector size="6" baseType="variant">
      <vt:variant>
        <vt:lpstr>Fonts Used</vt:lpstr>
      </vt:variant>
      <vt:variant>
        <vt:i4>33</vt:i4>
      </vt:variant>
      <vt:variant>
        <vt:lpstr>Theme</vt:lpstr>
      </vt:variant>
      <vt:variant>
        <vt:i4>5</vt:i4>
      </vt:variant>
      <vt:variant>
        <vt:lpstr>Slide Titles</vt:lpstr>
      </vt:variant>
      <vt:variant>
        <vt:i4>23</vt:i4>
      </vt:variant>
    </vt:vector>
  </HeadingPairs>
  <TitlesOfParts>
    <vt:vector size="61" baseType="lpstr">
      <vt:lpstr>Arial</vt:lpstr>
      <vt:lpstr>Lato Black</vt:lpstr>
      <vt:lpstr>Wingdings</vt:lpstr>
      <vt:lpstr>Fira Sans Extra Condensed Medium</vt:lpstr>
      <vt:lpstr>Adelle Sans ARA Sb</vt:lpstr>
      <vt:lpstr>Nobile</vt:lpstr>
      <vt:lpstr>hafs</vt:lpstr>
      <vt:lpstr>Times New Roman</vt:lpstr>
      <vt:lpstr>Alexandria Semi Bold</vt:lpstr>
      <vt:lpstr>Calibri Light</vt:lpstr>
      <vt:lpstr>Lato</vt:lpstr>
      <vt:lpstr>Cairo</vt:lpstr>
      <vt:lpstr>Arial Black</vt:lpstr>
      <vt:lpstr>Calibri</vt:lpstr>
      <vt:lpstr>Nunito Sans</vt:lpstr>
      <vt:lpstr>맑은 고딕</vt:lpstr>
      <vt:lpstr>Open Sans Bold</vt:lpstr>
      <vt:lpstr>Mongolian Baiti</vt:lpstr>
      <vt:lpstr>Cairo SemiBold</vt:lpstr>
      <vt:lpstr>Source Sans Pro</vt:lpstr>
      <vt:lpstr>Corben</vt:lpstr>
      <vt:lpstr>Roboto</vt:lpstr>
      <vt:lpstr>Bricolage Grotesque Semi Bold</vt:lpstr>
      <vt:lpstr>Crimson Pro Black</vt:lpstr>
      <vt:lpstr>Poppins</vt:lpstr>
      <vt:lpstr>Book Antiqua</vt:lpstr>
      <vt:lpstr>amiri</vt:lpstr>
      <vt:lpstr>Fira Sans Extra Condensed</vt:lpstr>
      <vt:lpstr>Cairo Black</vt:lpstr>
      <vt:lpstr>Inter</vt:lpstr>
      <vt:lpstr>Open Sans Light</vt:lpstr>
      <vt:lpstr>Open Sans ExtraBold</vt:lpstr>
      <vt:lpstr>Open Sans</vt:lpstr>
      <vt:lpstr>Office Theme</vt:lpstr>
      <vt:lpstr>2_Office Theme</vt:lpstr>
      <vt:lpstr>5_Office Theme</vt:lpstr>
      <vt:lpstr>1_Methamphetamine Addiction Treatment Center  by Slidesgo</vt:lpstr>
      <vt:lpstr>3_Office Theme</vt:lpstr>
      <vt:lpstr>First D-8 Health Experts Meeting 17th November, 2025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First D-8 Health Experts Meeting 17th November, 2025</dc:title>
  <dc:subject/>
  <dc:creator>dell</dc:creator>
  <cp:lastModifiedBy>dell</cp:lastModifiedBy>
  <cp:revision>38</cp:revision>
  <dcterms:created xsi:type="dcterms:W3CDTF">2025-11-16T19:11:37Z</dcterms:created>
  <dcterms:modified xsi:type="dcterms:W3CDTF">2025-11-17T08:20:34Z</dcterms:modified>
</cp:coreProperties>
</file>