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36"/>
  </p:notesMasterIdLst>
  <p:handoutMasterIdLst>
    <p:handoutMasterId r:id="rId37"/>
  </p:handoutMasterIdLst>
  <p:sldIdLst>
    <p:sldId id="477" r:id="rId2"/>
    <p:sldId id="261" r:id="rId3"/>
    <p:sldId id="479" r:id="rId4"/>
    <p:sldId id="480" r:id="rId5"/>
    <p:sldId id="481" r:id="rId6"/>
    <p:sldId id="482" r:id="rId7"/>
    <p:sldId id="483" r:id="rId8"/>
    <p:sldId id="484" r:id="rId9"/>
    <p:sldId id="485" r:id="rId10"/>
    <p:sldId id="486" r:id="rId11"/>
    <p:sldId id="487" r:id="rId12"/>
    <p:sldId id="488" r:id="rId13"/>
    <p:sldId id="489" r:id="rId14"/>
    <p:sldId id="492" r:id="rId15"/>
    <p:sldId id="491" r:id="rId16"/>
    <p:sldId id="493" r:id="rId17"/>
    <p:sldId id="494" r:id="rId18"/>
    <p:sldId id="495" r:id="rId19"/>
    <p:sldId id="498" r:id="rId20"/>
    <p:sldId id="499" r:id="rId21"/>
    <p:sldId id="500" r:id="rId22"/>
    <p:sldId id="501" r:id="rId23"/>
    <p:sldId id="502" r:id="rId24"/>
    <p:sldId id="503" r:id="rId25"/>
    <p:sldId id="504" r:id="rId26"/>
    <p:sldId id="505" r:id="rId27"/>
    <p:sldId id="507" r:id="rId28"/>
    <p:sldId id="508" r:id="rId29"/>
    <p:sldId id="511" r:id="rId30"/>
    <p:sldId id="263" r:id="rId31"/>
    <p:sldId id="512" r:id="rId32"/>
    <p:sldId id="514" r:id="rId33"/>
    <p:sldId id="516" r:id="rId34"/>
    <p:sldId id="4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261"/>
            <p14:sldId id="479"/>
            <p14:sldId id="480"/>
            <p14:sldId id="481"/>
            <p14:sldId id="482"/>
            <p14:sldId id="483"/>
            <p14:sldId id="484"/>
            <p14:sldId id="485"/>
            <p14:sldId id="486"/>
            <p14:sldId id="487"/>
            <p14:sldId id="488"/>
            <p14:sldId id="489"/>
            <p14:sldId id="492"/>
            <p14:sldId id="491"/>
            <p14:sldId id="493"/>
            <p14:sldId id="494"/>
            <p14:sldId id="495"/>
            <p14:sldId id="498"/>
            <p14:sldId id="499"/>
            <p14:sldId id="500"/>
            <p14:sldId id="501"/>
            <p14:sldId id="502"/>
            <p14:sldId id="503"/>
            <p14:sldId id="504"/>
            <p14:sldId id="505"/>
            <p14:sldId id="507"/>
            <p14:sldId id="508"/>
            <p14:sldId id="511"/>
            <p14:sldId id="263"/>
            <p14:sldId id="512"/>
            <p14:sldId id="514"/>
            <p14:sldId id="516"/>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05" autoAdjust="0"/>
    <p:restoredTop sz="94386" autoAdjust="0"/>
  </p:normalViewPr>
  <p:slideViewPr>
    <p:cSldViewPr snapToGrid="0">
      <p:cViewPr varScale="1">
        <p:scale>
          <a:sx n="105" d="100"/>
          <a:sy n="105" d="100"/>
        </p:scale>
        <p:origin x="480" y="10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al__ma_Sayfas_.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al__ma_Sayfas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BütçeSlayt!$C$5</c:f>
              <c:strCache>
                <c:ptCount val="1"/>
                <c:pt idx="0">
                  <c:v>DSÖ Avrupa Bölgesi</c:v>
                </c:pt>
              </c:strCache>
            </c:strRef>
          </c:tx>
          <c:spPr>
            <a:ln w="38100" cap="rnd">
              <a:solidFill>
                <a:sysClr val="windowText" lastClr="000000">
                  <a:lumMod val="50000"/>
                  <a:lumOff val="50000"/>
                </a:sys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tr-T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BütçeSlayt!$B$6:$B$25</c:f>
              <c:numCache>
                <c:formatCode>General</c:formatCode>
                <c:ptCount val="20"/>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numCache>
            </c:numRef>
          </c:cat>
          <c:val>
            <c:numRef>
              <c:f>BütçeSlayt!$C$6:$C$25</c:f>
              <c:numCache>
                <c:formatCode>General</c:formatCode>
                <c:ptCount val="20"/>
                <c:pt idx="0">
                  <c:v>49</c:v>
                </c:pt>
                <c:pt idx="1">
                  <c:v>48</c:v>
                </c:pt>
                <c:pt idx="2">
                  <c:v>47</c:v>
                </c:pt>
                <c:pt idx="3">
                  <c:v>46</c:v>
                </c:pt>
                <c:pt idx="4">
                  <c:v>45</c:v>
                </c:pt>
                <c:pt idx="5">
                  <c:v>42</c:v>
                </c:pt>
                <c:pt idx="6">
                  <c:v>40</c:v>
                </c:pt>
                <c:pt idx="7">
                  <c:v>38</c:v>
                </c:pt>
                <c:pt idx="8">
                  <c:v>36</c:v>
                </c:pt>
                <c:pt idx="9">
                  <c:v>34</c:v>
                </c:pt>
                <c:pt idx="10">
                  <c:v>33</c:v>
                </c:pt>
                <c:pt idx="11">
                  <c:v>31</c:v>
                </c:pt>
                <c:pt idx="12">
                  <c:v>30</c:v>
                </c:pt>
                <c:pt idx="13">
                  <c:v>28</c:v>
                </c:pt>
                <c:pt idx="14">
                  <c:v>27</c:v>
                </c:pt>
                <c:pt idx="15">
                  <c:v>24</c:v>
                </c:pt>
                <c:pt idx="16">
                  <c:v>25</c:v>
                </c:pt>
                <c:pt idx="17">
                  <c:v>24</c:v>
                </c:pt>
                <c:pt idx="18">
                  <c:v>24</c:v>
                </c:pt>
              </c:numCache>
            </c:numRef>
          </c:val>
          <c:smooth val="1"/>
          <c:extLst>
            <c:ext xmlns:c16="http://schemas.microsoft.com/office/drawing/2014/chart" uri="{C3380CC4-5D6E-409C-BE32-E72D297353CC}">
              <c16:uniqueId val="{00000000-9013-46BB-AA72-E8BAAAE3FE96}"/>
            </c:ext>
          </c:extLst>
        </c:ser>
        <c:ser>
          <c:idx val="1"/>
          <c:order val="1"/>
          <c:tx>
            <c:strRef>
              <c:f>BütçeSlayt!$D$5</c:f>
              <c:strCache>
                <c:ptCount val="1"/>
                <c:pt idx="0">
                  <c:v>Üst Gelir Grubu Ülkeler</c:v>
                </c:pt>
              </c:strCache>
            </c:strRef>
          </c:tx>
          <c:spPr>
            <a:ln w="38100" cap="rnd">
              <a:solidFill>
                <a:srgbClr val="384A5C"/>
              </a:solidFill>
              <a:round/>
            </a:ln>
            <a:effectLst/>
          </c:spPr>
          <c:marker>
            <c:symbol val="none"/>
          </c:marker>
          <c:dLbls>
            <c:dLbl>
              <c:idx val="0"/>
              <c:layout>
                <c:manualLayout>
                  <c:x val="-1.4785404450530905E-2"/>
                  <c:y val="-7.545849909713600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9013-46BB-AA72-E8BAAAE3FE9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384A5C"/>
                    </a:solidFill>
                    <a:latin typeface="Arial" panose="020B0604020202020204" pitchFamily="34" charset="0"/>
                    <a:ea typeface="+mn-ea"/>
                    <a:cs typeface="Arial" panose="020B0604020202020204" pitchFamily="34" charset="0"/>
                  </a:defRPr>
                </a:pPr>
                <a:endParaRPr lang="tr-T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BütçeSlayt!$B$6:$B$25</c:f>
              <c:numCache>
                <c:formatCode>General</c:formatCode>
                <c:ptCount val="20"/>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numCache>
            </c:numRef>
          </c:cat>
          <c:val>
            <c:numRef>
              <c:f>BütçeSlayt!$D$6:$D$25</c:f>
              <c:numCache>
                <c:formatCode>0</c:formatCode>
                <c:ptCount val="20"/>
                <c:pt idx="0">
                  <c:v>27</c:v>
                </c:pt>
                <c:pt idx="1">
                  <c:v>27</c:v>
                </c:pt>
                <c:pt idx="2">
                  <c:v>26</c:v>
                </c:pt>
                <c:pt idx="3">
                  <c:v>26</c:v>
                </c:pt>
                <c:pt idx="4">
                  <c:v>25</c:v>
                </c:pt>
                <c:pt idx="5">
                  <c:v>24</c:v>
                </c:pt>
                <c:pt idx="6">
                  <c:v>24</c:v>
                </c:pt>
                <c:pt idx="7">
                  <c:v>22</c:v>
                </c:pt>
                <c:pt idx="8">
                  <c:v>21</c:v>
                </c:pt>
                <c:pt idx="9">
                  <c:v>20</c:v>
                </c:pt>
                <c:pt idx="10">
                  <c:v>19</c:v>
                </c:pt>
                <c:pt idx="11">
                  <c:v>19</c:v>
                </c:pt>
                <c:pt idx="12">
                  <c:v>18</c:v>
                </c:pt>
                <c:pt idx="13">
                  <c:v>17</c:v>
                </c:pt>
                <c:pt idx="14">
                  <c:v>15</c:v>
                </c:pt>
                <c:pt idx="15">
                  <c:v>13</c:v>
                </c:pt>
                <c:pt idx="16">
                  <c:v>13</c:v>
                </c:pt>
                <c:pt idx="17">
                  <c:v>12</c:v>
                </c:pt>
                <c:pt idx="18" formatCode="General">
                  <c:v>12</c:v>
                </c:pt>
              </c:numCache>
            </c:numRef>
          </c:val>
          <c:smooth val="1"/>
          <c:extLst>
            <c:ext xmlns:c16="http://schemas.microsoft.com/office/drawing/2014/chart" uri="{C3380CC4-5D6E-409C-BE32-E72D297353CC}">
              <c16:uniqueId val="{00000002-9013-46BB-AA72-E8BAAAE3FE96}"/>
            </c:ext>
          </c:extLst>
        </c:ser>
        <c:ser>
          <c:idx val="2"/>
          <c:order val="2"/>
          <c:tx>
            <c:strRef>
              <c:f>BütçeSlayt!$E$5</c:f>
              <c:strCache>
                <c:ptCount val="1"/>
                <c:pt idx="0">
                  <c:v>Türkiye </c:v>
                </c:pt>
              </c:strCache>
            </c:strRef>
          </c:tx>
          <c:spPr>
            <a:ln w="38100" cap="rnd">
              <a:solidFill>
                <a:srgbClr val="C00000"/>
              </a:solidFill>
              <a:round/>
            </a:ln>
            <a:effectLst/>
          </c:spPr>
          <c:marker>
            <c:symbol val="none"/>
          </c:marker>
          <c:dLbls>
            <c:dLbl>
              <c:idx val="0"/>
              <c:layout>
                <c:manualLayout>
                  <c:x val="-1.8762157138882525E-2"/>
                  <c:y val="7.9171247735531733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2135268285734648E-2"/>
                      <c:h val="5.8102228701574284E-2"/>
                    </c:manualLayout>
                  </c15:layout>
                </c:ext>
                <c:ext xmlns:c16="http://schemas.microsoft.com/office/drawing/2014/chart" uri="{C3380CC4-5D6E-409C-BE32-E72D297353CC}">
                  <c16:uniqueId val="{00000003-9013-46BB-AA72-E8BAAAE3FE9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C00000"/>
                    </a:solidFill>
                    <a:latin typeface="Arial" panose="020B0604020202020204" pitchFamily="34" charset="0"/>
                    <a:ea typeface="+mn-ea"/>
                    <a:cs typeface="Arial" panose="020B0604020202020204" pitchFamily="34" charset="0"/>
                  </a:defRPr>
                </a:pPr>
                <a:endParaRPr lang="tr-TR"/>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BütçeSlayt!$B$6:$B$25</c:f>
              <c:numCache>
                <c:formatCode>General</c:formatCode>
                <c:ptCount val="20"/>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numCache>
            </c:numRef>
          </c:cat>
          <c:val>
            <c:numRef>
              <c:f>BütçeSlayt!$E$6:$E$25</c:f>
              <c:numCache>
                <c:formatCode>0.0</c:formatCode>
                <c:ptCount val="20"/>
                <c:pt idx="0">
                  <c:v>29.424689379432692</c:v>
                </c:pt>
                <c:pt idx="1">
                  <c:v>28.793931791452085</c:v>
                </c:pt>
                <c:pt idx="2">
                  <c:v>27.258847671422039</c:v>
                </c:pt>
                <c:pt idx="3">
                  <c:v>25.272277539217892</c:v>
                </c:pt>
                <c:pt idx="4">
                  <c:v>23.593840199581837</c:v>
                </c:pt>
                <c:pt idx="5">
                  <c:v>22.046040781743681</c:v>
                </c:pt>
                <c:pt idx="6">
                  <c:v>20.618468679834127</c:v>
                </c:pt>
                <c:pt idx="7">
                  <c:v>19.047333436787923</c:v>
                </c:pt>
                <c:pt idx="8">
                  <c:v>17.177992594133052</c:v>
                </c:pt>
                <c:pt idx="9">
                  <c:v>16.870902229286116</c:v>
                </c:pt>
                <c:pt idx="10">
                  <c:v>15.938318731907231</c:v>
                </c:pt>
                <c:pt idx="11">
                  <c:v>15.267831479675008</c:v>
                </c:pt>
                <c:pt idx="12">
                  <c:v>14.628045047349959</c:v>
                </c:pt>
                <c:pt idx="13">
                  <c:v>14.116404879466559</c:v>
                </c:pt>
                <c:pt idx="14">
                  <c:v>13.525344724623105</c:v>
                </c:pt>
                <c:pt idx="15">
                  <c:v>10.560386743129129</c:v>
                </c:pt>
                <c:pt idx="16">
                  <c:v>10.683716147207036</c:v>
                </c:pt>
                <c:pt idx="17">
                  <c:v>11.4</c:v>
                </c:pt>
                <c:pt idx="18">
                  <c:v>11</c:v>
                </c:pt>
                <c:pt idx="19" formatCode="General">
                  <c:v>10.4</c:v>
                </c:pt>
              </c:numCache>
            </c:numRef>
          </c:val>
          <c:smooth val="1"/>
          <c:extLst>
            <c:ext xmlns:c16="http://schemas.microsoft.com/office/drawing/2014/chart" uri="{C3380CC4-5D6E-409C-BE32-E72D297353CC}">
              <c16:uniqueId val="{00000004-9013-46BB-AA72-E8BAAAE3FE96}"/>
            </c:ext>
          </c:extLst>
        </c:ser>
        <c:dLbls>
          <c:dLblPos val="b"/>
          <c:showLegendKey val="0"/>
          <c:showVal val="1"/>
          <c:showCatName val="0"/>
          <c:showSerName val="0"/>
          <c:showPercent val="0"/>
          <c:showBubbleSize val="0"/>
        </c:dLbls>
        <c:smooth val="0"/>
        <c:axId val="913696592"/>
        <c:axId val="913356496"/>
      </c:lineChart>
      <c:catAx>
        <c:axId val="913696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endParaRPr lang="tr-TR"/>
          </a:p>
        </c:txPr>
        <c:crossAx val="913356496"/>
        <c:crosses val="autoZero"/>
        <c:auto val="1"/>
        <c:lblAlgn val="ctr"/>
        <c:lblOffset val="100"/>
        <c:noMultiLvlLbl val="0"/>
      </c:catAx>
      <c:valAx>
        <c:axId val="913356496"/>
        <c:scaling>
          <c:orientation val="minMax"/>
        </c:scaling>
        <c:delete val="1"/>
        <c:axPos val="l"/>
        <c:numFmt formatCode="General" sourceLinked="1"/>
        <c:majorTickMark val="none"/>
        <c:minorTickMark val="none"/>
        <c:tickLblPos val="nextTo"/>
        <c:crossAx val="913696592"/>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Arial" panose="020B0604020202020204" pitchFamily="34" charset="0"/>
              <a:ea typeface="+mn-ea"/>
              <a:cs typeface="Arial" panose="020B0604020202020204" pitchFamily="34" charset="0"/>
            </a:defRPr>
          </a:pPr>
          <a:endParaRPr lang="tr-TR"/>
        </a:p>
      </c:txPr>
    </c:legend>
    <c:plotVisOnly val="1"/>
    <c:dispBlanksAs val="gap"/>
    <c:showDLblsOverMax val="0"/>
  </c:chart>
  <c:spPr>
    <a:noFill/>
    <a:ln>
      <a:noFill/>
    </a:ln>
    <a:effectLst/>
  </c:spPr>
  <c:txPr>
    <a:bodyPr/>
    <a:lstStyle/>
    <a:p>
      <a:pPr>
        <a:defRPr b="1">
          <a:latin typeface="Arial" panose="020B0604020202020204" pitchFamily="34" charset="0"/>
          <a:cs typeface="Arial" panose="020B0604020202020204" pitchFamily="34" charset="0"/>
        </a:defRPr>
      </a:pPr>
      <a:endParaRPr lang="tr-T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baseline="0">
                <a:solidFill>
                  <a:srgbClr val="C00000"/>
                </a:solidFill>
                <a:latin typeface="+mn-lt"/>
                <a:ea typeface="+mn-ea"/>
                <a:cs typeface="+mn-cs"/>
              </a:defRPr>
            </a:pPr>
            <a:r>
              <a:rPr lang="en-US" sz="2000" b="1" i="0" u="none" strike="noStrike" baseline="0" dirty="0"/>
              <a:t>Population Projection for Ages 65 and Over (%)</a:t>
            </a:r>
            <a:endParaRPr lang="en-US" sz="2000" dirty="0">
              <a:solidFill>
                <a:srgbClr val="C00000"/>
              </a:solidFill>
            </a:endParaRPr>
          </a:p>
        </c:rich>
      </c:tx>
      <c:layout/>
      <c:overlay val="0"/>
      <c:spPr>
        <a:noFill/>
        <a:ln>
          <a:noFill/>
        </a:ln>
        <a:effectLst/>
      </c:spPr>
      <c:txPr>
        <a:bodyPr rot="0" spcFirstLastPara="1" vertOverflow="ellipsis" vert="horz" wrap="square" anchor="ctr" anchorCtr="1"/>
        <a:lstStyle/>
        <a:p>
          <a:pPr>
            <a:defRPr sz="2000" b="1" i="0" u="none" strike="noStrike" kern="1200" baseline="0">
              <a:solidFill>
                <a:srgbClr val="C00000"/>
              </a:solidFill>
              <a:latin typeface="+mn-lt"/>
              <a:ea typeface="+mn-ea"/>
              <a:cs typeface="+mn-cs"/>
            </a:defRPr>
          </a:pPr>
          <a:endParaRPr lang="tr-TR"/>
        </a:p>
      </c:txPr>
    </c:title>
    <c:autoTitleDeleted val="0"/>
    <c:plotArea>
      <c:layout/>
      <c:barChart>
        <c:barDir val="col"/>
        <c:grouping val="clustered"/>
        <c:varyColors val="0"/>
        <c:ser>
          <c:idx val="0"/>
          <c:order val="0"/>
          <c:tx>
            <c:strRef>
              <c:f>Sayfa1!$B$1</c:f>
              <c:strCache>
                <c:ptCount val="1"/>
                <c:pt idx="0">
                  <c:v>Seri 1</c:v>
                </c:pt>
              </c:strCache>
            </c:strRef>
          </c:tx>
          <c:spPr>
            <a:solidFill>
              <a:schemeClr val="accent1">
                <a:alpha val="85000"/>
              </a:schemeClr>
            </a:solidFill>
            <a:ln w="9525" cap="flat" cmpd="sng" algn="ctr">
              <a:solidFill>
                <a:schemeClr val="lt1">
                  <a:alpha val="50000"/>
                </a:schemeClr>
              </a:solidFill>
              <a:round/>
            </a:ln>
            <a:effectLst/>
          </c:spPr>
          <c:invertIfNegative val="0"/>
          <c:dPt>
            <c:idx val="0"/>
            <c:invertIfNegative val="0"/>
            <c:bubble3D val="0"/>
            <c:spPr>
              <a:solidFill>
                <a:srgbClr val="C00000"/>
              </a:solidFill>
              <a:ln w="9525" cap="flat" cmpd="sng" algn="ctr">
                <a:solidFill>
                  <a:schemeClr val="lt1">
                    <a:alpha val="50000"/>
                  </a:schemeClr>
                </a:solidFill>
                <a:round/>
              </a:ln>
              <a:effectLst/>
            </c:spPr>
            <c:extLst>
              <c:ext xmlns:c16="http://schemas.microsoft.com/office/drawing/2014/chart" uri="{C3380CC4-5D6E-409C-BE32-E72D297353CC}">
                <c16:uniqueId val="{00000001-C7E5-41E4-B77F-247C9CC24FF2}"/>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tr-T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numRef>
              <c:f>Sayfa1!$A$2:$A$7</c:f>
              <c:numCache>
                <c:formatCode>General</c:formatCode>
                <c:ptCount val="6"/>
                <c:pt idx="0">
                  <c:v>2024</c:v>
                </c:pt>
                <c:pt idx="1">
                  <c:v>2030</c:v>
                </c:pt>
                <c:pt idx="2">
                  <c:v>2040</c:v>
                </c:pt>
                <c:pt idx="3">
                  <c:v>2060</c:v>
                </c:pt>
                <c:pt idx="4">
                  <c:v>2080</c:v>
                </c:pt>
                <c:pt idx="5">
                  <c:v>2100</c:v>
                </c:pt>
              </c:numCache>
            </c:numRef>
          </c:cat>
          <c:val>
            <c:numRef>
              <c:f>Sayfa1!$B$2:$B$7</c:f>
              <c:numCache>
                <c:formatCode>General</c:formatCode>
                <c:ptCount val="6"/>
                <c:pt idx="0">
                  <c:v>10.6</c:v>
                </c:pt>
                <c:pt idx="1">
                  <c:v>13.5</c:v>
                </c:pt>
                <c:pt idx="2">
                  <c:v>17.899999999999999</c:v>
                </c:pt>
                <c:pt idx="3">
                  <c:v>27</c:v>
                </c:pt>
                <c:pt idx="4">
                  <c:v>33.4</c:v>
                </c:pt>
                <c:pt idx="5">
                  <c:v>33.6</c:v>
                </c:pt>
              </c:numCache>
            </c:numRef>
          </c:val>
          <c:extLst>
            <c:ext xmlns:c16="http://schemas.microsoft.com/office/drawing/2014/chart" uri="{C3380CC4-5D6E-409C-BE32-E72D297353CC}">
              <c16:uniqueId val="{00000002-C7E5-41E4-B77F-247C9CC24FF2}"/>
            </c:ext>
          </c:extLst>
        </c:ser>
        <c:dLbls>
          <c:dLblPos val="inEnd"/>
          <c:showLegendKey val="0"/>
          <c:showVal val="1"/>
          <c:showCatName val="0"/>
          <c:showSerName val="0"/>
          <c:showPercent val="0"/>
          <c:showBubbleSize val="0"/>
        </c:dLbls>
        <c:gapWidth val="65"/>
        <c:axId val="237955920"/>
        <c:axId val="927286064"/>
      </c:barChart>
      <c:catAx>
        <c:axId val="23795592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0" i="0" u="none" strike="noStrike" kern="1200" cap="all" baseline="0">
                <a:solidFill>
                  <a:schemeClr val="dk1">
                    <a:lumMod val="75000"/>
                    <a:lumOff val="25000"/>
                  </a:schemeClr>
                </a:solidFill>
                <a:latin typeface="+mn-lt"/>
                <a:ea typeface="+mn-ea"/>
                <a:cs typeface="+mn-cs"/>
              </a:defRPr>
            </a:pPr>
            <a:endParaRPr lang="tr-TR"/>
          </a:p>
        </c:txPr>
        <c:crossAx val="927286064"/>
        <c:crosses val="autoZero"/>
        <c:auto val="1"/>
        <c:lblAlgn val="ctr"/>
        <c:lblOffset val="100"/>
        <c:noMultiLvlLbl val="0"/>
      </c:catAx>
      <c:valAx>
        <c:axId val="927286064"/>
        <c:scaling>
          <c:orientation val="minMax"/>
        </c:scaling>
        <c:delete val="1"/>
        <c:axPos val="l"/>
        <c:numFmt formatCode="General" sourceLinked="1"/>
        <c:majorTickMark val="none"/>
        <c:minorTickMark val="none"/>
        <c:tickLblPos val="nextTo"/>
        <c:crossAx val="23795592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tr-T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cs:fontRef>
    <cs:defRPr sz="1000" kern="1200"/>
  </cs:axisTitle>
  <cs:categoryAxis>
    <cs:lnRef idx="0"/>
    <cs:fillRef idx="0"/>
    <cs:effectRef idx="0"/>
    <cs:fontRef idx="minor">
      <a:schemeClr val="tx1"/>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cs:fontRef>
    <cs:defRPr sz="900" kern="1200"/>
  </cs:dataLabel>
  <cs:dataLabelCallout>
    <cs:lnRef idx="0"/>
    <cs:fillRef idx="0"/>
    <cs:effectRef idx="0"/>
    <cs:fontRef idx="minor">
      <a:schemeClr val="dk1"/>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FB5492-2F6D-44EC-B8DA-DDF35D9F29F7}" type="doc">
      <dgm:prSet loTypeId="urn:microsoft.com/office/officeart/2005/8/layout/hierarchy1" loCatId="hierarchy" qsTypeId="urn:microsoft.com/office/officeart/2005/8/quickstyle/3d3" qsCatId="3D" csTypeId="urn:microsoft.com/office/officeart/2005/8/colors/accent5_2" csCatId="accent5" phldr="1"/>
      <dgm:spPr/>
      <dgm:t>
        <a:bodyPr/>
        <a:lstStyle/>
        <a:p>
          <a:endParaRPr lang="tr-TR"/>
        </a:p>
      </dgm:t>
    </dgm:pt>
    <dgm:pt modelId="{0EB54832-9261-41A6-A6D9-F58A46DADEE4}">
      <dgm:prSet phldrT="[Metin]" custT="1"/>
      <dgm:spPr>
        <a:xfrm>
          <a:off x="140051"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noProof="0" dirty="0">
              <a:solidFill>
                <a:sysClr val="windowText" lastClr="000000">
                  <a:hueOff val="0"/>
                  <a:satOff val="0"/>
                  <a:lumOff val="0"/>
                  <a:alphaOff val="0"/>
                </a:sysClr>
              </a:solidFill>
              <a:latin typeface="Calibri" panose="020F0502020204030204"/>
              <a:ea typeface="+mn-ea"/>
              <a:cs typeface="+mn-cs"/>
            </a:rPr>
            <a:t>Communicable Diseases and Early Warning</a:t>
          </a:r>
        </a:p>
      </dgm:t>
    </dgm:pt>
    <dgm:pt modelId="{8E2FC09D-0582-451C-AB70-B5E07101D3ED}" type="parTrans" cxnId="{E10CD1BB-5F10-4701-92D6-ED3B1F547D15}">
      <dgm:prSet/>
      <dgm:spPr>
        <a:xfrm>
          <a:off x="599489" y="2165515"/>
          <a:ext cx="4331844" cy="343594"/>
        </a:xfrm>
        <a:custGeom>
          <a:avLst/>
          <a:gdLst/>
          <a:ahLst/>
          <a:cxnLst/>
          <a:rect l="0" t="0" r="0" b="0"/>
          <a:pathLst>
            <a:path>
              <a:moveTo>
                <a:pt x="4331844" y="0"/>
              </a:moveTo>
              <a:lnTo>
                <a:pt x="4331844"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A2CDD2CD-002E-4268-BA2E-99A3C3C41E82}" type="sibTrans" cxnId="{E10CD1BB-5F10-4701-92D6-ED3B1F547D15}">
      <dgm:prSet/>
      <dgm:spPr/>
      <dgm:t>
        <a:bodyPr/>
        <a:lstStyle/>
        <a:p>
          <a:endParaRPr lang="tr-TR"/>
        </a:p>
      </dgm:t>
    </dgm:pt>
    <dgm:pt modelId="{C16B0949-0D85-496F-9636-86F0F4ACB069}">
      <dgm:prSet phldrT="[Metin]" custT="1"/>
      <dgm:spPr>
        <a:xfrm>
          <a:off x="3027948"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noProof="0" dirty="0">
              <a:solidFill>
                <a:sysClr val="windowText" lastClr="000000">
                  <a:hueOff val="0"/>
                  <a:satOff val="0"/>
                  <a:lumOff val="0"/>
                  <a:alphaOff val="0"/>
                </a:sysClr>
              </a:solidFill>
              <a:latin typeface="Calibri" panose="020F0502020204030204"/>
              <a:ea typeface="+mn-ea"/>
              <a:cs typeface="+mn-cs"/>
            </a:rPr>
            <a:t>Tuberculosis</a:t>
          </a:r>
          <a:r>
            <a:rPr lang="tr-TR" sz="1200" noProof="0" dirty="0">
              <a:solidFill>
                <a:sysClr val="windowText" lastClr="000000">
                  <a:hueOff val="0"/>
                  <a:satOff val="0"/>
                  <a:lumOff val="0"/>
                  <a:alphaOff val="0"/>
                </a:sysClr>
              </a:solidFill>
              <a:latin typeface="Calibri" panose="020F0502020204030204"/>
              <a:ea typeface="+mn-ea"/>
              <a:cs typeface="+mn-cs"/>
            </a:rPr>
            <a:t> </a:t>
          </a:r>
          <a:endParaRPr lang="en-US" sz="1200" noProof="0" dirty="0">
            <a:solidFill>
              <a:sysClr val="windowText" lastClr="000000">
                <a:hueOff val="0"/>
                <a:satOff val="0"/>
                <a:lumOff val="0"/>
                <a:alphaOff val="0"/>
              </a:sysClr>
            </a:solidFill>
            <a:latin typeface="Calibri" panose="020F0502020204030204"/>
            <a:ea typeface="+mn-ea"/>
            <a:cs typeface="+mn-cs"/>
          </a:endParaRPr>
        </a:p>
      </dgm:t>
    </dgm:pt>
    <dgm:pt modelId="{8AED5510-CEF0-4268-8F83-3E7E8DABA039}" type="sibTrans" cxnId="{2A1EF7B3-5693-4F4F-823B-2E023A374C88}">
      <dgm:prSet/>
      <dgm:spPr/>
      <dgm:t>
        <a:bodyPr/>
        <a:lstStyle/>
        <a:p>
          <a:endParaRPr lang="tr-TR"/>
        </a:p>
      </dgm:t>
    </dgm:pt>
    <dgm:pt modelId="{D49B4DA4-96CA-440B-8551-BA8A5E4C99F9}" type="parTrans" cxnId="{2A1EF7B3-5693-4F4F-823B-2E023A374C88}">
      <dgm:prSet/>
      <dgm:spPr>
        <a:xfrm>
          <a:off x="3487386" y="2165515"/>
          <a:ext cx="1443948" cy="343594"/>
        </a:xfrm>
        <a:custGeom>
          <a:avLst/>
          <a:gdLst/>
          <a:ahLst/>
          <a:cxnLst/>
          <a:rect l="0" t="0" r="0" b="0"/>
          <a:pathLst>
            <a:path>
              <a:moveTo>
                <a:pt x="1443948" y="0"/>
              </a:moveTo>
              <a:lnTo>
                <a:pt x="1443948"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B8E0971F-AFC2-4598-9E17-B4735C7C6E1F}">
      <dgm:prSet phldrT="[Metin]" custT="1"/>
      <dgm:spPr>
        <a:xfrm>
          <a:off x="4471896" y="1540023"/>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noProof="0" dirty="0">
              <a:solidFill>
                <a:sysClr val="windowText" lastClr="000000">
                  <a:hueOff val="0"/>
                  <a:satOff val="0"/>
                  <a:lumOff val="0"/>
                  <a:alphaOff val="0"/>
                </a:sysClr>
              </a:solidFill>
              <a:latin typeface="Calibri" panose="020F0502020204030204"/>
              <a:ea typeface="+mn-ea"/>
              <a:cs typeface="+mn-cs"/>
            </a:rPr>
            <a:t>General Directorate of Public Health</a:t>
          </a:r>
        </a:p>
      </dgm:t>
    </dgm:pt>
    <dgm:pt modelId="{76FF55B3-2065-4584-B2E6-BECCDA7F377E}" type="sibTrans" cxnId="{7B6EFF67-41F7-41B4-BEE1-94374F68522F}">
      <dgm:prSet/>
      <dgm:spPr/>
      <dgm:t>
        <a:bodyPr/>
        <a:lstStyle/>
        <a:p>
          <a:endParaRPr lang="tr-TR"/>
        </a:p>
      </dgm:t>
    </dgm:pt>
    <dgm:pt modelId="{B7150866-4D24-4DEC-A589-E235ED7F1312}" type="parTrans" cxnId="{7B6EFF67-41F7-41B4-BEE1-94374F68522F}">
      <dgm:prSet/>
      <dgm:spPr/>
      <dgm:t>
        <a:bodyPr/>
        <a:lstStyle/>
        <a:p>
          <a:endParaRPr lang="tr-TR"/>
        </a:p>
      </dgm:t>
    </dgm:pt>
    <dgm:pt modelId="{6792C530-696B-41D1-B2EF-93D60F0EBABE}">
      <dgm:prSet phldrT="[Metin]" custT="1"/>
      <dgm:spPr>
        <a:xfrm>
          <a:off x="1583999"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noProof="0" dirty="0">
              <a:solidFill>
                <a:sysClr val="windowText" lastClr="000000">
                  <a:hueOff val="0"/>
                  <a:satOff val="0"/>
                  <a:lumOff val="0"/>
                  <a:alphaOff val="0"/>
                </a:sysClr>
              </a:solidFill>
              <a:latin typeface="Calibri" panose="020F0502020204030204"/>
              <a:ea typeface="+mn-ea"/>
              <a:cs typeface="+mn-cs"/>
            </a:rPr>
            <a:t> Zoonotic and Vector</a:t>
          </a:r>
          <a:r>
            <a:rPr lang="tr-TR" sz="1200" noProof="0" dirty="0">
              <a:solidFill>
                <a:sysClr val="windowText" lastClr="000000">
                  <a:hueOff val="0"/>
                  <a:satOff val="0"/>
                  <a:lumOff val="0"/>
                  <a:alphaOff val="0"/>
                </a:sysClr>
              </a:solidFill>
              <a:latin typeface="Calibri" panose="020F0502020204030204"/>
              <a:ea typeface="+mn-ea"/>
              <a:cs typeface="+mn-cs"/>
            </a:rPr>
            <a:t>-</a:t>
          </a:r>
          <a:r>
            <a:rPr lang="en-US" sz="1200" noProof="0" dirty="0">
              <a:solidFill>
                <a:sysClr val="windowText" lastClr="000000">
                  <a:hueOff val="0"/>
                  <a:satOff val="0"/>
                  <a:lumOff val="0"/>
                  <a:alphaOff val="0"/>
                </a:sysClr>
              </a:solidFill>
              <a:latin typeface="Calibri" panose="020F0502020204030204"/>
              <a:ea typeface="+mn-ea"/>
              <a:cs typeface="+mn-cs"/>
            </a:rPr>
            <a:t>borne Diseases</a:t>
          </a:r>
        </a:p>
      </dgm:t>
    </dgm:pt>
    <dgm:pt modelId="{CD868C45-38DB-4966-AD29-A3A60E64348E}" type="parTrans" cxnId="{BDDD7B4C-AA69-4D15-87BF-F4A9C9B4BB0F}">
      <dgm:prSet/>
      <dgm:spPr>
        <a:xfrm>
          <a:off x="2043438" y="2165515"/>
          <a:ext cx="2887896" cy="343594"/>
        </a:xfrm>
        <a:custGeom>
          <a:avLst/>
          <a:gdLst/>
          <a:ahLst/>
          <a:cxnLst/>
          <a:rect l="0" t="0" r="0" b="0"/>
          <a:pathLst>
            <a:path>
              <a:moveTo>
                <a:pt x="2887896" y="0"/>
              </a:moveTo>
              <a:lnTo>
                <a:pt x="2887896"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D7EAEB1B-E531-4E64-B449-9EC7AEF4E8B5}" type="sibTrans" cxnId="{BDDD7B4C-AA69-4D15-87BF-F4A9C9B4BB0F}">
      <dgm:prSet/>
      <dgm:spPr/>
      <dgm:t>
        <a:bodyPr/>
        <a:lstStyle/>
        <a:p>
          <a:endParaRPr lang="tr-TR"/>
        </a:p>
      </dgm:t>
    </dgm:pt>
    <dgm:pt modelId="{616862E2-ACB8-43E3-ADAC-EB970449A101}">
      <dgm:prSet phldrT="[Metin]" custT="1"/>
      <dgm:spPr>
        <a:xfrm>
          <a:off x="5915844"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dirty="0">
              <a:solidFill>
                <a:sysClr val="windowText" lastClr="000000">
                  <a:hueOff val="0"/>
                  <a:satOff val="0"/>
                  <a:lumOff val="0"/>
                  <a:alphaOff val="0"/>
                </a:sysClr>
              </a:solidFill>
              <a:latin typeface="Calibri" panose="020F0502020204030204"/>
              <a:ea typeface="+mn-ea"/>
              <a:cs typeface="+mn-cs"/>
            </a:rPr>
            <a:t>Microbiology Reference Laboratories</a:t>
          </a:r>
          <a:endParaRPr lang="tr-TR" sz="1200" dirty="0">
            <a:solidFill>
              <a:sysClr val="windowText" lastClr="000000">
                <a:hueOff val="0"/>
                <a:satOff val="0"/>
                <a:lumOff val="0"/>
                <a:alphaOff val="0"/>
              </a:sysClr>
            </a:solidFill>
            <a:latin typeface="Calibri" panose="020F0502020204030204"/>
            <a:ea typeface="+mn-ea"/>
            <a:cs typeface="+mn-cs"/>
          </a:endParaRPr>
        </a:p>
      </dgm:t>
    </dgm:pt>
    <dgm:pt modelId="{F0530C91-BA79-4AC4-A927-3105639FF150}" type="sibTrans" cxnId="{D34A7B8C-7567-431F-BC88-B742990E1738}">
      <dgm:prSet/>
      <dgm:spPr/>
      <dgm:t>
        <a:bodyPr/>
        <a:lstStyle/>
        <a:p>
          <a:endParaRPr lang="tr-TR"/>
        </a:p>
      </dgm:t>
    </dgm:pt>
    <dgm:pt modelId="{BD8C9312-671D-40D3-8015-700A9CA6995F}" type="parTrans" cxnId="{D34A7B8C-7567-431F-BC88-B742990E1738}">
      <dgm:prSet/>
      <dgm:spPr>
        <a:xfrm>
          <a:off x="4931334" y="2165515"/>
          <a:ext cx="1443948" cy="343594"/>
        </a:xfrm>
        <a:custGeom>
          <a:avLst/>
          <a:gdLst/>
          <a:ahLst/>
          <a:cxnLst/>
          <a:rect l="0" t="0" r="0" b="0"/>
          <a:pathLst>
            <a:path>
              <a:moveTo>
                <a:pt x="0" y="0"/>
              </a:moveTo>
              <a:lnTo>
                <a:pt x="0" y="234149"/>
              </a:lnTo>
              <a:lnTo>
                <a:pt x="1443948" y="234149"/>
              </a:lnTo>
              <a:lnTo>
                <a:pt x="1443948"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979467BD-D70B-4945-A584-CD9E042E3E68}">
      <dgm:prSet phldrT="[Metin]" custT="1"/>
      <dgm:spPr>
        <a:xfrm>
          <a:off x="4471896"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en-US" sz="1200" dirty="0">
              <a:solidFill>
                <a:sysClr val="windowText" lastClr="000000">
                  <a:hueOff val="0"/>
                  <a:satOff val="0"/>
                  <a:lumOff val="0"/>
                  <a:alphaOff val="0"/>
                </a:sysClr>
              </a:solidFill>
              <a:latin typeface="Calibri" panose="020F0502020204030204"/>
              <a:ea typeface="+mn-ea"/>
              <a:cs typeface="+mn-cs"/>
            </a:rPr>
            <a:t>Vaccine Preventable Diseases and Immunization</a:t>
          </a:r>
          <a:endParaRPr lang="tr-TR" sz="1200" dirty="0">
            <a:solidFill>
              <a:sysClr val="windowText" lastClr="000000">
                <a:hueOff val="0"/>
                <a:satOff val="0"/>
                <a:lumOff val="0"/>
                <a:alphaOff val="0"/>
              </a:sysClr>
            </a:solidFill>
            <a:latin typeface="Calibri" panose="020F0502020204030204"/>
            <a:ea typeface="+mn-ea"/>
            <a:cs typeface="+mn-cs"/>
          </a:endParaRPr>
        </a:p>
      </dgm:t>
    </dgm:pt>
    <dgm:pt modelId="{3C00AA92-5E09-488B-86C2-812BB9F29B88}" type="parTrans" cxnId="{A8EDB452-367A-4AD0-8320-F71CB7198B0A}">
      <dgm:prSet/>
      <dgm:spPr>
        <a:xfrm>
          <a:off x="4885614" y="2165515"/>
          <a:ext cx="91440" cy="343594"/>
        </a:xfrm>
        <a:custGeom>
          <a:avLst/>
          <a:gdLst/>
          <a:ahLst/>
          <a:cxnLst/>
          <a:rect l="0" t="0" r="0" b="0"/>
          <a:pathLst>
            <a:path>
              <a:moveTo>
                <a:pt x="45720" y="0"/>
              </a:moveTo>
              <a:lnTo>
                <a:pt x="4572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C6368BB2-9A85-44E5-BF1F-172B7D319ACC}" type="sibTrans" cxnId="{A8EDB452-367A-4AD0-8320-F71CB7198B0A}">
      <dgm:prSet/>
      <dgm:spPr/>
      <dgm:t>
        <a:bodyPr/>
        <a:lstStyle/>
        <a:p>
          <a:endParaRPr lang="tr-TR"/>
        </a:p>
      </dgm:t>
    </dgm:pt>
    <dgm:pt modelId="{55831778-7F07-4818-B893-ED56FAE6EE3C}">
      <dgm:prSet custT="1"/>
      <dgm:spPr>
        <a:xfrm>
          <a:off x="8803741"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tr-TR" sz="1200" dirty="0">
              <a:solidFill>
                <a:sysClr val="windowText" lastClr="000000">
                  <a:hueOff val="0"/>
                  <a:satOff val="0"/>
                  <a:lumOff val="0"/>
                  <a:alphaOff val="0"/>
                </a:sysClr>
              </a:solidFill>
              <a:latin typeface="Calibri" panose="020F0502020204030204"/>
              <a:ea typeface="+mn-ea"/>
              <a:cs typeface="+mn-cs"/>
            </a:rPr>
            <a:t>Environmental Health</a:t>
          </a:r>
        </a:p>
      </dgm:t>
    </dgm:pt>
    <dgm:pt modelId="{65889E71-0140-415F-9211-034D6D8E90C9}" type="parTrans" cxnId="{22D5D889-60F4-431F-B2B1-243234BA229D}">
      <dgm:prSet/>
      <dgm:spPr>
        <a:xfrm>
          <a:off x="4931334" y="2165515"/>
          <a:ext cx="4331844" cy="343594"/>
        </a:xfrm>
        <a:custGeom>
          <a:avLst/>
          <a:gdLst/>
          <a:ahLst/>
          <a:cxnLst/>
          <a:rect l="0" t="0" r="0" b="0"/>
          <a:pathLst>
            <a:path>
              <a:moveTo>
                <a:pt x="0" y="0"/>
              </a:moveTo>
              <a:lnTo>
                <a:pt x="0" y="234149"/>
              </a:lnTo>
              <a:lnTo>
                <a:pt x="4331844" y="234149"/>
              </a:lnTo>
              <a:lnTo>
                <a:pt x="4331844"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9FD20C1E-B98C-4B57-A903-0509E8AE8ADE}" type="sibTrans" cxnId="{22D5D889-60F4-431F-B2B1-243234BA229D}">
      <dgm:prSet/>
      <dgm:spPr/>
      <dgm:t>
        <a:bodyPr/>
        <a:lstStyle/>
        <a:p>
          <a:endParaRPr lang="tr-TR"/>
        </a:p>
      </dgm:t>
    </dgm:pt>
    <dgm:pt modelId="{5D040DE8-53AF-4922-8F37-E601DE32C176}">
      <dgm:prSet phldrT="[Metin]" custT="1"/>
      <dgm:spPr>
        <a:xfrm>
          <a:off x="7359792"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r>
            <a:rPr lang="tr-TR" sz="1200" dirty="0" err="1">
              <a:solidFill>
                <a:sysClr val="windowText" lastClr="000000">
                  <a:hueOff val="0"/>
                  <a:satOff val="0"/>
                  <a:lumOff val="0"/>
                  <a:alphaOff val="0"/>
                </a:sysClr>
              </a:solidFill>
              <a:latin typeface="Calibri" panose="020F0502020204030204"/>
              <a:ea typeface="+mn-ea"/>
              <a:cs typeface="+mn-cs"/>
            </a:rPr>
            <a:t>Public</a:t>
          </a:r>
          <a:r>
            <a:rPr lang="tr-TR" sz="1200" dirty="0">
              <a:solidFill>
                <a:sysClr val="windowText" lastClr="000000">
                  <a:hueOff val="0"/>
                  <a:satOff val="0"/>
                  <a:lumOff val="0"/>
                  <a:alphaOff val="0"/>
                </a:sysClr>
              </a:solidFill>
              <a:latin typeface="Calibri" panose="020F0502020204030204"/>
              <a:ea typeface="+mn-ea"/>
              <a:cs typeface="+mn-cs"/>
            </a:rPr>
            <a:t> </a:t>
          </a:r>
          <a:r>
            <a:rPr lang="tr-TR" sz="1200" dirty="0" err="1">
              <a:solidFill>
                <a:sysClr val="windowText" lastClr="000000">
                  <a:hueOff val="0"/>
                  <a:satOff val="0"/>
                  <a:lumOff val="0"/>
                  <a:alphaOff val="0"/>
                </a:sysClr>
              </a:solidFill>
              <a:latin typeface="Calibri" panose="020F0502020204030204"/>
              <a:ea typeface="+mn-ea"/>
              <a:cs typeface="+mn-cs"/>
            </a:rPr>
            <a:t>Health</a:t>
          </a:r>
          <a:r>
            <a:rPr lang="tr-TR" sz="1200" dirty="0">
              <a:solidFill>
                <a:sysClr val="windowText" lastClr="000000">
                  <a:hueOff val="0"/>
                  <a:satOff val="0"/>
                  <a:lumOff val="0"/>
                  <a:alphaOff val="0"/>
                </a:sysClr>
              </a:solidFill>
              <a:latin typeface="Calibri" panose="020F0502020204030204"/>
              <a:ea typeface="+mn-ea"/>
              <a:cs typeface="+mn-cs"/>
            </a:rPr>
            <a:t> Reference </a:t>
          </a:r>
          <a:r>
            <a:rPr lang="tr-TR" sz="1200" dirty="0" err="1">
              <a:solidFill>
                <a:sysClr val="windowText" lastClr="000000">
                  <a:hueOff val="0"/>
                  <a:satOff val="0"/>
                  <a:lumOff val="0"/>
                  <a:alphaOff val="0"/>
                </a:sysClr>
              </a:solidFill>
              <a:latin typeface="Calibri" panose="020F0502020204030204"/>
              <a:ea typeface="+mn-ea"/>
              <a:cs typeface="+mn-cs"/>
            </a:rPr>
            <a:t>Laboratories</a:t>
          </a:r>
          <a:r>
            <a:rPr lang="tr-TR" sz="1200" dirty="0">
              <a:solidFill>
                <a:sysClr val="windowText" lastClr="000000">
                  <a:hueOff val="0"/>
                  <a:satOff val="0"/>
                  <a:lumOff val="0"/>
                  <a:alphaOff val="0"/>
                </a:sysClr>
              </a:solidFill>
              <a:latin typeface="Calibri" panose="020F0502020204030204"/>
              <a:ea typeface="+mn-ea"/>
              <a:cs typeface="+mn-cs"/>
            </a:rPr>
            <a:t> </a:t>
          </a:r>
        </a:p>
      </dgm:t>
    </dgm:pt>
    <dgm:pt modelId="{8C00C137-1C21-4C2B-A0F4-6C040A3EB98C}" type="parTrans" cxnId="{46FAD41A-BBDE-47E8-B3CE-8CF44DEE6608}">
      <dgm:prSet/>
      <dgm:spPr>
        <a:xfrm>
          <a:off x="4931334" y="2165515"/>
          <a:ext cx="2887896" cy="343594"/>
        </a:xfrm>
        <a:custGeom>
          <a:avLst/>
          <a:gdLst/>
          <a:ahLst/>
          <a:cxnLst/>
          <a:rect l="0" t="0" r="0" b="0"/>
          <a:pathLst>
            <a:path>
              <a:moveTo>
                <a:pt x="0" y="0"/>
              </a:moveTo>
              <a:lnTo>
                <a:pt x="0" y="234149"/>
              </a:lnTo>
              <a:lnTo>
                <a:pt x="2887896" y="234149"/>
              </a:lnTo>
              <a:lnTo>
                <a:pt x="2887896"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tr-TR"/>
        </a:p>
      </dgm:t>
    </dgm:pt>
    <dgm:pt modelId="{4E62CD1D-1752-457A-ABA7-BF1F9674C38B}" type="sibTrans" cxnId="{46FAD41A-BBDE-47E8-B3CE-8CF44DEE6608}">
      <dgm:prSet/>
      <dgm:spPr/>
      <dgm:t>
        <a:bodyPr/>
        <a:lstStyle/>
        <a:p>
          <a:endParaRPr lang="tr-TR"/>
        </a:p>
      </dgm:t>
    </dgm:pt>
    <dgm:pt modelId="{9C745864-0987-4740-9B4D-9C4E4F1A5817}" type="pres">
      <dgm:prSet presAssocID="{95FB5492-2F6D-44EC-B8DA-DDF35D9F29F7}" presName="hierChild1" presStyleCnt="0">
        <dgm:presLayoutVars>
          <dgm:chPref val="1"/>
          <dgm:dir/>
          <dgm:animOne val="branch"/>
          <dgm:animLvl val="lvl"/>
          <dgm:resizeHandles/>
        </dgm:presLayoutVars>
      </dgm:prSet>
      <dgm:spPr/>
      <dgm:t>
        <a:bodyPr/>
        <a:lstStyle/>
        <a:p>
          <a:endParaRPr lang="tr-TR"/>
        </a:p>
      </dgm:t>
    </dgm:pt>
    <dgm:pt modelId="{AB8CFD0B-CE44-4AE3-823F-5E0F411E14EF}" type="pres">
      <dgm:prSet presAssocID="{B8E0971F-AFC2-4598-9E17-B4735C7C6E1F}" presName="hierRoot1" presStyleCnt="0"/>
      <dgm:spPr/>
    </dgm:pt>
    <dgm:pt modelId="{702BD086-953B-42E7-8213-FB6E30D3892D}" type="pres">
      <dgm:prSet presAssocID="{B8E0971F-AFC2-4598-9E17-B4735C7C6E1F}" presName="composite" presStyleCnt="0"/>
      <dgm:spPr/>
    </dgm:pt>
    <dgm:pt modelId="{8420B21B-ECA1-42FB-AE53-E3206A017A26}" type="pres">
      <dgm:prSet presAssocID="{B8E0971F-AFC2-4598-9E17-B4735C7C6E1F}" presName="background" presStyleLbl="node0" presStyleIdx="0" presStyleCnt="1"/>
      <dgm:spPr>
        <a:xfrm>
          <a:off x="4340628" y="1415318"/>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699D4144-CC41-4A42-901E-0125CC6967CE}" type="pres">
      <dgm:prSet presAssocID="{B8E0971F-AFC2-4598-9E17-B4735C7C6E1F}" presName="text" presStyleLbl="fgAcc0" presStyleIdx="0" presStyleCnt="1">
        <dgm:presLayoutVars>
          <dgm:chPref val="3"/>
        </dgm:presLayoutVars>
      </dgm:prSet>
      <dgm:spPr/>
      <dgm:t>
        <a:bodyPr/>
        <a:lstStyle/>
        <a:p>
          <a:endParaRPr lang="tr-TR"/>
        </a:p>
      </dgm:t>
    </dgm:pt>
    <dgm:pt modelId="{91EEDA60-3BB3-4CB4-8A92-2A68C6CE7766}" type="pres">
      <dgm:prSet presAssocID="{B8E0971F-AFC2-4598-9E17-B4735C7C6E1F}" presName="hierChild2" presStyleCnt="0"/>
      <dgm:spPr/>
    </dgm:pt>
    <dgm:pt modelId="{95CB607E-6AA1-4952-B955-1F58EBFAB949}" type="pres">
      <dgm:prSet presAssocID="{8E2FC09D-0582-451C-AB70-B5E07101D3ED}" presName="Name10" presStyleLbl="parChTrans1D2" presStyleIdx="0" presStyleCnt="7"/>
      <dgm:spPr/>
      <dgm:t>
        <a:bodyPr/>
        <a:lstStyle/>
        <a:p>
          <a:endParaRPr lang="tr-TR"/>
        </a:p>
      </dgm:t>
    </dgm:pt>
    <dgm:pt modelId="{8A07BF7A-BCA2-4AAD-B11B-3677025BE1CC}" type="pres">
      <dgm:prSet presAssocID="{0EB54832-9261-41A6-A6D9-F58A46DADEE4}" presName="hierRoot2" presStyleCnt="0"/>
      <dgm:spPr/>
    </dgm:pt>
    <dgm:pt modelId="{D714C308-5D08-4926-BE24-AD27F82DA097}" type="pres">
      <dgm:prSet presAssocID="{0EB54832-9261-41A6-A6D9-F58A46DADEE4}" presName="composite2" presStyleCnt="0"/>
      <dgm:spPr/>
    </dgm:pt>
    <dgm:pt modelId="{8EF6A80F-1623-4750-8F54-0C15319DD88E}" type="pres">
      <dgm:prSet presAssocID="{0EB54832-9261-41A6-A6D9-F58A46DADEE4}" presName="background2" presStyleLbl="node2" presStyleIdx="0" presStyleCnt="7"/>
      <dgm:spPr>
        <a:xfrm>
          <a:off x="8783"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DDA6E6EB-015E-48EB-8B4E-FD92BC1457A7}" type="pres">
      <dgm:prSet presAssocID="{0EB54832-9261-41A6-A6D9-F58A46DADEE4}" presName="text2" presStyleLbl="fgAcc2" presStyleIdx="0" presStyleCnt="7">
        <dgm:presLayoutVars>
          <dgm:chPref val="3"/>
        </dgm:presLayoutVars>
      </dgm:prSet>
      <dgm:spPr/>
      <dgm:t>
        <a:bodyPr/>
        <a:lstStyle/>
        <a:p>
          <a:endParaRPr lang="tr-TR"/>
        </a:p>
      </dgm:t>
    </dgm:pt>
    <dgm:pt modelId="{E8E34783-6C58-4E8C-BFF6-2B2CB7B93B73}" type="pres">
      <dgm:prSet presAssocID="{0EB54832-9261-41A6-A6D9-F58A46DADEE4}" presName="hierChild3" presStyleCnt="0"/>
      <dgm:spPr/>
    </dgm:pt>
    <dgm:pt modelId="{1A3B70C6-C802-4179-ABFF-FF2A550F9769}" type="pres">
      <dgm:prSet presAssocID="{CD868C45-38DB-4966-AD29-A3A60E64348E}" presName="Name10" presStyleLbl="parChTrans1D2" presStyleIdx="1" presStyleCnt="7"/>
      <dgm:spPr/>
      <dgm:t>
        <a:bodyPr/>
        <a:lstStyle/>
        <a:p>
          <a:endParaRPr lang="tr-TR"/>
        </a:p>
      </dgm:t>
    </dgm:pt>
    <dgm:pt modelId="{E8F46D7A-FC1D-4047-B7F0-651A26931AF8}" type="pres">
      <dgm:prSet presAssocID="{6792C530-696B-41D1-B2EF-93D60F0EBABE}" presName="hierRoot2" presStyleCnt="0"/>
      <dgm:spPr/>
    </dgm:pt>
    <dgm:pt modelId="{E1C3B33E-C160-4AC5-B0C6-ECDBD2791A17}" type="pres">
      <dgm:prSet presAssocID="{6792C530-696B-41D1-B2EF-93D60F0EBABE}" presName="composite2" presStyleCnt="0"/>
      <dgm:spPr/>
    </dgm:pt>
    <dgm:pt modelId="{1D0FFFE2-8310-4E42-B6C4-FE046E61744B}" type="pres">
      <dgm:prSet presAssocID="{6792C530-696B-41D1-B2EF-93D60F0EBABE}" presName="background2" presStyleLbl="node2" presStyleIdx="1" presStyleCnt="7"/>
      <dgm:spPr>
        <a:xfrm>
          <a:off x="1452731"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411FEF2E-5B50-4001-AE59-FD1B393F8BBC}" type="pres">
      <dgm:prSet presAssocID="{6792C530-696B-41D1-B2EF-93D60F0EBABE}" presName="text2" presStyleLbl="fgAcc2" presStyleIdx="1" presStyleCnt="7">
        <dgm:presLayoutVars>
          <dgm:chPref val="3"/>
        </dgm:presLayoutVars>
      </dgm:prSet>
      <dgm:spPr/>
      <dgm:t>
        <a:bodyPr/>
        <a:lstStyle/>
        <a:p>
          <a:endParaRPr lang="tr-TR"/>
        </a:p>
      </dgm:t>
    </dgm:pt>
    <dgm:pt modelId="{ADDC1E5E-BCB5-420E-A8D8-6A8DFE8272F0}" type="pres">
      <dgm:prSet presAssocID="{6792C530-696B-41D1-B2EF-93D60F0EBABE}" presName="hierChild3" presStyleCnt="0"/>
      <dgm:spPr/>
    </dgm:pt>
    <dgm:pt modelId="{3AF275FF-8914-49B2-A75C-190356EE7DD5}" type="pres">
      <dgm:prSet presAssocID="{D49B4DA4-96CA-440B-8551-BA8A5E4C99F9}" presName="Name10" presStyleLbl="parChTrans1D2" presStyleIdx="2" presStyleCnt="7"/>
      <dgm:spPr/>
      <dgm:t>
        <a:bodyPr/>
        <a:lstStyle/>
        <a:p>
          <a:endParaRPr lang="tr-TR"/>
        </a:p>
      </dgm:t>
    </dgm:pt>
    <dgm:pt modelId="{B79E6996-1C39-4911-BE91-95AD8AA4DF0D}" type="pres">
      <dgm:prSet presAssocID="{C16B0949-0D85-496F-9636-86F0F4ACB069}" presName="hierRoot2" presStyleCnt="0"/>
      <dgm:spPr/>
    </dgm:pt>
    <dgm:pt modelId="{D474AED6-21C6-4B6B-AB97-3070ED2DBA53}" type="pres">
      <dgm:prSet presAssocID="{C16B0949-0D85-496F-9636-86F0F4ACB069}" presName="composite2" presStyleCnt="0"/>
      <dgm:spPr/>
    </dgm:pt>
    <dgm:pt modelId="{9D279EFE-9CB2-44EB-8EB8-9316FEC29B2C}" type="pres">
      <dgm:prSet presAssocID="{C16B0949-0D85-496F-9636-86F0F4ACB069}" presName="background2" presStyleLbl="node2" presStyleIdx="2" presStyleCnt="7"/>
      <dgm:spPr>
        <a:xfrm>
          <a:off x="2896680"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8D3FA564-BB72-43F5-8E32-F7D7B3CC9C84}" type="pres">
      <dgm:prSet presAssocID="{C16B0949-0D85-496F-9636-86F0F4ACB069}" presName="text2" presStyleLbl="fgAcc2" presStyleIdx="2" presStyleCnt="7">
        <dgm:presLayoutVars>
          <dgm:chPref val="3"/>
        </dgm:presLayoutVars>
      </dgm:prSet>
      <dgm:spPr/>
      <dgm:t>
        <a:bodyPr/>
        <a:lstStyle/>
        <a:p>
          <a:endParaRPr lang="tr-TR"/>
        </a:p>
      </dgm:t>
    </dgm:pt>
    <dgm:pt modelId="{9439535D-F033-4450-98EB-0EC4207B91DC}" type="pres">
      <dgm:prSet presAssocID="{C16B0949-0D85-496F-9636-86F0F4ACB069}" presName="hierChild3" presStyleCnt="0"/>
      <dgm:spPr/>
    </dgm:pt>
    <dgm:pt modelId="{00ECBB8C-818E-4453-9101-26171452F24D}" type="pres">
      <dgm:prSet presAssocID="{3C00AA92-5E09-488B-86C2-812BB9F29B88}" presName="Name10" presStyleLbl="parChTrans1D2" presStyleIdx="3" presStyleCnt="7"/>
      <dgm:spPr/>
      <dgm:t>
        <a:bodyPr/>
        <a:lstStyle/>
        <a:p>
          <a:endParaRPr lang="tr-TR"/>
        </a:p>
      </dgm:t>
    </dgm:pt>
    <dgm:pt modelId="{0E930BB8-25C6-4555-B853-6CA85A9C504E}" type="pres">
      <dgm:prSet presAssocID="{979467BD-D70B-4945-A584-CD9E042E3E68}" presName="hierRoot2" presStyleCnt="0"/>
      <dgm:spPr/>
    </dgm:pt>
    <dgm:pt modelId="{2D3EB934-1FB6-4F88-B42A-0F98992A135E}" type="pres">
      <dgm:prSet presAssocID="{979467BD-D70B-4945-A584-CD9E042E3E68}" presName="composite2" presStyleCnt="0"/>
      <dgm:spPr/>
    </dgm:pt>
    <dgm:pt modelId="{191ED71E-64E6-4546-97CD-8AAC56284F00}" type="pres">
      <dgm:prSet presAssocID="{979467BD-D70B-4945-A584-CD9E042E3E68}" presName="background2" presStyleLbl="node2" presStyleIdx="3" presStyleCnt="7"/>
      <dgm:spPr>
        <a:xfrm>
          <a:off x="4340628"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21145995-8BA1-44E2-BF77-5FCC44F7C109}" type="pres">
      <dgm:prSet presAssocID="{979467BD-D70B-4945-A584-CD9E042E3E68}" presName="text2" presStyleLbl="fgAcc2" presStyleIdx="3" presStyleCnt="7">
        <dgm:presLayoutVars>
          <dgm:chPref val="3"/>
        </dgm:presLayoutVars>
      </dgm:prSet>
      <dgm:spPr/>
      <dgm:t>
        <a:bodyPr/>
        <a:lstStyle/>
        <a:p>
          <a:endParaRPr lang="tr-TR"/>
        </a:p>
      </dgm:t>
    </dgm:pt>
    <dgm:pt modelId="{6BDC4EF2-C41D-4292-B2D2-4214C56AFECB}" type="pres">
      <dgm:prSet presAssocID="{979467BD-D70B-4945-A584-CD9E042E3E68}" presName="hierChild3" presStyleCnt="0"/>
      <dgm:spPr/>
    </dgm:pt>
    <dgm:pt modelId="{CEB399A8-8E7A-4195-B7E1-63400FA56BD0}" type="pres">
      <dgm:prSet presAssocID="{BD8C9312-671D-40D3-8015-700A9CA6995F}" presName="Name10" presStyleLbl="parChTrans1D2" presStyleIdx="4" presStyleCnt="7"/>
      <dgm:spPr/>
      <dgm:t>
        <a:bodyPr/>
        <a:lstStyle/>
        <a:p>
          <a:endParaRPr lang="tr-TR"/>
        </a:p>
      </dgm:t>
    </dgm:pt>
    <dgm:pt modelId="{B968CF7D-F41F-4AE6-8929-59C44C6C9ED6}" type="pres">
      <dgm:prSet presAssocID="{616862E2-ACB8-43E3-ADAC-EB970449A101}" presName="hierRoot2" presStyleCnt="0"/>
      <dgm:spPr/>
    </dgm:pt>
    <dgm:pt modelId="{7673B487-56E5-4C76-9565-5B8BCC69169A}" type="pres">
      <dgm:prSet presAssocID="{616862E2-ACB8-43E3-ADAC-EB970449A101}" presName="composite2" presStyleCnt="0"/>
      <dgm:spPr/>
    </dgm:pt>
    <dgm:pt modelId="{C57E6684-9B25-46D5-937D-923FEB1377FA}" type="pres">
      <dgm:prSet presAssocID="{616862E2-ACB8-43E3-ADAC-EB970449A101}" presName="background2" presStyleLbl="node2" presStyleIdx="4" presStyleCnt="7"/>
      <dgm:spPr>
        <a:xfrm>
          <a:off x="5784576"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D0C753FE-D78B-432E-8D2C-E315EA9CBBD3}" type="pres">
      <dgm:prSet presAssocID="{616862E2-ACB8-43E3-ADAC-EB970449A101}" presName="text2" presStyleLbl="fgAcc2" presStyleIdx="4" presStyleCnt="7">
        <dgm:presLayoutVars>
          <dgm:chPref val="3"/>
        </dgm:presLayoutVars>
      </dgm:prSet>
      <dgm:spPr/>
      <dgm:t>
        <a:bodyPr/>
        <a:lstStyle/>
        <a:p>
          <a:endParaRPr lang="tr-TR"/>
        </a:p>
      </dgm:t>
    </dgm:pt>
    <dgm:pt modelId="{0F1E6BD1-8308-440E-A5B4-2B24365008C8}" type="pres">
      <dgm:prSet presAssocID="{616862E2-ACB8-43E3-ADAC-EB970449A101}" presName="hierChild3" presStyleCnt="0"/>
      <dgm:spPr/>
    </dgm:pt>
    <dgm:pt modelId="{3A6F44F3-B190-42A0-8D74-17888E6A41BA}" type="pres">
      <dgm:prSet presAssocID="{8C00C137-1C21-4C2B-A0F4-6C040A3EB98C}" presName="Name10" presStyleLbl="parChTrans1D2" presStyleIdx="5" presStyleCnt="7"/>
      <dgm:spPr/>
      <dgm:t>
        <a:bodyPr/>
        <a:lstStyle/>
        <a:p>
          <a:endParaRPr lang="tr-TR"/>
        </a:p>
      </dgm:t>
    </dgm:pt>
    <dgm:pt modelId="{38FEBEDD-24C3-460B-A2AD-261827CDB383}" type="pres">
      <dgm:prSet presAssocID="{5D040DE8-53AF-4922-8F37-E601DE32C176}" presName="hierRoot2" presStyleCnt="0"/>
      <dgm:spPr/>
    </dgm:pt>
    <dgm:pt modelId="{00F58871-6768-4DC5-A26E-544350D7C2E8}" type="pres">
      <dgm:prSet presAssocID="{5D040DE8-53AF-4922-8F37-E601DE32C176}" presName="composite2" presStyleCnt="0"/>
      <dgm:spPr/>
    </dgm:pt>
    <dgm:pt modelId="{B5904074-82F1-4112-8D1B-302F23C60711}" type="pres">
      <dgm:prSet presAssocID="{5D040DE8-53AF-4922-8F37-E601DE32C176}" presName="background2" presStyleLbl="node2" presStyleIdx="5" presStyleCnt="7"/>
      <dgm:spPr>
        <a:xfrm>
          <a:off x="7228524"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5C85ECBF-293E-4B60-B05D-AAE22A75DC67}" type="pres">
      <dgm:prSet presAssocID="{5D040DE8-53AF-4922-8F37-E601DE32C176}" presName="text2" presStyleLbl="fgAcc2" presStyleIdx="5" presStyleCnt="7">
        <dgm:presLayoutVars>
          <dgm:chPref val="3"/>
        </dgm:presLayoutVars>
      </dgm:prSet>
      <dgm:spPr/>
      <dgm:t>
        <a:bodyPr/>
        <a:lstStyle/>
        <a:p>
          <a:endParaRPr lang="tr-TR"/>
        </a:p>
      </dgm:t>
    </dgm:pt>
    <dgm:pt modelId="{22177780-9BD4-4CF3-9D6B-39F83233AA52}" type="pres">
      <dgm:prSet presAssocID="{5D040DE8-53AF-4922-8F37-E601DE32C176}" presName="hierChild3" presStyleCnt="0"/>
      <dgm:spPr/>
    </dgm:pt>
    <dgm:pt modelId="{7FA51ADD-379E-40DF-9C85-29D05478A008}" type="pres">
      <dgm:prSet presAssocID="{65889E71-0140-415F-9211-034D6D8E90C9}" presName="Name10" presStyleLbl="parChTrans1D2" presStyleIdx="6" presStyleCnt="7"/>
      <dgm:spPr/>
      <dgm:t>
        <a:bodyPr/>
        <a:lstStyle/>
        <a:p>
          <a:endParaRPr lang="tr-TR"/>
        </a:p>
      </dgm:t>
    </dgm:pt>
    <dgm:pt modelId="{24E4EDA7-378C-4E65-ABDB-FCADE6422A69}" type="pres">
      <dgm:prSet presAssocID="{55831778-7F07-4818-B893-ED56FAE6EE3C}" presName="hierRoot2" presStyleCnt="0"/>
      <dgm:spPr/>
    </dgm:pt>
    <dgm:pt modelId="{FAA27F0D-0AEA-4D2C-900D-180CD8CF4D01}" type="pres">
      <dgm:prSet presAssocID="{55831778-7F07-4818-B893-ED56FAE6EE3C}" presName="composite2" presStyleCnt="0"/>
      <dgm:spPr/>
    </dgm:pt>
    <dgm:pt modelId="{A3035E3A-3139-4E5C-B144-1531D2884FF6}" type="pres">
      <dgm:prSet presAssocID="{55831778-7F07-4818-B893-ED56FAE6EE3C}" presName="background2" presStyleLbl="node2" presStyleIdx="6" presStyleCnt="7"/>
      <dgm:spPr>
        <a:xfrm>
          <a:off x="8672473"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endParaRPr lang="tr-TR"/>
        </a:p>
      </dgm:t>
    </dgm:pt>
    <dgm:pt modelId="{AEDEAAAB-F057-46C2-A953-1F5BAF21E038}" type="pres">
      <dgm:prSet presAssocID="{55831778-7F07-4818-B893-ED56FAE6EE3C}" presName="text2" presStyleLbl="fgAcc2" presStyleIdx="6" presStyleCnt="7">
        <dgm:presLayoutVars>
          <dgm:chPref val="3"/>
        </dgm:presLayoutVars>
      </dgm:prSet>
      <dgm:spPr/>
      <dgm:t>
        <a:bodyPr/>
        <a:lstStyle/>
        <a:p>
          <a:endParaRPr lang="tr-TR"/>
        </a:p>
      </dgm:t>
    </dgm:pt>
    <dgm:pt modelId="{2092076D-8E11-4B49-ACD2-59036426A906}" type="pres">
      <dgm:prSet presAssocID="{55831778-7F07-4818-B893-ED56FAE6EE3C}" presName="hierChild3" presStyleCnt="0"/>
      <dgm:spPr/>
    </dgm:pt>
  </dgm:ptLst>
  <dgm:cxnLst>
    <dgm:cxn modelId="{7B6EFF67-41F7-41B4-BEE1-94374F68522F}" srcId="{95FB5492-2F6D-44EC-B8DA-DDF35D9F29F7}" destId="{B8E0971F-AFC2-4598-9E17-B4735C7C6E1F}" srcOrd="0" destOrd="0" parTransId="{B7150866-4D24-4DEC-A589-E235ED7F1312}" sibTransId="{76FF55B3-2065-4584-B2E6-BECCDA7F377E}"/>
    <dgm:cxn modelId="{BDDD7B4C-AA69-4D15-87BF-F4A9C9B4BB0F}" srcId="{B8E0971F-AFC2-4598-9E17-B4735C7C6E1F}" destId="{6792C530-696B-41D1-B2EF-93D60F0EBABE}" srcOrd="1" destOrd="0" parTransId="{CD868C45-38DB-4966-AD29-A3A60E64348E}" sibTransId="{D7EAEB1B-E531-4E64-B449-9EC7AEF4E8B5}"/>
    <dgm:cxn modelId="{953CD6B7-9D75-4CA9-BD6B-EBAE88BB1902}" type="presOf" srcId="{CD868C45-38DB-4966-AD29-A3A60E64348E}" destId="{1A3B70C6-C802-4179-ABFF-FF2A550F9769}" srcOrd="0" destOrd="0" presId="urn:microsoft.com/office/officeart/2005/8/layout/hierarchy1"/>
    <dgm:cxn modelId="{E10CD1BB-5F10-4701-92D6-ED3B1F547D15}" srcId="{B8E0971F-AFC2-4598-9E17-B4735C7C6E1F}" destId="{0EB54832-9261-41A6-A6D9-F58A46DADEE4}" srcOrd="0" destOrd="0" parTransId="{8E2FC09D-0582-451C-AB70-B5E07101D3ED}" sibTransId="{A2CDD2CD-002E-4268-BA2E-99A3C3C41E82}"/>
    <dgm:cxn modelId="{EE517500-C0FD-4725-9A8D-B3677CD8C282}" type="presOf" srcId="{616862E2-ACB8-43E3-ADAC-EB970449A101}" destId="{D0C753FE-D78B-432E-8D2C-E315EA9CBBD3}" srcOrd="0" destOrd="0" presId="urn:microsoft.com/office/officeart/2005/8/layout/hierarchy1"/>
    <dgm:cxn modelId="{86489AB1-865B-4458-8E39-E0E2379809C9}" type="presOf" srcId="{95FB5492-2F6D-44EC-B8DA-DDF35D9F29F7}" destId="{9C745864-0987-4740-9B4D-9C4E4F1A5817}" srcOrd="0" destOrd="0" presId="urn:microsoft.com/office/officeart/2005/8/layout/hierarchy1"/>
    <dgm:cxn modelId="{576AEFE2-037A-4A4B-9853-BC9185AE1469}" type="presOf" srcId="{0EB54832-9261-41A6-A6D9-F58A46DADEE4}" destId="{DDA6E6EB-015E-48EB-8B4E-FD92BC1457A7}" srcOrd="0" destOrd="0" presId="urn:microsoft.com/office/officeart/2005/8/layout/hierarchy1"/>
    <dgm:cxn modelId="{2D528042-88EB-4D17-A751-DC9E0A127325}" type="presOf" srcId="{8C00C137-1C21-4C2B-A0F4-6C040A3EB98C}" destId="{3A6F44F3-B190-42A0-8D74-17888E6A41BA}" srcOrd="0" destOrd="0" presId="urn:microsoft.com/office/officeart/2005/8/layout/hierarchy1"/>
    <dgm:cxn modelId="{2F68FCA1-9A8B-4A69-88DE-089D781FA5C1}" type="presOf" srcId="{C16B0949-0D85-496F-9636-86F0F4ACB069}" destId="{8D3FA564-BB72-43F5-8E32-F7D7B3CC9C84}" srcOrd="0" destOrd="0" presId="urn:microsoft.com/office/officeart/2005/8/layout/hierarchy1"/>
    <dgm:cxn modelId="{D34A7B8C-7567-431F-BC88-B742990E1738}" srcId="{B8E0971F-AFC2-4598-9E17-B4735C7C6E1F}" destId="{616862E2-ACB8-43E3-ADAC-EB970449A101}" srcOrd="4" destOrd="0" parTransId="{BD8C9312-671D-40D3-8015-700A9CA6995F}" sibTransId="{F0530C91-BA79-4AC4-A927-3105639FF150}"/>
    <dgm:cxn modelId="{5437EFF3-087F-49DC-A11D-2B08013CBAA3}" type="presOf" srcId="{BD8C9312-671D-40D3-8015-700A9CA6995F}" destId="{CEB399A8-8E7A-4195-B7E1-63400FA56BD0}" srcOrd="0" destOrd="0" presId="urn:microsoft.com/office/officeart/2005/8/layout/hierarchy1"/>
    <dgm:cxn modelId="{25364D55-F0C7-4750-87DE-7B932C89C433}" type="presOf" srcId="{D49B4DA4-96CA-440B-8551-BA8A5E4C99F9}" destId="{3AF275FF-8914-49B2-A75C-190356EE7DD5}" srcOrd="0" destOrd="0" presId="urn:microsoft.com/office/officeart/2005/8/layout/hierarchy1"/>
    <dgm:cxn modelId="{2A1EF7B3-5693-4F4F-823B-2E023A374C88}" srcId="{B8E0971F-AFC2-4598-9E17-B4735C7C6E1F}" destId="{C16B0949-0D85-496F-9636-86F0F4ACB069}" srcOrd="2" destOrd="0" parTransId="{D49B4DA4-96CA-440B-8551-BA8A5E4C99F9}" sibTransId="{8AED5510-CEF0-4268-8F83-3E7E8DABA039}"/>
    <dgm:cxn modelId="{A5997F9E-0A72-4F38-9343-91C2C4867CAA}" type="presOf" srcId="{65889E71-0140-415F-9211-034D6D8E90C9}" destId="{7FA51ADD-379E-40DF-9C85-29D05478A008}" srcOrd="0" destOrd="0" presId="urn:microsoft.com/office/officeart/2005/8/layout/hierarchy1"/>
    <dgm:cxn modelId="{384CB679-0D07-4B4F-82D1-B4E0BAF4F2B2}" type="presOf" srcId="{979467BD-D70B-4945-A584-CD9E042E3E68}" destId="{21145995-8BA1-44E2-BF77-5FCC44F7C109}" srcOrd="0" destOrd="0" presId="urn:microsoft.com/office/officeart/2005/8/layout/hierarchy1"/>
    <dgm:cxn modelId="{22D5D889-60F4-431F-B2B1-243234BA229D}" srcId="{B8E0971F-AFC2-4598-9E17-B4735C7C6E1F}" destId="{55831778-7F07-4818-B893-ED56FAE6EE3C}" srcOrd="6" destOrd="0" parTransId="{65889E71-0140-415F-9211-034D6D8E90C9}" sibTransId="{9FD20C1E-B98C-4B57-A903-0509E8AE8ADE}"/>
    <dgm:cxn modelId="{9ED47F4D-B101-485A-895E-9688D9CC2253}" type="presOf" srcId="{6792C530-696B-41D1-B2EF-93D60F0EBABE}" destId="{411FEF2E-5B50-4001-AE59-FD1B393F8BBC}" srcOrd="0" destOrd="0" presId="urn:microsoft.com/office/officeart/2005/8/layout/hierarchy1"/>
    <dgm:cxn modelId="{A8EDB452-367A-4AD0-8320-F71CB7198B0A}" srcId="{B8E0971F-AFC2-4598-9E17-B4735C7C6E1F}" destId="{979467BD-D70B-4945-A584-CD9E042E3E68}" srcOrd="3" destOrd="0" parTransId="{3C00AA92-5E09-488B-86C2-812BB9F29B88}" sibTransId="{C6368BB2-9A85-44E5-BF1F-172B7D319ACC}"/>
    <dgm:cxn modelId="{DF97895B-2C98-40FA-91F3-509E0F1F673E}" type="presOf" srcId="{B8E0971F-AFC2-4598-9E17-B4735C7C6E1F}" destId="{699D4144-CC41-4A42-901E-0125CC6967CE}" srcOrd="0" destOrd="0" presId="urn:microsoft.com/office/officeart/2005/8/layout/hierarchy1"/>
    <dgm:cxn modelId="{44034C9F-C74F-439C-B07D-C8DEC7B0B5CE}" type="presOf" srcId="{8E2FC09D-0582-451C-AB70-B5E07101D3ED}" destId="{95CB607E-6AA1-4952-B955-1F58EBFAB949}" srcOrd="0" destOrd="0" presId="urn:microsoft.com/office/officeart/2005/8/layout/hierarchy1"/>
    <dgm:cxn modelId="{46FAD41A-BBDE-47E8-B3CE-8CF44DEE6608}" srcId="{B8E0971F-AFC2-4598-9E17-B4735C7C6E1F}" destId="{5D040DE8-53AF-4922-8F37-E601DE32C176}" srcOrd="5" destOrd="0" parTransId="{8C00C137-1C21-4C2B-A0F4-6C040A3EB98C}" sibTransId="{4E62CD1D-1752-457A-ABA7-BF1F9674C38B}"/>
    <dgm:cxn modelId="{997DE4B7-9FC4-4481-8DEB-5DEA00892228}" type="presOf" srcId="{55831778-7F07-4818-B893-ED56FAE6EE3C}" destId="{AEDEAAAB-F057-46C2-A953-1F5BAF21E038}" srcOrd="0" destOrd="0" presId="urn:microsoft.com/office/officeart/2005/8/layout/hierarchy1"/>
    <dgm:cxn modelId="{B2AF5449-7A52-4B51-AF2F-F6F6337D1C41}" type="presOf" srcId="{3C00AA92-5E09-488B-86C2-812BB9F29B88}" destId="{00ECBB8C-818E-4453-9101-26171452F24D}" srcOrd="0" destOrd="0" presId="urn:microsoft.com/office/officeart/2005/8/layout/hierarchy1"/>
    <dgm:cxn modelId="{483F0051-FA4E-49B5-A633-CB7485DA4DEF}" type="presOf" srcId="{5D040DE8-53AF-4922-8F37-E601DE32C176}" destId="{5C85ECBF-293E-4B60-B05D-AAE22A75DC67}" srcOrd="0" destOrd="0" presId="urn:microsoft.com/office/officeart/2005/8/layout/hierarchy1"/>
    <dgm:cxn modelId="{8B1B954F-260A-4020-BA0E-7A536A5E3179}" type="presParOf" srcId="{9C745864-0987-4740-9B4D-9C4E4F1A5817}" destId="{AB8CFD0B-CE44-4AE3-823F-5E0F411E14EF}" srcOrd="0" destOrd="0" presId="urn:microsoft.com/office/officeart/2005/8/layout/hierarchy1"/>
    <dgm:cxn modelId="{15285A6A-3558-45F1-A004-CB5006CA1E11}" type="presParOf" srcId="{AB8CFD0B-CE44-4AE3-823F-5E0F411E14EF}" destId="{702BD086-953B-42E7-8213-FB6E30D3892D}" srcOrd="0" destOrd="0" presId="urn:microsoft.com/office/officeart/2005/8/layout/hierarchy1"/>
    <dgm:cxn modelId="{C5C91018-86DD-4D4D-AA3A-0E3D7F22D7FB}" type="presParOf" srcId="{702BD086-953B-42E7-8213-FB6E30D3892D}" destId="{8420B21B-ECA1-42FB-AE53-E3206A017A26}" srcOrd="0" destOrd="0" presId="urn:microsoft.com/office/officeart/2005/8/layout/hierarchy1"/>
    <dgm:cxn modelId="{0AEB092A-AB05-4465-A099-DEBCAF612C4A}" type="presParOf" srcId="{702BD086-953B-42E7-8213-FB6E30D3892D}" destId="{699D4144-CC41-4A42-901E-0125CC6967CE}" srcOrd="1" destOrd="0" presId="urn:microsoft.com/office/officeart/2005/8/layout/hierarchy1"/>
    <dgm:cxn modelId="{B21B085B-D65F-473B-AA6A-431AF463EBA2}" type="presParOf" srcId="{AB8CFD0B-CE44-4AE3-823F-5E0F411E14EF}" destId="{91EEDA60-3BB3-4CB4-8A92-2A68C6CE7766}" srcOrd="1" destOrd="0" presId="urn:microsoft.com/office/officeart/2005/8/layout/hierarchy1"/>
    <dgm:cxn modelId="{D374FAC3-C189-4E44-A2E9-44517DEB290D}" type="presParOf" srcId="{91EEDA60-3BB3-4CB4-8A92-2A68C6CE7766}" destId="{95CB607E-6AA1-4952-B955-1F58EBFAB949}" srcOrd="0" destOrd="0" presId="urn:microsoft.com/office/officeart/2005/8/layout/hierarchy1"/>
    <dgm:cxn modelId="{2FBE777D-F34F-4E2E-AE16-5C00A7B69F24}" type="presParOf" srcId="{91EEDA60-3BB3-4CB4-8A92-2A68C6CE7766}" destId="{8A07BF7A-BCA2-4AAD-B11B-3677025BE1CC}" srcOrd="1" destOrd="0" presId="urn:microsoft.com/office/officeart/2005/8/layout/hierarchy1"/>
    <dgm:cxn modelId="{5965CE2D-A7B1-4163-8A01-604AE6825BCA}" type="presParOf" srcId="{8A07BF7A-BCA2-4AAD-B11B-3677025BE1CC}" destId="{D714C308-5D08-4926-BE24-AD27F82DA097}" srcOrd="0" destOrd="0" presId="urn:microsoft.com/office/officeart/2005/8/layout/hierarchy1"/>
    <dgm:cxn modelId="{12C6BE0F-7693-4840-8D3A-486AC35ABFDC}" type="presParOf" srcId="{D714C308-5D08-4926-BE24-AD27F82DA097}" destId="{8EF6A80F-1623-4750-8F54-0C15319DD88E}" srcOrd="0" destOrd="0" presId="urn:microsoft.com/office/officeart/2005/8/layout/hierarchy1"/>
    <dgm:cxn modelId="{847C0AC2-C69A-4AE8-8AC2-B5541D5D09C0}" type="presParOf" srcId="{D714C308-5D08-4926-BE24-AD27F82DA097}" destId="{DDA6E6EB-015E-48EB-8B4E-FD92BC1457A7}" srcOrd="1" destOrd="0" presId="urn:microsoft.com/office/officeart/2005/8/layout/hierarchy1"/>
    <dgm:cxn modelId="{B109DCA0-383D-4D55-886D-400D419108AC}" type="presParOf" srcId="{8A07BF7A-BCA2-4AAD-B11B-3677025BE1CC}" destId="{E8E34783-6C58-4E8C-BFF6-2B2CB7B93B73}" srcOrd="1" destOrd="0" presId="urn:microsoft.com/office/officeart/2005/8/layout/hierarchy1"/>
    <dgm:cxn modelId="{1427422F-5534-4EF9-85D3-D094DB3F51EB}" type="presParOf" srcId="{91EEDA60-3BB3-4CB4-8A92-2A68C6CE7766}" destId="{1A3B70C6-C802-4179-ABFF-FF2A550F9769}" srcOrd="2" destOrd="0" presId="urn:microsoft.com/office/officeart/2005/8/layout/hierarchy1"/>
    <dgm:cxn modelId="{7283C045-2CDF-44C7-8F02-BA1C6CE7A6F1}" type="presParOf" srcId="{91EEDA60-3BB3-4CB4-8A92-2A68C6CE7766}" destId="{E8F46D7A-FC1D-4047-B7F0-651A26931AF8}" srcOrd="3" destOrd="0" presId="urn:microsoft.com/office/officeart/2005/8/layout/hierarchy1"/>
    <dgm:cxn modelId="{24B51C92-628E-4371-8B07-8E7DA25127DA}" type="presParOf" srcId="{E8F46D7A-FC1D-4047-B7F0-651A26931AF8}" destId="{E1C3B33E-C160-4AC5-B0C6-ECDBD2791A17}" srcOrd="0" destOrd="0" presId="urn:microsoft.com/office/officeart/2005/8/layout/hierarchy1"/>
    <dgm:cxn modelId="{1519E0F2-FCC9-49E9-8B9A-F7AF0A5D091E}" type="presParOf" srcId="{E1C3B33E-C160-4AC5-B0C6-ECDBD2791A17}" destId="{1D0FFFE2-8310-4E42-B6C4-FE046E61744B}" srcOrd="0" destOrd="0" presId="urn:microsoft.com/office/officeart/2005/8/layout/hierarchy1"/>
    <dgm:cxn modelId="{03AFA68E-EC8B-4B26-941B-C90951EE2C53}" type="presParOf" srcId="{E1C3B33E-C160-4AC5-B0C6-ECDBD2791A17}" destId="{411FEF2E-5B50-4001-AE59-FD1B393F8BBC}" srcOrd="1" destOrd="0" presId="urn:microsoft.com/office/officeart/2005/8/layout/hierarchy1"/>
    <dgm:cxn modelId="{9C5BFB50-C3BD-4A15-920D-AC8524249547}" type="presParOf" srcId="{E8F46D7A-FC1D-4047-B7F0-651A26931AF8}" destId="{ADDC1E5E-BCB5-420E-A8D8-6A8DFE8272F0}" srcOrd="1" destOrd="0" presId="urn:microsoft.com/office/officeart/2005/8/layout/hierarchy1"/>
    <dgm:cxn modelId="{097BFB96-698B-490B-8546-CD5411A1E2AD}" type="presParOf" srcId="{91EEDA60-3BB3-4CB4-8A92-2A68C6CE7766}" destId="{3AF275FF-8914-49B2-A75C-190356EE7DD5}" srcOrd="4" destOrd="0" presId="urn:microsoft.com/office/officeart/2005/8/layout/hierarchy1"/>
    <dgm:cxn modelId="{4DEE59C3-48C1-48B3-A184-BCDBB12E2B6F}" type="presParOf" srcId="{91EEDA60-3BB3-4CB4-8A92-2A68C6CE7766}" destId="{B79E6996-1C39-4911-BE91-95AD8AA4DF0D}" srcOrd="5" destOrd="0" presId="urn:microsoft.com/office/officeart/2005/8/layout/hierarchy1"/>
    <dgm:cxn modelId="{CBE32F64-5BB2-479F-AE54-24814B8BCB38}" type="presParOf" srcId="{B79E6996-1C39-4911-BE91-95AD8AA4DF0D}" destId="{D474AED6-21C6-4B6B-AB97-3070ED2DBA53}" srcOrd="0" destOrd="0" presId="urn:microsoft.com/office/officeart/2005/8/layout/hierarchy1"/>
    <dgm:cxn modelId="{EEA8676E-8227-4BB6-B4AA-C8E8DE125786}" type="presParOf" srcId="{D474AED6-21C6-4B6B-AB97-3070ED2DBA53}" destId="{9D279EFE-9CB2-44EB-8EB8-9316FEC29B2C}" srcOrd="0" destOrd="0" presId="urn:microsoft.com/office/officeart/2005/8/layout/hierarchy1"/>
    <dgm:cxn modelId="{E396DAA8-45A7-4BE3-924D-A7C9D013C01C}" type="presParOf" srcId="{D474AED6-21C6-4B6B-AB97-3070ED2DBA53}" destId="{8D3FA564-BB72-43F5-8E32-F7D7B3CC9C84}" srcOrd="1" destOrd="0" presId="urn:microsoft.com/office/officeart/2005/8/layout/hierarchy1"/>
    <dgm:cxn modelId="{4ADE6C80-AB38-4751-AFA7-954DB8BA0164}" type="presParOf" srcId="{B79E6996-1C39-4911-BE91-95AD8AA4DF0D}" destId="{9439535D-F033-4450-98EB-0EC4207B91DC}" srcOrd="1" destOrd="0" presId="urn:microsoft.com/office/officeart/2005/8/layout/hierarchy1"/>
    <dgm:cxn modelId="{5F8B2BFF-BE79-4C3A-A4EC-FC2FB37F750A}" type="presParOf" srcId="{91EEDA60-3BB3-4CB4-8A92-2A68C6CE7766}" destId="{00ECBB8C-818E-4453-9101-26171452F24D}" srcOrd="6" destOrd="0" presId="urn:microsoft.com/office/officeart/2005/8/layout/hierarchy1"/>
    <dgm:cxn modelId="{A676523D-DD9B-4A59-9C2D-92E78ADF5C78}" type="presParOf" srcId="{91EEDA60-3BB3-4CB4-8A92-2A68C6CE7766}" destId="{0E930BB8-25C6-4555-B853-6CA85A9C504E}" srcOrd="7" destOrd="0" presId="urn:microsoft.com/office/officeart/2005/8/layout/hierarchy1"/>
    <dgm:cxn modelId="{A40D216E-C1A1-497F-A7DB-F92AEDF43218}" type="presParOf" srcId="{0E930BB8-25C6-4555-B853-6CA85A9C504E}" destId="{2D3EB934-1FB6-4F88-B42A-0F98992A135E}" srcOrd="0" destOrd="0" presId="urn:microsoft.com/office/officeart/2005/8/layout/hierarchy1"/>
    <dgm:cxn modelId="{9E990DB1-1BF1-486A-8476-E7EA75D704C3}" type="presParOf" srcId="{2D3EB934-1FB6-4F88-B42A-0F98992A135E}" destId="{191ED71E-64E6-4546-97CD-8AAC56284F00}" srcOrd="0" destOrd="0" presId="urn:microsoft.com/office/officeart/2005/8/layout/hierarchy1"/>
    <dgm:cxn modelId="{E941106B-8D46-4A0A-A598-0E9C6A5DFCFE}" type="presParOf" srcId="{2D3EB934-1FB6-4F88-B42A-0F98992A135E}" destId="{21145995-8BA1-44E2-BF77-5FCC44F7C109}" srcOrd="1" destOrd="0" presId="urn:microsoft.com/office/officeart/2005/8/layout/hierarchy1"/>
    <dgm:cxn modelId="{BB097D4F-36B0-4D8B-92FA-7510048BCBFC}" type="presParOf" srcId="{0E930BB8-25C6-4555-B853-6CA85A9C504E}" destId="{6BDC4EF2-C41D-4292-B2D2-4214C56AFECB}" srcOrd="1" destOrd="0" presId="urn:microsoft.com/office/officeart/2005/8/layout/hierarchy1"/>
    <dgm:cxn modelId="{5F3D61C7-BA90-42CC-B43F-89B278654C46}" type="presParOf" srcId="{91EEDA60-3BB3-4CB4-8A92-2A68C6CE7766}" destId="{CEB399A8-8E7A-4195-B7E1-63400FA56BD0}" srcOrd="8" destOrd="0" presId="urn:microsoft.com/office/officeart/2005/8/layout/hierarchy1"/>
    <dgm:cxn modelId="{D3AA77B9-5CD9-4CD6-BCDE-CF7652009A8C}" type="presParOf" srcId="{91EEDA60-3BB3-4CB4-8A92-2A68C6CE7766}" destId="{B968CF7D-F41F-4AE6-8929-59C44C6C9ED6}" srcOrd="9" destOrd="0" presId="urn:microsoft.com/office/officeart/2005/8/layout/hierarchy1"/>
    <dgm:cxn modelId="{E08F4B27-3914-414B-8236-45CE969E8E6D}" type="presParOf" srcId="{B968CF7D-F41F-4AE6-8929-59C44C6C9ED6}" destId="{7673B487-56E5-4C76-9565-5B8BCC69169A}" srcOrd="0" destOrd="0" presId="urn:microsoft.com/office/officeart/2005/8/layout/hierarchy1"/>
    <dgm:cxn modelId="{907F5833-3792-4821-BF81-6CA43E4D6182}" type="presParOf" srcId="{7673B487-56E5-4C76-9565-5B8BCC69169A}" destId="{C57E6684-9B25-46D5-937D-923FEB1377FA}" srcOrd="0" destOrd="0" presId="urn:microsoft.com/office/officeart/2005/8/layout/hierarchy1"/>
    <dgm:cxn modelId="{F4AD3954-D728-4FED-8402-688AA3A04FCA}" type="presParOf" srcId="{7673B487-56E5-4C76-9565-5B8BCC69169A}" destId="{D0C753FE-D78B-432E-8D2C-E315EA9CBBD3}" srcOrd="1" destOrd="0" presId="urn:microsoft.com/office/officeart/2005/8/layout/hierarchy1"/>
    <dgm:cxn modelId="{43A3EA79-113A-465E-9262-1B239D004E73}" type="presParOf" srcId="{B968CF7D-F41F-4AE6-8929-59C44C6C9ED6}" destId="{0F1E6BD1-8308-440E-A5B4-2B24365008C8}" srcOrd="1" destOrd="0" presId="urn:microsoft.com/office/officeart/2005/8/layout/hierarchy1"/>
    <dgm:cxn modelId="{318FE417-12C7-4080-BC30-1DF9575143F1}" type="presParOf" srcId="{91EEDA60-3BB3-4CB4-8A92-2A68C6CE7766}" destId="{3A6F44F3-B190-42A0-8D74-17888E6A41BA}" srcOrd="10" destOrd="0" presId="urn:microsoft.com/office/officeart/2005/8/layout/hierarchy1"/>
    <dgm:cxn modelId="{53EBCD5E-15C1-49BF-9108-75F7A95D1BB1}" type="presParOf" srcId="{91EEDA60-3BB3-4CB4-8A92-2A68C6CE7766}" destId="{38FEBEDD-24C3-460B-A2AD-261827CDB383}" srcOrd="11" destOrd="0" presId="urn:microsoft.com/office/officeart/2005/8/layout/hierarchy1"/>
    <dgm:cxn modelId="{83654302-469D-45D9-9247-3B4666F6C175}" type="presParOf" srcId="{38FEBEDD-24C3-460B-A2AD-261827CDB383}" destId="{00F58871-6768-4DC5-A26E-544350D7C2E8}" srcOrd="0" destOrd="0" presId="urn:microsoft.com/office/officeart/2005/8/layout/hierarchy1"/>
    <dgm:cxn modelId="{293D7DD3-6E50-4C5A-8407-4650EA39A215}" type="presParOf" srcId="{00F58871-6768-4DC5-A26E-544350D7C2E8}" destId="{B5904074-82F1-4112-8D1B-302F23C60711}" srcOrd="0" destOrd="0" presId="urn:microsoft.com/office/officeart/2005/8/layout/hierarchy1"/>
    <dgm:cxn modelId="{404D84FF-08D5-473D-B2F0-D811E06AE98F}" type="presParOf" srcId="{00F58871-6768-4DC5-A26E-544350D7C2E8}" destId="{5C85ECBF-293E-4B60-B05D-AAE22A75DC67}" srcOrd="1" destOrd="0" presId="urn:microsoft.com/office/officeart/2005/8/layout/hierarchy1"/>
    <dgm:cxn modelId="{C16B8B0D-2A02-4823-A29E-AF3082572A21}" type="presParOf" srcId="{38FEBEDD-24C3-460B-A2AD-261827CDB383}" destId="{22177780-9BD4-4CF3-9D6B-39F83233AA52}" srcOrd="1" destOrd="0" presId="urn:microsoft.com/office/officeart/2005/8/layout/hierarchy1"/>
    <dgm:cxn modelId="{503773E9-AE22-432D-9AD4-3CF32E7039D1}" type="presParOf" srcId="{91EEDA60-3BB3-4CB4-8A92-2A68C6CE7766}" destId="{7FA51ADD-379E-40DF-9C85-29D05478A008}" srcOrd="12" destOrd="0" presId="urn:microsoft.com/office/officeart/2005/8/layout/hierarchy1"/>
    <dgm:cxn modelId="{7F4E0097-4C61-48BD-918C-1E00909AE4BF}" type="presParOf" srcId="{91EEDA60-3BB3-4CB4-8A92-2A68C6CE7766}" destId="{24E4EDA7-378C-4E65-ABDB-FCADE6422A69}" srcOrd="13" destOrd="0" presId="urn:microsoft.com/office/officeart/2005/8/layout/hierarchy1"/>
    <dgm:cxn modelId="{DA3F70FA-08AF-47CC-8F7F-0F06D75181B0}" type="presParOf" srcId="{24E4EDA7-378C-4E65-ABDB-FCADE6422A69}" destId="{FAA27F0D-0AEA-4D2C-900D-180CD8CF4D01}" srcOrd="0" destOrd="0" presId="urn:microsoft.com/office/officeart/2005/8/layout/hierarchy1"/>
    <dgm:cxn modelId="{7C39ADA7-A030-4D11-A7F9-3F5A67056623}" type="presParOf" srcId="{FAA27F0D-0AEA-4D2C-900D-180CD8CF4D01}" destId="{A3035E3A-3139-4E5C-B144-1531D2884FF6}" srcOrd="0" destOrd="0" presId="urn:microsoft.com/office/officeart/2005/8/layout/hierarchy1"/>
    <dgm:cxn modelId="{B664082C-62C5-4827-BE8A-93B1C22D215F}" type="presParOf" srcId="{FAA27F0D-0AEA-4D2C-900D-180CD8CF4D01}" destId="{AEDEAAAB-F057-46C2-A953-1F5BAF21E038}" srcOrd="1" destOrd="0" presId="urn:microsoft.com/office/officeart/2005/8/layout/hierarchy1"/>
    <dgm:cxn modelId="{EC3DF532-C44E-413F-9EE9-DA0BCC04771C}" type="presParOf" srcId="{24E4EDA7-378C-4E65-ABDB-FCADE6422A69}" destId="{2092076D-8E11-4B49-ACD2-59036426A906}"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56AF40-E297-4195-8B0E-EFFC0B0661F4}" type="doc">
      <dgm:prSet loTypeId="urn:microsoft.com/office/officeart/2005/8/layout/vList5" loCatId="list" qsTypeId="urn:microsoft.com/office/officeart/2005/8/quickstyle/simple3" qsCatId="simple" csTypeId="urn:microsoft.com/office/officeart/2005/8/colors/colorful1#1" csCatId="colorful" phldr="1"/>
      <dgm:spPr/>
      <dgm:t>
        <a:bodyPr/>
        <a:lstStyle/>
        <a:p>
          <a:endParaRPr lang="tr-TR"/>
        </a:p>
      </dgm:t>
    </dgm:pt>
    <dgm:pt modelId="{5A54804E-0373-496E-AF5F-91A6A390167C}">
      <dgm:prSet custT="1"/>
      <dgm:spPr>
        <a:xfrm>
          <a:off x="0" y="38981"/>
          <a:ext cx="1958168" cy="1057991"/>
        </a:xfrm>
        <a:prstGeom prst="roundRect">
          <a:avLst/>
        </a:prstGeom>
        <a:gradFill rotWithShape="0">
          <a:gsLst>
            <a:gs pos="0">
              <a:srgbClr val="C0504D">
                <a:hueOff val="0"/>
                <a:satOff val="0"/>
                <a:lumOff val="0"/>
                <a:alphaOff val="0"/>
                <a:tint val="50000"/>
                <a:satMod val="300000"/>
              </a:srgbClr>
            </a:gs>
            <a:gs pos="35000">
              <a:srgbClr val="C0504D">
                <a:hueOff val="0"/>
                <a:satOff val="0"/>
                <a:lumOff val="0"/>
                <a:alphaOff val="0"/>
                <a:tint val="37000"/>
                <a:satMod val="300000"/>
              </a:srgbClr>
            </a:gs>
            <a:gs pos="100000">
              <a:srgbClr val="C0504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rtl="0">
            <a:buNone/>
          </a:pPr>
          <a:r>
            <a:rPr lang="en-US" sz="1400" noProof="0" dirty="0">
              <a:solidFill>
                <a:srgbClr val="250759"/>
              </a:solidFill>
              <a:latin typeface="Arial" panose="020B0604020202020204" pitchFamily="34" charset="0"/>
              <a:ea typeface="+mn-ea"/>
              <a:cs typeface="Arial" panose="020B0604020202020204" pitchFamily="34" charset="0"/>
            </a:rPr>
            <a:t>Breast Cancer Screening</a:t>
          </a:r>
        </a:p>
      </dgm:t>
    </dgm:pt>
    <dgm:pt modelId="{98569D1D-5F11-4D2C-AABA-83060E07204D}" type="parTrans" cxnId="{B54ACDE0-49E3-47CA-BE6E-849602DDCB66}">
      <dgm:prSet/>
      <dgm:spPr/>
      <dgm:t>
        <a:bodyPr/>
        <a:lstStyle/>
        <a:p>
          <a:endParaRPr lang="tr-TR"/>
        </a:p>
      </dgm:t>
    </dgm:pt>
    <dgm:pt modelId="{0D55BAF4-719F-4885-ACBF-8D7F705A6194}" type="sibTrans" cxnId="{B54ACDE0-49E3-47CA-BE6E-849602DDCB66}">
      <dgm:prSet/>
      <dgm:spPr/>
      <dgm:t>
        <a:bodyPr/>
        <a:lstStyle/>
        <a:p>
          <a:endParaRPr lang="tr-TR"/>
        </a:p>
      </dgm:t>
    </dgm:pt>
    <dgm:pt modelId="{28F381F6-DF01-40BE-8915-969EF77DE75F}">
      <dgm:prSet custT="1"/>
      <dgm:spPr>
        <a:xfrm rot="5400000">
          <a:off x="3275566" y="-1209995"/>
          <a:ext cx="846393" cy="3481189"/>
        </a:xfrm>
        <a:prstGeom prst="round2SameRect">
          <a:avLst/>
        </a:prstGeom>
        <a:solidFill>
          <a:srgbClr val="C0504D">
            <a:lumMod val="20000"/>
            <a:lumOff val="80000"/>
            <a:alpha val="90000"/>
          </a:srgbClr>
        </a:solidFill>
        <a:ln w="9525" cap="flat" cmpd="sng" algn="ctr">
          <a:solidFill>
            <a:srgbClr val="C0504D">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40-69 aged women</a:t>
          </a:r>
        </a:p>
      </dgm:t>
    </dgm:pt>
    <dgm:pt modelId="{86E495FE-7AF0-4EA9-93F1-F2A25F85FDEF}" type="parTrans" cxnId="{980E3E23-62CC-4711-B494-49F02A295388}">
      <dgm:prSet/>
      <dgm:spPr/>
      <dgm:t>
        <a:bodyPr/>
        <a:lstStyle/>
        <a:p>
          <a:endParaRPr lang="tr-TR"/>
        </a:p>
      </dgm:t>
    </dgm:pt>
    <dgm:pt modelId="{94C244A5-48BD-4AA9-86AC-41A1915B98C7}" type="sibTrans" cxnId="{980E3E23-62CC-4711-B494-49F02A295388}">
      <dgm:prSet/>
      <dgm:spPr/>
      <dgm:t>
        <a:bodyPr/>
        <a:lstStyle/>
        <a:p>
          <a:endParaRPr lang="tr-TR"/>
        </a:p>
      </dgm:t>
    </dgm:pt>
    <dgm:pt modelId="{6DF4252E-CCDD-46F5-A5F1-76965DBE44DF}">
      <dgm:prSet custT="1"/>
      <dgm:spPr>
        <a:xfrm>
          <a:off x="0" y="1093069"/>
          <a:ext cx="1958168" cy="1057991"/>
        </a:xfrm>
        <a:prstGeom prst="roundRect">
          <a:avLst/>
        </a:prstGeom>
        <a:gradFill rotWithShape="0">
          <a:gsLst>
            <a:gs pos="0">
              <a:srgbClr val="9BBB59">
                <a:hueOff val="0"/>
                <a:satOff val="0"/>
                <a:lumOff val="0"/>
                <a:alphaOff val="0"/>
                <a:tint val="50000"/>
                <a:satMod val="300000"/>
              </a:srgbClr>
            </a:gs>
            <a:gs pos="35000">
              <a:srgbClr val="9BBB59">
                <a:hueOff val="0"/>
                <a:satOff val="0"/>
                <a:lumOff val="0"/>
                <a:alphaOff val="0"/>
                <a:tint val="37000"/>
                <a:satMod val="300000"/>
              </a:srgbClr>
            </a:gs>
            <a:gs pos="100000">
              <a:srgbClr val="9BBB59">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rtl="0">
            <a:buNone/>
          </a:pPr>
          <a:r>
            <a:rPr lang="en-US" sz="1400" noProof="0" dirty="0">
              <a:solidFill>
                <a:srgbClr val="250759"/>
              </a:solidFill>
              <a:latin typeface="Arial" panose="020B0604020202020204" pitchFamily="34" charset="0"/>
              <a:ea typeface="+mn-ea"/>
              <a:cs typeface="Arial" panose="020B0604020202020204" pitchFamily="34" charset="0"/>
            </a:rPr>
            <a:t>Cervical Cancer Screening</a:t>
          </a:r>
        </a:p>
      </dgm:t>
    </dgm:pt>
    <dgm:pt modelId="{22F9E5AB-6783-4AE0-9FE1-ACCA2148175C}" type="parTrans" cxnId="{8E7EE34F-581C-4749-8939-BC4BCFD359D6}">
      <dgm:prSet/>
      <dgm:spPr/>
      <dgm:t>
        <a:bodyPr/>
        <a:lstStyle/>
        <a:p>
          <a:endParaRPr lang="tr-TR"/>
        </a:p>
      </dgm:t>
    </dgm:pt>
    <dgm:pt modelId="{72104F03-415D-43EA-AEE9-CE82DF40CC25}" type="sibTrans" cxnId="{8E7EE34F-581C-4749-8939-BC4BCFD359D6}">
      <dgm:prSet/>
      <dgm:spPr/>
      <dgm:t>
        <a:bodyPr/>
        <a:lstStyle/>
        <a:p>
          <a:endParaRPr lang="tr-TR"/>
        </a:p>
      </dgm:t>
    </dgm:pt>
    <dgm:pt modelId="{1B953F89-9ABF-4749-9CAA-2B953C670650}">
      <dgm:prSet custT="1"/>
      <dgm:spPr>
        <a:xfrm rot="5400000">
          <a:off x="3275566" y="-99104"/>
          <a:ext cx="846393" cy="3481189"/>
        </a:xfrm>
        <a:prstGeom prst="round2SameRect">
          <a:avLst/>
        </a:prstGeom>
        <a:solidFill>
          <a:srgbClr val="9BBB59">
            <a:lumMod val="40000"/>
            <a:lumOff val="60000"/>
            <a:alpha val="90000"/>
          </a:srgbClr>
        </a:solidFill>
        <a:ln w="9525" cap="flat" cmpd="sng" algn="ctr">
          <a:solidFill>
            <a:srgbClr val="9BBB59">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30-65 aged women</a:t>
          </a:r>
        </a:p>
      </dgm:t>
    </dgm:pt>
    <dgm:pt modelId="{5D95E5DE-6C43-48BD-88B2-67A2BBD8C284}" type="parTrans" cxnId="{BC63E8E0-EC9B-4B18-8734-79100E602AE6}">
      <dgm:prSet/>
      <dgm:spPr/>
      <dgm:t>
        <a:bodyPr/>
        <a:lstStyle/>
        <a:p>
          <a:endParaRPr lang="tr-TR"/>
        </a:p>
      </dgm:t>
    </dgm:pt>
    <dgm:pt modelId="{D0DD8432-B734-40B6-8B62-631B741D5B27}" type="sibTrans" cxnId="{BC63E8E0-EC9B-4B18-8734-79100E602AE6}">
      <dgm:prSet/>
      <dgm:spPr/>
      <dgm:t>
        <a:bodyPr/>
        <a:lstStyle/>
        <a:p>
          <a:endParaRPr lang="tr-TR"/>
        </a:p>
      </dgm:t>
    </dgm:pt>
    <dgm:pt modelId="{177F1CC3-58CD-4C05-A652-AF6681E4BE97}">
      <dgm:prSet custT="1"/>
      <dgm:spPr>
        <a:xfrm>
          <a:off x="0" y="2223386"/>
          <a:ext cx="1958168" cy="1057991"/>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rtl="0">
            <a:buNone/>
          </a:pPr>
          <a:r>
            <a:rPr lang="en-US" sz="1400" noProof="0" dirty="0">
              <a:solidFill>
                <a:srgbClr val="250759"/>
              </a:solidFill>
              <a:latin typeface="Arial" panose="020B0604020202020204" pitchFamily="34" charset="0"/>
              <a:ea typeface="+mn-ea"/>
              <a:cs typeface="Arial" panose="020B0604020202020204" pitchFamily="34" charset="0"/>
            </a:rPr>
            <a:t>Colorectal Cancer Screening</a:t>
          </a:r>
        </a:p>
      </dgm:t>
    </dgm:pt>
    <dgm:pt modelId="{BE5FFF1E-9531-4ACC-814D-0FFCDEA926CC}" type="parTrans" cxnId="{3FF30D39-0407-47B4-92A1-C943D6D50122}">
      <dgm:prSet/>
      <dgm:spPr/>
      <dgm:t>
        <a:bodyPr/>
        <a:lstStyle/>
        <a:p>
          <a:endParaRPr lang="tr-TR"/>
        </a:p>
      </dgm:t>
    </dgm:pt>
    <dgm:pt modelId="{92385827-8A69-4E2F-878A-E010B025609F}" type="sibTrans" cxnId="{3FF30D39-0407-47B4-92A1-C943D6D50122}">
      <dgm:prSet/>
      <dgm:spPr/>
      <dgm:t>
        <a:bodyPr/>
        <a:lstStyle/>
        <a:p>
          <a:endParaRPr lang="tr-TR"/>
        </a:p>
      </dgm:t>
    </dgm:pt>
    <dgm:pt modelId="{2CB92176-110E-42EE-B6B3-0D2A921881B8}">
      <dgm:prSet custT="1"/>
      <dgm:spPr>
        <a:xfrm rot="5400000">
          <a:off x="3159303" y="1014969"/>
          <a:ext cx="1054834" cy="3481189"/>
        </a:xfrm>
        <a:prstGeom prst="round2SameRect">
          <a:avLst/>
        </a:prstGeom>
        <a:solidFill>
          <a:srgbClr val="4BACC6">
            <a:lumMod val="40000"/>
            <a:lumOff val="60000"/>
            <a:alpha val="90000"/>
          </a:srgbClr>
        </a:solidFill>
        <a:ln w="9525" cap="flat" cmpd="sng" algn="ctr">
          <a:solidFill>
            <a:srgbClr val="8064A2">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50-70 aged women and men</a:t>
          </a:r>
        </a:p>
      </dgm:t>
    </dgm:pt>
    <dgm:pt modelId="{AC7685C2-00E1-4E20-B23B-F3F25436719E}" type="parTrans" cxnId="{C61AE1F8-EB03-4545-A688-F47CA460E7C4}">
      <dgm:prSet/>
      <dgm:spPr/>
      <dgm:t>
        <a:bodyPr/>
        <a:lstStyle/>
        <a:p>
          <a:endParaRPr lang="tr-TR"/>
        </a:p>
      </dgm:t>
    </dgm:pt>
    <dgm:pt modelId="{1ED19B99-A5A0-472B-98CA-67D837F77B51}" type="sibTrans" cxnId="{C61AE1F8-EB03-4545-A688-F47CA460E7C4}">
      <dgm:prSet/>
      <dgm:spPr/>
      <dgm:t>
        <a:bodyPr/>
        <a:lstStyle/>
        <a:p>
          <a:endParaRPr lang="tr-TR"/>
        </a:p>
      </dgm:t>
    </dgm:pt>
    <dgm:pt modelId="{1AD5A832-142A-40EF-861D-1E8930AC2AF6}">
      <dgm:prSet custT="1"/>
      <dgm:spPr>
        <a:xfrm rot="5400000">
          <a:off x="3159303" y="1014969"/>
          <a:ext cx="1054834" cy="3481189"/>
        </a:xfrm>
        <a:prstGeom prst="round2SameRect">
          <a:avLst/>
        </a:prstGeom>
        <a:solidFill>
          <a:srgbClr val="4BACC6">
            <a:lumMod val="40000"/>
            <a:lumOff val="60000"/>
            <a:alpha val="90000"/>
          </a:srgbClr>
        </a:solidFill>
        <a:ln w="9525" cap="flat" cmpd="sng" algn="ctr">
          <a:solidFill>
            <a:srgbClr val="8064A2">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Colonoscopy once every 10 years  </a:t>
          </a:r>
        </a:p>
      </dgm:t>
    </dgm:pt>
    <dgm:pt modelId="{C36EB22F-8F38-4876-85DE-CCA0DC085123}" type="parTrans" cxnId="{17C71C2D-B162-4BA3-BB5F-1C53A8C6B446}">
      <dgm:prSet/>
      <dgm:spPr/>
      <dgm:t>
        <a:bodyPr/>
        <a:lstStyle/>
        <a:p>
          <a:endParaRPr lang="tr-TR"/>
        </a:p>
      </dgm:t>
    </dgm:pt>
    <dgm:pt modelId="{E16F715C-ABC2-4E83-941E-689C9DB7DB64}" type="sibTrans" cxnId="{17C71C2D-B162-4BA3-BB5F-1C53A8C6B446}">
      <dgm:prSet/>
      <dgm:spPr/>
      <dgm:t>
        <a:bodyPr/>
        <a:lstStyle/>
        <a:p>
          <a:endParaRPr lang="tr-TR"/>
        </a:p>
      </dgm:t>
    </dgm:pt>
    <dgm:pt modelId="{43713871-EBEE-4324-9739-312CF30EAEDF}">
      <dgm:prSet custT="1"/>
      <dgm:spPr>
        <a:xfrm rot="5400000">
          <a:off x="3275566" y="-1209995"/>
          <a:ext cx="846393" cy="3481189"/>
        </a:xfrm>
        <a:prstGeom prst="round2SameRect">
          <a:avLst/>
        </a:prstGeom>
        <a:solidFill>
          <a:srgbClr val="C0504D">
            <a:lumMod val="20000"/>
            <a:lumOff val="80000"/>
            <a:alpha val="90000"/>
          </a:srgbClr>
        </a:solidFill>
        <a:ln w="9525" cap="flat" cmpd="sng" algn="ctr">
          <a:solidFill>
            <a:srgbClr val="C0504D">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Once every 2 years</a:t>
          </a:r>
        </a:p>
      </dgm:t>
    </dgm:pt>
    <dgm:pt modelId="{9F5A6BE3-4A74-4114-BE5D-0E0D880D880C}" type="parTrans" cxnId="{B64F7DC1-7E64-4C09-BC65-1273669B9752}">
      <dgm:prSet/>
      <dgm:spPr/>
      <dgm:t>
        <a:bodyPr/>
        <a:lstStyle/>
        <a:p>
          <a:endParaRPr lang="tr-TR"/>
        </a:p>
      </dgm:t>
    </dgm:pt>
    <dgm:pt modelId="{1905127D-C6CE-4762-8581-1E8B5B20D4FC}" type="sibTrans" cxnId="{B64F7DC1-7E64-4C09-BC65-1273669B9752}">
      <dgm:prSet/>
      <dgm:spPr/>
      <dgm:t>
        <a:bodyPr/>
        <a:lstStyle/>
        <a:p>
          <a:endParaRPr lang="tr-TR"/>
        </a:p>
      </dgm:t>
    </dgm:pt>
    <dgm:pt modelId="{4B8B22FD-3B24-4425-AB69-73BA8223BC7A}">
      <dgm:prSet custT="1"/>
      <dgm:spPr>
        <a:xfrm rot="5400000">
          <a:off x="3275566" y="-1209995"/>
          <a:ext cx="846393" cy="3481189"/>
        </a:xfrm>
        <a:prstGeom prst="round2SameRect">
          <a:avLst/>
        </a:prstGeom>
        <a:solidFill>
          <a:srgbClr val="C0504D">
            <a:lumMod val="20000"/>
            <a:lumOff val="80000"/>
            <a:alpha val="90000"/>
          </a:srgbClr>
        </a:solidFill>
        <a:ln w="9525" cap="flat" cmpd="sng" algn="ctr">
          <a:solidFill>
            <a:srgbClr val="C0504D">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Mammography </a:t>
          </a:r>
        </a:p>
      </dgm:t>
    </dgm:pt>
    <dgm:pt modelId="{56A7444F-B17E-467F-B317-55A1B78D29F0}" type="parTrans" cxnId="{9308B254-1F6F-4261-9437-50EE028905E3}">
      <dgm:prSet/>
      <dgm:spPr/>
      <dgm:t>
        <a:bodyPr/>
        <a:lstStyle/>
        <a:p>
          <a:endParaRPr lang="tr-TR"/>
        </a:p>
      </dgm:t>
    </dgm:pt>
    <dgm:pt modelId="{9E702096-08E5-49DC-8743-D045F0189ADE}" type="sibTrans" cxnId="{9308B254-1F6F-4261-9437-50EE028905E3}">
      <dgm:prSet/>
      <dgm:spPr/>
      <dgm:t>
        <a:bodyPr/>
        <a:lstStyle/>
        <a:p>
          <a:endParaRPr lang="tr-TR"/>
        </a:p>
      </dgm:t>
    </dgm:pt>
    <dgm:pt modelId="{7DE6168E-9AE2-487E-96FE-3297FB6B0D7F}">
      <dgm:prSet custT="1"/>
      <dgm:spPr>
        <a:xfrm rot="5400000">
          <a:off x="3275566" y="-99104"/>
          <a:ext cx="846393" cy="3481189"/>
        </a:xfrm>
        <a:prstGeom prst="round2SameRect">
          <a:avLst/>
        </a:prstGeom>
        <a:solidFill>
          <a:srgbClr val="9BBB59">
            <a:lumMod val="40000"/>
            <a:lumOff val="60000"/>
            <a:alpha val="90000"/>
          </a:srgbClr>
        </a:solidFill>
        <a:ln w="9525" cap="flat" cmpd="sng" algn="ctr">
          <a:solidFill>
            <a:srgbClr val="9BBB59">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Once every 5 years</a:t>
          </a:r>
        </a:p>
      </dgm:t>
    </dgm:pt>
    <dgm:pt modelId="{6BD9E709-86C6-4326-BD4E-A25A5C923675}" type="parTrans" cxnId="{FEF41ADA-B637-4310-B793-59975FBD1613}">
      <dgm:prSet/>
      <dgm:spPr/>
      <dgm:t>
        <a:bodyPr/>
        <a:lstStyle/>
        <a:p>
          <a:endParaRPr lang="tr-TR"/>
        </a:p>
      </dgm:t>
    </dgm:pt>
    <dgm:pt modelId="{394C3637-45E1-4178-B39C-BC10599E6290}" type="sibTrans" cxnId="{FEF41ADA-B637-4310-B793-59975FBD1613}">
      <dgm:prSet/>
      <dgm:spPr/>
      <dgm:t>
        <a:bodyPr/>
        <a:lstStyle/>
        <a:p>
          <a:endParaRPr lang="tr-TR"/>
        </a:p>
      </dgm:t>
    </dgm:pt>
    <dgm:pt modelId="{BC307810-D36C-493D-8177-C3362A5C58CF}">
      <dgm:prSet custT="1"/>
      <dgm:spPr>
        <a:xfrm rot="5400000">
          <a:off x="3159303" y="1014969"/>
          <a:ext cx="1054834" cy="3481189"/>
        </a:xfrm>
        <a:prstGeom prst="round2SameRect">
          <a:avLst/>
        </a:prstGeom>
        <a:solidFill>
          <a:srgbClr val="4BACC6">
            <a:lumMod val="40000"/>
            <a:lumOff val="60000"/>
            <a:alpha val="90000"/>
          </a:srgbClr>
        </a:solidFill>
        <a:ln w="9525" cap="flat" cmpd="sng" algn="ctr">
          <a:solidFill>
            <a:srgbClr val="8064A2">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Fecal Occult Blood Test  once every 2 years</a:t>
          </a:r>
        </a:p>
      </dgm:t>
    </dgm:pt>
    <dgm:pt modelId="{84A13F42-AED3-465B-B286-BE69FD9A050E}" type="parTrans" cxnId="{FF26A5AE-6DAF-4971-AD69-53502A052ED0}">
      <dgm:prSet/>
      <dgm:spPr/>
      <dgm:t>
        <a:bodyPr/>
        <a:lstStyle/>
        <a:p>
          <a:endParaRPr lang="tr-TR"/>
        </a:p>
      </dgm:t>
    </dgm:pt>
    <dgm:pt modelId="{A02AEB4D-40E5-43AE-9A42-7C94D7A71A51}" type="sibTrans" cxnId="{FF26A5AE-6DAF-4971-AD69-53502A052ED0}">
      <dgm:prSet/>
      <dgm:spPr/>
      <dgm:t>
        <a:bodyPr/>
        <a:lstStyle/>
        <a:p>
          <a:endParaRPr lang="tr-TR"/>
        </a:p>
      </dgm:t>
    </dgm:pt>
    <dgm:pt modelId="{5FE39BC2-7CD9-4ED0-A522-B5BA561C07C0}">
      <dgm:prSet custT="1"/>
      <dgm:spPr>
        <a:xfrm rot="5400000">
          <a:off x="3275566" y="-99104"/>
          <a:ext cx="846393" cy="3481189"/>
        </a:xfrm>
        <a:prstGeom prst="round2SameRect">
          <a:avLst/>
        </a:prstGeom>
        <a:solidFill>
          <a:srgbClr val="9BBB59">
            <a:lumMod val="40000"/>
            <a:lumOff val="60000"/>
            <a:alpha val="90000"/>
          </a:srgbClr>
        </a:solidFill>
        <a:ln w="9525" cap="flat" cmpd="sng" algn="ctr">
          <a:solidFill>
            <a:srgbClr val="9BBB59">
              <a:tint val="40000"/>
              <a:alpha val="90000"/>
              <a:hueOff val="0"/>
              <a:satOff val="0"/>
              <a:lumOff val="0"/>
              <a:alphaOff val="0"/>
            </a:srgbClr>
          </a:solidFill>
          <a:prstDash val="solid"/>
          <a:miter lim="800000"/>
        </a:ln>
        <a:effectLst/>
      </dgm:spPr>
      <dgm:t>
        <a:bodyPr/>
        <a:lstStyle/>
        <a:p>
          <a:pPr rtl="0">
            <a:buChar char="•"/>
          </a:pPr>
          <a:r>
            <a:rPr lang="en-US" sz="14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HPV-DNA Test</a:t>
          </a:r>
        </a:p>
      </dgm:t>
    </dgm:pt>
    <dgm:pt modelId="{BCE10EC6-72FC-44AE-955A-A56E80A79F79}" type="sibTrans" cxnId="{622E3FDF-027B-43CC-AF85-4F07C5E860F6}">
      <dgm:prSet/>
      <dgm:spPr/>
      <dgm:t>
        <a:bodyPr/>
        <a:lstStyle/>
        <a:p>
          <a:endParaRPr lang="tr-TR"/>
        </a:p>
      </dgm:t>
    </dgm:pt>
    <dgm:pt modelId="{B5778872-F1FD-4393-9888-AB0A4B4FB369}" type="parTrans" cxnId="{622E3FDF-027B-43CC-AF85-4F07C5E860F6}">
      <dgm:prSet/>
      <dgm:spPr/>
      <dgm:t>
        <a:bodyPr/>
        <a:lstStyle/>
        <a:p>
          <a:endParaRPr lang="tr-TR"/>
        </a:p>
      </dgm:t>
    </dgm:pt>
    <dgm:pt modelId="{C77E2CA7-9DC5-4277-945A-494AF7BC9080}" type="pres">
      <dgm:prSet presAssocID="{4156AF40-E297-4195-8B0E-EFFC0B0661F4}" presName="Name0" presStyleCnt="0">
        <dgm:presLayoutVars>
          <dgm:dir/>
          <dgm:animLvl val="lvl"/>
          <dgm:resizeHandles val="exact"/>
        </dgm:presLayoutVars>
      </dgm:prSet>
      <dgm:spPr/>
      <dgm:t>
        <a:bodyPr/>
        <a:lstStyle/>
        <a:p>
          <a:endParaRPr lang="tr-TR"/>
        </a:p>
      </dgm:t>
    </dgm:pt>
    <dgm:pt modelId="{BCA5554A-F8F1-404C-A414-8CF39E56C893}" type="pres">
      <dgm:prSet presAssocID="{5A54804E-0373-496E-AF5F-91A6A390167C}" presName="linNode" presStyleCnt="0"/>
      <dgm:spPr/>
    </dgm:pt>
    <dgm:pt modelId="{A8D4B71C-F07C-4F59-815F-F51C1A1F54BA}" type="pres">
      <dgm:prSet presAssocID="{5A54804E-0373-496E-AF5F-91A6A390167C}" presName="parentText" presStyleLbl="node1" presStyleIdx="0" presStyleCnt="3" custAng="0" custLinFactNeighborX="0" custLinFactNeighborY="3533">
        <dgm:presLayoutVars>
          <dgm:chMax val="1"/>
          <dgm:bulletEnabled val="1"/>
        </dgm:presLayoutVars>
      </dgm:prSet>
      <dgm:spPr>
        <a:prstGeom prst="roundRect">
          <a:avLst/>
        </a:prstGeom>
      </dgm:spPr>
      <dgm:t>
        <a:bodyPr/>
        <a:lstStyle/>
        <a:p>
          <a:endParaRPr lang="tr-TR"/>
        </a:p>
      </dgm:t>
    </dgm:pt>
    <dgm:pt modelId="{61F4C94F-8266-4AD0-B3A2-1FDB33FF2CDB}" type="pres">
      <dgm:prSet presAssocID="{5A54804E-0373-496E-AF5F-91A6A390167C}" presName="descendantText" presStyleLbl="alignAccFollowNode1" presStyleIdx="0" presStyleCnt="3">
        <dgm:presLayoutVars>
          <dgm:bulletEnabled val="1"/>
        </dgm:presLayoutVars>
      </dgm:prSet>
      <dgm:spPr>
        <a:prstGeom prst="round2SameRect">
          <a:avLst/>
        </a:prstGeom>
      </dgm:spPr>
      <dgm:t>
        <a:bodyPr/>
        <a:lstStyle/>
        <a:p>
          <a:endParaRPr lang="tr-TR"/>
        </a:p>
      </dgm:t>
    </dgm:pt>
    <dgm:pt modelId="{02B3070D-54E4-40E1-A1A5-C9D17D866922}" type="pres">
      <dgm:prSet presAssocID="{0D55BAF4-719F-4885-ACBF-8D7F705A6194}" presName="sp" presStyleCnt="0"/>
      <dgm:spPr/>
    </dgm:pt>
    <dgm:pt modelId="{4CD98CD3-4CFD-45E3-AFEA-3668F33B7631}" type="pres">
      <dgm:prSet presAssocID="{6DF4252E-CCDD-46F5-A5F1-76965DBE44DF}" presName="linNode" presStyleCnt="0"/>
      <dgm:spPr/>
    </dgm:pt>
    <dgm:pt modelId="{C36630B9-C2AC-4E35-AA33-AE648572D320}" type="pres">
      <dgm:prSet presAssocID="{6DF4252E-CCDD-46F5-A5F1-76965DBE44DF}" presName="parentText" presStyleLbl="node1" presStyleIdx="1" presStyleCnt="3" custLinFactNeighborX="-165" custLinFactNeighborY="-1836">
        <dgm:presLayoutVars>
          <dgm:chMax val="1"/>
          <dgm:bulletEnabled val="1"/>
        </dgm:presLayoutVars>
      </dgm:prSet>
      <dgm:spPr>
        <a:prstGeom prst="roundRect">
          <a:avLst/>
        </a:prstGeom>
      </dgm:spPr>
      <dgm:t>
        <a:bodyPr/>
        <a:lstStyle/>
        <a:p>
          <a:endParaRPr lang="tr-TR"/>
        </a:p>
      </dgm:t>
    </dgm:pt>
    <dgm:pt modelId="{D34BC188-42F4-4F3B-9577-20DE19E3294A}" type="pres">
      <dgm:prSet presAssocID="{6DF4252E-CCDD-46F5-A5F1-76965DBE44DF}" presName="descendantText" presStyleLbl="alignAccFollowNode1" presStyleIdx="1" presStyleCnt="3">
        <dgm:presLayoutVars>
          <dgm:bulletEnabled val="1"/>
        </dgm:presLayoutVars>
      </dgm:prSet>
      <dgm:spPr>
        <a:prstGeom prst="round2SameRect">
          <a:avLst/>
        </a:prstGeom>
      </dgm:spPr>
      <dgm:t>
        <a:bodyPr/>
        <a:lstStyle/>
        <a:p>
          <a:endParaRPr lang="tr-TR"/>
        </a:p>
      </dgm:t>
    </dgm:pt>
    <dgm:pt modelId="{11B7EBFA-9EF9-4979-94E0-FDF907775CF8}" type="pres">
      <dgm:prSet presAssocID="{72104F03-415D-43EA-AEE9-CE82DF40CC25}" presName="sp" presStyleCnt="0"/>
      <dgm:spPr/>
    </dgm:pt>
    <dgm:pt modelId="{058488FE-EEFA-4DB9-9B1E-72B2AEDF27E7}" type="pres">
      <dgm:prSet presAssocID="{177F1CC3-58CD-4C05-A652-AF6681E4BE97}" presName="linNode" presStyleCnt="0"/>
      <dgm:spPr/>
    </dgm:pt>
    <dgm:pt modelId="{BEB696FA-48CE-4F45-9E15-127573045CC5}" type="pres">
      <dgm:prSet presAssocID="{177F1CC3-58CD-4C05-A652-AF6681E4BE97}" presName="parentText" presStyleLbl="node1" presStyleIdx="2" presStyleCnt="3">
        <dgm:presLayoutVars>
          <dgm:chMax val="1"/>
          <dgm:bulletEnabled val="1"/>
        </dgm:presLayoutVars>
      </dgm:prSet>
      <dgm:spPr>
        <a:prstGeom prst="roundRect">
          <a:avLst/>
        </a:prstGeom>
      </dgm:spPr>
      <dgm:t>
        <a:bodyPr/>
        <a:lstStyle/>
        <a:p>
          <a:endParaRPr lang="tr-TR"/>
        </a:p>
      </dgm:t>
    </dgm:pt>
    <dgm:pt modelId="{94FF55D4-8E07-4D6D-B729-0C823978C96D}" type="pres">
      <dgm:prSet presAssocID="{177F1CC3-58CD-4C05-A652-AF6681E4BE97}" presName="descendantText" presStyleLbl="alignAccFollowNode1" presStyleIdx="2" presStyleCnt="3" custScaleY="124627" custLinFactNeighborX="-615" custLinFactNeighborY="1867">
        <dgm:presLayoutVars>
          <dgm:bulletEnabled val="1"/>
        </dgm:presLayoutVars>
      </dgm:prSet>
      <dgm:spPr>
        <a:prstGeom prst="round2SameRect">
          <a:avLst/>
        </a:prstGeom>
      </dgm:spPr>
      <dgm:t>
        <a:bodyPr/>
        <a:lstStyle/>
        <a:p>
          <a:endParaRPr lang="tr-TR"/>
        </a:p>
      </dgm:t>
    </dgm:pt>
  </dgm:ptLst>
  <dgm:cxnLst>
    <dgm:cxn modelId="{9308B254-1F6F-4261-9437-50EE028905E3}" srcId="{5A54804E-0373-496E-AF5F-91A6A390167C}" destId="{4B8B22FD-3B24-4425-AB69-73BA8223BC7A}" srcOrd="2" destOrd="0" parTransId="{56A7444F-B17E-467F-B317-55A1B78D29F0}" sibTransId="{9E702096-08E5-49DC-8743-D045F0189ADE}"/>
    <dgm:cxn modelId="{1EBB0F80-8B36-43AA-B14E-4F30CA09AE02}" type="presOf" srcId="{177F1CC3-58CD-4C05-A652-AF6681E4BE97}" destId="{BEB696FA-48CE-4F45-9E15-127573045CC5}" srcOrd="0" destOrd="0" presId="urn:microsoft.com/office/officeart/2005/8/layout/vList5"/>
    <dgm:cxn modelId="{B64F7DC1-7E64-4C09-BC65-1273669B9752}" srcId="{5A54804E-0373-496E-AF5F-91A6A390167C}" destId="{43713871-EBEE-4324-9739-312CF30EAEDF}" srcOrd="1" destOrd="0" parTransId="{9F5A6BE3-4A74-4114-BE5D-0E0D880D880C}" sibTransId="{1905127D-C6CE-4762-8581-1E8B5B20D4FC}"/>
    <dgm:cxn modelId="{33B132F1-14A8-450B-A33F-B246D8A7B3DF}" type="presOf" srcId="{2CB92176-110E-42EE-B6B3-0D2A921881B8}" destId="{94FF55D4-8E07-4D6D-B729-0C823978C96D}" srcOrd="0" destOrd="0" presId="urn:microsoft.com/office/officeart/2005/8/layout/vList5"/>
    <dgm:cxn modelId="{622E3FDF-027B-43CC-AF85-4F07C5E860F6}" srcId="{6DF4252E-CCDD-46F5-A5F1-76965DBE44DF}" destId="{5FE39BC2-7CD9-4ED0-A522-B5BA561C07C0}" srcOrd="2" destOrd="0" parTransId="{B5778872-F1FD-4393-9888-AB0A4B4FB369}" sibTransId="{BCE10EC6-72FC-44AE-955A-A56E80A79F79}"/>
    <dgm:cxn modelId="{FEF41ADA-B637-4310-B793-59975FBD1613}" srcId="{6DF4252E-CCDD-46F5-A5F1-76965DBE44DF}" destId="{7DE6168E-9AE2-487E-96FE-3297FB6B0D7F}" srcOrd="1" destOrd="0" parTransId="{6BD9E709-86C6-4326-BD4E-A25A5C923675}" sibTransId="{394C3637-45E1-4178-B39C-BC10599E6290}"/>
    <dgm:cxn modelId="{37E0EE78-8AB0-423B-9838-55575187B647}" type="presOf" srcId="{5A54804E-0373-496E-AF5F-91A6A390167C}" destId="{A8D4B71C-F07C-4F59-815F-F51C1A1F54BA}" srcOrd="0" destOrd="0" presId="urn:microsoft.com/office/officeart/2005/8/layout/vList5"/>
    <dgm:cxn modelId="{A5CBD964-5A85-4D1F-9DCE-F08DFB836572}" type="presOf" srcId="{4B8B22FD-3B24-4425-AB69-73BA8223BC7A}" destId="{61F4C94F-8266-4AD0-B3A2-1FDB33FF2CDB}" srcOrd="0" destOrd="2" presId="urn:microsoft.com/office/officeart/2005/8/layout/vList5"/>
    <dgm:cxn modelId="{FF26A5AE-6DAF-4971-AD69-53502A052ED0}" srcId="{177F1CC3-58CD-4C05-A652-AF6681E4BE97}" destId="{BC307810-D36C-493D-8177-C3362A5C58CF}" srcOrd="1" destOrd="0" parTransId="{84A13F42-AED3-465B-B286-BE69FD9A050E}" sibTransId="{A02AEB4D-40E5-43AE-9A42-7C94D7A71A51}"/>
    <dgm:cxn modelId="{8E7EE34F-581C-4749-8939-BC4BCFD359D6}" srcId="{4156AF40-E297-4195-8B0E-EFFC0B0661F4}" destId="{6DF4252E-CCDD-46F5-A5F1-76965DBE44DF}" srcOrd="1" destOrd="0" parTransId="{22F9E5AB-6783-4AE0-9FE1-ACCA2148175C}" sibTransId="{72104F03-415D-43EA-AEE9-CE82DF40CC25}"/>
    <dgm:cxn modelId="{D63EB150-8B61-431E-AEB6-D2E2620A242F}" type="presOf" srcId="{43713871-EBEE-4324-9739-312CF30EAEDF}" destId="{61F4C94F-8266-4AD0-B3A2-1FDB33FF2CDB}" srcOrd="0" destOrd="1" presId="urn:microsoft.com/office/officeart/2005/8/layout/vList5"/>
    <dgm:cxn modelId="{CD8A320A-FAC5-47B5-A9EF-2AB88FAF006F}" type="presOf" srcId="{4156AF40-E297-4195-8B0E-EFFC0B0661F4}" destId="{C77E2CA7-9DC5-4277-945A-494AF7BC9080}" srcOrd="0" destOrd="0" presId="urn:microsoft.com/office/officeart/2005/8/layout/vList5"/>
    <dgm:cxn modelId="{3FF30D39-0407-47B4-92A1-C943D6D50122}" srcId="{4156AF40-E297-4195-8B0E-EFFC0B0661F4}" destId="{177F1CC3-58CD-4C05-A652-AF6681E4BE97}" srcOrd="2" destOrd="0" parTransId="{BE5FFF1E-9531-4ACC-814D-0FFCDEA926CC}" sibTransId="{92385827-8A69-4E2F-878A-E010B025609F}"/>
    <dgm:cxn modelId="{E73F3C41-9F3C-420D-862F-8C1C0C26DA6D}" type="presOf" srcId="{5FE39BC2-7CD9-4ED0-A522-B5BA561C07C0}" destId="{D34BC188-42F4-4F3B-9577-20DE19E3294A}" srcOrd="0" destOrd="2" presId="urn:microsoft.com/office/officeart/2005/8/layout/vList5"/>
    <dgm:cxn modelId="{BC63E8E0-EC9B-4B18-8734-79100E602AE6}" srcId="{6DF4252E-CCDD-46F5-A5F1-76965DBE44DF}" destId="{1B953F89-9ABF-4749-9CAA-2B953C670650}" srcOrd="0" destOrd="0" parTransId="{5D95E5DE-6C43-48BD-88B2-67A2BBD8C284}" sibTransId="{D0DD8432-B734-40B6-8B62-631B741D5B27}"/>
    <dgm:cxn modelId="{9241F4B2-116F-4607-BB8E-E74AF6C2A99F}" type="presOf" srcId="{1B953F89-9ABF-4749-9CAA-2B953C670650}" destId="{D34BC188-42F4-4F3B-9577-20DE19E3294A}" srcOrd="0" destOrd="0" presId="urn:microsoft.com/office/officeart/2005/8/layout/vList5"/>
    <dgm:cxn modelId="{0DAC713D-33B5-4255-923B-9BB1A7AE0EEA}" type="presOf" srcId="{7DE6168E-9AE2-487E-96FE-3297FB6B0D7F}" destId="{D34BC188-42F4-4F3B-9577-20DE19E3294A}" srcOrd="0" destOrd="1" presId="urn:microsoft.com/office/officeart/2005/8/layout/vList5"/>
    <dgm:cxn modelId="{CB401167-02E3-4E81-9387-945D55EEAE53}" type="presOf" srcId="{BC307810-D36C-493D-8177-C3362A5C58CF}" destId="{94FF55D4-8E07-4D6D-B729-0C823978C96D}" srcOrd="0" destOrd="1" presId="urn:microsoft.com/office/officeart/2005/8/layout/vList5"/>
    <dgm:cxn modelId="{4E6E2727-396B-475F-8193-349981A1EB36}" type="presOf" srcId="{28F381F6-DF01-40BE-8915-969EF77DE75F}" destId="{61F4C94F-8266-4AD0-B3A2-1FDB33FF2CDB}" srcOrd="0" destOrd="0" presId="urn:microsoft.com/office/officeart/2005/8/layout/vList5"/>
    <dgm:cxn modelId="{B54ACDE0-49E3-47CA-BE6E-849602DDCB66}" srcId="{4156AF40-E297-4195-8B0E-EFFC0B0661F4}" destId="{5A54804E-0373-496E-AF5F-91A6A390167C}" srcOrd="0" destOrd="0" parTransId="{98569D1D-5F11-4D2C-AABA-83060E07204D}" sibTransId="{0D55BAF4-719F-4885-ACBF-8D7F705A6194}"/>
    <dgm:cxn modelId="{C61AE1F8-EB03-4545-A688-F47CA460E7C4}" srcId="{177F1CC3-58CD-4C05-A652-AF6681E4BE97}" destId="{2CB92176-110E-42EE-B6B3-0D2A921881B8}" srcOrd="0" destOrd="0" parTransId="{AC7685C2-00E1-4E20-B23B-F3F25436719E}" sibTransId="{1ED19B99-A5A0-472B-98CA-67D837F77B51}"/>
    <dgm:cxn modelId="{8F524F6E-297F-4D93-88A7-C3DB2A7B2338}" type="presOf" srcId="{1AD5A832-142A-40EF-861D-1E8930AC2AF6}" destId="{94FF55D4-8E07-4D6D-B729-0C823978C96D}" srcOrd="0" destOrd="2" presId="urn:microsoft.com/office/officeart/2005/8/layout/vList5"/>
    <dgm:cxn modelId="{5358619E-E9A2-46E9-AD3E-2B2AFB4B8E6C}" type="presOf" srcId="{6DF4252E-CCDD-46F5-A5F1-76965DBE44DF}" destId="{C36630B9-C2AC-4E35-AA33-AE648572D320}" srcOrd="0" destOrd="0" presId="urn:microsoft.com/office/officeart/2005/8/layout/vList5"/>
    <dgm:cxn modelId="{980E3E23-62CC-4711-B494-49F02A295388}" srcId="{5A54804E-0373-496E-AF5F-91A6A390167C}" destId="{28F381F6-DF01-40BE-8915-969EF77DE75F}" srcOrd="0" destOrd="0" parTransId="{86E495FE-7AF0-4EA9-93F1-F2A25F85FDEF}" sibTransId="{94C244A5-48BD-4AA9-86AC-41A1915B98C7}"/>
    <dgm:cxn modelId="{17C71C2D-B162-4BA3-BB5F-1C53A8C6B446}" srcId="{177F1CC3-58CD-4C05-A652-AF6681E4BE97}" destId="{1AD5A832-142A-40EF-861D-1E8930AC2AF6}" srcOrd="2" destOrd="0" parTransId="{C36EB22F-8F38-4876-85DE-CCA0DC085123}" sibTransId="{E16F715C-ABC2-4E83-941E-689C9DB7DB64}"/>
    <dgm:cxn modelId="{14F2A886-08BA-4AB4-9CB2-860D4115C7C2}" type="presParOf" srcId="{C77E2CA7-9DC5-4277-945A-494AF7BC9080}" destId="{BCA5554A-F8F1-404C-A414-8CF39E56C893}" srcOrd="0" destOrd="0" presId="urn:microsoft.com/office/officeart/2005/8/layout/vList5"/>
    <dgm:cxn modelId="{A068B43C-4C6E-494D-AE9C-5E4A59DEA58B}" type="presParOf" srcId="{BCA5554A-F8F1-404C-A414-8CF39E56C893}" destId="{A8D4B71C-F07C-4F59-815F-F51C1A1F54BA}" srcOrd="0" destOrd="0" presId="urn:microsoft.com/office/officeart/2005/8/layout/vList5"/>
    <dgm:cxn modelId="{3F3437AF-25DC-477E-A57F-51BB3D6A223A}" type="presParOf" srcId="{BCA5554A-F8F1-404C-A414-8CF39E56C893}" destId="{61F4C94F-8266-4AD0-B3A2-1FDB33FF2CDB}" srcOrd="1" destOrd="0" presId="urn:microsoft.com/office/officeart/2005/8/layout/vList5"/>
    <dgm:cxn modelId="{845834AC-2B57-4AC0-975E-48B768734629}" type="presParOf" srcId="{C77E2CA7-9DC5-4277-945A-494AF7BC9080}" destId="{02B3070D-54E4-40E1-A1A5-C9D17D866922}" srcOrd="1" destOrd="0" presId="urn:microsoft.com/office/officeart/2005/8/layout/vList5"/>
    <dgm:cxn modelId="{DA35A1E8-8774-4140-A4EE-FC0724A6913E}" type="presParOf" srcId="{C77E2CA7-9DC5-4277-945A-494AF7BC9080}" destId="{4CD98CD3-4CFD-45E3-AFEA-3668F33B7631}" srcOrd="2" destOrd="0" presId="urn:microsoft.com/office/officeart/2005/8/layout/vList5"/>
    <dgm:cxn modelId="{4067203E-E401-4DEE-A156-E43A38B6E910}" type="presParOf" srcId="{4CD98CD3-4CFD-45E3-AFEA-3668F33B7631}" destId="{C36630B9-C2AC-4E35-AA33-AE648572D320}" srcOrd="0" destOrd="0" presId="urn:microsoft.com/office/officeart/2005/8/layout/vList5"/>
    <dgm:cxn modelId="{25E59621-5DE7-425E-A6F2-8896DFC98961}" type="presParOf" srcId="{4CD98CD3-4CFD-45E3-AFEA-3668F33B7631}" destId="{D34BC188-42F4-4F3B-9577-20DE19E3294A}" srcOrd="1" destOrd="0" presId="urn:microsoft.com/office/officeart/2005/8/layout/vList5"/>
    <dgm:cxn modelId="{8E974B3B-9013-442A-AD98-7323818514C1}" type="presParOf" srcId="{C77E2CA7-9DC5-4277-945A-494AF7BC9080}" destId="{11B7EBFA-9EF9-4979-94E0-FDF907775CF8}" srcOrd="3" destOrd="0" presId="urn:microsoft.com/office/officeart/2005/8/layout/vList5"/>
    <dgm:cxn modelId="{51143AAC-F5A9-49E3-A765-811387D2332A}" type="presParOf" srcId="{C77E2CA7-9DC5-4277-945A-494AF7BC9080}" destId="{058488FE-EEFA-4DB9-9B1E-72B2AEDF27E7}" srcOrd="4" destOrd="0" presId="urn:microsoft.com/office/officeart/2005/8/layout/vList5"/>
    <dgm:cxn modelId="{7A7AD592-7BCF-485C-BC65-3A4A5246C8CE}" type="presParOf" srcId="{058488FE-EEFA-4DB9-9B1E-72B2AEDF27E7}" destId="{BEB696FA-48CE-4F45-9E15-127573045CC5}" srcOrd="0" destOrd="0" presId="urn:microsoft.com/office/officeart/2005/8/layout/vList5"/>
    <dgm:cxn modelId="{DF03E42A-3D40-4FA8-A56E-6D82229E644B}" type="presParOf" srcId="{058488FE-EEFA-4DB9-9B1E-72B2AEDF27E7}" destId="{94FF55D4-8E07-4D6D-B729-0C823978C96D}"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1ADD-379E-40DF-9C85-29D05478A008}">
      <dsp:nvSpPr>
        <dsp:cNvPr id="0" name=""/>
        <dsp:cNvSpPr/>
      </dsp:nvSpPr>
      <dsp:spPr>
        <a:xfrm>
          <a:off x="4931334" y="2165515"/>
          <a:ext cx="4331844" cy="343594"/>
        </a:xfrm>
        <a:custGeom>
          <a:avLst/>
          <a:gdLst/>
          <a:ahLst/>
          <a:cxnLst/>
          <a:rect l="0" t="0" r="0" b="0"/>
          <a:pathLst>
            <a:path>
              <a:moveTo>
                <a:pt x="0" y="0"/>
              </a:moveTo>
              <a:lnTo>
                <a:pt x="0" y="234149"/>
              </a:lnTo>
              <a:lnTo>
                <a:pt x="4331844" y="234149"/>
              </a:lnTo>
              <a:lnTo>
                <a:pt x="4331844"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A6F44F3-B190-42A0-8D74-17888E6A41BA}">
      <dsp:nvSpPr>
        <dsp:cNvPr id="0" name=""/>
        <dsp:cNvSpPr/>
      </dsp:nvSpPr>
      <dsp:spPr>
        <a:xfrm>
          <a:off x="4931334" y="2165515"/>
          <a:ext cx="2887896" cy="343594"/>
        </a:xfrm>
        <a:custGeom>
          <a:avLst/>
          <a:gdLst/>
          <a:ahLst/>
          <a:cxnLst/>
          <a:rect l="0" t="0" r="0" b="0"/>
          <a:pathLst>
            <a:path>
              <a:moveTo>
                <a:pt x="0" y="0"/>
              </a:moveTo>
              <a:lnTo>
                <a:pt x="0" y="234149"/>
              </a:lnTo>
              <a:lnTo>
                <a:pt x="2887896" y="234149"/>
              </a:lnTo>
              <a:lnTo>
                <a:pt x="2887896"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EB399A8-8E7A-4195-B7E1-63400FA56BD0}">
      <dsp:nvSpPr>
        <dsp:cNvPr id="0" name=""/>
        <dsp:cNvSpPr/>
      </dsp:nvSpPr>
      <dsp:spPr>
        <a:xfrm>
          <a:off x="4931334" y="2165515"/>
          <a:ext cx="1443948" cy="343594"/>
        </a:xfrm>
        <a:custGeom>
          <a:avLst/>
          <a:gdLst/>
          <a:ahLst/>
          <a:cxnLst/>
          <a:rect l="0" t="0" r="0" b="0"/>
          <a:pathLst>
            <a:path>
              <a:moveTo>
                <a:pt x="0" y="0"/>
              </a:moveTo>
              <a:lnTo>
                <a:pt x="0" y="234149"/>
              </a:lnTo>
              <a:lnTo>
                <a:pt x="1443948" y="234149"/>
              </a:lnTo>
              <a:lnTo>
                <a:pt x="1443948"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0ECBB8C-818E-4453-9101-26171452F24D}">
      <dsp:nvSpPr>
        <dsp:cNvPr id="0" name=""/>
        <dsp:cNvSpPr/>
      </dsp:nvSpPr>
      <dsp:spPr>
        <a:xfrm>
          <a:off x="4885614" y="2165515"/>
          <a:ext cx="91440" cy="343594"/>
        </a:xfrm>
        <a:custGeom>
          <a:avLst/>
          <a:gdLst/>
          <a:ahLst/>
          <a:cxnLst/>
          <a:rect l="0" t="0" r="0" b="0"/>
          <a:pathLst>
            <a:path>
              <a:moveTo>
                <a:pt x="45720" y="0"/>
              </a:moveTo>
              <a:lnTo>
                <a:pt x="4572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AF275FF-8914-49B2-A75C-190356EE7DD5}">
      <dsp:nvSpPr>
        <dsp:cNvPr id="0" name=""/>
        <dsp:cNvSpPr/>
      </dsp:nvSpPr>
      <dsp:spPr>
        <a:xfrm>
          <a:off x="3487386" y="2165515"/>
          <a:ext cx="1443948" cy="343594"/>
        </a:xfrm>
        <a:custGeom>
          <a:avLst/>
          <a:gdLst/>
          <a:ahLst/>
          <a:cxnLst/>
          <a:rect l="0" t="0" r="0" b="0"/>
          <a:pathLst>
            <a:path>
              <a:moveTo>
                <a:pt x="1443948" y="0"/>
              </a:moveTo>
              <a:lnTo>
                <a:pt x="1443948"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A3B70C6-C802-4179-ABFF-FF2A550F9769}">
      <dsp:nvSpPr>
        <dsp:cNvPr id="0" name=""/>
        <dsp:cNvSpPr/>
      </dsp:nvSpPr>
      <dsp:spPr>
        <a:xfrm>
          <a:off x="2043438" y="2165515"/>
          <a:ext cx="2887896" cy="343594"/>
        </a:xfrm>
        <a:custGeom>
          <a:avLst/>
          <a:gdLst/>
          <a:ahLst/>
          <a:cxnLst/>
          <a:rect l="0" t="0" r="0" b="0"/>
          <a:pathLst>
            <a:path>
              <a:moveTo>
                <a:pt x="2887896" y="0"/>
              </a:moveTo>
              <a:lnTo>
                <a:pt x="2887896"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5CB607E-6AA1-4952-B955-1F58EBFAB949}">
      <dsp:nvSpPr>
        <dsp:cNvPr id="0" name=""/>
        <dsp:cNvSpPr/>
      </dsp:nvSpPr>
      <dsp:spPr>
        <a:xfrm>
          <a:off x="599489" y="2165515"/>
          <a:ext cx="4331844" cy="343594"/>
        </a:xfrm>
        <a:custGeom>
          <a:avLst/>
          <a:gdLst/>
          <a:ahLst/>
          <a:cxnLst/>
          <a:rect l="0" t="0" r="0" b="0"/>
          <a:pathLst>
            <a:path>
              <a:moveTo>
                <a:pt x="4331844" y="0"/>
              </a:moveTo>
              <a:lnTo>
                <a:pt x="4331844" y="234149"/>
              </a:lnTo>
              <a:lnTo>
                <a:pt x="0" y="234149"/>
              </a:lnTo>
              <a:lnTo>
                <a:pt x="0" y="343594"/>
              </a:lnTo>
            </a:path>
          </a:pathLst>
        </a:custGeom>
        <a:noFill/>
        <a:ln w="12700" cap="flat" cmpd="sng" algn="ctr">
          <a:solidFill>
            <a:srgbClr val="5B9BD5">
              <a:shade val="60000"/>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420B21B-ECA1-42FB-AE53-E3206A017A26}">
      <dsp:nvSpPr>
        <dsp:cNvPr id="0" name=""/>
        <dsp:cNvSpPr/>
      </dsp:nvSpPr>
      <dsp:spPr>
        <a:xfrm>
          <a:off x="4340628" y="1415318"/>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699D4144-CC41-4A42-901E-0125CC6967CE}">
      <dsp:nvSpPr>
        <dsp:cNvPr id="0" name=""/>
        <dsp:cNvSpPr/>
      </dsp:nvSpPr>
      <dsp:spPr>
        <a:xfrm>
          <a:off x="4471896" y="1540023"/>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noProof="0" dirty="0">
              <a:solidFill>
                <a:sysClr val="windowText" lastClr="000000">
                  <a:hueOff val="0"/>
                  <a:satOff val="0"/>
                  <a:lumOff val="0"/>
                  <a:alphaOff val="0"/>
                </a:sysClr>
              </a:solidFill>
              <a:latin typeface="Calibri" panose="020F0502020204030204"/>
              <a:ea typeface="+mn-ea"/>
              <a:cs typeface="+mn-cs"/>
            </a:rPr>
            <a:t>General Directorate of Public Health</a:t>
          </a:r>
        </a:p>
      </dsp:txBody>
      <dsp:txXfrm>
        <a:off x="4493868" y="1561995"/>
        <a:ext cx="1137468" cy="706252"/>
      </dsp:txXfrm>
    </dsp:sp>
    <dsp:sp modelId="{8EF6A80F-1623-4750-8F54-0C15319DD88E}">
      <dsp:nvSpPr>
        <dsp:cNvPr id="0" name=""/>
        <dsp:cNvSpPr/>
      </dsp:nvSpPr>
      <dsp:spPr>
        <a:xfrm>
          <a:off x="8783"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DDA6E6EB-015E-48EB-8B4E-FD92BC1457A7}">
      <dsp:nvSpPr>
        <dsp:cNvPr id="0" name=""/>
        <dsp:cNvSpPr/>
      </dsp:nvSpPr>
      <dsp:spPr>
        <a:xfrm>
          <a:off x="140051"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noProof="0" dirty="0">
              <a:solidFill>
                <a:sysClr val="windowText" lastClr="000000">
                  <a:hueOff val="0"/>
                  <a:satOff val="0"/>
                  <a:lumOff val="0"/>
                  <a:alphaOff val="0"/>
                </a:sysClr>
              </a:solidFill>
              <a:latin typeface="Calibri" panose="020F0502020204030204"/>
              <a:ea typeface="+mn-ea"/>
              <a:cs typeface="+mn-cs"/>
            </a:rPr>
            <a:t>Communicable Diseases and Early Warning</a:t>
          </a:r>
        </a:p>
      </dsp:txBody>
      <dsp:txXfrm>
        <a:off x="162023" y="2655786"/>
        <a:ext cx="1137468" cy="706252"/>
      </dsp:txXfrm>
    </dsp:sp>
    <dsp:sp modelId="{1D0FFFE2-8310-4E42-B6C4-FE046E61744B}">
      <dsp:nvSpPr>
        <dsp:cNvPr id="0" name=""/>
        <dsp:cNvSpPr/>
      </dsp:nvSpPr>
      <dsp:spPr>
        <a:xfrm>
          <a:off x="1452731"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411FEF2E-5B50-4001-AE59-FD1B393F8BBC}">
      <dsp:nvSpPr>
        <dsp:cNvPr id="0" name=""/>
        <dsp:cNvSpPr/>
      </dsp:nvSpPr>
      <dsp:spPr>
        <a:xfrm>
          <a:off x="1583999"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noProof="0" dirty="0">
              <a:solidFill>
                <a:sysClr val="windowText" lastClr="000000">
                  <a:hueOff val="0"/>
                  <a:satOff val="0"/>
                  <a:lumOff val="0"/>
                  <a:alphaOff val="0"/>
                </a:sysClr>
              </a:solidFill>
              <a:latin typeface="Calibri" panose="020F0502020204030204"/>
              <a:ea typeface="+mn-ea"/>
              <a:cs typeface="+mn-cs"/>
            </a:rPr>
            <a:t> Zoonotic and Vector</a:t>
          </a:r>
          <a:r>
            <a:rPr lang="tr-TR" sz="1200" kern="1200" noProof="0" dirty="0">
              <a:solidFill>
                <a:sysClr val="windowText" lastClr="000000">
                  <a:hueOff val="0"/>
                  <a:satOff val="0"/>
                  <a:lumOff val="0"/>
                  <a:alphaOff val="0"/>
                </a:sysClr>
              </a:solidFill>
              <a:latin typeface="Calibri" panose="020F0502020204030204"/>
              <a:ea typeface="+mn-ea"/>
              <a:cs typeface="+mn-cs"/>
            </a:rPr>
            <a:t>-</a:t>
          </a:r>
          <a:r>
            <a:rPr lang="en-US" sz="1200" kern="1200" noProof="0" dirty="0">
              <a:solidFill>
                <a:sysClr val="windowText" lastClr="000000">
                  <a:hueOff val="0"/>
                  <a:satOff val="0"/>
                  <a:lumOff val="0"/>
                  <a:alphaOff val="0"/>
                </a:sysClr>
              </a:solidFill>
              <a:latin typeface="Calibri" panose="020F0502020204030204"/>
              <a:ea typeface="+mn-ea"/>
              <a:cs typeface="+mn-cs"/>
            </a:rPr>
            <a:t>borne Diseases</a:t>
          </a:r>
        </a:p>
      </dsp:txBody>
      <dsp:txXfrm>
        <a:off x="1605971" y="2655786"/>
        <a:ext cx="1137468" cy="706252"/>
      </dsp:txXfrm>
    </dsp:sp>
    <dsp:sp modelId="{9D279EFE-9CB2-44EB-8EB8-9316FEC29B2C}">
      <dsp:nvSpPr>
        <dsp:cNvPr id="0" name=""/>
        <dsp:cNvSpPr/>
      </dsp:nvSpPr>
      <dsp:spPr>
        <a:xfrm>
          <a:off x="2896680"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8D3FA564-BB72-43F5-8E32-F7D7B3CC9C84}">
      <dsp:nvSpPr>
        <dsp:cNvPr id="0" name=""/>
        <dsp:cNvSpPr/>
      </dsp:nvSpPr>
      <dsp:spPr>
        <a:xfrm>
          <a:off x="3027948"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noProof="0" dirty="0">
              <a:solidFill>
                <a:sysClr val="windowText" lastClr="000000">
                  <a:hueOff val="0"/>
                  <a:satOff val="0"/>
                  <a:lumOff val="0"/>
                  <a:alphaOff val="0"/>
                </a:sysClr>
              </a:solidFill>
              <a:latin typeface="Calibri" panose="020F0502020204030204"/>
              <a:ea typeface="+mn-ea"/>
              <a:cs typeface="+mn-cs"/>
            </a:rPr>
            <a:t>Tuberculosis</a:t>
          </a:r>
          <a:r>
            <a:rPr lang="tr-TR" sz="1200" kern="1200" noProof="0" dirty="0">
              <a:solidFill>
                <a:sysClr val="windowText" lastClr="000000">
                  <a:hueOff val="0"/>
                  <a:satOff val="0"/>
                  <a:lumOff val="0"/>
                  <a:alphaOff val="0"/>
                </a:sysClr>
              </a:solidFill>
              <a:latin typeface="Calibri" panose="020F0502020204030204"/>
              <a:ea typeface="+mn-ea"/>
              <a:cs typeface="+mn-cs"/>
            </a:rPr>
            <a:t> </a:t>
          </a:r>
          <a:endParaRPr lang="en-US" sz="1200" kern="1200" noProof="0" dirty="0">
            <a:solidFill>
              <a:sysClr val="windowText" lastClr="000000">
                <a:hueOff val="0"/>
                <a:satOff val="0"/>
                <a:lumOff val="0"/>
                <a:alphaOff val="0"/>
              </a:sysClr>
            </a:solidFill>
            <a:latin typeface="Calibri" panose="020F0502020204030204"/>
            <a:ea typeface="+mn-ea"/>
            <a:cs typeface="+mn-cs"/>
          </a:endParaRPr>
        </a:p>
      </dsp:txBody>
      <dsp:txXfrm>
        <a:off x="3049920" y="2655786"/>
        <a:ext cx="1137468" cy="706252"/>
      </dsp:txXfrm>
    </dsp:sp>
    <dsp:sp modelId="{191ED71E-64E6-4546-97CD-8AAC56284F00}">
      <dsp:nvSpPr>
        <dsp:cNvPr id="0" name=""/>
        <dsp:cNvSpPr/>
      </dsp:nvSpPr>
      <dsp:spPr>
        <a:xfrm>
          <a:off x="4340628"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1145995-8BA1-44E2-BF77-5FCC44F7C109}">
      <dsp:nvSpPr>
        <dsp:cNvPr id="0" name=""/>
        <dsp:cNvSpPr/>
      </dsp:nvSpPr>
      <dsp:spPr>
        <a:xfrm>
          <a:off x="4471896"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ysClr val="windowText" lastClr="000000">
                  <a:hueOff val="0"/>
                  <a:satOff val="0"/>
                  <a:lumOff val="0"/>
                  <a:alphaOff val="0"/>
                </a:sysClr>
              </a:solidFill>
              <a:latin typeface="Calibri" panose="020F0502020204030204"/>
              <a:ea typeface="+mn-ea"/>
              <a:cs typeface="+mn-cs"/>
            </a:rPr>
            <a:t>Vaccine Preventable Diseases and Immunization</a:t>
          </a:r>
          <a:endParaRPr lang="tr-TR" sz="1200" kern="1200" dirty="0">
            <a:solidFill>
              <a:sysClr val="windowText" lastClr="000000">
                <a:hueOff val="0"/>
                <a:satOff val="0"/>
                <a:lumOff val="0"/>
                <a:alphaOff val="0"/>
              </a:sysClr>
            </a:solidFill>
            <a:latin typeface="Calibri" panose="020F0502020204030204"/>
            <a:ea typeface="+mn-ea"/>
            <a:cs typeface="+mn-cs"/>
          </a:endParaRPr>
        </a:p>
      </dsp:txBody>
      <dsp:txXfrm>
        <a:off x="4493868" y="2655786"/>
        <a:ext cx="1137468" cy="706252"/>
      </dsp:txXfrm>
    </dsp:sp>
    <dsp:sp modelId="{C57E6684-9B25-46D5-937D-923FEB1377FA}">
      <dsp:nvSpPr>
        <dsp:cNvPr id="0" name=""/>
        <dsp:cNvSpPr/>
      </dsp:nvSpPr>
      <dsp:spPr>
        <a:xfrm>
          <a:off x="5784576"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D0C753FE-D78B-432E-8D2C-E315EA9CBBD3}">
      <dsp:nvSpPr>
        <dsp:cNvPr id="0" name=""/>
        <dsp:cNvSpPr/>
      </dsp:nvSpPr>
      <dsp:spPr>
        <a:xfrm>
          <a:off x="5915844"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ysClr val="windowText" lastClr="000000">
                  <a:hueOff val="0"/>
                  <a:satOff val="0"/>
                  <a:lumOff val="0"/>
                  <a:alphaOff val="0"/>
                </a:sysClr>
              </a:solidFill>
              <a:latin typeface="Calibri" panose="020F0502020204030204"/>
              <a:ea typeface="+mn-ea"/>
              <a:cs typeface="+mn-cs"/>
            </a:rPr>
            <a:t>Microbiology Reference Laboratories</a:t>
          </a:r>
          <a:endParaRPr lang="tr-TR" sz="1200" kern="1200" dirty="0">
            <a:solidFill>
              <a:sysClr val="windowText" lastClr="000000">
                <a:hueOff val="0"/>
                <a:satOff val="0"/>
                <a:lumOff val="0"/>
                <a:alphaOff val="0"/>
              </a:sysClr>
            </a:solidFill>
            <a:latin typeface="Calibri" panose="020F0502020204030204"/>
            <a:ea typeface="+mn-ea"/>
            <a:cs typeface="+mn-cs"/>
          </a:endParaRPr>
        </a:p>
      </dsp:txBody>
      <dsp:txXfrm>
        <a:off x="5937816" y="2655786"/>
        <a:ext cx="1137468" cy="706252"/>
      </dsp:txXfrm>
    </dsp:sp>
    <dsp:sp modelId="{B5904074-82F1-4112-8D1B-302F23C60711}">
      <dsp:nvSpPr>
        <dsp:cNvPr id="0" name=""/>
        <dsp:cNvSpPr/>
      </dsp:nvSpPr>
      <dsp:spPr>
        <a:xfrm>
          <a:off x="7228524"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5C85ECBF-293E-4B60-B05D-AAE22A75DC67}">
      <dsp:nvSpPr>
        <dsp:cNvPr id="0" name=""/>
        <dsp:cNvSpPr/>
      </dsp:nvSpPr>
      <dsp:spPr>
        <a:xfrm>
          <a:off x="7359792"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err="1">
              <a:solidFill>
                <a:sysClr val="windowText" lastClr="000000">
                  <a:hueOff val="0"/>
                  <a:satOff val="0"/>
                  <a:lumOff val="0"/>
                  <a:alphaOff val="0"/>
                </a:sysClr>
              </a:solidFill>
              <a:latin typeface="Calibri" panose="020F0502020204030204"/>
              <a:ea typeface="+mn-ea"/>
              <a:cs typeface="+mn-cs"/>
            </a:rPr>
            <a:t>Public</a:t>
          </a:r>
          <a:r>
            <a:rPr lang="tr-TR" sz="1200" kern="1200" dirty="0">
              <a:solidFill>
                <a:sysClr val="windowText" lastClr="000000">
                  <a:hueOff val="0"/>
                  <a:satOff val="0"/>
                  <a:lumOff val="0"/>
                  <a:alphaOff val="0"/>
                </a:sysClr>
              </a:solidFill>
              <a:latin typeface="Calibri" panose="020F0502020204030204"/>
              <a:ea typeface="+mn-ea"/>
              <a:cs typeface="+mn-cs"/>
            </a:rPr>
            <a:t> </a:t>
          </a:r>
          <a:r>
            <a:rPr lang="tr-TR" sz="1200" kern="1200" dirty="0" err="1">
              <a:solidFill>
                <a:sysClr val="windowText" lastClr="000000">
                  <a:hueOff val="0"/>
                  <a:satOff val="0"/>
                  <a:lumOff val="0"/>
                  <a:alphaOff val="0"/>
                </a:sysClr>
              </a:solidFill>
              <a:latin typeface="Calibri" panose="020F0502020204030204"/>
              <a:ea typeface="+mn-ea"/>
              <a:cs typeface="+mn-cs"/>
            </a:rPr>
            <a:t>Health</a:t>
          </a:r>
          <a:r>
            <a:rPr lang="tr-TR" sz="1200" kern="1200" dirty="0">
              <a:solidFill>
                <a:sysClr val="windowText" lastClr="000000">
                  <a:hueOff val="0"/>
                  <a:satOff val="0"/>
                  <a:lumOff val="0"/>
                  <a:alphaOff val="0"/>
                </a:sysClr>
              </a:solidFill>
              <a:latin typeface="Calibri" panose="020F0502020204030204"/>
              <a:ea typeface="+mn-ea"/>
              <a:cs typeface="+mn-cs"/>
            </a:rPr>
            <a:t> Reference </a:t>
          </a:r>
          <a:r>
            <a:rPr lang="tr-TR" sz="1200" kern="1200" dirty="0" err="1">
              <a:solidFill>
                <a:sysClr val="windowText" lastClr="000000">
                  <a:hueOff val="0"/>
                  <a:satOff val="0"/>
                  <a:lumOff val="0"/>
                  <a:alphaOff val="0"/>
                </a:sysClr>
              </a:solidFill>
              <a:latin typeface="Calibri" panose="020F0502020204030204"/>
              <a:ea typeface="+mn-ea"/>
              <a:cs typeface="+mn-cs"/>
            </a:rPr>
            <a:t>Laboratories</a:t>
          </a:r>
          <a:r>
            <a:rPr lang="tr-TR" sz="1200" kern="1200" dirty="0">
              <a:solidFill>
                <a:sysClr val="windowText" lastClr="000000">
                  <a:hueOff val="0"/>
                  <a:satOff val="0"/>
                  <a:lumOff val="0"/>
                  <a:alphaOff val="0"/>
                </a:sysClr>
              </a:solidFill>
              <a:latin typeface="Calibri" panose="020F0502020204030204"/>
              <a:ea typeface="+mn-ea"/>
              <a:cs typeface="+mn-cs"/>
            </a:rPr>
            <a:t> </a:t>
          </a:r>
        </a:p>
      </dsp:txBody>
      <dsp:txXfrm>
        <a:off x="7381764" y="2655786"/>
        <a:ext cx="1137468" cy="706252"/>
      </dsp:txXfrm>
    </dsp:sp>
    <dsp:sp modelId="{A3035E3A-3139-4E5C-B144-1531D2884FF6}">
      <dsp:nvSpPr>
        <dsp:cNvPr id="0" name=""/>
        <dsp:cNvSpPr/>
      </dsp:nvSpPr>
      <dsp:spPr>
        <a:xfrm>
          <a:off x="8672473" y="2509109"/>
          <a:ext cx="1181412" cy="750196"/>
        </a:xfrm>
        <a:prstGeom prst="roundRect">
          <a:avLst>
            <a:gd name="adj" fmla="val 10000"/>
          </a:avLst>
        </a:prstGeom>
        <a:solidFill>
          <a:srgbClr val="5B9BD5">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EDEAAAB-F057-46C2-A953-1F5BAF21E038}">
      <dsp:nvSpPr>
        <dsp:cNvPr id="0" name=""/>
        <dsp:cNvSpPr/>
      </dsp:nvSpPr>
      <dsp:spPr>
        <a:xfrm>
          <a:off x="8803741" y="2633814"/>
          <a:ext cx="1181412" cy="750196"/>
        </a:xfrm>
        <a:prstGeom prst="roundRect">
          <a:avLst>
            <a:gd name="adj" fmla="val 10000"/>
          </a:avLst>
        </a:prstGeom>
        <a:solidFill>
          <a:sysClr val="window" lastClr="FFFFFF">
            <a:alpha val="90000"/>
            <a:hueOff val="0"/>
            <a:satOff val="0"/>
            <a:lumOff val="0"/>
            <a:alphaOff val="0"/>
          </a:sys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a:solidFill>
                <a:sysClr val="windowText" lastClr="000000">
                  <a:hueOff val="0"/>
                  <a:satOff val="0"/>
                  <a:lumOff val="0"/>
                  <a:alphaOff val="0"/>
                </a:sysClr>
              </a:solidFill>
              <a:latin typeface="Calibri" panose="020F0502020204030204"/>
              <a:ea typeface="+mn-ea"/>
              <a:cs typeface="+mn-cs"/>
            </a:rPr>
            <a:t>Environmental Health</a:t>
          </a:r>
        </a:p>
      </dsp:txBody>
      <dsp:txXfrm>
        <a:off x="8825713" y="2655786"/>
        <a:ext cx="1137468" cy="7062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4C94F-8266-4AD0-B3A2-1FDB33FF2CDB}">
      <dsp:nvSpPr>
        <dsp:cNvPr id="0" name=""/>
        <dsp:cNvSpPr/>
      </dsp:nvSpPr>
      <dsp:spPr>
        <a:xfrm rot="5400000">
          <a:off x="3275566" y="-1209995"/>
          <a:ext cx="846393" cy="3481189"/>
        </a:xfrm>
        <a:prstGeom prst="round2SameRect">
          <a:avLst/>
        </a:prstGeom>
        <a:solidFill>
          <a:srgbClr val="C0504D">
            <a:lumMod val="20000"/>
            <a:lumOff val="80000"/>
            <a:alpha val="90000"/>
          </a:srgbClr>
        </a:solidFill>
        <a:ln w="9525" cap="flat" cmpd="sng" algn="ctr">
          <a:solidFill>
            <a:srgbClr val="C0504D">
              <a:tint val="40000"/>
              <a:alpha val="90000"/>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40-69 aged women</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Once every 2 years</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Mammography </a:t>
          </a:r>
        </a:p>
      </dsp:txBody>
      <dsp:txXfrm rot="-5400000">
        <a:off x="1958168" y="148721"/>
        <a:ext cx="3439871" cy="763757"/>
      </dsp:txXfrm>
    </dsp:sp>
    <dsp:sp modelId="{A8D4B71C-F07C-4F59-815F-F51C1A1F54BA}">
      <dsp:nvSpPr>
        <dsp:cNvPr id="0" name=""/>
        <dsp:cNvSpPr/>
      </dsp:nvSpPr>
      <dsp:spPr>
        <a:xfrm>
          <a:off x="0" y="38981"/>
          <a:ext cx="1958168" cy="1057991"/>
        </a:xfrm>
        <a:prstGeom prst="roundRect">
          <a:avLst/>
        </a:prstGeom>
        <a:gradFill rotWithShape="0">
          <a:gsLst>
            <a:gs pos="0">
              <a:srgbClr val="C0504D">
                <a:hueOff val="0"/>
                <a:satOff val="0"/>
                <a:lumOff val="0"/>
                <a:alphaOff val="0"/>
                <a:tint val="50000"/>
                <a:satMod val="300000"/>
              </a:srgbClr>
            </a:gs>
            <a:gs pos="35000">
              <a:srgbClr val="C0504D">
                <a:hueOff val="0"/>
                <a:satOff val="0"/>
                <a:lumOff val="0"/>
                <a:alphaOff val="0"/>
                <a:tint val="37000"/>
                <a:satMod val="300000"/>
              </a:srgbClr>
            </a:gs>
            <a:gs pos="100000">
              <a:srgbClr val="C0504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buNone/>
          </a:pPr>
          <a:r>
            <a:rPr lang="en-US" sz="1400" kern="1200" noProof="0" dirty="0">
              <a:solidFill>
                <a:srgbClr val="250759"/>
              </a:solidFill>
              <a:latin typeface="Arial" panose="020B0604020202020204" pitchFamily="34" charset="0"/>
              <a:ea typeface="+mn-ea"/>
              <a:cs typeface="Arial" panose="020B0604020202020204" pitchFamily="34" charset="0"/>
            </a:rPr>
            <a:t>Breast Cancer Screening</a:t>
          </a:r>
        </a:p>
      </dsp:txBody>
      <dsp:txXfrm>
        <a:off x="51647" y="90628"/>
        <a:ext cx="1854874" cy="954697"/>
      </dsp:txXfrm>
    </dsp:sp>
    <dsp:sp modelId="{D34BC188-42F4-4F3B-9577-20DE19E3294A}">
      <dsp:nvSpPr>
        <dsp:cNvPr id="0" name=""/>
        <dsp:cNvSpPr/>
      </dsp:nvSpPr>
      <dsp:spPr>
        <a:xfrm rot="5400000">
          <a:off x="3275566" y="-99104"/>
          <a:ext cx="846393" cy="3481189"/>
        </a:xfrm>
        <a:prstGeom prst="round2SameRect">
          <a:avLst/>
        </a:prstGeom>
        <a:solidFill>
          <a:srgbClr val="9BBB59">
            <a:lumMod val="40000"/>
            <a:lumOff val="60000"/>
            <a:alpha val="90000"/>
          </a:srgbClr>
        </a:solidFill>
        <a:ln w="9525" cap="flat" cmpd="sng" algn="ctr">
          <a:solidFill>
            <a:srgbClr val="9BBB59">
              <a:tint val="40000"/>
              <a:alpha val="90000"/>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30-65 aged women</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Once every 5 years</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HPV-DNA Test</a:t>
          </a:r>
        </a:p>
      </dsp:txBody>
      <dsp:txXfrm rot="-5400000">
        <a:off x="1958168" y="1259612"/>
        <a:ext cx="3439871" cy="763757"/>
      </dsp:txXfrm>
    </dsp:sp>
    <dsp:sp modelId="{C36630B9-C2AC-4E35-AA33-AE648572D320}">
      <dsp:nvSpPr>
        <dsp:cNvPr id="0" name=""/>
        <dsp:cNvSpPr/>
      </dsp:nvSpPr>
      <dsp:spPr>
        <a:xfrm>
          <a:off x="0" y="1093069"/>
          <a:ext cx="1958168" cy="1057991"/>
        </a:xfrm>
        <a:prstGeom prst="roundRect">
          <a:avLst/>
        </a:prstGeom>
        <a:gradFill rotWithShape="0">
          <a:gsLst>
            <a:gs pos="0">
              <a:srgbClr val="9BBB59">
                <a:hueOff val="0"/>
                <a:satOff val="0"/>
                <a:lumOff val="0"/>
                <a:alphaOff val="0"/>
                <a:tint val="50000"/>
                <a:satMod val="300000"/>
              </a:srgbClr>
            </a:gs>
            <a:gs pos="35000">
              <a:srgbClr val="9BBB59">
                <a:hueOff val="0"/>
                <a:satOff val="0"/>
                <a:lumOff val="0"/>
                <a:alphaOff val="0"/>
                <a:tint val="37000"/>
                <a:satMod val="300000"/>
              </a:srgbClr>
            </a:gs>
            <a:gs pos="100000">
              <a:srgbClr val="9BBB59">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buNone/>
          </a:pPr>
          <a:r>
            <a:rPr lang="en-US" sz="1400" kern="1200" noProof="0" dirty="0">
              <a:solidFill>
                <a:srgbClr val="250759"/>
              </a:solidFill>
              <a:latin typeface="Arial" panose="020B0604020202020204" pitchFamily="34" charset="0"/>
              <a:ea typeface="+mn-ea"/>
              <a:cs typeface="Arial" panose="020B0604020202020204" pitchFamily="34" charset="0"/>
            </a:rPr>
            <a:t>Cervical Cancer Screening</a:t>
          </a:r>
        </a:p>
      </dsp:txBody>
      <dsp:txXfrm>
        <a:off x="51647" y="1144716"/>
        <a:ext cx="1854874" cy="954697"/>
      </dsp:txXfrm>
    </dsp:sp>
    <dsp:sp modelId="{94FF55D4-8E07-4D6D-B729-0C823978C96D}">
      <dsp:nvSpPr>
        <dsp:cNvPr id="0" name=""/>
        <dsp:cNvSpPr/>
      </dsp:nvSpPr>
      <dsp:spPr>
        <a:xfrm rot="5400000">
          <a:off x="3159303" y="1014969"/>
          <a:ext cx="1054834" cy="3481189"/>
        </a:xfrm>
        <a:prstGeom prst="round2SameRect">
          <a:avLst/>
        </a:prstGeom>
        <a:solidFill>
          <a:srgbClr val="4BACC6">
            <a:lumMod val="40000"/>
            <a:lumOff val="60000"/>
            <a:alpha val="90000"/>
          </a:srgbClr>
        </a:solidFill>
        <a:ln w="9525" cap="flat" cmpd="sng" algn="ctr">
          <a:solidFill>
            <a:srgbClr val="8064A2">
              <a:tint val="40000"/>
              <a:alpha val="90000"/>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50-70 aged women and men</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Fecal Occult Blood Test  once every 2 years</a:t>
          </a:r>
        </a:p>
        <a:p>
          <a:pPr marL="114300" lvl="1" indent="-114300" algn="l" defTabSz="622300" rtl="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rPr>
            <a:t>Colonoscopy once every 10 years  </a:t>
          </a:r>
        </a:p>
      </dsp:txBody>
      <dsp:txXfrm rot="-5400000">
        <a:off x="1946126" y="2279640"/>
        <a:ext cx="3429696" cy="951848"/>
      </dsp:txXfrm>
    </dsp:sp>
    <dsp:sp modelId="{BEB696FA-48CE-4F45-9E15-127573045CC5}">
      <dsp:nvSpPr>
        <dsp:cNvPr id="0" name=""/>
        <dsp:cNvSpPr/>
      </dsp:nvSpPr>
      <dsp:spPr>
        <a:xfrm>
          <a:off x="0" y="2223386"/>
          <a:ext cx="1958168" cy="1057991"/>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buNone/>
          </a:pPr>
          <a:r>
            <a:rPr lang="en-US" sz="1400" kern="1200" noProof="0" dirty="0">
              <a:solidFill>
                <a:srgbClr val="250759"/>
              </a:solidFill>
              <a:latin typeface="Arial" panose="020B0604020202020204" pitchFamily="34" charset="0"/>
              <a:ea typeface="+mn-ea"/>
              <a:cs typeface="Arial" panose="020B0604020202020204" pitchFamily="34" charset="0"/>
            </a:rPr>
            <a:t>Colorectal Cancer Screening</a:t>
          </a:r>
        </a:p>
      </dsp:txBody>
      <dsp:txXfrm>
        <a:off x="51647" y="2275033"/>
        <a:ext cx="1854874" cy="9546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14/11/2025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7249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7001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6056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0601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499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7413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0457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46546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58682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506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0647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5713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824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7802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667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10723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12827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58763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6822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61665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56163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49614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8468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91195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9019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1607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5392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319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0062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3656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861100" y="993400"/>
            <a:ext cx="44709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53" name="Google Shape;53;p9"/>
          <p:cNvSpPr txBox="1">
            <a:spLocks noGrp="1"/>
          </p:cNvSpPr>
          <p:nvPr>
            <p:ph type="subTitle" idx="1"/>
          </p:nvPr>
        </p:nvSpPr>
        <p:spPr>
          <a:xfrm>
            <a:off x="25714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4" name="Google Shape;54;p9"/>
          <p:cNvSpPr txBox="1">
            <a:spLocks noGrp="1"/>
          </p:cNvSpPr>
          <p:nvPr>
            <p:ph type="subTitle" idx="2"/>
          </p:nvPr>
        </p:nvSpPr>
        <p:spPr>
          <a:xfrm>
            <a:off x="25714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5" name="Google Shape;55;p9"/>
          <p:cNvSpPr txBox="1">
            <a:spLocks noGrp="1"/>
          </p:cNvSpPr>
          <p:nvPr>
            <p:ph type="subTitle" idx="3"/>
          </p:nvPr>
        </p:nvSpPr>
        <p:spPr>
          <a:xfrm>
            <a:off x="25714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6" name="Google Shape;56;p9"/>
          <p:cNvSpPr txBox="1">
            <a:spLocks noGrp="1"/>
          </p:cNvSpPr>
          <p:nvPr>
            <p:ph type="subTitle" idx="4"/>
          </p:nvPr>
        </p:nvSpPr>
        <p:spPr>
          <a:xfrm>
            <a:off x="25714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7" name="Google Shape;57;p9"/>
          <p:cNvSpPr txBox="1">
            <a:spLocks noGrp="1"/>
          </p:cNvSpPr>
          <p:nvPr>
            <p:ph type="subTitle" idx="5"/>
          </p:nvPr>
        </p:nvSpPr>
        <p:spPr>
          <a:xfrm>
            <a:off x="88960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8" name="Google Shape;58;p9"/>
          <p:cNvSpPr txBox="1">
            <a:spLocks noGrp="1"/>
          </p:cNvSpPr>
          <p:nvPr>
            <p:ph type="subTitle" idx="6"/>
          </p:nvPr>
        </p:nvSpPr>
        <p:spPr>
          <a:xfrm>
            <a:off x="88960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9" name="Google Shape;59;p9"/>
          <p:cNvSpPr txBox="1">
            <a:spLocks noGrp="1"/>
          </p:cNvSpPr>
          <p:nvPr>
            <p:ph type="subTitle" idx="7"/>
          </p:nvPr>
        </p:nvSpPr>
        <p:spPr>
          <a:xfrm>
            <a:off x="57337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0" name="Google Shape;60;p9"/>
          <p:cNvSpPr txBox="1">
            <a:spLocks noGrp="1"/>
          </p:cNvSpPr>
          <p:nvPr>
            <p:ph type="subTitle" idx="8"/>
          </p:nvPr>
        </p:nvSpPr>
        <p:spPr>
          <a:xfrm>
            <a:off x="57337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1" name="Google Shape;61;p9"/>
          <p:cNvSpPr txBox="1">
            <a:spLocks noGrp="1"/>
          </p:cNvSpPr>
          <p:nvPr>
            <p:ph type="subTitle" idx="9"/>
          </p:nvPr>
        </p:nvSpPr>
        <p:spPr>
          <a:xfrm>
            <a:off x="57337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2" name="Google Shape;62;p9"/>
          <p:cNvSpPr txBox="1">
            <a:spLocks noGrp="1"/>
          </p:cNvSpPr>
          <p:nvPr>
            <p:ph type="subTitle" idx="13"/>
          </p:nvPr>
        </p:nvSpPr>
        <p:spPr>
          <a:xfrm>
            <a:off x="57337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3" name="Google Shape;63;p9"/>
          <p:cNvSpPr txBox="1">
            <a:spLocks noGrp="1"/>
          </p:cNvSpPr>
          <p:nvPr>
            <p:ph type="subTitle" idx="14"/>
          </p:nvPr>
        </p:nvSpPr>
        <p:spPr>
          <a:xfrm>
            <a:off x="8896037"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4" name="Google Shape;64;p9"/>
          <p:cNvSpPr txBox="1">
            <a:spLocks noGrp="1"/>
          </p:cNvSpPr>
          <p:nvPr>
            <p:ph type="subTitle" idx="15"/>
          </p:nvPr>
        </p:nvSpPr>
        <p:spPr>
          <a:xfrm>
            <a:off x="8896037"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5" name="Google Shape;65;p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60763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31" r:id="rId10"/>
    <p:sldLayoutId id="2147483932" r:id="rId11"/>
    <p:sldLayoutId id="2147483933" r:id="rId12"/>
    <p:sldLayoutId id="2147483934" r:id="rId13"/>
    <p:sldLayoutId id="2147483935" r:id="rId14"/>
    <p:sldLayoutId id="2147483936" r:id="rId15"/>
    <p:sldLayoutId id="2147483937" r:id="rId16"/>
    <p:sldLayoutId id="2147483940" r:id="rId17"/>
    <p:sldLayoutId id="2147483942" r:id="rId18"/>
    <p:sldLayoutId id="2147483946" r:id="rId19"/>
    <p:sldLayoutId id="2147483947"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8.tm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chart" Target="../charts/char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chart" Target="../charts/char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18.tm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r>
              <a:rPr lang="en-US" dirty="0">
                <a:solidFill>
                  <a:schemeClr val="accent1">
                    <a:lumMod val="75000"/>
                  </a:schemeClr>
                </a:solidFill>
                <a:latin typeface="Calibri" panose="020F0502020204030204" pitchFamily="34" charset="0"/>
                <a:cs typeface="Calibri" panose="020F0502020204030204" pitchFamily="34" charset="0"/>
              </a:rPr>
              <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r>
              <a:rPr lang="en-US" sz="4000" dirty="0">
                <a:solidFill>
                  <a:srgbClr val="C00000"/>
                </a:solidFill>
                <a:latin typeface="Calibri" panose="020F0502020204030204" pitchFamily="34" charset="0"/>
                <a:cs typeface="Calibri" panose="020F0502020204030204" pitchFamily="34" charset="0"/>
              </a:rPr>
              <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444486" y="2532492"/>
            <a:ext cx="4073504" cy="1353793"/>
            <a:chOff x="4059243" y="3916559"/>
            <a:chExt cx="4073504" cy="1353793"/>
          </a:xfrm>
        </p:grpSpPr>
        <p:sp>
          <p:nvSpPr>
            <p:cNvPr id="7" name="TextBox 6">
              <a:extLst>
                <a:ext uri="{FF2B5EF4-FFF2-40B4-BE49-F238E27FC236}">
                  <a16:creationId xmlns:a16="http://schemas.microsoft.com/office/drawing/2014/main" id="{6315D037-D11F-7A06-1C80-80A5E0AC2635}"/>
                </a:ext>
              </a:extLst>
            </p:cNvPr>
            <p:cNvSpPr txBox="1"/>
            <p:nvPr/>
          </p:nvSpPr>
          <p:spPr>
            <a:xfrm>
              <a:off x="4207708" y="4070023"/>
              <a:ext cx="3776573" cy="1200329"/>
            </a:xfrm>
            <a:prstGeom prst="rect">
              <a:avLst/>
            </a:prstGeom>
            <a:noFill/>
          </p:spPr>
          <p:txBody>
            <a:bodyPr wrap="square" rtlCol="0">
              <a:spAutoFit/>
            </a:bodyPr>
            <a:lstStyle/>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Dr</a:t>
              </a:r>
              <a:r>
                <a:rPr lang="tr-TR" sz="2400" b="1" dirty="0" smtClean="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rPr>
                <a:t>. Fehmi AYDINLI</a:t>
              </a:r>
              <a:endParaRPr lang="en-US" sz="2400" b="1" dirty="0">
                <a:solidFill>
                  <a:schemeClr val="bg1"/>
                </a:solidFill>
                <a:effectLst/>
                <a:latin typeface="Book Antiqua" panose="02040602050305030304" pitchFamily="18" charset="0"/>
                <a:ea typeface="Open Sans ExtraBold" panose="020B0906030804020204" pitchFamily="34" charset="0"/>
                <a:cs typeface="Mongolian Baiti" panose="03000500000000000000" pitchFamily="66" charset="0"/>
              </a:endParaRPr>
            </a:p>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TÜRKİYE</a:t>
              </a:r>
              <a:r>
                <a:rPr lang="en-US"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 </a:t>
              </a:r>
              <a:endParaRPr lang="en-ID" sz="2400" b="1"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6565" y="3830180"/>
            <a:ext cx="2164484" cy="1652561"/>
          </a:xfrm>
          <a:prstGeom prst="rect">
            <a:avLst/>
          </a:prstGeom>
        </p:spPr>
      </p:pic>
    </p:spTree>
    <p:extLst>
      <p:ext uri="{BB962C8B-B14F-4D97-AF65-F5344CB8AC3E}">
        <p14:creationId xmlns:p14="http://schemas.microsoft.com/office/powerpoint/2010/main" val="1338805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618590" y="343573"/>
            <a:ext cx="5866478"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Türkiye </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Vaccination Schedule</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450666"/>
            <a:ext cx="6096000" cy="4493538"/>
          </a:xfrm>
          <a:prstGeom prst="rect">
            <a:avLst/>
          </a:prstGeom>
        </p:spPr>
        <p:txBody>
          <a:bodyPr>
            <a:spAutoFit/>
          </a:bodyPr>
          <a:lstStyle/>
          <a:p>
            <a:pPr lvl="0"/>
            <a:r>
              <a:rPr lang="en-US" sz="2200" dirty="0">
                <a:solidFill>
                  <a:prstClr val="black"/>
                </a:solidFill>
                <a:latin typeface="Calibri" panose="020F0502020204030204"/>
              </a:rPr>
              <a:t>Within the scope of the Expanded Program on Immunization (EPI), we vaccinate against 13 diseases.</a:t>
            </a:r>
          </a:p>
          <a:p>
            <a:pPr lvl="0"/>
            <a:r>
              <a:rPr lang="en-US" sz="2200" dirty="0">
                <a:solidFill>
                  <a:prstClr val="black"/>
                </a:solidFill>
                <a:latin typeface="Calibri" panose="020F0502020204030204"/>
              </a:rPr>
              <a:t>These are tuberculosis, diphtheria, pertussis (whooping cough), tetanus, poliomyelitis, measles, rubella, mumps, varicella (chickenpox), </a:t>
            </a:r>
            <a:r>
              <a:rPr lang="en-US" sz="2200" i="1" dirty="0" err="1">
                <a:solidFill>
                  <a:prstClr val="black"/>
                </a:solidFill>
                <a:latin typeface="Calibri" panose="020F0502020204030204"/>
              </a:rPr>
              <a:t>Haemophilus</a:t>
            </a:r>
            <a:r>
              <a:rPr lang="en-US" sz="2200" dirty="0">
                <a:solidFill>
                  <a:prstClr val="black"/>
                </a:solidFill>
                <a:latin typeface="Calibri" panose="020F0502020204030204"/>
              </a:rPr>
              <a:t> </a:t>
            </a:r>
            <a:r>
              <a:rPr lang="en-US" sz="2200" dirty="0" err="1">
                <a:solidFill>
                  <a:prstClr val="black"/>
                </a:solidFill>
                <a:latin typeface="Calibri" panose="020F0502020204030204"/>
              </a:rPr>
              <a:t>influenzae</a:t>
            </a:r>
            <a:r>
              <a:rPr lang="en-US" sz="2200" dirty="0">
                <a:solidFill>
                  <a:prstClr val="black"/>
                </a:solidFill>
                <a:latin typeface="Calibri" panose="020F0502020204030204"/>
              </a:rPr>
              <a:t> type b, pneumococcal disease, hepatitis A, and hepatitis B.</a:t>
            </a:r>
          </a:p>
          <a:p>
            <a:pPr lvl="0"/>
            <a:r>
              <a:rPr lang="en-US" sz="2200" dirty="0">
                <a:solidFill>
                  <a:prstClr val="black"/>
                </a:solidFill>
                <a:latin typeface="Calibri" panose="020F0502020204030204"/>
              </a:rPr>
              <a:t>The vaccines are supplied by the Ministry of Health through the state budget, with an annual budget of approximately 250–300 million USD.</a:t>
            </a:r>
          </a:p>
          <a:p>
            <a:pPr lvl="0"/>
            <a:r>
              <a:rPr lang="en-US" sz="2200" dirty="0">
                <a:solidFill>
                  <a:prstClr val="black"/>
                </a:solidFill>
                <a:latin typeface="Calibri" panose="020F0502020204030204"/>
              </a:rPr>
              <a:t>A project is currently being carried out to produce hepatitis A and varicella vaccines in </a:t>
            </a:r>
            <a:r>
              <a:rPr lang="en-US" sz="2200" dirty="0" err="1">
                <a:solidFill>
                  <a:prstClr val="black"/>
                </a:solidFill>
                <a:latin typeface="Calibri" panose="020F0502020204030204"/>
              </a:rPr>
              <a:t>Türkiye</a:t>
            </a:r>
            <a:r>
              <a:rPr lang="en-US" sz="2200" dirty="0">
                <a:solidFill>
                  <a:prstClr val="black"/>
                </a:solidFill>
                <a:latin typeface="Calibri" panose="020F0502020204030204"/>
              </a:rPr>
              <a:t>.</a:t>
            </a:r>
          </a:p>
        </p:txBody>
      </p:sp>
      <p:pic>
        <p:nvPicPr>
          <p:cNvPr id="9" name="Resim 8">
            <a:extLst>
              <a:ext uri="{FF2B5EF4-FFF2-40B4-BE49-F238E27FC236}">
                <a16:creationId xmlns:a16="http://schemas.microsoft.com/office/drawing/2014/main" id="{53EB9B24-F44A-480A-A0B0-D530F521BC68}"/>
              </a:ext>
            </a:extLst>
          </p:cNvPr>
          <p:cNvPicPr>
            <a:picLocks noChangeAspect="1"/>
          </p:cNvPicPr>
          <p:nvPr/>
        </p:nvPicPr>
        <p:blipFill rotWithShape="1">
          <a:blip r:embed="rId5"/>
          <a:srcRect l="28832" t="19895" r="11899" b="15379"/>
          <a:stretch/>
        </p:blipFill>
        <p:spPr>
          <a:xfrm>
            <a:off x="6704891" y="1672546"/>
            <a:ext cx="5433310" cy="3337604"/>
          </a:xfrm>
          <a:prstGeom prst="rect">
            <a:avLst/>
          </a:prstGeom>
        </p:spPr>
      </p:pic>
    </p:spTree>
    <p:extLst>
      <p:ext uri="{BB962C8B-B14F-4D97-AF65-F5344CB8AC3E}">
        <p14:creationId xmlns:p14="http://schemas.microsoft.com/office/powerpoint/2010/main" val="398644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195796" y="112452"/>
            <a:ext cx="7891782" cy="123110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15" normalizeH="0" baseline="0" noProof="0" dirty="0" smtClean="0">
                <a:ln>
                  <a:noFill/>
                </a:ln>
                <a:solidFill>
                  <a:srgbClr val="0094AB"/>
                </a:solidFill>
                <a:effectLst/>
                <a:uLnTx/>
                <a:uFillTx/>
                <a:latin typeface="Century Gothic" panose="020B0502020202020204" pitchFamily="34" charset="0"/>
                <a:ea typeface="+mj-ea"/>
                <a:cs typeface="Arial" panose="020B0604020202020204" pitchFamily="34" charset="0"/>
              </a:rPr>
              <a:t>WE CONTINUE TO SET AN EXAMPLE TO THE WORLD WITH OUR VACCINATION COVERAGE</a:t>
            </a:r>
            <a:r>
              <a:rPr kumimoji="0" lang="tr-TR" sz="2800" b="1" i="0" u="none" strike="noStrike" kern="0" cap="none" spc="0" normalizeH="0" baseline="0" noProof="0" dirty="0" smtClean="0">
                <a:ln>
                  <a:noFill/>
                </a:ln>
                <a:solidFill>
                  <a:srgbClr val="003764"/>
                </a:solidFill>
                <a:effectLst/>
                <a:uLnTx/>
                <a:uFillTx/>
                <a:latin typeface="Century Gothic" panose="020B0502020202020204" pitchFamily="34" charset="0"/>
                <a:ea typeface="+mj-ea"/>
                <a:cs typeface="+mj-cs"/>
              </a:rPr>
              <a:t/>
            </a:r>
            <a:br>
              <a:rPr kumimoji="0" lang="tr-TR" sz="2800" b="1" i="0" u="none" strike="noStrike" kern="0" cap="none" spc="0" normalizeH="0" baseline="0" noProof="0" dirty="0" smtClean="0">
                <a:ln>
                  <a:noFill/>
                </a:ln>
                <a:solidFill>
                  <a:srgbClr val="003764"/>
                </a:solidFill>
                <a:effectLst/>
                <a:uLnTx/>
                <a:uFillTx/>
                <a:latin typeface="Century Gothic" panose="020B0502020202020204" pitchFamily="34" charset="0"/>
                <a:ea typeface="+mj-ea"/>
                <a:cs typeface="+mj-cs"/>
              </a:rPr>
            </a:b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2828544" y="1406878"/>
            <a:ext cx="6096000" cy="646331"/>
          </a:xfrm>
          <a:prstGeom prst="rect">
            <a:avLst/>
          </a:prstGeom>
        </p:spPr>
        <p:txBody>
          <a:bodyPr>
            <a:spAutoFit/>
          </a:bodyPr>
          <a:lstStyle/>
          <a:p>
            <a:pPr marL="8415" marR="2927" lvl="0" indent="-1464" algn="ctr" defTabSz="1024677">
              <a:spcBef>
                <a:spcPts val="57"/>
              </a:spcBef>
              <a:defRPr/>
            </a:pPr>
            <a:r>
              <a:rPr lang="en-US" b="1" spc="-6" dirty="0">
                <a:solidFill>
                  <a:prstClr val="black"/>
                </a:solidFill>
                <a:latin typeface="Century Gothic" panose="020B0502020202020204" pitchFamily="34" charset="0"/>
                <a:cs typeface="Arial" panose="020B0604020202020204" pitchFamily="34" charset="0"/>
              </a:rPr>
              <a:t>International Comparison of (</a:t>
            </a:r>
            <a:r>
              <a:rPr lang="en-US" b="1" spc="-6" dirty="0" err="1">
                <a:solidFill>
                  <a:prstClr val="black"/>
                </a:solidFill>
                <a:latin typeface="Century Gothic" panose="020B0502020202020204" pitchFamily="34" charset="0"/>
                <a:cs typeface="Arial" panose="020B0604020202020204" pitchFamily="34" charset="0"/>
              </a:rPr>
              <a:t>DTaP+IPV+Hib</a:t>
            </a:r>
            <a:r>
              <a:rPr lang="en-US" b="1" spc="-6" dirty="0">
                <a:solidFill>
                  <a:prstClr val="black"/>
                </a:solidFill>
                <a:latin typeface="Century Gothic" panose="020B0502020202020204" pitchFamily="34" charset="0"/>
                <a:cs typeface="Arial" panose="020B0604020202020204" pitchFamily="34" charset="0"/>
              </a:rPr>
              <a:t>)* 3rd Dose Vaccination Coverage (%), 2024</a:t>
            </a:r>
            <a:endParaRPr lang="en-US" kern="0" dirty="0">
              <a:solidFill>
                <a:sysClr val="windowText" lastClr="000000"/>
              </a:solidFill>
              <a:latin typeface="Century Gothic" panose="020B0502020202020204" pitchFamily="34" charset="0"/>
              <a:cs typeface="Arial" panose="020B0604020202020204" pitchFamily="34" charset="0"/>
            </a:endParaRPr>
          </a:p>
        </p:txBody>
      </p:sp>
      <p:pic>
        <p:nvPicPr>
          <p:cNvPr id="12" name="Resim 11"/>
          <p:cNvPicPr/>
          <p:nvPr/>
        </p:nvPicPr>
        <p:blipFill>
          <a:blip r:embed="rId5">
            <a:extLst>
              <a:ext uri="{28A0092B-C50C-407E-A947-70E740481C1C}">
                <a14:useLocalDpi xmlns:a14="http://schemas.microsoft.com/office/drawing/2010/main" val="0"/>
              </a:ext>
            </a:extLst>
          </a:blip>
          <a:stretch>
            <a:fillRect/>
          </a:stretch>
        </p:blipFill>
        <p:spPr>
          <a:xfrm>
            <a:off x="2410935" y="2284510"/>
            <a:ext cx="7461504" cy="3243262"/>
          </a:xfrm>
          <a:prstGeom prst="rect">
            <a:avLst/>
          </a:prstGeom>
        </p:spPr>
      </p:pic>
      <p:sp>
        <p:nvSpPr>
          <p:cNvPr id="10" name="Dikdörtgen 9"/>
          <p:cNvSpPr/>
          <p:nvPr/>
        </p:nvSpPr>
        <p:spPr>
          <a:xfrm>
            <a:off x="1828800" y="5759073"/>
            <a:ext cx="9686544" cy="644151"/>
          </a:xfrm>
          <a:prstGeom prst="rect">
            <a:avLst/>
          </a:prstGeom>
        </p:spPr>
        <p:txBody>
          <a:bodyPr wrap="square">
            <a:spAutoFit/>
          </a:bodyPr>
          <a:lstStyle/>
          <a:p>
            <a:pPr marL="320211" lvl="0" indent="-320211">
              <a:buFont typeface="Arial" panose="020B0604020202020204" pitchFamily="34" charset="0"/>
              <a:buChar char="•"/>
            </a:pPr>
            <a:r>
              <a:rPr lang="en-US" sz="1793" dirty="0">
                <a:solidFill>
                  <a:prstClr val="black"/>
                </a:solidFill>
                <a:latin typeface="Calibri" panose="020F0502020204030204"/>
                <a:cs typeface="Arial" panose="020B0604020202020204" pitchFamily="34" charset="0"/>
              </a:rPr>
              <a:t>According to WHO Immunization Agenda 2030 Target</a:t>
            </a:r>
            <a:r>
              <a:rPr lang="en-US" sz="1793" spc="-9" dirty="0">
                <a:solidFill>
                  <a:prstClr val="black"/>
                </a:solidFill>
                <a:latin typeface="Calibri" panose="020F0502020204030204"/>
                <a:cs typeface="Arial" panose="020B0604020202020204" pitchFamily="34" charset="0"/>
              </a:rPr>
              <a:t>, our vaccination coverage is above the target</a:t>
            </a:r>
            <a:r>
              <a:rPr lang="en-US" sz="1793" kern="0" spc="-6" dirty="0">
                <a:solidFill>
                  <a:sysClr val="windowText" lastClr="000000"/>
                </a:solidFill>
                <a:latin typeface="Calibri" panose="020F0502020204030204"/>
                <a:cs typeface="Arial" panose="020B0604020202020204" pitchFamily="34" charset="0"/>
              </a:rPr>
              <a:t>.</a:t>
            </a:r>
            <a:endParaRPr lang="en-US" sz="1793" dirty="0">
              <a:solidFill>
                <a:prstClr val="black"/>
              </a:solidFill>
              <a:latin typeface="Calibri" panose="020F0502020204030204"/>
            </a:endParaRPr>
          </a:p>
          <a:p>
            <a:pPr marL="320211" lvl="0" indent="-320211">
              <a:buFont typeface="Arial" panose="020B0604020202020204" pitchFamily="34" charset="0"/>
              <a:buChar char="•"/>
            </a:pPr>
            <a:r>
              <a:rPr lang="en-US" sz="1793" dirty="0" err="1">
                <a:solidFill>
                  <a:prstClr val="black"/>
                </a:solidFill>
                <a:latin typeface="Calibri" panose="020F0502020204030204"/>
              </a:rPr>
              <a:t>Türkiye</a:t>
            </a:r>
            <a:r>
              <a:rPr lang="en-US" sz="1793" dirty="0">
                <a:solidFill>
                  <a:prstClr val="black"/>
                </a:solidFill>
                <a:latin typeface="Calibri" panose="020F0502020204030204"/>
              </a:rPr>
              <a:t>, together with the WHO European Region, was certified as a polio-free region in 2002.</a:t>
            </a:r>
          </a:p>
        </p:txBody>
      </p:sp>
    </p:spTree>
    <p:extLst>
      <p:ext uri="{BB962C8B-B14F-4D97-AF65-F5344CB8AC3E}">
        <p14:creationId xmlns:p14="http://schemas.microsoft.com/office/powerpoint/2010/main" val="140803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367530" y="415046"/>
            <a:ext cx="5548314"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entury Gothic" panose="020B0502020202020204" pitchFamily="34" charset="0"/>
                <a:ea typeface="+mj-ea"/>
                <a:cs typeface="+mj-cs"/>
              </a:rPr>
              <a:t>Vaccine Tracking System (ATS)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310468"/>
            <a:ext cx="6096000" cy="5078313"/>
          </a:xfrm>
          <a:prstGeom prst="rect">
            <a:avLst/>
          </a:prstGeom>
        </p:spPr>
        <p:txBody>
          <a:bodyPr>
            <a:spAutoFit/>
          </a:bodyPr>
          <a:lstStyle/>
          <a:p>
            <a:pPr lvl="0"/>
            <a:r>
              <a:rPr lang="en-US" dirty="0">
                <a:solidFill>
                  <a:prstClr val="black"/>
                </a:solidFill>
                <a:latin typeface="Calibri" panose="020F0502020204030204"/>
              </a:rPr>
              <a:t>The ATS, representing an advanced stage among cold chain monitoring systems and entirely developed through R&amp;D in our country, has been in use in Turkey since 2013.</a:t>
            </a:r>
            <a:endParaRPr lang="tr-TR" dirty="0">
              <a:solidFill>
                <a:prstClr val="black"/>
              </a:solidFill>
              <a:latin typeface="Calibri" panose="020F0502020204030204"/>
            </a:endParaRPr>
          </a:p>
          <a:p>
            <a:pPr lvl="0"/>
            <a:r>
              <a:rPr lang="en-US" dirty="0">
                <a:solidFill>
                  <a:prstClr val="black"/>
                </a:solidFill>
                <a:latin typeface="Calibri" panose="020F0502020204030204"/>
              </a:rPr>
              <a:t>With this system, each vaccine dose is labeled using a QR code and linked to the recipient’s identification number. Additionally, the temperature of all environments where the vaccine is stored is monitored at regular intervals to ensure the continuity of the cold chain.</a:t>
            </a:r>
            <a:r>
              <a:rPr lang="tr-TR" dirty="0">
                <a:solidFill>
                  <a:prstClr val="black"/>
                </a:solidFill>
                <a:latin typeface="Calibri" panose="020F0502020204030204"/>
              </a:rPr>
              <a:t> </a:t>
            </a:r>
            <a:r>
              <a:rPr lang="en-US" dirty="0">
                <a:solidFill>
                  <a:prstClr val="black"/>
                </a:solidFill>
                <a:latin typeface="Calibri" panose="020F0502020204030204"/>
              </a:rPr>
              <a:t>Thus:</a:t>
            </a:r>
            <a:endParaRPr lang="tr-TR" dirty="0">
              <a:solidFill>
                <a:prstClr val="black"/>
              </a:solidFill>
              <a:latin typeface="Calibri" panose="020F0502020204030204"/>
            </a:endParaRPr>
          </a:p>
          <a:p>
            <a:pPr lvl="0"/>
            <a:r>
              <a:rPr lang="en-US" dirty="0">
                <a:solidFill>
                  <a:prstClr val="black"/>
                </a:solidFill>
                <a:latin typeface="Calibri" panose="020F0502020204030204"/>
              </a:rPr>
              <a:t>Vaccine safety is enhanced.</a:t>
            </a:r>
            <a:endParaRPr lang="tr-TR" dirty="0">
              <a:solidFill>
                <a:prstClr val="black"/>
              </a:solidFill>
              <a:latin typeface="Calibri" panose="020F0502020204030204"/>
            </a:endParaRPr>
          </a:p>
          <a:p>
            <a:pPr lvl="0"/>
            <a:r>
              <a:rPr lang="en-US" dirty="0">
                <a:solidFill>
                  <a:prstClr val="black"/>
                </a:solidFill>
                <a:latin typeface="Calibri" panose="020F0502020204030204"/>
              </a:rPr>
              <a:t>Real-time temperature monitoring ensures that vaccine refrigerators and cold storage units remain within the specified temperature range (+2 to +8 °C).</a:t>
            </a:r>
            <a:endParaRPr lang="tr-TR" dirty="0">
              <a:solidFill>
                <a:prstClr val="black"/>
              </a:solidFill>
              <a:latin typeface="Calibri" panose="020F0502020204030204"/>
            </a:endParaRPr>
          </a:p>
          <a:p>
            <a:pPr lvl="0"/>
            <a:r>
              <a:rPr lang="en-US" dirty="0">
                <a:solidFill>
                  <a:prstClr val="black"/>
                </a:solidFill>
                <a:latin typeface="Calibri" panose="020F0502020204030204"/>
              </a:rPr>
              <a:t>Instant reports can be generated for cold chain and vaccine logistics.</a:t>
            </a:r>
            <a:endParaRPr lang="tr-TR" dirty="0">
              <a:solidFill>
                <a:prstClr val="black"/>
              </a:solidFill>
              <a:latin typeface="Calibri" panose="020F0502020204030204"/>
            </a:endParaRPr>
          </a:p>
          <a:p>
            <a:pPr lvl="0"/>
            <a:r>
              <a:rPr lang="en-US" dirty="0">
                <a:solidFill>
                  <a:prstClr val="black"/>
                </a:solidFill>
                <a:latin typeface="Calibri" panose="020F0502020204030204"/>
              </a:rPr>
              <a:t>Effective logistics management reduces vaccine wastage and disposal rates, resulting in budget savings.</a:t>
            </a:r>
            <a:endParaRPr lang="tr-TR" dirty="0">
              <a:solidFill>
                <a:prstClr val="black"/>
              </a:solidFill>
              <a:latin typeface="Calibri" panose="020F0502020204030204"/>
            </a:endParaRPr>
          </a:p>
          <a:p>
            <a:pPr lvl="0"/>
            <a:r>
              <a:rPr lang="en-US" dirty="0">
                <a:solidFill>
                  <a:prstClr val="black"/>
                </a:solidFill>
                <a:latin typeface="Calibri" panose="020F0502020204030204"/>
              </a:rPr>
              <a:t>The administration of vaccines and antisera with optimally preserved efficacy ensures a high level of service quality.</a:t>
            </a:r>
            <a:endParaRPr lang="tr-TR" dirty="0">
              <a:solidFill>
                <a:prstClr val="black"/>
              </a:solidFill>
              <a:latin typeface="Calibri" panose="020F0502020204030204"/>
            </a:endParaRPr>
          </a:p>
        </p:txBody>
      </p:sp>
      <p:pic>
        <p:nvPicPr>
          <p:cNvPr id="9" name="Resim 8">
            <a:extLst>
              <a:ext uri="{FF2B5EF4-FFF2-40B4-BE49-F238E27FC236}">
                <a16:creationId xmlns:a16="http://schemas.microsoft.com/office/drawing/2014/main" id="{D3540F5B-F88A-4102-AE2A-7756180B4BBD}"/>
              </a:ext>
            </a:extLst>
          </p:cNvPr>
          <p:cNvPicPr>
            <a:picLocks noChangeAspect="1"/>
          </p:cNvPicPr>
          <p:nvPr/>
        </p:nvPicPr>
        <p:blipFill>
          <a:blip r:embed="rId5"/>
          <a:stretch>
            <a:fillRect/>
          </a:stretch>
        </p:blipFill>
        <p:spPr>
          <a:xfrm>
            <a:off x="7187528" y="1310468"/>
            <a:ext cx="2251003" cy="1321299"/>
          </a:xfrm>
          <a:prstGeom prst="rect">
            <a:avLst/>
          </a:prstGeom>
        </p:spPr>
      </p:pic>
      <p:pic>
        <p:nvPicPr>
          <p:cNvPr id="10" name="Resim 9">
            <a:extLst>
              <a:ext uri="{FF2B5EF4-FFF2-40B4-BE49-F238E27FC236}">
                <a16:creationId xmlns:a16="http://schemas.microsoft.com/office/drawing/2014/main" id="{3A4A6AE2-9B04-4DDF-B15A-058FD9D27403}"/>
              </a:ext>
            </a:extLst>
          </p:cNvPr>
          <p:cNvPicPr>
            <a:picLocks noChangeAspect="1"/>
          </p:cNvPicPr>
          <p:nvPr/>
        </p:nvPicPr>
        <p:blipFill>
          <a:blip r:embed="rId6"/>
          <a:stretch>
            <a:fillRect/>
          </a:stretch>
        </p:blipFill>
        <p:spPr>
          <a:xfrm>
            <a:off x="9943847" y="1161556"/>
            <a:ext cx="1833626" cy="1827129"/>
          </a:xfrm>
          <a:prstGeom prst="rect">
            <a:avLst/>
          </a:prstGeom>
        </p:spPr>
      </p:pic>
      <p:pic>
        <p:nvPicPr>
          <p:cNvPr id="11" name="Resim 10">
            <a:extLst>
              <a:ext uri="{FF2B5EF4-FFF2-40B4-BE49-F238E27FC236}">
                <a16:creationId xmlns:a16="http://schemas.microsoft.com/office/drawing/2014/main" id="{A2AA4521-F039-4B13-8DEF-D81AE34D6E33}"/>
              </a:ext>
            </a:extLst>
          </p:cNvPr>
          <p:cNvPicPr>
            <a:picLocks noChangeAspect="1"/>
          </p:cNvPicPr>
          <p:nvPr/>
        </p:nvPicPr>
        <p:blipFill>
          <a:blip r:embed="rId7"/>
          <a:stretch>
            <a:fillRect/>
          </a:stretch>
        </p:blipFill>
        <p:spPr>
          <a:xfrm>
            <a:off x="7187528" y="3240322"/>
            <a:ext cx="4182040" cy="3011070"/>
          </a:xfrm>
          <a:prstGeom prst="rect">
            <a:avLst/>
          </a:prstGeom>
          <a:noFill/>
        </p:spPr>
      </p:pic>
    </p:spTree>
    <p:extLst>
      <p:ext uri="{BB962C8B-B14F-4D97-AF65-F5344CB8AC3E}">
        <p14:creationId xmlns:p14="http://schemas.microsoft.com/office/powerpoint/2010/main" val="382316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1608628" y="208747"/>
            <a:ext cx="9360408"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Microbiology Reference Laboratories and Biological Products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0" y="1085561"/>
            <a:ext cx="7826091" cy="5632311"/>
          </a:xfrm>
          <a:prstGeom prst="rect">
            <a:avLst/>
          </a:prstGeom>
        </p:spPr>
        <p:txBody>
          <a:bodyPr wrap="square">
            <a:spAutoFit/>
          </a:bodyPr>
          <a:lstStyle/>
          <a:p>
            <a:pPr lvl="0"/>
            <a:r>
              <a:rPr lang="en-US" b="1" dirty="0">
                <a:solidFill>
                  <a:prstClr val="black"/>
                </a:solidFill>
                <a:latin typeface="Calibri" panose="020F0502020204030204"/>
              </a:rPr>
              <a:t>Diagnosis, Surveillance and Research:</a:t>
            </a:r>
            <a:r>
              <a:rPr lang="tr-TR" b="1" dirty="0">
                <a:solidFill>
                  <a:prstClr val="black"/>
                </a:solidFill>
                <a:latin typeface="Calibri" panose="020F0502020204030204"/>
              </a:rPr>
              <a:t> </a:t>
            </a:r>
            <a:r>
              <a:rPr lang="en-US" dirty="0">
                <a:solidFill>
                  <a:prstClr val="black"/>
                </a:solidFill>
                <a:latin typeface="Calibri" panose="020F0502020204030204"/>
              </a:rPr>
              <a:t>To coordinate laboratory, surveillance, and field studies on microbiological agents (bacterial, parasitic, fungal, viral) that pose a threat to public health; and to perform diagnosis, verification, and typing.</a:t>
            </a:r>
          </a:p>
          <a:p>
            <a:pPr lvl="0"/>
            <a:r>
              <a:rPr lang="en-US" b="1" dirty="0">
                <a:solidFill>
                  <a:prstClr val="black"/>
                </a:solidFill>
                <a:latin typeface="Calibri" panose="020F0502020204030204"/>
              </a:rPr>
              <a:t>Guidance and Standardization:</a:t>
            </a:r>
            <a:r>
              <a:rPr lang="tr-TR" b="1" dirty="0">
                <a:solidFill>
                  <a:prstClr val="black"/>
                </a:solidFill>
                <a:latin typeface="Calibri" panose="020F0502020204030204"/>
              </a:rPr>
              <a:t> </a:t>
            </a:r>
            <a:r>
              <a:rPr lang="en-US" dirty="0">
                <a:solidFill>
                  <a:prstClr val="black"/>
                </a:solidFill>
                <a:latin typeface="Calibri" panose="020F0502020204030204"/>
              </a:rPr>
              <a:t>To lead the development of national laboratory and field guidelines; to prepare national microbiological diagnostic standards and conduct external quality assessments.</a:t>
            </a:r>
          </a:p>
          <a:p>
            <a:pPr lvl="0"/>
            <a:r>
              <a:rPr lang="en-US" b="1" dirty="0">
                <a:solidFill>
                  <a:prstClr val="black"/>
                </a:solidFill>
                <a:latin typeface="Calibri" panose="020F0502020204030204"/>
              </a:rPr>
              <a:t>Scientific Studies:</a:t>
            </a:r>
            <a:r>
              <a:rPr lang="tr-TR" b="1" dirty="0">
                <a:solidFill>
                  <a:prstClr val="black"/>
                </a:solidFill>
                <a:latin typeface="Calibri" panose="020F0502020204030204"/>
              </a:rPr>
              <a:t> </a:t>
            </a:r>
            <a:r>
              <a:rPr lang="en-US" dirty="0">
                <a:solidFill>
                  <a:prstClr val="black"/>
                </a:solidFill>
                <a:latin typeface="Calibri" panose="020F0502020204030204"/>
              </a:rPr>
              <a:t>To conduct public health-oriented research using samples obtained from field studies; and to provide strain, cell culture, and serum banking services.</a:t>
            </a:r>
          </a:p>
          <a:p>
            <a:pPr lvl="0"/>
            <a:r>
              <a:rPr lang="en-US" b="1" dirty="0">
                <a:solidFill>
                  <a:prstClr val="black"/>
                </a:solidFill>
                <a:latin typeface="Calibri" panose="020F0502020204030204"/>
              </a:rPr>
              <a:t>Production and R&amp;D:</a:t>
            </a:r>
            <a:r>
              <a:rPr lang="tr-TR" b="1" dirty="0">
                <a:solidFill>
                  <a:prstClr val="black"/>
                </a:solidFill>
                <a:latin typeface="Calibri" panose="020F0502020204030204"/>
              </a:rPr>
              <a:t> </a:t>
            </a:r>
            <a:r>
              <a:rPr lang="en-US" dirty="0">
                <a:solidFill>
                  <a:prstClr val="black"/>
                </a:solidFill>
                <a:latin typeface="Calibri" panose="020F0502020204030204"/>
              </a:rPr>
              <a:t>To prepare and produce biological materials (such as sera, vaccines, and kits); and to carry out R&amp;D activities for analysis and production methods.</a:t>
            </a:r>
          </a:p>
          <a:p>
            <a:pPr lvl="0"/>
            <a:r>
              <a:rPr lang="en-US" b="1" dirty="0">
                <a:solidFill>
                  <a:prstClr val="black"/>
                </a:solidFill>
                <a:latin typeface="Calibri" panose="020F0502020204030204"/>
              </a:rPr>
              <a:t>Resource Supply:</a:t>
            </a:r>
            <a:r>
              <a:rPr lang="tr-TR" b="1" dirty="0">
                <a:solidFill>
                  <a:prstClr val="black"/>
                </a:solidFill>
                <a:latin typeface="Calibri" panose="020F0502020204030204"/>
              </a:rPr>
              <a:t> </a:t>
            </a:r>
            <a:r>
              <a:rPr lang="en-US" dirty="0">
                <a:solidFill>
                  <a:prstClr val="black"/>
                </a:solidFill>
                <a:latin typeface="Calibri" panose="020F0502020204030204"/>
              </a:rPr>
              <a:t>To produce laboratory animals for biological testing and serum production.</a:t>
            </a:r>
          </a:p>
          <a:p>
            <a:pPr lvl="0"/>
            <a:r>
              <a:rPr lang="en-US" b="1" dirty="0">
                <a:solidFill>
                  <a:prstClr val="black"/>
                </a:solidFill>
                <a:latin typeface="Calibri" panose="020F0502020204030204"/>
              </a:rPr>
              <a:t>Training and Events:</a:t>
            </a:r>
            <a:r>
              <a:rPr lang="tr-TR" b="1" dirty="0">
                <a:solidFill>
                  <a:prstClr val="black"/>
                </a:solidFill>
                <a:latin typeface="Calibri" panose="020F0502020204030204"/>
              </a:rPr>
              <a:t> </a:t>
            </a:r>
            <a:r>
              <a:rPr lang="en-US" dirty="0">
                <a:solidFill>
                  <a:prstClr val="black"/>
                </a:solidFill>
                <a:latin typeface="Calibri" panose="020F0502020204030204"/>
              </a:rPr>
              <a:t>To design, implement, and monitor training programs (such as congresses and workshops); and to contribute to national and international events.</a:t>
            </a:r>
          </a:p>
          <a:p>
            <a:pPr lvl="0"/>
            <a:r>
              <a:rPr lang="en-US" b="1" dirty="0">
                <a:solidFill>
                  <a:prstClr val="black"/>
                </a:solidFill>
                <a:latin typeface="Calibri" panose="020F0502020204030204"/>
              </a:rPr>
              <a:t>Representation and Consultancy:</a:t>
            </a:r>
            <a:r>
              <a:rPr lang="tr-TR" b="1" dirty="0">
                <a:solidFill>
                  <a:prstClr val="black"/>
                </a:solidFill>
                <a:latin typeface="Calibri" panose="020F0502020204030204"/>
              </a:rPr>
              <a:t> </a:t>
            </a:r>
            <a:r>
              <a:rPr lang="en-US" dirty="0">
                <a:solidFill>
                  <a:prstClr val="black"/>
                </a:solidFill>
                <a:latin typeface="Calibri" panose="020F0502020204030204"/>
              </a:rPr>
              <a:t>To fulfill laboratory functions of international networks and organizations; and to participate in or provide consultancy for national and international technical regulations and infrastructure studies.</a:t>
            </a:r>
          </a:p>
        </p:txBody>
      </p:sp>
      <p:pic>
        <p:nvPicPr>
          <p:cNvPr id="9" name="Picture 4" descr="Image">
            <a:extLst>
              <a:ext uri="{FF2B5EF4-FFF2-40B4-BE49-F238E27FC236}">
                <a16:creationId xmlns:a16="http://schemas.microsoft.com/office/drawing/2014/main" id="{6D48AD33-C124-452D-B179-40B764C3CC79}"/>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9359755" y="1085561"/>
            <a:ext cx="2590135" cy="17267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2" descr="https://hsgm.saglik.gov.tr/images/surervizyon/resim4.png">
            <a:extLst>
              <a:ext uri="{FF2B5EF4-FFF2-40B4-BE49-F238E27FC236}">
                <a16:creationId xmlns:a16="http://schemas.microsoft.com/office/drawing/2014/main" id="{A66868C8-681C-4B8C-8788-3028DEC93F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0195" y="2923102"/>
            <a:ext cx="2484836" cy="3722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00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014728" y="124806"/>
            <a:ext cx="7760208"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OUR FIGHT AGAINST TUBERCULOSIS CONTINUES</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a:r>
            <a:b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br>
            <a:r>
              <a:rPr kumimoji="0" lang="en-US" sz="2800" b="1" i="0" u="none" strike="noStrike" kern="0" cap="none" spc="0" normalizeH="0" baseline="0" noProof="0" dirty="0" smtClean="0">
                <a:ln>
                  <a:noFill/>
                </a:ln>
                <a:solidFill>
                  <a:srgbClr val="FF0000"/>
                </a:solidFill>
                <a:effectLst/>
                <a:uLnTx/>
                <a:uFillTx/>
                <a:latin typeface="Calibri" panose="020F0502020204030204"/>
                <a:ea typeface="+mj-ea"/>
                <a:cs typeface="+mj-cs"/>
              </a:rPr>
              <a:t>WITH DETERMINATION</a:t>
            </a:r>
            <a:endParaRPr kumimoji="0" lang="tr-TR" sz="1800" b="0" i="0" u="none" strike="noStrike" kern="0" cap="none" spc="0" normalizeH="0" baseline="0" noProof="0" dirty="0" smtClean="0">
              <a:ln>
                <a:noFill/>
              </a:ln>
              <a:solidFill>
                <a:sysClr val="windowText" lastClr="000000"/>
              </a:solidFill>
              <a:effectLst/>
              <a:uLnTx/>
              <a:uFillTx/>
            </a:endParaRPr>
          </a:p>
        </p:txBody>
      </p:sp>
      <p:graphicFrame>
        <p:nvGraphicFramePr>
          <p:cNvPr id="8" name="Grafik 7">
            <a:extLst>
              <a:ext uri="{FF2B5EF4-FFF2-40B4-BE49-F238E27FC236}">
                <a16:creationId xmlns:a16="http://schemas.microsoft.com/office/drawing/2014/main" id="{5C197072-1E3C-429B-ADFD-EE80E7EFC585}"/>
              </a:ext>
            </a:extLst>
          </p:cNvPr>
          <p:cNvGraphicFramePr>
            <a:graphicFrameLocks/>
          </p:cNvGraphicFramePr>
          <p:nvPr/>
        </p:nvGraphicFramePr>
        <p:xfrm>
          <a:off x="1624810" y="1174360"/>
          <a:ext cx="9259871" cy="3833404"/>
        </p:xfrm>
        <a:graphic>
          <a:graphicData uri="http://schemas.openxmlformats.org/drawingml/2006/chart">
            <c:chart xmlns:c="http://schemas.openxmlformats.org/drawingml/2006/chart" xmlns:r="http://schemas.openxmlformats.org/officeDocument/2006/relationships" r:id="rId5"/>
          </a:graphicData>
        </a:graphic>
      </p:graphicFrame>
      <p:sp>
        <p:nvSpPr>
          <p:cNvPr id="9" name="Oval 8">
            <a:extLst>
              <a:ext uri="{FF2B5EF4-FFF2-40B4-BE49-F238E27FC236}">
                <a16:creationId xmlns:a16="http://schemas.microsoft.com/office/drawing/2014/main" id="{A6A72971-E541-4E99-8E4C-B7F1AF95855A}"/>
              </a:ext>
            </a:extLst>
          </p:cNvPr>
          <p:cNvSpPr/>
          <p:nvPr/>
        </p:nvSpPr>
        <p:spPr>
          <a:xfrm>
            <a:off x="9897017" y="1078913"/>
            <a:ext cx="2163639" cy="2134786"/>
          </a:xfrm>
          <a:prstGeom prst="ellipse">
            <a:avLst/>
          </a:prstGeom>
          <a:solidFill>
            <a:srgbClr val="4472C4"/>
          </a:solidFill>
          <a:ln w="12700" cap="flat" cmpd="sng" algn="ctr">
            <a:solidFill>
              <a:srgbClr val="4472C4">
                <a:shade val="50000"/>
              </a:srgbClr>
            </a:solidFill>
            <a:prstDash val="solid"/>
            <a:miter lim="800000"/>
          </a:ln>
          <a:effectLst/>
        </p:spPr>
        <p:txBody>
          <a:bodyPr rot="0" spcFirstLastPara="0" vert="horz" wrap="square" lIns="102470" tIns="51235" rIns="102470" bIns="51235"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33" b="0" i="0" u="none" strike="noStrike" kern="0" cap="none" spc="0" normalizeH="0" baseline="0" noProof="0" dirty="0">
                <a:ln>
                  <a:noFill/>
                </a:ln>
                <a:solidFill>
                  <a:srgbClr val="FFFF00"/>
                </a:solidFill>
                <a:effectLst/>
                <a:uLnTx/>
                <a:uFillTx/>
                <a:latin typeface="Calibri" panose="020F0502020204030204"/>
                <a:ea typeface="+mn-ea"/>
                <a:cs typeface="+mn-cs"/>
              </a:rPr>
              <a:t> Only </a:t>
            </a:r>
            <a:r>
              <a:rPr kumimoji="0" lang="en-US" sz="1233" b="0" i="0" u="none" strike="noStrike" kern="0" cap="none" spc="0" normalizeH="0" baseline="0" noProof="0" dirty="0" err="1">
                <a:ln>
                  <a:noFill/>
                </a:ln>
                <a:solidFill>
                  <a:srgbClr val="FFFF00"/>
                </a:solidFill>
                <a:effectLst/>
                <a:uLnTx/>
                <a:uFillTx/>
                <a:latin typeface="Calibri" panose="020F0502020204030204"/>
                <a:ea typeface="+mn-ea"/>
                <a:cs typeface="+mn-cs"/>
              </a:rPr>
              <a:t>Türkiye’s</a:t>
            </a:r>
            <a:r>
              <a:rPr kumimoji="0" lang="en-US" sz="1233" b="0" i="0" u="none" strike="noStrike" kern="0" cap="none" spc="0" normalizeH="0" baseline="0" noProof="0" dirty="0">
                <a:ln>
                  <a:noFill/>
                </a:ln>
                <a:solidFill>
                  <a:srgbClr val="FFFF00"/>
                </a:solidFill>
                <a:effectLst/>
                <a:uLnTx/>
                <a:uFillTx/>
                <a:latin typeface="Calibri" panose="020F0502020204030204"/>
                <a:ea typeface="+mn-ea"/>
                <a:cs typeface="+mn-cs"/>
              </a:rPr>
              <a:t> registered data has been used for 2024. Global and other regional data will be updated once published.</a:t>
            </a:r>
          </a:p>
        </p:txBody>
      </p:sp>
      <p:sp>
        <p:nvSpPr>
          <p:cNvPr id="4" name="Dikdörtgen 3"/>
          <p:cNvSpPr/>
          <p:nvPr/>
        </p:nvSpPr>
        <p:spPr>
          <a:xfrm>
            <a:off x="1456548" y="5191007"/>
            <a:ext cx="4951677" cy="261610"/>
          </a:xfrm>
          <a:prstGeom prst="rect">
            <a:avLst/>
          </a:prstGeom>
        </p:spPr>
        <p:txBody>
          <a:bodyPr wrap="none">
            <a:spAutoFit/>
          </a:bodyPr>
          <a:lstStyle/>
          <a:p>
            <a:pPr marL="7318" lvl="0" defTabSz="537904">
              <a:spcBef>
                <a:spcPts val="57"/>
              </a:spcBef>
              <a:defRPr/>
            </a:pPr>
            <a:r>
              <a:rPr lang="en-US" sz="1100" dirty="0">
                <a:solidFill>
                  <a:prstClr val="black"/>
                </a:solidFill>
                <a:latin typeface="Calibri" panose="020F0502020204030204"/>
              </a:rPr>
              <a:t>Source: WHO Global Health Observatory Database, Health Statistics Yearbook 2023</a:t>
            </a:r>
            <a:endParaRPr lang="en-US" sz="1100" dirty="0">
              <a:solidFill>
                <a:prstClr val="black"/>
              </a:solidFill>
              <a:latin typeface="Arial" panose="020B0604020202020204" pitchFamily="34" charset="0"/>
              <a:cs typeface="Arial" panose="020B0604020202020204" pitchFamily="34" charset="0"/>
            </a:endParaRPr>
          </a:p>
        </p:txBody>
      </p:sp>
      <p:sp>
        <p:nvSpPr>
          <p:cNvPr id="7" name="Dikdörtgen 6"/>
          <p:cNvSpPr/>
          <p:nvPr/>
        </p:nvSpPr>
        <p:spPr>
          <a:xfrm>
            <a:off x="1453377" y="5517015"/>
            <a:ext cx="9201446" cy="707245"/>
          </a:xfrm>
          <a:prstGeom prst="rect">
            <a:avLst/>
          </a:prstGeom>
        </p:spPr>
        <p:txBody>
          <a:bodyPr wrap="square">
            <a:spAutoFit/>
          </a:bodyPr>
          <a:lstStyle/>
          <a:p>
            <a:pPr marL="7318" marR="2927" lvl="0" defTabSz="537904">
              <a:lnSpc>
                <a:spcPct val="111100"/>
              </a:lnSpc>
              <a:spcBef>
                <a:spcPts val="57"/>
              </a:spcBef>
              <a:defRPr/>
            </a:pPr>
            <a:r>
              <a:rPr lang="en-US" dirty="0">
                <a:solidFill>
                  <a:prstClr val="black"/>
                </a:solidFill>
                <a:latin typeface="Calibri" panose="020F0502020204030204"/>
              </a:rPr>
              <a:t>We continue to provide tuberculosis diagnosis and treatment services, including medications, to patients </a:t>
            </a:r>
            <a:r>
              <a:rPr lang="en-US" b="1" dirty="0">
                <a:solidFill>
                  <a:prstClr val="black"/>
                </a:solidFill>
                <a:latin typeface="Calibri" panose="020F0502020204030204"/>
              </a:rPr>
              <a:t>free of charge</a:t>
            </a:r>
            <a:r>
              <a:rPr lang="en-US" sz="1400" b="1" dirty="0">
                <a:solidFill>
                  <a:prstClr val="black"/>
                </a:solidFill>
                <a:latin typeface="Calibri" panose="020F0502020204030204"/>
              </a:rPr>
              <a:t>.</a:t>
            </a:r>
            <a:endParaRPr lang="en-US" sz="1345" b="1" spc="-15"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701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847194" y="343573"/>
            <a:ext cx="319658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Malaria Elimination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387753"/>
            <a:ext cx="5748684" cy="1323439"/>
          </a:xfrm>
          <a:prstGeom prst="rect">
            <a:avLst/>
          </a:prstGeom>
        </p:spPr>
        <p:txBody>
          <a:bodyPr wrap="square">
            <a:spAutoFit/>
          </a:bodyPr>
          <a:lstStyle/>
          <a:p>
            <a:pPr marL="342900" lvl="0" indent="-342900">
              <a:buFont typeface="Arial" panose="020B0604020202020204" pitchFamily="34" charset="0"/>
              <a:buChar char="•"/>
            </a:pPr>
            <a:r>
              <a:rPr lang="en-US" sz="2000" dirty="0">
                <a:solidFill>
                  <a:prstClr val="black"/>
                </a:solidFill>
                <a:latin typeface="Calibri" panose="020F0502020204030204"/>
              </a:rPr>
              <a:t>Local malaria transmission has been interrupted</a:t>
            </a:r>
          </a:p>
          <a:p>
            <a:pPr marL="342900" lvl="0" indent="-342900">
              <a:buFont typeface="Arial" panose="020B0604020202020204" pitchFamily="34" charset="0"/>
              <a:buChar char="•"/>
            </a:pPr>
            <a:r>
              <a:rPr lang="en-US" sz="2000" dirty="0">
                <a:solidFill>
                  <a:prstClr val="black"/>
                </a:solidFill>
                <a:latin typeface="Calibri" panose="020F0502020204030204"/>
              </a:rPr>
              <a:t>World Health Organization malaria elimination certification process has been initiated to get «malaria free» certificate</a:t>
            </a:r>
          </a:p>
        </p:txBody>
      </p:sp>
      <p:pic>
        <p:nvPicPr>
          <p:cNvPr id="9" name="Resim 8">
            <a:extLst>
              <a:ext uri="{FF2B5EF4-FFF2-40B4-BE49-F238E27FC236}">
                <a16:creationId xmlns:a16="http://schemas.microsoft.com/office/drawing/2014/main" id="{12D00911-7889-4C4A-BA96-C0A2E3971A20}"/>
              </a:ext>
            </a:extLst>
          </p:cNvPr>
          <p:cNvPicPr>
            <a:picLocks noChangeAspect="1"/>
          </p:cNvPicPr>
          <p:nvPr/>
        </p:nvPicPr>
        <p:blipFill rotWithShape="1">
          <a:blip r:embed="rId5"/>
          <a:srcRect l="17633" t="33824" r="18559" b="6759"/>
          <a:stretch/>
        </p:blipFill>
        <p:spPr>
          <a:xfrm>
            <a:off x="448835" y="2995053"/>
            <a:ext cx="6170635" cy="3024878"/>
          </a:xfrm>
          <a:prstGeom prst="rect">
            <a:avLst/>
          </a:prstGeom>
        </p:spPr>
      </p:pic>
      <p:pic>
        <p:nvPicPr>
          <p:cNvPr id="10" name="Resim 9">
            <a:extLst>
              <a:ext uri="{FF2B5EF4-FFF2-40B4-BE49-F238E27FC236}">
                <a16:creationId xmlns:a16="http://schemas.microsoft.com/office/drawing/2014/main" id="{C36D6B71-36DA-4997-AF5D-2CBA100426E6}"/>
              </a:ext>
            </a:extLst>
          </p:cNvPr>
          <p:cNvPicPr>
            <a:picLocks noChangeAspect="1"/>
          </p:cNvPicPr>
          <p:nvPr/>
        </p:nvPicPr>
        <p:blipFill>
          <a:blip r:embed="rId6"/>
          <a:stretch>
            <a:fillRect/>
          </a:stretch>
        </p:blipFill>
        <p:spPr>
          <a:xfrm>
            <a:off x="6618931" y="1085561"/>
            <a:ext cx="3452823" cy="4538381"/>
          </a:xfrm>
          <a:prstGeom prst="rect">
            <a:avLst/>
          </a:prstGeom>
        </p:spPr>
      </p:pic>
      <p:pic>
        <p:nvPicPr>
          <p:cNvPr id="11" name="Picture 2">
            <a:extLst>
              <a:ext uri="{FF2B5EF4-FFF2-40B4-BE49-F238E27FC236}">
                <a16:creationId xmlns:a16="http://schemas.microsoft.com/office/drawing/2014/main" id="{D9D52BC0-3CB8-4E95-920F-A8E32DDA66E0}"/>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3158" t="15847" r="33845" b="5652"/>
          <a:stretch/>
        </p:blipFill>
        <p:spPr bwMode="auto">
          <a:xfrm>
            <a:off x="9817688" y="1868768"/>
            <a:ext cx="2331744" cy="3120460"/>
          </a:xfrm>
          <a:prstGeom prst="rect">
            <a:avLst/>
          </a:prstGeom>
          <a:noFill/>
          <a:ln w="9525">
            <a:solidFill>
              <a:srgbClr val="000000"/>
            </a:solid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8174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711596" y="915338"/>
            <a:ext cx="5680466"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Public Health Reference Laboratories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75699" y="2071342"/>
            <a:ext cx="11347436" cy="4093428"/>
          </a:xfrm>
          <a:prstGeom prst="rect">
            <a:avLst/>
          </a:prstGeom>
        </p:spPr>
        <p:txBody>
          <a:bodyPr wrap="square">
            <a:spAutoFit/>
          </a:bodyPr>
          <a:lstStyle/>
          <a:p>
            <a:pPr lvl="0" algn="just"/>
            <a:r>
              <a:rPr lang="en-GB" sz="2000" dirty="0" err="1">
                <a:solidFill>
                  <a:prstClr val="black"/>
                </a:solidFill>
                <a:latin typeface="Calibri" panose="020F0502020204030204"/>
              </a:rPr>
              <a:t>Türkiye</a:t>
            </a:r>
            <a:r>
              <a:rPr lang="en-GB" sz="2000" dirty="0">
                <a:solidFill>
                  <a:prstClr val="black"/>
                </a:solidFill>
                <a:latin typeface="Calibri" panose="020F0502020204030204"/>
              </a:rPr>
              <a:t> has strengthened its laboratory capacity in the field of public health and, with its nationally and internationally accredited reference laboratories, has become a leading country supporting regional cooperation.</a:t>
            </a:r>
          </a:p>
          <a:p>
            <a:pPr marL="238898" lvl="0" indent="-238898" algn="just">
              <a:buFont typeface="Arial" panose="020B0604020202020204" pitchFamily="34" charset="0"/>
              <a:buChar char="•"/>
            </a:pPr>
            <a:r>
              <a:rPr lang="tr-TR" sz="2000" dirty="0">
                <a:solidFill>
                  <a:prstClr val="black"/>
                </a:solidFill>
                <a:latin typeface="Calibri" panose="020F0502020204030204"/>
              </a:rPr>
              <a:t>T</a:t>
            </a:r>
            <a:r>
              <a:rPr lang="en-GB" sz="2000" dirty="0">
                <a:solidFill>
                  <a:prstClr val="black"/>
                </a:solidFill>
                <a:latin typeface="Calibri" panose="020F0502020204030204"/>
              </a:rPr>
              <a:t>here are 84 Public Health Laboratories in 81 provinces, where chemical and microbiological analyses are carried out on both clinical and non-clinical samples.</a:t>
            </a:r>
            <a:endParaRPr lang="tr-TR" sz="2000" dirty="0">
              <a:solidFill>
                <a:prstClr val="black"/>
              </a:solidFill>
              <a:latin typeface="Calibri" panose="020F0502020204030204"/>
            </a:endParaRPr>
          </a:p>
          <a:p>
            <a:pPr marL="238898" lvl="0" indent="-238898" algn="just">
              <a:buFont typeface="Arial" panose="020B0604020202020204" pitchFamily="34" charset="0"/>
              <a:buChar char="•"/>
            </a:pPr>
            <a:r>
              <a:rPr lang="en-GB" sz="2000" dirty="0">
                <a:solidFill>
                  <a:prstClr val="black"/>
                </a:solidFill>
                <a:latin typeface="Calibri" panose="020F0502020204030204"/>
              </a:rPr>
              <a:t>Public Health Reference Laboratories </a:t>
            </a:r>
            <a:r>
              <a:rPr lang="tr-TR" sz="2000" dirty="0">
                <a:solidFill>
                  <a:prstClr val="black"/>
                </a:solidFill>
                <a:latin typeface="Calibri" panose="020F0502020204030204"/>
              </a:rPr>
              <a:t>(PHRL) </a:t>
            </a:r>
            <a:r>
              <a:rPr lang="en-GB" sz="2000" dirty="0">
                <a:solidFill>
                  <a:prstClr val="black"/>
                </a:solidFill>
                <a:latin typeface="Calibri" panose="020F0502020204030204"/>
              </a:rPr>
              <a:t>provides services in the fields of chemical, microbiological, toxicological, water analyses and </a:t>
            </a:r>
            <a:r>
              <a:rPr lang="en-GB" sz="2000" dirty="0" err="1">
                <a:solidFill>
                  <a:prstClr val="black"/>
                </a:solidFill>
                <a:latin typeface="Calibri" panose="020F0502020204030204"/>
              </a:rPr>
              <a:t>newborn</a:t>
            </a:r>
            <a:r>
              <a:rPr lang="en-GB" sz="2000" dirty="0">
                <a:solidFill>
                  <a:prstClr val="black"/>
                </a:solidFill>
                <a:latin typeface="Calibri" panose="020F0502020204030204"/>
              </a:rPr>
              <a:t> screening, operating in compliance with TS EN ISO/IEC 17025, TS EN ISO 15189, and OECD Good Laboratory Practice (GLP) standards.</a:t>
            </a:r>
            <a:endParaRPr lang="tr-TR" sz="2000" dirty="0">
              <a:solidFill>
                <a:prstClr val="black"/>
              </a:solidFill>
              <a:latin typeface="Calibri" panose="020F0502020204030204"/>
            </a:endParaRPr>
          </a:p>
          <a:p>
            <a:pPr marL="238898" lvl="0" indent="-238898" algn="just">
              <a:buFont typeface="Arial" panose="020B0604020202020204" pitchFamily="34" charset="0"/>
              <a:buChar char="•"/>
            </a:pPr>
            <a:r>
              <a:rPr lang="tr-TR" sz="2000" dirty="0">
                <a:solidFill>
                  <a:prstClr val="black"/>
                </a:solidFill>
                <a:latin typeface="Calibri" panose="020F0502020204030204"/>
              </a:rPr>
              <a:t>PHRL</a:t>
            </a:r>
            <a:r>
              <a:rPr lang="en-GB" sz="2000" dirty="0">
                <a:solidFill>
                  <a:prstClr val="black"/>
                </a:solidFill>
                <a:latin typeface="Calibri" panose="020F0502020204030204"/>
              </a:rPr>
              <a:t>, authorized by the Organisation for the Prohibition of Chemical Weapons (OPCW) and accredited to perform analyses under the Chemical Weapons Convention, is one of 29 designated laboratories worldwide.</a:t>
            </a:r>
            <a:endParaRPr lang="tr-TR" sz="2000" dirty="0">
              <a:solidFill>
                <a:prstClr val="black"/>
              </a:solidFill>
              <a:latin typeface="Calibri" panose="020F0502020204030204"/>
            </a:endParaRPr>
          </a:p>
          <a:p>
            <a:pPr marL="238898" lvl="0" indent="-238898" algn="just">
              <a:buFont typeface="Arial" panose="020B0604020202020204" pitchFamily="34" charset="0"/>
              <a:buChar char="•"/>
            </a:pPr>
            <a:r>
              <a:rPr lang="en-GB" sz="2000" dirty="0">
                <a:solidFill>
                  <a:prstClr val="black"/>
                </a:solidFill>
                <a:latin typeface="Calibri" panose="020F0502020204030204"/>
              </a:rPr>
              <a:t>With this competence, </a:t>
            </a:r>
            <a:r>
              <a:rPr lang="en-GB" sz="2000" dirty="0" err="1">
                <a:solidFill>
                  <a:prstClr val="black"/>
                </a:solidFill>
                <a:latin typeface="Calibri" panose="020F0502020204030204"/>
              </a:rPr>
              <a:t>Türkiye</a:t>
            </a:r>
            <a:r>
              <a:rPr lang="en-GB" sz="2000" dirty="0">
                <a:solidFill>
                  <a:prstClr val="black"/>
                </a:solidFill>
                <a:latin typeface="Calibri" panose="020F0502020204030204"/>
              </a:rPr>
              <a:t> stands among the global scientific authorities contributing to peace, health, and security.</a:t>
            </a:r>
          </a:p>
        </p:txBody>
      </p:sp>
    </p:spTree>
    <p:extLst>
      <p:ext uri="{BB962C8B-B14F-4D97-AF65-F5344CB8AC3E}">
        <p14:creationId xmlns:p14="http://schemas.microsoft.com/office/powerpoint/2010/main" val="225090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153639" y="823951"/>
            <a:ext cx="550067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Chronic Diseases and Elderly Health</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2484556"/>
            <a:ext cx="5631531" cy="2862322"/>
          </a:xfrm>
          <a:prstGeom prst="rect">
            <a:avLst/>
          </a:prstGeom>
        </p:spPr>
        <p:txBody>
          <a:bodyPr wrap="square">
            <a:spAutoFit/>
          </a:bodyPr>
          <a:lstStyle/>
          <a:p>
            <a:pPr marL="285750" lvl="0" indent="-285750">
              <a:buFont typeface="Arial" panose="020B0604020202020204" pitchFamily="34" charset="0"/>
              <a:buChar char="•"/>
            </a:pPr>
            <a:r>
              <a:rPr lang="en-US" sz="2000" dirty="0">
                <a:solidFill>
                  <a:prstClr val="black"/>
                </a:solidFill>
                <a:latin typeface="Calibri" panose="020F0502020204030204"/>
              </a:rPr>
              <a:t>The total fertility rate has been 1</a:t>
            </a:r>
            <a:r>
              <a:rPr lang="tr-TR" sz="2000" dirty="0">
                <a:solidFill>
                  <a:prstClr val="black"/>
                </a:solidFill>
                <a:latin typeface="Calibri" panose="020F0502020204030204"/>
              </a:rPr>
              <a:t>,</a:t>
            </a:r>
            <a:r>
              <a:rPr lang="en-US" sz="2000" dirty="0">
                <a:solidFill>
                  <a:prstClr val="black"/>
                </a:solidFill>
                <a:latin typeface="Calibri" panose="020F0502020204030204"/>
              </a:rPr>
              <a:t>48.</a:t>
            </a:r>
            <a:endParaRPr lang="tr-TR" sz="2000" dirty="0">
              <a:solidFill>
                <a:prstClr val="black"/>
              </a:solidFill>
              <a:latin typeface="Calibri" panose="020F0502020204030204"/>
            </a:endParaRPr>
          </a:p>
          <a:p>
            <a:pPr marL="285750" lvl="0" indent="-285750">
              <a:buFont typeface="Arial" panose="020B0604020202020204" pitchFamily="34" charset="0"/>
              <a:buChar char="•"/>
            </a:pPr>
            <a:r>
              <a:rPr lang="en-US" sz="2000" dirty="0">
                <a:solidFill>
                  <a:prstClr val="black"/>
                </a:solidFill>
                <a:latin typeface="Calibri" panose="020F0502020204030204"/>
              </a:rPr>
              <a:t>Life expectancy at birth has been calculated as 78</a:t>
            </a:r>
            <a:r>
              <a:rPr lang="tr-TR" sz="2000" dirty="0">
                <a:solidFill>
                  <a:prstClr val="black"/>
                </a:solidFill>
                <a:latin typeface="Calibri" panose="020F0502020204030204"/>
              </a:rPr>
              <a:t>,</a:t>
            </a:r>
            <a:r>
              <a:rPr lang="en-US" sz="2000" dirty="0">
                <a:solidFill>
                  <a:prstClr val="black"/>
                </a:solidFill>
                <a:latin typeface="Calibri" panose="020F0502020204030204"/>
              </a:rPr>
              <a:t>1 years.</a:t>
            </a:r>
            <a:endParaRPr lang="tr-TR" sz="2000" dirty="0">
              <a:solidFill>
                <a:prstClr val="black"/>
              </a:solidFill>
              <a:latin typeface="Calibri" panose="020F0502020204030204"/>
            </a:endParaRPr>
          </a:p>
          <a:p>
            <a:pPr marL="285750" lvl="0" indent="-285750">
              <a:buFont typeface="Arial" panose="020B0604020202020204" pitchFamily="34" charset="0"/>
              <a:buChar char="•"/>
            </a:pPr>
            <a:r>
              <a:rPr lang="en-US" sz="2000" dirty="0">
                <a:solidFill>
                  <a:prstClr val="black"/>
                </a:solidFill>
                <a:latin typeface="Calibri" panose="020F0502020204030204"/>
              </a:rPr>
              <a:t>The population aged 65 and over has increased by 20% in the last five years, and the proportion of the elderly has reached 10</a:t>
            </a:r>
            <a:r>
              <a:rPr lang="tr-TR" sz="2000" dirty="0">
                <a:solidFill>
                  <a:prstClr val="black"/>
                </a:solidFill>
                <a:latin typeface="Calibri" panose="020F0502020204030204"/>
              </a:rPr>
              <a:t>,</a:t>
            </a:r>
            <a:r>
              <a:rPr lang="en-US" sz="2000" dirty="0">
                <a:solidFill>
                  <a:prstClr val="black"/>
                </a:solidFill>
                <a:latin typeface="Calibri" panose="020F0502020204030204"/>
              </a:rPr>
              <a:t>6%.</a:t>
            </a:r>
            <a:endParaRPr lang="tr-TR" sz="2000" dirty="0">
              <a:solidFill>
                <a:prstClr val="black"/>
              </a:solidFill>
              <a:latin typeface="Calibri" panose="020F0502020204030204"/>
            </a:endParaRPr>
          </a:p>
          <a:p>
            <a:pPr marL="285750" lvl="0" indent="-285750">
              <a:buFont typeface="Arial" panose="020B0604020202020204" pitchFamily="34" charset="0"/>
              <a:buChar char="•"/>
            </a:pPr>
            <a:r>
              <a:rPr lang="en-US" sz="2000" dirty="0">
                <a:solidFill>
                  <a:prstClr val="black"/>
                </a:solidFill>
                <a:latin typeface="Calibri" panose="020F0502020204030204"/>
              </a:rPr>
              <a:t>According to projections, the elderly population is expected to surpass the 0–14 age group before the 2040s</a:t>
            </a:r>
            <a:endParaRPr lang="tr-TR" sz="2000" dirty="0">
              <a:solidFill>
                <a:prstClr val="black"/>
              </a:solidFill>
              <a:latin typeface="Calibri" panose="020F0502020204030204"/>
            </a:endParaRPr>
          </a:p>
        </p:txBody>
      </p:sp>
      <p:graphicFrame>
        <p:nvGraphicFramePr>
          <p:cNvPr id="9" name="Grafik 8">
            <a:extLst>
              <a:ext uri="{FF2B5EF4-FFF2-40B4-BE49-F238E27FC236}">
                <a16:creationId xmlns:a16="http://schemas.microsoft.com/office/drawing/2014/main" id="{0EAEE9C6-1C86-4A0C-A143-123B2E05CC8C}"/>
              </a:ext>
            </a:extLst>
          </p:cNvPr>
          <p:cNvGraphicFramePr/>
          <p:nvPr>
            <p:extLst>
              <p:ext uri="{D42A27DB-BD31-4B8C-83A1-F6EECF244321}">
                <p14:modId xmlns:p14="http://schemas.microsoft.com/office/powerpoint/2010/main" val="3663348448"/>
              </p:ext>
            </p:extLst>
          </p:nvPr>
        </p:nvGraphicFramePr>
        <p:xfrm>
          <a:off x="6408225" y="1990780"/>
          <a:ext cx="5654272" cy="328891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5480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053055" y="562341"/>
            <a:ext cx="550067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Chronic Diseases and Elderly Health</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68594" y="1908706"/>
            <a:ext cx="5677251" cy="3416320"/>
          </a:xfrm>
          <a:prstGeom prst="rect">
            <a:avLst/>
          </a:prstGeom>
        </p:spPr>
        <p:txBody>
          <a:bodyPr wrap="square">
            <a:spAutoFit/>
          </a:bodyPr>
          <a:lstStyle/>
          <a:p>
            <a:pPr lvl="0"/>
            <a:r>
              <a:rPr lang="en-US" sz="2400" dirty="0">
                <a:solidFill>
                  <a:prstClr val="black"/>
                </a:solidFill>
                <a:latin typeface="Calibri" panose="020F0502020204030204"/>
              </a:rPr>
              <a:t>At least one chronic disease is present in one out of every three citizens.</a:t>
            </a:r>
            <a:br>
              <a:rPr lang="en-US" sz="2400" dirty="0">
                <a:solidFill>
                  <a:prstClr val="black"/>
                </a:solidFill>
                <a:latin typeface="Calibri" panose="020F0502020204030204"/>
              </a:rPr>
            </a:br>
            <a:r>
              <a:rPr lang="en-US" sz="2400" dirty="0">
                <a:solidFill>
                  <a:prstClr val="black"/>
                </a:solidFill>
                <a:latin typeface="Calibri" panose="020F0502020204030204"/>
              </a:rPr>
              <a:t>With increasing age, </a:t>
            </a:r>
            <a:r>
              <a:rPr lang="en-US" sz="2400" dirty="0" err="1">
                <a:solidFill>
                  <a:prstClr val="black"/>
                </a:solidFill>
                <a:latin typeface="Calibri" panose="020F0502020204030204"/>
              </a:rPr>
              <a:t>multimorbidity</a:t>
            </a:r>
            <a:r>
              <a:rPr lang="en-US" sz="2400" dirty="0">
                <a:solidFill>
                  <a:prstClr val="black"/>
                </a:solidFill>
                <a:latin typeface="Calibri" panose="020F0502020204030204"/>
              </a:rPr>
              <a:t> becomes more common.</a:t>
            </a:r>
            <a:br>
              <a:rPr lang="en-US" sz="2400" dirty="0">
                <a:solidFill>
                  <a:prstClr val="black"/>
                </a:solidFill>
                <a:latin typeface="Calibri" panose="020F0502020204030204"/>
              </a:rPr>
            </a:br>
            <a:r>
              <a:rPr lang="en-US" sz="2400" dirty="0">
                <a:solidFill>
                  <a:prstClr val="black"/>
                </a:solidFill>
                <a:latin typeface="Calibri" panose="020F0502020204030204"/>
              </a:rPr>
              <a:t>In our country, 72% of all deaths are caused by </a:t>
            </a:r>
            <a:r>
              <a:rPr lang="en-US" sz="2400" dirty="0" err="1">
                <a:solidFill>
                  <a:prstClr val="black"/>
                </a:solidFill>
                <a:latin typeface="Calibri" panose="020F0502020204030204"/>
              </a:rPr>
              <a:t>noncommunicable</a:t>
            </a:r>
            <a:r>
              <a:rPr lang="en-US" sz="2400" dirty="0">
                <a:solidFill>
                  <a:prstClr val="black"/>
                </a:solidFill>
                <a:latin typeface="Calibri" panose="020F0502020204030204"/>
              </a:rPr>
              <a:t> diseases.</a:t>
            </a:r>
            <a:br>
              <a:rPr lang="en-US" sz="2400" dirty="0">
                <a:solidFill>
                  <a:prstClr val="black"/>
                </a:solidFill>
                <a:latin typeface="Calibri" panose="020F0502020204030204"/>
              </a:rPr>
            </a:br>
            <a:r>
              <a:rPr lang="en-US" sz="2400" dirty="0">
                <a:solidFill>
                  <a:prstClr val="black"/>
                </a:solidFill>
                <a:latin typeface="Calibri" panose="020F0502020204030204"/>
              </a:rPr>
              <a:t>Cardiovascular diseases are the leading cause of death,</a:t>
            </a:r>
            <a:br>
              <a:rPr lang="en-US" sz="2400" dirty="0">
                <a:solidFill>
                  <a:prstClr val="black"/>
                </a:solidFill>
                <a:latin typeface="Calibri" panose="020F0502020204030204"/>
              </a:rPr>
            </a:br>
            <a:r>
              <a:rPr lang="en-US" sz="2400" dirty="0">
                <a:solidFill>
                  <a:prstClr val="black"/>
                </a:solidFill>
                <a:latin typeface="Calibri" panose="020F0502020204030204"/>
              </a:rPr>
              <a:t>followed by cancers.</a:t>
            </a:r>
            <a:endParaRPr lang="tr-TR" sz="2400" dirty="0">
              <a:solidFill>
                <a:prstClr val="black"/>
              </a:solidFill>
              <a:latin typeface="Calibri" panose="020F0502020204030204"/>
            </a:endParaRPr>
          </a:p>
        </p:txBody>
      </p:sp>
      <p:pic>
        <p:nvPicPr>
          <p:cNvPr id="9" name="Resim 8">
            <a:extLst>
              <a:ext uri="{FF2B5EF4-FFF2-40B4-BE49-F238E27FC236}">
                <a16:creationId xmlns:a16="http://schemas.microsoft.com/office/drawing/2014/main" id="{3AD59D10-6FC0-4E7D-A057-E41D839C356D}"/>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Lst>
          </a:blip>
          <a:stretch>
            <a:fillRect/>
          </a:stretch>
        </p:blipFill>
        <p:spPr>
          <a:xfrm>
            <a:off x="6565604" y="1730767"/>
            <a:ext cx="5534376" cy="3594259"/>
          </a:xfrm>
          <a:prstGeom prst="rect">
            <a:avLst/>
          </a:prstGeom>
        </p:spPr>
      </p:pic>
    </p:spTree>
    <p:extLst>
      <p:ext uri="{BB962C8B-B14F-4D97-AF65-F5344CB8AC3E}">
        <p14:creationId xmlns:p14="http://schemas.microsoft.com/office/powerpoint/2010/main" val="187443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1839257" y="353406"/>
            <a:ext cx="8603191"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End-to-End Process Management in the Prevention and Control of </a:t>
            </a:r>
            <a:r>
              <a:rPr kumimoji="0" lang="en-US" sz="2800" b="1" i="0" u="none" strike="noStrike" kern="0" cap="none" spc="0" normalizeH="0" baseline="0" noProof="0" dirty="0" err="1" smtClean="0">
                <a:ln>
                  <a:noFill/>
                </a:ln>
                <a:solidFill>
                  <a:srgbClr val="0094AB"/>
                </a:solidFill>
                <a:effectLst/>
                <a:uLnTx/>
                <a:uFillTx/>
                <a:latin typeface="Calibri" panose="020F0502020204030204"/>
                <a:ea typeface="+mj-ea"/>
                <a:cs typeface="+mj-cs"/>
              </a:rPr>
              <a:t>Noncommunicable</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Diseases</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107" name="Resim 106"/>
          <p:cNvPicPr/>
          <p:nvPr/>
        </p:nvPicPr>
        <p:blipFill>
          <a:blip r:embed="rId5">
            <a:extLst>
              <a:ext uri="{28A0092B-C50C-407E-A947-70E740481C1C}">
                <a14:useLocalDpi xmlns:a14="http://schemas.microsoft.com/office/drawing/2010/main" val="0"/>
              </a:ext>
            </a:extLst>
          </a:blip>
          <a:stretch>
            <a:fillRect/>
          </a:stretch>
        </p:blipFill>
        <p:spPr>
          <a:xfrm>
            <a:off x="659541" y="1664208"/>
            <a:ext cx="11347436" cy="4782312"/>
          </a:xfrm>
          <a:prstGeom prst="rect">
            <a:avLst/>
          </a:prstGeom>
        </p:spPr>
      </p:pic>
    </p:spTree>
    <p:extLst>
      <p:ext uri="{BB962C8B-B14F-4D97-AF65-F5344CB8AC3E}">
        <p14:creationId xmlns:p14="http://schemas.microsoft.com/office/powerpoint/2010/main" val="204243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4" name="Dikdörtgen 3"/>
          <p:cNvSpPr/>
          <p:nvPr/>
        </p:nvSpPr>
        <p:spPr>
          <a:xfrm>
            <a:off x="3148215" y="3698239"/>
            <a:ext cx="6643678" cy="707886"/>
          </a:xfrm>
          <a:prstGeom prst="rect">
            <a:avLst/>
          </a:prstGeom>
        </p:spPr>
        <p:txBody>
          <a:bodyPr wrap="none">
            <a:spAutoFit/>
          </a:bodyPr>
          <a:lstStyle/>
          <a:p>
            <a:r>
              <a:rPr lang="en-US" sz="4000" dirty="0">
                <a:solidFill>
                  <a:srgbClr val="FF0000"/>
                </a:solidFill>
                <a:latin typeface="Calibri" panose="020F0502020204030204" pitchFamily="34" charset="0"/>
                <a:cs typeface="Calibri" panose="020F0502020204030204" pitchFamily="34" charset="0"/>
              </a:rPr>
              <a:t>Public Health System in </a:t>
            </a:r>
            <a:r>
              <a:rPr lang="en-US" sz="4000" dirty="0" err="1">
                <a:solidFill>
                  <a:srgbClr val="FF0000"/>
                </a:solidFill>
                <a:latin typeface="Calibri" panose="020F0502020204030204" pitchFamily="34" charset="0"/>
                <a:cs typeface="Calibri" panose="020F0502020204030204" pitchFamily="34" charset="0"/>
              </a:rPr>
              <a:t>Türkiye</a:t>
            </a:r>
            <a:endParaRPr lang="tr-TR" sz="4000" dirty="0">
              <a:solidFill>
                <a:srgbClr val="FF0000"/>
              </a:solidFill>
              <a:latin typeface="Calibri" panose="020F0502020204030204" pitchFamily="34" charset="0"/>
              <a:cs typeface="Calibri" panose="020F0502020204030204" pitchFamily="34" charset="0"/>
            </a:endParaRPr>
          </a:p>
        </p:txBody>
      </p:sp>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3845" y="309132"/>
            <a:ext cx="3252418" cy="24831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807619" y="562341"/>
            <a:ext cx="5095434"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Cancer Control Program</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551688" y="1344169"/>
            <a:ext cx="6059424" cy="2084830"/>
          </a:xfrm>
          <a:prstGeom prst="rect">
            <a:avLst/>
          </a:prstGeom>
        </p:spPr>
        <p:txBody>
          <a:bodyPr wrap="square">
            <a:spAutoFit/>
          </a:bodyPr>
          <a:lstStyle/>
          <a:p>
            <a:pPr lvl="0" algn="just"/>
            <a:r>
              <a:rPr lang="en-US" dirty="0">
                <a:solidFill>
                  <a:prstClr val="black"/>
                </a:solidFill>
                <a:latin typeface="Calibri" panose="020F0502020204030204"/>
              </a:rPr>
              <a:t>A comprehensive cancer control program is being carried out within the framework of cancer prevention and control, encompassing;</a:t>
            </a:r>
          </a:p>
          <a:p>
            <a:pPr marL="285750" lvl="0" indent="-285750" algn="just">
              <a:buFont typeface="Arial" panose="020B0604020202020204" pitchFamily="34" charset="0"/>
              <a:buChar char="•"/>
            </a:pPr>
            <a:r>
              <a:rPr lang="en-US" dirty="0">
                <a:solidFill>
                  <a:prstClr val="black"/>
                </a:solidFill>
                <a:latin typeface="Calibri" panose="020F0502020204030204"/>
              </a:rPr>
              <a:t>Cancer registration</a:t>
            </a:r>
          </a:p>
          <a:p>
            <a:pPr marL="285750" lvl="0" indent="-285750" algn="just">
              <a:buFont typeface="Arial" panose="020B0604020202020204" pitchFamily="34" charset="0"/>
              <a:buChar char="•"/>
            </a:pPr>
            <a:r>
              <a:rPr lang="en-US" dirty="0">
                <a:solidFill>
                  <a:prstClr val="black"/>
                </a:solidFill>
                <a:latin typeface="Calibri" panose="020F0502020204030204"/>
              </a:rPr>
              <a:t>Prevention</a:t>
            </a:r>
          </a:p>
          <a:p>
            <a:pPr marL="285750" lvl="0" indent="-285750" algn="just">
              <a:buFont typeface="Arial" panose="020B0604020202020204" pitchFamily="34" charset="0"/>
              <a:buChar char="•"/>
            </a:pPr>
            <a:r>
              <a:rPr lang="en-US" dirty="0">
                <a:solidFill>
                  <a:prstClr val="black"/>
                </a:solidFill>
                <a:latin typeface="Calibri" panose="020F0502020204030204"/>
              </a:rPr>
              <a:t>Screening</a:t>
            </a:r>
          </a:p>
          <a:p>
            <a:pPr marL="285750" lvl="0" indent="-285750" algn="just">
              <a:buFont typeface="Arial" panose="020B0604020202020204" pitchFamily="34" charset="0"/>
              <a:buChar char="•"/>
            </a:pPr>
            <a:r>
              <a:rPr lang="en-US" dirty="0">
                <a:solidFill>
                  <a:prstClr val="black"/>
                </a:solidFill>
                <a:latin typeface="Calibri" panose="020F0502020204030204"/>
              </a:rPr>
              <a:t>Treatment activities</a:t>
            </a:r>
            <a:endParaRPr lang="en-US" dirty="0">
              <a:solidFill>
                <a:prstClr val="black"/>
              </a:solidFill>
              <a:latin typeface="Calibri" panose="020F0502020204030204"/>
              <a:cs typeface="Arial" panose="020B0604020202020204" pitchFamily="34" charset="0"/>
            </a:endParaRPr>
          </a:p>
        </p:txBody>
      </p:sp>
      <p:sp>
        <p:nvSpPr>
          <p:cNvPr id="7" name="Dikdörtgen 6"/>
          <p:cNvSpPr/>
          <p:nvPr/>
        </p:nvSpPr>
        <p:spPr>
          <a:xfrm>
            <a:off x="551688" y="3754827"/>
            <a:ext cx="6096000" cy="2585323"/>
          </a:xfrm>
          <a:prstGeom prst="rect">
            <a:avLst/>
          </a:prstGeom>
        </p:spPr>
        <p:txBody>
          <a:bodyPr>
            <a:spAutoFit/>
          </a:bodyPr>
          <a:lstStyle/>
          <a:p>
            <a:pPr lvl="0"/>
            <a:r>
              <a:rPr lang="en-US" b="1" dirty="0">
                <a:solidFill>
                  <a:prstClr val="black"/>
                </a:solidFill>
                <a:latin typeface="Calibri" panose="020F0502020204030204"/>
              </a:rPr>
              <a:t>Cancer Control Program</a:t>
            </a:r>
            <a:endParaRPr lang="en-US" dirty="0">
              <a:solidFill>
                <a:prstClr val="black"/>
              </a:solidFill>
              <a:latin typeface="Calibri" panose="020F0502020204030204"/>
            </a:endParaRPr>
          </a:p>
          <a:p>
            <a:pPr marL="285750" lvl="0" indent="-285750">
              <a:buFont typeface="Arial" panose="020B0604020202020204" pitchFamily="34" charset="0"/>
              <a:buChar char="•"/>
            </a:pPr>
            <a:r>
              <a:rPr lang="en-US" dirty="0">
                <a:solidFill>
                  <a:prstClr val="black"/>
                </a:solidFill>
                <a:latin typeface="Calibri" panose="020F0502020204030204"/>
              </a:rPr>
              <a:t>Screening Approaches: Population-based and opportunistic screenings.</a:t>
            </a:r>
          </a:p>
          <a:p>
            <a:pPr marL="742950" lvl="1" indent="-285750">
              <a:buFont typeface="Arial" panose="020B0604020202020204" pitchFamily="34" charset="0"/>
              <a:buChar char="•"/>
            </a:pPr>
            <a:r>
              <a:rPr lang="en-US" dirty="0">
                <a:solidFill>
                  <a:prstClr val="black"/>
                </a:solidFill>
                <a:latin typeface="Calibri" panose="020F0502020204030204"/>
              </a:rPr>
              <a:t>Population-based: Free of charge at primary healthcare facilities (ASM, TSM, SHM, KETEM) and mobile units.</a:t>
            </a:r>
          </a:p>
          <a:p>
            <a:pPr marL="742950" lvl="1" indent="-285750">
              <a:buFont typeface="Arial" panose="020B0604020202020204" pitchFamily="34" charset="0"/>
              <a:buChar char="•"/>
            </a:pPr>
            <a:r>
              <a:rPr lang="en-US" dirty="0">
                <a:solidFill>
                  <a:prstClr val="black"/>
                </a:solidFill>
                <a:latin typeface="Calibri" panose="020F0502020204030204"/>
              </a:rPr>
              <a:t>Opportunistic: Conducted at secondary and tertiary healthcare institutions.</a:t>
            </a:r>
          </a:p>
          <a:p>
            <a:pPr marL="285750" lvl="0" indent="-285750">
              <a:buFont typeface="Arial" panose="020B0604020202020204" pitchFamily="34" charset="0"/>
              <a:buChar char="•"/>
            </a:pPr>
            <a:r>
              <a:rPr lang="en-US" dirty="0">
                <a:solidFill>
                  <a:prstClr val="black"/>
                </a:solidFill>
                <a:latin typeface="Calibri" panose="020F0502020204030204"/>
              </a:rPr>
              <a:t>Education &amp; Awareness: In-service training for healthcare personnel and public education campaigns </a:t>
            </a:r>
          </a:p>
        </p:txBody>
      </p:sp>
      <p:sp>
        <p:nvSpPr>
          <p:cNvPr id="8" name="Dikdörtgen 7"/>
          <p:cNvSpPr/>
          <p:nvPr/>
        </p:nvSpPr>
        <p:spPr>
          <a:xfrm>
            <a:off x="7464141" y="1727182"/>
            <a:ext cx="3637662" cy="369332"/>
          </a:xfrm>
          <a:prstGeom prst="rect">
            <a:avLst/>
          </a:prstGeom>
        </p:spPr>
        <p:txBody>
          <a:bodyPr wrap="none">
            <a:spAutoFit/>
          </a:bodyPr>
          <a:lstStyle/>
          <a:p>
            <a:pPr lvl="0"/>
            <a:r>
              <a:rPr lang="en-US" dirty="0">
                <a:solidFill>
                  <a:srgbClr val="C00000"/>
                </a:solidFill>
                <a:latin typeface="Calibri" panose="020F0502020204030204"/>
              </a:rPr>
              <a:t>National Cancer Screening Standards</a:t>
            </a:r>
          </a:p>
        </p:txBody>
      </p:sp>
      <p:graphicFrame>
        <p:nvGraphicFramePr>
          <p:cNvPr id="14" name="İçerik Yer Tutucusu 1">
            <a:extLst>
              <a:ext uri="{FF2B5EF4-FFF2-40B4-BE49-F238E27FC236}">
                <a16:creationId xmlns:a16="http://schemas.microsoft.com/office/drawing/2014/main" id="{B9156A32-1F79-4093-A3A1-D27B76E56924}"/>
              </a:ext>
            </a:extLst>
          </p:cNvPr>
          <p:cNvGraphicFramePr>
            <a:graphicFrameLocks/>
          </p:cNvGraphicFramePr>
          <p:nvPr>
            <p:extLst>
              <p:ext uri="{D42A27DB-BD31-4B8C-83A1-F6EECF244321}">
                <p14:modId xmlns:p14="http://schemas.microsoft.com/office/powerpoint/2010/main" val="3216405011"/>
              </p:ext>
            </p:extLst>
          </p:nvPr>
        </p:nvGraphicFramePr>
        <p:xfrm>
          <a:off x="6647688" y="2416732"/>
          <a:ext cx="5439358" cy="328298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6767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4097276" y="370034"/>
            <a:ext cx="2625847"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Family Medicine</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Picture 2" descr="Aile Hekiminin Tanımı">
            <a:extLst>
              <a:ext uri="{FF2B5EF4-FFF2-40B4-BE49-F238E27FC236}">
                <a16:creationId xmlns:a16="http://schemas.microsoft.com/office/drawing/2014/main" id="{41DC7C85-3892-4325-9C04-61751ABDE9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541" y="1611333"/>
            <a:ext cx="3185247" cy="19782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Dikdörtgen 3"/>
          <p:cNvSpPr/>
          <p:nvPr/>
        </p:nvSpPr>
        <p:spPr>
          <a:xfrm>
            <a:off x="4558823" y="1201853"/>
            <a:ext cx="6096000" cy="5478423"/>
          </a:xfrm>
          <a:prstGeom prst="rect">
            <a:avLst/>
          </a:prstGeom>
        </p:spPr>
        <p:txBody>
          <a:bodyPr>
            <a:spAutoFit/>
          </a:bodyPr>
          <a:lstStyle/>
          <a:p>
            <a:pPr marL="342900" lvl="0" indent="-342900" algn="just">
              <a:spcBef>
                <a:spcPts val="600"/>
              </a:spcBef>
              <a:spcAft>
                <a:spcPts val="600"/>
              </a:spcAft>
              <a:buFont typeface="Arial" panose="020B0604020202020204" pitchFamily="34" charset="0"/>
              <a:buChar char="•"/>
            </a:pPr>
            <a:r>
              <a:rPr lang="en-US" sz="2000" dirty="0">
                <a:solidFill>
                  <a:prstClr val="black"/>
                </a:solidFill>
                <a:latin typeface="Calibri" panose="020F0502020204030204"/>
              </a:rPr>
              <a:t>Before the Health Transformation Program, both community-based preventive and population-oriented health services were provided through health centers. With the transition to the family medicine model, individual-oriented health services began to be delivered through Family Health Centers (FHCs), while community-oriented health services started to be provided through Community Health Centers (CHCs).</a:t>
            </a:r>
            <a:endParaRPr lang="tr-TR" sz="2000" dirty="0">
              <a:solidFill>
                <a:prstClr val="black"/>
              </a:solidFill>
              <a:latin typeface="Calibri" panose="020F0502020204030204"/>
            </a:endParaRPr>
          </a:p>
          <a:p>
            <a:pPr marL="342900" lvl="0" indent="-342900">
              <a:spcBef>
                <a:spcPts val="600"/>
              </a:spcBef>
              <a:spcAft>
                <a:spcPts val="600"/>
              </a:spcAft>
              <a:buFont typeface="Arial" panose="020B0604020202020204" pitchFamily="34" charset="0"/>
              <a:buChar char="•"/>
            </a:pPr>
            <a:r>
              <a:rPr lang="en-US" sz="2000" dirty="0">
                <a:solidFill>
                  <a:prstClr val="black"/>
                </a:solidFill>
                <a:latin typeface="Calibri" panose="020F0502020204030204"/>
              </a:rPr>
              <a:t>The program was piloted in </a:t>
            </a:r>
            <a:r>
              <a:rPr lang="en-US" sz="2000" dirty="0" err="1">
                <a:solidFill>
                  <a:prstClr val="black"/>
                </a:solidFill>
                <a:latin typeface="Calibri" panose="020F0502020204030204"/>
              </a:rPr>
              <a:t>Düzce</a:t>
            </a:r>
            <a:r>
              <a:rPr lang="en-US" sz="2000" dirty="0">
                <a:solidFill>
                  <a:prstClr val="black"/>
                </a:solidFill>
                <a:latin typeface="Calibri" panose="020F0502020204030204"/>
              </a:rPr>
              <a:t> Province in 2005 and was expanded nationwide by the end of 2010.</a:t>
            </a:r>
            <a:endParaRPr lang="tr-TR" sz="2000" dirty="0">
              <a:solidFill>
                <a:prstClr val="black"/>
              </a:solidFill>
              <a:latin typeface="Calibri" panose="020F0502020204030204"/>
            </a:endParaRPr>
          </a:p>
          <a:p>
            <a:pPr marL="342900" lvl="0" indent="-342900">
              <a:spcBef>
                <a:spcPts val="600"/>
              </a:spcBef>
              <a:spcAft>
                <a:spcPts val="600"/>
              </a:spcAft>
              <a:buFont typeface="Arial" panose="020B0604020202020204" pitchFamily="34" charset="0"/>
              <a:buChar char="•"/>
            </a:pPr>
            <a:r>
              <a:rPr lang="en-US" sz="2000" dirty="0">
                <a:solidFill>
                  <a:prstClr val="black"/>
                </a:solidFill>
                <a:latin typeface="Calibri" panose="020F0502020204030204"/>
              </a:rPr>
              <a:t>At present, 29,750 family physicians are providing services in 8,300 Family Health Centers (FHCs) across the country.</a:t>
            </a:r>
            <a:endParaRPr lang="tr-TR" sz="2000" dirty="0">
              <a:solidFill>
                <a:prstClr val="black"/>
              </a:solidFill>
              <a:latin typeface="Calibri" panose="020F0502020204030204"/>
            </a:endParaRPr>
          </a:p>
          <a:p>
            <a:pPr marL="342900" lvl="0" indent="-342900">
              <a:spcBef>
                <a:spcPts val="600"/>
              </a:spcBef>
              <a:spcAft>
                <a:spcPts val="600"/>
              </a:spcAft>
              <a:buFont typeface="Arial" panose="020B0604020202020204" pitchFamily="34" charset="0"/>
              <a:buChar char="•"/>
            </a:pPr>
            <a:r>
              <a:rPr lang="en-US" sz="2000" dirty="0">
                <a:solidFill>
                  <a:prstClr val="black"/>
                </a:solidFill>
                <a:latin typeface="Calibri" panose="020F0502020204030204"/>
              </a:rPr>
              <a:t>The average population per family physician in </a:t>
            </a:r>
            <a:r>
              <a:rPr lang="en-US" sz="2000" dirty="0" err="1">
                <a:solidFill>
                  <a:prstClr val="black"/>
                </a:solidFill>
                <a:latin typeface="Calibri" panose="020F0502020204030204"/>
              </a:rPr>
              <a:t>Türkiye</a:t>
            </a:r>
            <a:r>
              <a:rPr lang="en-US" sz="2000" dirty="0">
                <a:solidFill>
                  <a:prstClr val="black"/>
                </a:solidFill>
                <a:latin typeface="Calibri" panose="020F0502020204030204"/>
              </a:rPr>
              <a:t> is 2,865.</a:t>
            </a:r>
            <a:endParaRPr lang="tr-TR" sz="2000" dirty="0">
              <a:solidFill>
                <a:prstClr val="black"/>
              </a:solidFill>
              <a:latin typeface="Calibri" panose="020F0502020204030204"/>
            </a:endParaRPr>
          </a:p>
        </p:txBody>
      </p:sp>
    </p:spTree>
    <p:extLst>
      <p:ext uri="{BB962C8B-B14F-4D97-AF65-F5344CB8AC3E}">
        <p14:creationId xmlns:p14="http://schemas.microsoft.com/office/powerpoint/2010/main" val="422464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4528933" y="854728"/>
            <a:ext cx="2274597"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0094AB"/>
                </a:solidFill>
                <a:effectLst/>
                <a:uLnTx/>
                <a:uFillTx/>
                <a:latin typeface="Calibri" panose="020F0502020204030204"/>
                <a:ea typeface="+mj-ea"/>
                <a:cs typeface="+mj-cs"/>
              </a:rPr>
              <a:t>Family Medicine</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893112" y="1821502"/>
            <a:ext cx="11264235" cy="3693319"/>
          </a:xfrm>
          <a:prstGeom prst="rect">
            <a:avLst/>
          </a:prstGeom>
        </p:spPr>
        <p:txBody>
          <a:bodyPr wrap="square">
            <a:spAutoFit/>
          </a:bodyPr>
          <a:lstStyle/>
          <a:p>
            <a:pPr lvl="0"/>
            <a:r>
              <a:rPr lang="en-US" dirty="0">
                <a:solidFill>
                  <a:prstClr val="black"/>
                </a:solidFill>
                <a:latin typeface="Calibri" panose="020F0502020204030204"/>
              </a:rPr>
              <a:t>The family medicine system aims to:</a:t>
            </a:r>
          </a:p>
          <a:p>
            <a:pPr lvl="1"/>
            <a:r>
              <a:rPr lang="en-US" dirty="0">
                <a:solidFill>
                  <a:prstClr val="black"/>
                </a:solidFill>
                <a:latin typeface="Calibri" panose="020F0502020204030204"/>
              </a:rPr>
              <a:t>Strengthen primary health care services,</a:t>
            </a:r>
          </a:p>
          <a:p>
            <a:pPr lvl="1"/>
            <a:r>
              <a:rPr lang="en-US" dirty="0">
                <a:solidFill>
                  <a:prstClr val="black"/>
                </a:solidFill>
                <a:latin typeface="Calibri" panose="020F0502020204030204"/>
              </a:rPr>
              <a:t>Provide diagnostic, therapeutic, and rehabilitative services at the primary care level,</a:t>
            </a:r>
          </a:p>
          <a:p>
            <a:pPr lvl="1"/>
            <a:r>
              <a:rPr lang="en-US" dirty="0">
                <a:solidFill>
                  <a:prstClr val="black"/>
                </a:solidFill>
                <a:latin typeface="Calibri" panose="020F0502020204030204"/>
              </a:rPr>
              <a:t>Maintain personal health records, and</a:t>
            </a:r>
          </a:p>
          <a:p>
            <a:pPr lvl="1"/>
            <a:r>
              <a:rPr lang="en-US" dirty="0">
                <a:solidFill>
                  <a:prstClr val="black"/>
                </a:solidFill>
                <a:latin typeface="Calibri" panose="020F0502020204030204"/>
              </a:rPr>
              <a:t>Ensure comprehensive, continuous, and equitable access to health services for every individual, regardless of age, gender, or illness.</a:t>
            </a:r>
            <a:endParaRPr lang="tr-TR" dirty="0">
              <a:solidFill>
                <a:prstClr val="black"/>
              </a:solidFill>
              <a:latin typeface="Calibri" panose="020F0502020204030204"/>
            </a:endParaRPr>
          </a:p>
          <a:p>
            <a:pPr lvl="0"/>
            <a:r>
              <a:rPr lang="en-US" dirty="0">
                <a:solidFill>
                  <a:prstClr val="black"/>
                </a:solidFill>
                <a:latin typeface="Calibri" panose="020F0502020204030204"/>
              </a:rPr>
              <a:t>Health services are provided by the Ministry of Health in designated facilities and, when necessary, through mobile health services.</a:t>
            </a:r>
          </a:p>
          <a:p>
            <a:pPr lvl="0"/>
            <a:r>
              <a:rPr lang="en-US" b="1" dirty="0">
                <a:solidFill>
                  <a:prstClr val="black"/>
                </a:solidFill>
                <a:latin typeface="Calibri" panose="020F0502020204030204"/>
              </a:rPr>
              <a:t>Family Medicine Unit (FMU):</a:t>
            </a:r>
            <a:r>
              <a:rPr lang="tr-TR" b="1" dirty="0">
                <a:solidFill>
                  <a:prstClr val="black"/>
                </a:solidFill>
                <a:latin typeface="Calibri" panose="020F0502020204030204"/>
              </a:rPr>
              <a:t> </a:t>
            </a:r>
            <a:r>
              <a:rPr lang="en-US" dirty="0">
                <a:solidFill>
                  <a:prstClr val="black"/>
                </a:solidFill>
                <a:latin typeface="Calibri" panose="020F0502020204030204"/>
              </a:rPr>
              <a:t>A Family Medicine Unit consists of a family physician (specialist or general practitioner) and a family health worker (nurse, midwife, health officer, or emergency medical technician).</a:t>
            </a:r>
            <a:br>
              <a:rPr lang="en-US" dirty="0">
                <a:solidFill>
                  <a:prstClr val="black"/>
                </a:solidFill>
                <a:latin typeface="Calibri" panose="020F0502020204030204"/>
              </a:rPr>
            </a:br>
            <a:r>
              <a:rPr lang="en-US" b="1" dirty="0">
                <a:solidFill>
                  <a:prstClr val="black"/>
                </a:solidFill>
                <a:latin typeface="Calibri" panose="020F0502020204030204"/>
              </a:rPr>
              <a:t>A Family Health Center (FHC) </a:t>
            </a:r>
            <a:r>
              <a:rPr lang="en-US" dirty="0">
                <a:solidFill>
                  <a:prstClr val="black"/>
                </a:solidFill>
                <a:latin typeface="Calibri" panose="020F0502020204030204"/>
              </a:rPr>
              <a:t>is composed of one or more Family Medicine Units.</a:t>
            </a:r>
          </a:p>
          <a:p>
            <a:pPr lvl="0"/>
            <a:r>
              <a:rPr lang="en-US" dirty="0">
                <a:solidFill>
                  <a:prstClr val="black"/>
                </a:solidFill>
                <a:latin typeface="Calibri" panose="020F0502020204030204"/>
              </a:rPr>
              <a:t>Responsibilities, obligations, and remuneration in family medicine are regulated under the Family Medicine Law, the Family Medicine Practice Regulation, and the Family Medicine Contract and Payment Regulation.</a:t>
            </a:r>
            <a:endParaRPr lang="tr-TR" altLang="tr-TR" dirty="0">
              <a:solidFill>
                <a:prstClr val="black"/>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966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756713" y="497342"/>
            <a:ext cx="392261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Family Medicine</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Services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574739"/>
            <a:ext cx="11347436" cy="4708981"/>
          </a:xfrm>
          <a:prstGeom prst="rect">
            <a:avLst/>
          </a:prstGeom>
        </p:spPr>
        <p:txBody>
          <a:bodyPr wrap="square">
            <a:spAutoFit/>
          </a:bodyPr>
          <a:lstStyle/>
          <a:p>
            <a:pPr lvl="0"/>
            <a:r>
              <a:rPr lang="en-US" sz="2000" dirty="0">
                <a:solidFill>
                  <a:prstClr val="black"/>
                </a:solidFill>
                <a:latin typeface="Calibri" panose="020F0502020204030204"/>
              </a:rPr>
              <a:t>In the family medicine system, primary health care services are provided at the individual level. These services include:</a:t>
            </a:r>
          </a:p>
          <a:p>
            <a:pPr lvl="0"/>
            <a:r>
              <a:rPr lang="en-US" sz="2000" b="1" dirty="0">
                <a:solidFill>
                  <a:prstClr val="black"/>
                </a:solidFill>
                <a:latin typeface="Calibri" panose="020F0502020204030204"/>
              </a:rPr>
              <a:t>1. Preventive Health Services:</a:t>
            </a:r>
          </a:p>
          <a:p>
            <a:pPr marL="285750" lvl="0" indent="-285750">
              <a:buFont typeface="Arial" panose="020B0604020202020204" pitchFamily="34" charset="0"/>
              <a:buChar char="•"/>
            </a:pPr>
            <a:r>
              <a:rPr lang="en-US" sz="2000" b="1" dirty="0">
                <a:solidFill>
                  <a:prstClr val="black"/>
                </a:solidFill>
                <a:latin typeface="Calibri" panose="020F0502020204030204"/>
              </a:rPr>
              <a:t>National Immunization Program: </a:t>
            </a:r>
            <a:r>
              <a:rPr lang="en-US" sz="2000" dirty="0">
                <a:solidFill>
                  <a:prstClr val="black"/>
                </a:solidFill>
                <a:latin typeface="Calibri" panose="020F0502020204030204"/>
              </a:rPr>
              <a:t>Routine childhood vaccinations and adult immunizations</a:t>
            </a:r>
          </a:p>
          <a:p>
            <a:pPr marL="285750" lvl="0" indent="-285750">
              <a:buFont typeface="Arial" panose="020B0604020202020204" pitchFamily="34" charset="0"/>
              <a:buChar char="•"/>
            </a:pPr>
            <a:r>
              <a:rPr lang="en-US" sz="2000" b="1" dirty="0">
                <a:solidFill>
                  <a:prstClr val="black"/>
                </a:solidFill>
                <a:latin typeface="Calibri" panose="020F0502020204030204"/>
              </a:rPr>
              <a:t>Follow-up and Screening Programs: </a:t>
            </a:r>
            <a:r>
              <a:rPr lang="en-US" sz="2000" dirty="0">
                <a:solidFill>
                  <a:prstClr val="black"/>
                </a:solidFill>
                <a:latin typeface="Calibri" panose="020F0502020204030204"/>
              </a:rPr>
              <a:t>Pregnant women, postpartum women, infants, children, school-age children, and women aged 15–49 years</a:t>
            </a:r>
          </a:p>
          <a:p>
            <a:pPr marL="285750" lvl="0" indent="-285750">
              <a:buFont typeface="Arial" panose="020B0604020202020204" pitchFamily="34" charset="0"/>
              <a:buChar char="•"/>
            </a:pPr>
            <a:r>
              <a:rPr lang="en-US" sz="2000" b="1" dirty="0">
                <a:solidFill>
                  <a:prstClr val="black"/>
                </a:solidFill>
                <a:latin typeface="Calibri" panose="020F0502020204030204"/>
              </a:rPr>
              <a:t>Newborn Screening Program: </a:t>
            </a:r>
            <a:r>
              <a:rPr lang="en-US" sz="2000" dirty="0">
                <a:solidFill>
                  <a:prstClr val="black"/>
                </a:solidFill>
                <a:latin typeface="Calibri" panose="020F0502020204030204"/>
              </a:rPr>
              <a:t>Phenylketonuria (PKU), </a:t>
            </a:r>
            <a:r>
              <a:rPr lang="en-US" sz="2000" dirty="0" err="1">
                <a:solidFill>
                  <a:prstClr val="black"/>
                </a:solidFill>
                <a:latin typeface="Calibri" panose="020F0502020204030204"/>
              </a:rPr>
              <a:t>biotinidase</a:t>
            </a:r>
            <a:r>
              <a:rPr lang="en-US" sz="2000" dirty="0">
                <a:solidFill>
                  <a:prstClr val="black"/>
                </a:solidFill>
                <a:latin typeface="Calibri" panose="020F0502020204030204"/>
              </a:rPr>
              <a:t> deficiency, congenital hypothyroidism, cystic fibrosis, spinal muscular atrophy (SMA), and congenital adrenal hyperplasia (CAH)</a:t>
            </a:r>
          </a:p>
          <a:p>
            <a:pPr marL="285750" lvl="0" indent="-285750">
              <a:buFont typeface="Arial" panose="020B0604020202020204" pitchFamily="34" charset="0"/>
              <a:buChar char="•"/>
            </a:pPr>
            <a:r>
              <a:rPr lang="en-US" sz="2000" b="1" dirty="0">
                <a:solidFill>
                  <a:prstClr val="black"/>
                </a:solidFill>
                <a:latin typeface="Calibri" panose="020F0502020204030204"/>
              </a:rPr>
              <a:t>Infant </a:t>
            </a:r>
            <a:r>
              <a:rPr lang="en-US" sz="2000" b="1" dirty="0" err="1">
                <a:solidFill>
                  <a:prstClr val="black"/>
                </a:solidFill>
                <a:latin typeface="Calibri" panose="020F0502020204030204"/>
              </a:rPr>
              <a:t>Follow-up:</a:t>
            </a:r>
            <a:r>
              <a:rPr lang="en-US" sz="2000" dirty="0" err="1">
                <a:solidFill>
                  <a:prstClr val="black"/>
                </a:solidFill>
                <a:latin typeface="Calibri" panose="020F0502020204030204"/>
              </a:rPr>
              <a:t>During</a:t>
            </a:r>
            <a:r>
              <a:rPr lang="en-US" sz="2000" dirty="0">
                <a:solidFill>
                  <a:prstClr val="black"/>
                </a:solidFill>
                <a:latin typeface="Calibri" panose="020F0502020204030204"/>
              </a:rPr>
              <a:t> the first year of life, infants are followed eight times at specific intervals for growth, development, and immunization (excluding the birth visit).</a:t>
            </a:r>
          </a:p>
          <a:p>
            <a:pPr marL="285750" lvl="0" indent="-285750">
              <a:buFont typeface="Arial" panose="020B0604020202020204" pitchFamily="34" charset="0"/>
              <a:buChar char="•"/>
            </a:pPr>
            <a:r>
              <a:rPr lang="en-US" sz="2000" b="1" dirty="0">
                <a:solidFill>
                  <a:prstClr val="black"/>
                </a:solidFill>
                <a:latin typeface="Calibri" panose="020F0502020204030204"/>
              </a:rPr>
              <a:t>Women Aged 15–49 Follow-up</a:t>
            </a:r>
          </a:p>
          <a:p>
            <a:pPr marL="285750" lvl="0" indent="-285750">
              <a:buFont typeface="Arial" panose="020B0604020202020204" pitchFamily="34" charset="0"/>
              <a:buChar char="•"/>
            </a:pPr>
            <a:r>
              <a:rPr lang="en-US" sz="2000" b="1" dirty="0">
                <a:solidFill>
                  <a:prstClr val="black"/>
                </a:solidFill>
                <a:latin typeface="Calibri" panose="020F0502020204030204"/>
              </a:rPr>
              <a:t>Premarital Screening: </a:t>
            </a:r>
            <a:r>
              <a:rPr lang="en-US" sz="2000" dirty="0">
                <a:solidFill>
                  <a:prstClr val="black"/>
                </a:solidFill>
                <a:latin typeface="Calibri" panose="020F0502020204030204"/>
              </a:rPr>
              <a:t>SMA and </a:t>
            </a:r>
            <a:r>
              <a:rPr lang="en-US" sz="2000" dirty="0" err="1">
                <a:solidFill>
                  <a:prstClr val="black"/>
                </a:solidFill>
                <a:latin typeface="Calibri" panose="020F0502020204030204"/>
              </a:rPr>
              <a:t>hemoglobinopathy</a:t>
            </a:r>
            <a:r>
              <a:rPr lang="en-US" sz="2000" dirty="0">
                <a:solidFill>
                  <a:prstClr val="black"/>
                </a:solidFill>
                <a:latin typeface="Calibri" panose="020F0502020204030204"/>
              </a:rPr>
              <a:t> screening before marriage.</a:t>
            </a:r>
          </a:p>
          <a:p>
            <a:pPr marL="285750" lvl="0" indent="-285750">
              <a:buFont typeface="Arial" panose="020B0604020202020204" pitchFamily="34" charset="0"/>
              <a:buChar char="•"/>
            </a:pPr>
            <a:r>
              <a:rPr lang="en-US" sz="2000" b="1" dirty="0">
                <a:solidFill>
                  <a:prstClr val="black"/>
                </a:solidFill>
                <a:latin typeface="Calibri" panose="020F0502020204030204"/>
              </a:rPr>
              <a:t>Pregnancy Follow-up: </a:t>
            </a:r>
            <a:r>
              <a:rPr lang="en-US" sz="2000" dirty="0">
                <a:solidFill>
                  <a:prstClr val="black"/>
                </a:solidFill>
                <a:latin typeface="Calibri" panose="020F0502020204030204"/>
              </a:rPr>
              <a:t>Conducted </a:t>
            </a:r>
            <a:r>
              <a:rPr lang="en-US" sz="2000" b="1" dirty="0">
                <a:solidFill>
                  <a:prstClr val="black"/>
                </a:solidFill>
                <a:latin typeface="Calibri" panose="020F0502020204030204"/>
              </a:rPr>
              <a:t>four times</a:t>
            </a:r>
            <a:r>
              <a:rPr lang="en-US" sz="2000" dirty="0">
                <a:solidFill>
                  <a:prstClr val="black"/>
                </a:solidFill>
                <a:latin typeface="Calibri" panose="020F0502020204030204"/>
              </a:rPr>
              <a:t> throughout pregnancy, including medication support, immunization, treatment, and counseling services.</a:t>
            </a:r>
          </a:p>
          <a:p>
            <a:pPr marL="285750" lvl="0" indent="-285750">
              <a:buFont typeface="Arial" panose="020B0604020202020204" pitchFamily="34" charset="0"/>
              <a:buChar char="•"/>
            </a:pPr>
            <a:r>
              <a:rPr lang="en-US" sz="2000" b="1" dirty="0">
                <a:solidFill>
                  <a:prstClr val="black"/>
                </a:solidFill>
                <a:latin typeface="Calibri" panose="020F0502020204030204"/>
              </a:rPr>
              <a:t>Postpartum (Puerperal) Follow-up: </a:t>
            </a:r>
            <a:r>
              <a:rPr lang="en-US" sz="2000" dirty="0">
                <a:solidFill>
                  <a:prstClr val="black"/>
                </a:solidFill>
                <a:latin typeface="Calibri" panose="020F0502020204030204"/>
              </a:rPr>
              <a:t>Conducted six times during the postpartum period.</a:t>
            </a:r>
          </a:p>
        </p:txBody>
      </p:sp>
    </p:spTree>
    <p:extLst>
      <p:ext uri="{BB962C8B-B14F-4D97-AF65-F5344CB8AC3E}">
        <p14:creationId xmlns:p14="http://schemas.microsoft.com/office/powerpoint/2010/main" val="3042532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756713" y="343573"/>
            <a:ext cx="392261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Family Medicine</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Services</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Picture 2" descr="şunu diyen bir yazı 'TÜRKİYECUMHURİYETİ TÜRKİYE CUMHURİYETİ SAĞLIK BAKANLIĞI SIZE EN YAKIN HEKİMİNIZ AILE HEKİMİNİZ Aile hekimlerimiz ülkenin dört bir yanında sağlık rehberiniz olmaya devam ediyor. ASM AKESAGUTINEPIAIZI Sağlıklı ###增 # Türkiye a #saaa figyhe Sagluk eaesLTen Haftasi #efYakn SizeEnYakın Hekimiz AileHekimiz saglikgov.trf E' görseli olabilir">
            <a:extLst>
              <a:ext uri="{FF2B5EF4-FFF2-40B4-BE49-F238E27FC236}">
                <a16:creationId xmlns:a16="http://schemas.microsoft.com/office/drawing/2014/main" id="{A5F629D6-BAEB-40CF-873E-DCEC9B8436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541" y="1371718"/>
            <a:ext cx="3664658" cy="45808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Dikdörtgen 8">
            <a:extLst>
              <a:ext uri="{FF2B5EF4-FFF2-40B4-BE49-F238E27FC236}">
                <a16:creationId xmlns:a16="http://schemas.microsoft.com/office/drawing/2014/main" id="{63F90BB9-1DF0-402E-8BF7-AA645A11E27E}"/>
              </a:ext>
            </a:extLst>
          </p:cNvPr>
          <p:cNvSpPr/>
          <p:nvPr/>
        </p:nvSpPr>
        <p:spPr>
          <a:xfrm>
            <a:off x="4445286" y="1325599"/>
            <a:ext cx="7561691" cy="4801314"/>
          </a:xfrm>
          <a:prstGeom prst="rect">
            <a:avLst/>
          </a:prstGeom>
        </p:spPr>
        <p:txBody>
          <a:bodyPr wrap="square">
            <a:spAutoFit/>
          </a:bodyPr>
          <a:lstStyle/>
          <a:p>
            <a:pPr marL="285750" indent="-285750">
              <a:buFont typeface="Arial" panose="020B0604020202020204" pitchFamily="34" charset="0"/>
              <a:buChar char="•"/>
            </a:pPr>
            <a:r>
              <a:rPr lang="en-US" b="1" dirty="0">
                <a:solidFill>
                  <a:prstClr val="black"/>
                </a:solidFill>
                <a:latin typeface="Calibri" panose="020F0502020204030204"/>
              </a:rPr>
              <a:t>Chronic Disease Screening and Follow-up:</a:t>
            </a:r>
            <a:r>
              <a:rPr lang="tr-TR" b="1" dirty="0">
                <a:solidFill>
                  <a:prstClr val="black"/>
                </a:solidFill>
                <a:latin typeface="Calibri" panose="020F0502020204030204"/>
              </a:rPr>
              <a:t> </a:t>
            </a:r>
            <a:r>
              <a:rPr lang="en-US" b="1" dirty="0">
                <a:solidFill>
                  <a:prstClr val="black"/>
                </a:solidFill>
                <a:latin typeface="Calibri" panose="020F0502020204030204"/>
              </a:rPr>
              <a:t>Obesity, diabetes, hypertension, cardiovascular risk assessment</a:t>
            </a:r>
            <a:r>
              <a:rPr lang="en-US" dirty="0">
                <a:solidFill>
                  <a:prstClr val="black"/>
                </a:solidFill>
                <a:latin typeface="Calibri" panose="020F0502020204030204"/>
              </a:rPr>
              <a:t>, </a:t>
            </a:r>
            <a:r>
              <a:rPr lang="en-US" b="1" dirty="0">
                <a:solidFill>
                  <a:prstClr val="black"/>
                </a:solidFill>
                <a:latin typeface="Calibri" panose="020F0502020204030204"/>
              </a:rPr>
              <a:t>and comprehensive geriatric evaluation</a:t>
            </a:r>
            <a:r>
              <a:rPr lang="en-US" dirty="0">
                <a:solidFill>
                  <a:prstClr val="black"/>
                </a:solidFill>
                <a:latin typeface="Calibri" panose="020F0502020204030204"/>
              </a:rPr>
              <a:t> are carried out via the Public Health Management System (HYP).</a:t>
            </a:r>
          </a:p>
          <a:p>
            <a:pPr marL="742950" lvl="1" indent="-285750">
              <a:buFont typeface="Arial" panose="020B0604020202020204" pitchFamily="34" charset="0"/>
              <a:buChar char="•"/>
            </a:pPr>
            <a:r>
              <a:rPr lang="en-US" dirty="0">
                <a:solidFill>
                  <a:prstClr val="black"/>
                </a:solidFill>
                <a:latin typeface="Calibri" panose="020F0502020204030204"/>
              </a:rPr>
              <a:t>Patients requiring further examination are referred to hospitals; those needing lifestyle modification are referred to Community Health Centers (CHCs).</a:t>
            </a:r>
            <a:endParaRPr lang="tr-TR" dirty="0">
              <a:solidFill>
                <a:prstClr val="black"/>
              </a:solidFill>
              <a:latin typeface="Calibri" panose="020F0502020204030204"/>
            </a:endParaRPr>
          </a:p>
          <a:p>
            <a:pPr marL="285750" indent="-285750">
              <a:buFont typeface="Arial" panose="020B0604020202020204" pitchFamily="34" charset="0"/>
              <a:buChar char="•"/>
            </a:pPr>
            <a:r>
              <a:rPr lang="en-US" b="1" dirty="0">
                <a:solidFill>
                  <a:prstClr val="black"/>
                </a:solidFill>
                <a:latin typeface="Calibri" panose="020F0502020204030204"/>
              </a:rPr>
              <a:t>Cancer Screening and Follow-up:</a:t>
            </a:r>
            <a:endParaRPr lang="en-US" dirty="0">
              <a:solidFill>
                <a:prstClr val="black"/>
              </a:solidFill>
              <a:latin typeface="Calibri" panose="020F0502020204030204"/>
            </a:endParaRPr>
          </a:p>
          <a:p>
            <a:pPr marL="742950" lvl="1" indent="-285750">
              <a:buFont typeface="Arial" panose="020B0604020202020204" pitchFamily="34" charset="0"/>
              <a:buChar char="•"/>
            </a:pPr>
            <a:r>
              <a:rPr lang="en-US" dirty="0">
                <a:solidFill>
                  <a:prstClr val="black"/>
                </a:solidFill>
                <a:latin typeface="Calibri" panose="020F0502020204030204"/>
              </a:rPr>
              <a:t>Breast cancer: Mammography every 2 years for women aged 40–69</a:t>
            </a:r>
          </a:p>
          <a:p>
            <a:pPr marL="742950" lvl="1" indent="-285750">
              <a:buFont typeface="Arial" panose="020B0604020202020204" pitchFamily="34" charset="0"/>
              <a:buChar char="•"/>
            </a:pPr>
            <a:r>
              <a:rPr lang="en-US" dirty="0">
                <a:solidFill>
                  <a:prstClr val="black"/>
                </a:solidFill>
                <a:latin typeface="Calibri" panose="020F0502020204030204"/>
              </a:rPr>
              <a:t>Cervical cancer: HPV-DNA test every 5 years for women aged 30–65</a:t>
            </a:r>
          </a:p>
          <a:p>
            <a:pPr marL="742950" lvl="1" indent="-285750">
              <a:buFont typeface="Arial" panose="020B0604020202020204" pitchFamily="34" charset="0"/>
              <a:buChar char="•"/>
            </a:pPr>
            <a:r>
              <a:rPr lang="en-US" dirty="0">
                <a:solidFill>
                  <a:prstClr val="black"/>
                </a:solidFill>
                <a:latin typeface="Calibri" panose="020F0502020204030204"/>
              </a:rPr>
              <a:t>Colorectal cancer: Fecal occult blood test every 2 years for individuals aged 50–70</a:t>
            </a:r>
          </a:p>
          <a:p>
            <a:pPr marL="285750" indent="-285750">
              <a:buFont typeface="Arial" panose="020B0604020202020204" pitchFamily="34" charset="0"/>
              <a:buChar char="•"/>
            </a:pPr>
            <a:r>
              <a:rPr lang="en-US" b="1" dirty="0">
                <a:solidFill>
                  <a:prstClr val="black"/>
                </a:solidFill>
                <a:latin typeface="Calibri" panose="020F0502020204030204"/>
              </a:rPr>
              <a:t>Health Promotion and Personalized Counseling:</a:t>
            </a:r>
            <a:r>
              <a:rPr lang="tr-TR" b="1" dirty="0">
                <a:solidFill>
                  <a:prstClr val="black"/>
                </a:solidFill>
                <a:latin typeface="Calibri" panose="020F0502020204030204"/>
              </a:rPr>
              <a:t>  </a:t>
            </a:r>
            <a:r>
              <a:rPr lang="en-US" dirty="0">
                <a:solidFill>
                  <a:prstClr val="black"/>
                </a:solidFill>
                <a:latin typeface="Calibri" panose="020F0502020204030204"/>
              </a:rPr>
              <a:t>Providing individualized health education and counseling to promote and maintain healthy lifestyles.</a:t>
            </a:r>
            <a:endParaRPr lang="tr-TR" dirty="0">
              <a:solidFill>
                <a:prstClr val="black"/>
              </a:solidFill>
              <a:latin typeface="Calibri" panose="020F0502020204030204"/>
            </a:endParaRPr>
          </a:p>
          <a:p>
            <a:r>
              <a:rPr lang="tr-TR" b="1" dirty="0">
                <a:solidFill>
                  <a:prstClr val="black"/>
                </a:solidFill>
                <a:latin typeface="Calibri" panose="020F0502020204030204"/>
              </a:rPr>
              <a:t>2. </a:t>
            </a:r>
            <a:r>
              <a:rPr lang="en-US" b="1" dirty="0">
                <a:solidFill>
                  <a:prstClr val="black"/>
                </a:solidFill>
                <a:latin typeface="Calibri" panose="020F0502020204030204"/>
              </a:rPr>
              <a:t>Outpatient Diagnosis and Treatment Services</a:t>
            </a:r>
            <a:endParaRPr lang="en-US" dirty="0">
              <a:solidFill>
                <a:prstClr val="black"/>
              </a:solidFill>
              <a:latin typeface="Calibri" panose="020F0502020204030204"/>
            </a:endParaRPr>
          </a:p>
          <a:p>
            <a:r>
              <a:rPr lang="en-US" dirty="0">
                <a:solidFill>
                  <a:prstClr val="black"/>
                </a:solidFill>
                <a:latin typeface="Calibri" panose="020F0502020204030204"/>
              </a:rPr>
              <a:t>These services encompass a broad range of primary health care activities provided to ensure accessible, continuous, and comprehensive care, including:</a:t>
            </a:r>
          </a:p>
          <a:p>
            <a:r>
              <a:rPr lang="tr-TR" b="1" dirty="0">
                <a:solidFill>
                  <a:prstClr val="black"/>
                </a:solidFill>
                <a:latin typeface="Calibri" panose="020F0502020204030204"/>
              </a:rPr>
              <a:t>3. </a:t>
            </a:r>
            <a:r>
              <a:rPr lang="en-US" b="1" dirty="0">
                <a:solidFill>
                  <a:prstClr val="black"/>
                </a:solidFill>
                <a:latin typeface="Calibri" panose="020F0502020204030204"/>
              </a:rPr>
              <a:t>Laboratory services</a:t>
            </a:r>
            <a:r>
              <a:rPr lang="en-US" dirty="0">
                <a:solidFill>
                  <a:prstClr val="black"/>
                </a:solidFill>
                <a:latin typeface="Calibri" panose="020F0502020204030204"/>
              </a:rPr>
              <a:t> (on-site or through mobile units)</a:t>
            </a:r>
            <a:endParaRPr lang="tr-TR" dirty="0">
              <a:solidFill>
                <a:prstClr val="black"/>
              </a:solidFill>
              <a:latin typeface="Calibri" panose="020F0502020204030204"/>
            </a:endParaRPr>
          </a:p>
        </p:txBody>
      </p:sp>
    </p:spTree>
    <p:extLst>
      <p:ext uri="{BB962C8B-B14F-4D97-AF65-F5344CB8AC3E}">
        <p14:creationId xmlns:p14="http://schemas.microsoft.com/office/powerpoint/2010/main" val="1035596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668350" y="562341"/>
            <a:ext cx="392261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Family Medicine</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Services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384727"/>
            <a:ext cx="11347436" cy="5078313"/>
          </a:xfrm>
          <a:prstGeom prst="rect">
            <a:avLst/>
          </a:prstGeom>
        </p:spPr>
        <p:txBody>
          <a:bodyPr wrap="square">
            <a:spAutoFit/>
          </a:bodyPr>
          <a:lstStyle/>
          <a:p>
            <a:pPr lvl="0"/>
            <a:r>
              <a:rPr lang="tr-TR" b="1" dirty="0">
                <a:solidFill>
                  <a:prstClr val="black"/>
                </a:solidFill>
                <a:latin typeface="Calibri" panose="020F0502020204030204"/>
              </a:rPr>
              <a:t>4. </a:t>
            </a:r>
            <a:r>
              <a:rPr lang="en-US" b="1" dirty="0">
                <a:solidFill>
                  <a:prstClr val="black"/>
                </a:solidFill>
                <a:latin typeface="Calibri" panose="020F0502020204030204"/>
              </a:rPr>
              <a:t>Integrated health services</a:t>
            </a:r>
            <a:r>
              <a:rPr lang="en-US" dirty="0">
                <a:solidFill>
                  <a:prstClr val="black"/>
                </a:solidFill>
                <a:latin typeface="Calibri" panose="020F0502020204030204"/>
              </a:rPr>
              <a:t> </a:t>
            </a:r>
            <a:r>
              <a:rPr lang="en-US" b="1" dirty="0">
                <a:solidFill>
                  <a:prstClr val="black"/>
                </a:solidFill>
                <a:latin typeface="Calibri" panose="020F0502020204030204"/>
              </a:rPr>
              <a:t>offered</a:t>
            </a:r>
            <a:r>
              <a:rPr lang="en-US" dirty="0">
                <a:solidFill>
                  <a:prstClr val="black"/>
                </a:solidFill>
                <a:latin typeface="Calibri" panose="020F0502020204030204"/>
              </a:rPr>
              <a:t> </a:t>
            </a:r>
            <a:r>
              <a:rPr lang="en-US" b="1" dirty="0">
                <a:solidFill>
                  <a:prstClr val="black"/>
                </a:solidFill>
                <a:latin typeface="Calibri" panose="020F0502020204030204"/>
              </a:rPr>
              <a:t>24/7</a:t>
            </a:r>
            <a:endParaRPr lang="en-US" dirty="0">
              <a:solidFill>
                <a:prstClr val="black"/>
              </a:solidFill>
              <a:latin typeface="Calibri" panose="020F0502020204030204"/>
            </a:endParaRPr>
          </a:p>
          <a:p>
            <a:pPr marL="742950" lvl="1" indent="-285750">
              <a:buFont typeface="Arial" panose="020B0604020202020204" pitchFamily="34" charset="0"/>
              <a:buChar char="•"/>
            </a:pPr>
            <a:r>
              <a:rPr lang="en-US" dirty="0">
                <a:solidFill>
                  <a:prstClr val="black"/>
                </a:solidFill>
                <a:latin typeface="Calibri" panose="020F0502020204030204"/>
              </a:rPr>
              <a:t>Preventive health services</a:t>
            </a:r>
          </a:p>
          <a:p>
            <a:pPr marL="742950" lvl="1" indent="-285750">
              <a:buFont typeface="Arial" panose="020B0604020202020204" pitchFamily="34" charset="0"/>
              <a:buChar char="•"/>
            </a:pPr>
            <a:r>
              <a:rPr lang="en-US" dirty="0">
                <a:solidFill>
                  <a:prstClr val="black"/>
                </a:solidFill>
                <a:latin typeface="Calibri" panose="020F0502020204030204"/>
              </a:rPr>
              <a:t>Emergency health services</a:t>
            </a:r>
          </a:p>
          <a:p>
            <a:pPr marL="742950" lvl="1" indent="-285750">
              <a:buFont typeface="Arial" panose="020B0604020202020204" pitchFamily="34" charset="0"/>
              <a:buChar char="•"/>
            </a:pPr>
            <a:r>
              <a:rPr lang="en-US" dirty="0">
                <a:solidFill>
                  <a:prstClr val="black"/>
                </a:solidFill>
                <a:latin typeface="Calibri" panose="020F0502020204030204"/>
              </a:rPr>
              <a:t>Examination, treatment, and rehabilitation services</a:t>
            </a:r>
          </a:p>
          <a:p>
            <a:pPr marL="742950" lvl="1" indent="-285750">
              <a:buFont typeface="Arial" panose="020B0604020202020204" pitchFamily="34" charset="0"/>
              <a:buChar char="•"/>
            </a:pPr>
            <a:r>
              <a:rPr lang="en-US" dirty="0">
                <a:solidFill>
                  <a:prstClr val="black"/>
                </a:solidFill>
                <a:latin typeface="Calibri" panose="020F0502020204030204"/>
              </a:rPr>
              <a:t>Maternity and child health services</a:t>
            </a:r>
          </a:p>
          <a:p>
            <a:pPr marL="742950" lvl="1" indent="-285750">
              <a:buFont typeface="Arial" panose="020B0604020202020204" pitchFamily="34" charset="0"/>
              <a:buChar char="•"/>
            </a:pPr>
            <a:r>
              <a:rPr lang="en-US" dirty="0">
                <a:solidFill>
                  <a:prstClr val="black"/>
                </a:solidFill>
                <a:latin typeface="Calibri" panose="020F0502020204030204"/>
              </a:rPr>
              <a:t>Medical and surgical interventions, provided on an outpatient and/or inpatient basis</a:t>
            </a:r>
          </a:p>
          <a:p>
            <a:pPr marL="742950" lvl="1" indent="-285750">
              <a:buFont typeface="Arial" panose="020B0604020202020204" pitchFamily="34" charset="0"/>
              <a:buChar char="•"/>
            </a:pPr>
            <a:r>
              <a:rPr lang="en-US" dirty="0">
                <a:solidFill>
                  <a:prstClr val="black"/>
                </a:solidFill>
                <a:latin typeface="Calibri" panose="020F0502020204030204"/>
              </a:rPr>
              <a:t>Environmental health services</a:t>
            </a:r>
          </a:p>
          <a:p>
            <a:pPr marL="742950" lvl="1" indent="-285750">
              <a:buFont typeface="Arial" panose="020B0604020202020204" pitchFamily="34" charset="0"/>
              <a:buChar char="•"/>
            </a:pPr>
            <a:r>
              <a:rPr lang="en-US" dirty="0">
                <a:solidFill>
                  <a:prstClr val="black"/>
                </a:solidFill>
                <a:latin typeface="Calibri" panose="020F0502020204030204"/>
              </a:rPr>
              <a:t>Forensic medicine services</a:t>
            </a:r>
          </a:p>
          <a:p>
            <a:pPr marL="742950" lvl="1" indent="-285750">
              <a:buFont typeface="Arial" panose="020B0604020202020204" pitchFamily="34" charset="0"/>
              <a:buChar char="•"/>
            </a:pPr>
            <a:r>
              <a:rPr lang="en-US" dirty="0">
                <a:solidFill>
                  <a:prstClr val="black"/>
                </a:solidFill>
                <a:latin typeface="Calibri" panose="020F0502020204030204"/>
              </a:rPr>
              <a:t>Oral and dental health services</a:t>
            </a:r>
          </a:p>
          <a:p>
            <a:pPr lvl="0"/>
            <a:r>
              <a:rPr lang="en-US" dirty="0">
                <a:solidFill>
                  <a:prstClr val="black"/>
                </a:solidFill>
                <a:latin typeface="Calibri" panose="020F0502020204030204"/>
              </a:rPr>
              <a:t>These services are primarily delivered to strengthen and expand the provision of first-level (primary) health care within the community.</a:t>
            </a:r>
            <a:endParaRPr lang="tr-TR" dirty="0">
              <a:solidFill>
                <a:prstClr val="black"/>
              </a:solidFill>
              <a:latin typeface="Calibri" panose="020F0502020204030204"/>
            </a:endParaRPr>
          </a:p>
          <a:p>
            <a:pPr lvl="0"/>
            <a:r>
              <a:rPr lang="tr-TR" b="1" dirty="0">
                <a:solidFill>
                  <a:prstClr val="black"/>
                </a:solidFill>
                <a:latin typeface="Calibri" panose="020F0502020204030204"/>
              </a:rPr>
              <a:t>5. </a:t>
            </a:r>
            <a:r>
              <a:rPr lang="en-US" b="1" dirty="0">
                <a:solidFill>
                  <a:prstClr val="black"/>
                </a:solidFill>
                <a:latin typeface="Calibri" panose="020F0502020204030204"/>
              </a:rPr>
              <a:t>Out-of-Family Health Center (FHC) Services for Populations with Limited Access to Health Care</a:t>
            </a:r>
            <a:endParaRPr lang="en-US" dirty="0">
              <a:solidFill>
                <a:prstClr val="black"/>
              </a:solidFill>
              <a:latin typeface="Calibri" panose="020F0502020204030204"/>
            </a:endParaRPr>
          </a:p>
          <a:p>
            <a:pPr marL="285750" lvl="0" indent="-285750">
              <a:buFont typeface="Arial" panose="020B0604020202020204" pitchFamily="34" charset="0"/>
              <a:buChar char="•"/>
            </a:pPr>
            <a:r>
              <a:rPr lang="en-US" dirty="0">
                <a:solidFill>
                  <a:prstClr val="black"/>
                </a:solidFill>
                <a:latin typeface="Calibri" panose="020F0502020204030204"/>
              </a:rPr>
              <a:t>On-site health services provided for institutions such as prisons, nursing homes, and similar facilities.</a:t>
            </a:r>
          </a:p>
          <a:p>
            <a:pPr marL="285750" lvl="0" indent="-285750">
              <a:buFont typeface="Arial" panose="020B0604020202020204" pitchFamily="34" charset="0"/>
              <a:buChar char="•"/>
            </a:pPr>
            <a:r>
              <a:rPr lang="en-US" dirty="0">
                <a:solidFill>
                  <a:prstClr val="black"/>
                </a:solidFill>
                <a:latin typeface="Calibri" panose="020F0502020204030204"/>
              </a:rPr>
              <a:t>Mobile health services delivered to remote neighborhoods, towns, and villages.</a:t>
            </a:r>
            <a:br>
              <a:rPr lang="en-US" dirty="0">
                <a:solidFill>
                  <a:prstClr val="black"/>
                </a:solidFill>
                <a:latin typeface="Calibri" panose="020F0502020204030204"/>
              </a:rPr>
            </a:br>
            <a:r>
              <a:rPr lang="en-US" dirty="0">
                <a:solidFill>
                  <a:prstClr val="black"/>
                </a:solidFill>
                <a:latin typeface="Calibri" panose="020F0502020204030204"/>
              </a:rPr>
              <a:t>→ 7,440 Family Medicine Units (FMUs) currently provide mobile health services to approximately 5.5 million people by visiting their settlements.</a:t>
            </a:r>
          </a:p>
          <a:p>
            <a:pPr marL="285750" lvl="0" indent="-285750">
              <a:buFont typeface="Arial" panose="020B0604020202020204" pitchFamily="34" charset="0"/>
              <a:buChar char="•"/>
            </a:pPr>
            <a:r>
              <a:rPr lang="en-US" dirty="0">
                <a:solidFill>
                  <a:prstClr val="black"/>
                </a:solidFill>
                <a:latin typeface="Calibri" panose="020F0502020204030204"/>
              </a:rPr>
              <a:t>Home visits for individuals unable to access health facilities.</a:t>
            </a:r>
          </a:p>
          <a:p>
            <a:pPr marL="285750" lvl="0" indent="-285750">
              <a:buFont typeface="Arial" panose="020B0604020202020204" pitchFamily="34" charset="0"/>
              <a:buChar char="•"/>
            </a:pPr>
            <a:r>
              <a:rPr lang="en-US" dirty="0">
                <a:solidFill>
                  <a:prstClr val="black"/>
                </a:solidFill>
                <a:latin typeface="Calibri" panose="020F0502020204030204"/>
              </a:rPr>
              <a:t>Telehealth services (Remote Health Services).</a:t>
            </a:r>
          </a:p>
        </p:txBody>
      </p:sp>
    </p:spTree>
    <p:extLst>
      <p:ext uri="{BB962C8B-B14F-4D97-AF65-F5344CB8AC3E}">
        <p14:creationId xmlns:p14="http://schemas.microsoft.com/office/powerpoint/2010/main" val="4039380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342583" y="562341"/>
            <a:ext cx="515936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Tobacco Control Efforts in </a:t>
            </a:r>
            <a:r>
              <a:rPr kumimoji="0" lang="en-US" sz="2800" b="1" i="0" u="none" strike="noStrike" kern="0" cap="none" spc="0" normalizeH="0" baseline="0" noProof="0" dirty="0" err="1" smtClean="0">
                <a:ln>
                  <a:noFill/>
                </a:ln>
                <a:solidFill>
                  <a:srgbClr val="0094AB"/>
                </a:solidFill>
                <a:effectLst/>
                <a:uLnTx/>
                <a:uFillTx/>
                <a:latin typeface="Calibri" panose="020F0502020204030204"/>
                <a:ea typeface="+mj-ea"/>
                <a:cs typeface="+mj-cs"/>
              </a:rPr>
              <a:t>Türkiye</a:t>
            </a:r>
            <a:endParaRPr kumimoji="0" lang="tr-TR" sz="1800" b="0" i="0" u="none" strike="noStrike" kern="0" cap="none" spc="0" normalizeH="0" baseline="0" noProof="0" dirty="0" smtClean="0">
              <a:ln>
                <a:noFill/>
              </a:ln>
              <a:solidFill>
                <a:sysClr val="windowText" lastClr="000000"/>
              </a:solidFill>
              <a:effectLst/>
              <a:uLnTx/>
              <a:uFillTx/>
            </a:endParaRPr>
          </a:p>
        </p:txBody>
      </p:sp>
      <p:grpSp>
        <p:nvGrpSpPr>
          <p:cNvPr id="9" name="Grup 8">
            <a:extLst>
              <a:ext uri="{FF2B5EF4-FFF2-40B4-BE49-F238E27FC236}">
                <a16:creationId xmlns:a16="http://schemas.microsoft.com/office/drawing/2014/main" id="{8D46C4EE-CF35-4C3E-A838-336F0CBA5D3E}"/>
              </a:ext>
            </a:extLst>
          </p:cNvPr>
          <p:cNvGrpSpPr/>
          <p:nvPr/>
        </p:nvGrpSpPr>
        <p:grpSpPr>
          <a:xfrm>
            <a:off x="540708" y="2068708"/>
            <a:ext cx="2932227" cy="2221532"/>
            <a:chOff x="1003165" y="7662489"/>
            <a:chExt cx="2932227" cy="2221532"/>
          </a:xfrm>
        </p:grpSpPr>
        <p:cxnSp>
          <p:nvCxnSpPr>
            <p:cNvPr id="10" name="Düz Bağlayıcı 9">
              <a:extLst>
                <a:ext uri="{FF2B5EF4-FFF2-40B4-BE49-F238E27FC236}">
                  <a16:creationId xmlns:a16="http://schemas.microsoft.com/office/drawing/2014/main" id="{85C331AC-9510-4084-B560-B166C1BA34ED}"/>
                </a:ext>
              </a:extLst>
            </p:cNvPr>
            <p:cNvCxnSpPr>
              <a:cxnSpLocks/>
            </p:cNvCxnSpPr>
            <p:nvPr/>
          </p:nvCxnSpPr>
          <p:spPr>
            <a:xfrm>
              <a:off x="1233467" y="8218661"/>
              <a:ext cx="0" cy="16653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Rectangle 01">
              <a:extLst>
                <a:ext uri="{FF2B5EF4-FFF2-40B4-BE49-F238E27FC236}">
                  <a16:creationId xmlns:a16="http://schemas.microsoft.com/office/drawing/2014/main" id="{A094014B-95E7-4989-8694-1C3716F0664E}"/>
                </a:ext>
              </a:extLst>
            </p:cNvPr>
            <p:cNvSpPr>
              <a:spLocks noChangeArrowheads="1"/>
            </p:cNvSpPr>
            <p:nvPr/>
          </p:nvSpPr>
          <p:spPr bwMode="auto">
            <a:xfrm>
              <a:off x="1003166" y="7662489"/>
              <a:ext cx="2932226" cy="561846"/>
            </a:xfrm>
            <a:prstGeom prst="rect">
              <a:avLst/>
            </a:prstGeom>
            <a:solidFill>
              <a:srgbClr val="294574"/>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12" name="Freeform 7">
              <a:extLst>
                <a:ext uri="{FF2B5EF4-FFF2-40B4-BE49-F238E27FC236}">
                  <a16:creationId xmlns:a16="http://schemas.microsoft.com/office/drawing/2014/main" id="{45B99564-D465-470B-BA16-A2EBB0671F9A}"/>
                </a:ext>
              </a:extLst>
            </p:cNvPr>
            <p:cNvSpPr>
              <a:spLocks/>
            </p:cNvSpPr>
            <p:nvPr/>
          </p:nvSpPr>
          <p:spPr bwMode="auto">
            <a:xfrm>
              <a:off x="1003165" y="8218661"/>
              <a:ext cx="230302" cy="115360"/>
            </a:xfrm>
            <a:custGeom>
              <a:avLst/>
              <a:gdLst>
                <a:gd name="T0" fmla="*/ 0 w 108"/>
                <a:gd name="T1" fmla="*/ 0 h 108"/>
                <a:gd name="T2" fmla="*/ 108 w 108"/>
                <a:gd name="T3" fmla="*/ 108 h 108"/>
                <a:gd name="T4" fmla="*/ 108 w 108"/>
                <a:gd name="T5" fmla="*/ 0 h 108"/>
                <a:gd name="T6" fmla="*/ 0 w 108"/>
                <a:gd name="T7" fmla="*/ 0 h 108"/>
              </a:gdLst>
              <a:ahLst/>
              <a:cxnLst>
                <a:cxn ang="0">
                  <a:pos x="T0" y="T1"/>
                </a:cxn>
                <a:cxn ang="0">
                  <a:pos x="T2" y="T3"/>
                </a:cxn>
                <a:cxn ang="0">
                  <a:pos x="T4" y="T5"/>
                </a:cxn>
                <a:cxn ang="0">
                  <a:pos x="T6" y="T7"/>
                </a:cxn>
              </a:cxnLst>
              <a:rect l="0" t="0" r="r" b="b"/>
              <a:pathLst>
                <a:path w="108" h="108">
                  <a:moveTo>
                    <a:pt x="0" y="0"/>
                  </a:moveTo>
                  <a:lnTo>
                    <a:pt x="108" y="108"/>
                  </a:lnTo>
                  <a:lnTo>
                    <a:pt x="108" y="0"/>
                  </a:lnTo>
                  <a:lnTo>
                    <a:pt x="0" y="0"/>
                  </a:lnTo>
                  <a:close/>
                </a:path>
              </a:pathLst>
            </a:custGeom>
            <a:solidFill>
              <a:srgbClr val="14225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up 12">
            <a:extLst>
              <a:ext uri="{FF2B5EF4-FFF2-40B4-BE49-F238E27FC236}">
                <a16:creationId xmlns:a16="http://schemas.microsoft.com/office/drawing/2014/main" id="{38E8358D-B203-481E-A413-DFCA59863ACA}"/>
              </a:ext>
            </a:extLst>
          </p:cNvPr>
          <p:cNvGrpSpPr/>
          <p:nvPr/>
        </p:nvGrpSpPr>
        <p:grpSpPr>
          <a:xfrm>
            <a:off x="4290620" y="2124136"/>
            <a:ext cx="3198310" cy="2221532"/>
            <a:chOff x="1003165" y="7662489"/>
            <a:chExt cx="2932227" cy="2221532"/>
          </a:xfrm>
        </p:grpSpPr>
        <p:cxnSp>
          <p:nvCxnSpPr>
            <p:cNvPr id="14" name="Düz Bağlayıcı 13">
              <a:extLst>
                <a:ext uri="{FF2B5EF4-FFF2-40B4-BE49-F238E27FC236}">
                  <a16:creationId xmlns:a16="http://schemas.microsoft.com/office/drawing/2014/main" id="{0D9381EA-EC5C-459D-8946-D4F3C1C3396C}"/>
                </a:ext>
              </a:extLst>
            </p:cNvPr>
            <p:cNvCxnSpPr>
              <a:cxnSpLocks/>
            </p:cNvCxnSpPr>
            <p:nvPr/>
          </p:nvCxnSpPr>
          <p:spPr>
            <a:xfrm>
              <a:off x="1233467" y="8218661"/>
              <a:ext cx="0" cy="16653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angle 01">
              <a:extLst>
                <a:ext uri="{FF2B5EF4-FFF2-40B4-BE49-F238E27FC236}">
                  <a16:creationId xmlns:a16="http://schemas.microsoft.com/office/drawing/2014/main" id="{5AB5153F-E7B3-48AD-B3D2-7C6D7448E1CA}"/>
                </a:ext>
              </a:extLst>
            </p:cNvPr>
            <p:cNvSpPr>
              <a:spLocks noChangeArrowheads="1"/>
            </p:cNvSpPr>
            <p:nvPr/>
          </p:nvSpPr>
          <p:spPr bwMode="auto">
            <a:xfrm>
              <a:off x="1003166" y="7662489"/>
              <a:ext cx="2932226" cy="561846"/>
            </a:xfrm>
            <a:prstGeom prst="rect">
              <a:avLst/>
            </a:prstGeom>
            <a:solidFill>
              <a:srgbClr val="294574"/>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16" name="Freeform 7">
              <a:extLst>
                <a:ext uri="{FF2B5EF4-FFF2-40B4-BE49-F238E27FC236}">
                  <a16:creationId xmlns:a16="http://schemas.microsoft.com/office/drawing/2014/main" id="{ECC35940-006A-479F-B5AD-9E94F3B2F866}"/>
                </a:ext>
              </a:extLst>
            </p:cNvPr>
            <p:cNvSpPr>
              <a:spLocks/>
            </p:cNvSpPr>
            <p:nvPr/>
          </p:nvSpPr>
          <p:spPr bwMode="auto">
            <a:xfrm>
              <a:off x="1003165" y="8218661"/>
              <a:ext cx="230302" cy="115360"/>
            </a:xfrm>
            <a:custGeom>
              <a:avLst/>
              <a:gdLst>
                <a:gd name="T0" fmla="*/ 0 w 108"/>
                <a:gd name="T1" fmla="*/ 0 h 108"/>
                <a:gd name="T2" fmla="*/ 108 w 108"/>
                <a:gd name="T3" fmla="*/ 108 h 108"/>
                <a:gd name="T4" fmla="*/ 108 w 108"/>
                <a:gd name="T5" fmla="*/ 0 h 108"/>
                <a:gd name="T6" fmla="*/ 0 w 108"/>
                <a:gd name="T7" fmla="*/ 0 h 108"/>
              </a:gdLst>
              <a:ahLst/>
              <a:cxnLst>
                <a:cxn ang="0">
                  <a:pos x="T0" y="T1"/>
                </a:cxn>
                <a:cxn ang="0">
                  <a:pos x="T2" y="T3"/>
                </a:cxn>
                <a:cxn ang="0">
                  <a:pos x="T4" y="T5"/>
                </a:cxn>
                <a:cxn ang="0">
                  <a:pos x="T6" y="T7"/>
                </a:cxn>
              </a:cxnLst>
              <a:rect l="0" t="0" r="r" b="b"/>
              <a:pathLst>
                <a:path w="108" h="108">
                  <a:moveTo>
                    <a:pt x="0" y="0"/>
                  </a:moveTo>
                  <a:lnTo>
                    <a:pt x="108" y="108"/>
                  </a:lnTo>
                  <a:lnTo>
                    <a:pt x="108" y="0"/>
                  </a:lnTo>
                  <a:lnTo>
                    <a:pt x="0" y="0"/>
                  </a:lnTo>
                  <a:close/>
                </a:path>
              </a:pathLst>
            </a:custGeom>
            <a:solidFill>
              <a:srgbClr val="14225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7" name="Grup 16">
            <a:extLst>
              <a:ext uri="{FF2B5EF4-FFF2-40B4-BE49-F238E27FC236}">
                <a16:creationId xmlns:a16="http://schemas.microsoft.com/office/drawing/2014/main" id="{1F7E639A-8CC2-4DAA-A282-67D0210B4629}"/>
              </a:ext>
            </a:extLst>
          </p:cNvPr>
          <p:cNvGrpSpPr/>
          <p:nvPr/>
        </p:nvGrpSpPr>
        <p:grpSpPr>
          <a:xfrm>
            <a:off x="8341222" y="2124136"/>
            <a:ext cx="2932227" cy="2221532"/>
            <a:chOff x="1003165" y="7662489"/>
            <a:chExt cx="2932227" cy="2221532"/>
          </a:xfrm>
        </p:grpSpPr>
        <p:cxnSp>
          <p:nvCxnSpPr>
            <p:cNvPr id="18" name="Düz Bağlayıcı 17">
              <a:extLst>
                <a:ext uri="{FF2B5EF4-FFF2-40B4-BE49-F238E27FC236}">
                  <a16:creationId xmlns:a16="http://schemas.microsoft.com/office/drawing/2014/main" id="{B59D084B-6AB5-42C2-8E19-1C7BAAB64B3B}"/>
                </a:ext>
              </a:extLst>
            </p:cNvPr>
            <p:cNvCxnSpPr>
              <a:cxnSpLocks/>
            </p:cNvCxnSpPr>
            <p:nvPr/>
          </p:nvCxnSpPr>
          <p:spPr>
            <a:xfrm>
              <a:off x="1233467" y="8218661"/>
              <a:ext cx="0" cy="16653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Rectangle 01">
              <a:extLst>
                <a:ext uri="{FF2B5EF4-FFF2-40B4-BE49-F238E27FC236}">
                  <a16:creationId xmlns:a16="http://schemas.microsoft.com/office/drawing/2014/main" id="{0D6FA376-3A71-4EFA-AC97-2BD1D00E8435}"/>
                </a:ext>
              </a:extLst>
            </p:cNvPr>
            <p:cNvSpPr>
              <a:spLocks noChangeArrowheads="1"/>
            </p:cNvSpPr>
            <p:nvPr/>
          </p:nvSpPr>
          <p:spPr bwMode="auto">
            <a:xfrm>
              <a:off x="1003166" y="7662489"/>
              <a:ext cx="2932226" cy="561846"/>
            </a:xfrm>
            <a:prstGeom prst="rect">
              <a:avLst/>
            </a:prstGeom>
            <a:solidFill>
              <a:srgbClr val="294574"/>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0" name="Freeform 7">
              <a:extLst>
                <a:ext uri="{FF2B5EF4-FFF2-40B4-BE49-F238E27FC236}">
                  <a16:creationId xmlns:a16="http://schemas.microsoft.com/office/drawing/2014/main" id="{D5CFB9A8-D05E-4A57-8E85-4B6657C6AFA3}"/>
                </a:ext>
              </a:extLst>
            </p:cNvPr>
            <p:cNvSpPr>
              <a:spLocks/>
            </p:cNvSpPr>
            <p:nvPr/>
          </p:nvSpPr>
          <p:spPr bwMode="auto">
            <a:xfrm>
              <a:off x="1003165" y="8218661"/>
              <a:ext cx="230302" cy="115360"/>
            </a:xfrm>
            <a:custGeom>
              <a:avLst/>
              <a:gdLst>
                <a:gd name="T0" fmla="*/ 0 w 108"/>
                <a:gd name="T1" fmla="*/ 0 h 108"/>
                <a:gd name="T2" fmla="*/ 108 w 108"/>
                <a:gd name="T3" fmla="*/ 108 h 108"/>
                <a:gd name="T4" fmla="*/ 108 w 108"/>
                <a:gd name="T5" fmla="*/ 0 h 108"/>
                <a:gd name="T6" fmla="*/ 0 w 108"/>
                <a:gd name="T7" fmla="*/ 0 h 108"/>
              </a:gdLst>
              <a:ahLst/>
              <a:cxnLst>
                <a:cxn ang="0">
                  <a:pos x="T0" y="T1"/>
                </a:cxn>
                <a:cxn ang="0">
                  <a:pos x="T2" y="T3"/>
                </a:cxn>
                <a:cxn ang="0">
                  <a:pos x="T4" y="T5"/>
                </a:cxn>
                <a:cxn ang="0">
                  <a:pos x="T6" y="T7"/>
                </a:cxn>
              </a:cxnLst>
              <a:rect l="0" t="0" r="r" b="b"/>
              <a:pathLst>
                <a:path w="108" h="108">
                  <a:moveTo>
                    <a:pt x="0" y="0"/>
                  </a:moveTo>
                  <a:lnTo>
                    <a:pt x="108" y="108"/>
                  </a:lnTo>
                  <a:lnTo>
                    <a:pt x="108" y="0"/>
                  </a:lnTo>
                  <a:lnTo>
                    <a:pt x="0" y="0"/>
                  </a:lnTo>
                  <a:close/>
                </a:path>
              </a:pathLst>
            </a:custGeom>
            <a:solidFill>
              <a:srgbClr val="14225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1" name="Dikdörtgen 20">
            <a:extLst>
              <a:ext uri="{FF2B5EF4-FFF2-40B4-BE49-F238E27FC236}">
                <a16:creationId xmlns:a16="http://schemas.microsoft.com/office/drawing/2014/main" id="{99353A90-585F-492A-B306-E5834A7F1102}"/>
              </a:ext>
            </a:extLst>
          </p:cNvPr>
          <p:cNvSpPr/>
          <p:nvPr/>
        </p:nvSpPr>
        <p:spPr>
          <a:xfrm>
            <a:off x="636122" y="2068708"/>
            <a:ext cx="2654830" cy="400110"/>
          </a:xfrm>
          <a:prstGeom prst="rect">
            <a:avLst/>
          </a:prstGeom>
        </p:spPr>
        <p:txBody>
          <a:bodyPr wrap="none">
            <a:spAutoFit/>
          </a:bodyPr>
          <a:lstStyle/>
          <a:p>
            <a:pPr algn="ctr" hangingPunct="0"/>
            <a:r>
              <a:rPr lang="en-US" sz="2000" b="1" dirty="0">
                <a:solidFill>
                  <a:schemeClr val="bg1"/>
                </a:solidFill>
              </a:rPr>
              <a:t>Prevention of Initiation</a:t>
            </a:r>
            <a:endParaRPr lang="en-US" sz="2000" b="1" dirty="0">
              <a:solidFill>
                <a:schemeClr val="bg1"/>
              </a:solidFill>
              <a:latin typeface="Century Gothic" panose="020B0502020202020204" pitchFamily="34" charset="0"/>
            </a:endParaRPr>
          </a:p>
        </p:txBody>
      </p:sp>
      <p:sp>
        <p:nvSpPr>
          <p:cNvPr id="22" name="Dikdörtgen 21">
            <a:extLst>
              <a:ext uri="{FF2B5EF4-FFF2-40B4-BE49-F238E27FC236}">
                <a16:creationId xmlns:a16="http://schemas.microsoft.com/office/drawing/2014/main" id="{7EC2F460-C115-4F13-8D59-CDBCB0121367}"/>
              </a:ext>
            </a:extLst>
          </p:cNvPr>
          <p:cNvSpPr/>
          <p:nvPr/>
        </p:nvSpPr>
        <p:spPr>
          <a:xfrm>
            <a:off x="4115090" y="2124136"/>
            <a:ext cx="3627727" cy="369332"/>
          </a:xfrm>
          <a:prstGeom prst="rect">
            <a:avLst/>
          </a:prstGeom>
        </p:spPr>
        <p:txBody>
          <a:bodyPr wrap="square">
            <a:spAutoFit/>
          </a:bodyPr>
          <a:lstStyle/>
          <a:p>
            <a:pPr algn="ctr" hangingPunct="0"/>
            <a:r>
              <a:rPr lang="en-US" b="1">
                <a:solidFill>
                  <a:schemeClr val="bg1"/>
                </a:solidFill>
              </a:rPr>
              <a:t>Prevention of Passive Exposure</a:t>
            </a:r>
          </a:p>
        </p:txBody>
      </p:sp>
      <p:sp>
        <p:nvSpPr>
          <p:cNvPr id="23" name="Dikdörtgen 22">
            <a:extLst>
              <a:ext uri="{FF2B5EF4-FFF2-40B4-BE49-F238E27FC236}">
                <a16:creationId xmlns:a16="http://schemas.microsoft.com/office/drawing/2014/main" id="{8A0FC71C-8132-4C37-A33F-9B73592A3652}"/>
              </a:ext>
            </a:extLst>
          </p:cNvPr>
          <p:cNvSpPr/>
          <p:nvPr/>
        </p:nvSpPr>
        <p:spPr>
          <a:xfrm>
            <a:off x="8552742" y="2105223"/>
            <a:ext cx="2178033" cy="400110"/>
          </a:xfrm>
          <a:prstGeom prst="rect">
            <a:avLst/>
          </a:prstGeom>
        </p:spPr>
        <p:txBody>
          <a:bodyPr wrap="none">
            <a:spAutoFit/>
          </a:bodyPr>
          <a:lstStyle/>
          <a:p>
            <a:pPr algn="ctr"/>
            <a:r>
              <a:rPr lang="en-US" sz="2000" b="1">
                <a:solidFill>
                  <a:schemeClr val="bg1"/>
                </a:solidFill>
              </a:rPr>
              <a:t>Smoking Cessation</a:t>
            </a:r>
            <a:endParaRPr lang="en-US" sz="2000" b="1">
              <a:solidFill>
                <a:schemeClr val="bg1"/>
              </a:solidFill>
              <a:latin typeface="Century Gothic" panose="020B0502020202020204" pitchFamily="34" charset="0"/>
              <a:cs typeface="Poppins ExtraBold" panose="00000900000000000000" pitchFamily="2" charset="0"/>
            </a:endParaRPr>
          </a:p>
        </p:txBody>
      </p:sp>
      <p:sp>
        <p:nvSpPr>
          <p:cNvPr id="24" name="Dikdörtgen 23">
            <a:extLst>
              <a:ext uri="{FF2B5EF4-FFF2-40B4-BE49-F238E27FC236}">
                <a16:creationId xmlns:a16="http://schemas.microsoft.com/office/drawing/2014/main" id="{C64A899F-1D45-49EB-8124-17A27B3725A7}"/>
              </a:ext>
            </a:extLst>
          </p:cNvPr>
          <p:cNvSpPr/>
          <p:nvPr/>
        </p:nvSpPr>
        <p:spPr>
          <a:xfrm>
            <a:off x="679273" y="2753006"/>
            <a:ext cx="2834544" cy="3265446"/>
          </a:xfrm>
          <a:prstGeom prst="rect">
            <a:avLst/>
          </a:prstGeom>
        </p:spPr>
        <p:txBody>
          <a:bodyPr wrap="square">
            <a:spAutoFit/>
          </a:bodyPr>
          <a:lstStyle/>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Awareness</a:t>
            </a:r>
          </a:p>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Information</a:t>
            </a:r>
          </a:p>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Media Campaigns</a:t>
            </a:r>
          </a:p>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Education</a:t>
            </a:r>
          </a:p>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Pricing and Taxation</a:t>
            </a:r>
          </a:p>
          <a:p>
            <a:pPr marL="285750" lvl="6" indent="-285750">
              <a:lnSpc>
                <a:spcPct val="150000"/>
              </a:lnSpc>
              <a:buFont typeface="Wingdings" panose="05000000000000000000" pitchFamily="2" charset="2"/>
              <a:buChar char="§"/>
            </a:pPr>
            <a:r>
              <a:rPr lang="en-US" sz="2000">
                <a:solidFill>
                  <a:srgbClr val="002060"/>
                </a:solidFill>
                <a:latin typeface="Century Gothic" panose="020B0502020202020204" pitchFamily="34" charset="0"/>
                <a:cs typeface="Times New Roman" panose="02020603050405020304" pitchFamily="18" charset="0"/>
              </a:rPr>
              <a:t>Ban on Advertising</a:t>
            </a:r>
          </a:p>
        </p:txBody>
      </p:sp>
      <p:sp>
        <p:nvSpPr>
          <p:cNvPr id="25" name="Dikdörtgen 24">
            <a:extLst>
              <a:ext uri="{FF2B5EF4-FFF2-40B4-BE49-F238E27FC236}">
                <a16:creationId xmlns:a16="http://schemas.microsoft.com/office/drawing/2014/main" id="{19A8316B-F259-4EAC-87D3-7D780D0747DA}"/>
              </a:ext>
            </a:extLst>
          </p:cNvPr>
          <p:cNvSpPr/>
          <p:nvPr/>
        </p:nvSpPr>
        <p:spPr>
          <a:xfrm>
            <a:off x="4460897" y="2651949"/>
            <a:ext cx="3281920" cy="3302122"/>
          </a:xfrm>
          <a:prstGeom prst="rect">
            <a:avLst/>
          </a:prstGeom>
        </p:spPr>
        <p:txBody>
          <a:bodyPr wrap="square">
            <a:spAutoFit/>
          </a:bodyPr>
          <a:lstStyle/>
          <a:p>
            <a:pPr>
              <a:lnSpc>
                <a:spcPct val="125000"/>
              </a:lnSpc>
            </a:pPr>
            <a:r>
              <a:rPr lang="en-US" sz="2000" b="1" dirty="0">
                <a:solidFill>
                  <a:srgbClr val="002060"/>
                </a:solidFill>
                <a:latin typeface="Century Gothic" panose="020B0502020202020204" pitchFamily="34" charset="0"/>
                <a:cs typeface="Times New Roman" panose="02020603050405020304" pitchFamily="18" charset="0"/>
              </a:rPr>
              <a:t>Smoke-Free Environment Inspections</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Routine Inspections</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Cross-Inspections</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ALO 184 SABİM – Tobacco Reporting Line</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Green Detector Application</a:t>
            </a:r>
          </a:p>
        </p:txBody>
      </p:sp>
      <p:sp>
        <p:nvSpPr>
          <p:cNvPr id="26" name="Dikdörtgen 25">
            <a:extLst>
              <a:ext uri="{FF2B5EF4-FFF2-40B4-BE49-F238E27FC236}">
                <a16:creationId xmlns:a16="http://schemas.microsoft.com/office/drawing/2014/main" id="{090987D9-85D3-4AD3-8A6D-D3F2CF293BDA}"/>
              </a:ext>
            </a:extLst>
          </p:cNvPr>
          <p:cNvSpPr/>
          <p:nvPr/>
        </p:nvSpPr>
        <p:spPr>
          <a:xfrm>
            <a:off x="8531617" y="2610481"/>
            <a:ext cx="3281920" cy="3779176"/>
          </a:xfrm>
          <a:prstGeom prst="rect">
            <a:avLst/>
          </a:prstGeom>
        </p:spPr>
        <p:txBody>
          <a:bodyPr wrap="square">
            <a:spAutoFit/>
          </a:bodyPr>
          <a:lstStyle/>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ALO 171 Smoking Cessation Counseling Line</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Smoking Cessation Clinics</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Medications Used in Smoking Cessation Treatment</a:t>
            </a:r>
          </a:p>
          <a:p>
            <a:pPr marL="285750" lvl="6" indent="-285750">
              <a:lnSpc>
                <a:spcPct val="150000"/>
              </a:lnSpc>
              <a:buFont typeface="Wingdings" panose="05000000000000000000" pitchFamily="2" charset="2"/>
              <a:buChar char="§"/>
            </a:pPr>
            <a:r>
              <a:rPr lang="en-US" dirty="0">
                <a:solidFill>
                  <a:srgbClr val="002060"/>
                </a:solidFill>
                <a:latin typeface="Century Gothic" panose="020B0502020202020204" pitchFamily="34" charset="0"/>
                <a:cs typeface="Times New Roman" panose="02020603050405020304" pitchFamily="18" charset="0"/>
              </a:rPr>
              <a:t>Media Campaigns </a:t>
            </a:r>
            <a:endParaRPr lang="en-US" sz="2000" dirty="0">
              <a:solidFill>
                <a:srgbClr val="002060"/>
              </a:solidFill>
              <a:latin typeface="Century Gothic" panose="020B0502020202020204" pitchFamily="34" charset="0"/>
              <a:ea typeface="Open Sans" panose="020B0606030504020204" pitchFamily="34" charset="0"/>
              <a:cs typeface="Times New Roman" panose="02020603050405020304" pitchFamily="18" charset="0"/>
            </a:endParaRPr>
          </a:p>
        </p:txBody>
      </p:sp>
    </p:spTree>
    <p:extLst>
      <p:ext uri="{BB962C8B-B14F-4D97-AF65-F5344CB8AC3E}">
        <p14:creationId xmlns:p14="http://schemas.microsoft.com/office/powerpoint/2010/main" val="1922180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1628551" y="285911"/>
            <a:ext cx="907999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T</a:t>
            </a:r>
            <a:r>
              <a:rPr kumimoji="0" lang="tr-TR" sz="2800" b="1" i="0" u="none" strike="noStrike" kern="0" cap="none" spc="0" normalizeH="0" baseline="0" noProof="0" dirty="0" err="1" smtClean="0">
                <a:ln>
                  <a:noFill/>
                </a:ln>
                <a:solidFill>
                  <a:srgbClr val="0094AB"/>
                </a:solidFill>
                <a:effectLst/>
                <a:uLnTx/>
                <a:uFillTx/>
                <a:latin typeface="Calibri" panose="020F0502020204030204"/>
                <a:ea typeface="+mj-ea"/>
                <a:cs typeface="+mj-cs"/>
              </a:rPr>
              <a:t>ürkiye</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Obesity Prevention and Physical Activity Action Plan </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a:r>
            <a:b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b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(2025–2030)</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382286"/>
            <a:ext cx="7222587" cy="3477875"/>
          </a:xfrm>
          <a:prstGeom prst="rect">
            <a:avLst/>
          </a:prstGeom>
        </p:spPr>
        <p:txBody>
          <a:bodyPr wrap="square">
            <a:spAutoFit/>
          </a:bodyPr>
          <a:lstStyle/>
          <a:p>
            <a:pPr lvl="0"/>
            <a:r>
              <a:rPr lang="en-US" sz="2000" dirty="0">
                <a:solidFill>
                  <a:prstClr val="black"/>
                </a:solidFill>
                <a:latin typeface="Calibri" panose="020F0502020204030204"/>
              </a:rPr>
              <a:t>It has been prepared taking into account the strategies of the Ministry of Health Strategic Plan 2024–2028.</a:t>
            </a:r>
            <a:br>
              <a:rPr lang="en-US" sz="2000" dirty="0">
                <a:solidFill>
                  <a:prstClr val="black"/>
                </a:solidFill>
                <a:latin typeface="Calibri" panose="020F0502020204030204"/>
              </a:rPr>
            </a:br>
            <a:r>
              <a:rPr lang="en-US" sz="2000" dirty="0">
                <a:solidFill>
                  <a:prstClr val="black"/>
                </a:solidFill>
                <a:latin typeface="Calibri" panose="020F0502020204030204"/>
              </a:rPr>
              <a:t>The plan includes the following key areas:</a:t>
            </a:r>
          </a:p>
          <a:p>
            <a:pPr lvl="0">
              <a:buFont typeface="Arial" panose="020B0604020202020204" pitchFamily="34" charset="0"/>
              <a:buChar char="•"/>
            </a:pPr>
            <a:r>
              <a:rPr lang="en-US" sz="2000" dirty="0">
                <a:solidFill>
                  <a:prstClr val="black"/>
                </a:solidFill>
                <a:latin typeface="Calibri" panose="020F0502020204030204"/>
              </a:rPr>
              <a:t>Regulation of food labeling legislation,</a:t>
            </a:r>
          </a:p>
          <a:p>
            <a:pPr lvl="0">
              <a:buFont typeface="Arial" panose="020B0604020202020204" pitchFamily="34" charset="0"/>
              <a:buChar char="•"/>
            </a:pPr>
            <a:r>
              <a:rPr lang="en-US" sz="2000" dirty="0">
                <a:solidFill>
                  <a:prstClr val="black"/>
                </a:solidFill>
                <a:latin typeface="Calibri" panose="020F0502020204030204"/>
              </a:rPr>
              <a:t>Combating childhood obesity and promoting physical activity,</a:t>
            </a:r>
          </a:p>
          <a:p>
            <a:pPr lvl="0">
              <a:buFont typeface="Arial" panose="020B0604020202020204" pitchFamily="34" charset="0"/>
              <a:buChar char="•"/>
            </a:pPr>
            <a:r>
              <a:rPr lang="en-US" sz="2000" dirty="0">
                <a:solidFill>
                  <a:prstClr val="black"/>
                </a:solidFill>
                <a:latin typeface="Calibri" panose="020F0502020204030204"/>
              </a:rPr>
              <a:t>Curriculum and legislative work in collaboration with the Ministry of National Education (MEB), municipalities, and NGOs,</a:t>
            </a:r>
          </a:p>
          <a:p>
            <a:pPr lvl="0">
              <a:buFont typeface="Arial" panose="020B0604020202020204" pitchFamily="34" charset="0"/>
              <a:buChar char="•"/>
            </a:pPr>
            <a:r>
              <a:rPr lang="en-US" sz="2000" dirty="0">
                <a:solidFill>
                  <a:prstClr val="black"/>
                </a:solidFill>
                <a:latin typeface="Calibri" panose="020F0502020204030204"/>
              </a:rPr>
              <a:t>Increasing accessible and free green spaces and opportunities for physical activity,</a:t>
            </a:r>
          </a:p>
          <a:p>
            <a:pPr lvl="0">
              <a:buFont typeface="Arial" panose="020B0604020202020204" pitchFamily="34" charset="0"/>
              <a:buChar char="•"/>
            </a:pPr>
            <a:r>
              <a:rPr lang="en-US" sz="2000" dirty="0">
                <a:solidFill>
                  <a:prstClr val="black"/>
                </a:solidFill>
                <a:latin typeface="Calibri" panose="020F0502020204030204"/>
              </a:rPr>
              <a:t>Reducing salt/sodium content in packaged foods and meals through reformulation.</a:t>
            </a:r>
          </a:p>
        </p:txBody>
      </p:sp>
      <p:pic>
        <p:nvPicPr>
          <p:cNvPr id="9" name="Resim 8">
            <a:extLst>
              <a:ext uri="{FF2B5EF4-FFF2-40B4-BE49-F238E27FC236}">
                <a16:creationId xmlns:a16="http://schemas.microsoft.com/office/drawing/2014/main" id="{44E54810-3988-471A-9C10-4D5283E51D16}"/>
              </a:ext>
            </a:extLst>
          </p:cNvPr>
          <p:cNvPicPr>
            <a:picLocks noChangeAspect="1"/>
          </p:cNvPicPr>
          <p:nvPr/>
        </p:nvPicPr>
        <p:blipFill>
          <a:blip r:embed="rId5"/>
          <a:stretch/>
        </p:blipFill>
        <p:spPr bwMode="auto">
          <a:xfrm>
            <a:off x="1144046" y="4860161"/>
            <a:ext cx="2772094" cy="1732697"/>
          </a:xfrm>
          <a:prstGeom prst="rect">
            <a:avLst/>
          </a:prstGeom>
        </p:spPr>
      </p:pic>
      <p:pic>
        <p:nvPicPr>
          <p:cNvPr id="10" name="Resim 9">
            <a:extLst>
              <a:ext uri="{FF2B5EF4-FFF2-40B4-BE49-F238E27FC236}">
                <a16:creationId xmlns:a16="http://schemas.microsoft.com/office/drawing/2014/main" id="{12A8A015-19DB-4486-8B54-65C51A1DC182}"/>
              </a:ext>
            </a:extLst>
          </p:cNvPr>
          <p:cNvPicPr/>
          <p:nvPr/>
        </p:nvPicPr>
        <p:blipFill>
          <a:blip r:embed="rId6"/>
          <a:srcRect t="29577"/>
          <a:stretch/>
        </p:blipFill>
        <p:spPr bwMode="auto">
          <a:xfrm>
            <a:off x="5501999" y="4860160"/>
            <a:ext cx="2590835" cy="1732699"/>
          </a:xfrm>
          <a:prstGeom prst="rect">
            <a:avLst/>
          </a:prstGeom>
          <a:ln>
            <a:noFill/>
          </a:ln>
        </p:spPr>
      </p:pic>
      <p:sp>
        <p:nvSpPr>
          <p:cNvPr id="7" name="Dikdörtgen 6"/>
          <p:cNvSpPr/>
          <p:nvPr/>
        </p:nvSpPr>
        <p:spPr>
          <a:xfrm>
            <a:off x="9031905" y="2521058"/>
            <a:ext cx="1867743" cy="2677656"/>
          </a:xfrm>
          <a:prstGeom prst="rect">
            <a:avLst/>
          </a:prstGeom>
        </p:spPr>
        <p:txBody>
          <a:bodyPr wrap="square">
            <a:spAutoFit/>
          </a:bodyPr>
          <a:lstStyle/>
          <a:p>
            <a:pPr lvl="0"/>
            <a:r>
              <a:rPr lang="en-US" sz="2800" b="1" dirty="0">
                <a:solidFill>
                  <a:srgbClr val="FF0000"/>
                </a:solidFill>
                <a:latin typeface="Calibri" panose="020F0502020204030204"/>
              </a:rPr>
              <a:t>GET MOVING! EAT WELL! STAY HEALTHY! Activities </a:t>
            </a:r>
          </a:p>
        </p:txBody>
      </p:sp>
    </p:spTree>
    <p:extLst>
      <p:ext uri="{BB962C8B-B14F-4D97-AF65-F5344CB8AC3E}">
        <p14:creationId xmlns:p14="http://schemas.microsoft.com/office/powerpoint/2010/main" val="3876840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343912" y="391627"/>
            <a:ext cx="6096000" cy="954107"/>
          </a:xfrm>
          <a:prstGeom prst="rect">
            <a:avLst/>
          </a:prstGeom>
        </p:spPr>
        <p:txBody>
          <a:bodyPr>
            <a:spAutoFit/>
          </a:bodyPr>
          <a:lstStyle/>
          <a:p>
            <a:pPr lvl="0" algn="ctr" defTabSz="1024677">
              <a:defRPr/>
            </a:pPr>
            <a:r>
              <a:rPr lang="en-US" sz="2800" b="1" dirty="0">
                <a:solidFill>
                  <a:srgbClr val="0094AB"/>
                </a:solidFill>
                <a:latin typeface="Calibri" panose="020F0502020204030204"/>
              </a:rPr>
              <a:t>WE ARE EVERYWHERE WITH OUR HEALTHY LIFE CENTERS</a:t>
            </a:r>
            <a:endParaRPr lang="tr-TR" sz="2800" b="1" dirty="0">
              <a:solidFill>
                <a:srgbClr val="0094AB"/>
              </a:solidFill>
              <a:latin typeface="Calibri" panose="020F0502020204030204"/>
            </a:endParaRPr>
          </a:p>
        </p:txBody>
      </p:sp>
      <p:sp>
        <p:nvSpPr>
          <p:cNvPr id="4" name="Dikdörtgen 3"/>
          <p:cNvSpPr/>
          <p:nvPr/>
        </p:nvSpPr>
        <p:spPr>
          <a:xfrm>
            <a:off x="659541" y="1443841"/>
            <a:ext cx="11347435" cy="2308324"/>
          </a:xfrm>
          <a:prstGeom prst="rect">
            <a:avLst/>
          </a:prstGeom>
        </p:spPr>
        <p:txBody>
          <a:bodyPr wrap="square">
            <a:spAutoFit/>
          </a:bodyPr>
          <a:lstStyle/>
          <a:p>
            <a:pPr lvl="0"/>
            <a:r>
              <a:rPr lang="en-US" dirty="0">
                <a:solidFill>
                  <a:prstClr val="black"/>
                </a:solidFill>
                <a:latin typeface="Calibri" panose="020F0502020204030204"/>
              </a:rPr>
              <a:t>Within the framework of the “Healthy Turkey Century Program” and the Protective, </a:t>
            </a:r>
            <a:r>
              <a:rPr lang="en-US" dirty="0" err="1">
                <a:solidFill>
                  <a:prstClr val="black"/>
                </a:solidFill>
                <a:latin typeface="Calibri" panose="020F0502020204030204"/>
              </a:rPr>
              <a:t>Promotive</a:t>
            </a:r>
            <a:r>
              <a:rPr lang="en-US" dirty="0">
                <a:solidFill>
                  <a:prstClr val="black"/>
                </a:solidFill>
                <a:latin typeface="Calibri" panose="020F0502020204030204"/>
              </a:rPr>
              <a:t>, and Productive Health Model, Healthy Life Centers aim to promote a healthy society by providing health education and counseling services. These centers are designed to:</a:t>
            </a:r>
          </a:p>
          <a:p>
            <a:pPr marL="285750" lvl="0" indent="-285750">
              <a:buFont typeface="Arial" panose="020B0604020202020204" pitchFamily="34" charset="0"/>
              <a:buChar char="•"/>
            </a:pPr>
            <a:r>
              <a:rPr lang="en-US" dirty="0">
                <a:solidFill>
                  <a:prstClr val="black"/>
                </a:solidFill>
                <a:latin typeface="Calibri" panose="020F0502020204030204"/>
              </a:rPr>
              <a:t>Support and strengthen family medicine services,</a:t>
            </a:r>
          </a:p>
          <a:p>
            <a:pPr marL="285750" lvl="0" indent="-285750">
              <a:buFont typeface="Arial" panose="020B0604020202020204" pitchFamily="34" charset="0"/>
              <a:buChar char="•"/>
            </a:pPr>
            <a:r>
              <a:rPr lang="en-US" dirty="0">
                <a:solidFill>
                  <a:prstClr val="black"/>
                </a:solidFill>
                <a:latin typeface="Calibri" panose="020F0502020204030204"/>
              </a:rPr>
              <a:t>Facilitate access to dietitian, psychosocial support, physiotherapy, and child development services,</a:t>
            </a:r>
          </a:p>
          <a:p>
            <a:pPr marL="285750" lvl="0" indent="-285750">
              <a:buFont typeface="Arial" panose="020B0604020202020204" pitchFamily="34" charset="0"/>
              <a:buChar char="•"/>
            </a:pPr>
            <a:r>
              <a:rPr lang="en-US" dirty="0">
                <a:solidFill>
                  <a:prstClr val="black"/>
                </a:solidFill>
                <a:latin typeface="Calibri" panose="020F0502020204030204"/>
              </a:rPr>
              <a:t>Prevent health risks and threats associated with tobacco and other addictive substances,</a:t>
            </a:r>
          </a:p>
          <a:p>
            <a:pPr marL="285750" lvl="0" indent="-285750">
              <a:buFont typeface="Arial" panose="020B0604020202020204" pitchFamily="34" charset="0"/>
              <a:buChar char="•"/>
            </a:pPr>
            <a:r>
              <a:rPr lang="en-US" dirty="0">
                <a:solidFill>
                  <a:prstClr val="black"/>
                </a:solidFill>
                <a:latin typeface="Calibri" panose="020F0502020204030204"/>
              </a:rPr>
              <a:t>Promote healthy eating habits and active lifestyles as part of existing programs, and combat obesity,</a:t>
            </a:r>
          </a:p>
          <a:p>
            <a:pPr marL="285750" lvl="0" indent="-285750">
              <a:buFont typeface="Arial" panose="020B0604020202020204" pitchFamily="34" charset="0"/>
              <a:buChar char="•"/>
            </a:pPr>
            <a:r>
              <a:rPr lang="en-US" dirty="0">
                <a:solidFill>
                  <a:prstClr val="black"/>
                </a:solidFill>
                <a:latin typeface="Calibri" panose="020F0502020204030204"/>
              </a:rPr>
              <a:t>Protect mental health, support healthy aging, and foster habits that enhance the quality of life in the community.</a:t>
            </a:r>
          </a:p>
        </p:txBody>
      </p:sp>
      <p:sp>
        <p:nvSpPr>
          <p:cNvPr id="9" name="TextBox 69">
            <a:extLst>
              <a:ext uri="{FF2B5EF4-FFF2-40B4-BE49-F238E27FC236}">
                <a16:creationId xmlns:a16="http://schemas.microsoft.com/office/drawing/2014/main" id="{5B7AE7BE-A8F5-4617-8DB6-A4C6559F55F6}"/>
              </a:ext>
            </a:extLst>
          </p:cNvPr>
          <p:cNvSpPr txBox="1"/>
          <p:nvPr/>
        </p:nvSpPr>
        <p:spPr>
          <a:xfrm>
            <a:off x="1332977" y="4008885"/>
            <a:ext cx="2021870" cy="584775"/>
          </a:xfrm>
          <a:prstGeom prst="rect">
            <a:avLst/>
          </a:prstGeom>
          <a:noFill/>
        </p:spPr>
        <p:txBody>
          <a:bodyPr wrap="square" lIns="0" rIns="0" rtlCol="0" anchor="b">
            <a:spAutoFit/>
          </a:bodyPr>
          <a:lstStyle/>
          <a:p>
            <a:pPr algn="ctr"/>
            <a:r>
              <a:rPr lang="en-US" sz="1600" b="1" dirty="0">
                <a:solidFill>
                  <a:srgbClr val="4472C4">
                    <a:lumMod val="75000"/>
                  </a:srgbClr>
                </a:solidFill>
                <a:latin typeface="Calibri" panose="020F0502020204030204"/>
              </a:rPr>
              <a:t>Promoting Healthy Eating Habits</a:t>
            </a:r>
            <a:endParaRPr lang="en-US" sz="1569" b="1" noProof="1">
              <a:solidFill>
                <a:srgbClr val="4472C4">
                  <a:lumMod val="75000"/>
                </a:srgbClr>
              </a:solidFill>
              <a:latin typeface="Times New Roman" panose="02020603050405020304" pitchFamily="18" charset="0"/>
              <a:cs typeface="Times New Roman" panose="02020603050405020304" pitchFamily="18" charset="0"/>
            </a:endParaRPr>
          </a:p>
        </p:txBody>
      </p:sp>
      <p:sp>
        <p:nvSpPr>
          <p:cNvPr id="10" name="TextBox 54">
            <a:extLst>
              <a:ext uri="{FF2B5EF4-FFF2-40B4-BE49-F238E27FC236}">
                <a16:creationId xmlns:a16="http://schemas.microsoft.com/office/drawing/2014/main" id="{ADF88A4D-C581-40F7-807C-B63A9872D7DC}"/>
              </a:ext>
            </a:extLst>
          </p:cNvPr>
          <p:cNvSpPr txBox="1"/>
          <p:nvPr/>
        </p:nvSpPr>
        <p:spPr>
          <a:xfrm>
            <a:off x="8347040" y="5599633"/>
            <a:ext cx="2183008" cy="584775"/>
          </a:xfrm>
          <a:prstGeom prst="rect">
            <a:avLst/>
          </a:prstGeom>
          <a:noFill/>
        </p:spPr>
        <p:txBody>
          <a:bodyPr wrap="square" lIns="0" rIns="0" rtlCol="0" anchor="b">
            <a:spAutoFit/>
          </a:bodyPr>
          <a:lstStyle/>
          <a:p>
            <a:pPr algn="ctr"/>
            <a:r>
              <a:rPr lang="en-US" sz="1600" b="1" dirty="0">
                <a:solidFill>
                  <a:srgbClr val="C00000"/>
                </a:solidFill>
                <a:latin typeface="Calibri" panose="020F0502020204030204"/>
              </a:rPr>
              <a:t>Promoting an Active Lifestyle</a:t>
            </a:r>
            <a:endParaRPr lang="en-US" sz="1569" b="1" noProof="1">
              <a:solidFill>
                <a:srgbClr val="C00000"/>
              </a:solidFill>
              <a:latin typeface="Times New Roman" panose="02020603050405020304" pitchFamily="18" charset="0"/>
              <a:cs typeface="Times New Roman" panose="02020603050405020304" pitchFamily="18" charset="0"/>
            </a:endParaRPr>
          </a:p>
        </p:txBody>
      </p:sp>
      <p:sp>
        <p:nvSpPr>
          <p:cNvPr id="11" name="TextBox 60">
            <a:extLst>
              <a:ext uri="{FF2B5EF4-FFF2-40B4-BE49-F238E27FC236}">
                <a16:creationId xmlns:a16="http://schemas.microsoft.com/office/drawing/2014/main" id="{9CEDA9DA-9780-4C10-ADD1-9C998671C7E1}"/>
              </a:ext>
            </a:extLst>
          </p:cNvPr>
          <p:cNvSpPr txBox="1"/>
          <p:nvPr/>
        </p:nvSpPr>
        <p:spPr>
          <a:xfrm>
            <a:off x="3529959" y="4593660"/>
            <a:ext cx="2021870" cy="584775"/>
          </a:xfrm>
          <a:prstGeom prst="rect">
            <a:avLst/>
          </a:prstGeom>
          <a:noFill/>
        </p:spPr>
        <p:txBody>
          <a:bodyPr wrap="square" lIns="0" rIns="0" rtlCol="0" anchor="b">
            <a:spAutoFit/>
          </a:bodyPr>
          <a:lstStyle/>
          <a:p>
            <a:pPr algn="ctr"/>
            <a:r>
              <a:rPr lang="en-US" sz="1600" b="1" dirty="0">
                <a:solidFill>
                  <a:srgbClr val="70AD47">
                    <a:lumMod val="75000"/>
                  </a:srgbClr>
                </a:solidFill>
                <a:latin typeface="Calibri" panose="020F0502020204030204"/>
              </a:rPr>
              <a:t>Promoting Health Literacy</a:t>
            </a:r>
            <a:endParaRPr lang="en-US" sz="1569" b="1" dirty="0">
              <a:solidFill>
                <a:srgbClr val="70AD47">
                  <a:lumMod val="75000"/>
                </a:srgbClr>
              </a:solidFill>
              <a:latin typeface="Times New Roman" panose="02020603050405020304" pitchFamily="18" charset="0"/>
              <a:cs typeface="Times New Roman" panose="02020603050405020304" pitchFamily="18" charset="0"/>
            </a:endParaRPr>
          </a:p>
        </p:txBody>
      </p:sp>
      <p:sp>
        <p:nvSpPr>
          <p:cNvPr id="12" name="TextBox 57">
            <a:extLst>
              <a:ext uri="{FF2B5EF4-FFF2-40B4-BE49-F238E27FC236}">
                <a16:creationId xmlns:a16="http://schemas.microsoft.com/office/drawing/2014/main" id="{671D7BD8-3B01-4360-BFE5-2CD1097E8133}"/>
              </a:ext>
            </a:extLst>
          </p:cNvPr>
          <p:cNvSpPr txBox="1"/>
          <p:nvPr/>
        </p:nvSpPr>
        <p:spPr>
          <a:xfrm>
            <a:off x="5551829" y="5061024"/>
            <a:ext cx="2029086" cy="830997"/>
          </a:xfrm>
          <a:prstGeom prst="rect">
            <a:avLst/>
          </a:prstGeom>
          <a:noFill/>
        </p:spPr>
        <p:txBody>
          <a:bodyPr wrap="square" lIns="0" rIns="0" rtlCol="0" anchor="b">
            <a:spAutoFit/>
          </a:bodyPr>
          <a:lstStyle/>
          <a:p>
            <a:pPr algn="ctr"/>
            <a:r>
              <a:rPr lang="en-US" sz="1600" b="1" dirty="0">
                <a:solidFill>
                  <a:srgbClr val="FFC000"/>
                </a:solidFill>
                <a:latin typeface="Calibri" panose="020F0502020204030204"/>
              </a:rPr>
              <a:t>Combating Tobacco, Substance, and Alcohol Use</a:t>
            </a:r>
            <a:endParaRPr lang="en-US" sz="1569" b="1" noProof="1">
              <a:solidFill>
                <a:srgbClr val="FFC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380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972203" y="343573"/>
            <a:ext cx="2335896"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Mental </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Health</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5097161" y="1082986"/>
            <a:ext cx="6096000" cy="5632311"/>
          </a:xfrm>
          <a:prstGeom prst="rect">
            <a:avLst/>
          </a:prstGeom>
        </p:spPr>
        <p:txBody>
          <a:bodyPr>
            <a:spAutoFit/>
          </a:bodyPr>
          <a:lstStyle/>
          <a:p>
            <a:pPr marL="285750" lvl="0" indent="-285750">
              <a:buFont typeface="Arial" panose="020B0604020202020204" pitchFamily="34" charset="0"/>
              <a:buChar char="•"/>
            </a:pPr>
            <a:r>
              <a:rPr lang="en-US" b="1" dirty="0">
                <a:solidFill>
                  <a:prstClr val="black"/>
                </a:solidFill>
                <a:latin typeface="Calibri" panose="020F0502020204030204"/>
              </a:rPr>
              <a:t>0–6-Year-Old Psychosocial Development Program</a:t>
            </a:r>
            <a:endParaRPr lang="en-US" dirty="0">
              <a:solidFill>
                <a:prstClr val="black"/>
              </a:solidFill>
              <a:latin typeface="Calibri" panose="020F0502020204030204"/>
            </a:endParaRPr>
          </a:p>
          <a:p>
            <a:pPr marL="285750" lvl="0" indent="-285750">
              <a:buFont typeface="Arial" panose="020B0604020202020204" pitchFamily="34" charset="0"/>
              <a:buChar char="•"/>
            </a:pPr>
            <a:r>
              <a:rPr lang="en-US" b="1" dirty="0">
                <a:solidFill>
                  <a:prstClr val="black"/>
                </a:solidFill>
                <a:latin typeface="Calibri" panose="020F0502020204030204"/>
              </a:rPr>
              <a:t>Counseling at Healthy Life Centers</a:t>
            </a:r>
            <a:r>
              <a:rPr lang="en-US" dirty="0">
                <a:solidFill>
                  <a:prstClr val="black"/>
                </a:solidFill>
                <a:latin typeface="Calibri" panose="020F0502020204030204"/>
              </a:rPr>
              <a:t>: Psychologists, social workers, and child development specialists</a:t>
            </a:r>
          </a:p>
          <a:p>
            <a:pPr marL="285750" lvl="0" indent="-285750">
              <a:buFont typeface="Arial" panose="020B0604020202020204" pitchFamily="34" charset="0"/>
              <a:buChar char="•"/>
            </a:pPr>
            <a:r>
              <a:rPr lang="en-US" b="1" dirty="0">
                <a:solidFill>
                  <a:prstClr val="black"/>
                </a:solidFill>
                <a:latin typeface="Calibri" panose="020F0502020204030204"/>
              </a:rPr>
              <a:t>Additional Services</a:t>
            </a:r>
            <a:r>
              <a:rPr lang="en-US" dirty="0">
                <a:solidFill>
                  <a:prstClr val="black"/>
                </a:solidFill>
                <a:latin typeface="Calibri" panose="020F0502020204030204"/>
              </a:rPr>
              <a:t>:</a:t>
            </a:r>
          </a:p>
          <a:p>
            <a:pPr marL="742950" lvl="1" indent="-285750">
              <a:buFont typeface="Arial" panose="020B0604020202020204" pitchFamily="34" charset="0"/>
              <a:buChar char="•"/>
            </a:pPr>
            <a:r>
              <a:rPr lang="en-US" dirty="0">
                <a:solidFill>
                  <a:prstClr val="black"/>
                </a:solidFill>
                <a:latin typeface="Calibri" panose="020F0502020204030204"/>
              </a:rPr>
              <a:t>Behavioral addiction counseling</a:t>
            </a:r>
          </a:p>
          <a:p>
            <a:pPr marL="742950" lvl="1" indent="-285750">
              <a:buFont typeface="Arial" panose="020B0604020202020204" pitchFamily="34" charset="0"/>
              <a:buChar char="•"/>
            </a:pPr>
            <a:r>
              <a:rPr lang="en-US" dirty="0">
                <a:solidFill>
                  <a:prstClr val="black"/>
                </a:solidFill>
                <a:latin typeface="Calibri" panose="020F0502020204030204"/>
              </a:rPr>
              <a:t>Youth mental health initiatives</a:t>
            </a:r>
          </a:p>
          <a:p>
            <a:pPr marL="742950" lvl="1" indent="-285750">
              <a:buFont typeface="Arial" panose="020B0604020202020204" pitchFamily="34" charset="0"/>
              <a:buChar char="•"/>
            </a:pPr>
            <a:r>
              <a:rPr lang="en-US" dirty="0">
                <a:solidFill>
                  <a:prstClr val="black"/>
                </a:solidFill>
                <a:latin typeface="Calibri" panose="020F0502020204030204"/>
              </a:rPr>
              <a:t>Suicide prevention programs</a:t>
            </a:r>
          </a:p>
          <a:p>
            <a:pPr marL="742950" lvl="1" indent="-285750">
              <a:buFont typeface="Arial" panose="020B0604020202020204" pitchFamily="34" charset="0"/>
              <a:buChar char="•"/>
            </a:pPr>
            <a:r>
              <a:rPr lang="en-US" dirty="0">
                <a:solidFill>
                  <a:prstClr val="black"/>
                </a:solidFill>
                <a:latin typeface="Calibri" panose="020F0502020204030204"/>
              </a:rPr>
              <a:t>Autism screening programs</a:t>
            </a:r>
          </a:p>
          <a:p>
            <a:pPr marL="285750" lvl="0" indent="-285750">
              <a:buFont typeface="Arial" panose="020B0604020202020204" pitchFamily="34" charset="0"/>
              <a:buChar char="•"/>
            </a:pPr>
            <a:r>
              <a:rPr lang="en-US" b="1" dirty="0">
                <a:solidFill>
                  <a:prstClr val="black"/>
                </a:solidFill>
                <a:latin typeface="Calibri" panose="020F0502020204030204"/>
              </a:rPr>
              <a:t>Community-Based Services</a:t>
            </a:r>
            <a:r>
              <a:rPr lang="en-US" dirty="0">
                <a:solidFill>
                  <a:prstClr val="black"/>
                </a:solidFill>
                <a:latin typeface="Calibri" panose="020F0502020204030204"/>
              </a:rPr>
              <a:t>: Ongoing activities at Community Mental Health Centers (TRSM)</a:t>
            </a:r>
            <a:endParaRPr lang="tr-TR" dirty="0">
              <a:solidFill>
                <a:prstClr val="black"/>
              </a:solidFill>
              <a:latin typeface="Calibri" panose="020F0502020204030204"/>
            </a:endParaRPr>
          </a:p>
          <a:p>
            <a:pPr lvl="0"/>
            <a:endParaRPr lang="tr-TR" b="1" dirty="0">
              <a:solidFill>
                <a:prstClr val="black"/>
              </a:solidFill>
              <a:latin typeface="Calibri" panose="020F0502020204030204"/>
            </a:endParaRPr>
          </a:p>
          <a:p>
            <a:pPr lvl="0"/>
            <a:r>
              <a:rPr lang="en-US" b="1" dirty="0">
                <a:solidFill>
                  <a:prstClr val="black"/>
                </a:solidFill>
                <a:latin typeface="Calibri" panose="020F0502020204030204"/>
              </a:rPr>
              <a:t>Programs and Activities Include:</a:t>
            </a:r>
            <a:endParaRPr lang="en-US" dirty="0">
              <a:solidFill>
                <a:prstClr val="black"/>
              </a:solidFill>
              <a:latin typeface="Calibri" panose="020F0502020204030204"/>
            </a:endParaRPr>
          </a:p>
          <a:p>
            <a:pPr marL="285750" lvl="0" indent="-285750">
              <a:buFont typeface="Arial" panose="020B0604020202020204" pitchFamily="34" charset="0"/>
              <a:buChar char="•"/>
            </a:pPr>
            <a:r>
              <a:rPr lang="en-US" dirty="0">
                <a:solidFill>
                  <a:prstClr val="black"/>
                </a:solidFill>
                <a:latin typeface="Calibri" panose="020F0502020204030204"/>
              </a:rPr>
              <a:t>Strengthening healthcare personnel and awareness programs in the fight against </a:t>
            </a:r>
            <a:r>
              <a:rPr lang="en-US" b="1" dirty="0">
                <a:solidFill>
                  <a:prstClr val="black"/>
                </a:solidFill>
                <a:latin typeface="Calibri" panose="020F0502020204030204"/>
              </a:rPr>
              <a:t>domestic and gender-based violence</a:t>
            </a:r>
            <a:r>
              <a:rPr lang="en-US" dirty="0">
                <a:solidFill>
                  <a:prstClr val="black"/>
                </a:solidFill>
                <a:latin typeface="Calibri" panose="020F0502020204030204"/>
              </a:rPr>
              <a:t>,</a:t>
            </a:r>
          </a:p>
          <a:p>
            <a:pPr marL="285750" lvl="0" indent="-285750">
              <a:buFont typeface="Arial" panose="020B0604020202020204" pitchFamily="34" charset="0"/>
              <a:buChar char="•"/>
            </a:pPr>
            <a:r>
              <a:rPr lang="en-US" b="1" dirty="0">
                <a:solidFill>
                  <a:prstClr val="black"/>
                </a:solidFill>
                <a:latin typeface="Calibri" panose="020F0502020204030204"/>
              </a:rPr>
              <a:t>Psychosocial support</a:t>
            </a:r>
            <a:r>
              <a:rPr lang="en-US" dirty="0">
                <a:solidFill>
                  <a:prstClr val="black"/>
                </a:solidFill>
                <a:latin typeface="Calibri" panose="020F0502020204030204"/>
              </a:rPr>
              <a:t> for community trauma and disaster situations,</a:t>
            </a:r>
          </a:p>
          <a:p>
            <a:pPr marL="285750" lvl="0" indent="-285750">
              <a:buFont typeface="Arial" panose="020B0604020202020204" pitchFamily="34" charset="0"/>
              <a:buChar char="•"/>
            </a:pPr>
            <a:r>
              <a:rPr lang="en-US" dirty="0">
                <a:solidFill>
                  <a:prstClr val="black"/>
                </a:solidFill>
                <a:latin typeface="Calibri" panose="020F0502020204030204"/>
              </a:rPr>
              <a:t>Approaches to </a:t>
            </a:r>
            <a:r>
              <a:rPr lang="en-US" b="1" dirty="0">
                <a:solidFill>
                  <a:prstClr val="black"/>
                </a:solidFill>
                <a:latin typeface="Calibri" panose="020F0502020204030204"/>
              </a:rPr>
              <a:t>grief and trauma</a:t>
            </a:r>
            <a:r>
              <a:rPr lang="en-US" dirty="0">
                <a:solidFill>
                  <a:prstClr val="black"/>
                </a:solidFill>
                <a:latin typeface="Calibri" panose="020F0502020204030204"/>
              </a:rPr>
              <a:t> in children and adults,</a:t>
            </a:r>
          </a:p>
          <a:p>
            <a:pPr marL="285750" lvl="0" indent="-285750">
              <a:buFont typeface="Arial" panose="020B0604020202020204" pitchFamily="34" charset="0"/>
              <a:buChar char="•"/>
            </a:pPr>
            <a:r>
              <a:rPr lang="en-US" b="1" dirty="0">
                <a:solidFill>
                  <a:prstClr val="black"/>
                </a:solidFill>
                <a:latin typeface="Calibri" panose="020F0502020204030204"/>
              </a:rPr>
              <a:t>Psychological first aid</a:t>
            </a:r>
            <a:r>
              <a:rPr lang="en-US" dirty="0">
                <a:solidFill>
                  <a:prstClr val="black"/>
                </a:solidFill>
                <a:latin typeface="Calibri" panose="020F0502020204030204"/>
              </a:rPr>
              <a:t> activities and interventions,</a:t>
            </a:r>
          </a:p>
          <a:p>
            <a:pPr marL="285750" lvl="0" indent="-285750">
              <a:buFont typeface="Arial" panose="020B0604020202020204" pitchFamily="34" charset="0"/>
              <a:buChar char="•"/>
            </a:pPr>
            <a:r>
              <a:rPr lang="en-US" dirty="0">
                <a:solidFill>
                  <a:prstClr val="black"/>
                </a:solidFill>
                <a:latin typeface="Calibri" panose="020F0502020204030204"/>
              </a:rPr>
              <a:t>Initiatives to </a:t>
            </a:r>
            <a:r>
              <a:rPr lang="en-US" b="1" dirty="0">
                <a:solidFill>
                  <a:prstClr val="black"/>
                </a:solidFill>
                <a:latin typeface="Calibri" panose="020F0502020204030204"/>
              </a:rPr>
              <a:t>empower healthcare workers</a:t>
            </a:r>
            <a:r>
              <a:rPr lang="en-US" dirty="0">
                <a:solidFill>
                  <a:prstClr val="black"/>
                </a:solidFill>
                <a:latin typeface="Calibri" panose="020F0502020204030204"/>
              </a:rPr>
              <a:t>.</a:t>
            </a:r>
            <a:endParaRPr lang="en-US" sz="2400" dirty="0">
              <a:solidFill>
                <a:prstClr val="black"/>
              </a:solidFill>
              <a:latin typeface="Calibri" panose="020F0502020204030204"/>
            </a:endParaRPr>
          </a:p>
        </p:txBody>
      </p:sp>
      <p:pic>
        <p:nvPicPr>
          <p:cNvPr id="9" name="Picture 2" descr="resim">
            <a:extLst>
              <a:ext uri="{FF2B5EF4-FFF2-40B4-BE49-F238E27FC236}">
                <a16:creationId xmlns:a16="http://schemas.microsoft.com/office/drawing/2014/main" id="{337468C0-9408-4DC1-A2E5-9E89B43C98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4046" y="2066344"/>
            <a:ext cx="3633745" cy="27253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13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4" name="Dikdörtgen 3"/>
          <p:cNvSpPr/>
          <p:nvPr/>
        </p:nvSpPr>
        <p:spPr>
          <a:xfrm>
            <a:off x="2618232" y="131454"/>
            <a:ext cx="6096000" cy="95410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Organization of Ministry of Health and General Directorate of Public Health</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9" name="Resim 8">
            <a:extLst>
              <a:ext uri="{FF2B5EF4-FFF2-40B4-BE49-F238E27FC236}">
                <a16:creationId xmlns:a16="http://schemas.microsoft.com/office/drawing/2014/main" id="{25F35E11-174E-475C-BE0F-9B727F8CB2D5}"/>
              </a:ext>
            </a:extLst>
          </p:cNvPr>
          <p:cNvPicPr>
            <a:picLocks noChangeAspect="1"/>
          </p:cNvPicPr>
          <p:nvPr/>
        </p:nvPicPr>
        <p:blipFill rotWithShape="1">
          <a:blip r:embed="rId5"/>
          <a:srcRect l="28253" t="23818" r="29005" b="4078"/>
          <a:stretch/>
        </p:blipFill>
        <p:spPr>
          <a:xfrm>
            <a:off x="1863575" y="1330969"/>
            <a:ext cx="8460001" cy="5109119"/>
          </a:xfrm>
          <a:prstGeom prst="rect">
            <a:avLst/>
          </a:prstGeom>
        </p:spPr>
      </p:pic>
      <p:sp>
        <p:nvSpPr>
          <p:cNvPr id="10" name="Metin kutusu 9">
            <a:extLst>
              <a:ext uri="{FF2B5EF4-FFF2-40B4-BE49-F238E27FC236}">
                <a16:creationId xmlns:a16="http://schemas.microsoft.com/office/drawing/2014/main" id="{E9EC7CBE-A636-4F41-8FE0-5A85A488741D}"/>
              </a:ext>
            </a:extLst>
          </p:cNvPr>
          <p:cNvSpPr txBox="1"/>
          <p:nvPr/>
        </p:nvSpPr>
        <p:spPr>
          <a:xfrm>
            <a:off x="2103121" y="4126528"/>
            <a:ext cx="1819656" cy="382310"/>
          </a:xfrm>
          <a:prstGeom prst="roundRect">
            <a:avLst/>
          </a:prstGeom>
          <a:noFill/>
          <a:ln w="76200">
            <a:solidFill>
              <a:srgbClr val="C00000"/>
            </a:solidFill>
          </a:ln>
        </p:spPr>
        <p:txBody>
          <a:bodyPr wrap="square" rtlCol="0">
            <a:spAutoFit/>
          </a:bodyPr>
          <a:lstStyle/>
          <a:p>
            <a:endParaRPr lang="tr-TR" dirty="0">
              <a:solidFill>
                <a:prstClr val="black"/>
              </a:solidFill>
              <a:latin typeface="Calibri" panose="020F0502020204030204"/>
            </a:endParaRPr>
          </a:p>
        </p:txBody>
      </p:sp>
    </p:spTree>
    <p:extLst>
      <p:ext uri="{BB962C8B-B14F-4D97-AF65-F5344CB8AC3E}">
        <p14:creationId xmlns:p14="http://schemas.microsoft.com/office/powerpoint/2010/main" val="143837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pic>
        <p:nvPicPr>
          <p:cNvPr id="7" name="Resim 6"/>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3613838" y="497342"/>
            <a:ext cx="2722220"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Migration Health</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6" name="Dikdörtgen 5"/>
          <p:cNvSpPr/>
          <p:nvPr/>
        </p:nvSpPr>
        <p:spPr>
          <a:xfrm>
            <a:off x="649365" y="1544658"/>
            <a:ext cx="11373386" cy="923330"/>
          </a:xfrm>
          <a:prstGeom prst="rect">
            <a:avLst/>
          </a:prstGeom>
        </p:spPr>
        <p:txBody>
          <a:bodyPr wrap="square">
            <a:spAutoFit/>
          </a:bodyPr>
          <a:lstStyle/>
          <a:p>
            <a:pPr marL="285750" lvl="0" indent="-285750">
              <a:buFont typeface="Arial" panose="020B0604020202020204" pitchFamily="34" charset="0"/>
              <a:buChar char="•"/>
            </a:pPr>
            <a:r>
              <a:rPr lang="en-US" dirty="0">
                <a:solidFill>
                  <a:prstClr val="black"/>
                </a:solidFill>
                <a:latin typeface="Calibri" panose="020F0502020204030204"/>
              </a:rPr>
              <a:t>Coordinate migration health services with the Ministry, its affiliated institutions, and provincial organizations</a:t>
            </a:r>
          </a:p>
          <a:p>
            <a:pPr marL="285750" lvl="0" indent="-285750">
              <a:buFont typeface="Arial" panose="020B0604020202020204" pitchFamily="34" charset="0"/>
              <a:buChar char="•"/>
            </a:pPr>
            <a:r>
              <a:rPr lang="en-US" dirty="0">
                <a:solidFill>
                  <a:prstClr val="black"/>
                </a:solidFill>
                <a:latin typeface="Calibri" panose="020F0502020204030204"/>
              </a:rPr>
              <a:t>Support and participate in migration health and humanitarian activities of national and international organizations</a:t>
            </a:r>
          </a:p>
          <a:p>
            <a:pPr marL="285750" lvl="0" indent="-285750">
              <a:buFont typeface="Arial" panose="020B0604020202020204" pitchFamily="34" charset="0"/>
              <a:buChar char="•"/>
            </a:pPr>
            <a:r>
              <a:rPr lang="en-US" dirty="0">
                <a:solidFill>
                  <a:prstClr val="black"/>
                </a:solidFill>
                <a:latin typeface="Calibri" panose="020F0502020204030204"/>
              </a:rPr>
              <a:t>Coordinate, monitor, and evaluate migration health activities carried out by civil society organizations</a:t>
            </a:r>
          </a:p>
        </p:txBody>
      </p:sp>
      <p:sp>
        <p:nvSpPr>
          <p:cNvPr id="8" name="Dikdörtgen 7"/>
          <p:cNvSpPr/>
          <p:nvPr/>
        </p:nvSpPr>
        <p:spPr>
          <a:xfrm>
            <a:off x="649365" y="4441023"/>
            <a:ext cx="5686693" cy="923330"/>
          </a:xfrm>
          <a:prstGeom prst="rect">
            <a:avLst/>
          </a:prstGeom>
        </p:spPr>
        <p:txBody>
          <a:bodyPr wrap="square">
            <a:spAutoFit/>
          </a:bodyPr>
          <a:lstStyle/>
          <a:p>
            <a:pPr lvl="0"/>
            <a:r>
              <a:rPr lang="en-US" dirty="0">
                <a:solidFill>
                  <a:prstClr val="black"/>
                </a:solidFill>
                <a:latin typeface="Calibri" panose="020F0502020204030204"/>
              </a:rPr>
              <a:t>In 32 provinces, 176 Migrant Health Centers and in 81 provinces, 244 Foreign Nationals Outpatient Clinics provide primary healthcare services to all foreigners in our country.</a:t>
            </a:r>
          </a:p>
        </p:txBody>
      </p:sp>
      <p:pic>
        <p:nvPicPr>
          <p:cNvPr id="11" name="Resim 10">
            <a:extLst>
              <a:ext uri="{FF2B5EF4-FFF2-40B4-BE49-F238E27FC236}">
                <a16:creationId xmlns:a16="http://schemas.microsoft.com/office/drawing/2014/main" id="{EE3846A0-F2D4-4FF4-A260-70E01B8CD0D4}"/>
              </a:ext>
            </a:extLst>
          </p:cNvPr>
          <p:cNvPicPr>
            <a:picLocks noChangeAspect="1"/>
          </p:cNvPicPr>
          <p:nvPr/>
        </p:nvPicPr>
        <p:blipFill rotWithShape="1">
          <a:blip r:embed="rId5">
            <a:extLst>
              <a:ext uri="{28A0092B-C50C-407E-A947-70E740481C1C}">
                <a14:useLocalDpi xmlns:a14="http://schemas.microsoft.com/office/drawing/2010/main" val="0"/>
              </a:ext>
            </a:extLst>
          </a:blip>
          <a:srcRect t="11690" b="15411"/>
          <a:stretch/>
        </p:blipFill>
        <p:spPr>
          <a:xfrm>
            <a:off x="5928805" y="2076711"/>
            <a:ext cx="6185046" cy="3148200"/>
          </a:xfrm>
          <a:prstGeom prst="rect">
            <a:avLst/>
          </a:prstGeom>
        </p:spPr>
      </p:pic>
      <p:sp>
        <p:nvSpPr>
          <p:cNvPr id="9" name="Dikdörtgen 8"/>
          <p:cNvSpPr/>
          <p:nvPr/>
        </p:nvSpPr>
        <p:spPr>
          <a:xfrm>
            <a:off x="6987654" y="5713921"/>
            <a:ext cx="3374642" cy="261610"/>
          </a:xfrm>
          <a:prstGeom prst="rect">
            <a:avLst/>
          </a:prstGeom>
        </p:spPr>
        <p:txBody>
          <a:bodyPr wrap="none">
            <a:spAutoFit/>
          </a:bodyPr>
          <a:lstStyle/>
          <a:p>
            <a:pPr lvl="0"/>
            <a:r>
              <a:rPr lang="en-US" sz="1100" dirty="0">
                <a:solidFill>
                  <a:prstClr val="black"/>
                </a:solidFill>
                <a:latin typeface="Calibri" panose="020F0502020204030204"/>
              </a:rPr>
              <a:t>Provinces with only Foreign Nationals Outpatient Clinics</a:t>
            </a:r>
          </a:p>
        </p:txBody>
      </p:sp>
      <p:sp>
        <p:nvSpPr>
          <p:cNvPr id="10" name="Dikdörtgen 9"/>
          <p:cNvSpPr/>
          <p:nvPr/>
        </p:nvSpPr>
        <p:spPr>
          <a:xfrm>
            <a:off x="6987654" y="5975531"/>
            <a:ext cx="5019323" cy="261610"/>
          </a:xfrm>
          <a:prstGeom prst="rect">
            <a:avLst/>
          </a:prstGeom>
        </p:spPr>
        <p:txBody>
          <a:bodyPr wrap="none">
            <a:spAutoFit/>
          </a:bodyPr>
          <a:lstStyle/>
          <a:p>
            <a:pPr lvl="0"/>
            <a:r>
              <a:rPr lang="en-US" sz="1100" dirty="0">
                <a:solidFill>
                  <a:prstClr val="black"/>
                </a:solidFill>
                <a:latin typeface="Calibri" panose="020F0502020204030204"/>
              </a:rPr>
              <a:t>Provinces with Both Foreign Nationals Outpatient Clinics and Migrant Health Centers</a:t>
            </a:r>
          </a:p>
        </p:txBody>
      </p:sp>
      <p:sp>
        <p:nvSpPr>
          <p:cNvPr id="14" name="Dikdörtgen 13">
            <a:extLst>
              <a:ext uri="{FF2B5EF4-FFF2-40B4-BE49-F238E27FC236}">
                <a16:creationId xmlns:a16="http://schemas.microsoft.com/office/drawing/2014/main" id="{ED61D7C4-9521-49C9-8420-488C4FB03392}"/>
              </a:ext>
            </a:extLst>
          </p:cNvPr>
          <p:cNvSpPr/>
          <p:nvPr/>
        </p:nvSpPr>
        <p:spPr>
          <a:xfrm>
            <a:off x="6769455" y="5764987"/>
            <a:ext cx="238125" cy="169605"/>
          </a:xfrm>
          <a:prstGeom prst="rect">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highlight>
                <a:srgbClr val="FF0000"/>
              </a:highlight>
              <a:uLnTx/>
              <a:uFillTx/>
              <a:latin typeface="Calibri" panose="020F0502020204030204"/>
              <a:ea typeface="+mn-ea"/>
              <a:cs typeface="+mn-cs"/>
            </a:endParaRPr>
          </a:p>
        </p:txBody>
      </p:sp>
      <p:sp>
        <p:nvSpPr>
          <p:cNvPr id="15" name="Dikdörtgen 14">
            <a:extLst>
              <a:ext uri="{FF2B5EF4-FFF2-40B4-BE49-F238E27FC236}">
                <a16:creationId xmlns:a16="http://schemas.microsoft.com/office/drawing/2014/main" id="{E7ED2DD2-0FBF-4E6D-A778-0661385DC309}"/>
              </a:ext>
            </a:extLst>
          </p:cNvPr>
          <p:cNvSpPr/>
          <p:nvPr/>
        </p:nvSpPr>
        <p:spPr>
          <a:xfrm>
            <a:off x="6769454" y="6021534"/>
            <a:ext cx="238125" cy="169604"/>
          </a:xfrm>
          <a:prstGeom prst="rect">
            <a:avLst/>
          </a:prstGeom>
          <a:solidFill>
            <a:sysClr val="window" lastClr="FFFFFF">
              <a:lumMod val="75000"/>
            </a:sys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highlight>
                <a:srgbClr val="FF0000"/>
              </a:highligh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3670268" y="269280"/>
            <a:ext cx="322383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Occupational Health</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98504" y="1081917"/>
            <a:ext cx="11308473" cy="3970318"/>
          </a:xfrm>
          <a:prstGeom prst="rect">
            <a:avLst/>
          </a:prstGeom>
        </p:spPr>
        <p:txBody>
          <a:bodyPr wrap="square">
            <a:spAutoFit/>
          </a:bodyPr>
          <a:lstStyle/>
          <a:p>
            <a:pPr marL="285750" lvl="0"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Occupational Diseases and Work Accidents Surveillance Occupational Diseases and Work</a:t>
            </a:r>
          </a:p>
          <a:p>
            <a:pPr marL="742950" lvl="1" indent="-285750">
              <a:buFont typeface="Arial" panose="020B0604020202020204" pitchFamily="34" charset="0"/>
              <a:buChar char="•"/>
            </a:pPr>
            <a:r>
              <a:rPr lang="en-US" dirty="0">
                <a:solidFill>
                  <a:prstClr val="black"/>
                </a:solidFill>
                <a:latin typeface="Calibri" panose="020F0502020204030204"/>
              </a:rPr>
              <a:t>Increase reporting of occupational disease diagnoses and work-related accidents</a:t>
            </a:r>
            <a:endParaRPr lang="en-US" dirty="0">
              <a:solidFill>
                <a:prstClr val="black"/>
              </a:solidFill>
              <a:latin typeface="Calibri" panose="020F0502020204030204"/>
              <a:ea typeface="Calibri" panose="020F0502020204030204" pitchFamily="34" charset="0"/>
            </a:endParaRPr>
          </a:p>
          <a:p>
            <a:pPr marL="742950" lvl="1" indent="-285750">
              <a:buFont typeface="Arial" panose="020B0604020202020204" pitchFamily="34" charset="0"/>
              <a:buChar char="•"/>
            </a:pPr>
            <a:r>
              <a:rPr lang="en-US" dirty="0">
                <a:solidFill>
                  <a:prstClr val="black"/>
                </a:solidFill>
                <a:latin typeface="Calibri" panose="020F0502020204030204"/>
              </a:rPr>
              <a:t>Raise awareness of occupational diseases among physicians</a:t>
            </a:r>
            <a:endParaRPr lang="en-US" dirty="0">
              <a:solidFill>
                <a:prstClr val="black"/>
              </a:solidFill>
              <a:latin typeface="Calibri" panose="020F0502020204030204"/>
              <a:ea typeface="Calibri" panose="020F0502020204030204" pitchFamily="34" charset="0"/>
            </a:endParaRPr>
          </a:p>
          <a:p>
            <a:pPr marL="285750" lvl="0"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 Accidents Surveillance Workplace Health Promotion</a:t>
            </a:r>
          </a:p>
          <a:p>
            <a:pPr marL="285750" lvl="1"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Occupational Health and Safety Services</a:t>
            </a:r>
          </a:p>
          <a:p>
            <a:pPr marL="742950" lvl="1"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Reduce occupational diseases</a:t>
            </a:r>
          </a:p>
          <a:p>
            <a:pPr marL="742950" lvl="1"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Minimize workplace accidents</a:t>
            </a:r>
          </a:p>
          <a:p>
            <a:pPr marL="742950" lvl="1"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Protect and promote workers’ health</a:t>
            </a:r>
          </a:p>
          <a:p>
            <a:pPr marL="742950" lvl="1"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rPr>
              <a:t>Ensure all workers, across all hazard classes and employment sizes, have access to occupational health and safety services</a:t>
            </a:r>
          </a:p>
          <a:p>
            <a:pPr marL="285750" lvl="0" indent="-285750">
              <a:buFont typeface="Arial" panose="020B0604020202020204" pitchFamily="34" charset="0"/>
              <a:buChar char="•"/>
            </a:pPr>
            <a:r>
              <a:rPr lang="en-US" dirty="0">
                <a:solidFill>
                  <a:prstClr val="black"/>
                </a:solidFill>
                <a:latin typeface="Calibri" panose="020F0502020204030204"/>
                <a:ea typeface="Calibri" panose="020F0502020204030204" pitchFamily="34" charset="0"/>
                <a:cs typeface="Times New Roman" panose="02020603050405020304" pitchFamily="18" charset="0"/>
              </a:rPr>
              <a:t>Primary Level Employee Rights and Hygiene Training</a:t>
            </a:r>
          </a:p>
          <a:p>
            <a:pPr lvl="0"/>
            <a:r>
              <a:rPr lang="en-US" dirty="0">
                <a:solidFill>
                  <a:prstClr val="black"/>
                </a:solidFill>
                <a:latin typeface="Calibri" panose="020F0502020204030204"/>
              </a:rPr>
              <a:t>White Code System – Primary Level Actions: Support affected employees according to legislation, assess incidents and address root causes, analyze cases &amp; identify priorities; prepare educational materials, report serious cases, ensure employee support, coordinate actions to resolve negative factors, train primary-level staff on White Code procedures.</a:t>
            </a:r>
          </a:p>
        </p:txBody>
      </p:sp>
      <p:pic>
        <p:nvPicPr>
          <p:cNvPr id="8" name="Picture 2" descr="resim">
            <a:extLst>
              <a:ext uri="{FF2B5EF4-FFF2-40B4-BE49-F238E27FC236}">
                <a16:creationId xmlns:a16="http://schemas.microsoft.com/office/drawing/2014/main" id="{6EFAF66B-86CD-4BA5-9F28-CA41A091EF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6665" y="5052235"/>
            <a:ext cx="5937111" cy="16474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34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1994359" y="823951"/>
            <a:ext cx="8651850"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Experience Sharing &amp; Regional Collaboration Proposals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33591" y="2045333"/>
            <a:ext cx="11373386" cy="3477875"/>
          </a:xfrm>
          <a:prstGeom prst="rect">
            <a:avLst/>
          </a:prstGeom>
        </p:spPr>
        <p:txBody>
          <a:bodyPr wrap="square">
            <a:spAutoFit/>
          </a:bodyPr>
          <a:lstStyle/>
          <a:p>
            <a:pPr lvl="0"/>
            <a:r>
              <a:rPr lang="en-US" sz="2000" dirty="0">
                <a:solidFill>
                  <a:prstClr val="black"/>
                </a:solidFill>
                <a:latin typeface="Calibri" panose="020F0502020204030204"/>
              </a:rPr>
              <a:t>Collaborative research and training initiatives</a:t>
            </a:r>
          </a:p>
          <a:p>
            <a:pPr lvl="0"/>
            <a:r>
              <a:rPr lang="en-US" sz="2000" dirty="0">
                <a:solidFill>
                  <a:prstClr val="black"/>
                </a:solidFill>
                <a:latin typeface="Calibri" panose="020F0502020204030204"/>
              </a:rPr>
              <a:t>Establishment of a</a:t>
            </a:r>
            <a:r>
              <a:rPr lang="tr-TR" sz="2000" dirty="0">
                <a:solidFill>
                  <a:prstClr val="black"/>
                </a:solidFill>
                <a:latin typeface="Calibri" panose="020F0502020204030204"/>
              </a:rPr>
              <a:t>n</a:t>
            </a:r>
            <a:r>
              <a:rPr lang="en-US" sz="2000" dirty="0">
                <a:solidFill>
                  <a:prstClr val="black"/>
                </a:solidFill>
                <a:latin typeface="Calibri" panose="020F0502020204030204"/>
              </a:rPr>
              <a:t> information sharing network for public health</a:t>
            </a:r>
          </a:p>
          <a:p>
            <a:pPr lvl="0"/>
            <a:r>
              <a:rPr lang="en-US" sz="2000" dirty="0">
                <a:solidFill>
                  <a:prstClr val="black"/>
                </a:solidFill>
                <a:latin typeface="Calibri" panose="020F0502020204030204"/>
              </a:rPr>
              <a:t>Development of regional financing and technical support mechanisms    </a:t>
            </a:r>
          </a:p>
          <a:p>
            <a:pPr lvl="0"/>
            <a:r>
              <a:rPr lang="en-US" sz="2000" dirty="0">
                <a:solidFill>
                  <a:prstClr val="black"/>
                </a:solidFill>
                <a:latin typeface="Calibri" panose="020F0502020204030204"/>
              </a:rPr>
              <a:t>Joint activities for risk communication and community engagement</a:t>
            </a:r>
          </a:p>
          <a:p>
            <a:pPr lvl="0"/>
            <a:r>
              <a:rPr lang="en-US" sz="2000" dirty="0">
                <a:solidFill>
                  <a:prstClr val="black"/>
                </a:solidFill>
                <a:latin typeface="Calibri" panose="020F0502020204030204"/>
              </a:rPr>
              <a:t>Expert exchange programs and field visits</a:t>
            </a:r>
          </a:p>
          <a:p>
            <a:pPr lvl="0"/>
            <a:r>
              <a:rPr lang="en-US" sz="2000" dirty="0">
                <a:solidFill>
                  <a:prstClr val="black"/>
                </a:solidFill>
                <a:latin typeface="Calibri" panose="020F0502020204030204"/>
              </a:rPr>
              <a:t>Sharing of experiences, case studies and best practices</a:t>
            </a:r>
          </a:p>
          <a:p>
            <a:pPr lvl="0"/>
            <a:r>
              <a:rPr lang="en-US" sz="2000" dirty="0">
                <a:solidFill>
                  <a:prstClr val="black"/>
                </a:solidFill>
                <a:latin typeface="Calibri" panose="020F0502020204030204"/>
              </a:rPr>
              <a:t>Scenario-based regional exercises</a:t>
            </a:r>
          </a:p>
          <a:p>
            <a:pPr lvl="0"/>
            <a:r>
              <a:rPr lang="en-US" sz="2000" dirty="0">
                <a:solidFill>
                  <a:prstClr val="black"/>
                </a:solidFill>
                <a:latin typeface="Calibri" panose="020F0502020204030204"/>
              </a:rPr>
              <a:t>Common curriculum with a digital education platform</a:t>
            </a:r>
          </a:p>
          <a:p>
            <a:pPr lvl="0"/>
            <a:r>
              <a:rPr lang="en-US" sz="2000" dirty="0">
                <a:solidFill>
                  <a:prstClr val="black"/>
                </a:solidFill>
                <a:latin typeface="Calibri" panose="020F0502020204030204"/>
              </a:rPr>
              <a:t>With its strong infrastructure, qualified human resources, and effective quality management systems, </a:t>
            </a:r>
            <a:r>
              <a:rPr lang="en-US" sz="2000" dirty="0" err="1">
                <a:solidFill>
                  <a:prstClr val="black"/>
                </a:solidFill>
                <a:latin typeface="Calibri" panose="020F0502020204030204"/>
              </a:rPr>
              <a:t>Türkiye</a:t>
            </a:r>
            <a:r>
              <a:rPr lang="en-US" sz="2000" dirty="0">
                <a:solidFill>
                  <a:prstClr val="black"/>
                </a:solidFill>
                <a:latin typeface="Calibri" panose="020F0502020204030204"/>
              </a:rPr>
              <a:t> is ready to collaborate with D-8 member countries in the fields of public health, laboratory safety, and water security.</a:t>
            </a:r>
          </a:p>
        </p:txBody>
      </p:sp>
    </p:spTree>
    <p:extLst>
      <p:ext uri="{BB962C8B-B14F-4D97-AF65-F5344CB8AC3E}">
        <p14:creationId xmlns:p14="http://schemas.microsoft.com/office/powerpoint/2010/main" val="19300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1841700" y="772482"/>
            <a:ext cx="8574024"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Experience Sharing &amp; Regional Collaboration Proposals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33591" y="2420178"/>
            <a:ext cx="11373386" cy="3477875"/>
          </a:xfrm>
          <a:prstGeom prst="rect">
            <a:avLst/>
          </a:prstGeom>
        </p:spPr>
        <p:txBody>
          <a:bodyPr wrap="square">
            <a:spAutoFit/>
          </a:bodyPr>
          <a:lstStyle/>
          <a:p>
            <a:pPr lvl="0"/>
            <a:r>
              <a:rPr lang="en-US" sz="2000" dirty="0">
                <a:solidFill>
                  <a:prstClr val="black"/>
                </a:solidFill>
                <a:latin typeface="Calibri" panose="020F0502020204030204"/>
              </a:rPr>
              <a:t>A technical “Non-Communicable Diseases (NCD) Network” could be established to share control policies with D-8 member countries. </a:t>
            </a:r>
            <a:endParaRPr lang="tr-TR" sz="2000" dirty="0">
              <a:solidFill>
                <a:prstClr val="black"/>
              </a:solidFill>
              <a:latin typeface="Calibri" panose="020F0502020204030204"/>
            </a:endParaRPr>
          </a:p>
          <a:p>
            <a:pPr lvl="0"/>
            <a:r>
              <a:rPr lang="en-US" sz="2000" dirty="0">
                <a:solidFill>
                  <a:prstClr val="black"/>
                </a:solidFill>
                <a:latin typeface="Calibri" panose="020F0502020204030204"/>
              </a:rPr>
              <a:t>A joint research and data-sharing platform can be created to enable comparable monitoring of data. Best practice exchanges could be promoted on:</a:t>
            </a:r>
          </a:p>
          <a:p>
            <a:pPr lvl="0">
              <a:buFont typeface="Arial" panose="020B0604020202020204" pitchFamily="34" charset="0"/>
              <a:buChar char="•"/>
            </a:pPr>
            <a:r>
              <a:rPr lang="en-US" sz="2000" dirty="0">
                <a:solidFill>
                  <a:prstClr val="black"/>
                </a:solidFill>
                <a:latin typeface="Calibri" panose="020F0502020204030204"/>
              </a:rPr>
              <a:t>School-based nutrition policies</a:t>
            </a:r>
          </a:p>
          <a:p>
            <a:pPr lvl="0">
              <a:buFont typeface="Arial" panose="020B0604020202020204" pitchFamily="34" charset="0"/>
              <a:buChar char="•"/>
            </a:pPr>
            <a:r>
              <a:rPr lang="en-US" sz="2000" dirty="0">
                <a:solidFill>
                  <a:prstClr val="black"/>
                </a:solidFill>
                <a:latin typeface="Calibri" panose="020F0502020204030204"/>
              </a:rPr>
              <a:t>Fiscal measures to reduce consumption of foods high in added sugar, salt, or fat</a:t>
            </a:r>
          </a:p>
          <a:p>
            <a:pPr lvl="0">
              <a:buFont typeface="Arial" panose="020B0604020202020204" pitchFamily="34" charset="0"/>
              <a:buChar char="•"/>
            </a:pPr>
            <a:r>
              <a:rPr lang="en-US" sz="2000" dirty="0">
                <a:solidFill>
                  <a:prstClr val="black"/>
                </a:solidFill>
                <a:latin typeface="Calibri" panose="020F0502020204030204"/>
              </a:rPr>
              <a:t>Food reformulation and front-of-pack labeling systems</a:t>
            </a:r>
          </a:p>
          <a:p>
            <a:pPr lvl="0"/>
            <a:r>
              <a:rPr lang="en-US" sz="2000" dirty="0">
                <a:solidFill>
                  <a:prstClr val="black"/>
                </a:solidFill>
                <a:latin typeface="Calibri" panose="020F0502020204030204"/>
              </a:rPr>
              <a:t>Monitoring indicators aligned with the WHO framework can be defined, and national strategies can be evaluated through annual regional progress reports. </a:t>
            </a:r>
            <a:endParaRPr lang="tr-TR" sz="2000" dirty="0">
              <a:solidFill>
                <a:prstClr val="black"/>
              </a:solidFill>
              <a:latin typeface="Calibri" panose="020F0502020204030204"/>
            </a:endParaRPr>
          </a:p>
          <a:p>
            <a:pPr lvl="0"/>
            <a:r>
              <a:rPr lang="en-US" sz="2000" dirty="0">
                <a:solidFill>
                  <a:prstClr val="black"/>
                </a:solidFill>
                <a:latin typeface="Calibri" panose="020F0502020204030204"/>
              </a:rPr>
              <a:t>Innovative digital monitoring tools such as QR codes, databases, and reformulation tracking systems can also be shared.</a:t>
            </a:r>
          </a:p>
        </p:txBody>
      </p:sp>
    </p:spTree>
    <p:extLst>
      <p:ext uri="{BB962C8B-B14F-4D97-AF65-F5344CB8AC3E}">
        <p14:creationId xmlns:p14="http://schemas.microsoft.com/office/powerpoint/2010/main" val="171580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300" y="0"/>
            <a:ext cx="12191700" cy="6883200"/>
          </a:xfrm>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671047" y="3142289"/>
            <a:ext cx="6849306" cy="1323439"/>
          </a:xfrm>
          <a:prstGeom prst="rect">
            <a:avLst/>
          </a:prstGeom>
          <a:noFill/>
        </p:spPr>
        <p:txBody>
          <a:bodyPr wrap="square" rtlCol="0">
            <a:spAutoFit/>
          </a:bodyPr>
          <a:lstStyle/>
          <a:p>
            <a:pPr algn="ctr"/>
            <a:r>
              <a:rPr lang="en-US" sz="8000" b="1" spc="-1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9491" y="329551"/>
            <a:ext cx="3252418" cy="2483187"/>
          </a:xfrm>
          <a:prstGeom prst="rect">
            <a:avLst/>
          </a:prstGeom>
        </p:spPr>
      </p:pic>
    </p:spTree>
    <p:extLst>
      <p:ext uri="{BB962C8B-B14F-4D97-AF65-F5344CB8AC3E}">
        <p14:creationId xmlns:p14="http://schemas.microsoft.com/office/powerpoint/2010/main" val="839888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791968" y="131454"/>
            <a:ext cx="6096000" cy="95410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Mandate and Institutional Structure in Public Health System</a:t>
            </a:r>
            <a:endParaRPr kumimoji="0" lang="tr-TR" sz="1800" b="0" i="0" u="none" strike="noStrike" kern="0" cap="none" spc="0" normalizeH="0" baseline="0" noProof="0" dirty="0" smtClean="0">
              <a:ln>
                <a:noFill/>
              </a:ln>
              <a:solidFill>
                <a:sysClr val="windowText" lastClr="000000"/>
              </a:solidFill>
              <a:effectLst/>
              <a:uLnTx/>
              <a:uFillTx/>
            </a:endParaRPr>
          </a:p>
        </p:txBody>
      </p:sp>
      <p:grpSp>
        <p:nvGrpSpPr>
          <p:cNvPr id="8" name="Grup 7"/>
          <p:cNvGrpSpPr/>
          <p:nvPr/>
        </p:nvGrpSpPr>
        <p:grpSpPr>
          <a:xfrm>
            <a:off x="530402" y="2073277"/>
            <a:ext cx="4931563" cy="2958938"/>
            <a:chOff x="0" y="289637"/>
            <a:chExt cx="4931563" cy="2958938"/>
          </a:xfrm>
          <a:scene3d>
            <a:camera prst="orthographicFront">
              <a:rot lat="0" lon="0" rev="0"/>
            </a:camera>
            <a:lightRig rig="contrasting" dir="t">
              <a:rot lat="0" lon="0" rev="1200000"/>
            </a:lightRig>
          </a:scene3d>
        </p:grpSpPr>
        <p:sp>
          <p:nvSpPr>
            <p:cNvPr id="9" name="Dikdörtgen 8"/>
            <p:cNvSpPr/>
            <p:nvPr/>
          </p:nvSpPr>
          <p:spPr>
            <a:xfrm>
              <a:off x="0" y="289637"/>
              <a:ext cx="4931563" cy="2958938"/>
            </a:xfrm>
            <a:prstGeom prst="rect">
              <a:avLst/>
            </a:prstGeom>
            <a:solidFill>
              <a:srgbClr val="4472C4">
                <a:shade val="50000"/>
                <a:hueOff val="0"/>
                <a:satOff val="0"/>
                <a:lumOff val="0"/>
                <a:alphaOff val="0"/>
              </a:srgbClr>
            </a:solidFill>
            <a:ln>
              <a:noFill/>
            </a:ln>
            <a:effectLst/>
            <a:sp3d contourW="19050" prstMaterial="metal">
              <a:bevelT w="88900" h="203200"/>
              <a:bevelB w="165100" h="254000"/>
            </a:sp3d>
          </p:spPr>
        </p:sp>
        <p:sp>
          <p:nvSpPr>
            <p:cNvPr id="10" name="Metin kutusu 9"/>
            <p:cNvSpPr txBox="1"/>
            <p:nvPr/>
          </p:nvSpPr>
          <p:spPr>
            <a:xfrm>
              <a:off x="0" y="289637"/>
              <a:ext cx="4931563" cy="2958938"/>
            </a:xfrm>
            <a:prstGeom prst="rect">
              <a:avLst/>
            </a:prstGeom>
            <a:noFill/>
            <a:ln>
              <a:noFill/>
            </a:ln>
            <a:effectLst/>
            <a:sp3d/>
          </p:spPr>
          <p:txBody>
            <a:bodyPr spcFirstLastPara="0" vert="horz" wrap="square" lIns="121920" tIns="121920" rIns="121920" bIns="121920"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r>
                <a:rPr kumimoji="0" lang="en-US" sz="3200" b="0" i="0" u="none" strike="noStrike" kern="1200" cap="none" spc="0" normalizeH="0" baseline="0" noProof="0" dirty="0">
                  <a:ln>
                    <a:noFill/>
                  </a:ln>
                  <a:solidFill>
                    <a:sysClr val="window" lastClr="FFFFFF"/>
                  </a:solidFill>
                  <a:effectLst/>
                  <a:uLnTx/>
                  <a:uFillTx/>
                  <a:latin typeface="Calibri" panose="020F0502020204030204"/>
                  <a:ea typeface="+mn-ea"/>
                  <a:cs typeface="+mn-cs"/>
                </a:rPr>
                <a:t>General Directorate of Public Health</a:t>
              </a:r>
              <a:r>
                <a:rPr kumimoji="0" lang="tr-TR" sz="3200" b="0" i="0" u="none" strike="noStrike" kern="1200" cap="none" spc="0" normalizeH="0" baseline="0" noProof="0" dirty="0">
                  <a:ln>
                    <a:noFill/>
                  </a:ln>
                  <a:solidFill>
                    <a:sysClr val="window" lastClr="FFFFFF"/>
                  </a:solidFill>
                  <a:effectLst/>
                  <a:uLnTx/>
                  <a:uFillTx/>
                  <a:latin typeface="Calibri" panose="020F0502020204030204"/>
                  <a:ea typeface="+mn-ea"/>
                  <a:cs typeface="+mn-cs"/>
                </a:rPr>
                <a:t>                                              </a:t>
              </a:r>
              <a:r>
                <a:rPr kumimoji="0" lang="en-US" sz="2200" b="0" i="0" u="none" strike="noStrike" kern="1200" cap="none" spc="0" normalizeH="0" baseline="0" noProof="0" dirty="0">
                  <a:ln>
                    <a:noFill/>
                  </a:ln>
                  <a:solidFill>
                    <a:sysClr val="window" lastClr="FFFFFF"/>
                  </a:solidFill>
                  <a:effectLst/>
                  <a:uLnTx/>
                  <a:uFillTx/>
                  <a:latin typeface="Calibri" panose="020F0502020204030204"/>
                  <a:ea typeface="+mn-ea"/>
                  <a:cs typeface="+mn-cs"/>
                </a:rPr>
                <a:t>(24 departments and 2 </a:t>
              </a:r>
              <a:r>
                <a:rPr kumimoji="0" lang="en-US" sz="2200" b="0" i="0" u="none" strike="noStrike" kern="1200" cap="none" spc="0" normalizeH="0" baseline="0" noProof="0" dirty="0" err="1">
                  <a:ln>
                    <a:noFill/>
                  </a:ln>
                  <a:solidFill>
                    <a:sysClr val="window" lastClr="FFFFFF"/>
                  </a:solidFill>
                  <a:effectLst/>
                  <a:uLnTx/>
                  <a:uFillTx/>
                  <a:latin typeface="Calibri" panose="020F0502020204030204"/>
                  <a:ea typeface="+mn-ea"/>
                  <a:cs typeface="+mn-cs"/>
                </a:rPr>
                <a:t>coordinatorships</a:t>
              </a:r>
              <a:r>
                <a:rPr kumimoji="0" lang="en-US" sz="2200" b="0" i="0" u="none" strike="noStrike" kern="1200" cap="none" spc="0" normalizeH="0" baseline="0" noProof="0" dirty="0">
                  <a:ln>
                    <a:noFill/>
                  </a:ln>
                  <a:solidFill>
                    <a:sysClr val="window" lastClr="FFFFFF"/>
                  </a:solidFill>
                  <a:effectLst/>
                  <a:uLnTx/>
                  <a:uFillTx/>
                  <a:latin typeface="Calibri" panose="020F0502020204030204"/>
                  <a:ea typeface="+mn-ea"/>
                  <a:cs typeface="+mn-cs"/>
                </a:rPr>
                <a:t>) </a:t>
              </a:r>
            </a:p>
            <a:p>
              <a:pPr marL="0" marR="0" lvl="0" indent="0" algn="ctr" defTabSz="1422400" eaLnBrk="1" fontAlgn="auto" latinLnBrk="0" hangingPunct="1">
                <a:lnSpc>
                  <a:spcPct val="90000"/>
                </a:lnSpc>
                <a:spcBef>
                  <a:spcPct val="0"/>
                </a:spcBef>
                <a:spcAft>
                  <a:spcPct val="35000"/>
                </a:spcAft>
                <a:buClrTx/>
                <a:buSzTx/>
                <a:buFontTx/>
                <a:buNone/>
                <a:tabLst/>
                <a:defRPr/>
              </a:pPr>
              <a:r>
                <a:rPr kumimoji="0" lang="en-US" sz="2200" b="0" i="0" u="none" strike="noStrike" kern="1200" cap="none" spc="0" normalizeH="0" baseline="0" noProof="0" dirty="0">
                  <a:ln>
                    <a:noFill/>
                  </a:ln>
                  <a:solidFill>
                    <a:sysClr val="window" lastClr="FFFFFF"/>
                  </a:solidFill>
                  <a:effectLst/>
                  <a:uLnTx/>
                  <a:uFillTx/>
                  <a:latin typeface="Calibri" panose="020F0502020204030204"/>
                  <a:ea typeface="+mn-ea"/>
                  <a:cs typeface="+mn-cs"/>
                </a:rPr>
                <a:t>Monitoring, prevention, and</a:t>
              </a:r>
              <a:r>
                <a:rPr kumimoji="0" lang="tr-TR" sz="2200" b="0" i="0" u="none" strike="noStrike" kern="1200" cap="none" spc="0" normalizeH="0" baseline="0" noProof="0" dirty="0">
                  <a:ln>
                    <a:noFill/>
                  </a:ln>
                  <a:solidFill>
                    <a:sysClr val="window" lastClr="FFFFFF"/>
                  </a:solidFill>
                  <a:effectLst/>
                  <a:uLnTx/>
                  <a:uFillTx/>
                  <a:latin typeface="Calibri" panose="020F0502020204030204"/>
                  <a:ea typeface="+mn-ea"/>
                  <a:cs typeface="+mn-cs"/>
                </a:rPr>
                <a:t> </a:t>
              </a:r>
              <a:r>
                <a:rPr kumimoji="0" lang="en-US" sz="2200" b="0" i="0" u="none" strike="noStrike" kern="1200" cap="none" spc="0" normalizeH="0" baseline="0" noProof="0" dirty="0">
                  <a:ln>
                    <a:noFill/>
                  </a:ln>
                  <a:solidFill>
                    <a:sysClr val="window" lastClr="FFFFFF"/>
                  </a:solidFill>
                  <a:effectLst/>
                  <a:uLnTx/>
                  <a:uFillTx/>
                  <a:latin typeface="Calibri" panose="020F0502020204030204"/>
                  <a:ea typeface="+mn-ea"/>
                  <a:cs typeface="+mn-cs"/>
                </a:rPr>
                <a:t>protecting public health at the national level</a:t>
              </a:r>
              <a:endParaRPr kumimoji="0" lang="tr-TR" sz="2200" b="0" i="0" u="none" strike="noStrike" kern="1200" cap="none" spc="0" normalizeH="0" baseline="0" noProof="0" dirty="0">
                <a:ln>
                  <a:noFill/>
                </a:ln>
                <a:solidFill>
                  <a:sysClr val="window" lastClr="FFFFFF"/>
                </a:solidFill>
                <a:effectLst/>
                <a:uLnTx/>
                <a:uFillTx/>
                <a:latin typeface="Calibri" panose="020F0502020204030204"/>
                <a:ea typeface="+mn-ea"/>
                <a:cs typeface="+mn-cs"/>
              </a:endParaRPr>
            </a:p>
          </p:txBody>
        </p:sp>
      </p:grpSp>
      <p:sp>
        <p:nvSpPr>
          <p:cNvPr id="4" name="Dikdörtgen 3"/>
          <p:cNvSpPr/>
          <p:nvPr/>
        </p:nvSpPr>
        <p:spPr>
          <a:xfrm>
            <a:off x="5910977" y="1114672"/>
            <a:ext cx="6096000" cy="5693866"/>
          </a:xfrm>
          <a:prstGeom prst="rect">
            <a:avLst/>
          </a:prstGeom>
        </p:spPr>
        <p:txBody>
          <a:bodyPr>
            <a:spAutoFit/>
          </a:bodyPr>
          <a:lstStyle/>
          <a:p>
            <a:pPr lvl="0"/>
            <a:r>
              <a:rPr lang="en-US" sz="2400" b="1" dirty="0">
                <a:solidFill>
                  <a:prstClr val="black"/>
                </a:solidFill>
                <a:latin typeface="Calibri" panose="020F0502020204030204"/>
              </a:rPr>
              <a:t>Duties</a:t>
            </a:r>
          </a:p>
          <a:p>
            <a:pPr marL="342900" lvl="0" indent="-342900">
              <a:buFont typeface="Arial" panose="020B0604020202020204" pitchFamily="34" charset="0"/>
              <a:buChar char="•"/>
            </a:pPr>
            <a:r>
              <a:rPr lang="en-US" sz="2000" dirty="0">
                <a:solidFill>
                  <a:prstClr val="black"/>
                </a:solidFill>
                <a:latin typeface="Calibri" panose="020F0502020204030204"/>
              </a:rPr>
              <a:t>Planning, implementing, and monitoring national policies on public health</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Combating communicable and non-communicable diseases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Conducting vaccination and immunization programs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Tracking outbreaks and operating early warning systems through laboratory and surveillance systems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Developing health programs, healthy living projects, and tobacco/addiction control strategies for mothers, children, adolescents, the elderly, and special-risk groups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Monitoring drinking water safety and environmental health risks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Protecting public health in disasters/emergencies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Providing primary health care services</a:t>
            </a:r>
            <a:endParaRPr lang="tr-TR" sz="2000" dirty="0">
              <a:solidFill>
                <a:prstClr val="black"/>
              </a:solidFill>
              <a:latin typeface="Calibri" panose="020F0502020204030204"/>
            </a:endParaRPr>
          </a:p>
          <a:p>
            <a:pPr marL="342900" lvl="0" indent="-342900">
              <a:buFont typeface="Arial" panose="020B0604020202020204" pitchFamily="34" charset="0"/>
              <a:buChar char="•"/>
            </a:pPr>
            <a:r>
              <a:rPr lang="en-US" sz="2000" dirty="0">
                <a:solidFill>
                  <a:prstClr val="black"/>
                </a:solidFill>
                <a:latin typeface="Calibri" panose="020F0502020204030204"/>
              </a:rPr>
              <a:t>Planning and implementing preventive health services</a:t>
            </a:r>
            <a:endParaRPr lang="tr-TR" sz="2000" dirty="0">
              <a:solidFill>
                <a:prstClr val="black"/>
              </a:solidFill>
              <a:latin typeface="Calibri" panose="020F0502020204030204"/>
            </a:endParaRPr>
          </a:p>
        </p:txBody>
      </p:sp>
    </p:spTree>
    <p:extLst>
      <p:ext uri="{BB962C8B-B14F-4D97-AF65-F5344CB8AC3E}">
        <p14:creationId xmlns:p14="http://schemas.microsoft.com/office/powerpoint/2010/main" val="178993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174645" y="343573"/>
            <a:ext cx="8150994"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Departments of General Directorate of Public Health</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Resim 7">
            <a:extLst>
              <a:ext uri="{FF2B5EF4-FFF2-40B4-BE49-F238E27FC236}">
                <a16:creationId xmlns:a16="http://schemas.microsoft.com/office/drawing/2014/main" id="{8B41AE69-D39B-4929-9A87-0393D2E3F433}"/>
              </a:ext>
            </a:extLst>
          </p:cNvPr>
          <p:cNvPicPr>
            <a:picLocks noChangeAspect="1"/>
          </p:cNvPicPr>
          <p:nvPr/>
        </p:nvPicPr>
        <p:blipFill>
          <a:blip r:embed="rId5"/>
          <a:stretch>
            <a:fillRect/>
          </a:stretch>
        </p:blipFill>
        <p:spPr>
          <a:xfrm>
            <a:off x="1826959" y="951310"/>
            <a:ext cx="8527783" cy="5900386"/>
          </a:xfrm>
          <a:prstGeom prst="rect">
            <a:avLst/>
          </a:prstGeom>
        </p:spPr>
      </p:pic>
    </p:spTree>
    <p:extLst>
      <p:ext uri="{BB962C8B-B14F-4D97-AF65-F5344CB8AC3E}">
        <p14:creationId xmlns:p14="http://schemas.microsoft.com/office/powerpoint/2010/main" val="171251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2820729" y="343573"/>
            <a:ext cx="7174992"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Epidemiological Surveillance System in </a:t>
            </a:r>
            <a:r>
              <a:rPr kumimoji="0" lang="en-US" sz="2800" b="1" i="0" u="none" strike="noStrike" kern="0" cap="none" spc="0" normalizeH="0" baseline="0" noProof="0" dirty="0" err="1" smtClean="0">
                <a:ln>
                  <a:noFill/>
                </a:ln>
                <a:solidFill>
                  <a:srgbClr val="0094AB"/>
                </a:solidFill>
                <a:effectLst/>
                <a:uLnTx/>
                <a:uFillTx/>
                <a:latin typeface="Calibri" panose="020F0502020204030204"/>
                <a:ea typeface="+mj-ea"/>
                <a:cs typeface="+mj-cs"/>
              </a:rPr>
              <a:t>Türkiye</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1144046" y="1125232"/>
            <a:ext cx="10762488" cy="461665"/>
          </a:xfrm>
          <a:prstGeom prst="rect">
            <a:avLst/>
          </a:prstGeom>
        </p:spPr>
        <p:txBody>
          <a:bodyPr wrap="square">
            <a:spAutoFit/>
          </a:bodyPr>
          <a:lstStyle/>
          <a:p>
            <a:pPr lvl="0"/>
            <a:r>
              <a:rPr lang="en-US" sz="2400" dirty="0">
                <a:solidFill>
                  <a:prstClr val="black"/>
                </a:solidFill>
                <a:latin typeface="Calibri" panose="020F0502020204030204"/>
              </a:rPr>
              <a:t>Communicable Disease Surveillance Units of the General Directorate of Public Health</a:t>
            </a:r>
            <a:endParaRPr lang="tr-TR" sz="2400" dirty="0">
              <a:solidFill>
                <a:prstClr val="black"/>
              </a:solidFill>
              <a:latin typeface="Calibri" panose="020F0502020204030204"/>
            </a:endParaRPr>
          </a:p>
        </p:txBody>
      </p:sp>
      <p:graphicFrame>
        <p:nvGraphicFramePr>
          <p:cNvPr id="10" name="Diyagram 9">
            <a:extLst>
              <a:ext uri="{FF2B5EF4-FFF2-40B4-BE49-F238E27FC236}">
                <a16:creationId xmlns:a16="http://schemas.microsoft.com/office/drawing/2014/main" id="{33A902BE-4B90-458B-9C94-DEE8C8B3463B}"/>
              </a:ext>
            </a:extLst>
          </p:cNvPr>
          <p:cNvGraphicFramePr/>
          <p:nvPr>
            <p:extLst>
              <p:ext uri="{D42A27DB-BD31-4B8C-83A1-F6EECF244321}">
                <p14:modId xmlns:p14="http://schemas.microsoft.com/office/powerpoint/2010/main" val="2417840628"/>
              </p:ext>
            </p:extLst>
          </p:nvPr>
        </p:nvGraphicFramePr>
        <p:xfrm>
          <a:off x="1411256" y="866793"/>
          <a:ext cx="9993937" cy="479933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Dikdörtgen 7"/>
          <p:cNvSpPr/>
          <p:nvPr/>
        </p:nvSpPr>
        <p:spPr>
          <a:xfrm>
            <a:off x="3477290" y="4495824"/>
            <a:ext cx="6096000" cy="1908215"/>
          </a:xfrm>
          <a:prstGeom prst="rect">
            <a:avLst/>
          </a:prstGeom>
        </p:spPr>
        <p:txBody>
          <a:bodyPr>
            <a:spAutoFit/>
          </a:bodyPr>
          <a:lstStyle/>
          <a:p>
            <a:pPr lvl="0" algn="ctr"/>
            <a:r>
              <a:rPr lang="en-US" sz="2400" dirty="0">
                <a:solidFill>
                  <a:prstClr val="black"/>
                </a:solidFill>
                <a:latin typeface="Calibri" panose="020F0502020204030204"/>
              </a:rPr>
              <a:t>Indicator based, active, passive, sentinel, laboratory-based, syndromic, event based </a:t>
            </a:r>
            <a:r>
              <a:rPr lang="en-US" sz="1400" i="1" dirty="0">
                <a:solidFill>
                  <a:prstClr val="black"/>
                </a:solidFill>
                <a:latin typeface="Calibri" panose="020F0502020204030204"/>
              </a:rPr>
              <a:t>Routine Molecular Surveillance ;SARS-COV-2, Influenza, Measles, Polio and Non-Polio Enterovirus, </a:t>
            </a:r>
            <a:r>
              <a:rPr lang="en-US" sz="1400" i="1" dirty="0" err="1">
                <a:solidFill>
                  <a:prstClr val="black"/>
                </a:solidFill>
                <a:latin typeface="Calibri" panose="020F0502020204030204"/>
              </a:rPr>
              <a:t>Mpox</a:t>
            </a:r>
            <a:r>
              <a:rPr lang="en-US" sz="1400" i="1" dirty="0">
                <a:solidFill>
                  <a:prstClr val="black"/>
                </a:solidFill>
                <a:latin typeface="Calibri" panose="020F0502020204030204"/>
              </a:rPr>
              <a:t> virus </a:t>
            </a:r>
          </a:p>
          <a:p>
            <a:pPr lvl="0" algn="ctr"/>
            <a:r>
              <a:rPr lang="en-US" sz="1400" i="1" dirty="0">
                <a:solidFill>
                  <a:prstClr val="black"/>
                </a:solidFill>
                <a:latin typeface="Calibri" panose="020F0502020204030204"/>
              </a:rPr>
              <a:t>Molecular Surveillance when necessary; C. </a:t>
            </a:r>
            <a:r>
              <a:rPr lang="en-US" sz="1400" i="1" dirty="0" err="1">
                <a:solidFill>
                  <a:prstClr val="black"/>
                </a:solidFill>
                <a:latin typeface="Calibri" panose="020F0502020204030204"/>
              </a:rPr>
              <a:t>diphtheriae</a:t>
            </a:r>
            <a:r>
              <a:rPr lang="en-US" sz="1400" i="1" dirty="0">
                <a:solidFill>
                  <a:prstClr val="black"/>
                </a:solidFill>
                <a:latin typeface="Calibri" panose="020F0502020204030204"/>
              </a:rPr>
              <a:t>, Salmonella </a:t>
            </a:r>
            <a:r>
              <a:rPr lang="en-US" sz="1400" i="1" dirty="0" err="1">
                <a:solidFill>
                  <a:prstClr val="black"/>
                </a:solidFill>
                <a:latin typeface="Calibri" panose="020F0502020204030204"/>
              </a:rPr>
              <a:t>spp</a:t>
            </a:r>
            <a:r>
              <a:rPr lang="tr-TR" sz="1400" i="1" dirty="0">
                <a:solidFill>
                  <a:prstClr val="black"/>
                </a:solidFill>
                <a:latin typeface="Calibri" panose="020F0502020204030204"/>
              </a:rPr>
              <a:t>.</a:t>
            </a:r>
            <a:r>
              <a:rPr lang="en-US" sz="1400" i="1" dirty="0">
                <a:solidFill>
                  <a:prstClr val="black"/>
                </a:solidFill>
                <a:latin typeface="Calibri" panose="020F0502020204030204"/>
              </a:rPr>
              <a:t>, </a:t>
            </a:r>
            <a:r>
              <a:rPr lang="en-US" sz="1400" i="1" dirty="0" err="1">
                <a:solidFill>
                  <a:prstClr val="black"/>
                </a:solidFill>
                <a:latin typeface="Calibri" panose="020F0502020204030204"/>
              </a:rPr>
              <a:t>N.gonorrheae</a:t>
            </a:r>
            <a:r>
              <a:rPr lang="en-US" sz="1400" i="1" dirty="0">
                <a:solidFill>
                  <a:prstClr val="black"/>
                </a:solidFill>
                <a:latin typeface="Calibri" panose="020F0502020204030204"/>
              </a:rPr>
              <a:t>, C. </a:t>
            </a:r>
            <a:r>
              <a:rPr lang="en-US" sz="1400" i="1" dirty="0" err="1">
                <a:solidFill>
                  <a:prstClr val="black"/>
                </a:solidFill>
                <a:latin typeface="Calibri" panose="020F0502020204030204"/>
              </a:rPr>
              <a:t>auris</a:t>
            </a:r>
            <a:r>
              <a:rPr lang="en-US" sz="1400" i="1" dirty="0">
                <a:solidFill>
                  <a:prstClr val="black"/>
                </a:solidFill>
                <a:latin typeface="Calibri" panose="020F0502020204030204"/>
              </a:rPr>
              <a:t>, E.coli </a:t>
            </a:r>
          </a:p>
          <a:p>
            <a:pPr lvl="0" algn="ctr"/>
            <a:r>
              <a:rPr lang="en-US" sz="1400" i="1" dirty="0">
                <a:solidFill>
                  <a:prstClr val="black"/>
                </a:solidFill>
                <a:latin typeface="Calibri" panose="020F0502020204030204"/>
              </a:rPr>
              <a:t>Genomic Surveillance when necessary; Antimicrobial resistance surveillance</a:t>
            </a:r>
            <a:endParaRPr lang="en-US" sz="2400" dirty="0">
              <a:solidFill>
                <a:prstClr val="black"/>
              </a:solidFill>
              <a:latin typeface="Calibri" panose="020F0502020204030204"/>
            </a:endParaRPr>
          </a:p>
        </p:txBody>
      </p:sp>
    </p:spTree>
    <p:extLst>
      <p:ext uri="{BB962C8B-B14F-4D97-AF65-F5344CB8AC3E}">
        <p14:creationId xmlns:p14="http://schemas.microsoft.com/office/powerpoint/2010/main" val="308322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1470627" y="1098221"/>
            <a:ext cx="9323832"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Public Health System and Communicable Diseases Prevention</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2654257"/>
            <a:ext cx="5512659" cy="2554545"/>
          </a:xfrm>
          <a:prstGeom prst="rect">
            <a:avLst/>
          </a:prstGeom>
        </p:spPr>
        <p:txBody>
          <a:bodyPr wrap="square">
            <a:spAutoFit/>
          </a:bodyPr>
          <a:lstStyle/>
          <a:p>
            <a:pPr lvl="0"/>
            <a:r>
              <a:rPr lang="en-US" sz="2000" b="1" dirty="0">
                <a:solidFill>
                  <a:prstClr val="black"/>
                </a:solidFill>
                <a:latin typeface="Calibri" panose="020F0502020204030204"/>
              </a:rPr>
              <a:t>Early Warning and Response Unit: </a:t>
            </a:r>
            <a:r>
              <a:rPr lang="en-US" sz="2000" dirty="0">
                <a:solidFill>
                  <a:prstClr val="black"/>
                </a:solidFill>
                <a:latin typeface="Calibri" panose="020F0502020204030204"/>
              </a:rPr>
              <a:t>Early detection, risk assessment, and intervention coordination against multiple threats.</a:t>
            </a:r>
          </a:p>
          <a:p>
            <a:pPr lvl="0"/>
            <a:r>
              <a:rPr lang="en-US" sz="2000" b="1" dirty="0">
                <a:solidFill>
                  <a:prstClr val="black"/>
                </a:solidFill>
                <a:latin typeface="Calibri" panose="020F0502020204030204"/>
              </a:rPr>
              <a:t>National Reference Laboratory Network: </a:t>
            </a:r>
            <a:r>
              <a:rPr lang="en-US" sz="2000" dirty="0">
                <a:solidFill>
                  <a:prstClr val="black"/>
                </a:solidFill>
                <a:latin typeface="Calibri" panose="020F0502020204030204"/>
              </a:rPr>
              <a:t>Diagnostic capacity and surveillance support.</a:t>
            </a:r>
          </a:p>
          <a:p>
            <a:pPr lvl="0"/>
            <a:r>
              <a:rPr lang="en-US" sz="2000" b="1" dirty="0">
                <a:solidFill>
                  <a:prstClr val="black"/>
                </a:solidFill>
                <a:latin typeface="Calibri" panose="020F0502020204030204"/>
              </a:rPr>
              <a:t>Provincial Health Directorates: </a:t>
            </a:r>
            <a:r>
              <a:rPr lang="en-US" sz="2000" dirty="0">
                <a:solidFill>
                  <a:prstClr val="black"/>
                </a:solidFill>
                <a:latin typeface="Calibri" panose="020F0502020204030204"/>
              </a:rPr>
              <a:t>Local-level implementation and community-based interventions.</a:t>
            </a:r>
          </a:p>
        </p:txBody>
      </p:sp>
      <p:sp>
        <p:nvSpPr>
          <p:cNvPr id="7" name="Dikdörtgen 6"/>
          <p:cNvSpPr/>
          <p:nvPr/>
        </p:nvSpPr>
        <p:spPr>
          <a:xfrm>
            <a:off x="6408225" y="2081748"/>
            <a:ext cx="5602224" cy="3477875"/>
          </a:xfrm>
          <a:prstGeom prst="rect">
            <a:avLst/>
          </a:prstGeom>
        </p:spPr>
        <p:txBody>
          <a:bodyPr wrap="square">
            <a:spAutoFit/>
          </a:bodyPr>
          <a:lstStyle/>
          <a:p>
            <a:pPr lvl="0"/>
            <a:r>
              <a:rPr lang="en-US" sz="2000" b="1" dirty="0">
                <a:solidFill>
                  <a:prstClr val="black"/>
                </a:solidFill>
                <a:latin typeface="Calibri" panose="020F0502020204030204"/>
              </a:rPr>
              <a:t>Active surveillance: </a:t>
            </a:r>
            <a:r>
              <a:rPr lang="en-US" sz="2000" dirty="0">
                <a:solidFill>
                  <a:prstClr val="black"/>
                </a:solidFill>
                <a:latin typeface="Calibri" panose="020F0502020204030204"/>
              </a:rPr>
              <a:t>Malaria, Legionnaires' Disease, acute flaccid paralysis (AFP), maculopapular rashes, vaccine-preventable invasive bacterial diseases, leprosy, measles, rubella, maternal neonatal tetanus, healthcare-associated infections (HAI).</a:t>
            </a:r>
          </a:p>
          <a:p>
            <a:pPr lvl="0"/>
            <a:r>
              <a:rPr lang="en-US" sz="2000" b="1" dirty="0">
                <a:solidFill>
                  <a:prstClr val="black"/>
                </a:solidFill>
                <a:latin typeface="Calibri" panose="020F0502020204030204"/>
              </a:rPr>
              <a:t>Sentinel surveillance: </a:t>
            </a:r>
            <a:r>
              <a:rPr lang="en-US" sz="2000" dirty="0">
                <a:solidFill>
                  <a:prstClr val="black"/>
                </a:solidFill>
                <a:latin typeface="Calibri" panose="020F0502020204030204"/>
              </a:rPr>
              <a:t>Influenza-like illness, SARI (severe acute respiratory illness).</a:t>
            </a:r>
          </a:p>
          <a:p>
            <a:pPr lvl="0"/>
            <a:r>
              <a:rPr lang="en-US" sz="2000" b="1" dirty="0">
                <a:solidFill>
                  <a:prstClr val="black"/>
                </a:solidFill>
                <a:latin typeface="Calibri" panose="020F0502020204030204"/>
              </a:rPr>
              <a:t>Notifiable Communicable Diseases, Agents and Conditions : </a:t>
            </a:r>
            <a:r>
              <a:rPr lang="en-US" sz="2000" dirty="0">
                <a:solidFill>
                  <a:prstClr val="black"/>
                </a:solidFill>
                <a:latin typeface="Calibri" panose="020F0502020204030204"/>
              </a:rPr>
              <a:t>66 diseases, 12 agents, 3 conditions.</a:t>
            </a:r>
          </a:p>
          <a:p>
            <a:pPr lvl="0"/>
            <a:r>
              <a:rPr lang="en-US" sz="2000" b="1" dirty="0">
                <a:solidFill>
                  <a:prstClr val="black"/>
                </a:solidFill>
                <a:latin typeface="Calibri" panose="020F0502020204030204"/>
              </a:rPr>
              <a:t>Syndromic Surveillance: </a:t>
            </a:r>
            <a:r>
              <a:rPr lang="en-US" sz="2000" dirty="0">
                <a:solidFill>
                  <a:prstClr val="black"/>
                </a:solidFill>
                <a:latin typeface="Calibri" panose="020F0502020204030204"/>
              </a:rPr>
              <a:t>Acute intestinal infections, diseases with maculopapular rash.</a:t>
            </a:r>
          </a:p>
        </p:txBody>
      </p:sp>
    </p:spTree>
    <p:extLst>
      <p:ext uri="{BB962C8B-B14F-4D97-AF65-F5344CB8AC3E}">
        <p14:creationId xmlns:p14="http://schemas.microsoft.com/office/powerpoint/2010/main" val="1005217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203448" y="131454"/>
            <a:ext cx="6096000" cy="95410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Electronic-based Communicable Diseases Surveillance Systems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59541" y="1725481"/>
            <a:ext cx="4604004" cy="4499693"/>
          </a:xfrm>
          <a:prstGeom prst="rect">
            <a:avLst/>
          </a:prstGeom>
        </p:spPr>
        <p:txBody>
          <a:bodyPr wrap="square">
            <a:spAutoFit/>
          </a:bodyPr>
          <a:lstStyle/>
          <a:p>
            <a:pPr lvl="0">
              <a:lnSpc>
                <a:spcPct val="120000"/>
              </a:lnSpc>
            </a:pPr>
            <a:r>
              <a:rPr lang="en-US" sz="2000" dirty="0">
                <a:solidFill>
                  <a:prstClr val="black"/>
                </a:solidFill>
                <a:latin typeface="Calibri" panose="020F0502020204030204"/>
              </a:rPr>
              <a:t>Communicable Disease Surveillance and Early Warning System (İZCİ)</a:t>
            </a:r>
            <a:endParaRPr lang="tr-TR" sz="2000" dirty="0">
              <a:solidFill>
                <a:prstClr val="black"/>
              </a:solidFill>
              <a:latin typeface="Calibri" panose="020F0502020204030204"/>
            </a:endParaRPr>
          </a:p>
          <a:p>
            <a:pPr lvl="0">
              <a:lnSpc>
                <a:spcPct val="120000"/>
              </a:lnSpc>
            </a:pPr>
            <a:r>
              <a:rPr lang="tr-TR" sz="2000" dirty="0">
                <a:solidFill>
                  <a:prstClr val="black"/>
                </a:solidFill>
                <a:latin typeface="Calibri" panose="020F0502020204030204"/>
              </a:rPr>
              <a:t> </a:t>
            </a:r>
            <a:r>
              <a:rPr lang="tr-TR" sz="2000" dirty="0" err="1">
                <a:solidFill>
                  <a:prstClr val="black"/>
                </a:solidFill>
                <a:latin typeface="Calibri" panose="020F0502020204030204"/>
              </a:rPr>
              <a:t>Public</a:t>
            </a:r>
            <a:r>
              <a:rPr lang="tr-TR" sz="2000" dirty="0">
                <a:solidFill>
                  <a:prstClr val="black"/>
                </a:solidFill>
                <a:latin typeface="Calibri" panose="020F0502020204030204"/>
              </a:rPr>
              <a:t> </a:t>
            </a:r>
            <a:r>
              <a:rPr lang="tr-TR" sz="2000" dirty="0" err="1">
                <a:solidFill>
                  <a:prstClr val="black"/>
                </a:solidFill>
                <a:latin typeface="Calibri" panose="020F0502020204030204"/>
              </a:rPr>
              <a:t>Health</a:t>
            </a:r>
            <a:r>
              <a:rPr lang="tr-TR" sz="2000" dirty="0">
                <a:solidFill>
                  <a:prstClr val="black"/>
                </a:solidFill>
                <a:latin typeface="Calibri" panose="020F0502020204030204"/>
              </a:rPr>
              <a:t> </a:t>
            </a:r>
            <a:r>
              <a:rPr lang="tr-TR" sz="2000" dirty="0" err="1">
                <a:solidFill>
                  <a:prstClr val="black"/>
                </a:solidFill>
                <a:latin typeface="Calibri" panose="020F0502020204030204"/>
              </a:rPr>
              <a:t>Event</a:t>
            </a:r>
            <a:r>
              <a:rPr lang="tr-TR" sz="2000" dirty="0">
                <a:solidFill>
                  <a:prstClr val="black"/>
                </a:solidFill>
                <a:latin typeface="Calibri" panose="020F0502020204030204"/>
              </a:rPr>
              <a:t> Management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(OYS)</a:t>
            </a:r>
          </a:p>
          <a:p>
            <a:pPr lvl="0">
              <a:lnSpc>
                <a:spcPct val="120000"/>
              </a:lnSpc>
            </a:pPr>
            <a:r>
              <a:rPr lang="tr-TR" sz="2000" dirty="0" err="1">
                <a:solidFill>
                  <a:prstClr val="black"/>
                </a:solidFill>
                <a:latin typeface="Calibri" panose="020F0502020204030204"/>
              </a:rPr>
              <a:t>Influenza</a:t>
            </a:r>
            <a:r>
              <a:rPr lang="tr-TR" sz="2000" dirty="0">
                <a:solidFill>
                  <a:prstClr val="black"/>
                </a:solidFill>
                <a:latin typeface="Calibri" panose="020F0502020204030204"/>
              </a:rPr>
              <a:t> </a:t>
            </a:r>
            <a:r>
              <a:rPr lang="tr-TR" sz="2000" dirty="0" err="1">
                <a:solidFill>
                  <a:prstClr val="black"/>
                </a:solidFill>
                <a:latin typeface="Calibri" panose="020F0502020204030204"/>
              </a:rPr>
              <a:t>Surveillance</a:t>
            </a:r>
            <a:r>
              <a:rPr lang="tr-TR" sz="2000" dirty="0">
                <a:solidFill>
                  <a:prstClr val="black"/>
                </a:solidFill>
                <a:latin typeface="Calibri" panose="020F0502020204030204"/>
              </a:rPr>
              <a: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(ISS) </a:t>
            </a:r>
          </a:p>
          <a:p>
            <a:pPr lvl="0">
              <a:lnSpc>
                <a:spcPct val="120000"/>
              </a:lnSpc>
            </a:pPr>
            <a:r>
              <a:rPr lang="tr-TR" sz="2000" dirty="0" err="1">
                <a:solidFill>
                  <a:prstClr val="black"/>
                </a:solidFill>
                <a:latin typeface="Calibri" panose="020F0502020204030204"/>
              </a:rPr>
              <a:t>National</a:t>
            </a:r>
            <a:r>
              <a:rPr lang="tr-TR" sz="2000" dirty="0">
                <a:solidFill>
                  <a:prstClr val="black"/>
                </a:solidFill>
                <a:latin typeface="Calibri" panose="020F0502020204030204"/>
              </a:rPr>
              <a:t> </a:t>
            </a:r>
            <a:r>
              <a:rPr lang="tr-TR" sz="2000" dirty="0" err="1">
                <a:solidFill>
                  <a:prstClr val="black"/>
                </a:solidFill>
                <a:latin typeface="Calibri" panose="020F0502020204030204"/>
              </a:rPr>
              <a:t>Tuberculosis</a:t>
            </a:r>
            <a:r>
              <a:rPr lang="tr-TR" sz="2000" dirty="0">
                <a:solidFill>
                  <a:prstClr val="black"/>
                </a:solidFill>
                <a:latin typeface="Calibri" panose="020F0502020204030204"/>
              </a:rPr>
              <a: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(UTS) </a:t>
            </a:r>
          </a:p>
          <a:p>
            <a:pPr lvl="0">
              <a:lnSpc>
                <a:spcPct val="120000"/>
              </a:lnSpc>
            </a:pPr>
            <a:r>
              <a:rPr lang="tr-TR" sz="2000" dirty="0">
                <a:solidFill>
                  <a:prstClr val="black"/>
                </a:solidFill>
                <a:latin typeface="Calibri" panose="020F0502020204030204"/>
              </a:rPr>
              <a:t>HIV / AIDS Information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(HABS) </a:t>
            </a:r>
          </a:p>
          <a:p>
            <a:pPr lvl="0">
              <a:lnSpc>
                <a:spcPct val="120000"/>
              </a:lnSpc>
            </a:pPr>
            <a:r>
              <a:rPr lang="tr-TR" sz="2000" dirty="0">
                <a:solidFill>
                  <a:prstClr val="black"/>
                </a:solidFill>
                <a:latin typeface="Calibri" panose="020F0502020204030204"/>
              </a:rPr>
              <a:t>Healthcare-</a:t>
            </a:r>
            <a:r>
              <a:rPr lang="tr-TR" sz="2000" dirty="0" err="1">
                <a:solidFill>
                  <a:prstClr val="black"/>
                </a:solidFill>
                <a:latin typeface="Calibri" panose="020F0502020204030204"/>
              </a:rPr>
              <a:t>Associated</a:t>
            </a:r>
            <a:r>
              <a:rPr lang="tr-TR" sz="2000" dirty="0">
                <a:solidFill>
                  <a:prstClr val="black"/>
                </a:solidFill>
                <a:latin typeface="Calibri" panose="020F0502020204030204"/>
              </a:rPr>
              <a:t> </a:t>
            </a:r>
            <a:r>
              <a:rPr lang="tr-TR" sz="2000" dirty="0" err="1">
                <a:solidFill>
                  <a:prstClr val="black"/>
                </a:solidFill>
                <a:latin typeface="Calibri" panose="020F0502020204030204"/>
              </a:rPr>
              <a:t>Infections</a:t>
            </a:r>
            <a:r>
              <a:rPr lang="tr-TR" sz="2000" dirty="0">
                <a:solidFill>
                  <a:prstClr val="black"/>
                </a:solidFill>
                <a:latin typeface="Calibri" panose="020F0502020204030204"/>
              </a:rPr>
              <a:t> </a:t>
            </a:r>
            <a:r>
              <a:rPr lang="tr-TR" sz="2000" dirty="0" err="1">
                <a:solidFill>
                  <a:prstClr val="black"/>
                </a:solidFill>
                <a:latin typeface="Calibri" panose="020F0502020204030204"/>
              </a:rPr>
              <a:t>Surveillance</a:t>
            </a:r>
            <a:r>
              <a:rPr lang="tr-TR" sz="2000" dirty="0">
                <a:solidFill>
                  <a:prstClr val="black"/>
                </a:solidFill>
                <a:latin typeface="Calibri" panose="020F0502020204030204"/>
              </a:rPr>
              <a: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(INFLINE) </a:t>
            </a:r>
          </a:p>
          <a:p>
            <a:pPr lvl="0">
              <a:lnSpc>
                <a:spcPct val="120000"/>
              </a:lnSpc>
            </a:pPr>
            <a:r>
              <a:rPr lang="tr-TR" sz="2000" dirty="0" err="1">
                <a:solidFill>
                  <a:prstClr val="black"/>
                </a:solidFill>
                <a:latin typeface="Calibri" panose="020F0502020204030204"/>
              </a:rPr>
              <a:t>Crimean-Congo</a:t>
            </a:r>
            <a:r>
              <a:rPr lang="tr-TR" sz="2000" dirty="0">
                <a:solidFill>
                  <a:prstClr val="black"/>
                </a:solidFill>
                <a:latin typeface="Calibri" panose="020F0502020204030204"/>
              </a:rPr>
              <a:t> </a:t>
            </a:r>
            <a:r>
              <a:rPr lang="tr-TR" sz="2000" dirty="0" err="1">
                <a:solidFill>
                  <a:prstClr val="black"/>
                </a:solidFill>
                <a:latin typeface="Calibri" panose="020F0502020204030204"/>
              </a:rPr>
              <a:t>Hemorrhagic</a:t>
            </a:r>
            <a:r>
              <a:rPr lang="tr-TR" sz="2000" dirty="0">
                <a:solidFill>
                  <a:prstClr val="black"/>
                </a:solidFill>
                <a:latin typeface="Calibri" panose="020F0502020204030204"/>
              </a:rPr>
              <a:t> Fever (CCHF) </a:t>
            </a:r>
            <a:r>
              <a:rPr lang="tr-TR" sz="2000" dirty="0" err="1">
                <a:solidFill>
                  <a:prstClr val="black"/>
                </a:solidFill>
                <a:latin typeface="Calibri" panose="020F0502020204030204"/>
              </a:rPr>
              <a:t>Surveillance</a:t>
            </a:r>
            <a:r>
              <a:rPr lang="tr-TR" sz="2000" dirty="0">
                <a:solidFill>
                  <a:prstClr val="black"/>
                </a:solidFill>
                <a:latin typeface="Calibri" panose="020F0502020204030204"/>
              </a:rPr>
              <a: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a:t>
            </a:r>
          </a:p>
          <a:p>
            <a:pPr lvl="0">
              <a:lnSpc>
                <a:spcPct val="120000"/>
              </a:lnSpc>
            </a:pPr>
            <a:r>
              <a:rPr lang="tr-TR" sz="2000" dirty="0" err="1">
                <a:solidFill>
                  <a:prstClr val="black"/>
                </a:solidFill>
                <a:latin typeface="Calibri" panose="020F0502020204030204"/>
              </a:rPr>
              <a:t>Tularemia</a:t>
            </a:r>
            <a:r>
              <a:rPr lang="tr-TR" sz="2000" dirty="0">
                <a:solidFill>
                  <a:prstClr val="black"/>
                </a:solidFill>
                <a:latin typeface="Calibri" panose="020F0502020204030204"/>
              </a:rPr>
              <a:t> </a:t>
            </a:r>
            <a:r>
              <a:rPr lang="tr-TR" sz="2000" dirty="0" err="1">
                <a:solidFill>
                  <a:prstClr val="black"/>
                </a:solidFill>
                <a:latin typeface="Calibri" panose="020F0502020204030204"/>
              </a:rPr>
              <a:t>Surveillance</a:t>
            </a:r>
            <a:r>
              <a:rPr lang="tr-TR" sz="2000" dirty="0">
                <a:solidFill>
                  <a:prstClr val="black"/>
                </a:solidFill>
                <a:latin typeface="Calibri" panose="020F0502020204030204"/>
              </a:rPr>
              <a:t> </a:t>
            </a:r>
            <a:r>
              <a:rPr lang="tr-TR" sz="2000" dirty="0" err="1">
                <a:solidFill>
                  <a:prstClr val="black"/>
                </a:solidFill>
                <a:latin typeface="Calibri" panose="020F0502020204030204"/>
              </a:rPr>
              <a:t>System</a:t>
            </a:r>
            <a:r>
              <a:rPr lang="tr-TR" sz="2000" dirty="0">
                <a:solidFill>
                  <a:prstClr val="black"/>
                </a:solidFill>
                <a:latin typeface="Calibri" panose="020F0502020204030204"/>
              </a:rPr>
              <a:t> </a:t>
            </a:r>
          </a:p>
        </p:txBody>
      </p:sp>
      <p:sp>
        <p:nvSpPr>
          <p:cNvPr id="7" name="Dikdörtgen 6"/>
          <p:cNvSpPr/>
          <p:nvPr/>
        </p:nvSpPr>
        <p:spPr>
          <a:xfrm>
            <a:off x="6096000" y="1725481"/>
            <a:ext cx="6096000" cy="4093428"/>
          </a:xfrm>
          <a:prstGeom prst="rect">
            <a:avLst/>
          </a:prstGeom>
        </p:spPr>
        <p:txBody>
          <a:bodyPr>
            <a:spAutoFit/>
          </a:bodyPr>
          <a:lstStyle/>
          <a:p>
            <a:pPr marL="285750" lvl="0" indent="-285750">
              <a:buFont typeface="Arial" panose="020B0604020202020204" pitchFamily="34" charset="0"/>
              <a:buChar char="•"/>
            </a:pPr>
            <a:r>
              <a:rPr lang="en-US" sz="2000" dirty="0">
                <a:solidFill>
                  <a:prstClr val="black"/>
                </a:solidFill>
                <a:latin typeface="Calibri" panose="020F0502020204030204"/>
              </a:rPr>
              <a:t>Vaccine-Preventable Invasive Bacterial Diseases Surveillance Network</a:t>
            </a:r>
          </a:p>
          <a:p>
            <a:pPr marL="285750" lvl="0" indent="-285750">
              <a:buFont typeface="Arial" panose="020B0604020202020204" pitchFamily="34" charset="0"/>
              <a:buChar char="•"/>
            </a:pPr>
            <a:r>
              <a:rPr lang="en-US" sz="2000" dirty="0">
                <a:solidFill>
                  <a:prstClr val="black"/>
                </a:solidFill>
                <a:latin typeface="Calibri" panose="020F0502020204030204"/>
              </a:rPr>
              <a:t>Laboratory-based surveillance networks</a:t>
            </a:r>
          </a:p>
          <a:p>
            <a:pPr marL="285750" lvl="0" indent="-285750">
              <a:buFont typeface="Arial" panose="020B0604020202020204" pitchFamily="34" charset="0"/>
              <a:buChar char="•"/>
            </a:pPr>
            <a:r>
              <a:rPr lang="en-US" sz="2000" dirty="0">
                <a:solidFill>
                  <a:prstClr val="black"/>
                </a:solidFill>
                <a:latin typeface="Calibri" panose="020F0502020204030204"/>
              </a:rPr>
              <a:t>Acute Flaccid Paralysis (AFP) Surveillance</a:t>
            </a:r>
          </a:p>
          <a:p>
            <a:pPr marL="285750" lvl="0" indent="-285750">
              <a:buFont typeface="Arial" panose="020B0604020202020204" pitchFamily="34" charset="0"/>
              <a:buChar char="•"/>
            </a:pPr>
            <a:r>
              <a:rPr lang="en-US" sz="2000" dirty="0">
                <a:solidFill>
                  <a:prstClr val="black"/>
                </a:solidFill>
                <a:latin typeface="Calibri" panose="020F0502020204030204"/>
              </a:rPr>
              <a:t>Laboratory surveillance of measles, rubella and congenital rubella</a:t>
            </a:r>
          </a:p>
          <a:p>
            <a:pPr marL="285750" lvl="0" indent="-285750">
              <a:buFont typeface="Arial" panose="020B0604020202020204" pitchFamily="34" charset="0"/>
              <a:buChar char="•"/>
            </a:pPr>
            <a:r>
              <a:rPr lang="en-US" sz="2000" dirty="0">
                <a:solidFill>
                  <a:prstClr val="black"/>
                </a:solidFill>
                <a:latin typeface="Calibri" panose="020F0502020204030204"/>
              </a:rPr>
              <a:t>National Antimicrobial Resistance Surveillance Network (NAMDS)</a:t>
            </a:r>
          </a:p>
          <a:p>
            <a:pPr marL="285750" lvl="0" indent="-285750">
              <a:buFont typeface="Arial" panose="020B0604020202020204" pitchFamily="34" charset="0"/>
              <a:buChar char="•"/>
            </a:pPr>
            <a:r>
              <a:rPr lang="en-US" sz="2000" dirty="0">
                <a:solidFill>
                  <a:prstClr val="black"/>
                </a:solidFill>
                <a:latin typeface="Calibri" panose="020F0502020204030204"/>
              </a:rPr>
              <a:t>Tuberculosis Laboratory Surveillance Network (TULSA)</a:t>
            </a:r>
          </a:p>
          <a:p>
            <a:pPr marL="285750" lvl="0" indent="-285750">
              <a:buFont typeface="Arial" panose="020B0604020202020204" pitchFamily="34" charset="0"/>
              <a:buChar char="•"/>
            </a:pPr>
            <a:r>
              <a:rPr lang="en-US" sz="2000" dirty="0">
                <a:solidFill>
                  <a:prstClr val="black"/>
                </a:solidFill>
                <a:latin typeface="Calibri" panose="020F0502020204030204"/>
              </a:rPr>
              <a:t>National Enteric Pathogens Laboratory Surveillance Network (UEPLA)</a:t>
            </a:r>
          </a:p>
          <a:p>
            <a:pPr marL="285750" lvl="0" indent="-285750">
              <a:buFont typeface="Arial" panose="020B0604020202020204" pitchFamily="34" charset="0"/>
              <a:buChar char="•"/>
            </a:pPr>
            <a:r>
              <a:rPr lang="en-US" sz="2000" dirty="0">
                <a:solidFill>
                  <a:prstClr val="black"/>
                </a:solidFill>
                <a:latin typeface="Calibri" panose="020F0502020204030204"/>
              </a:rPr>
              <a:t>National Legionnaires' Disease Laboratory Network (ULLA)</a:t>
            </a:r>
          </a:p>
        </p:txBody>
      </p:sp>
    </p:spTree>
    <p:extLst>
      <p:ext uri="{BB962C8B-B14F-4D97-AF65-F5344CB8AC3E}">
        <p14:creationId xmlns:p14="http://schemas.microsoft.com/office/powerpoint/2010/main" val="2254622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9541" y="124806"/>
            <a:ext cx="969010" cy="960755"/>
          </a:xfrm>
          <a:prstGeom prst="rect">
            <a:avLst/>
          </a:prstGeom>
        </p:spPr>
      </p:pic>
      <p:sp>
        <p:nvSpPr>
          <p:cNvPr id="3" name="Dikdörtgen 2"/>
          <p:cNvSpPr/>
          <p:nvPr/>
        </p:nvSpPr>
        <p:spPr>
          <a:xfrm>
            <a:off x="3622711" y="343573"/>
            <a:ext cx="3858236"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Communicable Diseases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574711" y="1202526"/>
            <a:ext cx="6096000" cy="4708981"/>
          </a:xfrm>
          <a:prstGeom prst="rect">
            <a:avLst/>
          </a:prstGeom>
        </p:spPr>
        <p:txBody>
          <a:bodyPr>
            <a:spAutoFit/>
          </a:bodyPr>
          <a:lstStyle/>
          <a:p>
            <a:pPr lvl="0"/>
            <a:r>
              <a:rPr lang="en-US" sz="2000" b="1" dirty="0">
                <a:solidFill>
                  <a:srgbClr val="0094AB"/>
                </a:solidFill>
                <a:latin typeface="Calibri" panose="020F0502020204030204"/>
              </a:rPr>
              <a:t>Activities Carried Out</a:t>
            </a:r>
            <a:endParaRPr lang="tr-TR" sz="2000" b="1" dirty="0">
              <a:solidFill>
                <a:srgbClr val="0094AB"/>
              </a:solidFill>
              <a:latin typeface="Calibri" panose="020F0502020204030204"/>
            </a:endParaRP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Outbreak and Epidemiological Investigations</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Evaluation of Surveillance Systems</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Operation of the Early Warning and Response System </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Acute Public Health Threats Daily Reports</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International Health Regulations Secretariat</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International Projects</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Field Epidemiology Training Program</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Infection Control Nursing Certified Training Program</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Decontamination/Disinfection/Sterilization Certified Training Program</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Hand Hygiene Trainer Training Program</a:t>
            </a:r>
          </a:p>
          <a:p>
            <a:pPr marL="285750" lvl="0" indent="-285750">
              <a:buFont typeface="Arial" panose="020B0604020202020204" pitchFamily="34" charset="0"/>
              <a:buChar char="•"/>
            </a:pPr>
            <a:r>
              <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rPr>
              <a:t>Trainings at central and provincial level (Communicable Diseases, Early Warning and Response System, Applied Epidemiology)</a:t>
            </a:r>
            <a:endParaRPr lang="tr-TR" dirty="0">
              <a:solidFill>
                <a:prstClr val="black"/>
              </a:solidFill>
              <a:latin typeface="Calibri" panose="020F0502020204030204"/>
            </a:endParaRPr>
          </a:p>
        </p:txBody>
      </p:sp>
      <p:sp>
        <p:nvSpPr>
          <p:cNvPr id="7" name="Dikdörtgen 6"/>
          <p:cNvSpPr/>
          <p:nvPr/>
        </p:nvSpPr>
        <p:spPr>
          <a:xfrm>
            <a:off x="7043775" y="1202526"/>
            <a:ext cx="5105400" cy="4708981"/>
          </a:xfrm>
          <a:prstGeom prst="rect">
            <a:avLst/>
          </a:prstGeom>
        </p:spPr>
        <p:txBody>
          <a:bodyPr wrap="square">
            <a:spAutoFit/>
          </a:bodyPr>
          <a:lstStyle/>
          <a:p>
            <a:pPr lvl="0" algn="ctr"/>
            <a:r>
              <a:rPr lang="en-US" sz="2000" b="1" dirty="0">
                <a:solidFill>
                  <a:srgbClr val="0094AB"/>
                </a:solidFill>
                <a:latin typeface="Calibri" panose="020F0502020204030204"/>
              </a:rPr>
              <a:t>Communicable Diseases Control Major Flagship Programs</a:t>
            </a:r>
          </a:p>
          <a:p>
            <a:pPr lvl="0"/>
            <a:r>
              <a:rPr lang="en-US" sz="2000" dirty="0">
                <a:solidFill>
                  <a:prstClr val="black"/>
                </a:solidFill>
                <a:latin typeface="Calibri" panose="020F0502020204030204"/>
              </a:rPr>
              <a:t>HIV/AIDS Control Program</a:t>
            </a:r>
          </a:p>
          <a:p>
            <a:pPr lvl="0"/>
            <a:r>
              <a:rPr lang="en-US" sz="2000" dirty="0">
                <a:solidFill>
                  <a:prstClr val="black"/>
                </a:solidFill>
                <a:latin typeface="Calibri" panose="020F0502020204030204"/>
              </a:rPr>
              <a:t>Malaria Elimination Program</a:t>
            </a:r>
          </a:p>
          <a:p>
            <a:pPr lvl="0"/>
            <a:r>
              <a:rPr lang="en-US" sz="2000" dirty="0">
                <a:solidFill>
                  <a:prstClr val="black"/>
                </a:solidFill>
                <a:latin typeface="Calibri" panose="020F0502020204030204"/>
              </a:rPr>
              <a:t>Tuberculosis Control Program</a:t>
            </a:r>
          </a:p>
          <a:p>
            <a:pPr lvl="0"/>
            <a:r>
              <a:rPr lang="en-US" sz="2000" dirty="0">
                <a:solidFill>
                  <a:prstClr val="black"/>
                </a:solidFill>
                <a:latin typeface="Calibri" panose="020F0502020204030204"/>
              </a:rPr>
              <a:t>Internationally Accredited Certified Field Epidemiology Training Program</a:t>
            </a:r>
          </a:p>
          <a:p>
            <a:pPr lvl="0"/>
            <a:r>
              <a:rPr lang="en-US" sz="2000" dirty="0">
                <a:solidFill>
                  <a:prstClr val="black"/>
                </a:solidFill>
                <a:latin typeface="Calibri" panose="020F0502020204030204"/>
              </a:rPr>
              <a:t>Early Warning and Response System (EWRS-TR)</a:t>
            </a:r>
          </a:p>
          <a:p>
            <a:pPr lvl="0"/>
            <a:r>
              <a:rPr lang="en-US" sz="2000" dirty="0">
                <a:solidFill>
                  <a:prstClr val="black"/>
                </a:solidFill>
                <a:latin typeface="Calibri" panose="020F0502020204030204"/>
              </a:rPr>
              <a:t>Viral Hepatitis Control Program</a:t>
            </a:r>
          </a:p>
          <a:p>
            <a:pPr lvl="0"/>
            <a:r>
              <a:rPr lang="en-US" sz="2000" dirty="0">
                <a:solidFill>
                  <a:prstClr val="black"/>
                </a:solidFill>
                <a:latin typeface="Calibri" panose="020F0502020204030204"/>
              </a:rPr>
              <a:t>Rabies, CCHF Control Program</a:t>
            </a:r>
          </a:p>
          <a:p>
            <a:pPr lvl="0"/>
            <a:r>
              <a:rPr lang="en-US" sz="2000" dirty="0">
                <a:solidFill>
                  <a:prstClr val="black"/>
                </a:solidFill>
                <a:latin typeface="Calibri" panose="020F0502020204030204"/>
              </a:rPr>
              <a:t>Legionnaires' Disease Control Program</a:t>
            </a:r>
          </a:p>
          <a:p>
            <a:pPr lvl="0"/>
            <a:r>
              <a:rPr lang="en-US" sz="2000" dirty="0">
                <a:solidFill>
                  <a:prstClr val="black"/>
                </a:solidFill>
                <a:latin typeface="Calibri" panose="020F0502020204030204"/>
              </a:rPr>
              <a:t>Health Care-Associated Infection Prevention and Control Program </a:t>
            </a:r>
          </a:p>
          <a:p>
            <a:pPr lvl="0"/>
            <a:r>
              <a:rPr lang="en-US" sz="2000" dirty="0">
                <a:solidFill>
                  <a:prstClr val="black"/>
                </a:solidFill>
                <a:latin typeface="Calibri" panose="020F0502020204030204"/>
              </a:rPr>
              <a:t>National Health Service-Associated Infections Surveillance Diagnostic Guide</a:t>
            </a:r>
          </a:p>
        </p:txBody>
      </p:sp>
    </p:spTree>
    <p:extLst>
      <p:ext uri="{BB962C8B-B14F-4D97-AF65-F5344CB8AC3E}">
        <p14:creationId xmlns:p14="http://schemas.microsoft.com/office/powerpoint/2010/main" val="249624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574</TotalTime>
  <Words>3574</Words>
  <Application>Microsoft Office PowerPoint</Application>
  <PresentationFormat>Geniş ekran</PresentationFormat>
  <Paragraphs>331</Paragraphs>
  <Slides>34</Slides>
  <Notes>32</Notes>
  <HiddenSlides>0</HiddenSlides>
  <MMClips>0</MMClips>
  <ScaleCrop>false</ScaleCrop>
  <HeadingPairs>
    <vt:vector size="6" baseType="variant">
      <vt:variant>
        <vt:lpstr>Kullanılan Yazı Tipleri</vt:lpstr>
      </vt:variant>
      <vt:variant>
        <vt:i4>12</vt:i4>
      </vt:variant>
      <vt:variant>
        <vt:lpstr>Tema</vt:lpstr>
      </vt:variant>
      <vt:variant>
        <vt:i4>1</vt:i4>
      </vt:variant>
      <vt:variant>
        <vt:lpstr>Slayt Başlıkları</vt:lpstr>
      </vt:variant>
      <vt:variant>
        <vt:i4>34</vt:i4>
      </vt:variant>
    </vt:vector>
  </HeadingPairs>
  <TitlesOfParts>
    <vt:vector size="47" baseType="lpstr">
      <vt:lpstr>Arial</vt:lpstr>
      <vt:lpstr>Book Antiqua</vt:lpstr>
      <vt:lpstr>Calibri</vt:lpstr>
      <vt:lpstr>Century Gothic</vt:lpstr>
      <vt:lpstr>Mongolian Baiti</vt:lpstr>
      <vt:lpstr>Nunito Sans</vt:lpstr>
      <vt:lpstr>Open Sans</vt:lpstr>
      <vt:lpstr>Open Sans ExtraBold</vt:lpstr>
      <vt:lpstr>Poppins ExtraBold</vt:lpstr>
      <vt:lpstr>Roboto Mono</vt:lpstr>
      <vt:lpstr>Times New Roman</vt:lpstr>
      <vt:lpstr>Wingdings</vt:lpstr>
      <vt:lpstr>Slidehack Cheatsheet</vt:lpstr>
      <vt:lpstr>First D-8 Health Experts Meeting 17th November, 2025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FEHMİ AYDINLI</cp:lastModifiedBy>
  <cp:revision>6107</cp:revision>
  <dcterms:created xsi:type="dcterms:W3CDTF">2020-10-27T13:35:18Z</dcterms:created>
  <dcterms:modified xsi:type="dcterms:W3CDTF">2025-11-14T13:55:53Z</dcterms:modified>
</cp:coreProperties>
</file>