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0"/>
  </p:notesMasterIdLst>
  <p:handoutMasterIdLst>
    <p:handoutMasterId r:id="rId11"/>
  </p:handoutMasterIdLst>
  <p:sldIdLst>
    <p:sldId id="477" r:id="rId2"/>
    <p:sldId id="261" r:id="rId3"/>
    <p:sldId id="263" r:id="rId4"/>
    <p:sldId id="479" r:id="rId5"/>
    <p:sldId id="480" r:id="rId6"/>
    <p:sldId id="481" r:id="rId7"/>
    <p:sldId id="266" r:id="rId8"/>
    <p:sldId id="4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479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xmlns="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705" autoAdjust="0"/>
    <p:restoredTop sz="94386" autoAdjust="0"/>
  </p:normalViewPr>
  <p:slideViewPr>
    <p:cSldViewPr snapToGrid="0">
      <p:cViewPr varScale="1">
        <p:scale>
          <a:sx n="64" d="100"/>
          <a:sy n="64" d="100"/>
        </p:scale>
        <p:origin x="-568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pPr/>
              <a:t>17/11/2025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180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771734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880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xmlns="" val="2822709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10586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983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71822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4281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708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1276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36930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1721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rgbClr val="1721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822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 bwMode="gray">
          <a:xfrm>
            <a:off x="161985" y="245823"/>
            <a:ext cx="11725485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37784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40" r:id="rId18"/>
    <p:sldLayoutId id="2147483942" r:id="rId19"/>
    <p:sldLayoutId id="2147483946" r:id="rId20"/>
    <p:sldLayoutId id="2147483947" r:id="rId21"/>
    <p:sldLayoutId id="2147483948" r:id="rId22"/>
    <p:sldLayoutId id="2147483949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jpe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xmlns="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2025</a:t>
            </a:r>
            <a: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D0A8C98-F9BC-B477-E05D-7CF52D6A6A4A}"/>
              </a:ext>
            </a:extLst>
          </p:cNvPr>
          <p:cNvGrpSpPr/>
          <p:nvPr/>
        </p:nvGrpSpPr>
        <p:grpSpPr>
          <a:xfrm>
            <a:off x="417054" y="2532492"/>
            <a:ext cx="4073504" cy="1851686"/>
            <a:chOff x="4059243" y="3916559"/>
            <a:chExt cx="4073504" cy="185168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698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 smtClean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Dr. Ado Muhammad, OON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5213879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Nigeria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xmlns="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CaixaDeTexto 6">
            <a:extLst>
              <a:ext uri="{FF2B5EF4-FFF2-40B4-BE49-F238E27FC236}">
                <a16:creationId xmlns:a16="http://schemas.microsoft.com/office/drawing/2014/main" xmlns="" id="{D8BE85B2-92E5-3112-C6D1-AA1B56FFA532}"/>
              </a:ext>
            </a:extLst>
          </p:cNvPr>
          <p:cNvSpPr txBox="1"/>
          <p:nvPr/>
        </p:nvSpPr>
        <p:spPr>
          <a:xfrm>
            <a:off x="917827" y="1399606"/>
            <a:ext cx="7212382" cy="5863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sz="2400" dirty="0" smtClean="0"/>
              <a:t>National </a:t>
            </a:r>
            <a:r>
              <a:rPr lang="en-GB" sz="2400" dirty="0" smtClean="0"/>
              <a:t>Drug Policy and the Renewed Hope </a:t>
            </a:r>
            <a:r>
              <a:rPr lang="en-GB" sz="2400" dirty="0" smtClean="0"/>
              <a:t>Agenda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sz="2400" dirty="0" smtClean="0"/>
              <a:t>Nigeria </a:t>
            </a:r>
            <a:r>
              <a:rPr lang="en-GB" sz="2400" dirty="0" smtClean="0"/>
              <a:t>signed landmark agreements with the European Union and ECOWAS under the Global Gateway MAV+ </a:t>
            </a:r>
            <a:r>
              <a:rPr lang="en-GB" sz="2400" dirty="0" smtClean="0"/>
              <a:t>initiative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sz="2400" dirty="0" smtClean="0"/>
              <a:t>The Nigerian government has announced the commencement of a two-year exemption from import duty and Value Added Tax (VAT) on critical raw materials used in pharmaceutical production.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GB" sz="2400" dirty="0" smtClean="0"/>
          </a:p>
        </p:txBody>
      </p:sp>
      <p:sp>
        <p:nvSpPr>
          <p:cNvPr id="16386" name="AutoShape 2" descr="What are “long-term effects of medicin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388" name="Picture 4" descr="Made in Nigeria. Made for Health – Strengthening Nigeria's Healthcare  Supply Chain The #EuropeaUnion, Spain (AECID), and @unicef have signed a  new alliance under the #GlobalGateway #MAV+ initiative to enhance Nigeria's  loc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98765" y="1663148"/>
            <a:ext cx="4129471" cy="23125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791602" y="658892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National Policies and Strategic </a:t>
            </a: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Frameworks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xmlns="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4" name="CaixaDeTexto 6">
            <a:extLst>
              <a:ext uri="{FF2B5EF4-FFF2-40B4-BE49-F238E27FC236}">
                <a16:creationId xmlns:a16="http://schemas.microsoft.com/office/drawing/2014/main" xmlns="" id="{19AFB615-358C-CE25-4937-B57076CECBA9}"/>
              </a:ext>
            </a:extLst>
          </p:cNvPr>
          <p:cNvSpPr txBox="1"/>
          <p:nvPr/>
        </p:nvSpPr>
        <p:spPr>
          <a:xfrm>
            <a:off x="1153969" y="1600200"/>
            <a:ext cx="5525127" cy="3343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n-GB" sz="2000" dirty="0" smtClean="0"/>
              <a:t>National </a:t>
            </a:r>
            <a:r>
              <a:rPr lang="en-GB" sz="2000" dirty="0" smtClean="0"/>
              <a:t>Agency for Food and Drug Administration and Control (NAFDAC</a:t>
            </a:r>
            <a:r>
              <a:rPr lang="en-GB" sz="2000" dirty="0" smtClean="0"/>
              <a:t>)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n-GB" sz="2000" dirty="0" smtClean="0"/>
              <a:t>The </a:t>
            </a:r>
            <a:r>
              <a:rPr lang="en-GB" sz="2000" dirty="0" smtClean="0"/>
              <a:t>National Drug Control Master Plan (NDCMP) 2021–2025 is a strategic instrument for addressing the complex issues of drug trafficking, production, cultivation and use in </a:t>
            </a:r>
            <a:r>
              <a:rPr lang="en-GB" sz="2000" dirty="0" smtClean="0"/>
              <a:t>Nigeria</a:t>
            </a:r>
            <a:endParaRPr lang="en-US" sz="2000" dirty="0" smtClean="0">
              <a:solidFill>
                <a:schemeClr val="dk1"/>
              </a:solidFill>
              <a:latin typeface="Nunito Sans"/>
              <a:sym typeface="Nunito Sans"/>
            </a:endParaRPr>
          </a:p>
        </p:txBody>
      </p:sp>
      <p:sp>
        <p:nvSpPr>
          <p:cNvPr id="14338" name="AutoShape 2" descr="drug demand reduction policie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340" name="AutoShape 4" descr="drug demand reduction policie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4342" name="Picture 6" descr="NDLEA NIGERIA on 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83758" y="2085698"/>
            <a:ext cx="3989041" cy="25658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42036" y="121107"/>
            <a:ext cx="10941685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en-US" sz="2000" spc="-5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Nigeria summary situational assessment </a:t>
            </a:r>
          </a:p>
        </p:txBody>
      </p:sp>
      <p:grpSp>
        <p:nvGrpSpPr>
          <p:cNvPr id="2" name="Group 66">
            <a:extLst>
              <a:ext uri="{FF2B5EF4-FFF2-40B4-BE49-F238E27FC236}">
                <a16:creationId xmlns="" xmlns:a16="http://schemas.microsoft.com/office/drawing/2014/main" id="{448D3B46-B9A4-4AC6-A206-31F0B29D5127}"/>
              </a:ext>
            </a:extLst>
          </p:cNvPr>
          <p:cNvGrpSpPr/>
          <p:nvPr/>
        </p:nvGrpSpPr>
        <p:grpSpPr>
          <a:xfrm>
            <a:off x="554736" y="680255"/>
            <a:ext cx="10974705" cy="6648882"/>
            <a:chOff x="554736" y="1095466"/>
            <a:chExt cx="10974705" cy="6648882"/>
          </a:xfrm>
        </p:grpSpPr>
        <p:sp>
          <p:nvSpPr>
            <p:cNvPr id="4" name="object 4"/>
            <p:cNvSpPr/>
            <p:nvPr/>
          </p:nvSpPr>
          <p:spPr>
            <a:xfrm>
              <a:off x="4231950" y="1565147"/>
              <a:ext cx="3672840" cy="906780"/>
            </a:xfrm>
            <a:custGeom>
              <a:avLst/>
              <a:gdLst/>
              <a:ahLst/>
              <a:cxnLst/>
              <a:rect l="l" t="t" r="r" b="b"/>
              <a:pathLst>
                <a:path w="3672840" h="906780">
                  <a:moveTo>
                    <a:pt x="3672840" y="453390"/>
                  </a:moveTo>
                  <a:lnTo>
                    <a:pt x="3510915" y="0"/>
                  </a:lnTo>
                  <a:lnTo>
                    <a:pt x="0" y="0"/>
                  </a:lnTo>
                  <a:lnTo>
                    <a:pt x="161925" y="453390"/>
                  </a:lnTo>
                  <a:lnTo>
                    <a:pt x="0" y="906780"/>
                  </a:lnTo>
                  <a:lnTo>
                    <a:pt x="3510915" y="906780"/>
                  </a:lnTo>
                  <a:lnTo>
                    <a:pt x="3672840" y="453390"/>
                  </a:lnTo>
                  <a:close/>
                </a:path>
              </a:pathLst>
            </a:custGeom>
            <a:solidFill>
              <a:srgbClr val="172166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4587938" y="1757933"/>
              <a:ext cx="2199886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spcBef>
                  <a:spcPts val="95"/>
                </a:spcBef>
              </a:pPr>
              <a:r>
                <a:rPr lang="en-US" sz="1600" b="1" spc="-55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Therapeutic Goods Health Markets </a:t>
              </a:r>
              <a:endParaRPr lang="en-US" sz="1600" b="1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554736" y="1564360"/>
              <a:ext cx="10974705" cy="906780"/>
            </a:xfrm>
            <a:custGeom>
              <a:avLst/>
              <a:gdLst/>
              <a:ahLst/>
              <a:cxnLst/>
              <a:rect l="l" t="t" r="r" b="b"/>
              <a:pathLst>
                <a:path w="10974705" h="906780">
                  <a:moveTo>
                    <a:pt x="3672840" y="453390"/>
                  </a:moveTo>
                  <a:lnTo>
                    <a:pt x="3510915" y="0"/>
                  </a:lnTo>
                  <a:lnTo>
                    <a:pt x="0" y="0"/>
                  </a:lnTo>
                  <a:lnTo>
                    <a:pt x="0" y="906780"/>
                  </a:lnTo>
                  <a:lnTo>
                    <a:pt x="3510915" y="906780"/>
                  </a:lnTo>
                  <a:lnTo>
                    <a:pt x="3672840" y="453390"/>
                  </a:lnTo>
                  <a:close/>
                </a:path>
                <a:path w="10974705" h="906780">
                  <a:moveTo>
                    <a:pt x="10974324" y="453390"/>
                  </a:moveTo>
                  <a:lnTo>
                    <a:pt x="10812399" y="0"/>
                  </a:lnTo>
                  <a:lnTo>
                    <a:pt x="7301484" y="0"/>
                  </a:lnTo>
                  <a:lnTo>
                    <a:pt x="7463409" y="453390"/>
                  </a:lnTo>
                  <a:lnTo>
                    <a:pt x="7301484" y="906780"/>
                  </a:lnTo>
                  <a:lnTo>
                    <a:pt x="10812399" y="906780"/>
                  </a:lnTo>
                  <a:lnTo>
                    <a:pt x="10974324" y="453390"/>
                  </a:lnTo>
                  <a:close/>
                </a:path>
              </a:pathLst>
            </a:custGeom>
            <a:solidFill>
              <a:srgbClr val="172166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8209532" y="1757933"/>
              <a:ext cx="2123187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spcBef>
                  <a:spcPts val="95"/>
                </a:spcBef>
              </a:pPr>
              <a:r>
                <a:rPr lang="en-US" sz="1600" b="1" spc="-5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Trade &amp; Regional Cooperation</a:t>
              </a:r>
              <a:endParaRPr lang="en-US" sz="1600" b="1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4348353" y="2523870"/>
              <a:ext cx="3325876" cy="3968394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>
                <a:spcBef>
                  <a:spcPts val="105"/>
                </a:spcBef>
              </a:pPr>
              <a:r>
                <a:rPr lang="en-US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 a population of over 200 million people, Nigeria is Africa’s largest consumer market, expected to grow by $94 billion over the next ten years;</a:t>
              </a:r>
            </a:p>
            <a:p>
              <a:pPr marL="12700">
                <a:spcBef>
                  <a:spcPts val="105"/>
                </a:spcBef>
              </a:pPr>
              <a:endParaRPr lang="en-US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105"/>
                </a:spcBef>
              </a:pPr>
              <a:r>
                <a:rPr lang="en-US" sz="14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Addressable </a:t>
              </a:r>
              <a:r>
                <a:rPr lang="en-US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market for Therapeutic Goods is $1.4 billion; 9 - 13% CAGR; to reach $3.6 billion by 2026;</a:t>
              </a:r>
            </a:p>
            <a:p>
              <a:pPr marL="12700">
                <a:spcBef>
                  <a:spcPts val="105"/>
                </a:spcBef>
              </a:pPr>
              <a:endParaRPr lang="en-US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105"/>
                </a:spcBef>
              </a:pPr>
              <a:r>
                <a:rPr lang="en-US" sz="14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Generic </a:t>
              </a:r>
              <a:r>
                <a:rPr lang="en-US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medicines (prescription drugs) and intermediate inputs to accounts for 40 - 55% of growth;</a:t>
              </a:r>
            </a:p>
            <a:p>
              <a:pPr marL="12700">
                <a:spcBef>
                  <a:spcPts val="105"/>
                </a:spcBef>
              </a:pPr>
              <a:endParaRPr lang="en-US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105"/>
                </a:spcBef>
              </a:pPr>
              <a:r>
                <a:rPr lang="en-US" sz="14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</a:t>
              </a:r>
              <a:r>
                <a:rPr lang="en-US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are 130 registered drug </a:t>
              </a:r>
              <a:r>
                <a:rPr lang="en-US" sz="14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manufacturers. </a:t>
              </a:r>
              <a:r>
                <a:rPr lang="en-US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Only 10 drug manufacturers quoted on the Nigerian Stock Exchange. Four pharma companies have WHO GMP pre qualification</a:t>
              </a:r>
              <a:r>
                <a:rPr lang="en-US" sz="14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699921" y="2523870"/>
              <a:ext cx="3325471" cy="447622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5080">
                <a:spcBef>
                  <a:spcPts val="105"/>
                </a:spcBef>
              </a:pP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Nigeria has a suboptimal UHC effective coverage index of 38.3;</a:t>
              </a:r>
            </a:p>
            <a:p>
              <a:pPr marL="12700" marR="5080">
                <a:spcBef>
                  <a:spcPts val="105"/>
                </a:spcBef>
              </a:pPr>
              <a:endParaRPr lang="en-US" sz="1400" spc="-5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 marR="5080">
                <a:spcBef>
                  <a:spcPts val="105"/>
                </a:spcBef>
              </a:pP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Shift in the burden of disease (communicable and non-communicable diseases) and the consequent growth in unmet patient needs; </a:t>
              </a:r>
              <a:endParaRPr lang="en-US" sz="1400" spc="-5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 marR="5080">
                <a:spcBef>
                  <a:spcPts val="105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 marR="5080">
                <a:spcBef>
                  <a:spcPts val="105"/>
                </a:spcBef>
              </a:pPr>
              <a:r>
                <a:rPr lang="en-US" sz="1400" spc="-5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Low </a:t>
              </a: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coverage of health insurance: &lt; 5%;</a:t>
              </a:r>
            </a:p>
            <a:p>
              <a:pPr marL="12700" marR="5080">
                <a:spcBef>
                  <a:spcPts val="105"/>
                </a:spcBef>
              </a:pPr>
              <a:endParaRPr lang="en-US" sz="1400" spc="-5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 marR="5080">
                <a:spcBef>
                  <a:spcPts val="105"/>
                </a:spcBef>
              </a:pPr>
              <a:r>
                <a:rPr lang="en-US" sz="1400" spc="-5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Availability/access </a:t>
              </a: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 Essential Medicines (EM) is low; at 36% in private facilities and 26% in public facilities;</a:t>
              </a:r>
            </a:p>
            <a:p>
              <a:pPr marL="12700" marR="5080">
                <a:spcBef>
                  <a:spcPts val="105"/>
                </a:spcBef>
              </a:pPr>
              <a:endParaRPr lang="en-US" sz="1400" spc="-5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 marR="5080">
                <a:spcBef>
                  <a:spcPts val="105"/>
                </a:spcBef>
              </a:pPr>
              <a:r>
                <a:rPr lang="en-US" sz="1400" spc="-5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 </a:t>
              </a: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pocket expenditure as % of Total Health Expenditure is high at 71%;</a:t>
              </a:r>
            </a:p>
            <a:p>
              <a:pPr marL="12700" marR="5080">
                <a:spcBef>
                  <a:spcPts val="105"/>
                </a:spcBef>
              </a:pPr>
              <a:endParaRPr lang="en-US" sz="1400" spc="-5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 marR="5080">
                <a:spcBef>
                  <a:spcPts val="105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 marR="5080">
                <a:spcBef>
                  <a:spcPts val="105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 marR="5080">
                <a:spcBef>
                  <a:spcPts val="105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7997190" y="2448026"/>
              <a:ext cx="3426714" cy="5296322"/>
            </a:xfrm>
            <a:prstGeom prst="rect">
              <a:avLst/>
            </a:prstGeom>
          </p:spPr>
          <p:txBody>
            <a:bodyPr vert="horz" wrap="square" lIns="0" tIns="88900" rIns="0" bIns="0" rtlCol="0">
              <a:spAutoFit/>
            </a:bodyPr>
            <a:lstStyle/>
            <a:p>
              <a:pPr marL="12700">
                <a:spcBef>
                  <a:spcPts val="700"/>
                </a:spcBef>
              </a:pP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Nigeria had three Essential Medicines related trading partners among the D8 and </a:t>
              </a:r>
              <a:r>
                <a:rPr lang="en-US" sz="1400" spc="-5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IOC </a:t>
              </a: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member countries in 2019 – all of which were import partners</a:t>
              </a:r>
              <a:r>
                <a:rPr lang="en-US" sz="1400" spc="-5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;</a:t>
              </a:r>
            </a:p>
            <a:p>
              <a:pPr marL="12700">
                <a:spcBef>
                  <a:spcPts val="700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700"/>
                </a:spcBef>
              </a:pP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Indonesia 40.4% volume (imports) valued at US$12.7 million, UAE 13% volume (imports) valued at US$4.09 million, and  Bangladesh with 1.34% volume (imports) valued at US$422 thousand;</a:t>
              </a:r>
            </a:p>
            <a:p>
              <a:pPr marL="12700">
                <a:spcBef>
                  <a:spcPts val="700"/>
                </a:spcBef>
              </a:pPr>
              <a:endParaRPr lang="en-US" sz="1400" spc="-5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700"/>
                </a:spcBef>
              </a:pPr>
              <a:r>
                <a:rPr lang="en-US" sz="1400" spc="-5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According </a:t>
              </a: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 </a:t>
              </a:r>
              <a:r>
                <a:rPr lang="en-US" sz="1400" spc="-5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trademap.org</a:t>
              </a:r>
              <a:r>
                <a:rPr lang="en-US" sz="1400" spc="-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Nigeria exported $77 000 in TG to OIC member countries during this period.</a:t>
              </a:r>
            </a:p>
            <a:p>
              <a:pPr marL="12700">
                <a:spcBef>
                  <a:spcPts val="700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700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700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700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700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spcBef>
                  <a:spcPts val="700"/>
                </a:spcBef>
              </a:pPr>
              <a:endParaRPr lang="en-US" sz="1400" spc="-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7997190" y="1098042"/>
              <a:ext cx="222885" cy="4521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spcBef>
                  <a:spcPts val="95"/>
                </a:spcBef>
              </a:pPr>
              <a:r>
                <a:rPr sz="2800" b="1" spc="-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3407447" y="1808275"/>
              <a:ext cx="430254" cy="49998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7005248" y="1839340"/>
              <a:ext cx="4126865" cy="498475"/>
            </a:xfrm>
            <a:custGeom>
              <a:avLst/>
              <a:gdLst/>
              <a:ahLst/>
              <a:cxnLst/>
              <a:rect l="l" t="t" r="r" b="b"/>
              <a:pathLst>
                <a:path w="4126865" h="498475">
                  <a:moveTo>
                    <a:pt x="262064" y="180809"/>
                  </a:moveTo>
                  <a:lnTo>
                    <a:pt x="189191" y="180809"/>
                  </a:lnTo>
                  <a:lnTo>
                    <a:pt x="189191" y="107911"/>
                  </a:lnTo>
                  <a:lnTo>
                    <a:pt x="178777" y="107911"/>
                  </a:lnTo>
                  <a:lnTo>
                    <a:pt x="178777" y="180809"/>
                  </a:lnTo>
                  <a:lnTo>
                    <a:pt x="106692" y="180809"/>
                  </a:lnTo>
                  <a:lnTo>
                    <a:pt x="106692" y="191338"/>
                  </a:lnTo>
                  <a:lnTo>
                    <a:pt x="178777" y="191338"/>
                  </a:lnTo>
                  <a:lnTo>
                    <a:pt x="178777" y="265010"/>
                  </a:lnTo>
                  <a:lnTo>
                    <a:pt x="189191" y="265010"/>
                  </a:lnTo>
                  <a:lnTo>
                    <a:pt x="189191" y="191338"/>
                  </a:lnTo>
                  <a:lnTo>
                    <a:pt x="262064" y="191338"/>
                  </a:lnTo>
                  <a:lnTo>
                    <a:pt x="262064" y="180809"/>
                  </a:lnTo>
                  <a:close/>
                </a:path>
                <a:path w="4126865" h="498475">
                  <a:moveTo>
                    <a:pt x="328104" y="88544"/>
                  </a:moveTo>
                  <a:lnTo>
                    <a:pt x="327812" y="88176"/>
                  </a:lnTo>
                  <a:lnTo>
                    <a:pt x="328015" y="88544"/>
                  </a:lnTo>
                  <a:close/>
                </a:path>
                <a:path w="4126865" h="498475">
                  <a:moveTo>
                    <a:pt x="492950" y="491020"/>
                  </a:moveTo>
                  <a:lnTo>
                    <a:pt x="317665" y="313804"/>
                  </a:lnTo>
                  <a:lnTo>
                    <a:pt x="320065" y="310832"/>
                  </a:lnTo>
                  <a:lnTo>
                    <a:pt x="320662" y="310083"/>
                  </a:lnTo>
                  <a:lnTo>
                    <a:pt x="336486" y="290449"/>
                  </a:lnTo>
                  <a:lnTo>
                    <a:pt x="339826" y="284187"/>
                  </a:lnTo>
                  <a:lnTo>
                    <a:pt x="353542" y="258508"/>
                  </a:lnTo>
                  <a:lnTo>
                    <a:pt x="355003" y="253936"/>
                  </a:lnTo>
                  <a:lnTo>
                    <a:pt x="364591" y="223939"/>
                  </a:lnTo>
                  <a:lnTo>
                    <a:pt x="364744" y="222377"/>
                  </a:lnTo>
                  <a:lnTo>
                    <a:pt x="364845" y="221259"/>
                  </a:lnTo>
                  <a:lnTo>
                    <a:pt x="368071" y="186855"/>
                  </a:lnTo>
                  <a:lnTo>
                    <a:pt x="368071" y="185864"/>
                  </a:lnTo>
                  <a:lnTo>
                    <a:pt x="364744" y="150342"/>
                  </a:lnTo>
                  <a:lnTo>
                    <a:pt x="364591" y="148793"/>
                  </a:lnTo>
                  <a:lnTo>
                    <a:pt x="357708" y="126961"/>
                  </a:lnTo>
                  <a:lnTo>
                    <a:pt x="357708" y="185864"/>
                  </a:lnTo>
                  <a:lnTo>
                    <a:pt x="357708" y="186855"/>
                  </a:lnTo>
                  <a:lnTo>
                    <a:pt x="357657" y="186359"/>
                  </a:lnTo>
                  <a:lnTo>
                    <a:pt x="357606" y="186855"/>
                  </a:lnTo>
                  <a:lnTo>
                    <a:pt x="354342" y="221792"/>
                  </a:lnTo>
                  <a:lnTo>
                    <a:pt x="343928" y="254342"/>
                  </a:lnTo>
                  <a:lnTo>
                    <a:pt x="343687" y="254800"/>
                  </a:lnTo>
                  <a:lnTo>
                    <a:pt x="327799" y="284568"/>
                  </a:lnTo>
                  <a:lnTo>
                    <a:pt x="327444" y="285013"/>
                  </a:lnTo>
                  <a:lnTo>
                    <a:pt x="306959" y="310438"/>
                  </a:lnTo>
                  <a:lnTo>
                    <a:pt x="281419" y="331470"/>
                  </a:lnTo>
                  <a:lnTo>
                    <a:pt x="251510" y="347789"/>
                  </a:lnTo>
                  <a:lnTo>
                    <a:pt x="251968" y="347637"/>
                  </a:lnTo>
                  <a:lnTo>
                    <a:pt x="251498" y="347802"/>
                  </a:lnTo>
                  <a:lnTo>
                    <a:pt x="219354" y="358305"/>
                  </a:lnTo>
                  <a:lnTo>
                    <a:pt x="184277" y="361670"/>
                  </a:lnTo>
                  <a:lnTo>
                    <a:pt x="151066" y="358482"/>
                  </a:lnTo>
                  <a:lnTo>
                    <a:pt x="149199" y="358305"/>
                  </a:lnTo>
                  <a:lnTo>
                    <a:pt x="149034" y="358254"/>
                  </a:lnTo>
                  <a:lnTo>
                    <a:pt x="117297" y="348030"/>
                  </a:lnTo>
                  <a:lnTo>
                    <a:pt x="116586" y="347802"/>
                  </a:lnTo>
                  <a:lnTo>
                    <a:pt x="116967" y="348018"/>
                  </a:lnTo>
                  <a:lnTo>
                    <a:pt x="116573" y="347802"/>
                  </a:lnTo>
                  <a:lnTo>
                    <a:pt x="116293" y="347637"/>
                  </a:lnTo>
                  <a:lnTo>
                    <a:pt x="87718" y="331787"/>
                  </a:lnTo>
                  <a:lnTo>
                    <a:pt x="87134" y="331470"/>
                  </a:lnTo>
                  <a:lnTo>
                    <a:pt x="86868" y="331254"/>
                  </a:lnTo>
                  <a:lnTo>
                    <a:pt x="62039" y="310794"/>
                  </a:lnTo>
                  <a:lnTo>
                    <a:pt x="61569" y="310400"/>
                  </a:lnTo>
                  <a:lnTo>
                    <a:pt x="61302" y="310083"/>
                  </a:lnTo>
                  <a:lnTo>
                    <a:pt x="40640" y="285013"/>
                  </a:lnTo>
                  <a:lnTo>
                    <a:pt x="40259" y="284556"/>
                  </a:lnTo>
                  <a:lnTo>
                    <a:pt x="40043" y="284149"/>
                  </a:lnTo>
                  <a:lnTo>
                    <a:pt x="24384" y="254800"/>
                  </a:lnTo>
                  <a:lnTo>
                    <a:pt x="24142" y="254393"/>
                  </a:lnTo>
                  <a:lnTo>
                    <a:pt x="24015" y="253936"/>
                  </a:lnTo>
                  <a:lnTo>
                    <a:pt x="13919" y="222377"/>
                  </a:lnTo>
                  <a:lnTo>
                    <a:pt x="13728" y="221818"/>
                  </a:lnTo>
                  <a:lnTo>
                    <a:pt x="13677" y="221259"/>
                  </a:lnTo>
                  <a:lnTo>
                    <a:pt x="10464" y="186855"/>
                  </a:lnTo>
                  <a:lnTo>
                    <a:pt x="10414" y="186359"/>
                  </a:lnTo>
                  <a:lnTo>
                    <a:pt x="10363" y="186855"/>
                  </a:lnTo>
                  <a:lnTo>
                    <a:pt x="10401" y="186347"/>
                  </a:lnTo>
                  <a:lnTo>
                    <a:pt x="10464" y="185864"/>
                  </a:lnTo>
                  <a:lnTo>
                    <a:pt x="13677" y="151447"/>
                  </a:lnTo>
                  <a:lnTo>
                    <a:pt x="13716" y="150939"/>
                  </a:lnTo>
                  <a:lnTo>
                    <a:pt x="13906" y="150342"/>
                  </a:lnTo>
                  <a:lnTo>
                    <a:pt x="24003" y="118338"/>
                  </a:lnTo>
                  <a:lnTo>
                    <a:pt x="24142" y="117881"/>
                  </a:lnTo>
                  <a:lnTo>
                    <a:pt x="23901" y="118338"/>
                  </a:lnTo>
                  <a:lnTo>
                    <a:pt x="24142" y="117868"/>
                  </a:lnTo>
                  <a:lnTo>
                    <a:pt x="24409" y="117411"/>
                  </a:lnTo>
                  <a:lnTo>
                    <a:pt x="40030" y="88582"/>
                  </a:lnTo>
                  <a:lnTo>
                    <a:pt x="40246" y="88201"/>
                  </a:lnTo>
                  <a:lnTo>
                    <a:pt x="40627" y="87744"/>
                  </a:lnTo>
                  <a:lnTo>
                    <a:pt x="86893" y="40982"/>
                  </a:lnTo>
                  <a:lnTo>
                    <a:pt x="87172" y="40741"/>
                  </a:lnTo>
                  <a:lnTo>
                    <a:pt x="87782" y="40411"/>
                  </a:lnTo>
                  <a:lnTo>
                    <a:pt x="116281" y="24599"/>
                  </a:lnTo>
                  <a:lnTo>
                    <a:pt x="116560" y="24447"/>
                  </a:lnTo>
                  <a:lnTo>
                    <a:pt x="117322" y="24206"/>
                  </a:lnTo>
                  <a:lnTo>
                    <a:pt x="149059" y="13970"/>
                  </a:lnTo>
                  <a:lnTo>
                    <a:pt x="149225" y="13919"/>
                  </a:lnTo>
                  <a:lnTo>
                    <a:pt x="150990" y="13754"/>
                  </a:lnTo>
                  <a:lnTo>
                    <a:pt x="184277" y="10566"/>
                  </a:lnTo>
                  <a:lnTo>
                    <a:pt x="219329" y="13919"/>
                  </a:lnTo>
                  <a:lnTo>
                    <a:pt x="251510" y="24447"/>
                  </a:lnTo>
                  <a:lnTo>
                    <a:pt x="251968" y="24599"/>
                  </a:lnTo>
                  <a:lnTo>
                    <a:pt x="251510" y="24447"/>
                  </a:lnTo>
                  <a:lnTo>
                    <a:pt x="281406" y="40754"/>
                  </a:lnTo>
                  <a:lnTo>
                    <a:pt x="306946" y="62280"/>
                  </a:lnTo>
                  <a:lnTo>
                    <a:pt x="307213" y="62611"/>
                  </a:lnTo>
                  <a:lnTo>
                    <a:pt x="327812" y="88176"/>
                  </a:lnTo>
                  <a:lnTo>
                    <a:pt x="328104" y="88544"/>
                  </a:lnTo>
                  <a:lnTo>
                    <a:pt x="343916" y="117868"/>
                  </a:lnTo>
                  <a:lnTo>
                    <a:pt x="344170" y="118338"/>
                  </a:lnTo>
                  <a:lnTo>
                    <a:pt x="343916" y="117868"/>
                  </a:lnTo>
                  <a:lnTo>
                    <a:pt x="344068" y="118338"/>
                  </a:lnTo>
                  <a:lnTo>
                    <a:pt x="354342" y="150926"/>
                  </a:lnTo>
                  <a:lnTo>
                    <a:pt x="354393" y="151447"/>
                  </a:lnTo>
                  <a:lnTo>
                    <a:pt x="357657" y="186359"/>
                  </a:lnTo>
                  <a:lnTo>
                    <a:pt x="357708" y="185864"/>
                  </a:lnTo>
                  <a:lnTo>
                    <a:pt x="357708" y="126961"/>
                  </a:lnTo>
                  <a:lnTo>
                    <a:pt x="354698" y="117411"/>
                  </a:lnTo>
                  <a:lnTo>
                    <a:pt x="353542" y="113728"/>
                  </a:lnTo>
                  <a:lnTo>
                    <a:pt x="339445" y="87744"/>
                  </a:lnTo>
                  <a:lnTo>
                    <a:pt x="336448" y="82232"/>
                  </a:lnTo>
                  <a:lnTo>
                    <a:pt x="320052" y="61899"/>
                  </a:lnTo>
                  <a:lnTo>
                    <a:pt x="314363" y="54838"/>
                  </a:lnTo>
                  <a:lnTo>
                    <a:pt x="297942" y="40995"/>
                  </a:lnTo>
                  <a:lnTo>
                    <a:pt x="297243" y="40411"/>
                  </a:lnTo>
                  <a:lnTo>
                    <a:pt x="287248" y="31991"/>
                  </a:lnTo>
                  <a:lnTo>
                    <a:pt x="273710" y="24599"/>
                  </a:lnTo>
                  <a:lnTo>
                    <a:pt x="273024" y="24218"/>
                  </a:lnTo>
                  <a:lnTo>
                    <a:pt x="255625" y="14732"/>
                  </a:lnTo>
                  <a:lnTo>
                    <a:pt x="184277" y="0"/>
                  </a:lnTo>
                  <a:lnTo>
                    <a:pt x="147104" y="3556"/>
                  </a:lnTo>
                  <a:lnTo>
                    <a:pt x="81292" y="32004"/>
                  </a:lnTo>
                  <a:lnTo>
                    <a:pt x="31597" y="82257"/>
                  </a:lnTo>
                  <a:lnTo>
                    <a:pt x="3467" y="148793"/>
                  </a:lnTo>
                  <a:lnTo>
                    <a:pt x="0" y="185864"/>
                  </a:lnTo>
                  <a:lnTo>
                    <a:pt x="0" y="186855"/>
                  </a:lnTo>
                  <a:lnTo>
                    <a:pt x="14528" y="258508"/>
                  </a:lnTo>
                  <a:lnTo>
                    <a:pt x="54216" y="317919"/>
                  </a:lnTo>
                  <a:lnTo>
                    <a:pt x="112433" y="357505"/>
                  </a:lnTo>
                  <a:lnTo>
                    <a:pt x="184277" y="372237"/>
                  </a:lnTo>
                  <a:lnTo>
                    <a:pt x="221449" y="368681"/>
                  </a:lnTo>
                  <a:lnTo>
                    <a:pt x="242760" y="361708"/>
                  </a:lnTo>
                  <a:lnTo>
                    <a:pt x="252590" y="358495"/>
                  </a:lnTo>
                  <a:lnTo>
                    <a:pt x="253314" y="358254"/>
                  </a:lnTo>
                  <a:lnTo>
                    <a:pt x="255625" y="357505"/>
                  </a:lnTo>
                  <a:lnTo>
                    <a:pt x="273024" y="348018"/>
                  </a:lnTo>
                  <a:lnTo>
                    <a:pt x="273710" y="347637"/>
                  </a:lnTo>
                  <a:lnTo>
                    <a:pt x="287235" y="340245"/>
                  </a:lnTo>
                  <a:lnTo>
                    <a:pt x="297510" y="331787"/>
                  </a:lnTo>
                  <a:lnTo>
                    <a:pt x="298183" y="331241"/>
                  </a:lnTo>
                  <a:lnTo>
                    <a:pt x="310311" y="321246"/>
                  </a:lnTo>
                  <a:lnTo>
                    <a:pt x="485597" y="498475"/>
                  </a:lnTo>
                  <a:lnTo>
                    <a:pt x="492950" y="491020"/>
                  </a:lnTo>
                  <a:close/>
                </a:path>
                <a:path w="4126865" h="498475">
                  <a:moveTo>
                    <a:pt x="3800525" y="6883"/>
                  </a:moveTo>
                  <a:lnTo>
                    <a:pt x="3790632" y="3670"/>
                  </a:lnTo>
                  <a:lnTo>
                    <a:pt x="3635743" y="493141"/>
                  </a:lnTo>
                  <a:lnTo>
                    <a:pt x="3645624" y="496354"/>
                  </a:lnTo>
                  <a:lnTo>
                    <a:pt x="3800525" y="6883"/>
                  </a:lnTo>
                  <a:close/>
                </a:path>
                <a:path w="4126865" h="498475">
                  <a:moveTo>
                    <a:pt x="3886390" y="407911"/>
                  </a:moveTo>
                  <a:lnTo>
                    <a:pt x="3876014" y="407911"/>
                  </a:lnTo>
                  <a:lnTo>
                    <a:pt x="3876014" y="494753"/>
                  </a:lnTo>
                  <a:lnTo>
                    <a:pt x="3886390" y="494753"/>
                  </a:lnTo>
                  <a:lnTo>
                    <a:pt x="3886390" y="407911"/>
                  </a:lnTo>
                  <a:close/>
                </a:path>
                <a:path w="4126865" h="498475">
                  <a:moveTo>
                    <a:pt x="3886390" y="273697"/>
                  </a:moveTo>
                  <a:lnTo>
                    <a:pt x="3876014" y="273697"/>
                  </a:lnTo>
                  <a:lnTo>
                    <a:pt x="3876014" y="360540"/>
                  </a:lnTo>
                  <a:lnTo>
                    <a:pt x="3886390" y="360540"/>
                  </a:lnTo>
                  <a:lnTo>
                    <a:pt x="3886390" y="273697"/>
                  </a:lnTo>
                  <a:close/>
                </a:path>
                <a:path w="4126865" h="498475">
                  <a:moveTo>
                    <a:pt x="3886390" y="139496"/>
                  </a:moveTo>
                  <a:lnTo>
                    <a:pt x="3876014" y="139496"/>
                  </a:lnTo>
                  <a:lnTo>
                    <a:pt x="3876014" y="226326"/>
                  </a:lnTo>
                  <a:lnTo>
                    <a:pt x="3886390" y="226326"/>
                  </a:lnTo>
                  <a:lnTo>
                    <a:pt x="3886390" y="139496"/>
                  </a:lnTo>
                  <a:close/>
                </a:path>
                <a:path w="4126865" h="498475">
                  <a:moveTo>
                    <a:pt x="3886390" y="5283"/>
                  </a:moveTo>
                  <a:lnTo>
                    <a:pt x="3876014" y="5283"/>
                  </a:lnTo>
                  <a:lnTo>
                    <a:pt x="3876014" y="92125"/>
                  </a:lnTo>
                  <a:lnTo>
                    <a:pt x="3886390" y="92125"/>
                  </a:lnTo>
                  <a:lnTo>
                    <a:pt x="3886390" y="5283"/>
                  </a:lnTo>
                  <a:close/>
                </a:path>
                <a:path w="4126865" h="498475">
                  <a:moveTo>
                    <a:pt x="4126674" y="493141"/>
                  </a:moveTo>
                  <a:lnTo>
                    <a:pt x="3971772" y="3670"/>
                  </a:lnTo>
                  <a:lnTo>
                    <a:pt x="3961892" y="6883"/>
                  </a:lnTo>
                  <a:lnTo>
                    <a:pt x="4116794" y="496354"/>
                  </a:lnTo>
                  <a:lnTo>
                    <a:pt x="4126674" y="4931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="" xmlns:a16="http://schemas.microsoft.com/office/drawing/2014/main" id="{723D3B7B-BE86-47DC-A308-D6785D3C0C1B}"/>
                </a:ext>
              </a:extLst>
            </p:cNvPr>
            <p:cNvSpPr txBox="1"/>
            <p:nvPr/>
          </p:nvSpPr>
          <p:spPr>
            <a:xfrm>
              <a:off x="654768" y="1792287"/>
              <a:ext cx="24132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UHC and Primary Healthcare System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9FF208C7-9EBD-425A-9C92-3E77083716CB}"/>
                </a:ext>
              </a:extLst>
            </p:cNvPr>
            <p:cNvSpPr txBox="1"/>
            <p:nvPr/>
          </p:nvSpPr>
          <p:spPr>
            <a:xfrm>
              <a:off x="4266288" y="1095466"/>
              <a:ext cx="7161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x-none" sz="2800" b="1" spc="-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x-non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455819CF-CA60-4F4D-BD21-2616A70AD5FA}"/>
                </a:ext>
              </a:extLst>
            </p:cNvPr>
            <p:cNvSpPr txBox="1"/>
            <p:nvPr/>
          </p:nvSpPr>
          <p:spPr>
            <a:xfrm>
              <a:off x="614390" y="1118192"/>
              <a:ext cx="7161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spc="-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x-non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6" name="object 2"/>
          <p:cNvSpPr txBox="1"/>
          <p:nvPr/>
        </p:nvSpPr>
        <p:spPr>
          <a:xfrm>
            <a:off x="11563350" y="6485635"/>
            <a:ext cx="8953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900" spc="-5" smtClean="0">
                <a:latin typeface="Arial"/>
                <a:cs typeface="Arial"/>
              </a:rPr>
              <a:t>2</a:t>
            </a:r>
            <a:endParaRPr sz="9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917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="" xmlns:a16="http://schemas.microsoft.com/office/drawing/2014/main" id="{D013098E-164B-4E14-82D7-237F55F96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85" y="40869"/>
            <a:ext cx="11725485" cy="307777"/>
          </a:xfrm>
        </p:spPr>
        <p:txBody>
          <a:bodyPr/>
          <a:lstStyle/>
          <a:p>
            <a:r>
              <a:rPr lang="en-CA" sz="2000" b="1" dirty="0"/>
              <a:t>Nigeria composite index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06DADFB-F2F3-4D77-A803-DACE244C3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2972" y="565614"/>
            <a:ext cx="2985222" cy="6139046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65" y="544150"/>
            <a:ext cx="7762073" cy="6160510"/>
          </a:xfrm>
          <a:prstGeom prst="rect">
            <a:avLst/>
          </a:prstGeom>
        </p:spPr>
      </p:pic>
      <p:sp>
        <p:nvSpPr>
          <p:cNvPr id="11" name="Slide Number Placeholder 1">
            <a:extLst>
              <a:ext uri="{FF2B5EF4-FFF2-40B4-BE49-F238E27FC236}">
                <a16:creationId xmlns="" xmlns:a16="http://schemas.microsoft.com/office/drawing/2014/main" id="{5263694B-D48B-407D-834B-3ABAEF74BDD0}"/>
              </a:ext>
            </a:extLst>
          </p:cNvPr>
          <p:cNvSpPr txBox="1">
            <a:spLocks/>
          </p:cNvSpPr>
          <p:nvPr/>
        </p:nvSpPr>
        <p:spPr>
          <a:xfrm>
            <a:off x="11144528" y="6429614"/>
            <a:ext cx="2384714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117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55" noProof="0" dirty="0">
                <a:solidFill>
                  <a:srgbClr val="7F7F7F"/>
                </a:solidFill>
                <a:latin typeface="Arial Nova Light" panose="020B0304020202020204" pitchFamily="34" charset="0"/>
                <a:ea typeface="ＭＳ Ｐゴシック"/>
              </a:rPr>
              <a:t>3</a:t>
            </a:r>
            <a:endParaRPr kumimoji="0" lang="en-US" sz="955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 Nova Light" panose="020B0304020202020204" pitchFamily="34" charset="0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602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563350" y="6485635"/>
            <a:ext cx="8953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900" spc="-5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42036" y="121107"/>
            <a:ext cx="11377821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" panose="020B0604020202020204" pitchFamily="34" charset="0"/>
                <a:cs typeface="Arial" panose="020B0604020202020204" pitchFamily="34" charset="0"/>
              </a:rPr>
              <a:t>There are 10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known </a:t>
            </a:r>
            <a:r>
              <a:rPr sz="2000" spc="-5" dirty="0">
                <a:latin typeface="Arial" panose="020B0604020202020204" pitchFamily="34" charset="0"/>
                <a:cs typeface="Arial" panose="020B0604020202020204" pitchFamily="34" charset="0"/>
              </a:rPr>
              <a:t>existing local vaccine value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chain </a:t>
            </a:r>
            <a:r>
              <a:rPr sz="2000" spc="-10" dirty="0">
                <a:latin typeface="Arial" panose="020B0604020202020204" pitchFamily="34" charset="0"/>
                <a:cs typeface="Arial" panose="020B0604020202020204" pitchFamily="34" charset="0"/>
              </a:rPr>
              <a:t>players </a:t>
            </a:r>
            <a:r>
              <a:rPr sz="2000" spc="-5" dirty="0">
                <a:latin typeface="Arial" panose="020B0604020202020204" pitchFamily="34" charset="0"/>
                <a:cs typeface="Arial" panose="020B0604020202020204" pitchFamily="34" charset="0"/>
              </a:rPr>
              <a:t>in Africa</a:t>
            </a:r>
            <a:r>
              <a:rPr sz="2000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2000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 2 in Nigeria,</a:t>
            </a:r>
            <a:r>
              <a:rPr sz="2000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 most </a:t>
            </a:r>
            <a:r>
              <a:rPr sz="2000" spc="-5" dirty="0">
                <a:latin typeface="Arial" panose="020B0604020202020204" pitchFamily="34" charset="0"/>
                <a:cs typeface="Arial" panose="020B0604020202020204" pitchFamily="34" charset="0"/>
              </a:rPr>
              <a:t>producing limited volumes and / or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downstream </a:t>
            </a:r>
            <a:r>
              <a:rPr sz="2000" spc="-5" dirty="0">
                <a:latin typeface="Arial" panose="020B0604020202020204" pitchFamily="34" charset="0"/>
                <a:cs typeface="Arial" panose="020B0604020202020204" pitchFamily="34" charset="0"/>
              </a:rPr>
              <a:t>value chain</a:t>
            </a:r>
            <a:r>
              <a:rPr sz="2000" spc="1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5" dirty="0">
                <a:latin typeface="Arial" panose="020B0604020202020204" pitchFamily="34" charset="0"/>
                <a:cs typeface="Arial" panose="020B0604020202020204" pitchFamily="34" charset="0"/>
              </a:rPr>
              <a:t>steps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2036" y="6485635"/>
            <a:ext cx="312737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Source: Capital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IQ, Press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search,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Companies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websites,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VMPA</a:t>
            </a:r>
            <a:r>
              <a:rPr sz="800" spc="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1426" y="5899200"/>
            <a:ext cx="10678160" cy="514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sz="800" spc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Local</a:t>
            </a:r>
            <a:r>
              <a:rPr sz="800" spc="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companies</a:t>
            </a:r>
            <a:r>
              <a:rPr sz="8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sz="800" spc="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ownership</a:t>
            </a:r>
            <a:r>
              <a:rPr sz="800" spc="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spc="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headquarter</a:t>
            </a:r>
            <a:r>
              <a:rPr sz="800" spc="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800" spc="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respective</a:t>
            </a:r>
            <a:r>
              <a:rPr sz="800" spc="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country</a:t>
            </a:r>
            <a:r>
              <a:rPr sz="8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8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Africa,</a:t>
            </a:r>
            <a:r>
              <a:rPr sz="8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Others</a:t>
            </a:r>
            <a:r>
              <a:rPr sz="8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(n=24)</a:t>
            </a:r>
            <a:r>
              <a:rPr sz="800" spc="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touch</a:t>
            </a:r>
            <a:r>
              <a:rPr sz="800" spc="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spc="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manufacturing</a:t>
            </a:r>
            <a:r>
              <a:rPr sz="800" spc="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sz="800" spc="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5" dirty="0">
                <a:latin typeface="Arial" panose="020B0604020202020204" pitchFamily="34" charset="0"/>
                <a:cs typeface="Arial" panose="020B0604020202020204" pitchFamily="34" charset="0"/>
              </a:rPr>
              <a:t>chain</a:t>
            </a:r>
            <a:r>
              <a:rPr sz="800" spc="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(e.g.,</a:t>
            </a:r>
            <a:r>
              <a:rPr sz="8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import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 and</a:t>
            </a:r>
            <a:r>
              <a:rPr sz="8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distribution,</a:t>
            </a:r>
            <a:r>
              <a:rPr sz="8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some</a:t>
            </a:r>
            <a:r>
              <a:rPr sz="8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packaging</a:t>
            </a:r>
            <a:r>
              <a:rPr sz="800" spc="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steps),</a:t>
            </a:r>
            <a:r>
              <a:rPr sz="8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but</a:t>
            </a:r>
            <a:r>
              <a:rPr sz="800" spc="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sz="800" spc="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sz="800" spc="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8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international</a:t>
            </a:r>
            <a:r>
              <a:rPr sz="800" spc="4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MNC</a:t>
            </a:r>
            <a:r>
              <a:rPr sz="800" spc="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pharmaco</a:t>
            </a:r>
          </a:p>
          <a:p>
            <a:pPr marL="215265">
              <a:lnSpc>
                <a:spcPct val="100000"/>
              </a:lnSpc>
              <a:spcBef>
                <a:spcPts val="5"/>
              </a:spcBef>
              <a:tabLst>
                <a:tab pos="2052320" algn="l"/>
                <a:tab pos="3949065" algn="l"/>
              </a:tabLst>
            </a:pP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operations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are not</a:t>
            </a:r>
            <a:r>
              <a:rPr sz="800" spc="1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locally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 owned	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2. Very small scale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API</a:t>
            </a:r>
            <a:r>
              <a:rPr sz="800" spc="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manufacturing	3.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Currently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only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visual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inspection, labelling and packaging of imported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vials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or pre-filled</a:t>
            </a:r>
            <a:r>
              <a:rPr sz="800" spc="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syringes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tabLst>
                <a:tab pos="3782695" algn="l"/>
              </a:tabLst>
            </a:pP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4.     Planned vaccine portfolio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confirmed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yet or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  <a:r>
              <a:rPr sz="800" spc="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sz="800" spc="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completed	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5. Kenya and Ghana have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indicated some interest in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entering vaccine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manufacturing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but with no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firm commitments to</a:t>
            </a:r>
            <a:r>
              <a:rPr sz="800" spc="1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tabLst>
                <a:tab pos="2225040" algn="l"/>
              </a:tabLst>
            </a:pP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6.    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Limited to import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800" spc="-1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distribution</a:t>
            </a:r>
            <a:r>
              <a:rPr sz="8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steps	7.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DTP,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Polio,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Hib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spc="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latin typeface="Arial" panose="020B0604020202020204" pitchFamily="34" charset="0"/>
                <a:cs typeface="Arial" panose="020B0604020202020204" pitchFamily="34" charset="0"/>
              </a:rPr>
              <a:t>HepB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281427" y="1725167"/>
            <a:ext cx="154305" cy="149860"/>
          </a:xfrm>
          <a:custGeom>
            <a:avLst/>
            <a:gdLst/>
            <a:ahLst/>
            <a:cxnLst/>
            <a:rect l="l" t="t" r="r" b="b"/>
            <a:pathLst>
              <a:path w="154305" h="149860">
                <a:moveTo>
                  <a:pt x="153924" y="0"/>
                </a:moveTo>
                <a:lnTo>
                  <a:pt x="0" y="0"/>
                </a:lnTo>
                <a:lnTo>
                  <a:pt x="0" y="149351"/>
                </a:lnTo>
                <a:lnTo>
                  <a:pt x="153924" y="149351"/>
                </a:lnTo>
                <a:lnTo>
                  <a:pt x="153924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628900" y="1725167"/>
            <a:ext cx="154305" cy="149860"/>
          </a:xfrm>
          <a:custGeom>
            <a:avLst/>
            <a:gdLst/>
            <a:ahLst/>
            <a:cxnLst/>
            <a:rect l="l" t="t" r="r" b="b"/>
            <a:pathLst>
              <a:path w="154305" h="149860">
                <a:moveTo>
                  <a:pt x="153924" y="0"/>
                </a:moveTo>
                <a:lnTo>
                  <a:pt x="0" y="0"/>
                </a:lnTo>
                <a:lnTo>
                  <a:pt x="0" y="149351"/>
                </a:lnTo>
                <a:lnTo>
                  <a:pt x="153924" y="149351"/>
                </a:lnTo>
                <a:lnTo>
                  <a:pt x="153924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974848" y="1725167"/>
            <a:ext cx="155575" cy="149860"/>
          </a:xfrm>
          <a:custGeom>
            <a:avLst/>
            <a:gdLst/>
            <a:ahLst/>
            <a:cxnLst/>
            <a:rect l="l" t="t" r="r" b="b"/>
            <a:pathLst>
              <a:path w="155575" h="149860">
                <a:moveTo>
                  <a:pt x="155448" y="0"/>
                </a:moveTo>
                <a:lnTo>
                  <a:pt x="0" y="0"/>
                </a:lnTo>
                <a:lnTo>
                  <a:pt x="0" y="149351"/>
                </a:lnTo>
                <a:lnTo>
                  <a:pt x="155448" y="149351"/>
                </a:lnTo>
                <a:lnTo>
                  <a:pt x="155448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3936" y="1282700"/>
            <a:ext cx="3360420" cy="595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48387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Africa’s </a:t>
            </a:r>
            <a:r>
              <a:rPr sz="1200" b="1" spc="-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vaccine value </a:t>
            </a:r>
            <a:r>
              <a:rPr sz="1200" b="1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chain </a:t>
            </a:r>
            <a:r>
              <a:rPr sz="1200" b="1" spc="-10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players </a:t>
            </a:r>
            <a:r>
              <a:rPr sz="1200" b="1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 </a:t>
            </a:r>
            <a:r>
              <a:rPr sz="1200" b="1" spc="-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country</a:t>
            </a:r>
            <a:r>
              <a:rPr sz="1200" b="1" spc="-7" baseline="2430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1200" b="1" spc="-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2020,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total =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 ~10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96439">
              <a:lnSpc>
                <a:spcPct val="100000"/>
              </a:lnSpc>
              <a:spcBef>
                <a:spcPts val="530"/>
              </a:spcBef>
              <a:tabLst>
                <a:tab pos="2343150" algn="l"/>
                <a:tab pos="2690495" algn="l"/>
              </a:tabLst>
            </a:pPr>
            <a:r>
              <a:rPr sz="900" spc="-5" dirty="0">
                <a:latin typeface="Arial" panose="020B0604020202020204" pitchFamily="34" charset="0"/>
                <a:cs typeface="Arial" panose="020B0604020202020204" pitchFamily="34" charset="0"/>
              </a:rPr>
              <a:t>2	1	No</a:t>
            </a:r>
            <a:r>
              <a:rPr sz="900" spc="-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producer</a:t>
            </a:r>
          </a:p>
        </p:txBody>
      </p:sp>
      <p:sp>
        <p:nvSpPr>
          <p:cNvPr id="112" name="object 112"/>
          <p:cNvSpPr/>
          <p:nvPr/>
        </p:nvSpPr>
        <p:spPr>
          <a:xfrm>
            <a:off x="3898391" y="1299972"/>
            <a:ext cx="0" cy="4538345"/>
          </a:xfrm>
          <a:custGeom>
            <a:avLst/>
            <a:gdLst/>
            <a:ahLst/>
            <a:cxnLst/>
            <a:rect l="l" t="t" r="r" b="b"/>
            <a:pathLst>
              <a:path h="4538345">
                <a:moveTo>
                  <a:pt x="0" y="0"/>
                </a:moveTo>
                <a:lnTo>
                  <a:pt x="0" y="4537760"/>
                </a:lnTo>
              </a:path>
            </a:pathLst>
          </a:custGeom>
          <a:ln w="6096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3960876" y="1282700"/>
            <a:ext cx="41846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Africa’s </a:t>
            </a:r>
            <a:r>
              <a:rPr sz="1200" b="1" spc="-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vaccine value </a:t>
            </a:r>
            <a:r>
              <a:rPr sz="1200" b="1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chain </a:t>
            </a:r>
            <a:r>
              <a:rPr sz="1200" b="1" spc="-10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players </a:t>
            </a:r>
            <a:r>
              <a:rPr sz="1200" b="1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sz="1200" b="1" spc="-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</a:t>
            </a:r>
            <a:r>
              <a:rPr sz="1200" b="1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chain</a:t>
            </a:r>
            <a:r>
              <a:rPr sz="1200" b="1" spc="6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</a:t>
            </a:r>
            <a:r>
              <a:rPr sz="1200" b="1" spc="7" baseline="2430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sz="1200" baseline="24305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">
              <a:lnSpc>
                <a:spcPct val="100000"/>
              </a:lnSpc>
            </a:pP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2020,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total =</a:t>
            </a:r>
            <a:r>
              <a:rPr sz="1200" spc="-5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~10</a:t>
            </a: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object 153"/>
          <p:cNvSpPr/>
          <p:nvPr/>
        </p:nvSpPr>
        <p:spPr>
          <a:xfrm>
            <a:off x="10369295" y="1278636"/>
            <a:ext cx="0" cy="4538345"/>
          </a:xfrm>
          <a:custGeom>
            <a:avLst/>
            <a:gdLst/>
            <a:ahLst/>
            <a:cxnLst/>
            <a:rect l="l" t="t" r="r" b="b"/>
            <a:pathLst>
              <a:path h="4538345">
                <a:moveTo>
                  <a:pt x="0" y="0"/>
                </a:moveTo>
                <a:lnTo>
                  <a:pt x="0" y="453776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10430002" y="1661706"/>
            <a:ext cx="1209040" cy="3573779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30"/>
              </a:spcBef>
            </a:pPr>
            <a:r>
              <a:rPr sz="1400" b="1" spc="-5" dirty="0">
                <a:solidFill>
                  <a:srgbClr val="172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Insights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10795">
              <a:lnSpc>
                <a:spcPct val="100000"/>
              </a:lnSpc>
              <a:spcBef>
                <a:spcPts val="540"/>
              </a:spcBef>
            </a:pP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African  vaccine  manufacturing  landscape is 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mostly focused  on fill / finish,</a:t>
            </a:r>
            <a:r>
              <a:rPr sz="1200" spc="-1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and 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packaging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/ 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labelling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605"/>
              </a:spcBef>
            </a:pP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Opportunities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for 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existing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Vx 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manufacturers  exist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expand 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along the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value 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chain into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DS  manufacturing 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and/or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introduce  new product</a:t>
            </a:r>
            <a:r>
              <a:rPr sz="1200" spc="-7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lines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8523731" y="1313688"/>
            <a:ext cx="184403" cy="1844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object 156"/>
          <p:cNvSpPr/>
          <p:nvPr/>
        </p:nvSpPr>
        <p:spPr>
          <a:xfrm>
            <a:off x="9482328" y="1299972"/>
            <a:ext cx="185927" cy="1844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8725661" y="1297051"/>
            <a:ext cx="49403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Cur</a:t>
            </a:r>
            <a:r>
              <a:rPr sz="1100" spc="5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ent</a:t>
            </a:r>
            <a:endParaRPr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9715627" y="1297051"/>
            <a:ext cx="53784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1100" spc="-1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1100" spc="-5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100" spc="-5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10">
            <a:extLst>
              <a:ext uri="{FF2B5EF4-FFF2-40B4-BE49-F238E27FC236}">
                <a16:creationId xmlns="" xmlns:a16="http://schemas.microsoft.com/office/drawing/2014/main" id="{4C29463F-D36F-45F1-A205-76C6806B2DC2}"/>
              </a:ext>
            </a:extLst>
          </p:cNvPr>
          <p:cNvGrpSpPr/>
          <p:nvPr/>
        </p:nvGrpSpPr>
        <p:grpSpPr>
          <a:xfrm>
            <a:off x="3986276" y="1736149"/>
            <a:ext cx="6286055" cy="3992884"/>
            <a:chOff x="3986276" y="1736149"/>
            <a:chExt cx="6286055" cy="3992884"/>
          </a:xfrm>
        </p:grpSpPr>
        <p:grpSp>
          <p:nvGrpSpPr>
            <p:cNvPr id="11" name="object 113"/>
            <p:cNvGrpSpPr/>
            <p:nvPr/>
          </p:nvGrpSpPr>
          <p:grpSpPr>
            <a:xfrm>
              <a:off x="3998975" y="2431663"/>
              <a:ext cx="6269990" cy="207264"/>
              <a:chOff x="3998976" y="2432304"/>
              <a:chExt cx="6269990" cy="207264"/>
            </a:xfrm>
          </p:grpSpPr>
          <p:sp>
            <p:nvSpPr>
              <p:cNvPr id="114" name="object 114"/>
              <p:cNvSpPr/>
              <p:nvPr/>
            </p:nvSpPr>
            <p:spPr>
              <a:xfrm>
                <a:off x="3998976" y="2639568"/>
                <a:ext cx="6269990" cy="0"/>
              </a:xfrm>
              <a:custGeom>
                <a:avLst/>
                <a:gdLst/>
                <a:ahLst/>
                <a:cxnLst/>
                <a:rect l="l" t="t" r="r" b="b"/>
                <a:pathLst>
                  <a:path w="6269990">
                    <a:moveTo>
                      <a:pt x="0" y="0"/>
                    </a:moveTo>
                    <a:lnTo>
                      <a:pt x="6269863" y="0"/>
                    </a:lnTo>
                  </a:path>
                </a:pathLst>
              </a:custGeom>
              <a:ln w="6096">
                <a:solidFill>
                  <a:srgbClr val="7E7E7E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object 115"/>
              <p:cNvSpPr/>
              <p:nvPr/>
            </p:nvSpPr>
            <p:spPr>
              <a:xfrm>
                <a:off x="8118347" y="2432304"/>
                <a:ext cx="184403" cy="18440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object 116"/>
              <p:cNvSpPr/>
              <p:nvPr/>
            </p:nvSpPr>
            <p:spPr>
              <a:xfrm>
                <a:off x="8793479" y="2432304"/>
                <a:ext cx="184403" cy="184404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object 117"/>
              <p:cNvSpPr/>
              <p:nvPr/>
            </p:nvSpPr>
            <p:spPr>
              <a:xfrm>
                <a:off x="9258300" y="2432304"/>
                <a:ext cx="184403" cy="184404"/>
              </a:xfrm>
              <a:prstGeom prst="rect">
                <a:avLst/>
              </a:prstGeom>
              <a:blipFill>
                <a:blip r:embed="rId6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object 118"/>
            <p:cNvGrpSpPr/>
            <p:nvPr/>
          </p:nvGrpSpPr>
          <p:grpSpPr>
            <a:xfrm>
              <a:off x="3989641" y="2957957"/>
              <a:ext cx="6282690" cy="236854"/>
              <a:chOff x="3989641" y="2957957"/>
              <a:chExt cx="6282690" cy="236854"/>
            </a:xfrm>
          </p:grpSpPr>
          <p:sp>
            <p:nvSpPr>
              <p:cNvPr id="119" name="object 119"/>
              <p:cNvSpPr/>
              <p:nvPr/>
            </p:nvSpPr>
            <p:spPr>
              <a:xfrm>
                <a:off x="3998975" y="2961132"/>
                <a:ext cx="6269990" cy="230504"/>
              </a:xfrm>
              <a:custGeom>
                <a:avLst/>
                <a:gdLst/>
                <a:ahLst/>
                <a:cxnLst/>
                <a:rect l="l" t="t" r="r" b="b"/>
                <a:pathLst>
                  <a:path w="6269990" h="230505">
                    <a:moveTo>
                      <a:pt x="0" y="0"/>
                    </a:moveTo>
                    <a:lnTo>
                      <a:pt x="6269863" y="0"/>
                    </a:lnTo>
                  </a:path>
                  <a:path w="6269990" h="230505">
                    <a:moveTo>
                      <a:pt x="0" y="230123"/>
                    </a:moveTo>
                    <a:lnTo>
                      <a:pt x="6269863" y="230123"/>
                    </a:lnTo>
                  </a:path>
                </a:pathLst>
              </a:custGeom>
              <a:ln w="6096">
                <a:solidFill>
                  <a:srgbClr val="7E7E7E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object 120"/>
              <p:cNvSpPr/>
              <p:nvPr/>
            </p:nvSpPr>
            <p:spPr>
              <a:xfrm>
                <a:off x="8118347" y="2983992"/>
                <a:ext cx="184403" cy="18440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object 121"/>
              <p:cNvSpPr/>
              <p:nvPr/>
            </p:nvSpPr>
            <p:spPr>
              <a:xfrm>
                <a:off x="8793479" y="2983992"/>
                <a:ext cx="184403" cy="184404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object 122"/>
              <p:cNvSpPr/>
              <p:nvPr/>
            </p:nvSpPr>
            <p:spPr>
              <a:xfrm>
                <a:off x="3998975" y="2983992"/>
                <a:ext cx="190500" cy="126491"/>
              </a:xfrm>
              <a:prstGeom prst="rect">
                <a:avLst/>
              </a:prstGeom>
              <a:blipFill>
                <a:blip r:embed="rId7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object 123"/>
              <p:cNvSpPr/>
              <p:nvPr/>
            </p:nvSpPr>
            <p:spPr>
              <a:xfrm>
                <a:off x="3994403" y="2979420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6"/>
                    </a:moveTo>
                    <a:lnTo>
                      <a:pt x="199644" y="135636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6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object 124"/>
            <p:cNvGrpSpPr/>
            <p:nvPr/>
          </p:nvGrpSpPr>
          <p:grpSpPr>
            <a:xfrm>
              <a:off x="3989832" y="3677411"/>
              <a:ext cx="6279515" cy="440690"/>
              <a:chOff x="3989832" y="3677411"/>
              <a:chExt cx="6279515" cy="440690"/>
            </a:xfrm>
          </p:grpSpPr>
          <p:sp>
            <p:nvSpPr>
              <p:cNvPr id="125" name="object 125"/>
              <p:cNvSpPr/>
              <p:nvPr/>
            </p:nvSpPr>
            <p:spPr>
              <a:xfrm>
                <a:off x="3998976" y="3680459"/>
                <a:ext cx="6269990" cy="230504"/>
              </a:xfrm>
              <a:custGeom>
                <a:avLst/>
                <a:gdLst/>
                <a:ahLst/>
                <a:cxnLst/>
                <a:rect l="l" t="t" r="r" b="b"/>
                <a:pathLst>
                  <a:path w="6269990" h="230504">
                    <a:moveTo>
                      <a:pt x="0" y="0"/>
                    </a:moveTo>
                    <a:lnTo>
                      <a:pt x="6269863" y="0"/>
                    </a:lnTo>
                  </a:path>
                  <a:path w="6269990" h="230504">
                    <a:moveTo>
                      <a:pt x="0" y="230123"/>
                    </a:moveTo>
                    <a:lnTo>
                      <a:pt x="6269863" y="230123"/>
                    </a:lnTo>
                  </a:path>
                </a:pathLst>
              </a:custGeom>
              <a:ln w="6096">
                <a:solidFill>
                  <a:srgbClr val="7E7E7E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object 126"/>
              <p:cNvSpPr/>
              <p:nvPr/>
            </p:nvSpPr>
            <p:spPr>
              <a:xfrm>
                <a:off x="8793479" y="3703319"/>
                <a:ext cx="184403" cy="184404"/>
              </a:xfrm>
              <a:prstGeom prst="rect">
                <a:avLst/>
              </a:prstGeom>
              <a:blipFill>
                <a:blip r:embed="rId8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object 127"/>
              <p:cNvSpPr/>
              <p:nvPr/>
            </p:nvSpPr>
            <p:spPr>
              <a:xfrm>
                <a:off x="9258300" y="3703319"/>
                <a:ext cx="184403" cy="184404"/>
              </a:xfrm>
              <a:prstGeom prst="rect">
                <a:avLst/>
              </a:prstGeom>
              <a:blipFill>
                <a:blip r:embed="rId9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object 128"/>
              <p:cNvSpPr/>
              <p:nvPr/>
            </p:nvSpPr>
            <p:spPr>
              <a:xfrm>
                <a:off x="3998976" y="3703319"/>
                <a:ext cx="190500" cy="126492"/>
              </a:xfrm>
              <a:prstGeom prst="rect">
                <a:avLst/>
              </a:prstGeom>
              <a:blipFill>
                <a:blip r:embed="rId10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object 129"/>
              <p:cNvSpPr/>
              <p:nvPr/>
            </p:nvSpPr>
            <p:spPr>
              <a:xfrm>
                <a:off x="3994404" y="3698747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5"/>
                    </a:moveTo>
                    <a:lnTo>
                      <a:pt x="199644" y="135635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5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object 130"/>
              <p:cNvSpPr/>
              <p:nvPr/>
            </p:nvSpPr>
            <p:spPr>
              <a:xfrm>
                <a:off x="9852660" y="3933443"/>
                <a:ext cx="184404" cy="184404"/>
              </a:xfrm>
              <a:prstGeom prst="rect">
                <a:avLst/>
              </a:prstGeom>
              <a:blipFill>
                <a:blip r:embed="rId11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object 131"/>
              <p:cNvSpPr/>
              <p:nvPr/>
            </p:nvSpPr>
            <p:spPr>
              <a:xfrm>
                <a:off x="4000500" y="3933443"/>
                <a:ext cx="190500" cy="126492"/>
              </a:xfrm>
              <a:prstGeom prst="rect">
                <a:avLst/>
              </a:prstGeom>
              <a:blipFill>
                <a:blip r:embed="rId1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object 132"/>
              <p:cNvSpPr/>
              <p:nvPr/>
            </p:nvSpPr>
            <p:spPr>
              <a:xfrm>
                <a:off x="3995928" y="3928871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5"/>
                    </a:moveTo>
                    <a:lnTo>
                      <a:pt x="199644" y="135635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5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object 133"/>
            <p:cNvGrpSpPr/>
            <p:nvPr/>
          </p:nvGrpSpPr>
          <p:grpSpPr>
            <a:xfrm>
              <a:off x="3991355" y="4229100"/>
              <a:ext cx="6277610" cy="210820"/>
              <a:chOff x="3991355" y="4229100"/>
              <a:chExt cx="6277610" cy="210820"/>
            </a:xfrm>
          </p:grpSpPr>
          <p:sp>
            <p:nvSpPr>
              <p:cNvPr id="134" name="object 134"/>
              <p:cNvSpPr/>
              <p:nvPr/>
            </p:nvSpPr>
            <p:spPr>
              <a:xfrm>
                <a:off x="3998975" y="4232147"/>
                <a:ext cx="6269990" cy="0"/>
              </a:xfrm>
              <a:custGeom>
                <a:avLst/>
                <a:gdLst/>
                <a:ahLst/>
                <a:cxnLst/>
                <a:rect l="l" t="t" r="r" b="b"/>
                <a:pathLst>
                  <a:path w="6269990">
                    <a:moveTo>
                      <a:pt x="0" y="0"/>
                    </a:moveTo>
                    <a:lnTo>
                      <a:pt x="6269863" y="0"/>
                    </a:lnTo>
                  </a:path>
                </a:pathLst>
              </a:custGeom>
              <a:ln w="6096">
                <a:solidFill>
                  <a:srgbClr val="7E7E7E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object 135"/>
              <p:cNvSpPr/>
              <p:nvPr/>
            </p:nvSpPr>
            <p:spPr>
              <a:xfrm>
                <a:off x="8118347" y="4255007"/>
                <a:ext cx="184403" cy="184404"/>
              </a:xfrm>
              <a:prstGeom prst="rect">
                <a:avLst/>
              </a:prstGeom>
              <a:blipFill>
                <a:blip r:embed="rId1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object 136"/>
              <p:cNvSpPr/>
              <p:nvPr/>
            </p:nvSpPr>
            <p:spPr>
              <a:xfrm>
                <a:off x="9258300" y="4255007"/>
                <a:ext cx="184403" cy="184404"/>
              </a:xfrm>
              <a:prstGeom prst="rect">
                <a:avLst/>
              </a:prstGeom>
              <a:blipFill>
                <a:blip r:embed="rId1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object 137"/>
              <p:cNvSpPr/>
              <p:nvPr/>
            </p:nvSpPr>
            <p:spPr>
              <a:xfrm>
                <a:off x="9852659" y="4255007"/>
                <a:ext cx="184404" cy="184404"/>
              </a:xfrm>
              <a:prstGeom prst="rect">
                <a:avLst/>
              </a:prstGeom>
              <a:blipFill>
                <a:blip r:embed="rId1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object 138"/>
              <p:cNvSpPr/>
              <p:nvPr/>
            </p:nvSpPr>
            <p:spPr>
              <a:xfrm>
                <a:off x="4000499" y="4255007"/>
                <a:ext cx="190500" cy="126492"/>
              </a:xfrm>
              <a:prstGeom prst="rect">
                <a:avLst/>
              </a:prstGeom>
              <a:blipFill>
                <a:blip r:embed="rId15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object 139"/>
              <p:cNvSpPr/>
              <p:nvPr/>
            </p:nvSpPr>
            <p:spPr>
              <a:xfrm>
                <a:off x="3995927" y="4250435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6"/>
                    </a:moveTo>
                    <a:lnTo>
                      <a:pt x="199644" y="135636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6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object 140"/>
            <p:cNvGrpSpPr/>
            <p:nvPr/>
          </p:nvGrpSpPr>
          <p:grpSpPr>
            <a:xfrm>
              <a:off x="3995801" y="4550536"/>
              <a:ext cx="6276340" cy="210820"/>
              <a:chOff x="3995801" y="4550536"/>
              <a:chExt cx="6276340" cy="210820"/>
            </a:xfrm>
          </p:grpSpPr>
          <p:sp>
            <p:nvSpPr>
              <p:cNvPr id="141" name="object 141"/>
              <p:cNvSpPr/>
              <p:nvPr/>
            </p:nvSpPr>
            <p:spPr>
              <a:xfrm>
                <a:off x="3998976" y="4553711"/>
                <a:ext cx="6269990" cy="0"/>
              </a:xfrm>
              <a:custGeom>
                <a:avLst/>
                <a:gdLst/>
                <a:ahLst/>
                <a:cxnLst/>
                <a:rect l="l" t="t" r="r" b="b"/>
                <a:pathLst>
                  <a:path w="6269990">
                    <a:moveTo>
                      <a:pt x="0" y="0"/>
                    </a:moveTo>
                    <a:lnTo>
                      <a:pt x="6269863" y="0"/>
                    </a:lnTo>
                  </a:path>
                </a:pathLst>
              </a:custGeom>
              <a:ln w="6096">
                <a:solidFill>
                  <a:srgbClr val="7E7E7E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object 142"/>
              <p:cNvSpPr/>
              <p:nvPr/>
            </p:nvSpPr>
            <p:spPr>
              <a:xfrm>
                <a:off x="8118347" y="4576571"/>
                <a:ext cx="184403" cy="184403"/>
              </a:xfrm>
              <a:prstGeom prst="rect">
                <a:avLst/>
              </a:prstGeom>
              <a:blipFill>
                <a:blip r:embed="rId1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object 143"/>
              <p:cNvSpPr/>
              <p:nvPr/>
            </p:nvSpPr>
            <p:spPr>
              <a:xfrm>
                <a:off x="9258300" y="4576571"/>
                <a:ext cx="184403" cy="184403"/>
              </a:xfrm>
              <a:prstGeom prst="rect">
                <a:avLst/>
              </a:prstGeom>
              <a:blipFill>
                <a:blip r:embed="rId1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" name="object 144"/>
            <p:cNvGrpSpPr/>
            <p:nvPr/>
          </p:nvGrpSpPr>
          <p:grpSpPr>
            <a:xfrm>
              <a:off x="3995801" y="5288153"/>
              <a:ext cx="6276340" cy="236854"/>
              <a:chOff x="3995801" y="5288153"/>
              <a:chExt cx="6276340" cy="236854"/>
            </a:xfrm>
          </p:grpSpPr>
          <p:sp>
            <p:nvSpPr>
              <p:cNvPr id="145" name="object 145"/>
              <p:cNvSpPr/>
              <p:nvPr/>
            </p:nvSpPr>
            <p:spPr>
              <a:xfrm>
                <a:off x="3998976" y="5291328"/>
                <a:ext cx="6269990" cy="230504"/>
              </a:xfrm>
              <a:custGeom>
                <a:avLst/>
                <a:gdLst/>
                <a:ahLst/>
                <a:cxnLst/>
                <a:rect l="l" t="t" r="r" b="b"/>
                <a:pathLst>
                  <a:path w="6269990" h="230504">
                    <a:moveTo>
                      <a:pt x="0" y="0"/>
                    </a:moveTo>
                    <a:lnTo>
                      <a:pt x="6269863" y="0"/>
                    </a:lnTo>
                  </a:path>
                  <a:path w="6269990" h="230504">
                    <a:moveTo>
                      <a:pt x="0" y="230124"/>
                    </a:moveTo>
                    <a:lnTo>
                      <a:pt x="6269863" y="230124"/>
                    </a:lnTo>
                  </a:path>
                </a:pathLst>
              </a:custGeom>
              <a:ln w="6096">
                <a:solidFill>
                  <a:srgbClr val="7E7E7E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object 146"/>
              <p:cNvSpPr/>
              <p:nvPr/>
            </p:nvSpPr>
            <p:spPr>
              <a:xfrm>
                <a:off x="7443216" y="5314188"/>
                <a:ext cx="184403" cy="184403"/>
              </a:xfrm>
              <a:prstGeom prst="rect">
                <a:avLst/>
              </a:prstGeom>
              <a:blipFill>
                <a:blip r:embed="rId16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7" name="object 147"/>
            <p:cNvSpPr/>
            <p:nvPr/>
          </p:nvSpPr>
          <p:spPr>
            <a:xfrm>
              <a:off x="9220413" y="1737215"/>
              <a:ext cx="261612" cy="261465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object 148"/>
            <p:cNvSpPr/>
            <p:nvPr/>
          </p:nvSpPr>
          <p:spPr>
            <a:xfrm>
              <a:off x="8794117" y="1737215"/>
              <a:ext cx="181518" cy="261319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8080364" y="1757320"/>
              <a:ext cx="261332" cy="222819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7415672" y="1736149"/>
              <a:ext cx="239811" cy="262385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9827966" y="1738020"/>
              <a:ext cx="236514" cy="260665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object 159"/>
            <p:cNvSpPr txBox="1"/>
            <p:nvPr/>
          </p:nvSpPr>
          <p:spPr>
            <a:xfrm>
              <a:off x="7329043" y="2048383"/>
              <a:ext cx="1681480" cy="2997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R="31750" algn="r">
                <a:lnSpc>
                  <a:spcPct val="100000"/>
                </a:lnSpc>
                <a:spcBef>
                  <a:spcPts val="100"/>
                </a:spcBef>
                <a:tabLst>
                  <a:tab pos="883285" algn="l"/>
                </a:tabLst>
              </a:pPr>
              <a:r>
                <a:rPr sz="900" b="1" spc="-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Drug	</a:t>
              </a:r>
              <a:r>
                <a:rPr sz="900" b="1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Fill</a:t>
              </a:r>
              <a:r>
                <a:rPr sz="900" b="1" spc="-10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b="1" spc="-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&amp;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R="5080" algn="r">
                <a:lnSpc>
                  <a:spcPct val="100000"/>
                </a:lnSpc>
                <a:tabLst>
                  <a:tab pos="465455" algn="l"/>
                </a:tabLst>
              </a:pPr>
              <a:r>
                <a:rPr sz="900" b="1" spc="-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R&amp;D	</a:t>
              </a:r>
              <a:r>
                <a:rPr sz="900" b="1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substance mfg</a:t>
              </a:r>
              <a:r>
                <a:rPr sz="900" b="1" spc="23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b="1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finish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object 160"/>
            <p:cNvSpPr txBox="1"/>
            <p:nvPr/>
          </p:nvSpPr>
          <p:spPr>
            <a:xfrm>
              <a:off x="9144381" y="2048383"/>
              <a:ext cx="1122045" cy="2997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0"/>
                </a:spcBef>
                <a:tabLst>
                  <a:tab pos="478155" algn="l"/>
                </a:tabLst>
              </a:pPr>
              <a:r>
                <a:rPr sz="900" b="1" spc="-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Pack &amp; </a:t>
              </a:r>
              <a:r>
                <a:rPr sz="900" b="1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Import for  label	di</a:t>
              </a:r>
              <a:r>
                <a:rPr sz="900" b="1" spc="-5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sz="900" b="1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tribution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object 161"/>
            <p:cNvSpPr txBox="1"/>
            <p:nvPr/>
          </p:nvSpPr>
          <p:spPr>
            <a:xfrm>
              <a:off x="3986276" y="2131187"/>
              <a:ext cx="1369060" cy="448945"/>
            </a:xfrm>
            <a:prstGeom prst="rect">
              <a:avLst/>
            </a:prstGeom>
          </p:spPr>
          <p:txBody>
            <a:bodyPr vert="horz" wrap="square" lIns="0" tIns="8699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85"/>
                </a:spcBef>
              </a:pPr>
              <a:r>
                <a:rPr sz="900" b="1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Manufacturer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55904">
                <a:lnSpc>
                  <a:spcPct val="100000"/>
                </a:lnSpc>
                <a:spcBef>
                  <a:spcPts val="585"/>
                </a:spcBef>
              </a:pP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Institut Pasteur</a:t>
              </a:r>
              <a:r>
                <a:rPr sz="900" spc="-11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Dakar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7" name="object 162"/>
            <p:cNvGrpSpPr/>
            <p:nvPr/>
          </p:nvGrpSpPr>
          <p:grpSpPr>
            <a:xfrm>
              <a:off x="3989641" y="2422969"/>
              <a:ext cx="5453380" cy="424180"/>
              <a:chOff x="3989641" y="2422969"/>
              <a:chExt cx="5453380" cy="424180"/>
            </a:xfrm>
          </p:grpSpPr>
          <p:sp>
            <p:nvSpPr>
              <p:cNvPr id="163" name="object 163"/>
              <p:cNvSpPr/>
              <p:nvPr/>
            </p:nvSpPr>
            <p:spPr>
              <a:xfrm>
                <a:off x="3998975" y="2432304"/>
                <a:ext cx="190500" cy="126491"/>
              </a:xfrm>
              <a:prstGeom prst="rect">
                <a:avLst/>
              </a:prstGeom>
              <a:blipFill>
                <a:blip r:embed="rId2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object 164"/>
              <p:cNvSpPr/>
              <p:nvPr/>
            </p:nvSpPr>
            <p:spPr>
              <a:xfrm>
                <a:off x="3994403" y="2427732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6"/>
                    </a:moveTo>
                    <a:lnTo>
                      <a:pt x="199644" y="135636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6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object 165"/>
              <p:cNvSpPr/>
              <p:nvPr/>
            </p:nvSpPr>
            <p:spPr>
              <a:xfrm>
                <a:off x="8793479" y="2662428"/>
                <a:ext cx="184403" cy="184404"/>
              </a:xfrm>
              <a:prstGeom prst="rect">
                <a:avLst/>
              </a:prstGeom>
              <a:blipFill>
                <a:blip r:embed="rId2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object 166"/>
              <p:cNvSpPr/>
              <p:nvPr/>
            </p:nvSpPr>
            <p:spPr>
              <a:xfrm>
                <a:off x="9258300" y="2662428"/>
                <a:ext cx="184403" cy="184404"/>
              </a:xfrm>
              <a:prstGeom prst="rect">
                <a:avLst/>
              </a:prstGeom>
              <a:blipFill>
                <a:blip r:embed="rId11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7" name="object 167"/>
            <p:cNvSpPr txBox="1"/>
            <p:nvPr/>
          </p:nvSpPr>
          <p:spPr>
            <a:xfrm>
              <a:off x="5548376" y="2131187"/>
              <a:ext cx="686435" cy="448945"/>
            </a:xfrm>
            <a:prstGeom prst="rect">
              <a:avLst/>
            </a:prstGeom>
          </p:spPr>
          <p:txBody>
            <a:bodyPr vert="horz" wrap="square" lIns="0" tIns="8699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85"/>
                </a:spcBef>
              </a:pPr>
              <a:r>
                <a:rPr sz="900" b="1" dirty="0">
                  <a:solidFill>
                    <a:srgbClr val="1721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Products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lnSpc>
                  <a:spcPct val="100000"/>
                </a:lnSpc>
                <a:spcBef>
                  <a:spcPts val="585"/>
                </a:spcBef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Yellow</a:t>
              </a:r>
              <a:r>
                <a:rPr sz="900" spc="-5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Fever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object 168"/>
            <p:cNvSpPr txBox="1"/>
            <p:nvPr/>
          </p:nvSpPr>
          <p:spPr>
            <a:xfrm>
              <a:off x="4230115" y="2646375"/>
              <a:ext cx="98107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Egy Vac</a:t>
              </a:r>
              <a:r>
                <a:rPr sz="900" spc="-8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(Vacsera)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8" name="object 169"/>
            <p:cNvGrpSpPr/>
            <p:nvPr/>
          </p:nvGrpSpPr>
          <p:grpSpPr>
            <a:xfrm>
              <a:off x="3989832" y="2653283"/>
              <a:ext cx="208915" cy="144780"/>
              <a:chOff x="3989832" y="2653283"/>
              <a:chExt cx="208915" cy="144780"/>
            </a:xfrm>
          </p:grpSpPr>
          <p:sp>
            <p:nvSpPr>
              <p:cNvPr id="170" name="object 170"/>
              <p:cNvSpPr/>
              <p:nvPr/>
            </p:nvSpPr>
            <p:spPr>
              <a:xfrm>
                <a:off x="3998976" y="2662427"/>
                <a:ext cx="190500" cy="126491"/>
              </a:xfrm>
              <a:prstGeom prst="rect">
                <a:avLst/>
              </a:prstGeom>
              <a:blipFill>
                <a:blip r:embed="rId2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object 171"/>
              <p:cNvSpPr/>
              <p:nvPr/>
            </p:nvSpPr>
            <p:spPr>
              <a:xfrm>
                <a:off x="3994404" y="2657855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6"/>
                    </a:moveTo>
                    <a:lnTo>
                      <a:pt x="199644" y="135636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6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2" name="object 172"/>
            <p:cNvSpPr txBox="1"/>
            <p:nvPr/>
          </p:nvSpPr>
          <p:spPr>
            <a:xfrm>
              <a:off x="5548376" y="2646375"/>
              <a:ext cx="1487805" cy="30035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spc="-10" dirty="0">
                  <a:latin typeface="Arial" panose="020B0604020202020204" pitchFamily="34" charset="0"/>
                  <a:cs typeface="Arial" panose="020B0604020202020204" pitchFamily="34" charset="0"/>
                </a:rPr>
                <a:t>BCG-T,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Tuberculin,</a:t>
              </a:r>
              <a:r>
                <a:rPr sz="900" spc="-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Tetanus,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>
                <a:lnSpc>
                  <a:spcPct val="100000"/>
                </a:lnSpc>
                <a:spcBef>
                  <a:spcPts val="5"/>
                </a:spcBef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DTP, Typhoid, Cholera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object 173"/>
            <p:cNvSpPr txBox="1"/>
            <p:nvPr/>
          </p:nvSpPr>
          <p:spPr>
            <a:xfrm>
              <a:off x="4192015" y="2968878"/>
              <a:ext cx="165544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  <a:tabLst>
                  <a:tab pos="1368425" algn="l"/>
                </a:tabLst>
              </a:pP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Institut</a:t>
              </a:r>
              <a:r>
                <a:rPr sz="900" spc="-1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Pasteur</a:t>
              </a:r>
              <a:r>
                <a:rPr sz="900" spc="-1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Tunis</a:t>
              </a:r>
              <a:r>
                <a:rPr sz="900" spc="-7" baseline="27777" dirty="0">
                  <a:latin typeface="Arial" panose="020B0604020202020204" pitchFamily="34" charset="0"/>
                  <a:cs typeface="Arial" panose="020B0604020202020204" pitchFamily="34" charset="0"/>
                </a:rPr>
                <a:t>2	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BCG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object 174"/>
            <p:cNvGrpSpPr/>
            <p:nvPr/>
          </p:nvGrpSpPr>
          <p:grpSpPr>
            <a:xfrm>
              <a:off x="8118347" y="3214116"/>
              <a:ext cx="1918970" cy="184785"/>
              <a:chOff x="8118347" y="3214116"/>
              <a:chExt cx="1918970" cy="184785"/>
            </a:xfrm>
          </p:grpSpPr>
          <p:sp>
            <p:nvSpPr>
              <p:cNvPr id="175" name="object 175"/>
              <p:cNvSpPr/>
              <p:nvPr/>
            </p:nvSpPr>
            <p:spPr>
              <a:xfrm>
                <a:off x="8118347" y="3214116"/>
                <a:ext cx="184403" cy="184404"/>
              </a:xfrm>
              <a:prstGeom prst="rect">
                <a:avLst/>
              </a:prstGeom>
              <a:blipFill>
                <a:blip r:embed="rId25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object 176"/>
              <p:cNvSpPr/>
              <p:nvPr/>
            </p:nvSpPr>
            <p:spPr>
              <a:xfrm>
                <a:off x="8793479" y="3214116"/>
                <a:ext cx="184403" cy="184404"/>
              </a:xfrm>
              <a:prstGeom prst="rect">
                <a:avLst/>
              </a:prstGeom>
              <a:blipFill>
                <a:blip r:embed="rId26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object 177"/>
              <p:cNvSpPr/>
              <p:nvPr/>
            </p:nvSpPr>
            <p:spPr>
              <a:xfrm>
                <a:off x="9258299" y="3214116"/>
                <a:ext cx="184403" cy="184404"/>
              </a:xfrm>
              <a:prstGeom prst="rect">
                <a:avLst/>
              </a:prstGeom>
              <a:blipFill>
                <a:blip r:embed="rId27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object 178"/>
              <p:cNvSpPr/>
              <p:nvPr/>
            </p:nvSpPr>
            <p:spPr>
              <a:xfrm>
                <a:off x="9852659" y="3214116"/>
                <a:ext cx="184404" cy="184404"/>
              </a:xfrm>
              <a:prstGeom prst="rect">
                <a:avLst/>
              </a:prstGeom>
              <a:blipFill>
                <a:blip r:embed="rId27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9" name="object 179"/>
            <p:cNvSpPr txBox="1"/>
            <p:nvPr/>
          </p:nvSpPr>
          <p:spPr>
            <a:xfrm>
              <a:off x="4230115" y="3198367"/>
              <a:ext cx="36893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Bio</a:t>
              </a:r>
              <a:r>
                <a:rPr sz="900" spc="-10" dirty="0">
                  <a:latin typeface="Arial" panose="020B0604020202020204" pitchFamily="34" charset="0"/>
                  <a:cs typeface="Arial" panose="020B0604020202020204" pitchFamily="34" charset="0"/>
                </a:rPr>
                <a:t>v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0" name="object 180"/>
            <p:cNvGrpSpPr/>
            <p:nvPr/>
          </p:nvGrpSpPr>
          <p:grpSpPr>
            <a:xfrm>
              <a:off x="3989832" y="3204972"/>
              <a:ext cx="208915" cy="144780"/>
              <a:chOff x="3989832" y="3204972"/>
              <a:chExt cx="208915" cy="144780"/>
            </a:xfrm>
          </p:grpSpPr>
          <p:sp>
            <p:nvSpPr>
              <p:cNvPr id="181" name="object 181"/>
              <p:cNvSpPr/>
              <p:nvPr/>
            </p:nvSpPr>
            <p:spPr>
              <a:xfrm>
                <a:off x="3998976" y="3214116"/>
                <a:ext cx="190500" cy="126491"/>
              </a:xfrm>
              <a:prstGeom prst="rect">
                <a:avLst/>
              </a:prstGeom>
              <a:blipFill>
                <a:blip r:embed="rId10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object 182"/>
              <p:cNvSpPr/>
              <p:nvPr/>
            </p:nvSpPr>
            <p:spPr>
              <a:xfrm>
                <a:off x="3994404" y="3209544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6"/>
                    </a:moveTo>
                    <a:lnTo>
                      <a:pt x="199644" y="135636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6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3" name="object 183"/>
            <p:cNvSpPr txBox="1"/>
            <p:nvPr/>
          </p:nvSpPr>
          <p:spPr>
            <a:xfrm>
              <a:off x="5522976" y="3198367"/>
              <a:ext cx="1581785" cy="43688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38100" marR="30480">
                <a:lnSpc>
                  <a:spcPct val="100000"/>
                </a:lnSpc>
                <a:spcBef>
                  <a:spcPts val="100"/>
                </a:spcBef>
              </a:pPr>
              <a:r>
                <a:rPr sz="900" spc="-30" dirty="0">
                  <a:latin typeface="Arial" panose="020B0604020202020204" pitchFamily="34" charset="0"/>
                  <a:cs typeface="Arial" panose="020B0604020202020204" pitchFamily="34" charset="0"/>
                </a:rPr>
                <a:t>BCG</a:t>
              </a:r>
              <a:r>
                <a:rPr sz="900" spc="-44" baseline="27777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sz="900" spc="-3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sz="900" spc="-35" dirty="0">
                  <a:latin typeface="Arial" panose="020B0604020202020204" pitchFamily="34" charset="0"/>
                  <a:cs typeface="Arial" panose="020B0604020202020204" pitchFamily="34" charset="0"/>
                </a:rPr>
                <a:t>Measles</a:t>
              </a:r>
              <a:r>
                <a:rPr sz="900" spc="-52" baseline="27777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sz="900" spc="-35" dirty="0">
                  <a:latin typeface="Arial" panose="020B0604020202020204" pitchFamily="34" charset="0"/>
                  <a:cs typeface="Arial" panose="020B0604020202020204" pitchFamily="34" charset="0"/>
                </a:rPr>
                <a:t>,</a:t>
              </a:r>
              <a:r>
                <a:rPr sz="900" spc="-204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40" dirty="0">
                  <a:latin typeface="Arial" panose="020B0604020202020204" pitchFamily="34" charset="0"/>
                  <a:cs typeface="Arial" panose="020B0604020202020204" pitchFamily="34" charset="0"/>
                </a:rPr>
                <a:t>Pneumococcal  </a:t>
              </a:r>
              <a:r>
                <a:rPr sz="900" spc="-30" dirty="0">
                  <a:latin typeface="Arial" panose="020B0604020202020204" pitchFamily="34" charset="0"/>
                  <a:cs typeface="Arial" panose="020B0604020202020204" pitchFamily="34" charset="0"/>
                </a:rPr>
                <a:t>conj.</a:t>
              </a:r>
              <a:r>
                <a:rPr sz="900" spc="-44" baseline="27777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sz="900" spc="-3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sz="900" spc="-35" dirty="0">
                  <a:latin typeface="Arial" panose="020B0604020202020204" pitchFamily="34" charset="0"/>
                  <a:cs typeface="Arial" panose="020B0604020202020204" pitchFamily="34" charset="0"/>
                </a:rPr>
                <a:t>Hepatitis </a:t>
              </a:r>
              <a:r>
                <a:rPr sz="900" spc="-2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sz="900" spc="-30" baseline="27777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sz="900" spc="-2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sz="900" spc="-40" dirty="0">
                  <a:latin typeface="Arial" panose="020B0604020202020204" pitchFamily="34" charset="0"/>
                  <a:cs typeface="Arial" panose="020B0604020202020204" pitchFamily="34" charset="0"/>
                </a:rPr>
                <a:t>Hexavalent  </a:t>
              </a:r>
              <a:r>
                <a:rPr sz="900" spc="-35" dirty="0">
                  <a:latin typeface="Arial" panose="020B0604020202020204" pitchFamily="34" charset="0"/>
                  <a:cs typeface="Arial" panose="020B0604020202020204" pitchFamily="34" charset="0"/>
                </a:rPr>
                <a:t>Vaccine</a:t>
              </a:r>
              <a:r>
                <a:rPr sz="900" spc="-52" baseline="27777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900" baseline="2777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object 184"/>
            <p:cNvSpPr txBox="1"/>
            <p:nvPr/>
          </p:nvSpPr>
          <p:spPr>
            <a:xfrm>
              <a:off x="4192015" y="3688460"/>
              <a:ext cx="3063240" cy="85153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  <a:tabLst>
                  <a:tab pos="1368425" algn="l"/>
                </a:tabLst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Aspen</a:t>
              </a:r>
              <a:r>
                <a:rPr sz="900" spc="-1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Pharmacare	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Covid-19</a:t>
              </a:r>
              <a:r>
                <a:rPr sz="900" spc="-1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candidate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50800">
                <a:lnSpc>
                  <a:spcPct val="100000"/>
                </a:lnSpc>
                <a:spcBef>
                  <a:spcPts val="725"/>
                </a:spcBef>
              </a:pP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Institut Pasteur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Morocco BCG, DT, Yellow Fever,</a:t>
              </a:r>
              <a:r>
                <a:rPr sz="900" spc="-9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Typhoid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369060">
                <a:lnSpc>
                  <a:spcPct val="100000"/>
                </a:lnSpc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Fever, Influenza,</a:t>
              </a:r>
              <a:r>
                <a:rPr sz="900" spc="-3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Rabies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50800" marR="363220">
                <a:lnSpc>
                  <a:spcPct val="100000"/>
                </a:lnSpc>
                <a:spcBef>
                  <a:spcPts val="375"/>
                </a:spcBef>
                <a:tabLst>
                  <a:tab pos="1368425" algn="l"/>
                </a:tabLst>
              </a:pP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EPHI:</a:t>
              </a:r>
              <a:r>
                <a:rPr sz="900" spc="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Eth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 Public	Plan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to produce</a:t>
              </a:r>
              <a:r>
                <a:rPr sz="900" spc="-8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vaccines</a:t>
              </a:r>
              <a:r>
                <a:rPr sz="900" baseline="27777" dirty="0">
                  <a:latin typeface="Arial" panose="020B0604020202020204" pitchFamily="34" charset="0"/>
                  <a:cs typeface="Arial" panose="020B0604020202020204" pitchFamily="34" charset="0"/>
                </a:rPr>
                <a:t>4 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Health</a:t>
              </a:r>
              <a:r>
                <a:rPr sz="900" spc="-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Institute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object 185"/>
            <p:cNvSpPr txBox="1"/>
            <p:nvPr/>
          </p:nvSpPr>
          <p:spPr>
            <a:xfrm>
              <a:off x="4230115" y="4562094"/>
              <a:ext cx="63817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Biovaccines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object 186"/>
            <p:cNvGrpSpPr/>
            <p:nvPr/>
          </p:nvGrpSpPr>
          <p:grpSpPr>
            <a:xfrm>
              <a:off x="3989832" y="4567428"/>
              <a:ext cx="208915" cy="144780"/>
              <a:chOff x="3989832" y="4567428"/>
              <a:chExt cx="208915" cy="144780"/>
            </a:xfrm>
          </p:grpSpPr>
          <p:sp>
            <p:nvSpPr>
              <p:cNvPr id="187" name="object 187"/>
              <p:cNvSpPr/>
              <p:nvPr/>
            </p:nvSpPr>
            <p:spPr>
              <a:xfrm>
                <a:off x="3998976" y="4576572"/>
                <a:ext cx="190500" cy="126492"/>
              </a:xfrm>
              <a:prstGeom prst="rect">
                <a:avLst/>
              </a:prstGeom>
              <a:blipFill>
                <a:blip r:embed="rId28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object 188"/>
              <p:cNvSpPr/>
              <p:nvPr/>
            </p:nvSpPr>
            <p:spPr>
              <a:xfrm>
                <a:off x="3994404" y="4572000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6"/>
                    </a:moveTo>
                    <a:lnTo>
                      <a:pt x="199644" y="135636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6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9" name="object 189"/>
            <p:cNvSpPr txBox="1"/>
            <p:nvPr/>
          </p:nvSpPr>
          <p:spPr>
            <a:xfrm>
              <a:off x="5548376" y="4562094"/>
              <a:ext cx="1515745" cy="71120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250825">
                <a:lnSpc>
                  <a:spcPct val="100000"/>
                </a:lnSpc>
                <a:spcBef>
                  <a:spcPts val="100"/>
                </a:spcBef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Plan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to produce Hep-B 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Plan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to produce</a:t>
              </a:r>
              <a:r>
                <a:rPr sz="900" spc="-9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Tetanus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700" marR="5080">
                <a:lnSpc>
                  <a:spcPct val="100000"/>
                </a:lnSpc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Plan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to produce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DTP+Hep-B  Plan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to produce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Yellow</a:t>
              </a:r>
              <a:r>
                <a:rPr sz="900" spc="-9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Fever  Plan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to produce</a:t>
              </a:r>
              <a:r>
                <a:rPr sz="900" spc="-5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Measles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object 190"/>
            <p:cNvSpPr txBox="1"/>
            <p:nvPr/>
          </p:nvSpPr>
          <p:spPr>
            <a:xfrm>
              <a:off x="4230115" y="5299709"/>
              <a:ext cx="95948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Innovative</a:t>
              </a:r>
              <a:r>
                <a:rPr sz="900" spc="-6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Biotech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2" name="object 191"/>
            <p:cNvGrpSpPr/>
            <p:nvPr/>
          </p:nvGrpSpPr>
          <p:grpSpPr>
            <a:xfrm>
              <a:off x="3991165" y="5304853"/>
              <a:ext cx="6046470" cy="424180"/>
              <a:chOff x="3991165" y="5304853"/>
              <a:chExt cx="6046470" cy="424180"/>
            </a:xfrm>
          </p:grpSpPr>
          <p:sp>
            <p:nvSpPr>
              <p:cNvPr id="192" name="object 192"/>
              <p:cNvSpPr/>
              <p:nvPr/>
            </p:nvSpPr>
            <p:spPr>
              <a:xfrm>
                <a:off x="4000500" y="5314187"/>
                <a:ext cx="190500" cy="126492"/>
              </a:xfrm>
              <a:prstGeom prst="rect">
                <a:avLst/>
              </a:prstGeom>
              <a:blipFill>
                <a:blip r:embed="rId28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object 193"/>
              <p:cNvSpPr/>
              <p:nvPr/>
            </p:nvSpPr>
            <p:spPr>
              <a:xfrm>
                <a:off x="3995928" y="5309615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5"/>
                    </a:moveTo>
                    <a:lnTo>
                      <a:pt x="199644" y="135635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5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object 194"/>
              <p:cNvSpPr/>
              <p:nvPr/>
            </p:nvSpPr>
            <p:spPr>
              <a:xfrm>
                <a:off x="8118348" y="5544311"/>
                <a:ext cx="184403" cy="184403"/>
              </a:xfrm>
              <a:prstGeom prst="rect">
                <a:avLst/>
              </a:prstGeom>
              <a:blipFill>
                <a:blip r:embed="rId29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object 195"/>
              <p:cNvSpPr/>
              <p:nvPr/>
            </p:nvSpPr>
            <p:spPr>
              <a:xfrm>
                <a:off x="9852660" y="5544311"/>
                <a:ext cx="184404" cy="184403"/>
              </a:xfrm>
              <a:prstGeom prst="rect">
                <a:avLst/>
              </a:prstGeom>
              <a:blipFill>
                <a:blip r:embed="rId30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6" name="object 196"/>
            <p:cNvSpPr txBox="1"/>
            <p:nvPr/>
          </p:nvSpPr>
          <p:spPr>
            <a:xfrm>
              <a:off x="5548376" y="5299709"/>
              <a:ext cx="21653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HIV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object 197"/>
            <p:cNvSpPr txBox="1"/>
            <p:nvPr/>
          </p:nvSpPr>
          <p:spPr>
            <a:xfrm>
              <a:off x="4230115" y="5529173"/>
              <a:ext cx="117665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dirty="0">
                  <a:latin typeface="Arial" panose="020B0604020202020204" pitchFamily="34" charset="0"/>
                  <a:cs typeface="Arial" panose="020B0604020202020204" pitchFamily="34" charset="0"/>
                </a:rPr>
                <a:t>Institut Pasteur</a:t>
              </a:r>
              <a:r>
                <a:rPr sz="900" spc="-8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Algeria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3" name="object 198"/>
            <p:cNvGrpSpPr/>
            <p:nvPr/>
          </p:nvGrpSpPr>
          <p:grpSpPr>
            <a:xfrm>
              <a:off x="3991355" y="5535167"/>
              <a:ext cx="208915" cy="144780"/>
              <a:chOff x="3991355" y="5535167"/>
              <a:chExt cx="208915" cy="144780"/>
            </a:xfrm>
          </p:grpSpPr>
          <p:sp>
            <p:nvSpPr>
              <p:cNvPr id="199" name="object 199"/>
              <p:cNvSpPr/>
              <p:nvPr/>
            </p:nvSpPr>
            <p:spPr>
              <a:xfrm>
                <a:off x="4000499" y="5544311"/>
                <a:ext cx="130097" cy="126491"/>
              </a:xfrm>
              <a:prstGeom prst="rect">
                <a:avLst/>
              </a:prstGeom>
              <a:blipFill>
                <a:blip r:embed="rId31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object 200"/>
              <p:cNvSpPr/>
              <p:nvPr/>
            </p:nvSpPr>
            <p:spPr>
              <a:xfrm>
                <a:off x="3995927" y="5539739"/>
                <a:ext cx="2000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135889">
                    <a:moveTo>
                      <a:pt x="0" y="135636"/>
                    </a:moveTo>
                    <a:lnTo>
                      <a:pt x="199644" y="135636"/>
                    </a:lnTo>
                    <a:lnTo>
                      <a:pt x="199644" y="0"/>
                    </a:lnTo>
                    <a:lnTo>
                      <a:pt x="0" y="0"/>
                    </a:lnTo>
                    <a:lnTo>
                      <a:pt x="0" y="135636"/>
                    </a:lnTo>
                    <a:close/>
                  </a:path>
                </a:pathLst>
              </a:custGeom>
              <a:ln w="9144">
                <a:solidFill>
                  <a:srgbClr val="D0D0D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1" name="object 201"/>
            <p:cNvSpPr txBox="1"/>
            <p:nvPr/>
          </p:nvSpPr>
          <p:spPr>
            <a:xfrm>
              <a:off x="5548376" y="5529173"/>
              <a:ext cx="38290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spc="-5" dirty="0">
                  <a:latin typeface="Arial" panose="020B0604020202020204" pitchFamily="34" charset="0"/>
                  <a:cs typeface="Arial" panose="020B0604020202020204" pitchFamily="34" charset="0"/>
                </a:rPr>
                <a:t>Rabies</a:t>
              </a:r>
              <a:endParaRPr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object 203"/>
            <p:cNvSpPr/>
            <p:nvPr/>
          </p:nvSpPr>
          <p:spPr>
            <a:xfrm>
              <a:off x="9622535" y="2357627"/>
              <a:ext cx="646430" cy="0"/>
            </a:xfrm>
            <a:custGeom>
              <a:avLst/>
              <a:gdLst/>
              <a:ahLst/>
              <a:cxnLst/>
              <a:rect l="l" t="t" r="r" b="b"/>
              <a:pathLst>
                <a:path w="646429">
                  <a:moveTo>
                    <a:pt x="0" y="0"/>
                  </a:moveTo>
                  <a:lnTo>
                    <a:pt x="646430" y="0"/>
                  </a:lnTo>
                </a:path>
              </a:pathLst>
            </a:custGeom>
            <a:ln w="6096">
              <a:solidFill>
                <a:srgbClr val="B3B3B3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object 204"/>
            <p:cNvSpPr/>
            <p:nvPr/>
          </p:nvSpPr>
          <p:spPr>
            <a:xfrm>
              <a:off x="9156192" y="2357627"/>
              <a:ext cx="389890" cy="0"/>
            </a:xfrm>
            <a:custGeom>
              <a:avLst/>
              <a:gdLst/>
              <a:ahLst/>
              <a:cxnLst/>
              <a:rect l="l" t="t" r="r" b="b"/>
              <a:pathLst>
                <a:path w="389890">
                  <a:moveTo>
                    <a:pt x="0" y="0"/>
                  </a:moveTo>
                  <a:lnTo>
                    <a:pt x="389889" y="0"/>
                  </a:lnTo>
                </a:path>
              </a:pathLst>
            </a:custGeom>
            <a:ln w="6096">
              <a:solidFill>
                <a:srgbClr val="B3B3B3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object 205"/>
            <p:cNvSpPr/>
            <p:nvPr/>
          </p:nvSpPr>
          <p:spPr>
            <a:xfrm>
              <a:off x="8689847" y="2357627"/>
              <a:ext cx="389890" cy="0"/>
            </a:xfrm>
            <a:custGeom>
              <a:avLst/>
              <a:gdLst/>
              <a:ahLst/>
              <a:cxnLst/>
              <a:rect l="l" t="t" r="r" b="b"/>
              <a:pathLst>
                <a:path w="389890">
                  <a:moveTo>
                    <a:pt x="0" y="0"/>
                  </a:moveTo>
                  <a:lnTo>
                    <a:pt x="389762" y="0"/>
                  </a:lnTo>
                </a:path>
              </a:pathLst>
            </a:custGeom>
            <a:ln w="6096">
              <a:solidFill>
                <a:srgbClr val="B3B3B3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object 206"/>
            <p:cNvSpPr/>
            <p:nvPr/>
          </p:nvSpPr>
          <p:spPr>
            <a:xfrm>
              <a:off x="7805928" y="2357627"/>
              <a:ext cx="807720" cy="0"/>
            </a:xfrm>
            <a:custGeom>
              <a:avLst/>
              <a:gdLst/>
              <a:ahLst/>
              <a:cxnLst/>
              <a:rect l="l" t="t" r="r" b="b"/>
              <a:pathLst>
                <a:path w="807720">
                  <a:moveTo>
                    <a:pt x="0" y="0"/>
                  </a:moveTo>
                  <a:lnTo>
                    <a:pt x="807593" y="0"/>
                  </a:lnTo>
                </a:path>
              </a:pathLst>
            </a:custGeom>
            <a:ln w="6096">
              <a:solidFill>
                <a:srgbClr val="B3B3B3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object 207"/>
            <p:cNvSpPr/>
            <p:nvPr/>
          </p:nvSpPr>
          <p:spPr>
            <a:xfrm>
              <a:off x="7341107" y="2357627"/>
              <a:ext cx="389890" cy="0"/>
            </a:xfrm>
            <a:custGeom>
              <a:avLst/>
              <a:gdLst/>
              <a:ahLst/>
              <a:cxnLst/>
              <a:rect l="l" t="t" r="r" b="b"/>
              <a:pathLst>
                <a:path w="389890">
                  <a:moveTo>
                    <a:pt x="0" y="0"/>
                  </a:moveTo>
                  <a:lnTo>
                    <a:pt x="389763" y="0"/>
                  </a:lnTo>
                </a:path>
              </a:pathLst>
            </a:custGeom>
            <a:ln w="6096">
              <a:solidFill>
                <a:srgbClr val="B3B3B3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0" name="Picture 209">
            <a:extLst>
              <a:ext uri="{FF2B5EF4-FFF2-40B4-BE49-F238E27FC236}">
                <a16:creationId xmlns="" xmlns:a16="http://schemas.microsoft.com/office/drawing/2014/main" id="{D64B4B50-4EE5-4F4F-984C-35A738A6262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727" y="2069202"/>
            <a:ext cx="3482340" cy="345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508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654694"/>
            <a:ext cx="9691287" cy="135417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Pharmaceutical Manufacturing and Supply-Chain </a:t>
            </a:r>
            <a:r>
              <a:rPr lang="en-US" sz="3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Systems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xmlns="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xmlns="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95738" y="2041795"/>
            <a:ext cx="6917635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/>
              <a:t>The Presidential Initiative for Unlocking the Healthcare Value Chain (PVAC</a:t>
            </a:r>
            <a:r>
              <a:rPr lang="en-GB" sz="1600" b="1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GB" sz="1400" b="1" dirty="0" smtClean="0"/>
              <a:t>Objectives</a:t>
            </a:r>
          </a:p>
          <a:p>
            <a:pPr>
              <a:buFont typeface="Arial" pitchFamily="34" charset="0"/>
              <a:buChar char="•"/>
            </a:pPr>
            <a:r>
              <a:rPr lang="en-GB" sz="1400" dirty="0" smtClean="0"/>
              <a:t>Supporting the industrial development of Nigeria’s life sciences and healthcare services and technologies sectors:</a:t>
            </a:r>
          </a:p>
          <a:p>
            <a:pPr fontAlgn="base">
              <a:buFont typeface="Arial" pitchFamily="34" charset="0"/>
              <a:buChar char="•"/>
            </a:pPr>
            <a:r>
              <a:rPr lang="en-GB" sz="1400" dirty="0" smtClean="0"/>
              <a:t>Increase the spectrum of health products and technologies manufactured in the country</a:t>
            </a:r>
          </a:p>
          <a:p>
            <a:pPr fontAlgn="base">
              <a:buFont typeface="Arial" pitchFamily="34" charset="0"/>
              <a:buChar char="•"/>
            </a:pPr>
            <a:r>
              <a:rPr lang="en-GB" sz="1400" dirty="0" smtClean="0"/>
              <a:t>Expand local capabilities in R&amp;D and early- stage production</a:t>
            </a:r>
          </a:p>
          <a:p>
            <a:pPr fontAlgn="base">
              <a:buFont typeface="Arial" pitchFamily="34" charset="0"/>
              <a:buChar char="•"/>
            </a:pPr>
            <a:r>
              <a:rPr lang="en-GB" sz="1400" dirty="0" smtClean="0"/>
              <a:t>Expand and improve the level of healthcare services provision</a:t>
            </a:r>
          </a:p>
          <a:p>
            <a:pPr fontAlgn="base">
              <a:buFont typeface="Arial" pitchFamily="34" charset="0"/>
              <a:buChar char="•"/>
            </a:pPr>
            <a:r>
              <a:rPr lang="en-GB" sz="1400" dirty="0" smtClean="0"/>
              <a:t>Strengthen the competitive position and growth of Nigeria’s life science sector leaders</a:t>
            </a:r>
          </a:p>
          <a:p>
            <a:pPr>
              <a:buFont typeface="Arial" pitchFamily="34" charset="0"/>
              <a:buChar char="•"/>
            </a:pPr>
            <a:r>
              <a:rPr lang="en-GB" sz="1400" dirty="0" smtClean="0"/>
              <a:t>Developing the enabling environment in Nigeria:</a:t>
            </a:r>
          </a:p>
          <a:p>
            <a:pPr fontAlgn="base">
              <a:buFont typeface="Arial" pitchFamily="34" charset="0"/>
              <a:buChar char="•"/>
            </a:pPr>
            <a:r>
              <a:rPr lang="en-GB" sz="1400" dirty="0" smtClean="0"/>
              <a:t>Increase investment attraction across Nigeria’s healthcare value chains</a:t>
            </a:r>
          </a:p>
          <a:p>
            <a:pPr fontAlgn="base">
              <a:buFont typeface="Arial" pitchFamily="34" charset="0"/>
              <a:buChar char="•"/>
            </a:pPr>
            <a:r>
              <a:rPr lang="en-GB" sz="1400" dirty="0" smtClean="0"/>
              <a:t>Strengthen locally developed entrepreneurial solutions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sz="1400" dirty="0" smtClean="0"/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altLang="en-US" sz="1400" dirty="0">
              <a:solidFill>
                <a:schemeClr val="dk1"/>
              </a:solidFill>
              <a:latin typeface="Nunito Sans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290" name="Picture 2" descr="https://pvac.gov.ng/wp-content/uploads/2024/05/pexels-rethaferguson-38255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401" y="1645064"/>
            <a:ext cx="2637321" cy="36922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xmlns="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xmlns="" val="8398882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JP.NxCAIkODDeGTX6hkJA"/>
</p:tagLst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263</TotalTime>
  <Words>753</Words>
  <Application>Microsoft Office PowerPoint</Application>
  <PresentationFormat>Custom</PresentationFormat>
  <Paragraphs>102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Slidehack Cheatsheet</vt:lpstr>
      <vt:lpstr>First D-8 Health Experts Meeting 17th November, 2025 </vt:lpstr>
      <vt:lpstr>Nigeria</vt:lpstr>
      <vt:lpstr>National Policies and Strategic Frameworks </vt:lpstr>
      <vt:lpstr>Nigeria summary situational assessment </vt:lpstr>
      <vt:lpstr>Nigeria composite index</vt:lpstr>
      <vt:lpstr>There are 10 known existing local vaccine value chain players in Africa, 2 in Nigeria, most producing limited volumes and / or downstream value chain steps</vt:lpstr>
      <vt:lpstr>Pharmaceutical Manufacturing and Supply-Chain Systems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Asus</cp:lastModifiedBy>
  <cp:revision>6103</cp:revision>
  <dcterms:created xsi:type="dcterms:W3CDTF">2020-10-27T13:35:18Z</dcterms:created>
  <dcterms:modified xsi:type="dcterms:W3CDTF">2025-11-17T14:06:05Z</dcterms:modified>
</cp:coreProperties>
</file>