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7" r:id="rId1"/>
  </p:sldMasterIdLst>
  <p:notesMasterIdLst>
    <p:notesMasterId r:id="rId10"/>
  </p:notesMasterIdLst>
  <p:handoutMasterIdLst>
    <p:handoutMasterId r:id="rId11"/>
  </p:handoutMasterIdLst>
  <p:sldIdLst>
    <p:sldId id="477" r:id="rId2"/>
    <p:sldId id="261" r:id="rId3"/>
    <p:sldId id="263" r:id="rId4"/>
    <p:sldId id="266" r:id="rId5"/>
    <p:sldId id="267" r:id="rId6"/>
    <p:sldId id="277" r:id="rId7"/>
    <p:sldId id="283" r:id="rId8"/>
    <p:sldId id="47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EFD1C34-8F08-4903-9DB6-7EB72C2065F7}">
          <p14:sldIdLst>
            <p14:sldId id="477"/>
            <p14:sldId id="261"/>
            <p14:sldId id="263"/>
            <p14:sldId id="266"/>
            <p14:sldId id="267"/>
            <p14:sldId id="277"/>
            <p14:sldId id="283"/>
            <p14:sldId id="47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D Design" initials="GD" lastIdx="3" clrIdx="0">
    <p:extLst>
      <p:ext uri="{19B8F6BF-5375-455C-9EA6-DF929625EA0E}">
        <p15:presenceInfo xmlns:p15="http://schemas.microsoft.com/office/powerpoint/2012/main" userId="GD Desig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B6F3"/>
    <a:srgbClr val="0E0E14"/>
    <a:srgbClr val="1D1D29"/>
    <a:srgbClr val="2F2F45"/>
    <a:srgbClr val="29293B"/>
    <a:srgbClr val="1D1D2B"/>
    <a:srgbClr val="71CEEB"/>
    <a:srgbClr val="FFFFFF"/>
    <a:srgbClr val="171723"/>
    <a:srgbClr val="4A49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05" autoAdjust="0"/>
    <p:restoredTop sz="94386" autoAdjust="0"/>
  </p:normalViewPr>
  <p:slideViewPr>
    <p:cSldViewPr snapToGrid="0">
      <p:cViewPr>
        <p:scale>
          <a:sx n="78" d="100"/>
          <a:sy n="78" d="100"/>
        </p:scale>
        <p:origin x="36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298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8A79DF1-F6F3-4C7A-B999-061899A6FED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6663E1-9CBE-4871-B9ED-0057BB589F1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343471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87CC0C-1C80-47D1-BF0A-6074C3817624}" type="datetimeFigureOut">
              <a:rPr lang="en-ID" smtClean="0"/>
              <a:t>12/11/2025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E49EF7-E82C-4276-9101-E06CBF5FBD2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86030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15c18e38e75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15c18e38e75_0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167dd83135c_0_2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167dd83135c_0_2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167dd83135c_0_4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" name="Google Shape;395;g167dd83135c_0_4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g17800d7cdd4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5" name="Google Shape;445;g17800d7cdd4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g17800d7cdd4_0_6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1" name="Google Shape;661;g17800d7cdd4_0_6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g17800d7cdd4_0_12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8" name="Google Shape;798;g17800d7cdd4_0_12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" type="title">
  <p:cSld name="01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>
            <a:spLocks noGrp="1"/>
          </p:cNvSpPr>
          <p:nvPr>
            <p:ph type="pic" idx="2"/>
          </p:nvPr>
        </p:nvSpPr>
        <p:spPr>
          <a:xfrm>
            <a:off x="6738200" y="-10650"/>
            <a:ext cx="54534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731575" y="1533825"/>
            <a:ext cx="7405500" cy="2247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900"/>
              <a:buNone/>
              <a:defRPr sz="6500"/>
            </a:lvl1pPr>
            <a:lvl2pPr lvl="1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731575" y="5101800"/>
            <a:ext cx="4131900" cy="1169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44164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1">
  <p:cSld name="11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2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105987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2"/>
          <p:cNvSpPr txBox="1">
            <a:spLocks noGrp="1"/>
          </p:cNvSpPr>
          <p:nvPr>
            <p:ph type="subTitle" idx="1"/>
          </p:nvPr>
        </p:nvSpPr>
        <p:spPr>
          <a:xfrm>
            <a:off x="861100" y="541560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2"/>
          <p:cNvSpPr txBox="1">
            <a:spLocks noGrp="1"/>
          </p:cNvSpPr>
          <p:nvPr>
            <p:ph type="subTitle" idx="2"/>
          </p:nvPr>
        </p:nvSpPr>
        <p:spPr>
          <a:xfrm>
            <a:off x="861100" y="503375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1" name="Google Shape;91;p12"/>
          <p:cNvSpPr txBox="1">
            <a:spLocks noGrp="1"/>
          </p:cNvSpPr>
          <p:nvPr>
            <p:ph type="subTitle" idx="3"/>
          </p:nvPr>
        </p:nvSpPr>
        <p:spPr>
          <a:xfrm>
            <a:off x="5960118" y="541560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2"/>
          <p:cNvSpPr txBox="1">
            <a:spLocks noGrp="1"/>
          </p:cNvSpPr>
          <p:nvPr>
            <p:ph type="subTitle" idx="4"/>
          </p:nvPr>
        </p:nvSpPr>
        <p:spPr>
          <a:xfrm>
            <a:off x="5960118" y="503375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3" name="Google Shape;93;p12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526717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2">
  <p:cSld name="12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3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105990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3"/>
          <p:cNvSpPr txBox="1">
            <a:spLocks noGrp="1"/>
          </p:cNvSpPr>
          <p:nvPr>
            <p:ph type="subTitle" idx="1"/>
          </p:nvPr>
        </p:nvSpPr>
        <p:spPr>
          <a:xfrm>
            <a:off x="861100" y="227725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3"/>
          <p:cNvSpPr txBox="1">
            <a:spLocks noGrp="1"/>
          </p:cNvSpPr>
          <p:nvPr>
            <p:ph type="subTitle" idx="2"/>
          </p:nvPr>
        </p:nvSpPr>
        <p:spPr>
          <a:xfrm>
            <a:off x="861100" y="189540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8" name="Google Shape;98;p13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99" name="Google Shape;99;p13"/>
          <p:cNvSpPr txBox="1">
            <a:spLocks noGrp="1"/>
          </p:cNvSpPr>
          <p:nvPr>
            <p:ph type="subTitle" idx="3"/>
          </p:nvPr>
        </p:nvSpPr>
        <p:spPr>
          <a:xfrm>
            <a:off x="6640600" y="519215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3"/>
          <p:cNvSpPr txBox="1">
            <a:spLocks noGrp="1"/>
          </p:cNvSpPr>
          <p:nvPr>
            <p:ph type="subTitle" idx="4"/>
          </p:nvPr>
        </p:nvSpPr>
        <p:spPr>
          <a:xfrm>
            <a:off x="6640600" y="481030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47658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4">
  <p:cSld name="14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5"/>
          <p:cNvSpPr txBox="1">
            <a:spLocks noGrp="1"/>
          </p:cNvSpPr>
          <p:nvPr>
            <p:ph type="subTitle" idx="1"/>
          </p:nvPr>
        </p:nvSpPr>
        <p:spPr>
          <a:xfrm>
            <a:off x="3870800" y="469531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15"/>
          <p:cNvSpPr txBox="1">
            <a:spLocks noGrp="1"/>
          </p:cNvSpPr>
          <p:nvPr>
            <p:ph type="subTitle" idx="2"/>
          </p:nvPr>
        </p:nvSpPr>
        <p:spPr>
          <a:xfrm>
            <a:off x="3870800" y="431346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1" name="Google Shape;111;p15"/>
          <p:cNvSpPr>
            <a:spLocks noGrp="1"/>
          </p:cNvSpPr>
          <p:nvPr>
            <p:ph type="pic" idx="3"/>
          </p:nvPr>
        </p:nvSpPr>
        <p:spPr>
          <a:xfrm>
            <a:off x="1077198" y="2098606"/>
            <a:ext cx="1934700" cy="4078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12" name="Google Shape;112;p15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105990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15"/>
          <p:cNvSpPr txBox="1">
            <a:spLocks noGrp="1"/>
          </p:cNvSpPr>
          <p:nvPr>
            <p:ph type="subTitle" idx="4"/>
          </p:nvPr>
        </p:nvSpPr>
        <p:spPr>
          <a:xfrm>
            <a:off x="3870800" y="268146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15"/>
          <p:cNvSpPr txBox="1">
            <a:spLocks noGrp="1"/>
          </p:cNvSpPr>
          <p:nvPr>
            <p:ph type="subTitle" idx="5"/>
          </p:nvPr>
        </p:nvSpPr>
        <p:spPr>
          <a:xfrm>
            <a:off x="3870800" y="229961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5" name="Google Shape;115;p15"/>
          <p:cNvSpPr txBox="1">
            <a:spLocks noGrp="1"/>
          </p:cNvSpPr>
          <p:nvPr>
            <p:ph type="subTitle" idx="6"/>
          </p:nvPr>
        </p:nvSpPr>
        <p:spPr>
          <a:xfrm>
            <a:off x="8405225" y="469531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15"/>
          <p:cNvSpPr txBox="1">
            <a:spLocks noGrp="1"/>
          </p:cNvSpPr>
          <p:nvPr>
            <p:ph type="subTitle" idx="7"/>
          </p:nvPr>
        </p:nvSpPr>
        <p:spPr>
          <a:xfrm>
            <a:off x="8405225" y="431346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7" name="Google Shape;117;p15"/>
          <p:cNvSpPr txBox="1">
            <a:spLocks noGrp="1"/>
          </p:cNvSpPr>
          <p:nvPr>
            <p:ph type="subTitle" idx="8"/>
          </p:nvPr>
        </p:nvSpPr>
        <p:spPr>
          <a:xfrm>
            <a:off x="8405225" y="268146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15"/>
          <p:cNvSpPr txBox="1">
            <a:spLocks noGrp="1"/>
          </p:cNvSpPr>
          <p:nvPr>
            <p:ph type="subTitle" idx="9"/>
          </p:nvPr>
        </p:nvSpPr>
        <p:spPr>
          <a:xfrm>
            <a:off x="8405225" y="229961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9" name="Google Shape;119;p15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8641807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5">
  <p:cSld name="15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6"/>
          <p:cNvSpPr>
            <a:spLocks noGrp="1"/>
          </p:cNvSpPr>
          <p:nvPr>
            <p:ph type="pic" idx="2"/>
          </p:nvPr>
        </p:nvSpPr>
        <p:spPr>
          <a:xfrm>
            <a:off x="0" y="1023525"/>
            <a:ext cx="6017400" cy="48111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22" name="Google Shape;122;p16"/>
          <p:cNvSpPr txBox="1">
            <a:spLocks noGrp="1"/>
          </p:cNvSpPr>
          <p:nvPr>
            <p:ph type="title"/>
          </p:nvPr>
        </p:nvSpPr>
        <p:spPr>
          <a:xfrm>
            <a:off x="7293950" y="993400"/>
            <a:ext cx="41664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16"/>
          <p:cNvSpPr txBox="1">
            <a:spLocks noGrp="1"/>
          </p:cNvSpPr>
          <p:nvPr>
            <p:ph type="subTitle" idx="1"/>
          </p:nvPr>
        </p:nvSpPr>
        <p:spPr>
          <a:xfrm>
            <a:off x="7293725" y="4959530"/>
            <a:ext cx="41664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16"/>
          <p:cNvSpPr txBox="1">
            <a:spLocks noGrp="1"/>
          </p:cNvSpPr>
          <p:nvPr>
            <p:ph type="subTitle" idx="3"/>
          </p:nvPr>
        </p:nvSpPr>
        <p:spPr>
          <a:xfrm>
            <a:off x="7293725" y="4577681"/>
            <a:ext cx="416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5" name="Google Shape;125;p16"/>
          <p:cNvSpPr txBox="1">
            <a:spLocks noGrp="1"/>
          </p:cNvSpPr>
          <p:nvPr>
            <p:ph type="subTitle" idx="4"/>
          </p:nvPr>
        </p:nvSpPr>
        <p:spPr>
          <a:xfrm>
            <a:off x="7293725" y="3176373"/>
            <a:ext cx="41664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16"/>
          <p:cNvSpPr txBox="1">
            <a:spLocks noGrp="1"/>
          </p:cNvSpPr>
          <p:nvPr>
            <p:ph type="subTitle" idx="5"/>
          </p:nvPr>
        </p:nvSpPr>
        <p:spPr>
          <a:xfrm>
            <a:off x="7293725" y="2794525"/>
            <a:ext cx="416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717341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6">
  <p:cSld name="16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7"/>
          <p:cNvSpPr>
            <a:spLocks noGrp="1"/>
          </p:cNvSpPr>
          <p:nvPr>
            <p:ph type="pic" idx="2"/>
          </p:nvPr>
        </p:nvSpPr>
        <p:spPr>
          <a:xfrm>
            <a:off x="2690020" y="-10650"/>
            <a:ext cx="95016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29" name="Google Shape;129;p17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0" name="Google Shape;130;p17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2501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17"/>
          <p:cNvSpPr txBox="1">
            <a:spLocks noGrp="1"/>
          </p:cNvSpPr>
          <p:nvPr>
            <p:ph type="subTitle" idx="1"/>
          </p:nvPr>
        </p:nvSpPr>
        <p:spPr>
          <a:xfrm>
            <a:off x="8624618" y="4286525"/>
            <a:ext cx="2841900" cy="1917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17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28718802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7">
  <p:cSld name="17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8"/>
          <p:cNvSpPr txBox="1">
            <a:spLocks noGrp="1"/>
          </p:cNvSpPr>
          <p:nvPr>
            <p:ph type="title"/>
          </p:nvPr>
        </p:nvSpPr>
        <p:spPr>
          <a:xfrm>
            <a:off x="834100" y="1426325"/>
            <a:ext cx="56106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18"/>
          <p:cNvSpPr>
            <a:spLocks noGrp="1"/>
          </p:cNvSpPr>
          <p:nvPr>
            <p:ph type="pic" idx="2"/>
          </p:nvPr>
        </p:nvSpPr>
        <p:spPr>
          <a:xfrm>
            <a:off x="6326698" y="3429150"/>
            <a:ext cx="5865000" cy="34398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36" name="Google Shape;136;p18"/>
          <p:cNvSpPr txBox="1">
            <a:spLocks noGrp="1"/>
          </p:cNvSpPr>
          <p:nvPr>
            <p:ph type="subTitle" idx="1"/>
          </p:nvPr>
        </p:nvSpPr>
        <p:spPr>
          <a:xfrm>
            <a:off x="1172175" y="4508700"/>
            <a:ext cx="32697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18"/>
          <p:cNvSpPr>
            <a:spLocks noGrp="1"/>
          </p:cNvSpPr>
          <p:nvPr>
            <p:ph type="pic" idx="3"/>
          </p:nvPr>
        </p:nvSpPr>
        <p:spPr>
          <a:xfrm>
            <a:off x="6326698" y="-10650"/>
            <a:ext cx="5865000" cy="34398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8227098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8">
  <p:cSld name="18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9"/>
          <p:cNvSpPr>
            <a:spLocks noGrp="1"/>
          </p:cNvSpPr>
          <p:nvPr>
            <p:ph type="pic" idx="2"/>
          </p:nvPr>
        </p:nvSpPr>
        <p:spPr>
          <a:xfrm>
            <a:off x="0" y="2276100"/>
            <a:ext cx="12191700" cy="45819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40" name="Google Shape;140;p19"/>
          <p:cNvSpPr txBox="1">
            <a:spLocks noGrp="1"/>
          </p:cNvSpPr>
          <p:nvPr>
            <p:ph type="title"/>
          </p:nvPr>
        </p:nvSpPr>
        <p:spPr>
          <a:xfrm>
            <a:off x="834100" y="1423900"/>
            <a:ext cx="52803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19"/>
          <p:cNvSpPr txBox="1">
            <a:spLocks noGrp="1"/>
          </p:cNvSpPr>
          <p:nvPr>
            <p:ph type="subTitle" idx="1"/>
          </p:nvPr>
        </p:nvSpPr>
        <p:spPr>
          <a:xfrm>
            <a:off x="7930175" y="593200"/>
            <a:ext cx="35298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105867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9">
  <p:cSld name="19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0"/>
          <p:cNvSpPr>
            <a:spLocks noGrp="1"/>
          </p:cNvSpPr>
          <p:nvPr>
            <p:ph type="pic" idx="2"/>
          </p:nvPr>
        </p:nvSpPr>
        <p:spPr>
          <a:xfrm>
            <a:off x="861175" y="0"/>
            <a:ext cx="11330400" cy="40626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44" name="Google Shape;144;p20"/>
          <p:cNvSpPr txBox="1">
            <a:spLocks noGrp="1"/>
          </p:cNvSpPr>
          <p:nvPr>
            <p:ph type="subTitle" idx="1"/>
          </p:nvPr>
        </p:nvSpPr>
        <p:spPr>
          <a:xfrm>
            <a:off x="6313727" y="4982631"/>
            <a:ext cx="22056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20"/>
          <p:cNvSpPr txBox="1">
            <a:spLocks noGrp="1"/>
          </p:cNvSpPr>
          <p:nvPr>
            <p:ph type="title"/>
          </p:nvPr>
        </p:nvSpPr>
        <p:spPr>
          <a:xfrm>
            <a:off x="861175" y="4808775"/>
            <a:ext cx="43491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20"/>
          <p:cNvSpPr txBox="1">
            <a:spLocks noGrp="1"/>
          </p:cNvSpPr>
          <p:nvPr>
            <p:ph type="subTitle" idx="3"/>
          </p:nvPr>
        </p:nvSpPr>
        <p:spPr>
          <a:xfrm>
            <a:off x="9254527" y="4982631"/>
            <a:ext cx="22056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2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23159831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0">
  <p:cSld name="20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1"/>
          <p:cNvSpPr>
            <a:spLocks noGrp="1"/>
          </p:cNvSpPr>
          <p:nvPr>
            <p:ph type="pic" idx="2"/>
          </p:nvPr>
        </p:nvSpPr>
        <p:spPr>
          <a:xfrm>
            <a:off x="461700" y="3250"/>
            <a:ext cx="117300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50" name="Google Shape;150;p21"/>
          <p:cNvSpPr txBox="1">
            <a:spLocks noGrp="1"/>
          </p:cNvSpPr>
          <p:nvPr>
            <p:ph type="subTitle" idx="1"/>
          </p:nvPr>
        </p:nvSpPr>
        <p:spPr>
          <a:xfrm>
            <a:off x="8583875" y="4614125"/>
            <a:ext cx="24492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21"/>
          <p:cNvSpPr txBox="1">
            <a:spLocks noGrp="1"/>
          </p:cNvSpPr>
          <p:nvPr>
            <p:ph type="subTitle" idx="3"/>
          </p:nvPr>
        </p:nvSpPr>
        <p:spPr>
          <a:xfrm>
            <a:off x="8583875" y="4232275"/>
            <a:ext cx="2449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2" name="Google Shape;152;p21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7871822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2">
  <p:cSld name="22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3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23"/>
          <p:cNvSpPr txBox="1">
            <a:spLocks noGrp="1"/>
          </p:cNvSpPr>
          <p:nvPr>
            <p:ph type="subTitle" idx="1"/>
          </p:nvPr>
        </p:nvSpPr>
        <p:spPr>
          <a:xfrm>
            <a:off x="861177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7" name="Google Shape;167;p23"/>
          <p:cNvSpPr txBox="1">
            <a:spLocks noGrp="1"/>
          </p:cNvSpPr>
          <p:nvPr>
            <p:ph type="subTitle" idx="2"/>
          </p:nvPr>
        </p:nvSpPr>
        <p:spPr>
          <a:xfrm>
            <a:off x="861177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8" name="Google Shape;168;p23"/>
          <p:cNvSpPr txBox="1">
            <a:spLocks noGrp="1"/>
          </p:cNvSpPr>
          <p:nvPr>
            <p:ph type="subTitle" idx="3"/>
          </p:nvPr>
        </p:nvSpPr>
        <p:spPr>
          <a:xfrm>
            <a:off x="3614061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9" name="Google Shape;169;p23"/>
          <p:cNvSpPr txBox="1">
            <a:spLocks noGrp="1"/>
          </p:cNvSpPr>
          <p:nvPr>
            <p:ph type="subTitle" idx="4"/>
          </p:nvPr>
        </p:nvSpPr>
        <p:spPr>
          <a:xfrm>
            <a:off x="3614061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0" name="Google Shape;170;p23"/>
          <p:cNvSpPr txBox="1">
            <a:spLocks noGrp="1"/>
          </p:cNvSpPr>
          <p:nvPr>
            <p:ph type="subTitle" idx="5"/>
          </p:nvPr>
        </p:nvSpPr>
        <p:spPr>
          <a:xfrm>
            <a:off x="6366944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1" name="Google Shape;171;p23"/>
          <p:cNvSpPr txBox="1">
            <a:spLocks noGrp="1"/>
          </p:cNvSpPr>
          <p:nvPr>
            <p:ph type="subTitle" idx="6"/>
          </p:nvPr>
        </p:nvSpPr>
        <p:spPr>
          <a:xfrm>
            <a:off x="6366944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2" name="Google Shape;172;p23"/>
          <p:cNvSpPr txBox="1">
            <a:spLocks noGrp="1"/>
          </p:cNvSpPr>
          <p:nvPr>
            <p:ph type="subTitle" idx="7"/>
          </p:nvPr>
        </p:nvSpPr>
        <p:spPr>
          <a:xfrm>
            <a:off x="9119827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3" name="Google Shape;173;p23"/>
          <p:cNvSpPr txBox="1">
            <a:spLocks noGrp="1"/>
          </p:cNvSpPr>
          <p:nvPr>
            <p:ph type="subTitle" idx="8"/>
          </p:nvPr>
        </p:nvSpPr>
        <p:spPr>
          <a:xfrm>
            <a:off x="9119827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4" name="Google Shape;174;p23"/>
          <p:cNvSpPr txBox="1">
            <a:spLocks noGrp="1"/>
          </p:cNvSpPr>
          <p:nvPr>
            <p:ph type="subTitle" idx="9"/>
          </p:nvPr>
        </p:nvSpPr>
        <p:spPr>
          <a:xfrm>
            <a:off x="861166" y="5203200"/>
            <a:ext cx="105990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79760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">
  <p:cSld name="02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>
            <a:spLocks noGrp="1"/>
          </p:cNvSpPr>
          <p:nvPr>
            <p:ph type="pic" idx="2"/>
          </p:nvPr>
        </p:nvSpPr>
        <p:spPr>
          <a:xfrm>
            <a:off x="-150" y="0"/>
            <a:ext cx="121917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1326575" y="3547700"/>
            <a:ext cx="3845700" cy="2462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559130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3">
  <p:cSld name="23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4"/>
          <p:cNvSpPr txBox="1">
            <a:spLocks noGrp="1"/>
          </p:cNvSpPr>
          <p:nvPr>
            <p:ph type="subTitle" idx="1"/>
          </p:nvPr>
        </p:nvSpPr>
        <p:spPr>
          <a:xfrm>
            <a:off x="861175" y="3537576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24"/>
          <p:cNvSpPr txBox="1">
            <a:spLocks noGrp="1"/>
          </p:cNvSpPr>
          <p:nvPr>
            <p:ph type="subTitle" idx="2"/>
          </p:nvPr>
        </p:nvSpPr>
        <p:spPr>
          <a:xfrm>
            <a:off x="861175" y="3155725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8" name="Google Shape;178;p24"/>
          <p:cNvSpPr txBox="1">
            <a:spLocks noGrp="1"/>
          </p:cNvSpPr>
          <p:nvPr>
            <p:ph type="subTitle" idx="3"/>
          </p:nvPr>
        </p:nvSpPr>
        <p:spPr>
          <a:xfrm>
            <a:off x="86117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9" name="Google Shape;179;p24"/>
          <p:cNvSpPr txBox="1">
            <a:spLocks noGrp="1"/>
          </p:cNvSpPr>
          <p:nvPr>
            <p:ph type="subTitle" idx="4"/>
          </p:nvPr>
        </p:nvSpPr>
        <p:spPr>
          <a:xfrm>
            <a:off x="86117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0" name="Google Shape;180;p24"/>
          <p:cNvSpPr txBox="1">
            <a:spLocks noGrp="1"/>
          </p:cNvSpPr>
          <p:nvPr>
            <p:ph type="subTitle" idx="5"/>
          </p:nvPr>
        </p:nvSpPr>
        <p:spPr>
          <a:xfrm>
            <a:off x="3893875" y="3537576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81" name="Google Shape;181;p24"/>
          <p:cNvSpPr txBox="1">
            <a:spLocks noGrp="1"/>
          </p:cNvSpPr>
          <p:nvPr>
            <p:ph type="subTitle" idx="6"/>
          </p:nvPr>
        </p:nvSpPr>
        <p:spPr>
          <a:xfrm>
            <a:off x="3893875" y="3155725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2" name="Google Shape;182;p24"/>
          <p:cNvSpPr txBox="1">
            <a:spLocks noGrp="1"/>
          </p:cNvSpPr>
          <p:nvPr>
            <p:ph type="subTitle" idx="7"/>
          </p:nvPr>
        </p:nvSpPr>
        <p:spPr>
          <a:xfrm>
            <a:off x="389387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24"/>
          <p:cNvSpPr txBox="1">
            <a:spLocks noGrp="1"/>
          </p:cNvSpPr>
          <p:nvPr>
            <p:ph type="subTitle" idx="8"/>
          </p:nvPr>
        </p:nvSpPr>
        <p:spPr>
          <a:xfrm>
            <a:off x="389387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4" name="Google Shape;184;p24"/>
          <p:cNvSpPr>
            <a:spLocks noGrp="1"/>
          </p:cNvSpPr>
          <p:nvPr>
            <p:ph type="pic" idx="9"/>
          </p:nvPr>
        </p:nvSpPr>
        <p:spPr>
          <a:xfrm>
            <a:off x="7002600" y="0"/>
            <a:ext cx="51891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85" name="Google Shape;185;p24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24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4274281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5">
  <p:cSld name="25"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6"/>
          <p:cNvSpPr>
            <a:spLocks noGrp="1"/>
          </p:cNvSpPr>
          <p:nvPr>
            <p:ph type="pic" idx="2"/>
          </p:nvPr>
        </p:nvSpPr>
        <p:spPr>
          <a:xfrm>
            <a:off x="461700" y="3201000"/>
            <a:ext cx="5770500" cy="3657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99" name="Google Shape;199;p26"/>
          <p:cNvSpPr txBox="1">
            <a:spLocks noGrp="1"/>
          </p:cNvSpPr>
          <p:nvPr>
            <p:ph type="subTitle" idx="1"/>
          </p:nvPr>
        </p:nvSpPr>
        <p:spPr>
          <a:xfrm>
            <a:off x="6753725" y="1115513"/>
            <a:ext cx="4706400" cy="2130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0" name="Google Shape;200;p26"/>
          <p:cNvSpPr txBox="1">
            <a:spLocks noGrp="1"/>
          </p:cNvSpPr>
          <p:nvPr>
            <p:ph type="subTitle" idx="3"/>
          </p:nvPr>
        </p:nvSpPr>
        <p:spPr>
          <a:xfrm>
            <a:off x="6753725" y="733663"/>
            <a:ext cx="470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1" name="Google Shape;201;p26"/>
          <p:cNvSpPr txBox="1">
            <a:spLocks noGrp="1"/>
          </p:cNvSpPr>
          <p:nvPr>
            <p:ph type="subTitle" idx="4"/>
          </p:nvPr>
        </p:nvSpPr>
        <p:spPr>
          <a:xfrm>
            <a:off x="901375" y="2409400"/>
            <a:ext cx="44724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2" name="Google Shape;202;p26"/>
          <p:cNvSpPr txBox="1">
            <a:spLocks noGrp="1"/>
          </p:cNvSpPr>
          <p:nvPr>
            <p:ph type="subTitle" idx="5"/>
          </p:nvPr>
        </p:nvSpPr>
        <p:spPr>
          <a:xfrm>
            <a:off x="6753725" y="3994038"/>
            <a:ext cx="4706400" cy="2130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3" name="Google Shape;203;p26"/>
          <p:cNvSpPr txBox="1">
            <a:spLocks noGrp="1"/>
          </p:cNvSpPr>
          <p:nvPr>
            <p:ph type="subTitle" idx="6"/>
          </p:nvPr>
        </p:nvSpPr>
        <p:spPr>
          <a:xfrm>
            <a:off x="6753725" y="3612188"/>
            <a:ext cx="470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4" name="Google Shape;204;p26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05" name="Google Shape;205;p26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9337086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8">
  <p:cSld name="28"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9"/>
          <p:cNvSpPr txBox="1">
            <a:spLocks noGrp="1"/>
          </p:cNvSpPr>
          <p:nvPr>
            <p:ph type="subTitle" idx="1"/>
          </p:nvPr>
        </p:nvSpPr>
        <p:spPr>
          <a:xfrm>
            <a:off x="2991049" y="3484025"/>
            <a:ext cx="24810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21" name="Google Shape;221;p29"/>
          <p:cNvSpPr txBox="1">
            <a:spLocks noGrp="1"/>
          </p:cNvSpPr>
          <p:nvPr>
            <p:ph type="subTitle" idx="2"/>
          </p:nvPr>
        </p:nvSpPr>
        <p:spPr>
          <a:xfrm>
            <a:off x="2991049" y="3102175"/>
            <a:ext cx="24810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2" name="Google Shape;222;p29"/>
          <p:cNvSpPr txBox="1">
            <a:spLocks noGrp="1"/>
          </p:cNvSpPr>
          <p:nvPr>
            <p:ph type="subTitle" idx="3"/>
          </p:nvPr>
        </p:nvSpPr>
        <p:spPr>
          <a:xfrm>
            <a:off x="8340301" y="3484025"/>
            <a:ext cx="24810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23" name="Google Shape;223;p29"/>
          <p:cNvSpPr txBox="1">
            <a:spLocks noGrp="1"/>
          </p:cNvSpPr>
          <p:nvPr>
            <p:ph type="subTitle" idx="4"/>
          </p:nvPr>
        </p:nvSpPr>
        <p:spPr>
          <a:xfrm>
            <a:off x="8340301" y="3102175"/>
            <a:ext cx="24810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4" name="Google Shape;224;p29"/>
          <p:cNvSpPr txBox="1">
            <a:spLocks noGrp="1"/>
          </p:cNvSpPr>
          <p:nvPr>
            <p:ph type="title" hasCustomPrompt="1"/>
          </p:nvPr>
        </p:nvSpPr>
        <p:spPr>
          <a:xfrm>
            <a:off x="1131125" y="3350325"/>
            <a:ext cx="1479600" cy="738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sp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225" name="Google Shape;225;p29"/>
          <p:cNvSpPr txBox="1">
            <a:spLocks noGrp="1"/>
          </p:cNvSpPr>
          <p:nvPr>
            <p:ph type="title" idx="5" hasCustomPrompt="1"/>
          </p:nvPr>
        </p:nvSpPr>
        <p:spPr>
          <a:xfrm>
            <a:off x="6471412" y="3350325"/>
            <a:ext cx="1479600" cy="738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sp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226" name="Google Shape;226;p29"/>
          <p:cNvSpPr txBox="1">
            <a:spLocks noGrp="1"/>
          </p:cNvSpPr>
          <p:nvPr>
            <p:ph type="title" idx="6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27" name="Google Shape;227;p29"/>
          <p:cNvSpPr txBox="1">
            <a:spLocks noGrp="1"/>
          </p:cNvSpPr>
          <p:nvPr>
            <p:ph type="subTitle" idx="7"/>
          </p:nvPr>
        </p:nvSpPr>
        <p:spPr>
          <a:xfrm>
            <a:off x="861166" y="5203200"/>
            <a:ext cx="105990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56580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9">
  <p:cSld name="29"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0"/>
          <p:cNvSpPr txBox="1">
            <a:spLocks noGrp="1"/>
          </p:cNvSpPr>
          <p:nvPr>
            <p:ph type="subTitle" idx="1"/>
          </p:nvPr>
        </p:nvSpPr>
        <p:spPr>
          <a:xfrm>
            <a:off x="6021923" y="4753350"/>
            <a:ext cx="25605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0" name="Google Shape;230;p30"/>
          <p:cNvSpPr txBox="1">
            <a:spLocks noGrp="1"/>
          </p:cNvSpPr>
          <p:nvPr>
            <p:ph type="subTitle" idx="2"/>
          </p:nvPr>
        </p:nvSpPr>
        <p:spPr>
          <a:xfrm>
            <a:off x="6021923" y="4371500"/>
            <a:ext cx="2560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1" name="Google Shape;231;p30"/>
          <p:cNvSpPr>
            <a:spLocks noGrp="1"/>
          </p:cNvSpPr>
          <p:nvPr>
            <p:ph type="pic" idx="3"/>
          </p:nvPr>
        </p:nvSpPr>
        <p:spPr>
          <a:xfrm>
            <a:off x="1123425" y="2953426"/>
            <a:ext cx="3362700" cy="3904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32" name="Google Shape;232;p30"/>
          <p:cNvSpPr txBox="1">
            <a:spLocks noGrp="1"/>
          </p:cNvSpPr>
          <p:nvPr>
            <p:ph type="subTitle" idx="4"/>
          </p:nvPr>
        </p:nvSpPr>
        <p:spPr>
          <a:xfrm>
            <a:off x="8895067" y="4753350"/>
            <a:ext cx="25605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3" name="Google Shape;233;p30"/>
          <p:cNvSpPr txBox="1">
            <a:spLocks noGrp="1"/>
          </p:cNvSpPr>
          <p:nvPr>
            <p:ph type="subTitle" idx="5"/>
          </p:nvPr>
        </p:nvSpPr>
        <p:spPr>
          <a:xfrm>
            <a:off x="8895067" y="4371500"/>
            <a:ext cx="2560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4" name="Google Shape;234;p30"/>
          <p:cNvSpPr txBox="1">
            <a:spLocks noGrp="1"/>
          </p:cNvSpPr>
          <p:nvPr>
            <p:ph type="subTitle" idx="6"/>
          </p:nvPr>
        </p:nvSpPr>
        <p:spPr>
          <a:xfrm>
            <a:off x="5914624" y="1070350"/>
            <a:ext cx="55455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30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36" name="Google Shape;236;p3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3821276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0">
  <p:cSld name="30"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1"/>
          <p:cNvSpPr>
            <a:spLocks noGrp="1"/>
          </p:cNvSpPr>
          <p:nvPr>
            <p:ph type="pic" idx="2"/>
          </p:nvPr>
        </p:nvSpPr>
        <p:spPr>
          <a:xfrm>
            <a:off x="5850593" y="1295501"/>
            <a:ext cx="6503400" cy="4078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39" name="Google Shape;239;p31"/>
          <p:cNvSpPr txBox="1">
            <a:spLocks noGrp="1"/>
          </p:cNvSpPr>
          <p:nvPr>
            <p:ph type="subTitle" idx="1"/>
          </p:nvPr>
        </p:nvSpPr>
        <p:spPr>
          <a:xfrm>
            <a:off x="1455825" y="4032938"/>
            <a:ext cx="30972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p31"/>
          <p:cNvSpPr txBox="1">
            <a:spLocks noGrp="1"/>
          </p:cNvSpPr>
          <p:nvPr>
            <p:ph type="subTitle" idx="3"/>
          </p:nvPr>
        </p:nvSpPr>
        <p:spPr>
          <a:xfrm>
            <a:off x="1455825" y="3651088"/>
            <a:ext cx="3097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1" name="Google Shape;241;p31"/>
          <p:cNvSpPr txBox="1">
            <a:spLocks noGrp="1"/>
          </p:cNvSpPr>
          <p:nvPr>
            <p:ph type="subTitle" idx="4"/>
          </p:nvPr>
        </p:nvSpPr>
        <p:spPr>
          <a:xfrm>
            <a:off x="1455825" y="5425250"/>
            <a:ext cx="30972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p31"/>
          <p:cNvSpPr txBox="1">
            <a:spLocks noGrp="1"/>
          </p:cNvSpPr>
          <p:nvPr>
            <p:ph type="subTitle" idx="5"/>
          </p:nvPr>
        </p:nvSpPr>
        <p:spPr>
          <a:xfrm>
            <a:off x="1455825" y="5043400"/>
            <a:ext cx="3097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3" name="Google Shape;243;p31"/>
          <p:cNvSpPr txBox="1">
            <a:spLocks noGrp="1"/>
          </p:cNvSpPr>
          <p:nvPr>
            <p:ph type="title"/>
          </p:nvPr>
        </p:nvSpPr>
        <p:spPr>
          <a:xfrm>
            <a:off x="834100" y="1423900"/>
            <a:ext cx="52803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36930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">
  <p:cSld name="03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>
            <a:spLocks noGrp="1"/>
          </p:cNvSpPr>
          <p:nvPr>
            <p:ph type="pic" idx="2"/>
          </p:nvPr>
        </p:nvSpPr>
        <p:spPr>
          <a:xfrm>
            <a:off x="461700" y="2276100"/>
            <a:ext cx="11730000" cy="45819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9" name="Google Shape;19;p4"/>
          <p:cNvSpPr txBox="1">
            <a:spLocks noGrp="1"/>
          </p:cNvSpPr>
          <p:nvPr>
            <p:ph type="title"/>
          </p:nvPr>
        </p:nvSpPr>
        <p:spPr>
          <a:xfrm>
            <a:off x="861100" y="593200"/>
            <a:ext cx="41598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ubTitle" idx="1"/>
          </p:nvPr>
        </p:nvSpPr>
        <p:spPr>
          <a:xfrm>
            <a:off x="5420300" y="767050"/>
            <a:ext cx="60399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2273117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4">
  <p:cSld name="04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>
            <a:spLocks noGrp="1"/>
          </p:cNvSpPr>
          <p:nvPr>
            <p:ph type="pic" idx="2"/>
          </p:nvPr>
        </p:nvSpPr>
        <p:spPr>
          <a:xfrm>
            <a:off x="461700" y="0"/>
            <a:ext cx="5377800" cy="68853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4" name="Google Shape;24;p5"/>
          <p:cNvSpPr txBox="1">
            <a:spLocks noGrp="1"/>
          </p:cNvSpPr>
          <p:nvPr>
            <p:ph type="subTitle" idx="1"/>
          </p:nvPr>
        </p:nvSpPr>
        <p:spPr>
          <a:xfrm>
            <a:off x="6408225" y="5009400"/>
            <a:ext cx="48960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6717450" y="1264111"/>
            <a:ext cx="45867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991738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5">
  <p:cSld name="05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>
            <a:spLocks noGrp="1"/>
          </p:cNvSpPr>
          <p:nvPr>
            <p:ph type="pic" idx="2"/>
          </p:nvPr>
        </p:nvSpPr>
        <p:spPr>
          <a:xfrm>
            <a:off x="731525" y="593200"/>
            <a:ext cx="10728600" cy="56781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9" name="Google Shape;29;p6"/>
          <p:cNvSpPr txBox="1">
            <a:spLocks noGrp="1"/>
          </p:cNvSpPr>
          <p:nvPr>
            <p:ph type="subTitle" idx="1"/>
          </p:nvPr>
        </p:nvSpPr>
        <p:spPr>
          <a:xfrm>
            <a:off x="731575" y="1761600"/>
            <a:ext cx="4381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subTitle" idx="3"/>
          </p:nvPr>
        </p:nvSpPr>
        <p:spPr>
          <a:xfrm>
            <a:off x="731575" y="1379750"/>
            <a:ext cx="4381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0651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6">
  <p:cSld name="06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/>
          <p:nvPr/>
        </p:nvSpPr>
        <p:spPr>
          <a:xfrm>
            <a:off x="6972300" y="0"/>
            <a:ext cx="52197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797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subTitle" idx="1"/>
          </p:nvPr>
        </p:nvSpPr>
        <p:spPr>
          <a:xfrm>
            <a:off x="861100" y="3530549"/>
            <a:ext cx="47976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ubTitle" idx="2"/>
          </p:nvPr>
        </p:nvSpPr>
        <p:spPr>
          <a:xfrm>
            <a:off x="861100" y="3148700"/>
            <a:ext cx="47976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subTitle" idx="3"/>
          </p:nvPr>
        </p:nvSpPr>
        <p:spPr>
          <a:xfrm>
            <a:off x="861100" y="5049420"/>
            <a:ext cx="47976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subTitle" idx="4"/>
          </p:nvPr>
        </p:nvSpPr>
        <p:spPr>
          <a:xfrm>
            <a:off x="861100" y="4667571"/>
            <a:ext cx="47976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subTitle" idx="5"/>
          </p:nvPr>
        </p:nvSpPr>
        <p:spPr>
          <a:xfrm>
            <a:off x="7778175" y="2741350"/>
            <a:ext cx="36819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subTitle" idx="6"/>
          </p:nvPr>
        </p:nvSpPr>
        <p:spPr>
          <a:xfrm>
            <a:off x="7778175" y="4655400"/>
            <a:ext cx="36819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subTitle" idx="7"/>
          </p:nvPr>
        </p:nvSpPr>
        <p:spPr>
          <a:xfrm>
            <a:off x="7832225" y="3887206"/>
            <a:ext cx="3627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 i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subTitle" idx="8"/>
          </p:nvPr>
        </p:nvSpPr>
        <p:spPr>
          <a:xfrm>
            <a:off x="7835178" y="5789081"/>
            <a:ext cx="362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 i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Google Shape;42;p7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403146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7">
  <p:cSld name="07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"/>
          <p:cNvSpPr>
            <a:spLocks noGrp="1"/>
          </p:cNvSpPr>
          <p:nvPr>
            <p:ph type="pic" idx="2"/>
          </p:nvPr>
        </p:nvSpPr>
        <p:spPr>
          <a:xfrm>
            <a:off x="461700" y="2798625"/>
            <a:ext cx="4742100" cy="40596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45" name="Google Shape;45;p8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1997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subTitle" idx="1"/>
          </p:nvPr>
        </p:nvSpPr>
        <p:spPr>
          <a:xfrm>
            <a:off x="7576023" y="2979563"/>
            <a:ext cx="38841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subTitle" idx="3"/>
          </p:nvPr>
        </p:nvSpPr>
        <p:spPr>
          <a:xfrm>
            <a:off x="7576023" y="2597713"/>
            <a:ext cx="388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subTitle" idx="4"/>
          </p:nvPr>
        </p:nvSpPr>
        <p:spPr>
          <a:xfrm>
            <a:off x="7576023" y="4990788"/>
            <a:ext cx="38841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ubTitle" idx="5"/>
          </p:nvPr>
        </p:nvSpPr>
        <p:spPr>
          <a:xfrm>
            <a:off x="7576023" y="4608938"/>
            <a:ext cx="388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276470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8">
  <p:cSld name="08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9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4709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ubTitle" idx="1"/>
          </p:nvPr>
        </p:nvSpPr>
        <p:spPr>
          <a:xfrm>
            <a:off x="25714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subTitle" idx="2"/>
          </p:nvPr>
        </p:nvSpPr>
        <p:spPr>
          <a:xfrm>
            <a:off x="25714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subTitle" idx="3"/>
          </p:nvPr>
        </p:nvSpPr>
        <p:spPr>
          <a:xfrm>
            <a:off x="257142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subTitle" idx="4"/>
          </p:nvPr>
        </p:nvSpPr>
        <p:spPr>
          <a:xfrm>
            <a:off x="257142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ubTitle" idx="5"/>
          </p:nvPr>
        </p:nvSpPr>
        <p:spPr>
          <a:xfrm>
            <a:off x="88960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subTitle" idx="6"/>
          </p:nvPr>
        </p:nvSpPr>
        <p:spPr>
          <a:xfrm>
            <a:off x="88960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subTitle" idx="7"/>
          </p:nvPr>
        </p:nvSpPr>
        <p:spPr>
          <a:xfrm>
            <a:off x="57337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ubTitle" idx="8"/>
          </p:nvPr>
        </p:nvSpPr>
        <p:spPr>
          <a:xfrm>
            <a:off x="57337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subTitle" idx="9"/>
          </p:nvPr>
        </p:nvSpPr>
        <p:spPr>
          <a:xfrm>
            <a:off x="573372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subTitle" idx="13"/>
          </p:nvPr>
        </p:nvSpPr>
        <p:spPr>
          <a:xfrm>
            <a:off x="573372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subTitle" idx="14"/>
          </p:nvPr>
        </p:nvSpPr>
        <p:spPr>
          <a:xfrm>
            <a:off x="8896037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ubTitle" idx="15"/>
          </p:nvPr>
        </p:nvSpPr>
        <p:spPr>
          <a:xfrm>
            <a:off x="8896037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Google Shape;65;p9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607631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9">
  <p:cSld name="09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>
            <a:spLocks noGrp="1"/>
          </p:cNvSpPr>
          <p:nvPr>
            <p:ph type="pic" idx="2"/>
          </p:nvPr>
        </p:nvSpPr>
        <p:spPr>
          <a:xfrm>
            <a:off x="4862625" y="0"/>
            <a:ext cx="45744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68" name="Google Shape;68;p10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4322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subTitle" idx="1"/>
          </p:nvPr>
        </p:nvSpPr>
        <p:spPr>
          <a:xfrm>
            <a:off x="1141425" y="52032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subTitle" idx="3"/>
          </p:nvPr>
        </p:nvSpPr>
        <p:spPr>
          <a:xfrm>
            <a:off x="1141425" y="48213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ubTitle" idx="4"/>
          </p:nvPr>
        </p:nvSpPr>
        <p:spPr>
          <a:xfrm>
            <a:off x="1141425" y="33816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subTitle" idx="5"/>
          </p:nvPr>
        </p:nvSpPr>
        <p:spPr>
          <a:xfrm>
            <a:off x="1141425" y="29997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3" name="Google Shape;73;p1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74" name="Google Shape;74;p10"/>
          <p:cNvSpPr txBox="1">
            <a:spLocks noGrp="1"/>
          </p:cNvSpPr>
          <p:nvPr>
            <p:ph type="subTitle" idx="6"/>
          </p:nvPr>
        </p:nvSpPr>
        <p:spPr>
          <a:xfrm>
            <a:off x="8824925" y="52032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0"/>
          <p:cNvSpPr txBox="1">
            <a:spLocks noGrp="1"/>
          </p:cNvSpPr>
          <p:nvPr>
            <p:ph type="subTitle" idx="7"/>
          </p:nvPr>
        </p:nvSpPr>
        <p:spPr>
          <a:xfrm>
            <a:off x="8824925" y="48213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Google Shape;76;p10"/>
          <p:cNvSpPr txBox="1">
            <a:spLocks noGrp="1"/>
          </p:cNvSpPr>
          <p:nvPr>
            <p:ph type="subTitle" idx="8"/>
          </p:nvPr>
        </p:nvSpPr>
        <p:spPr>
          <a:xfrm>
            <a:off x="8824925" y="33816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0"/>
          <p:cNvSpPr txBox="1">
            <a:spLocks noGrp="1"/>
          </p:cNvSpPr>
          <p:nvPr>
            <p:ph type="subTitle" idx="9"/>
          </p:nvPr>
        </p:nvSpPr>
        <p:spPr>
          <a:xfrm>
            <a:off x="8824925" y="29997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59957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31582" y="593367"/>
            <a:ext cx="10728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31582" y="1536633"/>
            <a:ext cx="107286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1pPr>
            <a:lvl2pPr marL="914400" lvl="1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2pPr>
            <a:lvl3pPr marL="1371600" lvl="2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3pPr>
            <a:lvl4pPr marL="1828800" lvl="3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4pPr>
            <a:lvl5pPr marL="2286000" lvl="4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5pPr>
            <a:lvl6pPr marL="2743200" lvl="5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6pPr>
            <a:lvl7pPr marL="3200400" lvl="6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7pPr>
            <a:lvl8pPr marL="3657600" lvl="7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8pPr>
            <a:lvl9pPr marL="4114800" lvl="8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0816910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  <p:sldLayoutId id="2147483928" r:id="rId10"/>
    <p:sldLayoutId id="2147483929" r:id="rId11"/>
    <p:sldLayoutId id="2147483931" r:id="rId12"/>
    <p:sldLayoutId id="2147483932" r:id="rId13"/>
    <p:sldLayoutId id="2147483933" r:id="rId14"/>
    <p:sldLayoutId id="2147483934" r:id="rId15"/>
    <p:sldLayoutId id="2147483935" r:id="rId16"/>
    <p:sldLayoutId id="2147483936" r:id="rId17"/>
    <p:sldLayoutId id="2147483937" r:id="rId18"/>
    <p:sldLayoutId id="2147483939" r:id="rId19"/>
    <p:sldLayoutId id="2147483940" r:id="rId20"/>
    <p:sldLayoutId id="2147483942" r:id="rId21"/>
    <p:sldLayoutId id="2147483945" r:id="rId22"/>
    <p:sldLayoutId id="2147483946" r:id="rId23"/>
    <p:sldLayoutId id="2147483947" r:id="rId2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461">
          <p15:clr>
            <a:srgbClr val="EA4335"/>
          </p15:clr>
        </p15:guide>
        <p15:guide id="2" pos="7219">
          <p15:clr>
            <a:srgbClr val="EA4335"/>
          </p15:clr>
        </p15:guide>
        <p15:guide id="3" orient="horz" pos="374">
          <p15:clr>
            <a:srgbClr val="EA4335"/>
          </p15:clr>
        </p15:guide>
        <p15:guide id="4" orient="horz" pos="3951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city with a circular structure&#10;&#10;AI-generated content may be incorrect.">
            <a:extLst>
              <a:ext uri="{FF2B5EF4-FFF2-40B4-BE49-F238E27FC236}">
                <a16:creationId xmlns:a16="http://schemas.microsoft.com/office/drawing/2014/main" id="{7EFFF2FE-EA73-6FAA-B783-18B723ECC599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" r="184"/>
          <a:stretch>
            <a:fillRect/>
          </a:stretch>
        </p:blipFill>
        <p:spPr>
          <a:xfrm>
            <a:off x="0" y="0"/>
            <a:ext cx="12191700" cy="6883200"/>
          </a:xfrm>
          <a:gradFill>
            <a:gsLst>
              <a:gs pos="7500">
                <a:srgbClr val="BABABA"/>
              </a:gs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</a:gradFill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2E7764E-98F0-8250-D8DF-D48F4F886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82" y="121915"/>
            <a:ext cx="5044966" cy="2288662"/>
          </a:xfrm>
        </p:spPr>
        <p:txBody>
          <a:bodyPr/>
          <a:lstStyle/>
          <a:p>
            <a:pPr algn="ctr">
              <a:spcAft>
                <a:spcPts val="600"/>
              </a:spcAft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First D-8 Health Experts Meeting</a:t>
            </a:r>
            <a:br>
              <a:rPr lang="en-US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17</a:t>
            </a:r>
            <a:r>
              <a:rPr lang="en-US" sz="3600" baseline="30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 </a:t>
            </a:r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November, 2025</a:t>
            </a:r>
            <a:br>
              <a:rPr lang="en-US" sz="4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D0A8C98-F9BC-B477-E05D-7CF52D6A6A4A}"/>
              </a:ext>
            </a:extLst>
          </p:cNvPr>
          <p:cNvGrpSpPr/>
          <p:nvPr/>
        </p:nvGrpSpPr>
        <p:grpSpPr>
          <a:xfrm>
            <a:off x="301405" y="2622138"/>
            <a:ext cx="4240715" cy="1720208"/>
            <a:chOff x="3944436" y="4048037"/>
            <a:chExt cx="4073504" cy="1720208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315D037-D11F-7A06-1C80-80A5E0AC2635}"/>
                </a:ext>
              </a:extLst>
            </p:cNvPr>
            <p:cNvSpPr txBox="1"/>
            <p:nvPr/>
          </p:nvSpPr>
          <p:spPr>
            <a:xfrm>
              <a:off x="3964918" y="4070023"/>
              <a:ext cx="4019363" cy="16982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b="1" spc="600" dirty="0">
                  <a:solidFill>
                    <a:schemeClr val="bg1"/>
                  </a:solidFill>
                  <a:effectLst/>
                  <a:latin typeface="Book Antiqua" panose="02040602050305030304" pitchFamily="18" charset="0"/>
                  <a:ea typeface="Open Sans ExtraBold" panose="020B0906030804020204" pitchFamily="34" charset="0"/>
                  <a:cs typeface="Mongolian Baiti" panose="03000500000000000000" pitchFamily="66" charset="0"/>
                </a:rPr>
                <a:t>Bambang </a:t>
              </a:r>
              <a:r>
                <a:rPr lang="en-US" sz="2400" b="1" spc="600" dirty="0" err="1">
                  <a:solidFill>
                    <a:schemeClr val="bg1"/>
                  </a:solidFill>
                  <a:effectLst/>
                  <a:latin typeface="Book Antiqua" panose="02040602050305030304" pitchFamily="18" charset="0"/>
                  <a:ea typeface="Open Sans ExtraBold" panose="020B0906030804020204" pitchFamily="34" charset="0"/>
                  <a:cs typeface="Mongolian Baiti" panose="03000500000000000000" pitchFamily="66" charset="0"/>
                </a:rPr>
                <a:t>Widianto</a:t>
              </a:r>
              <a:endParaRPr lang="en-US" sz="2400" b="1" spc="600" dirty="0">
                <a:solidFill>
                  <a:schemeClr val="bg1"/>
                </a:solidFill>
                <a:effectLst/>
                <a:latin typeface="Book Antiqua" panose="02040602050305030304" pitchFamily="18" charset="0"/>
                <a:ea typeface="Open Sans ExtraBold" panose="020B0906030804020204" pitchFamily="34" charset="0"/>
                <a:cs typeface="Mongolian Baiti" panose="03000500000000000000" pitchFamily="66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2400" b="1" spc="600" dirty="0">
                  <a:solidFill>
                    <a:schemeClr val="bg1"/>
                  </a:solidFill>
                  <a:latin typeface="Book Antiqua" panose="02040602050305030304" pitchFamily="18" charset="0"/>
                  <a:ea typeface="Open Sans ExtraBold" panose="020B0906030804020204" pitchFamily="34" charset="0"/>
                  <a:cs typeface="Mongolian Baiti" panose="03000500000000000000" pitchFamily="66" charset="0"/>
                </a:rPr>
                <a:t>Indonesia </a:t>
              </a:r>
              <a:endParaRPr lang="en-ID" sz="2400" b="1" spc="600" dirty="0">
                <a:solidFill>
                  <a:schemeClr val="bg1"/>
                </a:solidFill>
                <a:latin typeface="Book Antiqua" panose="02040602050305030304" pitchFamily="18" charset="0"/>
                <a:ea typeface="Open Sans ExtraBold" panose="020B0906030804020204" pitchFamily="34" charset="0"/>
                <a:cs typeface="Mongolian Baiti" panose="03000500000000000000" pitchFamily="66" charset="0"/>
              </a:endParaRP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664063D1-F4BE-9BF4-4917-91E315BE4F8A}"/>
                </a:ext>
              </a:extLst>
            </p:cNvPr>
            <p:cNvSpPr/>
            <p:nvPr/>
          </p:nvSpPr>
          <p:spPr>
            <a:xfrm>
              <a:off x="3944436" y="4048037"/>
              <a:ext cx="4073504" cy="1270654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8805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37"/>
          <p:cNvSpPr txBox="1">
            <a:spLocks noGrp="1"/>
          </p:cNvSpPr>
          <p:nvPr>
            <p:ph type="title"/>
          </p:nvPr>
        </p:nvSpPr>
        <p:spPr>
          <a:xfrm>
            <a:off x="955693" y="607219"/>
            <a:ext cx="6377900" cy="861734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4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Indonesia overview</a:t>
            </a:r>
            <a:endParaRPr sz="40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Google Shape;325;p37">
            <a:extLst>
              <a:ext uri="{FF2B5EF4-FFF2-40B4-BE49-F238E27FC236}">
                <a16:creationId xmlns:a16="http://schemas.microsoft.com/office/drawing/2014/main" id="{4BDE96FF-D381-3B84-7A64-8878BF6BF128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5" name="Picture 4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7B7C358-DD25-24CF-6522-0FF4E720CB6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6" name="CaixaDeTexto 6">
            <a:extLst>
              <a:ext uri="{FF2B5EF4-FFF2-40B4-BE49-F238E27FC236}">
                <a16:creationId xmlns:a16="http://schemas.microsoft.com/office/drawing/2014/main" id="{D8BE85B2-92E5-3112-C6D1-AA1B56FFA532}"/>
              </a:ext>
            </a:extLst>
          </p:cNvPr>
          <p:cNvSpPr txBox="1"/>
          <p:nvPr/>
        </p:nvSpPr>
        <p:spPr>
          <a:xfrm>
            <a:off x="12192000" y="1196025"/>
            <a:ext cx="9186042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sz="2400" dirty="0">
                <a:solidFill>
                  <a:schemeClr val="dk1"/>
                </a:solidFill>
                <a:latin typeface="Nunito Sans"/>
                <a:sym typeface="Nunito Sans"/>
              </a:rPr>
              <a:t>Overview of the </a:t>
            </a:r>
            <a:r>
              <a:rPr lang="en-US" sz="2400" dirty="0">
                <a:solidFill>
                  <a:schemeClr val="dk1"/>
                </a:solidFill>
                <a:latin typeface="Nunito Sans"/>
              </a:rPr>
              <a:t>National Maternal, Neonatal, and Child health Landscape</a:t>
            </a:r>
            <a:endParaRPr lang="en-US" sz="2400" dirty="0">
              <a:solidFill>
                <a:schemeClr val="dk1"/>
              </a:solidFill>
              <a:latin typeface="Nunito Sans"/>
              <a:sym typeface="Nunito Sans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519B8AD0-DB13-BD44-03A0-5E639DF9BE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5693" y="1346568"/>
            <a:ext cx="10567763" cy="4755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Continuum of Care System</a:t>
            </a:r>
            <a:endParaRPr lang="en-US" altLang="en-US" dirty="0">
              <a:latin typeface="+mj-lt"/>
            </a:endParaRPr>
          </a:p>
          <a:p>
            <a:pPr marL="625475" marR="0" lvl="0" indent="-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Services delivered through 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integrated pathways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from pregnancy to early childhood via </a:t>
            </a:r>
            <a:r>
              <a:rPr kumimoji="0" lang="en-US" altLang="en-US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Puskesmas</a:t>
            </a:r>
            <a:r>
              <a:rPr kumimoji="0" lang="en-US" altLang="en-US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, hospitals, and </a:t>
            </a:r>
            <a:r>
              <a:rPr kumimoji="0" lang="en-US" altLang="en-US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Posyandu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.</a:t>
            </a:r>
          </a:p>
          <a:p>
            <a:pPr marL="625475" marR="0" lvl="0" indent="-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Strengthened by the 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KJSU referral network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for high-risk maternal and neonatal cases.</a:t>
            </a: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2"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Policy &amp; Governance Framework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625475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Guided by </a:t>
            </a:r>
            <a:r>
              <a:rPr kumimoji="0" lang="en-US" altLang="en-US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Law No. 17/2023 on Health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and </a:t>
            </a:r>
            <a:r>
              <a:rPr kumimoji="0" lang="en-US" altLang="en-US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Presidential Instruction No. 5/2022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on MNCH acceleration.</a:t>
            </a:r>
          </a:p>
          <a:p>
            <a:pPr marL="625475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Backed by national programs: </a:t>
            </a:r>
            <a:r>
              <a:rPr kumimoji="0" lang="en-US" altLang="en-US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PONED/PONEK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emergency services and </a:t>
            </a:r>
            <a:r>
              <a:rPr kumimoji="0" lang="en-US" altLang="en-US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Gerakan </a:t>
            </a:r>
            <a:r>
              <a:rPr kumimoji="0" lang="en-US" altLang="en-US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Sayang</a:t>
            </a:r>
            <a:r>
              <a:rPr kumimoji="0" lang="en-US" altLang="en-US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Ibu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community initiative.</a:t>
            </a: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3"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Digital &amp; Community Integration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625475" marR="0" lvl="0" indent="-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SATUSEHAT platform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links ANC, immunization, and growth data in real time.</a:t>
            </a:r>
          </a:p>
          <a:p>
            <a:pPr marL="625475" marR="0" lvl="0" indent="-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Community engagement through </a:t>
            </a:r>
            <a:r>
              <a:rPr kumimoji="0" lang="en-US" altLang="en-US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Aksi</a:t>
            </a:r>
            <a:r>
              <a:rPr kumimoji="0" lang="en-US" altLang="en-US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</a:t>
            </a:r>
            <a:r>
              <a:rPr kumimoji="0" lang="en-US" altLang="en-US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Bergizi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and family-based nutrition monitoring.</a:t>
            </a:r>
          </a:p>
          <a:p>
            <a:pPr marL="342900" indent="-342900" algn="just">
              <a:buFont typeface="+mj-lt"/>
              <a:buAutoNum type="arabicPeriod" startAt="4"/>
            </a:pPr>
            <a:r>
              <a:rPr lang="en-US" b="1" dirty="0">
                <a:latin typeface="+mj-lt"/>
              </a:rPr>
              <a:t>Overall Situation</a:t>
            </a:r>
            <a:endParaRPr lang="en-US" dirty="0">
              <a:latin typeface="+mj-lt"/>
            </a:endParaRPr>
          </a:p>
          <a:p>
            <a:pPr marL="625475" indent="-285750" algn="just"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MNCH remains a </a:t>
            </a:r>
            <a:r>
              <a:rPr lang="en-US" b="1" dirty="0">
                <a:latin typeface="+mj-lt"/>
              </a:rPr>
              <a:t>national priority</a:t>
            </a:r>
            <a:r>
              <a:rPr lang="en-US" dirty="0">
                <a:latin typeface="+mj-lt"/>
              </a:rPr>
              <a:t>, contributing to SDG 3 targets on maternal and child mortality reduction.</a:t>
            </a:r>
          </a:p>
          <a:p>
            <a:pPr marL="625475" indent="-285750" algn="just"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Maternal Mortality Ratio (MMR): </a:t>
            </a:r>
            <a:r>
              <a:rPr lang="en-US" b="1" dirty="0">
                <a:latin typeface="+mj-lt"/>
              </a:rPr>
              <a:t>189/100,000 live births (2023)</a:t>
            </a:r>
            <a:r>
              <a:rPr lang="en-US" dirty="0">
                <a:latin typeface="+mj-lt"/>
              </a:rPr>
              <a:t>; Neonatal Mortality Rate (NMR): </a:t>
            </a:r>
            <a:r>
              <a:rPr lang="en-US" b="1" dirty="0">
                <a:latin typeface="+mj-lt"/>
              </a:rPr>
              <a:t>12/1,000 live births</a:t>
            </a:r>
            <a:r>
              <a:rPr lang="en-US" dirty="0">
                <a:latin typeface="+mj-lt"/>
              </a:rPr>
              <a:t> — showing gradual improvement but regional disparities persist.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39"/>
          <p:cNvSpPr txBox="1">
            <a:spLocks noGrp="1"/>
          </p:cNvSpPr>
          <p:nvPr>
            <p:ph type="title"/>
          </p:nvPr>
        </p:nvSpPr>
        <p:spPr>
          <a:xfrm>
            <a:off x="870694" y="150649"/>
            <a:ext cx="4470900" cy="878942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4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Strategic projects</a:t>
            </a:r>
            <a:br>
              <a:rPr lang="en-US" sz="4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dirty="0"/>
          </a:p>
        </p:txBody>
      </p: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2C76EEBF-0C56-67D5-A368-A3A270EE4285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BF1D253-66B2-F232-F09B-2D4CDEEA3FB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50649"/>
            <a:ext cx="1352154" cy="956684"/>
          </a:xfrm>
          <a:prstGeom prst="rect">
            <a:avLst/>
          </a:prstGeom>
        </p:spPr>
      </p:pic>
      <p:sp>
        <p:nvSpPr>
          <p:cNvPr id="4" name="CaixaDeTexto 6">
            <a:extLst>
              <a:ext uri="{FF2B5EF4-FFF2-40B4-BE49-F238E27FC236}">
                <a16:creationId xmlns:a16="http://schemas.microsoft.com/office/drawing/2014/main" id="{19AFB615-358C-CE25-4937-B57076CECBA9}"/>
              </a:ext>
            </a:extLst>
          </p:cNvPr>
          <p:cNvSpPr txBox="1"/>
          <p:nvPr/>
        </p:nvSpPr>
        <p:spPr>
          <a:xfrm>
            <a:off x="12362550" y="1695303"/>
            <a:ext cx="865785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chemeClr val="dk1"/>
              </a:buClr>
              <a:buSzPts val="1400"/>
            </a:pPr>
            <a:r>
              <a:rPr lang="en-US" sz="2400" dirty="0">
                <a:solidFill>
                  <a:schemeClr val="dk1"/>
                </a:solidFill>
                <a:latin typeface="Nunito Sans"/>
                <a:sym typeface="Nunito Sans"/>
              </a:rPr>
              <a:t>Describe of the </a:t>
            </a:r>
            <a:r>
              <a:rPr lang="en-US" sz="2400" dirty="0">
                <a:solidFill>
                  <a:schemeClr val="dk1"/>
                </a:solidFill>
                <a:latin typeface="Nunito Sans"/>
              </a:rPr>
              <a:t>National Strategies and Frameworks for </a:t>
            </a:r>
          </a:p>
          <a:p>
            <a:pPr algn="ctr">
              <a:lnSpc>
                <a:spcPct val="150000"/>
              </a:lnSpc>
              <a:buClr>
                <a:schemeClr val="dk1"/>
              </a:buClr>
              <a:buSzPts val="1400"/>
            </a:pPr>
            <a:r>
              <a:rPr lang="en-US" sz="2400" dirty="0">
                <a:solidFill>
                  <a:schemeClr val="dk1"/>
                </a:solidFill>
                <a:latin typeface="Nunito Sans"/>
              </a:rPr>
              <a:t>Maternal, Neonatal, and Child health </a:t>
            </a:r>
            <a:endParaRPr lang="pt-BR" sz="1600" b="1" i="1" dirty="0"/>
          </a:p>
        </p:txBody>
      </p:sp>
      <p:sp>
        <p:nvSpPr>
          <p:cNvPr id="15" name="Rectangle 1">
            <a:extLst>
              <a:ext uri="{FF2B5EF4-FFF2-40B4-BE49-F238E27FC236}">
                <a16:creationId xmlns:a16="http://schemas.microsoft.com/office/drawing/2014/main" id="{D2EF9A10-30FA-2962-5559-E7028A4549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236" y="1107333"/>
            <a:ext cx="11328741" cy="4755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ID" b="1" dirty="0">
                <a:latin typeface="+mj-lt"/>
              </a:rPr>
              <a:t>Maternal Health and Screening Programs</a:t>
            </a:r>
            <a:endParaRPr lang="en-ID" dirty="0">
              <a:latin typeface="+mj-lt"/>
            </a:endParaRPr>
          </a:p>
          <a:p>
            <a:pPr marL="625475" indent="-285750">
              <a:buFont typeface="Arial" panose="020B0604020202020204" pitchFamily="34" charset="0"/>
              <a:buChar char="•"/>
            </a:pPr>
            <a:r>
              <a:rPr lang="en-ID" dirty="0">
                <a:latin typeface="+mj-lt"/>
              </a:rPr>
              <a:t>Nationwide </a:t>
            </a:r>
            <a:r>
              <a:rPr lang="en-ID" b="1" dirty="0">
                <a:latin typeface="+mj-lt"/>
              </a:rPr>
              <a:t>screening</a:t>
            </a:r>
            <a:r>
              <a:rPr lang="en-ID" dirty="0">
                <a:latin typeface="+mj-lt"/>
              </a:rPr>
              <a:t> for </a:t>
            </a:r>
            <a:r>
              <a:rPr lang="en-ID" dirty="0" err="1">
                <a:latin typeface="+mj-lt"/>
              </a:rPr>
              <a:t>anemia</a:t>
            </a:r>
            <a:r>
              <a:rPr lang="en-ID" dirty="0">
                <a:latin typeface="+mj-lt"/>
              </a:rPr>
              <a:t>, hypertension, diabetes, HIV, syphilis, and hepatitis B during ANC.</a:t>
            </a:r>
          </a:p>
          <a:p>
            <a:pPr marL="625475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ID" b="1" dirty="0">
                <a:latin typeface="+mj-lt"/>
              </a:rPr>
              <a:t>Six ANC visits</a:t>
            </a:r>
            <a:r>
              <a:rPr lang="en-ID" dirty="0">
                <a:latin typeface="+mj-lt"/>
              </a:rPr>
              <a:t> with digital monitoring via </a:t>
            </a:r>
            <a:r>
              <a:rPr lang="en-ID" i="1" dirty="0">
                <a:latin typeface="+mj-lt"/>
              </a:rPr>
              <a:t>SATUSEHAT</a:t>
            </a:r>
            <a:r>
              <a:rPr lang="en-ID" dirty="0">
                <a:latin typeface="+mj-lt"/>
              </a:rPr>
              <a:t> to detect and manage high-risk pregnancies early</a:t>
            </a:r>
          </a:p>
          <a:p>
            <a:pPr marL="342900" indent="-342900">
              <a:buFont typeface="+mj-lt"/>
              <a:buAutoNum type="arabicPeriod" startAt="2"/>
            </a:pPr>
            <a:r>
              <a:rPr lang="en-US" b="1" dirty="0">
                <a:latin typeface="+mj-lt"/>
              </a:rPr>
              <a:t>Health Systems and Infrastructure</a:t>
            </a:r>
            <a:endParaRPr lang="en-US" dirty="0">
              <a:latin typeface="+mj-lt"/>
            </a:endParaRPr>
          </a:p>
          <a:p>
            <a:pPr marL="625475" indent="-269875">
              <a:buFont typeface="Arial" panose="020B0604020202020204" pitchFamily="34" charset="0"/>
              <a:buChar char="•"/>
            </a:pPr>
            <a:r>
              <a:rPr lang="en-US" b="1" dirty="0">
                <a:latin typeface="+mj-lt"/>
              </a:rPr>
              <a:t>SIHREN (Strengthening Indonesia’s Healthcare Referral Network):</a:t>
            </a:r>
            <a:r>
              <a:rPr lang="en-US" dirty="0">
                <a:latin typeface="+mj-lt"/>
              </a:rPr>
              <a:t> strengthens referral systems, hospital readiness, and medical equipment for high-risk MNCH cases.</a:t>
            </a:r>
          </a:p>
          <a:p>
            <a:pPr marL="625475" indent="-269875">
              <a:buFont typeface="Arial" panose="020B0604020202020204" pitchFamily="34" charset="0"/>
              <a:buChar char="•"/>
            </a:pPr>
            <a:r>
              <a:rPr lang="en-US" b="1" dirty="0">
                <a:latin typeface="+mj-lt"/>
              </a:rPr>
              <a:t>SOPHI (Strengthening of Primary Healthcare in Indonesia):</a:t>
            </a:r>
            <a:r>
              <a:rPr lang="en-US" dirty="0">
                <a:latin typeface="+mj-lt"/>
              </a:rPr>
              <a:t> Upgrades primary facilities with ultrasound, fetal dopplers, infant warmers, and hemoglobin analyzers.</a:t>
            </a:r>
          </a:p>
          <a:p>
            <a:pPr marL="625475" indent="-26987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1" dirty="0" err="1">
                <a:latin typeface="+mj-lt"/>
              </a:rPr>
              <a:t>InPULS</a:t>
            </a:r>
            <a:r>
              <a:rPr lang="en-US" b="1" dirty="0">
                <a:latin typeface="+mj-lt"/>
              </a:rPr>
              <a:t> (Indonesia Public Laboratory System Strengthening):</a:t>
            </a:r>
            <a:r>
              <a:rPr lang="en-US" dirty="0">
                <a:latin typeface="+mj-lt"/>
              </a:rPr>
              <a:t> Expands lab capacity for maternal infection screening, newborn testing, and surveillance.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en-ID" b="1" dirty="0">
                <a:latin typeface="+mj-lt"/>
              </a:rPr>
              <a:t>Community &amp; Nutrition Programs</a:t>
            </a:r>
          </a:p>
          <a:p>
            <a:pPr marL="625475" indent="-285750">
              <a:buFont typeface="Arial" panose="020B0604020202020204" pitchFamily="34" charset="0"/>
              <a:buChar char="•"/>
            </a:pPr>
            <a:r>
              <a:rPr lang="en-ID" b="1" dirty="0">
                <a:latin typeface="+mj-lt"/>
              </a:rPr>
              <a:t>Pregnant women </a:t>
            </a:r>
            <a:r>
              <a:rPr lang="en-ID" b="1" dirty="0" err="1">
                <a:latin typeface="+mj-lt"/>
              </a:rPr>
              <a:t>clases</a:t>
            </a:r>
            <a:r>
              <a:rPr lang="en-ID" b="1" dirty="0">
                <a:latin typeface="+mj-lt"/>
              </a:rPr>
              <a:t>, GSI</a:t>
            </a:r>
            <a:r>
              <a:rPr lang="en-ID" dirty="0">
                <a:latin typeface="+mj-lt"/>
              </a:rPr>
              <a:t>, and </a:t>
            </a:r>
            <a:r>
              <a:rPr lang="en-ID" b="1" dirty="0" err="1">
                <a:latin typeface="+mj-lt"/>
              </a:rPr>
              <a:t>Posyandu</a:t>
            </a:r>
            <a:r>
              <a:rPr lang="en-ID" b="1" dirty="0">
                <a:latin typeface="+mj-lt"/>
              </a:rPr>
              <a:t> Revitalization</a:t>
            </a:r>
            <a:r>
              <a:rPr lang="en-ID" dirty="0">
                <a:latin typeface="+mj-lt"/>
              </a:rPr>
              <a:t> enhance early detection and continuity care</a:t>
            </a:r>
          </a:p>
          <a:p>
            <a:pPr marL="625475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ID" b="1" dirty="0" err="1">
                <a:latin typeface="+mj-lt"/>
              </a:rPr>
              <a:t>Aksi</a:t>
            </a:r>
            <a:r>
              <a:rPr lang="en-ID" b="1" dirty="0">
                <a:latin typeface="+mj-lt"/>
              </a:rPr>
              <a:t> </a:t>
            </a:r>
            <a:r>
              <a:rPr lang="en-ID" b="1" dirty="0" err="1">
                <a:latin typeface="+mj-lt"/>
              </a:rPr>
              <a:t>Bergizi</a:t>
            </a:r>
            <a:r>
              <a:rPr lang="en-ID" b="1" dirty="0">
                <a:latin typeface="+mj-lt"/>
              </a:rPr>
              <a:t> </a:t>
            </a:r>
            <a:r>
              <a:rPr lang="en-ID" dirty="0">
                <a:latin typeface="+mj-lt"/>
              </a:rPr>
              <a:t>and </a:t>
            </a:r>
            <a:r>
              <a:rPr lang="en-ID" b="1" dirty="0">
                <a:latin typeface="+mj-lt"/>
              </a:rPr>
              <a:t>MBG </a:t>
            </a:r>
            <a:r>
              <a:rPr lang="en-ID" dirty="0">
                <a:latin typeface="+mj-lt"/>
              </a:rPr>
              <a:t>improve maternal and child nutrition.</a:t>
            </a:r>
            <a:endParaRPr lang="en-US" dirty="0">
              <a:latin typeface="+mj-lt"/>
            </a:endParaRPr>
          </a:p>
          <a:p>
            <a:pPr marL="342900" indent="-342900">
              <a:buFont typeface="+mj-lt"/>
              <a:buAutoNum type="arabicPeriod" startAt="5"/>
            </a:pPr>
            <a:r>
              <a:rPr lang="en-US" b="1" dirty="0">
                <a:latin typeface="+mj-lt"/>
              </a:rPr>
              <a:t>Integration and Governance</a:t>
            </a:r>
            <a:endParaRPr lang="en-US" dirty="0">
              <a:latin typeface="+mj-lt"/>
            </a:endParaRPr>
          </a:p>
          <a:p>
            <a:pPr marL="625475" indent="-269875"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All programs aligned under the Health System Transformation Agenda ensuring </a:t>
            </a:r>
            <a:r>
              <a:rPr lang="en-US" b="1" dirty="0">
                <a:latin typeface="+mj-lt"/>
              </a:rPr>
              <a:t>continuum care, digital integration, and cross sectoral collaboration</a:t>
            </a:r>
            <a:r>
              <a:rPr lang="en-US" dirty="0">
                <a:latin typeface="+mj-lt"/>
              </a:rPr>
              <a:t>.</a:t>
            </a:r>
          </a:p>
        </p:txBody>
      </p:sp>
      <p:sp>
        <p:nvSpPr>
          <p:cNvPr id="17" name="Rectangle 3">
            <a:extLst>
              <a:ext uri="{FF2B5EF4-FFF2-40B4-BE49-F238E27FC236}">
                <a16:creationId xmlns:a16="http://schemas.microsoft.com/office/drawing/2014/main" id="{DE7AC02B-9EE2-80A6-F6EB-B4583A2173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-32266"/>
            <a:ext cx="26481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42"/>
          <p:cNvSpPr txBox="1">
            <a:spLocks noGrp="1"/>
          </p:cNvSpPr>
          <p:nvPr>
            <p:ph type="title"/>
          </p:nvPr>
        </p:nvSpPr>
        <p:spPr>
          <a:xfrm>
            <a:off x="840079" y="654694"/>
            <a:ext cx="8482597" cy="800179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Major Achievements and Lessons Learned</a:t>
            </a:r>
            <a:endParaRPr sz="36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9EE033FC-336D-9BAE-B64C-E5D16CF435AF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EA09BD7-643E-C1B0-1055-73C7F142207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2006977" y="2031742"/>
            <a:ext cx="7200598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dirty="0">
                <a:solidFill>
                  <a:schemeClr val="dk1"/>
                </a:solidFill>
                <a:latin typeface="Nunito Sans"/>
              </a:rPr>
              <a:t>Present measurable results achieved nationally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B8C0B49F-A6F0-FDBE-89DA-82E0DDB87C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2127" y="1783855"/>
            <a:ext cx="10923704" cy="31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ID" b="1" dirty="0">
                <a:latin typeface="+mj-lt"/>
              </a:rPr>
              <a:t>Achievements:</a:t>
            </a:r>
            <a:endParaRPr lang="en-ID" dirty="0">
              <a:latin typeface="+mj-lt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en-ID" b="1" dirty="0">
                <a:latin typeface="+mj-lt"/>
              </a:rPr>
              <a:t>Quality Care:</a:t>
            </a:r>
            <a:r>
              <a:rPr lang="en-ID" dirty="0">
                <a:latin typeface="+mj-lt"/>
              </a:rPr>
              <a:t> 6 ANC visits policy; skilled birth attendance </a:t>
            </a:r>
            <a:r>
              <a:rPr lang="en-ID" b="1" dirty="0">
                <a:latin typeface="+mj-lt"/>
              </a:rPr>
              <a:t>96%</a:t>
            </a:r>
            <a:r>
              <a:rPr lang="en-ID" dirty="0">
                <a:latin typeface="+mj-lt"/>
              </a:rPr>
              <a:t>; maternal deaths down to </a:t>
            </a:r>
            <a:r>
              <a:rPr lang="en-ID" b="1" dirty="0">
                <a:latin typeface="+mj-lt"/>
              </a:rPr>
              <a:t>189/100,000</a:t>
            </a:r>
            <a:r>
              <a:rPr lang="en-ID" dirty="0">
                <a:latin typeface="+mj-lt"/>
              </a:rPr>
              <a:t>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ID" b="1" dirty="0">
                <a:latin typeface="+mj-lt"/>
              </a:rPr>
              <a:t>Integrated Systems:</a:t>
            </a:r>
            <a:r>
              <a:rPr lang="en-ID" dirty="0">
                <a:latin typeface="+mj-lt"/>
              </a:rPr>
              <a:t> </a:t>
            </a:r>
            <a:r>
              <a:rPr lang="en-ID" i="1" dirty="0">
                <a:latin typeface="+mj-lt"/>
              </a:rPr>
              <a:t>KJSU</a:t>
            </a:r>
            <a:r>
              <a:rPr lang="en-ID" dirty="0">
                <a:latin typeface="+mj-lt"/>
              </a:rPr>
              <a:t>, </a:t>
            </a:r>
            <a:r>
              <a:rPr lang="en-ID" b="1" dirty="0">
                <a:latin typeface="+mj-lt"/>
              </a:rPr>
              <a:t>SIHREN</a:t>
            </a:r>
            <a:r>
              <a:rPr lang="en-ID" dirty="0">
                <a:latin typeface="+mj-lt"/>
              </a:rPr>
              <a:t>, </a:t>
            </a:r>
            <a:r>
              <a:rPr lang="en-ID" b="1" dirty="0">
                <a:latin typeface="+mj-lt"/>
              </a:rPr>
              <a:t>SOPHI</a:t>
            </a:r>
            <a:r>
              <a:rPr lang="en-ID" dirty="0">
                <a:latin typeface="+mj-lt"/>
              </a:rPr>
              <a:t>, </a:t>
            </a:r>
            <a:r>
              <a:rPr lang="en-ID" b="1" dirty="0" err="1">
                <a:latin typeface="+mj-lt"/>
              </a:rPr>
              <a:t>InPULS</a:t>
            </a:r>
            <a:r>
              <a:rPr lang="en-ID" dirty="0">
                <a:latin typeface="+mj-lt"/>
              </a:rPr>
              <a:t> strengthened referral, diagnostics, and hospital readiness.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ID" b="1" dirty="0">
                <a:latin typeface="+mj-lt"/>
              </a:rPr>
              <a:t>Digital Innovation:</a:t>
            </a:r>
            <a:r>
              <a:rPr lang="en-ID" dirty="0">
                <a:latin typeface="+mj-lt"/>
              </a:rPr>
              <a:t> </a:t>
            </a:r>
            <a:r>
              <a:rPr lang="en-ID" i="1" dirty="0">
                <a:latin typeface="+mj-lt"/>
              </a:rPr>
              <a:t>SATUSEHAT</a:t>
            </a:r>
            <a:r>
              <a:rPr lang="en-ID" dirty="0">
                <a:latin typeface="+mj-lt"/>
              </a:rPr>
              <a:t>, </a:t>
            </a:r>
            <a:r>
              <a:rPr lang="en-ID" i="1" dirty="0">
                <a:latin typeface="+mj-lt"/>
              </a:rPr>
              <a:t>SHIREN</a:t>
            </a:r>
            <a:r>
              <a:rPr lang="en-ID" dirty="0">
                <a:latin typeface="+mj-lt"/>
              </a:rPr>
              <a:t>, </a:t>
            </a:r>
            <a:r>
              <a:rPr lang="en-ID" i="1" dirty="0">
                <a:latin typeface="+mj-lt"/>
              </a:rPr>
              <a:t>SHOPIE Impulse</a:t>
            </a:r>
            <a:r>
              <a:rPr lang="en-ID" dirty="0">
                <a:latin typeface="+mj-lt"/>
              </a:rPr>
              <a:t> enable early risk detection &amp; emergency response.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ID" b="1" dirty="0">
                <a:latin typeface="+mj-lt"/>
              </a:rPr>
              <a:t>Community &amp; Nutrition:</a:t>
            </a:r>
            <a:r>
              <a:rPr lang="en-ID" dirty="0">
                <a:latin typeface="+mj-lt"/>
              </a:rPr>
              <a:t> </a:t>
            </a:r>
            <a:r>
              <a:rPr lang="en-ID" i="1" dirty="0" err="1">
                <a:latin typeface="+mj-lt"/>
              </a:rPr>
              <a:t>Posyandu</a:t>
            </a:r>
            <a:r>
              <a:rPr lang="en-ID" i="1" dirty="0">
                <a:latin typeface="+mj-lt"/>
              </a:rPr>
              <a:t> Revitalization</a:t>
            </a:r>
            <a:r>
              <a:rPr lang="en-ID" dirty="0">
                <a:latin typeface="+mj-lt"/>
              </a:rPr>
              <a:t>, </a:t>
            </a:r>
            <a:r>
              <a:rPr lang="en-ID" i="1" dirty="0">
                <a:latin typeface="+mj-lt"/>
              </a:rPr>
              <a:t>GSI</a:t>
            </a:r>
            <a:r>
              <a:rPr lang="en-ID" dirty="0">
                <a:latin typeface="+mj-lt"/>
              </a:rPr>
              <a:t>, </a:t>
            </a:r>
            <a:r>
              <a:rPr lang="en-ID" i="1" dirty="0" err="1">
                <a:latin typeface="+mj-lt"/>
              </a:rPr>
              <a:t>Aksi</a:t>
            </a:r>
            <a:r>
              <a:rPr lang="en-ID" i="1" dirty="0">
                <a:latin typeface="+mj-lt"/>
              </a:rPr>
              <a:t> </a:t>
            </a:r>
            <a:r>
              <a:rPr lang="en-ID" i="1" dirty="0" err="1">
                <a:latin typeface="+mj-lt"/>
              </a:rPr>
              <a:t>Bergizi</a:t>
            </a:r>
            <a:r>
              <a:rPr lang="en-ID" dirty="0">
                <a:latin typeface="+mj-lt"/>
              </a:rPr>
              <a:t>, </a:t>
            </a:r>
            <a:r>
              <a:rPr lang="en-ID" i="1" dirty="0">
                <a:latin typeface="+mj-lt"/>
              </a:rPr>
              <a:t>MBG</a:t>
            </a:r>
            <a:r>
              <a:rPr lang="en-ID" dirty="0">
                <a:latin typeface="+mj-lt"/>
              </a:rPr>
              <a:t> reduced stunting from </a:t>
            </a:r>
            <a:r>
              <a:rPr lang="en-ID" b="1" dirty="0">
                <a:latin typeface="+mj-lt"/>
              </a:rPr>
              <a:t>37.2% → 21.5%</a:t>
            </a:r>
            <a:r>
              <a:rPr lang="en-ID" dirty="0">
                <a:latin typeface="+mj-lt"/>
              </a:rPr>
              <a:t>.</a:t>
            </a:r>
          </a:p>
          <a:p>
            <a:pPr algn="just"/>
            <a:endParaRPr lang="en-ID" b="1" dirty="0">
              <a:latin typeface="+mj-lt"/>
            </a:endParaRPr>
          </a:p>
          <a:p>
            <a:pPr>
              <a:spcAft>
                <a:spcPts val="1200"/>
              </a:spcAft>
            </a:pPr>
            <a:r>
              <a:rPr lang="en-ID" b="1" dirty="0">
                <a:latin typeface="+mj-lt"/>
              </a:rPr>
              <a:t>Lessons Learned:</a:t>
            </a:r>
          </a:p>
          <a:p>
            <a:pPr algn="just">
              <a:spcAft>
                <a:spcPts val="1200"/>
              </a:spcAft>
            </a:pPr>
            <a:r>
              <a:rPr lang="en-US" dirty="0">
                <a:latin typeface="+mj-lt"/>
              </a:rPr>
              <a:t>Indonesia’s MNCH progress shows that </a:t>
            </a:r>
            <a:r>
              <a:rPr lang="en-US" b="1" dirty="0">
                <a:latin typeface="+mj-lt"/>
              </a:rPr>
              <a:t>policy alignment, infrastructure investment, digital tools and community engagement</a:t>
            </a:r>
            <a:r>
              <a:rPr lang="en-US" dirty="0">
                <a:latin typeface="+mj-lt"/>
              </a:rPr>
              <a:t> are essential — yet sustained progress requires </a:t>
            </a:r>
            <a:r>
              <a:rPr lang="en-US" b="1" dirty="0">
                <a:latin typeface="+mj-lt"/>
              </a:rPr>
              <a:t>equity-focused implementation, data interoperability, and regional collaboration</a:t>
            </a:r>
            <a:r>
              <a:rPr lang="en-US" dirty="0">
                <a:latin typeface="+mj-lt"/>
              </a:rPr>
              <a:t>.</a:t>
            </a:r>
            <a:endParaRPr lang="en-ID" dirty="0"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43"/>
          <p:cNvSpPr txBox="1">
            <a:spLocks noGrp="1"/>
          </p:cNvSpPr>
          <p:nvPr>
            <p:ph type="title"/>
          </p:nvPr>
        </p:nvSpPr>
        <p:spPr>
          <a:xfrm>
            <a:off x="837669" y="652578"/>
            <a:ext cx="5510579" cy="70119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Current challenges and Gaps</a:t>
            </a:r>
            <a:endParaRPr sz="3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4656CA58-D155-66DA-6DF1-57D44E4D2F2E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3" name="Picture 2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52B89E7C-395B-8A5A-1A96-D322A6EDD58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21C4EF9-B390-3888-5B40-65064BBD6B1D}"/>
              </a:ext>
            </a:extLst>
          </p:cNvPr>
          <p:cNvSpPr txBox="1"/>
          <p:nvPr/>
        </p:nvSpPr>
        <p:spPr>
          <a:xfrm>
            <a:off x="963496" y="1821058"/>
            <a:ext cx="9567447" cy="3215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14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ID" b="1" dirty="0"/>
              <a:t>Equity Gaps:</a:t>
            </a:r>
            <a:r>
              <a:rPr lang="en-ID" dirty="0"/>
              <a:t> Unequal access &amp; service quality in remote/eastern regions; shortage of specialists &amp; midwives.</a:t>
            </a: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ID" b="1" dirty="0"/>
              <a:t>System Gaps:</a:t>
            </a:r>
            <a:r>
              <a:rPr lang="en-ID" dirty="0"/>
              <a:t> Limited infrastructure &amp; emergency care; referral networks need stronger coordination.</a:t>
            </a: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ID" b="1" dirty="0"/>
              <a:t>Data Gaps:</a:t>
            </a:r>
            <a:r>
              <a:rPr lang="en-ID" dirty="0"/>
              <a:t> Weak interoperability across </a:t>
            </a:r>
            <a:r>
              <a:rPr lang="en-ID" i="1" dirty="0"/>
              <a:t>SATUSEHAT, SHIREN, SHOPIE</a:t>
            </a:r>
            <a:r>
              <a:rPr lang="en-ID" dirty="0"/>
              <a:t>; inconsistent subnational reporting.</a:t>
            </a: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ID" b="1" dirty="0"/>
              <a:t>Financing Gaps:</a:t>
            </a:r>
            <a:r>
              <a:rPr lang="en-ID" dirty="0"/>
              <a:t> Project-based funding; need sustainable investment for HR &amp; digital systems.</a:t>
            </a: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ID" b="1" dirty="0"/>
              <a:t>Emerging Issues:</a:t>
            </a:r>
            <a:r>
              <a:rPr lang="en-ID" dirty="0"/>
              <a:t> Rising NCDs in pregnancy, stunting (21.5%), adolescent </a:t>
            </a:r>
            <a:r>
              <a:rPr lang="en-ID" dirty="0" err="1"/>
              <a:t>anemia</a:t>
            </a:r>
            <a:r>
              <a:rPr lang="en-ID" dirty="0"/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53"/>
          <p:cNvSpPr txBox="1">
            <a:spLocks noGrp="1"/>
          </p:cNvSpPr>
          <p:nvPr>
            <p:ph type="title"/>
          </p:nvPr>
        </p:nvSpPr>
        <p:spPr>
          <a:xfrm>
            <a:off x="792849" y="574169"/>
            <a:ext cx="9596058" cy="1292621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How can Indonesia’s contribute to the D-8 </a:t>
            </a:r>
            <a:b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Health Agenda?</a:t>
            </a:r>
            <a:endParaRPr sz="3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72" name="Google Shape;672;p53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" name="Google Shape;325;p37">
            <a:extLst>
              <a:ext uri="{FF2B5EF4-FFF2-40B4-BE49-F238E27FC236}">
                <a16:creationId xmlns:a16="http://schemas.microsoft.com/office/drawing/2014/main" id="{D895DAD4-A711-D88E-3327-3A23620F15C9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8C3C0144-24E8-0731-3BFD-3BBE56D747E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17582D8-6520-7903-F411-280F718FCB1B}"/>
              </a:ext>
            </a:extLst>
          </p:cNvPr>
          <p:cNvSpPr txBox="1"/>
          <p:nvPr/>
        </p:nvSpPr>
        <p:spPr>
          <a:xfrm>
            <a:off x="853031" y="1994492"/>
            <a:ext cx="967177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ID" b="1" dirty="0">
                <a:latin typeface="+mj-lt"/>
              </a:rPr>
              <a:t>Capacity Building &amp; Technical Exchange</a:t>
            </a:r>
          </a:p>
          <a:p>
            <a:pPr marL="355600" algn="just">
              <a:spcAft>
                <a:spcPts val="1200"/>
              </a:spcAft>
            </a:pPr>
            <a:r>
              <a:rPr lang="en-ID" dirty="0">
                <a:latin typeface="+mj-lt"/>
              </a:rPr>
              <a:t>Joint </a:t>
            </a:r>
            <a:r>
              <a:rPr lang="en-ID" b="1" dirty="0">
                <a:latin typeface="+mj-lt"/>
              </a:rPr>
              <a:t>training and fellowship programs</a:t>
            </a:r>
            <a:r>
              <a:rPr lang="en-ID" dirty="0">
                <a:latin typeface="+mj-lt"/>
              </a:rPr>
              <a:t> for midwives, neonatal care, and maternal screening using Indonesia’s simulation and telehealth models.</a:t>
            </a:r>
          </a:p>
          <a:p>
            <a:pPr marL="342900" indent="-342900">
              <a:buFont typeface="+mj-lt"/>
              <a:buAutoNum type="arabicPeriod" startAt="2"/>
            </a:pPr>
            <a:r>
              <a:rPr lang="en-ID" b="1" dirty="0">
                <a:latin typeface="+mj-lt"/>
              </a:rPr>
              <a:t>Community-Based MNCH Models</a:t>
            </a:r>
          </a:p>
          <a:p>
            <a:pPr marL="355600" algn="just">
              <a:spcAft>
                <a:spcPts val="1200"/>
              </a:spcAft>
            </a:pPr>
            <a:r>
              <a:rPr lang="en-ID" dirty="0">
                <a:latin typeface="+mj-lt"/>
              </a:rPr>
              <a:t>Exchange best practices on </a:t>
            </a:r>
            <a:r>
              <a:rPr lang="en-ID" b="1" dirty="0" err="1">
                <a:latin typeface="+mj-lt"/>
              </a:rPr>
              <a:t>Posyandu</a:t>
            </a:r>
            <a:r>
              <a:rPr lang="en-ID" b="1" dirty="0">
                <a:latin typeface="+mj-lt"/>
              </a:rPr>
              <a:t> Revitalization</a:t>
            </a:r>
            <a:r>
              <a:rPr lang="en-ID" dirty="0">
                <a:latin typeface="+mj-lt"/>
              </a:rPr>
              <a:t>, </a:t>
            </a:r>
            <a:r>
              <a:rPr lang="en-ID" b="1" dirty="0">
                <a:latin typeface="+mj-lt"/>
              </a:rPr>
              <a:t>Gerakan </a:t>
            </a:r>
            <a:r>
              <a:rPr lang="en-ID" b="1" dirty="0" err="1">
                <a:latin typeface="+mj-lt"/>
              </a:rPr>
              <a:t>Sayang</a:t>
            </a:r>
            <a:r>
              <a:rPr lang="en-ID" b="1" dirty="0">
                <a:latin typeface="+mj-lt"/>
              </a:rPr>
              <a:t> Ibu (GSI)</a:t>
            </a:r>
            <a:r>
              <a:rPr lang="en-ID" dirty="0">
                <a:latin typeface="+mj-lt"/>
              </a:rPr>
              <a:t>, and </a:t>
            </a:r>
            <a:r>
              <a:rPr lang="en-ID" b="1" dirty="0">
                <a:latin typeface="+mj-lt"/>
              </a:rPr>
              <a:t>Pregnant Women Classes</a:t>
            </a:r>
            <a:r>
              <a:rPr lang="en-ID" dirty="0">
                <a:latin typeface="+mj-lt"/>
              </a:rPr>
              <a:t> to strengthen primary and community-level care.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en-ID" b="1" dirty="0">
                <a:latin typeface="+mj-lt"/>
              </a:rPr>
              <a:t>Maternal Screening &amp; Referral Strengthening</a:t>
            </a:r>
          </a:p>
          <a:p>
            <a:pPr marL="355600" algn="just">
              <a:spcAft>
                <a:spcPts val="1200"/>
              </a:spcAft>
            </a:pPr>
            <a:r>
              <a:rPr lang="en-ID" dirty="0">
                <a:latin typeface="+mj-lt"/>
              </a:rPr>
              <a:t>Collaboration in </a:t>
            </a:r>
            <a:r>
              <a:rPr lang="en-ID" b="1" dirty="0">
                <a:latin typeface="+mj-lt"/>
              </a:rPr>
              <a:t>antenatal screening technologies</a:t>
            </a:r>
            <a:r>
              <a:rPr lang="en-ID" dirty="0">
                <a:latin typeface="+mj-lt"/>
              </a:rPr>
              <a:t> (ultrasound, Hb </a:t>
            </a:r>
            <a:r>
              <a:rPr lang="en-ID" dirty="0" err="1">
                <a:latin typeface="+mj-lt"/>
              </a:rPr>
              <a:t>analyzer</a:t>
            </a:r>
            <a:r>
              <a:rPr lang="en-ID" dirty="0">
                <a:latin typeface="+mj-lt"/>
              </a:rPr>
              <a:t>) and </a:t>
            </a:r>
            <a:r>
              <a:rPr lang="en-ID" b="1" dirty="0">
                <a:latin typeface="+mj-lt"/>
              </a:rPr>
              <a:t>referral coordination</a:t>
            </a:r>
            <a:r>
              <a:rPr lang="en-ID" dirty="0">
                <a:latin typeface="+mj-lt"/>
              </a:rPr>
              <a:t> via the </a:t>
            </a:r>
            <a:r>
              <a:rPr lang="en-ID" i="1" dirty="0">
                <a:latin typeface="+mj-lt"/>
              </a:rPr>
              <a:t>KJSU network</a:t>
            </a:r>
            <a:r>
              <a:rPr lang="en-ID" dirty="0">
                <a:latin typeface="+mj-lt"/>
              </a:rPr>
              <a:t> for high-risk pregnancies.</a:t>
            </a:r>
          </a:p>
          <a:p>
            <a:pPr marL="342900" indent="-342900">
              <a:buFont typeface="+mj-lt"/>
              <a:buAutoNum type="arabicPeriod" startAt="4"/>
            </a:pPr>
            <a:r>
              <a:rPr lang="en-ID" b="1" dirty="0">
                <a:latin typeface="+mj-lt"/>
              </a:rPr>
              <a:t>Nutrition &amp; Early Childhood Cooperation</a:t>
            </a:r>
          </a:p>
          <a:p>
            <a:pPr marL="355600" algn="just"/>
            <a:r>
              <a:rPr lang="en-ID" dirty="0">
                <a:latin typeface="+mj-lt"/>
              </a:rPr>
              <a:t>Regional partnership to scale up </a:t>
            </a:r>
            <a:r>
              <a:rPr lang="en-ID" b="1" dirty="0" err="1">
                <a:latin typeface="+mj-lt"/>
              </a:rPr>
              <a:t>Aksi</a:t>
            </a:r>
            <a:r>
              <a:rPr lang="en-ID" b="1" dirty="0">
                <a:latin typeface="+mj-lt"/>
              </a:rPr>
              <a:t> </a:t>
            </a:r>
            <a:r>
              <a:rPr lang="en-ID" b="1" dirty="0" err="1">
                <a:latin typeface="+mj-lt"/>
              </a:rPr>
              <a:t>Bergizi</a:t>
            </a:r>
            <a:r>
              <a:rPr lang="en-ID" dirty="0">
                <a:latin typeface="+mj-lt"/>
              </a:rPr>
              <a:t> and </a:t>
            </a:r>
            <a:r>
              <a:rPr lang="en-ID" b="1" dirty="0">
                <a:latin typeface="+mj-lt"/>
              </a:rPr>
              <a:t>MBG (Makan </a:t>
            </a:r>
            <a:r>
              <a:rPr lang="en-ID" b="1" dirty="0" err="1">
                <a:latin typeface="+mj-lt"/>
              </a:rPr>
              <a:t>Bergizi</a:t>
            </a:r>
            <a:r>
              <a:rPr lang="en-ID" b="1" dirty="0">
                <a:latin typeface="+mj-lt"/>
              </a:rPr>
              <a:t> </a:t>
            </a:r>
            <a:r>
              <a:rPr lang="en-ID" b="1" dirty="0" err="1">
                <a:latin typeface="+mj-lt"/>
              </a:rPr>
              <a:t>Seimbang</a:t>
            </a:r>
            <a:r>
              <a:rPr lang="en-ID" b="1" dirty="0">
                <a:latin typeface="+mj-lt"/>
              </a:rPr>
              <a:t> dan </a:t>
            </a:r>
            <a:r>
              <a:rPr lang="en-ID" b="1" dirty="0" err="1">
                <a:latin typeface="+mj-lt"/>
              </a:rPr>
              <a:t>Beragam</a:t>
            </a:r>
            <a:r>
              <a:rPr lang="en-ID" b="1" dirty="0">
                <a:latin typeface="+mj-lt"/>
              </a:rPr>
              <a:t>)</a:t>
            </a:r>
            <a:r>
              <a:rPr lang="en-ID" dirty="0">
                <a:latin typeface="+mj-lt"/>
              </a:rPr>
              <a:t> campaigns to combat stunting and improve child nutrition.</a:t>
            </a:r>
          </a:p>
          <a:p>
            <a:endParaRPr lang="en-ID" dirty="0"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9"/>
          <p:cNvSpPr txBox="1">
            <a:spLocks noGrp="1"/>
          </p:cNvSpPr>
          <p:nvPr>
            <p:ph type="title" idx="6"/>
          </p:nvPr>
        </p:nvSpPr>
        <p:spPr>
          <a:xfrm>
            <a:off x="741934" y="607219"/>
            <a:ext cx="9632654" cy="1292621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What does Indonesia’s need to make the mentioned contributions?</a:t>
            </a:r>
            <a:endParaRPr sz="3400" dirty="0"/>
          </a:p>
        </p:txBody>
      </p:sp>
      <p:sp>
        <p:nvSpPr>
          <p:cNvPr id="813" name="Google Shape;813;p59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" name="Google Shape;325;p37">
            <a:extLst>
              <a:ext uri="{FF2B5EF4-FFF2-40B4-BE49-F238E27FC236}">
                <a16:creationId xmlns:a16="http://schemas.microsoft.com/office/drawing/2014/main" id="{191DACD2-A648-814A-3AC2-3313F87ED3F4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6" name="Picture 5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B356CD31-0BBA-4C4B-52C8-698E1999490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4F93B44-5F29-10AA-A296-4ECF5A0D519A}"/>
              </a:ext>
            </a:extLst>
          </p:cNvPr>
          <p:cNvSpPr txBox="1"/>
          <p:nvPr/>
        </p:nvSpPr>
        <p:spPr>
          <a:xfrm>
            <a:off x="895989" y="1939264"/>
            <a:ext cx="11110988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b="1" dirty="0">
                <a:latin typeface="+mj-lt"/>
              </a:rPr>
              <a:t>Technical &amp; Knowledge Exchange</a:t>
            </a:r>
          </a:p>
          <a:p>
            <a:pPr marL="355600" algn="just">
              <a:spcAft>
                <a:spcPts val="1200"/>
              </a:spcAft>
            </a:pPr>
            <a:r>
              <a:rPr lang="en-US" dirty="0">
                <a:latin typeface="+mj-lt"/>
              </a:rPr>
              <a:t>Support from D-8 countries in </a:t>
            </a:r>
            <a:r>
              <a:rPr lang="en-US" b="1" dirty="0">
                <a:latin typeface="+mj-lt"/>
              </a:rPr>
              <a:t>joint training, research, and technical expertise</a:t>
            </a:r>
            <a:r>
              <a:rPr lang="en-US" dirty="0">
                <a:latin typeface="+mj-lt"/>
              </a:rPr>
              <a:t> for maternal screening, neonatal intensive care, and digital MNCH systems.</a:t>
            </a:r>
          </a:p>
          <a:p>
            <a:pPr marL="342900" indent="-342900">
              <a:buFont typeface="+mj-lt"/>
              <a:buAutoNum type="arabicPeriod" startAt="2"/>
            </a:pPr>
            <a:r>
              <a:rPr lang="en-US" b="1" dirty="0">
                <a:latin typeface="+mj-lt"/>
              </a:rPr>
              <a:t>Technology and Innovation Support</a:t>
            </a:r>
          </a:p>
          <a:p>
            <a:pPr marL="355600" algn="just">
              <a:spcAft>
                <a:spcPts val="1200"/>
              </a:spcAft>
            </a:pPr>
            <a:r>
              <a:rPr lang="en-US" dirty="0">
                <a:latin typeface="+mj-lt"/>
              </a:rPr>
              <a:t>Access to </a:t>
            </a:r>
            <a:r>
              <a:rPr lang="en-US" b="1" dirty="0">
                <a:latin typeface="+mj-lt"/>
              </a:rPr>
              <a:t>digital health and diagnostic innovations</a:t>
            </a:r>
            <a:r>
              <a:rPr lang="en-US" dirty="0">
                <a:latin typeface="+mj-lt"/>
              </a:rPr>
              <a:t> (AI-based risk mapping, portable ultrasound, integrated referral apps) to enhance </a:t>
            </a:r>
            <a:r>
              <a:rPr lang="en-US" i="1" dirty="0">
                <a:latin typeface="+mj-lt"/>
              </a:rPr>
              <a:t>SHIREN</a:t>
            </a:r>
            <a:r>
              <a:rPr lang="en-US" dirty="0">
                <a:latin typeface="+mj-lt"/>
              </a:rPr>
              <a:t> and </a:t>
            </a:r>
            <a:r>
              <a:rPr lang="en-US" i="1" dirty="0">
                <a:latin typeface="+mj-lt"/>
              </a:rPr>
              <a:t>SHOPIE Impulse</a:t>
            </a:r>
            <a:r>
              <a:rPr lang="en-US" dirty="0">
                <a:latin typeface="+mj-lt"/>
              </a:rPr>
              <a:t>.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en-US" b="1" dirty="0">
                <a:latin typeface="+mj-lt"/>
              </a:rPr>
              <a:t>Sustainable Financing &amp; Investment</a:t>
            </a:r>
          </a:p>
          <a:p>
            <a:pPr marL="355600" algn="just">
              <a:spcAft>
                <a:spcPts val="1200"/>
              </a:spcAft>
            </a:pPr>
            <a:r>
              <a:rPr lang="en-US" dirty="0">
                <a:latin typeface="+mj-lt"/>
              </a:rPr>
              <a:t>Collaborative investment for </a:t>
            </a:r>
            <a:r>
              <a:rPr lang="en-US" b="1" dirty="0">
                <a:latin typeface="+mj-lt"/>
              </a:rPr>
              <a:t>infrastructure, maternal health equipment, and telehealth expansion</a:t>
            </a:r>
            <a:r>
              <a:rPr lang="en-US" dirty="0">
                <a:latin typeface="+mj-lt"/>
              </a:rPr>
              <a:t> in remote regions.</a:t>
            </a:r>
          </a:p>
          <a:p>
            <a:pPr marL="342900" indent="-342900">
              <a:buFont typeface="+mj-lt"/>
              <a:buAutoNum type="arabicPeriod" startAt="4"/>
            </a:pPr>
            <a:r>
              <a:rPr lang="en-US" b="1" dirty="0">
                <a:latin typeface="+mj-lt"/>
              </a:rPr>
              <a:t>Strengthened Regional Supply Chain</a:t>
            </a:r>
          </a:p>
          <a:p>
            <a:pPr marL="355600" algn="just">
              <a:spcAft>
                <a:spcPts val="1200"/>
              </a:spcAft>
            </a:pPr>
            <a:r>
              <a:rPr lang="en-US" dirty="0">
                <a:latin typeface="+mj-lt"/>
              </a:rPr>
              <a:t>Partnership in </a:t>
            </a:r>
            <a:r>
              <a:rPr lang="en-US" b="1" dirty="0">
                <a:latin typeface="+mj-lt"/>
              </a:rPr>
              <a:t>medical device production and logistics</a:t>
            </a:r>
            <a:r>
              <a:rPr lang="en-US" dirty="0">
                <a:latin typeface="+mj-lt"/>
              </a:rPr>
              <a:t> to ensure continuous access to essential MNCH tools and commodities.</a:t>
            </a:r>
          </a:p>
          <a:p>
            <a:pPr marL="342900" indent="-342900">
              <a:buFont typeface="+mj-lt"/>
              <a:buAutoNum type="arabicPeriod" startAt="5"/>
            </a:pPr>
            <a:r>
              <a:rPr lang="en-US" b="1" dirty="0">
                <a:latin typeface="+mj-lt"/>
              </a:rPr>
              <a:t>Research and Data Collaboration</a:t>
            </a:r>
          </a:p>
          <a:p>
            <a:pPr marL="355600" algn="just"/>
            <a:r>
              <a:rPr lang="en-US" dirty="0">
                <a:latin typeface="+mj-lt"/>
              </a:rPr>
              <a:t>Shared </a:t>
            </a:r>
            <a:r>
              <a:rPr lang="en-US" b="1" dirty="0">
                <a:latin typeface="+mj-lt"/>
              </a:rPr>
              <a:t>data, analytics, and evaluation frameworks</a:t>
            </a:r>
            <a:r>
              <a:rPr lang="en-US" dirty="0">
                <a:latin typeface="+mj-lt"/>
              </a:rPr>
              <a:t> across D-8 to measure outcomes and accelerate innovation in maternal and child health.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group of flags in front of a pyramid&#10;&#10;AI-generated content may be incorrect.">
            <a:extLst>
              <a:ext uri="{FF2B5EF4-FFF2-40B4-BE49-F238E27FC236}">
                <a16:creationId xmlns:a16="http://schemas.microsoft.com/office/drawing/2014/main" id="{E273E1FC-8730-5EAF-2E1C-DA47131D084A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" r="184"/>
          <a:stretch>
            <a:fillRect/>
          </a:stretch>
        </p:blipFill>
        <p:spPr>
          <a:gradFill>
            <a:gsLst>
              <a:gs pos="0">
                <a:schemeClr val="bg2">
                  <a:lumMod val="40000"/>
                  <a:lumOff val="60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2CF8C36-1C6D-3B02-A387-9AD60A0C96C7}"/>
              </a:ext>
            </a:extLst>
          </p:cNvPr>
          <p:cNvSpPr txBox="1"/>
          <p:nvPr/>
        </p:nvSpPr>
        <p:spPr>
          <a:xfrm>
            <a:off x="2990537" y="2118161"/>
            <a:ext cx="68493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pc="3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Thank You !</a:t>
            </a:r>
          </a:p>
        </p:txBody>
      </p:sp>
    </p:spTree>
    <p:extLst>
      <p:ext uri="{BB962C8B-B14F-4D97-AF65-F5344CB8AC3E}">
        <p14:creationId xmlns:p14="http://schemas.microsoft.com/office/powerpoint/2010/main" val="839888265"/>
      </p:ext>
    </p:extLst>
  </p:cSld>
  <p:clrMapOvr>
    <a:masterClrMapping/>
  </p:clrMapOvr>
</p:sld>
</file>

<file path=ppt/theme/theme1.xml><?xml version="1.0" encoding="utf-8"?>
<a:theme xmlns:a="http://schemas.openxmlformats.org/drawingml/2006/main" name="Slidehack Cheatsheet">
  <a:themeElements>
    <a:clrScheme name="Simple Light">
      <a:dk1>
        <a:srgbClr val="000000"/>
      </a:dk1>
      <a:lt1>
        <a:srgbClr val="FFFFFF"/>
      </a:lt1>
      <a:dk2>
        <a:srgbClr val="0000FF"/>
      </a:dk2>
      <a:lt2>
        <a:srgbClr val="E5E5FF"/>
      </a:lt2>
      <a:accent1>
        <a:srgbClr val="F7F7F7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Nunito sans Roboto Mono">
      <a:majorFont>
        <a:latin typeface="Nunito Sans"/>
        <a:ea typeface=""/>
        <a:cs typeface=""/>
      </a:majorFont>
      <a:minorFont>
        <a:latin typeface="Roboto Mon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194</TotalTime>
  <Words>878</Words>
  <Application>Microsoft Office PowerPoint</Application>
  <PresentationFormat>Widescreen</PresentationFormat>
  <Paragraphs>76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Book Antiqua</vt:lpstr>
      <vt:lpstr>Calibri</vt:lpstr>
      <vt:lpstr>Nunito Sans</vt:lpstr>
      <vt:lpstr>Open Sans ExtraBold</vt:lpstr>
      <vt:lpstr>Roboto Mono</vt:lpstr>
      <vt:lpstr>Slidehack Cheatsheet</vt:lpstr>
      <vt:lpstr>First D-8 Health Experts Meeting 17th November, 2025 </vt:lpstr>
      <vt:lpstr>Indonesia overview</vt:lpstr>
      <vt:lpstr>Strategic projects </vt:lpstr>
      <vt:lpstr>Major Achievements and Lessons Learned</vt:lpstr>
      <vt:lpstr>Current challenges and Gaps</vt:lpstr>
      <vt:lpstr>How can Indonesia’s contribute to the D-8  Health Agenda?</vt:lpstr>
      <vt:lpstr>What does Indonesia’s need to make the mentioned contributions?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GD Design</dc:creator>
  <cp:lastModifiedBy>Lisa Angelia</cp:lastModifiedBy>
  <cp:revision>6089</cp:revision>
  <dcterms:created xsi:type="dcterms:W3CDTF">2020-10-27T13:35:18Z</dcterms:created>
  <dcterms:modified xsi:type="dcterms:W3CDTF">2025-11-12T08:31:40Z</dcterms:modified>
</cp:coreProperties>
</file>