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7" r:id="rId1"/>
  </p:sldMasterIdLst>
  <p:notesMasterIdLst>
    <p:notesMasterId r:id="rId33"/>
  </p:notesMasterIdLst>
  <p:handoutMasterIdLst>
    <p:handoutMasterId r:id="rId34"/>
  </p:handoutMasterIdLst>
  <p:sldIdLst>
    <p:sldId id="477" r:id="rId2"/>
    <p:sldId id="261" r:id="rId3"/>
    <p:sldId id="479" r:id="rId4"/>
    <p:sldId id="480" r:id="rId5"/>
    <p:sldId id="481" r:id="rId6"/>
    <p:sldId id="482" r:id="rId7"/>
    <p:sldId id="483" r:id="rId8"/>
    <p:sldId id="484" r:id="rId9"/>
    <p:sldId id="485" r:id="rId10"/>
    <p:sldId id="487" r:id="rId11"/>
    <p:sldId id="489" r:id="rId12"/>
    <p:sldId id="490" r:id="rId13"/>
    <p:sldId id="491" r:id="rId14"/>
    <p:sldId id="492" r:id="rId15"/>
    <p:sldId id="493" r:id="rId16"/>
    <p:sldId id="494" r:id="rId17"/>
    <p:sldId id="495" r:id="rId18"/>
    <p:sldId id="496" r:id="rId19"/>
    <p:sldId id="497" r:id="rId20"/>
    <p:sldId id="498" r:id="rId21"/>
    <p:sldId id="499" r:id="rId22"/>
    <p:sldId id="500" r:id="rId23"/>
    <p:sldId id="501" r:id="rId24"/>
    <p:sldId id="502" r:id="rId25"/>
    <p:sldId id="503" r:id="rId26"/>
    <p:sldId id="504" r:id="rId27"/>
    <p:sldId id="505" r:id="rId28"/>
    <p:sldId id="506" r:id="rId29"/>
    <p:sldId id="507" r:id="rId30"/>
    <p:sldId id="508" r:id="rId31"/>
    <p:sldId id="47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EFD1C34-8F08-4903-9DB6-7EB72C2065F7}">
          <p14:sldIdLst>
            <p14:sldId id="477"/>
            <p14:sldId id="261"/>
            <p14:sldId id="479"/>
            <p14:sldId id="480"/>
            <p14:sldId id="481"/>
            <p14:sldId id="482"/>
            <p14:sldId id="483"/>
            <p14:sldId id="484"/>
            <p14:sldId id="485"/>
            <p14:sldId id="487"/>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47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 Design" initials="GD" lastIdx="3" clrIdx="0">
    <p:extLst>
      <p:ext uri="{19B8F6BF-5375-455C-9EA6-DF929625EA0E}">
        <p15:presenceInfo xmlns:p15="http://schemas.microsoft.com/office/powerpoint/2012/main" userId="GD Desig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B6F3"/>
    <a:srgbClr val="0E0E14"/>
    <a:srgbClr val="1D1D29"/>
    <a:srgbClr val="2F2F45"/>
    <a:srgbClr val="29293B"/>
    <a:srgbClr val="1D1D2B"/>
    <a:srgbClr val="71CEEB"/>
    <a:srgbClr val="FFFFFF"/>
    <a:srgbClr val="171723"/>
    <a:srgbClr val="4A49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05" autoAdjust="0"/>
    <p:restoredTop sz="94386" autoAdjust="0"/>
  </p:normalViewPr>
  <p:slideViewPr>
    <p:cSldViewPr snapToGrid="0">
      <p:cViewPr varScale="1">
        <p:scale>
          <a:sx n="105" d="100"/>
          <a:sy n="105" d="100"/>
        </p:scale>
        <p:origin x="480" y="10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A79DF1-F6F3-4C7A-B999-061899A6FE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4" name="Footer Placeholder 3">
            <a:extLst>
              <a:ext uri="{FF2B5EF4-FFF2-40B4-BE49-F238E27FC236}">
                <a16:creationId xmlns:a16="http://schemas.microsoft.com/office/drawing/2014/main" id="{5C6663E1-9CBE-4871-B9ED-0057BB589F1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Tree>
    <p:extLst>
      <p:ext uri="{BB962C8B-B14F-4D97-AF65-F5344CB8AC3E}">
        <p14:creationId xmlns:p14="http://schemas.microsoft.com/office/powerpoint/2010/main" val="3534347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87CC0C-1C80-47D1-BF0A-6074C3817624}" type="datetimeFigureOut">
              <a:rPr lang="en-ID" smtClean="0"/>
              <a:t>13/11/2025</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E49EF7-E82C-4276-9101-E06CBF5FBD2C}" type="slidenum">
              <a:rPr lang="en-ID" smtClean="0"/>
              <a:t>‹#›</a:t>
            </a:fld>
            <a:endParaRPr lang="en-ID"/>
          </a:p>
        </p:txBody>
      </p:sp>
    </p:spTree>
    <p:extLst>
      <p:ext uri="{BB962C8B-B14F-4D97-AF65-F5344CB8AC3E}">
        <p14:creationId xmlns:p14="http://schemas.microsoft.com/office/powerpoint/2010/main" val="4086030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53068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9022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8461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9184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555204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0402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725422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88445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02075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8347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07026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995232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73792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627652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684140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317309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41822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770544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396837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30038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80982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97235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5128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87533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9050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5740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325087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80565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1" type="title">
  <p:cSld name="01">
    <p:spTree>
      <p:nvGrpSpPr>
        <p:cNvPr id="1" name="Shape 9"/>
        <p:cNvGrpSpPr/>
        <p:nvPr/>
      </p:nvGrpSpPr>
      <p:grpSpPr>
        <a:xfrm>
          <a:off x="0" y="0"/>
          <a:ext cx="0" cy="0"/>
          <a:chOff x="0" y="0"/>
          <a:chExt cx="0" cy="0"/>
        </a:xfrm>
      </p:grpSpPr>
      <p:sp>
        <p:nvSpPr>
          <p:cNvPr id="10" name="Google Shape;10;p2"/>
          <p:cNvSpPr>
            <a:spLocks noGrp="1"/>
          </p:cNvSpPr>
          <p:nvPr>
            <p:ph type="pic" idx="2"/>
          </p:nvPr>
        </p:nvSpPr>
        <p:spPr>
          <a:xfrm>
            <a:off x="6738200" y="-10650"/>
            <a:ext cx="54534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1" name="Google Shape;11;p2"/>
          <p:cNvSpPr txBox="1">
            <a:spLocks noGrp="1"/>
          </p:cNvSpPr>
          <p:nvPr>
            <p:ph type="ctrTitle"/>
          </p:nvPr>
        </p:nvSpPr>
        <p:spPr>
          <a:xfrm>
            <a:off x="731575" y="1533825"/>
            <a:ext cx="7405500" cy="2247300"/>
          </a:xfrm>
          <a:prstGeom prst="rect">
            <a:avLst/>
          </a:prstGeom>
        </p:spPr>
        <p:txBody>
          <a:bodyPr spcFirstLastPara="1" wrap="square" lIns="121900" tIns="121900" rIns="121900" bIns="121900" anchor="t" anchorCtr="0">
            <a:noAutofit/>
          </a:bodyPr>
          <a:lstStyle>
            <a:lvl1pPr lvl="0">
              <a:spcBef>
                <a:spcPts val="0"/>
              </a:spcBef>
              <a:spcAft>
                <a:spcPts val="0"/>
              </a:spcAft>
              <a:buSzPts val="6900"/>
              <a:buNone/>
              <a:defRPr sz="6500"/>
            </a:lvl1pPr>
            <a:lvl2pPr lvl="1" algn="ctr">
              <a:spcBef>
                <a:spcPts val="0"/>
              </a:spcBef>
              <a:spcAft>
                <a:spcPts val="0"/>
              </a:spcAft>
              <a:buSzPts val="6900"/>
              <a:buNone/>
              <a:defRPr sz="6900"/>
            </a:lvl2pPr>
            <a:lvl3pPr lvl="2" algn="ctr">
              <a:spcBef>
                <a:spcPts val="0"/>
              </a:spcBef>
              <a:spcAft>
                <a:spcPts val="0"/>
              </a:spcAft>
              <a:buSzPts val="6900"/>
              <a:buNone/>
              <a:defRPr sz="6900"/>
            </a:lvl3pPr>
            <a:lvl4pPr lvl="3" algn="ctr">
              <a:spcBef>
                <a:spcPts val="0"/>
              </a:spcBef>
              <a:spcAft>
                <a:spcPts val="0"/>
              </a:spcAft>
              <a:buSzPts val="6900"/>
              <a:buNone/>
              <a:defRPr sz="6900"/>
            </a:lvl4pPr>
            <a:lvl5pPr lvl="4" algn="ctr">
              <a:spcBef>
                <a:spcPts val="0"/>
              </a:spcBef>
              <a:spcAft>
                <a:spcPts val="0"/>
              </a:spcAft>
              <a:buSzPts val="6900"/>
              <a:buNone/>
              <a:defRPr sz="6900"/>
            </a:lvl5pPr>
            <a:lvl6pPr lvl="5" algn="ctr">
              <a:spcBef>
                <a:spcPts val="0"/>
              </a:spcBef>
              <a:spcAft>
                <a:spcPts val="0"/>
              </a:spcAft>
              <a:buSzPts val="6900"/>
              <a:buNone/>
              <a:defRPr sz="6900"/>
            </a:lvl6pPr>
            <a:lvl7pPr lvl="6" algn="ctr">
              <a:spcBef>
                <a:spcPts val="0"/>
              </a:spcBef>
              <a:spcAft>
                <a:spcPts val="0"/>
              </a:spcAft>
              <a:buSzPts val="6900"/>
              <a:buNone/>
              <a:defRPr sz="6900"/>
            </a:lvl7pPr>
            <a:lvl8pPr lvl="7" algn="ctr">
              <a:spcBef>
                <a:spcPts val="0"/>
              </a:spcBef>
              <a:spcAft>
                <a:spcPts val="0"/>
              </a:spcAft>
              <a:buSzPts val="6900"/>
              <a:buNone/>
              <a:defRPr sz="6900"/>
            </a:lvl8pPr>
            <a:lvl9pPr lvl="8" algn="ctr">
              <a:spcBef>
                <a:spcPts val="0"/>
              </a:spcBef>
              <a:spcAft>
                <a:spcPts val="0"/>
              </a:spcAft>
              <a:buSzPts val="6900"/>
              <a:buNone/>
              <a:defRPr sz="6900"/>
            </a:lvl9pPr>
          </a:lstStyle>
          <a:p>
            <a:endParaRPr/>
          </a:p>
        </p:txBody>
      </p:sp>
      <p:sp>
        <p:nvSpPr>
          <p:cNvPr id="12" name="Google Shape;12;p2"/>
          <p:cNvSpPr txBox="1">
            <a:spLocks noGrp="1"/>
          </p:cNvSpPr>
          <p:nvPr>
            <p:ph type="subTitle" idx="1"/>
          </p:nvPr>
        </p:nvSpPr>
        <p:spPr>
          <a:xfrm>
            <a:off x="731575" y="5101800"/>
            <a:ext cx="4131900" cy="1169700"/>
          </a:xfrm>
          <a:prstGeom prst="rect">
            <a:avLst/>
          </a:prstGeom>
        </p:spPr>
        <p:txBody>
          <a:bodyPr spcFirstLastPara="1" wrap="square" lIns="121900" tIns="121900" rIns="121900" bIns="121900" anchor="t" anchorCtr="0">
            <a:noAutofit/>
          </a:bodyPr>
          <a:lstStyle>
            <a:lvl1pPr lvl="0">
              <a:lnSpc>
                <a:spcPct val="100000"/>
              </a:lnSpc>
              <a:spcBef>
                <a:spcPts val="0"/>
              </a:spcBef>
              <a:spcAft>
                <a:spcPts val="0"/>
              </a:spcAft>
              <a:buSzPts val="3700"/>
              <a:buNone/>
              <a:defRPr sz="20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13" name="Google Shape;13;p2"/>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44164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120"/>
        <p:cNvGrpSpPr/>
        <p:nvPr/>
      </p:nvGrpSpPr>
      <p:grpSpPr>
        <a:xfrm>
          <a:off x="0" y="0"/>
          <a:ext cx="0" cy="0"/>
          <a:chOff x="0" y="0"/>
          <a:chExt cx="0" cy="0"/>
        </a:xfrm>
      </p:grpSpPr>
      <p:sp>
        <p:nvSpPr>
          <p:cNvPr id="121" name="Google Shape;121;p16"/>
          <p:cNvSpPr>
            <a:spLocks noGrp="1"/>
          </p:cNvSpPr>
          <p:nvPr>
            <p:ph type="pic" idx="2"/>
          </p:nvPr>
        </p:nvSpPr>
        <p:spPr>
          <a:xfrm>
            <a:off x="0" y="1023525"/>
            <a:ext cx="6017400" cy="4811100"/>
          </a:xfrm>
          <a:prstGeom prst="rect">
            <a:avLst/>
          </a:prstGeom>
          <a:gradFill>
            <a:gsLst>
              <a:gs pos="0">
                <a:schemeClr val="bg1">
                  <a:lumMod val="75000"/>
                </a:schemeClr>
              </a:gs>
              <a:gs pos="100000">
                <a:schemeClr val="bg1">
                  <a:lumMod val="50000"/>
                </a:schemeClr>
              </a:gs>
            </a:gsLst>
            <a:lin ang="5400000" scaled="1"/>
          </a:gradFill>
          <a:ln>
            <a:noFill/>
          </a:ln>
        </p:spPr>
      </p:sp>
      <p:sp>
        <p:nvSpPr>
          <p:cNvPr id="122" name="Google Shape;122;p16"/>
          <p:cNvSpPr txBox="1">
            <a:spLocks noGrp="1"/>
          </p:cNvSpPr>
          <p:nvPr>
            <p:ph type="title"/>
          </p:nvPr>
        </p:nvSpPr>
        <p:spPr>
          <a:xfrm>
            <a:off x="7293950" y="993400"/>
            <a:ext cx="41664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23" name="Google Shape;123;p16"/>
          <p:cNvSpPr txBox="1">
            <a:spLocks noGrp="1"/>
          </p:cNvSpPr>
          <p:nvPr>
            <p:ph type="subTitle" idx="1"/>
          </p:nvPr>
        </p:nvSpPr>
        <p:spPr>
          <a:xfrm>
            <a:off x="7293725" y="4959530"/>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4" name="Google Shape;124;p16"/>
          <p:cNvSpPr txBox="1">
            <a:spLocks noGrp="1"/>
          </p:cNvSpPr>
          <p:nvPr>
            <p:ph type="subTitle" idx="3"/>
          </p:nvPr>
        </p:nvSpPr>
        <p:spPr>
          <a:xfrm>
            <a:off x="7293725" y="4577681"/>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25" name="Google Shape;125;p16"/>
          <p:cNvSpPr txBox="1">
            <a:spLocks noGrp="1"/>
          </p:cNvSpPr>
          <p:nvPr>
            <p:ph type="subTitle" idx="4"/>
          </p:nvPr>
        </p:nvSpPr>
        <p:spPr>
          <a:xfrm>
            <a:off x="7293725" y="3176373"/>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6" name="Google Shape;126;p16"/>
          <p:cNvSpPr txBox="1">
            <a:spLocks noGrp="1"/>
          </p:cNvSpPr>
          <p:nvPr>
            <p:ph type="subTitle" idx="5"/>
          </p:nvPr>
        </p:nvSpPr>
        <p:spPr>
          <a:xfrm>
            <a:off x="7293725" y="2794525"/>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771734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27"/>
        <p:cNvGrpSpPr/>
        <p:nvPr/>
      </p:nvGrpSpPr>
      <p:grpSpPr>
        <a:xfrm>
          <a:off x="0" y="0"/>
          <a:ext cx="0" cy="0"/>
          <a:chOff x="0" y="0"/>
          <a:chExt cx="0" cy="0"/>
        </a:xfrm>
      </p:grpSpPr>
      <p:sp>
        <p:nvSpPr>
          <p:cNvPr id="128" name="Google Shape;128;p17"/>
          <p:cNvSpPr>
            <a:spLocks noGrp="1"/>
          </p:cNvSpPr>
          <p:nvPr>
            <p:ph type="pic" idx="2"/>
          </p:nvPr>
        </p:nvSpPr>
        <p:spPr>
          <a:xfrm>
            <a:off x="2690020" y="-10650"/>
            <a:ext cx="95016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29" name="Google Shape;129;p17"/>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30" name="Google Shape;130;p17"/>
          <p:cNvSpPr txBox="1">
            <a:spLocks noGrp="1"/>
          </p:cNvSpPr>
          <p:nvPr>
            <p:ph type="title"/>
          </p:nvPr>
        </p:nvSpPr>
        <p:spPr>
          <a:xfrm>
            <a:off x="861175" y="993400"/>
            <a:ext cx="4250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1" name="Google Shape;131;p17"/>
          <p:cNvSpPr txBox="1">
            <a:spLocks noGrp="1"/>
          </p:cNvSpPr>
          <p:nvPr>
            <p:ph type="subTitle" idx="1"/>
          </p:nvPr>
        </p:nvSpPr>
        <p:spPr>
          <a:xfrm>
            <a:off x="8624618" y="4286525"/>
            <a:ext cx="2841900" cy="1917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2" name="Google Shape;132;p1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8718802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33"/>
        <p:cNvGrpSpPr/>
        <p:nvPr/>
      </p:nvGrpSpPr>
      <p:grpSpPr>
        <a:xfrm>
          <a:off x="0" y="0"/>
          <a:ext cx="0" cy="0"/>
          <a:chOff x="0" y="0"/>
          <a:chExt cx="0" cy="0"/>
        </a:xfrm>
      </p:grpSpPr>
      <p:sp>
        <p:nvSpPr>
          <p:cNvPr id="134" name="Google Shape;134;p18"/>
          <p:cNvSpPr txBox="1">
            <a:spLocks noGrp="1"/>
          </p:cNvSpPr>
          <p:nvPr>
            <p:ph type="title"/>
          </p:nvPr>
        </p:nvSpPr>
        <p:spPr>
          <a:xfrm>
            <a:off x="834100" y="1426325"/>
            <a:ext cx="56106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5" name="Google Shape;135;p18"/>
          <p:cNvSpPr>
            <a:spLocks noGrp="1"/>
          </p:cNvSpPr>
          <p:nvPr>
            <p:ph type="pic" idx="2"/>
          </p:nvPr>
        </p:nvSpPr>
        <p:spPr>
          <a:xfrm>
            <a:off x="6326698" y="34291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
        <p:nvSpPr>
          <p:cNvPr id="136" name="Google Shape;136;p18"/>
          <p:cNvSpPr txBox="1">
            <a:spLocks noGrp="1"/>
          </p:cNvSpPr>
          <p:nvPr>
            <p:ph type="subTitle" idx="1"/>
          </p:nvPr>
        </p:nvSpPr>
        <p:spPr>
          <a:xfrm>
            <a:off x="1172175" y="4508700"/>
            <a:ext cx="32697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7" name="Google Shape;137;p18"/>
          <p:cNvSpPr>
            <a:spLocks noGrp="1"/>
          </p:cNvSpPr>
          <p:nvPr>
            <p:ph type="pic" idx="3"/>
          </p:nvPr>
        </p:nvSpPr>
        <p:spPr>
          <a:xfrm>
            <a:off x="6326698" y="-106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Tree>
    <p:extLst>
      <p:ext uri="{BB962C8B-B14F-4D97-AF65-F5344CB8AC3E}">
        <p14:creationId xmlns:p14="http://schemas.microsoft.com/office/powerpoint/2010/main" val="28227098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38"/>
        <p:cNvGrpSpPr/>
        <p:nvPr/>
      </p:nvGrpSpPr>
      <p:grpSpPr>
        <a:xfrm>
          <a:off x="0" y="0"/>
          <a:ext cx="0" cy="0"/>
          <a:chOff x="0" y="0"/>
          <a:chExt cx="0" cy="0"/>
        </a:xfrm>
      </p:grpSpPr>
      <p:sp>
        <p:nvSpPr>
          <p:cNvPr id="139" name="Google Shape;139;p19"/>
          <p:cNvSpPr>
            <a:spLocks noGrp="1"/>
          </p:cNvSpPr>
          <p:nvPr>
            <p:ph type="pic" idx="2"/>
          </p:nvPr>
        </p:nvSpPr>
        <p:spPr>
          <a:xfrm>
            <a:off x="0" y="2276100"/>
            <a:ext cx="121917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40" name="Google Shape;140;p19"/>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1" name="Google Shape;141;p19"/>
          <p:cNvSpPr txBox="1">
            <a:spLocks noGrp="1"/>
          </p:cNvSpPr>
          <p:nvPr>
            <p:ph type="subTitle" idx="1"/>
          </p:nvPr>
        </p:nvSpPr>
        <p:spPr>
          <a:xfrm>
            <a:off x="7930175" y="593200"/>
            <a:ext cx="35298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41105867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2"/>
        <p:cNvGrpSpPr/>
        <p:nvPr/>
      </p:nvGrpSpPr>
      <p:grpSpPr>
        <a:xfrm>
          <a:off x="0" y="0"/>
          <a:ext cx="0" cy="0"/>
          <a:chOff x="0" y="0"/>
          <a:chExt cx="0" cy="0"/>
        </a:xfrm>
      </p:grpSpPr>
      <p:sp>
        <p:nvSpPr>
          <p:cNvPr id="143" name="Google Shape;143;p20"/>
          <p:cNvSpPr>
            <a:spLocks noGrp="1"/>
          </p:cNvSpPr>
          <p:nvPr>
            <p:ph type="pic" idx="2"/>
          </p:nvPr>
        </p:nvSpPr>
        <p:spPr>
          <a:xfrm>
            <a:off x="861175" y="0"/>
            <a:ext cx="11330400" cy="4062600"/>
          </a:xfrm>
          <a:prstGeom prst="rect">
            <a:avLst/>
          </a:prstGeom>
          <a:gradFill>
            <a:gsLst>
              <a:gs pos="0">
                <a:schemeClr val="bg1">
                  <a:lumMod val="75000"/>
                </a:schemeClr>
              </a:gs>
              <a:gs pos="100000">
                <a:schemeClr val="bg1">
                  <a:lumMod val="50000"/>
                </a:schemeClr>
              </a:gs>
            </a:gsLst>
            <a:lin ang="5400000" scaled="1"/>
          </a:gradFill>
          <a:ln>
            <a:noFill/>
          </a:ln>
        </p:spPr>
      </p:sp>
      <p:sp>
        <p:nvSpPr>
          <p:cNvPr id="144" name="Google Shape;144;p20"/>
          <p:cNvSpPr txBox="1">
            <a:spLocks noGrp="1"/>
          </p:cNvSpPr>
          <p:nvPr>
            <p:ph type="subTitle" idx="1"/>
          </p:nvPr>
        </p:nvSpPr>
        <p:spPr>
          <a:xfrm>
            <a:off x="63137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5" name="Google Shape;145;p20"/>
          <p:cNvSpPr txBox="1">
            <a:spLocks noGrp="1"/>
          </p:cNvSpPr>
          <p:nvPr>
            <p:ph type="title"/>
          </p:nvPr>
        </p:nvSpPr>
        <p:spPr>
          <a:xfrm>
            <a:off x="861175" y="4808775"/>
            <a:ext cx="4349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6" name="Google Shape;146;p20"/>
          <p:cNvSpPr txBox="1">
            <a:spLocks noGrp="1"/>
          </p:cNvSpPr>
          <p:nvPr>
            <p:ph type="subTitle" idx="3"/>
          </p:nvPr>
        </p:nvSpPr>
        <p:spPr>
          <a:xfrm>
            <a:off x="92545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7" name="Google Shape;147;p2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3159831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48"/>
        <p:cNvGrpSpPr/>
        <p:nvPr/>
      </p:nvGrpSpPr>
      <p:grpSpPr>
        <a:xfrm>
          <a:off x="0" y="0"/>
          <a:ext cx="0" cy="0"/>
          <a:chOff x="0" y="0"/>
          <a:chExt cx="0" cy="0"/>
        </a:xfrm>
      </p:grpSpPr>
      <p:sp>
        <p:nvSpPr>
          <p:cNvPr id="149" name="Google Shape;149;p21"/>
          <p:cNvSpPr>
            <a:spLocks noGrp="1"/>
          </p:cNvSpPr>
          <p:nvPr>
            <p:ph type="pic" idx="2"/>
          </p:nvPr>
        </p:nvSpPr>
        <p:spPr>
          <a:xfrm>
            <a:off x="461700" y="3250"/>
            <a:ext cx="117300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50" name="Google Shape;150;p21"/>
          <p:cNvSpPr txBox="1">
            <a:spLocks noGrp="1"/>
          </p:cNvSpPr>
          <p:nvPr>
            <p:ph type="subTitle" idx="1"/>
          </p:nvPr>
        </p:nvSpPr>
        <p:spPr>
          <a:xfrm>
            <a:off x="8583875" y="4614125"/>
            <a:ext cx="24492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51" name="Google Shape;151;p21"/>
          <p:cNvSpPr txBox="1">
            <a:spLocks noGrp="1"/>
          </p:cNvSpPr>
          <p:nvPr>
            <p:ph type="subTitle" idx="3"/>
          </p:nvPr>
        </p:nvSpPr>
        <p:spPr>
          <a:xfrm>
            <a:off x="8583875" y="4232275"/>
            <a:ext cx="2449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52" name="Google Shape;152;p21"/>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7871822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75"/>
        <p:cNvGrpSpPr/>
        <p:nvPr/>
      </p:nvGrpSpPr>
      <p:grpSpPr>
        <a:xfrm>
          <a:off x="0" y="0"/>
          <a:ext cx="0" cy="0"/>
          <a:chOff x="0" y="0"/>
          <a:chExt cx="0" cy="0"/>
        </a:xfrm>
      </p:grpSpPr>
      <p:sp>
        <p:nvSpPr>
          <p:cNvPr id="176" name="Google Shape;176;p24"/>
          <p:cNvSpPr txBox="1">
            <a:spLocks noGrp="1"/>
          </p:cNvSpPr>
          <p:nvPr>
            <p:ph type="subTitle" idx="1"/>
          </p:nvPr>
        </p:nvSpPr>
        <p:spPr>
          <a:xfrm>
            <a:off x="8611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7" name="Google Shape;177;p24"/>
          <p:cNvSpPr txBox="1">
            <a:spLocks noGrp="1"/>
          </p:cNvSpPr>
          <p:nvPr>
            <p:ph type="subTitle" idx="2"/>
          </p:nvPr>
        </p:nvSpPr>
        <p:spPr>
          <a:xfrm>
            <a:off x="8611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8" name="Google Shape;178;p24"/>
          <p:cNvSpPr txBox="1">
            <a:spLocks noGrp="1"/>
          </p:cNvSpPr>
          <p:nvPr>
            <p:ph type="subTitle" idx="3"/>
          </p:nvPr>
        </p:nvSpPr>
        <p:spPr>
          <a:xfrm>
            <a:off x="8611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9" name="Google Shape;179;p24"/>
          <p:cNvSpPr txBox="1">
            <a:spLocks noGrp="1"/>
          </p:cNvSpPr>
          <p:nvPr>
            <p:ph type="subTitle" idx="4"/>
          </p:nvPr>
        </p:nvSpPr>
        <p:spPr>
          <a:xfrm>
            <a:off x="8611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0" name="Google Shape;180;p24"/>
          <p:cNvSpPr txBox="1">
            <a:spLocks noGrp="1"/>
          </p:cNvSpPr>
          <p:nvPr>
            <p:ph type="subTitle" idx="5"/>
          </p:nvPr>
        </p:nvSpPr>
        <p:spPr>
          <a:xfrm>
            <a:off x="38938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1" name="Google Shape;181;p24"/>
          <p:cNvSpPr txBox="1">
            <a:spLocks noGrp="1"/>
          </p:cNvSpPr>
          <p:nvPr>
            <p:ph type="subTitle" idx="6"/>
          </p:nvPr>
        </p:nvSpPr>
        <p:spPr>
          <a:xfrm>
            <a:off x="38938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2" name="Google Shape;182;p24"/>
          <p:cNvSpPr txBox="1">
            <a:spLocks noGrp="1"/>
          </p:cNvSpPr>
          <p:nvPr>
            <p:ph type="subTitle" idx="7"/>
          </p:nvPr>
        </p:nvSpPr>
        <p:spPr>
          <a:xfrm>
            <a:off x="38938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3" name="Google Shape;183;p24"/>
          <p:cNvSpPr txBox="1">
            <a:spLocks noGrp="1"/>
          </p:cNvSpPr>
          <p:nvPr>
            <p:ph type="subTitle" idx="8"/>
          </p:nvPr>
        </p:nvSpPr>
        <p:spPr>
          <a:xfrm>
            <a:off x="38938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4" name="Google Shape;184;p24"/>
          <p:cNvSpPr>
            <a:spLocks noGrp="1"/>
          </p:cNvSpPr>
          <p:nvPr>
            <p:ph type="pic" idx="9"/>
          </p:nvPr>
        </p:nvSpPr>
        <p:spPr>
          <a:xfrm>
            <a:off x="7002600" y="0"/>
            <a:ext cx="51891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85" name="Google Shape;185;p24"/>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86" name="Google Shape;186;p2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4274281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97"/>
        <p:cNvGrpSpPr/>
        <p:nvPr/>
      </p:nvGrpSpPr>
      <p:grpSpPr>
        <a:xfrm>
          <a:off x="0" y="0"/>
          <a:ext cx="0" cy="0"/>
          <a:chOff x="0" y="0"/>
          <a:chExt cx="0" cy="0"/>
        </a:xfrm>
      </p:grpSpPr>
      <p:sp>
        <p:nvSpPr>
          <p:cNvPr id="198" name="Google Shape;198;p26"/>
          <p:cNvSpPr>
            <a:spLocks noGrp="1"/>
          </p:cNvSpPr>
          <p:nvPr>
            <p:ph type="pic" idx="2"/>
          </p:nvPr>
        </p:nvSpPr>
        <p:spPr>
          <a:xfrm>
            <a:off x="461700" y="3201000"/>
            <a:ext cx="5770500" cy="3657000"/>
          </a:xfrm>
          <a:prstGeom prst="rect">
            <a:avLst/>
          </a:prstGeom>
          <a:gradFill>
            <a:gsLst>
              <a:gs pos="0">
                <a:schemeClr val="bg1">
                  <a:lumMod val="75000"/>
                </a:schemeClr>
              </a:gs>
              <a:gs pos="100000">
                <a:schemeClr val="bg1">
                  <a:lumMod val="50000"/>
                </a:schemeClr>
              </a:gs>
            </a:gsLst>
            <a:lin ang="5400000" scaled="1"/>
          </a:gradFill>
          <a:ln>
            <a:noFill/>
          </a:ln>
        </p:spPr>
      </p:sp>
      <p:sp>
        <p:nvSpPr>
          <p:cNvPr id="199" name="Google Shape;199;p26"/>
          <p:cNvSpPr txBox="1">
            <a:spLocks noGrp="1"/>
          </p:cNvSpPr>
          <p:nvPr>
            <p:ph type="subTitle" idx="1"/>
          </p:nvPr>
        </p:nvSpPr>
        <p:spPr>
          <a:xfrm>
            <a:off x="6753725" y="1115513"/>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0" name="Google Shape;200;p26"/>
          <p:cNvSpPr txBox="1">
            <a:spLocks noGrp="1"/>
          </p:cNvSpPr>
          <p:nvPr>
            <p:ph type="subTitle" idx="3"/>
          </p:nvPr>
        </p:nvSpPr>
        <p:spPr>
          <a:xfrm>
            <a:off x="6753725" y="733663"/>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1" name="Google Shape;201;p26"/>
          <p:cNvSpPr txBox="1">
            <a:spLocks noGrp="1"/>
          </p:cNvSpPr>
          <p:nvPr>
            <p:ph type="subTitle" idx="4"/>
          </p:nvPr>
        </p:nvSpPr>
        <p:spPr>
          <a:xfrm>
            <a:off x="901375" y="2409400"/>
            <a:ext cx="44724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2" name="Google Shape;202;p26"/>
          <p:cNvSpPr txBox="1">
            <a:spLocks noGrp="1"/>
          </p:cNvSpPr>
          <p:nvPr>
            <p:ph type="subTitle" idx="5"/>
          </p:nvPr>
        </p:nvSpPr>
        <p:spPr>
          <a:xfrm>
            <a:off x="6753725" y="3994038"/>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3" name="Google Shape;203;p26"/>
          <p:cNvSpPr txBox="1">
            <a:spLocks noGrp="1"/>
          </p:cNvSpPr>
          <p:nvPr>
            <p:ph type="subTitle" idx="6"/>
          </p:nvPr>
        </p:nvSpPr>
        <p:spPr>
          <a:xfrm>
            <a:off x="6753725" y="3612188"/>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4" name="Google Shape;204;p26"/>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05" name="Google Shape;205;p26"/>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337086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228"/>
        <p:cNvGrpSpPr/>
        <p:nvPr/>
      </p:nvGrpSpPr>
      <p:grpSpPr>
        <a:xfrm>
          <a:off x="0" y="0"/>
          <a:ext cx="0" cy="0"/>
          <a:chOff x="0" y="0"/>
          <a:chExt cx="0" cy="0"/>
        </a:xfrm>
      </p:grpSpPr>
      <p:sp>
        <p:nvSpPr>
          <p:cNvPr id="229" name="Google Shape;229;p30"/>
          <p:cNvSpPr txBox="1">
            <a:spLocks noGrp="1"/>
          </p:cNvSpPr>
          <p:nvPr>
            <p:ph type="subTitle" idx="1"/>
          </p:nvPr>
        </p:nvSpPr>
        <p:spPr>
          <a:xfrm>
            <a:off x="6021923"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0" name="Google Shape;230;p30"/>
          <p:cNvSpPr txBox="1">
            <a:spLocks noGrp="1"/>
          </p:cNvSpPr>
          <p:nvPr>
            <p:ph type="subTitle" idx="2"/>
          </p:nvPr>
        </p:nvSpPr>
        <p:spPr>
          <a:xfrm>
            <a:off x="6021923"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1" name="Google Shape;231;p30"/>
          <p:cNvSpPr>
            <a:spLocks noGrp="1"/>
          </p:cNvSpPr>
          <p:nvPr>
            <p:ph type="pic" idx="3"/>
          </p:nvPr>
        </p:nvSpPr>
        <p:spPr>
          <a:xfrm>
            <a:off x="1123425" y="2953426"/>
            <a:ext cx="3362700" cy="3904500"/>
          </a:xfrm>
          <a:prstGeom prst="rect">
            <a:avLst/>
          </a:prstGeom>
          <a:gradFill>
            <a:gsLst>
              <a:gs pos="0">
                <a:schemeClr val="bg1">
                  <a:lumMod val="75000"/>
                </a:schemeClr>
              </a:gs>
              <a:gs pos="100000">
                <a:schemeClr val="bg1">
                  <a:lumMod val="50000"/>
                </a:schemeClr>
              </a:gs>
            </a:gsLst>
            <a:lin ang="5400000" scaled="1"/>
          </a:gradFill>
          <a:ln>
            <a:noFill/>
          </a:ln>
        </p:spPr>
      </p:sp>
      <p:sp>
        <p:nvSpPr>
          <p:cNvPr id="232" name="Google Shape;232;p30"/>
          <p:cNvSpPr txBox="1">
            <a:spLocks noGrp="1"/>
          </p:cNvSpPr>
          <p:nvPr>
            <p:ph type="subTitle" idx="4"/>
          </p:nvPr>
        </p:nvSpPr>
        <p:spPr>
          <a:xfrm>
            <a:off x="8895067"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3" name="Google Shape;233;p30"/>
          <p:cNvSpPr txBox="1">
            <a:spLocks noGrp="1"/>
          </p:cNvSpPr>
          <p:nvPr>
            <p:ph type="subTitle" idx="5"/>
          </p:nvPr>
        </p:nvSpPr>
        <p:spPr>
          <a:xfrm>
            <a:off x="8895067"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4" name="Google Shape;234;p30"/>
          <p:cNvSpPr txBox="1">
            <a:spLocks noGrp="1"/>
          </p:cNvSpPr>
          <p:nvPr>
            <p:ph type="subTitle" idx="6"/>
          </p:nvPr>
        </p:nvSpPr>
        <p:spPr>
          <a:xfrm>
            <a:off x="5914624" y="1070350"/>
            <a:ext cx="55455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5" name="Google Shape;235;p30"/>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36" name="Google Shape;236;p3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3821276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237"/>
        <p:cNvGrpSpPr/>
        <p:nvPr/>
      </p:nvGrpSpPr>
      <p:grpSpPr>
        <a:xfrm>
          <a:off x="0" y="0"/>
          <a:ext cx="0" cy="0"/>
          <a:chOff x="0" y="0"/>
          <a:chExt cx="0" cy="0"/>
        </a:xfrm>
      </p:grpSpPr>
      <p:sp>
        <p:nvSpPr>
          <p:cNvPr id="238" name="Google Shape;238;p31"/>
          <p:cNvSpPr>
            <a:spLocks noGrp="1"/>
          </p:cNvSpPr>
          <p:nvPr>
            <p:ph type="pic" idx="2"/>
          </p:nvPr>
        </p:nvSpPr>
        <p:spPr>
          <a:xfrm>
            <a:off x="5850593" y="1295501"/>
            <a:ext cx="65034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239" name="Google Shape;239;p31"/>
          <p:cNvSpPr txBox="1">
            <a:spLocks noGrp="1"/>
          </p:cNvSpPr>
          <p:nvPr>
            <p:ph type="subTitle" idx="1"/>
          </p:nvPr>
        </p:nvSpPr>
        <p:spPr>
          <a:xfrm>
            <a:off x="1455825" y="4032938"/>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0" name="Google Shape;240;p31"/>
          <p:cNvSpPr txBox="1">
            <a:spLocks noGrp="1"/>
          </p:cNvSpPr>
          <p:nvPr>
            <p:ph type="subTitle" idx="3"/>
          </p:nvPr>
        </p:nvSpPr>
        <p:spPr>
          <a:xfrm>
            <a:off x="1455825" y="3651088"/>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1" name="Google Shape;241;p31"/>
          <p:cNvSpPr txBox="1">
            <a:spLocks noGrp="1"/>
          </p:cNvSpPr>
          <p:nvPr>
            <p:ph type="subTitle" idx="4"/>
          </p:nvPr>
        </p:nvSpPr>
        <p:spPr>
          <a:xfrm>
            <a:off x="1455825" y="5425250"/>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2" name="Google Shape;242;p31"/>
          <p:cNvSpPr txBox="1">
            <a:spLocks noGrp="1"/>
          </p:cNvSpPr>
          <p:nvPr>
            <p:ph type="subTitle" idx="5"/>
          </p:nvPr>
        </p:nvSpPr>
        <p:spPr>
          <a:xfrm>
            <a:off x="1455825" y="5043400"/>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3" name="Google Shape;243;p31"/>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Tree>
    <p:extLst>
      <p:ext uri="{BB962C8B-B14F-4D97-AF65-F5344CB8AC3E}">
        <p14:creationId xmlns:p14="http://schemas.microsoft.com/office/powerpoint/2010/main" val="2336930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2">
  <p:cSld name="02">
    <p:spTree>
      <p:nvGrpSpPr>
        <p:cNvPr id="1" name="Shape 14"/>
        <p:cNvGrpSpPr/>
        <p:nvPr/>
      </p:nvGrpSpPr>
      <p:grpSpPr>
        <a:xfrm>
          <a:off x="0" y="0"/>
          <a:ext cx="0" cy="0"/>
          <a:chOff x="0" y="0"/>
          <a:chExt cx="0" cy="0"/>
        </a:xfrm>
      </p:grpSpPr>
      <p:sp>
        <p:nvSpPr>
          <p:cNvPr id="15" name="Google Shape;15;p3"/>
          <p:cNvSpPr>
            <a:spLocks noGrp="1"/>
          </p:cNvSpPr>
          <p:nvPr>
            <p:ph type="pic" idx="2"/>
          </p:nvPr>
        </p:nvSpPr>
        <p:spPr>
          <a:xfrm>
            <a:off x="-150" y="0"/>
            <a:ext cx="121917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6" name="Google Shape;16;p3"/>
          <p:cNvSpPr txBox="1">
            <a:spLocks noGrp="1"/>
          </p:cNvSpPr>
          <p:nvPr>
            <p:ph type="title"/>
          </p:nvPr>
        </p:nvSpPr>
        <p:spPr>
          <a:xfrm>
            <a:off x="1326575" y="3547700"/>
            <a:ext cx="3845700" cy="24627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sz="4800"/>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Tree>
    <p:extLst>
      <p:ext uri="{BB962C8B-B14F-4D97-AF65-F5344CB8AC3E}">
        <p14:creationId xmlns:p14="http://schemas.microsoft.com/office/powerpoint/2010/main" val="655913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3">
  <p:cSld name="03">
    <p:spTree>
      <p:nvGrpSpPr>
        <p:cNvPr id="1" name="Shape 17"/>
        <p:cNvGrpSpPr/>
        <p:nvPr/>
      </p:nvGrpSpPr>
      <p:grpSpPr>
        <a:xfrm>
          <a:off x="0" y="0"/>
          <a:ext cx="0" cy="0"/>
          <a:chOff x="0" y="0"/>
          <a:chExt cx="0" cy="0"/>
        </a:xfrm>
      </p:grpSpPr>
      <p:sp>
        <p:nvSpPr>
          <p:cNvPr id="18" name="Google Shape;18;p4"/>
          <p:cNvSpPr>
            <a:spLocks noGrp="1"/>
          </p:cNvSpPr>
          <p:nvPr>
            <p:ph type="pic" idx="2"/>
          </p:nvPr>
        </p:nvSpPr>
        <p:spPr>
          <a:xfrm>
            <a:off x="461700" y="2276100"/>
            <a:ext cx="117300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9" name="Google Shape;19;p4"/>
          <p:cNvSpPr txBox="1">
            <a:spLocks noGrp="1"/>
          </p:cNvSpPr>
          <p:nvPr>
            <p:ph type="title"/>
          </p:nvPr>
        </p:nvSpPr>
        <p:spPr>
          <a:xfrm>
            <a:off x="861100" y="593200"/>
            <a:ext cx="4159800" cy="14160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
        <p:nvSpPr>
          <p:cNvPr id="20" name="Google Shape;20;p4"/>
          <p:cNvSpPr txBox="1">
            <a:spLocks noGrp="1"/>
          </p:cNvSpPr>
          <p:nvPr>
            <p:ph type="subTitle" idx="1"/>
          </p:nvPr>
        </p:nvSpPr>
        <p:spPr>
          <a:xfrm>
            <a:off x="5420300" y="767050"/>
            <a:ext cx="60399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1" name="Google Shape;21;p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273117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2"/>
        <p:cNvGrpSpPr/>
        <p:nvPr/>
      </p:nvGrpSpPr>
      <p:grpSpPr>
        <a:xfrm>
          <a:off x="0" y="0"/>
          <a:ext cx="0" cy="0"/>
          <a:chOff x="0" y="0"/>
          <a:chExt cx="0" cy="0"/>
        </a:xfrm>
      </p:grpSpPr>
      <p:sp>
        <p:nvSpPr>
          <p:cNvPr id="23" name="Google Shape;23;p5"/>
          <p:cNvSpPr>
            <a:spLocks noGrp="1"/>
          </p:cNvSpPr>
          <p:nvPr>
            <p:ph type="pic" idx="2"/>
          </p:nvPr>
        </p:nvSpPr>
        <p:spPr>
          <a:xfrm>
            <a:off x="461700" y="0"/>
            <a:ext cx="5377800" cy="6885300"/>
          </a:xfrm>
          <a:prstGeom prst="rect">
            <a:avLst/>
          </a:prstGeom>
          <a:gradFill>
            <a:gsLst>
              <a:gs pos="0">
                <a:schemeClr val="bg1">
                  <a:lumMod val="75000"/>
                </a:schemeClr>
              </a:gs>
              <a:gs pos="100000">
                <a:schemeClr val="bg1">
                  <a:lumMod val="50000"/>
                </a:schemeClr>
              </a:gs>
            </a:gsLst>
            <a:lin ang="5400000" scaled="1"/>
          </a:gradFill>
          <a:ln>
            <a:noFill/>
          </a:ln>
        </p:spPr>
      </p:sp>
      <p:sp>
        <p:nvSpPr>
          <p:cNvPr id="24" name="Google Shape;24;p5"/>
          <p:cNvSpPr txBox="1">
            <a:spLocks noGrp="1"/>
          </p:cNvSpPr>
          <p:nvPr>
            <p:ph type="subTitle" idx="1"/>
          </p:nvPr>
        </p:nvSpPr>
        <p:spPr>
          <a:xfrm>
            <a:off x="6408225" y="5009400"/>
            <a:ext cx="48960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5" name="Google Shape;25;p5"/>
          <p:cNvSpPr txBox="1">
            <a:spLocks noGrp="1"/>
          </p:cNvSpPr>
          <p:nvPr>
            <p:ph type="title"/>
          </p:nvPr>
        </p:nvSpPr>
        <p:spPr>
          <a:xfrm>
            <a:off x="6717450" y="1264111"/>
            <a:ext cx="4586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6" name="Google Shape;26;p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91738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7"/>
        <p:cNvGrpSpPr/>
        <p:nvPr/>
      </p:nvGrpSpPr>
      <p:grpSpPr>
        <a:xfrm>
          <a:off x="0" y="0"/>
          <a:ext cx="0" cy="0"/>
          <a:chOff x="0" y="0"/>
          <a:chExt cx="0" cy="0"/>
        </a:xfrm>
      </p:grpSpPr>
      <p:sp>
        <p:nvSpPr>
          <p:cNvPr id="28" name="Google Shape;28;p6"/>
          <p:cNvSpPr>
            <a:spLocks noGrp="1"/>
          </p:cNvSpPr>
          <p:nvPr>
            <p:ph type="pic" idx="2"/>
          </p:nvPr>
        </p:nvSpPr>
        <p:spPr>
          <a:xfrm>
            <a:off x="731525" y="593200"/>
            <a:ext cx="10728600" cy="5678100"/>
          </a:xfrm>
          <a:prstGeom prst="rect">
            <a:avLst/>
          </a:prstGeom>
          <a:gradFill>
            <a:gsLst>
              <a:gs pos="0">
                <a:schemeClr val="bg1">
                  <a:lumMod val="75000"/>
                </a:schemeClr>
              </a:gs>
              <a:gs pos="100000">
                <a:schemeClr val="bg1">
                  <a:lumMod val="50000"/>
                </a:schemeClr>
              </a:gs>
            </a:gsLst>
            <a:lin ang="5400000" scaled="1"/>
          </a:gradFill>
          <a:ln>
            <a:noFill/>
          </a:ln>
        </p:spPr>
      </p:sp>
      <p:sp>
        <p:nvSpPr>
          <p:cNvPr id="29" name="Google Shape;29;p6"/>
          <p:cNvSpPr txBox="1">
            <a:spLocks noGrp="1"/>
          </p:cNvSpPr>
          <p:nvPr>
            <p:ph type="subTitle" idx="1"/>
          </p:nvPr>
        </p:nvSpPr>
        <p:spPr>
          <a:xfrm>
            <a:off x="731575" y="1761600"/>
            <a:ext cx="4381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0" name="Google Shape;30;p6"/>
          <p:cNvSpPr txBox="1">
            <a:spLocks noGrp="1"/>
          </p:cNvSpPr>
          <p:nvPr>
            <p:ph type="subTitle" idx="3"/>
          </p:nvPr>
        </p:nvSpPr>
        <p:spPr>
          <a:xfrm>
            <a:off x="731575" y="1379750"/>
            <a:ext cx="4381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360651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1"/>
        <p:cNvGrpSpPr/>
        <p:nvPr/>
      </p:nvGrpSpPr>
      <p:grpSpPr>
        <a:xfrm>
          <a:off x="0" y="0"/>
          <a:ext cx="0" cy="0"/>
          <a:chOff x="0" y="0"/>
          <a:chExt cx="0" cy="0"/>
        </a:xfrm>
      </p:grpSpPr>
      <p:sp>
        <p:nvSpPr>
          <p:cNvPr id="32" name="Google Shape;32;p7"/>
          <p:cNvSpPr/>
          <p:nvPr/>
        </p:nvSpPr>
        <p:spPr>
          <a:xfrm>
            <a:off x="6972300" y="0"/>
            <a:ext cx="5219700"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7"/>
          <p:cNvSpPr txBox="1">
            <a:spLocks noGrp="1"/>
          </p:cNvSpPr>
          <p:nvPr>
            <p:ph type="title"/>
          </p:nvPr>
        </p:nvSpPr>
        <p:spPr>
          <a:xfrm>
            <a:off x="861100" y="993400"/>
            <a:ext cx="4797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34" name="Google Shape;34;p7"/>
          <p:cNvSpPr txBox="1">
            <a:spLocks noGrp="1"/>
          </p:cNvSpPr>
          <p:nvPr>
            <p:ph type="subTitle" idx="1"/>
          </p:nvPr>
        </p:nvSpPr>
        <p:spPr>
          <a:xfrm>
            <a:off x="861100" y="3530549"/>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5" name="Google Shape;35;p7"/>
          <p:cNvSpPr txBox="1">
            <a:spLocks noGrp="1"/>
          </p:cNvSpPr>
          <p:nvPr>
            <p:ph type="subTitle" idx="2"/>
          </p:nvPr>
        </p:nvSpPr>
        <p:spPr>
          <a:xfrm>
            <a:off x="861100" y="3148700"/>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6" name="Google Shape;36;p7"/>
          <p:cNvSpPr txBox="1">
            <a:spLocks noGrp="1"/>
          </p:cNvSpPr>
          <p:nvPr>
            <p:ph type="subTitle" idx="3"/>
          </p:nvPr>
        </p:nvSpPr>
        <p:spPr>
          <a:xfrm>
            <a:off x="861100" y="5049420"/>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7" name="Google Shape;37;p7"/>
          <p:cNvSpPr txBox="1">
            <a:spLocks noGrp="1"/>
          </p:cNvSpPr>
          <p:nvPr>
            <p:ph type="subTitle" idx="4"/>
          </p:nvPr>
        </p:nvSpPr>
        <p:spPr>
          <a:xfrm>
            <a:off x="861100" y="4667571"/>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8" name="Google Shape;38;p7"/>
          <p:cNvSpPr txBox="1">
            <a:spLocks noGrp="1"/>
          </p:cNvSpPr>
          <p:nvPr>
            <p:ph type="subTitle" idx="5"/>
          </p:nvPr>
        </p:nvSpPr>
        <p:spPr>
          <a:xfrm>
            <a:off x="7778175" y="274135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9" name="Google Shape;39;p7"/>
          <p:cNvSpPr txBox="1">
            <a:spLocks noGrp="1"/>
          </p:cNvSpPr>
          <p:nvPr>
            <p:ph type="subTitle" idx="6"/>
          </p:nvPr>
        </p:nvSpPr>
        <p:spPr>
          <a:xfrm>
            <a:off x="7778175" y="465540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0" name="Google Shape;40;p7"/>
          <p:cNvSpPr txBox="1">
            <a:spLocks noGrp="1"/>
          </p:cNvSpPr>
          <p:nvPr>
            <p:ph type="subTitle" idx="7"/>
          </p:nvPr>
        </p:nvSpPr>
        <p:spPr>
          <a:xfrm>
            <a:off x="7832225" y="3887206"/>
            <a:ext cx="3627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1" name="Google Shape;41;p7"/>
          <p:cNvSpPr txBox="1">
            <a:spLocks noGrp="1"/>
          </p:cNvSpPr>
          <p:nvPr>
            <p:ph type="subTitle" idx="8"/>
          </p:nvPr>
        </p:nvSpPr>
        <p:spPr>
          <a:xfrm>
            <a:off x="7835178" y="5789081"/>
            <a:ext cx="362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2" name="Google Shape;42;p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403146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43"/>
        <p:cNvGrpSpPr/>
        <p:nvPr/>
      </p:nvGrpSpPr>
      <p:grpSpPr>
        <a:xfrm>
          <a:off x="0" y="0"/>
          <a:ext cx="0" cy="0"/>
          <a:chOff x="0" y="0"/>
          <a:chExt cx="0" cy="0"/>
        </a:xfrm>
      </p:grpSpPr>
      <p:sp>
        <p:nvSpPr>
          <p:cNvPr id="44" name="Google Shape;44;p8"/>
          <p:cNvSpPr>
            <a:spLocks noGrp="1"/>
          </p:cNvSpPr>
          <p:nvPr>
            <p:ph type="pic" idx="2"/>
          </p:nvPr>
        </p:nvSpPr>
        <p:spPr>
          <a:xfrm>
            <a:off x="461700" y="2798625"/>
            <a:ext cx="4742100" cy="4059600"/>
          </a:xfrm>
          <a:prstGeom prst="rect">
            <a:avLst/>
          </a:prstGeom>
          <a:gradFill>
            <a:gsLst>
              <a:gs pos="0">
                <a:schemeClr val="bg1">
                  <a:lumMod val="75000"/>
                </a:schemeClr>
              </a:gs>
              <a:gs pos="100000">
                <a:schemeClr val="bg1">
                  <a:lumMod val="50000"/>
                </a:schemeClr>
              </a:gs>
            </a:gsLst>
            <a:lin ang="5400000" scaled="1"/>
          </a:gradFill>
          <a:ln>
            <a:noFill/>
          </a:ln>
        </p:spPr>
      </p:sp>
      <p:sp>
        <p:nvSpPr>
          <p:cNvPr id="45" name="Google Shape;45;p8"/>
          <p:cNvSpPr txBox="1">
            <a:spLocks noGrp="1"/>
          </p:cNvSpPr>
          <p:nvPr>
            <p:ph type="title"/>
          </p:nvPr>
        </p:nvSpPr>
        <p:spPr>
          <a:xfrm>
            <a:off x="861100" y="993400"/>
            <a:ext cx="4199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46" name="Google Shape;46;p8"/>
          <p:cNvSpPr txBox="1">
            <a:spLocks noGrp="1"/>
          </p:cNvSpPr>
          <p:nvPr>
            <p:ph type="subTitle" idx="1"/>
          </p:nvPr>
        </p:nvSpPr>
        <p:spPr>
          <a:xfrm>
            <a:off x="7576023" y="2979563"/>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7" name="Google Shape;47;p8"/>
          <p:cNvSpPr txBox="1">
            <a:spLocks noGrp="1"/>
          </p:cNvSpPr>
          <p:nvPr>
            <p:ph type="subTitle" idx="3"/>
          </p:nvPr>
        </p:nvSpPr>
        <p:spPr>
          <a:xfrm>
            <a:off x="7576023" y="2597713"/>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8" name="Google Shape;48;p8"/>
          <p:cNvSpPr txBox="1">
            <a:spLocks noGrp="1"/>
          </p:cNvSpPr>
          <p:nvPr>
            <p:ph type="subTitle" idx="4"/>
          </p:nvPr>
        </p:nvSpPr>
        <p:spPr>
          <a:xfrm>
            <a:off x="7576023" y="4990788"/>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9" name="Google Shape;49;p8"/>
          <p:cNvSpPr txBox="1">
            <a:spLocks noGrp="1"/>
          </p:cNvSpPr>
          <p:nvPr>
            <p:ph type="subTitle" idx="5"/>
          </p:nvPr>
        </p:nvSpPr>
        <p:spPr>
          <a:xfrm>
            <a:off x="7576023" y="4608938"/>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0" name="Google Shape;50;p8"/>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276470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9">
  <p:cSld name="09">
    <p:spTree>
      <p:nvGrpSpPr>
        <p:cNvPr id="1" name="Shape 66"/>
        <p:cNvGrpSpPr/>
        <p:nvPr/>
      </p:nvGrpSpPr>
      <p:grpSpPr>
        <a:xfrm>
          <a:off x="0" y="0"/>
          <a:ext cx="0" cy="0"/>
          <a:chOff x="0" y="0"/>
          <a:chExt cx="0" cy="0"/>
        </a:xfrm>
      </p:grpSpPr>
      <p:sp>
        <p:nvSpPr>
          <p:cNvPr id="67" name="Google Shape;67;p10"/>
          <p:cNvSpPr>
            <a:spLocks noGrp="1"/>
          </p:cNvSpPr>
          <p:nvPr>
            <p:ph type="pic" idx="2"/>
          </p:nvPr>
        </p:nvSpPr>
        <p:spPr>
          <a:xfrm>
            <a:off x="4862625" y="0"/>
            <a:ext cx="45744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68" name="Google Shape;68;p10"/>
          <p:cNvSpPr txBox="1">
            <a:spLocks noGrp="1"/>
          </p:cNvSpPr>
          <p:nvPr>
            <p:ph type="title"/>
          </p:nvPr>
        </p:nvSpPr>
        <p:spPr>
          <a:xfrm>
            <a:off x="861100" y="993400"/>
            <a:ext cx="44322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69" name="Google Shape;69;p10"/>
          <p:cNvSpPr txBox="1">
            <a:spLocks noGrp="1"/>
          </p:cNvSpPr>
          <p:nvPr>
            <p:ph type="subTitle" idx="1"/>
          </p:nvPr>
        </p:nvSpPr>
        <p:spPr>
          <a:xfrm>
            <a:off x="11414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0" name="Google Shape;70;p10"/>
          <p:cNvSpPr txBox="1">
            <a:spLocks noGrp="1"/>
          </p:cNvSpPr>
          <p:nvPr>
            <p:ph type="subTitle" idx="3"/>
          </p:nvPr>
        </p:nvSpPr>
        <p:spPr>
          <a:xfrm>
            <a:off x="11414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1" name="Google Shape;71;p10"/>
          <p:cNvSpPr txBox="1">
            <a:spLocks noGrp="1"/>
          </p:cNvSpPr>
          <p:nvPr>
            <p:ph type="subTitle" idx="4"/>
          </p:nvPr>
        </p:nvSpPr>
        <p:spPr>
          <a:xfrm>
            <a:off x="11414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2" name="Google Shape;72;p10"/>
          <p:cNvSpPr txBox="1">
            <a:spLocks noGrp="1"/>
          </p:cNvSpPr>
          <p:nvPr>
            <p:ph type="subTitle" idx="5"/>
          </p:nvPr>
        </p:nvSpPr>
        <p:spPr>
          <a:xfrm>
            <a:off x="11414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3" name="Google Shape;73;p1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
        <p:nvSpPr>
          <p:cNvPr id="74" name="Google Shape;74;p10"/>
          <p:cNvSpPr txBox="1">
            <a:spLocks noGrp="1"/>
          </p:cNvSpPr>
          <p:nvPr>
            <p:ph type="subTitle" idx="6"/>
          </p:nvPr>
        </p:nvSpPr>
        <p:spPr>
          <a:xfrm>
            <a:off x="88249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5" name="Google Shape;75;p10"/>
          <p:cNvSpPr txBox="1">
            <a:spLocks noGrp="1"/>
          </p:cNvSpPr>
          <p:nvPr>
            <p:ph type="subTitle" idx="7"/>
          </p:nvPr>
        </p:nvSpPr>
        <p:spPr>
          <a:xfrm>
            <a:off x="88249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6" name="Google Shape;76;p10"/>
          <p:cNvSpPr txBox="1">
            <a:spLocks noGrp="1"/>
          </p:cNvSpPr>
          <p:nvPr>
            <p:ph type="subTitle" idx="8"/>
          </p:nvPr>
        </p:nvSpPr>
        <p:spPr>
          <a:xfrm>
            <a:off x="88249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7" name="Google Shape;77;p10"/>
          <p:cNvSpPr txBox="1">
            <a:spLocks noGrp="1"/>
          </p:cNvSpPr>
          <p:nvPr>
            <p:ph type="subTitle" idx="9"/>
          </p:nvPr>
        </p:nvSpPr>
        <p:spPr>
          <a:xfrm>
            <a:off x="88249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159957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15"/>
          <p:cNvSpPr txBox="1">
            <a:spLocks noGrp="1"/>
          </p:cNvSpPr>
          <p:nvPr>
            <p:ph type="subTitle" idx="1"/>
          </p:nvPr>
        </p:nvSpPr>
        <p:spPr>
          <a:xfrm>
            <a:off x="3870800"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0" name="Google Shape;110;p15"/>
          <p:cNvSpPr txBox="1">
            <a:spLocks noGrp="1"/>
          </p:cNvSpPr>
          <p:nvPr>
            <p:ph type="subTitle" idx="2"/>
          </p:nvPr>
        </p:nvSpPr>
        <p:spPr>
          <a:xfrm>
            <a:off x="3870800"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1" name="Google Shape;111;p15"/>
          <p:cNvSpPr>
            <a:spLocks noGrp="1"/>
          </p:cNvSpPr>
          <p:nvPr>
            <p:ph type="pic" idx="3"/>
          </p:nvPr>
        </p:nvSpPr>
        <p:spPr>
          <a:xfrm>
            <a:off x="1077198" y="2098606"/>
            <a:ext cx="19347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112" name="Google Shape;112;p15"/>
          <p:cNvSpPr txBox="1">
            <a:spLocks noGrp="1"/>
          </p:cNvSpPr>
          <p:nvPr>
            <p:ph type="title"/>
          </p:nvPr>
        </p:nvSpPr>
        <p:spPr>
          <a:xfrm>
            <a:off x="861175" y="993400"/>
            <a:ext cx="105990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13" name="Google Shape;113;p15"/>
          <p:cNvSpPr txBox="1">
            <a:spLocks noGrp="1"/>
          </p:cNvSpPr>
          <p:nvPr>
            <p:ph type="subTitle" idx="4"/>
          </p:nvPr>
        </p:nvSpPr>
        <p:spPr>
          <a:xfrm>
            <a:off x="3870800"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4" name="Google Shape;114;p15"/>
          <p:cNvSpPr txBox="1">
            <a:spLocks noGrp="1"/>
          </p:cNvSpPr>
          <p:nvPr>
            <p:ph type="subTitle" idx="5"/>
          </p:nvPr>
        </p:nvSpPr>
        <p:spPr>
          <a:xfrm>
            <a:off x="3870800"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5" name="Google Shape;115;p15"/>
          <p:cNvSpPr txBox="1">
            <a:spLocks noGrp="1"/>
          </p:cNvSpPr>
          <p:nvPr>
            <p:ph type="subTitle" idx="6"/>
          </p:nvPr>
        </p:nvSpPr>
        <p:spPr>
          <a:xfrm>
            <a:off x="8405225"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6" name="Google Shape;116;p15"/>
          <p:cNvSpPr txBox="1">
            <a:spLocks noGrp="1"/>
          </p:cNvSpPr>
          <p:nvPr>
            <p:ph type="subTitle" idx="7"/>
          </p:nvPr>
        </p:nvSpPr>
        <p:spPr>
          <a:xfrm>
            <a:off x="8405225"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7" name="Google Shape;117;p15"/>
          <p:cNvSpPr txBox="1">
            <a:spLocks noGrp="1"/>
          </p:cNvSpPr>
          <p:nvPr>
            <p:ph type="subTitle" idx="8"/>
          </p:nvPr>
        </p:nvSpPr>
        <p:spPr>
          <a:xfrm>
            <a:off x="8405225"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8" name="Google Shape;118;p15"/>
          <p:cNvSpPr txBox="1">
            <a:spLocks noGrp="1"/>
          </p:cNvSpPr>
          <p:nvPr>
            <p:ph type="subTitle" idx="9"/>
          </p:nvPr>
        </p:nvSpPr>
        <p:spPr>
          <a:xfrm>
            <a:off x="8405225"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9" name="Google Shape;119;p1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864180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1582" y="593367"/>
            <a:ext cx="10728600" cy="763500"/>
          </a:xfrm>
          <a:prstGeom prst="rect">
            <a:avLst/>
          </a:prstGeom>
          <a:noFill/>
          <a:ln>
            <a:noFill/>
          </a:ln>
        </p:spPr>
        <p:txBody>
          <a:bodyPr spcFirstLastPara="1" wrap="square" lIns="121900" tIns="121900" rIns="121900" bIns="121900" anchor="t" anchorCtr="0">
            <a:noAutofit/>
          </a:bodyPr>
          <a:lstStyle>
            <a:lvl1pPr lvl="0">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1pPr>
            <a:lvl2pPr lvl="1">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2pPr>
            <a:lvl3pPr lvl="2">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3pPr>
            <a:lvl4pPr lvl="3">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4pPr>
            <a:lvl5pPr lvl="4">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5pPr>
            <a:lvl6pPr lvl="5">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6pPr>
            <a:lvl7pPr lvl="6">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7pPr>
            <a:lvl8pPr lvl="7">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8pPr>
            <a:lvl9pPr lvl="8">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731582" y="1536633"/>
            <a:ext cx="10728600" cy="4555200"/>
          </a:xfrm>
          <a:prstGeom prst="rect">
            <a:avLst/>
          </a:prstGeom>
          <a:noFill/>
          <a:ln>
            <a:noFill/>
          </a:ln>
        </p:spPr>
        <p:txBody>
          <a:bodyPr spcFirstLastPara="1" wrap="square" lIns="121900" tIns="121900" rIns="121900" bIns="121900" anchor="t" anchorCtr="0">
            <a:noAutofit/>
          </a:bodyPr>
          <a:lstStyle>
            <a:lvl1pPr marL="457200" lvl="0"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1pPr>
            <a:lvl2pPr marL="914400" lvl="1"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2pPr>
            <a:lvl3pPr marL="1371600" lvl="2"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3pPr>
            <a:lvl4pPr marL="1828800" lvl="3"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4pPr>
            <a:lvl5pPr marL="2286000" lvl="4"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5pPr>
            <a:lvl6pPr marL="2743200" lvl="5"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6pPr>
            <a:lvl7pPr marL="3200400" lvl="6"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7pPr>
            <a:lvl8pPr marL="3657600" lvl="7"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8pPr>
            <a:lvl9pPr marL="4114800" lvl="8"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9pPr>
          </a:lstStyle>
          <a:p>
            <a:endParaRPr/>
          </a:p>
        </p:txBody>
      </p:sp>
      <p:sp>
        <p:nvSpPr>
          <p:cNvPr id="8" name="Google Shape;8;p1"/>
          <p:cNvSpPr txBox="1">
            <a:spLocks noGrp="1"/>
          </p:cNvSpPr>
          <p:nvPr>
            <p:ph type="sldNum" idx="12"/>
          </p:nvPr>
        </p:nvSpPr>
        <p:spPr>
          <a:xfrm>
            <a:off x="11296332" y="6217622"/>
            <a:ext cx="731700" cy="524700"/>
          </a:xfrm>
          <a:prstGeom prst="rect">
            <a:avLst/>
          </a:prstGeom>
          <a:noFill/>
          <a:ln>
            <a:noFill/>
          </a:ln>
        </p:spPr>
        <p:txBody>
          <a:bodyPr spcFirstLastPara="1" wrap="square" lIns="121900" tIns="121900" rIns="121900" bIns="121900" anchor="ctr" anchorCtr="0">
            <a:norm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08169107"/>
      </p:ext>
    </p:extLst>
  </p:cSld>
  <p:clrMap bg1="lt1" tx1="dk1" bg2="dk2" tx2="lt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6" r:id="rId8"/>
    <p:sldLayoutId id="2147483931" r:id="rId9"/>
    <p:sldLayoutId id="2147483932" r:id="rId10"/>
    <p:sldLayoutId id="2147483933" r:id="rId11"/>
    <p:sldLayoutId id="2147483934" r:id="rId12"/>
    <p:sldLayoutId id="2147483935" r:id="rId13"/>
    <p:sldLayoutId id="2147483936" r:id="rId14"/>
    <p:sldLayoutId id="2147483937" r:id="rId15"/>
    <p:sldLayoutId id="2147483940" r:id="rId16"/>
    <p:sldLayoutId id="2147483942" r:id="rId17"/>
    <p:sldLayoutId id="2147483946" r:id="rId18"/>
    <p:sldLayoutId id="2147483947"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61">
          <p15:clr>
            <a:srgbClr val="EA4335"/>
          </p15:clr>
        </p15:guide>
        <p15:guide id="2" pos="7219">
          <p15:clr>
            <a:srgbClr val="EA4335"/>
          </p15:clr>
        </p15:guide>
        <p15:guide id="3" orient="horz" pos="374">
          <p15:clr>
            <a:srgbClr val="EA4335"/>
          </p15:clr>
        </p15:guide>
        <p15:guide id="4" orient="horz" pos="395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13.jpg"/><Relationship Id="rId5" Type="http://schemas.openxmlformats.org/officeDocument/2006/relationships/image" Target="../media/image12.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city with a circular structure&#10;&#10;AI-generated content may be incorrect.">
            <a:extLst>
              <a:ext uri="{FF2B5EF4-FFF2-40B4-BE49-F238E27FC236}">
                <a16:creationId xmlns:a16="http://schemas.microsoft.com/office/drawing/2014/main" id="{7EFFF2FE-EA73-6FAA-B783-18B723ECC599}"/>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xfrm>
            <a:off x="0" y="0"/>
            <a:ext cx="12191700" cy="6883200"/>
          </a:xfrm>
          <a:gradFill>
            <a:gsLst>
              <a:gs pos="7500">
                <a:srgbClr val="BABABA"/>
              </a:gs>
              <a:gs pos="0">
                <a:schemeClr val="bg1">
                  <a:lumMod val="75000"/>
                </a:schemeClr>
              </a:gs>
              <a:gs pos="100000">
                <a:schemeClr val="bg1">
                  <a:lumMod val="50000"/>
                </a:schemeClr>
              </a:gs>
            </a:gsLst>
          </a:gradFill>
        </p:spPr>
      </p:pic>
      <p:sp>
        <p:nvSpPr>
          <p:cNvPr id="3" name="Title 2">
            <a:extLst>
              <a:ext uri="{FF2B5EF4-FFF2-40B4-BE49-F238E27FC236}">
                <a16:creationId xmlns:a16="http://schemas.microsoft.com/office/drawing/2014/main" id="{22E7764E-98F0-8250-D8DF-D48F4F8860BE}"/>
              </a:ext>
            </a:extLst>
          </p:cNvPr>
          <p:cNvSpPr>
            <a:spLocks noGrp="1"/>
          </p:cNvSpPr>
          <p:nvPr>
            <p:ph type="title"/>
          </p:nvPr>
        </p:nvSpPr>
        <p:spPr>
          <a:xfrm>
            <a:off x="84082" y="121915"/>
            <a:ext cx="5044966" cy="2288662"/>
          </a:xfrm>
        </p:spPr>
        <p:txBody>
          <a:bodyPr/>
          <a:lstStyle/>
          <a:p>
            <a:pPr algn="ctr">
              <a:spcAft>
                <a:spcPts val="600"/>
              </a:spcAft>
            </a:pPr>
            <a:r>
              <a:rPr lang="en-US" dirty="0">
                <a:solidFill>
                  <a:schemeClr val="bg1"/>
                </a:solidFill>
                <a:latin typeface="Calibri" panose="020F0502020204030204" pitchFamily="34" charset="0"/>
                <a:cs typeface="Calibri" panose="020F0502020204030204" pitchFamily="34" charset="0"/>
              </a:rPr>
              <a:t>First D-8 Health Experts Meeting</a:t>
            </a:r>
            <a:r>
              <a:rPr lang="en-US" dirty="0">
                <a:solidFill>
                  <a:schemeClr val="accent1">
                    <a:lumMod val="75000"/>
                  </a:schemeClr>
                </a:solidFill>
                <a:latin typeface="Calibri" panose="020F0502020204030204" pitchFamily="34" charset="0"/>
                <a:cs typeface="Calibri" panose="020F0502020204030204" pitchFamily="34" charset="0"/>
              </a:rPr>
              <a:t/>
            </a:r>
            <a:br>
              <a:rPr lang="en-US" dirty="0">
                <a:solidFill>
                  <a:schemeClr val="accent1">
                    <a:lumMod val="75000"/>
                  </a:schemeClr>
                </a:solidFill>
                <a:latin typeface="Calibri" panose="020F0502020204030204" pitchFamily="34" charset="0"/>
                <a:cs typeface="Calibri" panose="020F0502020204030204" pitchFamily="34" charset="0"/>
              </a:rPr>
            </a:br>
            <a:r>
              <a:rPr lang="en-US" sz="3600" dirty="0">
                <a:solidFill>
                  <a:srgbClr val="C00000"/>
                </a:solidFill>
                <a:latin typeface="Calibri" panose="020F0502020204030204" pitchFamily="34" charset="0"/>
                <a:cs typeface="Calibri" panose="020F0502020204030204" pitchFamily="34" charset="0"/>
              </a:rPr>
              <a:t>17</a:t>
            </a:r>
            <a:r>
              <a:rPr lang="en-US" sz="3600" baseline="30000" dirty="0">
                <a:solidFill>
                  <a:srgbClr val="C00000"/>
                </a:solidFill>
                <a:latin typeface="Calibri" panose="020F0502020204030204" pitchFamily="34" charset="0"/>
                <a:cs typeface="Calibri" panose="020F0502020204030204" pitchFamily="34" charset="0"/>
              </a:rPr>
              <a:t>th </a:t>
            </a:r>
            <a:r>
              <a:rPr lang="en-US" sz="3600" dirty="0">
                <a:solidFill>
                  <a:srgbClr val="C00000"/>
                </a:solidFill>
                <a:latin typeface="Calibri" panose="020F0502020204030204" pitchFamily="34" charset="0"/>
                <a:cs typeface="Calibri" panose="020F0502020204030204" pitchFamily="34" charset="0"/>
              </a:rPr>
              <a:t>November, 2025</a:t>
            </a:r>
            <a:r>
              <a:rPr lang="en-US" sz="4000" dirty="0">
                <a:solidFill>
                  <a:srgbClr val="C00000"/>
                </a:solidFill>
                <a:latin typeface="Calibri" panose="020F0502020204030204" pitchFamily="34" charset="0"/>
                <a:cs typeface="Calibri" panose="020F0502020204030204" pitchFamily="34" charset="0"/>
              </a:rPr>
              <a:t/>
            </a:r>
            <a:br>
              <a:rPr lang="en-US" sz="4000" dirty="0">
                <a:solidFill>
                  <a:srgbClr val="C00000"/>
                </a:solidFill>
                <a:latin typeface="Calibri" panose="020F0502020204030204" pitchFamily="34" charset="0"/>
                <a:cs typeface="Calibri" panose="020F0502020204030204" pitchFamily="34" charset="0"/>
              </a:rPr>
            </a:br>
            <a:endParaRPr lang="en-US" dirty="0">
              <a:solidFill>
                <a:schemeClr val="bg1"/>
              </a:solidFill>
            </a:endParaRPr>
          </a:p>
        </p:txBody>
      </p:sp>
      <p:grpSp>
        <p:nvGrpSpPr>
          <p:cNvPr id="6" name="Group 5">
            <a:extLst>
              <a:ext uri="{FF2B5EF4-FFF2-40B4-BE49-F238E27FC236}">
                <a16:creationId xmlns:a16="http://schemas.microsoft.com/office/drawing/2014/main" id="{ED0A8C98-F9BC-B477-E05D-7CF52D6A6A4A}"/>
              </a:ext>
            </a:extLst>
          </p:cNvPr>
          <p:cNvGrpSpPr/>
          <p:nvPr/>
        </p:nvGrpSpPr>
        <p:grpSpPr>
          <a:xfrm>
            <a:off x="417054" y="2532492"/>
            <a:ext cx="4073504" cy="1353793"/>
            <a:chOff x="4059243" y="3916559"/>
            <a:chExt cx="4073504" cy="1353793"/>
          </a:xfrm>
        </p:grpSpPr>
        <p:sp>
          <p:nvSpPr>
            <p:cNvPr id="7" name="TextBox 6">
              <a:extLst>
                <a:ext uri="{FF2B5EF4-FFF2-40B4-BE49-F238E27FC236}">
                  <a16:creationId xmlns:a16="http://schemas.microsoft.com/office/drawing/2014/main" id="{6315D037-D11F-7A06-1C80-80A5E0AC2635}"/>
                </a:ext>
              </a:extLst>
            </p:cNvPr>
            <p:cNvSpPr txBox="1"/>
            <p:nvPr/>
          </p:nvSpPr>
          <p:spPr>
            <a:xfrm>
              <a:off x="4207708" y="4070023"/>
              <a:ext cx="3776573" cy="1200329"/>
            </a:xfrm>
            <a:prstGeom prst="rect">
              <a:avLst/>
            </a:prstGeom>
            <a:noFill/>
          </p:spPr>
          <p:txBody>
            <a:bodyPr wrap="square" rtlCol="0">
              <a:spAutoFit/>
            </a:bodyPr>
            <a:lstStyle/>
            <a:p>
              <a:pPr algn="ctr">
                <a:lnSpc>
                  <a:spcPct val="150000"/>
                </a:lnSpc>
              </a:pPr>
              <a:r>
                <a:rPr lang="tr-TR" sz="2400" b="1" dirty="0" smtClean="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Dr. Fehmi AYDINLI</a:t>
              </a:r>
            </a:p>
            <a:p>
              <a:pPr algn="ctr">
                <a:lnSpc>
                  <a:spcPct val="150000"/>
                </a:lnSpc>
              </a:pPr>
              <a:r>
                <a:rPr lang="tr-TR" sz="2400" b="1" dirty="0" smtClean="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TÜRKİYE</a:t>
              </a:r>
              <a:endParaRPr lang="en-ID" sz="2400" b="1"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endParaRPr>
            </a:p>
          </p:txBody>
        </p:sp>
        <p:sp>
          <p:nvSpPr>
            <p:cNvPr id="8" name="Rectangle: Rounded Corners 7">
              <a:extLst>
                <a:ext uri="{FF2B5EF4-FFF2-40B4-BE49-F238E27FC236}">
                  <a16:creationId xmlns:a16="http://schemas.microsoft.com/office/drawing/2014/main" id="{664063D1-F4BE-9BF4-4917-91E315BE4F8A}"/>
                </a:ext>
              </a:extLst>
            </p:cNvPr>
            <p:cNvSpPr/>
            <p:nvPr/>
          </p:nvSpPr>
          <p:spPr>
            <a:xfrm>
              <a:off x="4059243" y="3916559"/>
              <a:ext cx="4073504" cy="1270654"/>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pic>
        <p:nvPicPr>
          <p:cNvPr id="9" name="Resi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6565" y="3830180"/>
            <a:ext cx="2164484" cy="1652561"/>
          </a:xfrm>
          <a:prstGeom prst="rect">
            <a:avLst/>
          </a:prstGeom>
        </p:spPr>
      </p:pic>
    </p:spTree>
    <p:extLst>
      <p:ext uri="{BB962C8B-B14F-4D97-AF65-F5344CB8AC3E}">
        <p14:creationId xmlns:p14="http://schemas.microsoft.com/office/powerpoint/2010/main" val="1338805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1879" y="128877"/>
            <a:ext cx="969010" cy="960755"/>
          </a:xfrm>
          <a:prstGeom prst="rect">
            <a:avLst/>
          </a:prstGeom>
        </p:spPr>
      </p:pic>
      <p:sp>
        <p:nvSpPr>
          <p:cNvPr id="3" name="Dikdörtgen 2"/>
          <p:cNvSpPr/>
          <p:nvPr/>
        </p:nvSpPr>
        <p:spPr>
          <a:xfrm>
            <a:off x="1923996" y="345609"/>
            <a:ext cx="8427720" cy="523220"/>
          </a:xfrm>
          <a:prstGeom prst="rect">
            <a:avLst/>
          </a:prstGeom>
        </p:spPr>
        <p:txBody>
          <a:bodyPr wrap="square">
            <a:spAutoFit/>
          </a:bodyPr>
          <a:lstStyle/>
          <a:p>
            <a:pPr lvl="0">
              <a:defRPr/>
            </a:pPr>
            <a:r>
              <a:rPr lang="en-US" sz="2800" b="1" kern="0" dirty="0">
                <a:solidFill>
                  <a:srgbClr val="0094AB"/>
                </a:solidFill>
                <a:latin typeface="Calibri" panose="020F0502020204030204"/>
              </a:rPr>
              <a:t>Program</a:t>
            </a:r>
            <a:r>
              <a:rPr lang="tr-TR" sz="2800" b="1" kern="0" dirty="0">
                <a:solidFill>
                  <a:srgbClr val="0094AB"/>
                </a:solidFill>
                <a:latin typeface="Calibri" panose="020F0502020204030204"/>
              </a:rPr>
              <a:t>me</a:t>
            </a:r>
            <a:r>
              <a:rPr lang="en-US" sz="2800" b="1" kern="0" dirty="0">
                <a:solidFill>
                  <a:srgbClr val="0094AB"/>
                </a:solidFill>
                <a:latin typeface="Calibri" panose="020F0502020204030204"/>
              </a:rPr>
              <a:t>s and Activities to Prevent Maternal Deaths</a:t>
            </a:r>
            <a:endParaRPr lang="tr-TR" kern="0" dirty="0">
              <a:solidFill>
                <a:sysClr val="windowText" lastClr="000000"/>
              </a:solidFill>
            </a:endParaRPr>
          </a:p>
        </p:txBody>
      </p:sp>
      <p:sp>
        <p:nvSpPr>
          <p:cNvPr id="4" name="Dikdörtgen 3"/>
          <p:cNvSpPr/>
          <p:nvPr/>
        </p:nvSpPr>
        <p:spPr>
          <a:xfrm>
            <a:off x="651879" y="1920008"/>
            <a:ext cx="11355098" cy="1323439"/>
          </a:xfrm>
          <a:prstGeom prst="rect">
            <a:avLst/>
          </a:prstGeom>
        </p:spPr>
        <p:txBody>
          <a:bodyPr wrap="square">
            <a:spAutoFit/>
          </a:bodyPr>
          <a:lstStyle/>
          <a:p>
            <a:pPr marL="342900" lvl="0" indent="-342900" defTabSz="457200">
              <a:buClr>
                <a:srgbClr val="408E8C"/>
              </a:buClr>
              <a:defRPr/>
            </a:pPr>
            <a:r>
              <a:rPr lang="en-US" sz="2000" b="1" dirty="0">
                <a:solidFill>
                  <a:srgbClr val="0094AB"/>
                </a:solidFill>
                <a:latin typeface="Calibri" panose="020F0502020204030204"/>
              </a:rPr>
              <a:t>Mother-Friendly Hospital </a:t>
            </a:r>
            <a:r>
              <a:rPr lang="en-US" sz="2000" b="1" dirty="0" err="1">
                <a:solidFill>
                  <a:srgbClr val="0094AB"/>
                </a:solidFill>
                <a:latin typeface="Calibri" panose="020F0502020204030204"/>
              </a:rPr>
              <a:t>Programme</a:t>
            </a:r>
            <a:endParaRPr lang="en-US" sz="2000" b="1" dirty="0">
              <a:solidFill>
                <a:srgbClr val="0094AB"/>
              </a:solidFill>
              <a:latin typeface="Calibri" panose="020F0502020204030204"/>
            </a:endParaRPr>
          </a:p>
          <a:p>
            <a:pPr marL="285750" lvl="0" indent="-285750" algn="just">
              <a:buClr>
                <a:srgbClr val="0094AB"/>
              </a:buClr>
              <a:buFont typeface="Wingdings" panose="05000000000000000000" pitchFamily="2" charset="2"/>
              <a:buChar char="§"/>
            </a:pPr>
            <a:r>
              <a:rPr lang="en-US" sz="2000" dirty="0">
                <a:solidFill>
                  <a:prstClr val="black"/>
                </a:solidFill>
                <a:latin typeface="Calibri" panose="020F0502020204030204"/>
              </a:rPr>
              <a:t>This program is implemented to ensure safe delivery environments in hospitals and to provide high-quality childbirth services. In our country, 188 Public Hospitals have been designated as </a:t>
            </a:r>
            <a:r>
              <a:rPr lang="en-US" sz="2000" b="1" dirty="0">
                <a:solidFill>
                  <a:prstClr val="black"/>
                </a:solidFill>
                <a:latin typeface="Calibri" panose="020F0502020204030204"/>
              </a:rPr>
              <a:t>Mother-Friendly Hospitals</a:t>
            </a:r>
            <a:r>
              <a:rPr lang="en-US" sz="2000" dirty="0">
                <a:solidFill>
                  <a:prstClr val="black"/>
                </a:solidFill>
                <a:latin typeface="Calibri" panose="020F0502020204030204"/>
              </a:rPr>
              <a:t>.</a:t>
            </a:r>
            <a:endParaRPr lang="tr-TR" sz="2000" dirty="0">
              <a:solidFill>
                <a:prstClr val="black"/>
              </a:solidFill>
              <a:latin typeface="Calibri" panose="020F0502020204030204"/>
              <a:cs typeface="Arial" panose="020B0604020202020204" pitchFamily="34" charset="0"/>
            </a:endParaRPr>
          </a:p>
        </p:txBody>
      </p:sp>
      <p:sp>
        <p:nvSpPr>
          <p:cNvPr id="7" name="Dikdörtgen 6"/>
          <p:cNvSpPr/>
          <p:nvPr/>
        </p:nvSpPr>
        <p:spPr>
          <a:xfrm>
            <a:off x="730676" y="3567187"/>
            <a:ext cx="11355098" cy="2123658"/>
          </a:xfrm>
          <a:prstGeom prst="rect">
            <a:avLst/>
          </a:prstGeom>
        </p:spPr>
        <p:txBody>
          <a:bodyPr wrap="square">
            <a:spAutoFit/>
          </a:bodyPr>
          <a:lstStyle/>
          <a:p>
            <a:pPr lvl="0">
              <a:defRPr/>
            </a:pPr>
            <a:r>
              <a:rPr lang="en-US" sz="2000" b="1" dirty="0">
                <a:solidFill>
                  <a:srgbClr val="0094AB"/>
                </a:solidFill>
                <a:latin typeface="Calibri" panose="020F0502020204030204"/>
              </a:rPr>
              <a:t>In-Service Training Program on Reproductive Health</a:t>
            </a:r>
          </a:p>
          <a:p>
            <a:pPr marL="342900" lvl="2" indent="-342900" algn="just">
              <a:spcBef>
                <a:spcPct val="20000"/>
              </a:spcBef>
              <a:buClr>
                <a:srgbClr val="51B4AF"/>
              </a:buClr>
              <a:buFont typeface="Wingdings" panose="05000000000000000000" pitchFamily="2" charset="2"/>
              <a:buChar char="§"/>
              <a:defRPr/>
            </a:pPr>
            <a:r>
              <a:rPr lang="en-US" sz="2000" dirty="0">
                <a:solidFill>
                  <a:prstClr val="black"/>
                </a:solidFill>
                <a:latin typeface="Calibri" panose="020F0502020204030204"/>
              </a:rPr>
              <a:t>In-Service training on reproductive health is conducted at </a:t>
            </a:r>
            <a:r>
              <a:rPr lang="en-US" sz="2000" b="1" dirty="0">
                <a:solidFill>
                  <a:prstClr val="black"/>
                </a:solidFill>
                <a:latin typeface="Calibri" panose="020F0502020204030204"/>
              </a:rPr>
              <a:t>Regional Reproductive Health Training Centers</a:t>
            </a:r>
            <a:r>
              <a:rPr lang="en-US" sz="2000" dirty="0">
                <a:solidFill>
                  <a:prstClr val="black"/>
                </a:solidFill>
                <a:latin typeface="Calibri" panose="020F0502020204030204"/>
              </a:rPr>
              <a:t> and </a:t>
            </a:r>
            <a:r>
              <a:rPr lang="en-US" sz="2000" b="1" dirty="0">
                <a:solidFill>
                  <a:prstClr val="black"/>
                </a:solidFill>
                <a:latin typeface="Calibri" panose="020F0502020204030204"/>
              </a:rPr>
              <a:t>Reproductive Health Training Centers</a:t>
            </a:r>
            <a:r>
              <a:rPr lang="en-US" sz="2000" dirty="0">
                <a:solidFill>
                  <a:prstClr val="black"/>
                </a:solidFill>
                <a:latin typeface="Calibri" panose="020F0502020204030204"/>
              </a:rPr>
              <a:t>.</a:t>
            </a:r>
            <a:endParaRPr lang="tr-TR" sz="2000" dirty="0">
              <a:solidFill>
                <a:srgbClr val="000000"/>
              </a:solidFill>
              <a:latin typeface="Calibri" panose="020F0502020204030204"/>
              <a:cs typeface="Arial" panose="020B0604020202020204" pitchFamily="34" charset="0"/>
            </a:endParaRPr>
          </a:p>
          <a:p>
            <a:pPr marL="342900" lvl="2" indent="-342900" algn="just">
              <a:spcBef>
                <a:spcPct val="20000"/>
              </a:spcBef>
              <a:buClr>
                <a:srgbClr val="51B4AF"/>
              </a:buClr>
              <a:buFont typeface="Wingdings" panose="05000000000000000000" pitchFamily="2" charset="2"/>
              <a:buChar char="§"/>
              <a:defRPr/>
            </a:pPr>
            <a:r>
              <a:rPr lang="en-US" sz="2000" dirty="0">
                <a:solidFill>
                  <a:prstClr val="black"/>
                </a:solidFill>
                <a:latin typeface="Calibri" panose="020F0502020204030204"/>
              </a:rPr>
              <a:t>Healthcare personnel receive in-service training on reproductive health services as well as training on intrauterine device (IUD) insertion.</a:t>
            </a:r>
            <a:r>
              <a:rPr lang="tr-TR" sz="2000" dirty="0">
                <a:solidFill>
                  <a:srgbClr val="000000"/>
                </a:solidFill>
                <a:latin typeface="Calibri" panose="020F0502020204030204"/>
                <a:cs typeface="Arial" panose="020B0604020202020204" pitchFamily="34" charset="0"/>
              </a:rPr>
              <a:t> </a:t>
            </a:r>
          </a:p>
          <a:p>
            <a:pPr marL="342900" lvl="2" indent="-342900" algn="just">
              <a:spcBef>
                <a:spcPct val="20000"/>
              </a:spcBef>
              <a:buClr>
                <a:srgbClr val="51B4AF"/>
              </a:buClr>
              <a:buFont typeface="Wingdings" panose="05000000000000000000" pitchFamily="2" charset="2"/>
              <a:buChar char="§"/>
              <a:defRPr/>
            </a:pPr>
            <a:r>
              <a:rPr lang="en-US" sz="2000" dirty="0">
                <a:solidFill>
                  <a:prstClr val="black"/>
                </a:solidFill>
                <a:latin typeface="Calibri" panose="020F0502020204030204"/>
              </a:rPr>
              <a:t>Public education sessions are also conducted by the training teams.</a:t>
            </a:r>
            <a:endParaRPr lang="tr-TR" sz="2000" dirty="0">
              <a:solidFill>
                <a:srgbClr val="000000"/>
              </a:solidFill>
              <a:latin typeface="Calibri" panose="020F0502020204030204"/>
              <a:cs typeface="Arial" panose="020B0604020202020204" pitchFamily="34" charset="0"/>
            </a:endParaRPr>
          </a:p>
        </p:txBody>
      </p:sp>
    </p:spTree>
    <p:extLst>
      <p:ext uri="{BB962C8B-B14F-4D97-AF65-F5344CB8AC3E}">
        <p14:creationId xmlns:p14="http://schemas.microsoft.com/office/powerpoint/2010/main" val="1492152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1879" y="128877"/>
            <a:ext cx="969010" cy="960755"/>
          </a:xfrm>
          <a:prstGeom prst="rect">
            <a:avLst/>
          </a:prstGeom>
        </p:spPr>
      </p:pic>
      <p:sp>
        <p:nvSpPr>
          <p:cNvPr id="3" name="Dikdörtgen 2"/>
          <p:cNvSpPr/>
          <p:nvPr/>
        </p:nvSpPr>
        <p:spPr>
          <a:xfrm>
            <a:off x="1914852" y="345609"/>
            <a:ext cx="8446008" cy="523220"/>
          </a:xfrm>
          <a:prstGeom prst="rect">
            <a:avLst/>
          </a:prstGeom>
        </p:spPr>
        <p:txBody>
          <a:bodyPr wrap="square">
            <a:spAutoFit/>
          </a:bodyPr>
          <a:lstStyle/>
          <a:p>
            <a:pPr lvl="0">
              <a:defRPr/>
            </a:pPr>
            <a:r>
              <a:rPr lang="en-US" sz="2800" b="1" kern="0" dirty="0" smtClean="0">
                <a:solidFill>
                  <a:srgbClr val="0094AB"/>
                </a:solidFill>
                <a:latin typeface="Calibri" panose="020F0502020204030204"/>
              </a:rPr>
              <a:t>Program</a:t>
            </a:r>
            <a:r>
              <a:rPr lang="tr-TR" sz="2800" b="1" kern="0" dirty="0" err="1" smtClean="0">
                <a:solidFill>
                  <a:srgbClr val="0094AB"/>
                </a:solidFill>
                <a:latin typeface="Calibri" panose="020F0502020204030204"/>
              </a:rPr>
              <a:t>mes</a:t>
            </a:r>
            <a:r>
              <a:rPr lang="en-US" sz="2800" b="1" kern="0" dirty="0" smtClean="0">
                <a:solidFill>
                  <a:srgbClr val="0094AB"/>
                </a:solidFill>
                <a:latin typeface="Calibri" panose="020F0502020204030204"/>
              </a:rPr>
              <a:t> </a:t>
            </a:r>
            <a:r>
              <a:rPr lang="en-US" sz="2800" b="1" kern="0" dirty="0">
                <a:solidFill>
                  <a:srgbClr val="0094AB"/>
                </a:solidFill>
                <a:latin typeface="Calibri" panose="020F0502020204030204"/>
              </a:rPr>
              <a:t>and Activities to Prevent Maternal Deaths</a:t>
            </a:r>
            <a:endParaRPr lang="tr-TR" kern="0" dirty="0">
              <a:solidFill>
                <a:sysClr val="windowText" lastClr="000000"/>
              </a:solidFill>
            </a:endParaRPr>
          </a:p>
        </p:txBody>
      </p:sp>
      <p:sp>
        <p:nvSpPr>
          <p:cNvPr id="4" name="Dikdörtgen 3"/>
          <p:cNvSpPr/>
          <p:nvPr/>
        </p:nvSpPr>
        <p:spPr>
          <a:xfrm>
            <a:off x="651879" y="1820769"/>
            <a:ext cx="5205271"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0094AB"/>
                </a:solidFill>
                <a:effectLst/>
                <a:uLnTx/>
                <a:uFillTx/>
                <a:latin typeface="Calibri" panose="020F0502020204030204"/>
              </a:rPr>
              <a:t>High-Risk Pregnancy Management Program</a:t>
            </a:r>
            <a:r>
              <a:rPr kumimoji="0" lang="tr-TR" sz="2000" b="1" i="0" u="none" strike="noStrike" kern="0" cap="none" spc="0" normalizeH="0" baseline="0" noProof="0" dirty="0" smtClean="0">
                <a:ln>
                  <a:noFill/>
                </a:ln>
                <a:solidFill>
                  <a:srgbClr val="0094AB"/>
                </a:solidFill>
                <a:effectLst/>
                <a:uLnTx/>
                <a:uFillTx/>
                <a:latin typeface="Calibri" panose="020F0502020204030204"/>
              </a:rPr>
              <a:t>me</a:t>
            </a:r>
            <a:r>
              <a:rPr kumimoji="0" lang="tr-TR" sz="2000" b="0" i="0" u="none" strike="noStrike" kern="0" cap="none" spc="0" normalizeH="0" baseline="0" noProof="0" dirty="0" smtClean="0">
                <a:ln>
                  <a:noFill/>
                </a:ln>
                <a:solidFill>
                  <a:prstClr val="black"/>
                </a:solidFill>
                <a:effectLst/>
                <a:uLnTx/>
                <a:uFillTx/>
                <a:latin typeface="Calibri" panose="020F0502020204030204"/>
                <a:cs typeface="Arial" panose="020B0604020202020204" pitchFamily="34" charset="0"/>
              </a:rPr>
              <a:t>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7" name="Dikdörtgen 6"/>
          <p:cNvSpPr/>
          <p:nvPr/>
        </p:nvSpPr>
        <p:spPr>
          <a:xfrm>
            <a:off x="651879" y="2487150"/>
            <a:ext cx="11355097" cy="2246769"/>
          </a:xfrm>
          <a:prstGeom prst="rect">
            <a:avLst/>
          </a:prstGeom>
        </p:spPr>
        <p:txBody>
          <a:bodyPr wrap="square">
            <a:spAutoFit/>
          </a:bodyPr>
          <a:lstStyle/>
          <a:p>
            <a:pPr marL="342900" lvl="0" indent="-342900" algn="just">
              <a:buClr>
                <a:srgbClr val="0094AB"/>
              </a:buClr>
              <a:buFont typeface="Wingdings" panose="05000000000000000000" pitchFamily="2" charset="2"/>
              <a:buChar char="§"/>
            </a:pPr>
            <a:r>
              <a:rPr lang="en-US" sz="2000" dirty="0">
                <a:solidFill>
                  <a:prstClr val="black"/>
                </a:solidFill>
                <a:latin typeface="Calibri" panose="020F0502020204030204"/>
              </a:rPr>
              <a:t>In order to closely follow-up high-risk pregnancies, high-risk pregnancy diagnoses have been updated in light of scientific developments, and a </a:t>
            </a:r>
            <a:r>
              <a:rPr lang="en-US" sz="2000" b="1" dirty="0">
                <a:solidFill>
                  <a:prstClr val="black"/>
                </a:solidFill>
                <a:latin typeface="Calibri" panose="020F0502020204030204"/>
              </a:rPr>
              <a:t>High-Risk Pregnancy Monitoring System</a:t>
            </a:r>
            <a:r>
              <a:rPr lang="en-US" sz="2000" dirty="0">
                <a:solidFill>
                  <a:prstClr val="black"/>
                </a:solidFill>
                <a:latin typeface="Calibri" panose="020F0502020204030204"/>
              </a:rPr>
              <a:t> has been established.</a:t>
            </a:r>
            <a:endParaRPr lang="tr-TR" sz="2000" dirty="0">
              <a:solidFill>
                <a:srgbClr val="000000"/>
              </a:solidFill>
              <a:latin typeface="Calibri" panose="020F0502020204030204"/>
              <a:cs typeface="Arial" panose="020B0604020202020204" pitchFamily="34" charset="0"/>
            </a:endParaRPr>
          </a:p>
          <a:p>
            <a:pPr lvl="0" algn="just">
              <a:buClr>
                <a:srgbClr val="0094AB"/>
              </a:buClr>
            </a:pPr>
            <a:r>
              <a:rPr lang="tr-TR" sz="2000" dirty="0">
                <a:solidFill>
                  <a:srgbClr val="000000"/>
                </a:solidFill>
                <a:latin typeface="Calibri" panose="020F0502020204030204"/>
                <a:cs typeface="Arial" panose="020B0604020202020204" pitchFamily="34" charset="0"/>
              </a:rPr>
              <a:t> </a:t>
            </a:r>
          </a:p>
          <a:p>
            <a:pPr marL="342900" lvl="0" indent="-342900" algn="just">
              <a:buClr>
                <a:srgbClr val="0094AB"/>
              </a:buClr>
              <a:buFont typeface="Wingdings" panose="05000000000000000000" pitchFamily="2" charset="2"/>
              <a:buChar char="§"/>
            </a:pPr>
            <a:r>
              <a:rPr lang="en-US" sz="2000" dirty="0">
                <a:solidFill>
                  <a:prstClr val="black"/>
                </a:solidFill>
                <a:latin typeface="Calibri" panose="020F0502020204030204"/>
              </a:rPr>
              <a:t>For high-risk pregnant women who need appointments in </a:t>
            </a:r>
            <a:r>
              <a:rPr lang="en-US" sz="2000" b="1" dirty="0">
                <a:solidFill>
                  <a:prstClr val="black"/>
                </a:solidFill>
                <a:latin typeface="Calibri" panose="020F0502020204030204"/>
              </a:rPr>
              <a:t>Cardiology, Cardiovascular Surgery, Pulmonology, Neurology, Urology, General Surgery, Psychiatry, or Internal Medicine</a:t>
            </a:r>
            <a:r>
              <a:rPr lang="en-US" sz="2000" dirty="0">
                <a:solidFill>
                  <a:prstClr val="black"/>
                </a:solidFill>
                <a:latin typeface="Calibri" panose="020F0502020204030204"/>
              </a:rPr>
              <a:t>, priority appointments in these specialties are ensured through the </a:t>
            </a:r>
            <a:r>
              <a:rPr lang="en-US" sz="2000" b="1" dirty="0">
                <a:solidFill>
                  <a:prstClr val="black"/>
                </a:solidFill>
                <a:latin typeface="Calibri" panose="020F0502020204030204"/>
              </a:rPr>
              <a:t>Centralized Hospital Appointment System (MHRS)</a:t>
            </a:r>
            <a:r>
              <a:rPr lang="en-US" sz="2000" dirty="0">
                <a:solidFill>
                  <a:prstClr val="black"/>
                </a:solidFill>
                <a:latin typeface="Calibri" panose="020F0502020204030204"/>
              </a:rPr>
              <a:t>.</a:t>
            </a:r>
          </a:p>
        </p:txBody>
      </p:sp>
    </p:spTree>
    <p:extLst>
      <p:ext uri="{BB962C8B-B14F-4D97-AF65-F5344CB8AC3E}">
        <p14:creationId xmlns:p14="http://schemas.microsoft.com/office/powerpoint/2010/main" val="926602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42735" y="128877"/>
            <a:ext cx="969010" cy="960755"/>
          </a:xfrm>
          <a:prstGeom prst="rect">
            <a:avLst/>
          </a:prstGeom>
        </p:spPr>
      </p:pic>
      <p:sp>
        <p:nvSpPr>
          <p:cNvPr id="3" name="Dikdörtgen 2"/>
          <p:cNvSpPr/>
          <p:nvPr/>
        </p:nvSpPr>
        <p:spPr>
          <a:xfrm>
            <a:off x="1805645" y="345609"/>
            <a:ext cx="8723376"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Times New Roman" panose="02020603050405020304" pitchFamily="18" charset="0"/>
              </a:rPr>
              <a:t>“</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O</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NE</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 M</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IDWIFE FOR</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 E</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ACH</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 P</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REGNANT</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 W</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OMAN</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 M</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ODEL</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726104" y="1629786"/>
            <a:ext cx="11364241" cy="4062651"/>
          </a:xfrm>
          <a:prstGeom prst="rect">
            <a:avLst/>
          </a:prstGeom>
        </p:spPr>
        <p:txBody>
          <a:bodyPr wrap="square">
            <a:spAutoFit/>
          </a:bodyPr>
          <a:lstStyle/>
          <a:p>
            <a:pPr lvl="0"/>
            <a:r>
              <a:rPr lang="en-US" sz="2000" b="1" dirty="0">
                <a:solidFill>
                  <a:srgbClr val="0094AB"/>
                </a:solidFill>
                <a:latin typeface="Calibri" panose="020F0502020204030204"/>
              </a:rPr>
              <a:t>Within the framework of the “One Midwife for Each Pregnant Woman” model outlined in the Normal Birth Action Plan;</a:t>
            </a:r>
            <a:endParaRPr lang="tr-TR" sz="2000" b="1" dirty="0">
              <a:solidFill>
                <a:srgbClr val="0094AB"/>
              </a:solidFill>
              <a:latin typeface="Calibri" panose="020F0502020204030204"/>
            </a:endParaRPr>
          </a:p>
          <a:p>
            <a:pPr lvl="0"/>
            <a:endParaRPr lang="tr-TR" sz="2000" b="1" dirty="0">
              <a:solidFill>
                <a:srgbClr val="0094AB"/>
              </a:solidFill>
              <a:latin typeface="Calibri" panose="020F0502020204030204"/>
            </a:endParaRPr>
          </a:p>
          <a:p>
            <a:pPr marL="285750" lvl="0" indent="-285750" algn="just">
              <a:buClr>
                <a:srgbClr val="0094AB"/>
              </a:buClr>
              <a:buFont typeface="Wingdings" panose="05000000000000000000" pitchFamily="2" charset="2"/>
              <a:buChar char="§"/>
            </a:pPr>
            <a:r>
              <a:rPr lang="en-US" sz="2000" dirty="0">
                <a:solidFill>
                  <a:prstClr val="black"/>
                </a:solidFill>
                <a:latin typeface="Calibri" panose="020F0502020204030204"/>
              </a:rPr>
              <a:t>Within the framework of the “One Midwife for Every Pregnant Woman” model outlined in the </a:t>
            </a:r>
            <a:r>
              <a:rPr lang="en-US" sz="2000" b="1" dirty="0">
                <a:solidFill>
                  <a:prstClr val="black"/>
                </a:solidFill>
                <a:latin typeface="Calibri" panose="020F0502020204030204"/>
              </a:rPr>
              <a:t>Normal Birth Action Plan</a:t>
            </a:r>
            <a:r>
              <a:rPr lang="en-US" sz="2000" dirty="0">
                <a:solidFill>
                  <a:prstClr val="black"/>
                </a:solidFill>
                <a:latin typeface="Calibri" panose="020F0502020204030204"/>
              </a:rPr>
              <a:t>, coordinator midwives have been assigned for pregnant women in their last three months of pregnancy, and these midwives provide counseling services to them.</a:t>
            </a:r>
            <a:endParaRPr lang="tr-TR" sz="2000" dirty="0">
              <a:solidFill>
                <a:prstClr val="black"/>
              </a:solidFill>
              <a:latin typeface="Calibri" panose="020F0502020204030204"/>
              <a:cs typeface="Arial" pitchFamily="34" charset="0"/>
            </a:endParaRPr>
          </a:p>
          <a:p>
            <a:pPr marL="285750" lvl="0" indent="-285750" algn="just">
              <a:buClr>
                <a:srgbClr val="0094AB"/>
              </a:buClr>
              <a:buFont typeface="Wingdings" panose="05000000000000000000" pitchFamily="2" charset="2"/>
              <a:buChar char="§"/>
            </a:pPr>
            <a:endParaRPr lang="tr-TR" sz="2000" dirty="0">
              <a:solidFill>
                <a:prstClr val="black"/>
              </a:solidFill>
              <a:latin typeface="Calibri" panose="020F0502020204030204"/>
              <a:cs typeface="Arial" pitchFamily="34" charset="0"/>
            </a:endParaRPr>
          </a:p>
          <a:p>
            <a:pPr marL="285750" lvl="0" indent="-285750" algn="just">
              <a:buClr>
                <a:srgbClr val="0094AB"/>
              </a:buClr>
              <a:buFont typeface="Wingdings" panose="05000000000000000000" pitchFamily="2" charset="2"/>
              <a:buChar char="§"/>
            </a:pPr>
            <a:r>
              <a:rPr lang="en-US" sz="2000" dirty="0">
                <a:solidFill>
                  <a:prstClr val="black"/>
                </a:solidFill>
                <a:latin typeface="Calibri" panose="020F0502020204030204"/>
              </a:rPr>
              <a:t>Home visits are conducted by the teams of our </a:t>
            </a:r>
            <a:r>
              <a:rPr lang="tr-TR" sz="2000" dirty="0">
                <a:solidFill>
                  <a:prstClr val="black"/>
                </a:solidFill>
                <a:latin typeface="Calibri" panose="020F0502020204030204"/>
              </a:rPr>
              <a:t>P</a:t>
            </a:r>
            <a:r>
              <a:rPr lang="en-US" sz="2000" dirty="0" err="1">
                <a:solidFill>
                  <a:prstClr val="black"/>
                </a:solidFill>
                <a:latin typeface="Calibri" panose="020F0502020204030204"/>
              </a:rPr>
              <a:t>rovincial</a:t>
            </a:r>
            <a:r>
              <a:rPr lang="en-US" sz="2000" dirty="0">
                <a:solidFill>
                  <a:prstClr val="black"/>
                </a:solidFill>
                <a:latin typeface="Calibri" panose="020F0502020204030204"/>
              </a:rPr>
              <a:t> Health Directorates for women experiencing their first pregnancy.</a:t>
            </a:r>
            <a:endParaRPr lang="tr-TR" sz="2000" dirty="0">
              <a:solidFill>
                <a:prstClr val="black"/>
              </a:solidFill>
              <a:latin typeface="Calibri" panose="020F0502020204030204"/>
            </a:endParaRPr>
          </a:p>
          <a:p>
            <a:pPr marL="285750" lvl="0" indent="-285750" algn="just">
              <a:buClr>
                <a:srgbClr val="0094AB"/>
              </a:buClr>
              <a:buFont typeface="Wingdings" panose="05000000000000000000" pitchFamily="2" charset="2"/>
              <a:buChar char="§"/>
            </a:pPr>
            <a:endParaRPr lang="tr-TR" sz="2000" dirty="0">
              <a:solidFill>
                <a:prstClr val="black"/>
              </a:solidFill>
              <a:latin typeface="Calibri" panose="020F0502020204030204"/>
              <a:cs typeface="Arial" pitchFamily="34" charset="0"/>
            </a:endParaRPr>
          </a:p>
          <a:p>
            <a:pPr marL="285750" lvl="0" indent="-285750" algn="just">
              <a:buClr>
                <a:srgbClr val="0094AB"/>
              </a:buClr>
              <a:buFont typeface="Wingdings" panose="05000000000000000000" pitchFamily="2" charset="2"/>
              <a:buChar char="§"/>
            </a:pPr>
            <a:r>
              <a:rPr lang="en-US" sz="2000" dirty="0">
                <a:solidFill>
                  <a:prstClr val="black"/>
                </a:solidFill>
                <a:latin typeface="Calibri" panose="020F0502020204030204"/>
              </a:rPr>
              <a:t>To ensure that pregnant women can easily access accurate information, the </a:t>
            </a:r>
            <a:r>
              <a:rPr lang="en-US" sz="2000" b="1" dirty="0">
                <a:solidFill>
                  <a:prstClr val="black"/>
                </a:solidFill>
                <a:latin typeface="Calibri" panose="020F0502020204030204"/>
              </a:rPr>
              <a:t>“Motherhood Journey”</a:t>
            </a:r>
            <a:r>
              <a:rPr lang="en-US" sz="2000" dirty="0">
                <a:solidFill>
                  <a:prstClr val="black"/>
                </a:solidFill>
                <a:latin typeface="Calibri" panose="020F0502020204030204"/>
              </a:rPr>
              <a:t> mobile health application, featuring comprehensive menus, has been developed.</a:t>
            </a:r>
            <a:endParaRPr lang="en-US" sz="2000" b="1" dirty="0">
              <a:solidFill>
                <a:srgbClr val="0094AB"/>
              </a:solidFill>
              <a:latin typeface="Calibri" panose="020F0502020204030204"/>
              <a:cs typeface="Times New Roman" panose="02020603050405020304" pitchFamily="18" charset="0"/>
            </a:endParaRPr>
          </a:p>
          <a:p>
            <a:pPr marL="285750" lvl="0" indent="-285750" algn="just">
              <a:buClr>
                <a:srgbClr val="0094AB"/>
              </a:buClr>
              <a:buFont typeface="Wingdings" panose="05000000000000000000" pitchFamily="2" charset="2"/>
              <a:buChar char="§"/>
            </a:pPr>
            <a:endParaRPr lang="en-US" dirty="0">
              <a:solidFill>
                <a:prstClr val="black"/>
              </a:solidFill>
              <a:latin typeface="Calibri" panose="020F0502020204030204"/>
            </a:endParaRPr>
          </a:p>
        </p:txBody>
      </p:sp>
    </p:spTree>
    <p:extLst>
      <p:ext uri="{BB962C8B-B14F-4D97-AF65-F5344CB8AC3E}">
        <p14:creationId xmlns:p14="http://schemas.microsoft.com/office/powerpoint/2010/main" val="3605562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42735" y="128877"/>
            <a:ext cx="969010" cy="960755"/>
          </a:xfrm>
          <a:prstGeom prst="rect">
            <a:avLst/>
          </a:prstGeom>
        </p:spPr>
      </p:pic>
      <p:sp>
        <p:nvSpPr>
          <p:cNvPr id="3" name="Dikdörtgen 2"/>
          <p:cNvSpPr/>
          <p:nvPr/>
        </p:nvSpPr>
        <p:spPr>
          <a:xfrm>
            <a:off x="1695846" y="345609"/>
            <a:ext cx="8958977"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2800" b="1" i="0" u="none" strike="noStrike" kern="0" cap="none" spc="0" normalizeH="0" baseline="0" noProof="0" dirty="0" smtClean="0">
                <a:ln>
                  <a:noFill/>
                </a:ln>
                <a:solidFill>
                  <a:srgbClr val="0094AB"/>
                </a:solidFill>
                <a:effectLst/>
                <a:uLnTx/>
                <a:uFillTx/>
                <a:latin typeface="Calibri" panose="020F0502020204030204"/>
                <a:ea typeface="Calibri" panose="020F0502020204030204" pitchFamily="34" charset="0"/>
                <a:cs typeface="+mj-cs"/>
              </a:rPr>
              <a:t>“MOTHERHOOD JOURNEY” MOBILE HEALTH APPLICATION</a:t>
            </a:r>
            <a:endParaRPr kumimoji="0" lang="tr-TR" sz="1800" b="0" i="0" u="none" strike="noStrike" kern="0" cap="none" spc="0" normalizeH="0" baseline="0" noProof="0" dirty="0" smtClean="0">
              <a:ln>
                <a:noFill/>
              </a:ln>
              <a:solidFill>
                <a:sysClr val="windowText" lastClr="000000"/>
              </a:solidFill>
              <a:effectLst/>
              <a:uLnTx/>
              <a:uFillTx/>
            </a:endParaRPr>
          </a:p>
        </p:txBody>
      </p:sp>
      <p:pic>
        <p:nvPicPr>
          <p:cNvPr id="8" name="Resim 7" descr="metin, ekran görüntüsü, mobil telefon, yazı tipi içeren bir resim&#10;&#10;Yapay zeka tarafından oluşturulan içerik yanlış olabilir.">
            <a:extLst>
              <a:ext uri="{FF2B5EF4-FFF2-40B4-BE49-F238E27FC236}">
                <a16:creationId xmlns:a16="http://schemas.microsoft.com/office/drawing/2014/main" id="{DDA9009A-C9A1-4D7B-48B7-43B225F5A8C2}"/>
              </a:ext>
            </a:extLst>
          </p:cNvPr>
          <p:cNvPicPr>
            <a:picLocks noChangeAspect="1"/>
          </p:cNvPicPr>
          <p:nvPr/>
        </p:nvPicPr>
        <p:blipFill>
          <a:blip r:embed="rId5"/>
          <a:srcRect l="8184" t="11627" r="8154" b="7753"/>
          <a:stretch/>
        </p:blipFill>
        <p:spPr>
          <a:xfrm>
            <a:off x="549387" y="1317376"/>
            <a:ext cx="2292917" cy="425400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9" name="Resim 8" descr="metin, ekran görüntüsü içeren bir resim&#10;&#10;Yapay zeka tarafından oluşturulan içerik yanlış olabilir.">
            <a:extLst>
              <a:ext uri="{FF2B5EF4-FFF2-40B4-BE49-F238E27FC236}">
                <a16:creationId xmlns:a16="http://schemas.microsoft.com/office/drawing/2014/main" id="{555675F7-04EF-1C69-3681-07100541AEA8}"/>
              </a:ext>
            </a:extLst>
          </p:cNvPr>
          <p:cNvPicPr>
            <a:picLocks noChangeAspect="1"/>
          </p:cNvPicPr>
          <p:nvPr/>
        </p:nvPicPr>
        <p:blipFill>
          <a:blip r:embed="rId6"/>
          <a:srcRect l="7706" t="11254" r="7254" b="8435"/>
          <a:stretch/>
        </p:blipFill>
        <p:spPr>
          <a:xfrm>
            <a:off x="2413910" y="1750078"/>
            <a:ext cx="2029240" cy="40490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 name="Resim 9" descr="metin, ekran görüntüsü, mobil telefon, akıllı telefon içeren bir resim&#10;&#10;Yapay zeka tarafından oluşturulan içerik yanlış olabilir.">
            <a:extLst>
              <a:ext uri="{FF2B5EF4-FFF2-40B4-BE49-F238E27FC236}">
                <a16:creationId xmlns:a16="http://schemas.microsoft.com/office/drawing/2014/main" id="{DEA27513-B58D-06DA-380B-CC9E4BFD4AB9}"/>
              </a:ext>
            </a:extLst>
          </p:cNvPr>
          <p:cNvPicPr>
            <a:picLocks noChangeAspect="1"/>
          </p:cNvPicPr>
          <p:nvPr/>
        </p:nvPicPr>
        <p:blipFill>
          <a:blip r:embed="rId7"/>
          <a:srcRect l="8218" t="11163" r="8119" b="8062"/>
          <a:stretch/>
        </p:blipFill>
        <p:spPr>
          <a:xfrm>
            <a:off x="4146094" y="2261357"/>
            <a:ext cx="2029240" cy="3870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Dikdörtgen 3"/>
          <p:cNvSpPr/>
          <p:nvPr/>
        </p:nvSpPr>
        <p:spPr>
          <a:xfrm>
            <a:off x="6307673" y="1937563"/>
            <a:ext cx="5699304" cy="3447098"/>
          </a:xfrm>
          <a:prstGeom prst="rect">
            <a:avLst/>
          </a:prstGeom>
        </p:spPr>
        <p:txBody>
          <a:bodyPr wrap="square">
            <a:spAutoFit/>
          </a:bodyPr>
          <a:lstStyle/>
          <a:p>
            <a:pPr marL="39370" marR="39370" lvl="0" algn="just">
              <a:spcBef>
                <a:spcPts val="300"/>
              </a:spcBef>
              <a:spcAft>
                <a:spcPts val="300"/>
              </a:spcAft>
              <a:tabLst>
                <a:tab pos="-90170" algn="l"/>
              </a:tabLst>
            </a:pPr>
            <a:r>
              <a:rPr lang="tr-TR" sz="2400" b="1" dirty="0">
                <a:solidFill>
                  <a:prstClr val="black"/>
                </a:solidFill>
                <a:latin typeface="Calibri" panose="020F0502020204030204"/>
                <a:ea typeface="Calibri" panose="020F0502020204030204" pitchFamily="34" charset="0"/>
              </a:rPr>
              <a:t>“</a:t>
            </a:r>
            <a:r>
              <a:rPr lang="en-US" sz="2400" b="1" dirty="0">
                <a:solidFill>
                  <a:prstClr val="black"/>
                </a:solidFill>
                <a:latin typeface="Calibri" panose="020F0502020204030204"/>
                <a:ea typeface="Calibri" panose="020F0502020204030204" pitchFamily="34" charset="0"/>
              </a:rPr>
              <a:t>Motherhood Journey” Mobile Health Application</a:t>
            </a:r>
          </a:p>
          <a:p>
            <a:pPr marL="39370" marR="39370" lvl="0" algn="just">
              <a:spcBef>
                <a:spcPts val="300"/>
              </a:spcBef>
              <a:spcAft>
                <a:spcPts val="300"/>
              </a:spcAft>
              <a:tabLst>
                <a:tab pos="-90170" algn="l"/>
              </a:tabLst>
            </a:pPr>
            <a:endParaRPr lang="en-US" sz="2400" b="1" dirty="0">
              <a:solidFill>
                <a:prstClr val="black"/>
              </a:solidFill>
              <a:latin typeface="Calibri" panose="020F0502020204030204"/>
              <a:ea typeface="Calibri" panose="020F0502020204030204" pitchFamily="34" charset="0"/>
            </a:endParaRPr>
          </a:p>
          <a:p>
            <a:pPr marL="39370" marR="39370" lvl="0" algn="just">
              <a:spcBef>
                <a:spcPts val="300"/>
              </a:spcBef>
              <a:spcAft>
                <a:spcPts val="300"/>
              </a:spcAft>
              <a:tabLst>
                <a:tab pos="-90170" algn="l"/>
              </a:tabLst>
            </a:pPr>
            <a:r>
              <a:rPr lang="en-US" dirty="0">
                <a:solidFill>
                  <a:prstClr val="black"/>
                </a:solidFill>
                <a:latin typeface="Calibri" panose="020F0502020204030204"/>
              </a:rPr>
              <a:t>The mobile health application consists of the main menus: </a:t>
            </a:r>
            <a:r>
              <a:rPr lang="en-US" b="1" dirty="0">
                <a:solidFill>
                  <a:prstClr val="black"/>
                </a:solidFill>
                <a:latin typeface="Calibri" panose="020F0502020204030204"/>
              </a:rPr>
              <a:t>PREGNANCY, BIRTH, POSTPARTUM, and BABY</a:t>
            </a:r>
            <a:r>
              <a:rPr lang="en-US" dirty="0">
                <a:solidFill>
                  <a:prstClr val="black"/>
                </a:solidFill>
                <a:latin typeface="Calibri" panose="020F0502020204030204"/>
              </a:rPr>
              <a:t>.</a:t>
            </a:r>
            <a:br>
              <a:rPr lang="en-US" dirty="0">
                <a:solidFill>
                  <a:prstClr val="black"/>
                </a:solidFill>
                <a:latin typeface="Calibri" panose="020F0502020204030204"/>
              </a:rPr>
            </a:br>
            <a:r>
              <a:rPr lang="en-US" dirty="0">
                <a:solidFill>
                  <a:prstClr val="black"/>
                </a:solidFill>
                <a:latin typeface="Calibri" panose="020F0502020204030204"/>
              </a:rPr>
              <a:t>It also includes additional features such as </a:t>
            </a:r>
            <a:r>
              <a:rPr lang="en-US" b="1" dirty="0">
                <a:solidFill>
                  <a:prstClr val="black"/>
                </a:solidFill>
                <a:latin typeface="Calibri" panose="020F0502020204030204"/>
              </a:rPr>
              <a:t>Weight Tracking, Baby Name Proposals, Birth Bag, and Blog</a:t>
            </a:r>
            <a:r>
              <a:rPr lang="en-US" dirty="0">
                <a:solidFill>
                  <a:prstClr val="black"/>
                </a:solidFill>
                <a:latin typeface="Calibri" panose="020F0502020204030204"/>
              </a:rPr>
              <a:t>.</a:t>
            </a:r>
            <a:endParaRPr lang="en-US" dirty="0">
              <a:solidFill>
                <a:prstClr val="black"/>
              </a:solidFill>
              <a:latin typeface="Calibri" panose="020F0502020204030204"/>
              <a:ea typeface="Calibri" panose="020F0502020204030204" pitchFamily="34" charset="0"/>
            </a:endParaRPr>
          </a:p>
          <a:p>
            <a:pPr marL="39370" marR="39370" lvl="0" algn="just">
              <a:spcBef>
                <a:spcPts val="300"/>
              </a:spcBef>
              <a:spcAft>
                <a:spcPts val="300"/>
              </a:spcAft>
              <a:tabLst>
                <a:tab pos="-90170" algn="l"/>
              </a:tabLst>
            </a:pPr>
            <a:endParaRPr lang="en-US" dirty="0">
              <a:solidFill>
                <a:prstClr val="black"/>
              </a:solidFill>
              <a:latin typeface="Calibri" panose="020F0502020204030204"/>
              <a:ea typeface="Calibri" panose="020F0502020204030204" pitchFamily="34" charset="0"/>
            </a:endParaRPr>
          </a:p>
          <a:p>
            <a:pPr marL="39370" marR="39370" lvl="0" algn="just">
              <a:spcBef>
                <a:spcPts val="300"/>
              </a:spcBef>
              <a:spcAft>
                <a:spcPts val="300"/>
              </a:spcAft>
              <a:tabLst>
                <a:tab pos="-90170" algn="l"/>
              </a:tabLst>
            </a:pPr>
            <a:r>
              <a:rPr lang="en-US" dirty="0">
                <a:solidFill>
                  <a:prstClr val="black"/>
                </a:solidFill>
                <a:latin typeface="Calibri" panose="020F0502020204030204"/>
              </a:rPr>
              <a:t>This application was released on all app stores </a:t>
            </a:r>
            <a:r>
              <a:rPr lang="en-US" b="1" dirty="0">
                <a:solidFill>
                  <a:prstClr val="black"/>
                </a:solidFill>
                <a:latin typeface="Calibri" panose="020F0502020204030204"/>
              </a:rPr>
              <a:t>in May 2025 </a:t>
            </a:r>
            <a:r>
              <a:rPr lang="en-US" dirty="0">
                <a:solidFill>
                  <a:prstClr val="black"/>
                </a:solidFill>
                <a:latin typeface="Calibri" panose="020F0502020204030204"/>
              </a:rPr>
              <a:t>and made available to the </a:t>
            </a:r>
            <a:r>
              <a:rPr lang="en-US" b="1" dirty="0">
                <a:solidFill>
                  <a:prstClr val="black"/>
                </a:solidFill>
                <a:latin typeface="Calibri" panose="020F0502020204030204"/>
              </a:rPr>
              <a:t>public free of charge</a:t>
            </a:r>
            <a:r>
              <a:rPr lang="en-US" dirty="0">
                <a:solidFill>
                  <a:prstClr val="black"/>
                </a:solidFill>
                <a:latin typeface="Calibri" panose="020F0502020204030204"/>
              </a:rPr>
              <a:t>.</a:t>
            </a:r>
            <a:endParaRPr lang="en-US" dirty="0">
              <a:solidFill>
                <a:prstClr val="black"/>
              </a:solidFill>
              <a:latin typeface="Calibri" panose="020F0502020204030204"/>
              <a:ea typeface="Calibri" panose="020F0502020204030204" pitchFamily="34" charset="0"/>
            </a:endParaRPr>
          </a:p>
        </p:txBody>
      </p:sp>
    </p:spTree>
    <p:extLst>
      <p:ext uri="{BB962C8B-B14F-4D97-AF65-F5344CB8AC3E}">
        <p14:creationId xmlns:p14="http://schemas.microsoft.com/office/powerpoint/2010/main" val="3637825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Tree>
    <p:extLst>
      <p:ext uri="{BB962C8B-B14F-4D97-AF65-F5344CB8AC3E}">
        <p14:creationId xmlns:p14="http://schemas.microsoft.com/office/powerpoint/2010/main" val="262498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88455" y="128877"/>
            <a:ext cx="969010" cy="960755"/>
          </a:xfrm>
          <a:prstGeom prst="rect">
            <a:avLst/>
          </a:prstGeom>
        </p:spPr>
      </p:pic>
      <p:sp>
        <p:nvSpPr>
          <p:cNvPr id="3" name="Dikdörtgen 2"/>
          <p:cNvSpPr/>
          <p:nvPr/>
        </p:nvSpPr>
        <p:spPr>
          <a:xfrm>
            <a:off x="1897085" y="132315"/>
            <a:ext cx="8650743"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Strategy and Interventions for the Reduction of </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  </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Infant, and Child Mortality</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88455" y="1515143"/>
            <a:ext cx="8135505" cy="4141647"/>
          </a:xfrm>
          <a:prstGeom prst="rect">
            <a:avLst/>
          </a:prstGeom>
        </p:spPr>
        <p:txBody>
          <a:bodyPr wrap="square">
            <a:spAutoFit/>
          </a:bodyPr>
          <a:lstStyle/>
          <a:p>
            <a:pPr marL="432000" lvl="0" indent="-432000" algn="ctr">
              <a:spcBef>
                <a:spcPts val="1200"/>
              </a:spcBef>
            </a:pPr>
            <a:r>
              <a:rPr lang="en-US" sz="2400" b="1" dirty="0">
                <a:solidFill>
                  <a:prstClr val="black"/>
                </a:solidFill>
                <a:latin typeface="Calibri" panose="020F0502020204030204"/>
              </a:rPr>
              <a:t>12</a:t>
            </a:r>
            <a:r>
              <a:rPr lang="en-US" sz="2400" b="1" baseline="30000" dirty="0">
                <a:solidFill>
                  <a:prstClr val="black"/>
                </a:solidFill>
                <a:latin typeface="Calibri" panose="020F0502020204030204"/>
              </a:rPr>
              <a:t>th</a:t>
            </a:r>
            <a:r>
              <a:rPr lang="en-US" sz="2400" b="1" dirty="0">
                <a:solidFill>
                  <a:prstClr val="black"/>
                </a:solidFill>
                <a:latin typeface="Calibri" panose="020F0502020204030204"/>
              </a:rPr>
              <a:t> Development Plan (2024–2028) &amp; 2025 Presidential Annual Program</a:t>
            </a:r>
            <a:r>
              <a:rPr lang="tr-TR" sz="2400" b="1" dirty="0">
                <a:solidFill>
                  <a:prstClr val="black"/>
                </a:solidFill>
                <a:latin typeface="Calibri" panose="020F0502020204030204"/>
              </a:rPr>
              <a:t>me</a:t>
            </a:r>
          </a:p>
          <a:p>
            <a:pPr marL="432000" lvl="0" indent="-432000">
              <a:spcBef>
                <a:spcPts val="1200"/>
              </a:spcBef>
            </a:pPr>
            <a:r>
              <a:rPr lang="en-US" sz="2400" b="1" dirty="0">
                <a:solidFill>
                  <a:prstClr val="black"/>
                </a:solidFill>
                <a:latin typeface="Calibri" panose="020F0502020204030204"/>
              </a:rPr>
              <a:t>Goal (Children)</a:t>
            </a:r>
          </a:p>
          <a:p>
            <a:pPr lvl="0">
              <a:lnSpc>
                <a:spcPct val="90000"/>
              </a:lnSpc>
              <a:spcBef>
                <a:spcPts val="1000"/>
              </a:spcBef>
            </a:pPr>
            <a:r>
              <a:rPr lang="en-US" sz="2400" dirty="0">
                <a:solidFill>
                  <a:prstClr val="black"/>
                </a:solidFill>
                <a:latin typeface="Calibri" panose="020F0502020204030204"/>
              </a:rPr>
              <a:t>To support the well-being of our children, who are the guarantee of our future, based on their best interests; to ensure they start life under equal and healthy conditions; to provide equal access to quality education opportunities from an early age; to ensure they are well-nourished, adequately housed, and able to develop healthily; to create the most suitable environment for their growth and to enhance opportunities for them to realize their full potential.</a:t>
            </a:r>
          </a:p>
        </p:txBody>
      </p:sp>
      <p:pic>
        <p:nvPicPr>
          <p:cNvPr id="10" name="Resim 9">
            <a:extLst>
              <a:ext uri="{FF2B5EF4-FFF2-40B4-BE49-F238E27FC236}">
                <a16:creationId xmlns:a16="http://schemas.microsoft.com/office/drawing/2014/main" id="{6E73EBF9-B2E4-7FA5-DDF2-D8F0FFBB5AE7}"/>
              </a:ext>
            </a:extLst>
          </p:cNvPr>
          <p:cNvPicPr>
            <a:picLocks noChangeAspect="1"/>
          </p:cNvPicPr>
          <p:nvPr/>
        </p:nvPicPr>
        <p:blipFill>
          <a:blip r:embed="rId5"/>
          <a:stretch>
            <a:fillRect/>
          </a:stretch>
        </p:blipFill>
        <p:spPr>
          <a:xfrm>
            <a:off x="9173849" y="1636937"/>
            <a:ext cx="2747957" cy="3898060"/>
          </a:xfrm>
          <a:prstGeom prst="rect">
            <a:avLst/>
          </a:prstGeom>
        </p:spPr>
      </p:pic>
    </p:spTree>
    <p:extLst>
      <p:ext uri="{BB962C8B-B14F-4D97-AF65-F5344CB8AC3E}">
        <p14:creationId xmlns:p14="http://schemas.microsoft.com/office/powerpoint/2010/main" val="229361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61023" y="128877"/>
            <a:ext cx="969010" cy="960755"/>
          </a:xfrm>
          <a:prstGeom prst="rect">
            <a:avLst/>
          </a:prstGeom>
        </p:spPr>
      </p:pic>
      <p:sp>
        <p:nvSpPr>
          <p:cNvPr id="3" name="Dikdörtgen 2"/>
          <p:cNvSpPr/>
          <p:nvPr/>
        </p:nvSpPr>
        <p:spPr>
          <a:xfrm>
            <a:off x="2930197" y="345609"/>
            <a:ext cx="581954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Strategies and Interventions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61023" y="1826225"/>
            <a:ext cx="11345954" cy="3462486"/>
          </a:xfrm>
          <a:prstGeom prst="rect">
            <a:avLst/>
          </a:prstGeom>
        </p:spPr>
        <p:txBody>
          <a:bodyPr wrap="square">
            <a:spAutoFit/>
          </a:bodyPr>
          <a:lstStyle/>
          <a:p>
            <a:pPr marL="432000" lvl="0" indent="-432000" algn="ctr">
              <a:spcBef>
                <a:spcPts val="1200"/>
              </a:spcBef>
            </a:pPr>
            <a:r>
              <a:rPr lang="en-US" sz="2000" b="1" dirty="0">
                <a:solidFill>
                  <a:prstClr val="black"/>
                </a:solidFill>
                <a:latin typeface="Calibri" panose="020F0502020204030204"/>
              </a:rPr>
              <a:t>Promotion of Breastfeeding and Baby-Friendly Health Institutions Program</a:t>
            </a:r>
            <a:endParaRPr lang="tr-TR" sz="2000" b="1" dirty="0">
              <a:solidFill>
                <a:prstClr val="black"/>
              </a:solidFill>
              <a:latin typeface="Calibri" panose="020F0502020204030204"/>
            </a:endParaRPr>
          </a:p>
          <a:p>
            <a:pPr marL="432000" lvl="0" indent="-432000">
              <a:spcBef>
                <a:spcPts val="1200"/>
              </a:spcBef>
            </a:pPr>
            <a:r>
              <a:rPr lang="tr-TR" sz="2000" b="1" dirty="0" err="1">
                <a:solidFill>
                  <a:prstClr val="black"/>
                </a:solidFill>
                <a:latin typeface="Calibri" panose="020F0502020204030204"/>
              </a:rPr>
              <a:t>Goal</a:t>
            </a:r>
            <a:endParaRPr lang="tr-TR" sz="2000" b="1" dirty="0">
              <a:solidFill>
                <a:prstClr val="black"/>
              </a:solidFill>
              <a:latin typeface="Calibri" panose="020F0502020204030204"/>
            </a:endParaRPr>
          </a:p>
          <a:p>
            <a:pPr lvl="0" algn="ctr">
              <a:lnSpc>
                <a:spcPct val="90000"/>
              </a:lnSpc>
              <a:spcBef>
                <a:spcPts val="1000"/>
              </a:spcBef>
            </a:pPr>
            <a:r>
              <a:rPr lang="en-US" sz="2000" dirty="0">
                <a:solidFill>
                  <a:prstClr val="black"/>
                </a:solidFill>
                <a:latin typeface="Calibri" panose="020F0502020204030204"/>
              </a:rPr>
              <a:t>According to the program recommended by the WHO and implemented in our country, </a:t>
            </a:r>
            <a:r>
              <a:rPr lang="en-US" sz="2000" b="1" dirty="0">
                <a:solidFill>
                  <a:prstClr val="black"/>
                </a:solidFill>
                <a:latin typeface="Calibri" panose="020F0502020204030204"/>
              </a:rPr>
              <a:t>all infants should be breastfed immediately after birth, exclusively fed with breast milk for the first six months, and continue breastfeeding alongside appropriate complementary foods from the sixth month up to two years and beyond</a:t>
            </a:r>
            <a:r>
              <a:rPr lang="en-US" sz="2000" dirty="0">
                <a:solidFill>
                  <a:prstClr val="black"/>
                </a:solidFill>
                <a:latin typeface="Calibri" panose="020F0502020204030204"/>
              </a:rPr>
              <a:t>, ensuring that all babies have a healthy start to life.</a:t>
            </a:r>
            <a:endParaRPr lang="tr-TR" sz="2000" dirty="0">
              <a:solidFill>
                <a:prstClr val="black"/>
              </a:solidFill>
              <a:latin typeface="Calibri" panose="020F0502020204030204"/>
            </a:endParaRPr>
          </a:p>
          <a:p>
            <a:pPr lvl="0">
              <a:lnSpc>
                <a:spcPct val="90000"/>
              </a:lnSpc>
              <a:spcBef>
                <a:spcPts val="1000"/>
              </a:spcBef>
            </a:pPr>
            <a:r>
              <a:rPr lang="tr-TR" sz="2000" b="1" dirty="0" err="1">
                <a:solidFill>
                  <a:prstClr val="black"/>
                </a:solidFill>
                <a:latin typeface="Calibri" panose="020F0502020204030204"/>
              </a:rPr>
              <a:t>Target</a:t>
            </a:r>
            <a:endParaRPr lang="tr-TR" sz="2000" b="1" dirty="0">
              <a:solidFill>
                <a:prstClr val="black"/>
              </a:solidFill>
              <a:latin typeface="Calibri" panose="020F0502020204030204"/>
            </a:endParaRPr>
          </a:p>
          <a:p>
            <a:pPr lvl="0" algn="ctr">
              <a:lnSpc>
                <a:spcPct val="90000"/>
              </a:lnSpc>
              <a:spcBef>
                <a:spcPts val="1000"/>
              </a:spcBef>
            </a:pPr>
            <a:r>
              <a:rPr lang="en-US" sz="2000" dirty="0">
                <a:solidFill>
                  <a:prstClr val="black"/>
                </a:solidFill>
                <a:latin typeface="Calibri" panose="020F0502020204030204"/>
              </a:rPr>
              <a:t>Protecting and supporting breastfeeding, implementing and sustaining the </a:t>
            </a:r>
            <a:r>
              <a:rPr lang="en-US" sz="2000" b="1" dirty="0">
                <a:solidFill>
                  <a:prstClr val="black"/>
                </a:solidFill>
                <a:latin typeface="Calibri" panose="020F0502020204030204"/>
              </a:rPr>
              <a:t>Ten Steps to Successful Breastfeeding</a:t>
            </a:r>
            <a:r>
              <a:rPr lang="en-US" sz="2000" dirty="0">
                <a:solidFill>
                  <a:prstClr val="black"/>
                </a:solidFill>
                <a:latin typeface="Calibri" panose="020F0502020204030204"/>
              </a:rPr>
              <a:t>—which form the foundation of the program—across all health institutions, and reducing morbidity and mortality rates among children through the prevention of nutritional disorders.</a:t>
            </a:r>
          </a:p>
        </p:txBody>
      </p:sp>
    </p:spTree>
    <p:extLst>
      <p:ext uri="{BB962C8B-B14F-4D97-AF65-F5344CB8AC3E}">
        <p14:creationId xmlns:p14="http://schemas.microsoft.com/office/powerpoint/2010/main" val="2387602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70167" y="128877"/>
            <a:ext cx="969010" cy="960755"/>
          </a:xfrm>
          <a:prstGeom prst="rect">
            <a:avLst/>
          </a:prstGeom>
        </p:spPr>
      </p:pic>
      <p:sp>
        <p:nvSpPr>
          <p:cNvPr id="3" name="Dikdörtgen 2"/>
          <p:cNvSpPr/>
          <p:nvPr/>
        </p:nvSpPr>
        <p:spPr>
          <a:xfrm>
            <a:off x="2957629" y="345609"/>
            <a:ext cx="581954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Strategies and Interventions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70167" y="1520113"/>
            <a:ext cx="5851089" cy="4585871"/>
          </a:xfrm>
          <a:prstGeom prst="rect">
            <a:avLst/>
          </a:prstGeom>
        </p:spPr>
        <p:txBody>
          <a:bodyPr wrap="square">
            <a:spAutoFit/>
          </a:bodyPr>
          <a:lstStyle/>
          <a:p>
            <a:pPr marL="432000" lvl="0" indent="-432000">
              <a:lnSpc>
                <a:spcPct val="110000"/>
              </a:lnSpc>
              <a:spcBef>
                <a:spcPts val="1200"/>
              </a:spcBef>
            </a:pPr>
            <a:r>
              <a:rPr lang="en-US" sz="2000" b="1" dirty="0">
                <a:solidFill>
                  <a:prstClr val="black"/>
                </a:solidFill>
                <a:latin typeface="Calibri" panose="020F0502020204030204"/>
              </a:rPr>
              <a:t>Expanded Immunization Program</a:t>
            </a:r>
          </a:p>
          <a:p>
            <a:pPr marL="342900" lvl="0" indent="-342900">
              <a:spcBef>
                <a:spcPts val="1200"/>
              </a:spcBef>
              <a:buFont typeface="Arial" panose="020B0604020202020204" pitchFamily="34" charset="0"/>
              <a:buChar char="•"/>
            </a:pPr>
            <a:r>
              <a:rPr lang="en-US" sz="2000" b="1" dirty="0">
                <a:solidFill>
                  <a:prstClr val="black"/>
                </a:solidFill>
                <a:latin typeface="Calibri" panose="020F0502020204030204"/>
              </a:rPr>
              <a:t>Goal:</a:t>
            </a:r>
            <a:r>
              <a:rPr lang="en-US" sz="2000" dirty="0">
                <a:solidFill>
                  <a:prstClr val="black"/>
                </a:solidFill>
                <a:latin typeface="Calibri" panose="020F0502020204030204"/>
              </a:rPr>
              <a:t> To prevent the occurrence of vaccine-preventable diseases in the community, especially among infants and children, and thereby reduce deaths and disabilities caused by these diseases.</a:t>
            </a:r>
          </a:p>
          <a:p>
            <a:pPr marL="342900" lvl="0" indent="-342900">
              <a:spcBef>
                <a:spcPts val="1200"/>
              </a:spcBef>
              <a:buFont typeface="Arial" panose="020B0604020202020204" pitchFamily="34" charset="0"/>
              <a:buChar char="•"/>
            </a:pPr>
            <a:r>
              <a:rPr lang="en-US" sz="2000" b="1" dirty="0">
                <a:solidFill>
                  <a:prstClr val="black"/>
                </a:solidFill>
                <a:latin typeface="Calibri" panose="020F0502020204030204"/>
              </a:rPr>
              <a:t>Primary objective:</a:t>
            </a:r>
            <a:r>
              <a:rPr lang="en-US" sz="2000" dirty="0">
                <a:solidFill>
                  <a:prstClr val="black"/>
                </a:solidFill>
                <a:latin typeface="Calibri" panose="020F0502020204030204"/>
              </a:rPr>
              <a:t> To ensure that no child is left unvaccinated.</a:t>
            </a:r>
          </a:p>
          <a:p>
            <a:pPr marL="342900" lvl="0" indent="-342900">
              <a:spcBef>
                <a:spcPts val="1200"/>
              </a:spcBef>
              <a:buFont typeface="Arial" panose="020B0604020202020204" pitchFamily="34" charset="0"/>
              <a:buChar char="•"/>
            </a:pPr>
            <a:r>
              <a:rPr lang="en-US" sz="2000" dirty="0">
                <a:solidFill>
                  <a:prstClr val="black"/>
                </a:solidFill>
                <a:latin typeface="Calibri" panose="020F0502020204030204"/>
              </a:rPr>
              <a:t>In our country, routine childhood immunization is carried out against 13 diseases: </a:t>
            </a:r>
            <a:r>
              <a:rPr lang="en-US" sz="2000" b="1" dirty="0">
                <a:solidFill>
                  <a:prstClr val="black"/>
                </a:solidFill>
                <a:latin typeface="Calibri" panose="020F0502020204030204"/>
              </a:rPr>
              <a:t>diphtheria, pertussis, tetanus, poliomyelitis, hepatitis B, hepatitis A, </a:t>
            </a:r>
            <a:r>
              <a:rPr lang="en-US" sz="2000" b="1" dirty="0" err="1">
                <a:solidFill>
                  <a:prstClr val="black"/>
                </a:solidFill>
                <a:latin typeface="Calibri" panose="020F0502020204030204"/>
              </a:rPr>
              <a:t>Haemophilus</a:t>
            </a:r>
            <a:r>
              <a:rPr lang="en-US" sz="2000" b="1" dirty="0">
                <a:solidFill>
                  <a:prstClr val="black"/>
                </a:solidFill>
                <a:latin typeface="Calibri" panose="020F0502020204030204"/>
              </a:rPr>
              <a:t> </a:t>
            </a:r>
            <a:r>
              <a:rPr lang="en-US" sz="2000" b="1" dirty="0" err="1">
                <a:solidFill>
                  <a:prstClr val="black"/>
                </a:solidFill>
                <a:latin typeface="Calibri" panose="020F0502020204030204"/>
              </a:rPr>
              <a:t>influenzae</a:t>
            </a:r>
            <a:r>
              <a:rPr lang="en-US" sz="2000" b="1" dirty="0">
                <a:solidFill>
                  <a:prstClr val="black"/>
                </a:solidFill>
                <a:latin typeface="Calibri" panose="020F0502020204030204"/>
              </a:rPr>
              <a:t> type b, tuberculosis, measles, mumps, rubella, chickenpox, and pneumococcal disease</a:t>
            </a:r>
            <a:r>
              <a:rPr lang="en-US" sz="2000" dirty="0">
                <a:solidFill>
                  <a:prstClr val="black"/>
                </a:solidFill>
                <a:latin typeface="Calibri" panose="020F0502020204030204"/>
              </a:rPr>
              <a:t>.</a:t>
            </a:r>
          </a:p>
        </p:txBody>
      </p:sp>
      <p:pic>
        <p:nvPicPr>
          <p:cNvPr id="9" name="Resim 8">
            <a:extLst>
              <a:ext uri="{FF2B5EF4-FFF2-40B4-BE49-F238E27FC236}">
                <a16:creationId xmlns:a16="http://schemas.microsoft.com/office/drawing/2014/main" id="{907B4B25-15B9-C058-1FA1-2361ACC95D1A}"/>
              </a:ext>
            </a:extLst>
          </p:cNvPr>
          <p:cNvPicPr>
            <a:picLocks noChangeAspect="1"/>
          </p:cNvPicPr>
          <p:nvPr/>
        </p:nvPicPr>
        <p:blipFill>
          <a:blip r:embed="rId5"/>
          <a:stretch>
            <a:fillRect/>
          </a:stretch>
        </p:blipFill>
        <p:spPr>
          <a:xfrm>
            <a:off x="6521256" y="1614739"/>
            <a:ext cx="5524446" cy="3696257"/>
          </a:xfrm>
          <a:prstGeom prst="rect">
            <a:avLst/>
          </a:prstGeom>
        </p:spPr>
      </p:pic>
    </p:spTree>
    <p:extLst>
      <p:ext uri="{BB962C8B-B14F-4D97-AF65-F5344CB8AC3E}">
        <p14:creationId xmlns:p14="http://schemas.microsoft.com/office/powerpoint/2010/main" val="372366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1879" y="128877"/>
            <a:ext cx="969010" cy="960755"/>
          </a:xfrm>
          <a:prstGeom prst="rect">
            <a:avLst/>
          </a:prstGeom>
        </p:spPr>
      </p:pic>
      <p:sp>
        <p:nvSpPr>
          <p:cNvPr id="3" name="Dikdörtgen 2"/>
          <p:cNvSpPr/>
          <p:nvPr/>
        </p:nvSpPr>
        <p:spPr>
          <a:xfrm>
            <a:off x="3021637" y="497342"/>
            <a:ext cx="581954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Strategies and Interventions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7" name="Dikdörtgen 6"/>
          <p:cNvSpPr/>
          <p:nvPr/>
        </p:nvSpPr>
        <p:spPr>
          <a:xfrm>
            <a:off x="5910977" y="2922436"/>
            <a:ext cx="6096000" cy="1661993"/>
          </a:xfrm>
          <a:prstGeom prst="rect">
            <a:avLst/>
          </a:prstGeom>
        </p:spPr>
        <p:txBody>
          <a:bodyPr>
            <a:spAutoFit/>
          </a:bodyPr>
          <a:lstStyle/>
          <a:p>
            <a:pPr marL="432000" lvl="1" indent="-432000">
              <a:spcBef>
                <a:spcPts val="1200"/>
              </a:spcBef>
              <a:buFont typeface="Wingdings"/>
              <a:buChar char="q"/>
              <a:defRPr/>
            </a:pPr>
            <a:r>
              <a:rPr lang="en-US" dirty="0">
                <a:solidFill>
                  <a:prstClr val="black"/>
                </a:solidFill>
                <a:latin typeface="Calibri" panose="020F0502020204030204"/>
              </a:rPr>
              <a:t>National Newborn Screening </a:t>
            </a:r>
            <a:r>
              <a:rPr lang="en-US" dirty="0" err="1">
                <a:solidFill>
                  <a:prstClr val="black"/>
                </a:solidFill>
                <a:latin typeface="Calibri" panose="020F0502020204030204"/>
              </a:rPr>
              <a:t>Programme</a:t>
            </a:r>
            <a:r>
              <a:rPr lang="en-US" dirty="0">
                <a:solidFill>
                  <a:prstClr val="black"/>
                </a:solidFill>
                <a:latin typeface="Calibri" panose="020F0502020204030204"/>
              </a:rPr>
              <a:t> (NNSP)</a:t>
            </a:r>
          </a:p>
          <a:p>
            <a:pPr marL="432000" lvl="1" indent="-432000">
              <a:spcBef>
                <a:spcPts val="1200"/>
              </a:spcBef>
              <a:buFont typeface="Wingdings"/>
              <a:buChar char="q"/>
              <a:defRPr/>
            </a:pPr>
            <a:r>
              <a:rPr lang="en-US" dirty="0">
                <a:solidFill>
                  <a:prstClr val="black"/>
                </a:solidFill>
                <a:latin typeface="Calibri" panose="020F0502020204030204"/>
              </a:rPr>
              <a:t>National Hearing Screening </a:t>
            </a:r>
            <a:r>
              <a:rPr lang="en-US" dirty="0" err="1">
                <a:solidFill>
                  <a:prstClr val="black"/>
                </a:solidFill>
                <a:latin typeface="Calibri" panose="020F0502020204030204"/>
              </a:rPr>
              <a:t>Programme</a:t>
            </a:r>
            <a:r>
              <a:rPr lang="en-US" dirty="0">
                <a:solidFill>
                  <a:prstClr val="black"/>
                </a:solidFill>
                <a:latin typeface="Calibri" panose="020F0502020204030204"/>
              </a:rPr>
              <a:t> (NHSP)</a:t>
            </a:r>
          </a:p>
          <a:p>
            <a:pPr marL="432000" lvl="1" indent="-432000">
              <a:spcBef>
                <a:spcPts val="1200"/>
              </a:spcBef>
              <a:buFont typeface="Wingdings"/>
              <a:buChar char="q"/>
              <a:defRPr/>
            </a:pPr>
            <a:r>
              <a:rPr lang="en-US" dirty="0">
                <a:solidFill>
                  <a:prstClr val="black"/>
                </a:solidFill>
                <a:latin typeface="Calibri" panose="020F0502020204030204"/>
              </a:rPr>
              <a:t>Vision Screening </a:t>
            </a:r>
            <a:r>
              <a:rPr lang="en-US" dirty="0" err="1">
                <a:solidFill>
                  <a:prstClr val="black"/>
                </a:solidFill>
                <a:latin typeface="Calibri" panose="020F0502020204030204"/>
              </a:rPr>
              <a:t>Programme</a:t>
            </a:r>
            <a:endParaRPr lang="en-US" dirty="0">
              <a:solidFill>
                <a:prstClr val="black"/>
              </a:solidFill>
              <a:latin typeface="Calibri" panose="020F0502020204030204"/>
            </a:endParaRPr>
          </a:p>
          <a:p>
            <a:pPr marL="432000" lvl="1" indent="-432000">
              <a:spcBef>
                <a:spcPts val="1200"/>
              </a:spcBef>
              <a:buFont typeface="Wingdings"/>
              <a:buChar char="q"/>
              <a:defRPr/>
            </a:pPr>
            <a:r>
              <a:rPr lang="en-US" dirty="0">
                <a:solidFill>
                  <a:prstClr val="black"/>
                </a:solidFill>
                <a:latin typeface="Calibri" panose="020F0502020204030204"/>
              </a:rPr>
              <a:t>Developmental Dysplasia of the Hip Screening </a:t>
            </a:r>
            <a:r>
              <a:rPr lang="en-US" dirty="0" err="1">
                <a:solidFill>
                  <a:prstClr val="black"/>
                </a:solidFill>
                <a:latin typeface="Calibri" panose="020F0502020204030204"/>
              </a:rPr>
              <a:t>Programme</a:t>
            </a:r>
            <a:endParaRPr lang="en-US" dirty="0">
              <a:solidFill>
                <a:prstClr val="black"/>
              </a:solidFill>
              <a:latin typeface="Calibri" panose="020F0502020204030204"/>
              <a:cs typeface="Times New Roman"/>
            </a:endParaRPr>
          </a:p>
        </p:txBody>
      </p:sp>
      <p:sp>
        <p:nvSpPr>
          <p:cNvPr id="8" name="Dikdörtgen 7"/>
          <p:cNvSpPr/>
          <p:nvPr/>
        </p:nvSpPr>
        <p:spPr>
          <a:xfrm>
            <a:off x="6172057" y="2018003"/>
            <a:ext cx="4482766" cy="461665"/>
          </a:xfrm>
          <a:prstGeom prst="rect">
            <a:avLst/>
          </a:prstGeom>
        </p:spPr>
        <p:txBody>
          <a:bodyPr wrap="none">
            <a:spAutoFit/>
          </a:bodyPr>
          <a:lstStyle/>
          <a:p>
            <a:pPr marL="432000" lvl="0" indent="-432000">
              <a:spcBef>
                <a:spcPts val="1200"/>
              </a:spcBef>
            </a:pPr>
            <a:r>
              <a:rPr lang="en-US" sz="2400" b="1" dirty="0">
                <a:solidFill>
                  <a:prstClr val="black"/>
                </a:solidFill>
                <a:latin typeface="Calibri" panose="020F0502020204030204"/>
              </a:rPr>
              <a:t>Childhood Screening </a:t>
            </a:r>
            <a:r>
              <a:rPr lang="en-US" sz="2400" b="1" dirty="0" err="1">
                <a:solidFill>
                  <a:prstClr val="black"/>
                </a:solidFill>
                <a:latin typeface="Calibri" panose="020F0502020204030204"/>
              </a:rPr>
              <a:t>Programmes</a:t>
            </a:r>
            <a:endParaRPr lang="en-US" sz="2400" b="1" dirty="0">
              <a:solidFill>
                <a:prstClr val="black"/>
              </a:solidFill>
              <a:latin typeface="Calibri" panose="020F0502020204030204"/>
            </a:endParaRPr>
          </a:p>
        </p:txBody>
      </p:sp>
      <p:pic>
        <p:nvPicPr>
          <p:cNvPr id="11" name="Resim 10">
            <a:extLst>
              <a:ext uri="{FF2B5EF4-FFF2-40B4-BE49-F238E27FC236}">
                <a16:creationId xmlns:a16="http://schemas.microsoft.com/office/drawing/2014/main" id="{D0B5A676-9931-C855-CD0E-BFBC94585975}"/>
              </a:ext>
            </a:extLst>
          </p:cNvPr>
          <p:cNvPicPr>
            <a:picLocks noChangeAspect="1"/>
          </p:cNvPicPr>
          <p:nvPr/>
        </p:nvPicPr>
        <p:blipFill>
          <a:blip r:embed="rId5"/>
          <a:stretch>
            <a:fillRect/>
          </a:stretch>
        </p:blipFill>
        <p:spPr bwMode="auto">
          <a:xfrm>
            <a:off x="2022605" y="1474846"/>
            <a:ext cx="3784914" cy="5032578"/>
          </a:xfrm>
          <a:prstGeom prst="rect">
            <a:avLst/>
          </a:prstGeom>
        </p:spPr>
      </p:pic>
    </p:spTree>
    <p:extLst>
      <p:ext uri="{BB962C8B-B14F-4D97-AF65-F5344CB8AC3E}">
        <p14:creationId xmlns:p14="http://schemas.microsoft.com/office/powerpoint/2010/main" val="2423324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33591" y="128877"/>
            <a:ext cx="969010" cy="960755"/>
          </a:xfrm>
          <a:prstGeom prst="rect">
            <a:avLst/>
          </a:prstGeom>
        </p:spPr>
      </p:pic>
      <p:sp>
        <p:nvSpPr>
          <p:cNvPr id="3" name="Dikdörtgen 2"/>
          <p:cNvSpPr/>
          <p:nvPr/>
        </p:nvSpPr>
        <p:spPr>
          <a:xfrm>
            <a:off x="2463853" y="345609"/>
            <a:ext cx="581954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Strategies and Interventions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2503829" y="1478631"/>
            <a:ext cx="6096000" cy="4339650"/>
          </a:xfrm>
          <a:prstGeom prst="rect">
            <a:avLst/>
          </a:prstGeom>
        </p:spPr>
        <p:txBody>
          <a:bodyPr>
            <a:spAutoFit/>
          </a:bodyPr>
          <a:lstStyle/>
          <a:p>
            <a:pPr marL="432000" lvl="1" indent="-432000">
              <a:spcBef>
                <a:spcPts val="1200"/>
              </a:spcBef>
              <a:defRPr/>
            </a:pPr>
            <a:r>
              <a:rPr lang="en-US" sz="2400" b="1" dirty="0">
                <a:solidFill>
                  <a:prstClr val="black"/>
                </a:solidFill>
                <a:latin typeface="Calibri" panose="020F0502020204030204"/>
                <a:cs typeface="Times New Roman"/>
              </a:rPr>
              <a:t>National Newborn Screening Program</a:t>
            </a:r>
            <a:r>
              <a:rPr lang="tr-TR" sz="2400" b="1" dirty="0">
                <a:solidFill>
                  <a:prstClr val="black"/>
                </a:solidFill>
                <a:latin typeface="Calibri" panose="020F0502020204030204"/>
                <a:cs typeface="Times New Roman"/>
              </a:rPr>
              <a:t>me</a:t>
            </a:r>
            <a:r>
              <a:rPr lang="en-US" sz="2400" b="1" dirty="0">
                <a:solidFill>
                  <a:prstClr val="black"/>
                </a:solidFill>
                <a:latin typeface="Calibri" panose="020F0502020204030204"/>
                <a:cs typeface="Times New Roman"/>
              </a:rPr>
              <a:t> (NNSP)</a:t>
            </a:r>
            <a:endParaRPr lang="tr-TR" sz="2400" b="1" dirty="0">
              <a:solidFill>
                <a:prstClr val="black"/>
              </a:solidFill>
              <a:latin typeface="Calibri" panose="020F0502020204030204"/>
              <a:cs typeface="Times New Roman"/>
            </a:endParaRPr>
          </a:p>
          <a:p>
            <a:pPr marL="432000" lvl="0" indent="-432000" algn="just">
              <a:spcBef>
                <a:spcPts val="1200"/>
              </a:spcBef>
              <a:buFont typeface="Wingdings"/>
              <a:buChar char="q"/>
              <a:defRPr/>
            </a:pPr>
            <a:r>
              <a:rPr lang="en-US" sz="2400" dirty="0">
                <a:solidFill>
                  <a:prstClr val="black"/>
                </a:solidFill>
                <a:latin typeface="Calibri" panose="020F0502020204030204"/>
              </a:rPr>
              <a:t>Phenylketonuria (PKU) (1987)</a:t>
            </a:r>
          </a:p>
          <a:p>
            <a:pPr marL="432000" lvl="0" indent="-432000" algn="just">
              <a:spcBef>
                <a:spcPts val="1200"/>
              </a:spcBef>
              <a:buFont typeface="Wingdings"/>
              <a:buChar char="q"/>
              <a:defRPr/>
            </a:pPr>
            <a:r>
              <a:rPr lang="en-US" sz="2400" dirty="0">
                <a:solidFill>
                  <a:prstClr val="black"/>
                </a:solidFill>
                <a:latin typeface="Calibri" panose="020F0502020204030204"/>
              </a:rPr>
              <a:t>Congenital Hypothyroidism (CH) (2006)</a:t>
            </a:r>
          </a:p>
          <a:p>
            <a:pPr marL="432000" lvl="0" indent="-432000" algn="just">
              <a:spcBef>
                <a:spcPts val="1200"/>
              </a:spcBef>
              <a:buFont typeface="Wingdings"/>
              <a:buChar char="q"/>
              <a:defRPr/>
            </a:pPr>
            <a:r>
              <a:rPr lang="en-US" sz="2400" dirty="0" err="1">
                <a:solidFill>
                  <a:prstClr val="black"/>
                </a:solidFill>
                <a:latin typeface="Calibri" panose="020F0502020204030204"/>
              </a:rPr>
              <a:t>Biotinidase</a:t>
            </a:r>
            <a:r>
              <a:rPr lang="en-US" sz="2400" dirty="0">
                <a:solidFill>
                  <a:prstClr val="black"/>
                </a:solidFill>
                <a:latin typeface="Calibri" panose="020F0502020204030204"/>
              </a:rPr>
              <a:t> Deficiency (BD) (2008)</a:t>
            </a:r>
          </a:p>
          <a:p>
            <a:pPr marL="432000" lvl="0" indent="-432000" algn="just">
              <a:spcBef>
                <a:spcPts val="1200"/>
              </a:spcBef>
              <a:buFont typeface="Wingdings"/>
              <a:buChar char="q"/>
              <a:defRPr/>
            </a:pPr>
            <a:r>
              <a:rPr lang="en-US" sz="2400" dirty="0">
                <a:solidFill>
                  <a:prstClr val="black"/>
                </a:solidFill>
                <a:latin typeface="Calibri" panose="020F0502020204030204"/>
              </a:rPr>
              <a:t>Cystic Fibrosis (CF) (2015)</a:t>
            </a:r>
          </a:p>
          <a:p>
            <a:pPr marL="432000" lvl="0" indent="-432000" algn="just">
              <a:spcBef>
                <a:spcPts val="1200"/>
              </a:spcBef>
              <a:buFont typeface="Wingdings"/>
              <a:buChar char="q"/>
              <a:defRPr/>
            </a:pPr>
            <a:r>
              <a:rPr lang="en-US" sz="2400" dirty="0">
                <a:solidFill>
                  <a:prstClr val="black"/>
                </a:solidFill>
                <a:latin typeface="Calibri" panose="020F0502020204030204"/>
              </a:rPr>
              <a:t>Congenital Adrenal Hyperplasia (CAH) (2017)</a:t>
            </a:r>
          </a:p>
          <a:p>
            <a:pPr marL="432000" lvl="0" indent="-432000" algn="just">
              <a:spcBef>
                <a:spcPts val="1200"/>
              </a:spcBef>
              <a:buFont typeface="Wingdings"/>
              <a:buChar char="q"/>
              <a:defRPr/>
            </a:pPr>
            <a:r>
              <a:rPr lang="en-US" sz="2400" dirty="0">
                <a:solidFill>
                  <a:prstClr val="black"/>
                </a:solidFill>
                <a:latin typeface="Calibri" panose="020F0502020204030204"/>
              </a:rPr>
              <a:t>Spinal Muscular Atrophy (SMA) (2022)</a:t>
            </a:r>
            <a:endParaRPr lang="en-US" sz="2400" dirty="0">
              <a:solidFill>
                <a:srgbClr val="FF0000"/>
              </a:solidFill>
              <a:latin typeface="Calibri" panose="020F0502020204030204"/>
              <a:cs typeface="Times New Roman"/>
            </a:endParaRPr>
          </a:p>
        </p:txBody>
      </p:sp>
    </p:spTree>
    <p:extLst>
      <p:ext uri="{BB962C8B-B14F-4D97-AF65-F5344CB8AC3E}">
        <p14:creationId xmlns:p14="http://schemas.microsoft.com/office/powerpoint/2010/main" val="349395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8" name="Resim 7"/>
          <p:cNvPicPr>
            <a:picLocks noChangeAspect="1"/>
          </p:cNvPicPr>
          <p:nvPr/>
        </p:nvPicPr>
        <p:blipFill>
          <a:blip r:embed="rId4"/>
          <a:stretch>
            <a:fillRect/>
          </a:stretch>
        </p:blipFill>
        <p:spPr>
          <a:xfrm>
            <a:off x="4873411" y="128877"/>
            <a:ext cx="2170364" cy="1652159"/>
          </a:xfrm>
          <a:prstGeom prst="rect">
            <a:avLst/>
          </a:prstGeom>
        </p:spPr>
      </p:pic>
      <p:sp>
        <p:nvSpPr>
          <p:cNvPr id="9" name="Başlık 1">
            <a:extLst>
              <a:ext uri="{FF2B5EF4-FFF2-40B4-BE49-F238E27FC236}">
                <a16:creationId xmlns:a16="http://schemas.microsoft.com/office/drawing/2014/main" id="{F8CE02B5-D671-FDFF-DDB7-648AC136F1E1}"/>
              </a:ext>
            </a:extLst>
          </p:cNvPr>
          <p:cNvSpPr>
            <a:spLocks noGrp="1"/>
          </p:cNvSpPr>
          <p:nvPr>
            <p:ph type="title"/>
          </p:nvPr>
        </p:nvSpPr>
        <p:spPr>
          <a:xfrm>
            <a:off x="1150425" y="2498946"/>
            <a:ext cx="10515600" cy="1860103"/>
          </a:xfrm>
        </p:spPr>
        <p:txBody>
          <a:bodyPr>
            <a:normAutofit fontScale="90000"/>
          </a:bodyPr>
          <a:lstStyle/>
          <a:p>
            <a:r>
              <a:rPr lang="en-US" dirty="0">
                <a:solidFill>
                  <a:srgbClr val="FF0000"/>
                </a:solidFill>
              </a:rPr>
              <a:t>National Strategy and Interventions for the Reduction of Maternal, Infant, and Child Mortality and the Improvement of Health Outcomes</a:t>
            </a:r>
            <a:r>
              <a:rPr lang="en-US" dirty="0"/>
              <a:t/>
            </a:r>
            <a:br>
              <a:rPr lang="en-US" dirty="0"/>
            </a:br>
            <a:endParaRPr lang="en-US" sz="27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1879" y="128877"/>
            <a:ext cx="969010" cy="960755"/>
          </a:xfrm>
          <a:prstGeom prst="rect">
            <a:avLst/>
          </a:prstGeom>
        </p:spPr>
      </p:pic>
      <p:sp>
        <p:nvSpPr>
          <p:cNvPr id="7" name="Metin kutusu 6">
            <a:extLst>
              <a:ext uri="{FF2B5EF4-FFF2-40B4-BE49-F238E27FC236}">
                <a16:creationId xmlns:a16="http://schemas.microsoft.com/office/drawing/2014/main" id="{D15015F8-648A-8EEA-5283-4571DE5921E7}"/>
              </a:ext>
            </a:extLst>
          </p:cNvPr>
          <p:cNvSpPr txBox="1"/>
          <p:nvPr/>
        </p:nvSpPr>
        <p:spPr bwMode="auto">
          <a:xfrm>
            <a:off x="617294" y="1333993"/>
            <a:ext cx="7325979" cy="461665"/>
          </a:xfrm>
          <a:prstGeom prst="rect">
            <a:avLst/>
          </a:prstGeom>
          <a:noFill/>
        </p:spPr>
        <p:txBody>
          <a:bodyPr wrap="square">
            <a:spAutoFit/>
          </a:bodyPr>
          <a:lstStyle/>
          <a:p>
            <a:pPr marL="457200" indent="-457200">
              <a:spcAft>
                <a:spcPts val="1200"/>
              </a:spcAft>
              <a:defRPr/>
            </a:pPr>
            <a:r>
              <a:rPr lang="en-US" sz="2400" b="1" dirty="0">
                <a:solidFill>
                  <a:prstClr val="black"/>
                </a:solidFill>
                <a:latin typeface="Calibri" panose="020F0502020204030204"/>
              </a:rPr>
              <a:t>Premarital Screening </a:t>
            </a:r>
            <a:r>
              <a:rPr lang="en-US" sz="2400" b="1" dirty="0" err="1">
                <a:solidFill>
                  <a:prstClr val="black"/>
                </a:solidFill>
                <a:latin typeface="Calibri" panose="020F0502020204030204"/>
              </a:rPr>
              <a:t>Programmes</a:t>
            </a:r>
            <a:endParaRPr lang="en-US" sz="2400" b="1" dirty="0">
              <a:solidFill>
                <a:prstClr val="black"/>
              </a:solidFill>
              <a:latin typeface="Calibri" panose="020F0502020204030204"/>
            </a:endParaRPr>
          </a:p>
        </p:txBody>
      </p:sp>
      <p:sp>
        <p:nvSpPr>
          <p:cNvPr id="3" name="Dikdörtgen 2"/>
          <p:cNvSpPr/>
          <p:nvPr/>
        </p:nvSpPr>
        <p:spPr>
          <a:xfrm>
            <a:off x="2399845" y="345609"/>
            <a:ext cx="581954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Strategies and Interventions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9" name="Dikdörtgen 8">
            <a:extLst>
              <a:ext uri="{FF2B5EF4-FFF2-40B4-BE49-F238E27FC236}">
                <a16:creationId xmlns:a16="http://schemas.microsoft.com/office/drawing/2014/main" id="{E7430192-AC9E-3432-858F-3A189377928E}"/>
              </a:ext>
            </a:extLst>
          </p:cNvPr>
          <p:cNvSpPr/>
          <p:nvPr/>
        </p:nvSpPr>
        <p:spPr bwMode="auto">
          <a:xfrm>
            <a:off x="617294" y="1755779"/>
            <a:ext cx="7069098" cy="461665"/>
          </a:xfrm>
          <a:prstGeom prst="rect">
            <a:avLst/>
          </a:prstGeom>
          <a:solidFill>
            <a:srgbClr val="0094AB"/>
          </a:solidFill>
          <a:ln>
            <a:solidFill>
              <a:srgbClr val="0094AB"/>
            </a:solidFill>
          </a:ln>
        </p:spPr>
        <p:txBody>
          <a:bodyPr wrap="square">
            <a:spAutoFit/>
          </a:bodyPr>
          <a:lstStyle/>
          <a:p>
            <a:pPr marL="342900" lvl="1">
              <a:defRPr/>
            </a:pPr>
            <a:r>
              <a:rPr lang="en-US" sz="2400" dirty="0">
                <a:solidFill>
                  <a:prstClr val="black"/>
                </a:solidFill>
                <a:latin typeface="Calibri" panose="020F0502020204030204"/>
              </a:rPr>
              <a:t>Hemoglobinopathy Carrier Screening </a:t>
            </a:r>
            <a:r>
              <a:rPr lang="en-US" sz="2400" dirty="0" err="1">
                <a:solidFill>
                  <a:prstClr val="black"/>
                </a:solidFill>
                <a:latin typeface="Calibri" panose="020F0502020204030204"/>
              </a:rPr>
              <a:t>Programme</a:t>
            </a:r>
            <a:endParaRPr lang="en-US" sz="2400" dirty="0">
              <a:solidFill>
                <a:prstClr val="black"/>
              </a:solidFill>
              <a:latin typeface="Calibri" panose="020F0502020204030204"/>
              <a:cs typeface="Arial"/>
            </a:endParaRPr>
          </a:p>
        </p:txBody>
      </p:sp>
      <p:sp>
        <p:nvSpPr>
          <p:cNvPr id="10" name="Dikdörtgen 9">
            <a:extLst>
              <a:ext uri="{FF2B5EF4-FFF2-40B4-BE49-F238E27FC236}">
                <a16:creationId xmlns:a16="http://schemas.microsoft.com/office/drawing/2014/main" id="{7BBABFC9-3639-976D-C941-F457C30DAFA3}"/>
              </a:ext>
            </a:extLst>
          </p:cNvPr>
          <p:cNvSpPr/>
          <p:nvPr/>
        </p:nvSpPr>
        <p:spPr bwMode="auto">
          <a:xfrm>
            <a:off x="617294" y="2314241"/>
            <a:ext cx="7954258" cy="461665"/>
          </a:xfrm>
          <a:prstGeom prst="rect">
            <a:avLst/>
          </a:prstGeom>
          <a:solidFill>
            <a:srgbClr val="0094AB"/>
          </a:solidFill>
          <a:ln>
            <a:solidFill>
              <a:srgbClr val="0094AB"/>
            </a:solidFill>
          </a:ln>
        </p:spPr>
        <p:txBody>
          <a:bodyPr wrap="square">
            <a:spAutoFit/>
          </a:bodyPr>
          <a:lstStyle/>
          <a:p>
            <a:pPr algn="ctr"/>
            <a:r>
              <a:rPr lang="en-US" sz="2400" dirty="0">
                <a:solidFill>
                  <a:prstClr val="black"/>
                </a:solidFill>
                <a:latin typeface="Calibri" panose="020F0502020204030204"/>
              </a:rPr>
              <a:t>Spinal Muscular Atrophy (SMA) Carrier Screening </a:t>
            </a:r>
            <a:r>
              <a:rPr lang="en-US" sz="2400" dirty="0" err="1">
                <a:solidFill>
                  <a:prstClr val="black"/>
                </a:solidFill>
                <a:latin typeface="Calibri" panose="020F0502020204030204"/>
              </a:rPr>
              <a:t>Programme</a:t>
            </a:r>
            <a:endParaRPr lang="en-US" sz="2400" dirty="0">
              <a:solidFill>
                <a:prstClr val="black"/>
              </a:solidFill>
              <a:latin typeface="Calibri" panose="020F0502020204030204"/>
            </a:endParaRPr>
          </a:p>
        </p:txBody>
      </p:sp>
      <p:sp>
        <p:nvSpPr>
          <p:cNvPr id="4" name="Dikdörtgen 3"/>
          <p:cNvSpPr/>
          <p:nvPr/>
        </p:nvSpPr>
        <p:spPr>
          <a:xfrm>
            <a:off x="533007" y="3294489"/>
            <a:ext cx="11355098" cy="2462213"/>
          </a:xfrm>
          <a:prstGeom prst="rect">
            <a:avLst/>
          </a:prstGeom>
        </p:spPr>
        <p:txBody>
          <a:bodyPr wrap="square">
            <a:spAutoFit/>
          </a:bodyPr>
          <a:lstStyle/>
          <a:p>
            <a:pPr marL="432000" lvl="0" indent="-432000">
              <a:spcBef>
                <a:spcPts val="1200"/>
              </a:spcBef>
              <a:defRPr/>
            </a:pPr>
            <a:r>
              <a:rPr lang="en-US" sz="2400" b="1" dirty="0">
                <a:solidFill>
                  <a:prstClr val="black"/>
                </a:solidFill>
                <a:latin typeface="Calibri" panose="020F0502020204030204"/>
              </a:rPr>
              <a:t>Goal:</a:t>
            </a:r>
          </a:p>
          <a:p>
            <a:pPr marL="432000" lvl="0" indent="-432000" algn="ctr">
              <a:spcBef>
                <a:spcPts val="1200"/>
              </a:spcBef>
              <a:defRPr/>
            </a:pPr>
            <a:r>
              <a:rPr lang="en-US" sz="2400" dirty="0">
                <a:solidFill>
                  <a:prstClr val="black"/>
                </a:solidFill>
                <a:latin typeface="Calibri" panose="020F0502020204030204"/>
              </a:rPr>
              <a:t>To identify couples in which both partners are carriers—either those applying to family health centers for a premarital report or those already married and planning to have a child—provide them with counseling services, and ensure the birth of healthy babies through specialized preconception methods, thereby reducing disability and mortality caused by these diseases.</a:t>
            </a:r>
            <a:endParaRPr lang="tr-TR" sz="2400" dirty="0">
              <a:solidFill>
                <a:prstClr val="black"/>
              </a:solidFill>
              <a:latin typeface="Calibri" panose="020F0502020204030204"/>
            </a:endParaRPr>
          </a:p>
        </p:txBody>
      </p:sp>
    </p:spTree>
    <p:extLst>
      <p:ext uri="{BB962C8B-B14F-4D97-AF65-F5344CB8AC3E}">
        <p14:creationId xmlns:p14="http://schemas.microsoft.com/office/powerpoint/2010/main" val="116997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42735" y="124806"/>
            <a:ext cx="969010" cy="960755"/>
          </a:xfrm>
          <a:prstGeom prst="rect">
            <a:avLst/>
          </a:prstGeom>
        </p:spPr>
      </p:pic>
      <p:sp>
        <p:nvSpPr>
          <p:cNvPr id="3" name="Dikdörtgen 2"/>
          <p:cNvSpPr/>
          <p:nvPr/>
        </p:nvSpPr>
        <p:spPr>
          <a:xfrm>
            <a:off x="2573581" y="343573"/>
            <a:ext cx="581954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Strategies and Interventions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1059743" y="1111075"/>
            <a:ext cx="4463466" cy="461665"/>
          </a:xfrm>
          <a:prstGeom prst="rect">
            <a:avLst/>
          </a:prstGeom>
        </p:spPr>
        <p:txBody>
          <a:bodyPr wrap="none">
            <a:spAutoFit/>
          </a:bodyPr>
          <a:lstStyle/>
          <a:p>
            <a:pPr lvl="0">
              <a:defRPr/>
            </a:pPr>
            <a:r>
              <a:rPr lang="en-US" sz="2400" b="1" dirty="0">
                <a:solidFill>
                  <a:prstClr val="black"/>
                </a:solidFill>
                <a:latin typeface="Calibri"/>
                <a:cs typeface="Times New Roman"/>
              </a:rPr>
              <a:t>Micronutrient Support Initiatives </a:t>
            </a:r>
          </a:p>
        </p:txBody>
      </p:sp>
      <p:sp>
        <p:nvSpPr>
          <p:cNvPr id="7" name="Dikdörtgen 6"/>
          <p:cNvSpPr/>
          <p:nvPr/>
        </p:nvSpPr>
        <p:spPr>
          <a:xfrm>
            <a:off x="1059743" y="1936882"/>
            <a:ext cx="3855286" cy="461665"/>
          </a:xfrm>
          <a:prstGeom prst="rect">
            <a:avLst/>
          </a:prstGeom>
        </p:spPr>
        <p:txBody>
          <a:bodyPr wrap="none">
            <a:spAutoFit/>
          </a:bodyPr>
          <a:lstStyle/>
          <a:p>
            <a:pPr lvl="0">
              <a:defRPr/>
            </a:pPr>
            <a:r>
              <a:rPr lang="en-US" sz="2400" b="1" dirty="0">
                <a:solidFill>
                  <a:prstClr val="black"/>
                </a:solidFill>
                <a:latin typeface="Calibri"/>
                <a:cs typeface="Times New Roman"/>
              </a:rPr>
              <a:t>Iron-Like </a:t>
            </a:r>
            <a:r>
              <a:rPr lang="en-US" sz="2400" b="1" dirty="0" err="1">
                <a:solidFill>
                  <a:prstClr val="black"/>
                </a:solidFill>
                <a:latin typeface="Calibri"/>
                <a:cs typeface="Times New Roman"/>
              </a:rPr>
              <a:t>Türkiye</a:t>
            </a:r>
            <a:r>
              <a:rPr lang="en-US" sz="2400" b="1" dirty="0">
                <a:solidFill>
                  <a:prstClr val="black"/>
                </a:solidFill>
                <a:latin typeface="Calibri"/>
                <a:cs typeface="Times New Roman"/>
              </a:rPr>
              <a:t> </a:t>
            </a:r>
            <a:r>
              <a:rPr lang="en-US" sz="2400" b="1" dirty="0" err="1">
                <a:solidFill>
                  <a:prstClr val="black"/>
                </a:solidFill>
                <a:latin typeface="Calibri"/>
                <a:cs typeface="Times New Roman"/>
              </a:rPr>
              <a:t>Programme</a:t>
            </a:r>
            <a:endParaRPr lang="en-US" sz="2000" b="1" dirty="0">
              <a:solidFill>
                <a:prstClr val="black"/>
              </a:solidFill>
              <a:latin typeface="Calibri" panose="020F0502020204030204"/>
            </a:endParaRPr>
          </a:p>
        </p:txBody>
      </p:sp>
      <p:sp>
        <p:nvSpPr>
          <p:cNvPr id="8" name="Dikdörtgen 7"/>
          <p:cNvSpPr/>
          <p:nvPr/>
        </p:nvSpPr>
        <p:spPr>
          <a:xfrm>
            <a:off x="858397" y="3126831"/>
            <a:ext cx="6096000" cy="2893100"/>
          </a:xfrm>
          <a:prstGeom prst="rect">
            <a:avLst/>
          </a:prstGeom>
        </p:spPr>
        <p:txBody>
          <a:bodyPr>
            <a:spAutoFit/>
          </a:bodyPr>
          <a:lstStyle/>
          <a:p>
            <a:pPr marL="266700" lvl="1" indent="-266700">
              <a:spcAft>
                <a:spcPts val="1200"/>
              </a:spcAft>
              <a:buFont typeface="Arial"/>
              <a:buChar char="•"/>
              <a:tabLst>
                <a:tab pos="266700" algn="l"/>
              </a:tabLst>
              <a:defRPr/>
            </a:pPr>
            <a:r>
              <a:rPr lang="en-US" dirty="0">
                <a:solidFill>
                  <a:prstClr val="black"/>
                </a:solidFill>
                <a:latin typeface="Calibri" panose="020F0502020204030204"/>
              </a:rPr>
              <a:t>Aiming to protect infants and children from the adverse effects of iron deficiency, the program provides prophylactic free iron supplementation nationwide for all infants aged 4–12 months and iron treatment for infants aged 13–24 months diagnosed with anemia.</a:t>
            </a:r>
            <a:endParaRPr lang="tr-TR" dirty="0">
              <a:solidFill>
                <a:prstClr val="black"/>
              </a:solidFill>
              <a:latin typeface="Calibri" panose="020F0502020204030204"/>
            </a:endParaRPr>
          </a:p>
          <a:p>
            <a:pPr marL="266700" lvl="1" indent="-266700">
              <a:spcAft>
                <a:spcPts val="1200"/>
              </a:spcAft>
              <a:buFont typeface="Arial"/>
              <a:buChar char="•"/>
              <a:tabLst>
                <a:tab pos="266700" algn="l"/>
              </a:tabLst>
              <a:defRPr/>
            </a:pPr>
            <a:r>
              <a:rPr lang="en-US" dirty="0">
                <a:solidFill>
                  <a:prstClr val="black"/>
                </a:solidFill>
                <a:latin typeface="Calibri" panose="020F0502020204030204"/>
              </a:rPr>
              <a:t>Since 2004, support has been provided to over 20 million infants.</a:t>
            </a:r>
          </a:p>
          <a:p>
            <a:pPr marL="266700" lvl="1" indent="-266700">
              <a:spcAft>
                <a:spcPts val="1200"/>
              </a:spcAft>
              <a:buFont typeface="Arial"/>
              <a:buChar char="•"/>
              <a:tabLst>
                <a:tab pos="266700" algn="l"/>
              </a:tabLst>
              <a:defRPr/>
            </a:pPr>
            <a:r>
              <a:rPr lang="en-US" dirty="0">
                <a:solidFill>
                  <a:prstClr val="black"/>
                </a:solidFill>
                <a:latin typeface="Calibri" panose="020F0502020204030204"/>
              </a:rPr>
              <a:t>The prevalence of iron deficiency anemia in this age group has decreased from around 30% to below 7%.</a:t>
            </a:r>
            <a:endParaRPr lang="tr-TR" sz="2000" dirty="0">
              <a:solidFill>
                <a:prstClr val="black"/>
              </a:solidFill>
              <a:latin typeface="Calibri" panose="020F0502020204030204"/>
              <a:cs typeface="Times New Roman"/>
            </a:endParaRPr>
          </a:p>
        </p:txBody>
      </p:sp>
      <p:pic>
        <p:nvPicPr>
          <p:cNvPr id="11" name="Resim 10">
            <a:extLst>
              <a:ext uri="{FF2B5EF4-FFF2-40B4-BE49-F238E27FC236}">
                <a16:creationId xmlns:a16="http://schemas.microsoft.com/office/drawing/2014/main" id="{A9C3D757-9401-63A7-BCD4-16C0E6F6438A}"/>
              </a:ext>
            </a:extLst>
          </p:cNvPr>
          <p:cNvPicPr>
            <a:picLocks noChangeAspect="1"/>
          </p:cNvPicPr>
          <p:nvPr/>
        </p:nvPicPr>
        <p:blipFill>
          <a:blip r:embed="rId5"/>
          <a:stretch>
            <a:fillRect/>
          </a:stretch>
        </p:blipFill>
        <p:spPr bwMode="auto">
          <a:xfrm>
            <a:off x="8282182" y="1014148"/>
            <a:ext cx="3724795" cy="2429214"/>
          </a:xfrm>
          <a:prstGeom prst="rect">
            <a:avLst/>
          </a:prstGeom>
        </p:spPr>
      </p:pic>
      <p:pic>
        <p:nvPicPr>
          <p:cNvPr id="12" name="Picture 73">
            <a:extLst>
              <a:ext uri="{FF2B5EF4-FFF2-40B4-BE49-F238E27FC236}">
                <a16:creationId xmlns:a16="http://schemas.microsoft.com/office/drawing/2014/main" id="{C92EAA7A-2C8E-6C74-6459-33EA89AC887F}"/>
              </a:ext>
            </a:extLst>
          </p:cNvPr>
          <p:cNvPicPr>
            <a:picLocks noChangeAspect="1" noChangeArrowheads="1"/>
          </p:cNvPicPr>
          <p:nvPr/>
        </p:nvPicPr>
        <p:blipFill>
          <a:blip r:embed="rId6"/>
          <a:stretch/>
        </p:blipFill>
        <p:spPr bwMode="auto">
          <a:xfrm>
            <a:off x="8532990" y="3444411"/>
            <a:ext cx="3473987" cy="3357100"/>
          </a:xfrm>
          <a:prstGeom prst="rect">
            <a:avLst/>
          </a:prstGeom>
          <a:noFill/>
          <a:ln w="9525">
            <a:noFill/>
            <a:miter lim="800000"/>
            <a:headEnd/>
            <a:tailEnd/>
          </a:ln>
        </p:spPr>
      </p:pic>
    </p:spTree>
    <p:extLst>
      <p:ext uri="{BB962C8B-B14F-4D97-AF65-F5344CB8AC3E}">
        <p14:creationId xmlns:p14="http://schemas.microsoft.com/office/powerpoint/2010/main" val="357948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42735" y="128877"/>
            <a:ext cx="969010" cy="960755"/>
          </a:xfrm>
          <a:prstGeom prst="rect">
            <a:avLst/>
          </a:prstGeom>
        </p:spPr>
      </p:pic>
      <p:sp>
        <p:nvSpPr>
          <p:cNvPr id="3" name="Dikdörtgen 2"/>
          <p:cNvSpPr/>
          <p:nvPr/>
        </p:nvSpPr>
        <p:spPr>
          <a:xfrm>
            <a:off x="2413289" y="345609"/>
            <a:ext cx="5737789"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Strategies and Interventions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1088945" y="1451664"/>
            <a:ext cx="4463466" cy="461665"/>
          </a:xfrm>
          <a:prstGeom prst="rect">
            <a:avLst/>
          </a:prstGeom>
        </p:spPr>
        <p:txBody>
          <a:bodyPr wrap="none">
            <a:spAutoFit/>
          </a:bodyPr>
          <a:lstStyle/>
          <a:p>
            <a:pPr lvl="0">
              <a:defRPr/>
            </a:pPr>
            <a:r>
              <a:rPr lang="en-US" sz="2400" b="1" dirty="0">
                <a:solidFill>
                  <a:prstClr val="black"/>
                </a:solidFill>
                <a:latin typeface="Calibri" panose="020F0502020204030204"/>
                <a:cs typeface="Times New Roman"/>
              </a:rPr>
              <a:t>Micronutrient Support Initiatives </a:t>
            </a:r>
          </a:p>
        </p:txBody>
      </p:sp>
      <p:sp>
        <p:nvSpPr>
          <p:cNvPr id="7" name="Dikdörtgen 6"/>
          <p:cNvSpPr/>
          <p:nvPr/>
        </p:nvSpPr>
        <p:spPr>
          <a:xfrm>
            <a:off x="1127240" y="1913329"/>
            <a:ext cx="6096000" cy="830997"/>
          </a:xfrm>
          <a:prstGeom prst="rect">
            <a:avLst/>
          </a:prstGeom>
        </p:spPr>
        <p:txBody>
          <a:bodyPr>
            <a:spAutoFit/>
          </a:bodyPr>
          <a:lstStyle/>
          <a:p>
            <a:pPr lvl="0">
              <a:defRPr/>
            </a:pPr>
            <a:r>
              <a:rPr lang="en-US" sz="2400" b="1" dirty="0">
                <a:solidFill>
                  <a:prstClr val="black"/>
                </a:solidFill>
                <a:latin typeface="Calibri" panose="020F0502020204030204"/>
                <a:cs typeface="Times New Roman"/>
              </a:rPr>
              <a:t>Vitamin D Deficiency Prevention and Control Program</a:t>
            </a:r>
            <a:r>
              <a:rPr lang="tr-TR" sz="2400" b="1" dirty="0">
                <a:solidFill>
                  <a:prstClr val="black"/>
                </a:solidFill>
                <a:latin typeface="Calibri" panose="020F0502020204030204"/>
                <a:cs typeface="Times New Roman"/>
              </a:rPr>
              <a:t>me</a:t>
            </a:r>
          </a:p>
        </p:txBody>
      </p:sp>
      <p:sp>
        <p:nvSpPr>
          <p:cNvPr id="8" name="Dikdörtgen 7"/>
          <p:cNvSpPr/>
          <p:nvPr/>
        </p:nvSpPr>
        <p:spPr>
          <a:xfrm>
            <a:off x="1088945" y="2957829"/>
            <a:ext cx="6096000" cy="3354765"/>
          </a:xfrm>
          <a:prstGeom prst="rect">
            <a:avLst/>
          </a:prstGeom>
        </p:spPr>
        <p:txBody>
          <a:bodyPr>
            <a:spAutoFit/>
          </a:bodyPr>
          <a:lstStyle/>
          <a:p>
            <a:pPr marL="432000" lvl="1" indent="-432000">
              <a:spcBef>
                <a:spcPts val="1200"/>
              </a:spcBef>
              <a:buFont typeface="Arial" panose="020B0604020202020204" pitchFamily="34" charset="0"/>
              <a:buChar char="•"/>
              <a:defRPr/>
            </a:pPr>
            <a:r>
              <a:rPr lang="en-US" sz="2400" dirty="0">
                <a:solidFill>
                  <a:prstClr val="black"/>
                </a:solidFill>
                <a:latin typeface="Calibri" panose="020F0502020204030204"/>
              </a:rPr>
              <a:t>The program</a:t>
            </a:r>
            <a:r>
              <a:rPr lang="tr-TR" sz="2400" dirty="0">
                <a:solidFill>
                  <a:prstClr val="black"/>
                </a:solidFill>
                <a:latin typeface="Calibri" panose="020F0502020204030204"/>
              </a:rPr>
              <a:t>me</a:t>
            </a:r>
            <a:r>
              <a:rPr lang="en-US" sz="2400" dirty="0">
                <a:solidFill>
                  <a:prstClr val="black"/>
                </a:solidFill>
                <a:latin typeface="Calibri" panose="020F0502020204030204"/>
              </a:rPr>
              <a:t> aims to prevent vitamin D deficiency caused by unbalanced and insufficient nutrition, as well as its adverse effects and rickets.</a:t>
            </a:r>
            <a:endParaRPr lang="tr-TR" sz="2400" dirty="0">
              <a:solidFill>
                <a:prstClr val="black"/>
              </a:solidFill>
              <a:latin typeface="Calibri" panose="020F0502020204030204"/>
            </a:endParaRPr>
          </a:p>
          <a:p>
            <a:pPr marL="432000" lvl="1" indent="-432000">
              <a:spcBef>
                <a:spcPts val="1200"/>
              </a:spcBef>
              <a:buFont typeface="Arial" panose="020B0604020202020204" pitchFamily="34" charset="0"/>
              <a:buChar char="•"/>
              <a:defRPr/>
            </a:pPr>
            <a:r>
              <a:rPr lang="en-US" sz="2400" dirty="0">
                <a:solidFill>
                  <a:prstClr val="black"/>
                </a:solidFill>
                <a:latin typeface="Calibri" panose="020F0502020204030204"/>
              </a:rPr>
              <a:t>Free vitamin D supplementation is provided nationwide to all infants from birth</a:t>
            </a:r>
            <a:endParaRPr lang="tr-TR" sz="2400" dirty="0">
              <a:solidFill>
                <a:prstClr val="black"/>
              </a:solidFill>
              <a:latin typeface="Calibri" panose="020F0502020204030204"/>
            </a:endParaRPr>
          </a:p>
          <a:p>
            <a:pPr marL="432000" lvl="1" indent="-432000">
              <a:spcBef>
                <a:spcPts val="1200"/>
              </a:spcBef>
              <a:buFont typeface="Arial" panose="020B0604020202020204" pitchFamily="34" charset="0"/>
              <a:buChar char="•"/>
              <a:defRPr/>
            </a:pPr>
            <a:r>
              <a:rPr lang="en-US" sz="2400" dirty="0">
                <a:solidFill>
                  <a:prstClr val="black"/>
                </a:solidFill>
                <a:latin typeface="Calibri" panose="020F0502020204030204"/>
              </a:rPr>
              <a:t>Since 2005, over 20 million infants have benefited from this support.</a:t>
            </a:r>
          </a:p>
        </p:txBody>
      </p:sp>
      <p:pic>
        <p:nvPicPr>
          <p:cNvPr id="11" name="Resim 10">
            <a:extLst>
              <a:ext uri="{FF2B5EF4-FFF2-40B4-BE49-F238E27FC236}">
                <a16:creationId xmlns:a16="http://schemas.microsoft.com/office/drawing/2014/main" id="{744B7C03-3031-757C-DCAA-80A662C54B71}"/>
              </a:ext>
            </a:extLst>
          </p:cNvPr>
          <p:cNvPicPr>
            <a:picLocks noChangeAspect="1"/>
          </p:cNvPicPr>
          <p:nvPr/>
        </p:nvPicPr>
        <p:blipFill>
          <a:blip r:embed="rId5"/>
          <a:stretch>
            <a:fillRect/>
          </a:stretch>
        </p:blipFill>
        <p:spPr bwMode="auto">
          <a:xfrm>
            <a:off x="7351529" y="1913329"/>
            <a:ext cx="4611622" cy="3042719"/>
          </a:xfrm>
          <a:prstGeom prst="rect">
            <a:avLst/>
          </a:prstGeom>
        </p:spPr>
      </p:pic>
    </p:spTree>
    <p:extLst>
      <p:ext uri="{BB962C8B-B14F-4D97-AF65-F5344CB8AC3E}">
        <p14:creationId xmlns:p14="http://schemas.microsoft.com/office/powerpoint/2010/main" val="1341025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42735" y="124806"/>
            <a:ext cx="969010" cy="960755"/>
          </a:xfrm>
          <a:prstGeom prst="rect">
            <a:avLst/>
          </a:prstGeom>
        </p:spPr>
      </p:pic>
      <p:sp>
        <p:nvSpPr>
          <p:cNvPr id="3" name="Dikdörtgen 2"/>
          <p:cNvSpPr/>
          <p:nvPr/>
        </p:nvSpPr>
        <p:spPr>
          <a:xfrm>
            <a:off x="2820469" y="410262"/>
            <a:ext cx="581954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Strategies and Interventions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731520" y="2169413"/>
            <a:ext cx="11275457" cy="2985433"/>
          </a:xfrm>
          <a:prstGeom prst="rect">
            <a:avLst/>
          </a:prstGeom>
        </p:spPr>
        <p:txBody>
          <a:bodyPr wrap="square">
            <a:spAutoFit/>
          </a:bodyPr>
          <a:lstStyle/>
          <a:p>
            <a:pPr marL="432000" lvl="0">
              <a:spcBef>
                <a:spcPts val="1200"/>
              </a:spcBef>
            </a:pPr>
            <a:r>
              <a:rPr lang="en-US" sz="2400" b="1" dirty="0">
                <a:solidFill>
                  <a:prstClr val="black"/>
                </a:solidFill>
                <a:latin typeface="Calibri" panose="020F0502020204030204"/>
              </a:rPr>
              <a:t>Newborn Resuscitation Program (NRP)</a:t>
            </a:r>
          </a:p>
          <a:p>
            <a:pPr marL="432000" lvl="0" indent="-342900">
              <a:spcBef>
                <a:spcPts val="1200"/>
              </a:spcBef>
              <a:buFont typeface="Arial" panose="020B0604020202020204" pitchFamily="34" charset="0"/>
              <a:buChar char="•"/>
            </a:pPr>
            <a:r>
              <a:rPr lang="en-US" sz="2400" dirty="0">
                <a:solidFill>
                  <a:prstClr val="black"/>
                </a:solidFill>
                <a:latin typeface="Calibri" panose="020F0502020204030204"/>
              </a:rPr>
              <a:t>Since 1998, a successfully implemented in-service training program</a:t>
            </a:r>
            <a:r>
              <a:rPr lang="tr-TR" sz="2400" dirty="0">
                <a:solidFill>
                  <a:prstClr val="black"/>
                </a:solidFill>
                <a:latin typeface="Calibri" panose="020F0502020204030204"/>
              </a:rPr>
              <a:t>me</a:t>
            </a:r>
            <a:r>
              <a:rPr lang="en-US" sz="2400" dirty="0">
                <a:solidFill>
                  <a:prstClr val="black"/>
                </a:solidFill>
                <a:latin typeface="Calibri" panose="020F0502020204030204"/>
              </a:rPr>
              <a:t> nationwide targeting all healthcare workers who handle newborns at birth.</a:t>
            </a:r>
          </a:p>
          <a:p>
            <a:pPr marL="432000" lvl="0" indent="-342900">
              <a:spcBef>
                <a:spcPts val="1200"/>
              </a:spcBef>
              <a:buFont typeface="Arial" panose="020B0604020202020204" pitchFamily="34" charset="0"/>
              <a:buChar char="•"/>
            </a:pPr>
            <a:r>
              <a:rPr lang="en-US" sz="2400" dirty="0">
                <a:solidFill>
                  <a:prstClr val="black"/>
                </a:solidFill>
                <a:latin typeface="Calibri" panose="020F0502020204030204"/>
              </a:rPr>
              <a:t>The program</a:t>
            </a:r>
            <a:r>
              <a:rPr lang="tr-TR" sz="2400" dirty="0">
                <a:solidFill>
                  <a:prstClr val="black"/>
                </a:solidFill>
                <a:latin typeface="Calibri" panose="020F0502020204030204"/>
              </a:rPr>
              <a:t>me</a:t>
            </a:r>
            <a:r>
              <a:rPr lang="en-US" sz="2400" dirty="0">
                <a:solidFill>
                  <a:prstClr val="black"/>
                </a:solidFill>
                <a:latin typeface="Calibri" panose="020F0502020204030204"/>
              </a:rPr>
              <a:t> aims to establish basic resuscitation practices by training healthcare personnel in standardized procedures, with the goal of reducing mortality and morbidity from preventable causes such as birth asphyxia to levels observed in developed countries.</a:t>
            </a:r>
            <a:endParaRPr lang="tr-TR" sz="2400" dirty="0">
              <a:solidFill>
                <a:prstClr val="black"/>
              </a:solidFill>
              <a:latin typeface="Calibri" panose="020F0502020204030204"/>
            </a:endParaRPr>
          </a:p>
        </p:txBody>
      </p:sp>
    </p:spTree>
    <p:extLst>
      <p:ext uri="{BB962C8B-B14F-4D97-AF65-F5344CB8AC3E}">
        <p14:creationId xmlns:p14="http://schemas.microsoft.com/office/powerpoint/2010/main" val="641010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1879" y="128877"/>
            <a:ext cx="969010" cy="960755"/>
          </a:xfrm>
          <a:prstGeom prst="rect">
            <a:avLst/>
          </a:prstGeom>
        </p:spPr>
      </p:pic>
      <p:sp>
        <p:nvSpPr>
          <p:cNvPr id="3" name="Dikdörtgen 2"/>
          <p:cNvSpPr/>
          <p:nvPr/>
        </p:nvSpPr>
        <p:spPr>
          <a:xfrm>
            <a:off x="2975917" y="345609"/>
            <a:ext cx="581954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Strategies and Interventions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947775" y="1285740"/>
            <a:ext cx="6096000" cy="830997"/>
          </a:xfrm>
          <a:prstGeom prst="rect">
            <a:avLst/>
          </a:prstGeom>
        </p:spPr>
        <p:txBody>
          <a:bodyPr>
            <a:spAutoFit/>
          </a:bodyPr>
          <a:lstStyle/>
          <a:p>
            <a:pPr lvl="0"/>
            <a:r>
              <a:rPr lang="en-US" sz="2400" b="1" dirty="0">
                <a:solidFill>
                  <a:prstClr val="black"/>
                </a:solidFill>
                <a:latin typeface="Calibri" panose="020F0502020204030204"/>
                <a:cs typeface="Times New Roman"/>
              </a:rPr>
              <a:t>Infant, Child, and Adolescent Monitoring Protocols</a:t>
            </a:r>
            <a:endParaRPr lang="tr-TR" sz="2400" b="1" dirty="0">
              <a:solidFill>
                <a:prstClr val="black"/>
              </a:solidFill>
              <a:latin typeface="Calibri" panose="020F0502020204030204"/>
              <a:cs typeface="Times New Roman"/>
            </a:endParaRPr>
          </a:p>
        </p:txBody>
      </p:sp>
      <p:sp>
        <p:nvSpPr>
          <p:cNvPr id="7" name="Dikdörtgen 6"/>
          <p:cNvSpPr/>
          <p:nvPr/>
        </p:nvSpPr>
        <p:spPr>
          <a:xfrm>
            <a:off x="947775" y="2991506"/>
            <a:ext cx="6096000" cy="2031325"/>
          </a:xfrm>
          <a:prstGeom prst="rect">
            <a:avLst/>
          </a:prstGeom>
        </p:spPr>
        <p:txBody>
          <a:bodyPr>
            <a:spAutoFit/>
          </a:bodyPr>
          <a:lstStyle/>
          <a:p>
            <a:pPr lvl="0" defTabSz="457200">
              <a:defRPr/>
            </a:pPr>
            <a:r>
              <a:rPr lang="en-US" sz="2400" dirty="0">
                <a:solidFill>
                  <a:prstClr val="black"/>
                </a:solidFill>
                <a:latin typeface="Calibri" panose="020F0502020204030204"/>
              </a:rPr>
              <a:t>Target Groups for Monitoring</a:t>
            </a:r>
          </a:p>
          <a:p>
            <a:pPr marL="432000" lvl="0" indent="-432000" defTabSz="914310">
              <a:spcBef>
                <a:spcPts val="1200"/>
              </a:spcBef>
              <a:buFont typeface="Arial"/>
              <a:buChar char="•"/>
              <a:defRPr/>
            </a:pPr>
            <a:r>
              <a:rPr lang="en-US" sz="2400" dirty="0">
                <a:solidFill>
                  <a:prstClr val="black"/>
                </a:solidFill>
                <a:latin typeface="Calibri" panose="020F0502020204030204"/>
                <a:cs typeface="Times New Roman"/>
              </a:rPr>
              <a:t>Children aged 0-5 years</a:t>
            </a:r>
            <a:endParaRPr lang="en-US" sz="2400" dirty="0">
              <a:solidFill>
                <a:prstClr val="black"/>
              </a:solidFill>
              <a:latin typeface="Calibri" panose="020F0502020204030204"/>
            </a:endParaRPr>
          </a:p>
          <a:p>
            <a:pPr marL="432000" lvl="0" indent="-432000" defTabSz="914310">
              <a:spcBef>
                <a:spcPts val="1200"/>
              </a:spcBef>
              <a:buFont typeface="Arial"/>
              <a:buChar char="•"/>
              <a:defRPr/>
            </a:pPr>
            <a:r>
              <a:rPr lang="en-US" sz="2400" dirty="0">
                <a:solidFill>
                  <a:prstClr val="black"/>
                </a:solidFill>
                <a:latin typeface="Calibri" panose="020F0502020204030204"/>
              </a:rPr>
              <a:t>School-age children</a:t>
            </a:r>
          </a:p>
          <a:p>
            <a:pPr marL="432000" lvl="0" indent="-432000" defTabSz="914310">
              <a:spcBef>
                <a:spcPts val="1200"/>
              </a:spcBef>
              <a:buFont typeface="Arial"/>
              <a:buChar char="•"/>
              <a:defRPr/>
            </a:pPr>
            <a:r>
              <a:rPr lang="en-US" sz="2400" dirty="0">
                <a:solidFill>
                  <a:prstClr val="black"/>
                </a:solidFill>
                <a:latin typeface="Calibri" panose="020F0502020204030204"/>
              </a:rPr>
              <a:t>Adolescents</a:t>
            </a:r>
          </a:p>
        </p:txBody>
      </p:sp>
      <p:pic>
        <p:nvPicPr>
          <p:cNvPr id="10" name="Resim 9">
            <a:extLst>
              <a:ext uri="{FF2B5EF4-FFF2-40B4-BE49-F238E27FC236}">
                <a16:creationId xmlns:a16="http://schemas.microsoft.com/office/drawing/2014/main" id="{ED13EBC5-8260-8B0A-C2D0-F03662D768D7}"/>
              </a:ext>
            </a:extLst>
          </p:cNvPr>
          <p:cNvPicPr>
            <a:picLocks noChangeAspect="1"/>
          </p:cNvPicPr>
          <p:nvPr/>
        </p:nvPicPr>
        <p:blipFill>
          <a:blip r:embed="rId5"/>
          <a:stretch>
            <a:fillRect/>
          </a:stretch>
        </p:blipFill>
        <p:spPr bwMode="auto">
          <a:xfrm>
            <a:off x="7542715" y="1285740"/>
            <a:ext cx="3413604" cy="5145075"/>
          </a:xfrm>
          <a:prstGeom prst="rect">
            <a:avLst/>
          </a:prstGeom>
        </p:spPr>
      </p:pic>
    </p:spTree>
    <p:extLst>
      <p:ext uri="{BB962C8B-B14F-4D97-AF65-F5344CB8AC3E}">
        <p14:creationId xmlns:p14="http://schemas.microsoft.com/office/powerpoint/2010/main" val="247979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61023" y="124806"/>
            <a:ext cx="969010" cy="960755"/>
          </a:xfrm>
          <a:prstGeom prst="rect">
            <a:avLst/>
          </a:prstGeom>
        </p:spPr>
      </p:pic>
      <p:sp>
        <p:nvSpPr>
          <p:cNvPr id="3" name="Dikdörtgen 2"/>
          <p:cNvSpPr/>
          <p:nvPr/>
        </p:nvSpPr>
        <p:spPr>
          <a:xfrm>
            <a:off x="3103933" y="343573"/>
            <a:ext cx="5819542"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National Strategies and Interventions </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4" name="Dikdörtgen 3"/>
          <p:cNvSpPr/>
          <p:nvPr/>
        </p:nvSpPr>
        <p:spPr>
          <a:xfrm>
            <a:off x="661024" y="1753915"/>
            <a:ext cx="11345953" cy="3816429"/>
          </a:xfrm>
          <a:prstGeom prst="rect">
            <a:avLst/>
          </a:prstGeom>
        </p:spPr>
        <p:txBody>
          <a:bodyPr wrap="square">
            <a:spAutoFit/>
          </a:bodyPr>
          <a:lstStyle/>
          <a:p>
            <a:pPr marL="432000" lvl="0" indent="-432000" defTabSz="914310">
              <a:spcBef>
                <a:spcPts val="1200"/>
              </a:spcBef>
              <a:defRPr/>
            </a:pPr>
            <a:r>
              <a:rPr lang="en-US" sz="2400" b="1" dirty="0">
                <a:solidFill>
                  <a:prstClr val="black"/>
                </a:solidFill>
                <a:latin typeface="Calibri" panose="020F0502020204030204"/>
              </a:rPr>
              <a:t>Healthy Child Monitoring</a:t>
            </a:r>
          </a:p>
          <a:p>
            <a:pPr marL="432000" lvl="1" indent="-432000" defTabSz="914310">
              <a:spcBef>
                <a:spcPts val="1200"/>
              </a:spcBef>
              <a:buFont typeface="Wingdings"/>
              <a:buChar char="ü"/>
              <a:defRPr/>
            </a:pPr>
            <a:r>
              <a:rPr lang="en-US" sz="2400" dirty="0">
                <a:solidFill>
                  <a:prstClr val="black"/>
                </a:solidFill>
                <a:latin typeface="Calibri" panose="020F0502020204030204"/>
              </a:rPr>
              <a:t>It is provided for all children </a:t>
            </a:r>
          </a:p>
          <a:p>
            <a:pPr marL="432000" lvl="1" indent="-432000" defTabSz="914310">
              <a:spcBef>
                <a:spcPts val="1200"/>
              </a:spcBef>
              <a:buFont typeface="Wingdings"/>
              <a:buChar char="ü"/>
              <a:defRPr/>
            </a:pPr>
            <a:r>
              <a:rPr lang="en-US" sz="2400" dirty="0">
                <a:solidFill>
                  <a:prstClr val="black"/>
                </a:solidFill>
                <a:latin typeface="Calibri" panose="020F0502020204030204"/>
              </a:rPr>
              <a:t>Involves assessing whether the child is in a state of complete physical, mental, and social well-being.</a:t>
            </a:r>
          </a:p>
          <a:p>
            <a:pPr marL="432000" lvl="0" indent="-432000" defTabSz="914310">
              <a:spcBef>
                <a:spcPts val="1200"/>
              </a:spcBef>
              <a:defRPr/>
            </a:pPr>
            <a:r>
              <a:rPr lang="en-US" sz="2400" dirty="0">
                <a:solidFill>
                  <a:prstClr val="black"/>
                </a:solidFill>
                <a:latin typeface="Calibri" panose="020F0502020204030204"/>
                <a:cs typeface="Times New Roman"/>
              </a:rPr>
              <a:t>This monitoring; </a:t>
            </a:r>
            <a:endParaRPr lang="en-US" sz="2400" dirty="0">
              <a:solidFill>
                <a:prstClr val="black"/>
              </a:solidFill>
              <a:latin typeface="Calibri" panose="020F0502020204030204"/>
            </a:endParaRPr>
          </a:p>
          <a:p>
            <a:pPr marL="432000" lvl="1" indent="-432000" defTabSz="914310">
              <a:spcBef>
                <a:spcPts val="1200"/>
              </a:spcBef>
              <a:buFont typeface="Wingdings"/>
              <a:buChar char="ü"/>
              <a:defRPr/>
            </a:pPr>
            <a:r>
              <a:rPr lang="en-US" sz="2400" dirty="0">
                <a:solidFill>
                  <a:prstClr val="black"/>
                </a:solidFill>
                <a:latin typeface="Calibri" panose="020F0502020204030204"/>
              </a:rPr>
              <a:t>Conducted through the collaboration of physicians, non-physician healthcare personnel, and the family</a:t>
            </a:r>
            <a:r>
              <a:rPr lang="en-US" sz="2400" dirty="0">
                <a:solidFill>
                  <a:prstClr val="black"/>
                </a:solidFill>
                <a:latin typeface="Calibri" panose="020F0502020204030204"/>
                <a:cs typeface="Times New Roman"/>
              </a:rPr>
              <a:t> </a:t>
            </a:r>
            <a:endParaRPr lang="en-US" sz="2400" dirty="0">
              <a:solidFill>
                <a:prstClr val="black"/>
              </a:solidFill>
              <a:latin typeface="Calibri" panose="020F0502020204030204"/>
            </a:endParaRPr>
          </a:p>
          <a:p>
            <a:pPr marL="432000" lvl="1" indent="-432000" defTabSz="914310">
              <a:spcBef>
                <a:spcPts val="1200"/>
              </a:spcBef>
              <a:buFont typeface="Wingdings"/>
              <a:buChar char="ü"/>
              <a:defRPr/>
            </a:pPr>
            <a:r>
              <a:rPr lang="en-US" sz="2400" dirty="0">
                <a:solidFill>
                  <a:prstClr val="black"/>
                </a:solidFill>
                <a:latin typeface="Calibri" panose="020F0502020204030204"/>
              </a:rPr>
              <a:t>Children assessed together with their physical and social environment.</a:t>
            </a:r>
          </a:p>
        </p:txBody>
      </p:sp>
    </p:spTree>
    <p:extLst>
      <p:ext uri="{BB962C8B-B14F-4D97-AF65-F5344CB8AC3E}">
        <p14:creationId xmlns:p14="http://schemas.microsoft.com/office/powerpoint/2010/main" val="3702533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42735" y="128877"/>
            <a:ext cx="969010" cy="960755"/>
          </a:xfrm>
          <a:prstGeom prst="rect">
            <a:avLst/>
          </a:prstGeom>
        </p:spPr>
      </p:pic>
      <p:sp>
        <p:nvSpPr>
          <p:cNvPr id="3" name="Dikdörtgen 2"/>
          <p:cNvSpPr/>
          <p:nvPr/>
        </p:nvSpPr>
        <p:spPr>
          <a:xfrm>
            <a:off x="2791968" y="236179"/>
            <a:ext cx="7275576"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Under-Five Years of Age Mortality Rates in </a:t>
            </a:r>
            <a:r>
              <a:rPr kumimoji="0" lang="en-US" sz="2800" b="1" i="0" u="none" strike="noStrike" kern="0" cap="none" spc="0" normalizeH="0" baseline="0" noProof="0" dirty="0" err="1" smtClean="0">
                <a:ln>
                  <a:noFill/>
                </a:ln>
                <a:solidFill>
                  <a:srgbClr val="0094AB"/>
                </a:solidFill>
                <a:effectLst/>
                <a:uLnTx/>
                <a:uFillTx/>
                <a:latin typeface="Calibri" panose="020F0502020204030204"/>
                <a:ea typeface="+mj-ea"/>
                <a:cs typeface="+mj-cs"/>
              </a:rPr>
              <a:t>Türkiye</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 (2002–2024)</a:t>
            </a:r>
            <a:endParaRPr kumimoji="0" lang="tr-TR" sz="1800" b="0" i="0" u="none" strike="noStrike" kern="0" cap="none" spc="0" normalizeH="0" baseline="0" noProof="0" dirty="0" smtClean="0">
              <a:ln>
                <a:noFill/>
              </a:ln>
              <a:solidFill>
                <a:sysClr val="windowText" lastClr="000000"/>
              </a:solidFill>
              <a:effectLst/>
              <a:uLnTx/>
              <a:uFillTx/>
            </a:endParaRPr>
          </a:p>
        </p:txBody>
      </p:sp>
      <p:pic>
        <p:nvPicPr>
          <p:cNvPr id="8" name="Resim 7">
            <a:extLst>
              <a:ext uri="{FF2B5EF4-FFF2-40B4-BE49-F238E27FC236}">
                <a16:creationId xmlns:a16="http://schemas.microsoft.com/office/drawing/2014/main" id="{C5DFB2B6-42F9-5289-4161-9A52C02B16CA}"/>
              </a:ext>
            </a:extLst>
          </p:cNvPr>
          <p:cNvPicPr>
            <a:picLocks noChangeAspect="1"/>
          </p:cNvPicPr>
          <p:nvPr/>
        </p:nvPicPr>
        <p:blipFill>
          <a:blip r:embed="rId5"/>
          <a:stretch>
            <a:fillRect/>
          </a:stretch>
        </p:blipFill>
        <p:spPr>
          <a:xfrm>
            <a:off x="1694406" y="1376387"/>
            <a:ext cx="8746831" cy="5009922"/>
          </a:xfrm>
          <a:prstGeom prst="rect">
            <a:avLst/>
          </a:prstGeom>
        </p:spPr>
      </p:pic>
    </p:spTree>
    <p:extLst>
      <p:ext uri="{BB962C8B-B14F-4D97-AF65-F5344CB8AC3E}">
        <p14:creationId xmlns:p14="http://schemas.microsoft.com/office/powerpoint/2010/main" val="251559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42735" y="128877"/>
            <a:ext cx="969010" cy="960755"/>
          </a:xfrm>
          <a:prstGeom prst="rect">
            <a:avLst/>
          </a:prstGeom>
        </p:spPr>
      </p:pic>
      <p:sp>
        <p:nvSpPr>
          <p:cNvPr id="3" name="Dikdörtgen 2"/>
          <p:cNvSpPr/>
          <p:nvPr/>
        </p:nvSpPr>
        <p:spPr>
          <a:xfrm>
            <a:off x="2525162" y="345609"/>
            <a:ext cx="7216243"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Infant Mortality Rates</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 in Türkiye (2002-2024)</a:t>
            </a:r>
            <a:endParaRPr kumimoji="0" lang="tr-TR" sz="1800" b="0" i="0" u="none" strike="noStrike" kern="0" cap="none" spc="0" normalizeH="0" baseline="0" noProof="0" dirty="0" smtClean="0">
              <a:ln>
                <a:noFill/>
              </a:ln>
              <a:solidFill>
                <a:sysClr val="windowText" lastClr="000000"/>
              </a:solidFill>
              <a:effectLst/>
              <a:uLnTx/>
              <a:uFillTx/>
            </a:endParaRPr>
          </a:p>
        </p:txBody>
      </p:sp>
      <p:pic>
        <p:nvPicPr>
          <p:cNvPr id="8" name="Resim 7">
            <a:extLst>
              <a:ext uri="{FF2B5EF4-FFF2-40B4-BE49-F238E27FC236}">
                <a16:creationId xmlns:a16="http://schemas.microsoft.com/office/drawing/2014/main" id="{328A9F6F-9988-8B85-6FB2-E3B7D0017182}"/>
              </a:ext>
            </a:extLst>
          </p:cNvPr>
          <p:cNvPicPr>
            <a:picLocks noChangeAspect="1"/>
          </p:cNvPicPr>
          <p:nvPr/>
        </p:nvPicPr>
        <p:blipFill>
          <a:blip r:embed="rId5"/>
          <a:stretch>
            <a:fillRect/>
          </a:stretch>
        </p:blipFill>
        <p:spPr>
          <a:xfrm>
            <a:off x="1611745" y="1422107"/>
            <a:ext cx="9228669" cy="5033168"/>
          </a:xfrm>
          <a:prstGeom prst="rect">
            <a:avLst/>
          </a:prstGeom>
        </p:spPr>
      </p:pic>
    </p:spTree>
    <p:extLst>
      <p:ext uri="{BB962C8B-B14F-4D97-AF65-F5344CB8AC3E}">
        <p14:creationId xmlns:p14="http://schemas.microsoft.com/office/powerpoint/2010/main" val="1208869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1879" y="128877"/>
            <a:ext cx="969010" cy="960755"/>
          </a:xfrm>
          <a:prstGeom prst="rect">
            <a:avLst/>
          </a:prstGeom>
        </p:spPr>
      </p:pic>
      <p:sp>
        <p:nvSpPr>
          <p:cNvPr id="8" name="Dikdörtgen 7"/>
          <p:cNvSpPr/>
          <p:nvPr/>
        </p:nvSpPr>
        <p:spPr>
          <a:xfrm>
            <a:off x="651879" y="1113520"/>
            <a:ext cx="10869561" cy="4722318"/>
          </a:xfrm>
          <a:prstGeom prst="rect">
            <a:avLst/>
          </a:prstGeom>
        </p:spPr>
        <p:txBody>
          <a:bodyPr wrap="square">
            <a:spAutoFit/>
          </a:bodyPr>
          <a:lstStyle/>
          <a:p>
            <a:pPr lvl="0">
              <a:lnSpc>
                <a:spcPct val="90000"/>
              </a:lnSpc>
              <a:spcBef>
                <a:spcPts val="1000"/>
              </a:spcBef>
            </a:pPr>
            <a:r>
              <a:rPr lang="en-US" sz="2400" b="1" dirty="0">
                <a:solidFill>
                  <a:prstClr val="black"/>
                </a:solidFill>
                <a:latin typeface="Calibri" panose="020F0502020204030204"/>
              </a:rPr>
              <a:t>Primary healthcare and family medicine model: </a:t>
            </a:r>
            <a:r>
              <a:rPr lang="en-US" sz="2400" dirty="0">
                <a:solidFill>
                  <a:prstClr val="black"/>
                </a:solidFill>
                <a:latin typeface="Calibri" panose="020F0502020204030204"/>
              </a:rPr>
              <a:t>Standardization of follow-up protocols for pregnant women, postpartum women, and children</a:t>
            </a:r>
            <a:endParaRPr lang="tr-TR" sz="2400" dirty="0">
              <a:solidFill>
                <a:prstClr val="black"/>
              </a:solidFill>
              <a:latin typeface="Calibri" panose="020F0502020204030204"/>
            </a:endParaRPr>
          </a:p>
          <a:p>
            <a:pPr lvl="0">
              <a:lnSpc>
                <a:spcPct val="90000"/>
              </a:lnSpc>
              <a:spcBef>
                <a:spcPts val="1000"/>
              </a:spcBef>
            </a:pPr>
            <a:r>
              <a:rPr lang="en-US" sz="2400" b="1" dirty="0">
                <a:solidFill>
                  <a:prstClr val="black"/>
                </a:solidFill>
                <a:latin typeface="Calibri" panose="020F0502020204030204"/>
              </a:rPr>
              <a:t>Mobile health teams and home visits: </a:t>
            </a:r>
            <a:r>
              <a:rPr lang="en-US" sz="2400" dirty="0">
                <a:solidFill>
                  <a:prstClr val="black"/>
                </a:solidFill>
                <a:latin typeface="Calibri" panose="020F0502020204030204"/>
              </a:rPr>
              <a:t>Providing access to mothers and infants in rural areas with limited healthcare accessibility</a:t>
            </a:r>
            <a:endParaRPr lang="tr-TR" sz="2400" dirty="0">
              <a:solidFill>
                <a:prstClr val="black"/>
              </a:solidFill>
              <a:latin typeface="Calibri" panose="020F0502020204030204"/>
            </a:endParaRPr>
          </a:p>
          <a:p>
            <a:pPr lvl="0">
              <a:lnSpc>
                <a:spcPct val="90000"/>
              </a:lnSpc>
              <a:spcBef>
                <a:spcPts val="1000"/>
              </a:spcBef>
            </a:pPr>
            <a:r>
              <a:rPr lang="en-US" sz="2400" b="1" dirty="0">
                <a:solidFill>
                  <a:prstClr val="black"/>
                </a:solidFill>
                <a:latin typeface="Calibri" panose="020F0502020204030204"/>
              </a:rPr>
              <a:t>Special programs for vulnerable groups: </a:t>
            </a:r>
            <a:r>
              <a:rPr lang="en-US" sz="2400" dirty="0">
                <a:solidFill>
                  <a:prstClr val="black"/>
                </a:solidFill>
                <a:latin typeface="Calibri" panose="020F0502020204030204"/>
              </a:rPr>
              <a:t>Culturally appropriate services for migrants, refugees, and disadvantaged communities</a:t>
            </a:r>
          </a:p>
          <a:p>
            <a:pPr lvl="0">
              <a:lnSpc>
                <a:spcPct val="90000"/>
              </a:lnSpc>
              <a:spcBef>
                <a:spcPts val="1000"/>
              </a:spcBef>
            </a:pPr>
            <a:r>
              <a:rPr lang="en-US" sz="2400" b="1" dirty="0">
                <a:solidFill>
                  <a:prstClr val="black"/>
                </a:solidFill>
                <a:latin typeface="Calibri" panose="020F0502020204030204"/>
              </a:rPr>
              <a:t>Financial protection: </a:t>
            </a:r>
            <a:r>
              <a:rPr lang="en-US" sz="2400" dirty="0">
                <a:solidFill>
                  <a:prstClr val="black"/>
                </a:solidFill>
                <a:latin typeface="Calibri" panose="020F0502020204030204"/>
              </a:rPr>
              <a:t>Policies ensuring free access to delivery, emergency obstetric care, and neonatal services</a:t>
            </a:r>
            <a:endParaRPr lang="tr-TR" sz="2400" dirty="0">
              <a:solidFill>
                <a:prstClr val="black"/>
              </a:solidFill>
              <a:latin typeface="Calibri" panose="020F0502020204030204"/>
            </a:endParaRPr>
          </a:p>
          <a:p>
            <a:pPr lvl="0">
              <a:lnSpc>
                <a:spcPct val="90000"/>
              </a:lnSpc>
              <a:spcBef>
                <a:spcPts val="1000"/>
              </a:spcBef>
            </a:pPr>
            <a:r>
              <a:rPr lang="en-US" sz="2400" b="1" dirty="0">
                <a:solidFill>
                  <a:prstClr val="black"/>
                </a:solidFill>
                <a:latin typeface="Calibri" panose="020F0502020204030204"/>
              </a:rPr>
              <a:t>Data-driven equity monitoring: </a:t>
            </a:r>
            <a:r>
              <a:rPr lang="en-US" sz="2400" dirty="0">
                <a:solidFill>
                  <a:prstClr val="black"/>
                </a:solidFill>
                <a:latin typeface="Calibri" panose="020F0502020204030204"/>
              </a:rPr>
              <a:t>Monitoring through regionally and socioeconomically disaggregated indicators.</a:t>
            </a:r>
            <a:endParaRPr lang="tr-TR" sz="2400" dirty="0">
              <a:solidFill>
                <a:prstClr val="black"/>
              </a:solidFill>
              <a:latin typeface="Calibri" panose="020F0502020204030204"/>
            </a:endParaRPr>
          </a:p>
          <a:p>
            <a:pPr lvl="0">
              <a:lnSpc>
                <a:spcPct val="90000"/>
              </a:lnSpc>
              <a:spcBef>
                <a:spcPts val="1000"/>
              </a:spcBef>
            </a:pPr>
            <a:r>
              <a:rPr lang="en-US" sz="2400" b="1" dirty="0">
                <a:solidFill>
                  <a:prstClr val="black"/>
                </a:solidFill>
                <a:latin typeface="Calibri" panose="020F0502020204030204"/>
              </a:rPr>
              <a:t>“Leave no one behind” approach: </a:t>
            </a:r>
            <a:r>
              <a:rPr lang="en-US" sz="2400" dirty="0">
                <a:solidFill>
                  <a:prstClr val="black"/>
                </a:solidFill>
                <a:latin typeface="Calibri" panose="020F0502020204030204"/>
              </a:rPr>
              <a:t>Establishing a common equity monitoring framework among D-8 countries.</a:t>
            </a:r>
            <a:endParaRPr lang="tr-TR" sz="1600" dirty="0">
              <a:solidFill>
                <a:prstClr val="black"/>
              </a:solidFill>
              <a:latin typeface="Calibri" panose="020F0502020204030204"/>
            </a:endParaRPr>
          </a:p>
        </p:txBody>
      </p:sp>
      <p:sp>
        <p:nvSpPr>
          <p:cNvPr id="9" name="Dikdörtgen 8"/>
          <p:cNvSpPr/>
          <p:nvPr/>
        </p:nvSpPr>
        <p:spPr>
          <a:xfrm>
            <a:off x="2385768" y="345609"/>
            <a:ext cx="7504176"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Equitable Access to Health Services Initiatives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12" name="Dikdörtgen: Köşeleri Yuvarlatılmış 3">
            <a:extLst>
              <a:ext uri="{FF2B5EF4-FFF2-40B4-BE49-F238E27FC236}">
                <a16:creationId xmlns:a16="http://schemas.microsoft.com/office/drawing/2014/main" id="{146032A4-F8FC-ADE5-E3E4-03BC66B71B9D}"/>
              </a:ext>
            </a:extLst>
          </p:cNvPr>
          <p:cNvSpPr/>
          <p:nvPr/>
        </p:nvSpPr>
        <p:spPr>
          <a:xfrm>
            <a:off x="3952240" y="5710408"/>
            <a:ext cx="7569200" cy="914400"/>
          </a:xfrm>
          <a:prstGeom prst="roundRect">
            <a:avLst/>
          </a:prstGeom>
          <a:solidFill>
            <a:srgbClr val="0094A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What matters is not the number of services provided, but the number of lives reached.</a:t>
            </a:r>
            <a:endParaRPr lang="tr-TR" sz="2400" dirty="0">
              <a:solidFill>
                <a:schemeClr val="tx1"/>
              </a:solidFill>
            </a:endParaRPr>
          </a:p>
        </p:txBody>
      </p:sp>
    </p:spTree>
    <p:extLst>
      <p:ext uri="{BB962C8B-B14F-4D97-AF65-F5344CB8AC3E}">
        <p14:creationId xmlns:p14="http://schemas.microsoft.com/office/powerpoint/2010/main" val="1348359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1879" y="128877"/>
            <a:ext cx="969010" cy="960755"/>
          </a:xfrm>
          <a:prstGeom prst="rect">
            <a:avLst/>
          </a:prstGeom>
        </p:spPr>
      </p:pic>
      <p:sp>
        <p:nvSpPr>
          <p:cNvPr id="3" name="Dikdörtgen 2"/>
          <p:cNvSpPr/>
          <p:nvPr/>
        </p:nvSpPr>
        <p:spPr>
          <a:xfrm>
            <a:off x="3164507" y="345609"/>
            <a:ext cx="3602589"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Innovative Approaches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8" name="Metin Yer Tutucusu 2">
            <a:extLst>
              <a:ext uri="{FF2B5EF4-FFF2-40B4-BE49-F238E27FC236}">
                <a16:creationId xmlns:a16="http://schemas.microsoft.com/office/drawing/2014/main" id="{04A8ACF3-E7CA-21B6-7F79-20C584046476}"/>
              </a:ext>
            </a:extLst>
          </p:cNvPr>
          <p:cNvSpPr txBox="1">
            <a:spLocks/>
          </p:cNvSpPr>
          <p:nvPr/>
        </p:nvSpPr>
        <p:spPr>
          <a:xfrm>
            <a:off x="620420" y="1219200"/>
            <a:ext cx="11079987" cy="5138057"/>
          </a:xfrm>
          <a:prstGeom prst="rect">
            <a:avLst/>
          </a:prstGeom>
          <a:noFill/>
          <a:ln>
            <a:noFill/>
          </a:ln>
        </p:spPr>
        <p:txBody>
          <a:bodyPr spcFirstLastPara="1" wrap="square" lIns="121900" tIns="121900" rIns="121900" bIns="121900" anchor="b" anchorCtr="0">
            <a:normAutofit fontScale="92500" lnSpcReduction="20000"/>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Nunito Sans"/>
                <a:ea typeface="Nunito Sans"/>
                <a:cs typeface="Nunito Sans"/>
                <a:sym typeface="Nunito Sans"/>
              </a:defRPr>
            </a:lvl1pPr>
            <a:lvl2pPr marL="914400" marR="0" lvl="1"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2pPr>
            <a:lvl3pPr marL="1371600" marR="0" lvl="2"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3pPr>
            <a:lvl4pPr marL="1828800" marR="0" lvl="3"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4pPr>
            <a:lvl5pPr marL="2286000" marR="0" lvl="4"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5pPr>
            <a:lvl6pPr marL="2743200" marR="0" lvl="5"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6pPr>
            <a:lvl7pPr marL="3200400" marR="0" lvl="6"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7pPr>
            <a:lvl8pPr marL="3657600" marR="0" lvl="7"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8pPr>
            <a:lvl9pPr marL="4114800" marR="0" lvl="8"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9pPr>
          </a:lstStyle>
          <a:p>
            <a:pPr marL="432000" indent="-432000">
              <a:lnSpc>
                <a:spcPct val="100000"/>
              </a:lnSpc>
              <a:spcBef>
                <a:spcPts val="600"/>
              </a:spcBef>
            </a:pPr>
            <a:r>
              <a:rPr lang="en-US" sz="1800" kern="0" dirty="0" smtClean="0"/>
              <a:t>Infant Academy</a:t>
            </a:r>
          </a:p>
          <a:p>
            <a:pPr marL="432000" indent="-432000">
              <a:lnSpc>
                <a:spcPct val="110000"/>
              </a:lnSpc>
              <a:spcBef>
                <a:spcPts val="600"/>
              </a:spcBef>
              <a:buFont typeface="Arial" panose="020B0604020202020204" pitchFamily="34" charset="0"/>
              <a:buChar char="•"/>
            </a:pPr>
            <a:r>
              <a:rPr lang="en-US" sz="1800" b="0" kern="0" dirty="0" smtClean="0"/>
              <a:t>It is designed for parents and covers a wide range of topics, including psychological support starting from pregnancy, family roles, ways to support the mother, parental responsibilities at home, the concept of parenting, baby care, nutrition, and immunization.</a:t>
            </a:r>
          </a:p>
          <a:p>
            <a:pPr marL="432000" indent="-432000">
              <a:lnSpc>
                <a:spcPct val="110000"/>
              </a:lnSpc>
              <a:spcBef>
                <a:spcPts val="600"/>
              </a:spcBef>
              <a:buFont typeface="Arial" panose="020B0604020202020204" pitchFamily="34" charset="0"/>
              <a:buChar char="•"/>
            </a:pPr>
            <a:r>
              <a:rPr lang="en-US" sz="1800" b="0" kern="0" dirty="0" smtClean="0"/>
              <a:t>As of September 9, 2025, training sessions have been launched in the “Baby Academies” across all 81 provinces.</a:t>
            </a:r>
          </a:p>
          <a:p>
            <a:pPr>
              <a:lnSpc>
                <a:spcPct val="110000"/>
              </a:lnSpc>
              <a:spcBef>
                <a:spcPts val="600"/>
              </a:spcBef>
            </a:pPr>
            <a:r>
              <a:rPr lang="en-US" sz="1800" kern="0" dirty="0" smtClean="0"/>
              <a:t>Child Academy</a:t>
            </a:r>
          </a:p>
          <a:p>
            <a:pPr marL="432000" indent="-432000">
              <a:lnSpc>
                <a:spcPct val="100000"/>
              </a:lnSpc>
              <a:spcBef>
                <a:spcPts val="600"/>
              </a:spcBef>
              <a:buFont typeface="Arial" panose="020B0604020202020204" pitchFamily="34" charset="0"/>
              <a:buChar char="•"/>
            </a:pPr>
            <a:r>
              <a:rPr lang="en-US" sz="1800" b="0" kern="0" dirty="0" smtClean="0"/>
              <a:t>It is designed for both parents and children, providing information on developmental milestones, play and book selection, toilet and sleep training, healthy nutrition, dental health, regular check-ups and follow-ups, as well as preschool vaccinations.</a:t>
            </a:r>
          </a:p>
          <a:p>
            <a:pPr marL="432000" indent="-432000">
              <a:lnSpc>
                <a:spcPct val="100000"/>
              </a:lnSpc>
              <a:spcBef>
                <a:spcPts val="600"/>
              </a:spcBef>
              <a:buFont typeface="Arial" panose="020B0604020202020204" pitchFamily="34" charset="0"/>
              <a:buChar char="•"/>
            </a:pPr>
            <a:r>
              <a:rPr lang="en-US" sz="1800" b="0" kern="0" dirty="0" smtClean="0"/>
              <a:t>As of October 31, 2025, training sessions have been launched in the “Child Academies” across all 81 provinces.</a:t>
            </a:r>
          </a:p>
          <a:p>
            <a:pPr>
              <a:lnSpc>
                <a:spcPct val="100000"/>
              </a:lnSpc>
              <a:spcBef>
                <a:spcPts val="600"/>
              </a:spcBef>
            </a:pPr>
            <a:r>
              <a:rPr lang="en-US" sz="1800" kern="0" dirty="0" smtClean="0"/>
              <a:t>Youth Academy</a:t>
            </a:r>
          </a:p>
          <a:p>
            <a:pPr marL="432000" indent="-432000">
              <a:lnSpc>
                <a:spcPct val="100000"/>
              </a:lnSpc>
              <a:spcBef>
                <a:spcPts val="600"/>
              </a:spcBef>
              <a:buFont typeface="Arial" panose="020B0604020202020204" pitchFamily="34" charset="0"/>
              <a:buChar char="•"/>
            </a:pPr>
            <a:r>
              <a:rPr lang="en-US" sz="1800" b="0" kern="0" dirty="0" smtClean="0"/>
              <a:t>It is designed for adolescents and covers topics such as regular health check-ups, mental and physical changes, healthy lifestyle habits, technology use, coping with stress, adolescent vaccinations (e.g., HPV, tetanus booster), and prevention of harmful habits.</a:t>
            </a:r>
          </a:p>
          <a:p>
            <a:pPr marL="432000" indent="-432000">
              <a:lnSpc>
                <a:spcPct val="100000"/>
              </a:lnSpc>
              <a:spcBef>
                <a:spcPts val="600"/>
              </a:spcBef>
              <a:buFont typeface="Arial" panose="020B0604020202020204" pitchFamily="34" charset="0"/>
              <a:buChar char="•"/>
            </a:pPr>
            <a:r>
              <a:rPr lang="en-US" sz="1800" b="0" kern="0" dirty="0" smtClean="0"/>
              <a:t>As of October 31, 2025, training sessions have been launched in the “Youth Academies” across all 81 provinces.</a:t>
            </a:r>
            <a:endParaRPr lang="tr-TR" sz="1800" b="0" kern="0" dirty="0"/>
          </a:p>
        </p:txBody>
      </p:sp>
    </p:spTree>
    <p:extLst>
      <p:ext uri="{BB962C8B-B14F-4D97-AF65-F5344CB8AC3E}">
        <p14:creationId xmlns:p14="http://schemas.microsoft.com/office/powerpoint/2010/main" val="2662234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3" name="Dikdörtgen 2"/>
          <p:cNvSpPr/>
          <p:nvPr/>
        </p:nvSpPr>
        <p:spPr>
          <a:xfrm>
            <a:off x="2471332" y="343573"/>
            <a:ext cx="7314759" cy="523220"/>
          </a:xfrm>
          <a:prstGeom prst="rect">
            <a:avLst/>
          </a:prstGeom>
        </p:spPr>
        <p:txBody>
          <a:bodyPr wrap="none">
            <a:spAutoFit/>
          </a:bodyPr>
          <a:lstStyle/>
          <a:p>
            <a:r>
              <a:rPr lang="en-US" sz="2800" b="1" dirty="0">
                <a:solidFill>
                  <a:srgbClr val="0094AB"/>
                </a:solidFill>
                <a:latin typeface="Calibri" panose="020F0502020204030204"/>
                <a:ea typeface="+mj-ea"/>
                <a:cs typeface="+mj-cs"/>
              </a:rPr>
              <a:t>Women’s and Reproductive Health </a:t>
            </a:r>
            <a:r>
              <a:rPr lang="en-US" sz="2800" b="1" dirty="0" err="1">
                <a:solidFill>
                  <a:srgbClr val="0094AB"/>
                </a:solidFill>
                <a:latin typeface="Calibri" panose="020F0502020204030204"/>
                <a:ea typeface="+mj-ea"/>
                <a:cs typeface="+mj-cs"/>
              </a:rPr>
              <a:t>Programmes</a:t>
            </a:r>
            <a:endParaRPr lang="tr-TR" sz="2800" b="1" dirty="0">
              <a:solidFill>
                <a:srgbClr val="FF0000"/>
              </a:solidFill>
              <a:latin typeface="Calibri" panose="020F0502020204030204" pitchFamily="34" charset="0"/>
              <a:cs typeface="Calibri" panose="020F0502020204030204" pitchFamily="34" charset="0"/>
            </a:endParaRPr>
          </a:p>
        </p:txBody>
      </p:sp>
      <p:sp>
        <p:nvSpPr>
          <p:cNvPr id="4" name="Dikdörtgen 3"/>
          <p:cNvSpPr/>
          <p:nvPr/>
        </p:nvSpPr>
        <p:spPr>
          <a:xfrm>
            <a:off x="743712" y="1577238"/>
            <a:ext cx="7796784" cy="461665"/>
          </a:xfrm>
          <a:prstGeom prst="rect">
            <a:avLst/>
          </a:prstGeom>
        </p:spPr>
        <p:txBody>
          <a:bodyPr wrap="square">
            <a:spAutoFit/>
          </a:bodyPr>
          <a:lstStyle/>
          <a:p>
            <a:r>
              <a:rPr lang="en-US" sz="2400" b="1" dirty="0">
                <a:solidFill>
                  <a:srgbClr val="0094AB"/>
                </a:solidFill>
                <a:latin typeface="Calibri" panose="020F0502020204030204" pitchFamily="34" charset="0"/>
                <a:cs typeface="Calibri" panose="020F0502020204030204" pitchFamily="34" charset="0"/>
              </a:rPr>
              <a:t>National </a:t>
            </a:r>
            <a:r>
              <a:rPr lang="en-US" sz="2400" b="1" dirty="0" err="1">
                <a:solidFill>
                  <a:srgbClr val="0094AB"/>
                </a:solidFill>
                <a:latin typeface="Calibri" panose="020F0502020204030204" pitchFamily="34" charset="0"/>
                <a:cs typeface="Calibri" panose="020F0502020204030204" pitchFamily="34" charset="0"/>
              </a:rPr>
              <a:t>Programmes</a:t>
            </a:r>
            <a:r>
              <a:rPr lang="en-US" sz="2400" b="1" dirty="0">
                <a:solidFill>
                  <a:srgbClr val="0094AB"/>
                </a:solidFill>
                <a:latin typeface="Calibri" panose="020F0502020204030204" pitchFamily="34" charset="0"/>
                <a:cs typeface="Calibri" panose="020F0502020204030204" pitchFamily="34" charset="0"/>
              </a:rPr>
              <a:t> on Women’s </a:t>
            </a:r>
            <a:r>
              <a:rPr lang="en-US" sz="2400" b="1" dirty="0" smtClean="0">
                <a:solidFill>
                  <a:srgbClr val="0094AB"/>
                </a:solidFill>
                <a:latin typeface="Calibri" panose="020F0502020204030204" pitchFamily="34" charset="0"/>
                <a:cs typeface="Calibri" panose="020F0502020204030204" pitchFamily="34" charset="0"/>
              </a:rPr>
              <a:t>and</a:t>
            </a:r>
            <a:r>
              <a:rPr lang="tr-TR" sz="2400" b="1" dirty="0" smtClean="0">
                <a:solidFill>
                  <a:srgbClr val="0094AB"/>
                </a:solidFill>
                <a:latin typeface="Calibri" panose="020F0502020204030204" pitchFamily="34" charset="0"/>
                <a:cs typeface="Calibri" panose="020F0502020204030204" pitchFamily="34" charset="0"/>
              </a:rPr>
              <a:t> </a:t>
            </a:r>
            <a:r>
              <a:rPr lang="en-US" sz="2400" b="1" dirty="0" smtClean="0">
                <a:solidFill>
                  <a:srgbClr val="0094AB"/>
                </a:solidFill>
                <a:latin typeface="Calibri" panose="020F0502020204030204" pitchFamily="34" charset="0"/>
                <a:cs typeface="Calibri" panose="020F0502020204030204" pitchFamily="34" charset="0"/>
              </a:rPr>
              <a:t>Reproductive </a:t>
            </a:r>
            <a:r>
              <a:rPr lang="en-US" sz="2400" b="1" dirty="0">
                <a:solidFill>
                  <a:srgbClr val="0094AB"/>
                </a:solidFill>
                <a:latin typeface="Calibri" panose="020F0502020204030204" pitchFamily="34" charset="0"/>
                <a:cs typeface="Calibri" panose="020F0502020204030204" pitchFamily="34" charset="0"/>
              </a:rPr>
              <a:t>Health</a:t>
            </a:r>
          </a:p>
        </p:txBody>
      </p:sp>
      <p:graphicFrame>
        <p:nvGraphicFramePr>
          <p:cNvPr id="12" name="7 Tablo">
            <a:extLst>
              <a:ext uri="{FF2B5EF4-FFF2-40B4-BE49-F238E27FC236}">
                <a16:creationId xmlns:a16="http://schemas.microsoft.com/office/drawing/2014/main" id="{E198F311-C701-4BDD-8F9C-1B7F297C359C}"/>
              </a:ext>
            </a:extLst>
          </p:cNvPr>
          <p:cNvGraphicFramePr>
            <a:graphicFrameLocks noGrp="1"/>
          </p:cNvGraphicFramePr>
          <p:nvPr>
            <p:extLst>
              <p:ext uri="{D42A27DB-BD31-4B8C-83A1-F6EECF244321}">
                <p14:modId xmlns:p14="http://schemas.microsoft.com/office/powerpoint/2010/main" val="4246635917"/>
              </p:ext>
            </p:extLst>
          </p:nvPr>
        </p:nvGraphicFramePr>
        <p:xfrm>
          <a:off x="603546" y="2184420"/>
          <a:ext cx="5183393" cy="3078480"/>
        </p:xfrm>
        <a:graphic>
          <a:graphicData uri="http://schemas.openxmlformats.org/drawingml/2006/table">
            <a:tbl>
              <a:tblPr firstRow="1" bandRow="1">
                <a:gradFill rotWithShape="1">
                  <a:gsLst>
                    <a:gs pos="0">
                      <a:srgbClr val="4472C4">
                        <a:lumMod val="110000"/>
                        <a:satMod val="105000"/>
                        <a:tint val="67000"/>
                      </a:srgbClr>
                    </a:gs>
                    <a:gs pos="50000">
                      <a:srgbClr val="4472C4">
                        <a:lumMod val="105000"/>
                        <a:satMod val="103000"/>
                        <a:tint val="73000"/>
                      </a:srgbClr>
                    </a:gs>
                    <a:gs pos="100000">
                      <a:srgbClr val="4472C4">
                        <a:lumMod val="105000"/>
                        <a:satMod val="109000"/>
                        <a:tint val="81000"/>
                      </a:srgbClr>
                    </a:gs>
                  </a:gsLst>
                  <a:lin ang="5400000" scaled="0"/>
                </a:gradFill>
                <a:effectLst/>
              </a:tblPr>
              <a:tblGrid>
                <a:gridCol w="5183393">
                  <a:extLst>
                    <a:ext uri="{9D8B030D-6E8A-4147-A177-3AD203B41FA5}">
                      <a16:colId xmlns:a16="http://schemas.microsoft.com/office/drawing/2014/main" val="20000"/>
                    </a:ext>
                  </a:extLst>
                </a:gridCol>
              </a:tblGrid>
              <a:tr h="367193">
                <a:tc>
                  <a:txBody>
                    <a:bodyPr/>
                    <a:lstStyle>
                      <a:lvl1pPr marL="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lt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lt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lt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lt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lt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lt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lt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lt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lt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000" b="0" kern="1200" noProof="0">
                          <a:solidFill>
                            <a:schemeClr val="dk1"/>
                          </a:solidFill>
                          <a:latin typeface="+mn-lt"/>
                          <a:ea typeface="+mn-ea"/>
                          <a:cs typeface="Arial" panose="020B0604020202020204" pitchFamily="34" charset="0"/>
                        </a:rPr>
                        <a:t>Maternal Death Surveillance Programme</a:t>
                      </a:r>
                    </a:p>
                  </a:txBody>
                  <a:tcPr>
                    <a:lnL w="6350" cap="flat" cmpd="sng" algn="ctr">
                      <a:solidFill>
                        <a:srgbClr val="4472C4"/>
                      </a:solidFill>
                      <a:prstDash val="solid"/>
                      <a:miter lim="800000"/>
                    </a:lnL>
                    <a:lnR w="6350" cap="flat" cmpd="sng" algn="ctr">
                      <a:solidFill>
                        <a:srgbClr val="4472C4"/>
                      </a:solidFill>
                      <a:prstDash val="solid"/>
                      <a:miter lim="800000"/>
                    </a:lnR>
                    <a:lnT w="6350" cap="flat" cmpd="sng" algn="ctr">
                      <a:solidFill>
                        <a:srgbClr val="4472C4"/>
                      </a:solidFill>
                      <a:prstDash val="solid"/>
                      <a:miter lim="800000"/>
                    </a:lnT>
                    <a:lnB w="12700" cap="flat" cmpd="sng" algn="ctr">
                      <a:solidFill>
                        <a:sysClr val="window" lastClr="FFFFFF"/>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0"/>
                  </a:ext>
                </a:extLst>
              </a:tr>
              <a:tr h="367193">
                <a:tc>
                  <a:txBody>
                    <a:bodyPr/>
                    <a:lstStyle>
                      <a:lvl1pPr marL="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000" noProof="0" dirty="0"/>
                        <a:t>Monitoring Program for Women Aged 15–49</a:t>
                      </a:r>
                      <a:endParaRPr lang="en-US" sz="2000" b="0" noProof="0" dirty="0">
                        <a:solidFill>
                          <a:schemeClr val="tx1"/>
                        </a:solidFill>
                        <a:latin typeface="+mn-lt"/>
                        <a:ea typeface="ヒラギノ角ゴ Pro W3"/>
                        <a:cs typeface="Arial" pitchFamily="34" charset="0"/>
                      </a:endParaRPr>
                    </a:p>
                  </a:txBody>
                  <a:tcPr>
                    <a:lnL w="6350" cap="flat" cmpd="sng" algn="ctr">
                      <a:solidFill>
                        <a:srgbClr val="4472C4"/>
                      </a:solidFill>
                      <a:prstDash val="solid"/>
                      <a:miter lim="800000"/>
                    </a:lnL>
                    <a:lnR w="6350" cap="flat" cmpd="sng" algn="ctr">
                      <a:solidFill>
                        <a:srgbClr val="4472C4"/>
                      </a:solidFill>
                      <a:prstDash val="solid"/>
                      <a:miter lim="800000"/>
                    </a:lnR>
                    <a:lnT w="12700" cap="flat" cmpd="sng" algn="ctr">
                      <a:solidFill>
                        <a:sysClr val="window" lastClr="FFFFFF"/>
                      </a:solidFill>
                      <a:prstDash val="solid"/>
                      <a:miter lim="800000"/>
                    </a:lnT>
                    <a:lnB w="6350" cap="flat" cmpd="sng" algn="ctr">
                      <a:solidFill>
                        <a:srgbClr val="4472C4"/>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1"/>
                  </a:ext>
                </a:extLst>
              </a:tr>
              <a:tr h="367193">
                <a:tc>
                  <a:txBody>
                    <a:bodyPr/>
                    <a:lstStyle>
                      <a:lvl1pPr marL="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000" noProof="0" dirty="0"/>
                        <a:t>Premarital Counseling </a:t>
                      </a:r>
                      <a:r>
                        <a:rPr lang="en-US" sz="2000" noProof="0" dirty="0" err="1"/>
                        <a:t>Programme</a:t>
                      </a:r>
                      <a:endParaRPr lang="en-US" sz="2000" b="0" noProof="0" dirty="0">
                        <a:solidFill>
                          <a:schemeClr val="tx1"/>
                        </a:solidFill>
                        <a:latin typeface="+mn-lt"/>
                        <a:ea typeface="ヒラギノ角ゴ Pro W3"/>
                        <a:cs typeface="Arial" pitchFamily="34" charset="0"/>
                      </a:endParaRPr>
                    </a:p>
                  </a:txBody>
                  <a:tcPr>
                    <a:lnL w="6350" cap="flat" cmpd="sng" algn="ctr">
                      <a:solidFill>
                        <a:srgbClr val="4472C4"/>
                      </a:solidFill>
                      <a:prstDash val="solid"/>
                      <a:miter lim="800000"/>
                    </a:lnL>
                    <a:lnR w="6350" cap="flat" cmpd="sng" algn="ctr">
                      <a:solidFill>
                        <a:srgbClr val="4472C4"/>
                      </a:solidFill>
                      <a:prstDash val="solid"/>
                      <a:miter lim="800000"/>
                    </a:lnR>
                    <a:lnT w="6350" cap="flat" cmpd="sng" algn="ctr">
                      <a:solidFill>
                        <a:srgbClr val="4472C4"/>
                      </a:solidFill>
                      <a:prstDash val="solid"/>
                      <a:miter lim="800000"/>
                    </a:lnT>
                    <a:lnB w="6350" cap="flat" cmpd="sng" algn="ctr">
                      <a:solidFill>
                        <a:srgbClr val="4472C4"/>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2"/>
                  </a:ext>
                </a:extLst>
              </a:tr>
              <a:tr h="367193">
                <a:tc>
                  <a:txBody>
                    <a:bodyPr/>
                    <a:lstStyle>
                      <a:lvl1pPr marL="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tr-TR" sz="2000" kern="1200" dirty="0" err="1">
                          <a:solidFill>
                            <a:schemeClr val="dk1"/>
                          </a:solidFill>
                          <a:latin typeface="Calibri"/>
                          <a:ea typeface="+mn-ea"/>
                          <a:cs typeface="+mn-cs"/>
                        </a:rPr>
                        <a:t>Pregnancy</a:t>
                      </a:r>
                      <a:r>
                        <a:rPr lang="tr-TR" sz="2000" kern="1200" dirty="0">
                          <a:solidFill>
                            <a:schemeClr val="dk1"/>
                          </a:solidFill>
                          <a:latin typeface="Calibri"/>
                          <a:ea typeface="+mn-ea"/>
                          <a:cs typeface="+mn-cs"/>
                        </a:rPr>
                        <a:t> School </a:t>
                      </a:r>
                      <a:r>
                        <a:rPr lang="en-US" sz="2000" noProof="0" dirty="0" err="1"/>
                        <a:t>Programme</a:t>
                      </a:r>
                      <a:endParaRPr lang="en-US" sz="2000" b="0" noProof="0" dirty="0">
                        <a:solidFill>
                          <a:schemeClr val="tx1"/>
                        </a:solidFill>
                        <a:latin typeface="+mn-lt"/>
                        <a:ea typeface="ヒラギノ角ゴ Pro W3"/>
                        <a:cs typeface="Arial" pitchFamily="34" charset="0"/>
                      </a:endParaRPr>
                    </a:p>
                  </a:txBody>
                  <a:tcPr>
                    <a:lnL w="6350" cap="flat" cmpd="sng" algn="ctr">
                      <a:solidFill>
                        <a:srgbClr val="4472C4"/>
                      </a:solidFill>
                      <a:prstDash val="solid"/>
                      <a:miter lim="800000"/>
                    </a:lnL>
                    <a:lnR w="6350" cap="flat" cmpd="sng" algn="ctr">
                      <a:solidFill>
                        <a:srgbClr val="4472C4"/>
                      </a:solidFill>
                      <a:prstDash val="solid"/>
                      <a:miter lim="800000"/>
                    </a:lnR>
                    <a:lnT w="6350" cap="flat" cmpd="sng" algn="ctr">
                      <a:solidFill>
                        <a:srgbClr val="4472C4"/>
                      </a:solidFill>
                      <a:prstDash val="solid"/>
                      <a:miter lim="800000"/>
                    </a:lnT>
                    <a:lnB w="6350" cap="flat" cmpd="sng" algn="ctr">
                      <a:solidFill>
                        <a:srgbClr val="4472C4"/>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3"/>
                  </a:ext>
                </a:extLst>
              </a:tr>
              <a:tr h="367193">
                <a:tc>
                  <a:txBody>
                    <a:bodyPr/>
                    <a:lstStyle>
                      <a:lvl1pPr marL="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000" noProof="0" dirty="0"/>
                        <a:t>Antenatal Care </a:t>
                      </a:r>
                      <a:r>
                        <a:rPr lang="en-US" sz="2000" noProof="0" dirty="0" err="1"/>
                        <a:t>Programme</a:t>
                      </a:r>
                      <a:endParaRPr lang="en-US" sz="2000" b="0" noProof="0" dirty="0">
                        <a:solidFill>
                          <a:schemeClr val="tx1"/>
                        </a:solidFill>
                        <a:latin typeface="+mn-lt"/>
                        <a:ea typeface="ヒラギノ角ゴ Pro W3"/>
                        <a:cs typeface="Arial" pitchFamily="34" charset="0"/>
                      </a:endParaRPr>
                    </a:p>
                  </a:txBody>
                  <a:tcPr>
                    <a:lnL w="6350" cap="flat" cmpd="sng" algn="ctr">
                      <a:solidFill>
                        <a:srgbClr val="4472C4"/>
                      </a:solidFill>
                      <a:prstDash val="solid"/>
                      <a:miter lim="800000"/>
                    </a:lnL>
                    <a:lnR w="6350" cap="flat" cmpd="sng" algn="ctr">
                      <a:solidFill>
                        <a:srgbClr val="4472C4"/>
                      </a:solidFill>
                      <a:prstDash val="solid"/>
                      <a:miter lim="800000"/>
                    </a:lnR>
                    <a:lnT w="6350" cap="flat" cmpd="sng" algn="ctr">
                      <a:solidFill>
                        <a:srgbClr val="4472C4"/>
                      </a:solidFill>
                      <a:prstDash val="solid"/>
                      <a:miter lim="800000"/>
                    </a:lnT>
                    <a:lnB w="6350" cap="flat" cmpd="sng" algn="ctr">
                      <a:solidFill>
                        <a:srgbClr val="4472C4"/>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4"/>
                  </a:ext>
                </a:extLst>
              </a:tr>
              <a:tr h="367193">
                <a:tc>
                  <a:txBody>
                    <a:bodyPr/>
                    <a:lstStyle>
                      <a:lvl1pPr marL="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000" kern="1200" noProof="0" dirty="0">
                          <a:solidFill>
                            <a:schemeClr val="dk1"/>
                          </a:solidFill>
                          <a:latin typeface="Calibri"/>
                          <a:ea typeface="+mn-ea"/>
                          <a:cs typeface="+mn-cs"/>
                        </a:rPr>
                        <a:t>Accommodation Program</a:t>
                      </a:r>
                      <a:r>
                        <a:rPr lang="tr-TR" sz="2000" kern="1200" noProof="0" dirty="0">
                          <a:solidFill>
                            <a:schemeClr val="dk1"/>
                          </a:solidFill>
                          <a:latin typeface="Calibri"/>
                          <a:ea typeface="+mn-ea"/>
                          <a:cs typeface="+mn-cs"/>
                        </a:rPr>
                        <a:t>me</a:t>
                      </a:r>
                      <a:r>
                        <a:rPr lang="en-US" sz="2000" kern="1200" noProof="0" dirty="0">
                          <a:solidFill>
                            <a:schemeClr val="dk1"/>
                          </a:solidFill>
                          <a:latin typeface="Calibri"/>
                          <a:ea typeface="+mn-ea"/>
                          <a:cs typeface="+mn-cs"/>
                        </a:rPr>
                        <a:t> for Expectant Mothers </a:t>
                      </a:r>
                    </a:p>
                  </a:txBody>
                  <a:tcPr>
                    <a:lnL w="6350" cap="flat" cmpd="sng" algn="ctr">
                      <a:solidFill>
                        <a:srgbClr val="4472C4"/>
                      </a:solidFill>
                      <a:prstDash val="solid"/>
                      <a:miter lim="800000"/>
                    </a:lnL>
                    <a:lnR w="6350" cap="flat" cmpd="sng" algn="ctr">
                      <a:solidFill>
                        <a:srgbClr val="4472C4"/>
                      </a:solidFill>
                      <a:prstDash val="solid"/>
                      <a:miter lim="800000"/>
                    </a:lnR>
                    <a:lnT w="6350" cap="flat" cmpd="sng" algn="ctr">
                      <a:solidFill>
                        <a:srgbClr val="4472C4"/>
                      </a:solidFill>
                      <a:prstDash val="solid"/>
                      <a:miter lim="800000"/>
                    </a:lnT>
                    <a:lnB w="6350" cap="flat" cmpd="sng" algn="ctr">
                      <a:solidFill>
                        <a:srgbClr val="4472C4"/>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5"/>
                  </a:ext>
                </a:extLst>
              </a:tr>
              <a:tr h="367193">
                <a:tc>
                  <a:txBody>
                    <a:bodyPr/>
                    <a:lstStyle>
                      <a:lvl1pPr marL="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000" noProof="0" dirty="0"/>
                        <a:t>Nutritional Support </a:t>
                      </a:r>
                      <a:r>
                        <a:rPr lang="en-US" sz="2000" noProof="0" dirty="0" err="1"/>
                        <a:t>Programme</a:t>
                      </a:r>
                      <a:endParaRPr lang="en-US" sz="2000" b="0" noProof="0" dirty="0">
                        <a:solidFill>
                          <a:srgbClr val="FF0000"/>
                        </a:solidFill>
                        <a:latin typeface="+mn-lt"/>
                        <a:ea typeface="ヒラギノ角ゴ Pro W3"/>
                        <a:cs typeface="Arial" pitchFamily="34" charset="0"/>
                      </a:endParaRPr>
                    </a:p>
                  </a:txBody>
                  <a:tcPr>
                    <a:lnL w="6350" cap="flat" cmpd="sng" algn="ctr">
                      <a:solidFill>
                        <a:srgbClr val="4472C4"/>
                      </a:solidFill>
                      <a:prstDash val="solid"/>
                      <a:miter lim="800000"/>
                    </a:lnL>
                    <a:lnR w="6350" cap="flat" cmpd="sng" algn="ctr">
                      <a:solidFill>
                        <a:srgbClr val="4472C4"/>
                      </a:solidFill>
                      <a:prstDash val="solid"/>
                      <a:miter lim="800000"/>
                    </a:lnR>
                    <a:lnT w="6350" cap="flat" cmpd="sng" algn="ctr">
                      <a:solidFill>
                        <a:srgbClr val="4472C4"/>
                      </a:solidFill>
                      <a:prstDash val="solid"/>
                      <a:miter lim="800000"/>
                    </a:lnT>
                    <a:lnB w="6350" cap="flat" cmpd="sng" algn="ctr">
                      <a:solidFill>
                        <a:srgbClr val="4472C4"/>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6"/>
                  </a:ext>
                </a:extLst>
              </a:tr>
            </a:tbl>
          </a:graphicData>
        </a:graphic>
      </p:graphicFrame>
      <p:graphicFrame>
        <p:nvGraphicFramePr>
          <p:cNvPr id="13" name="7 Tablo">
            <a:extLst>
              <a:ext uri="{FF2B5EF4-FFF2-40B4-BE49-F238E27FC236}">
                <a16:creationId xmlns:a16="http://schemas.microsoft.com/office/drawing/2014/main" id="{6FF19259-F916-4C81-822C-3B6B8BF9D7FA}"/>
              </a:ext>
            </a:extLst>
          </p:cNvPr>
          <p:cNvGraphicFramePr>
            <a:graphicFrameLocks noGrp="1"/>
          </p:cNvGraphicFramePr>
          <p:nvPr>
            <p:extLst>
              <p:ext uri="{D42A27DB-BD31-4B8C-83A1-F6EECF244321}">
                <p14:modId xmlns:p14="http://schemas.microsoft.com/office/powerpoint/2010/main" val="706400119"/>
              </p:ext>
            </p:extLst>
          </p:nvPr>
        </p:nvGraphicFramePr>
        <p:xfrm>
          <a:off x="6276267" y="2184420"/>
          <a:ext cx="5808617" cy="3365518"/>
        </p:xfrm>
        <a:graphic>
          <a:graphicData uri="http://schemas.openxmlformats.org/drawingml/2006/table">
            <a:tbl>
              <a:tblPr firstRow="1" bandRow="1">
                <a:gradFill rotWithShape="1">
                  <a:gsLst>
                    <a:gs pos="0">
                      <a:srgbClr val="4472C4">
                        <a:lumMod val="110000"/>
                        <a:satMod val="105000"/>
                        <a:tint val="67000"/>
                      </a:srgbClr>
                    </a:gs>
                    <a:gs pos="50000">
                      <a:srgbClr val="4472C4">
                        <a:lumMod val="105000"/>
                        <a:satMod val="103000"/>
                        <a:tint val="73000"/>
                      </a:srgbClr>
                    </a:gs>
                    <a:gs pos="100000">
                      <a:srgbClr val="4472C4">
                        <a:lumMod val="105000"/>
                        <a:satMod val="109000"/>
                        <a:tint val="81000"/>
                      </a:srgbClr>
                    </a:gs>
                  </a:gsLst>
                  <a:lin ang="5400000" scaled="0"/>
                </a:gradFill>
                <a:effectLst/>
              </a:tblPr>
              <a:tblGrid>
                <a:gridCol w="5808617">
                  <a:extLst>
                    <a:ext uri="{9D8B030D-6E8A-4147-A177-3AD203B41FA5}">
                      <a16:colId xmlns:a16="http://schemas.microsoft.com/office/drawing/2014/main" val="20000"/>
                    </a:ext>
                  </a:extLst>
                </a:gridCol>
              </a:tblGrid>
              <a:tr h="414002">
                <a:tc>
                  <a:txBody>
                    <a:bodyPr/>
                    <a:lstStyle>
                      <a:lvl1pPr marL="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1" i="0" u="none" strike="noStrike" kern="1200" cap="none">
                          <a:solidFill>
                            <a:schemeClr val="dk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000" b="0" kern="1200" noProof="0" dirty="0">
                          <a:solidFill>
                            <a:schemeClr val="dk1"/>
                          </a:solidFill>
                          <a:latin typeface="+mn-lt"/>
                          <a:ea typeface="+mn-ea"/>
                          <a:cs typeface="Arial" panose="020B0604020202020204" pitchFamily="34" charset="0"/>
                        </a:rPr>
                        <a:t>High-Risk Pregnancy Management </a:t>
                      </a:r>
                      <a:r>
                        <a:rPr lang="en-US" sz="2000" b="0" kern="1200" noProof="0" dirty="0" err="1">
                          <a:solidFill>
                            <a:schemeClr val="dk1"/>
                          </a:solidFill>
                          <a:latin typeface="+mn-lt"/>
                          <a:ea typeface="+mn-ea"/>
                          <a:cs typeface="Arial" panose="020B0604020202020204" pitchFamily="34" charset="0"/>
                        </a:rPr>
                        <a:t>Programme</a:t>
                      </a:r>
                      <a:endParaRPr lang="en-US" sz="2000" b="0" kern="1200" noProof="0" dirty="0">
                        <a:solidFill>
                          <a:schemeClr val="dk1"/>
                        </a:solidFill>
                        <a:latin typeface="+mn-lt"/>
                        <a:ea typeface="+mn-ea"/>
                        <a:cs typeface="Arial" panose="020B0604020202020204" pitchFamily="34" charset="0"/>
                      </a:endParaRPr>
                    </a:p>
                  </a:txBody>
                  <a:tcPr>
                    <a:lnL w="6350" cap="flat" cmpd="sng" algn="ctr">
                      <a:solidFill>
                        <a:srgbClr val="4472C4"/>
                      </a:solidFill>
                      <a:prstDash val="solid"/>
                      <a:miter lim="800000"/>
                    </a:lnL>
                    <a:lnR w="6350" cap="flat" cmpd="sng" algn="ctr">
                      <a:solidFill>
                        <a:srgbClr val="4472C4"/>
                      </a:solidFill>
                      <a:prstDash val="solid"/>
                      <a:miter lim="800000"/>
                    </a:lnR>
                    <a:lnT w="6350" cap="flat" cmpd="sng" algn="ctr">
                      <a:solidFill>
                        <a:srgbClr val="4472C4"/>
                      </a:solidFill>
                      <a:prstDash val="solid"/>
                      <a:miter lim="800000"/>
                    </a:lnT>
                    <a:lnB w="12700" cap="flat" cmpd="sng" algn="ctr">
                      <a:solidFill>
                        <a:sysClr val="window" lastClr="FFFFFF"/>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0"/>
                  </a:ext>
                </a:extLst>
              </a:tr>
              <a:tr h="483003">
                <a:tc>
                  <a:txBody>
                    <a:bodyPr/>
                    <a:lstStyle>
                      <a:lvl1pPr marL="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000" noProof="0" dirty="0"/>
                        <a:t>Emergency Obstetric Care </a:t>
                      </a:r>
                      <a:r>
                        <a:rPr lang="en-US" sz="2000" noProof="0" dirty="0" err="1"/>
                        <a:t>Programme</a:t>
                      </a:r>
                      <a:endParaRPr lang="en-US" sz="2000" b="0" noProof="0" dirty="0">
                        <a:solidFill>
                          <a:schemeClr val="tx1"/>
                        </a:solidFill>
                        <a:latin typeface="+mn-lt"/>
                        <a:ea typeface="ヒラギノ角ゴ Pro W3"/>
                        <a:cs typeface="Arial" pitchFamily="34" charset="0"/>
                      </a:endParaRPr>
                    </a:p>
                  </a:txBody>
                  <a:tcPr>
                    <a:lnL w="6350" cap="flat" cmpd="sng" algn="ctr">
                      <a:solidFill>
                        <a:srgbClr val="4472C4"/>
                      </a:solidFill>
                      <a:prstDash val="solid"/>
                      <a:miter lim="800000"/>
                    </a:lnL>
                    <a:lnR w="6350" cap="flat" cmpd="sng" algn="ctr">
                      <a:solidFill>
                        <a:srgbClr val="4472C4"/>
                      </a:solidFill>
                      <a:prstDash val="solid"/>
                      <a:miter lim="800000"/>
                    </a:lnR>
                    <a:lnT w="12700" cap="flat" cmpd="sng" algn="ctr">
                      <a:solidFill>
                        <a:sysClr val="window" lastClr="FFFFFF"/>
                      </a:solidFill>
                      <a:prstDash val="solid"/>
                      <a:miter lim="800000"/>
                    </a:lnT>
                    <a:lnB w="6350" cap="flat" cmpd="sng" algn="ctr">
                      <a:solidFill>
                        <a:srgbClr val="4472C4"/>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1"/>
                  </a:ext>
                </a:extLst>
              </a:tr>
              <a:tr h="483003">
                <a:tc>
                  <a:txBody>
                    <a:bodyPr/>
                    <a:lstStyle>
                      <a:lvl1pPr marL="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000" noProof="0" dirty="0"/>
                        <a:t>Mother-Friendly Hospital </a:t>
                      </a:r>
                      <a:r>
                        <a:rPr lang="en-US" sz="2000" noProof="0" dirty="0" err="1"/>
                        <a:t>Programme</a:t>
                      </a:r>
                      <a:endParaRPr lang="en-US" sz="2000" b="0" noProof="0" dirty="0">
                        <a:solidFill>
                          <a:schemeClr val="tx1"/>
                        </a:solidFill>
                        <a:latin typeface="+mn-lt"/>
                        <a:ea typeface="ヒラギノ角ゴ Pro W3"/>
                        <a:cs typeface="Arial" pitchFamily="34" charset="0"/>
                      </a:endParaRPr>
                    </a:p>
                  </a:txBody>
                  <a:tcPr>
                    <a:lnL w="6350" cap="flat" cmpd="sng" algn="ctr">
                      <a:solidFill>
                        <a:srgbClr val="4472C4"/>
                      </a:solidFill>
                      <a:prstDash val="solid"/>
                      <a:miter lim="800000"/>
                    </a:lnL>
                    <a:lnR w="6350" cap="flat" cmpd="sng" algn="ctr">
                      <a:solidFill>
                        <a:srgbClr val="4472C4"/>
                      </a:solidFill>
                      <a:prstDash val="solid"/>
                      <a:miter lim="800000"/>
                    </a:lnR>
                    <a:lnT w="6350" cap="flat" cmpd="sng" algn="ctr">
                      <a:solidFill>
                        <a:srgbClr val="4472C4"/>
                      </a:solidFill>
                      <a:prstDash val="solid"/>
                      <a:miter lim="800000"/>
                    </a:lnT>
                    <a:lnB w="6350" cap="flat" cmpd="sng" algn="ctr">
                      <a:solidFill>
                        <a:srgbClr val="4472C4"/>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2"/>
                  </a:ext>
                </a:extLst>
              </a:tr>
              <a:tr h="483003">
                <a:tc>
                  <a:txBody>
                    <a:bodyPr/>
                    <a:lstStyle>
                      <a:lvl1pPr marL="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000" noProof="0"/>
                        <a:t>Hospital Births and Cesarean Section Programme</a:t>
                      </a:r>
                      <a:endParaRPr lang="en-US" sz="2000" b="0" noProof="0">
                        <a:solidFill>
                          <a:srgbClr val="FF0000"/>
                        </a:solidFill>
                        <a:latin typeface="+mn-lt"/>
                        <a:ea typeface="Batang" pitchFamily="18" charset="-127"/>
                        <a:cs typeface="Arial" pitchFamily="34" charset="0"/>
                      </a:endParaRPr>
                    </a:p>
                  </a:txBody>
                  <a:tcPr>
                    <a:lnL w="6350" cap="flat" cmpd="sng" algn="ctr">
                      <a:solidFill>
                        <a:srgbClr val="4472C4"/>
                      </a:solidFill>
                      <a:prstDash val="solid"/>
                      <a:miter lim="800000"/>
                    </a:lnL>
                    <a:lnR w="6350" cap="flat" cmpd="sng" algn="ctr">
                      <a:solidFill>
                        <a:srgbClr val="4472C4"/>
                      </a:solidFill>
                      <a:prstDash val="solid"/>
                      <a:miter lim="800000"/>
                    </a:lnR>
                    <a:lnT w="6350" cap="flat" cmpd="sng" algn="ctr">
                      <a:solidFill>
                        <a:srgbClr val="4472C4"/>
                      </a:solidFill>
                      <a:prstDash val="solid"/>
                      <a:miter lim="800000"/>
                    </a:lnT>
                    <a:lnB w="6350" cap="flat" cmpd="sng" algn="ctr">
                      <a:solidFill>
                        <a:srgbClr val="4472C4"/>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3"/>
                  </a:ext>
                </a:extLst>
              </a:tr>
              <a:tr h="483003">
                <a:tc>
                  <a:txBody>
                    <a:bodyPr/>
                    <a:lstStyle>
                      <a:lvl1pPr marL="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9pPr>
                    </a:lstStyle>
                    <a:p>
                      <a:pPr marL="342900" indent="-342900">
                        <a:buFont typeface="Wingdings" panose="05000000000000000000" pitchFamily="2" charset="2"/>
                        <a:buChar char="q"/>
                      </a:pPr>
                      <a:r>
                        <a:rPr lang="en-US" sz="2000" noProof="0" dirty="0"/>
                        <a:t>Postnatal Care </a:t>
                      </a:r>
                      <a:r>
                        <a:rPr lang="en-US" sz="2000" noProof="0" dirty="0" err="1"/>
                        <a:t>Programme</a:t>
                      </a:r>
                      <a:endParaRPr lang="en-US" sz="2000" b="0" noProof="0" dirty="0">
                        <a:solidFill>
                          <a:schemeClr val="tx1"/>
                        </a:solidFill>
                        <a:latin typeface="+mn-lt"/>
                        <a:ea typeface="ヒラギノ角ゴ Pro W3"/>
                        <a:cs typeface="Arial" pitchFamily="34" charset="0"/>
                      </a:endParaRPr>
                    </a:p>
                  </a:txBody>
                  <a:tcPr>
                    <a:lnL w="6350" cap="flat" cmpd="sng" algn="ctr">
                      <a:solidFill>
                        <a:srgbClr val="4472C4"/>
                      </a:solidFill>
                      <a:prstDash val="solid"/>
                      <a:miter lim="800000"/>
                    </a:lnL>
                    <a:lnR w="6350" cap="flat" cmpd="sng" algn="ctr">
                      <a:solidFill>
                        <a:srgbClr val="4472C4"/>
                      </a:solidFill>
                      <a:prstDash val="solid"/>
                      <a:miter lim="800000"/>
                    </a:lnR>
                    <a:lnT w="6350" cap="flat" cmpd="sng" algn="ctr">
                      <a:solidFill>
                        <a:srgbClr val="4472C4"/>
                      </a:solidFill>
                      <a:prstDash val="solid"/>
                      <a:miter lim="800000"/>
                    </a:lnT>
                    <a:lnB w="6350" cap="flat" cmpd="sng" algn="ctr">
                      <a:solidFill>
                        <a:srgbClr val="4472C4"/>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4"/>
                  </a:ext>
                </a:extLst>
              </a:tr>
              <a:tr h="732466">
                <a:tc>
                  <a:txBody>
                    <a:bodyPr/>
                    <a:lstStyle>
                      <a:lvl1pPr marL="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1pPr>
                      <a:lvl2pPr marL="457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2pPr>
                      <a:lvl3pPr marL="914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3pPr>
                      <a:lvl4pPr marL="1371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4pPr>
                      <a:lvl5pPr marL="18288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5pPr>
                      <a:lvl6pPr marL="22860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6pPr>
                      <a:lvl7pPr marL="27432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7pPr>
                      <a:lvl8pPr marL="32004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8pPr>
                      <a:lvl9pPr marL="3657600" marR="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dk1"/>
                          </a:solidFill>
                          <a:latin typeface="Calibri"/>
                          <a:sym typeface="Arial"/>
                        </a:defRPr>
                      </a:lvl9pPr>
                    </a:lstStyle>
                    <a:p>
                      <a:pPr marL="3429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000" noProof="0" dirty="0"/>
                        <a:t>In-Service Training Program on Reproductive Health</a:t>
                      </a:r>
                      <a:endParaRPr lang="en-US" sz="2000" b="0" kern="1200" noProof="0" dirty="0">
                        <a:solidFill>
                          <a:schemeClr val="tx1"/>
                        </a:solidFill>
                        <a:latin typeface="Calibri"/>
                        <a:ea typeface="ヒラギノ角ゴ Pro W3"/>
                        <a:cs typeface="Arial" pitchFamily="34" charset="0"/>
                      </a:endParaRPr>
                    </a:p>
                  </a:txBody>
                  <a:tcPr>
                    <a:lnL w="6350" cap="flat" cmpd="sng" algn="ctr">
                      <a:solidFill>
                        <a:srgbClr val="4472C4"/>
                      </a:solidFill>
                      <a:prstDash val="solid"/>
                      <a:miter lim="800000"/>
                    </a:lnL>
                    <a:lnR w="6350" cap="flat" cmpd="sng" algn="ctr">
                      <a:solidFill>
                        <a:srgbClr val="4472C4"/>
                      </a:solidFill>
                      <a:prstDash val="solid"/>
                      <a:miter lim="800000"/>
                    </a:lnR>
                    <a:lnT w="6350" cap="flat" cmpd="sng" algn="ctr">
                      <a:solidFill>
                        <a:srgbClr val="4472C4"/>
                      </a:solidFill>
                      <a:prstDash val="solid"/>
                      <a:miter lim="800000"/>
                    </a:lnT>
                    <a:lnB w="6350" cap="flat" cmpd="sng" algn="ctr">
                      <a:solidFill>
                        <a:srgbClr val="4472C4"/>
                      </a:solidFill>
                      <a:prstDash val="solid"/>
                      <a:miter lim="800000"/>
                    </a:lnB>
                    <a:lnTlToBr w="12700" cmpd="sng">
                      <a:noFill/>
                      <a:prstDash val="solid"/>
                    </a:lnTlToBr>
                    <a:lnBlToTr w="12700" cmpd="sng">
                      <a:noFill/>
                      <a:prstDash val="solid"/>
                    </a:lnBlToTr>
                    <a:gradFill flip="none" rotWithShape="1">
                      <a:gsLst>
                        <a:gs pos="0">
                          <a:srgbClr val="4472C4">
                            <a:lumMod val="0"/>
                            <a:lumOff val="100000"/>
                          </a:srgbClr>
                        </a:gs>
                        <a:gs pos="35000">
                          <a:srgbClr val="4472C4">
                            <a:lumMod val="0"/>
                            <a:lumOff val="100000"/>
                          </a:srgbClr>
                        </a:gs>
                        <a:gs pos="100000">
                          <a:srgbClr val="4472C4">
                            <a:lumMod val="100000"/>
                          </a:srgbClr>
                        </a:gs>
                      </a:gsLst>
                      <a:lin ang="2700000" scaled="1"/>
                      <a:tileRect/>
                    </a:gra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14717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51879" y="128877"/>
            <a:ext cx="969010" cy="960755"/>
          </a:xfrm>
          <a:prstGeom prst="rect">
            <a:avLst/>
          </a:prstGeom>
        </p:spPr>
      </p:pic>
      <p:sp>
        <p:nvSpPr>
          <p:cNvPr id="3" name="Dikdörtgen 2"/>
          <p:cNvSpPr/>
          <p:nvPr/>
        </p:nvSpPr>
        <p:spPr>
          <a:xfrm>
            <a:off x="2106168" y="373339"/>
            <a:ext cx="7787640"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Joint Policy Recommendations with D-8 Countries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8" name="Rectangle 1">
            <a:extLst>
              <a:ext uri="{FF2B5EF4-FFF2-40B4-BE49-F238E27FC236}">
                <a16:creationId xmlns:a16="http://schemas.microsoft.com/office/drawing/2014/main" id="{8AF02AD7-9D8B-C4D5-DE53-64917AD08EA1}"/>
              </a:ext>
            </a:extLst>
          </p:cNvPr>
          <p:cNvSpPr txBox="1">
            <a:spLocks noChangeArrowheads="1"/>
          </p:cNvSpPr>
          <p:nvPr/>
        </p:nvSpPr>
        <p:spPr bwMode="auto">
          <a:xfrm>
            <a:off x="651879" y="1357116"/>
            <a:ext cx="11224446"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Nunito Sans"/>
                <a:ea typeface="Nunito Sans"/>
                <a:cs typeface="Nunito Sans"/>
                <a:sym typeface="Nunito Sans"/>
              </a:defRPr>
            </a:lvl1pPr>
            <a:lvl2pPr marL="914400" marR="0" lvl="1"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2pPr>
            <a:lvl3pPr marL="1371600" marR="0" lvl="2"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3pPr>
            <a:lvl4pPr marL="1828800" marR="0" lvl="3"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4pPr>
            <a:lvl5pPr marL="2286000" marR="0" lvl="4"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5pPr>
            <a:lvl6pPr marL="2743200" marR="0" lvl="5"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6pPr>
            <a:lvl7pPr marL="3200400" marR="0" lvl="6"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7pPr>
            <a:lvl8pPr marL="3657600" marR="0" lvl="7"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8pPr>
            <a:lvl9pPr marL="4114800" marR="0" lvl="8"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9pPr>
          </a:lstStyle>
          <a:p>
            <a:pPr marL="432000" indent="-432000" eaLnBrk="0" fontAlgn="base" hangingPunct="0">
              <a:lnSpc>
                <a:spcPct val="100000"/>
              </a:lnSpc>
              <a:spcBef>
                <a:spcPts val="1200"/>
              </a:spcBef>
              <a:spcAft>
                <a:spcPct val="0"/>
              </a:spcAft>
              <a:buFont typeface="Arial" panose="020B0604020202020204" pitchFamily="34" charset="0"/>
              <a:buChar char="•"/>
            </a:pPr>
            <a:r>
              <a:rPr lang="en-US" sz="2400" b="0" kern="0" dirty="0" smtClean="0"/>
              <a:t>Establishing a joint monitoring system for maternal and child health indicators</a:t>
            </a:r>
            <a:endParaRPr lang="tr-TR" sz="2400" b="0" kern="0" dirty="0" smtClean="0"/>
          </a:p>
          <a:p>
            <a:pPr marL="432000" indent="-432000" eaLnBrk="0" fontAlgn="base" hangingPunct="0">
              <a:lnSpc>
                <a:spcPct val="100000"/>
              </a:lnSpc>
              <a:spcBef>
                <a:spcPts val="1200"/>
              </a:spcBef>
              <a:spcAft>
                <a:spcPct val="0"/>
              </a:spcAft>
              <a:buFont typeface="Arial" panose="020B0604020202020204" pitchFamily="34" charset="0"/>
              <a:buChar char="•"/>
            </a:pPr>
            <a:r>
              <a:rPr lang="en-US" sz="2400" b="0" kern="0" dirty="0" smtClean="0"/>
              <a:t>Establishment of a joint data-sharing platform to enhance comparability among countries and develop early warning mechanisms</a:t>
            </a:r>
            <a:endParaRPr lang="tr-TR" sz="2400" b="0" kern="0" dirty="0" smtClean="0"/>
          </a:p>
          <a:p>
            <a:pPr marL="432000" indent="-432000" eaLnBrk="0" fontAlgn="base" hangingPunct="0">
              <a:lnSpc>
                <a:spcPct val="100000"/>
              </a:lnSpc>
              <a:spcBef>
                <a:spcPts val="1200"/>
              </a:spcBef>
              <a:spcAft>
                <a:spcPct val="0"/>
              </a:spcAft>
              <a:buFont typeface="Arial" panose="020B0604020202020204" pitchFamily="34" charset="0"/>
              <a:buChar char="•"/>
            </a:pPr>
            <a:r>
              <a:rPr lang="en-US" sz="2400" b="0" kern="0" dirty="0" smtClean="0"/>
              <a:t>Organization of best practice exchange workshops and field trainings- Standardization of training modules; ensuring equal access to knowledge through the creation of joint e-learning modules and virtual training platforms</a:t>
            </a:r>
            <a:endParaRPr lang="tr-TR" sz="2400" b="0" kern="0" dirty="0" smtClean="0"/>
          </a:p>
          <a:p>
            <a:pPr marL="432000" indent="-432000" eaLnBrk="0" fontAlgn="base" hangingPunct="0">
              <a:lnSpc>
                <a:spcPct val="100000"/>
              </a:lnSpc>
              <a:spcBef>
                <a:spcPts val="1200"/>
              </a:spcBef>
              <a:spcAft>
                <a:spcPct val="0"/>
              </a:spcAft>
              <a:buFont typeface="Arial" panose="020B0604020202020204" pitchFamily="34" charset="0"/>
              <a:buChar char="•"/>
            </a:pPr>
            <a:r>
              <a:rPr lang="en-US" sz="2400" b="0" kern="0" dirty="0" smtClean="0"/>
              <a:t>Establishment of a maternal and child health research network among countries- Development of a joint field guideline among countries</a:t>
            </a:r>
            <a:endParaRPr lang="tr-TR" sz="2400" b="0" kern="0" dirty="0" smtClean="0"/>
          </a:p>
          <a:p>
            <a:pPr marL="432000" indent="-432000" eaLnBrk="0" fontAlgn="base" hangingPunct="0">
              <a:lnSpc>
                <a:spcPct val="100000"/>
              </a:lnSpc>
              <a:spcBef>
                <a:spcPts val="1200"/>
              </a:spcBef>
              <a:spcAft>
                <a:spcPct val="0"/>
              </a:spcAft>
              <a:buFont typeface="Arial" panose="020B0604020202020204" pitchFamily="34" charset="0"/>
              <a:buChar char="•"/>
            </a:pPr>
            <a:r>
              <a:rPr lang="en-US" sz="2400" b="0" kern="0" dirty="0" smtClean="0"/>
              <a:t>Creation of a mutual support mechanism to ensure the continuity of maternal and child health services during emergencies (such as outbreaks and disasters)</a:t>
            </a:r>
            <a:endParaRPr lang="tr-TR" sz="2400" b="0" kern="0" dirty="0"/>
          </a:p>
        </p:txBody>
      </p:sp>
    </p:spTree>
    <p:extLst>
      <p:ext uri="{BB962C8B-B14F-4D97-AF65-F5344CB8AC3E}">
        <p14:creationId xmlns:p14="http://schemas.microsoft.com/office/powerpoint/2010/main" val="2553212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group of flags in front of a pyramid&#10;&#10;AI-generated content may be incorrect.">
            <a:extLst>
              <a:ext uri="{FF2B5EF4-FFF2-40B4-BE49-F238E27FC236}">
                <a16:creationId xmlns:a16="http://schemas.microsoft.com/office/drawing/2014/main" id="{E273E1FC-8730-5EAF-2E1C-DA47131D084A}"/>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gradFill>
            <a:gsLst>
              <a:gs pos="0">
                <a:schemeClr val="bg2">
                  <a:lumMod val="40000"/>
                  <a:lumOff val="60000"/>
                </a:schemeClr>
              </a:gs>
              <a:gs pos="100000">
                <a:schemeClr val="bg1">
                  <a:lumMod val="50000"/>
                </a:schemeClr>
              </a:gs>
            </a:gsLst>
            <a:lin ang="5400000" scaled="1"/>
          </a:gradFill>
        </p:spPr>
      </p:pic>
      <p:sp>
        <p:nvSpPr>
          <p:cNvPr id="6" name="TextBox 5">
            <a:extLst>
              <a:ext uri="{FF2B5EF4-FFF2-40B4-BE49-F238E27FC236}">
                <a16:creationId xmlns:a16="http://schemas.microsoft.com/office/drawing/2014/main" id="{B2CF8C36-1C6D-3B02-A387-9AD60A0C96C7}"/>
              </a:ext>
            </a:extLst>
          </p:cNvPr>
          <p:cNvSpPr txBox="1"/>
          <p:nvPr/>
        </p:nvSpPr>
        <p:spPr>
          <a:xfrm>
            <a:off x="2671047" y="3133145"/>
            <a:ext cx="6849306" cy="1323439"/>
          </a:xfrm>
          <a:prstGeom prst="rect">
            <a:avLst/>
          </a:prstGeom>
          <a:noFill/>
        </p:spPr>
        <p:txBody>
          <a:bodyPr wrap="square" rtlCol="0">
            <a:spAutoFit/>
          </a:bodyPr>
          <a:lstStyle/>
          <a:p>
            <a:pPr algn="ctr"/>
            <a:r>
              <a:rPr lang="en-US" sz="8000" b="1" spc="-1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 You !</a:t>
            </a: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3446" y="320062"/>
            <a:ext cx="3684507" cy="2813083"/>
          </a:xfrm>
          <a:prstGeom prst="rect">
            <a:avLst/>
          </a:prstGeom>
        </p:spPr>
      </p:pic>
    </p:spTree>
    <p:extLst>
      <p:ext uri="{BB962C8B-B14F-4D97-AF65-F5344CB8AC3E}">
        <p14:creationId xmlns:p14="http://schemas.microsoft.com/office/powerpoint/2010/main" val="839888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61023" y="128877"/>
            <a:ext cx="969010" cy="960755"/>
          </a:xfrm>
          <a:prstGeom prst="rect">
            <a:avLst/>
          </a:prstGeom>
        </p:spPr>
      </p:pic>
      <p:sp>
        <p:nvSpPr>
          <p:cNvPr id="4" name="Dikdörtgen 3"/>
          <p:cNvSpPr/>
          <p:nvPr/>
        </p:nvSpPr>
        <p:spPr>
          <a:xfrm>
            <a:off x="585216" y="1557171"/>
            <a:ext cx="11558016" cy="4462760"/>
          </a:xfrm>
          <a:prstGeom prst="rect">
            <a:avLst/>
          </a:prstGeom>
        </p:spPr>
        <p:txBody>
          <a:bodyPr wrap="square">
            <a:spAutoFit/>
          </a:bodyPr>
          <a:lstStyle/>
          <a:p>
            <a:pPr algn="just"/>
            <a:r>
              <a:rPr lang="en-US" sz="2000" dirty="0"/>
              <a:t>Policies and targets have been set in </a:t>
            </a:r>
            <a:r>
              <a:rPr lang="en-US" sz="2000" b="1" dirty="0"/>
              <a:t>the 12</a:t>
            </a:r>
            <a:r>
              <a:rPr lang="en-US" sz="2000" b="1" baseline="30000" dirty="0"/>
              <a:t>th</a:t>
            </a:r>
            <a:r>
              <a:rPr lang="en-US" sz="2000" b="1" dirty="0"/>
              <a:t> Development Plan and the Strategic Plan </a:t>
            </a:r>
            <a:r>
              <a:rPr lang="en-US" sz="2000" dirty="0"/>
              <a:t>of the Ministry of Health to strengthen women’s and reproductive health services and to reduce maternal mortality in our country.</a:t>
            </a:r>
          </a:p>
          <a:p>
            <a:pPr algn="just"/>
            <a:r>
              <a:rPr lang="en-US" sz="2000" b="1" dirty="0"/>
              <a:t>The protection of maternal and infant health is among the Ministry’s top priorities.</a:t>
            </a:r>
          </a:p>
          <a:p>
            <a:pPr algn="just"/>
            <a:endParaRPr lang="en-US" sz="2000" b="1" dirty="0">
              <a:solidFill>
                <a:srgbClr val="0094AB"/>
              </a:solidFill>
            </a:endParaRPr>
          </a:p>
          <a:p>
            <a:r>
              <a:rPr lang="en-US" sz="2000" b="1" dirty="0">
                <a:solidFill>
                  <a:srgbClr val="0094AB"/>
                </a:solidFill>
              </a:rPr>
              <a:t>The Republic of </a:t>
            </a:r>
            <a:r>
              <a:rPr lang="en-US" sz="2000" b="1" dirty="0" err="1">
                <a:solidFill>
                  <a:srgbClr val="0094AB"/>
                </a:solidFill>
              </a:rPr>
              <a:t>Türkiye</a:t>
            </a:r>
            <a:r>
              <a:rPr lang="en-US" sz="2000" b="1" dirty="0">
                <a:solidFill>
                  <a:srgbClr val="0094AB"/>
                </a:solidFill>
              </a:rPr>
              <a:t> 12</a:t>
            </a:r>
            <a:r>
              <a:rPr lang="en-US" sz="2000" b="1" baseline="30000" dirty="0">
                <a:solidFill>
                  <a:srgbClr val="0094AB"/>
                </a:solidFill>
              </a:rPr>
              <a:t>th</a:t>
            </a:r>
            <a:r>
              <a:rPr lang="en-US" sz="2000" b="1" dirty="0">
                <a:solidFill>
                  <a:srgbClr val="0094AB"/>
                </a:solidFill>
              </a:rPr>
              <a:t> Development Plan (2024–2028)</a:t>
            </a:r>
          </a:p>
          <a:p>
            <a:r>
              <a:rPr lang="en-US" b="1" dirty="0"/>
              <a:t>2.3.3. Health - 706.5:  </a:t>
            </a:r>
            <a:r>
              <a:rPr lang="en-US" dirty="0"/>
              <a:t>Child, women’s, and reproductive health services will be strengthened, premarital and newborn screening programs will be expanded, and the reduction of maternal and infant mortality will be achieved.</a:t>
            </a:r>
          </a:p>
          <a:p>
            <a:endParaRPr lang="en-US" dirty="0"/>
          </a:p>
          <a:p>
            <a:r>
              <a:rPr lang="en-US" sz="2000" b="1" dirty="0">
                <a:solidFill>
                  <a:srgbClr val="0094AB"/>
                </a:solidFill>
              </a:rPr>
              <a:t>The Strategic Plan of the Ministry of Health of the Republic of </a:t>
            </a:r>
            <a:r>
              <a:rPr lang="en-US" sz="2000" b="1" dirty="0" err="1">
                <a:solidFill>
                  <a:srgbClr val="0094AB"/>
                </a:solidFill>
              </a:rPr>
              <a:t>Türkiye</a:t>
            </a:r>
            <a:r>
              <a:rPr lang="en-US" sz="2000" b="1" dirty="0">
                <a:solidFill>
                  <a:srgbClr val="0094AB"/>
                </a:solidFill>
              </a:rPr>
              <a:t> (2024–2028)</a:t>
            </a:r>
          </a:p>
          <a:p>
            <a:r>
              <a:rPr lang="en-US" b="1" dirty="0"/>
              <a:t>Goal 2:</a:t>
            </a:r>
            <a:r>
              <a:rPr lang="en-US" dirty="0"/>
              <a:t> To strengthen primary healthcare services in order to enhance their effectiveness within the health system, and to provide preventive and protective health services through a holistic approach.</a:t>
            </a:r>
          </a:p>
          <a:p>
            <a:r>
              <a:rPr lang="en-US" b="1" dirty="0"/>
              <a:t>Target 5:</a:t>
            </a:r>
            <a:r>
              <a:rPr lang="en-US" dirty="0"/>
              <a:t> To develop preventive measures and supportive practices to protect maternal health and minimize maternal mortality.</a:t>
            </a:r>
          </a:p>
        </p:txBody>
      </p:sp>
      <p:sp>
        <p:nvSpPr>
          <p:cNvPr id="7" name="Dikdörtgen 6"/>
          <p:cNvSpPr/>
          <p:nvPr/>
        </p:nvSpPr>
        <p:spPr>
          <a:xfrm>
            <a:off x="1842221" y="227035"/>
            <a:ext cx="8812602"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Women’s Health Empowerment / Reduction of Maternal Mortality</a:t>
            </a:r>
            <a:endParaRPr kumimoji="0" lang="tr-TR"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655448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42735" y="128877"/>
            <a:ext cx="969010" cy="960755"/>
          </a:xfrm>
          <a:prstGeom prst="rect">
            <a:avLst/>
          </a:prstGeom>
        </p:spPr>
      </p:pic>
      <p:sp>
        <p:nvSpPr>
          <p:cNvPr id="4" name="Dikdörtgen 3"/>
          <p:cNvSpPr/>
          <p:nvPr/>
        </p:nvSpPr>
        <p:spPr>
          <a:xfrm>
            <a:off x="2197608" y="309331"/>
            <a:ext cx="8016240"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Maternal Mortality Ratio (per 100,000 Live Births)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7" name="Dikdörtgen 6"/>
          <p:cNvSpPr/>
          <p:nvPr/>
        </p:nvSpPr>
        <p:spPr>
          <a:xfrm>
            <a:off x="642735" y="2029950"/>
            <a:ext cx="11173968" cy="2246769"/>
          </a:xfrm>
          <a:prstGeom prst="rect">
            <a:avLst/>
          </a:prstGeom>
        </p:spPr>
        <p:txBody>
          <a:bodyPr wrap="square">
            <a:spAutoFit/>
          </a:bodyPr>
          <a:lstStyle/>
          <a:p>
            <a:pPr marL="342900" marR="213995" lvl="0" indent="-342900" algn="just">
              <a:buClr>
                <a:srgbClr val="0094AB"/>
              </a:buClr>
              <a:buFont typeface="Wingdings" panose="05000000000000000000" pitchFamily="2" charset="2"/>
              <a:buChar char="§"/>
            </a:pPr>
            <a:r>
              <a:rPr lang="tr-TR" sz="2000" dirty="0">
                <a:solidFill>
                  <a:prstClr val="black"/>
                </a:solidFill>
                <a:latin typeface="Calibri" panose="020F0502020204030204"/>
              </a:rPr>
              <a:t>T</a:t>
            </a:r>
            <a:r>
              <a:rPr lang="en-US" sz="2000" dirty="0">
                <a:solidFill>
                  <a:prstClr val="black"/>
                </a:solidFill>
                <a:latin typeface="Calibri" panose="020F0502020204030204"/>
              </a:rPr>
              <a:t>he maternal mortality ratio, which was 28.5 per 100,000 live births in the 2005 National Maternal Mortality Study, decreased to 14.5 per 100,000 in 2017 and to 13.4 per 100,000 in 2023 as a result of strengthening systems that provide preventive measures and support for maternal health</a:t>
            </a:r>
            <a:r>
              <a:rPr lang="tr-TR" sz="2000" dirty="0">
                <a:solidFill>
                  <a:prstClr val="black"/>
                </a:solidFill>
                <a:latin typeface="Calibri" panose="020F0502020204030204"/>
              </a:rPr>
              <a:t> i</a:t>
            </a:r>
            <a:r>
              <a:rPr lang="en-US" sz="2000" dirty="0">
                <a:solidFill>
                  <a:prstClr val="black"/>
                </a:solidFill>
                <a:latin typeface="Calibri" panose="020F0502020204030204"/>
              </a:rPr>
              <a:t>n our country.</a:t>
            </a:r>
            <a:endParaRPr lang="tr-TR" sz="2000" dirty="0">
              <a:solidFill>
                <a:prstClr val="black"/>
              </a:solidFill>
              <a:latin typeface="Calibri" panose="020F0502020204030204"/>
              <a:ea typeface="Times New Roman" panose="02020603050405020304" pitchFamily="18" charset="0"/>
            </a:endParaRPr>
          </a:p>
          <a:p>
            <a:pPr marL="342900" marR="213995" lvl="0" indent="-342900" algn="just">
              <a:buClr>
                <a:srgbClr val="0094AB"/>
              </a:buClr>
              <a:buFont typeface="Wingdings" panose="05000000000000000000" pitchFamily="2" charset="2"/>
              <a:buChar char="§"/>
            </a:pPr>
            <a:endParaRPr lang="tr-TR" sz="2000" dirty="0">
              <a:solidFill>
                <a:prstClr val="black"/>
              </a:solidFill>
              <a:latin typeface="Calibri" panose="020F0502020204030204"/>
              <a:ea typeface="Times New Roman" panose="02020603050405020304" pitchFamily="18" charset="0"/>
            </a:endParaRPr>
          </a:p>
          <a:p>
            <a:pPr marL="342900" marR="213995" lvl="0" indent="-342900" algn="just">
              <a:buClr>
                <a:srgbClr val="0094AB"/>
              </a:buClr>
              <a:buFont typeface="Wingdings" panose="05000000000000000000" pitchFamily="2" charset="2"/>
              <a:buChar char="§"/>
            </a:pPr>
            <a:r>
              <a:rPr lang="en-US" sz="2000" dirty="0">
                <a:solidFill>
                  <a:prstClr val="black"/>
                </a:solidFill>
                <a:latin typeface="Calibri" panose="020F0502020204030204"/>
              </a:rPr>
              <a:t>In 2024, the maternal mortality ratio decreased to </a:t>
            </a:r>
            <a:r>
              <a:rPr lang="en-US" sz="2000" b="1" dirty="0">
                <a:solidFill>
                  <a:prstClr val="black"/>
                </a:solidFill>
                <a:latin typeface="Calibri" panose="020F0502020204030204"/>
              </a:rPr>
              <a:t>11.5</a:t>
            </a:r>
            <a:r>
              <a:rPr lang="en-US" sz="2000" dirty="0">
                <a:solidFill>
                  <a:prstClr val="black"/>
                </a:solidFill>
                <a:latin typeface="Calibri" panose="020F0502020204030204"/>
              </a:rPr>
              <a:t> per 100,000 live births, </a:t>
            </a:r>
            <a:r>
              <a:rPr lang="en-US" sz="2000" b="1" dirty="0">
                <a:solidFill>
                  <a:prstClr val="black"/>
                </a:solidFill>
                <a:latin typeface="Calibri" panose="020F0502020204030204"/>
              </a:rPr>
              <a:t>marking the lowest maternal mortality rate ever recorded in our country</a:t>
            </a:r>
            <a:r>
              <a:rPr lang="en-US" sz="2000" dirty="0">
                <a:solidFill>
                  <a:prstClr val="black"/>
                </a:solidFill>
                <a:latin typeface="Calibri" panose="020F0502020204030204"/>
              </a:rPr>
              <a:t>.</a:t>
            </a:r>
            <a:endParaRPr lang="tr-TR" sz="2000" dirty="0">
              <a:solidFill>
                <a:prstClr val="black"/>
              </a:solidFill>
              <a:latin typeface="Calibri" panose="020F0502020204030204"/>
              <a:ea typeface="Times New Roman" panose="02020603050405020304" pitchFamily="18" charset="0"/>
            </a:endParaRPr>
          </a:p>
        </p:txBody>
      </p:sp>
    </p:spTree>
    <p:extLst>
      <p:ext uri="{BB962C8B-B14F-4D97-AF65-F5344CB8AC3E}">
        <p14:creationId xmlns:p14="http://schemas.microsoft.com/office/powerpoint/2010/main" val="1442305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61023" y="128877"/>
            <a:ext cx="969010" cy="960755"/>
          </a:xfrm>
          <a:prstGeom prst="rect">
            <a:avLst/>
          </a:prstGeom>
        </p:spPr>
      </p:pic>
      <p:sp>
        <p:nvSpPr>
          <p:cNvPr id="3" name="Dikdörtgen 2"/>
          <p:cNvSpPr/>
          <p:nvPr/>
        </p:nvSpPr>
        <p:spPr>
          <a:xfrm>
            <a:off x="1987296" y="345609"/>
            <a:ext cx="8537448"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Program</a:t>
            </a:r>
            <a:r>
              <a:rPr kumimoji="0" lang="tr-TR" sz="2800" b="1" i="0" u="none" strike="noStrike" kern="0" cap="none" spc="0" normalizeH="0" baseline="0" noProof="0" dirty="0" smtClean="0">
                <a:ln>
                  <a:noFill/>
                </a:ln>
                <a:solidFill>
                  <a:srgbClr val="0094AB"/>
                </a:solidFill>
                <a:effectLst/>
                <a:uLnTx/>
                <a:uFillTx/>
                <a:latin typeface="Calibri" panose="020F0502020204030204"/>
                <a:ea typeface="+mj-ea"/>
                <a:cs typeface="+mj-cs"/>
              </a:rPr>
              <a:t>me</a:t>
            </a:r>
            <a:r>
              <a:rPr kumimoji="0" lang="en-US" sz="2800" b="1" i="0" u="none" strike="noStrike" kern="0" cap="none" spc="0" normalizeH="0" baseline="0" noProof="0" dirty="0" smtClean="0">
                <a:ln>
                  <a:noFill/>
                </a:ln>
                <a:solidFill>
                  <a:srgbClr val="0094AB"/>
                </a:solidFill>
                <a:effectLst/>
                <a:uLnTx/>
                <a:uFillTx/>
                <a:latin typeface="Calibri" panose="020F0502020204030204"/>
                <a:ea typeface="+mj-ea"/>
                <a:cs typeface="+mj-cs"/>
              </a:rPr>
              <a:t>s and Activities to Prevent Maternal Deaths</a:t>
            </a:r>
            <a:endParaRPr kumimoji="0" lang="tr-TR" sz="1800" b="0" i="0" u="none" strike="noStrike" kern="0" cap="none" spc="0" normalizeH="0" baseline="0" noProof="0" dirty="0" smtClean="0">
              <a:ln>
                <a:noFill/>
              </a:ln>
              <a:solidFill>
                <a:sysClr val="windowText" lastClr="000000"/>
              </a:solidFill>
              <a:effectLst/>
              <a:uLnTx/>
              <a:uFillTx/>
            </a:endParaRPr>
          </a:p>
        </p:txBody>
      </p:sp>
      <p:sp>
        <p:nvSpPr>
          <p:cNvPr id="20" name="Dikdörtgen 19">
            <a:extLst>
              <a:ext uri="{FF2B5EF4-FFF2-40B4-BE49-F238E27FC236}">
                <a16:creationId xmlns:a16="http://schemas.microsoft.com/office/drawing/2014/main" id="{A4EE1D71-6BD4-4259-9666-FF30F9CF1F68}"/>
              </a:ext>
            </a:extLst>
          </p:cNvPr>
          <p:cNvSpPr/>
          <p:nvPr/>
        </p:nvSpPr>
        <p:spPr>
          <a:xfrm>
            <a:off x="1138973" y="1454354"/>
            <a:ext cx="3645802" cy="4678204"/>
          </a:xfrm>
          <a:prstGeom prst="rect">
            <a:avLst/>
          </a:prstGeom>
          <a:ln w="25400">
            <a:solidFill>
              <a:srgbClr val="2EB4B9"/>
            </a:solidFill>
          </a:ln>
        </p:spPr>
        <p:txBody>
          <a:bodyPr wrap="square">
            <a:spAutoFit/>
          </a:bodyPr>
          <a:lstStyle/>
          <a:p>
            <a:pPr>
              <a:spcAft>
                <a:spcPts val="600"/>
              </a:spcAft>
            </a:pPr>
            <a:endParaRPr lang="tr-TR" b="1" dirty="0">
              <a:solidFill>
                <a:srgbClr val="C00000"/>
              </a:solidFill>
              <a:latin typeface="Calibri" panose="020F0502020204030204"/>
              <a:cs typeface="Arial" panose="020B0604020202020204" pitchFamily="34" charset="0"/>
            </a:endParaRPr>
          </a:p>
          <a:p>
            <a:pPr>
              <a:spcAft>
                <a:spcPts val="600"/>
              </a:spcAft>
            </a:pPr>
            <a:r>
              <a:rPr lang="en-US" b="1" dirty="0">
                <a:solidFill>
                  <a:srgbClr val="C00000"/>
                </a:solidFill>
                <a:latin typeface="Calibri" panose="020F0502020204030204"/>
                <a:cs typeface="Arial" panose="020B0604020202020204" pitchFamily="34" charset="0"/>
              </a:rPr>
              <a:t>First Delay Model</a:t>
            </a:r>
          </a:p>
          <a:p>
            <a:pPr>
              <a:spcAft>
                <a:spcPts val="600"/>
              </a:spcAft>
            </a:pPr>
            <a:r>
              <a:rPr lang="en-US" sz="1600" dirty="0">
                <a:solidFill>
                  <a:prstClr val="black"/>
                </a:solidFill>
                <a:latin typeface="Calibri" panose="020F0502020204030204"/>
              </a:rPr>
              <a:t>All factors that cause a delay in the woman’s decision to seek care</a:t>
            </a:r>
          </a:p>
          <a:p>
            <a:pPr>
              <a:spcAft>
                <a:spcPts val="600"/>
              </a:spcAft>
            </a:pPr>
            <a:r>
              <a:rPr lang="en-US" sz="1600" dirty="0">
                <a:solidFill>
                  <a:srgbClr val="33CCCC"/>
                </a:solidFill>
                <a:latin typeface="Calibri" panose="020F0502020204030204"/>
                <a:cs typeface="Arial" panose="020B0604020202020204" pitchFamily="34" charset="0"/>
              </a:rPr>
              <a:t>…………………………………………………………..</a:t>
            </a:r>
          </a:p>
          <a:p>
            <a:pPr>
              <a:spcAft>
                <a:spcPts val="600"/>
              </a:spcAft>
            </a:pPr>
            <a:endParaRPr lang="en-US" sz="1600" dirty="0">
              <a:solidFill>
                <a:prstClr val="black"/>
              </a:solidFill>
              <a:latin typeface="Calibri" panose="020F0502020204030204"/>
              <a:cs typeface="Arial" panose="020B0604020202020204" pitchFamily="34" charset="0"/>
            </a:endParaRPr>
          </a:p>
          <a:p>
            <a:pPr>
              <a:spcAft>
                <a:spcPts val="600"/>
              </a:spcAft>
            </a:pPr>
            <a:r>
              <a:rPr lang="en-US" b="1" dirty="0">
                <a:solidFill>
                  <a:srgbClr val="C00000"/>
                </a:solidFill>
                <a:latin typeface="Calibri" panose="020F0502020204030204"/>
                <a:cs typeface="Arial" panose="020B0604020202020204" pitchFamily="34" charset="0"/>
              </a:rPr>
              <a:t>Second Delay Model</a:t>
            </a:r>
          </a:p>
          <a:p>
            <a:pPr>
              <a:spcAft>
                <a:spcPts val="600"/>
              </a:spcAft>
            </a:pPr>
            <a:r>
              <a:rPr lang="en-US" sz="1600" dirty="0">
                <a:solidFill>
                  <a:prstClr val="black"/>
                </a:solidFill>
                <a:latin typeface="Calibri" panose="020F0502020204030204"/>
              </a:rPr>
              <a:t>All factors that cause a delay in the transfer of the pregnant woman</a:t>
            </a:r>
          </a:p>
          <a:p>
            <a:pPr>
              <a:spcAft>
                <a:spcPts val="600"/>
              </a:spcAft>
            </a:pPr>
            <a:r>
              <a:rPr lang="tr-TR" sz="1600" dirty="0">
                <a:solidFill>
                  <a:srgbClr val="33CCCC"/>
                </a:solidFill>
                <a:latin typeface="Calibri" panose="020F0502020204030204"/>
                <a:cs typeface="Arial" panose="020B0604020202020204" pitchFamily="34" charset="0"/>
              </a:rPr>
              <a:t>……………………………………………………………..</a:t>
            </a:r>
          </a:p>
          <a:p>
            <a:pPr>
              <a:spcAft>
                <a:spcPts val="600"/>
              </a:spcAft>
            </a:pPr>
            <a:r>
              <a:rPr lang="en-US" b="1" dirty="0">
                <a:solidFill>
                  <a:srgbClr val="C00000"/>
                </a:solidFill>
                <a:latin typeface="Calibri" panose="020F0502020204030204"/>
                <a:cs typeface="Arial" panose="020B0604020202020204" pitchFamily="34" charset="0"/>
              </a:rPr>
              <a:t>Third Delay Model</a:t>
            </a:r>
          </a:p>
          <a:p>
            <a:pPr>
              <a:spcAft>
                <a:spcPts val="600"/>
              </a:spcAft>
            </a:pPr>
            <a:r>
              <a:rPr lang="en-US" sz="1600" dirty="0">
                <a:solidFill>
                  <a:prstClr val="black"/>
                </a:solidFill>
                <a:latin typeface="Calibri" panose="020F0502020204030204"/>
              </a:rPr>
              <a:t>All factors that cause a delay in receiving care after the pregnant woman has accessed the health service</a:t>
            </a:r>
          </a:p>
          <a:p>
            <a:pPr>
              <a:spcAft>
                <a:spcPts val="600"/>
              </a:spcAft>
            </a:pPr>
            <a:endParaRPr lang="tr-TR" sz="1600" dirty="0">
              <a:solidFill>
                <a:prstClr val="black"/>
              </a:solidFill>
              <a:latin typeface="Calibri" panose="020F0502020204030204"/>
              <a:cs typeface="Arial" panose="020B0604020202020204" pitchFamily="34" charset="0"/>
            </a:endParaRPr>
          </a:p>
        </p:txBody>
      </p:sp>
      <p:sp>
        <p:nvSpPr>
          <p:cNvPr id="21" name="Metin kutusu 20">
            <a:extLst>
              <a:ext uri="{FF2B5EF4-FFF2-40B4-BE49-F238E27FC236}">
                <a16:creationId xmlns:a16="http://schemas.microsoft.com/office/drawing/2014/main" id="{A8C2C8DA-76B1-486D-9D2B-A93277A90A88}"/>
              </a:ext>
            </a:extLst>
          </p:cNvPr>
          <p:cNvSpPr txBox="1"/>
          <p:nvPr/>
        </p:nvSpPr>
        <p:spPr>
          <a:xfrm>
            <a:off x="7174282" y="1472637"/>
            <a:ext cx="4445675" cy="1471172"/>
          </a:xfrm>
          <a:prstGeom prst="rect">
            <a:avLst/>
          </a:prstGeom>
          <a:noFill/>
          <a:ln w="25400">
            <a:solidFill>
              <a:srgbClr val="ED7D31">
                <a:lumMod val="75000"/>
              </a:srgbClr>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Calibri" panose="020F0502020204030204"/>
              </a:rPr>
              <a:t>The following programs are being implemented:</a:t>
            </a:r>
          </a:p>
          <a:p>
            <a:pPr marL="342900" marR="0" lvl="0" indent="-342900" algn="just" defTabSz="914400" eaLnBrk="1" fontAlgn="auto" latinLnBrk="0" hangingPunct="1">
              <a:lnSpc>
                <a:spcPct val="115000"/>
              </a:lnSpc>
              <a:spcBef>
                <a:spcPts val="0"/>
              </a:spcBef>
              <a:spcAft>
                <a:spcPts val="0"/>
              </a:spcAft>
              <a:buClr>
                <a:srgbClr val="0094AB"/>
              </a:buClr>
              <a:buSzTx/>
              <a:buFont typeface="Wingdings" panose="05000000000000000000" pitchFamily="2" charset="2"/>
              <a:buChar char="§"/>
              <a:tabLst/>
              <a:defRPr/>
            </a:pPr>
            <a:r>
              <a:rPr kumimoji="0" lang="en-US" sz="1600" b="0" i="0" u="none" strike="noStrike" kern="0" cap="none" spc="0" normalizeH="0" baseline="0" noProof="0" dirty="0" smtClean="0">
                <a:ln>
                  <a:noFill/>
                </a:ln>
                <a:solidFill>
                  <a:prstClr val="black"/>
                </a:solidFill>
                <a:effectLst/>
                <a:uLnTx/>
                <a:uFillTx/>
                <a:latin typeface="Calibri" panose="020F0502020204030204"/>
              </a:rPr>
              <a:t>Monitoring for Women Aged 15–49</a:t>
            </a:r>
            <a:endParaRPr kumimoji="0" lang="en-US" sz="1600" b="0" i="0" u="none" strike="noStrike" kern="0" cap="none" spc="0" normalizeH="0" baseline="0" noProof="0" dirty="0" smtClean="0">
              <a:ln>
                <a:noFill/>
              </a:ln>
              <a:solidFill>
                <a:prstClr val="black"/>
              </a:solidFill>
              <a:effectLst/>
              <a:uLnTx/>
              <a:uFillTx/>
              <a:latin typeface="Calibri" panose="020F0502020204030204"/>
              <a:ea typeface="ヒラギノ角ゴ Pro W3"/>
              <a:cs typeface="Arial" pitchFamily="34" charset="0"/>
            </a:endParaRPr>
          </a:p>
          <a:p>
            <a:pPr marL="342900" marR="0" lvl="0" indent="-342900" algn="just" defTabSz="914400" eaLnBrk="1" fontAlgn="auto" latinLnBrk="0" hangingPunct="1">
              <a:lnSpc>
                <a:spcPct val="115000"/>
              </a:lnSpc>
              <a:spcBef>
                <a:spcPts val="0"/>
              </a:spcBef>
              <a:spcAft>
                <a:spcPts val="0"/>
              </a:spcAft>
              <a:buClr>
                <a:srgbClr val="0094AB"/>
              </a:buClr>
              <a:buSzTx/>
              <a:buFont typeface="Wingdings" panose="05000000000000000000" pitchFamily="2" charset="2"/>
              <a:buChar char="§"/>
              <a:tabLst/>
              <a:defRPr/>
            </a:pPr>
            <a:r>
              <a:rPr kumimoji="0" lang="en-US" sz="1600" b="0" i="0" u="none" strike="noStrike" kern="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Premarital Counseling</a:t>
            </a:r>
          </a:p>
          <a:p>
            <a:pPr marL="342900" marR="0" lvl="0" indent="-342900" algn="just" defTabSz="914400" eaLnBrk="1" fontAlgn="auto" latinLnBrk="0" hangingPunct="1">
              <a:lnSpc>
                <a:spcPct val="115000"/>
              </a:lnSpc>
              <a:spcBef>
                <a:spcPts val="0"/>
              </a:spcBef>
              <a:spcAft>
                <a:spcPts val="0"/>
              </a:spcAft>
              <a:buClr>
                <a:srgbClr val="0094AB"/>
              </a:buClr>
              <a:buSzTx/>
              <a:buFont typeface="Wingdings" panose="05000000000000000000" pitchFamily="2" charset="2"/>
              <a:buChar char="§"/>
              <a:tabLst/>
              <a:defRPr/>
            </a:pPr>
            <a:r>
              <a:rPr kumimoji="0" lang="en-US" sz="1600" b="0" i="0" u="none" strike="noStrike" kern="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In-Service Training on Reproductive Health</a:t>
            </a:r>
          </a:p>
          <a:p>
            <a:pPr marL="342900" marR="0" lvl="0" indent="-342900" algn="just" defTabSz="914400" eaLnBrk="1" fontAlgn="auto" latinLnBrk="0" hangingPunct="1">
              <a:lnSpc>
                <a:spcPct val="115000"/>
              </a:lnSpc>
              <a:spcBef>
                <a:spcPts val="0"/>
              </a:spcBef>
              <a:spcAft>
                <a:spcPts val="0"/>
              </a:spcAft>
              <a:buClr>
                <a:srgbClr val="0094AB"/>
              </a:buClr>
              <a:buSzTx/>
              <a:buFont typeface="Wingdings" panose="05000000000000000000" pitchFamily="2" charset="2"/>
              <a:buChar char="§"/>
              <a:tabLst/>
              <a:defRPr/>
            </a:pPr>
            <a:r>
              <a:rPr kumimoji="0" lang="en-US" sz="1600" b="0" i="0" u="none" strike="noStrike" kern="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Pregnancy School </a:t>
            </a:r>
            <a:r>
              <a:rPr kumimoji="0" lang="en-US" sz="1600" b="0" i="0" u="none" strike="noStrike" kern="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Programmes</a:t>
            </a:r>
            <a:endParaRPr kumimoji="0" lang="en-US" sz="1600" b="0" i="0" u="none" strike="noStrike" kern="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22" name="Metin kutusu 21">
            <a:extLst>
              <a:ext uri="{FF2B5EF4-FFF2-40B4-BE49-F238E27FC236}">
                <a16:creationId xmlns:a16="http://schemas.microsoft.com/office/drawing/2014/main" id="{76017588-B5F8-4894-AD72-83DB427940EC}"/>
              </a:ext>
            </a:extLst>
          </p:cNvPr>
          <p:cNvSpPr txBox="1"/>
          <p:nvPr/>
        </p:nvSpPr>
        <p:spPr>
          <a:xfrm>
            <a:off x="7174282" y="3477771"/>
            <a:ext cx="4455604" cy="584775"/>
          </a:xfrm>
          <a:prstGeom prst="rect">
            <a:avLst/>
          </a:prstGeom>
          <a:noFill/>
          <a:ln w="25400">
            <a:solidFill>
              <a:srgbClr val="5B9BD5"/>
            </a:solidFill>
          </a:ln>
        </p:spPr>
        <p:txBody>
          <a:bodyPr wrap="square" rtlCol="0">
            <a:spAutoFit/>
          </a:bodyPr>
          <a:lstStyle/>
          <a:p>
            <a:pPr marL="285750" marR="0" lvl="0" indent="-285750" defTabSz="914400" eaLnBrk="1" fontAlgn="auto" latinLnBrk="0" hangingPunct="1">
              <a:lnSpc>
                <a:spcPct val="100000"/>
              </a:lnSpc>
              <a:spcBef>
                <a:spcPts val="0"/>
              </a:spcBef>
              <a:spcAft>
                <a:spcPts val="0"/>
              </a:spcAft>
              <a:buClr>
                <a:srgbClr val="0094AB"/>
              </a:buClr>
              <a:buSzTx/>
              <a:buFont typeface="Wingdings" panose="05000000000000000000" pitchFamily="2" charset="2"/>
              <a:buChar char="§"/>
              <a:tabLst/>
              <a:defRPr/>
            </a:pPr>
            <a:r>
              <a:rPr kumimoji="0" lang="en-US" sz="1600" b="0" i="0" u="none" strike="noStrike" kern="0" cap="none" spc="0" normalizeH="0" baseline="0" noProof="0" dirty="0" smtClean="0">
                <a:ln>
                  <a:noFill/>
                </a:ln>
                <a:solidFill>
                  <a:prstClr val="black"/>
                </a:solidFill>
                <a:effectLst/>
                <a:uLnTx/>
                <a:uFillTx/>
                <a:latin typeface="Calibri" panose="020F0502020204030204"/>
              </a:rPr>
              <a:t>The Accommodation Program for Expectant Mothers is being implemented</a:t>
            </a:r>
            <a:r>
              <a:rPr kumimoji="0" lang="en-US" sz="1600" b="0" i="0" u="none" strike="noStrike" kern="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a:t>
            </a:r>
            <a:endParaRPr kumimoji="0" lang="en-US" sz="1600" b="0" i="0" u="none" strike="noStrike" kern="0" cap="none" spc="0" normalizeH="0" baseline="0" noProof="0" dirty="0" smtClean="0">
              <a:ln>
                <a:noFill/>
              </a:ln>
              <a:solidFill>
                <a:prstClr val="black"/>
              </a:solidFill>
              <a:effectLst/>
              <a:uLnTx/>
              <a:uFillTx/>
              <a:latin typeface="Calibri" panose="020F0502020204030204"/>
            </a:endParaRPr>
          </a:p>
        </p:txBody>
      </p:sp>
      <p:sp>
        <p:nvSpPr>
          <p:cNvPr id="23" name="Metin kutusu 22">
            <a:extLst>
              <a:ext uri="{FF2B5EF4-FFF2-40B4-BE49-F238E27FC236}">
                <a16:creationId xmlns:a16="http://schemas.microsoft.com/office/drawing/2014/main" id="{0B81D9AB-9244-4780-847F-04F3C5D7E2DD}"/>
              </a:ext>
            </a:extLst>
          </p:cNvPr>
          <p:cNvSpPr txBox="1"/>
          <p:nvPr/>
        </p:nvSpPr>
        <p:spPr>
          <a:xfrm>
            <a:off x="7174283" y="4794980"/>
            <a:ext cx="4455603" cy="1224951"/>
          </a:xfrm>
          <a:prstGeom prst="rect">
            <a:avLst/>
          </a:prstGeom>
          <a:noFill/>
          <a:ln w="25400">
            <a:solidFill>
              <a:srgbClr val="A85C87"/>
            </a:solidFill>
          </a:ln>
        </p:spPr>
        <p:txBody>
          <a:bodyPr wrap="square" rtlCol="0">
            <a:spAutoFit/>
          </a:bodyPr>
          <a:lstStyle/>
          <a:p>
            <a:pPr marL="342900" indent="-342900" algn="just">
              <a:lnSpc>
                <a:spcPct val="115000"/>
              </a:lnSpc>
              <a:buClr>
                <a:srgbClr val="0094AB"/>
              </a:buClr>
              <a:buFont typeface="Wingdings" panose="05000000000000000000" pitchFamily="2" charset="2"/>
              <a:buChar char="§"/>
              <a:defRPr/>
            </a:pPr>
            <a:r>
              <a:rPr lang="en-US" sz="1600" dirty="0">
                <a:solidFill>
                  <a:prstClr val="black"/>
                </a:solidFill>
                <a:latin typeface="Calibri" panose="020F0502020204030204" pitchFamily="34" charset="0"/>
                <a:cs typeface="Calibri" panose="020F0502020204030204" pitchFamily="34" charset="0"/>
              </a:rPr>
              <a:t>Antenatal Care </a:t>
            </a:r>
            <a:r>
              <a:rPr lang="en-US" sz="1600" dirty="0" err="1">
                <a:solidFill>
                  <a:prstClr val="black"/>
                </a:solidFill>
                <a:latin typeface="Calibri" panose="020F0502020204030204" pitchFamily="34" charset="0"/>
                <a:cs typeface="Calibri" panose="020F0502020204030204" pitchFamily="34" charset="0"/>
              </a:rPr>
              <a:t>Programme</a:t>
            </a:r>
            <a:endParaRPr lang="en-US" sz="1600" dirty="0">
              <a:solidFill>
                <a:prstClr val="black"/>
              </a:solidFill>
              <a:latin typeface="Calibri" panose="020F0502020204030204" pitchFamily="34" charset="0"/>
              <a:cs typeface="Calibri" panose="020F0502020204030204" pitchFamily="34" charset="0"/>
            </a:endParaRPr>
          </a:p>
          <a:p>
            <a:pPr marL="342900" indent="-342900" algn="just">
              <a:lnSpc>
                <a:spcPct val="115000"/>
              </a:lnSpc>
              <a:buClr>
                <a:srgbClr val="0094AB"/>
              </a:buClr>
              <a:buFont typeface="Wingdings" panose="05000000000000000000" pitchFamily="2" charset="2"/>
              <a:buChar char="§"/>
              <a:defRPr/>
            </a:pPr>
            <a:r>
              <a:rPr lang="en-US" sz="1600" dirty="0">
                <a:solidFill>
                  <a:prstClr val="black"/>
                </a:solidFill>
                <a:latin typeface="Calibri" panose="020F0502020204030204" pitchFamily="34" charset="0"/>
                <a:cs typeface="Calibri" panose="020F0502020204030204" pitchFamily="34" charset="0"/>
              </a:rPr>
              <a:t>Postnatal Care </a:t>
            </a:r>
            <a:r>
              <a:rPr lang="en-US" sz="1600" dirty="0" err="1">
                <a:solidFill>
                  <a:prstClr val="black"/>
                </a:solidFill>
                <a:latin typeface="Calibri" panose="020F0502020204030204" pitchFamily="34" charset="0"/>
                <a:cs typeface="Calibri" panose="020F0502020204030204" pitchFamily="34" charset="0"/>
              </a:rPr>
              <a:t>Programme</a:t>
            </a:r>
            <a:endParaRPr lang="en-US" sz="1600" dirty="0">
              <a:solidFill>
                <a:prstClr val="black"/>
              </a:solidFill>
              <a:latin typeface="Calibri" panose="020F0502020204030204" pitchFamily="34" charset="0"/>
              <a:cs typeface="Calibri" panose="020F0502020204030204" pitchFamily="34" charset="0"/>
            </a:endParaRPr>
          </a:p>
          <a:p>
            <a:pPr marL="342900" indent="-342900" algn="just">
              <a:lnSpc>
                <a:spcPct val="115000"/>
              </a:lnSpc>
              <a:buClr>
                <a:srgbClr val="0094AB"/>
              </a:buClr>
              <a:buFont typeface="Wingdings" panose="05000000000000000000" pitchFamily="2" charset="2"/>
              <a:buChar char="§"/>
              <a:defRPr/>
            </a:pPr>
            <a:r>
              <a:rPr lang="en-US" sz="1600" dirty="0">
                <a:solidFill>
                  <a:prstClr val="black"/>
                </a:solidFill>
                <a:latin typeface="Calibri" panose="020F0502020204030204" pitchFamily="34" charset="0"/>
                <a:cs typeface="Calibri" panose="020F0502020204030204" pitchFamily="34" charset="0"/>
              </a:rPr>
              <a:t>Emergency Obstetric Care </a:t>
            </a:r>
            <a:r>
              <a:rPr lang="en-US" sz="1600" dirty="0" err="1">
                <a:solidFill>
                  <a:prstClr val="black"/>
                </a:solidFill>
                <a:latin typeface="Calibri" panose="020F0502020204030204" pitchFamily="34" charset="0"/>
                <a:cs typeface="Calibri" panose="020F0502020204030204" pitchFamily="34" charset="0"/>
              </a:rPr>
              <a:t>Programmes</a:t>
            </a:r>
            <a:r>
              <a:rPr lang="en-US" sz="1600" dirty="0">
                <a:solidFill>
                  <a:prstClr val="black"/>
                </a:solidFill>
                <a:latin typeface="Calibri" panose="020F0502020204030204" pitchFamily="34" charset="0"/>
                <a:cs typeface="Calibri" panose="020F0502020204030204" pitchFamily="34" charset="0"/>
              </a:rPr>
              <a:t> are being implemented.</a:t>
            </a:r>
          </a:p>
        </p:txBody>
      </p:sp>
      <p:cxnSp>
        <p:nvCxnSpPr>
          <p:cNvPr id="24" name="Düz Ok Bağlayıcısı 23">
            <a:extLst>
              <a:ext uri="{FF2B5EF4-FFF2-40B4-BE49-F238E27FC236}">
                <a16:creationId xmlns:a16="http://schemas.microsoft.com/office/drawing/2014/main" id="{E8BE584E-E495-4518-92BF-02A33E20BD08}"/>
              </a:ext>
            </a:extLst>
          </p:cNvPr>
          <p:cNvCxnSpPr>
            <a:cxnSpLocks/>
          </p:cNvCxnSpPr>
          <p:nvPr/>
        </p:nvCxnSpPr>
        <p:spPr>
          <a:xfrm>
            <a:off x="5087893" y="2208223"/>
            <a:ext cx="1783271" cy="0"/>
          </a:xfrm>
          <a:prstGeom prst="straightConnector1">
            <a:avLst/>
          </a:prstGeom>
          <a:noFill/>
          <a:ln w="69850" cap="flat" cmpd="sng" algn="ctr">
            <a:solidFill>
              <a:srgbClr val="ED7D31"/>
            </a:solidFill>
            <a:prstDash val="solid"/>
            <a:miter lim="800000"/>
            <a:tailEnd type="triangle"/>
          </a:ln>
          <a:effectLst/>
        </p:spPr>
      </p:cxnSp>
      <p:cxnSp>
        <p:nvCxnSpPr>
          <p:cNvPr id="25" name="Düz Ok Bağlayıcısı 24">
            <a:extLst>
              <a:ext uri="{FF2B5EF4-FFF2-40B4-BE49-F238E27FC236}">
                <a16:creationId xmlns:a16="http://schemas.microsoft.com/office/drawing/2014/main" id="{804520B5-4F6C-43DA-9E39-8BD70B899F2A}"/>
              </a:ext>
            </a:extLst>
          </p:cNvPr>
          <p:cNvCxnSpPr>
            <a:cxnSpLocks/>
          </p:cNvCxnSpPr>
          <p:nvPr/>
        </p:nvCxnSpPr>
        <p:spPr>
          <a:xfrm>
            <a:off x="5056221" y="3801434"/>
            <a:ext cx="1814943" cy="0"/>
          </a:xfrm>
          <a:prstGeom prst="straightConnector1">
            <a:avLst/>
          </a:prstGeom>
          <a:noFill/>
          <a:ln w="69850" cap="flat" cmpd="sng" algn="ctr">
            <a:solidFill>
              <a:srgbClr val="5B9BD5"/>
            </a:solidFill>
            <a:prstDash val="solid"/>
            <a:miter lim="800000"/>
            <a:tailEnd type="triangle"/>
          </a:ln>
          <a:effectLst/>
        </p:spPr>
      </p:cxnSp>
      <p:cxnSp>
        <p:nvCxnSpPr>
          <p:cNvPr id="26" name="Düz Ok Bağlayıcısı 25">
            <a:extLst>
              <a:ext uri="{FF2B5EF4-FFF2-40B4-BE49-F238E27FC236}">
                <a16:creationId xmlns:a16="http://schemas.microsoft.com/office/drawing/2014/main" id="{F2160538-823A-4DC3-8AD2-65AC790B9655}"/>
              </a:ext>
            </a:extLst>
          </p:cNvPr>
          <p:cNvCxnSpPr>
            <a:cxnSpLocks/>
          </p:cNvCxnSpPr>
          <p:nvPr/>
        </p:nvCxnSpPr>
        <p:spPr>
          <a:xfrm>
            <a:off x="5056221" y="5707881"/>
            <a:ext cx="1916547" cy="0"/>
          </a:xfrm>
          <a:prstGeom prst="straightConnector1">
            <a:avLst/>
          </a:prstGeom>
          <a:noFill/>
          <a:ln w="69850" cap="flat" cmpd="sng" algn="ctr">
            <a:solidFill>
              <a:srgbClr val="A65885"/>
            </a:solidFill>
            <a:prstDash val="solid"/>
            <a:miter lim="800000"/>
            <a:tailEnd type="triangle"/>
          </a:ln>
          <a:effectLst/>
        </p:spPr>
      </p:cxnSp>
    </p:spTree>
    <p:extLst>
      <p:ext uri="{BB962C8B-B14F-4D97-AF65-F5344CB8AC3E}">
        <p14:creationId xmlns:p14="http://schemas.microsoft.com/office/powerpoint/2010/main" val="414589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61023" y="124806"/>
            <a:ext cx="969010" cy="960755"/>
          </a:xfrm>
          <a:prstGeom prst="rect">
            <a:avLst/>
          </a:prstGeom>
        </p:spPr>
      </p:pic>
      <p:sp>
        <p:nvSpPr>
          <p:cNvPr id="3" name="Dikdörtgen 2"/>
          <p:cNvSpPr/>
          <p:nvPr/>
        </p:nvSpPr>
        <p:spPr>
          <a:xfrm>
            <a:off x="1965961" y="343573"/>
            <a:ext cx="8688862" cy="523220"/>
          </a:xfrm>
          <a:prstGeom prst="rect">
            <a:avLst/>
          </a:prstGeom>
        </p:spPr>
        <p:txBody>
          <a:bodyPr wrap="square">
            <a:spAutoFit/>
          </a:bodyPr>
          <a:lstStyle/>
          <a:p>
            <a:pPr lvl="0">
              <a:defRPr/>
            </a:pPr>
            <a:r>
              <a:rPr lang="en-US" sz="2800" b="1" kern="0" dirty="0">
                <a:solidFill>
                  <a:srgbClr val="0094AB"/>
                </a:solidFill>
                <a:latin typeface="Calibri" panose="020F0502020204030204"/>
              </a:rPr>
              <a:t>Program</a:t>
            </a:r>
            <a:r>
              <a:rPr lang="tr-TR" sz="2800" b="1" kern="0" dirty="0">
                <a:solidFill>
                  <a:srgbClr val="0094AB"/>
                </a:solidFill>
                <a:latin typeface="Calibri" panose="020F0502020204030204"/>
              </a:rPr>
              <a:t>me</a:t>
            </a:r>
            <a:r>
              <a:rPr lang="en-US" sz="2800" b="1" kern="0" dirty="0">
                <a:solidFill>
                  <a:srgbClr val="0094AB"/>
                </a:solidFill>
                <a:latin typeface="Calibri" panose="020F0502020204030204"/>
              </a:rPr>
              <a:t>s and Activities to Prevent Maternal Deaths</a:t>
            </a:r>
            <a:endParaRPr lang="tr-TR" kern="0" dirty="0">
              <a:solidFill>
                <a:sysClr val="windowText" lastClr="000000"/>
              </a:solidFill>
            </a:endParaRPr>
          </a:p>
        </p:txBody>
      </p:sp>
      <p:sp>
        <p:nvSpPr>
          <p:cNvPr id="4" name="Dikdörtgen 3"/>
          <p:cNvSpPr/>
          <p:nvPr/>
        </p:nvSpPr>
        <p:spPr>
          <a:xfrm>
            <a:off x="791177" y="1704424"/>
            <a:ext cx="11038429" cy="3477875"/>
          </a:xfrm>
          <a:prstGeom prst="rect">
            <a:avLst/>
          </a:prstGeom>
        </p:spPr>
        <p:txBody>
          <a:bodyPr wrap="square">
            <a:spAutoFit/>
          </a:bodyPr>
          <a:lstStyle/>
          <a:p>
            <a:pPr lvl="0" algn="just"/>
            <a:r>
              <a:rPr lang="en-US" sz="2000" b="1" dirty="0">
                <a:solidFill>
                  <a:srgbClr val="0094AB"/>
                </a:solidFill>
                <a:latin typeface="Calibri" panose="020F0502020204030204"/>
              </a:rPr>
              <a:t>Emergency Obstetric Care (EOC) </a:t>
            </a:r>
            <a:r>
              <a:rPr lang="en-US" sz="2000" b="1" dirty="0" err="1">
                <a:solidFill>
                  <a:srgbClr val="0094AB"/>
                </a:solidFill>
                <a:latin typeface="Calibri" panose="020F0502020204030204"/>
              </a:rPr>
              <a:t>Programme</a:t>
            </a:r>
            <a:endParaRPr lang="en-US" sz="2000" b="1" dirty="0">
              <a:solidFill>
                <a:srgbClr val="0094AB"/>
              </a:solidFill>
              <a:latin typeface="Calibri" panose="020F0502020204030204"/>
            </a:endParaRPr>
          </a:p>
          <a:p>
            <a:pPr marL="342900" lvl="0" indent="-342900" algn="just">
              <a:buClr>
                <a:srgbClr val="0094AB"/>
              </a:buClr>
              <a:buFont typeface="Wingdings" panose="05000000000000000000" pitchFamily="2" charset="2"/>
              <a:buChar char="§"/>
            </a:pPr>
            <a:r>
              <a:rPr lang="en-US" sz="2000" dirty="0">
                <a:solidFill>
                  <a:prstClr val="black"/>
                </a:solidFill>
                <a:latin typeface="Calibri" panose="020F0502020204030204"/>
              </a:rPr>
              <a:t>The leading cause of maternal deaths is direct obstetric complications. To reduce these, the </a:t>
            </a:r>
            <a:r>
              <a:rPr lang="en-US" sz="2000" b="1" dirty="0">
                <a:solidFill>
                  <a:prstClr val="black"/>
                </a:solidFill>
                <a:latin typeface="Calibri" panose="020F0502020204030204"/>
              </a:rPr>
              <a:t>EOC Program</a:t>
            </a:r>
            <a:r>
              <a:rPr lang="en-US" sz="2000" dirty="0">
                <a:solidFill>
                  <a:prstClr val="black"/>
                </a:solidFill>
                <a:latin typeface="Calibri" panose="020F0502020204030204"/>
              </a:rPr>
              <a:t> is being implemented.</a:t>
            </a:r>
          </a:p>
          <a:p>
            <a:pPr lvl="0" algn="just">
              <a:buClr>
                <a:srgbClr val="0094AB"/>
              </a:buClr>
            </a:pPr>
            <a:endParaRPr lang="en-US" sz="2000" dirty="0">
              <a:solidFill>
                <a:prstClr val="black"/>
              </a:solidFill>
              <a:latin typeface="Calibri" panose="020F0502020204030204"/>
              <a:cs typeface="Arial" panose="020B0604020202020204" pitchFamily="34" charset="0"/>
            </a:endParaRPr>
          </a:p>
          <a:p>
            <a:pPr lvl="0" algn="just">
              <a:buClr>
                <a:srgbClr val="0094AB"/>
              </a:buClr>
            </a:pPr>
            <a:r>
              <a:rPr lang="en-US" sz="2000" b="1" dirty="0">
                <a:solidFill>
                  <a:srgbClr val="0094AB"/>
                </a:solidFill>
                <a:latin typeface="Calibri" panose="020F0502020204030204"/>
                <a:cs typeface="Arial" panose="020B0604020202020204" pitchFamily="34" charset="0"/>
              </a:rPr>
              <a:t>In this context;</a:t>
            </a:r>
          </a:p>
          <a:p>
            <a:pPr marL="342900" lvl="0" indent="-342900" algn="just">
              <a:buClr>
                <a:srgbClr val="0094AB"/>
              </a:buClr>
              <a:buFont typeface="Wingdings" panose="05000000000000000000" pitchFamily="2" charset="2"/>
              <a:buChar char="§"/>
            </a:pPr>
            <a:r>
              <a:rPr lang="en-US" sz="2000" dirty="0">
                <a:solidFill>
                  <a:prstClr val="black"/>
                </a:solidFill>
                <a:latin typeface="Calibri" panose="020F0502020204030204"/>
              </a:rPr>
              <a:t>All Public Hospitals are classified as either Basic or Comprehensive.</a:t>
            </a:r>
          </a:p>
          <a:p>
            <a:pPr marL="342900" lvl="0" indent="-342900" algn="just">
              <a:buClr>
                <a:srgbClr val="0094AB"/>
              </a:buClr>
              <a:buFont typeface="Wingdings" panose="05000000000000000000" pitchFamily="2" charset="2"/>
              <a:buChar char="§"/>
            </a:pPr>
            <a:r>
              <a:rPr lang="en-US" sz="2000" dirty="0">
                <a:solidFill>
                  <a:prstClr val="black"/>
                </a:solidFill>
                <a:latin typeface="Calibri" panose="020F0502020204030204"/>
              </a:rPr>
              <a:t>An EOC Management Guide is being prepared for healthcare personnel.</a:t>
            </a:r>
          </a:p>
          <a:p>
            <a:pPr marL="342900" lvl="0" indent="-342900" algn="just">
              <a:buClr>
                <a:srgbClr val="0094AB"/>
              </a:buClr>
              <a:buFont typeface="Wingdings" panose="05000000000000000000" pitchFamily="2" charset="2"/>
              <a:buChar char="§"/>
            </a:pPr>
            <a:r>
              <a:rPr lang="en-US" sz="2000" b="1" dirty="0">
                <a:solidFill>
                  <a:prstClr val="black"/>
                </a:solidFill>
                <a:latin typeface="Calibri" panose="020F0502020204030204"/>
              </a:rPr>
              <a:t>“Emergency and Obstetric Care Clinician Trainings” </a:t>
            </a:r>
            <a:r>
              <a:rPr lang="en-US" sz="2000" dirty="0">
                <a:solidFill>
                  <a:prstClr val="black"/>
                </a:solidFill>
                <a:latin typeface="Calibri" panose="020F0502020204030204"/>
              </a:rPr>
              <a:t>are provided to obstetricians and gynecologists, emergency specialists and general practitioners, as well as midwives and nurses working in clinics.</a:t>
            </a:r>
          </a:p>
          <a:p>
            <a:pPr marL="342900" lvl="0" indent="-342900" algn="just">
              <a:buClr>
                <a:srgbClr val="0094AB"/>
              </a:buClr>
              <a:buFont typeface="Wingdings" panose="05000000000000000000" pitchFamily="2" charset="2"/>
              <a:buChar char="§"/>
            </a:pPr>
            <a:r>
              <a:rPr lang="en-US" sz="2000" dirty="0">
                <a:solidFill>
                  <a:prstClr val="black"/>
                </a:solidFill>
                <a:latin typeface="Calibri" panose="020F0502020204030204"/>
              </a:rPr>
              <a:t>During these trainings, academic members of the commission provide preparation training for potential complications using real maternal death cases.</a:t>
            </a:r>
          </a:p>
        </p:txBody>
      </p:sp>
    </p:spTree>
    <p:extLst>
      <p:ext uri="{BB962C8B-B14F-4D97-AF65-F5344CB8AC3E}">
        <p14:creationId xmlns:p14="http://schemas.microsoft.com/office/powerpoint/2010/main" val="4151216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70167" y="128877"/>
            <a:ext cx="969010" cy="960755"/>
          </a:xfrm>
          <a:prstGeom prst="rect">
            <a:avLst/>
          </a:prstGeom>
        </p:spPr>
      </p:pic>
      <p:sp>
        <p:nvSpPr>
          <p:cNvPr id="3" name="Dikdörtgen 2"/>
          <p:cNvSpPr/>
          <p:nvPr/>
        </p:nvSpPr>
        <p:spPr>
          <a:xfrm>
            <a:off x="1860509" y="345609"/>
            <a:ext cx="8723376" cy="523220"/>
          </a:xfrm>
          <a:prstGeom prst="rect">
            <a:avLst/>
          </a:prstGeom>
        </p:spPr>
        <p:txBody>
          <a:bodyPr wrap="square">
            <a:spAutoFit/>
          </a:bodyPr>
          <a:lstStyle/>
          <a:p>
            <a:pPr lvl="0">
              <a:defRPr/>
            </a:pPr>
            <a:r>
              <a:rPr lang="en-US" sz="2800" b="1" kern="0" dirty="0">
                <a:solidFill>
                  <a:srgbClr val="0094AB"/>
                </a:solidFill>
                <a:latin typeface="Calibri" panose="020F0502020204030204"/>
              </a:rPr>
              <a:t>Program</a:t>
            </a:r>
            <a:r>
              <a:rPr lang="tr-TR" sz="2800" b="1" kern="0" dirty="0">
                <a:solidFill>
                  <a:srgbClr val="0094AB"/>
                </a:solidFill>
                <a:latin typeface="Calibri" panose="020F0502020204030204"/>
              </a:rPr>
              <a:t>me</a:t>
            </a:r>
            <a:r>
              <a:rPr lang="en-US" sz="2800" b="1" kern="0" dirty="0">
                <a:solidFill>
                  <a:srgbClr val="0094AB"/>
                </a:solidFill>
                <a:latin typeface="Calibri" panose="020F0502020204030204"/>
              </a:rPr>
              <a:t>s and Activities to Prevent Maternal Deaths</a:t>
            </a:r>
            <a:endParaRPr lang="tr-TR" kern="0" dirty="0">
              <a:solidFill>
                <a:sysClr val="windowText" lastClr="000000"/>
              </a:solidFill>
            </a:endParaRPr>
          </a:p>
        </p:txBody>
      </p:sp>
      <p:sp>
        <p:nvSpPr>
          <p:cNvPr id="4" name="Dikdörtgen 3"/>
          <p:cNvSpPr/>
          <p:nvPr/>
        </p:nvSpPr>
        <p:spPr>
          <a:xfrm>
            <a:off x="670166" y="1391609"/>
            <a:ext cx="11244465" cy="1815882"/>
          </a:xfrm>
          <a:prstGeom prst="rect">
            <a:avLst/>
          </a:prstGeom>
        </p:spPr>
        <p:txBody>
          <a:bodyPr wrap="square">
            <a:spAutoFit/>
          </a:bodyPr>
          <a:lstStyle/>
          <a:p>
            <a:pPr lvl="0"/>
            <a:r>
              <a:rPr lang="en-US" sz="2000" b="1" dirty="0">
                <a:solidFill>
                  <a:srgbClr val="0094AB"/>
                </a:solidFill>
                <a:latin typeface="Calibri" panose="020F0502020204030204"/>
              </a:rPr>
              <a:t>Antenatal Care </a:t>
            </a:r>
            <a:r>
              <a:rPr lang="en-US" sz="2000" b="1" dirty="0" err="1">
                <a:solidFill>
                  <a:srgbClr val="0094AB"/>
                </a:solidFill>
                <a:latin typeface="Calibri" panose="020F0502020204030204"/>
              </a:rPr>
              <a:t>Programme</a:t>
            </a:r>
            <a:endParaRPr lang="en-US" sz="2000" b="1" dirty="0">
              <a:solidFill>
                <a:srgbClr val="0094AB"/>
              </a:solidFill>
              <a:latin typeface="Calibri" panose="020F0502020204030204"/>
            </a:endParaRPr>
          </a:p>
          <a:p>
            <a:pPr marL="342900" lvl="0" indent="-342900" algn="just">
              <a:buClr>
                <a:srgbClr val="0094AB"/>
              </a:buClr>
              <a:buFont typeface="Wingdings" panose="05000000000000000000" pitchFamily="2" charset="2"/>
              <a:buChar char="§"/>
            </a:pPr>
            <a:r>
              <a:rPr lang="en-US" dirty="0">
                <a:solidFill>
                  <a:prstClr val="black"/>
                </a:solidFill>
                <a:latin typeface="Calibri" panose="020F0502020204030204"/>
              </a:rPr>
              <a:t>It covers; provision of services for pregnant women in line with the </a:t>
            </a:r>
            <a:r>
              <a:rPr lang="en-US" b="1" dirty="0">
                <a:solidFill>
                  <a:prstClr val="black"/>
                </a:solidFill>
                <a:latin typeface="Calibri" panose="020F0502020204030204"/>
              </a:rPr>
              <a:t>Antenatal Care Management Guide</a:t>
            </a:r>
            <a:r>
              <a:rPr lang="en-US" dirty="0">
                <a:solidFill>
                  <a:prstClr val="black"/>
                </a:solidFill>
                <a:latin typeface="Calibri" panose="020F0502020204030204"/>
              </a:rPr>
              <a:t>, including the identification of pre-existing conditions, early diagnosis and treatment of high-risk situations during pregnancy, and referral when necessary.</a:t>
            </a:r>
            <a:endParaRPr lang="tr-TR" dirty="0">
              <a:solidFill>
                <a:prstClr val="black"/>
              </a:solidFill>
              <a:latin typeface="Calibri" panose="020F0502020204030204"/>
            </a:endParaRPr>
          </a:p>
          <a:p>
            <a:pPr lvl="0" algn="just">
              <a:buClr>
                <a:srgbClr val="0094AB"/>
              </a:buClr>
            </a:pPr>
            <a:endParaRPr lang="tr-TR" dirty="0">
              <a:solidFill>
                <a:prstClr val="black"/>
              </a:solidFill>
              <a:latin typeface="Calibri" panose="020F0502020204030204"/>
            </a:endParaRPr>
          </a:p>
          <a:p>
            <a:pPr marL="342900" lvl="0" indent="-342900" algn="just">
              <a:buClr>
                <a:srgbClr val="0094AB"/>
              </a:buClr>
              <a:buFont typeface="Wingdings" panose="05000000000000000000" pitchFamily="2" charset="2"/>
              <a:buChar char="§"/>
            </a:pPr>
            <a:r>
              <a:rPr lang="en-US" dirty="0">
                <a:solidFill>
                  <a:prstClr val="black"/>
                </a:solidFill>
                <a:latin typeface="Calibri" panose="020F0502020204030204"/>
              </a:rPr>
              <a:t>Within the program, pregnant women are followed-up through four scheduled visits.</a:t>
            </a:r>
            <a:r>
              <a:rPr lang="tr-TR" sz="2000" b="1" dirty="0">
                <a:solidFill>
                  <a:srgbClr val="00203C"/>
                </a:solidFill>
                <a:latin typeface="Calibri" panose="020F0502020204030204"/>
                <a:cs typeface="Arial" panose="020B0604020202020204" pitchFamily="34" charset="0"/>
              </a:rPr>
              <a:t>     </a:t>
            </a:r>
          </a:p>
        </p:txBody>
      </p:sp>
      <p:sp>
        <p:nvSpPr>
          <p:cNvPr id="7" name="Dikdörtgen 6"/>
          <p:cNvSpPr/>
          <p:nvPr/>
        </p:nvSpPr>
        <p:spPr>
          <a:xfrm>
            <a:off x="670165" y="3509468"/>
            <a:ext cx="11244465" cy="954107"/>
          </a:xfrm>
          <a:prstGeom prst="rect">
            <a:avLst/>
          </a:prstGeom>
        </p:spPr>
        <p:txBody>
          <a:bodyPr wrap="square">
            <a:spAutoFit/>
          </a:bodyPr>
          <a:lstStyle/>
          <a:p>
            <a:pPr lvl="0"/>
            <a:r>
              <a:rPr lang="en-US" sz="2000" b="1" dirty="0">
                <a:solidFill>
                  <a:srgbClr val="0094AB"/>
                </a:solidFill>
                <a:latin typeface="Calibri" panose="020F0502020204030204"/>
              </a:rPr>
              <a:t>Postnatal Care </a:t>
            </a:r>
            <a:r>
              <a:rPr lang="en-US" sz="2000" b="1" dirty="0" err="1">
                <a:solidFill>
                  <a:srgbClr val="0094AB"/>
                </a:solidFill>
                <a:latin typeface="Calibri" panose="020F0502020204030204"/>
              </a:rPr>
              <a:t>Programme</a:t>
            </a:r>
            <a:endParaRPr lang="en-US" sz="2000" b="1" dirty="0">
              <a:solidFill>
                <a:srgbClr val="0094AB"/>
              </a:solidFill>
              <a:latin typeface="Calibri" panose="020F0502020204030204"/>
            </a:endParaRPr>
          </a:p>
          <a:p>
            <a:pPr marL="342900" lvl="0" indent="-342900" algn="just">
              <a:buClr>
                <a:srgbClr val="0094AB"/>
              </a:buClr>
              <a:buFont typeface="Wingdings" panose="05000000000000000000" pitchFamily="2" charset="2"/>
              <a:buChar char="§"/>
            </a:pPr>
            <a:r>
              <a:rPr lang="en-US" dirty="0">
                <a:solidFill>
                  <a:prstClr val="black"/>
                </a:solidFill>
                <a:latin typeface="Calibri" panose="020F0502020204030204"/>
              </a:rPr>
              <a:t>In line with the Postnatal Care Management Guide, it is recommended that postpartum women receive a total of six follow-up visits—three at the hospital and three at family health units—during the postnatal period.</a:t>
            </a:r>
            <a:r>
              <a:rPr lang="tr-TR" dirty="0">
                <a:solidFill>
                  <a:prstClr val="black"/>
                </a:solidFill>
                <a:latin typeface="Calibri" panose="020F0502020204030204"/>
              </a:rPr>
              <a:t>      </a:t>
            </a:r>
          </a:p>
        </p:txBody>
      </p:sp>
      <p:sp>
        <p:nvSpPr>
          <p:cNvPr id="8" name="Dikdörtgen 7"/>
          <p:cNvSpPr/>
          <p:nvPr/>
        </p:nvSpPr>
        <p:spPr>
          <a:xfrm>
            <a:off x="670167" y="4879991"/>
            <a:ext cx="11244465" cy="954107"/>
          </a:xfrm>
          <a:prstGeom prst="rect">
            <a:avLst/>
          </a:prstGeom>
        </p:spPr>
        <p:txBody>
          <a:bodyPr wrap="square">
            <a:spAutoFit/>
          </a:bodyPr>
          <a:lstStyle/>
          <a:p>
            <a:pPr lvl="0"/>
            <a:r>
              <a:rPr lang="en-US" sz="2000" b="1" dirty="0">
                <a:solidFill>
                  <a:srgbClr val="0094AB"/>
                </a:solidFill>
                <a:latin typeface="Calibri" panose="020F0502020204030204"/>
              </a:rPr>
              <a:t>Nutritional Support </a:t>
            </a:r>
            <a:r>
              <a:rPr lang="en-US" sz="2000" b="1" dirty="0" err="1">
                <a:solidFill>
                  <a:srgbClr val="0094AB"/>
                </a:solidFill>
                <a:latin typeface="Calibri" panose="020F0502020204030204"/>
              </a:rPr>
              <a:t>Programme</a:t>
            </a:r>
            <a:r>
              <a:rPr lang="en-US" sz="2000" b="1" dirty="0">
                <a:solidFill>
                  <a:srgbClr val="0094AB"/>
                </a:solidFill>
                <a:latin typeface="Calibri" panose="020F0502020204030204"/>
              </a:rPr>
              <a:t> </a:t>
            </a:r>
          </a:p>
          <a:p>
            <a:pPr marL="342900" lvl="0" indent="-342900">
              <a:buClr>
                <a:srgbClr val="0094AB"/>
              </a:buClr>
              <a:buFont typeface="Wingdings" panose="05000000000000000000" pitchFamily="2" charset="2"/>
              <a:buChar char="§"/>
            </a:pPr>
            <a:r>
              <a:rPr lang="en-US" dirty="0">
                <a:solidFill>
                  <a:prstClr val="black"/>
                </a:solidFill>
                <a:latin typeface="Calibri" panose="020F0502020204030204"/>
              </a:rPr>
              <a:t>Iron and vitamin D supplementation is provided to pregnant and postpartum women to prevent iron and vitamin D deficiencies.</a:t>
            </a:r>
            <a:endParaRPr lang="tr-TR" dirty="0">
              <a:solidFill>
                <a:prstClr val="black"/>
              </a:solidFill>
              <a:latin typeface="Calibri" panose="020F0502020204030204"/>
            </a:endParaRPr>
          </a:p>
        </p:txBody>
      </p:sp>
    </p:spTree>
    <p:extLst>
      <p:ext uri="{BB962C8B-B14F-4D97-AF65-F5344CB8AC3E}">
        <p14:creationId xmlns:p14="http://schemas.microsoft.com/office/powerpoint/2010/main" val="2131365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6" name="Resim 5"/>
          <p:cNvPicPr/>
          <p:nvPr/>
        </p:nvPicPr>
        <p:blipFill>
          <a:blip r:embed="rId4" cstate="print">
            <a:extLst>
              <a:ext uri="{28A0092B-C50C-407E-A947-70E740481C1C}">
                <a14:useLocalDpi xmlns:a14="http://schemas.microsoft.com/office/drawing/2010/main" val="0"/>
              </a:ext>
            </a:extLst>
          </a:blip>
          <a:stretch>
            <a:fillRect/>
          </a:stretch>
        </p:blipFill>
        <p:spPr>
          <a:xfrm>
            <a:off x="642735" y="128877"/>
            <a:ext cx="969010" cy="960755"/>
          </a:xfrm>
          <a:prstGeom prst="rect">
            <a:avLst/>
          </a:prstGeom>
        </p:spPr>
      </p:pic>
      <p:sp>
        <p:nvSpPr>
          <p:cNvPr id="3" name="Dikdörtgen 2"/>
          <p:cNvSpPr/>
          <p:nvPr/>
        </p:nvSpPr>
        <p:spPr>
          <a:xfrm>
            <a:off x="1935993" y="345609"/>
            <a:ext cx="8519160" cy="523220"/>
          </a:xfrm>
          <a:prstGeom prst="rect">
            <a:avLst/>
          </a:prstGeom>
        </p:spPr>
        <p:txBody>
          <a:bodyPr wrap="square">
            <a:spAutoFit/>
          </a:bodyPr>
          <a:lstStyle/>
          <a:p>
            <a:pPr lvl="0">
              <a:defRPr/>
            </a:pPr>
            <a:r>
              <a:rPr lang="en-US" sz="2800" b="1" kern="0" dirty="0">
                <a:solidFill>
                  <a:srgbClr val="0094AB"/>
                </a:solidFill>
                <a:latin typeface="Calibri" panose="020F0502020204030204"/>
              </a:rPr>
              <a:t>Program</a:t>
            </a:r>
            <a:r>
              <a:rPr lang="tr-TR" sz="2800" b="1" kern="0" dirty="0">
                <a:solidFill>
                  <a:srgbClr val="0094AB"/>
                </a:solidFill>
                <a:latin typeface="Calibri" panose="020F0502020204030204"/>
              </a:rPr>
              <a:t>me</a:t>
            </a:r>
            <a:r>
              <a:rPr lang="en-US" sz="2800" b="1" kern="0" dirty="0">
                <a:solidFill>
                  <a:srgbClr val="0094AB"/>
                </a:solidFill>
                <a:latin typeface="Calibri" panose="020F0502020204030204"/>
              </a:rPr>
              <a:t>s and Activities to Prevent Maternal Deaths</a:t>
            </a:r>
            <a:endParaRPr lang="tr-TR" kern="0" dirty="0">
              <a:solidFill>
                <a:sysClr val="windowText" lastClr="000000"/>
              </a:solidFill>
            </a:endParaRPr>
          </a:p>
        </p:txBody>
      </p:sp>
      <p:sp>
        <p:nvSpPr>
          <p:cNvPr id="4" name="Dikdörtgen 3"/>
          <p:cNvSpPr/>
          <p:nvPr/>
        </p:nvSpPr>
        <p:spPr>
          <a:xfrm>
            <a:off x="642735" y="1925716"/>
            <a:ext cx="11364242" cy="1631216"/>
          </a:xfrm>
          <a:prstGeom prst="rect">
            <a:avLst/>
          </a:prstGeom>
        </p:spPr>
        <p:txBody>
          <a:bodyPr wrap="square">
            <a:spAutoFit/>
          </a:bodyPr>
          <a:lstStyle/>
          <a:p>
            <a:pPr lvl="0"/>
            <a:r>
              <a:rPr lang="en-US" sz="2000" b="1" dirty="0">
                <a:solidFill>
                  <a:srgbClr val="0094AB"/>
                </a:solidFill>
                <a:latin typeface="Calibri" panose="020F0502020204030204"/>
              </a:rPr>
              <a:t>Pregnancy School </a:t>
            </a:r>
            <a:r>
              <a:rPr lang="en-US" sz="2000" b="1" dirty="0" err="1">
                <a:solidFill>
                  <a:srgbClr val="0094AB"/>
                </a:solidFill>
                <a:latin typeface="Calibri" panose="020F0502020204030204"/>
              </a:rPr>
              <a:t>Programme</a:t>
            </a:r>
            <a:endParaRPr lang="en-US" sz="2000" b="1" dirty="0">
              <a:solidFill>
                <a:srgbClr val="0094AB"/>
              </a:solidFill>
              <a:latin typeface="Calibri" panose="020F0502020204030204"/>
            </a:endParaRPr>
          </a:p>
          <a:p>
            <a:pPr marL="342900" lvl="0" indent="-342900" algn="just">
              <a:buClr>
                <a:srgbClr val="0094AB"/>
              </a:buClr>
              <a:buFont typeface="Wingdings" panose="05000000000000000000" pitchFamily="2" charset="2"/>
              <a:buChar char="§"/>
            </a:pPr>
            <a:r>
              <a:rPr lang="en-US" sz="2000" dirty="0">
                <a:solidFill>
                  <a:prstClr val="black"/>
                </a:solidFill>
                <a:latin typeface="Calibri" panose="020F0502020204030204"/>
              </a:rPr>
              <a:t>Pregnant women receive education containing essential information throughout pregnancy, as well as during and after delivery, at </a:t>
            </a:r>
            <a:r>
              <a:rPr lang="en-US" sz="2000" b="1" dirty="0">
                <a:solidFill>
                  <a:prstClr val="black"/>
                </a:solidFill>
                <a:latin typeface="Calibri" panose="020F0502020204030204"/>
              </a:rPr>
              <a:t>Pregnancy Schools</a:t>
            </a:r>
            <a:r>
              <a:rPr lang="en-US" sz="2000" dirty="0">
                <a:solidFill>
                  <a:prstClr val="black"/>
                </a:solidFill>
                <a:latin typeface="Calibri" panose="020F0502020204030204"/>
              </a:rPr>
              <a:t> established within Community Health Centers, District Health Directorates, Healthy Life Centers, and the Ministry’s secondary and tertiary healthcare institutions.</a:t>
            </a:r>
            <a:endParaRPr lang="tr-TR" sz="2000" dirty="0">
              <a:solidFill>
                <a:prstClr val="black"/>
              </a:solidFill>
              <a:latin typeface="Calibri" panose="020F0502020204030204"/>
              <a:cs typeface="Arial" panose="020B0604020202020204" pitchFamily="34" charset="0"/>
            </a:endParaRPr>
          </a:p>
        </p:txBody>
      </p:sp>
      <p:sp>
        <p:nvSpPr>
          <p:cNvPr id="7" name="Dikdörtgen 6"/>
          <p:cNvSpPr/>
          <p:nvPr/>
        </p:nvSpPr>
        <p:spPr>
          <a:xfrm>
            <a:off x="642735" y="3834193"/>
            <a:ext cx="11364242" cy="1631216"/>
          </a:xfrm>
          <a:prstGeom prst="rect">
            <a:avLst/>
          </a:prstGeom>
        </p:spPr>
        <p:txBody>
          <a:bodyPr wrap="square">
            <a:spAutoFit/>
          </a:bodyPr>
          <a:lstStyle/>
          <a:p>
            <a:pPr lvl="0"/>
            <a:r>
              <a:rPr lang="en-US" sz="2000" b="1" dirty="0">
                <a:solidFill>
                  <a:srgbClr val="0094AB"/>
                </a:solidFill>
                <a:latin typeface="Calibri" panose="020F0502020204030204"/>
              </a:rPr>
              <a:t>Accommodation Program</a:t>
            </a:r>
            <a:r>
              <a:rPr lang="tr-TR" sz="2000" b="1" dirty="0">
                <a:solidFill>
                  <a:srgbClr val="0094AB"/>
                </a:solidFill>
                <a:latin typeface="Calibri" panose="020F0502020204030204"/>
              </a:rPr>
              <a:t>me</a:t>
            </a:r>
            <a:r>
              <a:rPr lang="en-US" sz="2000" b="1" dirty="0">
                <a:solidFill>
                  <a:srgbClr val="0094AB"/>
                </a:solidFill>
                <a:latin typeface="Calibri" panose="020F0502020204030204"/>
              </a:rPr>
              <a:t> for Expectant Mothers </a:t>
            </a:r>
          </a:p>
          <a:p>
            <a:pPr marL="285750" lvl="0" indent="-285750" algn="just">
              <a:buClr>
                <a:srgbClr val="0094AB"/>
              </a:buClr>
              <a:buFont typeface="Wingdings" panose="05000000000000000000" pitchFamily="2" charset="2"/>
              <a:buChar char="§"/>
            </a:pPr>
            <a:r>
              <a:rPr lang="en-US" sz="2000" dirty="0">
                <a:solidFill>
                  <a:prstClr val="black"/>
                </a:solidFill>
                <a:latin typeface="Calibri" panose="020F0502020204030204"/>
              </a:rPr>
              <a:t>Under the program</a:t>
            </a:r>
            <a:r>
              <a:rPr lang="tr-TR" sz="2000" dirty="0">
                <a:solidFill>
                  <a:prstClr val="black"/>
                </a:solidFill>
                <a:latin typeface="Calibri" panose="020F0502020204030204"/>
              </a:rPr>
              <a:t>me</a:t>
            </a:r>
            <a:r>
              <a:rPr lang="en-US" sz="2000" dirty="0">
                <a:solidFill>
                  <a:prstClr val="black"/>
                </a:solidFill>
                <a:latin typeface="Calibri" panose="020F0502020204030204"/>
              </a:rPr>
              <a:t>, pregnant women living in areas with adverse weather and transportation conditions are identified and followed-up. As their expected delivery dates approach, they are transferred to safer locations for accommodation, give birth in hospitals, and are returned home once both mother and baby are in stable health postpartum.</a:t>
            </a:r>
            <a:endParaRPr lang="tr-TR" sz="2000" dirty="0">
              <a:solidFill>
                <a:srgbClr val="000000"/>
              </a:solidFill>
              <a:latin typeface="Calibri" panose="020F0502020204030204"/>
              <a:cs typeface="Arial" panose="020B0604020202020204" pitchFamily="34" charset="0"/>
            </a:endParaRPr>
          </a:p>
        </p:txBody>
      </p:sp>
    </p:spTree>
    <p:extLst>
      <p:ext uri="{BB962C8B-B14F-4D97-AF65-F5344CB8AC3E}">
        <p14:creationId xmlns:p14="http://schemas.microsoft.com/office/powerpoint/2010/main" val="3936612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lidehack Cheatsheet">
  <a:themeElements>
    <a:clrScheme name="Simple Light">
      <a:dk1>
        <a:srgbClr val="000000"/>
      </a:dk1>
      <a:lt1>
        <a:srgbClr val="FFFFFF"/>
      </a:lt1>
      <a:dk2>
        <a:srgbClr val="0000FF"/>
      </a:dk2>
      <a:lt2>
        <a:srgbClr val="E5E5FF"/>
      </a:lt2>
      <a:accent1>
        <a:srgbClr val="F7F7F7"/>
      </a:accent1>
      <a:accent2>
        <a:srgbClr val="FFFFFF"/>
      </a:accent2>
      <a:accent3>
        <a:srgbClr val="FFFFFF"/>
      </a:accent3>
      <a:accent4>
        <a:srgbClr val="FFFFFF"/>
      </a:accent4>
      <a:accent5>
        <a:srgbClr val="FFFFFF"/>
      </a:accent5>
      <a:accent6>
        <a:srgbClr val="FFFFFF"/>
      </a:accent6>
      <a:hlink>
        <a:srgbClr val="000000"/>
      </a:hlink>
      <a:folHlink>
        <a:srgbClr val="0097A7"/>
      </a:folHlink>
    </a:clrScheme>
    <a:fontScheme name="Nunito sans Roboto Mono">
      <a:majorFont>
        <a:latin typeface="Nunito Sans"/>
        <a:ea typeface=""/>
        <a:cs typeface=""/>
      </a:majorFont>
      <a:minorFont>
        <a:latin typeface="Roboto Mon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263</TotalTime>
  <Words>2701</Words>
  <Application>Microsoft Office PowerPoint</Application>
  <PresentationFormat>Geniş ekran</PresentationFormat>
  <Paragraphs>223</Paragraphs>
  <Slides>31</Slides>
  <Notes>29</Notes>
  <HiddenSlides>0</HiddenSlides>
  <MMClips>0</MMClips>
  <ScaleCrop>false</ScaleCrop>
  <HeadingPairs>
    <vt:vector size="6" baseType="variant">
      <vt:variant>
        <vt:lpstr>Kullanılan Yazı Tipleri</vt:lpstr>
      </vt:variant>
      <vt:variant>
        <vt:i4>11</vt:i4>
      </vt:variant>
      <vt:variant>
        <vt:lpstr>Tema</vt:lpstr>
      </vt:variant>
      <vt:variant>
        <vt:i4>1</vt:i4>
      </vt:variant>
      <vt:variant>
        <vt:lpstr>Slayt Başlıkları</vt:lpstr>
      </vt:variant>
      <vt:variant>
        <vt:i4>31</vt:i4>
      </vt:variant>
    </vt:vector>
  </HeadingPairs>
  <TitlesOfParts>
    <vt:vector size="43" baseType="lpstr">
      <vt:lpstr>Arial</vt:lpstr>
      <vt:lpstr>Batang</vt:lpstr>
      <vt:lpstr>Book Antiqua</vt:lpstr>
      <vt:lpstr>Calibri</vt:lpstr>
      <vt:lpstr>Mongolian Baiti</vt:lpstr>
      <vt:lpstr>Nunito Sans</vt:lpstr>
      <vt:lpstr>Open Sans ExtraBold</vt:lpstr>
      <vt:lpstr>Roboto Mono</vt:lpstr>
      <vt:lpstr>Times New Roman</vt:lpstr>
      <vt:lpstr>Wingdings</vt:lpstr>
      <vt:lpstr>ヒラギノ角ゴ Pro W3</vt:lpstr>
      <vt:lpstr>Slidehack Cheatsheet</vt:lpstr>
      <vt:lpstr>First D-8 Health Experts Meeting 17th November, 2025 </vt:lpstr>
      <vt:lpstr>National Strategy and Interventions for the Reduction of Maternal, Infant, and Child Mortality and the Improvement of Health Outcomes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GD Design</dc:creator>
  <cp:lastModifiedBy>FEHMİ AYDINLI</cp:lastModifiedBy>
  <cp:revision>6105</cp:revision>
  <dcterms:created xsi:type="dcterms:W3CDTF">2020-10-27T13:35:18Z</dcterms:created>
  <dcterms:modified xsi:type="dcterms:W3CDTF">2025-11-13T07:36:19Z</dcterms:modified>
</cp:coreProperties>
</file>