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0"/>
  </p:notesMasterIdLst>
  <p:handoutMasterIdLst>
    <p:handoutMasterId r:id="rId11"/>
  </p:handoutMasterIdLst>
  <p:sldIdLst>
    <p:sldId id="477" r:id="rId2"/>
    <p:sldId id="261" r:id="rId3"/>
    <p:sldId id="263" r:id="rId4"/>
    <p:sldId id="266" r:id="rId5"/>
    <p:sldId id="267" r:id="rId6"/>
    <p:sldId id="277" r:id="rId7"/>
    <p:sldId id="283" r:id="rId8"/>
    <p:sldId id="4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4386" autoAdjust="0"/>
  </p:normalViewPr>
  <p:slideViewPr>
    <p:cSldViewPr snapToGrid="0">
      <p:cViewPr>
        <p:scale>
          <a:sx n="50" d="100"/>
          <a:sy n="50" d="100"/>
        </p:scale>
        <p:origin x="1428" y="6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13/11/2025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6393E6-A3A3-EF2F-73D1-11299406DD29}"/>
              </a:ext>
            </a:extLst>
          </p:cNvPr>
          <p:cNvGrpSpPr/>
          <p:nvPr/>
        </p:nvGrpSpPr>
        <p:grpSpPr>
          <a:xfrm>
            <a:off x="301405" y="2622138"/>
            <a:ext cx="4240715" cy="1720208"/>
            <a:chOff x="3944436" y="4048037"/>
            <a:chExt cx="4073504" cy="172020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A49CEC6-80D1-6C54-A9D0-9300F369E68B}"/>
                </a:ext>
              </a:extLst>
            </p:cNvPr>
            <p:cNvSpPr txBox="1"/>
            <p:nvPr/>
          </p:nvSpPr>
          <p:spPr>
            <a:xfrm>
              <a:off x="3964918" y="4070023"/>
              <a:ext cx="4019363" cy="1698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effectLst/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Bambang </a:t>
              </a:r>
              <a:r>
                <a:rPr lang="en-US" sz="2400" b="1" spc="600" dirty="0" err="1">
                  <a:solidFill>
                    <a:schemeClr val="bg1"/>
                  </a:solidFill>
                  <a:effectLst/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Widianto</a:t>
              </a:r>
              <a:endParaRPr lang="en-US" sz="2400" b="1" spc="600" dirty="0">
                <a:solidFill>
                  <a:schemeClr val="bg1"/>
                </a:solidFill>
                <a:effectLst/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Indonesia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F56AB10-0424-27EC-F88E-D98910465CF3}"/>
                </a:ext>
              </a:extLst>
            </p:cNvPr>
            <p:cNvSpPr/>
            <p:nvPr/>
          </p:nvSpPr>
          <p:spPr>
            <a:xfrm>
              <a:off x="3944436" y="4048037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5213879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Indonesia overview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0602E1FE-3442-2529-DF86-E4563CB8A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693" y="1532678"/>
            <a:ext cx="10257739" cy="25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Indonesia’s digital health ecosystem is anchored in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SATUSEHAT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a national platform integrating health data, services, and facilities.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Governed under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Health Law No. 17/2023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and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MoH Digital Health Blueprint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ensuring unified standards, security, and interoperability.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National push toward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One Patient – One Record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integrated provider systems, and standardized clinical data exchange.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Digital transformation supports service quality, surveillance, and efficiency across primary, secondary, and emergency care.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791602" y="658892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Initiatives and Flagship Programmes</a:t>
            </a:r>
            <a:b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4" name="CaixaDeTexto 6">
            <a:extLst>
              <a:ext uri="{FF2B5EF4-FFF2-40B4-BE49-F238E27FC236}">
                <a16:creationId xmlns:a16="http://schemas.microsoft.com/office/drawing/2014/main" id="{19AFB615-358C-CE25-4937-B57076CECBA9}"/>
              </a:ext>
            </a:extLst>
          </p:cNvPr>
          <p:cNvSpPr txBox="1"/>
          <p:nvPr/>
        </p:nvSpPr>
        <p:spPr>
          <a:xfrm>
            <a:off x="12419790" y="1701400"/>
            <a:ext cx="10178857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400"/>
            </a:pPr>
            <a:r>
              <a:rPr lang="en-US" sz="2400" dirty="0">
                <a:solidFill>
                  <a:schemeClr val="dk1"/>
                </a:solidFill>
                <a:latin typeface="Nunito Sans"/>
              </a:rPr>
              <a:t>Highlight major digital-health initiatives advancing access, quality, and efficiency of healthcare</a:t>
            </a:r>
            <a:endParaRPr lang="pt-BR" sz="2400" dirty="0">
              <a:solidFill>
                <a:schemeClr val="dk1"/>
              </a:solidFill>
              <a:latin typeface="Nunito San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D18C330-FACD-B959-44FD-1442615ED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602" y="1855128"/>
            <a:ext cx="10396986" cy="354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SATUSEHAT Mobile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: patient-facing platform providing health records, immunization history, lab results, and digital credentials.</a:t>
            </a:r>
          </a:p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b="1" dirty="0">
                <a:latin typeface="+mj-lt"/>
              </a:rPr>
              <a:t>Online Medical Records (SATUSEHAT EHR):</a:t>
            </a:r>
            <a:r>
              <a:rPr lang="en-US" dirty="0">
                <a:latin typeface="+mj-lt"/>
              </a:rPr>
              <a:t> unified digital records accessible across facilities, enabling continuity of care.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Digitalization of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Puskesmas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&amp; Hospitals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: nationwide rollout of standardized EMR, telemedicine, and digital referral pathways.</a:t>
            </a:r>
          </a:p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Integrated Immunization System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: automated reminders, digital certificates, and real-time cold-chain monitoring.</a:t>
            </a:r>
          </a:p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National Telemedicine Expansion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: remote diagnostics, chronic-disease monitoring, and maternal–child health services.</a:t>
            </a:r>
          </a:p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AI-assisted decision support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in TB detection, maternal health, radiology triage, and outbreak prediction.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579068"/>
            <a:ext cx="9814744" cy="76940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Integrated Data Systems and e-Health Infrastructure</a:t>
            </a:r>
            <a:endParaRPr sz="34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006977" y="1639953"/>
            <a:ext cx="979119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200" dirty="0">
                <a:solidFill>
                  <a:schemeClr val="dk1"/>
                </a:solidFill>
                <a:latin typeface="Nunito Sans"/>
              </a:rPr>
              <a:t>Describe </a:t>
            </a:r>
            <a:r>
              <a:rPr lang="en-US" sz="2200" dirty="0">
                <a:solidFill>
                  <a:schemeClr val="dk1"/>
                </a:solidFill>
                <a:latin typeface="Nunito Sans"/>
              </a:rPr>
              <a:t>progress in establishing electronic health records, health information exchanges, and real-time disease surveillance platforms, and explain how data integration supports evidence-based policymaking and service delivery</a:t>
            </a:r>
            <a:endParaRPr lang="en-US" altLang="en-US" sz="2200" dirty="0">
              <a:solidFill>
                <a:schemeClr val="dk1"/>
              </a:solidFill>
              <a:latin typeface="Nunito Sans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7DEBEA3F-E176-01C4-F533-350D3A615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604" y="1871594"/>
            <a:ext cx="10570871" cy="2938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Unified National Electronic Health Record (EHR)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system enabling longitudinal patient data accessible across care settings.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Health Information Exchange (HIE)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enabling cross-facility data sharing with standardized terminologies (SNOMED CT, ICD-10, LOINC).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Real-time Disease Surveillance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integrated across labs, hospitals, and community-level reporting for rapid outbreak detection.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Data Integration for Policymaking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: analytics dashboards supporting disease burden mapping, supply chain forecasting, and targeted interventions.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Secure Cloud Infrastructure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ensures scalability and 24/7 system availability across Indonesia’s 38 provinces.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6015076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2570426" y="1751918"/>
            <a:ext cx="10005881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/>
              <a:t>Identify gaps in digital infrastructure, interoperability, or data governance</a:t>
            </a:r>
            <a:endParaRPr lang="en-US" altLang="en-US" sz="2200" b="1" dirty="0">
              <a:solidFill>
                <a:schemeClr val="dk1"/>
              </a:solidFill>
              <a:latin typeface="Nunito Sans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DAEA99E-FE43-5A00-3878-8B1C94AAC2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212" y="1751918"/>
            <a:ext cx="10315575" cy="2284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Uneven digital readiness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across facilities, especially in remote and resource-limited areas.</a:t>
            </a:r>
          </a:p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Interoperability gaps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with legacy systems still operating outside standardized data formats.</a:t>
            </a:r>
          </a:p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Data governance challenges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including privacy protection, consent management, and cybersecurity capacity.</a:t>
            </a:r>
          </a:p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Digital workforce limitations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especially health informaticians, system architects, and cybersecurity specialists.</a:t>
            </a:r>
          </a:p>
          <a:p>
            <a:pPr marL="361950" marR="0" lvl="0" indent="-3619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Variable connectivity and device availability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affecting real-time data capture in rural regions.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2849" y="574169"/>
            <a:ext cx="9596058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How can Indonesia contribute to the D-8 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C91200D7-A213-AA40-1FE1-DBB6B0D43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775" y="1995637"/>
            <a:ext cx="10189476" cy="25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Sharing experience in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national-scale digital health integration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through SATUSEHAT.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Providing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technical guidance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on EMR standardization, interoperability frameworks, and HIE governance.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Leading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regional collaborations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in digital surveillance, data standards, and cross-border disease intelligence.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Enabling partnerships for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AI, telemedicine, and digital supply-chain solutions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for D-8 countries.</a:t>
            </a:r>
          </a:p>
          <a:p>
            <a:pPr marL="266700" marR="0" lvl="0" indent="-26670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Offering training for health facilities on digital transformation, data analytics, and cybersecurity.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What does Indonesia need to make the mentioned contributions?</a:t>
            </a:r>
            <a:endParaRPr sz="3400" dirty="0"/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5CC59D-707A-7C8C-73A6-2AFBA190E20B}"/>
              </a:ext>
            </a:extLst>
          </p:cNvPr>
          <p:cNvSpPr txBox="1"/>
          <p:nvPr/>
        </p:nvSpPr>
        <p:spPr>
          <a:xfrm>
            <a:off x="838199" y="1997839"/>
            <a:ext cx="10448925" cy="2276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Sustained investment in </a:t>
            </a:r>
            <a:r>
              <a:rPr lang="en-US" b="1" dirty="0"/>
              <a:t>infrastructure</a:t>
            </a:r>
            <a:r>
              <a:rPr lang="en-US" dirty="0"/>
              <a:t>, including connectivity, cloud systems, and cybersecurity.</a:t>
            </a:r>
          </a:p>
          <a:p>
            <a:pPr marL="266700" indent="-2667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Stronger </a:t>
            </a:r>
            <a:r>
              <a:rPr lang="en-US" b="1" dirty="0"/>
              <a:t>interoperability enforcement</a:t>
            </a:r>
            <a:r>
              <a:rPr lang="en-US" dirty="0"/>
              <a:t> and regulatory alignment across sectors.</a:t>
            </a:r>
          </a:p>
          <a:p>
            <a:pPr marL="266700" indent="-2667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Expanded </a:t>
            </a:r>
            <a:r>
              <a:rPr lang="en-US" b="1" dirty="0"/>
              <a:t>digital-health workforce</a:t>
            </a:r>
            <a:r>
              <a:rPr lang="en-US" dirty="0"/>
              <a:t> through upskilling in informatics, data governance, and AI.</a:t>
            </a:r>
          </a:p>
          <a:p>
            <a:pPr marL="266700" indent="-2667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Continued partnership with international organizations for </a:t>
            </a:r>
            <a:r>
              <a:rPr lang="en-US" b="1" dirty="0"/>
              <a:t>best practices, standards adoption, and innovation</a:t>
            </a:r>
            <a:r>
              <a:rPr lang="en-US" dirty="0"/>
              <a:t>.</a:t>
            </a:r>
          </a:p>
          <a:p>
            <a:pPr marL="266700" indent="-2667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Regional platforms enabling </a:t>
            </a:r>
            <a:r>
              <a:rPr lang="en-US" b="1" dirty="0"/>
              <a:t>knowledge sharing, technical exchange, and harmonized data standards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149</TotalTime>
  <Words>632</Words>
  <Application>Microsoft Office PowerPoint</Application>
  <PresentationFormat>Widescreen</PresentationFormat>
  <Paragraphs>50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Book Antiqua</vt:lpstr>
      <vt:lpstr>Calibri</vt:lpstr>
      <vt:lpstr>Nunito Sans</vt:lpstr>
      <vt:lpstr>Open Sans ExtraBold</vt:lpstr>
      <vt:lpstr>Roboto Mono</vt:lpstr>
      <vt:lpstr>Slidehack Cheatsheet</vt:lpstr>
      <vt:lpstr>First D-8 Health Experts Meeting 17th November, 2025 </vt:lpstr>
      <vt:lpstr>Indonesia overview</vt:lpstr>
      <vt:lpstr>Key Initiatives and Flagship Programmes </vt:lpstr>
      <vt:lpstr>Integrated Data Systems and e-Health Infrastructure</vt:lpstr>
      <vt:lpstr>Current challenges and Gaps</vt:lpstr>
      <vt:lpstr>How can Indonesia contribute to the D-8  Health Agenda?</vt:lpstr>
      <vt:lpstr>What does Indonesia need to make the mentioned contributions?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Lisa Angelia</cp:lastModifiedBy>
  <cp:revision>6096</cp:revision>
  <dcterms:created xsi:type="dcterms:W3CDTF">2020-10-27T13:35:18Z</dcterms:created>
  <dcterms:modified xsi:type="dcterms:W3CDTF">2025-11-13T02:00:35Z</dcterms:modified>
</cp:coreProperties>
</file>