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5"/>
  </p:notesMasterIdLst>
  <p:handoutMasterIdLst>
    <p:handoutMasterId r:id="rId16"/>
  </p:handoutMasterIdLst>
  <p:sldIdLst>
    <p:sldId id="477" r:id="rId2"/>
    <p:sldId id="261" r:id="rId3"/>
    <p:sldId id="263" r:id="rId4"/>
    <p:sldId id="480" r:id="rId5"/>
    <p:sldId id="481" r:id="rId6"/>
    <p:sldId id="482" r:id="rId7"/>
    <p:sldId id="483" r:id="rId8"/>
    <p:sldId id="266" r:id="rId9"/>
    <p:sldId id="267" r:id="rId10"/>
    <p:sldId id="479" r:id="rId11"/>
    <p:sldId id="277" r:id="rId12"/>
    <p:sldId id="283" r:id="rId13"/>
    <p:sldId id="4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480"/>
            <p14:sldId id="481"/>
            <p14:sldId id="482"/>
            <p14:sldId id="483"/>
            <p14:sldId id="266"/>
            <p14:sldId id="267"/>
            <p14:sldId id="479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78" d="100"/>
          <a:sy n="78" d="100"/>
        </p:scale>
        <p:origin x="6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17/11/2025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>
          <a:extLst>
            <a:ext uri="{FF2B5EF4-FFF2-40B4-BE49-F238E27FC236}">
              <a16:creationId xmlns:a16="http://schemas.microsoft.com/office/drawing/2014/main" id="{FC4F31A9-5751-149A-7266-2310FADB0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>
            <a:extLst>
              <a:ext uri="{FF2B5EF4-FFF2-40B4-BE49-F238E27FC236}">
                <a16:creationId xmlns:a16="http://schemas.microsoft.com/office/drawing/2014/main" id="{D3AAF381-03DF-F7AD-31BE-7C19C48E84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>
            <a:extLst>
              <a:ext uri="{FF2B5EF4-FFF2-40B4-BE49-F238E27FC236}">
                <a16:creationId xmlns:a16="http://schemas.microsoft.com/office/drawing/2014/main" id="{ED473A47-C0EF-C9C4-E430-3AE1451179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8575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>
          <a:extLst>
            <a:ext uri="{FF2B5EF4-FFF2-40B4-BE49-F238E27FC236}">
              <a16:creationId xmlns:a16="http://schemas.microsoft.com/office/drawing/2014/main" id="{689706EA-7D2B-05F8-313F-3E4AA2001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>
            <a:extLst>
              <a:ext uri="{FF2B5EF4-FFF2-40B4-BE49-F238E27FC236}">
                <a16:creationId xmlns:a16="http://schemas.microsoft.com/office/drawing/2014/main" id="{B09E1F49-AAB5-15F4-EE38-93075F9E0C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>
            <a:extLst>
              <a:ext uri="{FF2B5EF4-FFF2-40B4-BE49-F238E27FC236}">
                <a16:creationId xmlns:a16="http://schemas.microsoft.com/office/drawing/2014/main" id="{46378AB5-E88A-B7EF-CDD2-BDE2E94558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8926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>
          <a:extLst>
            <a:ext uri="{FF2B5EF4-FFF2-40B4-BE49-F238E27FC236}">
              <a16:creationId xmlns:a16="http://schemas.microsoft.com/office/drawing/2014/main" id="{B57ED074-FD5D-F7E9-5D27-4F36EE59B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>
            <a:extLst>
              <a:ext uri="{FF2B5EF4-FFF2-40B4-BE49-F238E27FC236}">
                <a16:creationId xmlns:a16="http://schemas.microsoft.com/office/drawing/2014/main" id="{2C0CE5B6-8D65-CEA6-144B-36F23D0DE4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>
            <a:extLst>
              <a:ext uri="{FF2B5EF4-FFF2-40B4-BE49-F238E27FC236}">
                <a16:creationId xmlns:a16="http://schemas.microsoft.com/office/drawing/2014/main" id="{B1A08236-C1B5-B01C-DA12-8C7E423651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5540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>
          <a:extLst>
            <a:ext uri="{FF2B5EF4-FFF2-40B4-BE49-F238E27FC236}">
              <a16:creationId xmlns:a16="http://schemas.microsoft.com/office/drawing/2014/main" id="{3EA3A77F-CCD0-A518-F16C-B7C5C97D1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>
            <a:extLst>
              <a:ext uri="{FF2B5EF4-FFF2-40B4-BE49-F238E27FC236}">
                <a16:creationId xmlns:a16="http://schemas.microsoft.com/office/drawing/2014/main" id="{FB7C8314-6387-7808-76E6-DBE84CB133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>
            <a:extLst>
              <a:ext uri="{FF2B5EF4-FFF2-40B4-BE49-F238E27FC236}">
                <a16:creationId xmlns:a16="http://schemas.microsoft.com/office/drawing/2014/main" id="{93D1DA0F-7010-F250-8EBD-B631A07E65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0495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053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pharma.az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291404"/>
            <a:chOff x="4059243" y="3916559"/>
            <a:chExt cx="4073504" cy="129140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37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Ramik Guliyev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Azerbaijan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73393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Access and Sustainability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8617DA65-F009-8058-20B5-52A10C899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17" y="1780347"/>
            <a:ext cx="110010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immunization program provides a vaccination schedule covering 11 infectious diseases (preferably WHO prequalified vaccines)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Currently no initiatives for vaccine production localization </a:t>
            </a:r>
          </a:p>
          <a:p>
            <a:pPr algn="just">
              <a:spcBef>
                <a:spcPts val="0"/>
              </a:spcBef>
              <a:buNone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8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Azerbaijan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A385A0B-0C6D-0393-5307-869540826FC8}"/>
              </a:ext>
            </a:extLst>
          </p:cNvPr>
          <p:cNvSpPr txBox="1">
            <a:spLocks/>
          </p:cNvSpPr>
          <p:nvPr/>
        </p:nvSpPr>
        <p:spPr>
          <a:xfrm>
            <a:off x="688257" y="1866790"/>
            <a:ext cx="10097729" cy="34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Joint/observed GMP inspections</a:t>
            </a:r>
          </a:p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61950" indent="-3619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Mutual reliance on lab results for identical products/batches during registration process</a:t>
            </a:r>
          </a:p>
          <a:p>
            <a:pPr marL="361950" indent="-3619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61950" indent="-3619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Shared safety alerts &amp; product defect communications</a:t>
            </a:r>
          </a:p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61950" indent="-3619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Pharmacopeial alignment</a:t>
            </a:r>
          </a:p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61950" indent="-3619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Joint training &amp; competency frameworks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Azerbaijan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1FA30859-8FBD-080D-FE4B-F46F65A2D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34" y="1899840"/>
            <a:ext cx="110010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 of strategic roadmap and defining </a:t>
            </a:r>
            <a:r>
              <a:rPr lang="az-Latn-AZ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framework for cooperation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Establishment of the relationship between NRA’s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9456668" cy="135417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Azerbaijan overview pharmaceutical sector and vaccine ecosystem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6D56F535-C44D-9BE5-B59A-23E908E90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252" y="1961395"/>
            <a:ext cx="1100105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 of the Republic of Azerbaijan "On Medicines" № 208-III 22nd December 2006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 of the Republic of Azerbaijan "On the regulation of inspections in the field of entrepreneurship and the protection of interests of entrepreneurs" №714-IVQ 02nd July 2013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Resolution of the Cabinet of Ministers of the Republic of Azerbaijan "Rules for the examination of medicines" № 502 25th December 2019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“Requirements for the production, transportation and storage of medicinal products” Decision №1 Ministry of Health of Azerbaijan Republic 11th of December 2018  referred to EU GMP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Rules for the "GMP inspection of pharmaceutical manufacturers" ongoing</a:t>
            </a:r>
          </a:p>
          <a:p>
            <a:pPr marL="361950" indent="-361950" algn="just"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immunization program provides a vaccination schedule covering 11 infectious diseases (preferably WHO prequalified vaccines)</a:t>
            </a:r>
          </a:p>
          <a:p>
            <a:pPr algn="just">
              <a:spcBef>
                <a:spcPts val="0"/>
              </a:spcBef>
              <a:buNone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Regulatory Authority:</a:t>
            </a:r>
          </a:p>
          <a:p>
            <a:pPr algn="just">
              <a:spcBef>
                <a:spcPts val="0"/>
              </a:spcBef>
              <a:buNone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Analytical Expertise Center PLE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www.pharma.az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 Policies and Strategic Frameworks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0D3A6352-C07E-A7CB-830E-8CE5DB76B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02" y="1701400"/>
            <a:ext cx="1100105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0"/>
              </a:spcBef>
              <a:buNone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to the slow recovery of the global supply chain during post-pandemic period there was a serious shortages of a significant number of medicines which led to negative situations in the provision of medicines to the population. </a:t>
            </a:r>
          </a:p>
          <a:p>
            <a:pPr algn="just">
              <a:spcBef>
                <a:spcPts val="0"/>
              </a:spcBef>
              <a:buNone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increase the availability of medicines and medical devices to the population, amendments were made to the Law "On Medicines" in 2023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recognition of foreign (international) registration of medicines,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 of the period of specialized expertise related to the registration of medicines,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database on instructions for use of medicines,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determination of the upper limit of prices of medicines,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 and trace system of medicines,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 of import procedures of medicines and medical devices,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registration of medical devices,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of electronic prescription system,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 of regulations of food supplements,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of pharmacovigilance rules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>
          <a:extLst>
            <a:ext uri="{FF2B5EF4-FFF2-40B4-BE49-F238E27FC236}">
              <a16:creationId xmlns:a16="http://schemas.microsoft.com/office/drawing/2014/main" id="{153F30FD-F9AA-C157-746A-74CC0AD28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>
            <a:extLst>
              <a:ext uri="{FF2B5EF4-FFF2-40B4-BE49-F238E27FC236}">
                <a16:creationId xmlns:a16="http://schemas.microsoft.com/office/drawing/2014/main" id="{72A2E4E2-DC6B-6241-F50F-207AD88726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9456668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Regulatory Statistics (2024)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>
            <a:extLst>
              <a:ext uri="{FF2B5EF4-FFF2-40B4-BE49-F238E27FC236}">
                <a16:creationId xmlns:a16="http://schemas.microsoft.com/office/drawing/2014/main" id="{DB00AB79-F217-980D-0051-0B6BA84BF075}"/>
              </a:ext>
            </a:extLst>
          </p:cNvPr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>
            <a:extLst>
              <a:ext uri="{FF2B5EF4-FFF2-40B4-BE49-F238E27FC236}">
                <a16:creationId xmlns:a16="http://schemas.microsoft.com/office/drawing/2014/main" id="{CA753B84-6581-1446-30C3-931C5811EC18}"/>
              </a:ext>
            </a:extLst>
          </p:cNvPr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0727B0C8-797A-8B35-2D1F-CDEF6972D4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06FF4476-4A0E-DF66-ABC0-411E7DBD88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EE3568-6176-C55F-D67E-6ADE859976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781336"/>
              </p:ext>
            </p:extLst>
          </p:nvPr>
        </p:nvGraphicFramePr>
        <p:xfrm>
          <a:off x="955693" y="1626256"/>
          <a:ext cx="8406938" cy="2565860"/>
        </p:xfrm>
        <a:graphic>
          <a:graphicData uri="http://schemas.openxmlformats.org/drawingml/2006/table">
            <a:tbl>
              <a:tblPr firstRow="1" bandRow="1"/>
              <a:tblGrid>
                <a:gridCol w="2798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4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901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/>
                        <a:t>Metric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/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 dirty="0"/>
                        <a:t>Notes/Trend vs. prior year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01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Medicines imported - 30000 batches approximately for 2025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0,12% rejected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0,07% is for quality 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01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6 GMP inspections done in 2025 for foreign manufacturers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2 certificate has given, 4 is ongoing process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01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noProof="0" dirty="0"/>
                        <a:t>Registration</a:t>
                      </a:r>
                      <a:r>
                        <a:rPr lang="az-Latn-AZ" dirty="0"/>
                        <a:t> </a:t>
                      </a:r>
                      <a:r>
                        <a:rPr lang="en-US" noProof="0" dirty="0"/>
                        <a:t>certificates for 2025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1411 given. 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90 dossier rejected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01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Pharmaceutical inspection department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Inspected subjects in 2025-357, in 103 subjects, measures have been taken to prevent defects.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00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>
          <a:extLst>
            <a:ext uri="{FF2B5EF4-FFF2-40B4-BE49-F238E27FC236}">
              <a16:creationId xmlns:a16="http://schemas.microsoft.com/office/drawing/2014/main" id="{7F013722-B132-5A1F-F222-71C0C00DF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>
            <a:extLst>
              <a:ext uri="{FF2B5EF4-FFF2-40B4-BE49-F238E27FC236}">
                <a16:creationId xmlns:a16="http://schemas.microsoft.com/office/drawing/2014/main" id="{0DFCCAA5-1E00-7FE1-7BD2-73C55CD685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9456668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Workload by Function (2024)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>
            <a:extLst>
              <a:ext uri="{FF2B5EF4-FFF2-40B4-BE49-F238E27FC236}">
                <a16:creationId xmlns:a16="http://schemas.microsoft.com/office/drawing/2014/main" id="{58F6ECCB-68EA-A475-0A9D-AF2157EB380C}"/>
              </a:ext>
            </a:extLst>
          </p:cNvPr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>
            <a:extLst>
              <a:ext uri="{FF2B5EF4-FFF2-40B4-BE49-F238E27FC236}">
                <a16:creationId xmlns:a16="http://schemas.microsoft.com/office/drawing/2014/main" id="{6DF2C0D1-800E-DBBE-2149-8055D601A568}"/>
              </a:ext>
            </a:extLst>
          </p:cNvPr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7AD31A6D-3B04-F80D-3E58-91520F3ABE37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A50CB38F-34FA-6267-3AA5-C583450F47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709AC08-A1F4-28CE-3526-F402DBE0B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276882"/>
              </p:ext>
            </p:extLst>
          </p:nvPr>
        </p:nvGraphicFramePr>
        <p:xfrm>
          <a:off x="955693" y="1537765"/>
          <a:ext cx="8412480" cy="3230880"/>
        </p:xfrm>
        <a:graphic>
          <a:graphicData uri="http://schemas.openxmlformats.org/drawingml/2006/table">
            <a:tbl>
              <a:tblPr firstRow="1" bandRow="1"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801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 dirty="0"/>
                        <a:t>Function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/>
                        <a:t>Volume (e.g., dossiers/year)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/>
                        <a:t>Average Time to Decision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b="1"/>
                        <a:t>Backlog (if any)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01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Registration-expertise department of medicines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1411 registration certificates (means 1411 dossiers) in 2025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Depends on dossier varies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N/A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1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Quality control and expertise laboratory for medicinal and pharmaceutical products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Approximately 32000 batches tested in 2025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Non-sterile medicines 5-7 days,</a:t>
                      </a:r>
                    </a:p>
                    <a:p>
                      <a:r>
                        <a:rPr lang="en-US" dirty="0"/>
                        <a:t>Sterile medicines 14 days</a:t>
                      </a:r>
                    </a:p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N/A</a:t>
                      </a:r>
                    </a:p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1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Pharmaceutical inspection department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357 subject inspected in 2025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Pharmacy 1 day</a:t>
                      </a:r>
                    </a:p>
                    <a:p>
                      <a:r>
                        <a:rPr lang="en-US" dirty="0"/>
                        <a:t>Wholesalers 2 days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N/A</a:t>
                      </a:r>
                    </a:p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1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GMP inspection</a:t>
                      </a:r>
                    </a:p>
                    <a:p>
                      <a:r>
                        <a:rPr lang="en-US" dirty="0"/>
                        <a:t>department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Totally 15 manufacturer inspected in 2025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r>
                        <a:rPr lang="en-US" dirty="0"/>
                        <a:t>3 days</a:t>
                      </a:r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N/A</a:t>
                      </a:r>
                    </a:p>
                    <a:p>
                      <a:endParaRPr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79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>
          <a:extLst>
            <a:ext uri="{FF2B5EF4-FFF2-40B4-BE49-F238E27FC236}">
              <a16:creationId xmlns:a16="http://schemas.microsoft.com/office/drawing/2014/main" id="{83432232-09FE-D1D0-EA0E-443B98550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>
            <a:extLst>
              <a:ext uri="{FF2B5EF4-FFF2-40B4-BE49-F238E27FC236}">
                <a16:creationId xmlns:a16="http://schemas.microsoft.com/office/drawing/2014/main" id="{5E9A8B59-0CC0-640F-5E5F-7BCFE4E354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9456668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Collaboration with International Organizations</a:t>
            </a:r>
          </a:p>
        </p:txBody>
      </p:sp>
      <p:cxnSp>
        <p:nvCxnSpPr>
          <p:cNvPr id="321" name="Google Shape;321;p37">
            <a:extLst>
              <a:ext uri="{FF2B5EF4-FFF2-40B4-BE49-F238E27FC236}">
                <a16:creationId xmlns:a16="http://schemas.microsoft.com/office/drawing/2014/main" id="{8CBAE417-C150-5E64-FE9C-63B31D3C3E4D}"/>
              </a:ext>
            </a:extLst>
          </p:cNvPr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>
            <a:extLst>
              <a:ext uri="{FF2B5EF4-FFF2-40B4-BE49-F238E27FC236}">
                <a16:creationId xmlns:a16="http://schemas.microsoft.com/office/drawing/2014/main" id="{58A96E64-8781-5564-F432-2DF46823A830}"/>
              </a:ext>
            </a:extLst>
          </p:cNvPr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22B3AB01-D6FD-7DAC-33E9-00D7AB6F76E2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437C8085-4924-B297-1D7D-158275ECFCA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2900E3-523F-0BF4-1C99-979759968E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06" y="1833956"/>
            <a:ext cx="6117525" cy="3426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3D4B0E-2272-DB8F-07EF-E18C099E3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0923" y="1747507"/>
            <a:ext cx="4627115" cy="359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>
          <a:extLst>
            <a:ext uri="{FF2B5EF4-FFF2-40B4-BE49-F238E27FC236}">
              <a16:creationId xmlns:a16="http://schemas.microsoft.com/office/drawing/2014/main" id="{2DD66AEA-68AF-5B32-63D1-2CD7F349C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>
            <a:extLst>
              <a:ext uri="{FF2B5EF4-FFF2-40B4-BE49-F238E27FC236}">
                <a16:creationId xmlns:a16="http://schemas.microsoft.com/office/drawing/2014/main" id="{AE8C292F-FFE4-47CB-EDBA-A20C38FE1B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9456668" cy="135417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 with memorandum of understanding and cooperation with NRA</a:t>
            </a:r>
          </a:p>
        </p:txBody>
      </p:sp>
      <p:cxnSp>
        <p:nvCxnSpPr>
          <p:cNvPr id="321" name="Google Shape;321;p37">
            <a:extLst>
              <a:ext uri="{FF2B5EF4-FFF2-40B4-BE49-F238E27FC236}">
                <a16:creationId xmlns:a16="http://schemas.microsoft.com/office/drawing/2014/main" id="{41163A33-724D-B4D8-834F-2CEB82FF59FB}"/>
              </a:ext>
            </a:extLst>
          </p:cNvPr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>
            <a:extLst>
              <a:ext uri="{FF2B5EF4-FFF2-40B4-BE49-F238E27FC236}">
                <a16:creationId xmlns:a16="http://schemas.microsoft.com/office/drawing/2014/main" id="{6B1EAFD7-BAEE-63D2-EA09-0C38E8CC1B22}"/>
              </a:ext>
            </a:extLst>
          </p:cNvPr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E7FC3143-D9ED-78C0-EBF3-B01CBA1C9A8A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1D3B2979-B36C-4126-4F55-9BA770372F2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679D24-49DC-19A8-B4B5-78AFA37D9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41" y="2033745"/>
            <a:ext cx="5725324" cy="43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99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9691287" cy="135417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Pharmaceutical Manufacturing and Supply-Chain Systems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1A289310-44D3-6402-ADEF-B24D811E0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079" y="2170469"/>
            <a:ext cx="1100105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government provides a number of support mechanisms for local producers: construction, industrial parks, custom and tax preferences, price premiums during procurements</a:t>
            </a:r>
          </a:p>
          <a:p>
            <a:pPr algn="just">
              <a:spcBef>
                <a:spcPts val="0"/>
              </a:spcBef>
              <a:buNone/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local manufacturer (secondary packaging processes)</a:t>
            </a:r>
          </a:p>
          <a:p>
            <a:pPr algn="just">
              <a:spcBef>
                <a:spcPts val="0"/>
              </a:spcBef>
              <a:buNone/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manufacturers with full cycle production will start operations in 2026</a:t>
            </a:r>
          </a:p>
          <a:p>
            <a:pPr algn="just">
              <a:spcBef>
                <a:spcPts val="0"/>
              </a:spcBef>
              <a:buNone/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1C6A6350-1FBD-29EB-F035-10D8AF842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669" y="1846005"/>
            <a:ext cx="1100105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Availability problems with some brands due to price regulation</a:t>
            </a:r>
          </a:p>
          <a:p>
            <a:pPr algn="just">
              <a:spcBef>
                <a:spcPts val="0"/>
              </a:spcBef>
              <a:buNone/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specific challenges can be discussed by dedicated workshops (quality assurance, transfer technology)</a:t>
            </a:r>
          </a:p>
          <a:p>
            <a:pPr algn="just">
              <a:spcBef>
                <a:spcPts val="0"/>
              </a:spcBef>
              <a:buNone/>
            </a:pP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172</TotalTime>
  <Words>769</Words>
  <Application>Microsoft Office PowerPoint</Application>
  <PresentationFormat>Widescreen</PresentationFormat>
  <Paragraphs>108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Book Antiqua</vt:lpstr>
      <vt:lpstr>Calibri</vt:lpstr>
      <vt:lpstr>Nunito Sans</vt:lpstr>
      <vt:lpstr>Open Sans ExtraBold</vt:lpstr>
      <vt:lpstr>Roboto Mono</vt:lpstr>
      <vt:lpstr>Wingdings</vt:lpstr>
      <vt:lpstr>Slidehack Cheatsheet</vt:lpstr>
      <vt:lpstr>First D-8 Health Experts Meeting 17th November, 2025 </vt:lpstr>
      <vt:lpstr>Azerbaijan overview pharmaceutical sector and vaccine ecosystem</vt:lpstr>
      <vt:lpstr>National Policies and Strategic Frameworks </vt:lpstr>
      <vt:lpstr>Regulatory Statistics (2024)</vt:lpstr>
      <vt:lpstr>Workload by Function (2024)</vt:lpstr>
      <vt:lpstr>Collaboration with International Organizations</vt:lpstr>
      <vt:lpstr>Countries with memorandum of understanding and cooperation with NRA</vt:lpstr>
      <vt:lpstr>Pharmaceutical Manufacturing and Supply-Chain Systems</vt:lpstr>
      <vt:lpstr>Current challenges and Gaps</vt:lpstr>
      <vt:lpstr>Vaccine Access and Sustainability</vt:lpstr>
      <vt:lpstr>How can Azerbaijan contribute to the D-8  Health Agenda?</vt:lpstr>
      <vt:lpstr>What does Azerbaijan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Ramik Guliyev</cp:lastModifiedBy>
  <cp:revision>6104</cp:revision>
  <dcterms:created xsi:type="dcterms:W3CDTF">2020-10-27T13:35:18Z</dcterms:created>
  <dcterms:modified xsi:type="dcterms:W3CDTF">2025-11-16T22:19:32Z</dcterms:modified>
</cp:coreProperties>
</file>