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11"/>
  </p:notesMasterIdLst>
  <p:handoutMasterIdLst>
    <p:handoutMasterId r:id="rId12"/>
  </p:handoutMasterIdLst>
  <p:sldIdLst>
    <p:sldId id="477" r:id="rId2"/>
    <p:sldId id="261" r:id="rId3"/>
    <p:sldId id="263" r:id="rId4"/>
    <p:sldId id="266" r:id="rId5"/>
    <p:sldId id="267" r:id="rId6"/>
    <p:sldId id="479" r:id="rId7"/>
    <p:sldId id="277" r:id="rId8"/>
    <p:sldId id="283" r:id="rId9"/>
    <p:sldId id="47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261"/>
            <p14:sldId id="263"/>
            <p14:sldId id="266"/>
            <p14:sldId id="267"/>
            <p14:sldId id="479"/>
            <p14:sldId id="277"/>
            <p14:sldId id="283"/>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5" autoAdjust="0"/>
    <p:restoredTop sz="94386" autoAdjust="0"/>
  </p:normalViewPr>
  <p:slideViewPr>
    <p:cSldViewPr snapToGrid="0">
      <p:cViewPr varScale="1">
        <p:scale>
          <a:sx n="63" d="100"/>
          <a:sy n="63" d="100"/>
        </p:scale>
        <p:origin x="624" y="9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29/10/2025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67dd83135c_0_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67dd83135c_0_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7800d7cd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7800d7cd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7800d7cd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7800d7cd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053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7800d7cdd4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7800d7cdd4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17800d7cdd4_0_1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17800d7cdd4_0_1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87"/>
        <p:cNvGrpSpPr/>
        <p:nvPr/>
      </p:nvGrpSpPr>
      <p:grpSpPr>
        <a:xfrm>
          <a:off x="0" y="0"/>
          <a:ext cx="0" cy="0"/>
          <a:chOff x="0" y="0"/>
          <a:chExt cx="0" cy="0"/>
        </a:xfrm>
      </p:grpSpPr>
      <p:sp>
        <p:nvSpPr>
          <p:cNvPr id="88" name="Google Shape;88;p12"/>
          <p:cNvSpPr txBox="1">
            <a:spLocks noGrp="1"/>
          </p:cNvSpPr>
          <p:nvPr>
            <p:ph type="title"/>
          </p:nvPr>
        </p:nvSpPr>
        <p:spPr>
          <a:xfrm>
            <a:off x="861100" y="993400"/>
            <a:ext cx="105987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89" name="Google Shape;89;p12"/>
          <p:cNvSpPr txBox="1">
            <a:spLocks noGrp="1"/>
          </p:cNvSpPr>
          <p:nvPr>
            <p:ph type="subTitle" idx="1"/>
          </p:nvPr>
        </p:nvSpPr>
        <p:spPr>
          <a:xfrm>
            <a:off x="861100"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0" name="Google Shape;90;p12"/>
          <p:cNvSpPr txBox="1">
            <a:spLocks noGrp="1"/>
          </p:cNvSpPr>
          <p:nvPr>
            <p:ph type="subTitle" idx="2"/>
          </p:nvPr>
        </p:nvSpPr>
        <p:spPr>
          <a:xfrm>
            <a:off x="861100"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1" name="Google Shape;91;p12"/>
          <p:cNvSpPr txBox="1">
            <a:spLocks noGrp="1"/>
          </p:cNvSpPr>
          <p:nvPr>
            <p:ph type="subTitle" idx="3"/>
          </p:nvPr>
        </p:nvSpPr>
        <p:spPr>
          <a:xfrm>
            <a:off x="5960118"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2" name="Google Shape;92;p12"/>
          <p:cNvSpPr txBox="1">
            <a:spLocks noGrp="1"/>
          </p:cNvSpPr>
          <p:nvPr>
            <p:ph type="subTitle" idx="4"/>
          </p:nvPr>
        </p:nvSpPr>
        <p:spPr>
          <a:xfrm>
            <a:off x="5960118"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3" name="Google Shape;93;p12"/>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52671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4"/>
        <p:cNvGrpSpPr/>
        <p:nvPr/>
      </p:nvGrpSpPr>
      <p:grpSpPr>
        <a:xfrm>
          <a:off x="0" y="0"/>
          <a:ext cx="0" cy="0"/>
          <a:chOff x="0" y="0"/>
          <a:chExt cx="0" cy="0"/>
        </a:xfrm>
      </p:grpSpPr>
      <p:sp>
        <p:nvSpPr>
          <p:cNvPr id="95" name="Google Shape;95;p13"/>
          <p:cNvSpPr txBox="1">
            <a:spLocks noGrp="1"/>
          </p:cNvSpPr>
          <p:nvPr>
            <p:ph type="title"/>
          </p:nvPr>
        </p:nvSpPr>
        <p:spPr>
          <a:xfrm>
            <a:off x="861100"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96" name="Google Shape;96;p13"/>
          <p:cNvSpPr txBox="1">
            <a:spLocks noGrp="1"/>
          </p:cNvSpPr>
          <p:nvPr>
            <p:ph type="subTitle" idx="1"/>
          </p:nvPr>
        </p:nvSpPr>
        <p:spPr>
          <a:xfrm>
            <a:off x="861100" y="22772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7" name="Google Shape;97;p13"/>
          <p:cNvSpPr txBox="1">
            <a:spLocks noGrp="1"/>
          </p:cNvSpPr>
          <p:nvPr>
            <p:ph type="subTitle" idx="2"/>
          </p:nvPr>
        </p:nvSpPr>
        <p:spPr>
          <a:xfrm>
            <a:off x="861100" y="18954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8" name="Google Shape;98;p1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99" name="Google Shape;99;p13"/>
          <p:cNvSpPr txBox="1">
            <a:spLocks noGrp="1"/>
          </p:cNvSpPr>
          <p:nvPr>
            <p:ph type="subTitle" idx="3"/>
          </p:nvPr>
        </p:nvSpPr>
        <p:spPr>
          <a:xfrm>
            <a:off x="6640600" y="51921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00" name="Google Shape;100;p13"/>
          <p:cNvSpPr txBox="1">
            <a:spLocks noGrp="1"/>
          </p:cNvSpPr>
          <p:nvPr>
            <p:ph type="subTitle" idx="4"/>
          </p:nvPr>
        </p:nvSpPr>
        <p:spPr>
          <a:xfrm>
            <a:off x="6640600" y="48103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24765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66" name="Google Shape;166;p23"/>
          <p:cNvSpPr txBox="1">
            <a:spLocks noGrp="1"/>
          </p:cNvSpPr>
          <p:nvPr>
            <p:ph type="subTitle" idx="1"/>
          </p:nvPr>
        </p:nvSpPr>
        <p:spPr>
          <a:xfrm>
            <a:off x="86117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7" name="Google Shape;167;p23"/>
          <p:cNvSpPr txBox="1">
            <a:spLocks noGrp="1"/>
          </p:cNvSpPr>
          <p:nvPr>
            <p:ph type="subTitle" idx="2"/>
          </p:nvPr>
        </p:nvSpPr>
        <p:spPr>
          <a:xfrm>
            <a:off x="86117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68" name="Google Shape;168;p23"/>
          <p:cNvSpPr txBox="1">
            <a:spLocks noGrp="1"/>
          </p:cNvSpPr>
          <p:nvPr>
            <p:ph type="subTitle" idx="3"/>
          </p:nvPr>
        </p:nvSpPr>
        <p:spPr>
          <a:xfrm>
            <a:off x="3614061"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9" name="Google Shape;169;p23"/>
          <p:cNvSpPr txBox="1">
            <a:spLocks noGrp="1"/>
          </p:cNvSpPr>
          <p:nvPr>
            <p:ph type="subTitle" idx="4"/>
          </p:nvPr>
        </p:nvSpPr>
        <p:spPr>
          <a:xfrm>
            <a:off x="3614061"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0" name="Google Shape;170;p23"/>
          <p:cNvSpPr txBox="1">
            <a:spLocks noGrp="1"/>
          </p:cNvSpPr>
          <p:nvPr>
            <p:ph type="subTitle" idx="5"/>
          </p:nvPr>
        </p:nvSpPr>
        <p:spPr>
          <a:xfrm>
            <a:off x="6366944"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1" name="Google Shape;171;p23"/>
          <p:cNvSpPr txBox="1">
            <a:spLocks noGrp="1"/>
          </p:cNvSpPr>
          <p:nvPr>
            <p:ph type="subTitle" idx="6"/>
          </p:nvPr>
        </p:nvSpPr>
        <p:spPr>
          <a:xfrm>
            <a:off x="6366944"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2" name="Google Shape;172;p23"/>
          <p:cNvSpPr txBox="1">
            <a:spLocks noGrp="1"/>
          </p:cNvSpPr>
          <p:nvPr>
            <p:ph type="subTitle" idx="7"/>
          </p:nvPr>
        </p:nvSpPr>
        <p:spPr>
          <a:xfrm>
            <a:off x="911982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3" name="Google Shape;173;p23"/>
          <p:cNvSpPr txBox="1">
            <a:spLocks noGrp="1"/>
          </p:cNvSpPr>
          <p:nvPr>
            <p:ph type="subTitle" idx="8"/>
          </p:nvPr>
        </p:nvSpPr>
        <p:spPr>
          <a:xfrm>
            <a:off x="911982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4" name="Google Shape;174;p23"/>
          <p:cNvSpPr txBox="1">
            <a:spLocks noGrp="1"/>
          </p:cNvSpPr>
          <p:nvPr>
            <p:ph type="subTitle" idx="9"/>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07976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219"/>
        <p:cNvGrpSpPr/>
        <p:nvPr/>
      </p:nvGrpSpPr>
      <p:grpSpPr>
        <a:xfrm>
          <a:off x="0" y="0"/>
          <a:ext cx="0" cy="0"/>
          <a:chOff x="0" y="0"/>
          <a:chExt cx="0" cy="0"/>
        </a:xfrm>
      </p:grpSpPr>
      <p:sp>
        <p:nvSpPr>
          <p:cNvPr id="220" name="Google Shape;220;p29"/>
          <p:cNvSpPr txBox="1">
            <a:spLocks noGrp="1"/>
          </p:cNvSpPr>
          <p:nvPr>
            <p:ph type="subTitle" idx="1"/>
          </p:nvPr>
        </p:nvSpPr>
        <p:spPr>
          <a:xfrm>
            <a:off x="2991049"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1" name="Google Shape;221;p29"/>
          <p:cNvSpPr txBox="1">
            <a:spLocks noGrp="1"/>
          </p:cNvSpPr>
          <p:nvPr>
            <p:ph type="subTitle" idx="2"/>
          </p:nvPr>
        </p:nvSpPr>
        <p:spPr>
          <a:xfrm>
            <a:off x="2991049"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2" name="Google Shape;222;p29"/>
          <p:cNvSpPr txBox="1">
            <a:spLocks noGrp="1"/>
          </p:cNvSpPr>
          <p:nvPr>
            <p:ph type="subTitle" idx="3"/>
          </p:nvPr>
        </p:nvSpPr>
        <p:spPr>
          <a:xfrm>
            <a:off x="8340301"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3" name="Google Shape;223;p29"/>
          <p:cNvSpPr txBox="1">
            <a:spLocks noGrp="1"/>
          </p:cNvSpPr>
          <p:nvPr>
            <p:ph type="subTitle" idx="4"/>
          </p:nvPr>
        </p:nvSpPr>
        <p:spPr>
          <a:xfrm>
            <a:off x="8340301"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4" name="Google Shape;224;p29"/>
          <p:cNvSpPr txBox="1">
            <a:spLocks noGrp="1"/>
          </p:cNvSpPr>
          <p:nvPr>
            <p:ph type="title" hasCustomPrompt="1"/>
          </p:nvPr>
        </p:nvSpPr>
        <p:spPr>
          <a:xfrm>
            <a:off x="1131125"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5" name="Google Shape;225;p29"/>
          <p:cNvSpPr txBox="1">
            <a:spLocks noGrp="1"/>
          </p:cNvSpPr>
          <p:nvPr>
            <p:ph type="title" idx="5" hasCustomPrompt="1"/>
          </p:nvPr>
        </p:nvSpPr>
        <p:spPr>
          <a:xfrm>
            <a:off x="6471412"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6" name="Google Shape;226;p29"/>
          <p:cNvSpPr txBox="1">
            <a:spLocks noGrp="1"/>
          </p:cNvSpPr>
          <p:nvPr>
            <p:ph type="title" idx="6"/>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27" name="Google Shape;227;p29"/>
          <p:cNvSpPr txBox="1">
            <a:spLocks noGrp="1"/>
          </p:cNvSpPr>
          <p:nvPr>
            <p:ph type="subTitle" idx="7"/>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356580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861100" y="993400"/>
            <a:ext cx="44709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53" name="Google Shape;53;p9"/>
          <p:cNvSpPr txBox="1">
            <a:spLocks noGrp="1"/>
          </p:cNvSpPr>
          <p:nvPr>
            <p:ph type="subTitle" idx="1"/>
          </p:nvPr>
        </p:nvSpPr>
        <p:spPr>
          <a:xfrm>
            <a:off x="25714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4" name="Google Shape;54;p9"/>
          <p:cNvSpPr txBox="1">
            <a:spLocks noGrp="1"/>
          </p:cNvSpPr>
          <p:nvPr>
            <p:ph type="subTitle" idx="2"/>
          </p:nvPr>
        </p:nvSpPr>
        <p:spPr>
          <a:xfrm>
            <a:off x="25714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5" name="Google Shape;55;p9"/>
          <p:cNvSpPr txBox="1">
            <a:spLocks noGrp="1"/>
          </p:cNvSpPr>
          <p:nvPr>
            <p:ph type="subTitle" idx="3"/>
          </p:nvPr>
        </p:nvSpPr>
        <p:spPr>
          <a:xfrm>
            <a:off x="25714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6" name="Google Shape;56;p9"/>
          <p:cNvSpPr txBox="1">
            <a:spLocks noGrp="1"/>
          </p:cNvSpPr>
          <p:nvPr>
            <p:ph type="subTitle" idx="4"/>
          </p:nvPr>
        </p:nvSpPr>
        <p:spPr>
          <a:xfrm>
            <a:off x="25714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7" name="Google Shape;57;p9"/>
          <p:cNvSpPr txBox="1">
            <a:spLocks noGrp="1"/>
          </p:cNvSpPr>
          <p:nvPr>
            <p:ph type="subTitle" idx="5"/>
          </p:nvPr>
        </p:nvSpPr>
        <p:spPr>
          <a:xfrm>
            <a:off x="88960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8" name="Google Shape;58;p9"/>
          <p:cNvSpPr txBox="1">
            <a:spLocks noGrp="1"/>
          </p:cNvSpPr>
          <p:nvPr>
            <p:ph type="subTitle" idx="6"/>
          </p:nvPr>
        </p:nvSpPr>
        <p:spPr>
          <a:xfrm>
            <a:off x="88960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9" name="Google Shape;59;p9"/>
          <p:cNvSpPr txBox="1">
            <a:spLocks noGrp="1"/>
          </p:cNvSpPr>
          <p:nvPr>
            <p:ph type="subTitle" idx="7"/>
          </p:nvPr>
        </p:nvSpPr>
        <p:spPr>
          <a:xfrm>
            <a:off x="57337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0" name="Google Shape;60;p9"/>
          <p:cNvSpPr txBox="1">
            <a:spLocks noGrp="1"/>
          </p:cNvSpPr>
          <p:nvPr>
            <p:ph type="subTitle" idx="8"/>
          </p:nvPr>
        </p:nvSpPr>
        <p:spPr>
          <a:xfrm>
            <a:off x="57337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1" name="Google Shape;61;p9"/>
          <p:cNvSpPr txBox="1">
            <a:spLocks noGrp="1"/>
          </p:cNvSpPr>
          <p:nvPr>
            <p:ph type="subTitle" idx="9"/>
          </p:nvPr>
        </p:nvSpPr>
        <p:spPr>
          <a:xfrm>
            <a:off x="57337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2" name="Google Shape;62;p9"/>
          <p:cNvSpPr txBox="1">
            <a:spLocks noGrp="1"/>
          </p:cNvSpPr>
          <p:nvPr>
            <p:ph type="subTitle" idx="13"/>
          </p:nvPr>
        </p:nvSpPr>
        <p:spPr>
          <a:xfrm>
            <a:off x="57337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3" name="Google Shape;63;p9"/>
          <p:cNvSpPr txBox="1">
            <a:spLocks noGrp="1"/>
          </p:cNvSpPr>
          <p:nvPr>
            <p:ph type="subTitle" idx="14"/>
          </p:nvPr>
        </p:nvSpPr>
        <p:spPr>
          <a:xfrm>
            <a:off x="8896037"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4" name="Google Shape;64;p9"/>
          <p:cNvSpPr txBox="1">
            <a:spLocks noGrp="1"/>
          </p:cNvSpPr>
          <p:nvPr>
            <p:ph type="subTitle" idx="15"/>
          </p:nvPr>
        </p:nvSpPr>
        <p:spPr>
          <a:xfrm>
            <a:off x="8896037"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5" name="Google Shape;65;p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60763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8" r:id="rId10"/>
    <p:sldLayoutId id="2147483929" r:id="rId11"/>
    <p:sldLayoutId id="2147483931" r:id="rId12"/>
    <p:sldLayoutId id="2147483932" r:id="rId13"/>
    <p:sldLayoutId id="2147483933" r:id="rId14"/>
    <p:sldLayoutId id="2147483934" r:id="rId15"/>
    <p:sldLayoutId id="2147483935" r:id="rId16"/>
    <p:sldLayoutId id="2147483936" r:id="rId17"/>
    <p:sldLayoutId id="2147483937" r:id="rId18"/>
    <p:sldLayoutId id="2147483939" r:id="rId19"/>
    <p:sldLayoutId id="2147483940" r:id="rId20"/>
    <p:sldLayoutId id="2147483942" r:id="rId21"/>
    <p:sldLayoutId id="2147483945" r:id="rId22"/>
    <p:sldLayoutId id="2147483946" r:id="rId23"/>
    <p:sldLayoutId id="2147483947"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r>
              <a:rPr lang="en-US" dirty="0">
                <a:solidFill>
                  <a:schemeClr val="accent1">
                    <a:lumMod val="75000"/>
                  </a:schemeClr>
                </a:solidFill>
                <a:latin typeface="Calibri" panose="020F0502020204030204" pitchFamily="34" charset="0"/>
                <a:cs typeface="Calibri" panose="020F0502020204030204" pitchFamily="34" charset="0"/>
              </a:rPr>
              <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r>
              <a:rPr lang="en-US" sz="4000" dirty="0">
                <a:solidFill>
                  <a:srgbClr val="C00000"/>
                </a:solidFill>
                <a:latin typeface="Calibri" panose="020F0502020204030204" pitchFamily="34" charset="0"/>
                <a:cs typeface="Calibri" panose="020F0502020204030204" pitchFamily="34" charset="0"/>
              </a:rPr>
              <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264160" y="2532492"/>
            <a:ext cx="4338319" cy="1353793"/>
            <a:chOff x="3906349" y="3916559"/>
            <a:chExt cx="4338319" cy="1353793"/>
          </a:xfrm>
        </p:grpSpPr>
        <p:sp>
          <p:nvSpPr>
            <p:cNvPr id="7" name="TextBox 6">
              <a:extLst>
                <a:ext uri="{FF2B5EF4-FFF2-40B4-BE49-F238E27FC236}">
                  <a16:creationId xmlns:a16="http://schemas.microsoft.com/office/drawing/2014/main" id="{6315D037-D11F-7A06-1C80-80A5E0AC2635}"/>
                </a:ext>
              </a:extLst>
            </p:cNvPr>
            <p:cNvSpPr txBox="1"/>
            <p:nvPr/>
          </p:nvSpPr>
          <p:spPr>
            <a:xfrm>
              <a:off x="3906349" y="4070023"/>
              <a:ext cx="4338319" cy="1200329"/>
            </a:xfrm>
            <a:prstGeom prst="rect">
              <a:avLst/>
            </a:prstGeom>
            <a:noFill/>
          </p:spPr>
          <p:txBody>
            <a:bodyPr wrap="square" rtlCol="0">
              <a:spAutoFit/>
            </a:bodyPr>
            <a:lstStyle/>
            <a:p>
              <a:pPr algn="ctr">
                <a:lnSpc>
                  <a:spcPct val="150000"/>
                </a:lnSpc>
              </a:pPr>
              <a:r>
                <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Dr. </a:t>
              </a:r>
              <a:r>
                <a:rPr lang="en-US" sz="2400" b="1" spc="600" dirty="0" err="1">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Jafar</a:t>
              </a:r>
              <a:r>
                <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 </a:t>
              </a:r>
              <a:r>
                <a:rPr lang="en-US" sz="2400" b="1" spc="600" dirty="0" err="1">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Jandaghi</a:t>
              </a:r>
              <a:endPar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a:p>
              <a:pPr algn="ctr">
                <a:lnSpc>
                  <a:spcPct val="150000"/>
                </a:lnSpc>
              </a:pPr>
              <a:r>
                <a:rPr lang="en-US" sz="2400" b="1" spc="600" dirty="0" err="1">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I.R.Iran</a:t>
              </a:r>
              <a:r>
                <a:rPr lang="en-US"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 </a:t>
              </a:r>
              <a:endParaRPr lang="en-ID"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059243"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Tree>
    <p:extLst>
      <p:ext uri="{BB962C8B-B14F-4D97-AF65-F5344CB8AC3E}">
        <p14:creationId xmlns:p14="http://schemas.microsoft.com/office/powerpoint/2010/main" val="1338805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866916" y="37889"/>
            <a:ext cx="7681870" cy="800179"/>
          </a:xfrm>
          <a:prstGeom prst="rect">
            <a:avLst/>
          </a:prstGeom>
        </p:spPr>
        <p:txBody>
          <a:bodyPr spcFirstLastPara="1" wrap="square" lIns="121900" tIns="121900" rIns="121900" bIns="121900" anchor="t" anchorCtr="0">
            <a:spAutoFit/>
          </a:bodyPr>
          <a:lstStyle/>
          <a:p>
            <a:r>
              <a:rPr lang="en-US" sz="3600" dirty="0">
                <a:solidFill>
                  <a:srgbClr val="C00000"/>
                </a:solidFill>
                <a:latin typeface="Calibri" panose="020F0502020204030204" pitchFamily="34" charset="0"/>
                <a:cs typeface="Calibri" panose="020F0502020204030204" pitchFamily="34" charset="0"/>
              </a:rPr>
              <a:t>Islamic Republic of Iran overview</a:t>
            </a:r>
            <a:endParaRPr sz="3600" dirty="0">
              <a:solidFill>
                <a:srgbClr val="C00000"/>
              </a:solidFill>
              <a:latin typeface="Calibri" panose="020F0502020204030204" pitchFamily="34" charset="0"/>
              <a:cs typeface="Calibri" panose="020F0502020204030204" pitchFamily="34" charset="0"/>
            </a:endParaRPr>
          </a:p>
        </p:txBody>
      </p:sp>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6" name="CaixaDeTexto 6">
            <a:extLst>
              <a:ext uri="{FF2B5EF4-FFF2-40B4-BE49-F238E27FC236}">
                <a16:creationId xmlns:a16="http://schemas.microsoft.com/office/drawing/2014/main" id="{D8BE85B2-92E5-3112-C6D1-AA1B56FFA532}"/>
              </a:ext>
            </a:extLst>
          </p:cNvPr>
          <p:cNvSpPr txBox="1"/>
          <p:nvPr/>
        </p:nvSpPr>
        <p:spPr>
          <a:xfrm>
            <a:off x="448835" y="681314"/>
            <a:ext cx="11743165" cy="6355586"/>
          </a:xfrm>
          <a:prstGeom prst="rect">
            <a:avLst/>
          </a:prstGeom>
          <a:noFill/>
        </p:spPr>
        <p:txBody>
          <a:bodyPr wrap="square">
            <a:spAutoFit/>
          </a:bodyPr>
          <a:lstStyle/>
          <a:p>
            <a:pPr>
              <a:lnSpc>
                <a:spcPct val="150000"/>
              </a:lnSpc>
              <a:spcAft>
                <a:spcPts val="600"/>
              </a:spcAft>
            </a:pPr>
            <a:r>
              <a:rPr lang="en-US" sz="2800" b="1" dirty="0">
                <a:solidFill>
                  <a:schemeClr val="dk1"/>
                </a:solidFill>
                <a:latin typeface="Nunito Sans"/>
                <a:sym typeface="Nunito Sans"/>
              </a:rPr>
              <a:t>Overview of the </a:t>
            </a:r>
            <a:r>
              <a:rPr lang="en-US" sz="2800" b="1" dirty="0">
                <a:solidFill>
                  <a:schemeClr val="dk1"/>
                </a:solidFill>
                <a:latin typeface="Nunito Sans"/>
              </a:rPr>
              <a:t>pharmaceutical sector and vaccine </a:t>
            </a:r>
            <a:r>
              <a:rPr lang="en-US" sz="2800" b="1" dirty="0" smtClean="0">
                <a:solidFill>
                  <a:schemeClr val="dk1"/>
                </a:solidFill>
                <a:latin typeface="Nunito Sans"/>
              </a:rPr>
              <a:t>ecosystem</a:t>
            </a:r>
            <a:endParaRPr lang="en-US" sz="2800" b="1" dirty="0">
              <a:solidFill>
                <a:schemeClr val="dk1"/>
              </a:solidFill>
              <a:latin typeface="Nunito Sans"/>
            </a:endParaRPr>
          </a:p>
          <a:p>
            <a:pPr marL="285750" indent="-285750">
              <a:buFont typeface="Wingdings" panose="05000000000000000000" pitchFamily="2" charset="2"/>
              <a:buChar char="q"/>
            </a:pPr>
            <a:r>
              <a:rPr lang="en-US" sz="2400" dirty="0"/>
              <a:t>Iran has built one of the most advanced and self-reliant pharmaceutical and vaccine ecosystems in the region. Our pharmaceutical market is valued at roughly 8 billion USD, with over </a:t>
            </a:r>
            <a:r>
              <a:rPr lang="en-US" sz="2400" b="1" dirty="0"/>
              <a:t>95–97% of essential medicines</a:t>
            </a:r>
            <a:r>
              <a:rPr lang="en-US" sz="2400" dirty="0"/>
              <a:t> produced domestically by more than 150–180 public, private, and knowledge-based companies . This strong local base ensures broad affordability and equitable access across the population.</a:t>
            </a:r>
          </a:p>
          <a:p>
            <a:pPr marL="285750" indent="-285750">
              <a:buFont typeface="Wingdings" panose="05000000000000000000" pitchFamily="2" charset="2"/>
              <a:buChar char="q"/>
            </a:pPr>
            <a:r>
              <a:rPr lang="en-US" sz="2400" dirty="0"/>
              <a:t>In the vaccine field, Iran has nearly a century of continuous expertise through the </a:t>
            </a:r>
            <a:r>
              <a:rPr lang="en-US" sz="2400" b="1" dirty="0"/>
              <a:t>Razi Vaccine and Serum Research Institute</a:t>
            </a:r>
            <a:r>
              <a:rPr lang="en-US" sz="2400" dirty="0"/>
              <a:t> and the </a:t>
            </a:r>
            <a:r>
              <a:rPr lang="en-US" sz="2400" b="1" dirty="0"/>
              <a:t>Pasteur Institute of Iran</a:t>
            </a:r>
            <a:r>
              <a:rPr lang="en-US" sz="2400" dirty="0"/>
              <a:t>, which serve as national hubs for innovation and self-reliance. Iran produces a majority of vaccines used in its National Immunization Program and has successfully developed </a:t>
            </a:r>
            <a:r>
              <a:rPr lang="en-US" sz="2400" b="1" dirty="0"/>
              <a:t>COVID-19, influenza, and HPV vaccines</a:t>
            </a:r>
            <a:r>
              <a:rPr lang="en-US" sz="2400" dirty="0"/>
              <a:t>, reducing dependency on imports and strengthening national resilience .</a:t>
            </a:r>
          </a:p>
          <a:p>
            <a:pPr marL="285750" indent="-285750">
              <a:buFont typeface="Wingdings" panose="05000000000000000000" pitchFamily="2" charset="2"/>
              <a:buChar char="q"/>
            </a:pPr>
            <a:r>
              <a:rPr lang="en-US" sz="2400" dirty="0"/>
              <a:t>Our regulatory authority, the </a:t>
            </a:r>
            <a:r>
              <a:rPr lang="en-US" sz="2400" b="1" dirty="0"/>
              <a:t>Iran Food and Drug Administration (IFDA)</a:t>
            </a:r>
            <a:r>
              <a:rPr lang="en-US" sz="2400" dirty="0"/>
              <a:t>, recognized by WHO as a functional regulatory authority since 2010, continues to advance toward achieving </a:t>
            </a:r>
            <a:r>
              <a:rPr lang="en-US" sz="2400" b="1" dirty="0"/>
              <a:t>Maturity Level 3</a:t>
            </a:r>
            <a:r>
              <a:rPr lang="en-US" sz="2400" dirty="0"/>
              <a:t> under WHO’s Global Benchmarking Tool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9"/>
          <p:cNvSpPr txBox="1">
            <a:spLocks noGrp="1"/>
          </p:cNvSpPr>
          <p:nvPr>
            <p:ph type="title"/>
          </p:nvPr>
        </p:nvSpPr>
        <p:spPr>
          <a:xfrm>
            <a:off x="693948" y="115092"/>
            <a:ext cx="8762301" cy="738984"/>
          </a:xfrm>
          <a:prstGeom prst="rect">
            <a:avLst/>
          </a:prstGeom>
        </p:spPr>
        <p:txBody>
          <a:bodyPr spcFirstLastPara="1" wrap="square" lIns="121900" tIns="121900" rIns="121900" bIns="121900" anchor="t" anchorCtr="0">
            <a:noAutofit/>
          </a:bodyPr>
          <a:lstStyle/>
          <a:p>
            <a:r>
              <a:rPr lang="en-US" sz="3600" dirty="0">
                <a:solidFill>
                  <a:srgbClr val="C00000"/>
                </a:solidFill>
                <a:latin typeface="Calibri" panose="020F0502020204030204" pitchFamily="34" charset="0"/>
                <a:cs typeface="Calibri" panose="020F0502020204030204" pitchFamily="34" charset="0"/>
              </a:rPr>
              <a:t>National Policies and Strategic Frameworks</a:t>
            </a:r>
            <a:r>
              <a:rPr lang="en-US" sz="4000" dirty="0">
                <a:latin typeface="Calibri" panose="020F0502020204030204" pitchFamily="34" charset="0"/>
                <a:cs typeface="Calibri" panose="020F0502020204030204" pitchFamily="34" charset="0"/>
              </a:rPr>
              <a:t/>
            </a:r>
            <a:br>
              <a:rPr lang="en-US" sz="4000" dirty="0">
                <a:latin typeface="Calibri" panose="020F0502020204030204" pitchFamily="34" charset="0"/>
                <a:cs typeface="Calibri" panose="020F0502020204030204" pitchFamily="34" charset="0"/>
              </a:rPr>
            </a:br>
            <a:endParaRPr dirty="0"/>
          </a:p>
        </p:txBody>
      </p:sp>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sp>
        <p:nvSpPr>
          <p:cNvPr id="4" name="CaixaDeTexto 6">
            <a:extLst>
              <a:ext uri="{FF2B5EF4-FFF2-40B4-BE49-F238E27FC236}">
                <a16:creationId xmlns:a16="http://schemas.microsoft.com/office/drawing/2014/main" id="{19AFB615-358C-CE25-4937-B57076CECBA9}"/>
              </a:ext>
            </a:extLst>
          </p:cNvPr>
          <p:cNvSpPr txBox="1"/>
          <p:nvPr/>
        </p:nvSpPr>
        <p:spPr>
          <a:xfrm>
            <a:off x="448837" y="908246"/>
            <a:ext cx="11743163" cy="5632311"/>
          </a:xfrm>
          <a:prstGeom prst="rect">
            <a:avLst/>
          </a:prstGeom>
          <a:noFill/>
        </p:spPr>
        <p:txBody>
          <a:bodyPr wrap="square">
            <a:spAutoFit/>
          </a:bodyPr>
          <a:lstStyle/>
          <a:p>
            <a:pPr algn="just">
              <a:lnSpc>
                <a:spcPct val="150000"/>
              </a:lnSpc>
            </a:pPr>
            <a:r>
              <a:rPr lang="en-US" sz="2000" dirty="0"/>
              <a:t>IR Iran’s pharmaceutical policy is anchored in the principles of the </a:t>
            </a:r>
            <a:r>
              <a:rPr lang="en-US" sz="2000" b="1" dirty="0"/>
              <a:t>National Medicine Policy</a:t>
            </a:r>
            <a:r>
              <a:rPr lang="en-US" sz="2000" dirty="0"/>
              <a:t>, the </a:t>
            </a:r>
            <a:r>
              <a:rPr lang="en-US" sz="2000" b="1" dirty="0"/>
              <a:t>Health Technology Roadmap (2022–2026)</a:t>
            </a:r>
            <a:r>
              <a:rPr lang="en-US" sz="2000" dirty="0"/>
              <a:t>, and the doctrine of the </a:t>
            </a:r>
            <a:r>
              <a:rPr lang="en-US" sz="2000" b="1" dirty="0"/>
              <a:t>Resistance Economy</a:t>
            </a:r>
            <a:r>
              <a:rPr lang="en-US" sz="2000" dirty="0"/>
              <a:t>, which emphasize domestic manufacturing, affordability, and equitable access.</a:t>
            </a:r>
            <a:endParaRPr lang="en-US" sz="2000" b="1" dirty="0"/>
          </a:p>
          <a:p>
            <a:pPr>
              <a:lnSpc>
                <a:spcPct val="150000"/>
              </a:lnSpc>
            </a:pPr>
            <a:r>
              <a:rPr lang="en-US" sz="2000" b="1" dirty="0"/>
              <a:t>Key strategies include:</a:t>
            </a:r>
          </a:p>
          <a:p>
            <a:pPr marL="742950" lvl="1" indent="-285750">
              <a:lnSpc>
                <a:spcPct val="150000"/>
              </a:lnSpc>
              <a:buFont typeface="Wingdings" panose="05000000000000000000" pitchFamily="2" charset="2"/>
              <a:buChar char="§"/>
            </a:pPr>
            <a:r>
              <a:rPr lang="en-US" sz="2000" dirty="0"/>
              <a:t>Promoting local production of Pharmaceutical Ingredients (APIs), biosimilars, and high-tech medicines.</a:t>
            </a:r>
          </a:p>
          <a:p>
            <a:pPr marL="742950" lvl="1" indent="-285750">
              <a:lnSpc>
                <a:spcPct val="150000"/>
              </a:lnSpc>
              <a:buFont typeface="Wingdings" panose="05000000000000000000" pitchFamily="2" charset="2"/>
              <a:buChar char="§"/>
            </a:pPr>
            <a:r>
              <a:rPr lang="en-US" sz="2000" dirty="0"/>
              <a:t>Rigorous cost-effectiveness evaluation for inclusion in the national drug list.</a:t>
            </a:r>
          </a:p>
          <a:p>
            <a:pPr marL="742950" lvl="1" indent="-285750">
              <a:lnSpc>
                <a:spcPct val="150000"/>
              </a:lnSpc>
              <a:buFont typeface="Wingdings" panose="05000000000000000000" pitchFamily="2" charset="2"/>
              <a:buChar char="§"/>
            </a:pPr>
            <a:r>
              <a:rPr lang="en-US" sz="2000" dirty="0"/>
              <a:t>Expansion of generic schemes to ensure affordability.</a:t>
            </a:r>
          </a:p>
          <a:p>
            <a:pPr marL="742950" lvl="1" indent="-285750">
              <a:lnSpc>
                <a:spcPct val="150000"/>
              </a:lnSpc>
              <a:buFont typeface="Wingdings" panose="05000000000000000000" pitchFamily="2" charset="2"/>
              <a:buChar char="§"/>
            </a:pPr>
            <a:r>
              <a:rPr lang="en-US" sz="2000" dirty="0"/>
              <a:t>Fast-track licensing, GMP reinforcement, and R&amp;D incentives for biotechnology and vaccine development.</a:t>
            </a:r>
          </a:p>
          <a:p>
            <a:pPr marL="742950" lvl="1" indent="-285750">
              <a:lnSpc>
                <a:spcPct val="150000"/>
              </a:lnSpc>
              <a:buFont typeface="Wingdings" panose="05000000000000000000" pitchFamily="2" charset="2"/>
              <a:buChar char="§"/>
            </a:pPr>
            <a:r>
              <a:rPr lang="en-US" sz="2000" dirty="0"/>
              <a:t>These policies have contributed to improved health indicators and life expectancy comparable to high-income countries, despite financial constraints and international pressures.</a:t>
            </a:r>
            <a:endParaRPr lang="en-US" sz="2000" b="1" dirty="0">
              <a:solidFill>
                <a:schemeClr val="dk1"/>
              </a:solidFill>
              <a:latin typeface="Nuni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2"/>
          <p:cNvSpPr txBox="1">
            <a:spLocks noGrp="1"/>
          </p:cNvSpPr>
          <p:nvPr>
            <p:ph type="title"/>
          </p:nvPr>
        </p:nvSpPr>
        <p:spPr>
          <a:xfrm>
            <a:off x="577049" y="326220"/>
            <a:ext cx="9691287" cy="1354176"/>
          </a:xfrm>
          <a:prstGeom prst="rect">
            <a:avLst/>
          </a:prstGeom>
        </p:spPr>
        <p:txBody>
          <a:bodyPr spcFirstLastPara="1" wrap="square" lIns="121900" tIns="121900" rIns="121900" bIns="121900" anchor="t" anchorCtr="0">
            <a:spAutoFit/>
          </a:bodyPr>
          <a:lstStyle/>
          <a:p>
            <a:r>
              <a:rPr lang="en-US" sz="3600" dirty="0">
                <a:solidFill>
                  <a:srgbClr val="C00000"/>
                </a:solidFill>
                <a:latin typeface="Calibri" panose="020F0502020204030204" pitchFamily="34" charset="0"/>
                <a:cs typeface="Calibri" panose="020F0502020204030204" pitchFamily="34" charset="0"/>
              </a:rPr>
              <a:t>Pharmaceutical Manufacturing and Supply-Chain Systems</a:t>
            </a:r>
            <a:endParaRPr sz="3600" dirty="0">
              <a:solidFill>
                <a:srgbClr val="C00000"/>
              </a:solidFill>
              <a:latin typeface="Calibri" panose="020F0502020204030204" pitchFamily="34" charset="0"/>
              <a:cs typeface="Calibri" panose="020F0502020204030204" pitchFamily="34" charset="0"/>
            </a:endParaRPr>
          </a:p>
        </p:txBody>
      </p:sp>
      <p:sp>
        <p:nvSpPr>
          <p:cNvPr id="5" name="Google Shape;325;p37">
            <a:extLst>
              <a:ext uri="{FF2B5EF4-FFF2-40B4-BE49-F238E27FC236}">
                <a16:creationId xmlns:a16="http://schemas.microsoft.com/office/drawing/2014/main" id="{9EE033FC-336D-9BAE-B64C-E5D16CF435AF}"/>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EA09BD7-643E-C1B0-1055-73C7F142207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9" name="Rectangle 8"/>
          <p:cNvSpPr/>
          <p:nvPr/>
        </p:nvSpPr>
        <p:spPr>
          <a:xfrm>
            <a:off x="392026" y="1536557"/>
            <a:ext cx="11614951" cy="5009833"/>
          </a:xfrm>
          <a:prstGeom prst="rect">
            <a:avLst/>
          </a:prstGeom>
        </p:spPr>
        <p:txBody>
          <a:bodyPr wrap="square">
            <a:spAutoFit/>
          </a:bodyPr>
          <a:lstStyle/>
          <a:p>
            <a:pPr marL="285750" indent="-285750" algn="just">
              <a:lnSpc>
                <a:spcPct val="150000"/>
              </a:lnSpc>
              <a:buFont typeface="Wingdings" panose="05000000000000000000" pitchFamily="2" charset="2"/>
              <a:buChar char="Ø"/>
            </a:pPr>
            <a:r>
              <a:rPr lang="en-US" sz="2400" dirty="0"/>
              <a:t>Iran has invested in every stage of the pharmaceutical chain—from education and R&amp;D to production, regulation, and national logistics networks. </a:t>
            </a:r>
          </a:p>
          <a:p>
            <a:pPr marL="285750" indent="-285750" algn="just">
              <a:lnSpc>
                <a:spcPct val="150000"/>
              </a:lnSpc>
              <a:buFont typeface="Wingdings" panose="05000000000000000000" pitchFamily="2" charset="2"/>
              <a:buChar char="Ø"/>
            </a:pPr>
            <a:r>
              <a:rPr lang="en-US" sz="2400" dirty="0"/>
              <a:t>Over </a:t>
            </a:r>
            <a:r>
              <a:rPr lang="en-US" sz="2400" b="1" dirty="0"/>
              <a:t>180 licensed factories</a:t>
            </a:r>
            <a:r>
              <a:rPr lang="en-US" sz="2400" dirty="0"/>
              <a:t>, advanced biotech units, nationwide distribution systems, and digital tracking infrastructures ensure consistent supply of essential medicines and vaccines.</a:t>
            </a:r>
          </a:p>
          <a:p>
            <a:pPr marL="285750" indent="-285750" algn="just">
              <a:lnSpc>
                <a:spcPct val="150000"/>
              </a:lnSpc>
              <a:buFont typeface="Wingdings" panose="05000000000000000000" pitchFamily="2" charset="2"/>
              <a:buChar char="Ø"/>
            </a:pPr>
            <a:r>
              <a:rPr lang="en-US" sz="2400" dirty="0"/>
              <a:t>Iran maintains </a:t>
            </a:r>
            <a:r>
              <a:rPr lang="en-US" sz="2400" b="1" dirty="0"/>
              <a:t>six-month reserves of essential medicines</a:t>
            </a:r>
            <a:r>
              <a:rPr lang="en-US" sz="2400" dirty="0"/>
              <a:t> and </a:t>
            </a:r>
            <a:r>
              <a:rPr lang="en-US" sz="2400" b="1" dirty="0"/>
              <a:t>three-month reserves of vital medicines</a:t>
            </a:r>
            <a:r>
              <a:rPr lang="en-US" sz="2400" dirty="0"/>
              <a:t> to strengthen preparedness. During the COVID-19 pandemic, these capabilities allowed rapid establishment of multiple vaccine production platforms and ensured continuity of national supply .</a:t>
            </a:r>
          </a:p>
        </p:txBody>
      </p:sp>
      <p:sp>
        <p:nvSpPr>
          <p:cNvPr id="3" name="Rectangle 1"/>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8" name="Google Shape;448;p43"/>
          <p:cNvSpPr txBox="1">
            <a:spLocks noGrp="1"/>
          </p:cNvSpPr>
          <p:nvPr>
            <p:ph type="title"/>
          </p:nvPr>
        </p:nvSpPr>
        <p:spPr>
          <a:xfrm>
            <a:off x="448835" y="-1"/>
            <a:ext cx="6015076" cy="701198"/>
          </a:xfrm>
          <a:prstGeom prst="rect">
            <a:avLst/>
          </a:prstGeom>
        </p:spPr>
        <p:txBody>
          <a:bodyPr spcFirstLastPara="1" wrap="square" lIns="121900" tIns="121900" rIns="121900" bIns="121900" anchor="t" anchorCtr="0">
            <a:noAutofit/>
          </a:bodyPr>
          <a:lstStyle/>
          <a:p>
            <a:r>
              <a:rPr lang="en-US" sz="3600" dirty="0">
                <a:solidFill>
                  <a:srgbClr val="C00000"/>
                </a:solidFill>
                <a:latin typeface="Calibri" panose="020F0502020204030204" pitchFamily="34" charset="0"/>
                <a:cs typeface="Calibri" panose="020F0502020204030204" pitchFamily="34" charset="0"/>
              </a:rPr>
              <a:t>Current challenges and Gaps</a:t>
            </a:r>
            <a:endParaRPr sz="3600" dirty="0">
              <a:solidFill>
                <a:srgbClr val="C00000"/>
              </a:solidFill>
              <a:latin typeface="Calibri" panose="020F0502020204030204" pitchFamily="34" charset="0"/>
              <a:cs typeface="Calibri" panose="020F0502020204030204" pitchFamily="34" charset="0"/>
            </a:endParaRPr>
          </a:p>
        </p:txBody>
      </p:sp>
      <p:sp>
        <p:nvSpPr>
          <p:cNvPr id="5" name="Google Shape;325;p37">
            <a:extLst>
              <a:ext uri="{FF2B5EF4-FFF2-40B4-BE49-F238E27FC236}">
                <a16:creationId xmlns:a16="http://schemas.microsoft.com/office/drawing/2014/main" id="{4656CA58-D155-66DA-6DF1-57D44E4D2F2E}"/>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 name="Picture 2" descr="A logo with a world map and stars&#10;&#10;AI-generated content may be incorrect.">
            <a:extLst>
              <a:ext uri="{FF2B5EF4-FFF2-40B4-BE49-F238E27FC236}">
                <a16:creationId xmlns:a16="http://schemas.microsoft.com/office/drawing/2014/main" id="{52B89E7C-395B-8A5A-1A96-D322A6EDD5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 name="Rectangle 1"/>
          <p:cNvSpPr/>
          <p:nvPr/>
        </p:nvSpPr>
        <p:spPr>
          <a:xfrm>
            <a:off x="448835" y="701197"/>
            <a:ext cx="11743165" cy="5632311"/>
          </a:xfrm>
          <a:prstGeom prst="rect">
            <a:avLst/>
          </a:prstGeom>
        </p:spPr>
        <p:txBody>
          <a:bodyPr wrap="square">
            <a:spAutoFit/>
          </a:bodyPr>
          <a:lstStyle/>
          <a:p>
            <a:r>
              <a:rPr lang="en-US" sz="2400" dirty="0"/>
              <a:t>Despite strong foundations, we face several challenges.</a:t>
            </a:r>
          </a:p>
          <a:p>
            <a:endParaRPr lang="en-US" sz="2400" dirty="0"/>
          </a:p>
          <a:p>
            <a:pPr marL="285750" indent="-285750" algn="just">
              <a:buFont typeface="Wingdings" panose="05000000000000000000" pitchFamily="2" charset="2"/>
              <a:buChar char="q"/>
            </a:pPr>
            <a:r>
              <a:rPr lang="en-US" sz="2400" dirty="0"/>
              <a:t>First, </a:t>
            </a:r>
            <a:r>
              <a:rPr lang="en-US" sz="2400" b="1" dirty="0"/>
              <a:t>unilateral coercive sanctions</a:t>
            </a:r>
            <a:r>
              <a:rPr lang="en-US" sz="2400" dirty="0"/>
              <a:t> remain the most significant barrier. They impede access to raw materials, technology transfer, and international financial transactions—even though medicines themselves are not directly sanctioned. The inability to transfer funds causes delays, increases costs, and undermines access, particularly for high-tech treatments such as gene therapies and orphan drugs .</a:t>
            </a:r>
          </a:p>
          <a:p>
            <a:pPr marL="285750" indent="-285750">
              <a:buFont typeface="Wingdings" panose="05000000000000000000" pitchFamily="2" charset="2"/>
              <a:buChar char="q"/>
            </a:pPr>
            <a:r>
              <a:rPr lang="en-US" sz="2400" dirty="0"/>
              <a:t>Second, </a:t>
            </a:r>
            <a:r>
              <a:rPr lang="en-US" sz="2400" b="1" dirty="0"/>
              <a:t>limited access to cutting-edge biotechnologies</a:t>
            </a:r>
            <a:r>
              <a:rPr lang="en-US" sz="2400" dirty="0"/>
              <a:t>, dependency on imported APIs, and global intellectual property restrictions hinder the development of advanced biologics.</a:t>
            </a:r>
          </a:p>
          <a:p>
            <a:pPr marL="285750" indent="-285750">
              <a:buFont typeface="Wingdings" panose="05000000000000000000" pitchFamily="2" charset="2"/>
              <a:buChar char="q"/>
            </a:pPr>
            <a:r>
              <a:rPr lang="en-US" sz="2400" dirty="0"/>
              <a:t>Third, fluctuating economic conditions—such as inflation and currency devaluation—affect pricing stability and affordability.</a:t>
            </a:r>
          </a:p>
          <a:p>
            <a:endParaRPr lang="en-US" sz="2400" dirty="0"/>
          </a:p>
          <a:p>
            <a:pPr algn="just"/>
            <a:r>
              <a:rPr lang="en-US" sz="2400" dirty="0"/>
              <a:t>Overcoming these barriers requires stronger regional cooperation, knowledge sharing, and harmonized regulatory systems.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8" name="Google Shape;448;p43"/>
          <p:cNvSpPr txBox="1">
            <a:spLocks noGrp="1"/>
          </p:cNvSpPr>
          <p:nvPr>
            <p:ph type="title"/>
          </p:nvPr>
        </p:nvSpPr>
        <p:spPr>
          <a:xfrm>
            <a:off x="367554" y="0"/>
            <a:ext cx="7339379" cy="701198"/>
          </a:xfrm>
          <a:prstGeom prst="rect">
            <a:avLst/>
          </a:prstGeom>
        </p:spPr>
        <p:txBody>
          <a:bodyPr spcFirstLastPara="1" wrap="square" lIns="121900" tIns="121900" rIns="121900" bIns="121900" anchor="t" anchorCtr="0">
            <a:noAutofit/>
          </a:bodyPr>
          <a:lstStyle/>
          <a:p>
            <a:r>
              <a:rPr lang="en-US" sz="3600" dirty="0">
                <a:solidFill>
                  <a:srgbClr val="C00000"/>
                </a:solidFill>
                <a:latin typeface="Calibri" panose="020F0502020204030204" pitchFamily="34" charset="0"/>
                <a:cs typeface="Calibri" panose="020F0502020204030204" pitchFamily="34" charset="0"/>
              </a:rPr>
              <a:t>Vaccine Access and Sustainability</a:t>
            </a:r>
            <a:endParaRPr sz="3600" dirty="0">
              <a:solidFill>
                <a:srgbClr val="C00000"/>
              </a:solidFill>
              <a:latin typeface="Calibri" panose="020F0502020204030204" pitchFamily="34" charset="0"/>
              <a:cs typeface="Calibri" panose="020F0502020204030204" pitchFamily="34" charset="0"/>
            </a:endParaRPr>
          </a:p>
        </p:txBody>
      </p:sp>
      <p:sp>
        <p:nvSpPr>
          <p:cNvPr id="5" name="Google Shape;325;p37">
            <a:extLst>
              <a:ext uri="{FF2B5EF4-FFF2-40B4-BE49-F238E27FC236}">
                <a16:creationId xmlns:a16="http://schemas.microsoft.com/office/drawing/2014/main" id="{4656CA58-D155-66DA-6DF1-57D44E4D2F2E}"/>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 name="Picture 2" descr="A logo with a world map and stars&#10;&#10;AI-generated content may be incorrect.">
            <a:extLst>
              <a:ext uri="{FF2B5EF4-FFF2-40B4-BE49-F238E27FC236}">
                <a16:creationId xmlns:a16="http://schemas.microsoft.com/office/drawing/2014/main" id="{52B89E7C-395B-8A5A-1A96-D322A6EDD5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 name="Rectangle 1"/>
          <p:cNvSpPr/>
          <p:nvPr/>
        </p:nvSpPr>
        <p:spPr>
          <a:xfrm>
            <a:off x="448835" y="607219"/>
            <a:ext cx="11743165" cy="6117829"/>
          </a:xfrm>
          <a:prstGeom prst="rect">
            <a:avLst/>
          </a:prstGeom>
        </p:spPr>
        <p:txBody>
          <a:bodyPr wrap="square">
            <a:spAutoFit/>
          </a:bodyPr>
          <a:lstStyle/>
          <a:p>
            <a:pPr algn="just">
              <a:lnSpc>
                <a:spcPct val="150000"/>
              </a:lnSpc>
            </a:pPr>
            <a:r>
              <a:rPr lang="en-US" sz="2400" dirty="0"/>
              <a:t>IR Iran’s National Immunization Program consistently achieves </a:t>
            </a:r>
            <a:r>
              <a:rPr lang="en-US" sz="2400" b="1" dirty="0"/>
              <a:t>over 95% coverage</a:t>
            </a:r>
            <a:r>
              <a:rPr lang="en-US" sz="2400" dirty="0"/>
              <a:t> for key vaccines such as BCG, MMR, OPV, and DTP, ensuring universal and free access for all citizens.</a:t>
            </a:r>
          </a:p>
          <a:p>
            <a:pPr algn="just">
              <a:lnSpc>
                <a:spcPct val="150000"/>
              </a:lnSpc>
            </a:pPr>
            <a:endParaRPr lang="en-US" sz="2400" dirty="0"/>
          </a:p>
          <a:p>
            <a:pPr algn="just">
              <a:lnSpc>
                <a:spcPct val="150000"/>
              </a:lnSpc>
            </a:pPr>
            <a:r>
              <a:rPr lang="en-US" sz="2400" dirty="0"/>
              <a:t>IR Iran aims to:</a:t>
            </a:r>
          </a:p>
          <a:p>
            <a:pPr marL="742950" lvl="1" indent="-285750" algn="just">
              <a:lnSpc>
                <a:spcPct val="150000"/>
              </a:lnSpc>
              <a:buFont typeface="Wingdings" panose="05000000000000000000" pitchFamily="2" charset="2"/>
              <a:buChar char="Ø"/>
            </a:pPr>
            <a:r>
              <a:rPr lang="en-US" sz="2400" dirty="0"/>
              <a:t>Expand domestic production to cover future pandemic needs and neglected tropical diseases.</a:t>
            </a:r>
          </a:p>
          <a:p>
            <a:pPr marL="742950" lvl="1" indent="-285750" algn="just">
              <a:lnSpc>
                <a:spcPct val="150000"/>
              </a:lnSpc>
              <a:buFont typeface="Wingdings" panose="05000000000000000000" pitchFamily="2" charset="2"/>
              <a:buChar char="Ø"/>
            </a:pPr>
            <a:r>
              <a:rPr lang="en-US" sz="2400" dirty="0"/>
              <a:t>Institutionalize HPV and influenza vaccination at scale.</a:t>
            </a:r>
          </a:p>
          <a:p>
            <a:pPr marL="742950" lvl="1" indent="-285750" algn="just">
              <a:lnSpc>
                <a:spcPct val="150000"/>
              </a:lnSpc>
              <a:buFont typeface="Wingdings" panose="05000000000000000000" pitchFamily="2" charset="2"/>
              <a:buChar char="Ø"/>
            </a:pPr>
            <a:r>
              <a:rPr lang="en-US" sz="2400" dirty="0"/>
              <a:t>Progress regulatory approvals for rotavirus and other vaccines.</a:t>
            </a:r>
          </a:p>
          <a:p>
            <a:pPr marL="742950" lvl="1" indent="-285750" algn="just">
              <a:lnSpc>
                <a:spcPct val="150000"/>
              </a:lnSpc>
              <a:buFont typeface="Wingdings" panose="05000000000000000000" pitchFamily="2" charset="2"/>
              <a:buChar char="Ø"/>
            </a:pPr>
            <a:r>
              <a:rPr lang="en-US" sz="2400" dirty="0"/>
              <a:t>Enhance quality assurance and public-private partnerships to strengthen long-term vaccine sustainability.</a:t>
            </a:r>
          </a:p>
        </p:txBody>
      </p:sp>
    </p:spTree>
    <p:extLst>
      <p:ext uri="{BB962C8B-B14F-4D97-AF65-F5344CB8AC3E}">
        <p14:creationId xmlns:p14="http://schemas.microsoft.com/office/powerpoint/2010/main" val="392789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53"/>
          <p:cNvSpPr txBox="1">
            <a:spLocks noGrp="1"/>
          </p:cNvSpPr>
          <p:nvPr>
            <p:ph type="title"/>
          </p:nvPr>
        </p:nvSpPr>
        <p:spPr>
          <a:xfrm>
            <a:off x="461637" y="0"/>
            <a:ext cx="11730364" cy="6832599"/>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How can IR Iran contribute to the D-8 </a:t>
            </a:r>
            <a:br>
              <a:rPr lang="en-US" sz="3400" dirty="0">
                <a:latin typeface="Calibri" panose="020F0502020204030204" pitchFamily="34" charset="0"/>
                <a:cs typeface="Calibri" panose="020F0502020204030204" pitchFamily="34" charset="0"/>
              </a:rPr>
            </a:br>
            <a:r>
              <a:rPr lang="en-US" sz="3400" dirty="0">
                <a:latin typeface="Calibri" panose="020F0502020204030204" pitchFamily="34" charset="0"/>
                <a:cs typeface="Calibri" panose="020F0502020204030204" pitchFamily="34" charset="0"/>
              </a:rPr>
              <a:t>Health Agenda?</a:t>
            </a:r>
            <a:br>
              <a:rPr lang="en-US" sz="3400" dirty="0">
                <a:latin typeface="Calibri" panose="020F0502020204030204" pitchFamily="34" charset="0"/>
                <a:cs typeface="Calibri" panose="020F0502020204030204" pitchFamily="34" charset="0"/>
              </a:rPr>
            </a:br>
            <a:r>
              <a:rPr lang="en-US" sz="2000" b="0" kern="1200" dirty="0">
                <a:solidFill>
                  <a:schemeClr val="tx1"/>
                </a:solidFill>
                <a:latin typeface="+mn-lt"/>
                <a:ea typeface="+mn-ea"/>
                <a:cs typeface="+mn-cs"/>
              </a:rPr>
              <a:t>Iran stands ready to play a strong, collaborative role in advancing the D-8 health agenda.</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We propose the following key contributions:</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kern="1200" dirty="0">
                <a:solidFill>
                  <a:schemeClr val="tx1"/>
                </a:solidFill>
                <a:latin typeface="+mn-lt"/>
                <a:ea typeface="+mn-ea"/>
                <a:cs typeface="+mn-cs"/>
              </a:rPr>
              <a:t>a. Technology Transfer &amp; Joint Manufacturing</a:t>
            </a: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Iran can support joint ventures in essential medicines, biosimilars, and vaccines, enabling member states to localize production based on their health priorities.</a:t>
            </a:r>
            <a:br>
              <a:rPr lang="en-US" sz="2000" b="0" kern="1200" dirty="0">
                <a:solidFill>
                  <a:schemeClr val="tx1"/>
                </a:solidFill>
                <a:latin typeface="+mn-lt"/>
                <a:ea typeface="+mn-ea"/>
                <a:cs typeface="+mn-cs"/>
              </a:rPr>
            </a:br>
            <a:r>
              <a:rPr lang="en-US" sz="2000" kern="1200" dirty="0">
                <a:solidFill>
                  <a:schemeClr val="tx1"/>
                </a:solidFill>
                <a:latin typeface="+mn-lt"/>
                <a:ea typeface="+mn-ea"/>
                <a:cs typeface="+mn-cs"/>
              </a:rPr>
              <a:t>b. Regional Regulatory Harmonization</a:t>
            </a: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Building on IFDA’s experience, Iran can help align regulatory frameworks across D-8 members to accelerate approval of safe and effective products.</a:t>
            </a:r>
            <a:br>
              <a:rPr lang="en-US" sz="2000" b="0" kern="1200" dirty="0">
                <a:solidFill>
                  <a:schemeClr val="tx1"/>
                </a:solidFill>
                <a:latin typeface="+mn-lt"/>
                <a:ea typeface="+mn-ea"/>
                <a:cs typeface="+mn-cs"/>
              </a:rPr>
            </a:br>
            <a:r>
              <a:rPr lang="en-US" sz="2000" kern="1200" dirty="0">
                <a:solidFill>
                  <a:schemeClr val="tx1"/>
                </a:solidFill>
                <a:latin typeface="+mn-lt"/>
                <a:ea typeface="+mn-ea"/>
                <a:cs typeface="+mn-cs"/>
              </a:rPr>
              <a:t>c. Training &amp; Capacity Building</a:t>
            </a: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We offer specialized training programs in GMP, quality control, supply-chain management, and regulatory affairs for pharmaceutical and vaccine professionals.</a:t>
            </a:r>
            <a:br>
              <a:rPr lang="en-US" sz="2000" b="0" kern="1200" dirty="0">
                <a:solidFill>
                  <a:schemeClr val="tx1"/>
                </a:solidFill>
                <a:latin typeface="+mn-lt"/>
                <a:ea typeface="+mn-ea"/>
                <a:cs typeface="+mn-cs"/>
              </a:rPr>
            </a:br>
            <a:r>
              <a:rPr lang="en-US" sz="2000" kern="1200" dirty="0">
                <a:solidFill>
                  <a:schemeClr val="tx1"/>
                </a:solidFill>
                <a:latin typeface="+mn-lt"/>
                <a:ea typeface="+mn-ea"/>
                <a:cs typeface="+mn-cs"/>
              </a:rPr>
              <a:t>d. Pooled Procurement</a:t>
            </a: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A shared D-8 strategic purchasing mechanism would increase negotiation leverage, reduce costs for high-priced medicines, and strengthen equitable access.</a:t>
            </a:r>
            <a:br>
              <a:rPr lang="en-US" sz="2000" b="0" kern="1200" dirty="0">
                <a:solidFill>
                  <a:schemeClr val="tx1"/>
                </a:solidFill>
                <a:latin typeface="+mn-lt"/>
                <a:ea typeface="+mn-ea"/>
                <a:cs typeface="+mn-cs"/>
              </a:rPr>
            </a:br>
            <a:r>
              <a:rPr lang="en-US" sz="2000" kern="1200" dirty="0">
                <a:solidFill>
                  <a:schemeClr val="tx1"/>
                </a:solidFill>
                <a:latin typeface="+mn-lt"/>
                <a:ea typeface="+mn-ea"/>
                <a:cs typeface="+mn-cs"/>
              </a:rPr>
              <a:t>e. Joint R&amp;D and Multicenter Clinical Trials</a:t>
            </a:r>
            <a:r>
              <a:rPr lang="en-US" sz="2000" b="0" kern="1200" dirty="0">
                <a:solidFill>
                  <a:schemeClr val="tx1"/>
                </a:solidFill>
                <a:latin typeface="+mn-lt"/>
                <a:ea typeface="+mn-ea"/>
                <a:cs typeface="+mn-cs"/>
              </a:rPr>
              <a:t/>
            </a:r>
            <a:br>
              <a:rPr lang="en-US" sz="2000" b="0" kern="1200" dirty="0">
                <a:solidFill>
                  <a:schemeClr val="tx1"/>
                </a:solidFill>
                <a:latin typeface="+mn-lt"/>
                <a:ea typeface="+mn-ea"/>
                <a:cs typeface="+mn-cs"/>
              </a:rPr>
            </a:br>
            <a:r>
              <a:rPr lang="en-US" sz="2000" b="0" kern="1200" dirty="0">
                <a:solidFill>
                  <a:schemeClr val="tx1"/>
                </a:solidFill>
                <a:latin typeface="+mn-lt"/>
                <a:ea typeface="+mn-ea"/>
                <a:cs typeface="+mn-cs"/>
              </a:rPr>
              <a:t>Iran proposes cross-country clinical research platforms to speed up development and ensure faster patient access to innovative treatments.</a:t>
            </a:r>
            <a:endParaRPr sz="2000" b="0" kern="1200" dirty="0">
              <a:solidFill>
                <a:schemeClr val="tx1"/>
              </a:solidFill>
              <a:latin typeface="+mn-lt"/>
              <a:ea typeface="+mn-ea"/>
              <a:cs typeface="+mn-cs"/>
            </a:endParaRPr>
          </a:p>
        </p:txBody>
      </p:sp>
      <p:sp>
        <p:nvSpPr>
          <p:cNvPr id="672" name="Google Shape;672;p5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D895DAD4-A711-D88E-3327-3A23620F15C9}"/>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8C3C0144-24E8-0731-3BFD-3BBE56D747E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6" name="Google Shape;806;p59"/>
          <p:cNvSpPr txBox="1">
            <a:spLocks noGrp="1"/>
          </p:cNvSpPr>
          <p:nvPr>
            <p:ph type="title" idx="6"/>
          </p:nvPr>
        </p:nvSpPr>
        <p:spPr>
          <a:xfrm>
            <a:off x="448837" y="216602"/>
            <a:ext cx="11717501" cy="7201931"/>
          </a:xfrm>
          <a:prstGeom prst="rect">
            <a:avLst/>
          </a:prstGeom>
        </p:spPr>
        <p:txBody>
          <a:bodyPr spcFirstLastPara="1" wrap="square" lIns="121900" tIns="121900" rIns="121900" bIns="121900" anchor="t" anchorCtr="0">
            <a:spAutoFit/>
          </a:bodyPr>
          <a:lstStyle/>
          <a:p>
            <a:r>
              <a:rPr lang="en-US" sz="3400" dirty="0">
                <a:latin typeface="Calibri" panose="020F0502020204030204" pitchFamily="34" charset="0"/>
                <a:cs typeface="Calibri" panose="020F0502020204030204" pitchFamily="34" charset="0"/>
              </a:rPr>
              <a:t>What does IR Iran need to make the mentioned</a:t>
            </a:r>
            <a:br>
              <a:rPr lang="en-US" sz="3400" dirty="0">
                <a:latin typeface="Calibri" panose="020F0502020204030204" pitchFamily="34" charset="0"/>
                <a:cs typeface="Calibri" panose="020F0502020204030204" pitchFamily="34" charset="0"/>
              </a:rPr>
            </a:br>
            <a:r>
              <a:rPr lang="en-US" sz="3400" dirty="0">
                <a:latin typeface="Calibri" panose="020F0502020204030204" pitchFamily="34" charset="0"/>
                <a:cs typeface="Calibri" panose="020F0502020204030204" pitchFamily="34" charset="0"/>
              </a:rPr>
              <a:t> contributions?</a:t>
            </a:r>
            <a:br>
              <a:rPr lang="en-US" sz="3400" dirty="0">
                <a:latin typeface="Calibri" panose="020F0502020204030204" pitchFamily="34" charset="0"/>
                <a:cs typeface="Calibri" panose="020F0502020204030204" pitchFamily="34" charset="0"/>
              </a:rPr>
            </a:br>
            <a:r>
              <a:rPr lang="en-US" sz="2400" b="0" kern="1200" dirty="0" smtClean="0">
                <a:solidFill>
                  <a:schemeClr val="tx1"/>
                </a:solidFill>
                <a:latin typeface="+mn-lt"/>
                <a:ea typeface="+mn-ea"/>
                <a:cs typeface="+mn-cs"/>
              </a:rPr>
              <a:t>To </a:t>
            </a:r>
            <a:r>
              <a:rPr lang="en-US" sz="2400" b="0" kern="1200" dirty="0">
                <a:solidFill>
                  <a:schemeClr val="tx1"/>
                </a:solidFill>
                <a:latin typeface="+mn-lt"/>
                <a:ea typeface="+mn-ea"/>
                <a:cs typeface="+mn-cs"/>
              </a:rPr>
              <a:t>operationalize collaboration and maximize impact, Iran requests: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Political and economic support, particularly in advocating for the removal of unilateral sanctions that hinder global health cooperation.</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Joint investment frameworks to support co-manufacturing and regional production hubs.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Access to regional and international financing for innovation, capacity building, and pandemic preparedness.</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Strengthened academic and R&amp;D partnerships, supported by WHO and the D-8 Secretariat.</a:t>
            </a:r>
            <a:br>
              <a:rPr lang="en-US" sz="2400" b="0" kern="1200" dirty="0">
                <a:solidFill>
                  <a:schemeClr val="tx1"/>
                </a:solidFill>
                <a:latin typeface="+mn-lt"/>
                <a:ea typeface="+mn-ea"/>
                <a:cs typeface="+mn-cs"/>
              </a:rPr>
            </a:br>
            <a:r>
              <a:rPr lang="en-US" sz="2400" b="0" kern="1200" dirty="0">
                <a:solidFill>
                  <a:schemeClr val="tx1"/>
                </a:solidFill>
                <a:latin typeface="+mn-lt"/>
                <a:ea typeface="+mn-ea"/>
                <a:cs typeface="+mn-cs"/>
              </a:rPr>
              <a:t/>
            </a:r>
            <a:br>
              <a:rPr lang="en-US" sz="2400" b="0" kern="1200" dirty="0">
                <a:solidFill>
                  <a:schemeClr val="tx1"/>
                </a:solidFill>
                <a:latin typeface="+mn-lt"/>
                <a:ea typeface="+mn-ea"/>
                <a:cs typeface="+mn-cs"/>
              </a:rPr>
            </a:br>
            <a:r>
              <a:rPr lang="en-US" sz="2400" b="0" kern="1200" dirty="0">
                <a:solidFill>
                  <a:schemeClr val="tx1"/>
                </a:solidFill>
                <a:latin typeface="Times New Roman" panose="02020603050405020304" pitchFamily="18" charset="0"/>
                <a:ea typeface="+mn-ea"/>
                <a:cs typeface="Times New Roman" panose="02020603050405020304" pitchFamily="18" charset="0"/>
              </a:rPr>
              <a:t>■ </a:t>
            </a:r>
            <a:r>
              <a:rPr lang="en-US" sz="2400" b="0" kern="1200" dirty="0">
                <a:solidFill>
                  <a:schemeClr val="tx1"/>
                </a:solidFill>
                <a:latin typeface="+mn-lt"/>
                <a:ea typeface="+mn-ea"/>
                <a:cs typeface="+mn-cs"/>
              </a:rPr>
              <a:t>Mutual recognition arrangements to streamline product registration and accelerate availability across member states.</a:t>
            </a:r>
            <a:endParaRPr sz="2400" b="0" kern="1200" dirty="0">
              <a:solidFill>
                <a:schemeClr val="tx1"/>
              </a:solidFill>
              <a:latin typeface="+mn-lt"/>
              <a:ea typeface="+mn-ea"/>
              <a:cs typeface="+mn-cs"/>
            </a:endParaRPr>
          </a:p>
        </p:txBody>
      </p:sp>
      <p:sp>
        <p:nvSpPr>
          <p:cNvPr id="813" name="Google Shape;813;p5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191DACD2-A648-814A-3AC2-3313F87ED3F4}"/>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6" name="Picture 5" descr="A logo with a world map and stars&#10;&#10;AI-generated content may be incorrect.">
            <a:extLst>
              <a:ext uri="{FF2B5EF4-FFF2-40B4-BE49-F238E27FC236}">
                <a16:creationId xmlns:a16="http://schemas.microsoft.com/office/drawing/2014/main" id="{B356CD31-0BBA-4C4B-52C8-698E1999490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990537" y="2118161"/>
            <a:ext cx="6849306" cy="1323439"/>
          </a:xfrm>
          <a:prstGeom prst="rect">
            <a:avLst/>
          </a:prstGeom>
          <a:noFill/>
        </p:spPr>
        <p:txBody>
          <a:bodyPr wrap="square" rtlCol="0">
            <a:spAutoFit/>
          </a:bodyPr>
          <a:lstStyle/>
          <a:p>
            <a:pPr algn="ctr"/>
            <a:r>
              <a:rPr lang="en-US" sz="8000" b="1" spc="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spTree>
    <p:extLst>
      <p:ext uri="{BB962C8B-B14F-4D97-AF65-F5344CB8AC3E}">
        <p14:creationId xmlns:p14="http://schemas.microsoft.com/office/powerpoint/2010/main" val="839888265"/>
      </p:ext>
    </p:extLst>
  </p:cSld>
  <p:clrMapOvr>
    <a:masterClrMapping/>
  </p:clrMapOvr>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176</TotalTime>
  <Words>695</Words>
  <Application>Microsoft Office PowerPoint</Application>
  <PresentationFormat>Widescreen</PresentationFormat>
  <Paragraphs>47</Paragraphs>
  <Slides>9</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Arial</vt:lpstr>
      <vt:lpstr>Book Antiqua</vt:lpstr>
      <vt:lpstr>Calibri</vt:lpstr>
      <vt:lpstr>Mongolian Baiti</vt:lpstr>
      <vt:lpstr>Nunito Sans</vt:lpstr>
      <vt:lpstr>Open Sans ExtraBold</vt:lpstr>
      <vt:lpstr>Roboto Mono</vt:lpstr>
      <vt:lpstr>Times New Roman</vt:lpstr>
      <vt:lpstr>Wingdings</vt:lpstr>
      <vt:lpstr>Slidehack Cheatsheet</vt:lpstr>
      <vt:lpstr>First D-8 Health Experts Meeting 17th November, 2025 </vt:lpstr>
      <vt:lpstr>Islamic Republic of Iran overview</vt:lpstr>
      <vt:lpstr>National Policies and Strategic Frameworks </vt:lpstr>
      <vt:lpstr>Pharmaceutical Manufacturing and Supply-Chain Systems</vt:lpstr>
      <vt:lpstr>Current challenges and Gaps</vt:lpstr>
      <vt:lpstr>Vaccine Access and Sustainability</vt:lpstr>
      <vt:lpstr>How can IR Iran contribute to the D-8  Health Agenda? Iran stands ready to play a strong, collaborative role in advancing the D-8 health agenda. We propose the following key contributions:  a. Technology Transfer &amp; Joint Manufacturing Iran can support joint ventures in essential medicines, biosimilars, and vaccines, enabling member states to localize production based on their health priorities. b. Regional Regulatory Harmonization Building on IFDA’s experience, Iran can help align regulatory frameworks across D-8 members to accelerate approval of safe and effective products. c. Training &amp; Capacity Building We offer specialized training programs in GMP, quality control, supply-chain management, and regulatory affairs for pharmaceutical and vaccine professionals. d. Pooled Procurement A shared D-8 strategic purchasing mechanism would increase negotiation leverage, reduce costs for high-priced medicines, and strengthen equitable access. e. Joint R&amp;D and Multicenter Clinical Trials Iran proposes cross-country clinical research platforms to speed up development and ensure faster patient access to innovative treatments.</vt:lpstr>
      <vt:lpstr>What does IR Iran need to make the mentioned  contributions? To operationalize collaboration and maximize impact, Iran requests:  ■ Political and economic support, particularly in advocating for the removal of unilateral sanctions that hinder global health cooperation.  ■ Joint investment frameworks to support co-manufacturing and regional production hubs.  ■ Access to regional and international financing for innovation, capacity building, and pandemic preparedness.  ■ Strengthened academic and R&amp;D partnerships, supported by WHO and the D-8 Secretariat.  ■ Mutual recognition arrangements to streamline product registration and accelerate availability across member states.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Etemad-L</cp:lastModifiedBy>
  <cp:revision>6107</cp:revision>
  <dcterms:created xsi:type="dcterms:W3CDTF">2020-10-27T13:35:18Z</dcterms:created>
  <dcterms:modified xsi:type="dcterms:W3CDTF">2025-10-29T17:21:33Z</dcterms:modified>
</cp:coreProperties>
</file>