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53B6F3"/>
    <a:srgbClr val="0E0E14"/>
    <a:srgbClr val="1D1D29"/>
    <a:srgbClr val="2F2F45"/>
    <a:srgbClr val="29293B"/>
    <a:srgbClr val="1D1D2B"/>
    <a:srgbClr val="71CEEB"/>
    <a:srgbClr val="FFFFFF"/>
    <a:srgbClr val="171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63" d="100"/>
          <a:sy n="63" d="100"/>
        </p:scale>
        <p:origin x="62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29/10/2025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270654"/>
            <a:chOff x="4059243" y="3916559"/>
            <a:chExt cx="4073504" cy="127065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968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Dr. </a:t>
              </a:r>
              <a:r>
                <a:rPr lang="en-US" sz="2000" b="1" spc="600" dirty="0" err="1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Jafar</a:t>
              </a:r>
              <a:r>
                <a:rPr lang="en-US" sz="20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 </a:t>
              </a:r>
              <a:r>
                <a:rPr lang="en-US" sz="2000" b="1" spc="600" dirty="0" err="1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Jandaghi</a:t>
              </a:r>
              <a:endParaRPr lang="en-US" sz="20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000" b="1" spc="600" dirty="0" err="1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I.R.Iran</a:t>
              </a:r>
              <a:r>
                <a:rPr lang="en-US" sz="2000" b="1" spc="60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 </a:t>
              </a:r>
              <a:endParaRPr lang="en-ID" sz="20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821590" y="-101943"/>
            <a:ext cx="5213879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 Iran overview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52D11F-0AA3-AF9F-1154-1175E9D39261}"/>
              </a:ext>
            </a:extLst>
          </p:cNvPr>
          <p:cNvSpPr txBox="1"/>
          <p:nvPr/>
        </p:nvSpPr>
        <p:spPr>
          <a:xfrm>
            <a:off x="367555" y="625525"/>
            <a:ext cx="11743165" cy="623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100" dirty="0"/>
              <a:t>Digital transformation in health is recognized as a </a:t>
            </a:r>
            <a:r>
              <a:rPr lang="en-US" sz="2100" b="1" dirty="0"/>
              <a:t>national policy priority</a:t>
            </a:r>
            <a:r>
              <a:rPr lang="en-US" sz="2100" dirty="0"/>
              <a:t> </a:t>
            </a:r>
            <a:endParaRPr lang="en-US" sz="2100" dirty="0" smtClean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100" dirty="0" smtClean="0"/>
              <a:t>in </a:t>
            </a:r>
            <a:r>
              <a:rPr lang="en-US" sz="2100" dirty="0"/>
              <a:t>the Islamic Republic of Iran under the “Health in All Policies” framework. Governance is led by the </a:t>
            </a:r>
            <a:r>
              <a:rPr lang="en-US" sz="2100" b="1" dirty="0"/>
              <a:t>Ministry of Health (MOHME)</a:t>
            </a:r>
            <a:r>
              <a:rPr lang="en-US" sz="2100" dirty="0"/>
              <a:t> through the National Digital Health Steering Committee, in coordination with the Ministry of ICT, national insurance bodies, and the Vice-Presidency for Science &amp; Technology .</a:t>
            </a:r>
          </a:p>
          <a:p>
            <a:endParaRPr lang="en-US" sz="21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100" dirty="0"/>
              <a:t>IR Iran has built one of the most comprehensive digital-health ecosystems in the region. Core components include:</a:t>
            </a:r>
          </a:p>
          <a:p>
            <a:pPr lvl="1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100" b="1" dirty="0"/>
              <a:t>SEPAS</a:t>
            </a:r>
            <a:r>
              <a:rPr lang="en-US" sz="2100" dirty="0"/>
              <a:t>: the national Electronic Health Record repository connecting all hospitals;</a:t>
            </a:r>
          </a:p>
          <a:p>
            <a:pPr lvl="1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100" b="1" dirty="0"/>
              <a:t>SIB</a:t>
            </a:r>
            <a:r>
              <a:rPr lang="en-US" sz="2100" dirty="0"/>
              <a:t>: the primary-care platform with 84+ million digital records and over 1.6 billion services;</a:t>
            </a:r>
          </a:p>
          <a:p>
            <a:pPr lvl="1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100" b="1" dirty="0"/>
              <a:t>National e-Prescription system</a:t>
            </a:r>
            <a:r>
              <a:rPr lang="en-US" sz="2100" dirty="0"/>
              <a:t>, LIS, maternal &amp; child health systems, and full integration with insurance organizations 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100" dirty="0"/>
              <a:t>A strong </a:t>
            </a:r>
            <a:r>
              <a:rPr lang="en-US" sz="2100" b="1" dirty="0"/>
              <a:t>Health Data Governance Charter</a:t>
            </a:r>
            <a:r>
              <a:rPr lang="en-US" sz="2100" dirty="0"/>
              <a:t> ensures privacy, interoperability (HL7/FHIR), cybersecurity, and ethical data use. Citizens own their data, while the state ensures stewardship and protection 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100" dirty="0"/>
              <a:t>Digital health is embedded in the Seventh National Development Plan as a driver of universal health coverage, efficiency, and system resilience 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448837" y="0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</a:t>
            </a:r>
            <a:r>
              <a:rPr lang="en-US" sz="36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468DA8-CCE6-92C6-6E7A-95C2AB57D1DC}"/>
              </a:ext>
            </a:extLst>
          </p:cNvPr>
          <p:cNvSpPr txBox="1"/>
          <p:nvPr/>
        </p:nvSpPr>
        <p:spPr>
          <a:xfrm>
            <a:off x="448837" y="414728"/>
            <a:ext cx="11647729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IR Iran’s digital transformation is advancing through several flagship</a:t>
            </a:r>
          </a:p>
          <a:p>
            <a:pPr algn="just"/>
            <a:r>
              <a:rPr lang="en-US" sz="2400" dirty="0"/>
              <a:t> national </a:t>
            </a:r>
            <a:r>
              <a:rPr lang="en-US" sz="2400" dirty="0" smtClean="0"/>
              <a:t>programs</a:t>
            </a:r>
            <a:r>
              <a:rPr lang="en-US" sz="2400" dirty="0"/>
              <a:t>:</a:t>
            </a:r>
          </a:p>
          <a:p>
            <a:r>
              <a:rPr lang="en-US" sz="2400" b="1" dirty="0" smtClean="0"/>
              <a:t>• </a:t>
            </a:r>
            <a:r>
              <a:rPr lang="en-US" sz="2400" b="1" dirty="0"/>
              <a:t>Nationwide e-Prescription System</a:t>
            </a:r>
          </a:p>
          <a:p>
            <a:pPr algn="just"/>
            <a:r>
              <a:rPr lang="en-US" dirty="0"/>
              <a:t>More than 97% of prescriptions are now digital, linking physicians, pharmacies, and insurers to reduce errors, prevent fraud, and improve monitoring .</a:t>
            </a:r>
          </a:p>
          <a:p>
            <a:r>
              <a:rPr lang="en-US" sz="2400" b="1" dirty="0"/>
              <a:t>• Family Physician &amp; Referral </a:t>
            </a:r>
            <a:r>
              <a:rPr lang="en-US" sz="2400" b="1" dirty="0" smtClean="0"/>
              <a:t>Program </a:t>
            </a:r>
            <a:r>
              <a:rPr lang="en-US" sz="2400" b="1" dirty="0"/>
              <a:t>(SIB)</a:t>
            </a:r>
          </a:p>
          <a:p>
            <a:pPr algn="just"/>
            <a:r>
              <a:rPr lang="en-US" dirty="0"/>
              <a:t>Electronic registration, referral, and feedback loops ensure continuity of care across all levels. The system captures vaccination, NCDs, mental health, environmental health, reproductive health, and more .</a:t>
            </a:r>
          </a:p>
          <a:p>
            <a:r>
              <a:rPr lang="en-US" sz="2400" b="1" dirty="0"/>
              <a:t>• Telemedicine Network</a:t>
            </a:r>
          </a:p>
          <a:p>
            <a:pPr algn="just"/>
            <a:r>
              <a:rPr lang="en-US" dirty="0"/>
              <a:t>Tele-cardiology, tele-radiology, and tele-dermatology connect rural areas with university hospitals, expanding access and reducing inequities .</a:t>
            </a:r>
          </a:p>
          <a:p>
            <a:r>
              <a:rPr lang="en-US" sz="2400" b="1" dirty="0"/>
              <a:t>• AI-Enabled Self-Care Platform</a:t>
            </a:r>
          </a:p>
          <a:p>
            <a:r>
              <a:rPr lang="en-US" dirty="0"/>
              <a:t>Provides personalized risk assessment, lifestyle coaching, and maternal-health monitoring integrated with the SIB system.</a:t>
            </a:r>
          </a:p>
          <a:p>
            <a:r>
              <a:rPr lang="en-US" sz="2400" b="1" dirty="0"/>
              <a:t>• Maternal &amp; Child Health Dashboard</a:t>
            </a:r>
          </a:p>
          <a:p>
            <a:r>
              <a:rPr lang="en-US" dirty="0"/>
              <a:t>Tracks pregnancies, neonatal outcomes, fertility trends, and high-risk cases to guide policy and interventions.</a:t>
            </a:r>
          </a:p>
          <a:p>
            <a:r>
              <a:rPr lang="en-US" sz="2400" b="1" dirty="0"/>
              <a:t>• Citizen Empowerment Platform</a:t>
            </a:r>
          </a:p>
          <a:p>
            <a:pPr algn="just"/>
            <a:r>
              <a:rPr lang="en-US" dirty="0"/>
              <a:t>Secure access for individuals to their digital health records, strengthening transparency and trust in the system.</a:t>
            </a:r>
          </a:p>
          <a:p>
            <a:r>
              <a:rPr lang="en-US" sz="2400" b="1" dirty="0"/>
              <a:t>• Performance-Based Payment System</a:t>
            </a:r>
          </a:p>
          <a:p>
            <a:r>
              <a:rPr lang="en-US" sz="1600" dirty="0"/>
              <a:t>Provider reimbursement is linked to digital reporting accuracy and service-quality indicators, reinforcing accountability.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644457" y="0"/>
            <a:ext cx="9814744" cy="76940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 Data Systems and e-Health Infrastructure</a:t>
            </a:r>
            <a:endParaRPr sz="34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8835" y="607219"/>
            <a:ext cx="11743165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IR Iran has created a secure, interoperable national infrastructure </a:t>
            </a:r>
          </a:p>
          <a:p>
            <a:r>
              <a:rPr lang="en-US" sz="2000" dirty="0"/>
              <a:t>connecting all levels of care.</a:t>
            </a:r>
          </a:p>
          <a:p>
            <a:r>
              <a:rPr lang="en-US" sz="2000" b="1" dirty="0"/>
              <a:t>• End-to-End Data Flow</a:t>
            </a:r>
          </a:p>
          <a:p>
            <a:pPr algn="just"/>
            <a:r>
              <a:rPr lang="en-US" dirty="0"/>
              <a:t>Health data move seamlessly from </a:t>
            </a:r>
            <a:r>
              <a:rPr lang="en-US" b="1" dirty="0"/>
              <a:t>primary care (SIB) → referrals → hospitals (HIS) → SEPAS (EHR) → insurance agencies</a:t>
            </a:r>
            <a:r>
              <a:rPr lang="en-US" dirty="0"/>
              <a:t>, supporting clinical continuity and transparent claims management.</a:t>
            </a:r>
          </a:p>
          <a:p>
            <a:pPr algn="just"/>
            <a:endParaRPr lang="en-US" dirty="0"/>
          </a:p>
          <a:p>
            <a:r>
              <a:rPr lang="en-US" sz="2000" b="1" dirty="0"/>
              <a:t>• Real-Time Health Information Exchange</a:t>
            </a:r>
          </a:p>
          <a:p>
            <a:pPr algn="just"/>
            <a:r>
              <a:rPr lang="en-US" dirty="0"/>
              <a:t>Laboratory, pharmacy, and imaging systems transmit data via APIs for immediate access across providers, enabling rapid diagnosis and service coordination.</a:t>
            </a:r>
          </a:p>
          <a:p>
            <a:pPr algn="just"/>
            <a:endParaRPr lang="en-US" dirty="0"/>
          </a:p>
          <a:p>
            <a:r>
              <a:rPr lang="en-US" sz="2000" b="1" dirty="0"/>
              <a:t>• Disease-Surveillance Dashboards</a:t>
            </a:r>
          </a:p>
          <a:p>
            <a:pPr algn="just"/>
            <a:r>
              <a:rPr lang="en-US" sz="1600" dirty="0"/>
              <a:t>Live feeds support early-warning mechanisms for communicable and non-communicable diseases, strengthening outbreak prediction and emergency preparedness.</a:t>
            </a:r>
          </a:p>
          <a:p>
            <a:pPr algn="just"/>
            <a:endParaRPr lang="en-US" sz="1600" dirty="0"/>
          </a:p>
          <a:p>
            <a:r>
              <a:rPr lang="en-US" sz="2000" b="1" dirty="0"/>
              <a:t>• National Health Network (SHAMS)</a:t>
            </a:r>
          </a:p>
          <a:p>
            <a:pPr algn="just"/>
            <a:r>
              <a:rPr lang="en-US" sz="1600" dirty="0"/>
              <a:t>Provides encrypted, secure communication across all healthcare entities and enables nationwide interoperability standards .</a:t>
            </a:r>
          </a:p>
          <a:p>
            <a:pPr algn="just"/>
            <a:endParaRPr lang="en-US" sz="1600" dirty="0"/>
          </a:p>
          <a:p>
            <a:r>
              <a:rPr lang="en-US" sz="2000" b="1" dirty="0"/>
              <a:t>• National Data Repository</a:t>
            </a:r>
          </a:p>
          <a:p>
            <a:r>
              <a:rPr lang="en-US" sz="1600" dirty="0"/>
              <a:t>A triple-mirrored architecture ensures operational reliability and data security for national health operations.</a:t>
            </a:r>
          </a:p>
          <a:p>
            <a:endParaRPr lang="en-US" sz="1600" dirty="0"/>
          </a:p>
          <a:p>
            <a:r>
              <a:rPr lang="en-US" sz="2000" b="1" dirty="0"/>
              <a:t>• AI and Data Analytics</a:t>
            </a:r>
          </a:p>
          <a:p>
            <a:pPr algn="just"/>
            <a:r>
              <a:rPr lang="en-US" sz="1500" dirty="0"/>
              <a:t>Used for population-risk profiling, resource planning, diagnostic support (radiology/pathology), and predictive modelling for policy.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358275" y="0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A0624F-A3F0-7267-4A4E-E82E269F101B}"/>
              </a:ext>
            </a:extLst>
          </p:cNvPr>
          <p:cNvSpPr txBox="1"/>
          <p:nvPr/>
        </p:nvSpPr>
        <p:spPr>
          <a:xfrm>
            <a:off x="448835" y="607219"/>
            <a:ext cx="1168102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Despite major progress, several gaps persist:</a:t>
            </a:r>
          </a:p>
          <a:p>
            <a:r>
              <a:rPr lang="en-US" sz="2400" b="1" dirty="0"/>
              <a:t>• Interoperability Barriers</a:t>
            </a:r>
          </a:p>
          <a:p>
            <a:r>
              <a:rPr lang="en-US" sz="2000" dirty="0"/>
              <a:t>Legacy systems, outdated standards, and provincial variation hinder seamless integration across providers.</a:t>
            </a:r>
          </a:p>
          <a:p>
            <a:endParaRPr lang="en-US" sz="2400" dirty="0"/>
          </a:p>
          <a:p>
            <a:r>
              <a:rPr lang="en-US" sz="2400" b="1" dirty="0"/>
              <a:t>• Unequal Digital Infrastructure</a:t>
            </a:r>
          </a:p>
          <a:p>
            <a:r>
              <a:rPr lang="en-US" sz="2000" dirty="0"/>
              <a:t>Broadband and hardware limitations in remote regions reduce the reach of digital services.</a:t>
            </a:r>
          </a:p>
          <a:p>
            <a:endParaRPr lang="en-US" sz="2400" dirty="0"/>
          </a:p>
          <a:p>
            <a:r>
              <a:rPr lang="en-US" sz="2400" b="1" dirty="0"/>
              <a:t>• Legal and Governance Gaps</a:t>
            </a:r>
          </a:p>
          <a:p>
            <a:r>
              <a:rPr lang="en-US" sz="2000" dirty="0"/>
              <a:t>Iran still requires a unified national privacy law aligned with regional digital-health frameworks.</a:t>
            </a:r>
          </a:p>
          <a:p>
            <a:endParaRPr lang="en-US" sz="2400" dirty="0"/>
          </a:p>
          <a:p>
            <a:r>
              <a:rPr lang="en-US" sz="2400" b="1" dirty="0"/>
              <a:t>• Limited Human Resources</a:t>
            </a:r>
          </a:p>
          <a:p>
            <a:r>
              <a:rPr lang="en-US" sz="2000" dirty="0"/>
              <a:t>Clinicians and administrators need greater digital literacy and technical capacity.</a:t>
            </a:r>
          </a:p>
          <a:p>
            <a:r>
              <a:rPr lang="en-US" sz="2400" b="1" dirty="0" smtClean="0"/>
              <a:t>• </a:t>
            </a:r>
            <a:r>
              <a:rPr lang="en-US" sz="2400" b="1" dirty="0"/>
              <a:t>Financial Sustainability</a:t>
            </a:r>
          </a:p>
          <a:p>
            <a:r>
              <a:rPr lang="en-US" sz="2000" dirty="0"/>
              <a:t>Long-term financing, cybersecurity investment, and system maintenance remain critical challenges.</a:t>
            </a:r>
          </a:p>
          <a:p>
            <a:r>
              <a:rPr lang="en-US" sz="2400" b="1" dirty="0" smtClean="0"/>
              <a:t>• </a:t>
            </a:r>
            <a:r>
              <a:rPr lang="en-US" sz="2400" b="1" dirty="0"/>
              <a:t>Institutional Interoperability Challenges</a:t>
            </a:r>
          </a:p>
          <a:p>
            <a:r>
              <a:rPr lang="en-US" sz="2000" dirty="0"/>
              <a:t>Full digital integration requires stronger cooperation between ICT bodies, insurers, universities, and the private sector</a:t>
            </a:r>
            <a:r>
              <a:rPr lang="en-US" sz="1600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448837" y="128875"/>
            <a:ext cx="11660305" cy="667871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IR Iran contribute to the D-8 Health Agenda?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Iran 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stands fully ready to support regional digital-health advancement through: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Knowledge-Sharing and Capacity Building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Hosting D-8 workshops on EHRs, telemedicine, AI in healthcare, cybersecurity, and digital governance 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Technology Transfer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Providing open-source components of SEPAS and SIB for adaptation and localization in member states.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Joint Research and Digital Epidemiology</a:t>
            </a:r>
            <a:b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Collaborative projects on NCD surveillance, maternal health, outbreak modelling, and health-analytics innovation.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Regional Interoperability Standards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Co-developing HL7/FHIR-aligned data-exchange frameworks tailored for D-8 members.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South–South Digital Health Innovation Network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Establishing a regional hub in Tehran connecting universities, ministries, and start-ups to strengthen co-creation and resilience.</a:t>
            </a:r>
            <a:endParaRPr sz="20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474499" y="0"/>
            <a:ext cx="11616553" cy="704804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What does IR Iran need to make the mentioned</a:t>
            </a:r>
            <a:b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contributions?</a:t>
            </a:r>
            <a:b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operationalize its commitments, Iran requires:</a:t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Investment Partnerships</a:t>
            </a: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Shared D-8 funding mechanisms for digital infrastructure, AI tools, and R&amp;D.</a:t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Policy Alignment</a:t>
            </a: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Regional consensus on data privacy, cybersecurity protocols, ethical AI, and cross-border data exchange.</a:t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Technical Collaboration</a:t>
            </a: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Joint testing, certification, and validation of interoperability and cybersecurity standards.</a:t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Human-Capital Development</a:t>
            </a: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Training programs for data scientists, biomedical engineers and digital-health managers.</a:t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Mutual Recognition Frameworks</a:t>
            </a: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D-8 wide certification mechanisms for digital-health products, telemedicine tools, and AI applications.</a:t>
            </a:r>
            <a:endParaRPr sz="21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</TotalTime>
  <Words>766</Words>
  <Application>Microsoft Office PowerPoint</Application>
  <PresentationFormat>Widescreen</PresentationFormat>
  <Paragraphs>77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Book Antiqua</vt:lpstr>
      <vt:lpstr>Calibri</vt:lpstr>
      <vt:lpstr>Mongolian Baiti</vt:lpstr>
      <vt:lpstr>Nunito Sans</vt:lpstr>
      <vt:lpstr>Open Sans ExtraBold</vt:lpstr>
      <vt:lpstr>Roboto Mono</vt:lpstr>
      <vt:lpstr>Wingdings</vt:lpstr>
      <vt:lpstr>Slidehack Cheatsheet</vt:lpstr>
      <vt:lpstr>First D-8 Health Experts Meeting 17th November, 2025 </vt:lpstr>
      <vt:lpstr>IR Iran overview</vt:lpstr>
      <vt:lpstr>Key Initiatives and Flagship Programmes</vt:lpstr>
      <vt:lpstr>Integrated Data Systems and e-Health Infrastructure</vt:lpstr>
      <vt:lpstr>Current challenges and Gaps</vt:lpstr>
      <vt:lpstr>How can IR Iran contribute to the D-8 Health Agenda? Iran stands fully ready to support regional digital-health advancement through: • Knowledge-Sharing and Capacity Building Hosting D-8 workshops on EHRs, telemedicine, AI in healthcare, cybersecurity, and digital governance . • Technology Transfer Providing open-source components of SEPAS and SIB for adaptation and localization in member states. • Joint Research and Digital Epidemiology Collaborative projects on NCD surveillance, maternal health, outbreak modelling, and health-analytics innovation. • Regional Interoperability Standards Co-developing HL7/FHIR-aligned data-exchange frameworks tailored for D-8 members. • South–South Digital Health Innovation Network Establishing a regional hub in Tehran connecting universities, ministries, and start-ups to strengthen co-creation and resilience.</vt:lpstr>
      <vt:lpstr>What does IR Iran need to make the mentioned  contributions? To operationalize its commitments, Iran requires:  • Investment Partnerships Shared D-8 funding mechanisms for digital infrastructure, AI tools, and R&amp;D.  • Policy Alignment Regional consensus on data privacy, cybersecurity protocols, ethical AI, and cross-border data exchange.  • Technical Collaboration Joint testing, certification, and validation of interoperability and cybersecurity standards.  • Human-Capital Development Training programs for data scientists, biomedical engineers and digital-health managers.  • Mutual Recognition Frameworks D-8 wide certification mechanisms for digital-health products, telemedicine tools, and AI applications.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Etemad-L</cp:lastModifiedBy>
  <cp:revision>6111</cp:revision>
  <dcterms:created xsi:type="dcterms:W3CDTF">2020-10-27T13:35:18Z</dcterms:created>
  <dcterms:modified xsi:type="dcterms:W3CDTF">2025-10-29T17:25:10Z</dcterms:modified>
</cp:coreProperties>
</file>