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8" r:id="rId4"/>
    <p:sldId id="272" r:id="rId5"/>
    <p:sldId id="273" r:id="rId6"/>
    <p:sldId id="269" r:id="rId7"/>
    <p:sldId id="265" r:id="rId8"/>
    <p:sldId id="258" r:id="rId9"/>
    <p:sldId id="271" r:id="rId10"/>
    <p:sldId id="260" r:id="rId11"/>
    <p:sldId id="270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07F"/>
    <a:srgbClr val="3A4554"/>
    <a:srgbClr val="2A3243"/>
    <a:srgbClr val="202535"/>
    <a:srgbClr val="353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1"/>
    <p:restoredTop sz="94658"/>
  </p:normalViewPr>
  <p:slideViewPr>
    <p:cSldViewPr snapToGrid="0" snapToObjects="1">
      <p:cViewPr varScale="1">
        <p:scale>
          <a:sx n="129" d="100"/>
          <a:sy n="129" d="100"/>
        </p:scale>
        <p:origin x="616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6CDD07-4D17-44B2-B2E4-85B50880FEB8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</dgm:pt>
    <dgm:pt modelId="{8D60CB6B-186A-4443-9931-40C9977CCF97}">
      <dgm:prSet phldrT="[Text]"/>
      <dgm:spPr/>
      <dgm:t>
        <a:bodyPr/>
        <a:lstStyle/>
        <a:p>
          <a:pPr rtl="1"/>
          <a:r>
            <a:rPr lang="en-US" b="1" dirty="0"/>
            <a:t>2 Central Store</a:t>
          </a:r>
          <a:endParaRPr lang="ar-EG" b="1" dirty="0"/>
        </a:p>
      </dgm:t>
    </dgm:pt>
    <dgm:pt modelId="{1EA1092C-8FE6-4AB8-91BD-85E1BE1A9C54}" type="parTrans" cxnId="{0BE6F71D-8DEC-41E9-8512-74DD68F2E6A8}">
      <dgm:prSet/>
      <dgm:spPr/>
      <dgm:t>
        <a:bodyPr/>
        <a:lstStyle/>
        <a:p>
          <a:pPr rtl="1"/>
          <a:endParaRPr lang="ar-EG"/>
        </a:p>
      </dgm:t>
    </dgm:pt>
    <dgm:pt modelId="{F755C6C4-8D49-480D-8E78-A19F56585AEB}" type="sibTrans" cxnId="{0BE6F71D-8DEC-41E9-8512-74DD68F2E6A8}">
      <dgm:prSet/>
      <dgm:spPr/>
      <dgm:t>
        <a:bodyPr/>
        <a:lstStyle/>
        <a:p>
          <a:pPr rtl="1"/>
          <a:endParaRPr lang="ar-EG"/>
        </a:p>
      </dgm:t>
    </dgm:pt>
    <dgm:pt modelId="{17EC4298-C542-4406-803F-B04C6B31E4D5}">
      <dgm:prSet phldrT="[Text]"/>
      <dgm:spPr/>
      <dgm:t>
        <a:bodyPr/>
        <a:lstStyle/>
        <a:p>
          <a:pPr rtl="1"/>
          <a:r>
            <a:rPr lang="en-US" b="1" dirty="0"/>
            <a:t>34 Subnational Store</a:t>
          </a:r>
          <a:endParaRPr lang="ar-EG" b="1" dirty="0"/>
        </a:p>
      </dgm:t>
    </dgm:pt>
    <dgm:pt modelId="{9F95533E-EF65-4412-8155-7FFA806DFEA6}" type="parTrans" cxnId="{B37F1B4B-A37B-42D9-AFCF-64D6C92D89A8}">
      <dgm:prSet/>
      <dgm:spPr/>
      <dgm:t>
        <a:bodyPr/>
        <a:lstStyle/>
        <a:p>
          <a:pPr rtl="1"/>
          <a:endParaRPr lang="ar-EG"/>
        </a:p>
      </dgm:t>
    </dgm:pt>
    <dgm:pt modelId="{8644E6A8-4138-4125-B630-595464FE0C01}" type="sibTrans" cxnId="{B37F1B4B-A37B-42D9-AFCF-64D6C92D89A8}">
      <dgm:prSet/>
      <dgm:spPr/>
      <dgm:t>
        <a:bodyPr/>
        <a:lstStyle/>
        <a:p>
          <a:pPr rtl="1"/>
          <a:endParaRPr lang="ar-EG"/>
        </a:p>
      </dgm:t>
    </dgm:pt>
    <dgm:pt modelId="{0497B75B-B253-44DE-B93E-E908A91C3583}">
      <dgm:prSet phldrT="[Text]"/>
      <dgm:spPr/>
      <dgm:t>
        <a:bodyPr/>
        <a:lstStyle/>
        <a:p>
          <a:pPr rtl="1"/>
          <a:r>
            <a:rPr lang="en-US" b="1" dirty="0"/>
            <a:t>286 Peripheral Store</a:t>
          </a:r>
          <a:endParaRPr lang="ar-EG" b="1" dirty="0"/>
        </a:p>
      </dgm:t>
    </dgm:pt>
    <dgm:pt modelId="{C84A12D8-F8AE-46EB-A442-B4081E8CDC9C}" type="parTrans" cxnId="{82EE43CF-EF41-4240-BA76-F36781E485B3}">
      <dgm:prSet/>
      <dgm:spPr/>
      <dgm:t>
        <a:bodyPr/>
        <a:lstStyle/>
        <a:p>
          <a:pPr rtl="1"/>
          <a:endParaRPr lang="ar-EG"/>
        </a:p>
      </dgm:t>
    </dgm:pt>
    <dgm:pt modelId="{3149C045-90AB-4033-AFB7-FFA68B43773F}" type="sibTrans" cxnId="{82EE43CF-EF41-4240-BA76-F36781E485B3}">
      <dgm:prSet/>
      <dgm:spPr/>
      <dgm:t>
        <a:bodyPr/>
        <a:lstStyle/>
        <a:p>
          <a:pPr rtl="1"/>
          <a:endParaRPr lang="ar-EG"/>
        </a:p>
      </dgm:t>
    </dgm:pt>
    <dgm:pt modelId="{4369660E-8A80-4AA7-8EA3-02F4F5C8E68A}" type="pres">
      <dgm:prSet presAssocID="{226CDD07-4D17-44B2-B2E4-85B50880FEB8}" presName="rootnode" presStyleCnt="0">
        <dgm:presLayoutVars>
          <dgm:chMax/>
          <dgm:chPref/>
          <dgm:dir/>
          <dgm:animLvl val="lvl"/>
        </dgm:presLayoutVars>
      </dgm:prSet>
      <dgm:spPr/>
    </dgm:pt>
    <dgm:pt modelId="{C0F3EF5D-C7D0-4EC2-8B76-00D8360F658F}" type="pres">
      <dgm:prSet presAssocID="{8D60CB6B-186A-4443-9931-40C9977CCF97}" presName="composite" presStyleCnt="0"/>
      <dgm:spPr/>
    </dgm:pt>
    <dgm:pt modelId="{C623D1B5-DB35-4397-9F6F-141CBC195991}" type="pres">
      <dgm:prSet presAssocID="{8D60CB6B-186A-4443-9931-40C9977CCF97}" presName="bentUpArrow1" presStyleLbl="alignImgPlace1" presStyleIdx="0" presStyleCnt="2"/>
      <dgm:spPr/>
    </dgm:pt>
    <dgm:pt modelId="{C7B0B7B0-BD73-44B9-972A-EE11BE579418}" type="pres">
      <dgm:prSet presAssocID="{8D60CB6B-186A-4443-9931-40C9977CCF97}" presName="ParentText" presStyleLbl="node1" presStyleIdx="0" presStyleCnt="3" custScaleX="155326">
        <dgm:presLayoutVars>
          <dgm:chMax val="1"/>
          <dgm:chPref val="1"/>
          <dgm:bulletEnabled val="1"/>
        </dgm:presLayoutVars>
      </dgm:prSet>
      <dgm:spPr/>
    </dgm:pt>
    <dgm:pt modelId="{A8E79A82-8ADC-465D-84AE-53036D285C50}" type="pres">
      <dgm:prSet presAssocID="{8D60CB6B-186A-4443-9931-40C9977CCF97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6F14F3E8-9086-4E82-8F60-2C2936E0FCE5}" type="pres">
      <dgm:prSet presAssocID="{F755C6C4-8D49-480D-8E78-A19F56585AEB}" presName="sibTrans" presStyleCnt="0"/>
      <dgm:spPr/>
    </dgm:pt>
    <dgm:pt modelId="{7CA30626-6D41-4A83-AEC1-029AA46C6737}" type="pres">
      <dgm:prSet presAssocID="{17EC4298-C542-4406-803F-B04C6B31E4D5}" presName="composite" presStyleCnt="0"/>
      <dgm:spPr/>
    </dgm:pt>
    <dgm:pt modelId="{F026AF8B-B511-4776-BFE0-97D46006A34F}" type="pres">
      <dgm:prSet presAssocID="{17EC4298-C542-4406-803F-B04C6B31E4D5}" presName="bentUpArrow1" presStyleLbl="alignImgPlace1" presStyleIdx="1" presStyleCnt="2"/>
      <dgm:spPr/>
    </dgm:pt>
    <dgm:pt modelId="{DB180D69-2AA2-48BC-B902-87FEF22AC005}" type="pres">
      <dgm:prSet presAssocID="{17EC4298-C542-4406-803F-B04C6B31E4D5}" presName="ParentText" presStyleLbl="node1" presStyleIdx="1" presStyleCnt="3" custScaleX="155326">
        <dgm:presLayoutVars>
          <dgm:chMax val="1"/>
          <dgm:chPref val="1"/>
          <dgm:bulletEnabled val="1"/>
        </dgm:presLayoutVars>
      </dgm:prSet>
      <dgm:spPr/>
    </dgm:pt>
    <dgm:pt modelId="{89F16C1C-22AB-43EF-97A1-01EE7B5FB63E}" type="pres">
      <dgm:prSet presAssocID="{17EC4298-C542-4406-803F-B04C6B31E4D5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135E0B86-95F8-49C5-B556-DEDA752FE433}" type="pres">
      <dgm:prSet presAssocID="{8644E6A8-4138-4125-B630-595464FE0C01}" presName="sibTrans" presStyleCnt="0"/>
      <dgm:spPr/>
    </dgm:pt>
    <dgm:pt modelId="{3F5BA560-8ABF-422D-8853-E8039096FF6B}" type="pres">
      <dgm:prSet presAssocID="{0497B75B-B253-44DE-B93E-E908A91C3583}" presName="composite" presStyleCnt="0"/>
      <dgm:spPr/>
    </dgm:pt>
    <dgm:pt modelId="{09598E74-55D7-4078-BAF0-9D18C6B76138}" type="pres">
      <dgm:prSet presAssocID="{0497B75B-B253-44DE-B93E-E908A91C3583}" presName="ParentText" presStyleLbl="node1" presStyleIdx="2" presStyleCnt="3" custScaleX="155326">
        <dgm:presLayoutVars>
          <dgm:chMax val="1"/>
          <dgm:chPref val="1"/>
          <dgm:bulletEnabled val="1"/>
        </dgm:presLayoutVars>
      </dgm:prSet>
      <dgm:spPr/>
    </dgm:pt>
  </dgm:ptLst>
  <dgm:cxnLst>
    <dgm:cxn modelId="{43652B0F-E91E-4D62-9634-C29E352AA701}" type="presOf" srcId="{17EC4298-C542-4406-803F-B04C6B31E4D5}" destId="{DB180D69-2AA2-48BC-B902-87FEF22AC005}" srcOrd="0" destOrd="0" presId="urn:microsoft.com/office/officeart/2005/8/layout/StepDownProcess"/>
    <dgm:cxn modelId="{0BE6F71D-8DEC-41E9-8512-74DD68F2E6A8}" srcId="{226CDD07-4D17-44B2-B2E4-85B50880FEB8}" destId="{8D60CB6B-186A-4443-9931-40C9977CCF97}" srcOrd="0" destOrd="0" parTransId="{1EA1092C-8FE6-4AB8-91BD-85E1BE1A9C54}" sibTransId="{F755C6C4-8D49-480D-8E78-A19F56585AEB}"/>
    <dgm:cxn modelId="{B37F1B4B-A37B-42D9-AFCF-64D6C92D89A8}" srcId="{226CDD07-4D17-44B2-B2E4-85B50880FEB8}" destId="{17EC4298-C542-4406-803F-B04C6B31E4D5}" srcOrd="1" destOrd="0" parTransId="{9F95533E-EF65-4412-8155-7FFA806DFEA6}" sibTransId="{8644E6A8-4138-4125-B630-595464FE0C01}"/>
    <dgm:cxn modelId="{613BA476-996C-4E80-A99C-CE5A3E346533}" type="presOf" srcId="{8D60CB6B-186A-4443-9931-40C9977CCF97}" destId="{C7B0B7B0-BD73-44B9-972A-EE11BE579418}" srcOrd="0" destOrd="0" presId="urn:microsoft.com/office/officeart/2005/8/layout/StepDownProcess"/>
    <dgm:cxn modelId="{917F909F-4706-4B23-814B-9C310F0D10CA}" type="presOf" srcId="{226CDD07-4D17-44B2-B2E4-85B50880FEB8}" destId="{4369660E-8A80-4AA7-8EA3-02F4F5C8E68A}" srcOrd="0" destOrd="0" presId="urn:microsoft.com/office/officeart/2005/8/layout/StepDownProcess"/>
    <dgm:cxn modelId="{5E24ECCE-0B68-4F8A-9AF5-7D9BABD34D22}" type="presOf" srcId="{0497B75B-B253-44DE-B93E-E908A91C3583}" destId="{09598E74-55D7-4078-BAF0-9D18C6B76138}" srcOrd="0" destOrd="0" presId="urn:microsoft.com/office/officeart/2005/8/layout/StepDownProcess"/>
    <dgm:cxn modelId="{82EE43CF-EF41-4240-BA76-F36781E485B3}" srcId="{226CDD07-4D17-44B2-B2E4-85B50880FEB8}" destId="{0497B75B-B253-44DE-B93E-E908A91C3583}" srcOrd="2" destOrd="0" parTransId="{C84A12D8-F8AE-46EB-A442-B4081E8CDC9C}" sibTransId="{3149C045-90AB-4033-AFB7-FFA68B43773F}"/>
    <dgm:cxn modelId="{5F9448FC-E696-46AF-A3D9-F74C21554FA1}" type="presParOf" srcId="{4369660E-8A80-4AA7-8EA3-02F4F5C8E68A}" destId="{C0F3EF5D-C7D0-4EC2-8B76-00D8360F658F}" srcOrd="0" destOrd="0" presId="urn:microsoft.com/office/officeart/2005/8/layout/StepDownProcess"/>
    <dgm:cxn modelId="{4D381139-ED69-41C0-BA18-EC884ED4C267}" type="presParOf" srcId="{C0F3EF5D-C7D0-4EC2-8B76-00D8360F658F}" destId="{C623D1B5-DB35-4397-9F6F-141CBC195991}" srcOrd="0" destOrd="0" presId="urn:microsoft.com/office/officeart/2005/8/layout/StepDownProcess"/>
    <dgm:cxn modelId="{815E5CD6-923A-4E15-9245-B34F6EA0EF2A}" type="presParOf" srcId="{C0F3EF5D-C7D0-4EC2-8B76-00D8360F658F}" destId="{C7B0B7B0-BD73-44B9-972A-EE11BE579418}" srcOrd="1" destOrd="0" presId="urn:microsoft.com/office/officeart/2005/8/layout/StepDownProcess"/>
    <dgm:cxn modelId="{CD16838B-96A4-489E-85DF-90C6F4229D51}" type="presParOf" srcId="{C0F3EF5D-C7D0-4EC2-8B76-00D8360F658F}" destId="{A8E79A82-8ADC-465D-84AE-53036D285C50}" srcOrd="2" destOrd="0" presId="urn:microsoft.com/office/officeart/2005/8/layout/StepDownProcess"/>
    <dgm:cxn modelId="{DA65B32D-5DB2-4C64-A6DB-6A74F379C2D5}" type="presParOf" srcId="{4369660E-8A80-4AA7-8EA3-02F4F5C8E68A}" destId="{6F14F3E8-9086-4E82-8F60-2C2936E0FCE5}" srcOrd="1" destOrd="0" presId="urn:microsoft.com/office/officeart/2005/8/layout/StepDownProcess"/>
    <dgm:cxn modelId="{7AEC44B4-615B-4E07-A646-EF6B1BD79140}" type="presParOf" srcId="{4369660E-8A80-4AA7-8EA3-02F4F5C8E68A}" destId="{7CA30626-6D41-4A83-AEC1-029AA46C6737}" srcOrd="2" destOrd="0" presId="urn:microsoft.com/office/officeart/2005/8/layout/StepDownProcess"/>
    <dgm:cxn modelId="{97B1E517-3538-4618-8FC9-EDAE5252B87B}" type="presParOf" srcId="{7CA30626-6D41-4A83-AEC1-029AA46C6737}" destId="{F026AF8B-B511-4776-BFE0-97D46006A34F}" srcOrd="0" destOrd="0" presId="urn:microsoft.com/office/officeart/2005/8/layout/StepDownProcess"/>
    <dgm:cxn modelId="{05E89676-9088-490C-B691-C9A8C7771579}" type="presParOf" srcId="{7CA30626-6D41-4A83-AEC1-029AA46C6737}" destId="{DB180D69-2AA2-48BC-B902-87FEF22AC005}" srcOrd="1" destOrd="0" presId="urn:microsoft.com/office/officeart/2005/8/layout/StepDownProcess"/>
    <dgm:cxn modelId="{888906CF-13CE-4FB9-9FC8-2C3B361B6C7F}" type="presParOf" srcId="{7CA30626-6D41-4A83-AEC1-029AA46C6737}" destId="{89F16C1C-22AB-43EF-97A1-01EE7B5FB63E}" srcOrd="2" destOrd="0" presId="urn:microsoft.com/office/officeart/2005/8/layout/StepDownProcess"/>
    <dgm:cxn modelId="{B783DBC0-1745-42C4-A06F-F38630EA0EEA}" type="presParOf" srcId="{4369660E-8A80-4AA7-8EA3-02F4F5C8E68A}" destId="{135E0B86-95F8-49C5-B556-DEDA752FE433}" srcOrd="3" destOrd="0" presId="urn:microsoft.com/office/officeart/2005/8/layout/StepDownProcess"/>
    <dgm:cxn modelId="{2EE8EAD4-0044-4D98-8529-DC2B85155DF1}" type="presParOf" srcId="{4369660E-8A80-4AA7-8EA3-02F4F5C8E68A}" destId="{3F5BA560-8ABF-422D-8853-E8039096FF6B}" srcOrd="4" destOrd="0" presId="urn:microsoft.com/office/officeart/2005/8/layout/StepDownProcess"/>
    <dgm:cxn modelId="{53DAD3F9-FAFF-497A-A8EB-7C95690A9401}" type="presParOf" srcId="{3F5BA560-8ABF-422D-8853-E8039096FF6B}" destId="{09598E74-55D7-4078-BAF0-9D18C6B7613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23D1B5-DB35-4397-9F6F-141CBC195991}">
      <dsp:nvSpPr>
        <dsp:cNvPr id="0" name=""/>
        <dsp:cNvSpPr/>
      </dsp:nvSpPr>
      <dsp:spPr>
        <a:xfrm rot="5400000">
          <a:off x="816381" y="966862"/>
          <a:ext cx="855106" cy="97350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B0B7B0-BD73-44B9-972A-EE11BE579418}">
      <dsp:nvSpPr>
        <dsp:cNvPr id="0" name=""/>
        <dsp:cNvSpPr/>
      </dsp:nvSpPr>
      <dsp:spPr>
        <a:xfrm>
          <a:off x="191621" y="18959"/>
          <a:ext cx="2235912" cy="1007600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2 Central Store</a:t>
          </a:r>
          <a:endParaRPr lang="ar-EG" sz="2400" b="1" kern="1200" dirty="0"/>
        </a:p>
      </dsp:txBody>
      <dsp:txXfrm>
        <a:off x="240817" y="68155"/>
        <a:ext cx="2137520" cy="909208"/>
      </dsp:txXfrm>
    </dsp:sp>
    <dsp:sp modelId="{A8E79A82-8ADC-465D-84AE-53036D285C50}">
      <dsp:nvSpPr>
        <dsp:cNvPr id="0" name=""/>
        <dsp:cNvSpPr/>
      </dsp:nvSpPr>
      <dsp:spPr>
        <a:xfrm>
          <a:off x="2029326" y="115057"/>
          <a:ext cx="1046952" cy="8143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6AF8B-B511-4776-BFE0-97D46006A34F}">
      <dsp:nvSpPr>
        <dsp:cNvPr id="0" name=""/>
        <dsp:cNvSpPr/>
      </dsp:nvSpPr>
      <dsp:spPr>
        <a:xfrm rot="5400000">
          <a:off x="2201016" y="2098731"/>
          <a:ext cx="855106" cy="97350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3089511"/>
            <a:satOff val="-703"/>
            <a:lumOff val="1136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80D69-2AA2-48BC-B902-87FEF22AC005}">
      <dsp:nvSpPr>
        <dsp:cNvPr id="0" name=""/>
        <dsp:cNvSpPr/>
      </dsp:nvSpPr>
      <dsp:spPr>
        <a:xfrm>
          <a:off x="1576257" y="1150828"/>
          <a:ext cx="2235912" cy="1007600"/>
        </a:xfrm>
        <a:prstGeom prst="roundRect">
          <a:avLst>
            <a:gd name="adj" fmla="val 166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34 Subnational Store</a:t>
          </a:r>
          <a:endParaRPr lang="ar-EG" sz="2400" b="1" kern="1200" dirty="0"/>
        </a:p>
      </dsp:txBody>
      <dsp:txXfrm>
        <a:off x="1625453" y="1200024"/>
        <a:ext cx="2137520" cy="909208"/>
      </dsp:txXfrm>
    </dsp:sp>
    <dsp:sp modelId="{89F16C1C-22AB-43EF-97A1-01EE7B5FB63E}">
      <dsp:nvSpPr>
        <dsp:cNvPr id="0" name=""/>
        <dsp:cNvSpPr/>
      </dsp:nvSpPr>
      <dsp:spPr>
        <a:xfrm>
          <a:off x="3413961" y="1246925"/>
          <a:ext cx="1046952" cy="8143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98E74-55D7-4078-BAF0-9D18C6B76138}">
      <dsp:nvSpPr>
        <dsp:cNvPr id="0" name=""/>
        <dsp:cNvSpPr/>
      </dsp:nvSpPr>
      <dsp:spPr>
        <a:xfrm>
          <a:off x="2960892" y="2282696"/>
          <a:ext cx="2235912" cy="100760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286 Peripheral Store</a:t>
          </a:r>
          <a:endParaRPr lang="ar-EG" sz="2400" b="1" kern="1200" dirty="0"/>
        </a:p>
      </dsp:txBody>
      <dsp:txXfrm>
        <a:off x="3010088" y="2331892"/>
        <a:ext cx="2137520" cy="909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8F087-8E81-7E48-B599-B6520842F858}" type="datetimeFigureOut">
              <a:rPr lang="en-EG" smtClean="0"/>
              <a:t>17/11/2025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356D5-C8AD-084B-9A5E-47A09991B860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0635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314AA-6440-2727-10F7-E8526ABE3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389605-FA85-55AD-AEFD-D36B787321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59FF55-CEE7-E4AD-A5FC-FB47F8BCF0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0E391-0E2E-FA26-6403-48A51DA6D0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942340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A6DC8-0B5D-645B-822D-1A323884D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536A6A-8AFB-403C-B632-5AD85AB8C6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BFBA6-ED7A-1F47-6C80-D6A79A50B6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014FB-2892-54CE-9C2C-3F76A6C5D8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740219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BF497-00D1-333C-EF09-831D2CBD4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48DF25-7D74-019F-E71A-E90D962F6E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793F02-D24B-4CDC-75C0-7EB656ACF4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C0622-58C8-1A43-FADA-CB8B845FE3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557671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787B2-D935-F529-FFA1-E4EF6A63D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8B419-1ECD-9E86-15A9-95E3E4F688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3D0F72-F82C-4785-2467-D0A60C663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D43EE0-337B-B4D1-6217-DCB531D7A3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197322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Google Shape;325;p37">
            <a:extLst>
              <a:ext uri="{FF2B5EF4-FFF2-40B4-BE49-F238E27FC236}">
                <a16:creationId xmlns:a16="http://schemas.microsoft.com/office/drawing/2014/main" id="{9853243C-1DF3-48F7-9D86-111291DCE5BB}"/>
              </a:ext>
            </a:extLst>
          </p:cNvPr>
          <p:cNvSpPr txBox="1"/>
          <p:nvPr userDrawn="1"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rgbClr val="09007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8" name="Picture 7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336A2CF8-BE1D-6082-D2C9-CEB7544A37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69EB0613-B7ED-9A3C-AEBF-AD702C857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prstGeom prst="rect">
            <a:avLst/>
          </a:prstGeo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8165" y="4949688"/>
            <a:ext cx="6993535" cy="1938129"/>
          </a:xfrm>
          <a:gradFill>
            <a:gsLst>
              <a:gs pos="35000">
                <a:srgbClr val="2A3243"/>
              </a:gs>
              <a:gs pos="0">
                <a:srgbClr val="202535"/>
              </a:gs>
              <a:gs pos="100000">
                <a:srgbClr val="3A4554"/>
              </a:gs>
            </a:gsLst>
            <a:lin ang="16200000" scaled="0"/>
          </a:gradFill>
        </p:spPr>
        <p:txBody>
          <a:bodyPr>
            <a:normAutofit fontScale="90000"/>
          </a:bodyPr>
          <a:lstStyle/>
          <a:p>
            <a:pPr algn="l"/>
            <a:r>
              <a:rPr sz="3200" dirty="0">
                <a:solidFill>
                  <a:srgbClr val="FFFF00"/>
                </a:solidFill>
              </a:rPr>
              <a:t>Egypt’s Path Toward Sustainable Vaccine Manufacturing, Stronger Cold-Chain Systems, and Expanded Immunization Coverage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D2C7A16-808F-1063-32A3-4ECDAD54A1AA}"/>
              </a:ext>
            </a:extLst>
          </p:cNvPr>
          <p:cNvSpPr txBox="1">
            <a:spLocks/>
          </p:cNvSpPr>
          <p:nvPr/>
        </p:nvSpPr>
        <p:spPr>
          <a:xfrm>
            <a:off x="84082" y="121915"/>
            <a:ext cx="5044966" cy="228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DA4ADF-D8ED-36AC-BB40-EEEE696821D7}"/>
              </a:ext>
            </a:extLst>
          </p:cNvPr>
          <p:cNvGrpSpPr/>
          <p:nvPr/>
        </p:nvGrpSpPr>
        <p:grpSpPr>
          <a:xfrm>
            <a:off x="417054" y="2532492"/>
            <a:ext cx="4073504" cy="1270654"/>
            <a:chOff x="4059243" y="3916559"/>
            <a:chExt cx="4073504" cy="127065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56A0F3-5CED-31FB-D2E1-2518105F0F5B}"/>
                </a:ext>
              </a:extLst>
            </p:cNvPr>
            <p:cNvSpPr txBox="1"/>
            <p:nvPr/>
          </p:nvSpPr>
          <p:spPr>
            <a:xfrm>
              <a:off x="4207708" y="3990511"/>
              <a:ext cx="3776573" cy="1144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effectLst/>
                  <a:latin typeface="+mj-lt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 Hesham Magdy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Egypt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12" name="Rectangle: Rounded Corners 7">
              <a:extLst>
                <a:ext uri="{FF2B5EF4-FFF2-40B4-BE49-F238E27FC236}">
                  <a16:creationId xmlns:a16="http://schemas.microsoft.com/office/drawing/2014/main" id="{77BA1F00-B06F-4CC4-B949-E8D08D64FD09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600" y="1222463"/>
            <a:ext cx="3415748" cy="148092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1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tx1"/>
                </a:solidFill>
              </a:rPr>
              <a:t>Local Procurement</a:t>
            </a:r>
            <a:endParaRPr sz="2400" b="1" dirty="0">
              <a:solidFill>
                <a:schemeClr val="tx1"/>
              </a:solidFill>
            </a:endParaRPr>
          </a:p>
        </p:txBody>
      </p:sp>
      <p:pic>
        <p:nvPicPr>
          <p:cNvPr id="20" name="Picture 19" descr="A gold logo with a eagle and text&#10;&#10;AI-generated content may be incorrect.">
            <a:extLst>
              <a:ext uri="{FF2B5EF4-FFF2-40B4-BE49-F238E27FC236}">
                <a16:creationId xmlns:a16="http://schemas.microsoft.com/office/drawing/2014/main" id="{05703D97-D78E-4FBC-2228-79AA35C13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986" y="2934567"/>
            <a:ext cx="1643837" cy="1800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5D1029-6A31-823F-84C8-6689E680C261}"/>
              </a:ext>
            </a:extLst>
          </p:cNvPr>
          <p:cNvSpPr txBox="1">
            <a:spLocks/>
          </p:cNvSpPr>
          <p:nvPr/>
        </p:nvSpPr>
        <p:spPr>
          <a:xfrm>
            <a:off x="609600" y="274638"/>
            <a:ext cx="10972800" cy="669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00" b="1" dirty="0"/>
              <a:t>Localization</a:t>
            </a:r>
          </a:p>
        </p:txBody>
      </p:sp>
      <p:pic>
        <p:nvPicPr>
          <p:cNvPr id="14" name="Picture 13" descr="A logo of a company&#10;&#10;AI-generated content may be incorrect.">
            <a:extLst>
              <a:ext uri="{FF2B5EF4-FFF2-40B4-BE49-F238E27FC236}">
                <a16:creationId xmlns:a16="http://schemas.microsoft.com/office/drawing/2014/main" id="{5D2D32A7-FB86-83AD-586F-651AEBE52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212" y="3050243"/>
            <a:ext cx="1692000" cy="1692000"/>
          </a:xfrm>
          <a:prstGeom prst="rect">
            <a:avLst/>
          </a:prstGeom>
        </p:spPr>
      </p:pic>
      <p:pic>
        <p:nvPicPr>
          <p:cNvPr id="19" name="Picture 18" descr="A logo with a bird and a blue circle with a red circle with a blue and white eagle and a blue circle with a red circle with a blue and white eagle with a blue and white eagle&#10;&#10;AI-generated content may be incorrect.">
            <a:extLst>
              <a:ext uri="{FF2B5EF4-FFF2-40B4-BE49-F238E27FC236}">
                <a16:creationId xmlns:a16="http://schemas.microsoft.com/office/drawing/2014/main" id="{36BA277E-D01E-BD1D-6C2B-CDC19D4C5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7500" y="1349784"/>
            <a:ext cx="1890373" cy="1890373"/>
          </a:xfrm>
          <a:prstGeom prst="rect">
            <a:avLst/>
          </a:prstGeom>
        </p:spPr>
      </p:pic>
      <p:pic>
        <p:nvPicPr>
          <p:cNvPr id="21" name="Google Shape;2243;p22">
            <a:extLst>
              <a:ext uri="{FF2B5EF4-FFF2-40B4-BE49-F238E27FC236}">
                <a16:creationId xmlns:a16="http://schemas.microsoft.com/office/drawing/2014/main" id="{462C3610-8E9A-1141-0290-CDD99480517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9327" y="2882348"/>
            <a:ext cx="7224042" cy="3972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D5D84-043C-3827-C582-38282C61E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D6F6D26-FF8D-1D4B-E7D1-1838152D8E76}"/>
              </a:ext>
            </a:extLst>
          </p:cNvPr>
          <p:cNvSpPr txBox="1">
            <a:spLocks/>
          </p:cNvSpPr>
          <p:nvPr/>
        </p:nvSpPr>
        <p:spPr>
          <a:xfrm>
            <a:off x="609600" y="274638"/>
            <a:ext cx="10972800" cy="669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00" b="1" dirty="0"/>
              <a:t>Localization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33F73BE-19DE-FAF8-3DC3-5B00C166A3A8}"/>
              </a:ext>
            </a:extLst>
          </p:cNvPr>
          <p:cNvSpPr txBox="1">
            <a:spLocks/>
          </p:cNvSpPr>
          <p:nvPr/>
        </p:nvSpPr>
        <p:spPr>
          <a:xfrm>
            <a:off x="609600" y="944217"/>
            <a:ext cx="3415748" cy="148092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1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b="1" dirty="0">
                <a:solidFill>
                  <a:schemeClr val="tx1"/>
                </a:solidFill>
              </a:rPr>
              <a:t>Local Manufacturing</a:t>
            </a:r>
          </a:p>
        </p:txBody>
      </p:sp>
      <p:pic>
        <p:nvPicPr>
          <p:cNvPr id="16" name="Picture 15" descr="A logo for a vaccine company&#10;&#10;AI-generated content may be incorrect.">
            <a:extLst>
              <a:ext uri="{FF2B5EF4-FFF2-40B4-BE49-F238E27FC236}">
                <a16:creationId xmlns:a16="http://schemas.microsoft.com/office/drawing/2014/main" id="{14BFC012-5DB8-EDE3-0825-6471B2A701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229" t="34409" r="33802" b="35678"/>
          <a:stretch>
            <a:fillRect/>
          </a:stretch>
        </p:blipFill>
        <p:spPr>
          <a:xfrm>
            <a:off x="6236117" y="944217"/>
            <a:ext cx="2484785" cy="1307788"/>
          </a:xfrm>
          <a:prstGeom prst="rect">
            <a:avLst/>
          </a:prstGeom>
        </p:spPr>
      </p:pic>
      <p:pic>
        <p:nvPicPr>
          <p:cNvPr id="7" name="Picture 6" descr="A group of men in suits and ties at a conference&#10;&#10;AI-generated content may be incorrect.">
            <a:extLst>
              <a:ext uri="{FF2B5EF4-FFF2-40B4-BE49-F238E27FC236}">
                <a16:creationId xmlns:a16="http://schemas.microsoft.com/office/drawing/2014/main" id="{A4DD1986-AFA6-CF37-FB65-BB7D49A85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83" y="3518452"/>
            <a:ext cx="11851725" cy="33406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C54CDC-ED80-9C58-2664-7C532FAEBD91}"/>
              </a:ext>
            </a:extLst>
          </p:cNvPr>
          <p:cNvSpPr txBox="1"/>
          <p:nvPr/>
        </p:nvSpPr>
        <p:spPr>
          <a:xfrm>
            <a:off x="1082641" y="2567641"/>
            <a:ext cx="21766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MOHP</a:t>
            </a:r>
            <a:endParaRPr lang="en-EG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99AD06-F19B-CDBD-AA21-2DBEB3D61B4E}"/>
              </a:ext>
            </a:extLst>
          </p:cNvPr>
          <p:cNvSpPr txBox="1"/>
          <p:nvPr/>
        </p:nvSpPr>
        <p:spPr>
          <a:xfrm>
            <a:off x="3052729" y="2567641"/>
            <a:ext cx="1489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UPA</a:t>
            </a:r>
            <a:endParaRPr lang="en-EG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88DB50-8257-C002-71DE-4B2405B3FCBE}"/>
              </a:ext>
            </a:extLst>
          </p:cNvPr>
          <p:cNvSpPr txBox="1"/>
          <p:nvPr/>
        </p:nvSpPr>
        <p:spPr>
          <a:xfrm>
            <a:off x="4606787" y="2567641"/>
            <a:ext cx="1489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EDA</a:t>
            </a:r>
            <a:endParaRPr lang="en-EG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545F6E-8E91-7F5C-A5C9-451ECC327254}"/>
              </a:ext>
            </a:extLst>
          </p:cNvPr>
          <p:cNvSpPr txBox="1"/>
          <p:nvPr/>
        </p:nvSpPr>
        <p:spPr>
          <a:xfrm>
            <a:off x="8402359" y="2311638"/>
            <a:ext cx="35416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Pharmaceutical</a:t>
            </a:r>
          </a:p>
          <a:p>
            <a:pPr algn="ctr"/>
            <a:r>
              <a:rPr lang="en-US" sz="3600" b="1" dirty="0"/>
              <a:t>Companies</a:t>
            </a:r>
            <a:endParaRPr lang="en-EG" sz="3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216F99-3A96-BB1C-4E29-BE342D2C1A06}"/>
              </a:ext>
            </a:extLst>
          </p:cNvPr>
          <p:cNvSpPr txBox="1"/>
          <p:nvPr/>
        </p:nvSpPr>
        <p:spPr>
          <a:xfrm>
            <a:off x="6160845" y="2553316"/>
            <a:ext cx="21766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chemeClr val="tx1"/>
                </a:solidFill>
              </a:rPr>
              <a:t>Vaccera</a:t>
            </a:r>
            <a:endParaRPr lang="en-EG" sz="4000" dirty="0"/>
          </a:p>
        </p:txBody>
      </p:sp>
    </p:spTree>
    <p:extLst>
      <p:ext uri="{BB962C8B-B14F-4D97-AF65-F5344CB8AC3E}">
        <p14:creationId xmlns:p14="http://schemas.microsoft.com/office/powerpoint/2010/main" val="2037108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B99CD905-63DA-CCC8-4CE8-2B6241CE1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FC5537-6C78-085A-3D7E-E2F93B2D9CF8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25" y="119269"/>
            <a:ext cx="9935817" cy="94421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dirty="0"/>
              <a:t>Strengthening Pharmaceutical and Vaccine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9356" y="1928192"/>
            <a:ext cx="6884504" cy="379674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Equitable access to quality vaccines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Strong cold-chain systems to protect every dose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Local manufacturing as a strategic necessity</a:t>
            </a:r>
          </a:p>
        </p:txBody>
      </p:sp>
      <p:pic>
        <p:nvPicPr>
          <p:cNvPr id="5" name="Picture 4" descr="Close up photo of vial beside a syringe">
            <a:extLst>
              <a:ext uri="{FF2B5EF4-FFF2-40B4-BE49-F238E27FC236}">
                <a16:creationId xmlns:a16="http://schemas.microsoft.com/office/drawing/2014/main" id="{16A48DD6-7CF0-D02D-E5A1-40FC144E83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123" r="20218" b="-2"/>
          <a:stretch>
            <a:fillRect/>
          </a:stretch>
        </p:blipFill>
        <p:spPr>
          <a:xfrm>
            <a:off x="7901609" y="1417638"/>
            <a:ext cx="4290391" cy="5438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D2B5-6039-7739-7065-A964584FB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0C8F7-7482-269B-9F20-E6DAB1FF6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695" y="195125"/>
            <a:ext cx="10015330" cy="6695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dirty="0"/>
              <a:t>Egypt Expanded Program on Immunization (EPI)</a:t>
            </a:r>
            <a:endParaRPr sz="3700" b="1" dirty="0"/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189C95E6-A04C-A391-D373-15DEBB062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599" y="2470306"/>
            <a:ext cx="8333549" cy="41130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sz="2800" b="1" dirty="0"/>
          </a:p>
          <a:p>
            <a:pPr>
              <a:lnSpc>
                <a:spcPct val="150000"/>
              </a:lnSpc>
            </a:pPr>
            <a:r>
              <a:rPr lang="en-US" sz="2800" b="1" dirty="0"/>
              <a:t>Since 1984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High and sustained &gt;95% national coverage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&gt;5000 Immunization Center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&gt;12,000 well trained vaccination officer</a:t>
            </a:r>
            <a:endParaRPr sz="2800" b="1" dirty="0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96D09A10-0BA0-AC66-C68A-93EF2E8FC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146" y="1396644"/>
            <a:ext cx="3605901" cy="1320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0460B047-D1D8-7FE2-06B7-89D7F61EC3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600" y="1164619"/>
            <a:ext cx="3226904" cy="1689100"/>
          </a:xfrm>
          <a:prstGeom prst="rect">
            <a:avLst/>
          </a:prstGeom>
        </p:spPr>
      </p:pic>
      <p:pic>
        <p:nvPicPr>
          <p:cNvPr id="62" name="Picture 61" descr="A logo with a bird and a blue circle with a red circle with a blue and white eagle and a blue circle with a red circle with a blue and white eagle with a blue and white eagle&#10;&#10;AI-generated content may be incorrect.">
            <a:extLst>
              <a:ext uri="{FF2B5EF4-FFF2-40B4-BE49-F238E27FC236}">
                <a16:creationId xmlns:a16="http://schemas.microsoft.com/office/drawing/2014/main" id="{77A87D9D-84AF-4278-94D2-3CE890F451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7111" y="1164619"/>
            <a:ext cx="1784506" cy="178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65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>
            <a:extLst>
              <a:ext uri="{FF2B5EF4-FFF2-40B4-BE49-F238E27FC236}">
                <a16:creationId xmlns:a16="http://schemas.microsoft.com/office/drawing/2014/main" id="{20A7F811-4BC0-A5A3-B094-12CEFE334E2C}"/>
              </a:ext>
            </a:extLst>
          </p:cNvPr>
          <p:cNvSpPr/>
          <p:nvPr/>
        </p:nvSpPr>
        <p:spPr>
          <a:xfrm>
            <a:off x="1152939" y="3332225"/>
            <a:ext cx="11044643" cy="434284"/>
          </a:xfrm>
          <a:prstGeom prst="homePlate">
            <a:avLst/>
          </a:prstGeom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ED0BBB2-13E7-AEB6-D5BB-20DEE3E6D06F}"/>
              </a:ext>
            </a:extLst>
          </p:cNvPr>
          <p:cNvSpPr/>
          <p:nvPr/>
        </p:nvSpPr>
        <p:spPr>
          <a:xfrm>
            <a:off x="10534159" y="2909484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18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4A3BB3-FBD7-345E-E51A-52340C486DB9}"/>
              </a:ext>
            </a:extLst>
          </p:cNvPr>
          <p:cNvSpPr txBox="1"/>
          <p:nvPr/>
        </p:nvSpPr>
        <p:spPr>
          <a:xfrm>
            <a:off x="571624" y="4765524"/>
            <a:ext cx="21540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HBV (Birth Dose)</a:t>
            </a:r>
            <a:endParaRPr lang="ar-EG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1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OPV</a:t>
            </a:r>
            <a:endParaRPr lang="ar-EG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1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0FCF3-35AC-BFF4-2D93-9F8FBF72D711}"/>
              </a:ext>
            </a:extLst>
          </p:cNvPr>
          <p:cNvSpPr txBox="1"/>
          <p:nvPr/>
        </p:nvSpPr>
        <p:spPr>
          <a:xfrm>
            <a:off x="4198169" y="4765524"/>
            <a:ext cx="12797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Penta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0782375-9C78-A352-AA84-DCBDB73C87CF}"/>
              </a:ext>
            </a:extLst>
          </p:cNvPr>
          <p:cNvSpPr/>
          <p:nvPr/>
        </p:nvSpPr>
        <p:spPr>
          <a:xfrm>
            <a:off x="2596320" y="2898445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2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EG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9DA23C-34F5-8C2B-2616-E671DB622464}"/>
              </a:ext>
            </a:extLst>
          </p:cNvPr>
          <p:cNvSpPr txBox="1"/>
          <p:nvPr/>
        </p:nvSpPr>
        <p:spPr>
          <a:xfrm>
            <a:off x="9163990" y="1522392"/>
            <a:ext cx="9098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4C43A83-C845-B5E3-F4BA-C8E53C49D2F3}"/>
              </a:ext>
            </a:extLst>
          </p:cNvPr>
          <p:cNvSpPr/>
          <p:nvPr/>
        </p:nvSpPr>
        <p:spPr>
          <a:xfrm>
            <a:off x="1008752" y="2898445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400" b="1" dirty="0">
                <a:solidFill>
                  <a:srgbClr val="002060"/>
                </a:solidFill>
              </a:rPr>
              <a:t>At Birth</a:t>
            </a:r>
            <a:endParaRPr lang="en-EG" sz="2400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EBCAF6-F738-7A7B-453B-C6DCEDAA6AED}"/>
              </a:ext>
            </a:extLst>
          </p:cNvPr>
          <p:cNvSpPr txBox="1"/>
          <p:nvPr/>
        </p:nvSpPr>
        <p:spPr>
          <a:xfrm>
            <a:off x="10636618" y="4765524"/>
            <a:ext cx="10748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 rtl="1"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A11B84-EACD-A448-2BB0-1FC60EC25182}"/>
              </a:ext>
            </a:extLst>
          </p:cNvPr>
          <p:cNvSpPr txBox="1"/>
          <p:nvPr/>
        </p:nvSpPr>
        <p:spPr>
          <a:xfrm>
            <a:off x="2648931" y="1331666"/>
            <a:ext cx="1279766" cy="10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Penta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D9F455-137A-DD93-B613-9F2C72789449}"/>
              </a:ext>
            </a:extLst>
          </p:cNvPr>
          <p:cNvSpPr txBox="1"/>
          <p:nvPr/>
        </p:nvSpPr>
        <p:spPr>
          <a:xfrm>
            <a:off x="5757748" y="1331666"/>
            <a:ext cx="1279766" cy="10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Penta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15000"/>
              </a:lnSpc>
              <a:buNone/>
            </a:pPr>
            <a:r>
              <a:rPr lang="en-US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25C9EBB-717B-1352-A72D-132C30669EDC}"/>
              </a:ext>
            </a:extLst>
          </p:cNvPr>
          <p:cNvSpPr/>
          <p:nvPr/>
        </p:nvSpPr>
        <p:spPr>
          <a:xfrm>
            <a:off x="4183888" y="2898445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4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05E288-AF23-3467-1BC9-DF95DD0D9B1D}"/>
              </a:ext>
            </a:extLst>
          </p:cNvPr>
          <p:cNvSpPr txBox="1"/>
          <p:nvPr/>
        </p:nvSpPr>
        <p:spPr>
          <a:xfrm>
            <a:off x="7347354" y="4765524"/>
            <a:ext cx="1279766" cy="384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OPV</a:t>
            </a:r>
            <a:endParaRPr lang="en-EG" sz="1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CBB45986-D44C-0C49-E15B-6DFE915770C0}"/>
              </a:ext>
            </a:extLst>
          </p:cNvPr>
          <p:cNvSpPr/>
          <p:nvPr/>
        </p:nvSpPr>
        <p:spPr>
          <a:xfrm>
            <a:off x="835705" y="4328765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b="1">
              <a:solidFill>
                <a:srgbClr val="002060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545487A-10C0-A79E-0F6E-C70102700FE7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1648635" y="4427167"/>
            <a:ext cx="1" cy="343814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Diamond 20">
            <a:extLst>
              <a:ext uri="{FF2B5EF4-FFF2-40B4-BE49-F238E27FC236}">
                <a16:creationId xmlns:a16="http://schemas.microsoft.com/office/drawing/2014/main" id="{D68BF7EF-4F0C-34B6-1CA6-DECB92EF1CAA}"/>
              </a:ext>
            </a:extLst>
          </p:cNvPr>
          <p:cNvSpPr/>
          <p:nvPr/>
        </p:nvSpPr>
        <p:spPr>
          <a:xfrm flipV="1">
            <a:off x="2464931" y="2637377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DF479C8-A3E5-0771-2910-7724E9F37DDD}"/>
              </a:ext>
            </a:extLst>
          </p:cNvPr>
          <p:cNvCxnSpPr>
            <a:cxnSpLocks/>
          </p:cNvCxnSpPr>
          <p:nvPr/>
        </p:nvCxnSpPr>
        <p:spPr>
          <a:xfrm flipH="1" flipV="1">
            <a:off x="3277861" y="2304443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Diamond 22">
            <a:extLst>
              <a:ext uri="{FF2B5EF4-FFF2-40B4-BE49-F238E27FC236}">
                <a16:creationId xmlns:a16="http://schemas.microsoft.com/office/drawing/2014/main" id="{DAAEB147-AEBA-C90F-ABE9-3A472A0A1CB3}"/>
              </a:ext>
            </a:extLst>
          </p:cNvPr>
          <p:cNvSpPr/>
          <p:nvPr/>
        </p:nvSpPr>
        <p:spPr>
          <a:xfrm>
            <a:off x="10347859" y="4328765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b="1">
              <a:solidFill>
                <a:srgbClr val="00206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5A6DB4-C0B7-EE8F-9EAB-57017AF30F79}"/>
              </a:ext>
            </a:extLst>
          </p:cNvPr>
          <p:cNvCxnSpPr>
            <a:stCxn id="23" idx="2"/>
          </p:cNvCxnSpPr>
          <p:nvPr/>
        </p:nvCxnSpPr>
        <p:spPr>
          <a:xfrm flipH="1">
            <a:off x="11160789" y="4427167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Diamond 24">
            <a:extLst>
              <a:ext uri="{FF2B5EF4-FFF2-40B4-BE49-F238E27FC236}">
                <a16:creationId xmlns:a16="http://schemas.microsoft.com/office/drawing/2014/main" id="{7EC904D6-226C-76F2-A0EB-20ADB70FA4E6}"/>
              </a:ext>
            </a:extLst>
          </p:cNvPr>
          <p:cNvSpPr/>
          <p:nvPr/>
        </p:nvSpPr>
        <p:spPr>
          <a:xfrm>
            <a:off x="7174307" y="4328765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b="1">
              <a:solidFill>
                <a:srgbClr val="002060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511D18-376A-C032-56CB-27392620A5A4}"/>
              </a:ext>
            </a:extLst>
          </p:cNvPr>
          <p:cNvCxnSpPr>
            <a:cxnSpLocks/>
          </p:cNvCxnSpPr>
          <p:nvPr/>
        </p:nvCxnSpPr>
        <p:spPr>
          <a:xfrm flipH="1">
            <a:off x="7987237" y="4427167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Diamond 26">
            <a:extLst>
              <a:ext uri="{FF2B5EF4-FFF2-40B4-BE49-F238E27FC236}">
                <a16:creationId xmlns:a16="http://schemas.microsoft.com/office/drawing/2014/main" id="{31B6CA4D-A676-EF66-03EF-AAE8C599AC36}"/>
              </a:ext>
            </a:extLst>
          </p:cNvPr>
          <p:cNvSpPr/>
          <p:nvPr/>
        </p:nvSpPr>
        <p:spPr>
          <a:xfrm>
            <a:off x="4009278" y="4328765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b="1">
              <a:solidFill>
                <a:srgbClr val="002060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60B2498-CBC0-85CB-A28F-CA62C5B6BC54}"/>
              </a:ext>
            </a:extLst>
          </p:cNvPr>
          <p:cNvCxnSpPr>
            <a:stCxn id="27" idx="2"/>
          </p:cNvCxnSpPr>
          <p:nvPr/>
        </p:nvCxnSpPr>
        <p:spPr>
          <a:xfrm flipH="1">
            <a:off x="4822208" y="4427167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Diamond 28">
            <a:extLst>
              <a:ext uri="{FF2B5EF4-FFF2-40B4-BE49-F238E27FC236}">
                <a16:creationId xmlns:a16="http://schemas.microsoft.com/office/drawing/2014/main" id="{17BEDA68-E742-92FC-62BF-0A0DEA11A1D4}"/>
              </a:ext>
            </a:extLst>
          </p:cNvPr>
          <p:cNvSpPr/>
          <p:nvPr/>
        </p:nvSpPr>
        <p:spPr>
          <a:xfrm flipV="1">
            <a:off x="5591234" y="2637377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B4B1441-EC60-B9B8-93B0-9E2151FFB4EF}"/>
              </a:ext>
            </a:extLst>
          </p:cNvPr>
          <p:cNvCxnSpPr>
            <a:cxnSpLocks/>
          </p:cNvCxnSpPr>
          <p:nvPr/>
        </p:nvCxnSpPr>
        <p:spPr>
          <a:xfrm flipH="1" flipV="1">
            <a:off x="6404164" y="2304443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Diamond 30">
            <a:extLst>
              <a:ext uri="{FF2B5EF4-FFF2-40B4-BE49-F238E27FC236}">
                <a16:creationId xmlns:a16="http://schemas.microsoft.com/office/drawing/2014/main" id="{B97FE46B-6C95-9D38-29F7-D1C6B9917E36}"/>
              </a:ext>
            </a:extLst>
          </p:cNvPr>
          <p:cNvSpPr/>
          <p:nvPr/>
        </p:nvSpPr>
        <p:spPr>
          <a:xfrm flipV="1">
            <a:off x="8805973" y="2637377"/>
            <a:ext cx="1625861" cy="9840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FCC5C06-D2C1-4261-C64F-B5EFAA84BBC5}"/>
              </a:ext>
            </a:extLst>
          </p:cNvPr>
          <p:cNvCxnSpPr>
            <a:cxnSpLocks/>
          </p:cNvCxnSpPr>
          <p:nvPr/>
        </p:nvCxnSpPr>
        <p:spPr>
          <a:xfrm flipH="1" flipV="1">
            <a:off x="9618903" y="2304443"/>
            <a:ext cx="1" cy="32400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F46D35B1-4404-3D2F-3307-4172A3887DE3}"/>
              </a:ext>
            </a:extLst>
          </p:cNvPr>
          <p:cNvSpPr/>
          <p:nvPr/>
        </p:nvSpPr>
        <p:spPr>
          <a:xfrm>
            <a:off x="5771456" y="2909484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6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8CAD98B-13C3-AD13-FE91-AFC3BF3FA43B}"/>
              </a:ext>
            </a:extLst>
          </p:cNvPr>
          <p:cNvSpPr/>
          <p:nvPr/>
        </p:nvSpPr>
        <p:spPr>
          <a:xfrm>
            <a:off x="7359024" y="2909484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9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B91F26C-B758-ED88-1B21-88E4B0878D7E}"/>
              </a:ext>
            </a:extLst>
          </p:cNvPr>
          <p:cNvSpPr/>
          <p:nvPr/>
        </p:nvSpPr>
        <p:spPr>
          <a:xfrm>
            <a:off x="8946592" y="2892696"/>
            <a:ext cx="1279766" cy="127976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rtl="1"/>
            <a:r>
              <a:rPr lang="en-US" sz="2800" b="1" dirty="0">
                <a:solidFill>
                  <a:srgbClr val="002060"/>
                </a:solidFill>
              </a:rPr>
              <a:t>12 </a:t>
            </a:r>
            <a:r>
              <a:rPr lang="en-US" sz="2000" b="1" dirty="0">
                <a:solidFill>
                  <a:srgbClr val="002060"/>
                </a:solidFill>
              </a:rPr>
              <a:t>Months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97FC7E2-D915-7DB5-D796-8570E28BB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695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dirty="0"/>
              <a:t>Routine </a:t>
            </a:r>
            <a:r>
              <a:rPr sz="3700" b="1" dirty="0"/>
              <a:t>Immunization </a:t>
            </a:r>
            <a:r>
              <a:rPr lang="en-US" sz="3700" b="1" dirty="0"/>
              <a:t>Schedule in Egypt</a:t>
            </a:r>
            <a:endParaRPr sz="3700" b="1" dirty="0"/>
          </a:p>
        </p:txBody>
      </p:sp>
    </p:spTree>
    <p:extLst>
      <p:ext uri="{BB962C8B-B14F-4D97-AF65-F5344CB8AC3E}">
        <p14:creationId xmlns:p14="http://schemas.microsoft.com/office/powerpoint/2010/main" val="2031672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9357-CA19-8BDF-D160-D91DDC82B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AFB50-83FC-A4E7-C470-849A31FC4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695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sz="3700" b="1" dirty="0"/>
              <a:t>Immunization </a:t>
            </a:r>
            <a:r>
              <a:rPr lang="en-US" sz="3700" b="1" dirty="0"/>
              <a:t>Coverage; </a:t>
            </a:r>
            <a:r>
              <a:rPr lang="en-US" sz="3700" b="1" dirty="0">
                <a:solidFill>
                  <a:schemeClr val="accent3">
                    <a:lumMod val="75000"/>
                  </a:schemeClr>
                </a:solidFill>
              </a:rPr>
              <a:t>Egypt</a:t>
            </a:r>
            <a:r>
              <a:rPr lang="en-US" sz="3700" b="1" dirty="0"/>
              <a:t> vs </a:t>
            </a:r>
            <a:r>
              <a:rPr lang="en-US" sz="3700" b="1" dirty="0">
                <a:solidFill>
                  <a:schemeClr val="accent6">
                    <a:lumMod val="75000"/>
                  </a:schemeClr>
                </a:solidFill>
              </a:rPr>
              <a:t>Global</a:t>
            </a:r>
            <a:r>
              <a:rPr lang="en-US" sz="3700" b="1" dirty="0"/>
              <a:t> 2024</a:t>
            </a:r>
            <a:endParaRPr sz="3700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04192F-4EAD-7728-F129-4480B83BEDD1}"/>
              </a:ext>
            </a:extLst>
          </p:cNvPr>
          <p:cNvSpPr/>
          <p:nvPr/>
        </p:nvSpPr>
        <p:spPr>
          <a:xfrm>
            <a:off x="914400" y="1381539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BCG</a:t>
            </a:r>
            <a:endParaRPr lang="en-EG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63D8F79-3DAD-E32C-B0F1-F9BBD6AB161E}"/>
              </a:ext>
            </a:extLst>
          </p:cNvPr>
          <p:cNvGrpSpPr/>
          <p:nvPr/>
        </p:nvGrpSpPr>
        <p:grpSpPr>
          <a:xfrm>
            <a:off x="2325758" y="1246280"/>
            <a:ext cx="1272209" cy="1548558"/>
            <a:chOff x="2415209" y="1246280"/>
            <a:chExt cx="1272209" cy="15485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2D2089-2745-93BF-48D8-60A661F9E296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98%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FD2C9E-82EB-11C4-9FD8-0F967FEE65A3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88%</a:t>
              </a:r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1631D168-3251-D8BD-672A-815044B17881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A9E8D92C-3D05-A610-F112-1A4743E49D8E}"/>
              </a:ext>
            </a:extLst>
          </p:cNvPr>
          <p:cNvSpPr/>
          <p:nvPr/>
        </p:nvSpPr>
        <p:spPr>
          <a:xfrm>
            <a:off x="944217" y="3114261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DTP1</a:t>
            </a:r>
            <a:endParaRPr lang="en-EG" b="1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E42BA42-6CA5-489D-95DE-C91A62788633}"/>
              </a:ext>
            </a:extLst>
          </p:cNvPr>
          <p:cNvGrpSpPr/>
          <p:nvPr/>
        </p:nvGrpSpPr>
        <p:grpSpPr>
          <a:xfrm>
            <a:off x="2355575" y="2979002"/>
            <a:ext cx="1272209" cy="1548558"/>
            <a:chOff x="2415209" y="1246280"/>
            <a:chExt cx="1272209" cy="154855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F4C87E1-9BBA-5633-FFB2-F2AF2FDE93F4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98%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2657A93-137A-F418-874A-4AF4247D523E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89%</a:t>
              </a:r>
            </a:p>
          </p:txBody>
        </p:sp>
        <p:sp>
          <p:nvSpPr>
            <p:cNvPr id="17" name="Diamond 16">
              <a:extLst>
                <a:ext uri="{FF2B5EF4-FFF2-40B4-BE49-F238E27FC236}">
                  <a16:creationId xmlns:a16="http://schemas.microsoft.com/office/drawing/2014/main" id="{CE7FC8B9-6C94-DE3B-13BA-809FFE2584F4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B2792A82-B97C-ED57-D70E-7F83F0A996E9}"/>
              </a:ext>
            </a:extLst>
          </p:cNvPr>
          <p:cNvSpPr/>
          <p:nvPr/>
        </p:nvSpPr>
        <p:spPr>
          <a:xfrm>
            <a:off x="944217" y="4982242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DTP3</a:t>
            </a:r>
            <a:endParaRPr lang="en-EG" b="1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42199C-3014-9D40-1CDC-A1C879735B55}"/>
              </a:ext>
            </a:extLst>
          </p:cNvPr>
          <p:cNvGrpSpPr/>
          <p:nvPr/>
        </p:nvGrpSpPr>
        <p:grpSpPr>
          <a:xfrm>
            <a:off x="2355575" y="4846983"/>
            <a:ext cx="1272209" cy="1548558"/>
            <a:chOff x="2415209" y="1246280"/>
            <a:chExt cx="1272209" cy="154855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0691BFE-DDC9-7C59-95E6-BF4CD0E3E523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97%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84CF10-16AA-012A-AA1D-8F4A34E4BBF1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85%</a:t>
              </a:r>
            </a:p>
          </p:txBody>
        </p:sp>
        <p:sp>
          <p:nvSpPr>
            <p:cNvPr id="22" name="Diamond 21">
              <a:extLst>
                <a:ext uri="{FF2B5EF4-FFF2-40B4-BE49-F238E27FC236}">
                  <a16:creationId xmlns:a16="http://schemas.microsoft.com/office/drawing/2014/main" id="{FCF3F43D-A820-2F6D-5542-9D8C38D216AF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B18971EA-20B4-6771-1B26-6371E171F748}"/>
              </a:ext>
            </a:extLst>
          </p:cNvPr>
          <p:cNvSpPr/>
          <p:nvPr/>
        </p:nvSpPr>
        <p:spPr>
          <a:xfrm>
            <a:off x="4714458" y="1381539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HBV</a:t>
            </a:r>
          </a:p>
          <a:p>
            <a:pPr algn="ctr"/>
            <a:r>
              <a:rPr lang="en-EG" sz="3200" b="1" dirty="0"/>
              <a:t>BD</a:t>
            </a:r>
            <a:endParaRPr lang="en-EG" b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EAA8A5D-8F6F-BB99-91D1-E57B631860BC}"/>
              </a:ext>
            </a:extLst>
          </p:cNvPr>
          <p:cNvGrpSpPr/>
          <p:nvPr/>
        </p:nvGrpSpPr>
        <p:grpSpPr>
          <a:xfrm>
            <a:off x="6086060" y="1246280"/>
            <a:ext cx="1272209" cy="1548558"/>
            <a:chOff x="2415209" y="1246280"/>
            <a:chExt cx="1272209" cy="154855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8C605A2-B5ED-588A-6954-55A955FBEF62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95%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46F858A-AC79-D0FF-D5D1-6980F3F1BC21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45%</a:t>
              </a:r>
            </a:p>
          </p:txBody>
        </p:sp>
        <p:sp>
          <p:nvSpPr>
            <p:cNvPr id="27" name="Diamond 26">
              <a:extLst>
                <a:ext uri="{FF2B5EF4-FFF2-40B4-BE49-F238E27FC236}">
                  <a16:creationId xmlns:a16="http://schemas.microsoft.com/office/drawing/2014/main" id="{82780B02-EEFF-2CFA-B527-CCC5828BFDC7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90258F3F-D17F-DA66-4C0A-28D4DB74E3E4}"/>
              </a:ext>
            </a:extLst>
          </p:cNvPr>
          <p:cNvSpPr/>
          <p:nvPr/>
        </p:nvSpPr>
        <p:spPr>
          <a:xfrm>
            <a:off x="4684640" y="3114261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Hib 3</a:t>
            </a:r>
            <a:endParaRPr lang="en-EG" b="1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9775F55-6EA1-511F-8794-BEA852AC2D7A}"/>
              </a:ext>
            </a:extLst>
          </p:cNvPr>
          <p:cNvGrpSpPr/>
          <p:nvPr/>
        </p:nvGrpSpPr>
        <p:grpSpPr>
          <a:xfrm>
            <a:off x="6056242" y="2979002"/>
            <a:ext cx="1272209" cy="1548558"/>
            <a:chOff x="2415209" y="1246280"/>
            <a:chExt cx="1272209" cy="154855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AB0221-9295-400E-1365-2A1EB792C08B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97%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6E18397-8059-BDBA-00B2-D89BDA8CC822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78%</a:t>
              </a:r>
            </a:p>
          </p:txBody>
        </p: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7E4A7FB9-47BA-1E4A-4A9B-530100F73504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2916C9BC-F362-7483-807E-D9A9ED712049}"/>
              </a:ext>
            </a:extLst>
          </p:cNvPr>
          <p:cNvSpPr/>
          <p:nvPr/>
        </p:nvSpPr>
        <p:spPr>
          <a:xfrm>
            <a:off x="4714457" y="4982242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MCV1</a:t>
            </a:r>
            <a:endParaRPr lang="en-EG" b="1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C62E8E1-CF0E-36CE-40F5-961D97AFF1A9}"/>
              </a:ext>
            </a:extLst>
          </p:cNvPr>
          <p:cNvGrpSpPr/>
          <p:nvPr/>
        </p:nvGrpSpPr>
        <p:grpSpPr>
          <a:xfrm>
            <a:off x="6086059" y="4846983"/>
            <a:ext cx="1272209" cy="1548558"/>
            <a:chOff x="2415209" y="1246280"/>
            <a:chExt cx="1272209" cy="154855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AABFE58-C8DD-84BE-1A76-F77E53952591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97%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F0DDDD4-74FF-77DC-F68E-41EA5D80B88A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84%</a:t>
              </a:r>
            </a:p>
          </p:txBody>
        </p: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193C581F-86C5-F33D-99D8-1B5ED7D59B87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574116EE-B92D-6057-0A34-6E3F87A0A718}"/>
              </a:ext>
            </a:extLst>
          </p:cNvPr>
          <p:cNvSpPr/>
          <p:nvPr/>
        </p:nvSpPr>
        <p:spPr>
          <a:xfrm>
            <a:off x="8554278" y="1381539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MCV2</a:t>
            </a:r>
            <a:endParaRPr lang="en-EG" b="1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B4D7DE6-7686-3371-E1A2-AB0BBE243D8B}"/>
              </a:ext>
            </a:extLst>
          </p:cNvPr>
          <p:cNvGrpSpPr/>
          <p:nvPr/>
        </p:nvGrpSpPr>
        <p:grpSpPr>
          <a:xfrm>
            <a:off x="9925880" y="1246280"/>
            <a:ext cx="1272209" cy="1548558"/>
            <a:chOff x="2415209" y="1246280"/>
            <a:chExt cx="1272209" cy="154855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2F7E088-76D4-8748-C87F-8C3A754DF49D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96%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D4E6356-060E-93DB-469E-B603474BDDF8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76%</a:t>
              </a:r>
            </a:p>
          </p:txBody>
        </p: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F1B6FCCB-C6B8-DFF0-AE4B-046FAA6DD910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A02D9C18-1092-F789-BC93-8977F44AFBE4}"/>
              </a:ext>
            </a:extLst>
          </p:cNvPr>
          <p:cNvSpPr/>
          <p:nvPr/>
        </p:nvSpPr>
        <p:spPr>
          <a:xfrm>
            <a:off x="8554278" y="3114261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IPV 1</a:t>
            </a:r>
            <a:endParaRPr lang="en-EG" b="1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7293AEF-77EE-AC4A-618E-1747F1AE4539}"/>
              </a:ext>
            </a:extLst>
          </p:cNvPr>
          <p:cNvGrpSpPr/>
          <p:nvPr/>
        </p:nvGrpSpPr>
        <p:grpSpPr>
          <a:xfrm>
            <a:off x="9925880" y="2979002"/>
            <a:ext cx="1272209" cy="1548558"/>
            <a:chOff x="2415209" y="1246280"/>
            <a:chExt cx="1272209" cy="154855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47DDCB4-7AC1-20B3-856B-1052ED88335E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99%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76E4462-ED1B-ACAF-0091-0D9E3514134E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85%</a:t>
              </a:r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14DA4229-544E-9C86-7AA2-0EB9535ABA90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156BC303-B99C-842D-2986-0124A11D6807}"/>
              </a:ext>
            </a:extLst>
          </p:cNvPr>
          <p:cNvSpPr/>
          <p:nvPr/>
        </p:nvSpPr>
        <p:spPr>
          <a:xfrm>
            <a:off x="8554278" y="4985555"/>
            <a:ext cx="1272208" cy="12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3200" b="1" dirty="0"/>
              <a:t>Rubella</a:t>
            </a:r>
            <a:endParaRPr lang="en-EG" b="1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6A2843A-CE92-0B2F-944C-83537E528274}"/>
              </a:ext>
            </a:extLst>
          </p:cNvPr>
          <p:cNvGrpSpPr/>
          <p:nvPr/>
        </p:nvGrpSpPr>
        <p:grpSpPr>
          <a:xfrm>
            <a:off x="9925880" y="4850296"/>
            <a:ext cx="1272209" cy="1548558"/>
            <a:chOff x="2415209" y="1246280"/>
            <a:chExt cx="1272209" cy="1548558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0CF46F2-13A6-7FCE-FC77-7F411768A22D}"/>
                </a:ext>
              </a:extLst>
            </p:cNvPr>
            <p:cNvSpPr txBox="1"/>
            <p:nvPr/>
          </p:nvSpPr>
          <p:spPr>
            <a:xfrm>
              <a:off x="2415209" y="1246280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3">
                      <a:lumMod val="75000"/>
                    </a:schemeClr>
                  </a:solidFill>
                </a:rPr>
                <a:t>97%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5160365-F375-F1B7-2B7B-8A505F7CB4F6}"/>
                </a:ext>
              </a:extLst>
            </p:cNvPr>
            <p:cNvSpPr txBox="1"/>
            <p:nvPr/>
          </p:nvSpPr>
          <p:spPr>
            <a:xfrm>
              <a:off x="2415209" y="1963841"/>
              <a:ext cx="12722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EG" sz="4800" b="1" dirty="0">
                  <a:solidFill>
                    <a:schemeClr val="accent6">
                      <a:lumMod val="75000"/>
                    </a:schemeClr>
                  </a:solidFill>
                </a:rPr>
                <a:t>73%</a:t>
              </a:r>
            </a:p>
          </p:txBody>
        </p:sp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ACB706BF-534F-5B05-26E7-B888007EBB37}"/>
                </a:ext>
              </a:extLst>
            </p:cNvPr>
            <p:cNvSpPr/>
            <p:nvPr/>
          </p:nvSpPr>
          <p:spPr>
            <a:xfrm>
              <a:off x="2445026" y="1985772"/>
              <a:ext cx="1212574" cy="69574"/>
            </a:xfrm>
            <a:prstGeom prst="diamond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E3C3F0D5-CDD5-3724-DFBC-668DBF0E71CB}"/>
              </a:ext>
            </a:extLst>
          </p:cNvPr>
          <p:cNvSpPr txBox="1"/>
          <p:nvPr/>
        </p:nvSpPr>
        <p:spPr>
          <a:xfrm>
            <a:off x="526773" y="6480891"/>
            <a:ext cx="10522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G" dirty="0"/>
              <a:t>https://immunizationdata.who.int/dashboard/regions/eastern-mediterranean-region/EGY</a:t>
            </a:r>
          </a:p>
        </p:txBody>
      </p:sp>
    </p:spTree>
    <p:extLst>
      <p:ext uri="{BB962C8B-B14F-4D97-AF65-F5344CB8AC3E}">
        <p14:creationId xmlns:p14="http://schemas.microsoft.com/office/powerpoint/2010/main" val="3730589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DDCEF442-C56D-EBC8-18D4-51FD78C840A2}"/>
              </a:ext>
            </a:extLst>
          </p:cNvPr>
          <p:cNvSpPr/>
          <p:nvPr/>
        </p:nvSpPr>
        <p:spPr>
          <a:xfrm>
            <a:off x="1723692" y="2616407"/>
            <a:ext cx="2979174" cy="1224107"/>
          </a:xfrm>
          <a:prstGeom prst="ellipse">
            <a:avLst/>
          </a:prstGeom>
          <a:solidFill>
            <a:srgbClr val="DAA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Routine immunization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A8BAE0-2A44-CAE1-41E7-16B04BD48126}"/>
              </a:ext>
            </a:extLst>
          </p:cNvPr>
          <p:cNvSpPr/>
          <p:nvPr/>
        </p:nvSpPr>
        <p:spPr>
          <a:xfrm>
            <a:off x="8097347" y="4241592"/>
            <a:ext cx="2979174" cy="1224107"/>
          </a:xfrm>
          <a:prstGeom prst="ellipse">
            <a:avLst/>
          </a:prstGeom>
          <a:solidFill>
            <a:srgbClr val="2CBA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 Exposure Prophylaxis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728A694-7B5A-7595-BE0D-F2CE4B511233}"/>
              </a:ext>
            </a:extLst>
          </p:cNvPr>
          <p:cNvSpPr/>
          <p:nvPr/>
        </p:nvSpPr>
        <p:spPr>
          <a:xfrm>
            <a:off x="4834346" y="1368797"/>
            <a:ext cx="2979174" cy="1224107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School age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B64EAF-579E-7869-68AC-3B74D644FC32}"/>
              </a:ext>
            </a:extLst>
          </p:cNvPr>
          <p:cNvSpPr/>
          <p:nvPr/>
        </p:nvSpPr>
        <p:spPr>
          <a:xfrm>
            <a:off x="1723692" y="4241592"/>
            <a:ext cx="2979174" cy="1224107"/>
          </a:xfrm>
          <a:prstGeom prst="ellipse">
            <a:avLst/>
          </a:prstGeom>
          <a:solidFill>
            <a:srgbClr val="A4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 risk Groups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CEF358F-7F8D-958A-14DA-E5E04ABED6AE}"/>
              </a:ext>
            </a:extLst>
          </p:cNvPr>
          <p:cNvSpPr/>
          <p:nvPr/>
        </p:nvSpPr>
        <p:spPr>
          <a:xfrm>
            <a:off x="8097347" y="2616408"/>
            <a:ext cx="2979174" cy="12241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Travelers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43E89AF-244F-2B3E-E594-8BF6183FAC15}"/>
              </a:ext>
            </a:extLst>
          </p:cNvPr>
          <p:cNvSpPr/>
          <p:nvPr/>
        </p:nvSpPr>
        <p:spPr>
          <a:xfrm>
            <a:off x="4960615" y="5333141"/>
            <a:ext cx="2979174" cy="1224107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173038" lvl="1" indent="0" algn="ctr"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HCW</a:t>
            </a:r>
            <a:endParaRPr lang="ar-EG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537379D-B30C-208A-7E4A-2AB7D9189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695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dirty="0"/>
              <a:t>Target Groups</a:t>
            </a:r>
            <a:endParaRPr sz="3700" b="1" dirty="0"/>
          </a:p>
        </p:txBody>
      </p:sp>
      <p:sp>
        <p:nvSpPr>
          <p:cNvPr id="24" name="Cloud 23">
            <a:extLst>
              <a:ext uri="{FF2B5EF4-FFF2-40B4-BE49-F238E27FC236}">
                <a16:creationId xmlns:a16="http://schemas.microsoft.com/office/drawing/2014/main" id="{DC52C31D-658A-51A8-C43B-620446AE756A}"/>
              </a:ext>
            </a:extLst>
          </p:cNvPr>
          <p:cNvSpPr/>
          <p:nvPr/>
        </p:nvSpPr>
        <p:spPr>
          <a:xfrm>
            <a:off x="5057067" y="2795175"/>
            <a:ext cx="2786270" cy="233569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EG" sz="4400" b="1" dirty="0">
                <a:solidFill>
                  <a:schemeClr val="tx1"/>
                </a:solidFill>
              </a:rPr>
              <a:t>65m </a:t>
            </a:r>
          </a:p>
          <a:p>
            <a:pPr algn="ctr"/>
            <a:r>
              <a:rPr lang="en-EG" sz="3200" b="1" dirty="0">
                <a:solidFill>
                  <a:schemeClr val="tx1"/>
                </a:solidFill>
              </a:rPr>
              <a:t>Doses/year</a:t>
            </a:r>
          </a:p>
        </p:txBody>
      </p:sp>
    </p:spTree>
    <p:extLst>
      <p:ext uri="{BB962C8B-B14F-4D97-AF65-F5344CB8AC3E}">
        <p14:creationId xmlns:p14="http://schemas.microsoft.com/office/powerpoint/2010/main" val="808669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D9B37DF-E371-37C4-54D8-AEA5C42869A7}"/>
              </a:ext>
            </a:extLst>
          </p:cNvPr>
          <p:cNvSpPr/>
          <p:nvPr/>
        </p:nvSpPr>
        <p:spPr>
          <a:xfrm rot="5400000">
            <a:off x="962040" y="1110163"/>
            <a:ext cx="179704" cy="77194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E30583-38A3-B031-9A9F-6436E8F2EB13}"/>
              </a:ext>
            </a:extLst>
          </p:cNvPr>
          <p:cNvSpPr/>
          <p:nvPr/>
        </p:nvSpPr>
        <p:spPr>
          <a:xfrm rot="5400000">
            <a:off x="962040" y="2298364"/>
            <a:ext cx="179704" cy="77194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F427CC-A1E0-C9F4-660A-BAABD3C7DD8E}"/>
              </a:ext>
            </a:extLst>
          </p:cNvPr>
          <p:cNvSpPr/>
          <p:nvPr/>
        </p:nvSpPr>
        <p:spPr>
          <a:xfrm rot="5400000">
            <a:off x="962040" y="3486565"/>
            <a:ext cx="179704" cy="77194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F5B6DF3-42EA-BD10-22D8-C57494E33364}"/>
              </a:ext>
            </a:extLst>
          </p:cNvPr>
          <p:cNvSpPr/>
          <p:nvPr/>
        </p:nvSpPr>
        <p:spPr>
          <a:xfrm rot="5400000">
            <a:off x="962040" y="4674767"/>
            <a:ext cx="179704" cy="77194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705726-7F05-DA06-256A-AF5BCBC7A7F6}"/>
              </a:ext>
            </a:extLst>
          </p:cNvPr>
          <p:cNvSpPr/>
          <p:nvPr/>
        </p:nvSpPr>
        <p:spPr>
          <a:xfrm>
            <a:off x="733839" y="993916"/>
            <a:ext cx="200439" cy="456206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6752" y="1190133"/>
            <a:ext cx="7129669" cy="61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1">
            <a:normAutofit lnSpcReduction="10000"/>
          </a:bodyPr>
          <a:lstStyle/>
          <a:p>
            <a:pPr marL="0" indent="0" algn="ctr">
              <a:buNone/>
            </a:pPr>
            <a:r>
              <a:rPr dirty="0"/>
              <a:t>Door-to-door </a:t>
            </a:r>
            <a:r>
              <a:rPr lang="en-US" dirty="0"/>
              <a:t>outreach </a:t>
            </a:r>
            <a:r>
              <a:rPr dirty="0"/>
              <a:t>strategies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0D9833-5EB7-D48D-A0DA-E80B9046AA08}"/>
              </a:ext>
            </a:extLst>
          </p:cNvPr>
          <p:cNvSpPr txBox="1">
            <a:spLocks/>
          </p:cNvSpPr>
          <p:nvPr/>
        </p:nvSpPr>
        <p:spPr>
          <a:xfrm>
            <a:off x="831574" y="297657"/>
            <a:ext cx="10972800" cy="669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00" b="1" dirty="0"/>
              <a:t>No left behind Children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34FA18-C2C3-B804-C4C3-D34719A671ED}"/>
              </a:ext>
            </a:extLst>
          </p:cNvPr>
          <p:cNvSpPr txBox="1">
            <a:spLocks/>
          </p:cNvSpPr>
          <p:nvPr/>
        </p:nvSpPr>
        <p:spPr>
          <a:xfrm>
            <a:off x="1346752" y="3570607"/>
            <a:ext cx="7129669" cy="61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1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All PHC integration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055BCA-C2EF-2364-62DA-1F974C10E772}"/>
              </a:ext>
            </a:extLst>
          </p:cNvPr>
          <p:cNvSpPr txBox="1">
            <a:spLocks/>
          </p:cNvSpPr>
          <p:nvPr/>
        </p:nvSpPr>
        <p:spPr>
          <a:xfrm>
            <a:off x="1346752" y="4760845"/>
            <a:ext cx="7129669" cy="61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1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Social &amp; behavioral engagement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3664AD-E5E0-C938-A0FE-B477CA684EE7}"/>
              </a:ext>
            </a:extLst>
          </p:cNvPr>
          <p:cNvSpPr txBox="1">
            <a:spLocks/>
          </p:cNvSpPr>
          <p:nvPr/>
        </p:nvSpPr>
        <p:spPr>
          <a:xfrm>
            <a:off x="1346752" y="2380370"/>
            <a:ext cx="7129669" cy="61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1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Automation of vaccination activities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08ACB9-D4B5-A406-1973-676D4442B78F}"/>
              </a:ext>
            </a:extLst>
          </p:cNvPr>
          <p:cNvSpPr txBox="1"/>
          <p:nvPr/>
        </p:nvSpPr>
        <p:spPr>
          <a:xfrm>
            <a:off x="8608941" y="1148975"/>
            <a:ext cx="34869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To reach remote and Hard to reach areas</a:t>
            </a:r>
            <a:endParaRPr lang="en-EG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ADFD8C-D6FD-7EB7-AC93-D950437718D8}"/>
              </a:ext>
            </a:extLst>
          </p:cNvPr>
          <p:cNvSpPr txBox="1"/>
          <p:nvPr/>
        </p:nvSpPr>
        <p:spPr>
          <a:xfrm>
            <a:off x="8560901" y="4645238"/>
            <a:ext cx="35830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Community leaders</a:t>
            </a:r>
          </a:p>
          <a:p>
            <a:r>
              <a:rPr lang="en-US" sz="2400" dirty="0"/>
              <a:t>Egyptians &amp; Non-Egyptians</a:t>
            </a:r>
            <a:endParaRPr lang="en-EG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DF63E7-B27F-1A72-04C2-53EC7B7B11BC}"/>
              </a:ext>
            </a:extLst>
          </p:cNvPr>
          <p:cNvSpPr txBox="1"/>
          <p:nvPr/>
        </p:nvSpPr>
        <p:spPr>
          <a:xfrm>
            <a:off x="8608941" y="3641702"/>
            <a:ext cx="3583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&gt;5000 PHCs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C35DAD-7446-70CB-2F53-80EBFF1E7BCE}"/>
              </a:ext>
            </a:extLst>
          </p:cNvPr>
          <p:cNvSpPr txBox="1"/>
          <p:nvPr/>
        </p:nvSpPr>
        <p:spPr>
          <a:xfrm>
            <a:off x="8608941" y="2213515"/>
            <a:ext cx="35830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Real-time Monitoring</a:t>
            </a:r>
          </a:p>
          <a:p>
            <a:r>
              <a:rPr lang="en-US" sz="2400" dirty="0"/>
              <a:t>Flexible Vaccine access</a:t>
            </a:r>
          </a:p>
          <a:p>
            <a:r>
              <a:rPr lang="en-US" sz="2400" dirty="0"/>
              <a:t>Reminder SMSs</a:t>
            </a:r>
            <a:endParaRPr lang="en-EG" sz="2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BD782C-8AE2-D2A9-362B-8220B620E6E9}"/>
              </a:ext>
            </a:extLst>
          </p:cNvPr>
          <p:cNvSpPr txBox="1"/>
          <p:nvPr/>
        </p:nvSpPr>
        <p:spPr>
          <a:xfrm>
            <a:off x="1020417" y="5643353"/>
            <a:ext cx="10783957" cy="113865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2800"/>
            </a:pPr>
            <a:r>
              <a:rPr lang="en-US" sz="2800" dirty="0">
                <a:ea typeface="Arial"/>
                <a:cs typeface="Arial"/>
                <a:sym typeface="Arial"/>
              </a:rPr>
              <a:t>Vaccines are provided </a:t>
            </a:r>
            <a:r>
              <a:rPr lang="en-US" sz="2800" b="1" dirty="0">
                <a:solidFill>
                  <a:srgbClr val="2F09BB"/>
                </a:solidFill>
                <a:ea typeface="Arial"/>
                <a:cs typeface="Arial"/>
                <a:sym typeface="Arial"/>
              </a:rPr>
              <a:t>to all residing children in Egypt (</a:t>
            </a:r>
            <a:r>
              <a:rPr lang="en-US" sz="2800" b="1" dirty="0">
                <a:solidFill>
                  <a:srgbClr val="2F09BB"/>
                </a:solidFill>
                <a:cs typeface="Arial"/>
                <a:sym typeface="Arial"/>
              </a:rPr>
              <a:t>Egyptian and non-Egyptians) </a:t>
            </a:r>
            <a:r>
              <a:rPr lang="en-US" sz="28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free of charge</a:t>
            </a:r>
            <a:endParaRPr lang="en-US" sz="28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695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sz="3700" b="1" dirty="0"/>
              <a:t>Egypt’s Immunization Success Story</a:t>
            </a:r>
          </a:p>
        </p:txBody>
      </p:sp>
      <p:grpSp>
        <p:nvGrpSpPr>
          <p:cNvPr id="10" name="그룹 2264">
            <a:extLst>
              <a:ext uri="{FF2B5EF4-FFF2-40B4-BE49-F238E27FC236}">
                <a16:creationId xmlns:a16="http://schemas.microsoft.com/office/drawing/2014/main" id="{F723E839-222C-F042-35F6-EA1BD67926D4}"/>
              </a:ext>
            </a:extLst>
          </p:cNvPr>
          <p:cNvGrpSpPr/>
          <p:nvPr/>
        </p:nvGrpSpPr>
        <p:grpSpPr>
          <a:xfrm>
            <a:off x="1272209" y="3482679"/>
            <a:ext cx="9916846" cy="514942"/>
            <a:chOff x="0" y="3711279"/>
            <a:chExt cx="9916846" cy="514942"/>
          </a:xfrm>
        </p:grpSpPr>
        <p:sp>
          <p:nvSpPr>
            <p:cNvPr id="11" name="Chevron 2">
              <a:extLst>
                <a:ext uri="{FF2B5EF4-FFF2-40B4-BE49-F238E27FC236}">
                  <a16:creationId xmlns:a16="http://schemas.microsoft.com/office/drawing/2014/main" id="{37C1F934-E536-72B5-AE04-DC8A048791C2}"/>
                </a:ext>
              </a:extLst>
            </p:cNvPr>
            <p:cNvSpPr/>
            <p:nvPr/>
          </p:nvSpPr>
          <p:spPr>
            <a:xfrm>
              <a:off x="1060523" y="3711279"/>
              <a:ext cx="1935460" cy="514942"/>
            </a:xfrm>
            <a:prstGeom prst="chevron">
              <a:avLst>
                <a:gd name="adj" fmla="val 2538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2" name="Chevron 2">
              <a:extLst>
                <a:ext uri="{FF2B5EF4-FFF2-40B4-BE49-F238E27FC236}">
                  <a16:creationId xmlns:a16="http://schemas.microsoft.com/office/drawing/2014/main" id="{701A1F15-9E2C-8F07-20CF-632D9C6D275B}"/>
                </a:ext>
              </a:extLst>
            </p:cNvPr>
            <p:cNvSpPr/>
            <p:nvPr/>
          </p:nvSpPr>
          <p:spPr>
            <a:xfrm>
              <a:off x="3094398" y="3711279"/>
              <a:ext cx="1935460" cy="514942"/>
            </a:xfrm>
            <a:prstGeom prst="chevron">
              <a:avLst>
                <a:gd name="adj" fmla="val 2538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3" name="Chevron 2">
              <a:extLst>
                <a:ext uri="{FF2B5EF4-FFF2-40B4-BE49-F238E27FC236}">
                  <a16:creationId xmlns:a16="http://schemas.microsoft.com/office/drawing/2014/main" id="{DD5EF761-9291-B811-DA10-F6248C3D2F8D}"/>
                </a:ext>
              </a:extLst>
            </p:cNvPr>
            <p:cNvSpPr/>
            <p:nvPr/>
          </p:nvSpPr>
          <p:spPr>
            <a:xfrm>
              <a:off x="5128273" y="3711279"/>
              <a:ext cx="1935460" cy="514942"/>
            </a:xfrm>
            <a:prstGeom prst="chevron">
              <a:avLst>
                <a:gd name="adj" fmla="val 2538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4" name="Chevron 2">
              <a:extLst>
                <a:ext uri="{FF2B5EF4-FFF2-40B4-BE49-F238E27FC236}">
                  <a16:creationId xmlns:a16="http://schemas.microsoft.com/office/drawing/2014/main" id="{F28B8DB8-6F7E-0BB5-617D-947E71E99B00}"/>
                </a:ext>
              </a:extLst>
            </p:cNvPr>
            <p:cNvSpPr/>
            <p:nvPr/>
          </p:nvSpPr>
          <p:spPr>
            <a:xfrm>
              <a:off x="7162148" y="3711279"/>
              <a:ext cx="1935460" cy="514942"/>
            </a:xfrm>
            <a:prstGeom prst="chevron">
              <a:avLst>
                <a:gd name="adj" fmla="val 2538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5" name="Chevron 2">
              <a:extLst>
                <a:ext uri="{FF2B5EF4-FFF2-40B4-BE49-F238E27FC236}">
                  <a16:creationId xmlns:a16="http://schemas.microsoft.com/office/drawing/2014/main" id="{51E90B05-4345-3955-3AA2-E86074C6F8BB}"/>
                </a:ext>
              </a:extLst>
            </p:cNvPr>
            <p:cNvSpPr/>
            <p:nvPr/>
          </p:nvSpPr>
          <p:spPr>
            <a:xfrm>
              <a:off x="9196023" y="3711279"/>
              <a:ext cx="564203" cy="514942"/>
            </a:xfrm>
            <a:prstGeom prst="chevron">
              <a:avLst>
                <a:gd name="adj" fmla="val 2538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6" name="Chevron 2">
              <a:extLst>
                <a:ext uri="{FF2B5EF4-FFF2-40B4-BE49-F238E27FC236}">
                  <a16:creationId xmlns:a16="http://schemas.microsoft.com/office/drawing/2014/main" id="{FC1E8805-292F-B7C6-A3CB-2D1509695A68}"/>
                </a:ext>
              </a:extLst>
            </p:cNvPr>
            <p:cNvSpPr/>
            <p:nvPr/>
          </p:nvSpPr>
          <p:spPr>
            <a:xfrm>
              <a:off x="2927495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7" name="Chevron 2">
              <a:extLst>
                <a:ext uri="{FF2B5EF4-FFF2-40B4-BE49-F238E27FC236}">
                  <a16:creationId xmlns:a16="http://schemas.microsoft.com/office/drawing/2014/main" id="{1BDF1E0D-871A-BA9D-F829-8D26DC6BE553}"/>
                </a:ext>
              </a:extLst>
            </p:cNvPr>
            <p:cNvSpPr/>
            <p:nvPr/>
          </p:nvSpPr>
          <p:spPr>
            <a:xfrm>
              <a:off x="4961370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8" name="Chevron 2">
              <a:extLst>
                <a:ext uri="{FF2B5EF4-FFF2-40B4-BE49-F238E27FC236}">
                  <a16:creationId xmlns:a16="http://schemas.microsoft.com/office/drawing/2014/main" id="{13F9E530-B379-7072-C82E-EF57A97BFEEF}"/>
                </a:ext>
              </a:extLst>
            </p:cNvPr>
            <p:cNvSpPr/>
            <p:nvPr/>
          </p:nvSpPr>
          <p:spPr>
            <a:xfrm>
              <a:off x="6995245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9" name="Chevron 2">
              <a:extLst>
                <a:ext uri="{FF2B5EF4-FFF2-40B4-BE49-F238E27FC236}">
                  <a16:creationId xmlns:a16="http://schemas.microsoft.com/office/drawing/2014/main" id="{98849A03-83A9-5A50-ED66-342310D98FC3}"/>
                </a:ext>
              </a:extLst>
            </p:cNvPr>
            <p:cNvSpPr/>
            <p:nvPr/>
          </p:nvSpPr>
          <p:spPr>
            <a:xfrm>
              <a:off x="9029120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0" name="Chevron 2">
              <a:extLst>
                <a:ext uri="{FF2B5EF4-FFF2-40B4-BE49-F238E27FC236}">
                  <a16:creationId xmlns:a16="http://schemas.microsoft.com/office/drawing/2014/main" id="{6C157160-ABC4-7DDF-AE58-23F9480F34F6}"/>
                </a:ext>
              </a:extLst>
            </p:cNvPr>
            <p:cNvSpPr/>
            <p:nvPr/>
          </p:nvSpPr>
          <p:spPr>
            <a:xfrm>
              <a:off x="9681455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1" name="Chevron 2">
              <a:extLst>
                <a:ext uri="{FF2B5EF4-FFF2-40B4-BE49-F238E27FC236}">
                  <a16:creationId xmlns:a16="http://schemas.microsoft.com/office/drawing/2014/main" id="{D27FBEF8-B79E-9F18-65FB-917712CFC437}"/>
                </a:ext>
              </a:extLst>
            </p:cNvPr>
            <p:cNvSpPr/>
            <p:nvPr/>
          </p:nvSpPr>
          <p:spPr>
            <a:xfrm>
              <a:off x="893620" y="3711279"/>
              <a:ext cx="235391" cy="514942"/>
            </a:xfrm>
            <a:prstGeom prst="chevron">
              <a:avLst>
                <a:gd name="adj" fmla="val 523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3" name="자유형: 도형 2277">
              <a:extLst>
                <a:ext uri="{FF2B5EF4-FFF2-40B4-BE49-F238E27FC236}">
                  <a16:creationId xmlns:a16="http://schemas.microsoft.com/office/drawing/2014/main" id="{F405DD65-CFFE-0CDF-886E-AD67F58EE46C}"/>
                </a:ext>
              </a:extLst>
            </p:cNvPr>
            <p:cNvSpPr/>
            <p:nvPr/>
          </p:nvSpPr>
          <p:spPr>
            <a:xfrm>
              <a:off x="0" y="3711279"/>
              <a:ext cx="962108" cy="514942"/>
            </a:xfrm>
            <a:custGeom>
              <a:avLst/>
              <a:gdLst>
                <a:gd name="connsiteX0" fmla="*/ 0 w 962108"/>
                <a:gd name="connsiteY0" fmla="*/ 0 h 514942"/>
                <a:gd name="connsiteX1" fmla="*/ 831385 w 962108"/>
                <a:gd name="connsiteY1" fmla="*/ 0 h 514942"/>
                <a:gd name="connsiteX2" fmla="*/ 962108 w 962108"/>
                <a:gd name="connsiteY2" fmla="*/ 257471 h 514942"/>
                <a:gd name="connsiteX3" fmla="*/ 831385 w 962108"/>
                <a:gd name="connsiteY3" fmla="*/ 514942 h 514942"/>
                <a:gd name="connsiteX4" fmla="*/ 0 w 962108"/>
                <a:gd name="connsiteY4" fmla="*/ 514942 h 51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108" h="514942">
                  <a:moveTo>
                    <a:pt x="0" y="0"/>
                  </a:moveTo>
                  <a:lnTo>
                    <a:pt x="831385" y="0"/>
                  </a:lnTo>
                  <a:lnTo>
                    <a:pt x="962108" y="257471"/>
                  </a:lnTo>
                  <a:lnTo>
                    <a:pt x="831385" y="514942"/>
                  </a:lnTo>
                  <a:lnTo>
                    <a:pt x="0" y="5149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D06337E-1FBB-5658-5AFC-78B8EAAFC4DB}"/>
              </a:ext>
            </a:extLst>
          </p:cNvPr>
          <p:cNvSpPr txBox="1"/>
          <p:nvPr/>
        </p:nvSpPr>
        <p:spPr>
          <a:xfrm>
            <a:off x="2668434" y="3555484"/>
            <a:ext cx="120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2004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3A6EA6-893A-53EC-F726-5F1436AC8574}"/>
              </a:ext>
            </a:extLst>
          </p:cNvPr>
          <p:cNvSpPr txBox="1"/>
          <p:nvPr/>
        </p:nvSpPr>
        <p:spPr>
          <a:xfrm>
            <a:off x="4709858" y="3555484"/>
            <a:ext cx="120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2007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655D2D1-8A38-0479-1263-20321E32F6D9}"/>
              </a:ext>
            </a:extLst>
          </p:cNvPr>
          <p:cNvSpPr txBox="1"/>
          <p:nvPr/>
        </p:nvSpPr>
        <p:spPr>
          <a:xfrm>
            <a:off x="6751282" y="3555484"/>
            <a:ext cx="120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2022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1121B2-54F7-D3C7-ABC7-DFBEA903CC41}"/>
              </a:ext>
            </a:extLst>
          </p:cNvPr>
          <p:cNvSpPr txBox="1"/>
          <p:nvPr/>
        </p:nvSpPr>
        <p:spPr>
          <a:xfrm>
            <a:off x="8792706" y="3555484"/>
            <a:ext cx="120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2024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평행 사변형 2284">
            <a:extLst>
              <a:ext uri="{FF2B5EF4-FFF2-40B4-BE49-F238E27FC236}">
                <a16:creationId xmlns:a16="http://schemas.microsoft.com/office/drawing/2014/main" id="{75C56EA2-D807-EE89-8391-85FEE7BAE2B9}"/>
              </a:ext>
            </a:extLst>
          </p:cNvPr>
          <p:cNvSpPr/>
          <p:nvPr/>
        </p:nvSpPr>
        <p:spPr>
          <a:xfrm flipH="1">
            <a:off x="2165829" y="2091754"/>
            <a:ext cx="2102361" cy="13181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tx1"/>
                </a:solidFill>
              </a:rPr>
              <a:t>Polio Elimination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35" name="평행 사변형 2289">
            <a:extLst>
              <a:ext uri="{FF2B5EF4-FFF2-40B4-BE49-F238E27FC236}">
                <a16:creationId xmlns:a16="http://schemas.microsoft.com/office/drawing/2014/main" id="{5E4D2E52-AC0E-7F74-39EB-B2103897DAF4}"/>
              </a:ext>
            </a:extLst>
          </p:cNvPr>
          <p:cNvSpPr/>
          <p:nvPr/>
        </p:nvSpPr>
        <p:spPr>
          <a:xfrm flipH="1">
            <a:off x="6229276" y="2091754"/>
            <a:ext cx="2102361" cy="13181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Measles &amp; Rubella Elimination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45" name="평행 사변형 2299">
            <a:extLst>
              <a:ext uri="{FF2B5EF4-FFF2-40B4-BE49-F238E27FC236}">
                <a16:creationId xmlns:a16="http://schemas.microsoft.com/office/drawing/2014/main" id="{3D9EA570-3389-DF88-62DB-BA31359A12E8}"/>
              </a:ext>
            </a:extLst>
          </p:cNvPr>
          <p:cNvSpPr/>
          <p:nvPr/>
        </p:nvSpPr>
        <p:spPr>
          <a:xfrm flipH="1">
            <a:off x="4366606" y="4070426"/>
            <a:ext cx="1862670" cy="13181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solidFill>
                  <a:schemeClr val="tx1"/>
                </a:solidFill>
              </a:rPr>
              <a:t>Maternal &amp; Neonatal Tetanus free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sp>
        <p:nvSpPr>
          <p:cNvPr id="50" name="평행 사변형 2304">
            <a:extLst>
              <a:ext uri="{FF2B5EF4-FFF2-40B4-BE49-F238E27FC236}">
                <a16:creationId xmlns:a16="http://schemas.microsoft.com/office/drawing/2014/main" id="{CF2C6888-0423-BB64-BB71-D868E3C218E5}"/>
              </a:ext>
            </a:extLst>
          </p:cNvPr>
          <p:cNvSpPr/>
          <p:nvPr/>
        </p:nvSpPr>
        <p:spPr>
          <a:xfrm flipH="1">
            <a:off x="8430053" y="4070426"/>
            <a:ext cx="1862670" cy="13181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Hepatitis B Control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23F67-9B32-90B8-6FFF-08DD4D3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CA3937D-F8B4-9881-36B5-6C9B06CC4F18}"/>
              </a:ext>
            </a:extLst>
          </p:cNvPr>
          <p:cNvSpPr txBox="1">
            <a:spLocks/>
          </p:cNvSpPr>
          <p:nvPr/>
        </p:nvSpPr>
        <p:spPr>
          <a:xfrm>
            <a:off x="5267739" y="262443"/>
            <a:ext cx="4167808" cy="669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00" b="1" dirty="0"/>
              <a:t>Strong Cold Chain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5B3D738-69BB-4451-D432-AF5665C6BC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4506753"/>
              </p:ext>
            </p:extLst>
          </p:nvPr>
        </p:nvGraphicFramePr>
        <p:xfrm>
          <a:off x="5747656" y="1132114"/>
          <a:ext cx="5388427" cy="3309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A room with a table and chairs&#10;&#10;AI-generated content may be incorrect.">
            <a:extLst>
              <a:ext uri="{FF2B5EF4-FFF2-40B4-BE49-F238E27FC236}">
                <a16:creationId xmlns:a16="http://schemas.microsoft.com/office/drawing/2014/main" id="{02F85E25-2EAE-6423-C246-BC0C78A378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4" y="4441371"/>
            <a:ext cx="4980924" cy="2415646"/>
          </a:xfrm>
          <a:prstGeom prst="rect">
            <a:avLst/>
          </a:prstGeom>
        </p:spPr>
      </p:pic>
      <p:pic>
        <p:nvPicPr>
          <p:cNvPr id="13" name="Picture 12" descr="A room with several refrigerators&#10;&#10;AI-generated content may be incorrect.">
            <a:extLst>
              <a:ext uri="{FF2B5EF4-FFF2-40B4-BE49-F238E27FC236}">
                <a16:creationId xmlns:a16="http://schemas.microsoft.com/office/drawing/2014/main" id="{0B557DDD-2168-EC48-5052-0FCCDF9968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4" y="1516945"/>
            <a:ext cx="4980924" cy="3076827"/>
          </a:xfrm>
          <a:prstGeom prst="rect">
            <a:avLst/>
          </a:prstGeom>
        </p:spPr>
      </p:pic>
      <p:pic>
        <p:nvPicPr>
          <p:cNvPr id="14" name="Picture 13" descr="A row of white trucks&#10;&#10;AI-generated content may be incorrect.">
            <a:extLst>
              <a:ext uri="{FF2B5EF4-FFF2-40B4-BE49-F238E27FC236}">
                <a16:creationId xmlns:a16="http://schemas.microsoft.com/office/drawing/2014/main" id="{D6B03142-C907-A47E-7FC1-12FD34F94A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4" y="0"/>
            <a:ext cx="4980925" cy="2264229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357887BE-AF1F-4755-6E01-2FA494D0ABE0}"/>
              </a:ext>
            </a:extLst>
          </p:cNvPr>
          <p:cNvSpPr/>
          <p:nvPr/>
        </p:nvSpPr>
        <p:spPr>
          <a:xfrm>
            <a:off x="5679621" y="4941639"/>
            <a:ext cx="1828800" cy="159026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EG" b="1" dirty="0">
                <a:solidFill>
                  <a:schemeClr val="tx1"/>
                </a:solidFill>
              </a:rPr>
              <a:t>52</a:t>
            </a:r>
          </a:p>
          <a:p>
            <a:pPr algn="ctr"/>
            <a:r>
              <a:rPr lang="en-EG" b="1" dirty="0">
                <a:solidFill>
                  <a:schemeClr val="tx1"/>
                </a:solidFill>
              </a:rPr>
              <a:t>Refregerator</a:t>
            </a:r>
          </a:p>
          <a:p>
            <a:pPr algn="ctr"/>
            <a:r>
              <a:rPr lang="en-EG" b="1" dirty="0">
                <a:solidFill>
                  <a:schemeClr val="tx1"/>
                </a:solidFill>
              </a:rPr>
              <a:t>Cars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63E0DC6-8849-4A98-8DB2-8701B595F446}"/>
              </a:ext>
            </a:extLst>
          </p:cNvPr>
          <p:cNvSpPr/>
          <p:nvPr/>
        </p:nvSpPr>
        <p:spPr>
          <a:xfrm>
            <a:off x="7809199" y="4930754"/>
            <a:ext cx="1828800" cy="159026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EG" b="1" dirty="0">
                <a:solidFill>
                  <a:schemeClr val="tx1"/>
                </a:solidFill>
              </a:rPr>
              <a:t>&gt;8000</a:t>
            </a:r>
          </a:p>
          <a:p>
            <a:pPr algn="ctr"/>
            <a:r>
              <a:rPr lang="en-EG" b="1" dirty="0">
                <a:solidFill>
                  <a:schemeClr val="tx1"/>
                </a:solidFill>
              </a:rPr>
              <a:t>Refregerators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724DF74-C919-3760-CA23-5C2493B95B10}"/>
              </a:ext>
            </a:extLst>
          </p:cNvPr>
          <p:cNvSpPr/>
          <p:nvPr/>
        </p:nvSpPr>
        <p:spPr>
          <a:xfrm>
            <a:off x="9929192" y="4930754"/>
            <a:ext cx="1828800" cy="1590261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EG" b="1" dirty="0">
                <a:solidFill>
                  <a:schemeClr val="tx1"/>
                </a:solidFill>
              </a:rPr>
              <a:t>&gt;2000</a:t>
            </a:r>
          </a:p>
          <a:p>
            <a:pPr algn="ctr"/>
            <a:r>
              <a:rPr lang="en-EG" b="1" dirty="0">
                <a:solidFill>
                  <a:schemeClr val="tx1"/>
                </a:solidFill>
              </a:rPr>
              <a:t>Freezer</a:t>
            </a:r>
          </a:p>
        </p:txBody>
      </p:sp>
    </p:spTree>
    <p:extLst>
      <p:ext uri="{BB962C8B-B14F-4D97-AF65-F5344CB8AC3E}">
        <p14:creationId xmlns:p14="http://schemas.microsoft.com/office/powerpoint/2010/main" val="113239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326</Words>
  <Application>Microsoft Macintosh PowerPoint</Application>
  <PresentationFormat>Widescreen</PresentationFormat>
  <Paragraphs>124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Book Antiqua</vt:lpstr>
      <vt:lpstr>Calibri</vt:lpstr>
      <vt:lpstr>Nunito Sans</vt:lpstr>
      <vt:lpstr>Open Sans ExtraBold</vt:lpstr>
      <vt:lpstr>Office Theme</vt:lpstr>
      <vt:lpstr>Egypt’s Path Toward Sustainable Vaccine Manufacturing, Stronger Cold-Chain Systems, and Expanded Immunization Coverage</vt:lpstr>
      <vt:lpstr>Strengthening Pharmaceutical and Vaccine Access</vt:lpstr>
      <vt:lpstr>Egypt Expanded Program on Immunization (EPI)</vt:lpstr>
      <vt:lpstr>Routine Immunization Schedule in Egypt</vt:lpstr>
      <vt:lpstr>Immunization Coverage; Egypt vs Global 2024</vt:lpstr>
      <vt:lpstr>Target Groups</vt:lpstr>
      <vt:lpstr>PowerPoint Presentation</vt:lpstr>
      <vt:lpstr>Egypt’s Immunization Success Story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Egypt’s Path Toward Sustainable Vaccine Manufacturing, Stronger Cold-Chain Systems, and Expanded Immunization Coverage</dc:title>
  <dc:subject/>
  <dc:creator/>
  <cp:keywords/>
  <dc:description>generated using python-pptx</dc:description>
  <cp:lastModifiedBy>Hesham Magdy</cp:lastModifiedBy>
  <cp:revision>3</cp:revision>
  <dcterms:created xsi:type="dcterms:W3CDTF">2013-01-27T09:14:16Z</dcterms:created>
  <dcterms:modified xsi:type="dcterms:W3CDTF">2025-11-17T11:39:23Z</dcterms:modified>
  <cp:category/>
</cp:coreProperties>
</file>