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7" r:id="rId1"/>
  </p:sldMasterIdLst>
  <p:notesMasterIdLst>
    <p:notesMasterId r:id="rId10"/>
  </p:notesMasterIdLst>
  <p:handoutMasterIdLst>
    <p:handoutMasterId r:id="rId11"/>
  </p:handoutMasterIdLst>
  <p:sldIdLst>
    <p:sldId id="477" r:id="rId2"/>
    <p:sldId id="261" r:id="rId3"/>
    <p:sldId id="263" r:id="rId4"/>
    <p:sldId id="266" r:id="rId5"/>
    <p:sldId id="267" r:id="rId6"/>
    <p:sldId id="277" r:id="rId7"/>
    <p:sldId id="283" r:id="rId8"/>
    <p:sldId id="478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3EFD1C34-8F08-4903-9DB6-7EB72C2065F7}">
          <p14:sldIdLst>
            <p14:sldId id="477"/>
            <p14:sldId id="261"/>
            <p14:sldId id="263"/>
            <p14:sldId id="266"/>
            <p14:sldId id="267"/>
            <p14:sldId id="277"/>
            <p14:sldId id="283"/>
            <p14:sldId id="478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D Design" initials="GD" lastIdx="3" clrIdx="0">
    <p:extLst>
      <p:ext uri="{19B8F6BF-5375-455C-9EA6-DF929625EA0E}">
        <p15:presenceInfo xmlns:p15="http://schemas.microsoft.com/office/powerpoint/2012/main" userId="GD Desig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3B6F3"/>
    <a:srgbClr val="0E0E14"/>
    <a:srgbClr val="1D1D29"/>
    <a:srgbClr val="2F2F45"/>
    <a:srgbClr val="29293B"/>
    <a:srgbClr val="1D1D2B"/>
    <a:srgbClr val="71CEEB"/>
    <a:srgbClr val="FFFFFF"/>
    <a:srgbClr val="171723"/>
    <a:srgbClr val="4A49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705" autoAdjust="0"/>
    <p:restoredTop sz="94386" autoAdjust="0"/>
  </p:normalViewPr>
  <p:slideViewPr>
    <p:cSldViewPr snapToGrid="0">
      <p:cViewPr>
        <p:scale>
          <a:sx n="80" d="100"/>
          <a:sy n="80" d="100"/>
        </p:scale>
        <p:origin x="288" y="5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298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8A79DF1-F6F3-4C7A-B999-061899A6FED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C6663E1-9CBE-4871-B9ED-0057BB589F1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5343471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87CC0C-1C80-47D1-BF0A-6074C3817624}" type="datetimeFigureOut">
              <a:rPr lang="en-ID" smtClean="0"/>
              <a:t>12/11/2025</a:t>
            </a:fld>
            <a:endParaRPr lang="en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E49EF7-E82C-4276-9101-E06CBF5FBD2C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0860306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g15c18e38e75_0_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3" name="Google Shape;303;g15c18e38e75_0_7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g167dd83135c_0_2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3" name="Google Shape;343;g167dd83135c_0_2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Google Shape;394;g167dd83135c_0_4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5" name="Google Shape;395;g167dd83135c_0_45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" name="Google Shape;444;g17800d7cdd4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5" name="Google Shape;445;g17800d7cdd4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0" name="Google Shape;660;g17800d7cdd4_0_6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1" name="Google Shape;661;g17800d7cdd4_0_68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7" name="Google Shape;797;g17800d7cdd4_0_12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8" name="Google Shape;798;g17800d7cdd4_0_12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1" type="title">
  <p:cSld name="01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>
            <a:spLocks noGrp="1"/>
          </p:cNvSpPr>
          <p:nvPr>
            <p:ph type="pic" idx="2"/>
          </p:nvPr>
        </p:nvSpPr>
        <p:spPr>
          <a:xfrm>
            <a:off x="6738200" y="-10650"/>
            <a:ext cx="5453400" cy="68832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731575" y="1533825"/>
            <a:ext cx="7405500" cy="2247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6900"/>
              <a:buNone/>
              <a:defRPr sz="6500"/>
            </a:lvl1pPr>
            <a:lvl2pPr lvl="1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2pPr>
            <a:lvl3pPr lvl="2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3pPr>
            <a:lvl4pPr lvl="3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4pPr>
            <a:lvl5pPr lvl="4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5pPr>
            <a:lvl6pPr lvl="5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6pPr>
            <a:lvl7pPr lvl="6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7pPr>
            <a:lvl8pPr lvl="7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8pPr>
            <a:lvl9pPr lvl="8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ubTitle" idx="1"/>
          </p:nvPr>
        </p:nvSpPr>
        <p:spPr>
          <a:xfrm>
            <a:off x="731575" y="5101800"/>
            <a:ext cx="4131900" cy="1169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ldNum" idx="12"/>
          </p:nvPr>
        </p:nvSpPr>
        <p:spPr>
          <a:xfrm>
            <a:off x="11296332" y="6217622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441648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1">
  <p:cSld name="11"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2"/>
          <p:cNvSpPr txBox="1">
            <a:spLocks noGrp="1"/>
          </p:cNvSpPr>
          <p:nvPr>
            <p:ph type="title"/>
          </p:nvPr>
        </p:nvSpPr>
        <p:spPr>
          <a:xfrm>
            <a:off x="861100" y="993400"/>
            <a:ext cx="10598700" cy="831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89" name="Google Shape;89;p12"/>
          <p:cNvSpPr txBox="1">
            <a:spLocks noGrp="1"/>
          </p:cNvSpPr>
          <p:nvPr>
            <p:ph type="subTitle" idx="1"/>
          </p:nvPr>
        </p:nvSpPr>
        <p:spPr>
          <a:xfrm>
            <a:off x="861100" y="5415600"/>
            <a:ext cx="48195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90" name="Google Shape;90;p12"/>
          <p:cNvSpPr txBox="1">
            <a:spLocks noGrp="1"/>
          </p:cNvSpPr>
          <p:nvPr>
            <p:ph type="subTitle" idx="2"/>
          </p:nvPr>
        </p:nvSpPr>
        <p:spPr>
          <a:xfrm>
            <a:off x="861100" y="5033750"/>
            <a:ext cx="48195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1" name="Google Shape;91;p12"/>
          <p:cNvSpPr txBox="1">
            <a:spLocks noGrp="1"/>
          </p:cNvSpPr>
          <p:nvPr>
            <p:ph type="subTitle" idx="3"/>
          </p:nvPr>
        </p:nvSpPr>
        <p:spPr>
          <a:xfrm>
            <a:off x="5960118" y="5415600"/>
            <a:ext cx="48195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92" name="Google Shape;92;p12"/>
          <p:cNvSpPr txBox="1">
            <a:spLocks noGrp="1"/>
          </p:cNvSpPr>
          <p:nvPr>
            <p:ph type="subTitle" idx="4"/>
          </p:nvPr>
        </p:nvSpPr>
        <p:spPr>
          <a:xfrm>
            <a:off x="5960118" y="5033750"/>
            <a:ext cx="48195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3" name="Google Shape;93;p12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35267175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2">
  <p:cSld name="12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3"/>
          <p:cNvSpPr txBox="1">
            <a:spLocks noGrp="1"/>
          </p:cNvSpPr>
          <p:nvPr>
            <p:ph type="title"/>
          </p:nvPr>
        </p:nvSpPr>
        <p:spPr>
          <a:xfrm>
            <a:off x="861100" y="993400"/>
            <a:ext cx="10599000" cy="831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96" name="Google Shape;96;p13"/>
          <p:cNvSpPr txBox="1">
            <a:spLocks noGrp="1"/>
          </p:cNvSpPr>
          <p:nvPr>
            <p:ph type="subTitle" idx="1"/>
          </p:nvPr>
        </p:nvSpPr>
        <p:spPr>
          <a:xfrm>
            <a:off x="861100" y="2277250"/>
            <a:ext cx="48195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13"/>
          <p:cNvSpPr txBox="1">
            <a:spLocks noGrp="1"/>
          </p:cNvSpPr>
          <p:nvPr>
            <p:ph type="subTitle" idx="2"/>
          </p:nvPr>
        </p:nvSpPr>
        <p:spPr>
          <a:xfrm>
            <a:off x="861100" y="1895400"/>
            <a:ext cx="48195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8" name="Google Shape;98;p13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99" name="Google Shape;99;p13"/>
          <p:cNvSpPr txBox="1">
            <a:spLocks noGrp="1"/>
          </p:cNvSpPr>
          <p:nvPr>
            <p:ph type="subTitle" idx="3"/>
          </p:nvPr>
        </p:nvSpPr>
        <p:spPr>
          <a:xfrm>
            <a:off x="6640600" y="5192150"/>
            <a:ext cx="48195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13"/>
          <p:cNvSpPr txBox="1">
            <a:spLocks noGrp="1"/>
          </p:cNvSpPr>
          <p:nvPr>
            <p:ph type="subTitle" idx="4"/>
          </p:nvPr>
        </p:nvSpPr>
        <p:spPr>
          <a:xfrm>
            <a:off x="6640600" y="4810300"/>
            <a:ext cx="48195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47658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4">
  <p:cSld name="14"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15"/>
          <p:cNvSpPr txBox="1">
            <a:spLocks noGrp="1"/>
          </p:cNvSpPr>
          <p:nvPr>
            <p:ph type="subTitle" idx="1"/>
          </p:nvPr>
        </p:nvSpPr>
        <p:spPr>
          <a:xfrm>
            <a:off x="3870800" y="4695313"/>
            <a:ext cx="30549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10" name="Google Shape;110;p15"/>
          <p:cNvSpPr txBox="1">
            <a:spLocks noGrp="1"/>
          </p:cNvSpPr>
          <p:nvPr>
            <p:ph type="subTitle" idx="2"/>
          </p:nvPr>
        </p:nvSpPr>
        <p:spPr>
          <a:xfrm>
            <a:off x="3870800" y="4313463"/>
            <a:ext cx="30549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1" name="Google Shape;111;p15"/>
          <p:cNvSpPr>
            <a:spLocks noGrp="1"/>
          </p:cNvSpPr>
          <p:nvPr>
            <p:ph type="pic" idx="3"/>
          </p:nvPr>
        </p:nvSpPr>
        <p:spPr>
          <a:xfrm>
            <a:off x="1077198" y="2098606"/>
            <a:ext cx="1934700" cy="40785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12" name="Google Shape;112;p15"/>
          <p:cNvSpPr txBox="1">
            <a:spLocks noGrp="1"/>
          </p:cNvSpPr>
          <p:nvPr>
            <p:ph type="title"/>
          </p:nvPr>
        </p:nvSpPr>
        <p:spPr>
          <a:xfrm>
            <a:off x="861175" y="993400"/>
            <a:ext cx="10599000" cy="831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13" name="Google Shape;113;p15"/>
          <p:cNvSpPr txBox="1">
            <a:spLocks noGrp="1"/>
          </p:cNvSpPr>
          <p:nvPr>
            <p:ph type="subTitle" idx="4"/>
          </p:nvPr>
        </p:nvSpPr>
        <p:spPr>
          <a:xfrm>
            <a:off x="3870800" y="2681463"/>
            <a:ext cx="30549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14" name="Google Shape;114;p15"/>
          <p:cNvSpPr txBox="1">
            <a:spLocks noGrp="1"/>
          </p:cNvSpPr>
          <p:nvPr>
            <p:ph type="subTitle" idx="5"/>
          </p:nvPr>
        </p:nvSpPr>
        <p:spPr>
          <a:xfrm>
            <a:off x="3870800" y="2299613"/>
            <a:ext cx="30549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5" name="Google Shape;115;p15"/>
          <p:cNvSpPr txBox="1">
            <a:spLocks noGrp="1"/>
          </p:cNvSpPr>
          <p:nvPr>
            <p:ph type="subTitle" idx="6"/>
          </p:nvPr>
        </p:nvSpPr>
        <p:spPr>
          <a:xfrm>
            <a:off x="8405225" y="4695313"/>
            <a:ext cx="30549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16" name="Google Shape;116;p15"/>
          <p:cNvSpPr txBox="1">
            <a:spLocks noGrp="1"/>
          </p:cNvSpPr>
          <p:nvPr>
            <p:ph type="subTitle" idx="7"/>
          </p:nvPr>
        </p:nvSpPr>
        <p:spPr>
          <a:xfrm>
            <a:off x="8405225" y="4313463"/>
            <a:ext cx="30549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7" name="Google Shape;117;p15"/>
          <p:cNvSpPr txBox="1">
            <a:spLocks noGrp="1"/>
          </p:cNvSpPr>
          <p:nvPr>
            <p:ph type="subTitle" idx="8"/>
          </p:nvPr>
        </p:nvSpPr>
        <p:spPr>
          <a:xfrm>
            <a:off x="8405225" y="2681463"/>
            <a:ext cx="30549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18" name="Google Shape;118;p15"/>
          <p:cNvSpPr txBox="1">
            <a:spLocks noGrp="1"/>
          </p:cNvSpPr>
          <p:nvPr>
            <p:ph type="subTitle" idx="9"/>
          </p:nvPr>
        </p:nvSpPr>
        <p:spPr>
          <a:xfrm>
            <a:off x="8405225" y="2299613"/>
            <a:ext cx="30549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9" name="Google Shape;119;p15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18641807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5">
  <p:cSld name="15"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16"/>
          <p:cNvSpPr>
            <a:spLocks noGrp="1"/>
          </p:cNvSpPr>
          <p:nvPr>
            <p:ph type="pic" idx="2"/>
          </p:nvPr>
        </p:nvSpPr>
        <p:spPr>
          <a:xfrm>
            <a:off x="0" y="1023525"/>
            <a:ext cx="6017400" cy="48111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22" name="Google Shape;122;p16"/>
          <p:cNvSpPr txBox="1">
            <a:spLocks noGrp="1"/>
          </p:cNvSpPr>
          <p:nvPr>
            <p:ph type="title"/>
          </p:nvPr>
        </p:nvSpPr>
        <p:spPr>
          <a:xfrm>
            <a:off x="7293950" y="993400"/>
            <a:ext cx="41664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23" name="Google Shape;123;p16"/>
          <p:cNvSpPr txBox="1">
            <a:spLocks noGrp="1"/>
          </p:cNvSpPr>
          <p:nvPr>
            <p:ph type="subTitle" idx="1"/>
          </p:nvPr>
        </p:nvSpPr>
        <p:spPr>
          <a:xfrm>
            <a:off x="7293725" y="4959530"/>
            <a:ext cx="41664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24" name="Google Shape;124;p16"/>
          <p:cNvSpPr txBox="1">
            <a:spLocks noGrp="1"/>
          </p:cNvSpPr>
          <p:nvPr>
            <p:ph type="subTitle" idx="3"/>
          </p:nvPr>
        </p:nvSpPr>
        <p:spPr>
          <a:xfrm>
            <a:off x="7293725" y="4577681"/>
            <a:ext cx="41664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5" name="Google Shape;125;p16"/>
          <p:cNvSpPr txBox="1">
            <a:spLocks noGrp="1"/>
          </p:cNvSpPr>
          <p:nvPr>
            <p:ph type="subTitle" idx="4"/>
          </p:nvPr>
        </p:nvSpPr>
        <p:spPr>
          <a:xfrm>
            <a:off x="7293725" y="3176373"/>
            <a:ext cx="41664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26" name="Google Shape;126;p16"/>
          <p:cNvSpPr txBox="1">
            <a:spLocks noGrp="1"/>
          </p:cNvSpPr>
          <p:nvPr>
            <p:ph type="subTitle" idx="5"/>
          </p:nvPr>
        </p:nvSpPr>
        <p:spPr>
          <a:xfrm>
            <a:off x="7293725" y="2794525"/>
            <a:ext cx="41664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717341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6">
  <p:cSld name="16"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17"/>
          <p:cNvSpPr>
            <a:spLocks noGrp="1"/>
          </p:cNvSpPr>
          <p:nvPr>
            <p:ph type="pic" idx="2"/>
          </p:nvPr>
        </p:nvSpPr>
        <p:spPr>
          <a:xfrm>
            <a:off x="2690020" y="-10650"/>
            <a:ext cx="9501600" cy="68832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29" name="Google Shape;129;p17"/>
          <p:cNvSpPr txBox="1">
            <a:spLocks noGrp="1"/>
          </p:cNvSpPr>
          <p:nvPr>
            <p:ph type="sldNum" idx="12"/>
          </p:nvPr>
        </p:nvSpPr>
        <p:spPr>
          <a:xfrm>
            <a:off x="11296332" y="6217622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30" name="Google Shape;130;p17"/>
          <p:cNvSpPr txBox="1">
            <a:spLocks noGrp="1"/>
          </p:cNvSpPr>
          <p:nvPr>
            <p:ph type="title"/>
          </p:nvPr>
        </p:nvSpPr>
        <p:spPr>
          <a:xfrm>
            <a:off x="861175" y="993400"/>
            <a:ext cx="42501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31" name="Google Shape;131;p17"/>
          <p:cNvSpPr txBox="1">
            <a:spLocks noGrp="1"/>
          </p:cNvSpPr>
          <p:nvPr>
            <p:ph type="subTitle" idx="1"/>
          </p:nvPr>
        </p:nvSpPr>
        <p:spPr>
          <a:xfrm>
            <a:off x="8624618" y="4286525"/>
            <a:ext cx="2841900" cy="1917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32" name="Google Shape;132;p17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28718802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7">
  <p:cSld name="17"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18"/>
          <p:cNvSpPr txBox="1">
            <a:spLocks noGrp="1"/>
          </p:cNvSpPr>
          <p:nvPr>
            <p:ph type="title"/>
          </p:nvPr>
        </p:nvSpPr>
        <p:spPr>
          <a:xfrm>
            <a:off x="834100" y="1426325"/>
            <a:ext cx="5610600" cy="17238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35" name="Google Shape;135;p18"/>
          <p:cNvSpPr>
            <a:spLocks noGrp="1"/>
          </p:cNvSpPr>
          <p:nvPr>
            <p:ph type="pic" idx="2"/>
          </p:nvPr>
        </p:nvSpPr>
        <p:spPr>
          <a:xfrm>
            <a:off x="6326698" y="3429150"/>
            <a:ext cx="5865000" cy="34398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36" name="Google Shape;136;p18"/>
          <p:cNvSpPr txBox="1">
            <a:spLocks noGrp="1"/>
          </p:cNvSpPr>
          <p:nvPr>
            <p:ph type="subTitle" idx="1"/>
          </p:nvPr>
        </p:nvSpPr>
        <p:spPr>
          <a:xfrm>
            <a:off x="1172175" y="4508700"/>
            <a:ext cx="32697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37" name="Google Shape;137;p18"/>
          <p:cNvSpPr>
            <a:spLocks noGrp="1"/>
          </p:cNvSpPr>
          <p:nvPr>
            <p:ph type="pic" idx="3"/>
          </p:nvPr>
        </p:nvSpPr>
        <p:spPr>
          <a:xfrm>
            <a:off x="6326698" y="-10650"/>
            <a:ext cx="5865000" cy="34398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28227098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8">
  <p:cSld name="18"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19"/>
          <p:cNvSpPr>
            <a:spLocks noGrp="1"/>
          </p:cNvSpPr>
          <p:nvPr>
            <p:ph type="pic" idx="2"/>
          </p:nvPr>
        </p:nvSpPr>
        <p:spPr>
          <a:xfrm>
            <a:off x="0" y="2276100"/>
            <a:ext cx="12191700" cy="45819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40" name="Google Shape;140;p19"/>
          <p:cNvSpPr txBox="1">
            <a:spLocks noGrp="1"/>
          </p:cNvSpPr>
          <p:nvPr>
            <p:ph type="title"/>
          </p:nvPr>
        </p:nvSpPr>
        <p:spPr>
          <a:xfrm>
            <a:off x="834100" y="1423900"/>
            <a:ext cx="5280300" cy="17238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41" name="Google Shape;141;p19"/>
          <p:cNvSpPr txBox="1">
            <a:spLocks noGrp="1"/>
          </p:cNvSpPr>
          <p:nvPr>
            <p:ph type="subTitle" idx="1"/>
          </p:nvPr>
        </p:nvSpPr>
        <p:spPr>
          <a:xfrm>
            <a:off x="7930175" y="593200"/>
            <a:ext cx="35298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105867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9">
  <p:cSld name="19"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0"/>
          <p:cNvSpPr>
            <a:spLocks noGrp="1"/>
          </p:cNvSpPr>
          <p:nvPr>
            <p:ph type="pic" idx="2"/>
          </p:nvPr>
        </p:nvSpPr>
        <p:spPr>
          <a:xfrm>
            <a:off x="861175" y="0"/>
            <a:ext cx="11330400" cy="40626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44" name="Google Shape;144;p20"/>
          <p:cNvSpPr txBox="1">
            <a:spLocks noGrp="1"/>
          </p:cNvSpPr>
          <p:nvPr>
            <p:ph type="subTitle" idx="1"/>
          </p:nvPr>
        </p:nvSpPr>
        <p:spPr>
          <a:xfrm>
            <a:off x="6313727" y="4982631"/>
            <a:ext cx="22056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45" name="Google Shape;145;p20"/>
          <p:cNvSpPr txBox="1">
            <a:spLocks noGrp="1"/>
          </p:cNvSpPr>
          <p:nvPr>
            <p:ph type="title"/>
          </p:nvPr>
        </p:nvSpPr>
        <p:spPr>
          <a:xfrm>
            <a:off x="861175" y="4808775"/>
            <a:ext cx="43491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46" name="Google Shape;146;p20"/>
          <p:cNvSpPr txBox="1">
            <a:spLocks noGrp="1"/>
          </p:cNvSpPr>
          <p:nvPr>
            <p:ph type="subTitle" idx="3"/>
          </p:nvPr>
        </p:nvSpPr>
        <p:spPr>
          <a:xfrm>
            <a:off x="9254527" y="4982631"/>
            <a:ext cx="22056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47" name="Google Shape;147;p20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231598313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0">
  <p:cSld name="20"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1"/>
          <p:cNvSpPr>
            <a:spLocks noGrp="1"/>
          </p:cNvSpPr>
          <p:nvPr>
            <p:ph type="pic" idx="2"/>
          </p:nvPr>
        </p:nvSpPr>
        <p:spPr>
          <a:xfrm>
            <a:off x="461700" y="3250"/>
            <a:ext cx="11730000" cy="68580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50" name="Google Shape;150;p21"/>
          <p:cNvSpPr txBox="1">
            <a:spLocks noGrp="1"/>
          </p:cNvSpPr>
          <p:nvPr>
            <p:ph type="subTitle" idx="1"/>
          </p:nvPr>
        </p:nvSpPr>
        <p:spPr>
          <a:xfrm>
            <a:off x="8583875" y="4614125"/>
            <a:ext cx="24492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51" name="Google Shape;151;p21"/>
          <p:cNvSpPr txBox="1">
            <a:spLocks noGrp="1"/>
          </p:cNvSpPr>
          <p:nvPr>
            <p:ph type="subTitle" idx="3"/>
          </p:nvPr>
        </p:nvSpPr>
        <p:spPr>
          <a:xfrm>
            <a:off x="8583875" y="4232275"/>
            <a:ext cx="24492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2" name="Google Shape;152;p21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378718220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2">
  <p:cSld name="22"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23"/>
          <p:cNvSpPr txBox="1">
            <a:spLocks noGrp="1"/>
          </p:cNvSpPr>
          <p:nvPr>
            <p:ph type="title"/>
          </p:nvPr>
        </p:nvSpPr>
        <p:spPr>
          <a:xfrm>
            <a:off x="861175" y="993400"/>
            <a:ext cx="45126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66" name="Google Shape;166;p23"/>
          <p:cNvSpPr txBox="1">
            <a:spLocks noGrp="1"/>
          </p:cNvSpPr>
          <p:nvPr>
            <p:ph type="subTitle" idx="1"/>
          </p:nvPr>
        </p:nvSpPr>
        <p:spPr>
          <a:xfrm>
            <a:off x="861177" y="3047175"/>
            <a:ext cx="23403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67" name="Google Shape;167;p23"/>
          <p:cNvSpPr txBox="1">
            <a:spLocks noGrp="1"/>
          </p:cNvSpPr>
          <p:nvPr>
            <p:ph type="subTitle" idx="2"/>
          </p:nvPr>
        </p:nvSpPr>
        <p:spPr>
          <a:xfrm>
            <a:off x="861177" y="2665325"/>
            <a:ext cx="23403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68" name="Google Shape;168;p23"/>
          <p:cNvSpPr txBox="1">
            <a:spLocks noGrp="1"/>
          </p:cNvSpPr>
          <p:nvPr>
            <p:ph type="subTitle" idx="3"/>
          </p:nvPr>
        </p:nvSpPr>
        <p:spPr>
          <a:xfrm>
            <a:off x="3614061" y="3047175"/>
            <a:ext cx="23403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69" name="Google Shape;169;p23"/>
          <p:cNvSpPr txBox="1">
            <a:spLocks noGrp="1"/>
          </p:cNvSpPr>
          <p:nvPr>
            <p:ph type="subTitle" idx="4"/>
          </p:nvPr>
        </p:nvSpPr>
        <p:spPr>
          <a:xfrm>
            <a:off x="3614061" y="2665325"/>
            <a:ext cx="23403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0" name="Google Shape;170;p23"/>
          <p:cNvSpPr txBox="1">
            <a:spLocks noGrp="1"/>
          </p:cNvSpPr>
          <p:nvPr>
            <p:ph type="subTitle" idx="5"/>
          </p:nvPr>
        </p:nvSpPr>
        <p:spPr>
          <a:xfrm>
            <a:off x="6366944" y="3047175"/>
            <a:ext cx="23403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71" name="Google Shape;171;p23"/>
          <p:cNvSpPr txBox="1">
            <a:spLocks noGrp="1"/>
          </p:cNvSpPr>
          <p:nvPr>
            <p:ph type="subTitle" idx="6"/>
          </p:nvPr>
        </p:nvSpPr>
        <p:spPr>
          <a:xfrm>
            <a:off x="6366944" y="2665325"/>
            <a:ext cx="23403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2" name="Google Shape;172;p23"/>
          <p:cNvSpPr txBox="1">
            <a:spLocks noGrp="1"/>
          </p:cNvSpPr>
          <p:nvPr>
            <p:ph type="subTitle" idx="7"/>
          </p:nvPr>
        </p:nvSpPr>
        <p:spPr>
          <a:xfrm>
            <a:off x="9119827" y="3047175"/>
            <a:ext cx="23403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73" name="Google Shape;173;p23"/>
          <p:cNvSpPr txBox="1">
            <a:spLocks noGrp="1"/>
          </p:cNvSpPr>
          <p:nvPr>
            <p:ph type="subTitle" idx="8"/>
          </p:nvPr>
        </p:nvSpPr>
        <p:spPr>
          <a:xfrm>
            <a:off x="9119827" y="2665325"/>
            <a:ext cx="23403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4" name="Google Shape;174;p23"/>
          <p:cNvSpPr txBox="1">
            <a:spLocks noGrp="1"/>
          </p:cNvSpPr>
          <p:nvPr>
            <p:ph type="subTitle" idx="9"/>
          </p:nvPr>
        </p:nvSpPr>
        <p:spPr>
          <a:xfrm>
            <a:off x="861166" y="5203200"/>
            <a:ext cx="105990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797608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2">
  <p:cSld name="02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>
            <a:spLocks noGrp="1"/>
          </p:cNvSpPr>
          <p:nvPr>
            <p:ph type="pic" idx="2"/>
          </p:nvPr>
        </p:nvSpPr>
        <p:spPr>
          <a:xfrm>
            <a:off x="-150" y="0"/>
            <a:ext cx="12191700" cy="68832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6" name="Google Shape;16;p3"/>
          <p:cNvSpPr txBox="1">
            <a:spLocks noGrp="1"/>
          </p:cNvSpPr>
          <p:nvPr>
            <p:ph type="title"/>
          </p:nvPr>
        </p:nvSpPr>
        <p:spPr>
          <a:xfrm>
            <a:off x="1326575" y="3547700"/>
            <a:ext cx="3845700" cy="2462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5591305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3">
  <p:cSld name="23"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24"/>
          <p:cNvSpPr txBox="1">
            <a:spLocks noGrp="1"/>
          </p:cNvSpPr>
          <p:nvPr>
            <p:ph type="subTitle" idx="1"/>
          </p:nvPr>
        </p:nvSpPr>
        <p:spPr>
          <a:xfrm>
            <a:off x="861175" y="3537576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77" name="Google Shape;177;p24"/>
          <p:cNvSpPr txBox="1">
            <a:spLocks noGrp="1"/>
          </p:cNvSpPr>
          <p:nvPr>
            <p:ph type="subTitle" idx="2"/>
          </p:nvPr>
        </p:nvSpPr>
        <p:spPr>
          <a:xfrm>
            <a:off x="861175" y="3155725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8" name="Google Shape;178;p24"/>
          <p:cNvSpPr txBox="1">
            <a:spLocks noGrp="1"/>
          </p:cNvSpPr>
          <p:nvPr>
            <p:ph type="subTitle" idx="3"/>
          </p:nvPr>
        </p:nvSpPr>
        <p:spPr>
          <a:xfrm>
            <a:off x="861175" y="5203193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79" name="Google Shape;179;p24"/>
          <p:cNvSpPr txBox="1">
            <a:spLocks noGrp="1"/>
          </p:cNvSpPr>
          <p:nvPr>
            <p:ph type="subTitle" idx="4"/>
          </p:nvPr>
        </p:nvSpPr>
        <p:spPr>
          <a:xfrm>
            <a:off x="861175" y="4821342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0" name="Google Shape;180;p24"/>
          <p:cNvSpPr txBox="1">
            <a:spLocks noGrp="1"/>
          </p:cNvSpPr>
          <p:nvPr>
            <p:ph type="subTitle" idx="5"/>
          </p:nvPr>
        </p:nvSpPr>
        <p:spPr>
          <a:xfrm>
            <a:off x="3893875" y="3537576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81" name="Google Shape;181;p24"/>
          <p:cNvSpPr txBox="1">
            <a:spLocks noGrp="1"/>
          </p:cNvSpPr>
          <p:nvPr>
            <p:ph type="subTitle" idx="6"/>
          </p:nvPr>
        </p:nvSpPr>
        <p:spPr>
          <a:xfrm>
            <a:off x="3893875" y="3155725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2" name="Google Shape;182;p24"/>
          <p:cNvSpPr txBox="1">
            <a:spLocks noGrp="1"/>
          </p:cNvSpPr>
          <p:nvPr>
            <p:ph type="subTitle" idx="7"/>
          </p:nvPr>
        </p:nvSpPr>
        <p:spPr>
          <a:xfrm>
            <a:off x="3893875" y="5203193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83" name="Google Shape;183;p24"/>
          <p:cNvSpPr txBox="1">
            <a:spLocks noGrp="1"/>
          </p:cNvSpPr>
          <p:nvPr>
            <p:ph type="subTitle" idx="8"/>
          </p:nvPr>
        </p:nvSpPr>
        <p:spPr>
          <a:xfrm>
            <a:off x="3893875" y="4821342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4" name="Google Shape;184;p24"/>
          <p:cNvSpPr>
            <a:spLocks noGrp="1"/>
          </p:cNvSpPr>
          <p:nvPr>
            <p:ph type="pic" idx="9"/>
          </p:nvPr>
        </p:nvSpPr>
        <p:spPr>
          <a:xfrm>
            <a:off x="7002600" y="0"/>
            <a:ext cx="5189100" cy="68580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85" name="Google Shape;185;p24"/>
          <p:cNvSpPr txBox="1">
            <a:spLocks noGrp="1"/>
          </p:cNvSpPr>
          <p:nvPr>
            <p:ph type="title"/>
          </p:nvPr>
        </p:nvSpPr>
        <p:spPr>
          <a:xfrm>
            <a:off x="861175" y="993400"/>
            <a:ext cx="45126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86" name="Google Shape;186;p24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42742814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5">
  <p:cSld name="25"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26"/>
          <p:cNvSpPr>
            <a:spLocks noGrp="1"/>
          </p:cNvSpPr>
          <p:nvPr>
            <p:ph type="pic" idx="2"/>
          </p:nvPr>
        </p:nvSpPr>
        <p:spPr>
          <a:xfrm>
            <a:off x="461700" y="3201000"/>
            <a:ext cx="5770500" cy="36570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99" name="Google Shape;199;p26"/>
          <p:cNvSpPr txBox="1">
            <a:spLocks noGrp="1"/>
          </p:cNvSpPr>
          <p:nvPr>
            <p:ph type="subTitle" idx="1"/>
          </p:nvPr>
        </p:nvSpPr>
        <p:spPr>
          <a:xfrm>
            <a:off x="6753725" y="1115513"/>
            <a:ext cx="4706400" cy="2130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00" name="Google Shape;200;p26"/>
          <p:cNvSpPr txBox="1">
            <a:spLocks noGrp="1"/>
          </p:cNvSpPr>
          <p:nvPr>
            <p:ph type="subTitle" idx="3"/>
          </p:nvPr>
        </p:nvSpPr>
        <p:spPr>
          <a:xfrm>
            <a:off x="6753725" y="733663"/>
            <a:ext cx="47064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01" name="Google Shape;201;p26"/>
          <p:cNvSpPr txBox="1">
            <a:spLocks noGrp="1"/>
          </p:cNvSpPr>
          <p:nvPr>
            <p:ph type="subTitle" idx="4"/>
          </p:nvPr>
        </p:nvSpPr>
        <p:spPr>
          <a:xfrm>
            <a:off x="901375" y="2409400"/>
            <a:ext cx="4472400" cy="1262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02" name="Google Shape;202;p26"/>
          <p:cNvSpPr txBox="1">
            <a:spLocks noGrp="1"/>
          </p:cNvSpPr>
          <p:nvPr>
            <p:ph type="subTitle" idx="5"/>
          </p:nvPr>
        </p:nvSpPr>
        <p:spPr>
          <a:xfrm>
            <a:off x="6753725" y="3994038"/>
            <a:ext cx="4706400" cy="2130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03" name="Google Shape;203;p26"/>
          <p:cNvSpPr txBox="1">
            <a:spLocks noGrp="1"/>
          </p:cNvSpPr>
          <p:nvPr>
            <p:ph type="subTitle" idx="6"/>
          </p:nvPr>
        </p:nvSpPr>
        <p:spPr>
          <a:xfrm>
            <a:off x="6753725" y="3612188"/>
            <a:ext cx="47064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04" name="Google Shape;204;p26"/>
          <p:cNvSpPr txBox="1">
            <a:spLocks noGrp="1"/>
          </p:cNvSpPr>
          <p:nvPr>
            <p:ph type="title"/>
          </p:nvPr>
        </p:nvSpPr>
        <p:spPr>
          <a:xfrm>
            <a:off x="861175" y="993400"/>
            <a:ext cx="45126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205" name="Google Shape;205;p26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93370869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8">
  <p:cSld name="28"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29"/>
          <p:cNvSpPr txBox="1">
            <a:spLocks noGrp="1"/>
          </p:cNvSpPr>
          <p:nvPr>
            <p:ph type="subTitle" idx="1"/>
          </p:nvPr>
        </p:nvSpPr>
        <p:spPr>
          <a:xfrm>
            <a:off x="2991049" y="3484025"/>
            <a:ext cx="24810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21" name="Google Shape;221;p29"/>
          <p:cNvSpPr txBox="1">
            <a:spLocks noGrp="1"/>
          </p:cNvSpPr>
          <p:nvPr>
            <p:ph type="subTitle" idx="2"/>
          </p:nvPr>
        </p:nvSpPr>
        <p:spPr>
          <a:xfrm>
            <a:off x="2991049" y="3102175"/>
            <a:ext cx="24810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2" name="Google Shape;222;p29"/>
          <p:cNvSpPr txBox="1">
            <a:spLocks noGrp="1"/>
          </p:cNvSpPr>
          <p:nvPr>
            <p:ph type="subTitle" idx="3"/>
          </p:nvPr>
        </p:nvSpPr>
        <p:spPr>
          <a:xfrm>
            <a:off x="8340301" y="3484025"/>
            <a:ext cx="24810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23" name="Google Shape;223;p29"/>
          <p:cNvSpPr txBox="1">
            <a:spLocks noGrp="1"/>
          </p:cNvSpPr>
          <p:nvPr>
            <p:ph type="subTitle" idx="4"/>
          </p:nvPr>
        </p:nvSpPr>
        <p:spPr>
          <a:xfrm>
            <a:off x="8340301" y="3102175"/>
            <a:ext cx="24810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4" name="Google Shape;224;p29"/>
          <p:cNvSpPr txBox="1">
            <a:spLocks noGrp="1"/>
          </p:cNvSpPr>
          <p:nvPr>
            <p:ph type="title" hasCustomPrompt="1"/>
          </p:nvPr>
        </p:nvSpPr>
        <p:spPr>
          <a:xfrm>
            <a:off x="1131125" y="3350325"/>
            <a:ext cx="1479600" cy="7389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sp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9pPr>
          </a:lstStyle>
          <a:p>
            <a:r>
              <a:t>xx%</a:t>
            </a:r>
          </a:p>
        </p:txBody>
      </p:sp>
      <p:sp>
        <p:nvSpPr>
          <p:cNvPr id="225" name="Google Shape;225;p29"/>
          <p:cNvSpPr txBox="1">
            <a:spLocks noGrp="1"/>
          </p:cNvSpPr>
          <p:nvPr>
            <p:ph type="title" idx="5" hasCustomPrompt="1"/>
          </p:nvPr>
        </p:nvSpPr>
        <p:spPr>
          <a:xfrm>
            <a:off x="6471412" y="3350325"/>
            <a:ext cx="1479600" cy="7389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sp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9pPr>
          </a:lstStyle>
          <a:p>
            <a:r>
              <a:t>xx%</a:t>
            </a:r>
          </a:p>
        </p:txBody>
      </p:sp>
      <p:sp>
        <p:nvSpPr>
          <p:cNvPr id="226" name="Google Shape;226;p29"/>
          <p:cNvSpPr txBox="1">
            <a:spLocks noGrp="1"/>
          </p:cNvSpPr>
          <p:nvPr>
            <p:ph type="title" idx="6"/>
          </p:nvPr>
        </p:nvSpPr>
        <p:spPr>
          <a:xfrm>
            <a:off x="861175" y="993400"/>
            <a:ext cx="45126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227" name="Google Shape;227;p29"/>
          <p:cNvSpPr txBox="1">
            <a:spLocks noGrp="1"/>
          </p:cNvSpPr>
          <p:nvPr>
            <p:ph type="subTitle" idx="7"/>
          </p:nvPr>
        </p:nvSpPr>
        <p:spPr>
          <a:xfrm>
            <a:off x="861166" y="5203200"/>
            <a:ext cx="105990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565802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9">
  <p:cSld name="29"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30"/>
          <p:cNvSpPr txBox="1">
            <a:spLocks noGrp="1"/>
          </p:cNvSpPr>
          <p:nvPr>
            <p:ph type="subTitle" idx="1"/>
          </p:nvPr>
        </p:nvSpPr>
        <p:spPr>
          <a:xfrm>
            <a:off x="6021923" y="4753350"/>
            <a:ext cx="25605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30" name="Google Shape;230;p30"/>
          <p:cNvSpPr txBox="1">
            <a:spLocks noGrp="1"/>
          </p:cNvSpPr>
          <p:nvPr>
            <p:ph type="subTitle" idx="2"/>
          </p:nvPr>
        </p:nvSpPr>
        <p:spPr>
          <a:xfrm>
            <a:off x="6021923" y="4371500"/>
            <a:ext cx="25605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31" name="Google Shape;231;p30"/>
          <p:cNvSpPr>
            <a:spLocks noGrp="1"/>
          </p:cNvSpPr>
          <p:nvPr>
            <p:ph type="pic" idx="3"/>
          </p:nvPr>
        </p:nvSpPr>
        <p:spPr>
          <a:xfrm>
            <a:off x="1123425" y="2953426"/>
            <a:ext cx="3362700" cy="39045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232" name="Google Shape;232;p30"/>
          <p:cNvSpPr txBox="1">
            <a:spLocks noGrp="1"/>
          </p:cNvSpPr>
          <p:nvPr>
            <p:ph type="subTitle" idx="4"/>
          </p:nvPr>
        </p:nvSpPr>
        <p:spPr>
          <a:xfrm>
            <a:off x="8895067" y="4753350"/>
            <a:ext cx="25605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33" name="Google Shape;233;p30"/>
          <p:cNvSpPr txBox="1">
            <a:spLocks noGrp="1"/>
          </p:cNvSpPr>
          <p:nvPr>
            <p:ph type="subTitle" idx="5"/>
          </p:nvPr>
        </p:nvSpPr>
        <p:spPr>
          <a:xfrm>
            <a:off x="8895067" y="4371500"/>
            <a:ext cx="25605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34" name="Google Shape;234;p30"/>
          <p:cNvSpPr txBox="1">
            <a:spLocks noGrp="1"/>
          </p:cNvSpPr>
          <p:nvPr>
            <p:ph type="subTitle" idx="6"/>
          </p:nvPr>
        </p:nvSpPr>
        <p:spPr>
          <a:xfrm>
            <a:off x="5914624" y="1070350"/>
            <a:ext cx="5545500" cy="1262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35" name="Google Shape;235;p30"/>
          <p:cNvSpPr txBox="1">
            <a:spLocks noGrp="1"/>
          </p:cNvSpPr>
          <p:nvPr>
            <p:ph type="title"/>
          </p:nvPr>
        </p:nvSpPr>
        <p:spPr>
          <a:xfrm>
            <a:off x="861175" y="993400"/>
            <a:ext cx="45126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236" name="Google Shape;236;p30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338212766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0">
  <p:cSld name="30"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31"/>
          <p:cNvSpPr>
            <a:spLocks noGrp="1"/>
          </p:cNvSpPr>
          <p:nvPr>
            <p:ph type="pic" idx="2"/>
          </p:nvPr>
        </p:nvSpPr>
        <p:spPr>
          <a:xfrm>
            <a:off x="5850593" y="1295501"/>
            <a:ext cx="6503400" cy="40785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239" name="Google Shape;239;p31"/>
          <p:cNvSpPr txBox="1">
            <a:spLocks noGrp="1"/>
          </p:cNvSpPr>
          <p:nvPr>
            <p:ph type="subTitle" idx="1"/>
          </p:nvPr>
        </p:nvSpPr>
        <p:spPr>
          <a:xfrm>
            <a:off x="1455825" y="4032938"/>
            <a:ext cx="30972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40" name="Google Shape;240;p31"/>
          <p:cNvSpPr txBox="1">
            <a:spLocks noGrp="1"/>
          </p:cNvSpPr>
          <p:nvPr>
            <p:ph type="subTitle" idx="3"/>
          </p:nvPr>
        </p:nvSpPr>
        <p:spPr>
          <a:xfrm>
            <a:off x="1455825" y="3651088"/>
            <a:ext cx="30972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41" name="Google Shape;241;p31"/>
          <p:cNvSpPr txBox="1">
            <a:spLocks noGrp="1"/>
          </p:cNvSpPr>
          <p:nvPr>
            <p:ph type="subTitle" idx="4"/>
          </p:nvPr>
        </p:nvSpPr>
        <p:spPr>
          <a:xfrm>
            <a:off x="1455825" y="5425250"/>
            <a:ext cx="30972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42" name="Google Shape;242;p31"/>
          <p:cNvSpPr txBox="1">
            <a:spLocks noGrp="1"/>
          </p:cNvSpPr>
          <p:nvPr>
            <p:ph type="subTitle" idx="5"/>
          </p:nvPr>
        </p:nvSpPr>
        <p:spPr>
          <a:xfrm>
            <a:off x="1455825" y="5043400"/>
            <a:ext cx="30972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43" name="Google Shape;243;p31"/>
          <p:cNvSpPr txBox="1">
            <a:spLocks noGrp="1"/>
          </p:cNvSpPr>
          <p:nvPr>
            <p:ph type="title"/>
          </p:nvPr>
        </p:nvSpPr>
        <p:spPr>
          <a:xfrm>
            <a:off x="834100" y="1423900"/>
            <a:ext cx="5280300" cy="17238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3369302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3">
  <p:cSld name="03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>
            <a:spLocks noGrp="1"/>
          </p:cNvSpPr>
          <p:nvPr>
            <p:ph type="pic" idx="2"/>
          </p:nvPr>
        </p:nvSpPr>
        <p:spPr>
          <a:xfrm>
            <a:off x="461700" y="2276100"/>
            <a:ext cx="11730000" cy="45819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9" name="Google Shape;19;p4"/>
          <p:cNvSpPr txBox="1">
            <a:spLocks noGrp="1"/>
          </p:cNvSpPr>
          <p:nvPr>
            <p:ph type="title"/>
          </p:nvPr>
        </p:nvSpPr>
        <p:spPr>
          <a:xfrm>
            <a:off x="861100" y="593200"/>
            <a:ext cx="41598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4"/>
          <p:cNvSpPr txBox="1">
            <a:spLocks noGrp="1"/>
          </p:cNvSpPr>
          <p:nvPr>
            <p:ph type="subTitle" idx="1"/>
          </p:nvPr>
        </p:nvSpPr>
        <p:spPr>
          <a:xfrm>
            <a:off x="5420300" y="767050"/>
            <a:ext cx="60399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4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22731179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4">
  <p:cSld name="04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5"/>
          <p:cNvSpPr>
            <a:spLocks noGrp="1"/>
          </p:cNvSpPr>
          <p:nvPr>
            <p:ph type="pic" idx="2"/>
          </p:nvPr>
        </p:nvSpPr>
        <p:spPr>
          <a:xfrm>
            <a:off x="461700" y="0"/>
            <a:ext cx="5377800" cy="68853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24" name="Google Shape;24;p5"/>
          <p:cNvSpPr txBox="1">
            <a:spLocks noGrp="1"/>
          </p:cNvSpPr>
          <p:nvPr>
            <p:ph type="subTitle" idx="1"/>
          </p:nvPr>
        </p:nvSpPr>
        <p:spPr>
          <a:xfrm>
            <a:off x="6408225" y="5009400"/>
            <a:ext cx="4896000" cy="1262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5"/>
          <p:cNvSpPr txBox="1">
            <a:spLocks noGrp="1"/>
          </p:cNvSpPr>
          <p:nvPr>
            <p:ph type="title"/>
          </p:nvPr>
        </p:nvSpPr>
        <p:spPr>
          <a:xfrm>
            <a:off x="6717450" y="1264111"/>
            <a:ext cx="45867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5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991738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5">
  <p:cSld name="05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6"/>
          <p:cNvSpPr>
            <a:spLocks noGrp="1"/>
          </p:cNvSpPr>
          <p:nvPr>
            <p:ph type="pic" idx="2"/>
          </p:nvPr>
        </p:nvSpPr>
        <p:spPr>
          <a:xfrm>
            <a:off x="731525" y="593200"/>
            <a:ext cx="10728600" cy="56781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29" name="Google Shape;29;p6"/>
          <p:cNvSpPr txBox="1">
            <a:spLocks noGrp="1"/>
          </p:cNvSpPr>
          <p:nvPr>
            <p:ph type="subTitle" idx="1"/>
          </p:nvPr>
        </p:nvSpPr>
        <p:spPr>
          <a:xfrm>
            <a:off x="731575" y="1761600"/>
            <a:ext cx="43812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6"/>
          <p:cNvSpPr txBox="1">
            <a:spLocks noGrp="1"/>
          </p:cNvSpPr>
          <p:nvPr>
            <p:ph type="subTitle" idx="3"/>
          </p:nvPr>
        </p:nvSpPr>
        <p:spPr>
          <a:xfrm>
            <a:off x="731575" y="1379750"/>
            <a:ext cx="43812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06513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6">
  <p:cSld name="06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7"/>
          <p:cNvSpPr/>
          <p:nvPr/>
        </p:nvSpPr>
        <p:spPr>
          <a:xfrm>
            <a:off x="6972300" y="0"/>
            <a:ext cx="52197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" name="Google Shape;33;p7"/>
          <p:cNvSpPr txBox="1">
            <a:spLocks noGrp="1"/>
          </p:cNvSpPr>
          <p:nvPr>
            <p:ph type="title"/>
          </p:nvPr>
        </p:nvSpPr>
        <p:spPr>
          <a:xfrm>
            <a:off x="861100" y="993400"/>
            <a:ext cx="47976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7"/>
          <p:cNvSpPr txBox="1">
            <a:spLocks noGrp="1"/>
          </p:cNvSpPr>
          <p:nvPr>
            <p:ph type="subTitle" idx="1"/>
          </p:nvPr>
        </p:nvSpPr>
        <p:spPr>
          <a:xfrm>
            <a:off x="861100" y="3530549"/>
            <a:ext cx="47976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7"/>
          <p:cNvSpPr txBox="1">
            <a:spLocks noGrp="1"/>
          </p:cNvSpPr>
          <p:nvPr>
            <p:ph type="subTitle" idx="2"/>
          </p:nvPr>
        </p:nvSpPr>
        <p:spPr>
          <a:xfrm>
            <a:off x="861100" y="3148700"/>
            <a:ext cx="47976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6" name="Google Shape;36;p7"/>
          <p:cNvSpPr txBox="1">
            <a:spLocks noGrp="1"/>
          </p:cNvSpPr>
          <p:nvPr>
            <p:ph type="subTitle" idx="3"/>
          </p:nvPr>
        </p:nvSpPr>
        <p:spPr>
          <a:xfrm>
            <a:off x="861100" y="5049420"/>
            <a:ext cx="47976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7"/>
          <p:cNvSpPr txBox="1">
            <a:spLocks noGrp="1"/>
          </p:cNvSpPr>
          <p:nvPr>
            <p:ph type="subTitle" idx="4"/>
          </p:nvPr>
        </p:nvSpPr>
        <p:spPr>
          <a:xfrm>
            <a:off x="861100" y="4667571"/>
            <a:ext cx="47976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8" name="Google Shape;38;p7"/>
          <p:cNvSpPr txBox="1">
            <a:spLocks noGrp="1"/>
          </p:cNvSpPr>
          <p:nvPr>
            <p:ph type="subTitle" idx="5"/>
          </p:nvPr>
        </p:nvSpPr>
        <p:spPr>
          <a:xfrm>
            <a:off x="7778175" y="2741350"/>
            <a:ext cx="3681900" cy="1262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7"/>
          <p:cNvSpPr txBox="1">
            <a:spLocks noGrp="1"/>
          </p:cNvSpPr>
          <p:nvPr>
            <p:ph type="subTitle" idx="6"/>
          </p:nvPr>
        </p:nvSpPr>
        <p:spPr>
          <a:xfrm>
            <a:off x="7778175" y="4655400"/>
            <a:ext cx="3681900" cy="1262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7"/>
          <p:cNvSpPr txBox="1">
            <a:spLocks noGrp="1"/>
          </p:cNvSpPr>
          <p:nvPr>
            <p:ph type="subTitle" idx="7"/>
          </p:nvPr>
        </p:nvSpPr>
        <p:spPr>
          <a:xfrm>
            <a:off x="7832225" y="3887206"/>
            <a:ext cx="36279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 i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1" name="Google Shape;41;p7"/>
          <p:cNvSpPr txBox="1">
            <a:spLocks noGrp="1"/>
          </p:cNvSpPr>
          <p:nvPr>
            <p:ph type="subTitle" idx="8"/>
          </p:nvPr>
        </p:nvSpPr>
        <p:spPr>
          <a:xfrm>
            <a:off x="7835178" y="5789081"/>
            <a:ext cx="36249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 i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2" name="Google Shape;42;p7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34031467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7">
  <p:cSld name="07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8"/>
          <p:cNvSpPr>
            <a:spLocks noGrp="1"/>
          </p:cNvSpPr>
          <p:nvPr>
            <p:ph type="pic" idx="2"/>
          </p:nvPr>
        </p:nvSpPr>
        <p:spPr>
          <a:xfrm>
            <a:off x="461700" y="2798625"/>
            <a:ext cx="4742100" cy="40596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45" name="Google Shape;45;p8"/>
          <p:cNvSpPr txBox="1">
            <a:spLocks noGrp="1"/>
          </p:cNvSpPr>
          <p:nvPr>
            <p:ph type="title"/>
          </p:nvPr>
        </p:nvSpPr>
        <p:spPr>
          <a:xfrm>
            <a:off x="861100" y="993400"/>
            <a:ext cx="41997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8"/>
          <p:cNvSpPr txBox="1">
            <a:spLocks noGrp="1"/>
          </p:cNvSpPr>
          <p:nvPr>
            <p:ph type="subTitle" idx="1"/>
          </p:nvPr>
        </p:nvSpPr>
        <p:spPr>
          <a:xfrm>
            <a:off x="7576023" y="2979563"/>
            <a:ext cx="38841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8"/>
          <p:cNvSpPr txBox="1">
            <a:spLocks noGrp="1"/>
          </p:cNvSpPr>
          <p:nvPr>
            <p:ph type="subTitle" idx="3"/>
          </p:nvPr>
        </p:nvSpPr>
        <p:spPr>
          <a:xfrm>
            <a:off x="7576023" y="2597713"/>
            <a:ext cx="388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8" name="Google Shape;48;p8"/>
          <p:cNvSpPr txBox="1">
            <a:spLocks noGrp="1"/>
          </p:cNvSpPr>
          <p:nvPr>
            <p:ph type="subTitle" idx="4"/>
          </p:nvPr>
        </p:nvSpPr>
        <p:spPr>
          <a:xfrm>
            <a:off x="7576023" y="4990788"/>
            <a:ext cx="38841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8"/>
          <p:cNvSpPr txBox="1">
            <a:spLocks noGrp="1"/>
          </p:cNvSpPr>
          <p:nvPr>
            <p:ph type="subTitle" idx="5"/>
          </p:nvPr>
        </p:nvSpPr>
        <p:spPr>
          <a:xfrm>
            <a:off x="7576023" y="4608938"/>
            <a:ext cx="388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0" name="Google Shape;50;p8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1276470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8">
  <p:cSld name="08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9"/>
          <p:cNvSpPr txBox="1">
            <a:spLocks noGrp="1"/>
          </p:cNvSpPr>
          <p:nvPr>
            <p:ph type="title"/>
          </p:nvPr>
        </p:nvSpPr>
        <p:spPr>
          <a:xfrm>
            <a:off x="861100" y="993400"/>
            <a:ext cx="44709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9"/>
          <p:cNvSpPr txBox="1">
            <a:spLocks noGrp="1"/>
          </p:cNvSpPr>
          <p:nvPr>
            <p:ph type="subTitle" idx="1"/>
          </p:nvPr>
        </p:nvSpPr>
        <p:spPr>
          <a:xfrm>
            <a:off x="2571425" y="3492851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9"/>
          <p:cNvSpPr txBox="1">
            <a:spLocks noGrp="1"/>
          </p:cNvSpPr>
          <p:nvPr>
            <p:ph type="subTitle" idx="2"/>
          </p:nvPr>
        </p:nvSpPr>
        <p:spPr>
          <a:xfrm>
            <a:off x="2571425" y="3111000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5" name="Google Shape;55;p9"/>
          <p:cNvSpPr txBox="1">
            <a:spLocks noGrp="1"/>
          </p:cNvSpPr>
          <p:nvPr>
            <p:ph type="subTitle" idx="3"/>
          </p:nvPr>
        </p:nvSpPr>
        <p:spPr>
          <a:xfrm>
            <a:off x="2571425" y="5203193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subTitle" idx="4"/>
          </p:nvPr>
        </p:nvSpPr>
        <p:spPr>
          <a:xfrm>
            <a:off x="2571425" y="4821342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subTitle" idx="5"/>
          </p:nvPr>
        </p:nvSpPr>
        <p:spPr>
          <a:xfrm>
            <a:off x="8896025" y="3492851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subTitle" idx="6"/>
          </p:nvPr>
        </p:nvSpPr>
        <p:spPr>
          <a:xfrm>
            <a:off x="8896025" y="3111000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9" name="Google Shape;59;p9"/>
          <p:cNvSpPr txBox="1">
            <a:spLocks noGrp="1"/>
          </p:cNvSpPr>
          <p:nvPr>
            <p:ph type="subTitle" idx="7"/>
          </p:nvPr>
        </p:nvSpPr>
        <p:spPr>
          <a:xfrm>
            <a:off x="5733725" y="3492851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subTitle" idx="8"/>
          </p:nvPr>
        </p:nvSpPr>
        <p:spPr>
          <a:xfrm>
            <a:off x="5733725" y="3111000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1" name="Google Shape;61;p9"/>
          <p:cNvSpPr txBox="1">
            <a:spLocks noGrp="1"/>
          </p:cNvSpPr>
          <p:nvPr>
            <p:ph type="subTitle" idx="9"/>
          </p:nvPr>
        </p:nvSpPr>
        <p:spPr>
          <a:xfrm>
            <a:off x="5733725" y="5203193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9"/>
          <p:cNvSpPr txBox="1">
            <a:spLocks noGrp="1"/>
          </p:cNvSpPr>
          <p:nvPr>
            <p:ph type="subTitle" idx="13"/>
          </p:nvPr>
        </p:nvSpPr>
        <p:spPr>
          <a:xfrm>
            <a:off x="5733725" y="4821342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3" name="Google Shape;63;p9"/>
          <p:cNvSpPr txBox="1">
            <a:spLocks noGrp="1"/>
          </p:cNvSpPr>
          <p:nvPr>
            <p:ph type="subTitle" idx="14"/>
          </p:nvPr>
        </p:nvSpPr>
        <p:spPr>
          <a:xfrm>
            <a:off x="8896037" y="5203193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9"/>
          <p:cNvSpPr txBox="1">
            <a:spLocks noGrp="1"/>
          </p:cNvSpPr>
          <p:nvPr>
            <p:ph type="subTitle" idx="15"/>
          </p:nvPr>
        </p:nvSpPr>
        <p:spPr>
          <a:xfrm>
            <a:off x="8896037" y="4821342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5" name="Google Shape;65;p9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36076316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9">
  <p:cSld name="09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0"/>
          <p:cNvSpPr>
            <a:spLocks noGrp="1"/>
          </p:cNvSpPr>
          <p:nvPr>
            <p:ph type="pic" idx="2"/>
          </p:nvPr>
        </p:nvSpPr>
        <p:spPr>
          <a:xfrm>
            <a:off x="4862625" y="0"/>
            <a:ext cx="4574400" cy="68580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68" name="Google Shape;68;p10"/>
          <p:cNvSpPr txBox="1">
            <a:spLocks noGrp="1"/>
          </p:cNvSpPr>
          <p:nvPr>
            <p:ph type="title"/>
          </p:nvPr>
        </p:nvSpPr>
        <p:spPr>
          <a:xfrm>
            <a:off x="861100" y="993400"/>
            <a:ext cx="44322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10"/>
          <p:cNvSpPr txBox="1">
            <a:spLocks noGrp="1"/>
          </p:cNvSpPr>
          <p:nvPr>
            <p:ph type="subTitle" idx="1"/>
          </p:nvPr>
        </p:nvSpPr>
        <p:spPr>
          <a:xfrm>
            <a:off x="1141425" y="5203200"/>
            <a:ext cx="26352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0"/>
          <p:cNvSpPr txBox="1">
            <a:spLocks noGrp="1"/>
          </p:cNvSpPr>
          <p:nvPr>
            <p:ph type="subTitle" idx="3"/>
          </p:nvPr>
        </p:nvSpPr>
        <p:spPr>
          <a:xfrm>
            <a:off x="1141425" y="4821350"/>
            <a:ext cx="26352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1" name="Google Shape;71;p10"/>
          <p:cNvSpPr txBox="1">
            <a:spLocks noGrp="1"/>
          </p:cNvSpPr>
          <p:nvPr>
            <p:ph type="subTitle" idx="4"/>
          </p:nvPr>
        </p:nvSpPr>
        <p:spPr>
          <a:xfrm>
            <a:off x="1141425" y="3381600"/>
            <a:ext cx="26352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0"/>
          <p:cNvSpPr txBox="1">
            <a:spLocks noGrp="1"/>
          </p:cNvSpPr>
          <p:nvPr>
            <p:ph type="subTitle" idx="5"/>
          </p:nvPr>
        </p:nvSpPr>
        <p:spPr>
          <a:xfrm>
            <a:off x="1141425" y="2999750"/>
            <a:ext cx="26352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3" name="Google Shape;73;p10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74" name="Google Shape;74;p10"/>
          <p:cNvSpPr txBox="1">
            <a:spLocks noGrp="1"/>
          </p:cNvSpPr>
          <p:nvPr>
            <p:ph type="subTitle" idx="6"/>
          </p:nvPr>
        </p:nvSpPr>
        <p:spPr>
          <a:xfrm>
            <a:off x="8824925" y="5203200"/>
            <a:ext cx="26352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0"/>
          <p:cNvSpPr txBox="1">
            <a:spLocks noGrp="1"/>
          </p:cNvSpPr>
          <p:nvPr>
            <p:ph type="subTitle" idx="7"/>
          </p:nvPr>
        </p:nvSpPr>
        <p:spPr>
          <a:xfrm>
            <a:off x="8824925" y="4821350"/>
            <a:ext cx="26352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6" name="Google Shape;76;p10"/>
          <p:cNvSpPr txBox="1">
            <a:spLocks noGrp="1"/>
          </p:cNvSpPr>
          <p:nvPr>
            <p:ph type="subTitle" idx="8"/>
          </p:nvPr>
        </p:nvSpPr>
        <p:spPr>
          <a:xfrm>
            <a:off x="8824925" y="3381600"/>
            <a:ext cx="26352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0"/>
          <p:cNvSpPr txBox="1">
            <a:spLocks noGrp="1"/>
          </p:cNvSpPr>
          <p:nvPr>
            <p:ph type="subTitle" idx="9"/>
          </p:nvPr>
        </p:nvSpPr>
        <p:spPr>
          <a:xfrm>
            <a:off x="8824925" y="2999750"/>
            <a:ext cx="26352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59957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31582" y="593367"/>
            <a:ext cx="107286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31582" y="1536633"/>
            <a:ext cx="107286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●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1pPr>
            <a:lvl2pPr marL="914400" lvl="1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○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2pPr>
            <a:lvl3pPr marL="1371600" lvl="2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■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3pPr>
            <a:lvl4pPr marL="1828800" lvl="3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●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4pPr>
            <a:lvl5pPr marL="2286000" lvl="4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○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5pPr>
            <a:lvl6pPr marL="2743200" lvl="5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■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6pPr>
            <a:lvl7pPr marL="3200400" lvl="6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●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7pPr>
            <a:lvl8pPr marL="3657600" lvl="7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○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8pPr>
            <a:lvl9pPr marL="4114800" lvl="8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■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1296332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lvl="0" algn="r">
              <a:buNone/>
              <a:defRPr sz="1300">
                <a:solidFill>
                  <a:schemeClr val="dk2"/>
                </a:solidFill>
              </a:defRPr>
            </a:lvl1pPr>
            <a:lvl2pPr lvl="1" algn="r">
              <a:buNone/>
              <a:defRPr sz="1300">
                <a:solidFill>
                  <a:schemeClr val="dk2"/>
                </a:solidFill>
              </a:defRPr>
            </a:lvl2pPr>
            <a:lvl3pPr lvl="2" algn="r">
              <a:buNone/>
              <a:defRPr sz="1300">
                <a:solidFill>
                  <a:schemeClr val="dk2"/>
                </a:solidFill>
              </a:defRPr>
            </a:lvl3pPr>
            <a:lvl4pPr lvl="3" algn="r">
              <a:buNone/>
              <a:defRPr sz="1300">
                <a:solidFill>
                  <a:schemeClr val="dk2"/>
                </a:solidFill>
              </a:defRPr>
            </a:lvl4pPr>
            <a:lvl5pPr lvl="4" algn="r">
              <a:buNone/>
              <a:defRPr sz="1300">
                <a:solidFill>
                  <a:schemeClr val="dk2"/>
                </a:solidFill>
              </a:defRPr>
            </a:lvl5pPr>
            <a:lvl6pPr lvl="5" algn="r">
              <a:buNone/>
              <a:defRPr sz="1300">
                <a:solidFill>
                  <a:schemeClr val="dk2"/>
                </a:solidFill>
              </a:defRPr>
            </a:lvl6pPr>
            <a:lvl7pPr lvl="6" algn="r">
              <a:buNone/>
              <a:defRPr sz="1300">
                <a:solidFill>
                  <a:schemeClr val="dk2"/>
                </a:solidFill>
              </a:defRPr>
            </a:lvl7pPr>
            <a:lvl8pPr lvl="7" algn="r">
              <a:buNone/>
              <a:defRPr sz="1300">
                <a:solidFill>
                  <a:schemeClr val="dk2"/>
                </a:solidFill>
              </a:defRPr>
            </a:lvl8pPr>
            <a:lvl9pPr lvl="8" algn="r">
              <a:buNone/>
              <a:defRPr sz="13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08169107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918" r:id="rId1"/>
    <p:sldLayoutId id="2147483919" r:id="rId2"/>
    <p:sldLayoutId id="2147483920" r:id="rId3"/>
    <p:sldLayoutId id="2147483921" r:id="rId4"/>
    <p:sldLayoutId id="2147483922" r:id="rId5"/>
    <p:sldLayoutId id="2147483923" r:id="rId6"/>
    <p:sldLayoutId id="2147483924" r:id="rId7"/>
    <p:sldLayoutId id="2147483925" r:id="rId8"/>
    <p:sldLayoutId id="2147483926" r:id="rId9"/>
    <p:sldLayoutId id="2147483928" r:id="rId10"/>
    <p:sldLayoutId id="2147483929" r:id="rId11"/>
    <p:sldLayoutId id="2147483931" r:id="rId12"/>
    <p:sldLayoutId id="2147483932" r:id="rId13"/>
    <p:sldLayoutId id="2147483933" r:id="rId14"/>
    <p:sldLayoutId id="2147483934" r:id="rId15"/>
    <p:sldLayoutId id="2147483935" r:id="rId16"/>
    <p:sldLayoutId id="2147483936" r:id="rId17"/>
    <p:sldLayoutId id="2147483937" r:id="rId18"/>
    <p:sldLayoutId id="2147483939" r:id="rId19"/>
    <p:sldLayoutId id="2147483940" r:id="rId20"/>
    <p:sldLayoutId id="2147483942" r:id="rId21"/>
    <p:sldLayoutId id="2147483945" r:id="rId22"/>
    <p:sldLayoutId id="2147483946" r:id="rId23"/>
    <p:sldLayoutId id="2147483947" r:id="rId2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461">
          <p15:clr>
            <a:srgbClr val="EA4335"/>
          </p15:clr>
        </p15:guide>
        <p15:guide id="2" pos="7219">
          <p15:clr>
            <a:srgbClr val="EA4335"/>
          </p15:clr>
        </p15:guide>
        <p15:guide id="3" orient="horz" pos="374">
          <p15:clr>
            <a:srgbClr val="EA4335"/>
          </p15:clr>
        </p15:guide>
        <p15:guide id="4" orient="horz" pos="3951">
          <p15:clr>
            <a:srgbClr val="EA4335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 descr="A city with a circular structure&#10;&#10;AI-generated content may be incorrect.">
            <a:extLst>
              <a:ext uri="{FF2B5EF4-FFF2-40B4-BE49-F238E27FC236}">
                <a16:creationId xmlns:a16="http://schemas.microsoft.com/office/drawing/2014/main" id="{7EFFF2FE-EA73-6FAA-B783-18B723ECC599}"/>
              </a:ext>
            </a:extLst>
          </p:cNvPr>
          <p:cNvPicPr>
            <a:picLocks noGrp="1" noChangeAspect="1"/>
          </p:cNvPicPr>
          <p:nvPr>
            <p:ph type="pic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" r="184"/>
          <a:stretch>
            <a:fillRect/>
          </a:stretch>
        </p:blipFill>
        <p:spPr>
          <a:xfrm>
            <a:off x="0" y="0"/>
            <a:ext cx="12191700" cy="6883200"/>
          </a:xfrm>
          <a:gradFill>
            <a:gsLst>
              <a:gs pos="7500">
                <a:srgbClr val="BABABA"/>
              </a:gs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</a:gradFill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22E7764E-98F0-8250-D8DF-D48F4F8860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82" y="121915"/>
            <a:ext cx="5044966" cy="2288662"/>
          </a:xfrm>
        </p:spPr>
        <p:txBody>
          <a:bodyPr/>
          <a:lstStyle/>
          <a:p>
            <a:pPr algn="ctr">
              <a:spcAft>
                <a:spcPts val="600"/>
              </a:spcAft>
            </a:pPr>
            <a:r>
              <a:rPr lang="en-US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First D-8 Health Experts Meeting</a:t>
            </a:r>
            <a:br>
              <a:rPr lang="en-US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36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17</a:t>
            </a:r>
            <a:r>
              <a:rPr lang="en-US" sz="3600" baseline="300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 </a:t>
            </a:r>
            <a:r>
              <a:rPr lang="en-US" sz="36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November, 2025</a:t>
            </a:r>
            <a:br>
              <a:rPr lang="en-US" sz="40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en-US" dirty="0">
              <a:solidFill>
                <a:schemeClr val="bg1"/>
              </a:solidFill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ED0A8C98-F9BC-B477-E05D-7CF52D6A6A4A}"/>
              </a:ext>
            </a:extLst>
          </p:cNvPr>
          <p:cNvGrpSpPr/>
          <p:nvPr/>
        </p:nvGrpSpPr>
        <p:grpSpPr>
          <a:xfrm>
            <a:off x="84082" y="2503157"/>
            <a:ext cx="4812358" cy="1297688"/>
            <a:chOff x="4059243" y="3916559"/>
            <a:chExt cx="4073504" cy="1297688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6315D037-D11F-7A06-1C80-80A5E0AC2635}"/>
                </a:ext>
              </a:extLst>
            </p:cNvPr>
            <p:cNvSpPr txBox="1"/>
            <p:nvPr/>
          </p:nvSpPr>
          <p:spPr>
            <a:xfrm>
              <a:off x="4207708" y="4070023"/>
              <a:ext cx="3776573" cy="11442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b="1" spc="600" dirty="0">
                  <a:solidFill>
                    <a:schemeClr val="bg1"/>
                  </a:solidFill>
                  <a:effectLst/>
                  <a:latin typeface="Book Antiqua" panose="02040602050305030304" pitchFamily="18" charset="0"/>
                  <a:ea typeface="Open Sans ExtraBold" panose="020B0906030804020204" pitchFamily="34" charset="0"/>
                  <a:cs typeface="Mongolian Baiti" panose="03000500000000000000" pitchFamily="66" charset="0"/>
                </a:rPr>
                <a:t>Bambang </a:t>
              </a:r>
              <a:r>
                <a:rPr lang="en-US" sz="2400" b="1" spc="600" dirty="0" err="1">
                  <a:solidFill>
                    <a:schemeClr val="bg1"/>
                  </a:solidFill>
                  <a:effectLst/>
                  <a:latin typeface="Book Antiqua" panose="02040602050305030304" pitchFamily="18" charset="0"/>
                  <a:ea typeface="Open Sans ExtraBold" panose="020B0906030804020204" pitchFamily="34" charset="0"/>
                  <a:cs typeface="Mongolian Baiti" panose="03000500000000000000" pitchFamily="66" charset="0"/>
                </a:rPr>
                <a:t>Widianto</a:t>
              </a:r>
              <a:endParaRPr lang="en-US" sz="2400" b="1" spc="600" dirty="0">
                <a:solidFill>
                  <a:schemeClr val="bg1"/>
                </a:solidFill>
                <a:effectLst/>
                <a:latin typeface="Book Antiqua" panose="02040602050305030304" pitchFamily="18" charset="0"/>
                <a:ea typeface="Open Sans ExtraBold" panose="020B0906030804020204" pitchFamily="34" charset="0"/>
                <a:cs typeface="Mongolian Baiti" panose="03000500000000000000" pitchFamily="66" charset="0"/>
              </a:endParaRPr>
            </a:p>
            <a:p>
              <a:pPr algn="ctr">
                <a:lnSpc>
                  <a:spcPct val="150000"/>
                </a:lnSpc>
              </a:pPr>
              <a:r>
                <a:rPr lang="en-US" sz="2400" b="1" spc="600" dirty="0">
                  <a:solidFill>
                    <a:schemeClr val="bg1"/>
                  </a:solidFill>
                  <a:latin typeface="Book Antiqua" panose="02040602050305030304" pitchFamily="18" charset="0"/>
                  <a:ea typeface="Open Sans ExtraBold" panose="020B0906030804020204" pitchFamily="34" charset="0"/>
                  <a:cs typeface="Mongolian Baiti" panose="03000500000000000000" pitchFamily="66" charset="0"/>
                </a:rPr>
                <a:t>Indonesia </a:t>
              </a:r>
              <a:endParaRPr lang="en-ID" sz="2400" b="1" spc="600" dirty="0">
                <a:solidFill>
                  <a:schemeClr val="bg1"/>
                </a:solidFill>
                <a:latin typeface="Book Antiqua" panose="02040602050305030304" pitchFamily="18" charset="0"/>
                <a:ea typeface="Open Sans ExtraBold" panose="020B0906030804020204" pitchFamily="34" charset="0"/>
                <a:cs typeface="Mongolian Baiti" panose="03000500000000000000" pitchFamily="66" charset="0"/>
              </a:endParaRPr>
            </a:p>
          </p:txBody>
        </p: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664063D1-F4BE-9BF4-4917-91E315BE4F8A}"/>
                </a:ext>
              </a:extLst>
            </p:cNvPr>
            <p:cNvSpPr/>
            <p:nvPr/>
          </p:nvSpPr>
          <p:spPr>
            <a:xfrm>
              <a:off x="4059243" y="3916559"/>
              <a:ext cx="4073504" cy="1270654"/>
            </a:xfrm>
            <a:prstGeom prst="roundRect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388056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37"/>
          <p:cNvSpPr txBox="1">
            <a:spLocks noGrp="1"/>
          </p:cNvSpPr>
          <p:nvPr>
            <p:ph type="title"/>
          </p:nvPr>
        </p:nvSpPr>
        <p:spPr>
          <a:xfrm>
            <a:off x="913858" y="223827"/>
            <a:ext cx="6377900" cy="861734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en-US" sz="40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Indonesia overview</a:t>
            </a:r>
            <a:endParaRPr sz="4000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Google Shape;325;p37">
            <a:extLst>
              <a:ext uri="{FF2B5EF4-FFF2-40B4-BE49-F238E27FC236}">
                <a16:creationId xmlns:a16="http://schemas.microsoft.com/office/drawing/2014/main" id="{4BDE96FF-D381-3B84-7A64-8878BF6BF128}"/>
              </a:ext>
            </a:extLst>
          </p:cNvPr>
          <p:cNvSpPr txBox="1"/>
          <p:nvPr/>
        </p:nvSpPr>
        <p:spPr>
          <a:xfrm rot="-5400000">
            <a:off x="-3210982" y="3198181"/>
            <a:ext cx="6857999" cy="46163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" b="1" kern="0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D8</a:t>
            </a:r>
            <a:r>
              <a:rPr kumimoji="0" lang="en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"/>
                <a:ea typeface="Nunito Sans"/>
                <a:cs typeface="Nunito Sans"/>
                <a:sym typeface="Nunito Sans"/>
              </a:rPr>
              <a:t> – Organization of Economic Cooperation 2025 </a:t>
            </a:r>
            <a:endParaRPr kumimoji="0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pic>
        <p:nvPicPr>
          <p:cNvPr id="5" name="Picture 4" descr="A logo with a world map and stars&#10;&#10;AI-generated content may be incorrect.">
            <a:extLst>
              <a:ext uri="{FF2B5EF4-FFF2-40B4-BE49-F238E27FC236}">
                <a16:creationId xmlns:a16="http://schemas.microsoft.com/office/drawing/2014/main" id="{F7B7C358-DD25-24CF-6522-0FF4E720CB6D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4823" y="128877"/>
            <a:ext cx="1352154" cy="956684"/>
          </a:xfrm>
          <a:prstGeom prst="rect">
            <a:avLst/>
          </a:prstGeom>
        </p:spPr>
      </p:pic>
      <p:sp>
        <p:nvSpPr>
          <p:cNvPr id="6" name="CaixaDeTexto 6">
            <a:extLst>
              <a:ext uri="{FF2B5EF4-FFF2-40B4-BE49-F238E27FC236}">
                <a16:creationId xmlns:a16="http://schemas.microsoft.com/office/drawing/2014/main" id="{D8BE85B2-92E5-3112-C6D1-AA1B56FFA532}"/>
              </a:ext>
            </a:extLst>
          </p:cNvPr>
          <p:cNvSpPr txBox="1"/>
          <p:nvPr/>
        </p:nvSpPr>
        <p:spPr>
          <a:xfrm>
            <a:off x="12297368" y="890691"/>
            <a:ext cx="8125924" cy="9103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4000"/>
              </a:lnSpc>
              <a:spcAft>
                <a:spcPts val="600"/>
              </a:spcAft>
            </a:pPr>
            <a:r>
              <a:rPr lang="en-US" sz="2400" dirty="0">
                <a:solidFill>
                  <a:schemeClr val="dk1"/>
                </a:solidFill>
                <a:latin typeface="Nunito Sans"/>
                <a:sym typeface="Nunito Sans"/>
              </a:rPr>
              <a:t>Overview of the Country’s public health architecture and institutional framework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A85D5DE-8511-11C8-50BB-88A50218A3AF}"/>
              </a:ext>
            </a:extLst>
          </p:cNvPr>
          <p:cNvSpPr txBox="1"/>
          <p:nvPr/>
        </p:nvSpPr>
        <p:spPr>
          <a:xfrm>
            <a:off x="913858" y="1268185"/>
            <a:ext cx="10859495" cy="48410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US" sz="1600" b="1" dirty="0"/>
              <a:t>Public Health Architecture</a:t>
            </a:r>
            <a:endParaRPr lang="en-US" sz="1600" dirty="0"/>
          </a:p>
          <a:p>
            <a:pPr marL="285750" indent="-28575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sz="1600" dirty="0"/>
              <a:t>Built on </a:t>
            </a:r>
            <a:r>
              <a:rPr lang="en-US" sz="1600" i="1" dirty="0"/>
              <a:t>Law No. 17/2023 on Health</a:t>
            </a:r>
            <a:r>
              <a:rPr lang="en-US" sz="1600" dirty="0"/>
              <a:t> to establish a </a:t>
            </a:r>
            <a:r>
              <a:rPr lang="en-US" sz="1600" b="1" dirty="0"/>
              <a:t>comprehensive and resilient public health system</a:t>
            </a:r>
            <a:r>
              <a:rPr lang="en-US" sz="1600" dirty="0"/>
              <a:t>.</a:t>
            </a:r>
          </a:p>
          <a:p>
            <a:pPr marL="285750" indent="-28575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sz="1600" dirty="0"/>
              <a:t>Organized across </a:t>
            </a:r>
            <a:r>
              <a:rPr lang="en-US" sz="1600" b="1" dirty="0"/>
              <a:t>three levels of care</a:t>
            </a:r>
            <a:r>
              <a:rPr lang="en-US" sz="1600" dirty="0"/>
              <a:t> — </a:t>
            </a:r>
            <a:r>
              <a:rPr lang="en-US" sz="1600" i="1" dirty="0"/>
              <a:t>Primary (</a:t>
            </a:r>
            <a:r>
              <a:rPr lang="en-US" sz="1600" i="1" dirty="0" err="1"/>
              <a:t>Puskesmas</a:t>
            </a:r>
            <a:r>
              <a:rPr lang="en-US" sz="1600" i="1" dirty="0"/>
              <a:t> &amp; </a:t>
            </a:r>
            <a:r>
              <a:rPr lang="en-US" sz="1600" i="1" dirty="0" err="1"/>
              <a:t>Posyandu</a:t>
            </a:r>
            <a:r>
              <a:rPr lang="en-US" sz="1600" i="1" dirty="0"/>
              <a:t>)</a:t>
            </a:r>
            <a:r>
              <a:rPr lang="en-US" sz="1600" dirty="0"/>
              <a:t>, </a:t>
            </a:r>
            <a:r>
              <a:rPr lang="en-US" sz="1600" i="1" dirty="0"/>
              <a:t>Secondary</a:t>
            </a:r>
            <a:r>
              <a:rPr lang="en-US" sz="1600" dirty="0"/>
              <a:t>, and </a:t>
            </a:r>
            <a:r>
              <a:rPr lang="en-US" sz="1600" i="1" dirty="0"/>
              <a:t>Tertiary Hospitals</a:t>
            </a:r>
            <a:r>
              <a:rPr lang="en-US" sz="1600" dirty="0"/>
              <a:t> — supported by the Public Health Laboratory Network (</a:t>
            </a:r>
            <a:r>
              <a:rPr lang="en-US" sz="1600" dirty="0" err="1"/>
              <a:t>Labkesmas</a:t>
            </a:r>
            <a:r>
              <a:rPr lang="en-US" sz="1600" dirty="0"/>
              <a:t>) for surveillance and diagnostics.</a:t>
            </a:r>
          </a:p>
          <a:p>
            <a:pPr marL="285750" indent="-28575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sz="1600" dirty="0"/>
              <a:t>Integrated through the </a:t>
            </a:r>
            <a:r>
              <a:rPr lang="en-US" sz="1600" b="1" dirty="0"/>
              <a:t>SATUSEHAT digital platform</a:t>
            </a:r>
            <a:r>
              <a:rPr lang="en-US" sz="1600" dirty="0"/>
              <a:t>, enabling real-time health data, early warning, and coordination across services.</a:t>
            </a:r>
          </a:p>
          <a:p>
            <a:pPr marL="285750" indent="-28575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sz="1600" dirty="0"/>
              <a:t>Guided by </a:t>
            </a:r>
            <a:r>
              <a:rPr lang="en-US" sz="1600" b="1" dirty="0"/>
              <a:t>six transformation pillars</a:t>
            </a:r>
            <a:r>
              <a:rPr lang="en-US" sz="1600" dirty="0"/>
              <a:t>: primary care, referral services, health resilience, financing, human resources, and technology.</a:t>
            </a:r>
          </a:p>
          <a:p>
            <a:pPr>
              <a:lnSpc>
                <a:spcPct val="114000"/>
              </a:lnSpc>
            </a:pPr>
            <a:endParaRPr lang="en-US" sz="1600" dirty="0"/>
          </a:p>
          <a:p>
            <a:pPr>
              <a:lnSpc>
                <a:spcPct val="114000"/>
              </a:lnSpc>
            </a:pPr>
            <a:r>
              <a:rPr lang="en-US" sz="1600" b="1" dirty="0"/>
              <a:t>Institutional Framework</a:t>
            </a:r>
          </a:p>
          <a:p>
            <a:pPr marL="285750" indent="-28575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sz="1600" dirty="0"/>
              <a:t>Led by the </a:t>
            </a:r>
            <a:r>
              <a:rPr lang="en-US" sz="1600" b="1" dirty="0"/>
              <a:t>Ministry of Health (MoH)</a:t>
            </a:r>
            <a:r>
              <a:rPr lang="en-US" sz="1600" dirty="0"/>
              <a:t>, responsible for national policy, regulation, and system stewardship.</a:t>
            </a:r>
          </a:p>
          <a:p>
            <a:pPr marL="285750" indent="-28575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sz="1600" dirty="0"/>
              <a:t>Implementation decentralized to </a:t>
            </a:r>
            <a:r>
              <a:rPr lang="en-US" sz="1600" b="1" dirty="0"/>
              <a:t>provincial and district health offices</a:t>
            </a:r>
            <a:r>
              <a:rPr lang="en-US" sz="1600" dirty="0"/>
              <a:t>, ensuring local adaptation under national standards.</a:t>
            </a:r>
          </a:p>
          <a:p>
            <a:pPr marL="285750" indent="-28575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sz="1600" dirty="0"/>
              <a:t>Supported by </a:t>
            </a:r>
            <a:r>
              <a:rPr lang="en-US" sz="1600" b="1" dirty="0"/>
              <a:t>technical directorates</a:t>
            </a:r>
            <a:r>
              <a:rPr lang="en-US" sz="1600" dirty="0"/>
              <a:t> (Public Health, Disease Prevention, Health Services, HRH, etc.) and partnerships with other ministries, local governments, and civil society.</a:t>
            </a:r>
          </a:p>
          <a:p>
            <a:pPr marL="285750" indent="-28575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sz="1600" dirty="0"/>
              <a:t>Promotes a </a:t>
            </a:r>
            <a:r>
              <a:rPr lang="en-US" sz="1600" b="1" dirty="0"/>
              <a:t>Whole-of-Government and Whole-of-Society</a:t>
            </a:r>
            <a:r>
              <a:rPr lang="en-US" sz="1600" dirty="0"/>
              <a:t> approach to address communicable and non-communicable diseases.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39"/>
          <p:cNvSpPr txBox="1">
            <a:spLocks noGrp="1"/>
          </p:cNvSpPr>
          <p:nvPr>
            <p:ph type="title"/>
          </p:nvPr>
        </p:nvSpPr>
        <p:spPr>
          <a:xfrm>
            <a:off x="871610" y="549189"/>
            <a:ext cx="4470900" cy="878942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US" sz="40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Strategic projects</a:t>
            </a:r>
            <a:br>
              <a:rPr lang="en-US" sz="40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dirty="0"/>
          </a:p>
        </p:txBody>
      </p:sp>
      <p:sp>
        <p:nvSpPr>
          <p:cNvPr id="5" name="Google Shape;325;p37">
            <a:extLst>
              <a:ext uri="{FF2B5EF4-FFF2-40B4-BE49-F238E27FC236}">
                <a16:creationId xmlns:a16="http://schemas.microsoft.com/office/drawing/2014/main" id="{2C76EEBF-0C56-67D5-A368-A3A270EE4285}"/>
              </a:ext>
            </a:extLst>
          </p:cNvPr>
          <p:cNvSpPr txBox="1"/>
          <p:nvPr/>
        </p:nvSpPr>
        <p:spPr>
          <a:xfrm rot="-5400000">
            <a:off x="-3210982" y="3198183"/>
            <a:ext cx="6858002" cy="46163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" b="1" kern="0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D8</a:t>
            </a:r>
            <a:r>
              <a:rPr kumimoji="0" lang="en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"/>
                <a:ea typeface="Nunito Sans"/>
                <a:cs typeface="Nunito Sans"/>
                <a:sym typeface="Nunito Sans"/>
              </a:rPr>
              <a:t> – Organization of Economic Cooperation 2025 </a:t>
            </a:r>
            <a:endParaRPr kumimoji="0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pic>
        <p:nvPicPr>
          <p:cNvPr id="2" name="Picture 1" descr="A logo with a world map and stars&#10;&#10;AI-generated content may be incorrect.">
            <a:extLst>
              <a:ext uri="{FF2B5EF4-FFF2-40B4-BE49-F238E27FC236}">
                <a16:creationId xmlns:a16="http://schemas.microsoft.com/office/drawing/2014/main" id="{FBF1D253-66B2-F232-F09B-2D4CDEEA3FB1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4823" y="150649"/>
            <a:ext cx="1352154" cy="956684"/>
          </a:xfrm>
          <a:prstGeom prst="rect">
            <a:avLst/>
          </a:prstGeom>
        </p:spPr>
      </p:pic>
      <p:sp>
        <p:nvSpPr>
          <p:cNvPr id="4" name="CaixaDeTexto 6">
            <a:extLst>
              <a:ext uri="{FF2B5EF4-FFF2-40B4-BE49-F238E27FC236}">
                <a16:creationId xmlns:a16="http://schemas.microsoft.com/office/drawing/2014/main" id="{19AFB615-358C-CE25-4937-B57076CECBA9}"/>
              </a:ext>
            </a:extLst>
          </p:cNvPr>
          <p:cNvSpPr txBox="1"/>
          <p:nvPr/>
        </p:nvSpPr>
        <p:spPr>
          <a:xfrm>
            <a:off x="12308635" y="1170661"/>
            <a:ext cx="9419446" cy="9103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4000"/>
              </a:lnSpc>
              <a:buClr>
                <a:schemeClr val="dk1"/>
              </a:buClr>
              <a:buSzPts val="1400"/>
            </a:pPr>
            <a:r>
              <a:rPr lang="en-US" sz="2400" dirty="0">
                <a:solidFill>
                  <a:schemeClr val="dk1"/>
                </a:solidFill>
                <a:latin typeface="Nunito Sans"/>
                <a:sym typeface="Nunito Sans"/>
              </a:rPr>
              <a:t>Description of Main Strategic Public Health Programmers and Surveillance Systems in Place and their Gaps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A088DE2-FCEC-5D84-59F9-E542BAD7AC2B}"/>
              </a:ext>
            </a:extLst>
          </p:cNvPr>
          <p:cNvSpPr txBox="1"/>
          <p:nvPr/>
        </p:nvSpPr>
        <p:spPr>
          <a:xfrm>
            <a:off x="992094" y="1580648"/>
            <a:ext cx="11014883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600" b="1" dirty="0">
                <a:latin typeface="+mj-lt"/>
              </a:rPr>
              <a:t>Key Programmes:</a:t>
            </a:r>
            <a:endParaRPr lang="en-ID" sz="1600" dirty="0">
              <a:latin typeface="+mj-lt"/>
            </a:endParaRPr>
          </a:p>
          <a:p>
            <a:pPr marL="268288" indent="-268288">
              <a:buFont typeface="Arial" panose="020B0604020202020204" pitchFamily="34" charset="0"/>
              <a:buChar char="•"/>
            </a:pPr>
            <a:r>
              <a:rPr lang="en-ID" sz="1600" b="1" dirty="0">
                <a:latin typeface="+mj-lt"/>
              </a:rPr>
              <a:t>Immunization:</a:t>
            </a:r>
            <a:r>
              <a:rPr lang="en-ID" sz="1600" dirty="0">
                <a:latin typeface="+mj-lt"/>
              </a:rPr>
              <a:t> Expanded to 14 vaccines (HPV, PCV, Rotavirus).</a:t>
            </a:r>
          </a:p>
          <a:p>
            <a:pPr marL="268288" indent="-268288">
              <a:buFont typeface="Arial" panose="020B0604020202020204" pitchFamily="34" charset="0"/>
              <a:buChar char="•"/>
            </a:pPr>
            <a:r>
              <a:rPr lang="en-ID" sz="1600" b="1" dirty="0">
                <a:latin typeface="+mj-lt"/>
              </a:rPr>
              <a:t>TB Quick-Win:</a:t>
            </a:r>
            <a:r>
              <a:rPr lang="en-ID" sz="1600" dirty="0">
                <a:latin typeface="+mj-lt"/>
              </a:rPr>
              <a:t> 95% case finding target by 2025 using molecular tests.</a:t>
            </a:r>
          </a:p>
          <a:p>
            <a:pPr marL="268288" indent="-268288">
              <a:buFont typeface="Arial" panose="020B0604020202020204" pitchFamily="34" charset="0"/>
              <a:buChar char="•"/>
            </a:pPr>
            <a:r>
              <a:rPr lang="en-ID" sz="1600" b="1" dirty="0">
                <a:latin typeface="+mj-lt"/>
              </a:rPr>
              <a:t>National Health Screening:</a:t>
            </a:r>
            <a:r>
              <a:rPr lang="en-ID" sz="1600" dirty="0">
                <a:latin typeface="+mj-lt"/>
              </a:rPr>
              <a:t> 280M people reached.</a:t>
            </a:r>
          </a:p>
          <a:p>
            <a:pPr marL="268288" indent="-268288">
              <a:buFont typeface="Arial" panose="020B0604020202020204" pitchFamily="34" charset="0"/>
              <a:buChar char="•"/>
            </a:pPr>
            <a:r>
              <a:rPr lang="en-ID" sz="1600" b="1" dirty="0">
                <a:latin typeface="+mj-lt"/>
              </a:rPr>
              <a:t>MCH &amp; Nutrition:</a:t>
            </a:r>
            <a:r>
              <a:rPr lang="en-ID" sz="1600" dirty="0">
                <a:latin typeface="+mj-lt"/>
              </a:rPr>
              <a:t> 6 ANC visits, digital monitoring via </a:t>
            </a:r>
            <a:r>
              <a:rPr lang="en-ID" sz="1600" i="1" dirty="0">
                <a:latin typeface="+mj-lt"/>
              </a:rPr>
              <a:t>SATUSEHAT</a:t>
            </a:r>
            <a:r>
              <a:rPr lang="en-ID" sz="1600" dirty="0">
                <a:latin typeface="+mj-lt"/>
              </a:rPr>
              <a:t>.</a:t>
            </a:r>
          </a:p>
          <a:p>
            <a:pPr marL="268288" indent="-268288">
              <a:buFont typeface="Arial" panose="020B0604020202020204" pitchFamily="34" charset="0"/>
              <a:buChar char="•"/>
            </a:pPr>
            <a:r>
              <a:rPr lang="en-ID" sz="1600" b="1" dirty="0">
                <a:latin typeface="+mj-lt"/>
              </a:rPr>
              <a:t>Healthy Lifestyle Movement (GERMAS): </a:t>
            </a:r>
            <a:r>
              <a:rPr lang="en-ID" sz="1600" dirty="0">
                <a:latin typeface="+mj-lt"/>
              </a:rPr>
              <a:t>Promoting active living, healthy diet, early detection</a:t>
            </a:r>
            <a:endParaRPr lang="en-ID" sz="1600" b="1" dirty="0">
              <a:latin typeface="+mj-lt"/>
            </a:endParaRPr>
          </a:p>
          <a:p>
            <a:pPr marL="268288" indent="-268288">
              <a:buFont typeface="Arial" panose="020B0604020202020204" pitchFamily="34" charset="0"/>
              <a:buChar char="•"/>
            </a:pPr>
            <a:r>
              <a:rPr lang="en-ID" sz="1600" b="1" dirty="0">
                <a:latin typeface="+mj-lt"/>
              </a:rPr>
              <a:t>KJSU Service Network</a:t>
            </a:r>
            <a:r>
              <a:rPr lang="en-ID" sz="1600" dirty="0">
                <a:latin typeface="+mj-lt"/>
              </a:rPr>
              <a:t>: Strengthening </a:t>
            </a:r>
            <a:r>
              <a:rPr lang="en-ID" sz="1600" b="1" dirty="0">
                <a:latin typeface="+mj-lt"/>
              </a:rPr>
              <a:t>cardiovascular, stroke, cancer, and </a:t>
            </a:r>
            <a:r>
              <a:rPr lang="en-ID" sz="1600" b="1" dirty="0" err="1">
                <a:latin typeface="+mj-lt"/>
              </a:rPr>
              <a:t>uronephrology</a:t>
            </a:r>
            <a:r>
              <a:rPr lang="en-ID" sz="1600" dirty="0">
                <a:latin typeface="+mj-lt"/>
              </a:rPr>
              <a:t> referral systems, expanding access to specialized care and equipment (Cath lab, radiotherapy, haemodialysis)</a:t>
            </a:r>
          </a:p>
          <a:p>
            <a:pPr marL="268288" indent="-268288">
              <a:buFont typeface="Arial" panose="020B0604020202020204" pitchFamily="34" charset="0"/>
              <a:buChar char="•"/>
            </a:pPr>
            <a:r>
              <a:rPr lang="en-ID" sz="1600" b="1" dirty="0">
                <a:latin typeface="+mj-lt"/>
              </a:rPr>
              <a:t>NCDs Control Expansion: </a:t>
            </a:r>
            <a:r>
              <a:rPr lang="en-ID" sz="1600" dirty="0">
                <a:latin typeface="+mj-lt"/>
              </a:rPr>
              <a:t>Routine screening for </a:t>
            </a:r>
            <a:r>
              <a:rPr lang="en-ID" sz="1600" b="1" dirty="0">
                <a:latin typeface="+mj-lt"/>
              </a:rPr>
              <a:t>hypertension, diabetes, cholesterol, mental health, </a:t>
            </a:r>
            <a:r>
              <a:rPr lang="en-ID" sz="1600" dirty="0">
                <a:latin typeface="+mj-lt"/>
              </a:rPr>
              <a:t>and elderly care at primary level.</a:t>
            </a:r>
            <a:endParaRPr lang="en-ID" sz="1600" b="1" dirty="0">
              <a:latin typeface="+mj-lt"/>
            </a:endParaRPr>
          </a:p>
          <a:p>
            <a:endParaRPr lang="en-ID" sz="1600" dirty="0">
              <a:latin typeface="+mj-lt"/>
            </a:endParaRPr>
          </a:p>
          <a:p>
            <a:r>
              <a:rPr lang="en-ID" sz="1600" b="1" dirty="0">
                <a:latin typeface="+mj-lt"/>
              </a:rPr>
              <a:t>Surveillance Systems:</a:t>
            </a:r>
            <a:endParaRPr lang="en-ID" sz="1600" dirty="0">
              <a:latin typeface="+mj-lt"/>
            </a:endParaRPr>
          </a:p>
          <a:p>
            <a:pPr marL="268288" indent="-268288">
              <a:buFont typeface="Arial" panose="020B0604020202020204" pitchFamily="34" charset="0"/>
              <a:buChar char="•"/>
            </a:pPr>
            <a:r>
              <a:rPr lang="en-ID" sz="1600" i="1" dirty="0">
                <a:latin typeface="+mj-lt"/>
              </a:rPr>
              <a:t>SATUSEHAT</a:t>
            </a:r>
            <a:r>
              <a:rPr lang="en-ID" sz="1600" dirty="0">
                <a:latin typeface="+mj-lt"/>
              </a:rPr>
              <a:t> and </a:t>
            </a:r>
            <a:r>
              <a:rPr lang="en-ID" sz="1600" i="1" dirty="0">
                <a:latin typeface="+mj-lt"/>
              </a:rPr>
              <a:t>Early Warning and Response System (SKDR)</a:t>
            </a:r>
            <a:r>
              <a:rPr lang="en-ID" sz="1600" dirty="0">
                <a:latin typeface="+mj-lt"/>
              </a:rPr>
              <a:t>.</a:t>
            </a:r>
          </a:p>
          <a:p>
            <a:pPr marL="268288" indent="-268288">
              <a:buFont typeface="Arial" panose="020B0604020202020204" pitchFamily="34" charset="0"/>
              <a:buChar char="•"/>
            </a:pPr>
            <a:r>
              <a:rPr lang="en-ID" sz="1600" dirty="0">
                <a:latin typeface="+mj-lt"/>
              </a:rPr>
              <a:t>5-tier </a:t>
            </a:r>
            <a:r>
              <a:rPr lang="en-ID" sz="1600" i="1" dirty="0">
                <a:latin typeface="+mj-lt"/>
              </a:rPr>
              <a:t>Public Health Lab Network (</a:t>
            </a:r>
            <a:r>
              <a:rPr lang="en-ID" sz="1600" i="1" dirty="0" err="1">
                <a:latin typeface="+mj-lt"/>
              </a:rPr>
              <a:t>Labkesmas</a:t>
            </a:r>
            <a:r>
              <a:rPr lang="en-ID" sz="1600" i="1" dirty="0">
                <a:latin typeface="+mj-lt"/>
              </a:rPr>
              <a:t>)</a:t>
            </a:r>
            <a:r>
              <a:rPr lang="en-ID" sz="1600" dirty="0">
                <a:latin typeface="+mj-lt"/>
              </a:rPr>
              <a:t> nationwide.</a:t>
            </a:r>
          </a:p>
          <a:p>
            <a:endParaRPr lang="en-ID" sz="1600" dirty="0">
              <a:latin typeface="+mj-lt"/>
            </a:endParaRPr>
          </a:p>
          <a:p>
            <a:r>
              <a:rPr lang="en-ID" sz="1600" b="1" dirty="0">
                <a:latin typeface="+mj-lt"/>
              </a:rPr>
              <a:t>Gaps:</a:t>
            </a:r>
            <a:endParaRPr lang="en-ID" sz="1600" dirty="0"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D" sz="1600" dirty="0">
                <a:latin typeface="+mj-lt"/>
              </a:rPr>
              <a:t>Unequal distribution of lab facilities and specialists, especially in eastern Indonesia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D" sz="1600" dirty="0">
                <a:latin typeface="+mj-lt"/>
              </a:rPr>
              <a:t>Limited data interoperability between surveillance systems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D" sz="1600" dirty="0">
                <a:latin typeface="+mj-lt"/>
              </a:rPr>
              <a:t>Need for sustainable funding and continuous human resource training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Google Shape;397;p42"/>
          <p:cNvSpPr txBox="1">
            <a:spLocks noGrp="1"/>
          </p:cNvSpPr>
          <p:nvPr>
            <p:ph type="title"/>
          </p:nvPr>
        </p:nvSpPr>
        <p:spPr>
          <a:xfrm>
            <a:off x="780315" y="331964"/>
            <a:ext cx="4824997" cy="861734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en-US" sz="40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Major Achievements</a:t>
            </a:r>
            <a:endParaRPr dirty="0"/>
          </a:p>
        </p:txBody>
      </p:sp>
      <p:sp>
        <p:nvSpPr>
          <p:cNvPr id="5" name="Google Shape;325;p37">
            <a:extLst>
              <a:ext uri="{FF2B5EF4-FFF2-40B4-BE49-F238E27FC236}">
                <a16:creationId xmlns:a16="http://schemas.microsoft.com/office/drawing/2014/main" id="{9EE033FC-336D-9BAE-B64C-E5D16CF435AF}"/>
              </a:ext>
            </a:extLst>
          </p:cNvPr>
          <p:cNvSpPr txBox="1"/>
          <p:nvPr/>
        </p:nvSpPr>
        <p:spPr>
          <a:xfrm rot="-5400000">
            <a:off x="-3210982" y="3198181"/>
            <a:ext cx="6857999" cy="46163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" b="1" kern="0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D8</a:t>
            </a:r>
            <a:r>
              <a:rPr kumimoji="0" lang="en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"/>
                <a:ea typeface="Nunito Sans"/>
                <a:cs typeface="Nunito Sans"/>
                <a:sym typeface="Nunito Sans"/>
              </a:rPr>
              <a:t> – Organization of Economic Cooperation 2025 </a:t>
            </a:r>
            <a:endParaRPr kumimoji="0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pic>
        <p:nvPicPr>
          <p:cNvPr id="2" name="Picture 1" descr="A logo with a world map and stars&#10;&#10;AI-generated content may be incorrect.">
            <a:extLst>
              <a:ext uri="{FF2B5EF4-FFF2-40B4-BE49-F238E27FC236}">
                <a16:creationId xmlns:a16="http://schemas.microsoft.com/office/drawing/2014/main" id="{FEA09BD7-643E-C1B0-1055-73C7F1422076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4823" y="128877"/>
            <a:ext cx="1352154" cy="95668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2E3767-956F-1C1D-9F37-AB1E6C8AB397}"/>
              </a:ext>
            </a:extLst>
          </p:cNvPr>
          <p:cNvSpPr txBox="1"/>
          <p:nvPr/>
        </p:nvSpPr>
        <p:spPr>
          <a:xfrm>
            <a:off x="780315" y="1340301"/>
            <a:ext cx="10919011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1600" b="1" dirty="0">
                <a:latin typeface="+mj-lt"/>
              </a:rPr>
              <a:t>Communicable Diseases (CDs)</a:t>
            </a:r>
            <a:endParaRPr lang="en-US" sz="1600" dirty="0">
              <a:latin typeface="+mj-lt"/>
            </a:endParaRPr>
          </a:p>
          <a:p>
            <a:pPr marL="627063" indent="-268288">
              <a:buFont typeface="Arial" panose="020B0604020202020204" pitchFamily="34" charset="0"/>
              <a:buChar char="•"/>
            </a:pPr>
            <a:r>
              <a:rPr lang="en-US" sz="1600" b="1" dirty="0">
                <a:latin typeface="+mj-lt"/>
              </a:rPr>
              <a:t>Immunization Expansion:</a:t>
            </a:r>
            <a:r>
              <a:rPr lang="en-US" sz="1600" dirty="0">
                <a:latin typeface="+mj-lt"/>
              </a:rPr>
              <a:t> Routine vaccines increased from 11 → 14 antigens, including HPV, PCV, and Rotavirus — protecting &gt;79 million people annually.</a:t>
            </a:r>
          </a:p>
          <a:p>
            <a:pPr marL="627063" indent="-268288">
              <a:buFont typeface="Arial" panose="020B0604020202020204" pitchFamily="34" charset="0"/>
              <a:buChar char="•"/>
            </a:pPr>
            <a:r>
              <a:rPr lang="en-US" sz="1600" b="1" dirty="0">
                <a:latin typeface="+mj-lt"/>
              </a:rPr>
              <a:t>TB Control:</a:t>
            </a:r>
            <a:r>
              <a:rPr lang="en-US" sz="1600" dirty="0">
                <a:latin typeface="+mj-lt"/>
              </a:rPr>
              <a:t> Record-high </a:t>
            </a:r>
            <a:r>
              <a:rPr lang="en-US" sz="1600" b="1" dirty="0">
                <a:latin typeface="+mj-lt"/>
              </a:rPr>
              <a:t>856,000 TB cases detected in 2024</a:t>
            </a:r>
            <a:r>
              <a:rPr lang="en-US" sz="1600" dirty="0">
                <a:latin typeface="+mj-lt"/>
              </a:rPr>
              <a:t>, the best performance in Indonesia’s history, with molecular rapid testing nationwide.</a:t>
            </a:r>
          </a:p>
          <a:p>
            <a:pPr marL="627063" indent="-268288">
              <a:buFont typeface="Arial" panose="020B0604020202020204" pitchFamily="34" charset="0"/>
              <a:buChar char="•"/>
            </a:pPr>
            <a:r>
              <a:rPr lang="en-US" sz="1600" b="1" dirty="0">
                <a:latin typeface="+mj-lt"/>
              </a:rPr>
              <a:t>COVID-19 Response:</a:t>
            </a:r>
            <a:r>
              <a:rPr lang="en-US" sz="1600" dirty="0">
                <a:latin typeface="+mj-lt"/>
              </a:rPr>
              <a:t> Over </a:t>
            </a:r>
            <a:r>
              <a:rPr lang="en-US" sz="1600" b="1" dirty="0">
                <a:latin typeface="+mj-lt"/>
              </a:rPr>
              <a:t>203 million vaccinations</a:t>
            </a:r>
            <a:r>
              <a:rPr lang="en-US" sz="1600" dirty="0">
                <a:latin typeface="+mj-lt"/>
              </a:rPr>
              <a:t> delivered; strong surveillance integration via </a:t>
            </a:r>
            <a:r>
              <a:rPr lang="en-US" sz="1600" i="1" dirty="0">
                <a:latin typeface="+mj-lt"/>
              </a:rPr>
              <a:t>SATUSEHAT</a:t>
            </a:r>
            <a:r>
              <a:rPr lang="en-US" sz="1600" dirty="0">
                <a:latin typeface="+mj-lt"/>
              </a:rPr>
              <a:t> digital system.</a:t>
            </a:r>
          </a:p>
          <a:p>
            <a:pPr marL="627063" indent="-268288">
              <a:buFont typeface="Arial" panose="020B0604020202020204" pitchFamily="34" charset="0"/>
              <a:buChar char="•"/>
            </a:pPr>
            <a:r>
              <a:rPr lang="en-US" sz="1600" b="1" dirty="0">
                <a:latin typeface="+mj-lt"/>
              </a:rPr>
              <a:t>Strengthened Surveillance:</a:t>
            </a:r>
            <a:r>
              <a:rPr lang="en-US" sz="1600" dirty="0">
                <a:latin typeface="+mj-lt"/>
              </a:rPr>
              <a:t> Early Warning and Response System (SKDR) active across all provinces; supported by 5-tier </a:t>
            </a:r>
            <a:r>
              <a:rPr lang="en-US" sz="1600" i="1" dirty="0" err="1">
                <a:latin typeface="+mj-lt"/>
              </a:rPr>
              <a:t>Labkesmas</a:t>
            </a:r>
            <a:r>
              <a:rPr lang="en-US" sz="1600" dirty="0">
                <a:latin typeface="+mj-lt"/>
              </a:rPr>
              <a:t> network.</a:t>
            </a:r>
          </a:p>
          <a:p>
            <a:pPr marL="627063" indent="-268288">
              <a:buFont typeface="Arial" panose="020B0604020202020204" pitchFamily="34" charset="0"/>
              <a:buChar char="•"/>
            </a:pPr>
            <a:endParaRPr lang="en-US" sz="1600" dirty="0">
              <a:latin typeface="+mj-lt"/>
            </a:endParaRPr>
          </a:p>
          <a:p>
            <a:pPr marL="342900" indent="-342900">
              <a:buFont typeface="+mj-lt"/>
              <a:buAutoNum type="arabicPeriod" startAt="2"/>
            </a:pPr>
            <a:r>
              <a:rPr lang="en-US" sz="1600" b="1" dirty="0">
                <a:latin typeface="+mj-lt"/>
              </a:rPr>
              <a:t>Non-Communicable Diseases (NCDs)</a:t>
            </a:r>
            <a:endParaRPr lang="en-US" sz="1600" dirty="0">
              <a:latin typeface="+mj-lt"/>
            </a:endParaRPr>
          </a:p>
          <a:p>
            <a:pPr marL="627063" indent="-268288">
              <a:buFont typeface="Arial" panose="020B0604020202020204" pitchFamily="34" charset="0"/>
              <a:buChar char="•"/>
            </a:pPr>
            <a:r>
              <a:rPr lang="en-US" sz="1600" b="1" dirty="0">
                <a:latin typeface="+mj-lt"/>
              </a:rPr>
              <a:t>Nationwide Screening:</a:t>
            </a:r>
            <a:r>
              <a:rPr lang="en-US" sz="1600" dirty="0">
                <a:latin typeface="+mj-lt"/>
              </a:rPr>
              <a:t> Over </a:t>
            </a:r>
            <a:r>
              <a:rPr lang="en-US" sz="1600" b="1" dirty="0">
                <a:latin typeface="+mj-lt"/>
              </a:rPr>
              <a:t>30 million people screened</a:t>
            </a:r>
            <a:r>
              <a:rPr lang="en-US" sz="1600" dirty="0">
                <a:latin typeface="+mj-lt"/>
              </a:rPr>
              <a:t> for hypertension, diabetes, and other NCD risks.</a:t>
            </a:r>
          </a:p>
          <a:p>
            <a:pPr marL="627063" indent="-268288">
              <a:buFont typeface="Arial" panose="020B0604020202020204" pitchFamily="34" charset="0"/>
              <a:buChar char="•"/>
            </a:pPr>
            <a:r>
              <a:rPr lang="en-US" sz="1600" b="1" dirty="0">
                <a:latin typeface="+mj-lt"/>
              </a:rPr>
              <a:t>Healthy Lifestyle Movement (GERMAS):</a:t>
            </a:r>
            <a:r>
              <a:rPr lang="en-US" sz="1600" dirty="0">
                <a:latin typeface="+mj-lt"/>
              </a:rPr>
              <a:t> National campaigns promoting physical activity, balanced diet, and early detection.</a:t>
            </a:r>
          </a:p>
          <a:p>
            <a:pPr marL="627063" indent="-268288">
              <a:buFont typeface="Arial" panose="020B0604020202020204" pitchFamily="34" charset="0"/>
              <a:buChar char="•"/>
            </a:pPr>
            <a:r>
              <a:rPr lang="en-US" sz="1600" b="1" dirty="0">
                <a:latin typeface="+mj-lt"/>
              </a:rPr>
              <a:t>Free Health Check </a:t>
            </a:r>
            <a:r>
              <a:rPr lang="en-US" sz="1600" b="1" dirty="0" err="1">
                <a:latin typeface="+mj-lt"/>
              </a:rPr>
              <a:t>Programme</a:t>
            </a:r>
            <a:r>
              <a:rPr lang="en-US" sz="1600" b="1" dirty="0">
                <a:latin typeface="+mj-lt"/>
              </a:rPr>
              <a:t>:</a:t>
            </a:r>
            <a:r>
              <a:rPr lang="en-US" sz="1600" dirty="0">
                <a:latin typeface="+mj-lt"/>
              </a:rPr>
              <a:t> Reached </a:t>
            </a:r>
            <a:r>
              <a:rPr lang="en-US" sz="1600" b="1" dirty="0">
                <a:latin typeface="+mj-lt"/>
              </a:rPr>
              <a:t>280 million people</a:t>
            </a:r>
            <a:r>
              <a:rPr lang="en-US" sz="1600" dirty="0">
                <a:latin typeface="+mj-lt"/>
              </a:rPr>
              <a:t> through mass community screenings and education.</a:t>
            </a:r>
          </a:p>
          <a:p>
            <a:pPr marL="627063" indent="-268288">
              <a:buFont typeface="Arial" panose="020B0604020202020204" pitchFamily="34" charset="0"/>
              <a:buChar char="•"/>
            </a:pPr>
            <a:endParaRPr lang="en-US" sz="1600" dirty="0">
              <a:latin typeface="+mj-lt"/>
            </a:endParaRPr>
          </a:p>
          <a:p>
            <a:pPr marL="342900" indent="-342900">
              <a:buFont typeface="+mj-lt"/>
              <a:buAutoNum type="arabicPeriod" startAt="3"/>
            </a:pPr>
            <a:r>
              <a:rPr lang="en-US" sz="1600" b="1" dirty="0">
                <a:latin typeface="+mj-lt"/>
              </a:rPr>
              <a:t>Cross-Cutting Impact</a:t>
            </a:r>
            <a:endParaRPr lang="en-US" sz="1600" dirty="0">
              <a:latin typeface="+mj-lt"/>
            </a:endParaRPr>
          </a:p>
          <a:p>
            <a:pPr marL="627063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+mj-lt"/>
              </a:rPr>
              <a:t>Integrated disease prevention into </a:t>
            </a:r>
            <a:r>
              <a:rPr lang="en-US" sz="1600" b="1" dirty="0">
                <a:latin typeface="+mj-lt"/>
              </a:rPr>
              <a:t>primary care transformation</a:t>
            </a:r>
            <a:r>
              <a:rPr lang="en-US" sz="1600" dirty="0">
                <a:latin typeface="+mj-lt"/>
              </a:rPr>
              <a:t> for early detection and continuum of care.</a:t>
            </a:r>
          </a:p>
          <a:p>
            <a:pPr marL="627063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+mj-lt"/>
              </a:rPr>
              <a:t>Data-driven surveillance and digital reporting under </a:t>
            </a:r>
            <a:r>
              <a:rPr lang="en-US" sz="1600" i="1" dirty="0">
                <a:latin typeface="+mj-lt"/>
              </a:rPr>
              <a:t>SATUSEHAT</a:t>
            </a:r>
            <a:r>
              <a:rPr lang="en-US" sz="1600" dirty="0">
                <a:latin typeface="+mj-lt"/>
              </a:rPr>
              <a:t> improving national preparedness and equity.</a:t>
            </a:r>
          </a:p>
        </p:txBody>
      </p:sp>
      <p:sp>
        <p:nvSpPr>
          <p:cNvPr id="4" name="Rectangle 3"/>
          <p:cNvSpPr/>
          <p:nvPr/>
        </p:nvSpPr>
        <p:spPr>
          <a:xfrm>
            <a:off x="12378113" y="667397"/>
            <a:ext cx="7852239" cy="9103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sz="2400" dirty="0">
                <a:solidFill>
                  <a:schemeClr val="dk1"/>
                </a:solidFill>
                <a:latin typeface="Nunito Sans"/>
              </a:rPr>
              <a:t>Highlight Major Achievements in Communicable and </a:t>
            </a:r>
          </a:p>
          <a:p>
            <a:pPr algn="ctr">
              <a:lnSpc>
                <a:spcPct val="114000"/>
              </a:lnSpc>
            </a:pPr>
            <a:r>
              <a:rPr lang="en-US" sz="2400" dirty="0">
                <a:solidFill>
                  <a:schemeClr val="dk1"/>
                </a:solidFill>
                <a:latin typeface="Nunito Sans"/>
              </a:rPr>
              <a:t>Non-Communicable Disease Prevention and Control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" name="Google Shape;448;p43"/>
          <p:cNvSpPr txBox="1">
            <a:spLocks noGrp="1"/>
          </p:cNvSpPr>
          <p:nvPr>
            <p:ph type="title"/>
          </p:nvPr>
        </p:nvSpPr>
        <p:spPr>
          <a:xfrm>
            <a:off x="651436" y="324834"/>
            <a:ext cx="9533422" cy="701198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US" sz="3400" dirty="0">
                <a:latin typeface="Calibri" panose="020F0502020204030204" pitchFamily="34" charset="0"/>
                <a:cs typeface="Calibri" panose="020F0502020204030204" pitchFamily="34" charset="0"/>
              </a:rPr>
              <a:t>Current public health challenges and Capacity Gaps</a:t>
            </a:r>
            <a:endParaRPr sz="3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Google Shape;325;p37">
            <a:extLst>
              <a:ext uri="{FF2B5EF4-FFF2-40B4-BE49-F238E27FC236}">
                <a16:creationId xmlns:a16="http://schemas.microsoft.com/office/drawing/2014/main" id="{4656CA58-D155-66DA-6DF1-57D44E4D2F2E}"/>
              </a:ext>
            </a:extLst>
          </p:cNvPr>
          <p:cNvSpPr txBox="1"/>
          <p:nvPr/>
        </p:nvSpPr>
        <p:spPr>
          <a:xfrm rot="-5400000">
            <a:off x="-3210982" y="3198181"/>
            <a:ext cx="6857999" cy="46163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" b="1" kern="0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D8</a:t>
            </a:r>
            <a:r>
              <a:rPr kumimoji="0" lang="en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"/>
                <a:ea typeface="Nunito Sans"/>
                <a:cs typeface="Nunito Sans"/>
                <a:sym typeface="Nunito Sans"/>
              </a:rPr>
              <a:t> – Organization of Economic Cooperation 2025 </a:t>
            </a:r>
            <a:endParaRPr kumimoji="0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pic>
        <p:nvPicPr>
          <p:cNvPr id="3" name="Picture 2" descr="A logo with a world map and stars&#10;&#10;AI-generated content may be incorrect.">
            <a:extLst>
              <a:ext uri="{FF2B5EF4-FFF2-40B4-BE49-F238E27FC236}">
                <a16:creationId xmlns:a16="http://schemas.microsoft.com/office/drawing/2014/main" id="{52B89E7C-395B-8A5A-1A96-D322A6EDD58D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4823" y="128877"/>
            <a:ext cx="1352154" cy="956684"/>
          </a:xfrm>
          <a:prstGeom prst="rect">
            <a:avLst/>
          </a:prstGeom>
        </p:spPr>
      </p:pic>
      <p:sp>
        <p:nvSpPr>
          <p:cNvPr id="14" name="Rectangle 8">
            <a:extLst>
              <a:ext uri="{FF2B5EF4-FFF2-40B4-BE49-F238E27FC236}">
                <a16:creationId xmlns:a16="http://schemas.microsoft.com/office/drawing/2014/main" id="{7B962354-12D1-B288-6200-1EFA64D2A5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1436" y="1448256"/>
            <a:ext cx="11689976" cy="45677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Disease Burden &amp; Coverage Gaps</a:t>
            </a: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  <a:p>
            <a:pPr marL="627063" marR="0" lvl="0" indent="-285750" algn="l" defTabSz="914400" rtl="0" eaLnBrk="0" fontAlgn="base" latinLnBrk="0" hangingPunct="0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Significant </a:t>
            </a:r>
            <a:r>
              <a:rPr kumimoji="0" lang="en-US" altLang="en-US" sz="16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double burden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 of communicable and non-communicable diseases persists</a:t>
            </a:r>
          </a:p>
          <a:p>
            <a:pPr marL="627063" marR="0" lvl="0" indent="-285750" algn="l" defTabSz="914400" rtl="0" eaLnBrk="0" fontAlgn="base" latinLnBrk="0" hangingPunct="0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Universal Health Coverage monitoring shows notable intervention and service-coverage gaps</a:t>
            </a:r>
          </a:p>
          <a:p>
            <a:pPr marL="341313" marR="0" lvl="0" algn="l" defTabSz="914400" rtl="0" eaLnBrk="0" fontAlgn="base" latinLnBrk="0" hangingPunct="0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 startAt="2"/>
              <a:tabLst/>
            </a:pPr>
            <a:r>
              <a:rPr lang="en-US" altLang="en-US" sz="1600" b="1" dirty="0">
                <a:latin typeface="+mj-lt"/>
              </a:rPr>
              <a:t>Workforce</a:t>
            </a: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 &amp; Infrastructure Disparities</a:t>
            </a: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  <a:p>
            <a:pPr marL="627063" marR="0" lvl="0" indent="-285750" algn="l" defTabSz="914400" rtl="0" eaLnBrk="0" fontAlgn="base" latinLnBrk="0" hangingPunct="0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Uneven distribution of health workforce and primary care facilities, especially in remote and rural areas</a:t>
            </a:r>
          </a:p>
          <a:p>
            <a:pPr marL="627063" marR="0" lvl="0" indent="-285750" algn="l" defTabSz="914400" rtl="0" eaLnBrk="0" fontAlgn="base" latinLnBrk="0" hangingPunct="0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Limited laboratory, referral and digital service capacity in under-served districts</a:t>
            </a:r>
          </a:p>
          <a:p>
            <a:pPr marL="341313" marR="0" lvl="0" algn="l" defTabSz="914400" rtl="0" eaLnBrk="0" fontAlgn="base" latinLnBrk="0" hangingPunct="0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 startAt="3"/>
              <a:tabLst/>
            </a:pP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Financing &amp; Health Promotion Weaknesses</a:t>
            </a:r>
            <a:endParaRPr lang="en-US" altLang="en-US" sz="1600" dirty="0">
              <a:latin typeface="+mj-lt"/>
            </a:endParaRPr>
          </a:p>
          <a:p>
            <a:pPr marL="627063" marR="0" lvl="0" indent="-268288" algn="l" defTabSz="914400" rtl="0" eaLnBrk="0" fontAlgn="base" latinLnBrk="0" hangingPunct="0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Lack of a clear financing framework for prevention and health promotion limits sustainability </a:t>
            </a:r>
          </a:p>
          <a:p>
            <a:pPr marL="358775" marR="0" lvl="0" algn="l" defTabSz="914400" rtl="0" eaLnBrk="0" fontAlgn="base" latinLnBrk="0" hangingPunct="0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 startAt="4"/>
              <a:tabLst/>
            </a:pP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Data Systems &amp; Interoperability Issues</a:t>
            </a: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  <a:p>
            <a:pPr marL="627063" marR="0" lvl="0" indent="-285750" algn="l" defTabSz="914400" rtl="0" eaLnBrk="0" fontAlgn="base" latinLnBrk="0" hangingPunct="0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Fragmented health information systems, digital divide in rural settings, and limited data integration</a:t>
            </a:r>
          </a:p>
          <a:p>
            <a:pPr marL="341313" marR="0" lvl="0" algn="l" defTabSz="914400" rtl="0" eaLnBrk="0" fontAlgn="base" latinLnBrk="0" hangingPunct="0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 startAt="5"/>
              <a:tabLst/>
            </a:pP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Equity &amp; Access Challenges</a:t>
            </a: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  <a:p>
            <a:pPr marL="644525" marR="0" lvl="0" indent="-285750" algn="l" defTabSz="914400" rtl="0" eaLnBrk="0" fontAlgn="base" latinLnBrk="0" hangingPunct="0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Geographic, socioeconomic and infrastructure-related inequities hamper universal access and quality of care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3" name="Google Shape;663;p53"/>
          <p:cNvSpPr txBox="1">
            <a:spLocks noGrp="1"/>
          </p:cNvSpPr>
          <p:nvPr>
            <p:ph type="title"/>
          </p:nvPr>
        </p:nvSpPr>
        <p:spPr>
          <a:xfrm>
            <a:off x="760232" y="133211"/>
            <a:ext cx="9596058" cy="1292621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en-US" sz="3400" dirty="0">
                <a:latin typeface="Calibri" panose="020F0502020204030204" pitchFamily="34" charset="0"/>
                <a:cs typeface="Calibri" panose="020F0502020204030204" pitchFamily="34" charset="0"/>
              </a:rPr>
              <a:t>How can Indonesia’s contribute to the D-8 </a:t>
            </a:r>
            <a:br>
              <a:rPr lang="en-US" sz="34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3400" dirty="0">
                <a:latin typeface="Calibri" panose="020F0502020204030204" pitchFamily="34" charset="0"/>
                <a:cs typeface="Calibri" panose="020F0502020204030204" pitchFamily="34" charset="0"/>
              </a:rPr>
              <a:t>Health Agenda?</a:t>
            </a:r>
            <a:endParaRPr sz="3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72" name="Google Shape;672;p53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4" name="Google Shape;325;p37">
            <a:extLst>
              <a:ext uri="{FF2B5EF4-FFF2-40B4-BE49-F238E27FC236}">
                <a16:creationId xmlns:a16="http://schemas.microsoft.com/office/drawing/2014/main" id="{D895DAD4-A711-D88E-3327-3A23620F15C9}"/>
              </a:ext>
            </a:extLst>
          </p:cNvPr>
          <p:cNvSpPr txBox="1"/>
          <p:nvPr/>
        </p:nvSpPr>
        <p:spPr>
          <a:xfrm rot="-5400000">
            <a:off x="-3210982" y="3198183"/>
            <a:ext cx="6858002" cy="46163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" b="1" kern="0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D8</a:t>
            </a:r>
            <a:r>
              <a:rPr kumimoji="0" lang="en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"/>
                <a:ea typeface="Nunito Sans"/>
                <a:cs typeface="Nunito Sans"/>
                <a:sym typeface="Nunito Sans"/>
              </a:rPr>
              <a:t> – Organization of Economic Cooperation 2025 </a:t>
            </a:r>
            <a:endParaRPr kumimoji="0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pic>
        <p:nvPicPr>
          <p:cNvPr id="2" name="Picture 1" descr="A logo with a world map and stars&#10;&#10;AI-generated content may be incorrect.">
            <a:extLst>
              <a:ext uri="{FF2B5EF4-FFF2-40B4-BE49-F238E27FC236}">
                <a16:creationId xmlns:a16="http://schemas.microsoft.com/office/drawing/2014/main" id="{8C3C0144-24E8-0731-3BFD-3BBE56D747E2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4823" y="128877"/>
            <a:ext cx="1352154" cy="95668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771D279-451C-991F-BF0C-13A4F2DD0543}"/>
              </a:ext>
            </a:extLst>
          </p:cNvPr>
          <p:cNvSpPr txBox="1"/>
          <p:nvPr/>
        </p:nvSpPr>
        <p:spPr>
          <a:xfrm>
            <a:off x="760232" y="1538084"/>
            <a:ext cx="11082398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1600" b="1" dirty="0">
                <a:latin typeface="+mj-lt"/>
              </a:rPr>
              <a:t>Sharing Best Practices</a:t>
            </a:r>
            <a:endParaRPr lang="en-US" sz="1600" dirty="0">
              <a:latin typeface="+mj-lt"/>
            </a:endParaRPr>
          </a:p>
          <a:p>
            <a:pPr marL="358775"/>
            <a:r>
              <a:rPr lang="en-US" sz="1600" dirty="0">
                <a:latin typeface="+mj-lt"/>
              </a:rPr>
              <a:t>Showcasing Indonesia’s success in </a:t>
            </a:r>
            <a:r>
              <a:rPr lang="en-US" sz="1600" b="1" dirty="0">
                <a:latin typeface="+mj-lt"/>
              </a:rPr>
              <a:t>immunization expansion</a:t>
            </a:r>
            <a:r>
              <a:rPr lang="en-US" sz="1600" dirty="0">
                <a:latin typeface="+mj-lt"/>
              </a:rPr>
              <a:t>, </a:t>
            </a:r>
            <a:r>
              <a:rPr lang="en-US" sz="1600" b="1" dirty="0">
                <a:latin typeface="+mj-lt"/>
              </a:rPr>
              <a:t>TB control</a:t>
            </a:r>
            <a:r>
              <a:rPr lang="en-US" sz="1600" dirty="0">
                <a:latin typeface="+mj-lt"/>
              </a:rPr>
              <a:t>, and </a:t>
            </a:r>
            <a:r>
              <a:rPr lang="en-US" sz="1600" b="1" dirty="0">
                <a:latin typeface="+mj-lt"/>
              </a:rPr>
              <a:t>digital health integration</a:t>
            </a:r>
            <a:r>
              <a:rPr lang="en-US" sz="1600" dirty="0">
                <a:latin typeface="+mj-lt"/>
              </a:rPr>
              <a:t> (</a:t>
            </a:r>
            <a:r>
              <a:rPr lang="en-US" sz="1600" i="1" dirty="0">
                <a:latin typeface="+mj-lt"/>
              </a:rPr>
              <a:t>SATUSEHAT</a:t>
            </a:r>
            <a:r>
              <a:rPr lang="en-US" sz="1600" dirty="0">
                <a:latin typeface="+mj-lt"/>
              </a:rPr>
              <a:t>) as scalable models for D-8 collaboration.</a:t>
            </a:r>
          </a:p>
          <a:p>
            <a:pPr marL="342900" indent="-342900">
              <a:buFont typeface="+mj-lt"/>
              <a:buAutoNum type="arabicPeriod" startAt="2"/>
            </a:pPr>
            <a:r>
              <a:rPr lang="en-US" sz="1600" b="1" dirty="0">
                <a:latin typeface="+mj-lt"/>
              </a:rPr>
              <a:t>Strengthening Regional Health Resilience</a:t>
            </a:r>
            <a:endParaRPr lang="en-US" sz="1600" dirty="0">
              <a:latin typeface="+mj-lt"/>
            </a:endParaRPr>
          </a:p>
          <a:p>
            <a:pPr marL="358775"/>
            <a:r>
              <a:rPr lang="en-US" sz="1600" dirty="0">
                <a:latin typeface="+mj-lt"/>
              </a:rPr>
              <a:t>Enhancing joint </a:t>
            </a:r>
            <a:r>
              <a:rPr lang="en-US" sz="1600" b="1" dirty="0">
                <a:latin typeface="+mj-lt"/>
              </a:rPr>
              <a:t>disease surveillance</a:t>
            </a:r>
            <a:r>
              <a:rPr lang="en-US" sz="1600" dirty="0">
                <a:latin typeface="+mj-lt"/>
              </a:rPr>
              <a:t>, </a:t>
            </a:r>
            <a:r>
              <a:rPr lang="en-US" sz="1600" b="1" dirty="0">
                <a:latin typeface="+mj-lt"/>
              </a:rPr>
              <a:t>laboratory networks</a:t>
            </a:r>
            <a:r>
              <a:rPr lang="en-US" sz="1600" dirty="0">
                <a:latin typeface="+mj-lt"/>
              </a:rPr>
              <a:t>, and </a:t>
            </a:r>
            <a:r>
              <a:rPr lang="en-US" sz="1600" b="1" dirty="0">
                <a:latin typeface="+mj-lt"/>
              </a:rPr>
              <a:t>emergency response coordination</a:t>
            </a:r>
            <a:r>
              <a:rPr lang="en-US" sz="1600" dirty="0">
                <a:latin typeface="+mj-lt"/>
              </a:rPr>
              <a:t> to support collective preparedness across D-8 Member States.</a:t>
            </a:r>
          </a:p>
          <a:p>
            <a:pPr marL="342900" indent="-342900">
              <a:buFont typeface="+mj-lt"/>
              <a:buAutoNum type="arabicPeriod" startAt="3"/>
            </a:pPr>
            <a:r>
              <a:rPr lang="en-US" sz="1600" b="1" dirty="0">
                <a:latin typeface="+mj-lt"/>
              </a:rPr>
              <a:t>Health Supply Chain &amp; Manufacturing Capacity</a:t>
            </a:r>
            <a:endParaRPr lang="en-US" sz="1600" dirty="0">
              <a:latin typeface="+mj-lt"/>
            </a:endParaRPr>
          </a:p>
          <a:p>
            <a:pPr marL="358775"/>
            <a:r>
              <a:rPr lang="en-US" sz="1600" dirty="0">
                <a:latin typeface="+mj-lt"/>
              </a:rPr>
              <a:t>Strengthening the region by expanding the regional supply of </a:t>
            </a:r>
            <a:r>
              <a:rPr lang="en-US" sz="1600" b="1" dirty="0">
                <a:latin typeface="+mj-lt"/>
              </a:rPr>
              <a:t>vaccines, diagnostic tools, and therapeutic devices, as well as promoting traditional and phytopharmaceutical products</a:t>
            </a:r>
            <a:r>
              <a:rPr lang="en-US" sz="1600" dirty="0">
                <a:latin typeface="+mj-lt"/>
              </a:rPr>
              <a:t> through technological innovation to enhance regional supply chain self-reliance</a:t>
            </a:r>
          </a:p>
          <a:p>
            <a:pPr marL="342900" indent="-342900">
              <a:buFont typeface="+mj-lt"/>
              <a:buAutoNum type="arabicPeriod" startAt="5"/>
            </a:pPr>
            <a:r>
              <a:rPr lang="en-US" sz="1600" b="1" dirty="0">
                <a:latin typeface="+mj-lt"/>
              </a:rPr>
              <a:t>Health Research &amp; Innovation Collaboration</a:t>
            </a:r>
            <a:endParaRPr lang="en-US" sz="1600" dirty="0">
              <a:latin typeface="+mj-lt"/>
            </a:endParaRPr>
          </a:p>
          <a:p>
            <a:pPr marL="627063" indent="-268288">
              <a:buFont typeface="Arial" panose="020B0604020202020204" pitchFamily="34" charset="0"/>
              <a:buChar char="•"/>
            </a:pPr>
            <a:r>
              <a:rPr lang="en-US" sz="1600" dirty="0">
                <a:latin typeface="+mj-lt"/>
              </a:rPr>
              <a:t>Fostering joint research on </a:t>
            </a:r>
            <a:r>
              <a:rPr lang="en-US" sz="1600" b="1" dirty="0">
                <a:latin typeface="+mj-lt"/>
              </a:rPr>
              <a:t>infectious diseases, antimicrobial resistance (AMR), biotechnology, and digital health</a:t>
            </a:r>
            <a:r>
              <a:rPr lang="en-US" sz="1600" dirty="0">
                <a:latin typeface="+mj-lt"/>
              </a:rPr>
              <a:t> through partnerships between MoH, universities, and regional research institutions.</a:t>
            </a:r>
          </a:p>
          <a:p>
            <a:pPr marL="627063" indent="-268288">
              <a:buFont typeface="Arial" panose="020B0604020202020204" pitchFamily="34" charset="0"/>
              <a:buChar char="•"/>
            </a:pPr>
            <a:r>
              <a:rPr lang="en-US" sz="1600" dirty="0">
                <a:latin typeface="+mj-lt"/>
              </a:rPr>
              <a:t>Encouraging knowledge exchange and co-publication under the D-8 Health Track to build a shared evidence base for policy and innovation.</a:t>
            </a:r>
          </a:p>
          <a:p>
            <a:pPr marL="342900" indent="-342900">
              <a:buFont typeface="+mj-lt"/>
              <a:buAutoNum type="arabicPeriod" startAt="6"/>
            </a:pPr>
            <a:r>
              <a:rPr lang="en-US" sz="1600" b="1" dirty="0">
                <a:latin typeface="+mj-lt"/>
              </a:rPr>
              <a:t>Capacity Building &amp; Equity Promotion</a:t>
            </a:r>
            <a:endParaRPr lang="en-US" sz="1600" dirty="0">
              <a:latin typeface="+mj-lt"/>
            </a:endParaRPr>
          </a:p>
          <a:p>
            <a:pPr marL="627063" indent="-268288">
              <a:buFont typeface="Arial" panose="020B0604020202020204" pitchFamily="34" charset="0"/>
              <a:buChar char="•"/>
            </a:pPr>
            <a:r>
              <a:rPr lang="en-US" sz="1600" dirty="0">
                <a:latin typeface="+mj-lt"/>
              </a:rPr>
              <a:t>Providing </a:t>
            </a:r>
            <a:r>
              <a:rPr lang="en-US" sz="1600" b="1" dirty="0">
                <a:latin typeface="+mj-lt"/>
              </a:rPr>
              <a:t>technical training, policy dialogues, and technology transfer</a:t>
            </a:r>
            <a:r>
              <a:rPr lang="en-US" sz="1600" dirty="0">
                <a:latin typeface="+mj-lt"/>
              </a:rPr>
              <a:t> in health system transformation, public health leadership, and data management.</a:t>
            </a:r>
          </a:p>
          <a:p>
            <a:pPr marL="627063" indent="-268288">
              <a:buFont typeface="Arial" panose="020B0604020202020204" pitchFamily="34" charset="0"/>
              <a:buChar char="•"/>
            </a:pPr>
            <a:r>
              <a:rPr lang="en-US" sz="1600" dirty="0">
                <a:latin typeface="+mj-lt"/>
              </a:rPr>
              <a:t>Advancing the </a:t>
            </a:r>
            <a:r>
              <a:rPr lang="en-US" sz="1600" i="1" dirty="0">
                <a:latin typeface="+mj-lt"/>
              </a:rPr>
              <a:t>Whole-of-Government and Whole-of-Society</a:t>
            </a:r>
            <a:r>
              <a:rPr lang="en-US" sz="1600" dirty="0">
                <a:latin typeface="+mj-lt"/>
              </a:rPr>
              <a:t> approach to achieve </a:t>
            </a:r>
            <a:r>
              <a:rPr lang="en-US" sz="1600" b="1" dirty="0">
                <a:latin typeface="+mj-lt"/>
              </a:rPr>
              <a:t>UHC, NCD prevention</a:t>
            </a:r>
            <a:r>
              <a:rPr lang="en-US" sz="1600" dirty="0">
                <a:latin typeface="+mj-lt"/>
              </a:rPr>
              <a:t>, and equitable access to quality health services across the D-8 region.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6" name="Google Shape;806;p59"/>
          <p:cNvSpPr txBox="1">
            <a:spLocks noGrp="1"/>
          </p:cNvSpPr>
          <p:nvPr>
            <p:ph type="title" idx="6"/>
          </p:nvPr>
        </p:nvSpPr>
        <p:spPr>
          <a:xfrm>
            <a:off x="741934" y="350234"/>
            <a:ext cx="9632654" cy="1292621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en-US" sz="3400" dirty="0">
                <a:latin typeface="Calibri" panose="020F0502020204030204" pitchFamily="34" charset="0"/>
                <a:cs typeface="Calibri" panose="020F0502020204030204" pitchFamily="34" charset="0"/>
              </a:rPr>
              <a:t>What does Indonesia’s need to make the mentioned contributions?</a:t>
            </a:r>
            <a:endParaRPr sz="3400" dirty="0"/>
          </a:p>
        </p:txBody>
      </p:sp>
      <p:sp>
        <p:nvSpPr>
          <p:cNvPr id="813" name="Google Shape;813;p59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4" name="Google Shape;325;p37">
            <a:extLst>
              <a:ext uri="{FF2B5EF4-FFF2-40B4-BE49-F238E27FC236}">
                <a16:creationId xmlns:a16="http://schemas.microsoft.com/office/drawing/2014/main" id="{191DACD2-A648-814A-3AC2-3313F87ED3F4}"/>
              </a:ext>
            </a:extLst>
          </p:cNvPr>
          <p:cNvSpPr txBox="1"/>
          <p:nvPr/>
        </p:nvSpPr>
        <p:spPr>
          <a:xfrm rot="-5400000">
            <a:off x="-3210982" y="3198183"/>
            <a:ext cx="6858002" cy="46163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" b="1" kern="0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D8</a:t>
            </a:r>
            <a:r>
              <a:rPr kumimoji="0" lang="en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"/>
                <a:ea typeface="Nunito Sans"/>
                <a:cs typeface="Nunito Sans"/>
                <a:sym typeface="Nunito Sans"/>
              </a:rPr>
              <a:t> – Organization of Economic Cooperation 2025 </a:t>
            </a:r>
            <a:endParaRPr kumimoji="0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pic>
        <p:nvPicPr>
          <p:cNvPr id="6" name="Picture 5" descr="A logo with a world map and stars&#10;&#10;AI-generated content may be incorrect.">
            <a:extLst>
              <a:ext uri="{FF2B5EF4-FFF2-40B4-BE49-F238E27FC236}">
                <a16:creationId xmlns:a16="http://schemas.microsoft.com/office/drawing/2014/main" id="{B356CD31-0BBA-4C4B-52C8-698E1999490C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4823" y="128877"/>
            <a:ext cx="1352154" cy="95668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A8C0C0E-3005-B3C7-162E-9C1967D9FCAB}"/>
              </a:ext>
            </a:extLst>
          </p:cNvPr>
          <p:cNvSpPr txBox="1"/>
          <p:nvPr/>
        </p:nvSpPr>
        <p:spPr>
          <a:xfrm>
            <a:off x="842682" y="1905819"/>
            <a:ext cx="11164295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1600" b="1" dirty="0">
                <a:latin typeface="+mj-lt"/>
              </a:rPr>
              <a:t>Regional Research &amp; Innovation Collaboration</a:t>
            </a:r>
            <a:endParaRPr lang="en-US" sz="1600" dirty="0">
              <a:latin typeface="+mj-lt"/>
            </a:endParaRPr>
          </a:p>
          <a:p>
            <a:pPr marL="627063" indent="-268288">
              <a:buFont typeface="Arial" panose="020B0604020202020204" pitchFamily="34" charset="0"/>
              <a:buChar char="•"/>
            </a:pPr>
            <a:r>
              <a:rPr lang="en-US" sz="1600" dirty="0">
                <a:latin typeface="+mj-lt"/>
              </a:rPr>
              <a:t>Joint R&amp;D on vaccines, diagnostics, digital health, AMR, and traditional medicines</a:t>
            </a:r>
          </a:p>
          <a:p>
            <a:pPr marL="627063" indent="-268288">
              <a:buFont typeface="Arial" panose="020B0604020202020204" pitchFamily="34" charset="0"/>
              <a:buChar char="•"/>
            </a:pPr>
            <a:r>
              <a:rPr lang="en-US" sz="1600" dirty="0">
                <a:latin typeface="+mj-lt"/>
              </a:rPr>
              <a:t>Shared innovation platforms and knowledge exchange among D-8 research institutions</a:t>
            </a:r>
          </a:p>
          <a:p>
            <a:pPr marL="358775"/>
            <a:endParaRPr lang="en-US" sz="1600" dirty="0">
              <a:latin typeface="+mj-lt"/>
            </a:endParaRPr>
          </a:p>
          <a:p>
            <a:pPr marL="342900" indent="-342900">
              <a:buFont typeface="+mj-lt"/>
              <a:buAutoNum type="arabicPeriod" startAt="2"/>
            </a:pPr>
            <a:r>
              <a:rPr lang="en-US" sz="1600" b="1" dirty="0">
                <a:latin typeface="+mj-lt"/>
              </a:rPr>
              <a:t>Technology &amp; Supply Chain Partnerships</a:t>
            </a:r>
            <a:endParaRPr lang="en-US" sz="1600" dirty="0">
              <a:latin typeface="+mj-lt"/>
            </a:endParaRPr>
          </a:p>
          <a:p>
            <a:pPr marL="627063" indent="-268288">
              <a:buFont typeface="Arial" panose="020B0604020202020204" pitchFamily="34" charset="0"/>
              <a:buChar char="•"/>
            </a:pPr>
            <a:r>
              <a:rPr lang="en-US" sz="1600" dirty="0">
                <a:latin typeface="+mj-lt"/>
              </a:rPr>
              <a:t>Cooperation in </a:t>
            </a:r>
            <a:r>
              <a:rPr lang="en-US" sz="1600" b="1" dirty="0">
                <a:latin typeface="+mj-lt"/>
              </a:rPr>
              <a:t>vaccine and medical device production</a:t>
            </a:r>
            <a:r>
              <a:rPr lang="en-US" sz="1600" dirty="0">
                <a:latin typeface="+mj-lt"/>
              </a:rPr>
              <a:t>, raw material supply, and technology transfer</a:t>
            </a:r>
          </a:p>
          <a:p>
            <a:pPr marL="627063" indent="-268288">
              <a:buFont typeface="Arial" panose="020B0604020202020204" pitchFamily="34" charset="0"/>
              <a:buChar char="•"/>
            </a:pPr>
            <a:r>
              <a:rPr lang="en-US" sz="1600" dirty="0">
                <a:latin typeface="+mj-lt"/>
              </a:rPr>
              <a:t>Joint initiatives to strengthen </a:t>
            </a:r>
            <a:r>
              <a:rPr lang="en-US" sz="1600" b="1" dirty="0">
                <a:latin typeface="+mj-lt"/>
              </a:rPr>
              <a:t>regional health security and self-reliance</a:t>
            </a:r>
            <a:endParaRPr lang="en-US" sz="1600" dirty="0">
              <a:latin typeface="+mj-lt"/>
            </a:endParaRPr>
          </a:p>
          <a:p>
            <a:pPr marL="358775"/>
            <a:endParaRPr lang="en-US" sz="1600" dirty="0">
              <a:latin typeface="+mj-lt"/>
            </a:endParaRPr>
          </a:p>
          <a:p>
            <a:pPr marL="342900" indent="-342900">
              <a:buFont typeface="+mj-lt"/>
              <a:buAutoNum type="arabicPeriod" startAt="3"/>
            </a:pPr>
            <a:r>
              <a:rPr lang="en-US" sz="1600" b="1" dirty="0">
                <a:latin typeface="+mj-lt"/>
              </a:rPr>
              <a:t>Capacity Building &amp; Workforce Development</a:t>
            </a:r>
            <a:endParaRPr lang="en-US" sz="1600" dirty="0">
              <a:latin typeface="+mj-lt"/>
            </a:endParaRPr>
          </a:p>
          <a:p>
            <a:pPr marL="627063" indent="-268288">
              <a:buFont typeface="Arial" panose="020B0604020202020204" pitchFamily="34" charset="0"/>
              <a:buChar char="•"/>
            </a:pPr>
            <a:r>
              <a:rPr lang="en-US" sz="1600" dirty="0">
                <a:latin typeface="+mj-lt"/>
              </a:rPr>
              <a:t>Support for </a:t>
            </a:r>
            <a:r>
              <a:rPr lang="en-US" sz="1600" b="1" dirty="0">
                <a:latin typeface="+mj-lt"/>
              </a:rPr>
              <a:t>training, fellowships, and technical exchange</a:t>
            </a:r>
            <a:r>
              <a:rPr lang="en-US" sz="1600" dirty="0">
                <a:latin typeface="+mj-lt"/>
              </a:rPr>
              <a:t> in surveillance, lab management, and manufacturing</a:t>
            </a:r>
          </a:p>
          <a:p>
            <a:pPr marL="627063" indent="-268288">
              <a:buFont typeface="Arial" panose="020B0604020202020204" pitchFamily="34" charset="0"/>
              <a:buChar char="•"/>
            </a:pPr>
            <a:r>
              <a:rPr lang="en-US" sz="1600" dirty="0">
                <a:latin typeface="+mj-lt"/>
              </a:rPr>
              <a:t>Collaboration in </a:t>
            </a:r>
            <a:r>
              <a:rPr lang="en-US" sz="1600" b="1" dirty="0">
                <a:latin typeface="+mj-lt"/>
              </a:rPr>
              <a:t>digital health capacity</a:t>
            </a:r>
            <a:r>
              <a:rPr lang="en-US" sz="1600" dirty="0">
                <a:latin typeface="+mj-lt"/>
              </a:rPr>
              <a:t> and regulatory harmonization</a:t>
            </a:r>
          </a:p>
          <a:p>
            <a:endParaRPr lang="en-US" sz="1600" dirty="0">
              <a:latin typeface="+mj-lt"/>
            </a:endParaRPr>
          </a:p>
          <a:p>
            <a:pPr marL="342900" indent="-342900">
              <a:buFont typeface="+mj-lt"/>
              <a:buAutoNum type="arabicPeriod" startAt="4"/>
            </a:pPr>
            <a:r>
              <a:rPr lang="en-US" sz="1600" b="1" dirty="0">
                <a:latin typeface="+mj-lt"/>
              </a:rPr>
              <a:t>Sustainable Financing &amp; Investment</a:t>
            </a:r>
            <a:endParaRPr lang="en-US" sz="1600" dirty="0">
              <a:latin typeface="+mj-lt"/>
            </a:endParaRPr>
          </a:p>
          <a:p>
            <a:pPr marL="627063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+mj-lt"/>
              </a:rPr>
              <a:t>Regional financing mechanisms and </a:t>
            </a:r>
            <a:r>
              <a:rPr lang="en-US" sz="1600" b="1" dirty="0">
                <a:latin typeface="+mj-lt"/>
              </a:rPr>
              <a:t>co-investment</a:t>
            </a:r>
            <a:r>
              <a:rPr lang="en-US" sz="1600" dirty="0">
                <a:latin typeface="+mj-lt"/>
              </a:rPr>
              <a:t> for health innovation, production, and emergency response</a:t>
            </a:r>
          </a:p>
          <a:p>
            <a:pPr marL="627063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+mj-lt"/>
              </a:rPr>
              <a:t>Technical support for </a:t>
            </a:r>
            <a:r>
              <a:rPr lang="en-US" sz="1600" b="1" dirty="0">
                <a:latin typeface="+mj-lt"/>
              </a:rPr>
              <a:t>health system transformation</a:t>
            </a:r>
            <a:r>
              <a:rPr lang="en-US" sz="1600" dirty="0">
                <a:latin typeface="+mj-lt"/>
              </a:rPr>
              <a:t> and equitable service delivery</a:t>
            </a:r>
          </a:p>
          <a:p>
            <a:endParaRPr lang="en-ID" sz="1600" dirty="0">
              <a:latin typeface="+mj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 descr="A group of flags in front of a pyramid&#10;&#10;AI-generated content may be incorrect.">
            <a:extLst>
              <a:ext uri="{FF2B5EF4-FFF2-40B4-BE49-F238E27FC236}">
                <a16:creationId xmlns:a16="http://schemas.microsoft.com/office/drawing/2014/main" id="{E273E1FC-8730-5EAF-2E1C-DA47131D084A}"/>
              </a:ext>
            </a:extLst>
          </p:cNvPr>
          <p:cNvPicPr>
            <a:picLocks noGrp="1" noChangeAspect="1"/>
          </p:cNvPicPr>
          <p:nvPr>
            <p:ph type="pic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" r="184"/>
          <a:stretch>
            <a:fillRect/>
          </a:stretch>
        </p:blipFill>
        <p:spPr>
          <a:gradFill>
            <a:gsLst>
              <a:gs pos="0">
                <a:schemeClr val="bg2">
                  <a:lumMod val="40000"/>
                  <a:lumOff val="60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2CF8C36-1C6D-3B02-A387-9AD60A0C96C7}"/>
              </a:ext>
            </a:extLst>
          </p:cNvPr>
          <p:cNvSpPr txBox="1"/>
          <p:nvPr/>
        </p:nvSpPr>
        <p:spPr>
          <a:xfrm>
            <a:off x="2990537" y="2118161"/>
            <a:ext cx="684930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b="1" spc="300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Thank You !</a:t>
            </a:r>
          </a:p>
        </p:txBody>
      </p:sp>
    </p:spTree>
    <p:extLst>
      <p:ext uri="{BB962C8B-B14F-4D97-AF65-F5344CB8AC3E}">
        <p14:creationId xmlns:p14="http://schemas.microsoft.com/office/powerpoint/2010/main" val="839888265"/>
      </p:ext>
    </p:extLst>
  </p:cSld>
  <p:clrMapOvr>
    <a:masterClrMapping/>
  </p:clrMapOvr>
</p:sld>
</file>

<file path=ppt/theme/theme1.xml><?xml version="1.0" encoding="utf-8"?>
<a:theme xmlns:a="http://schemas.openxmlformats.org/drawingml/2006/main" name="Slidehack Cheatsheet">
  <a:themeElements>
    <a:clrScheme name="Simple Light">
      <a:dk1>
        <a:srgbClr val="000000"/>
      </a:dk1>
      <a:lt1>
        <a:srgbClr val="FFFFFF"/>
      </a:lt1>
      <a:dk2>
        <a:srgbClr val="0000FF"/>
      </a:dk2>
      <a:lt2>
        <a:srgbClr val="E5E5FF"/>
      </a:lt2>
      <a:accent1>
        <a:srgbClr val="F7F7F7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Nunito sans Roboto Mono">
      <a:majorFont>
        <a:latin typeface="Nunito Sans"/>
        <a:ea typeface=""/>
        <a:cs typeface=""/>
      </a:majorFont>
      <a:minorFont>
        <a:latin typeface="Roboto Mon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169</TotalTime>
  <Words>1096</Words>
  <Application>Microsoft Office PowerPoint</Application>
  <PresentationFormat>Widescreen</PresentationFormat>
  <Paragraphs>106</Paragraphs>
  <Slides>8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Arial</vt:lpstr>
      <vt:lpstr>Book Antiqua</vt:lpstr>
      <vt:lpstr>Calibri</vt:lpstr>
      <vt:lpstr>Nunito Sans</vt:lpstr>
      <vt:lpstr>Open Sans ExtraBold</vt:lpstr>
      <vt:lpstr>Roboto Mono</vt:lpstr>
      <vt:lpstr>Slidehack Cheatsheet</vt:lpstr>
      <vt:lpstr>First D-8 Health Experts Meeting 17th November, 2025 </vt:lpstr>
      <vt:lpstr>Indonesia overview</vt:lpstr>
      <vt:lpstr>Strategic projects </vt:lpstr>
      <vt:lpstr>Major Achievements</vt:lpstr>
      <vt:lpstr>Current public health challenges and Capacity Gaps</vt:lpstr>
      <vt:lpstr>How can Indonesia’s contribute to the D-8  Health Agenda?</vt:lpstr>
      <vt:lpstr>What does Indonesia’s need to make the mentioned contributions?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GD Design</dc:creator>
  <cp:lastModifiedBy>Lisa Angelia</cp:lastModifiedBy>
  <cp:revision>6085</cp:revision>
  <dcterms:created xsi:type="dcterms:W3CDTF">2020-10-27T13:35:18Z</dcterms:created>
  <dcterms:modified xsi:type="dcterms:W3CDTF">2025-11-12T06:52:18Z</dcterms:modified>
</cp:coreProperties>
</file>