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1"/>
  </p:notesMasterIdLst>
  <p:handoutMasterIdLst>
    <p:handoutMasterId r:id="rId12"/>
  </p:handoutMasterIdLst>
  <p:sldIdLst>
    <p:sldId id="477" r:id="rId2"/>
    <p:sldId id="261" r:id="rId3"/>
    <p:sldId id="263" r:id="rId4"/>
    <p:sldId id="266" r:id="rId5"/>
    <p:sldId id="267" r:id="rId6"/>
    <p:sldId id="479" r:id="rId7"/>
    <p:sldId id="277" r:id="rId8"/>
    <p:sldId id="283" r:id="rId9"/>
    <p:sldId id="4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479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>
        <p:scale>
          <a:sx n="78" d="100"/>
          <a:sy n="78" d="100"/>
        </p:scale>
        <p:origin x="3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13/11/2025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053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4C404E4-26F4-2699-06B1-CF188E8922B8}"/>
              </a:ext>
            </a:extLst>
          </p:cNvPr>
          <p:cNvGrpSpPr/>
          <p:nvPr/>
        </p:nvGrpSpPr>
        <p:grpSpPr>
          <a:xfrm>
            <a:off x="301405" y="2622138"/>
            <a:ext cx="4240715" cy="1720208"/>
            <a:chOff x="3944436" y="4048037"/>
            <a:chExt cx="4073504" cy="172020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037DA9C-B13F-41B2-EDB2-3BECD62CD839}"/>
                </a:ext>
              </a:extLst>
            </p:cNvPr>
            <p:cNvSpPr txBox="1"/>
            <p:nvPr/>
          </p:nvSpPr>
          <p:spPr>
            <a:xfrm>
              <a:off x="3964918" y="4070023"/>
              <a:ext cx="4019363" cy="1698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Bambang </a:t>
              </a:r>
              <a:r>
                <a:rPr lang="en-US" sz="2400" b="1" spc="600" dirty="0" err="1">
                  <a:solidFill>
                    <a:schemeClr val="bg1"/>
                  </a:solidFill>
                  <a:effectLst/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Widianto</a:t>
              </a:r>
              <a:endParaRPr lang="en-US" sz="2400" b="1" spc="600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Indonesia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134D108-032F-1B07-70BB-2B8D53FD5B76}"/>
                </a:ext>
              </a:extLst>
            </p:cNvPr>
            <p:cNvSpPr/>
            <p:nvPr/>
          </p:nvSpPr>
          <p:spPr>
            <a:xfrm>
              <a:off x="3944436" y="4048037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5213879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Indonesia overview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id="{D8BE85B2-92E5-3112-C6D1-AA1B56FFA532}"/>
              </a:ext>
            </a:extLst>
          </p:cNvPr>
          <p:cNvSpPr txBox="1"/>
          <p:nvPr/>
        </p:nvSpPr>
        <p:spPr>
          <a:xfrm>
            <a:off x="12290921" y="1550642"/>
            <a:ext cx="91860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dk1"/>
                </a:solidFill>
                <a:latin typeface="Nunito Sans"/>
                <a:sym typeface="Nunito Sans"/>
              </a:rPr>
              <a:t>Overview of the </a:t>
            </a:r>
            <a:r>
              <a:rPr lang="en-US" sz="2400" dirty="0">
                <a:solidFill>
                  <a:schemeClr val="dk1"/>
                </a:solidFill>
                <a:latin typeface="Nunito Sans"/>
              </a:rPr>
              <a:t>country’s pharmaceutical sector and vaccine ecosystem</a:t>
            </a:r>
            <a:endParaRPr lang="en-US" sz="2400" dirty="0">
              <a:solidFill>
                <a:schemeClr val="dk1"/>
              </a:solidFill>
              <a:latin typeface="Nunito Sans"/>
              <a:sym typeface="Nunito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62FA56-73B4-19A4-9282-E2E0070EDDD5}"/>
              </a:ext>
            </a:extLst>
          </p:cNvPr>
          <p:cNvSpPr txBox="1"/>
          <p:nvPr/>
        </p:nvSpPr>
        <p:spPr>
          <a:xfrm>
            <a:off x="1233519" y="1871758"/>
            <a:ext cx="9837472" cy="417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4000"/>
              </a:lnSpc>
              <a:buAutoNum type="arabicPeriod"/>
            </a:pPr>
            <a:r>
              <a:rPr lang="en-US" b="1" dirty="0">
                <a:latin typeface="+mj-lt"/>
              </a:rPr>
              <a:t>Strong Domestic Capacity</a:t>
            </a:r>
            <a:endParaRPr lang="en-US" dirty="0">
              <a:latin typeface="+mj-lt"/>
            </a:endParaRPr>
          </a:p>
          <a:p>
            <a:pPr marL="625475" indent="-269875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Produces key routine vaccines and priority pharmaceuticals domestically through Bio Farma, </a:t>
            </a:r>
            <a:r>
              <a:rPr lang="en-US" dirty="0" err="1">
                <a:latin typeface="+mj-lt"/>
              </a:rPr>
              <a:t>Etana</a:t>
            </a:r>
            <a:r>
              <a:rPr lang="en-US" dirty="0">
                <a:latin typeface="+mj-lt"/>
              </a:rPr>
              <a:t>, </a:t>
            </a:r>
            <a:r>
              <a:rPr lang="en-US" dirty="0" err="1">
                <a:latin typeface="+mj-lt"/>
              </a:rPr>
              <a:t>Biotis</a:t>
            </a:r>
            <a:r>
              <a:rPr lang="en-US" dirty="0">
                <a:latin typeface="+mj-lt"/>
              </a:rPr>
              <a:t>, and JBIO.</a:t>
            </a:r>
          </a:p>
          <a:p>
            <a:pPr marL="625475" indent="-269875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Expanding capabilities in biologics and biotechnology, including next-generation vaccine platforms.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 startAt="2"/>
            </a:pPr>
            <a:r>
              <a:rPr lang="en-US" b="1" dirty="0">
                <a:latin typeface="+mj-lt"/>
              </a:rPr>
              <a:t>Innovation &amp; R&amp;D</a:t>
            </a:r>
            <a:endParaRPr lang="en-US" dirty="0">
              <a:latin typeface="+mj-lt"/>
            </a:endParaRPr>
          </a:p>
          <a:p>
            <a:pPr marL="6413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Strengthening national R&amp;D in vaccines, biotechnology, and Phytopharmaceuticals.</a:t>
            </a:r>
          </a:p>
          <a:p>
            <a:pPr marL="6413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Advancing clinical research and local innovation through public-private partnerships.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 startAt="3"/>
            </a:pPr>
            <a:r>
              <a:rPr lang="en-US" b="1" dirty="0">
                <a:latin typeface="+mj-lt"/>
              </a:rPr>
              <a:t>Policy &amp; Resilience</a:t>
            </a:r>
            <a:endParaRPr lang="en-US" dirty="0">
              <a:latin typeface="+mj-lt"/>
            </a:endParaRPr>
          </a:p>
          <a:p>
            <a:pPr marL="355600">
              <a:lnSpc>
                <a:spcPct val="114000"/>
              </a:lnSpc>
            </a:pPr>
            <a:r>
              <a:rPr lang="en-US" dirty="0">
                <a:latin typeface="+mj-lt"/>
              </a:rPr>
              <a:t>Guided by Health Law No. 17/2023 and the Pharma–MedTech Roadmap to achieve long-term self-reliance.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 startAt="4"/>
            </a:pPr>
            <a:r>
              <a:rPr lang="en-US" b="1" dirty="0">
                <a:latin typeface="+mj-lt"/>
              </a:rPr>
              <a:t>D-8 Collaboration Opportunities</a:t>
            </a:r>
            <a:endParaRPr lang="en-US" dirty="0">
              <a:latin typeface="+mj-lt"/>
            </a:endParaRPr>
          </a:p>
          <a:p>
            <a:pPr marL="355600">
              <a:lnSpc>
                <a:spcPct val="114000"/>
              </a:lnSpc>
            </a:pPr>
            <a:r>
              <a:rPr lang="en-US" dirty="0">
                <a:latin typeface="+mj-lt"/>
              </a:rPr>
              <a:t>Joint R&amp;D, co-manufacturing, regulatory cooperation, and regional supply-chain cooperation.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1602" y="658892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National Policies and Strategic Frameworks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12006977" y="1654208"/>
            <a:ext cx="93331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dk1"/>
                </a:solidFill>
                <a:latin typeface="Nunito Sans"/>
              </a:rPr>
              <a:t>Highlight national strategies or regulatory reforms supporting local manufacturing and access to essential medicines and vaccines</a:t>
            </a:r>
            <a:endParaRPr lang="pt-BR" sz="16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7CB7E-9A4C-10CA-B008-B9A9BDB318DB}"/>
              </a:ext>
            </a:extLst>
          </p:cNvPr>
          <p:cNvSpPr txBox="1"/>
          <p:nvPr/>
        </p:nvSpPr>
        <p:spPr>
          <a:xfrm>
            <a:off x="791602" y="1397876"/>
            <a:ext cx="1065374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+mj-lt"/>
              </a:rPr>
              <a:t>Policy &amp; Governance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Health Law No. 17/2023</a:t>
            </a:r>
            <a:r>
              <a:rPr lang="en-US" sz="1600" dirty="0">
                <a:latin typeface="+mj-lt"/>
              </a:rPr>
              <a:t> &amp; </a:t>
            </a:r>
            <a:r>
              <a:rPr lang="en-US" sz="1600" b="1" dirty="0">
                <a:latin typeface="+mj-lt"/>
              </a:rPr>
              <a:t>Gov. Reg. No. 28/2024</a:t>
            </a:r>
            <a:r>
              <a:rPr lang="en-US" sz="1600" dirty="0">
                <a:latin typeface="+mj-lt"/>
              </a:rPr>
              <a:t>: Framework for national self-reliance in health.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Health System Transformation (2021–2025):</a:t>
            </a:r>
            <a:r>
              <a:rPr lang="en-US" sz="1600" dirty="0">
                <a:latin typeface="+mj-lt"/>
              </a:rPr>
              <a:t> Pillar on </a:t>
            </a:r>
            <a:r>
              <a:rPr lang="en-US" sz="1600" i="1" dirty="0">
                <a:latin typeface="+mj-lt"/>
              </a:rPr>
              <a:t>Pharmaceutical &amp; Medical Device Resilience</a:t>
            </a:r>
            <a:r>
              <a:rPr lang="en-US" sz="1600" dirty="0">
                <a:latin typeface="+mj-lt"/>
              </a:rPr>
              <a:t>.</a:t>
            </a:r>
          </a:p>
          <a:p>
            <a:pPr marL="625475" indent="-2698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Local Content (TKDN)</a:t>
            </a:r>
            <a:r>
              <a:rPr lang="en-US" sz="1600" dirty="0">
                <a:latin typeface="+mj-lt"/>
              </a:rPr>
              <a:t> &amp; incentives to boost domestic production &amp; tech transfer.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ID" sz="1600" b="1" dirty="0">
                <a:latin typeface="+mj-lt"/>
              </a:rPr>
              <a:t>Pharmaceutical &amp; Vaccine Manufacturing</a:t>
            </a:r>
          </a:p>
          <a:p>
            <a:pPr marL="539750" indent="-184150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14 </a:t>
            </a:r>
            <a:r>
              <a:rPr lang="en-ID" sz="1600" b="1" dirty="0">
                <a:latin typeface="+mj-lt"/>
              </a:rPr>
              <a:t>routine vaccine antigens</a:t>
            </a:r>
            <a:r>
              <a:rPr lang="en-ID" sz="1600" dirty="0">
                <a:latin typeface="+mj-lt"/>
              </a:rPr>
              <a:t> produced domestically (HPV, PCV, Rotavirus, JE, etc.).</a:t>
            </a:r>
          </a:p>
          <a:p>
            <a:pPr marL="539750" indent="-184150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8/10 top </a:t>
            </a:r>
            <a:r>
              <a:rPr lang="en-ID" sz="1600" b="1" dirty="0">
                <a:latin typeface="+mj-lt"/>
              </a:rPr>
              <a:t>APIs</a:t>
            </a:r>
            <a:r>
              <a:rPr lang="en-ID" sz="1600" dirty="0">
                <a:latin typeface="+mj-lt"/>
              </a:rPr>
              <a:t> locally produced; 12 more under development.</a:t>
            </a:r>
          </a:p>
          <a:p>
            <a:pPr marL="539750" indent="-184150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Technology transfers</a:t>
            </a:r>
            <a:r>
              <a:rPr lang="en-ID" sz="1600" dirty="0">
                <a:latin typeface="+mj-lt"/>
              </a:rPr>
              <a:t> for mRNA, viral vector, recombinant vaccines (</a:t>
            </a:r>
            <a:r>
              <a:rPr lang="en-ID" sz="1600" dirty="0" err="1">
                <a:latin typeface="+mj-lt"/>
              </a:rPr>
              <a:t>Indovac</a:t>
            </a:r>
            <a:r>
              <a:rPr lang="en-ID" sz="1600" dirty="0">
                <a:latin typeface="+mj-lt"/>
              </a:rPr>
              <a:t>, </a:t>
            </a:r>
            <a:r>
              <a:rPr lang="en-ID" sz="1600" dirty="0" err="1">
                <a:latin typeface="+mj-lt"/>
              </a:rPr>
              <a:t>Inavac</a:t>
            </a:r>
            <a:r>
              <a:rPr lang="en-ID" sz="1600" dirty="0">
                <a:latin typeface="+mj-lt"/>
              </a:rPr>
              <a:t>, </a:t>
            </a:r>
            <a:r>
              <a:rPr lang="en-ID" sz="1600" dirty="0" err="1">
                <a:latin typeface="+mj-lt"/>
              </a:rPr>
              <a:t>Etana</a:t>
            </a:r>
            <a:r>
              <a:rPr lang="en-ID" sz="1600" dirty="0">
                <a:latin typeface="+mj-lt"/>
              </a:rPr>
              <a:t>, </a:t>
            </a:r>
            <a:r>
              <a:rPr lang="en-ID" sz="1600" dirty="0" err="1">
                <a:latin typeface="+mj-lt"/>
              </a:rPr>
              <a:t>Biotis</a:t>
            </a:r>
            <a:r>
              <a:rPr lang="en-ID" sz="1600" dirty="0">
                <a:latin typeface="+mj-lt"/>
              </a:rPr>
              <a:t>).</a:t>
            </a:r>
          </a:p>
          <a:p>
            <a:pPr marL="539750" indent="-1841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Public–Private Partnerships</a:t>
            </a:r>
            <a:r>
              <a:rPr lang="en-ID" sz="1600" dirty="0">
                <a:latin typeface="+mj-lt"/>
              </a:rPr>
              <a:t>: Bio Farma, </a:t>
            </a:r>
            <a:r>
              <a:rPr lang="en-ID" sz="1600" dirty="0" err="1">
                <a:latin typeface="+mj-lt"/>
              </a:rPr>
              <a:t>Etana</a:t>
            </a:r>
            <a:r>
              <a:rPr lang="en-ID" sz="1600" dirty="0">
                <a:latin typeface="+mj-lt"/>
              </a:rPr>
              <a:t>, </a:t>
            </a:r>
            <a:r>
              <a:rPr lang="en-ID" sz="1600" dirty="0" err="1">
                <a:latin typeface="+mj-lt"/>
              </a:rPr>
              <a:t>Biotis</a:t>
            </a:r>
            <a:r>
              <a:rPr lang="en-ID" sz="1600" dirty="0">
                <a:latin typeface="+mj-lt"/>
              </a:rPr>
              <a:t>, JBIO.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ID" sz="1600" b="1" dirty="0">
                <a:latin typeface="+mj-lt"/>
              </a:rPr>
              <a:t>Access and Affordability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ID" sz="1600" dirty="0">
                <a:latin typeface="+mj-lt"/>
              </a:rPr>
              <a:t>e-Catalogue reform prioritizing local products:</a:t>
            </a:r>
          </a:p>
          <a:p>
            <a:pPr marL="895350" indent="-269875">
              <a:buFontTx/>
              <a:buChar char="-"/>
            </a:pPr>
            <a:r>
              <a:rPr lang="en-ID" sz="1600" dirty="0">
                <a:latin typeface="+mj-lt"/>
              </a:rPr>
              <a:t>Domestic medical devices: 48% of e-catalogue transactions in 2023 (up from 12% in 2019 – 2021).</a:t>
            </a:r>
          </a:p>
          <a:p>
            <a:pPr marL="895350" indent="-269875">
              <a:buFontTx/>
              <a:buChar char="-"/>
            </a:pPr>
            <a:r>
              <a:rPr lang="en-ID" sz="1600" dirty="0">
                <a:latin typeface="+mj-lt"/>
              </a:rPr>
              <a:t>Gradual increase of products with &gt;50% local content 10% (2023) to 25% (2025).</a:t>
            </a:r>
          </a:p>
          <a:p>
            <a:pPr marL="625475" indent="-285750">
              <a:buFont typeface="Arial" panose="020B0604020202020204" pitchFamily="34" charset="0"/>
              <a:buChar char="•"/>
            </a:pPr>
            <a:r>
              <a:rPr lang="en-ID" sz="1600" b="1" dirty="0">
                <a:latin typeface="+mj-lt"/>
              </a:rPr>
              <a:t>“Change Source” Policy </a:t>
            </a:r>
            <a:r>
              <a:rPr lang="en-ID" sz="1600" dirty="0">
                <a:latin typeface="+mj-lt"/>
              </a:rPr>
              <a:t>reduces dependency on imported APIs by 19.75%.</a:t>
            </a:r>
          </a:p>
          <a:p>
            <a:pPr marL="625475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Digital systems (SATUSEHAT)</a:t>
            </a:r>
            <a:r>
              <a:rPr lang="en-US" sz="1600" dirty="0">
                <a:latin typeface="+mj-lt"/>
              </a:rPr>
              <a:t> for traceability &amp; procurement transparency.</a:t>
            </a:r>
            <a:endParaRPr lang="en-ID" sz="1600" dirty="0">
              <a:latin typeface="+mj-lt"/>
            </a:endParaRPr>
          </a:p>
          <a:p>
            <a:pPr marL="342900" indent="-342900">
              <a:buFont typeface="+mj-lt"/>
              <a:buAutoNum type="arabicPeriod" startAt="4"/>
            </a:pPr>
            <a:r>
              <a:rPr lang="en-US" sz="1600" b="1" dirty="0">
                <a:latin typeface="+mj-lt"/>
              </a:rPr>
              <a:t>Innovation &amp; Collaboration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Global partnerships for </a:t>
            </a:r>
            <a:r>
              <a:rPr lang="en-US" sz="1600" b="1" dirty="0">
                <a:latin typeface="+mj-lt"/>
              </a:rPr>
              <a:t>R&amp;D &amp; technology transfer</a:t>
            </a:r>
            <a:r>
              <a:rPr lang="en-US" sz="1600" dirty="0">
                <a:latin typeface="+mj-lt"/>
              </a:rPr>
              <a:t>.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Establishment of </a:t>
            </a:r>
            <a:r>
              <a:rPr lang="en-US" sz="1600" b="1" dirty="0">
                <a:latin typeface="+mj-lt"/>
              </a:rPr>
              <a:t>National Vaccine R&amp;D &amp; Manufacturing Hub</a:t>
            </a:r>
            <a:r>
              <a:rPr lang="en-US" sz="1600" dirty="0">
                <a:latin typeface="+mj-lt"/>
              </a:rPr>
              <a:t>.</a:t>
            </a:r>
          </a:p>
          <a:p>
            <a:pPr marL="625475" indent="-269875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Integration of </a:t>
            </a:r>
            <a:r>
              <a:rPr lang="en-US" sz="1600" b="1" dirty="0">
                <a:latin typeface="+mj-lt"/>
              </a:rPr>
              <a:t>biotech &amp; digital health</a:t>
            </a:r>
            <a:r>
              <a:rPr lang="en-US" sz="1600" dirty="0">
                <a:latin typeface="+mj-lt"/>
              </a:rPr>
              <a:t> for system resilience.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9691287" cy="135417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Pharmaceutical Manufacturing and Supply-Chain Systems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006977" y="2127712"/>
            <a:ext cx="83136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200" dirty="0">
                <a:solidFill>
                  <a:schemeClr val="dk1"/>
                </a:solidFill>
                <a:latin typeface="Nunito Sans"/>
              </a:rPr>
              <a:t>Describe main local manufacturing initiatives, and supply-chain strengthening efforts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99B2583-94D1-08CC-D704-95D65B818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078" y="2187194"/>
            <a:ext cx="10318251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5113" indent="-26511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Expanding advanced biologics manufacturing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including mRNA, viral vector, and recombinant platforms to secure long-term vaccine and therapeutic supply.</a:t>
            </a:r>
            <a:endParaRPr kumimoji="0" lang="en-US" alt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265113" marR="0" lvl="0" indent="-2651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Building an integrated vaccine &amp; biotech ecosystem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that connects R&amp;D hubs, manufacturers, national laboratories, and streamlined regulatory pathways for rapid scale-up.</a:t>
            </a:r>
          </a:p>
          <a:p>
            <a:pPr marL="265113" marR="0" lvl="0" indent="-2651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Modernizing cold chain, warehousing, and last-mile distribution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supported by SATUSEHAT for real-time traceability, forecasting, and procurement transparency.</a:t>
            </a:r>
          </a:p>
          <a:p>
            <a:pPr marL="265113" marR="0" lvl="0" indent="-2651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Strengthening investment and market incentives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through accelerated market access, GMP upgrading support, and export-readiness programs for vaccines, pharmaceuticals, and medical devices.</a:t>
            </a:r>
          </a:p>
          <a:p>
            <a:pPr marL="265113" marR="0" lvl="0" indent="-2651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Enhancing innovation through strategic partnerships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including global tech transfer, advanced clinical research, and development of phytopharmaceuticals and next-generation platforms.</a:t>
            </a:r>
          </a:p>
          <a:p>
            <a:pPr marL="265113" marR="0" lvl="0" indent="-2651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D-8 collaboration opportunities: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co-manufacturing of vaccines/APIs/devices, regulatory convergence and mutual recognition, joint R&amp;D, and a regional supply-chain resilience network.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A8E24925-99B5-FA02-3E85-59A384CCB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21" y="1880998"/>
            <a:ext cx="10251158" cy="2600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High production costs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due to reliance on imported raw materials and limited economies of scale.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Quality assurance gaps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including uneven GMP readiness and limited advanced testing capacity for biologics and high-risk devices.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Technology transfer barriers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—restricted access to proprietary know-how, limited local expertise, and slow absorption of advanced platforms.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Supply-chain vulnerabilities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especially for specialized reagents, components, and skilled bioprocess workforce.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b="1" dirty="0">
                <a:latin typeface="+mj-lt"/>
              </a:rPr>
              <a:t>Insufficient regional regulatory harmonization</a:t>
            </a:r>
            <a:r>
              <a:rPr lang="en-US" dirty="0">
                <a:latin typeface="+mj-lt"/>
              </a:rPr>
              <a:t> affecting co-manufacturing and timely access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7339379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Access and Sustainability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803404" y="1839815"/>
            <a:ext cx="84831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200" dirty="0">
                <a:solidFill>
                  <a:schemeClr val="dk1"/>
                </a:solidFill>
                <a:latin typeface="Nunito Sans"/>
              </a:rPr>
              <a:t>Overview of the national immunization programme, and </a:t>
            </a: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200" dirty="0">
                <a:solidFill>
                  <a:schemeClr val="dk1"/>
                </a:solidFill>
                <a:latin typeface="Nunito Sans"/>
              </a:rPr>
              <a:t>Efforts to localize vaccine production or secure sustainable access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F574F8-C786-BDA2-B4C4-D2FF72186E85}"/>
              </a:ext>
            </a:extLst>
          </p:cNvPr>
          <p:cNvSpPr txBox="1"/>
          <p:nvPr/>
        </p:nvSpPr>
        <p:spPr>
          <a:xfrm>
            <a:off x="837669" y="1516650"/>
            <a:ext cx="11151704" cy="3539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b="1" dirty="0"/>
              <a:t>National Immunization </a:t>
            </a:r>
            <a:r>
              <a:rPr lang="en-US" b="1" dirty="0" err="1"/>
              <a:t>Programme</a:t>
            </a:r>
            <a:endParaRPr lang="en-US" dirty="0"/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Delivers </a:t>
            </a:r>
            <a:r>
              <a:rPr lang="en-US" b="1" dirty="0"/>
              <a:t>14 routine vaccines</a:t>
            </a:r>
            <a:r>
              <a:rPr lang="en-US" dirty="0"/>
              <a:t>, recently expanded with HPV, PCV, and Rotavirus.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Nationwide coverage through </a:t>
            </a:r>
            <a:r>
              <a:rPr lang="en-US" dirty="0" err="1"/>
              <a:t>Puskesmas</a:t>
            </a:r>
            <a:r>
              <a:rPr lang="en-US" dirty="0"/>
              <a:t>–</a:t>
            </a:r>
            <a:r>
              <a:rPr lang="en-US" dirty="0" err="1"/>
              <a:t>Posyandu</a:t>
            </a:r>
            <a:r>
              <a:rPr lang="en-US" dirty="0"/>
              <a:t> network with strengthened cold chain.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Digitalized via </a:t>
            </a:r>
            <a:r>
              <a:rPr lang="en-US" b="1" dirty="0"/>
              <a:t>SATUSEHAT</a:t>
            </a:r>
            <a:r>
              <a:rPr lang="en-US" dirty="0"/>
              <a:t> for vaccination records, reminders, and stock monitoring.</a:t>
            </a:r>
          </a:p>
          <a:p>
            <a:pPr algn="just">
              <a:lnSpc>
                <a:spcPct val="114000"/>
              </a:lnSpc>
            </a:pPr>
            <a:endParaRPr lang="en-US" b="1" dirty="0"/>
          </a:p>
          <a:p>
            <a:pPr algn="just">
              <a:lnSpc>
                <a:spcPct val="114000"/>
              </a:lnSpc>
            </a:pPr>
            <a:r>
              <a:rPr lang="en-US" b="1" dirty="0"/>
              <a:t>Vaccine Localization &amp; Sustainable Access</a:t>
            </a:r>
            <a:endParaRPr lang="en-US" dirty="0"/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Domestic production of </a:t>
            </a:r>
            <a:r>
              <a:rPr lang="en-US" b="1" dirty="0"/>
              <a:t>7 key antigens</a:t>
            </a:r>
            <a:r>
              <a:rPr lang="en-US" dirty="0"/>
              <a:t>; ongoing tech transfer for remaining routine vaccines.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Growing capacity in </a:t>
            </a:r>
            <a:r>
              <a:rPr lang="en-US" b="1" dirty="0"/>
              <a:t>mRNA, viral vector, and recombinant</a:t>
            </a:r>
            <a:r>
              <a:rPr lang="en-US" dirty="0"/>
              <a:t> platforms through national biotech partnerships.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Policy incentives (TKDN, e-catalogue, change-source reforms) secure long-term affordability and supply.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Strengthening a national </a:t>
            </a:r>
            <a:r>
              <a:rPr lang="en-US" b="1" dirty="0"/>
              <a:t>Vaccine R&amp;D and Manufacturing Hub</a:t>
            </a:r>
            <a:r>
              <a:rPr lang="en-US" dirty="0"/>
              <a:t> to support scale-up and regional supply.</a:t>
            </a:r>
          </a:p>
        </p:txBody>
      </p:sp>
    </p:spTree>
    <p:extLst>
      <p:ext uri="{BB962C8B-B14F-4D97-AF65-F5344CB8AC3E}">
        <p14:creationId xmlns:p14="http://schemas.microsoft.com/office/powerpoint/2010/main" val="39278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1007393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Indonesia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E4B895-08D7-240B-D0C6-5D5484E592EB}"/>
              </a:ext>
            </a:extLst>
          </p:cNvPr>
          <p:cNvSpPr txBox="1"/>
          <p:nvPr/>
        </p:nvSpPr>
        <p:spPr>
          <a:xfrm>
            <a:off x="792849" y="1866790"/>
            <a:ext cx="11039061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+mj-lt"/>
              </a:rPr>
              <a:t>Regional Manufacturing &amp; Technology Platforms</a:t>
            </a:r>
            <a:endParaRPr lang="en-US" dirty="0">
              <a:latin typeface="+mj-lt"/>
            </a:endParaRPr>
          </a:p>
          <a:p>
            <a:pPr marL="622300" indent="-265113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Enabling </a:t>
            </a:r>
            <a:r>
              <a:rPr lang="en-US" b="1" dirty="0">
                <a:latin typeface="+mj-lt"/>
              </a:rPr>
              <a:t>co-manufacturing</a:t>
            </a:r>
            <a:r>
              <a:rPr lang="en-US" dirty="0">
                <a:latin typeface="+mj-lt"/>
              </a:rPr>
              <a:t> of vaccines, APIs, and essential medicines through Indonesia’s established biotech industry.</a:t>
            </a:r>
          </a:p>
          <a:p>
            <a:pPr marL="622300" indent="-26511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Sharing expertise in </a:t>
            </a:r>
            <a:r>
              <a:rPr lang="en-US" b="1" dirty="0">
                <a:latin typeface="+mj-lt"/>
              </a:rPr>
              <a:t>advanced platforms</a:t>
            </a:r>
            <a:r>
              <a:rPr lang="en-US" dirty="0">
                <a:latin typeface="+mj-lt"/>
              </a:rPr>
              <a:t> (mRNA, viral vector, recombinant).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b="1" dirty="0">
                <a:latin typeface="+mj-lt"/>
              </a:rPr>
              <a:t>Joint R&amp;D and Technology Transfer</a:t>
            </a:r>
            <a:endParaRPr lang="en-US" dirty="0">
              <a:latin typeface="+mj-lt"/>
            </a:endParaRPr>
          </a:p>
          <a:p>
            <a:pPr marL="622300" indent="-265113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Opening Indonesia’s </a:t>
            </a:r>
            <a:r>
              <a:rPr lang="en-US" b="1" dirty="0">
                <a:latin typeface="+mj-lt"/>
              </a:rPr>
              <a:t>Vaccine &amp; Biotech R&amp;D Hub</a:t>
            </a:r>
            <a:r>
              <a:rPr lang="en-US" dirty="0">
                <a:latin typeface="+mj-lt"/>
              </a:rPr>
              <a:t> for collaborative development and clinical trials.</a:t>
            </a:r>
          </a:p>
          <a:p>
            <a:pPr marL="622300" indent="-26511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Supporting members in </a:t>
            </a:r>
            <a:r>
              <a:rPr lang="en-US" b="1" dirty="0">
                <a:latin typeface="+mj-lt"/>
              </a:rPr>
              <a:t>bioprocessing, fill–finish, and quality systems</a:t>
            </a:r>
            <a:r>
              <a:rPr lang="en-US" dirty="0"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b="1" dirty="0">
                <a:latin typeface="+mj-lt"/>
              </a:rPr>
              <a:t>Supply-Chain &amp; Digital Strengthening</a:t>
            </a:r>
            <a:endParaRPr lang="en-US" dirty="0">
              <a:latin typeface="+mj-lt"/>
            </a:endParaRPr>
          </a:p>
          <a:p>
            <a:pPr marL="622300" indent="-265113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Contributing to </a:t>
            </a:r>
            <a:r>
              <a:rPr lang="en-US" b="1" dirty="0">
                <a:latin typeface="+mj-lt"/>
              </a:rPr>
              <a:t>pooled procurement, joint forecasting, and emergency stockpiles</a:t>
            </a:r>
            <a:r>
              <a:rPr lang="en-US" dirty="0">
                <a:latin typeface="+mj-lt"/>
              </a:rPr>
              <a:t>.</a:t>
            </a:r>
          </a:p>
          <a:p>
            <a:pPr marL="622300" indent="-26511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Sharing digital tools (e.g., SATUSEHAT-based logistics tracking) to improve regional distribution.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b="1" dirty="0">
                <a:latin typeface="+mj-lt"/>
              </a:rPr>
              <a:t>Regulatory &amp; Quality Harmonization</a:t>
            </a:r>
            <a:endParaRPr lang="en-US" dirty="0">
              <a:latin typeface="+mj-lt"/>
            </a:endParaRPr>
          </a:p>
          <a:p>
            <a:pPr marL="622300" indent="-26511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Advancing </a:t>
            </a:r>
            <a:r>
              <a:rPr lang="en-US" b="1" dirty="0">
                <a:latin typeface="+mj-lt"/>
              </a:rPr>
              <a:t>mutual recognition</a:t>
            </a:r>
            <a:r>
              <a:rPr lang="en-US" dirty="0">
                <a:latin typeface="+mj-lt"/>
              </a:rPr>
              <a:t>, GMP alignment, and regional QA standards to accelerate access across D-8.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b="1" dirty="0">
                <a:latin typeface="+mj-lt"/>
              </a:rPr>
              <a:t>Capacity Building &amp; South–South Cooperation</a:t>
            </a:r>
            <a:endParaRPr lang="en-US" dirty="0">
              <a:latin typeface="+mj-lt"/>
            </a:endParaRPr>
          </a:p>
          <a:p>
            <a:pPr marL="622300" indent="-265113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Training programs for </a:t>
            </a:r>
            <a:r>
              <a:rPr lang="en-US" b="1" dirty="0">
                <a:latin typeface="+mj-lt"/>
              </a:rPr>
              <a:t>regulators, bioprocess engineers, lab specialists</a:t>
            </a:r>
            <a:r>
              <a:rPr lang="en-US" dirty="0">
                <a:latin typeface="+mj-lt"/>
              </a:rPr>
              <a:t>, and vaccine QA/QC professionals.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Indonesia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F1A08C5-66C4-15D2-6A8B-6BA825531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036" y="1974948"/>
            <a:ext cx="10601927" cy="290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57188" marR="0" lvl="0" indent="-3571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Stronger policy &amp; investment support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for R&amp;D, GMP upgrading, and local content expansion.</a:t>
            </a:r>
          </a:p>
          <a:p>
            <a:pPr marL="357188" marR="0" lvl="0" indent="-3571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Access to advanced technology &amp; IP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including adjuvants, seed strains, and platform know-how (mRNA, viral vector, recombinant).</a:t>
            </a:r>
          </a:p>
          <a:p>
            <a:pPr marL="357188" marR="0" lvl="0" indent="-3571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Highly skilled workforce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especially bioprocess engineers, regulatory scientists, QC/QA specialists, and clinical trial teams.</a:t>
            </a:r>
          </a:p>
          <a:p>
            <a:pPr marL="357188" marR="0" lvl="0" indent="-3571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Enhanced regulatory and quality systems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for biologics, lot release, and WHO PQ alignment.</a:t>
            </a:r>
          </a:p>
          <a:p>
            <a:pPr marL="357188" marR="0" lvl="0" indent="-3571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Reliable supply chain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for raw materials, reagents, consumables, and specialized equipment.</a:t>
            </a:r>
          </a:p>
          <a:p>
            <a:pPr marL="357188" marR="0" lvl="0" indent="-3571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Regional collaboration mechanisms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including pooled procurement, tech transfer frameworks, and regulatory convergence under D-8.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209</TotalTime>
  <Words>1094</Words>
  <Application>Microsoft Office PowerPoint</Application>
  <PresentationFormat>Widescreen</PresentationFormat>
  <Paragraphs>93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Book Antiqua</vt:lpstr>
      <vt:lpstr>Calibri</vt:lpstr>
      <vt:lpstr>Nunito Sans</vt:lpstr>
      <vt:lpstr>Open Sans ExtraBold</vt:lpstr>
      <vt:lpstr>Roboto Mono</vt:lpstr>
      <vt:lpstr>Slidehack Cheatsheet</vt:lpstr>
      <vt:lpstr>First D-8 Health Experts Meeting 17th November, 2025 </vt:lpstr>
      <vt:lpstr>Indonesia overview</vt:lpstr>
      <vt:lpstr>National Policies and Strategic Frameworks </vt:lpstr>
      <vt:lpstr>Pharmaceutical Manufacturing and Supply-Chain Systems</vt:lpstr>
      <vt:lpstr>Current challenges and Gaps</vt:lpstr>
      <vt:lpstr>Vaccine Access and Sustainability</vt:lpstr>
      <vt:lpstr>How can Indonesia contribute to the D-8  Health Agenda?</vt:lpstr>
      <vt:lpstr>What does Indonesia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Lisa Angelia</cp:lastModifiedBy>
  <cp:revision>6098</cp:revision>
  <dcterms:created xsi:type="dcterms:W3CDTF">2020-10-27T13:35:18Z</dcterms:created>
  <dcterms:modified xsi:type="dcterms:W3CDTF">2025-11-13T08:19:54Z</dcterms:modified>
</cp:coreProperties>
</file>