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7" r:id="rId1"/>
  </p:sldMasterIdLst>
  <p:notesMasterIdLst>
    <p:notesMasterId r:id="rId13"/>
  </p:notesMasterIdLst>
  <p:handoutMasterIdLst>
    <p:handoutMasterId r:id="rId14"/>
  </p:handoutMasterIdLst>
  <p:sldIdLst>
    <p:sldId id="477" r:id="rId2"/>
    <p:sldId id="261" r:id="rId3"/>
    <p:sldId id="480" r:id="rId4"/>
    <p:sldId id="263" r:id="rId5"/>
    <p:sldId id="266" r:id="rId6"/>
    <p:sldId id="267" r:id="rId7"/>
    <p:sldId id="479" r:id="rId8"/>
    <p:sldId id="277" r:id="rId9"/>
    <p:sldId id="481" r:id="rId10"/>
    <p:sldId id="283" r:id="rId11"/>
    <p:sldId id="478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3EFD1C34-8F08-4903-9DB6-7EB72C2065F7}">
          <p14:sldIdLst>
            <p14:sldId id="477"/>
            <p14:sldId id="261"/>
            <p14:sldId id="480"/>
            <p14:sldId id="263"/>
            <p14:sldId id="266"/>
            <p14:sldId id="267"/>
            <p14:sldId id="479"/>
            <p14:sldId id="277"/>
            <p14:sldId id="481"/>
            <p14:sldId id="283"/>
            <p14:sldId id="478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D Design" initials="GD" lastIdx="3" clrIdx="0">
    <p:extLst>
      <p:ext uri="{19B8F6BF-5375-455C-9EA6-DF929625EA0E}">
        <p15:presenceInfo xmlns:p15="http://schemas.microsoft.com/office/powerpoint/2012/main" userId="GD Desig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B6F3"/>
    <a:srgbClr val="0E0E14"/>
    <a:srgbClr val="1D1D29"/>
    <a:srgbClr val="2F2F45"/>
    <a:srgbClr val="29293B"/>
    <a:srgbClr val="1D1D2B"/>
    <a:srgbClr val="71CEEB"/>
    <a:srgbClr val="FFFFFF"/>
    <a:srgbClr val="171723"/>
    <a:srgbClr val="4A49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05" autoAdjust="0"/>
    <p:restoredTop sz="94386" autoAdjust="0"/>
  </p:normalViewPr>
  <p:slideViewPr>
    <p:cSldViewPr snapToGrid="0">
      <p:cViewPr varScale="1">
        <p:scale>
          <a:sx n="80" d="100"/>
          <a:sy n="80" d="100"/>
        </p:scale>
        <p:origin x="566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298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8A79DF1-F6F3-4C7A-B999-061899A6FED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C6663E1-9CBE-4871-B9ED-0057BB589F1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343471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87CC0C-1C80-47D1-BF0A-6074C3817624}" type="datetimeFigureOut">
              <a:rPr lang="en-ID" smtClean="0"/>
              <a:t>13/11/2025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E49EF7-E82C-4276-9101-E06CBF5FBD2C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086030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15c18e38e75_0_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" name="Google Shape;303;g15c18e38e75_0_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15c18e38e75_0_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" name="Google Shape;303;g15c18e38e75_0_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803901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167dd83135c_0_2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3" name="Google Shape;343;g167dd83135c_0_2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g167dd83135c_0_4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" name="Google Shape;395;g167dd83135c_0_4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g17800d7cdd4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5" name="Google Shape;445;g17800d7cdd4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g17800d7cdd4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5" name="Google Shape;445;g17800d7cdd4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70536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g17800d7cdd4_0_6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1" name="Google Shape;661;g17800d7cdd4_0_6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" name="Google Shape;797;g17800d7cdd4_0_12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8" name="Google Shape;798;g17800d7cdd4_0_12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334086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" name="Google Shape;797;g17800d7cdd4_0_12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8" name="Google Shape;798;g17800d7cdd4_0_12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" type="title">
  <p:cSld name="01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>
            <a:spLocks noGrp="1"/>
          </p:cNvSpPr>
          <p:nvPr>
            <p:ph type="pic" idx="2"/>
          </p:nvPr>
        </p:nvSpPr>
        <p:spPr>
          <a:xfrm>
            <a:off x="6738200" y="-10650"/>
            <a:ext cx="5453400" cy="68832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731575" y="1533825"/>
            <a:ext cx="7405500" cy="2247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900"/>
              <a:buNone/>
              <a:defRPr sz="6500"/>
            </a:lvl1pPr>
            <a:lvl2pPr lvl="1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2pPr>
            <a:lvl3pPr lvl="2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3pPr>
            <a:lvl4pPr lvl="3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4pPr>
            <a:lvl5pPr lvl="4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5pPr>
            <a:lvl6pPr lvl="5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6pPr>
            <a:lvl7pPr lvl="6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7pPr>
            <a:lvl8pPr lvl="7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8pPr>
            <a:lvl9pPr lvl="8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731575" y="5101800"/>
            <a:ext cx="4131900" cy="1169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11296332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44164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1">
  <p:cSld name="11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2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10598700" cy="831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12"/>
          <p:cNvSpPr txBox="1">
            <a:spLocks noGrp="1"/>
          </p:cNvSpPr>
          <p:nvPr>
            <p:ph type="subTitle" idx="1"/>
          </p:nvPr>
        </p:nvSpPr>
        <p:spPr>
          <a:xfrm>
            <a:off x="861100" y="541560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2"/>
          <p:cNvSpPr txBox="1">
            <a:spLocks noGrp="1"/>
          </p:cNvSpPr>
          <p:nvPr>
            <p:ph type="subTitle" idx="2"/>
          </p:nvPr>
        </p:nvSpPr>
        <p:spPr>
          <a:xfrm>
            <a:off x="861100" y="503375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1" name="Google Shape;91;p12"/>
          <p:cNvSpPr txBox="1">
            <a:spLocks noGrp="1"/>
          </p:cNvSpPr>
          <p:nvPr>
            <p:ph type="subTitle" idx="3"/>
          </p:nvPr>
        </p:nvSpPr>
        <p:spPr>
          <a:xfrm>
            <a:off x="5960118" y="541560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2"/>
          <p:cNvSpPr txBox="1">
            <a:spLocks noGrp="1"/>
          </p:cNvSpPr>
          <p:nvPr>
            <p:ph type="subTitle" idx="4"/>
          </p:nvPr>
        </p:nvSpPr>
        <p:spPr>
          <a:xfrm>
            <a:off x="5960118" y="503375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3" name="Google Shape;93;p12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526717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2">
  <p:cSld name="12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3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10599000" cy="831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13"/>
          <p:cNvSpPr txBox="1">
            <a:spLocks noGrp="1"/>
          </p:cNvSpPr>
          <p:nvPr>
            <p:ph type="subTitle" idx="1"/>
          </p:nvPr>
        </p:nvSpPr>
        <p:spPr>
          <a:xfrm>
            <a:off x="861100" y="227725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13"/>
          <p:cNvSpPr txBox="1">
            <a:spLocks noGrp="1"/>
          </p:cNvSpPr>
          <p:nvPr>
            <p:ph type="subTitle" idx="2"/>
          </p:nvPr>
        </p:nvSpPr>
        <p:spPr>
          <a:xfrm>
            <a:off x="861100" y="189540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8" name="Google Shape;98;p13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99" name="Google Shape;99;p13"/>
          <p:cNvSpPr txBox="1">
            <a:spLocks noGrp="1"/>
          </p:cNvSpPr>
          <p:nvPr>
            <p:ph type="subTitle" idx="3"/>
          </p:nvPr>
        </p:nvSpPr>
        <p:spPr>
          <a:xfrm>
            <a:off x="6640600" y="519215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13"/>
          <p:cNvSpPr txBox="1">
            <a:spLocks noGrp="1"/>
          </p:cNvSpPr>
          <p:nvPr>
            <p:ph type="subTitle" idx="4"/>
          </p:nvPr>
        </p:nvSpPr>
        <p:spPr>
          <a:xfrm>
            <a:off x="6640600" y="481030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47658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4">
  <p:cSld name="14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5"/>
          <p:cNvSpPr txBox="1">
            <a:spLocks noGrp="1"/>
          </p:cNvSpPr>
          <p:nvPr>
            <p:ph type="subTitle" idx="1"/>
          </p:nvPr>
        </p:nvSpPr>
        <p:spPr>
          <a:xfrm>
            <a:off x="3870800" y="469531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15"/>
          <p:cNvSpPr txBox="1">
            <a:spLocks noGrp="1"/>
          </p:cNvSpPr>
          <p:nvPr>
            <p:ph type="subTitle" idx="2"/>
          </p:nvPr>
        </p:nvSpPr>
        <p:spPr>
          <a:xfrm>
            <a:off x="3870800" y="431346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1" name="Google Shape;111;p15"/>
          <p:cNvSpPr>
            <a:spLocks noGrp="1"/>
          </p:cNvSpPr>
          <p:nvPr>
            <p:ph type="pic" idx="3"/>
          </p:nvPr>
        </p:nvSpPr>
        <p:spPr>
          <a:xfrm>
            <a:off x="1077198" y="2098606"/>
            <a:ext cx="1934700" cy="40785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12" name="Google Shape;112;p15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10599000" cy="831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15"/>
          <p:cNvSpPr txBox="1">
            <a:spLocks noGrp="1"/>
          </p:cNvSpPr>
          <p:nvPr>
            <p:ph type="subTitle" idx="4"/>
          </p:nvPr>
        </p:nvSpPr>
        <p:spPr>
          <a:xfrm>
            <a:off x="3870800" y="268146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15"/>
          <p:cNvSpPr txBox="1">
            <a:spLocks noGrp="1"/>
          </p:cNvSpPr>
          <p:nvPr>
            <p:ph type="subTitle" idx="5"/>
          </p:nvPr>
        </p:nvSpPr>
        <p:spPr>
          <a:xfrm>
            <a:off x="3870800" y="229961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5" name="Google Shape;115;p15"/>
          <p:cNvSpPr txBox="1">
            <a:spLocks noGrp="1"/>
          </p:cNvSpPr>
          <p:nvPr>
            <p:ph type="subTitle" idx="6"/>
          </p:nvPr>
        </p:nvSpPr>
        <p:spPr>
          <a:xfrm>
            <a:off x="8405225" y="469531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15"/>
          <p:cNvSpPr txBox="1">
            <a:spLocks noGrp="1"/>
          </p:cNvSpPr>
          <p:nvPr>
            <p:ph type="subTitle" idx="7"/>
          </p:nvPr>
        </p:nvSpPr>
        <p:spPr>
          <a:xfrm>
            <a:off x="8405225" y="431346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7" name="Google Shape;117;p15"/>
          <p:cNvSpPr txBox="1">
            <a:spLocks noGrp="1"/>
          </p:cNvSpPr>
          <p:nvPr>
            <p:ph type="subTitle" idx="8"/>
          </p:nvPr>
        </p:nvSpPr>
        <p:spPr>
          <a:xfrm>
            <a:off x="8405225" y="268146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15"/>
          <p:cNvSpPr txBox="1">
            <a:spLocks noGrp="1"/>
          </p:cNvSpPr>
          <p:nvPr>
            <p:ph type="subTitle" idx="9"/>
          </p:nvPr>
        </p:nvSpPr>
        <p:spPr>
          <a:xfrm>
            <a:off x="8405225" y="229961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9" name="Google Shape;119;p15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18641807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5">
  <p:cSld name="15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6"/>
          <p:cNvSpPr>
            <a:spLocks noGrp="1"/>
          </p:cNvSpPr>
          <p:nvPr>
            <p:ph type="pic" idx="2"/>
          </p:nvPr>
        </p:nvSpPr>
        <p:spPr>
          <a:xfrm>
            <a:off x="0" y="1023525"/>
            <a:ext cx="6017400" cy="48111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22" name="Google Shape;122;p16"/>
          <p:cNvSpPr txBox="1">
            <a:spLocks noGrp="1"/>
          </p:cNvSpPr>
          <p:nvPr>
            <p:ph type="title"/>
          </p:nvPr>
        </p:nvSpPr>
        <p:spPr>
          <a:xfrm>
            <a:off x="7293950" y="993400"/>
            <a:ext cx="41664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16"/>
          <p:cNvSpPr txBox="1">
            <a:spLocks noGrp="1"/>
          </p:cNvSpPr>
          <p:nvPr>
            <p:ph type="subTitle" idx="1"/>
          </p:nvPr>
        </p:nvSpPr>
        <p:spPr>
          <a:xfrm>
            <a:off x="7293725" y="4959530"/>
            <a:ext cx="41664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16"/>
          <p:cNvSpPr txBox="1">
            <a:spLocks noGrp="1"/>
          </p:cNvSpPr>
          <p:nvPr>
            <p:ph type="subTitle" idx="3"/>
          </p:nvPr>
        </p:nvSpPr>
        <p:spPr>
          <a:xfrm>
            <a:off x="7293725" y="4577681"/>
            <a:ext cx="416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5" name="Google Shape;125;p16"/>
          <p:cNvSpPr txBox="1">
            <a:spLocks noGrp="1"/>
          </p:cNvSpPr>
          <p:nvPr>
            <p:ph type="subTitle" idx="4"/>
          </p:nvPr>
        </p:nvSpPr>
        <p:spPr>
          <a:xfrm>
            <a:off x="7293725" y="3176373"/>
            <a:ext cx="41664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16"/>
          <p:cNvSpPr txBox="1">
            <a:spLocks noGrp="1"/>
          </p:cNvSpPr>
          <p:nvPr>
            <p:ph type="subTitle" idx="5"/>
          </p:nvPr>
        </p:nvSpPr>
        <p:spPr>
          <a:xfrm>
            <a:off x="7293725" y="2794525"/>
            <a:ext cx="416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717341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6">
  <p:cSld name="16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7"/>
          <p:cNvSpPr>
            <a:spLocks noGrp="1"/>
          </p:cNvSpPr>
          <p:nvPr>
            <p:ph type="pic" idx="2"/>
          </p:nvPr>
        </p:nvSpPr>
        <p:spPr>
          <a:xfrm>
            <a:off x="2690020" y="-10650"/>
            <a:ext cx="9501600" cy="68832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29" name="Google Shape;129;p17"/>
          <p:cNvSpPr txBox="1">
            <a:spLocks noGrp="1"/>
          </p:cNvSpPr>
          <p:nvPr>
            <p:ph type="sldNum" idx="12"/>
          </p:nvPr>
        </p:nvSpPr>
        <p:spPr>
          <a:xfrm>
            <a:off x="11296332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0" name="Google Shape;130;p17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2501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17"/>
          <p:cNvSpPr txBox="1">
            <a:spLocks noGrp="1"/>
          </p:cNvSpPr>
          <p:nvPr>
            <p:ph type="subTitle" idx="1"/>
          </p:nvPr>
        </p:nvSpPr>
        <p:spPr>
          <a:xfrm>
            <a:off x="8624618" y="4286525"/>
            <a:ext cx="2841900" cy="1917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17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28718802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7">
  <p:cSld name="17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8"/>
          <p:cNvSpPr txBox="1">
            <a:spLocks noGrp="1"/>
          </p:cNvSpPr>
          <p:nvPr>
            <p:ph type="title"/>
          </p:nvPr>
        </p:nvSpPr>
        <p:spPr>
          <a:xfrm>
            <a:off x="834100" y="1426325"/>
            <a:ext cx="5610600" cy="1723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18"/>
          <p:cNvSpPr>
            <a:spLocks noGrp="1"/>
          </p:cNvSpPr>
          <p:nvPr>
            <p:ph type="pic" idx="2"/>
          </p:nvPr>
        </p:nvSpPr>
        <p:spPr>
          <a:xfrm>
            <a:off x="6326698" y="3429150"/>
            <a:ext cx="5865000" cy="34398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36" name="Google Shape;136;p18"/>
          <p:cNvSpPr txBox="1">
            <a:spLocks noGrp="1"/>
          </p:cNvSpPr>
          <p:nvPr>
            <p:ph type="subTitle" idx="1"/>
          </p:nvPr>
        </p:nvSpPr>
        <p:spPr>
          <a:xfrm>
            <a:off x="1172175" y="4508700"/>
            <a:ext cx="32697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18"/>
          <p:cNvSpPr>
            <a:spLocks noGrp="1"/>
          </p:cNvSpPr>
          <p:nvPr>
            <p:ph type="pic" idx="3"/>
          </p:nvPr>
        </p:nvSpPr>
        <p:spPr>
          <a:xfrm>
            <a:off x="6326698" y="-10650"/>
            <a:ext cx="5865000" cy="34398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8227098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8">
  <p:cSld name="18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9"/>
          <p:cNvSpPr>
            <a:spLocks noGrp="1"/>
          </p:cNvSpPr>
          <p:nvPr>
            <p:ph type="pic" idx="2"/>
          </p:nvPr>
        </p:nvSpPr>
        <p:spPr>
          <a:xfrm>
            <a:off x="0" y="2276100"/>
            <a:ext cx="12191700" cy="45819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40" name="Google Shape;140;p19"/>
          <p:cNvSpPr txBox="1">
            <a:spLocks noGrp="1"/>
          </p:cNvSpPr>
          <p:nvPr>
            <p:ph type="title"/>
          </p:nvPr>
        </p:nvSpPr>
        <p:spPr>
          <a:xfrm>
            <a:off x="834100" y="1423900"/>
            <a:ext cx="5280300" cy="1723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41" name="Google Shape;141;p19"/>
          <p:cNvSpPr txBox="1">
            <a:spLocks noGrp="1"/>
          </p:cNvSpPr>
          <p:nvPr>
            <p:ph type="subTitle" idx="1"/>
          </p:nvPr>
        </p:nvSpPr>
        <p:spPr>
          <a:xfrm>
            <a:off x="7930175" y="593200"/>
            <a:ext cx="35298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105867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9">
  <p:cSld name="19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0"/>
          <p:cNvSpPr>
            <a:spLocks noGrp="1"/>
          </p:cNvSpPr>
          <p:nvPr>
            <p:ph type="pic" idx="2"/>
          </p:nvPr>
        </p:nvSpPr>
        <p:spPr>
          <a:xfrm>
            <a:off x="861175" y="0"/>
            <a:ext cx="11330400" cy="40626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44" name="Google Shape;144;p20"/>
          <p:cNvSpPr txBox="1">
            <a:spLocks noGrp="1"/>
          </p:cNvSpPr>
          <p:nvPr>
            <p:ph type="subTitle" idx="1"/>
          </p:nvPr>
        </p:nvSpPr>
        <p:spPr>
          <a:xfrm>
            <a:off x="6313727" y="4982631"/>
            <a:ext cx="22056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p20"/>
          <p:cNvSpPr txBox="1">
            <a:spLocks noGrp="1"/>
          </p:cNvSpPr>
          <p:nvPr>
            <p:ph type="title"/>
          </p:nvPr>
        </p:nvSpPr>
        <p:spPr>
          <a:xfrm>
            <a:off x="861175" y="4808775"/>
            <a:ext cx="43491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20"/>
          <p:cNvSpPr txBox="1">
            <a:spLocks noGrp="1"/>
          </p:cNvSpPr>
          <p:nvPr>
            <p:ph type="subTitle" idx="3"/>
          </p:nvPr>
        </p:nvSpPr>
        <p:spPr>
          <a:xfrm>
            <a:off x="9254527" y="4982631"/>
            <a:ext cx="22056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20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23159831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0">
  <p:cSld name="20"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1"/>
          <p:cNvSpPr>
            <a:spLocks noGrp="1"/>
          </p:cNvSpPr>
          <p:nvPr>
            <p:ph type="pic" idx="2"/>
          </p:nvPr>
        </p:nvSpPr>
        <p:spPr>
          <a:xfrm>
            <a:off x="461700" y="3250"/>
            <a:ext cx="11730000" cy="6858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50" name="Google Shape;150;p21"/>
          <p:cNvSpPr txBox="1">
            <a:spLocks noGrp="1"/>
          </p:cNvSpPr>
          <p:nvPr>
            <p:ph type="subTitle" idx="1"/>
          </p:nvPr>
        </p:nvSpPr>
        <p:spPr>
          <a:xfrm>
            <a:off x="8583875" y="4614125"/>
            <a:ext cx="24492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21"/>
          <p:cNvSpPr txBox="1">
            <a:spLocks noGrp="1"/>
          </p:cNvSpPr>
          <p:nvPr>
            <p:ph type="subTitle" idx="3"/>
          </p:nvPr>
        </p:nvSpPr>
        <p:spPr>
          <a:xfrm>
            <a:off x="8583875" y="4232275"/>
            <a:ext cx="2449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2" name="Google Shape;152;p21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7871822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2">
  <p:cSld name="22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3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23"/>
          <p:cNvSpPr txBox="1">
            <a:spLocks noGrp="1"/>
          </p:cNvSpPr>
          <p:nvPr>
            <p:ph type="subTitle" idx="1"/>
          </p:nvPr>
        </p:nvSpPr>
        <p:spPr>
          <a:xfrm>
            <a:off x="861177" y="3047175"/>
            <a:ext cx="23403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67" name="Google Shape;167;p23"/>
          <p:cNvSpPr txBox="1">
            <a:spLocks noGrp="1"/>
          </p:cNvSpPr>
          <p:nvPr>
            <p:ph type="subTitle" idx="2"/>
          </p:nvPr>
        </p:nvSpPr>
        <p:spPr>
          <a:xfrm>
            <a:off x="861177" y="2665325"/>
            <a:ext cx="23403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8" name="Google Shape;168;p23"/>
          <p:cNvSpPr txBox="1">
            <a:spLocks noGrp="1"/>
          </p:cNvSpPr>
          <p:nvPr>
            <p:ph type="subTitle" idx="3"/>
          </p:nvPr>
        </p:nvSpPr>
        <p:spPr>
          <a:xfrm>
            <a:off x="3614061" y="3047175"/>
            <a:ext cx="23403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69" name="Google Shape;169;p23"/>
          <p:cNvSpPr txBox="1">
            <a:spLocks noGrp="1"/>
          </p:cNvSpPr>
          <p:nvPr>
            <p:ph type="subTitle" idx="4"/>
          </p:nvPr>
        </p:nvSpPr>
        <p:spPr>
          <a:xfrm>
            <a:off x="3614061" y="2665325"/>
            <a:ext cx="23403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0" name="Google Shape;170;p23"/>
          <p:cNvSpPr txBox="1">
            <a:spLocks noGrp="1"/>
          </p:cNvSpPr>
          <p:nvPr>
            <p:ph type="subTitle" idx="5"/>
          </p:nvPr>
        </p:nvSpPr>
        <p:spPr>
          <a:xfrm>
            <a:off x="6366944" y="3047175"/>
            <a:ext cx="23403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1" name="Google Shape;171;p23"/>
          <p:cNvSpPr txBox="1">
            <a:spLocks noGrp="1"/>
          </p:cNvSpPr>
          <p:nvPr>
            <p:ph type="subTitle" idx="6"/>
          </p:nvPr>
        </p:nvSpPr>
        <p:spPr>
          <a:xfrm>
            <a:off x="6366944" y="2665325"/>
            <a:ext cx="23403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2" name="Google Shape;172;p23"/>
          <p:cNvSpPr txBox="1">
            <a:spLocks noGrp="1"/>
          </p:cNvSpPr>
          <p:nvPr>
            <p:ph type="subTitle" idx="7"/>
          </p:nvPr>
        </p:nvSpPr>
        <p:spPr>
          <a:xfrm>
            <a:off x="9119827" y="3047175"/>
            <a:ext cx="23403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3" name="Google Shape;173;p23"/>
          <p:cNvSpPr txBox="1">
            <a:spLocks noGrp="1"/>
          </p:cNvSpPr>
          <p:nvPr>
            <p:ph type="subTitle" idx="8"/>
          </p:nvPr>
        </p:nvSpPr>
        <p:spPr>
          <a:xfrm>
            <a:off x="9119827" y="2665325"/>
            <a:ext cx="23403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4" name="Google Shape;174;p23"/>
          <p:cNvSpPr txBox="1">
            <a:spLocks noGrp="1"/>
          </p:cNvSpPr>
          <p:nvPr>
            <p:ph type="subTitle" idx="9"/>
          </p:nvPr>
        </p:nvSpPr>
        <p:spPr>
          <a:xfrm>
            <a:off x="861166" y="5203200"/>
            <a:ext cx="105990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79760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">
  <p:cSld name="02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>
            <a:spLocks noGrp="1"/>
          </p:cNvSpPr>
          <p:nvPr>
            <p:ph type="pic" idx="2"/>
          </p:nvPr>
        </p:nvSpPr>
        <p:spPr>
          <a:xfrm>
            <a:off x="-150" y="0"/>
            <a:ext cx="12191700" cy="68832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1326575" y="3547700"/>
            <a:ext cx="3845700" cy="2462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559130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3">
  <p:cSld name="23"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4"/>
          <p:cNvSpPr txBox="1">
            <a:spLocks noGrp="1"/>
          </p:cNvSpPr>
          <p:nvPr>
            <p:ph type="subTitle" idx="1"/>
          </p:nvPr>
        </p:nvSpPr>
        <p:spPr>
          <a:xfrm>
            <a:off x="861175" y="3537576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7" name="Google Shape;177;p24"/>
          <p:cNvSpPr txBox="1">
            <a:spLocks noGrp="1"/>
          </p:cNvSpPr>
          <p:nvPr>
            <p:ph type="subTitle" idx="2"/>
          </p:nvPr>
        </p:nvSpPr>
        <p:spPr>
          <a:xfrm>
            <a:off x="861175" y="3155725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8" name="Google Shape;178;p24"/>
          <p:cNvSpPr txBox="1">
            <a:spLocks noGrp="1"/>
          </p:cNvSpPr>
          <p:nvPr>
            <p:ph type="subTitle" idx="3"/>
          </p:nvPr>
        </p:nvSpPr>
        <p:spPr>
          <a:xfrm>
            <a:off x="86117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9" name="Google Shape;179;p24"/>
          <p:cNvSpPr txBox="1">
            <a:spLocks noGrp="1"/>
          </p:cNvSpPr>
          <p:nvPr>
            <p:ph type="subTitle" idx="4"/>
          </p:nvPr>
        </p:nvSpPr>
        <p:spPr>
          <a:xfrm>
            <a:off x="86117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0" name="Google Shape;180;p24"/>
          <p:cNvSpPr txBox="1">
            <a:spLocks noGrp="1"/>
          </p:cNvSpPr>
          <p:nvPr>
            <p:ph type="subTitle" idx="5"/>
          </p:nvPr>
        </p:nvSpPr>
        <p:spPr>
          <a:xfrm>
            <a:off x="3893875" y="3537576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81" name="Google Shape;181;p24"/>
          <p:cNvSpPr txBox="1">
            <a:spLocks noGrp="1"/>
          </p:cNvSpPr>
          <p:nvPr>
            <p:ph type="subTitle" idx="6"/>
          </p:nvPr>
        </p:nvSpPr>
        <p:spPr>
          <a:xfrm>
            <a:off x="3893875" y="3155725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2" name="Google Shape;182;p24"/>
          <p:cNvSpPr txBox="1">
            <a:spLocks noGrp="1"/>
          </p:cNvSpPr>
          <p:nvPr>
            <p:ph type="subTitle" idx="7"/>
          </p:nvPr>
        </p:nvSpPr>
        <p:spPr>
          <a:xfrm>
            <a:off x="389387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24"/>
          <p:cNvSpPr txBox="1">
            <a:spLocks noGrp="1"/>
          </p:cNvSpPr>
          <p:nvPr>
            <p:ph type="subTitle" idx="8"/>
          </p:nvPr>
        </p:nvSpPr>
        <p:spPr>
          <a:xfrm>
            <a:off x="389387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4" name="Google Shape;184;p24"/>
          <p:cNvSpPr>
            <a:spLocks noGrp="1"/>
          </p:cNvSpPr>
          <p:nvPr>
            <p:ph type="pic" idx="9"/>
          </p:nvPr>
        </p:nvSpPr>
        <p:spPr>
          <a:xfrm>
            <a:off x="7002600" y="0"/>
            <a:ext cx="5189100" cy="6858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85" name="Google Shape;185;p24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86" name="Google Shape;186;p24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4274281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5">
  <p:cSld name="25"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6"/>
          <p:cNvSpPr>
            <a:spLocks noGrp="1"/>
          </p:cNvSpPr>
          <p:nvPr>
            <p:ph type="pic" idx="2"/>
          </p:nvPr>
        </p:nvSpPr>
        <p:spPr>
          <a:xfrm>
            <a:off x="461700" y="3201000"/>
            <a:ext cx="5770500" cy="3657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99" name="Google Shape;199;p26"/>
          <p:cNvSpPr txBox="1">
            <a:spLocks noGrp="1"/>
          </p:cNvSpPr>
          <p:nvPr>
            <p:ph type="subTitle" idx="1"/>
          </p:nvPr>
        </p:nvSpPr>
        <p:spPr>
          <a:xfrm>
            <a:off x="6753725" y="1115513"/>
            <a:ext cx="4706400" cy="2130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0" name="Google Shape;200;p26"/>
          <p:cNvSpPr txBox="1">
            <a:spLocks noGrp="1"/>
          </p:cNvSpPr>
          <p:nvPr>
            <p:ph type="subTitle" idx="3"/>
          </p:nvPr>
        </p:nvSpPr>
        <p:spPr>
          <a:xfrm>
            <a:off x="6753725" y="733663"/>
            <a:ext cx="470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1" name="Google Shape;201;p26"/>
          <p:cNvSpPr txBox="1">
            <a:spLocks noGrp="1"/>
          </p:cNvSpPr>
          <p:nvPr>
            <p:ph type="subTitle" idx="4"/>
          </p:nvPr>
        </p:nvSpPr>
        <p:spPr>
          <a:xfrm>
            <a:off x="901375" y="2409400"/>
            <a:ext cx="44724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2" name="Google Shape;202;p26"/>
          <p:cNvSpPr txBox="1">
            <a:spLocks noGrp="1"/>
          </p:cNvSpPr>
          <p:nvPr>
            <p:ph type="subTitle" idx="5"/>
          </p:nvPr>
        </p:nvSpPr>
        <p:spPr>
          <a:xfrm>
            <a:off x="6753725" y="3994038"/>
            <a:ext cx="4706400" cy="2130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3" name="Google Shape;203;p26"/>
          <p:cNvSpPr txBox="1">
            <a:spLocks noGrp="1"/>
          </p:cNvSpPr>
          <p:nvPr>
            <p:ph type="subTitle" idx="6"/>
          </p:nvPr>
        </p:nvSpPr>
        <p:spPr>
          <a:xfrm>
            <a:off x="6753725" y="3612188"/>
            <a:ext cx="470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4" name="Google Shape;204;p26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05" name="Google Shape;205;p26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9337086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8">
  <p:cSld name="28"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29"/>
          <p:cNvSpPr txBox="1">
            <a:spLocks noGrp="1"/>
          </p:cNvSpPr>
          <p:nvPr>
            <p:ph type="subTitle" idx="1"/>
          </p:nvPr>
        </p:nvSpPr>
        <p:spPr>
          <a:xfrm>
            <a:off x="2991049" y="3484025"/>
            <a:ext cx="24810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21" name="Google Shape;221;p29"/>
          <p:cNvSpPr txBox="1">
            <a:spLocks noGrp="1"/>
          </p:cNvSpPr>
          <p:nvPr>
            <p:ph type="subTitle" idx="2"/>
          </p:nvPr>
        </p:nvSpPr>
        <p:spPr>
          <a:xfrm>
            <a:off x="2991049" y="3102175"/>
            <a:ext cx="24810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2" name="Google Shape;222;p29"/>
          <p:cNvSpPr txBox="1">
            <a:spLocks noGrp="1"/>
          </p:cNvSpPr>
          <p:nvPr>
            <p:ph type="subTitle" idx="3"/>
          </p:nvPr>
        </p:nvSpPr>
        <p:spPr>
          <a:xfrm>
            <a:off x="8340301" y="3484025"/>
            <a:ext cx="24810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23" name="Google Shape;223;p29"/>
          <p:cNvSpPr txBox="1">
            <a:spLocks noGrp="1"/>
          </p:cNvSpPr>
          <p:nvPr>
            <p:ph type="subTitle" idx="4"/>
          </p:nvPr>
        </p:nvSpPr>
        <p:spPr>
          <a:xfrm>
            <a:off x="8340301" y="3102175"/>
            <a:ext cx="24810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4" name="Google Shape;224;p29"/>
          <p:cNvSpPr txBox="1">
            <a:spLocks noGrp="1"/>
          </p:cNvSpPr>
          <p:nvPr>
            <p:ph type="title" hasCustomPrompt="1"/>
          </p:nvPr>
        </p:nvSpPr>
        <p:spPr>
          <a:xfrm>
            <a:off x="1131125" y="3350325"/>
            <a:ext cx="1479600" cy="7389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sp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r>
              <a:t>xx%</a:t>
            </a:r>
          </a:p>
        </p:txBody>
      </p:sp>
      <p:sp>
        <p:nvSpPr>
          <p:cNvPr id="225" name="Google Shape;225;p29"/>
          <p:cNvSpPr txBox="1">
            <a:spLocks noGrp="1"/>
          </p:cNvSpPr>
          <p:nvPr>
            <p:ph type="title" idx="5" hasCustomPrompt="1"/>
          </p:nvPr>
        </p:nvSpPr>
        <p:spPr>
          <a:xfrm>
            <a:off x="6471412" y="3350325"/>
            <a:ext cx="1479600" cy="7389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sp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r>
              <a:t>xx%</a:t>
            </a:r>
          </a:p>
        </p:txBody>
      </p:sp>
      <p:sp>
        <p:nvSpPr>
          <p:cNvPr id="226" name="Google Shape;226;p29"/>
          <p:cNvSpPr txBox="1">
            <a:spLocks noGrp="1"/>
          </p:cNvSpPr>
          <p:nvPr>
            <p:ph type="title" idx="6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27" name="Google Shape;227;p29"/>
          <p:cNvSpPr txBox="1">
            <a:spLocks noGrp="1"/>
          </p:cNvSpPr>
          <p:nvPr>
            <p:ph type="subTitle" idx="7"/>
          </p:nvPr>
        </p:nvSpPr>
        <p:spPr>
          <a:xfrm>
            <a:off x="861166" y="5203200"/>
            <a:ext cx="105990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56580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9">
  <p:cSld name="29"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0"/>
          <p:cNvSpPr txBox="1">
            <a:spLocks noGrp="1"/>
          </p:cNvSpPr>
          <p:nvPr>
            <p:ph type="subTitle" idx="1"/>
          </p:nvPr>
        </p:nvSpPr>
        <p:spPr>
          <a:xfrm>
            <a:off x="6021923" y="4753350"/>
            <a:ext cx="25605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0" name="Google Shape;230;p30"/>
          <p:cNvSpPr txBox="1">
            <a:spLocks noGrp="1"/>
          </p:cNvSpPr>
          <p:nvPr>
            <p:ph type="subTitle" idx="2"/>
          </p:nvPr>
        </p:nvSpPr>
        <p:spPr>
          <a:xfrm>
            <a:off x="6021923" y="4371500"/>
            <a:ext cx="2560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1" name="Google Shape;231;p30"/>
          <p:cNvSpPr>
            <a:spLocks noGrp="1"/>
          </p:cNvSpPr>
          <p:nvPr>
            <p:ph type="pic" idx="3"/>
          </p:nvPr>
        </p:nvSpPr>
        <p:spPr>
          <a:xfrm>
            <a:off x="1123425" y="2953426"/>
            <a:ext cx="3362700" cy="39045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32" name="Google Shape;232;p30"/>
          <p:cNvSpPr txBox="1">
            <a:spLocks noGrp="1"/>
          </p:cNvSpPr>
          <p:nvPr>
            <p:ph type="subTitle" idx="4"/>
          </p:nvPr>
        </p:nvSpPr>
        <p:spPr>
          <a:xfrm>
            <a:off x="8895067" y="4753350"/>
            <a:ext cx="25605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3" name="Google Shape;233;p30"/>
          <p:cNvSpPr txBox="1">
            <a:spLocks noGrp="1"/>
          </p:cNvSpPr>
          <p:nvPr>
            <p:ph type="subTitle" idx="5"/>
          </p:nvPr>
        </p:nvSpPr>
        <p:spPr>
          <a:xfrm>
            <a:off x="8895067" y="4371500"/>
            <a:ext cx="2560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4" name="Google Shape;234;p30"/>
          <p:cNvSpPr txBox="1">
            <a:spLocks noGrp="1"/>
          </p:cNvSpPr>
          <p:nvPr>
            <p:ph type="subTitle" idx="6"/>
          </p:nvPr>
        </p:nvSpPr>
        <p:spPr>
          <a:xfrm>
            <a:off x="5914624" y="1070350"/>
            <a:ext cx="55455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5" name="Google Shape;235;p30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36" name="Google Shape;236;p30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3821276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0">
  <p:cSld name="30"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1"/>
          <p:cNvSpPr>
            <a:spLocks noGrp="1"/>
          </p:cNvSpPr>
          <p:nvPr>
            <p:ph type="pic" idx="2"/>
          </p:nvPr>
        </p:nvSpPr>
        <p:spPr>
          <a:xfrm>
            <a:off x="5850593" y="1295501"/>
            <a:ext cx="6503400" cy="40785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39" name="Google Shape;239;p31"/>
          <p:cNvSpPr txBox="1">
            <a:spLocks noGrp="1"/>
          </p:cNvSpPr>
          <p:nvPr>
            <p:ph type="subTitle" idx="1"/>
          </p:nvPr>
        </p:nvSpPr>
        <p:spPr>
          <a:xfrm>
            <a:off x="1455825" y="4032938"/>
            <a:ext cx="30972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40" name="Google Shape;240;p31"/>
          <p:cNvSpPr txBox="1">
            <a:spLocks noGrp="1"/>
          </p:cNvSpPr>
          <p:nvPr>
            <p:ph type="subTitle" idx="3"/>
          </p:nvPr>
        </p:nvSpPr>
        <p:spPr>
          <a:xfrm>
            <a:off x="1455825" y="3651088"/>
            <a:ext cx="3097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1" name="Google Shape;241;p31"/>
          <p:cNvSpPr txBox="1">
            <a:spLocks noGrp="1"/>
          </p:cNvSpPr>
          <p:nvPr>
            <p:ph type="subTitle" idx="4"/>
          </p:nvPr>
        </p:nvSpPr>
        <p:spPr>
          <a:xfrm>
            <a:off x="1455825" y="5425250"/>
            <a:ext cx="30972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42" name="Google Shape;242;p31"/>
          <p:cNvSpPr txBox="1">
            <a:spLocks noGrp="1"/>
          </p:cNvSpPr>
          <p:nvPr>
            <p:ph type="subTitle" idx="5"/>
          </p:nvPr>
        </p:nvSpPr>
        <p:spPr>
          <a:xfrm>
            <a:off x="1455825" y="5043400"/>
            <a:ext cx="3097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3" name="Google Shape;243;p31"/>
          <p:cNvSpPr txBox="1">
            <a:spLocks noGrp="1"/>
          </p:cNvSpPr>
          <p:nvPr>
            <p:ph type="title"/>
          </p:nvPr>
        </p:nvSpPr>
        <p:spPr>
          <a:xfrm>
            <a:off x="834100" y="1423900"/>
            <a:ext cx="5280300" cy="1723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36930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">
  <p:cSld name="03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>
            <a:spLocks noGrp="1"/>
          </p:cNvSpPr>
          <p:nvPr>
            <p:ph type="pic" idx="2"/>
          </p:nvPr>
        </p:nvSpPr>
        <p:spPr>
          <a:xfrm>
            <a:off x="461700" y="2276100"/>
            <a:ext cx="11730000" cy="45819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9" name="Google Shape;19;p4"/>
          <p:cNvSpPr txBox="1">
            <a:spLocks noGrp="1"/>
          </p:cNvSpPr>
          <p:nvPr>
            <p:ph type="title"/>
          </p:nvPr>
        </p:nvSpPr>
        <p:spPr>
          <a:xfrm>
            <a:off x="861100" y="593200"/>
            <a:ext cx="41598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subTitle" idx="1"/>
          </p:nvPr>
        </p:nvSpPr>
        <p:spPr>
          <a:xfrm>
            <a:off x="5420300" y="767050"/>
            <a:ext cx="60399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2273117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4">
  <p:cSld name="04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>
            <a:spLocks noGrp="1"/>
          </p:cNvSpPr>
          <p:nvPr>
            <p:ph type="pic" idx="2"/>
          </p:nvPr>
        </p:nvSpPr>
        <p:spPr>
          <a:xfrm>
            <a:off x="461700" y="0"/>
            <a:ext cx="5377800" cy="68853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4" name="Google Shape;24;p5"/>
          <p:cNvSpPr txBox="1">
            <a:spLocks noGrp="1"/>
          </p:cNvSpPr>
          <p:nvPr>
            <p:ph type="subTitle" idx="1"/>
          </p:nvPr>
        </p:nvSpPr>
        <p:spPr>
          <a:xfrm>
            <a:off x="6408225" y="5009400"/>
            <a:ext cx="48960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title"/>
          </p:nvPr>
        </p:nvSpPr>
        <p:spPr>
          <a:xfrm>
            <a:off x="6717450" y="1264111"/>
            <a:ext cx="45867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991738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5">
  <p:cSld name="05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"/>
          <p:cNvSpPr>
            <a:spLocks noGrp="1"/>
          </p:cNvSpPr>
          <p:nvPr>
            <p:ph type="pic" idx="2"/>
          </p:nvPr>
        </p:nvSpPr>
        <p:spPr>
          <a:xfrm>
            <a:off x="731525" y="593200"/>
            <a:ext cx="10728600" cy="56781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9" name="Google Shape;29;p6"/>
          <p:cNvSpPr txBox="1">
            <a:spLocks noGrp="1"/>
          </p:cNvSpPr>
          <p:nvPr>
            <p:ph type="subTitle" idx="1"/>
          </p:nvPr>
        </p:nvSpPr>
        <p:spPr>
          <a:xfrm>
            <a:off x="731575" y="1761600"/>
            <a:ext cx="4381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subTitle" idx="3"/>
          </p:nvPr>
        </p:nvSpPr>
        <p:spPr>
          <a:xfrm>
            <a:off x="731575" y="1379750"/>
            <a:ext cx="4381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0651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6">
  <p:cSld name="06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/>
          <p:nvPr/>
        </p:nvSpPr>
        <p:spPr>
          <a:xfrm>
            <a:off x="6972300" y="0"/>
            <a:ext cx="52197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7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797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subTitle" idx="1"/>
          </p:nvPr>
        </p:nvSpPr>
        <p:spPr>
          <a:xfrm>
            <a:off x="861100" y="3530549"/>
            <a:ext cx="47976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ubTitle" idx="2"/>
          </p:nvPr>
        </p:nvSpPr>
        <p:spPr>
          <a:xfrm>
            <a:off x="861100" y="3148700"/>
            <a:ext cx="47976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Google Shape;36;p7"/>
          <p:cNvSpPr txBox="1">
            <a:spLocks noGrp="1"/>
          </p:cNvSpPr>
          <p:nvPr>
            <p:ph type="subTitle" idx="3"/>
          </p:nvPr>
        </p:nvSpPr>
        <p:spPr>
          <a:xfrm>
            <a:off x="861100" y="5049420"/>
            <a:ext cx="47976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subTitle" idx="4"/>
          </p:nvPr>
        </p:nvSpPr>
        <p:spPr>
          <a:xfrm>
            <a:off x="861100" y="4667571"/>
            <a:ext cx="47976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subTitle" idx="5"/>
          </p:nvPr>
        </p:nvSpPr>
        <p:spPr>
          <a:xfrm>
            <a:off x="7778175" y="2741350"/>
            <a:ext cx="36819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subTitle" idx="6"/>
          </p:nvPr>
        </p:nvSpPr>
        <p:spPr>
          <a:xfrm>
            <a:off x="7778175" y="4655400"/>
            <a:ext cx="36819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subTitle" idx="7"/>
          </p:nvPr>
        </p:nvSpPr>
        <p:spPr>
          <a:xfrm>
            <a:off x="7832225" y="3887206"/>
            <a:ext cx="3627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 i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subTitle" idx="8"/>
          </p:nvPr>
        </p:nvSpPr>
        <p:spPr>
          <a:xfrm>
            <a:off x="7835178" y="5789081"/>
            <a:ext cx="362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 i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Google Shape;42;p7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403146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7">
  <p:cSld name="07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8"/>
          <p:cNvSpPr>
            <a:spLocks noGrp="1"/>
          </p:cNvSpPr>
          <p:nvPr>
            <p:ph type="pic" idx="2"/>
          </p:nvPr>
        </p:nvSpPr>
        <p:spPr>
          <a:xfrm>
            <a:off x="461700" y="2798625"/>
            <a:ext cx="4742100" cy="40596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45" name="Google Shape;45;p8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1997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8"/>
          <p:cNvSpPr txBox="1">
            <a:spLocks noGrp="1"/>
          </p:cNvSpPr>
          <p:nvPr>
            <p:ph type="subTitle" idx="1"/>
          </p:nvPr>
        </p:nvSpPr>
        <p:spPr>
          <a:xfrm>
            <a:off x="7576023" y="2979563"/>
            <a:ext cx="38841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subTitle" idx="3"/>
          </p:nvPr>
        </p:nvSpPr>
        <p:spPr>
          <a:xfrm>
            <a:off x="7576023" y="2597713"/>
            <a:ext cx="388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subTitle" idx="4"/>
          </p:nvPr>
        </p:nvSpPr>
        <p:spPr>
          <a:xfrm>
            <a:off x="7576023" y="4990788"/>
            <a:ext cx="38841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subTitle" idx="5"/>
          </p:nvPr>
        </p:nvSpPr>
        <p:spPr>
          <a:xfrm>
            <a:off x="7576023" y="4608938"/>
            <a:ext cx="388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0" name="Google Shape;50;p8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1276470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8">
  <p:cSld name="08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9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4709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ubTitle" idx="1"/>
          </p:nvPr>
        </p:nvSpPr>
        <p:spPr>
          <a:xfrm>
            <a:off x="2571425" y="3492851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subTitle" idx="2"/>
          </p:nvPr>
        </p:nvSpPr>
        <p:spPr>
          <a:xfrm>
            <a:off x="2571425" y="3111000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subTitle" idx="3"/>
          </p:nvPr>
        </p:nvSpPr>
        <p:spPr>
          <a:xfrm>
            <a:off x="257142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subTitle" idx="4"/>
          </p:nvPr>
        </p:nvSpPr>
        <p:spPr>
          <a:xfrm>
            <a:off x="257142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ubTitle" idx="5"/>
          </p:nvPr>
        </p:nvSpPr>
        <p:spPr>
          <a:xfrm>
            <a:off x="8896025" y="3492851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subTitle" idx="6"/>
          </p:nvPr>
        </p:nvSpPr>
        <p:spPr>
          <a:xfrm>
            <a:off x="8896025" y="3111000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subTitle" idx="7"/>
          </p:nvPr>
        </p:nvSpPr>
        <p:spPr>
          <a:xfrm>
            <a:off x="5733725" y="3492851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ubTitle" idx="8"/>
          </p:nvPr>
        </p:nvSpPr>
        <p:spPr>
          <a:xfrm>
            <a:off x="5733725" y="3111000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subTitle" idx="9"/>
          </p:nvPr>
        </p:nvSpPr>
        <p:spPr>
          <a:xfrm>
            <a:off x="573372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subTitle" idx="13"/>
          </p:nvPr>
        </p:nvSpPr>
        <p:spPr>
          <a:xfrm>
            <a:off x="573372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subTitle" idx="14"/>
          </p:nvPr>
        </p:nvSpPr>
        <p:spPr>
          <a:xfrm>
            <a:off x="8896037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subTitle" idx="15"/>
          </p:nvPr>
        </p:nvSpPr>
        <p:spPr>
          <a:xfrm>
            <a:off x="8896037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Google Shape;65;p9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607631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9">
  <p:cSld name="09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0"/>
          <p:cNvSpPr>
            <a:spLocks noGrp="1"/>
          </p:cNvSpPr>
          <p:nvPr>
            <p:ph type="pic" idx="2"/>
          </p:nvPr>
        </p:nvSpPr>
        <p:spPr>
          <a:xfrm>
            <a:off x="4862625" y="0"/>
            <a:ext cx="4574400" cy="6858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68" name="Google Shape;68;p10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4322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subTitle" idx="1"/>
          </p:nvPr>
        </p:nvSpPr>
        <p:spPr>
          <a:xfrm>
            <a:off x="1141425" y="52032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subTitle" idx="3"/>
          </p:nvPr>
        </p:nvSpPr>
        <p:spPr>
          <a:xfrm>
            <a:off x="1141425" y="48213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subTitle" idx="4"/>
          </p:nvPr>
        </p:nvSpPr>
        <p:spPr>
          <a:xfrm>
            <a:off x="1141425" y="33816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0"/>
          <p:cNvSpPr txBox="1">
            <a:spLocks noGrp="1"/>
          </p:cNvSpPr>
          <p:nvPr>
            <p:ph type="subTitle" idx="5"/>
          </p:nvPr>
        </p:nvSpPr>
        <p:spPr>
          <a:xfrm>
            <a:off x="1141425" y="29997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3" name="Google Shape;73;p10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74" name="Google Shape;74;p10"/>
          <p:cNvSpPr txBox="1">
            <a:spLocks noGrp="1"/>
          </p:cNvSpPr>
          <p:nvPr>
            <p:ph type="subTitle" idx="6"/>
          </p:nvPr>
        </p:nvSpPr>
        <p:spPr>
          <a:xfrm>
            <a:off x="8824925" y="52032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0"/>
          <p:cNvSpPr txBox="1">
            <a:spLocks noGrp="1"/>
          </p:cNvSpPr>
          <p:nvPr>
            <p:ph type="subTitle" idx="7"/>
          </p:nvPr>
        </p:nvSpPr>
        <p:spPr>
          <a:xfrm>
            <a:off x="8824925" y="48213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Google Shape;76;p10"/>
          <p:cNvSpPr txBox="1">
            <a:spLocks noGrp="1"/>
          </p:cNvSpPr>
          <p:nvPr>
            <p:ph type="subTitle" idx="8"/>
          </p:nvPr>
        </p:nvSpPr>
        <p:spPr>
          <a:xfrm>
            <a:off x="8824925" y="33816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0"/>
          <p:cNvSpPr txBox="1">
            <a:spLocks noGrp="1"/>
          </p:cNvSpPr>
          <p:nvPr>
            <p:ph type="subTitle" idx="9"/>
          </p:nvPr>
        </p:nvSpPr>
        <p:spPr>
          <a:xfrm>
            <a:off x="8824925" y="29997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59957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31582" y="593367"/>
            <a:ext cx="107286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31582" y="1536633"/>
            <a:ext cx="107286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●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1pPr>
            <a:lvl2pPr marL="914400" lvl="1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○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2pPr>
            <a:lvl3pPr marL="1371600" lvl="2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■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3pPr>
            <a:lvl4pPr marL="1828800" lvl="3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●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4pPr>
            <a:lvl5pPr marL="2286000" lvl="4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○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5pPr>
            <a:lvl6pPr marL="2743200" lvl="5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■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6pPr>
            <a:lvl7pPr marL="3200400" lvl="6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●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7pPr>
            <a:lvl8pPr marL="3657600" lvl="7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○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8pPr>
            <a:lvl9pPr marL="4114800" lvl="8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■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332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algn="r">
              <a:buNone/>
              <a:defRPr sz="1300">
                <a:solidFill>
                  <a:schemeClr val="dk2"/>
                </a:solidFill>
              </a:defRPr>
            </a:lvl1pPr>
            <a:lvl2pPr lvl="1" algn="r">
              <a:buNone/>
              <a:defRPr sz="1300">
                <a:solidFill>
                  <a:schemeClr val="dk2"/>
                </a:solidFill>
              </a:defRPr>
            </a:lvl2pPr>
            <a:lvl3pPr lvl="2" algn="r">
              <a:buNone/>
              <a:defRPr sz="1300">
                <a:solidFill>
                  <a:schemeClr val="dk2"/>
                </a:solidFill>
              </a:defRPr>
            </a:lvl3pPr>
            <a:lvl4pPr lvl="3" algn="r">
              <a:buNone/>
              <a:defRPr sz="1300">
                <a:solidFill>
                  <a:schemeClr val="dk2"/>
                </a:solidFill>
              </a:defRPr>
            </a:lvl4pPr>
            <a:lvl5pPr lvl="4" algn="r">
              <a:buNone/>
              <a:defRPr sz="1300">
                <a:solidFill>
                  <a:schemeClr val="dk2"/>
                </a:solidFill>
              </a:defRPr>
            </a:lvl5pPr>
            <a:lvl6pPr lvl="5" algn="r">
              <a:buNone/>
              <a:defRPr sz="1300">
                <a:solidFill>
                  <a:schemeClr val="dk2"/>
                </a:solidFill>
              </a:defRPr>
            </a:lvl6pPr>
            <a:lvl7pPr lvl="6" algn="r">
              <a:buNone/>
              <a:defRPr sz="1300">
                <a:solidFill>
                  <a:schemeClr val="dk2"/>
                </a:solidFill>
              </a:defRPr>
            </a:lvl7pPr>
            <a:lvl8pPr lvl="7" algn="r">
              <a:buNone/>
              <a:defRPr sz="1300">
                <a:solidFill>
                  <a:schemeClr val="dk2"/>
                </a:solidFill>
              </a:defRPr>
            </a:lvl8pPr>
            <a:lvl9pPr lvl="8" algn="r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0816910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918" r:id="rId1"/>
    <p:sldLayoutId id="2147483919" r:id="rId2"/>
    <p:sldLayoutId id="2147483920" r:id="rId3"/>
    <p:sldLayoutId id="2147483921" r:id="rId4"/>
    <p:sldLayoutId id="2147483922" r:id="rId5"/>
    <p:sldLayoutId id="2147483923" r:id="rId6"/>
    <p:sldLayoutId id="2147483924" r:id="rId7"/>
    <p:sldLayoutId id="2147483925" r:id="rId8"/>
    <p:sldLayoutId id="2147483926" r:id="rId9"/>
    <p:sldLayoutId id="2147483928" r:id="rId10"/>
    <p:sldLayoutId id="2147483929" r:id="rId11"/>
    <p:sldLayoutId id="2147483931" r:id="rId12"/>
    <p:sldLayoutId id="2147483932" r:id="rId13"/>
    <p:sldLayoutId id="2147483933" r:id="rId14"/>
    <p:sldLayoutId id="2147483934" r:id="rId15"/>
    <p:sldLayoutId id="2147483935" r:id="rId16"/>
    <p:sldLayoutId id="2147483936" r:id="rId17"/>
    <p:sldLayoutId id="2147483937" r:id="rId18"/>
    <p:sldLayoutId id="2147483939" r:id="rId19"/>
    <p:sldLayoutId id="2147483940" r:id="rId20"/>
    <p:sldLayoutId id="2147483942" r:id="rId21"/>
    <p:sldLayoutId id="2147483945" r:id="rId22"/>
    <p:sldLayoutId id="2147483946" r:id="rId23"/>
    <p:sldLayoutId id="2147483947" r:id="rId2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461">
          <p15:clr>
            <a:srgbClr val="EA4335"/>
          </p15:clr>
        </p15:guide>
        <p15:guide id="2" pos="7219">
          <p15:clr>
            <a:srgbClr val="EA4335"/>
          </p15:clr>
        </p15:guide>
        <p15:guide id="3" orient="horz" pos="374">
          <p15:clr>
            <a:srgbClr val="EA4335"/>
          </p15:clr>
        </p15:guide>
        <p15:guide id="4" orient="horz" pos="3951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city with a circular structure&#10;&#10;AI-generated content may be incorrect.">
            <a:extLst>
              <a:ext uri="{FF2B5EF4-FFF2-40B4-BE49-F238E27FC236}">
                <a16:creationId xmlns:a16="http://schemas.microsoft.com/office/drawing/2014/main" id="{7EFFF2FE-EA73-6FAA-B783-18B723ECC599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" r="184"/>
          <a:stretch>
            <a:fillRect/>
          </a:stretch>
        </p:blipFill>
        <p:spPr>
          <a:xfrm>
            <a:off x="0" y="0"/>
            <a:ext cx="12191700" cy="6883200"/>
          </a:xfrm>
          <a:gradFill>
            <a:gsLst>
              <a:gs pos="7500">
                <a:srgbClr val="BABABA"/>
              </a:gs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</a:gradFill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2E7764E-98F0-8250-D8DF-D48F4F886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82" y="121915"/>
            <a:ext cx="5044966" cy="2288662"/>
          </a:xfrm>
        </p:spPr>
        <p:txBody>
          <a:bodyPr/>
          <a:lstStyle/>
          <a:p>
            <a:pPr algn="ctr">
              <a:spcAft>
                <a:spcPts val="600"/>
              </a:spcAft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First D-8 Health Experts Meeting</a:t>
            </a:r>
            <a:br>
              <a:rPr lang="en-US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17</a:t>
            </a:r>
            <a:r>
              <a:rPr lang="en-US" sz="3600" baseline="300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 </a:t>
            </a:r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November, 2025</a:t>
            </a:r>
            <a:br>
              <a:rPr lang="en-US" sz="40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C733F47-35F7-426C-96E0-930D2D050C7D}"/>
              </a:ext>
            </a:extLst>
          </p:cNvPr>
          <p:cNvGrpSpPr/>
          <p:nvPr/>
        </p:nvGrpSpPr>
        <p:grpSpPr>
          <a:xfrm>
            <a:off x="84082" y="2532492"/>
            <a:ext cx="4810647" cy="1566120"/>
            <a:chOff x="4059243" y="3916559"/>
            <a:chExt cx="4073504" cy="1799204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F988630-B544-40E6-896D-A868FF5383CD}"/>
                </a:ext>
              </a:extLst>
            </p:cNvPr>
            <p:cNvSpPr txBox="1"/>
            <p:nvPr/>
          </p:nvSpPr>
          <p:spPr>
            <a:xfrm>
              <a:off x="4207708" y="4070023"/>
              <a:ext cx="3776573" cy="11943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Open Sans ExtraBold" panose="020B0906030804020204" pitchFamily="34" charset="0"/>
                  <a:cs typeface="Times New Roman" panose="02020603050405020304" pitchFamily="18" charset="0"/>
                </a:rPr>
                <a:t>Prof. Dr. Md. Abu </a:t>
              </a:r>
              <a:r>
                <a:rPr lang="en-US" sz="24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Open Sans ExtraBold" panose="020B0906030804020204" pitchFamily="34" charset="0"/>
                  <a:cs typeface="Times New Roman" panose="02020603050405020304" pitchFamily="18" charset="0"/>
                </a:rPr>
                <a:t>Jafor</a:t>
              </a:r>
              <a:endPara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Open Sans ExtraBold" panose="020B090603080402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20000"/>
                </a:lnSpc>
              </a:pPr>
              <a:r>
                <a:rPr lang="en-US" sz="2000" b="1" dirty="0">
                  <a:solidFill>
                    <a:srgbClr val="FFFF00"/>
                  </a:solidFill>
                  <a:latin typeface="Times New Roman" panose="02020603050405020304" pitchFamily="18" charset="0"/>
                  <a:ea typeface="Open Sans ExtraBold" panose="020B0906030804020204" pitchFamily="34" charset="0"/>
                  <a:cs typeface="Times New Roman" panose="02020603050405020304" pitchFamily="18" charset="0"/>
                </a:rPr>
                <a:t>Director General of Health Services</a:t>
              </a:r>
            </a:p>
            <a:p>
              <a:pPr algn="ctr">
                <a:lnSpc>
                  <a:spcPct val="120000"/>
                </a:lnSpc>
              </a:pPr>
              <a:r>
                <a:rPr lang="en-US" sz="20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Open Sans ExtraBold" panose="020B0906030804020204" pitchFamily="34" charset="0"/>
                  <a:cs typeface="Times New Roman" panose="02020603050405020304" pitchFamily="18" charset="0"/>
                </a:rPr>
                <a:t>Bangladesh </a:t>
              </a:r>
              <a:endParaRPr lang="en-ID" sz="2000" b="1" dirty="0">
                <a:solidFill>
                  <a:schemeClr val="bg1"/>
                </a:solidFill>
                <a:latin typeface="Times New Roman" panose="02020603050405020304" pitchFamily="18" charset="0"/>
                <a:ea typeface="Open Sans ExtraBold" panose="020B0906030804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6FED9033-BDDD-4774-85FD-A2C773CE0955}"/>
                </a:ext>
              </a:extLst>
            </p:cNvPr>
            <p:cNvSpPr/>
            <p:nvPr/>
          </p:nvSpPr>
          <p:spPr>
            <a:xfrm>
              <a:off x="4059243" y="3916559"/>
              <a:ext cx="4073504" cy="1799204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388056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59"/>
          <p:cNvSpPr txBox="1">
            <a:spLocks noGrp="1"/>
          </p:cNvSpPr>
          <p:nvPr>
            <p:ph type="title" idx="6"/>
          </p:nvPr>
        </p:nvSpPr>
        <p:spPr>
          <a:xfrm>
            <a:off x="807118" y="470028"/>
            <a:ext cx="9117932" cy="1231066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32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 does Bangladesh need to make the mentioned contributions? (Cont.)</a:t>
            </a:r>
            <a:endParaRPr sz="3200" dirty="0">
              <a:solidFill>
                <a:srgbClr val="C00000"/>
              </a:solidFill>
            </a:endParaRPr>
          </a:p>
        </p:txBody>
      </p:sp>
      <p:sp>
        <p:nvSpPr>
          <p:cNvPr id="813" name="Google Shape;813;p59"/>
          <p:cNvSpPr txBox="1"/>
          <p:nvPr/>
        </p:nvSpPr>
        <p:spPr>
          <a:xfrm rot="-5400000">
            <a:off x="-3198150" y="3213571"/>
            <a:ext cx="6858000" cy="430857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6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4" name="Google Shape;325;p37">
            <a:extLst>
              <a:ext uri="{FF2B5EF4-FFF2-40B4-BE49-F238E27FC236}">
                <a16:creationId xmlns:a16="http://schemas.microsoft.com/office/drawing/2014/main" id="{191DACD2-A648-814A-3AC2-3313F87ED3F4}"/>
              </a:ext>
            </a:extLst>
          </p:cNvPr>
          <p:cNvSpPr txBox="1"/>
          <p:nvPr/>
        </p:nvSpPr>
        <p:spPr>
          <a:xfrm rot="-5400000">
            <a:off x="-3210982" y="3213572"/>
            <a:ext cx="6858002" cy="43085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sz="1600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6" name="Picture 5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B356CD31-0BBA-4C4B-52C8-698E1999490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13" name="Text 1">
            <a:extLst>
              <a:ext uri="{FF2B5EF4-FFF2-40B4-BE49-F238E27FC236}">
                <a16:creationId xmlns:a16="http://schemas.microsoft.com/office/drawing/2014/main" id="{0C320CD9-F2E2-4E8A-BF40-9D7965CA45BF}"/>
              </a:ext>
            </a:extLst>
          </p:cNvPr>
          <p:cNvSpPr/>
          <p:nvPr/>
        </p:nvSpPr>
        <p:spPr>
          <a:xfrm>
            <a:off x="1375200" y="2192632"/>
            <a:ext cx="9279623" cy="27222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150000"/>
              </a:lnSpc>
            </a:pPr>
            <a:r>
              <a:rPr lang="en-US" sz="2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Bangladesh proposes creating a D-8 </a:t>
            </a:r>
            <a:r>
              <a:rPr lang="en-US" sz="2200" b="1" dirty="0">
                <a:solidFill>
                  <a:schemeClr val="bg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Pharmaceutical and Vaccine Alliance </a:t>
            </a:r>
            <a:r>
              <a:rPr lang="en-US" sz="2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 the primary mechanism to operationalize cooperation, which will serve as the institutional framework through which member nations can </a:t>
            </a:r>
            <a:r>
              <a:rPr lang="en-US" sz="2200" b="1" dirty="0">
                <a:solidFill>
                  <a:schemeClr val="bg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collectively strengthen </a:t>
            </a:r>
            <a:r>
              <a:rPr lang="en-US" sz="2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their capacity to </a:t>
            </a:r>
            <a:r>
              <a:rPr lang="en-US" sz="2200" b="1" dirty="0">
                <a:solidFill>
                  <a:schemeClr val="bg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produce, regulate (Including Pricing of APIs), and distribute essential health technologies.</a:t>
            </a:r>
          </a:p>
          <a:p>
            <a:pPr>
              <a:lnSpc>
                <a:spcPct val="150000"/>
              </a:lnSpc>
            </a:pPr>
            <a:endParaRPr lang="en-US" sz="22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group of flags in front of a pyramid&#10;&#10;AI-generated content may be incorrect.">
            <a:extLst>
              <a:ext uri="{FF2B5EF4-FFF2-40B4-BE49-F238E27FC236}">
                <a16:creationId xmlns:a16="http://schemas.microsoft.com/office/drawing/2014/main" id="{E273E1FC-8730-5EAF-2E1C-DA47131D084A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" r="184"/>
          <a:stretch>
            <a:fillRect/>
          </a:stretch>
        </p:blipFill>
        <p:spPr>
          <a:gradFill>
            <a:gsLst>
              <a:gs pos="0">
                <a:schemeClr val="bg2">
                  <a:lumMod val="40000"/>
                  <a:lumOff val="60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2CF8C36-1C6D-3B02-A387-9AD60A0C96C7}"/>
              </a:ext>
            </a:extLst>
          </p:cNvPr>
          <p:cNvSpPr txBox="1"/>
          <p:nvPr/>
        </p:nvSpPr>
        <p:spPr>
          <a:xfrm>
            <a:off x="2990537" y="2118161"/>
            <a:ext cx="68493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spc="3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Thank You !</a:t>
            </a:r>
          </a:p>
        </p:txBody>
      </p:sp>
    </p:spTree>
    <p:extLst>
      <p:ext uri="{BB962C8B-B14F-4D97-AF65-F5344CB8AC3E}">
        <p14:creationId xmlns:p14="http://schemas.microsoft.com/office/powerpoint/2010/main" val="8398882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37"/>
          <p:cNvSpPr txBox="1">
            <a:spLocks noGrp="1"/>
          </p:cNvSpPr>
          <p:nvPr>
            <p:ph type="title"/>
          </p:nvPr>
        </p:nvSpPr>
        <p:spPr>
          <a:xfrm>
            <a:off x="882121" y="1085561"/>
            <a:ext cx="5213879" cy="738623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32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Bangladesh Overview</a:t>
            </a:r>
            <a:endParaRPr sz="32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321" name="Google Shape;321;p37"/>
          <p:cNvCxnSpPr/>
          <p:nvPr/>
        </p:nvCxnSpPr>
        <p:spPr>
          <a:xfrm>
            <a:off x="6408225" y="4118056"/>
            <a:ext cx="1271100" cy="0"/>
          </a:xfrm>
          <a:prstGeom prst="straightConnector1">
            <a:avLst/>
          </a:prstGeom>
          <a:noFill/>
          <a:ln w="19050" cap="rnd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2" name="Google Shape;322;p37"/>
          <p:cNvCxnSpPr/>
          <p:nvPr/>
        </p:nvCxnSpPr>
        <p:spPr>
          <a:xfrm>
            <a:off x="6408225" y="6019931"/>
            <a:ext cx="1271100" cy="0"/>
          </a:xfrm>
          <a:prstGeom prst="straightConnector1">
            <a:avLst/>
          </a:prstGeom>
          <a:noFill/>
          <a:ln w="19050" cap="rnd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" name="Google Shape;325;p37">
            <a:extLst>
              <a:ext uri="{FF2B5EF4-FFF2-40B4-BE49-F238E27FC236}">
                <a16:creationId xmlns:a16="http://schemas.microsoft.com/office/drawing/2014/main" id="{4BDE96FF-D381-3B84-7A64-8878BF6BF128}"/>
              </a:ext>
            </a:extLst>
          </p:cNvPr>
          <p:cNvSpPr txBox="1"/>
          <p:nvPr/>
        </p:nvSpPr>
        <p:spPr>
          <a:xfrm rot="-5400000">
            <a:off x="-3210982" y="3198181"/>
            <a:ext cx="6857999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5" name="Picture 4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F7B7C358-DD25-24CF-6522-0FF4E720CB6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11" name="Text 1">
            <a:extLst>
              <a:ext uri="{FF2B5EF4-FFF2-40B4-BE49-F238E27FC236}">
                <a16:creationId xmlns:a16="http://schemas.microsoft.com/office/drawing/2014/main" id="{07430DDC-8533-4E5F-A7FB-BB0EE39D40E5}"/>
              </a:ext>
            </a:extLst>
          </p:cNvPr>
          <p:cNvSpPr/>
          <p:nvPr/>
        </p:nvSpPr>
        <p:spPr>
          <a:xfrm>
            <a:off x="1058032" y="2504712"/>
            <a:ext cx="9267067" cy="34299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457200" indent="-4572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2200" b="1" dirty="0"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Bangladesh’s commitment to removing financial barriers and guaranteeing access to essential medicines and vaccines, and reducing Out of Pocket Expenditure (OOPE). </a:t>
            </a:r>
          </a:p>
          <a:p>
            <a:pPr marL="457200" indent="-457200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en-US" sz="2200" b="1" dirty="0">
              <a:latin typeface="Calibri" panose="020F0502020204030204" pitchFamily="34" charset="0"/>
              <a:ea typeface="Tomorrow" pitchFamily="34" charset="-122"/>
              <a:cs typeface="Calibri" panose="020F0502020204030204" pitchFamily="34" charset="0"/>
            </a:endParaRPr>
          </a:p>
          <a:p>
            <a:pPr marL="457200" indent="-4572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2200" b="1" dirty="0"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This holistic approach, combining domestic production with equitable distribution, represents a comprehensive model for health system resilience.</a:t>
            </a:r>
          </a:p>
          <a:p>
            <a:pPr marL="457200" indent="-457200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en-US" sz="2200" b="1" dirty="0">
              <a:latin typeface="Calibri" panose="020F0502020204030204" pitchFamily="34" charset="0"/>
              <a:ea typeface="Tomorrow" pitchFamily="34" charset="-122"/>
              <a:cs typeface="Calibri" panose="020F0502020204030204" pitchFamily="34" charset="0"/>
            </a:endParaRPr>
          </a:p>
          <a:p>
            <a:pPr>
              <a:lnSpc>
                <a:spcPct val="110000"/>
              </a:lnSpc>
            </a:pPr>
            <a:endParaRPr lang="en-US" sz="2200" b="1" dirty="0">
              <a:latin typeface="Calibri" panose="020F0502020204030204" pitchFamily="34" charset="0"/>
              <a:ea typeface="Tomorrow" pitchFamily="34" charset="-122"/>
              <a:cs typeface="Calibri" panose="020F05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48BD141-A38B-40B4-A248-47E03D0A65BF}"/>
              </a:ext>
            </a:extLst>
          </p:cNvPr>
          <p:cNvSpPr/>
          <p:nvPr/>
        </p:nvSpPr>
        <p:spPr>
          <a:xfrm>
            <a:off x="882120" y="566465"/>
            <a:ext cx="875718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>
                <a:solidFill>
                  <a:srgbClr val="0070C0"/>
                </a:solidFill>
              </a:rPr>
              <a:t>Session III - Strengthening Pharmaceutical and Vaccine Access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37"/>
          <p:cNvSpPr txBox="1">
            <a:spLocks noGrp="1"/>
          </p:cNvSpPr>
          <p:nvPr>
            <p:ph type="title"/>
          </p:nvPr>
        </p:nvSpPr>
        <p:spPr>
          <a:xfrm>
            <a:off x="889018" y="645576"/>
            <a:ext cx="5767836" cy="738623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32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Bangladesh Overview (Cont.)</a:t>
            </a:r>
            <a:endParaRPr sz="32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321" name="Google Shape;321;p37"/>
          <p:cNvCxnSpPr/>
          <p:nvPr/>
        </p:nvCxnSpPr>
        <p:spPr>
          <a:xfrm>
            <a:off x="6093900" y="3350407"/>
            <a:ext cx="1271100" cy="0"/>
          </a:xfrm>
          <a:prstGeom prst="straightConnector1">
            <a:avLst/>
          </a:prstGeom>
          <a:noFill/>
          <a:ln w="19050" cap="rnd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2" name="Google Shape;322;p37"/>
          <p:cNvCxnSpPr/>
          <p:nvPr/>
        </p:nvCxnSpPr>
        <p:spPr>
          <a:xfrm>
            <a:off x="6093900" y="5252282"/>
            <a:ext cx="1271100" cy="0"/>
          </a:xfrm>
          <a:prstGeom prst="straightConnector1">
            <a:avLst/>
          </a:prstGeom>
          <a:noFill/>
          <a:ln w="19050" cap="rnd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" name="Google Shape;325;p37">
            <a:extLst>
              <a:ext uri="{FF2B5EF4-FFF2-40B4-BE49-F238E27FC236}">
                <a16:creationId xmlns:a16="http://schemas.microsoft.com/office/drawing/2014/main" id="{4BDE96FF-D381-3B84-7A64-8878BF6BF128}"/>
              </a:ext>
            </a:extLst>
          </p:cNvPr>
          <p:cNvSpPr txBox="1"/>
          <p:nvPr/>
        </p:nvSpPr>
        <p:spPr>
          <a:xfrm rot="-5400000">
            <a:off x="-3210982" y="3198181"/>
            <a:ext cx="6857999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5" name="Picture 4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F7B7C358-DD25-24CF-6522-0FF4E720CB6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8" name="Text 0">
            <a:extLst>
              <a:ext uri="{FF2B5EF4-FFF2-40B4-BE49-F238E27FC236}">
                <a16:creationId xmlns:a16="http://schemas.microsoft.com/office/drawing/2014/main" id="{4C8D5356-A7E8-4B24-8FEE-DC82B89443E2}"/>
              </a:ext>
            </a:extLst>
          </p:cNvPr>
          <p:cNvSpPr/>
          <p:nvPr/>
        </p:nvSpPr>
        <p:spPr>
          <a:xfrm>
            <a:off x="1015009" y="1484670"/>
            <a:ext cx="5253823" cy="5238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851"/>
              </a:lnSpc>
            </a:pPr>
            <a:r>
              <a:rPr lang="en-US" sz="24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Bangladesh: Trying to Achieve Self-Reliance</a:t>
            </a:r>
          </a:p>
        </p:txBody>
      </p:sp>
      <p:sp>
        <p:nvSpPr>
          <p:cNvPr id="9" name="Shape 1">
            <a:extLst>
              <a:ext uri="{FF2B5EF4-FFF2-40B4-BE49-F238E27FC236}">
                <a16:creationId xmlns:a16="http://schemas.microsoft.com/office/drawing/2014/main" id="{3CC2F56F-54CC-4658-B186-0D70F1327D76}"/>
              </a:ext>
            </a:extLst>
          </p:cNvPr>
          <p:cNvSpPr/>
          <p:nvPr/>
        </p:nvSpPr>
        <p:spPr>
          <a:xfrm>
            <a:off x="1015009" y="2467162"/>
            <a:ext cx="3197217" cy="3590738"/>
          </a:xfrm>
          <a:prstGeom prst="roundRect">
            <a:avLst>
              <a:gd name="adj" fmla="val 1072"/>
            </a:avLst>
          </a:prstGeom>
          <a:solidFill>
            <a:srgbClr val="FCFCFC"/>
          </a:solidFill>
          <a:ln w="22860">
            <a:solidFill>
              <a:srgbClr val="D6D0D0"/>
            </a:solidFill>
            <a:prstDash val="solid"/>
          </a:ln>
        </p:spPr>
      </p:sp>
      <p:sp>
        <p:nvSpPr>
          <p:cNvPr id="10" name="Text 2">
            <a:extLst>
              <a:ext uri="{FF2B5EF4-FFF2-40B4-BE49-F238E27FC236}">
                <a16:creationId xmlns:a16="http://schemas.microsoft.com/office/drawing/2014/main" id="{650178A6-1703-4116-8491-7FEB7352AE58}"/>
              </a:ext>
            </a:extLst>
          </p:cNvPr>
          <p:cNvSpPr/>
          <p:nvPr/>
        </p:nvSpPr>
        <p:spPr>
          <a:xfrm>
            <a:off x="1236226" y="2688378"/>
            <a:ext cx="1006527" cy="262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400"/>
              </a:lnSpc>
            </a:pPr>
            <a:r>
              <a:rPr lang="en-US" sz="20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Manufacturing Capacity</a:t>
            </a:r>
          </a:p>
        </p:txBody>
      </p:sp>
      <p:sp>
        <p:nvSpPr>
          <p:cNvPr id="12" name="Text 3">
            <a:extLst>
              <a:ext uri="{FF2B5EF4-FFF2-40B4-BE49-F238E27FC236}">
                <a16:creationId xmlns:a16="http://schemas.microsoft.com/office/drawing/2014/main" id="{472E5FAA-B1C1-4A68-B9A7-AA4EFDFD265D}"/>
              </a:ext>
            </a:extLst>
          </p:cNvPr>
          <p:cNvSpPr/>
          <p:nvPr/>
        </p:nvSpPr>
        <p:spPr>
          <a:xfrm>
            <a:off x="1236284" y="3219754"/>
            <a:ext cx="2931499" cy="26095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500"/>
              </a:lnSpc>
            </a:pPr>
            <a:r>
              <a:rPr lang="en-US" sz="2000" b="1" dirty="0">
                <a:solidFill>
                  <a:schemeClr val="accent1">
                    <a:lumMod val="10000"/>
                  </a:schemeClr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Bangladesh</a:t>
            </a:r>
            <a:r>
              <a:rPr lang="en-US" sz="2000" b="1" dirty="0">
                <a:solidFill>
                  <a:srgbClr val="61615C"/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 </a:t>
            </a:r>
            <a:r>
              <a:rPr lang="en-US" sz="2000" b="1" dirty="0">
                <a:solidFill>
                  <a:schemeClr val="bg2"/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manufactures 98% of its national medicine demand </a:t>
            </a:r>
            <a:r>
              <a:rPr lang="en-US" sz="2000" b="1" dirty="0">
                <a:solidFill>
                  <a:schemeClr val="accent1">
                    <a:lumMod val="10000"/>
                  </a:schemeClr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through a world-class </a:t>
            </a:r>
            <a:r>
              <a:rPr lang="en-US" sz="2000" b="1" dirty="0">
                <a:solidFill>
                  <a:schemeClr val="bg2"/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213 domestic pharmaceutical industries </a:t>
            </a:r>
            <a:r>
              <a:rPr lang="en-US" sz="2000" b="1" dirty="0">
                <a:solidFill>
                  <a:schemeClr val="accent1">
                    <a:lumMod val="10000"/>
                  </a:schemeClr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nurtured by strategic government support.</a:t>
            </a:r>
          </a:p>
        </p:txBody>
      </p:sp>
      <p:sp>
        <p:nvSpPr>
          <p:cNvPr id="13" name="Shape 4">
            <a:extLst>
              <a:ext uri="{FF2B5EF4-FFF2-40B4-BE49-F238E27FC236}">
                <a16:creationId xmlns:a16="http://schemas.microsoft.com/office/drawing/2014/main" id="{64B0E37A-230B-478A-BD75-CDBCBB50C4CC}"/>
              </a:ext>
            </a:extLst>
          </p:cNvPr>
          <p:cNvSpPr/>
          <p:nvPr/>
        </p:nvSpPr>
        <p:spPr>
          <a:xfrm>
            <a:off x="4772440" y="2467162"/>
            <a:ext cx="3197216" cy="3590738"/>
          </a:xfrm>
          <a:prstGeom prst="roundRect">
            <a:avLst>
              <a:gd name="adj" fmla="val 1072"/>
            </a:avLst>
          </a:prstGeom>
          <a:solidFill>
            <a:srgbClr val="FCFCFC"/>
          </a:solidFill>
          <a:ln w="22860">
            <a:solidFill>
              <a:srgbClr val="D6D0D0"/>
            </a:solidFill>
            <a:prstDash val="solid"/>
          </a:ln>
        </p:spPr>
      </p:sp>
      <p:sp>
        <p:nvSpPr>
          <p:cNvPr id="14" name="Text 5">
            <a:extLst>
              <a:ext uri="{FF2B5EF4-FFF2-40B4-BE49-F238E27FC236}">
                <a16:creationId xmlns:a16="http://schemas.microsoft.com/office/drawing/2014/main" id="{B72A274E-3931-4ED3-BAB9-1A7FC273F79E}"/>
              </a:ext>
            </a:extLst>
          </p:cNvPr>
          <p:cNvSpPr/>
          <p:nvPr/>
        </p:nvSpPr>
        <p:spPr>
          <a:xfrm>
            <a:off x="4911017" y="2688377"/>
            <a:ext cx="1281623" cy="262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400"/>
              </a:lnSpc>
            </a:pPr>
            <a:r>
              <a:rPr lang="en-US" sz="20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Achievement</a:t>
            </a:r>
          </a:p>
        </p:txBody>
      </p:sp>
      <p:sp>
        <p:nvSpPr>
          <p:cNvPr id="15" name="Text 6">
            <a:extLst>
              <a:ext uri="{FF2B5EF4-FFF2-40B4-BE49-F238E27FC236}">
                <a16:creationId xmlns:a16="http://schemas.microsoft.com/office/drawing/2014/main" id="{65851113-BC81-429F-84F6-7BB2FF0183C0}"/>
              </a:ext>
            </a:extLst>
          </p:cNvPr>
          <p:cNvSpPr/>
          <p:nvPr/>
        </p:nvSpPr>
        <p:spPr>
          <a:xfrm>
            <a:off x="4911017" y="3162389"/>
            <a:ext cx="2696111" cy="16095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500"/>
              </a:lnSpc>
            </a:pPr>
            <a:r>
              <a:rPr lang="en-US" sz="2000" b="1" dirty="0">
                <a:solidFill>
                  <a:schemeClr val="accent1">
                    <a:lumMod val="10000"/>
                  </a:schemeClr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We export our medicines and vaccines to over </a:t>
            </a:r>
            <a:r>
              <a:rPr lang="en-US" sz="2000" b="1" dirty="0">
                <a:solidFill>
                  <a:schemeClr val="bg2"/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160 countries</a:t>
            </a:r>
            <a:r>
              <a:rPr lang="en-US" sz="2000" b="1" dirty="0">
                <a:solidFill>
                  <a:schemeClr val="accent1">
                    <a:lumMod val="10000"/>
                  </a:schemeClr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, maintaining all the international standards.</a:t>
            </a:r>
          </a:p>
        </p:txBody>
      </p:sp>
      <p:sp>
        <p:nvSpPr>
          <p:cNvPr id="16" name="Shape 7">
            <a:extLst>
              <a:ext uri="{FF2B5EF4-FFF2-40B4-BE49-F238E27FC236}">
                <a16:creationId xmlns:a16="http://schemas.microsoft.com/office/drawing/2014/main" id="{05568F69-1514-43B7-850E-6FB62D5BDD45}"/>
              </a:ext>
            </a:extLst>
          </p:cNvPr>
          <p:cNvSpPr/>
          <p:nvPr/>
        </p:nvSpPr>
        <p:spPr>
          <a:xfrm>
            <a:off x="8535831" y="2467161"/>
            <a:ext cx="2808444" cy="3590737"/>
          </a:xfrm>
          <a:prstGeom prst="roundRect">
            <a:avLst>
              <a:gd name="adj" fmla="val 1072"/>
            </a:avLst>
          </a:prstGeom>
          <a:solidFill>
            <a:srgbClr val="FCFCFC"/>
          </a:solidFill>
          <a:ln w="22860">
            <a:solidFill>
              <a:srgbClr val="D6D0D0"/>
            </a:solidFill>
            <a:prstDash val="solid"/>
          </a:ln>
        </p:spPr>
      </p:sp>
      <p:sp>
        <p:nvSpPr>
          <p:cNvPr id="17" name="Text 8">
            <a:extLst>
              <a:ext uri="{FF2B5EF4-FFF2-40B4-BE49-F238E27FC236}">
                <a16:creationId xmlns:a16="http://schemas.microsoft.com/office/drawing/2014/main" id="{5C713515-3065-4CEB-9675-E0995E3E0765}"/>
              </a:ext>
            </a:extLst>
          </p:cNvPr>
          <p:cNvSpPr/>
          <p:nvPr/>
        </p:nvSpPr>
        <p:spPr>
          <a:xfrm>
            <a:off x="8670847" y="2688377"/>
            <a:ext cx="1129463" cy="262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400"/>
              </a:lnSpc>
            </a:pPr>
            <a:r>
              <a:rPr lang="en-US" sz="20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Equitable Access Policy</a:t>
            </a:r>
          </a:p>
        </p:txBody>
      </p:sp>
      <p:sp>
        <p:nvSpPr>
          <p:cNvPr id="18" name="Text 9">
            <a:extLst>
              <a:ext uri="{FF2B5EF4-FFF2-40B4-BE49-F238E27FC236}">
                <a16:creationId xmlns:a16="http://schemas.microsoft.com/office/drawing/2014/main" id="{AB1CAC20-8DBA-4A19-A0FE-D6C4282D70A7}"/>
              </a:ext>
            </a:extLst>
          </p:cNvPr>
          <p:cNvSpPr/>
          <p:nvPr/>
        </p:nvSpPr>
        <p:spPr>
          <a:xfrm>
            <a:off x="8670847" y="3162388"/>
            <a:ext cx="2506144" cy="134126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500"/>
              </a:lnSpc>
            </a:pPr>
            <a:r>
              <a:rPr lang="en-US" sz="2000" b="1" dirty="0">
                <a:solidFill>
                  <a:schemeClr val="bg2"/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Free essential medicines </a:t>
            </a:r>
            <a:r>
              <a:rPr lang="en-US" sz="2000" b="1" dirty="0">
                <a:solidFill>
                  <a:schemeClr val="accent1">
                    <a:lumMod val="10000"/>
                  </a:schemeClr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for NCDs, MNCH, TB, etc. in primary and secondary hospitals remove financial barriers</a:t>
            </a:r>
            <a:r>
              <a:rPr lang="en-US" sz="2000" b="1" dirty="0">
                <a:solidFill>
                  <a:srgbClr val="61615C"/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28645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39"/>
          <p:cNvSpPr txBox="1">
            <a:spLocks noGrp="1"/>
          </p:cNvSpPr>
          <p:nvPr>
            <p:ph type="title"/>
          </p:nvPr>
        </p:nvSpPr>
        <p:spPr>
          <a:xfrm>
            <a:off x="803316" y="386728"/>
            <a:ext cx="8762301" cy="738984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sz="32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National Policies and Strategic Frameworks</a:t>
            </a:r>
            <a:b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sz="3600" dirty="0"/>
          </a:p>
        </p:txBody>
      </p:sp>
      <p:cxnSp>
        <p:nvCxnSpPr>
          <p:cNvPr id="359" name="Google Shape;359;p39"/>
          <p:cNvCxnSpPr/>
          <p:nvPr/>
        </p:nvCxnSpPr>
        <p:spPr>
          <a:xfrm>
            <a:off x="5592650" y="1701400"/>
            <a:ext cx="6612300" cy="0"/>
          </a:xfrm>
          <a:prstGeom prst="straightConnector1">
            <a:avLst/>
          </a:prstGeom>
          <a:noFill/>
          <a:ln w="19050" cap="rnd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" name="Google Shape;325;p37">
            <a:extLst>
              <a:ext uri="{FF2B5EF4-FFF2-40B4-BE49-F238E27FC236}">
                <a16:creationId xmlns:a16="http://schemas.microsoft.com/office/drawing/2014/main" id="{2C76EEBF-0C56-67D5-A368-A3A270EE4285}"/>
              </a:ext>
            </a:extLst>
          </p:cNvPr>
          <p:cNvSpPr txBox="1"/>
          <p:nvPr/>
        </p:nvSpPr>
        <p:spPr>
          <a:xfrm rot="-5400000">
            <a:off x="-3210982" y="3198183"/>
            <a:ext cx="6858002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2" name="Picture 1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FBF1D253-66B2-F232-F09B-2D4CDEEA3FB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50649"/>
            <a:ext cx="1352154" cy="956684"/>
          </a:xfrm>
          <a:prstGeom prst="rect">
            <a:avLst/>
          </a:prstGeom>
        </p:spPr>
      </p:pic>
      <p:sp>
        <p:nvSpPr>
          <p:cNvPr id="4" name="CaixaDeTexto 6">
            <a:extLst>
              <a:ext uri="{FF2B5EF4-FFF2-40B4-BE49-F238E27FC236}">
                <a16:creationId xmlns:a16="http://schemas.microsoft.com/office/drawing/2014/main" id="{19AFB615-358C-CE25-4937-B57076CECBA9}"/>
              </a:ext>
            </a:extLst>
          </p:cNvPr>
          <p:cNvSpPr txBox="1"/>
          <p:nvPr/>
        </p:nvSpPr>
        <p:spPr>
          <a:xfrm>
            <a:off x="1260678" y="1180018"/>
            <a:ext cx="10220122" cy="1338828"/>
          </a:xfrm>
          <a:prstGeom prst="rect">
            <a:avLst/>
          </a:prstGeom>
          <a:solidFill>
            <a:schemeClr val="accent2">
              <a:lumMod val="95000"/>
            </a:schemeClr>
          </a:solidFill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Clr>
                <a:schemeClr val="dk1"/>
              </a:buClr>
              <a:buSzPts val="1400"/>
              <a:buFont typeface="Arial" panose="020B0604020202020204" pitchFamily="34" charset="0"/>
              <a:buChar char="•"/>
            </a:pPr>
            <a:r>
              <a:rPr lang="en-US" b="1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Drug and Cosmetics Act 2023</a:t>
            </a:r>
          </a:p>
          <a:p>
            <a:pPr marL="342900" indent="-342900">
              <a:lnSpc>
                <a:spcPct val="150000"/>
              </a:lnSpc>
              <a:buClr>
                <a:schemeClr val="dk1"/>
              </a:buClr>
              <a:buSzPts val="1400"/>
              <a:buFont typeface="Arial" panose="020B0604020202020204" pitchFamily="34" charset="0"/>
              <a:buChar char="•"/>
            </a:pPr>
            <a:r>
              <a:rPr lang="en-US" b="1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Drugs (Control) Ordinance, 1982</a:t>
            </a:r>
          </a:p>
          <a:p>
            <a:pPr marL="342900" indent="-342900">
              <a:lnSpc>
                <a:spcPct val="150000"/>
              </a:lnSpc>
              <a:buClr>
                <a:schemeClr val="dk1"/>
              </a:buClr>
              <a:buSzPts val="1400"/>
              <a:buFont typeface="Arial" panose="020B0604020202020204" pitchFamily="34" charset="0"/>
              <a:buChar char="•"/>
            </a:pPr>
            <a:r>
              <a:rPr lang="en-US" b="1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Pharmacy Ordinance, 1976</a:t>
            </a:r>
          </a:p>
          <a:p>
            <a:pPr marL="342900" indent="-342900">
              <a:lnSpc>
                <a:spcPct val="150000"/>
              </a:lnSpc>
              <a:buClr>
                <a:schemeClr val="dk1"/>
              </a:buClr>
              <a:buSzPts val="1400"/>
              <a:buFont typeface="Arial" panose="020B0604020202020204" pitchFamily="34" charset="0"/>
              <a:buChar char="•"/>
            </a:pPr>
            <a:r>
              <a:rPr lang="en-US" b="1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National Drug Policy (NDP), 2016 </a:t>
            </a:r>
          </a:p>
          <a:p>
            <a:pPr marL="342900" indent="-342900">
              <a:lnSpc>
                <a:spcPct val="150000"/>
              </a:lnSpc>
              <a:buClr>
                <a:schemeClr val="dk1"/>
              </a:buClr>
              <a:buSzPts val="1400"/>
              <a:buFont typeface="Arial" panose="020B0604020202020204" pitchFamily="34" charset="0"/>
              <a:buChar char="•"/>
            </a:pPr>
            <a:r>
              <a:rPr lang="en-US" b="1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National Health Policy, 2011</a:t>
            </a:r>
            <a:endParaRPr lang="pt-BR" b="1" i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 1">
            <a:extLst>
              <a:ext uri="{FF2B5EF4-FFF2-40B4-BE49-F238E27FC236}">
                <a16:creationId xmlns:a16="http://schemas.microsoft.com/office/drawing/2014/main" id="{07FD0325-34FC-4D0A-9206-174748A338F4}"/>
              </a:ext>
            </a:extLst>
          </p:cNvPr>
          <p:cNvSpPr/>
          <p:nvPr/>
        </p:nvSpPr>
        <p:spPr>
          <a:xfrm>
            <a:off x="1095489" y="2723265"/>
            <a:ext cx="10362972" cy="315441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457200" indent="-45720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en-US" sz="2200" b="1" dirty="0"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We are in the process of advancing the Directorate General of Drug Administration (DGDA) to the </a:t>
            </a:r>
            <a:r>
              <a:rPr lang="en-US" sz="2200" b="1" dirty="0">
                <a:solidFill>
                  <a:schemeClr val="bg2"/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WHO Maturity Level 3</a:t>
            </a:r>
            <a:r>
              <a:rPr lang="en-US" sz="2200" b="1" dirty="0"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, creating a strong, trusted regulatory body that ensures every product is safe, effective, and of the highest quality.</a:t>
            </a:r>
          </a:p>
          <a:p>
            <a:pPr marL="457200" indent="-457200">
              <a:lnSpc>
                <a:spcPct val="130000"/>
              </a:lnSpc>
              <a:buFont typeface="Wingdings" panose="05000000000000000000" pitchFamily="2" charset="2"/>
              <a:buChar char="Ø"/>
            </a:pPr>
            <a:endParaRPr lang="en-US" sz="1600" b="1" dirty="0">
              <a:latin typeface="Calibri" panose="020F0502020204030204" pitchFamily="34" charset="0"/>
              <a:ea typeface="Tomorrow" pitchFamily="34" charset="-122"/>
              <a:cs typeface="Calibri" panose="020F0502020204030204" pitchFamily="34" charset="0"/>
            </a:endParaRPr>
          </a:p>
          <a:p>
            <a:pPr marL="457200" indent="-45720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en-US" sz="2200" b="1" dirty="0"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Bangladesh’s commitment to removing financial barriers and guaranteeing access to essential medicines and vaccines, and </a:t>
            </a:r>
            <a:r>
              <a:rPr lang="en-US" sz="2200" b="1" dirty="0">
                <a:solidFill>
                  <a:schemeClr val="bg2"/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reducing OOPE. </a:t>
            </a:r>
          </a:p>
          <a:p>
            <a:pPr marL="457200" indent="-457200">
              <a:lnSpc>
                <a:spcPct val="130000"/>
              </a:lnSpc>
              <a:buFont typeface="Wingdings" panose="05000000000000000000" pitchFamily="2" charset="2"/>
              <a:buChar char="Ø"/>
            </a:pPr>
            <a:endParaRPr lang="en-US" sz="1600" b="1" dirty="0">
              <a:latin typeface="Calibri" panose="020F0502020204030204" pitchFamily="34" charset="0"/>
              <a:ea typeface="Tomorrow" pitchFamily="34" charset="-122"/>
              <a:cs typeface="Calibri" panose="020F0502020204030204" pitchFamily="34" charset="0"/>
            </a:endParaRPr>
          </a:p>
          <a:p>
            <a:pPr marL="457200" indent="-45720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en-US" sz="2200" b="1" dirty="0">
                <a:solidFill>
                  <a:schemeClr val="bg2"/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Free essential medicines </a:t>
            </a:r>
            <a:r>
              <a:rPr lang="en-US" sz="2200" b="1" dirty="0"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for NCDs, MNCH, TB, etc., in primary and secondary hospitals to ensure equity.</a:t>
            </a:r>
          </a:p>
          <a:p>
            <a:pPr marL="457200" indent="-457200">
              <a:lnSpc>
                <a:spcPct val="130000"/>
              </a:lnSpc>
              <a:buFont typeface="Wingdings" panose="05000000000000000000" pitchFamily="2" charset="2"/>
              <a:buChar char="Ø"/>
            </a:pPr>
            <a:endParaRPr lang="en-US" sz="2200" b="1" dirty="0">
              <a:latin typeface="Calibri" panose="020F0502020204030204" pitchFamily="34" charset="0"/>
              <a:ea typeface="Tomorrow" pitchFamily="34" charset="-122"/>
              <a:cs typeface="Calibri" panose="020F0502020204030204" pitchFamily="34" charset="0"/>
            </a:endParaRPr>
          </a:p>
          <a:p>
            <a:pPr marL="457200" indent="-457200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en-US" sz="2200" b="1" dirty="0">
              <a:latin typeface="Calibri" panose="020F0502020204030204" pitchFamily="34" charset="0"/>
              <a:ea typeface="Tomorrow" pitchFamily="34" charset="-122"/>
              <a:cs typeface="Calibri" panose="020F0502020204030204" pitchFamily="34" charset="0"/>
            </a:endParaRPr>
          </a:p>
          <a:p>
            <a:pPr marL="457200" indent="-457200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en-US" sz="2200" b="1" dirty="0">
              <a:latin typeface="Calibri" panose="020F0502020204030204" pitchFamily="34" charset="0"/>
              <a:ea typeface="Tomorrow" pitchFamily="34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42"/>
          <p:cNvSpPr txBox="1">
            <a:spLocks noGrp="1"/>
          </p:cNvSpPr>
          <p:nvPr>
            <p:ph type="title"/>
          </p:nvPr>
        </p:nvSpPr>
        <p:spPr>
          <a:xfrm>
            <a:off x="840079" y="654694"/>
            <a:ext cx="9691287" cy="1231066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32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Pharmaceutical Manufacturing and Supply-Chain Systems</a:t>
            </a:r>
            <a:endParaRPr sz="32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Google Shape;325;p37">
            <a:extLst>
              <a:ext uri="{FF2B5EF4-FFF2-40B4-BE49-F238E27FC236}">
                <a16:creationId xmlns:a16="http://schemas.microsoft.com/office/drawing/2014/main" id="{9EE033FC-336D-9BAE-B64C-E5D16CF435AF}"/>
              </a:ext>
            </a:extLst>
          </p:cNvPr>
          <p:cNvSpPr txBox="1"/>
          <p:nvPr/>
        </p:nvSpPr>
        <p:spPr>
          <a:xfrm rot="-5400000">
            <a:off x="-3210982" y="3198181"/>
            <a:ext cx="6857999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2" name="Picture 1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FEA09BD7-643E-C1B0-1055-73C7F142207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290320" y="2336435"/>
            <a:ext cx="9691287" cy="2856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Bangladesh's pharmaceutical sector is a significant national strength, accounting for </a:t>
            </a:r>
            <a:r>
              <a:rPr lang="en-US" sz="2200" b="1" dirty="0">
                <a:solidFill>
                  <a:schemeClr val="bg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98% of the country's </a:t>
            </a:r>
            <a:r>
              <a:rPr lang="en-US" sz="2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demand for finished medicines. 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en-US" sz="1200" b="1" dirty="0">
              <a:solidFill>
                <a:schemeClr val="dk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supply chain has a critical strategic vulnerability. </a:t>
            </a:r>
            <a:r>
              <a:rPr lang="en-US" sz="22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Dependency</a:t>
            </a:r>
            <a:r>
              <a:rPr lang="en-US" sz="2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on imported </a:t>
            </a:r>
            <a:r>
              <a:rPr lang="en-US" sz="2200" b="1" dirty="0">
                <a:solidFill>
                  <a:schemeClr val="bg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Active Pharmaceutical Ingredients (APIs) and complex biologics, including vaccines</a:t>
            </a:r>
            <a:r>
              <a:rPr lang="en-US" sz="2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altLang="en-US" sz="2200" b="1" dirty="0">
              <a:solidFill>
                <a:schemeClr val="dk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-184666"/>
            <a:ext cx="26481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43"/>
          <p:cNvSpPr txBox="1">
            <a:spLocks noGrp="1"/>
          </p:cNvSpPr>
          <p:nvPr>
            <p:ph type="title"/>
          </p:nvPr>
        </p:nvSpPr>
        <p:spPr>
          <a:xfrm>
            <a:off x="837669" y="652578"/>
            <a:ext cx="6015076" cy="70119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sz="32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Current challenges and Gaps</a:t>
            </a:r>
            <a:endParaRPr sz="32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Google Shape;325;p37">
            <a:extLst>
              <a:ext uri="{FF2B5EF4-FFF2-40B4-BE49-F238E27FC236}">
                <a16:creationId xmlns:a16="http://schemas.microsoft.com/office/drawing/2014/main" id="{4656CA58-D155-66DA-6DF1-57D44E4D2F2E}"/>
              </a:ext>
            </a:extLst>
          </p:cNvPr>
          <p:cNvSpPr txBox="1"/>
          <p:nvPr/>
        </p:nvSpPr>
        <p:spPr>
          <a:xfrm rot="-5400000">
            <a:off x="-3210982" y="3198181"/>
            <a:ext cx="6857999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3" name="Picture 2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52B89E7C-395B-8A5A-1A96-D322A6EDD58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6" name="Shape 1">
            <a:extLst>
              <a:ext uri="{FF2B5EF4-FFF2-40B4-BE49-F238E27FC236}">
                <a16:creationId xmlns:a16="http://schemas.microsoft.com/office/drawing/2014/main" id="{14EB5574-7121-410B-AAAD-6502410DD142}"/>
              </a:ext>
            </a:extLst>
          </p:cNvPr>
          <p:cNvSpPr/>
          <p:nvPr/>
        </p:nvSpPr>
        <p:spPr>
          <a:xfrm>
            <a:off x="837669" y="1664773"/>
            <a:ext cx="6095051" cy="2297627"/>
          </a:xfrm>
          <a:prstGeom prst="roundRect">
            <a:avLst>
              <a:gd name="adj" fmla="val 1674"/>
            </a:avLst>
          </a:prstGeom>
          <a:solidFill>
            <a:srgbClr val="F0EAEA"/>
          </a:solidFill>
          <a:ln/>
        </p:spPr>
      </p:sp>
      <p:sp>
        <p:nvSpPr>
          <p:cNvPr id="7" name="Text 2">
            <a:extLst>
              <a:ext uri="{FF2B5EF4-FFF2-40B4-BE49-F238E27FC236}">
                <a16:creationId xmlns:a16="http://schemas.microsoft.com/office/drawing/2014/main" id="{D22E6893-1E32-4CD5-AC93-BED42EE21D3F}"/>
              </a:ext>
            </a:extLst>
          </p:cNvPr>
          <p:cNvSpPr/>
          <p:nvPr/>
        </p:nvSpPr>
        <p:spPr>
          <a:xfrm>
            <a:off x="1036027" y="1842811"/>
            <a:ext cx="2882991" cy="2973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400"/>
              </a:lnSpc>
            </a:pPr>
            <a:r>
              <a:rPr lang="en-US" sz="22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Affordability</a:t>
            </a:r>
          </a:p>
        </p:txBody>
      </p:sp>
      <p:sp>
        <p:nvSpPr>
          <p:cNvPr id="8" name="Text 3">
            <a:extLst>
              <a:ext uri="{FF2B5EF4-FFF2-40B4-BE49-F238E27FC236}">
                <a16:creationId xmlns:a16="http://schemas.microsoft.com/office/drawing/2014/main" id="{80B1F218-290F-4661-82C9-D21F52D3E63A}"/>
              </a:ext>
            </a:extLst>
          </p:cNvPr>
          <p:cNvSpPr/>
          <p:nvPr/>
        </p:nvSpPr>
        <p:spPr>
          <a:xfrm>
            <a:off x="1036028" y="2231391"/>
            <a:ext cx="5740692" cy="137246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110000"/>
              </a:lnSpc>
            </a:pPr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Despite different government initiatives as mentioned earlier, </a:t>
            </a:r>
            <a:r>
              <a:rPr lang="en-US" sz="2000" b="1" dirty="0">
                <a:solidFill>
                  <a:schemeClr val="bg2"/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high out-of-pocket costs </a:t>
            </a:r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for essential </a:t>
            </a:r>
            <a:r>
              <a:rPr lang="en-US" sz="2000" b="1" dirty="0">
                <a:solidFill>
                  <a:schemeClr val="bg2"/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medicines and diagnostics </a:t>
            </a:r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create a significant financial burden, as robust health insurance is not in place.</a:t>
            </a:r>
          </a:p>
        </p:txBody>
      </p:sp>
      <p:sp>
        <p:nvSpPr>
          <p:cNvPr id="9" name="Shape 4">
            <a:extLst>
              <a:ext uri="{FF2B5EF4-FFF2-40B4-BE49-F238E27FC236}">
                <a16:creationId xmlns:a16="http://schemas.microsoft.com/office/drawing/2014/main" id="{3DDB3B6E-8699-497D-93F9-6ACE9DEC0B65}"/>
              </a:ext>
            </a:extLst>
          </p:cNvPr>
          <p:cNvSpPr/>
          <p:nvPr/>
        </p:nvSpPr>
        <p:spPr>
          <a:xfrm>
            <a:off x="7609840" y="1664772"/>
            <a:ext cx="3744491" cy="4644587"/>
          </a:xfrm>
          <a:prstGeom prst="roundRect">
            <a:avLst>
              <a:gd name="adj" fmla="val 1674"/>
            </a:avLst>
          </a:prstGeom>
          <a:solidFill>
            <a:srgbClr val="F0EAEA"/>
          </a:solidFill>
          <a:ln/>
        </p:spPr>
      </p:sp>
      <p:sp>
        <p:nvSpPr>
          <p:cNvPr id="10" name="Text 5">
            <a:extLst>
              <a:ext uri="{FF2B5EF4-FFF2-40B4-BE49-F238E27FC236}">
                <a16:creationId xmlns:a16="http://schemas.microsoft.com/office/drawing/2014/main" id="{1A51BEE8-0577-4190-9059-CB0F8CE241F9}"/>
              </a:ext>
            </a:extLst>
          </p:cNvPr>
          <p:cNvSpPr/>
          <p:nvPr/>
        </p:nvSpPr>
        <p:spPr>
          <a:xfrm>
            <a:off x="7893487" y="1863131"/>
            <a:ext cx="1588598" cy="2973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400"/>
              </a:lnSpc>
            </a:pPr>
            <a:r>
              <a:rPr lang="en-US" sz="22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Dependency</a:t>
            </a:r>
          </a:p>
        </p:txBody>
      </p:sp>
      <p:sp>
        <p:nvSpPr>
          <p:cNvPr id="11" name="Text 6">
            <a:extLst>
              <a:ext uri="{FF2B5EF4-FFF2-40B4-BE49-F238E27FC236}">
                <a16:creationId xmlns:a16="http://schemas.microsoft.com/office/drawing/2014/main" id="{7705F103-08F3-4D87-92D8-26B47B312F78}"/>
              </a:ext>
            </a:extLst>
          </p:cNvPr>
          <p:cNvSpPr/>
          <p:nvPr/>
        </p:nvSpPr>
        <p:spPr>
          <a:xfrm>
            <a:off x="7941059" y="2358868"/>
            <a:ext cx="3256539" cy="15135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110000"/>
              </a:lnSpc>
            </a:pPr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A critical </a:t>
            </a:r>
            <a:r>
              <a:rPr lang="en-US" sz="2000" b="1" dirty="0">
                <a:solidFill>
                  <a:schemeClr val="bg2"/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dependency on global supply </a:t>
            </a:r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chains exists for importing Active Pharmaceutical Ingredients </a:t>
            </a:r>
            <a:r>
              <a:rPr lang="en-US" sz="2000" b="1" dirty="0">
                <a:solidFill>
                  <a:schemeClr val="bg2"/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(APIs) and complex biologics/vaccines.</a:t>
            </a:r>
            <a:endParaRPr 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Tomorrow" pitchFamily="34" charset="-122"/>
              <a:cs typeface="Calibri" panose="020F0502020204030204" pitchFamily="34" charset="0"/>
            </a:endParaRPr>
          </a:p>
        </p:txBody>
      </p:sp>
      <p:sp>
        <p:nvSpPr>
          <p:cNvPr id="12" name="Shape 7">
            <a:extLst>
              <a:ext uri="{FF2B5EF4-FFF2-40B4-BE49-F238E27FC236}">
                <a16:creationId xmlns:a16="http://schemas.microsoft.com/office/drawing/2014/main" id="{930F7AE9-BC00-44C3-979A-3BA99E8757E0}"/>
              </a:ext>
            </a:extLst>
          </p:cNvPr>
          <p:cNvSpPr/>
          <p:nvPr/>
        </p:nvSpPr>
        <p:spPr>
          <a:xfrm>
            <a:off x="837669" y="4171091"/>
            <a:ext cx="6095051" cy="2138269"/>
          </a:xfrm>
          <a:prstGeom prst="roundRect">
            <a:avLst>
              <a:gd name="adj" fmla="val 2038"/>
            </a:avLst>
          </a:prstGeom>
          <a:solidFill>
            <a:srgbClr val="F0EAEA"/>
          </a:solidFill>
          <a:ln/>
        </p:spPr>
      </p:sp>
      <p:sp>
        <p:nvSpPr>
          <p:cNvPr id="13" name="Text 8">
            <a:extLst>
              <a:ext uri="{FF2B5EF4-FFF2-40B4-BE49-F238E27FC236}">
                <a16:creationId xmlns:a16="http://schemas.microsoft.com/office/drawing/2014/main" id="{1AC14245-7244-4700-8F07-4986B64D6D27}"/>
              </a:ext>
            </a:extLst>
          </p:cNvPr>
          <p:cNvSpPr/>
          <p:nvPr/>
        </p:nvSpPr>
        <p:spPr>
          <a:xfrm>
            <a:off x="1036027" y="4369451"/>
            <a:ext cx="2726225" cy="2973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400"/>
              </a:lnSpc>
            </a:pPr>
            <a:r>
              <a:rPr lang="en-US" sz="22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Quality Assurance</a:t>
            </a:r>
          </a:p>
        </p:txBody>
      </p:sp>
      <p:sp>
        <p:nvSpPr>
          <p:cNvPr id="14" name="Text 9">
            <a:extLst>
              <a:ext uri="{FF2B5EF4-FFF2-40B4-BE49-F238E27FC236}">
                <a16:creationId xmlns:a16="http://schemas.microsoft.com/office/drawing/2014/main" id="{C0018D60-4A41-4FF7-87D1-B23993C71137}"/>
              </a:ext>
            </a:extLst>
          </p:cNvPr>
          <p:cNvSpPr/>
          <p:nvPr/>
        </p:nvSpPr>
        <p:spPr>
          <a:xfrm>
            <a:off x="1036027" y="4798673"/>
            <a:ext cx="5816717" cy="12334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110000"/>
              </a:lnSpc>
            </a:pPr>
            <a:r>
              <a:rPr lang="en-US" sz="2000" b="1" dirty="0">
                <a:solidFill>
                  <a:schemeClr val="bg2"/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Enforcement of drug laws </a:t>
            </a:r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sometimes becomes a challenge. The national regulatory body (DGDA) is still strengthening its capabilities to meet WHO-ML3 standards.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43"/>
          <p:cNvSpPr txBox="1">
            <a:spLocks noGrp="1"/>
          </p:cNvSpPr>
          <p:nvPr>
            <p:ph type="title"/>
          </p:nvPr>
        </p:nvSpPr>
        <p:spPr>
          <a:xfrm>
            <a:off x="837669" y="652578"/>
            <a:ext cx="7339379" cy="70119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Vaccine Access and Sustainability</a:t>
            </a:r>
            <a:endParaRPr sz="36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Google Shape;325;p37">
            <a:extLst>
              <a:ext uri="{FF2B5EF4-FFF2-40B4-BE49-F238E27FC236}">
                <a16:creationId xmlns:a16="http://schemas.microsoft.com/office/drawing/2014/main" id="{4656CA58-D155-66DA-6DF1-57D44E4D2F2E}"/>
              </a:ext>
            </a:extLst>
          </p:cNvPr>
          <p:cNvSpPr txBox="1"/>
          <p:nvPr/>
        </p:nvSpPr>
        <p:spPr>
          <a:xfrm rot="-5400000">
            <a:off x="-3210982" y="3198181"/>
            <a:ext cx="6857999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3" name="Picture 2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52B89E7C-395B-8A5A-1A96-D322A6EDD58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224280" y="1730263"/>
            <a:ext cx="9743440" cy="4564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sz="2200" b="1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Bangladesh's national immunization program (EPI) against 12 diseases is a major success, achieving over 95% routine coverage for 4 million children annually and expanding to include new vaccines.</a:t>
            </a:r>
          </a:p>
          <a:p>
            <a:pPr marL="171450" indent="-1714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altLang="en-US" sz="1000" b="1" dirty="0">
              <a:solidFill>
                <a:schemeClr val="dk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sz="2200" b="1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secure sustainable access, the country is finalizing a </a:t>
            </a:r>
            <a:r>
              <a:rPr lang="en-US" altLang="en-US" sz="2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Gavi transition plan for </a:t>
            </a:r>
            <a:r>
              <a:rPr lang="en-US" altLang="en-US" sz="2200" b="1" dirty="0">
                <a:solidFill>
                  <a:schemeClr val="bg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domestic self-financing vaccines</a:t>
            </a:r>
            <a:r>
              <a:rPr lang="en-US" altLang="en-US" sz="2200" b="1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171450" indent="-1714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altLang="en-US" sz="1000" b="1" dirty="0">
              <a:solidFill>
                <a:schemeClr val="dk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sz="2200" b="1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 Bangladesh </a:t>
            </a:r>
            <a:r>
              <a:rPr lang="en-US" altLang="en-US" sz="2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currently produces different </a:t>
            </a:r>
            <a:r>
              <a:rPr lang="en-US" altLang="en-US" sz="2200" b="1" dirty="0">
                <a:solidFill>
                  <a:schemeClr val="bg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vaccines in the private sector</a:t>
            </a:r>
            <a:r>
              <a:rPr lang="en-US" altLang="en-US" sz="2200" b="1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and the government also has a project to establish a vaccine plant, there is still a </a:t>
            </a:r>
            <a:r>
              <a:rPr lang="en-US" altLang="en-US" sz="2200" b="1" dirty="0">
                <a:solidFill>
                  <a:schemeClr val="bg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significant gap in local vaccine production.</a:t>
            </a:r>
            <a:endParaRPr lang="en-US" altLang="en-US" sz="2200" b="1" dirty="0">
              <a:solidFill>
                <a:schemeClr val="dk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7891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p53"/>
          <p:cNvSpPr txBox="1">
            <a:spLocks noGrp="1"/>
          </p:cNvSpPr>
          <p:nvPr>
            <p:ph type="title"/>
          </p:nvPr>
        </p:nvSpPr>
        <p:spPr>
          <a:xfrm>
            <a:off x="792849" y="574169"/>
            <a:ext cx="9596058" cy="1231066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32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How can Bangladesh contribute to the D-8 </a:t>
            </a:r>
            <a:br>
              <a:rPr lang="en-US" sz="32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2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Health Agenda?</a:t>
            </a:r>
            <a:endParaRPr sz="32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72" name="Google Shape;672;p53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4" name="Google Shape;325;p37">
            <a:extLst>
              <a:ext uri="{FF2B5EF4-FFF2-40B4-BE49-F238E27FC236}">
                <a16:creationId xmlns:a16="http://schemas.microsoft.com/office/drawing/2014/main" id="{D895DAD4-A711-D88E-3327-3A23620F15C9}"/>
              </a:ext>
            </a:extLst>
          </p:cNvPr>
          <p:cNvSpPr txBox="1"/>
          <p:nvPr/>
        </p:nvSpPr>
        <p:spPr>
          <a:xfrm rot="-5400000">
            <a:off x="-3210982" y="3198183"/>
            <a:ext cx="6858002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2" name="Picture 1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8C3C0144-24E8-0731-3BFD-3BBE56D747E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A996333-BCA2-48A8-8159-04573ED9747D}"/>
              </a:ext>
            </a:extLst>
          </p:cNvPr>
          <p:cNvSpPr/>
          <p:nvPr/>
        </p:nvSpPr>
        <p:spPr>
          <a:xfrm>
            <a:off x="1291748" y="2355233"/>
            <a:ext cx="9363075" cy="2697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Bangladesh can share </a:t>
            </a:r>
            <a:r>
              <a:rPr lang="en-US" sz="2200" b="1" dirty="0">
                <a:solidFill>
                  <a:schemeClr val="bg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experiences about its successful blueprint for manufacturing 98% of its national medicine </a:t>
            </a:r>
            <a:r>
              <a:rPr lang="en-US" sz="2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needs and its expertise in strengthening its regulatory authority (DGDA) to meet WHO standards.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en-US" sz="22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It can also share </a:t>
            </a:r>
            <a:r>
              <a:rPr lang="en-US" sz="2200" b="1" dirty="0">
                <a:solidFill>
                  <a:schemeClr val="bg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operational model </a:t>
            </a:r>
            <a:r>
              <a:rPr lang="en-US" sz="2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 its globally acclaimed </a:t>
            </a:r>
            <a:r>
              <a:rPr lang="en-US" sz="2200" b="1" dirty="0">
                <a:solidFill>
                  <a:schemeClr val="bg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EPI</a:t>
            </a:r>
            <a:r>
              <a:rPr lang="en-US" sz="2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en-US" sz="22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59"/>
          <p:cNvSpPr txBox="1">
            <a:spLocks noGrp="1"/>
          </p:cNvSpPr>
          <p:nvPr>
            <p:ph type="title" idx="6"/>
          </p:nvPr>
        </p:nvSpPr>
        <p:spPr>
          <a:xfrm>
            <a:off x="721393" y="337704"/>
            <a:ext cx="9117932" cy="1231066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32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 does Bangladesh need to make the mentioned contributions?</a:t>
            </a:r>
            <a:endParaRPr sz="3200" dirty="0">
              <a:solidFill>
                <a:srgbClr val="C00000"/>
              </a:solidFill>
            </a:endParaRPr>
          </a:p>
        </p:txBody>
      </p:sp>
      <p:sp>
        <p:nvSpPr>
          <p:cNvPr id="813" name="Google Shape;813;p59"/>
          <p:cNvSpPr txBox="1"/>
          <p:nvPr/>
        </p:nvSpPr>
        <p:spPr>
          <a:xfrm rot="-5400000">
            <a:off x="-3198150" y="3213571"/>
            <a:ext cx="6858000" cy="430857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6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4" name="Google Shape;325;p37">
            <a:extLst>
              <a:ext uri="{FF2B5EF4-FFF2-40B4-BE49-F238E27FC236}">
                <a16:creationId xmlns:a16="http://schemas.microsoft.com/office/drawing/2014/main" id="{191DACD2-A648-814A-3AC2-3313F87ED3F4}"/>
              </a:ext>
            </a:extLst>
          </p:cNvPr>
          <p:cNvSpPr txBox="1"/>
          <p:nvPr/>
        </p:nvSpPr>
        <p:spPr>
          <a:xfrm rot="-5400000">
            <a:off x="-3210982" y="3213572"/>
            <a:ext cx="6858002" cy="43085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sz="1600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6" name="Picture 5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B356CD31-0BBA-4C4B-52C8-698E1999490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pic>
        <p:nvPicPr>
          <p:cNvPr id="7" name="Image 0" descr="preencoded.png">
            <a:extLst>
              <a:ext uri="{FF2B5EF4-FFF2-40B4-BE49-F238E27FC236}">
                <a16:creationId xmlns:a16="http://schemas.microsoft.com/office/drawing/2014/main" id="{096E83D6-E4BA-4504-BD6F-460D1A9B38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3128" y="2108601"/>
            <a:ext cx="599971" cy="719980"/>
          </a:xfrm>
          <a:prstGeom prst="rect">
            <a:avLst/>
          </a:prstGeom>
        </p:spPr>
      </p:pic>
      <p:sp>
        <p:nvSpPr>
          <p:cNvPr id="8" name="Text 1">
            <a:extLst>
              <a:ext uri="{FF2B5EF4-FFF2-40B4-BE49-F238E27FC236}">
                <a16:creationId xmlns:a16="http://schemas.microsoft.com/office/drawing/2014/main" id="{4EAB3E45-1970-4043-9A8F-C30858CA0FE5}"/>
              </a:ext>
            </a:extLst>
          </p:cNvPr>
          <p:cNvSpPr/>
          <p:nvPr/>
        </p:nvSpPr>
        <p:spPr>
          <a:xfrm>
            <a:off x="2324836" y="2188793"/>
            <a:ext cx="3372776" cy="2639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400"/>
              </a:lnSpc>
            </a:pPr>
            <a:r>
              <a:rPr lang="en-US" sz="2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Joint Research and Development and Technology Transfer</a:t>
            </a:r>
          </a:p>
        </p:txBody>
      </p:sp>
      <p:pic>
        <p:nvPicPr>
          <p:cNvPr id="9" name="Image 1" descr="preencoded.png">
            <a:extLst>
              <a:ext uri="{FF2B5EF4-FFF2-40B4-BE49-F238E27FC236}">
                <a16:creationId xmlns:a16="http://schemas.microsoft.com/office/drawing/2014/main" id="{690C8797-8E7C-40F8-AFEB-7EC824DE92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93127" y="2970623"/>
            <a:ext cx="599972" cy="883400"/>
          </a:xfrm>
          <a:prstGeom prst="rect">
            <a:avLst/>
          </a:prstGeom>
        </p:spPr>
      </p:pic>
      <p:sp>
        <p:nvSpPr>
          <p:cNvPr id="10" name="Text 3">
            <a:extLst>
              <a:ext uri="{FF2B5EF4-FFF2-40B4-BE49-F238E27FC236}">
                <a16:creationId xmlns:a16="http://schemas.microsoft.com/office/drawing/2014/main" id="{0E573578-9E33-4FC5-814D-4CD16E8FD861}"/>
              </a:ext>
            </a:extLst>
          </p:cNvPr>
          <p:cNvSpPr/>
          <p:nvPr/>
        </p:nvSpPr>
        <p:spPr>
          <a:xfrm>
            <a:off x="2286524" y="2998533"/>
            <a:ext cx="7810044" cy="6789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400"/>
              </a:lnSpc>
            </a:pPr>
            <a:r>
              <a:rPr lang="en-US" sz="2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Building </a:t>
            </a:r>
            <a:r>
              <a:rPr lang="en-US" sz="2200" b="1" dirty="0"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the D-8</a:t>
            </a:r>
            <a:r>
              <a:rPr lang="en-US" sz="2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Value Chains </a:t>
            </a:r>
            <a:r>
              <a:rPr lang="en-US" sz="2200" b="1" dirty="0"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to increase production and create a strong </a:t>
            </a:r>
          </a:p>
          <a:p>
            <a:pPr>
              <a:lnSpc>
                <a:spcPts val="2400"/>
              </a:lnSpc>
            </a:pPr>
            <a:r>
              <a:rPr lang="en-US" sz="2200" b="1" dirty="0"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supply mechanism.</a:t>
            </a:r>
            <a:endParaRPr lang="en-US" sz="22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" name="Image 2" descr="preencoded.png">
            <a:extLst>
              <a:ext uri="{FF2B5EF4-FFF2-40B4-BE49-F238E27FC236}">
                <a16:creationId xmlns:a16="http://schemas.microsoft.com/office/drawing/2014/main" id="{BC6700F9-E463-4C25-9969-84568826D51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93127" y="4001001"/>
            <a:ext cx="599972" cy="883400"/>
          </a:xfrm>
          <a:prstGeom prst="rect">
            <a:avLst/>
          </a:prstGeom>
        </p:spPr>
      </p:pic>
      <p:sp>
        <p:nvSpPr>
          <p:cNvPr id="12" name="Text 5">
            <a:extLst>
              <a:ext uri="{FF2B5EF4-FFF2-40B4-BE49-F238E27FC236}">
                <a16:creationId xmlns:a16="http://schemas.microsoft.com/office/drawing/2014/main" id="{B8C9A60B-721F-4DE4-B40C-B10B72067EF8}"/>
              </a:ext>
            </a:extLst>
          </p:cNvPr>
          <p:cNvSpPr/>
          <p:nvPr/>
        </p:nvSpPr>
        <p:spPr>
          <a:xfrm>
            <a:off x="2286524" y="4052717"/>
            <a:ext cx="8238601" cy="8369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400"/>
              </a:lnSpc>
            </a:pPr>
            <a:r>
              <a:rPr lang="en-US" sz="2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Regulatory Harmonization through a </a:t>
            </a:r>
            <a:r>
              <a:rPr lang="en-US" sz="2200" b="1" dirty="0"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unified D-8 regulatory standard </a:t>
            </a:r>
          </a:p>
          <a:p>
            <a:pPr>
              <a:lnSpc>
                <a:spcPts val="2400"/>
              </a:lnSpc>
            </a:pPr>
            <a:r>
              <a:rPr lang="en-US" sz="2200" b="1" dirty="0">
                <a:latin typeface="Calibri" panose="020F0502020204030204" pitchFamily="34" charset="0"/>
                <a:ea typeface="Tomorrow" pitchFamily="34" charset="-122"/>
                <a:cs typeface="Calibri" panose="020F0502020204030204" pitchFamily="34" charset="0"/>
              </a:rPr>
              <a:t>aligned with WHO Maturity Levels 3 and 4 should be developed.</a:t>
            </a:r>
            <a:endParaRPr lang="en-US" sz="22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9460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Slidehack Cheatsheet">
  <a:themeElements>
    <a:clrScheme name="Simple Light">
      <a:dk1>
        <a:srgbClr val="000000"/>
      </a:dk1>
      <a:lt1>
        <a:srgbClr val="FFFFFF"/>
      </a:lt1>
      <a:dk2>
        <a:srgbClr val="0000FF"/>
      </a:dk2>
      <a:lt2>
        <a:srgbClr val="E5E5FF"/>
      </a:lt2>
      <a:accent1>
        <a:srgbClr val="F7F7F7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Nunito sans Roboto Mono">
      <a:majorFont>
        <a:latin typeface="Nunito Sans"/>
        <a:ea typeface=""/>
        <a:cs typeface=""/>
      </a:majorFont>
      <a:minorFont>
        <a:latin typeface="Roboto Mon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300</TotalTime>
  <Words>733</Words>
  <Application>Microsoft Office PowerPoint</Application>
  <PresentationFormat>Widescreen</PresentationFormat>
  <Paragraphs>69</Paragraphs>
  <Slides>11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Arial</vt:lpstr>
      <vt:lpstr>Calibri</vt:lpstr>
      <vt:lpstr>Nunito Sans</vt:lpstr>
      <vt:lpstr>Open Sans ExtraBold</vt:lpstr>
      <vt:lpstr>Roboto Mono</vt:lpstr>
      <vt:lpstr>Times New Roman</vt:lpstr>
      <vt:lpstr>Tomorrow</vt:lpstr>
      <vt:lpstr>Wingdings</vt:lpstr>
      <vt:lpstr>Slidehack Cheatsheet</vt:lpstr>
      <vt:lpstr>First D-8 Health Experts Meeting 17th November, 2025 </vt:lpstr>
      <vt:lpstr>Bangladesh Overview</vt:lpstr>
      <vt:lpstr>Bangladesh Overview (Cont.)</vt:lpstr>
      <vt:lpstr>National Policies and Strategic Frameworks </vt:lpstr>
      <vt:lpstr>Pharmaceutical Manufacturing and Supply-Chain Systems</vt:lpstr>
      <vt:lpstr>Current challenges and Gaps</vt:lpstr>
      <vt:lpstr>Vaccine Access and Sustainability</vt:lpstr>
      <vt:lpstr>How can Bangladesh contribute to the D-8  Health Agenda?</vt:lpstr>
      <vt:lpstr>What does Bangladesh need to make the mentioned contributions?</vt:lpstr>
      <vt:lpstr>What does Bangladesh need to make the mentioned contributions? (Cont.)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GD Design</dc:creator>
  <cp:lastModifiedBy>Dr. Hasan Amin</cp:lastModifiedBy>
  <cp:revision>6119</cp:revision>
  <dcterms:created xsi:type="dcterms:W3CDTF">2020-10-27T13:35:18Z</dcterms:created>
  <dcterms:modified xsi:type="dcterms:W3CDTF">2025-11-13T08:46:02Z</dcterms:modified>
</cp:coreProperties>
</file>