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62" r:id="rId3"/>
    <p:sldId id="259" r:id="rId4"/>
    <p:sldId id="260" r:id="rId5"/>
    <p:sldId id="257" r:id="rId6"/>
    <p:sldId id="258" r:id="rId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1816" y="-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75A19-1720-C842-A8C2-AF5AD4DF4CB8}" type="datetimeFigureOut">
              <a:rPr lang="en-US" smtClean="0"/>
              <a:t>17/04/14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25392-D2B1-0F49-817E-CEE3064CA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42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>
              <a:latin typeface="Calibri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655951" indent="-252289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09155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412817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16478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20140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623802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027464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431126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B08A66A-FBCC-3D43-B23B-BC01F4FE53FA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Calibri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655951" indent="-252289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09155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412817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16478" indent="-201831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20140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623802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027464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431126" indent="-20183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AD7A94B-BB6D-2B45-A8DA-D4F7C3FF9BB2}" type="slidenum">
              <a:rPr lang="id-ID"/>
              <a:pPr eaLnBrk="1" hangingPunct="1"/>
              <a:t>2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623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3540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3092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070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6205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08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2012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229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1063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2826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2770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1D843-4D51-4F76-944F-697933B7113A}" type="datetimeFigureOut">
              <a:rPr lang="id-ID" smtClean="0"/>
              <a:t>17/04/14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760FE-027E-465C-A2B0-CAB5C856B8A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665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png"/><Relationship Id="rId9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8116888" cy="990600"/>
          </a:xfrm>
        </p:spPr>
        <p:txBody>
          <a:bodyPr anchor="t">
            <a:normAutofit/>
          </a:bodyPr>
          <a:lstStyle/>
          <a:p>
            <a:pPr algn="l" eaLnBrk="1" hangingPunct="1"/>
            <a:r>
              <a:rPr lang="en-US" sz="3200" dirty="0" smtClean="0">
                <a:latin typeface="Tw Cen MT" charset="0"/>
              </a:rPr>
              <a:t>ONLINE VISA APPROVAL APPLICATION</a:t>
            </a:r>
            <a:endParaRPr lang="en-US" sz="3200" dirty="0">
              <a:latin typeface="Tw Cen MT" charset="0"/>
            </a:endParaRP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1447800" y="3962400"/>
            <a:ext cx="2438400" cy="263149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eaLnBrk="1" hangingPunct="1">
              <a:buFontTx/>
              <a:buAutoNum type="arabicPeriod"/>
            </a:pPr>
            <a:r>
              <a:rPr lang="en-US" sz="1500" dirty="0" smtClean="0">
                <a:latin typeface="Tw Cen MT" charset="0"/>
              </a:rPr>
              <a:t>Data Entry; </a:t>
            </a:r>
            <a:endParaRPr lang="en-US" sz="1500" dirty="0">
              <a:latin typeface="Tw Cen MT" charset="0"/>
            </a:endParaRPr>
          </a:p>
          <a:p>
            <a:pPr algn="just" eaLnBrk="1" hangingPunct="1">
              <a:buFontTx/>
              <a:buAutoNum type="arabicPeriod"/>
            </a:pPr>
            <a:r>
              <a:rPr lang="en-US" sz="1500" dirty="0">
                <a:latin typeface="Tw Cen MT" charset="0"/>
              </a:rPr>
              <a:t>Scan </a:t>
            </a:r>
            <a:r>
              <a:rPr lang="en-US" sz="1500" dirty="0" smtClean="0">
                <a:latin typeface="Tw Cen MT" charset="0"/>
              </a:rPr>
              <a:t>Documents;</a:t>
            </a:r>
            <a:endParaRPr lang="en-US" sz="1500" dirty="0">
              <a:latin typeface="Tw Cen MT" charset="0"/>
            </a:endParaRPr>
          </a:p>
          <a:p>
            <a:pPr algn="just" eaLnBrk="1" hangingPunct="1">
              <a:buFontTx/>
              <a:buAutoNum type="arabicPeriod"/>
            </a:pPr>
            <a:r>
              <a:rPr lang="en-US" sz="1500" dirty="0" smtClean="0">
                <a:latin typeface="Tw Cen MT" charset="0"/>
              </a:rPr>
              <a:t>Send;</a:t>
            </a:r>
            <a:endParaRPr lang="en-US" sz="1500" dirty="0">
              <a:latin typeface="Tw Cen MT" charset="0"/>
            </a:endParaRPr>
          </a:p>
          <a:p>
            <a:pPr algn="just" eaLnBrk="1" hangingPunct="1">
              <a:buFontTx/>
              <a:buAutoNum type="arabicPeriod"/>
            </a:pPr>
            <a:r>
              <a:rPr lang="en-US" sz="1500" dirty="0" smtClean="0">
                <a:latin typeface="Tw Cen MT" charset="0"/>
              </a:rPr>
              <a:t>Decisions on visa applications will be made within 3 days (document and sponsor verification) after complete submission; </a:t>
            </a:r>
            <a:endParaRPr lang="en-US" sz="1500" dirty="0">
              <a:latin typeface="Tw Cen MT" charset="0"/>
            </a:endParaRPr>
          </a:p>
          <a:p>
            <a:pPr algn="just" eaLnBrk="1" hangingPunct="1">
              <a:buFontTx/>
              <a:buAutoNum type="arabicPeriod"/>
            </a:pPr>
            <a:r>
              <a:rPr lang="en-US" sz="1500" dirty="0" smtClean="0">
                <a:latin typeface="Tw Cen MT" charset="0"/>
              </a:rPr>
              <a:t>Print receipt.</a:t>
            </a:r>
            <a:endParaRPr lang="en-US" sz="1500" dirty="0">
              <a:latin typeface="Tw Cen MT" charset="0"/>
            </a:endParaRPr>
          </a:p>
          <a:p>
            <a:pPr algn="just" eaLnBrk="1" hangingPunct="1"/>
            <a:endParaRPr lang="en-US" sz="1500" dirty="0">
              <a:latin typeface="Tw Cen MT" charset="0"/>
            </a:endParaRP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4038600" y="3048000"/>
            <a:ext cx="2590800" cy="24622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eaLnBrk="1" hangingPunct="1">
              <a:buFontTx/>
              <a:buAutoNum type="arabicPeriod"/>
            </a:pPr>
            <a:r>
              <a:rPr lang="en-US" sz="1400" dirty="0" smtClean="0">
                <a:latin typeface="Tw Cen MT" charset="0"/>
              </a:rPr>
              <a:t>Applicants </a:t>
            </a:r>
            <a:r>
              <a:rPr lang="en-US" sz="1400" dirty="0">
                <a:latin typeface="Tw Cen MT" charset="0"/>
              </a:rPr>
              <a:t>can make </a:t>
            </a:r>
            <a:r>
              <a:rPr lang="en-US" sz="1400" dirty="0" smtClean="0">
                <a:latin typeface="Tw Cen MT" charset="0"/>
              </a:rPr>
              <a:t>payment to the designated bank one day after approval of application,</a:t>
            </a:r>
          </a:p>
          <a:p>
            <a:pPr algn="just" eaLnBrk="1" hangingPunct="1">
              <a:buFontTx/>
              <a:buAutoNum type="arabicPeriod"/>
            </a:pPr>
            <a:r>
              <a:rPr lang="en-US" sz="1400" dirty="0" smtClean="0">
                <a:latin typeface="Tw Cen MT" charset="0"/>
              </a:rPr>
              <a:t>Receive payment receipt.</a:t>
            </a:r>
            <a:endParaRPr lang="en-US" sz="1400" dirty="0">
              <a:latin typeface="Tw Cen MT" charset="0"/>
            </a:endParaRPr>
          </a:p>
          <a:p>
            <a:pPr algn="just" eaLnBrk="1" hangingPunct="1"/>
            <a:r>
              <a:rPr lang="en-US" sz="1400" dirty="0" smtClean="0">
                <a:latin typeface="Tw Cen MT" charset="0"/>
              </a:rPr>
              <a:t>Note:</a:t>
            </a:r>
          </a:p>
          <a:p>
            <a:pPr marL="266700" indent="-266700" algn="just" eaLnBrk="1" hangingPunct="1"/>
            <a:r>
              <a:rPr lang="en-US" sz="1400" dirty="0">
                <a:latin typeface="Tw Cen MT" charset="0"/>
              </a:rPr>
              <a:t>	</a:t>
            </a:r>
            <a:r>
              <a:rPr lang="en-US" sz="1400" dirty="0" smtClean="0">
                <a:latin typeface="Tw Cen MT" charset="0"/>
              </a:rPr>
              <a:t>If no payment is received until 7 days after approval of a visa application, the application will be deleted by the system</a:t>
            </a:r>
            <a:endParaRPr lang="en-US" sz="1400" dirty="0">
              <a:latin typeface="Tw Cen MT" charset="0"/>
            </a:endParaRPr>
          </a:p>
        </p:txBody>
      </p:sp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6781800" y="2971800"/>
            <a:ext cx="2133600" cy="10156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eaLnBrk="1" hangingPunct="1"/>
            <a:r>
              <a:rPr lang="en-US" sz="1500" dirty="0" smtClean="0">
                <a:latin typeface="Tw Cen MT" charset="0"/>
              </a:rPr>
              <a:t>Approval for visa issuance will be notified via email within 1 day after payment received. </a:t>
            </a:r>
            <a:endParaRPr lang="en-US" sz="1500" dirty="0">
              <a:latin typeface="Tw Cen MT" charset="0"/>
            </a:endParaRPr>
          </a:p>
        </p:txBody>
      </p:sp>
      <p:grpSp>
        <p:nvGrpSpPr>
          <p:cNvPr id="17414" name="Group 12"/>
          <p:cNvGrpSpPr>
            <a:grpSpLocks/>
          </p:cNvGrpSpPr>
          <p:nvPr/>
        </p:nvGrpSpPr>
        <p:grpSpPr bwMode="auto">
          <a:xfrm>
            <a:off x="838200" y="1066800"/>
            <a:ext cx="8054280" cy="3435350"/>
            <a:chOff x="685800" y="756680"/>
            <a:chExt cx="8314887" cy="4501133"/>
          </a:xfrm>
        </p:grpSpPr>
        <p:sp>
          <p:nvSpPr>
            <p:cNvPr id="14" name="Shape 13"/>
            <p:cNvSpPr/>
            <p:nvPr/>
          </p:nvSpPr>
          <p:spPr>
            <a:xfrm>
              <a:off x="685800" y="756680"/>
              <a:ext cx="7394562" cy="4501133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08452" y="3851729"/>
              <a:ext cx="190108" cy="18928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1787118" y="4151250"/>
              <a:ext cx="1599533" cy="457601"/>
            </a:xfrm>
            <a:custGeom>
              <a:avLst/>
              <a:gdLst>
                <a:gd name="connsiteX0" fmla="*/ 0 w 1704441"/>
                <a:gd name="connsiteY0" fmla="*/ 0 h 1321308"/>
                <a:gd name="connsiteX1" fmla="*/ 1704441 w 1704441"/>
                <a:gd name="connsiteY1" fmla="*/ 0 h 1321308"/>
                <a:gd name="connsiteX2" fmla="*/ 1704441 w 1704441"/>
                <a:gd name="connsiteY2" fmla="*/ 1321308 h 1321308"/>
                <a:gd name="connsiteX3" fmla="*/ 0 w 1704441"/>
                <a:gd name="connsiteY3" fmla="*/ 1321308 h 1321308"/>
                <a:gd name="connsiteX4" fmla="*/ 0 w 1704441"/>
                <a:gd name="connsiteY4" fmla="*/ 0 h 132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4441" h="1321308">
                  <a:moveTo>
                    <a:pt x="0" y="0"/>
                  </a:moveTo>
                  <a:lnTo>
                    <a:pt x="1704441" y="0"/>
                  </a:lnTo>
                  <a:lnTo>
                    <a:pt x="1704441" y="1321308"/>
                  </a:lnTo>
                  <a:lnTo>
                    <a:pt x="0" y="132130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00780" tIns="0" rIns="0" bIns="0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00" b="1" dirty="0" smtClean="0">
                  <a:solidFill>
                    <a:srgbClr val="1A1A7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Arial" charset="0"/>
                  <a:ea typeface="ＭＳ Ｐゴシック" charset="0"/>
                </a:rPr>
                <a:t>APPLICANT</a:t>
              </a:r>
              <a:endParaRPr lang="id-ID" sz="1600" b="1" dirty="0">
                <a:solidFill>
                  <a:srgbClr val="1A1A7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517760" y="2553805"/>
              <a:ext cx="344162" cy="34320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4094385" y="3053007"/>
              <a:ext cx="2304475" cy="380642"/>
            </a:xfrm>
            <a:custGeom>
              <a:avLst/>
              <a:gdLst>
                <a:gd name="connsiteX0" fmla="*/ 0 w 1755648"/>
                <a:gd name="connsiteY0" fmla="*/ 0 h 2487167"/>
                <a:gd name="connsiteX1" fmla="*/ 1755648 w 1755648"/>
                <a:gd name="connsiteY1" fmla="*/ 0 h 2487167"/>
                <a:gd name="connsiteX2" fmla="*/ 1755648 w 1755648"/>
                <a:gd name="connsiteY2" fmla="*/ 2487167 h 2487167"/>
                <a:gd name="connsiteX3" fmla="*/ 0 w 1755648"/>
                <a:gd name="connsiteY3" fmla="*/ 2487167 h 2487167"/>
                <a:gd name="connsiteX4" fmla="*/ 0 w 1755648"/>
                <a:gd name="connsiteY4" fmla="*/ 0 h 248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5648" h="2487167">
                  <a:moveTo>
                    <a:pt x="0" y="0"/>
                  </a:moveTo>
                  <a:lnTo>
                    <a:pt x="1755648" y="0"/>
                  </a:lnTo>
                  <a:lnTo>
                    <a:pt x="1755648" y="2487167"/>
                  </a:lnTo>
                  <a:lnTo>
                    <a:pt x="0" y="24871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82180" tIns="0" rIns="0" bIns="0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00" b="1" dirty="0" smtClean="0">
                  <a:solidFill>
                    <a:srgbClr val="1A1A7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Arial" charset="0"/>
                  <a:ea typeface="ＭＳ Ｐゴシック" charset="0"/>
                </a:rPr>
                <a:t>PAYMENT CASHIER</a:t>
              </a:r>
              <a:endParaRPr lang="id-ID" sz="1600" b="1" dirty="0">
                <a:solidFill>
                  <a:srgbClr val="1A1A7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877727" y="1755083"/>
              <a:ext cx="471993" cy="49920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6844887" y="2553805"/>
              <a:ext cx="2155800" cy="981763"/>
            </a:xfrm>
            <a:custGeom>
              <a:avLst/>
              <a:gdLst>
                <a:gd name="connsiteX0" fmla="*/ 0 w 1755648"/>
                <a:gd name="connsiteY0" fmla="*/ 0 h 3177540"/>
                <a:gd name="connsiteX1" fmla="*/ 1755648 w 1755648"/>
                <a:gd name="connsiteY1" fmla="*/ 0 h 3177540"/>
                <a:gd name="connsiteX2" fmla="*/ 1755648 w 1755648"/>
                <a:gd name="connsiteY2" fmla="*/ 3177540 h 3177540"/>
                <a:gd name="connsiteX3" fmla="*/ 0 w 1755648"/>
                <a:gd name="connsiteY3" fmla="*/ 3177540 h 3177540"/>
                <a:gd name="connsiteX4" fmla="*/ 0 w 1755648"/>
                <a:gd name="connsiteY4" fmla="*/ 0 h 317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5648" h="3177540">
                  <a:moveTo>
                    <a:pt x="0" y="0"/>
                  </a:moveTo>
                  <a:lnTo>
                    <a:pt x="1755648" y="0"/>
                  </a:lnTo>
                  <a:lnTo>
                    <a:pt x="1755648" y="3177540"/>
                  </a:lnTo>
                  <a:lnTo>
                    <a:pt x="0" y="31775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51951" tIns="0" rIns="0" bIns="0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id-ID" sz="1600" b="1" dirty="0" smtClean="0">
                  <a:solidFill>
                    <a:srgbClr val="1A1A7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Arial" charset="0"/>
                  <a:ea typeface="ＭＳ Ｐゴシック" charset="0"/>
                </a:rPr>
                <a:t>APPROVAL NOTIFICATION</a:t>
              </a:r>
              <a:endParaRPr lang="id-ID" sz="1600" b="1" dirty="0">
                <a:solidFill>
                  <a:srgbClr val="1A1A7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838200" y="1447800"/>
            <a:ext cx="32004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b="1" dirty="0">
                <a:latin typeface="Tw Cen MT" pitchFamily="34" charset="0"/>
              </a:rPr>
              <a:t>www.imigrasi.go.id</a:t>
            </a:r>
          </a:p>
        </p:txBody>
      </p:sp>
    </p:spTree>
    <p:extLst>
      <p:ext uri="{BB962C8B-B14F-4D97-AF65-F5344CB8AC3E}">
        <p14:creationId xmlns:p14="http://schemas.microsoft.com/office/powerpoint/2010/main" val="31805161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2209800"/>
            <a:ext cx="121443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Applicant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343400"/>
            <a:ext cx="1357313" cy="3698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Missions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6248400"/>
            <a:ext cx="17526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Visa Issuance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43808" y="4419600"/>
            <a:ext cx="295232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Sub Directorate of Visa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(Approved / Rejected)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9400" y="4267200"/>
            <a:ext cx="1357312" cy="36988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Missions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3800" y="2057400"/>
            <a:ext cx="1000125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Sponsor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1981200" y="1981200"/>
            <a:ext cx="1371600" cy="500063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Tw Cen MT" pitchFamily="34" charset="0"/>
              <a:cs typeface="Arial" charset="0"/>
            </a:endParaRPr>
          </a:p>
        </p:txBody>
      </p:sp>
      <p:pic>
        <p:nvPicPr>
          <p:cNvPr id="52" name="Picture 51" descr="Logo_Imigras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05200"/>
            <a:ext cx="838200" cy="7865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4" name="Picture 53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352800"/>
            <a:ext cx="1066800" cy="8001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" name="Picture 39" descr="holding pap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1295400"/>
            <a:ext cx="838200" cy="86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Title 1"/>
          <p:cNvSpPr txBox="1">
            <a:spLocks/>
          </p:cNvSpPr>
          <p:nvPr/>
        </p:nvSpPr>
        <p:spPr>
          <a:xfrm>
            <a:off x="1447800" y="206375"/>
            <a:ext cx="6858000" cy="5334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id-ID" sz="3600" kern="0" dirty="0" smtClean="0">
                <a:solidFill>
                  <a:schemeClr val="bg1"/>
                </a:solidFill>
                <a:latin typeface="Tw Cen MT" pitchFamily="34" charset="0"/>
                <a:ea typeface="+mj-ea"/>
                <a:cs typeface="+mj-cs"/>
              </a:rPr>
              <a:t>ME</a:t>
            </a:r>
            <a:r>
              <a:rPr lang="id-ID" sz="3600" kern="0" dirty="0">
                <a:solidFill>
                  <a:schemeClr val="bg1"/>
                </a:solidFill>
                <a:latin typeface="Tw Cen MT" pitchFamily="34" charset="0"/>
              </a:rPr>
              <a:t>MEKANISME  PEMBERIAN</a:t>
            </a:r>
            <a:r>
              <a:rPr lang="id-ID" sz="3600" i="1" kern="0" dirty="0">
                <a:solidFill>
                  <a:schemeClr val="bg1"/>
                </a:solidFill>
                <a:latin typeface="Tw Cen MT" pitchFamily="34" charset="0"/>
              </a:rPr>
              <a:t>  VISA</a:t>
            </a:r>
          </a:p>
          <a:p>
            <a:pPr eaLnBrk="0" hangingPunct="0">
              <a:defRPr/>
            </a:pPr>
            <a:r>
              <a:rPr lang="id-ID" sz="3600" kern="0" dirty="0" smtClean="0">
                <a:solidFill>
                  <a:schemeClr val="bg1"/>
                </a:solidFill>
                <a:latin typeface="Tw Cen MT" pitchFamily="34" charset="0"/>
                <a:ea typeface="+mj-ea"/>
                <a:cs typeface="+mj-cs"/>
              </a:rPr>
              <a:t>KANISME  </a:t>
            </a:r>
            <a:r>
              <a:rPr lang="id-ID" sz="3600" kern="0" dirty="0">
                <a:solidFill>
                  <a:schemeClr val="bg1"/>
                </a:solidFill>
                <a:latin typeface="Tw Cen MT" pitchFamily="34" charset="0"/>
                <a:ea typeface="+mj-ea"/>
                <a:cs typeface="+mj-cs"/>
              </a:rPr>
              <a:t>PEMBERIAN</a:t>
            </a:r>
            <a:r>
              <a:rPr lang="id-ID" sz="3600" i="1" kern="0" dirty="0">
                <a:solidFill>
                  <a:schemeClr val="bg1"/>
                </a:solidFill>
                <a:latin typeface="Tw Cen MT" pitchFamily="34" charset="0"/>
                <a:ea typeface="+mj-ea"/>
                <a:cs typeface="+mj-cs"/>
              </a:rPr>
              <a:t>  VISA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51720" y="3200400"/>
            <a:ext cx="122413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Application</a:t>
            </a:r>
            <a:endParaRPr lang="id-ID" dirty="0">
              <a:latin typeface="Tw Cen MT" pitchFamily="34" charset="0"/>
            </a:endParaRPr>
          </a:p>
        </p:txBody>
      </p:sp>
      <p:pic>
        <p:nvPicPr>
          <p:cNvPr id="49" name="Picture 48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1800" y="3276600"/>
            <a:ext cx="1066800" cy="8001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0" name="Picture 49" descr="holding pap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5257800"/>
            <a:ext cx="838200" cy="86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4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9525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ight Arrow 55"/>
          <p:cNvSpPr/>
          <p:nvPr/>
        </p:nvSpPr>
        <p:spPr>
          <a:xfrm>
            <a:off x="2057400" y="3505200"/>
            <a:ext cx="1524000" cy="500063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5181600" y="3505200"/>
            <a:ext cx="1371600" cy="500063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38" name="Right Arrow 37"/>
          <p:cNvSpPr/>
          <p:nvPr/>
        </p:nvSpPr>
        <p:spPr>
          <a:xfrm rot="5400000">
            <a:off x="6803231" y="5236369"/>
            <a:ext cx="1066800" cy="500063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581400" y="6248400"/>
            <a:ext cx="1214438" cy="3698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Applicant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74" name="Right Arrow 73"/>
          <p:cNvSpPr/>
          <p:nvPr/>
        </p:nvSpPr>
        <p:spPr>
          <a:xfrm rot="10800000">
            <a:off x="5029200" y="6172199"/>
            <a:ext cx="1371600" cy="500063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Tw Cen MT" pitchFamily="34" charset="0"/>
              <a:cs typeface="Arial" charset="0"/>
            </a:endParaRPr>
          </a:p>
        </p:txBody>
      </p:sp>
      <p:sp>
        <p:nvSpPr>
          <p:cNvPr id="25" name="Left-Right Arrow 24"/>
          <p:cNvSpPr/>
          <p:nvPr/>
        </p:nvSpPr>
        <p:spPr>
          <a:xfrm rot="5400000">
            <a:off x="788894" y="2671885"/>
            <a:ext cx="599836" cy="457200"/>
          </a:xfrm>
          <a:prstGeom prst="left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6" name="Left-Right Arrow 25"/>
          <p:cNvSpPr/>
          <p:nvPr/>
        </p:nvSpPr>
        <p:spPr>
          <a:xfrm rot="5400000">
            <a:off x="3771900" y="2705100"/>
            <a:ext cx="990600" cy="457200"/>
          </a:xfrm>
          <a:prstGeom prst="left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7" name="TextBox 26"/>
          <p:cNvSpPr txBox="1"/>
          <p:nvPr/>
        </p:nvSpPr>
        <p:spPr>
          <a:xfrm>
            <a:off x="4419600" y="2743200"/>
            <a:ext cx="123252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 smtClean="0">
                <a:latin typeface="Tw Cen MT" pitchFamily="34" charset="0"/>
              </a:rPr>
              <a:t>Application</a:t>
            </a:r>
            <a:endParaRPr lang="id-ID" dirty="0">
              <a:latin typeface="Tw Cen MT" pitchFamily="34" charset="0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1600200" y="358775"/>
            <a:ext cx="6858000" cy="5334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id-ID" sz="3600" kern="0" dirty="0" smtClean="0">
                <a:latin typeface="Tw Cen MT" pitchFamily="34" charset="0"/>
                <a:ea typeface="+mj-ea"/>
                <a:cs typeface="+mj-cs"/>
              </a:rPr>
              <a:t>VISA APPR. ISSUANCE MECHANISM</a:t>
            </a:r>
            <a:endParaRPr lang="id-ID" sz="3600" i="1" kern="0" dirty="0">
              <a:latin typeface="Tw Cen MT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3265089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4-17 at 6.22.3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3"/>
            <a:ext cx="5976664" cy="1584176"/>
          </a:xfrm>
          <a:prstGeom prst="rect">
            <a:avLst/>
          </a:prstGeom>
        </p:spPr>
      </p:pic>
      <p:pic>
        <p:nvPicPr>
          <p:cNvPr id="13" name="Picture 8" descr="C:\Users\User\Pictures\clipart\images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5"/>
          <a:stretch/>
        </p:blipFill>
        <p:spPr bwMode="auto">
          <a:xfrm flipH="1">
            <a:off x="1560328" y="3088754"/>
            <a:ext cx="110092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043608" y="2773339"/>
            <a:ext cx="5077518" cy="34341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Curved Right Arrow 7"/>
          <p:cNvSpPr/>
          <p:nvPr/>
        </p:nvSpPr>
        <p:spPr>
          <a:xfrm rot="7020603">
            <a:off x="3466649" y="2840882"/>
            <a:ext cx="742912" cy="1862118"/>
          </a:xfrm>
          <a:prstGeom prst="curvedRightArrow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4" name="Curved Right Arrow 43"/>
          <p:cNvSpPr/>
          <p:nvPr/>
        </p:nvSpPr>
        <p:spPr>
          <a:xfrm rot="3868494">
            <a:off x="4381256" y="4473827"/>
            <a:ext cx="742912" cy="1862118"/>
          </a:xfrm>
          <a:prstGeom prst="curved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 rot="6869179" flipV="1">
            <a:off x="5886042" y="4510544"/>
            <a:ext cx="742912" cy="2073624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657" y="1447020"/>
            <a:ext cx="119305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494801" y="4327004"/>
            <a:ext cx="24882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A</a:t>
            </a:r>
            <a:r>
              <a:rPr lang="id-ID" sz="1000" dirty="0" smtClean="0"/>
              <a:t>pproval Leter from</a:t>
            </a:r>
          </a:p>
          <a:p>
            <a:r>
              <a:rPr lang="id-ID" sz="1000" dirty="0" smtClean="0"/>
              <a:t>the Sub Directorate of Security</a:t>
            </a:r>
          </a:p>
          <a:p>
            <a:r>
              <a:rPr lang="id-ID" sz="1000" dirty="0" smtClean="0"/>
              <a:t>the Directorate of</a:t>
            </a:r>
            <a:r>
              <a:rPr lang="en-US" sz="1000" dirty="0"/>
              <a:t> </a:t>
            </a:r>
            <a:r>
              <a:rPr lang="en-AU" sz="1000" dirty="0" smtClean="0"/>
              <a:t>Immigration Intelligence</a:t>
            </a:r>
            <a:endParaRPr lang="en-US" sz="1000" dirty="0" smtClean="0"/>
          </a:p>
        </p:txBody>
      </p:sp>
      <p:pic>
        <p:nvPicPr>
          <p:cNvPr id="17" name="Picture 4" descr="C:\Users\User\Pictures\clipart\canstock61090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40" y="4937205"/>
            <a:ext cx="1521281" cy="13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550831" y="6093296"/>
            <a:ext cx="13674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Visa Approval Decision</a:t>
            </a:r>
            <a:endParaRPr lang="id-ID" sz="1000" dirty="0"/>
          </a:p>
        </p:txBody>
      </p:sp>
      <p:sp>
        <p:nvSpPr>
          <p:cNvPr id="21" name="Rounded Rectangle 20"/>
          <p:cNvSpPr/>
          <p:nvPr/>
        </p:nvSpPr>
        <p:spPr>
          <a:xfrm>
            <a:off x="1420246" y="-99392"/>
            <a:ext cx="7832276" cy="1152375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>
            <a:off x="2500298" y="98876"/>
            <a:ext cx="46779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dirty="0" smtClean="0">
                <a:solidFill>
                  <a:schemeClr val="bg1"/>
                </a:solidFill>
              </a:rPr>
              <a:t>VISA APPROVAL PROCEDURES </a:t>
            </a:r>
            <a:endParaRPr lang="id-ID" sz="2800" b="1" dirty="0" smtClean="0">
              <a:solidFill>
                <a:schemeClr val="bg1"/>
              </a:solidFill>
            </a:endParaRPr>
          </a:p>
          <a:p>
            <a:r>
              <a:rPr lang="id-ID" sz="2800" b="1" dirty="0" smtClean="0">
                <a:solidFill>
                  <a:schemeClr val="bg1"/>
                </a:solidFill>
              </a:rPr>
              <a:t>FOR SPECIFIED COUNTRIES</a:t>
            </a:r>
            <a:endParaRPr lang="id-ID" sz="2800" b="1" dirty="0">
              <a:solidFill>
                <a:schemeClr val="bg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650405" y="1250772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2661253" y="1187227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843759" y="1500654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TextBox 29"/>
          <p:cNvSpPr txBox="1"/>
          <p:nvPr/>
        </p:nvSpPr>
        <p:spPr>
          <a:xfrm>
            <a:off x="7854607" y="143710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314316" y="3441024"/>
            <a:ext cx="2390478" cy="2390478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125" name="Picture 5" descr="C:\Users\User\Pictures\clipart\business-meeting-3d-concept-204443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6277" r="4447" b="23177"/>
          <a:stretch/>
        </p:blipFill>
        <p:spPr bwMode="auto">
          <a:xfrm>
            <a:off x="4609294" y="4211784"/>
            <a:ext cx="1811766" cy="105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808266" y="3825869"/>
            <a:ext cx="1432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 smtClean="0"/>
              <a:t>Clearing House Meeting</a:t>
            </a:r>
            <a:endParaRPr lang="id-ID" sz="1000" dirty="0" smtClean="0"/>
          </a:p>
          <a:p>
            <a:pPr algn="ctr"/>
            <a:r>
              <a:rPr lang="en-US" sz="1000" dirty="0" smtClean="0"/>
              <a:t>F</a:t>
            </a:r>
            <a:r>
              <a:rPr lang="id-ID" sz="1000" dirty="0" smtClean="0"/>
              <a:t>or Certain Countries</a:t>
            </a:r>
            <a:endParaRPr lang="id-ID" sz="1000" dirty="0"/>
          </a:p>
        </p:txBody>
      </p:sp>
      <p:sp>
        <p:nvSpPr>
          <p:cNvPr id="31" name="Oval 30"/>
          <p:cNvSpPr/>
          <p:nvPr/>
        </p:nvSpPr>
        <p:spPr>
          <a:xfrm>
            <a:off x="5345065" y="3510324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TextBox 31"/>
          <p:cNvSpPr txBox="1"/>
          <p:nvPr/>
        </p:nvSpPr>
        <p:spPr>
          <a:xfrm>
            <a:off x="5355913" y="344677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5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866821" y="3180296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TextBox 33"/>
          <p:cNvSpPr txBox="1"/>
          <p:nvPr/>
        </p:nvSpPr>
        <p:spPr>
          <a:xfrm>
            <a:off x="1877669" y="3116751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6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40" name="Down Arrow 39"/>
          <p:cNvSpPr/>
          <p:nvPr/>
        </p:nvSpPr>
        <p:spPr>
          <a:xfrm rot="5400000" flipV="1">
            <a:off x="6257992" y="1906467"/>
            <a:ext cx="432048" cy="49166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TextBox 40"/>
          <p:cNvSpPr txBox="1"/>
          <p:nvPr/>
        </p:nvSpPr>
        <p:spPr>
          <a:xfrm>
            <a:off x="6819627" y="2627387"/>
            <a:ext cx="1697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000" dirty="0" smtClean="0"/>
              <a:t>Data Entry – P</a:t>
            </a:r>
            <a:r>
              <a:rPr lang="en-AU" sz="1000" dirty="0" smtClean="0"/>
              <a:t>reparation for</a:t>
            </a:r>
          </a:p>
          <a:p>
            <a:pPr algn="r"/>
            <a:r>
              <a:rPr lang="en-AU" sz="1000" dirty="0" smtClean="0"/>
              <a:t>Clearing House (CH) Meeting</a:t>
            </a:r>
            <a:endParaRPr lang="id-ID" sz="1000" dirty="0" smtClean="0"/>
          </a:p>
        </p:txBody>
      </p:sp>
      <p:sp>
        <p:nvSpPr>
          <p:cNvPr id="45" name="TextBox 44"/>
          <p:cNvSpPr txBox="1"/>
          <p:nvPr/>
        </p:nvSpPr>
        <p:spPr>
          <a:xfrm>
            <a:off x="2508977" y="3754555"/>
            <a:ext cx="1192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 smtClean="0">
                <a:latin typeface="Aharoni" pitchFamily="2" charset="-79"/>
                <a:ea typeface="Adobe Gothic Std B" pitchFamily="34" charset="-128"/>
                <a:cs typeface="Aharoni" pitchFamily="2" charset="-79"/>
              </a:rPr>
              <a:t>APPROVED</a:t>
            </a:r>
            <a:endParaRPr lang="id-ID" sz="1400" b="1" dirty="0">
              <a:latin typeface="Aharoni" pitchFamily="2" charset="-79"/>
              <a:ea typeface="Adobe Gothic Std B" pitchFamily="34" charset="-128"/>
              <a:cs typeface="Aharoni" pitchFamily="2" charset="-79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07320" y="6086270"/>
            <a:ext cx="6932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Aharoni" pitchFamily="2" charset="-79"/>
                <a:ea typeface="Adobe Gothic Std B" pitchFamily="34" charset="-128"/>
                <a:cs typeface="Aharoni" pitchFamily="2" charset="-79"/>
              </a:rPr>
              <a:t>HOLD</a:t>
            </a:r>
            <a:endParaRPr lang="id-ID" sz="1400" b="1" dirty="0">
              <a:latin typeface="Aharoni" pitchFamily="2" charset="-79"/>
              <a:ea typeface="Adobe Gothic Std B" pitchFamily="34" charset="-128"/>
              <a:cs typeface="Aharoni" pitchFamily="2" charset="-79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69421" y="6216640"/>
            <a:ext cx="1142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Aharoni" pitchFamily="2" charset="-79"/>
                <a:ea typeface="Adobe Gothic Std B" pitchFamily="34" charset="-128"/>
                <a:cs typeface="Aharoni" pitchFamily="2" charset="-79"/>
              </a:rPr>
              <a:t>REJECTED</a:t>
            </a:r>
            <a:endParaRPr lang="id-ID" sz="1400" b="1" dirty="0">
              <a:latin typeface="Aharoni" pitchFamily="2" charset="-79"/>
              <a:ea typeface="Adobe Gothic Std B" pitchFamily="34" charset="-128"/>
              <a:cs typeface="Aharoni" pitchFamily="2" charset="-79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82384" y="6249336"/>
            <a:ext cx="21246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 smtClean="0"/>
              <a:t>Sponsor is Invited to the CH Meeting,</a:t>
            </a:r>
            <a:endParaRPr lang="id-ID" sz="1000" dirty="0" smtClean="0"/>
          </a:p>
          <a:p>
            <a:pPr algn="ctr"/>
            <a:r>
              <a:rPr lang="id-ID" sz="1000" dirty="0" smtClean="0"/>
              <a:t>Sponsor Investigation, etc</a:t>
            </a:r>
            <a:endParaRPr lang="id-ID" sz="1000" dirty="0"/>
          </a:p>
        </p:txBody>
      </p:sp>
      <p:sp>
        <p:nvSpPr>
          <p:cNvPr id="49" name="TextBox 48"/>
          <p:cNvSpPr txBox="1"/>
          <p:nvPr/>
        </p:nvSpPr>
        <p:spPr>
          <a:xfrm>
            <a:off x="6229712" y="6423139"/>
            <a:ext cx="13300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000" dirty="0" smtClean="0"/>
              <a:t>Fictitious Sponsor, etc</a:t>
            </a:r>
            <a:endParaRPr lang="id-ID" sz="1000" dirty="0"/>
          </a:p>
        </p:txBody>
      </p:sp>
      <p:sp>
        <p:nvSpPr>
          <p:cNvPr id="50" name="Curved Right Arrow 49"/>
          <p:cNvSpPr/>
          <p:nvPr/>
        </p:nvSpPr>
        <p:spPr>
          <a:xfrm rot="10453218" flipH="1" flipV="1">
            <a:off x="932384" y="4283633"/>
            <a:ext cx="544046" cy="1196516"/>
          </a:xfrm>
          <a:prstGeom prst="curved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pic>
        <p:nvPicPr>
          <p:cNvPr id="52" name="Picture 7" descr="C:\Users\User\Pictures\clipart\3d-human-going-to-work-1829187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6" r="17405"/>
          <a:stretch/>
        </p:blipFill>
        <p:spPr bwMode="auto">
          <a:xfrm flipH="1">
            <a:off x="7601231" y="4731060"/>
            <a:ext cx="822474" cy="12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5961778" y="1575842"/>
            <a:ext cx="1625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1" dirty="0" smtClean="0"/>
              <a:t>SUB DIRECTORATE OF VISA</a:t>
            </a:r>
          </a:p>
          <a:p>
            <a:pPr algn="r"/>
            <a:r>
              <a:rPr lang="en-US" sz="1000" b="1" dirty="0" err="1" smtClean="0"/>
              <a:t>DGoI</a:t>
            </a:r>
            <a:endParaRPr lang="en-US" sz="1000" b="1" dirty="0" smtClean="0"/>
          </a:p>
        </p:txBody>
      </p:sp>
      <p:sp>
        <p:nvSpPr>
          <p:cNvPr id="54" name="TextBox 53"/>
          <p:cNvSpPr txBox="1"/>
          <p:nvPr/>
        </p:nvSpPr>
        <p:spPr>
          <a:xfrm>
            <a:off x="4864785" y="5317424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SPONSOR INTERVIEW</a:t>
            </a:r>
            <a:endParaRPr lang="id-ID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7764519" y="5939580"/>
            <a:ext cx="620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Sponsor</a:t>
            </a:r>
            <a:endParaRPr lang="id-ID" sz="1000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068960"/>
            <a:ext cx="119305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5672134" y="3244914"/>
            <a:ext cx="1903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1" dirty="0" smtClean="0"/>
              <a:t>SUB DIRECTORATE OF SECURITY</a:t>
            </a:r>
            <a:endParaRPr lang="en-US" sz="1000" b="1" dirty="0"/>
          </a:p>
          <a:p>
            <a:pPr algn="r"/>
            <a:r>
              <a:rPr lang="en-US" sz="1000" b="1" dirty="0" err="1" smtClean="0"/>
              <a:t>DGoI</a:t>
            </a:r>
            <a:endParaRPr lang="id-ID" sz="1000" b="1" dirty="0" smtClean="0"/>
          </a:p>
        </p:txBody>
      </p:sp>
      <p:sp>
        <p:nvSpPr>
          <p:cNvPr id="10" name="U-Turn Arrow 9"/>
          <p:cNvSpPr/>
          <p:nvPr/>
        </p:nvSpPr>
        <p:spPr>
          <a:xfrm rot="5400000">
            <a:off x="7906377" y="2620790"/>
            <a:ext cx="1585879" cy="534601"/>
          </a:xfrm>
          <a:prstGeom prst="uturnArrow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59844" y="4209593"/>
            <a:ext cx="15345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 smtClean="0"/>
              <a:t>Invitation Sent</a:t>
            </a:r>
            <a:r>
              <a:rPr lang="en-US" sz="1000" dirty="0"/>
              <a:t> </a:t>
            </a:r>
            <a:r>
              <a:rPr lang="en-US" sz="1000" dirty="0" smtClean="0"/>
              <a:t>o Sponsor</a:t>
            </a:r>
          </a:p>
          <a:p>
            <a:pPr algn="r"/>
            <a:r>
              <a:rPr lang="en-US" sz="1000" dirty="0" smtClean="0"/>
              <a:t>To Attend CH Meeting</a:t>
            </a:r>
            <a:endParaRPr lang="id-ID" sz="1000" dirty="0" smtClean="0"/>
          </a:p>
        </p:txBody>
      </p:sp>
      <p:sp>
        <p:nvSpPr>
          <p:cNvPr id="60" name="U-Turn Arrow 59"/>
          <p:cNvSpPr/>
          <p:nvPr/>
        </p:nvSpPr>
        <p:spPr>
          <a:xfrm rot="5400000">
            <a:off x="7838836" y="4410117"/>
            <a:ext cx="1768154" cy="534601"/>
          </a:xfrm>
          <a:prstGeom prst="uturnArrow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7831410" y="3112413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7842258" y="304886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888560" y="4677539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TextBox 63"/>
          <p:cNvSpPr txBox="1"/>
          <p:nvPr/>
        </p:nvSpPr>
        <p:spPr>
          <a:xfrm>
            <a:off x="7899408" y="461399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4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66" name="Down Arrow 65"/>
          <p:cNvSpPr/>
          <p:nvPr/>
        </p:nvSpPr>
        <p:spPr>
          <a:xfrm rot="6575659">
            <a:off x="6922868" y="4772386"/>
            <a:ext cx="432048" cy="48514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/>
        </p:nvSpPr>
        <p:spPr>
          <a:xfrm>
            <a:off x="2587922" y="5041771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TextBox 67"/>
          <p:cNvSpPr txBox="1"/>
          <p:nvPr/>
        </p:nvSpPr>
        <p:spPr>
          <a:xfrm>
            <a:off x="2598770" y="4978226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7</a:t>
            </a:r>
            <a:endParaRPr lang="id-ID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162" y="5210480"/>
            <a:ext cx="18589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971600" y="2708920"/>
            <a:ext cx="5328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Reference Letter from Indonesian Missions sent to </a:t>
            </a:r>
            <a:r>
              <a:rPr lang="en-AU" sz="1000" dirty="0" smtClean="0">
                <a:solidFill>
                  <a:schemeClr val="bg1"/>
                </a:solidFill>
              </a:rPr>
              <a:t>DGoI</a:t>
            </a:r>
            <a:r>
              <a:rPr lang="id-ID" sz="1000" dirty="0">
                <a:solidFill>
                  <a:schemeClr val="bg1"/>
                </a:solidFill>
              </a:rPr>
              <a:t> </a:t>
            </a:r>
            <a:r>
              <a:rPr lang="en-US" sz="1000" dirty="0" smtClean="0">
                <a:solidFill>
                  <a:schemeClr val="bg1"/>
                </a:solidFill>
              </a:rPr>
              <a:t>b</a:t>
            </a:r>
            <a:r>
              <a:rPr lang="en-US" sz="1000" dirty="0" smtClean="0">
                <a:solidFill>
                  <a:schemeClr val="bg1"/>
                </a:solidFill>
              </a:rPr>
              <a:t>y </a:t>
            </a:r>
            <a:r>
              <a:rPr lang="id-ID" sz="1200" b="1" dirty="0" smtClean="0">
                <a:solidFill>
                  <a:schemeClr val="bg1"/>
                </a:solidFill>
              </a:rPr>
              <a:t>EMAIL</a:t>
            </a:r>
            <a:r>
              <a:rPr lang="id-ID" sz="1200" b="1" dirty="0" smtClean="0">
                <a:solidFill>
                  <a:schemeClr val="bg1"/>
                </a:solidFill>
              </a:rPr>
              <a:t>, </a:t>
            </a:r>
            <a:r>
              <a:rPr lang="id-ID" sz="1200" b="1" dirty="0" smtClean="0">
                <a:solidFill>
                  <a:schemeClr val="bg1"/>
                </a:solidFill>
              </a:rPr>
              <a:t>FAX </a:t>
            </a:r>
            <a:r>
              <a:rPr lang="id-ID" sz="1200" b="1" dirty="0" smtClean="0">
                <a:solidFill>
                  <a:schemeClr val="bg1"/>
                </a:solidFill>
              </a:rPr>
              <a:t>&amp; </a:t>
            </a:r>
            <a:r>
              <a:rPr lang="id-ID" sz="1200" b="1" dirty="0" smtClean="0">
                <a:solidFill>
                  <a:schemeClr val="bg1"/>
                </a:solidFill>
              </a:rPr>
              <a:t>COURIER </a:t>
            </a:r>
            <a:r>
              <a:rPr lang="id-ID" sz="1000" dirty="0" smtClean="0">
                <a:solidFill>
                  <a:schemeClr val="bg1"/>
                </a:solidFill>
              </a:rPr>
              <a:t>via MoFA</a:t>
            </a:r>
            <a:endParaRPr lang="id-ID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08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1420246" y="-99392"/>
            <a:ext cx="7832276" cy="1152375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>
            <a:off x="2756051" y="98876"/>
            <a:ext cx="61736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2800" b="1" dirty="0" smtClean="0">
                <a:solidFill>
                  <a:schemeClr val="bg1"/>
                </a:solidFill>
              </a:rPr>
              <a:t>VISA APPROVAL ISSUANCE WORK FLOW</a:t>
            </a:r>
            <a:endParaRPr lang="id-ID" sz="2800" b="1" dirty="0" smtClean="0">
              <a:solidFill>
                <a:schemeClr val="bg1"/>
              </a:solidFill>
            </a:endParaRPr>
          </a:p>
          <a:p>
            <a:pPr algn="r"/>
            <a:r>
              <a:rPr lang="id-ID" sz="2800" b="1" dirty="0" smtClean="0">
                <a:solidFill>
                  <a:schemeClr val="bg1"/>
                </a:solidFill>
              </a:rPr>
              <a:t>FOR SPECIFIED COUNTRIES (contd.)</a:t>
            </a:r>
            <a:endParaRPr lang="id-ID" sz="2800" b="1" dirty="0">
              <a:solidFill>
                <a:schemeClr val="bg1"/>
              </a:solidFill>
            </a:endParaRPr>
          </a:p>
        </p:txBody>
      </p:sp>
      <p:pic>
        <p:nvPicPr>
          <p:cNvPr id="41" name="Picture 3" descr="C:\Users\User\Pictures\clipart\bay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19" y="1180253"/>
            <a:ext cx="1203014" cy="126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3099460" y="2451945"/>
            <a:ext cx="1308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Payment Verification,</a:t>
            </a:r>
            <a:endParaRPr lang="id-ID" sz="1000" dirty="0" smtClean="0"/>
          </a:p>
          <a:p>
            <a:r>
              <a:rPr lang="id-ID" sz="1000" dirty="0" smtClean="0"/>
              <a:t>Fee Rp</a:t>
            </a:r>
            <a:r>
              <a:rPr lang="id-ID" sz="1000" dirty="0" smtClean="0"/>
              <a:t>. 0, -</a:t>
            </a:r>
            <a:endParaRPr lang="id-ID" sz="1000" dirty="0"/>
          </a:p>
        </p:txBody>
      </p:sp>
      <p:pic>
        <p:nvPicPr>
          <p:cNvPr id="50" name="Picture 4" descr="C:\Users\User\Pictures\clipart\canstock61090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895" y="1226177"/>
            <a:ext cx="1521281" cy="13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Down Arrow 50"/>
          <p:cNvSpPr/>
          <p:nvPr/>
        </p:nvSpPr>
        <p:spPr>
          <a:xfrm rot="16200000">
            <a:off x="4288722" y="1631332"/>
            <a:ext cx="288032" cy="437714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TextBox 51"/>
          <p:cNvSpPr txBox="1"/>
          <p:nvPr/>
        </p:nvSpPr>
        <p:spPr>
          <a:xfrm>
            <a:off x="4858322" y="2436729"/>
            <a:ext cx="1274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Determination</a:t>
            </a:r>
          </a:p>
          <a:p>
            <a:r>
              <a:rPr lang="id-ID" sz="1000" dirty="0" smtClean="0"/>
              <a:t>Stay Permit Duration</a:t>
            </a:r>
            <a:endParaRPr lang="id-ID" sz="1000" dirty="0"/>
          </a:p>
        </p:txBody>
      </p:sp>
      <p:sp>
        <p:nvSpPr>
          <p:cNvPr id="53" name="Down Arrow 52"/>
          <p:cNvSpPr/>
          <p:nvPr/>
        </p:nvSpPr>
        <p:spPr>
          <a:xfrm rot="16200000">
            <a:off x="2001572" y="1669289"/>
            <a:ext cx="288032" cy="437714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7" name="Picture 9" descr="C:\Users\User\Pictures\clipart\multifunction-printer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58" y="1322905"/>
            <a:ext cx="1458023" cy="145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7667789" y="2787579"/>
            <a:ext cx="834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Printing</a:t>
            </a:r>
            <a:endParaRPr lang="id-ID" sz="1000" dirty="0"/>
          </a:p>
        </p:txBody>
      </p:sp>
      <p:pic>
        <p:nvPicPr>
          <p:cNvPr id="6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"/>
          <a:stretch/>
        </p:blipFill>
        <p:spPr bwMode="auto">
          <a:xfrm>
            <a:off x="3941156" y="3039846"/>
            <a:ext cx="1516358" cy="145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4256327" y="4558674"/>
            <a:ext cx="897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Signing of</a:t>
            </a:r>
            <a:endParaRPr lang="id-ID" sz="1000" dirty="0" smtClean="0"/>
          </a:p>
          <a:p>
            <a:r>
              <a:rPr lang="id-ID" sz="1000" dirty="0" smtClean="0"/>
              <a:t>Visa Approval</a:t>
            </a:r>
            <a:endParaRPr lang="id-ID" sz="1000" dirty="0"/>
          </a:p>
        </p:txBody>
      </p:sp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0004" y="5069126"/>
            <a:ext cx="1085056" cy="122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3342479" y="6289746"/>
            <a:ext cx="1441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Approval Handover</a:t>
            </a:r>
            <a:endParaRPr lang="id-ID" sz="1000" dirty="0"/>
          </a:p>
        </p:txBody>
      </p:sp>
      <p:pic>
        <p:nvPicPr>
          <p:cNvPr id="65" name="Picture 10" descr="C:\Users\User\Pictures\clipart\index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542" y="3256705"/>
            <a:ext cx="1532404" cy="153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0"/>
          <a:stretch/>
        </p:blipFill>
        <p:spPr bwMode="auto">
          <a:xfrm>
            <a:off x="728186" y="4632869"/>
            <a:ext cx="1277869" cy="125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Oval 70"/>
          <p:cNvSpPr/>
          <p:nvPr/>
        </p:nvSpPr>
        <p:spPr>
          <a:xfrm>
            <a:off x="2818842" y="2509264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TextBox 71"/>
          <p:cNvSpPr txBox="1"/>
          <p:nvPr/>
        </p:nvSpPr>
        <p:spPr>
          <a:xfrm>
            <a:off x="2829690" y="2445719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9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4590100" y="2475044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TextBox 73"/>
          <p:cNvSpPr txBox="1"/>
          <p:nvPr/>
        </p:nvSpPr>
        <p:spPr>
          <a:xfrm>
            <a:off x="4492624" y="2411499"/>
            <a:ext cx="602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10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>
            <a:off x="7413036" y="2741518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9" name="TextBox 78"/>
          <p:cNvSpPr txBox="1"/>
          <p:nvPr/>
        </p:nvSpPr>
        <p:spPr>
          <a:xfrm>
            <a:off x="2269510" y="4495019"/>
            <a:ext cx="13929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Approval Scanning</a:t>
            </a:r>
            <a:endParaRPr lang="id-ID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789055" y="5857005"/>
            <a:ext cx="1745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Approval Delivery (email)</a:t>
            </a:r>
            <a:endParaRPr lang="id-ID" sz="1000" dirty="0"/>
          </a:p>
        </p:txBody>
      </p:sp>
      <p:sp>
        <p:nvSpPr>
          <p:cNvPr id="82" name="Bent Arrow 81"/>
          <p:cNvSpPr/>
          <p:nvPr/>
        </p:nvSpPr>
        <p:spPr>
          <a:xfrm rot="16200000" flipH="1">
            <a:off x="1281000" y="4114633"/>
            <a:ext cx="720080" cy="666900"/>
          </a:xfrm>
          <a:prstGeom prst="bentArrow">
            <a:avLst>
              <a:gd name="adj1" fmla="val 2594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3" name="Oval 82"/>
          <p:cNvSpPr/>
          <p:nvPr/>
        </p:nvSpPr>
        <p:spPr>
          <a:xfrm>
            <a:off x="3956644" y="4576228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4" name="TextBox 83"/>
          <p:cNvSpPr txBox="1"/>
          <p:nvPr/>
        </p:nvSpPr>
        <p:spPr>
          <a:xfrm>
            <a:off x="3875644" y="4512683"/>
            <a:ext cx="540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13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3078447" y="6245568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6" name="TextBox 85"/>
          <p:cNvSpPr txBox="1"/>
          <p:nvPr/>
        </p:nvSpPr>
        <p:spPr>
          <a:xfrm>
            <a:off x="2980591" y="6182023"/>
            <a:ext cx="519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14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87" name="Oval 86"/>
          <p:cNvSpPr/>
          <p:nvPr/>
        </p:nvSpPr>
        <p:spPr>
          <a:xfrm>
            <a:off x="1998507" y="4470704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8" name="TextBox 87"/>
          <p:cNvSpPr txBox="1"/>
          <p:nvPr/>
        </p:nvSpPr>
        <p:spPr>
          <a:xfrm>
            <a:off x="1903394" y="4407159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15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89" name="Oval 88"/>
          <p:cNvSpPr/>
          <p:nvPr/>
        </p:nvSpPr>
        <p:spPr>
          <a:xfrm>
            <a:off x="501023" y="5811405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0" name="TextBox 89"/>
          <p:cNvSpPr txBox="1"/>
          <p:nvPr/>
        </p:nvSpPr>
        <p:spPr>
          <a:xfrm>
            <a:off x="406541" y="5747860"/>
            <a:ext cx="58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16</a:t>
            </a:r>
            <a:endParaRPr lang="id-ID" sz="2400" b="1" dirty="0">
              <a:solidFill>
                <a:schemeClr val="bg1"/>
              </a:solidFill>
            </a:endParaRPr>
          </a:p>
        </p:txBody>
      </p:sp>
      <p:pic>
        <p:nvPicPr>
          <p:cNvPr id="91" name="Picture 8" descr="C:\Users\User\Pictures\clipart\images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549" y="4744938"/>
            <a:ext cx="1216911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6312137" y="5981286"/>
            <a:ext cx="15271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 smtClean="0"/>
              <a:t>Visa Approval Verification</a:t>
            </a:r>
            <a:endParaRPr lang="id-ID" sz="1000" dirty="0" smtClean="0"/>
          </a:p>
        </p:txBody>
      </p:sp>
      <p:sp>
        <p:nvSpPr>
          <p:cNvPr id="94" name="Oval 93"/>
          <p:cNvSpPr/>
          <p:nvPr/>
        </p:nvSpPr>
        <p:spPr>
          <a:xfrm>
            <a:off x="6043029" y="6119677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97" name="Picture 4" descr="C:\Users\User\Pictures\clipart\canstock61090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426" y="1148874"/>
            <a:ext cx="1392378" cy="13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421477" y="2372122"/>
            <a:ext cx="17377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Document Verification </a:t>
            </a:r>
            <a:r>
              <a:rPr lang="en-US" sz="1000" dirty="0" smtClean="0"/>
              <a:t>&amp; </a:t>
            </a:r>
            <a:r>
              <a:rPr lang="en-US" sz="1000" dirty="0" smtClean="0"/>
              <a:t>data </a:t>
            </a:r>
            <a:endParaRPr lang="id-ID" sz="1000" dirty="0" smtClean="0"/>
          </a:p>
          <a:p>
            <a:r>
              <a:rPr lang="en-US" sz="1000" dirty="0" smtClean="0"/>
              <a:t>Visa Approval Issuance by</a:t>
            </a:r>
            <a:endParaRPr lang="id-ID" sz="1000" dirty="0"/>
          </a:p>
          <a:p>
            <a:r>
              <a:rPr lang="en-US" sz="1000" dirty="0" smtClean="0"/>
              <a:t>Sub Directorate of Visa</a:t>
            </a:r>
            <a:endParaRPr lang="id-ID" sz="1000" dirty="0"/>
          </a:p>
        </p:txBody>
      </p:sp>
      <p:sp>
        <p:nvSpPr>
          <p:cNvPr id="99" name="Striped Right Arrow 98"/>
          <p:cNvSpPr/>
          <p:nvPr/>
        </p:nvSpPr>
        <p:spPr>
          <a:xfrm>
            <a:off x="-1466864" y="1169261"/>
            <a:ext cx="1888586" cy="1365878"/>
          </a:xfrm>
          <a:prstGeom prst="stripedRightArrow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0" name="Oval 99"/>
          <p:cNvSpPr/>
          <p:nvPr/>
        </p:nvSpPr>
        <p:spPr>
          <a:xfrm>
            <a:off x="136562" y="2472308"/>
            <a:ext cx="337419" cy="3374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1" name="TextBox 100"/>
          <p:cNvSpPr txBox="1"/>
          <p:nvPr/>
        </p:nvSpPr>
        <p:spPr>
          <a:xfrm>
            <a:off x="147410" y="241828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8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102" name="Down Arrow 101"/>
          <p:cNvSpPr/>
          <p:nvPr/>
        </p:nvSpPr>
        <p:spPr>
          <a:xfrm rot="16200000">
            <a:off x="6218287" y="1639716"/>
            <a:ext cx="288032" cy="437714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" name="Group 4"/>
          <p:cNvGrpSpPr/>
          <p:nvPr/>
        </p:nvGrpSpPr>
        <p:grpSpPr>
          <a:xfrm rot="19947962">
            <a:off x="5506350" y="2815451"/>
            <a:ext cx="1211499" cy="469382"/>
            <a:chOff x="5775226" y="3139638"/>
            <a:chExt cx="1211499" cy="469382"/>
          </a:xfrm>
        </p:grpSpPr>
        <p:sp>
          <p:nvSpPr>
            <p:cNvPr id="59" name="Down Arrow 58"/>
            <p:cNvSpPr/>
            <p:nvPr/>
          </p:nvSpPr>
          <p:spPr>
            <a:xfrm rot="16200000" flipV="1">
              <a:off x="6146285" y="2768579"/>
              <a:ext cx="469382" cy="1211499"/>
            </a:xfrm>
            <a:prstGeom prst="downArrow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035996" y="3260744"/>
              <a:ext cx="8899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00" b="1" dirty="0" smtClean="0">
                  <a:solidFill>
                    <a:schemeClr val="bg1"/>
                  </a:solidFill>
                </a:rPr>
                <a:t>VISITOR VISA</a:t>
              </a:r>
              <a:endParaRPr lang="id-ID" sz="1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6850187" y="2857274"/>
            <a:ext cx="469382" cy="1893733"/>
            <a:chOff x="6850187" y="2857274"/>
            <a:chExt cx="469382" cy="1893733"/>
          </a:xfrm>
        </p:grpSpPr>
        <p:sp>
          <p:nvSpPr>
            <p:cNvPr id="105" name="Down Arrow 104"/>
            <p:cNvSpPr/>
            <p:nvPr/>
          </p:nvSpPr>
          <p:spPr>
            <a:xfrm rot="11754258" flipV="1">
              <a:off x="6850187" y="3100024"/>
              <a:ext cx="469382" cy="1650983"/>
            </a:xfrm>
            <a:prstGeom prst="downArrow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6" name="TextBox 105"/>
            <p:cNvSpPr txBox="1"/>
            <p:nvPr/>
          </p:nvSpPr>
          <p:spPr>
            <a:xfrm rot="17154258">
              <a:off x="6258239" y="3622087"/>
              <a:ext cx="177584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b="1" dirty="0" smtClean="0">
                  <a:solidFill>
                    <a:schemeClr val="bg1"/>
                  </a:solidFill>
                </a:rPr>
                <a:t>       LIMITED STAY VISA</a:t>
              </a:r>
              <a:endParaRPr lang="id-ID" sz="1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7" name="Bent Arrow 106"/>
          <p:cNvSpPr/>
          <p:nvPr/>
        </p:nvSpPr>
        <p:spPr>
          <a:xfrm flipH="1" flipV="1">
            <a:off x="4413688" y="4958784"/>
            <a:ext cx="720080" cy="951282"/>
          </a:xfrm>
          <a:prstGeom prst="bentArrow">
            <a:avLst>
              <a:gd name="adj1" fmla="val 2594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8" name="Bent Arrow 107"/>
          <p:cNvSpPr/>
          <p:nvPr/>
        </p:nvSpPr>
        <p:spPr>
          <a:xfrm rot="16200000">
            <a:off x="2558946" y="4982488"/>
            <a:ext cx="857012" cy="719330"/>
          </a:xfrm>
          <a:prstGeom prst="bentArrow">
            <a:avLst>
              <a:gd name="adj1" fmla="val 2594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9" name="Bent Arrow 108"/>
          <p:cNvSpPr/>
          <p:nvPr/>
        </p:nvSpPr>
        <p:spPr>
          <a:xfrm rot="14899148">
            <a:off x="5312668" y="4628359"/>
            <a:ext cx="857012" cy="719330"/>
          </a:xfrm>
          <a:prstGeom prst="bentArrow">
            <a:avLst>
              <a:gd name="adj1" fmla="val 25940"/>
              <a:gd name="adj2" fmla="val 25000"/>
              <a:gd name="adj3" fmla="val 25000"/>
              <a:gd name="adj4" fmla="val 4375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324744" y="2689220"/>
            <a:ext cx="602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11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948894" y="6059506"/>
            <a:ext cx="602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</a:rPr>
              <a:t>12</a:t>
            </a:r>
            <a:endParaRPr lang="id-ID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395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3208" y="2305582"/>
            <a:ext cx="1105185" cy="246610"/>
          </a:xfrm>
          <a:prstGeom prst="roundRect">
            <a:avLst>
              <a:gd name="adj" fmla="val 988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 smtClean="0"/>
              <a:t>FOREIGNERS</a:t>
            </a:r>
            <a:endParaRPr lang="id-ID" sz="8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1572729" y="2739506"/>
            <a:ext cx="1105185" cy="537094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INDONESIAN MISSIONS</a:t>
            </a:r>
            <a:endParaRPr lang="id-ID" sz="800" b="1" dirty="0"/>
          </a:p>
        </p:txBody>
      </p:sp>
      <p:sp>
        <p:nvSpPr>
          <p:cNvPr id="6" name="Oval 5"/>
          <p:cNvSpPr/>
          <p:nvPr/>
        </p:nvSpPr>
        <p:spPr>
          <a:xfrm>
            <a:off x="3407340" y="2806080"/>
            <a:ext cx="1308676" cy="1308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ONLINE</a:t>
            </a:r>
          </a:p>
          <a:p>
            <a:pPr algn="ctr">
              <a:tabLst>
                <a:tab pos="541338" algn="l"/>
                <a:tab pos="719138" algn="l"/>
              </a:tabLst>
            </a:pPr>
            <a:r>
              <a:rPr lang="en-US" sz="1400" b="1" dirty="0" smtClean="0"/>
              <a:t>VISA APPLICA-TION</a:t>
            </a:r>
            <a:endParaRPr lang="id-ID" sz="1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6012160" y="2281974"/>
            <a:ext cx="1105185" cy="36004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VERIFICATION</a:t>
            </a:r>
            <a:endParaRPr lang="id-ID" sz="8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5940152" y="3310136"/>
            <a:ext cx="1105185" cy="478904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INVITATION SENT  TO THE SPONSOR</a:t>
            </a:r>
            <a:endParaRPr lang="id-ID" sz="8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4042879" y="4390256"/>
            <a:ext cx="1105185" cy="56177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CH MEETING FOR SPECIFIED COUNTRIES</a:t>
            </a:r>
            <a:endParaRPr lang="id-ID" sz="8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3636926" y="5745987"/>
            <a:ext cx="1223870" cy="56177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 smtClean="0"/>
              <a:t>RECOMMENDATION OF</a:t>
            </a:r>
            <a:endParaRPr lang="id-ID" sz="900" dirty="0" smtClean="0"/>
          </a:p>
          <a:p>
            <a:pPr algn="ctr"/>
            <a:r>
              <a:rPr lang="id-ID" sz="900" dirty="0" smtClean="0"/>
              <a:t>VISA APPROVAL ISSUANCE</a:t>
            </a:r>
            <a:endParaRPr lang="id-ID" sz="500" dirty="0"/>
          </a:p>
        </p:txBody>
      </p:sp>
      <p:sp>
        <p:nvSpPr>
          <p:cNvPr id="11" name="Rounded Rectangle 10"/>
          <p:cNvSpPr/>
          <p:nvPr/>
        </p:nvSpPr>
        <p:spPr>
          <a:xfrm>
            <a:off x="5858517" y="4284457"/>
            <a:ext cx="1412470" cy="56177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 smtClean="0"/>
              <a:t>PAYMENT</a:t>
            </a:r>
            <a:endParaRPr lang="id-ID" sz="1100" dirty="0" smtClean="0"/>
          </a:p>
          <a:p>
            <a:pPr algn="ctr"/>
            <a:r>
              <a:rPr lang="id-ID" sz="1100" dirty="0" smtClean="0"/>
              <a:t>(DESIGNATED BANK)</a:t>
            </a:r>
            <a:endParaRPr lang="id-ID" sz="800" dirty="0"/>
          </a:p>
        </p:txBody>
      </p:sp>
      <p:sp>
        <p:nvSpPr>
          <p:cNvPr id="12" name="Rounded Rectangle 11"/>
          <p:cNvSpPr/>
          <p:nvPr/>
        </p:nvSpPr>
        <p:spPr>
          <a:xfrm>
            <a:off x="5858517" y="6118448"/>
            <a:ext cx="1412470" cy="56177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 smtClean="0"/>
              <a:t>APPROVAL DELIVERY</a:t>
            </a:r>
            <a:endParaRPr lang="id-ID" sz="800" b="1" dirty="0"/>
          </a:p>
        </p:txBody>
      </p:sp>
      <p:cxnSp>
        <p:nvCxnSpPr>
          <p:cNvPr id="14" name="Elbow Connector 13"/>
          <p:cNvCxnSpPr>
            <a:stCxn id="4" idx="2"/>
            <a:endCxn id="5" idx="0"/>
          </p:cNvCxnSpPr>
          <p:nvPr/>
        </p:nvCxnSpPr>
        <p:spPr>
          <a:xfrm rot="16200000" flipH="1">
            <a:off x="1311904" y="1926088"/>
            <a:ext cx="187314" cy="143952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2"/>
            <a:endCxn id="6" idx="2"/>
          </p:cNvCxnSpPr>
          <p:nvPr/>
        </p:nvCxnSpPr>
        <p:spPr>
          <a:xfrm rot="16200000" flipH="1">
            <a:off x="2674422" y="2727500"/>
            <a:ext cx="183818" cy="1282018"/>
          </a:xfrm>
          <a:prstGeom prst="bentConnector2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0"/>
            <a:endCxn id="7" idx="1"/>
          </p:cNvCxnSpPr>
          <p:nvPr/>
        </p:nvCxnSpPr>
        <p:spPr>
          <a:xfrm rot="5400000" flipH="1" flipV="1">
            <a:off x="4864876" y="1658796"/>
            <a:ext cx="344086" cy="1950482"/>
          </a:xfrm>
          <a:prstGeom prst="bentConnector2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7" idx="3"/>
          </p:cNvCxnSpPr>
          <p:nvPr/>
        </p:nvCxnSpPr>
        <p:spPr>
          <a:xfrm flipH="1">
            <a:off x="7045337" y="2461994"/>
            <a:ext cx="72008" cy="1087594"/>
          </a:xfrm>
          <a:prstGeom prst="bentConnector3">
            <a:avLst>
              <a:gd name="adj1" fmla="val -317465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0800000" flipV="1">
            <a:off x="5148064" y="3573016"/>
            <a:ext cx="792088" cy="1121553"/>
          </a:xfrm>
          <a:prstGeom prst="bentConnector3">
            <a:avLst>
              <a:gd name="adj1" fmla="val 60091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9" idx="2"/>
            <a:endCxn id="65" idx="0"/>
          </p:cNvCxnSpPr>
          <p:nvPr/>
        </p:nvCxnSpPr>
        <p:spPr>
          <a:xfrm rot="16200000" flipH="1">
            <a:off x="4633876" y="4913621"/>
            <a:ext cx="301957" cy="378765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11" idx="3"/>
            <a:endCxn id="81" idx="0"/>
          </p:cNvCxnSpPr>
          <p:nvPr/>
        </p:nvCxnSpPr>
        <p:spPr>
          <a:xfrm flipH="1">
            <a:off x="6564752" y="4565342"/>
            <a:ext cx="706235" cy="714019"/>
          </a:xfrm>
          <a:prstGeom prst="bentConnector4">
            <a:avLst>
              <a:gd name="adj1" fmla="val -32369"/>
              <a:gd name="adj2" fmla="val 69669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12" idx="1"/>
            <a:endCxn id="5" idx="1"/>
          </p:cNvCxnSpPr>
          <p:nvPr/>
        </p:nvCxnSpPr>
        <p:spPr>
          <a:xfrm rot="10800000">
            <a:off x="1572729" y="3008053"/>
            <a:ext cx="4285788" cy="3391280"/>
          </a:xfrm>
          <a:prstGeom prst="bentConnector3">
            <a:avLst>
              <a:gd name="adj1" fmla="val 105334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18592" y="7203"/>
            <a:ext cx="61784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b="1" dirty="0" smtClean="0"/>
              <a:t>SETTLEMENT OF VISA APPROVAL APPLICATION</a:t>
            </a:r>
          </a:p>
          <a:p>
            <a:pPr algn="ctr"/>
            <a:r>
              <a:rPr lang="en-AU" sz="2400" b="1" dirty="0" smtClean="0"/>
              <a:t>FOR CALLING VISA COUNTRIES</a:t>
            </a:r>
            <a:endParaRPr lang="id-ID" sz="2400" b="1" dirty="0"/>
          </a:p>
        </p:txBody>
      </p:sp>
      <p:cxnSp>
        <p:nvCxnSpPr>
          <p:cNvPr id="55" name="Elbow Connector 54"/>
          <p:cNvCxnSpPr>
            <a:stCxn id="7" idx="2"/>
          </p:cNvCxnSpPr>
          <p:nvPr/>
        </p:nvCxnSpPr>
        <p:spPr>
          <a:xfrm rot="5400000">
            <a:off x="5344445" y="1971182"/>
            <a:ext cx="549477" cy="1891141"/>
          </a:xfrm>
          <a:prstGeom prst="bentConnector2">
            <a:avLst/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6" idx="1"/>
            <a:endCxn id="60" idx="1"/>
          </p:cNvCxnSpPr>
          <p:nvPr/>
        </p:nvCxnSpPr>
        <p:spPr>
          <a:xfrm rot="16200000" flipV="1">
            <a:off x="2937996" y="2336736"/>
            <a:ext cx="1158915" cy="163076"/>
          </a:xfrm>
          <a:prstGeom prst="bentConnector4">
            <a:avLst>
              <a:gd name="adj1" fmla="val 22438"/>
              <a:gd name="adj2" fmla="val 257703"/>
            </a:avLst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7042450" y="2786462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 smtClean="0"/>
              <a:t>APPROVED</a:t>
            </a:r>
            <a:endParaRPr lang="id-ID" sz="105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484979" y="2968595"/>
            <a:ext cx="7360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 smtClean="0"/>
              <a:t>REJECTED</a:t>
            </a:r>
            <a:endParaRPr lang="id-ID" sz="105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9982200" y="3538607"/>
            <a:ext cx="2441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000" b="1" dirty="0" smtClean="0">
                <a:solidFill>
                  <a:srgbClr val="FF0000"/>
                </a:solidFill>
              </a:rPr>
              <a:t>NOTE :</a:t>
            </a:r>
          </a:p>
          <a:p>
            <a:pPr algn="just"/>
            <a:r>
              <a:rPr lang="id-ID" sz="1000" b="1" dirty="0" smtClean="0">
                <a:solidFill>
                  <a:srgbClr val="FF0000"/>
                </a:solidFill>
              </a:rPr>
              <a:t>RAPAT CH NEGARA CALLING VISA DILAKSANAKAN 1 MINGGU SEKALI SETIAP HARI SELASA</a:t>
            </a:r>
            <a:endParaRPr lang="id-ID" sz="1000" b="1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555921" y="5253983"/>
            <a:ext cx="836632" cy="280928"/>
          </a:xfrm>
          <a:prstGeom prst="roundRect">
            <a:avLst/>
          </a:prstGeom>
          <a:solidFill>
            <a:srgbClr val="00B050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1050" b="1" dirty="0" smtClean="0"/>
              <a:t>APPROVED</a:t>
            </a:r>
            <a:endParaRPr lang="id-ID" sz="105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3331931" y="5189448"/>
            <a:ext cx="529699" cy="280928"/>
          </a:xfrm>
          <a:prstGeom prst="roundRect">
            <a:avLst/>
          </a:prstGeom>
          <a:solidFill>
            <a:srgbClr val="FFFF00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1050" b="1" dirty="0" smtClean="0"/>
              <a:t>HOLD</a:t>
            </a:r>
            <a:endParaRPr lang="id-ID" sz="1050" b="1" dirty="0"/>
          </a:p>
        </p:txBody>
      </p:sp>
      <p:sp>
        <p:nvSpPr>
          <p:cNvPr id="67" name="TextBox 66"/>
          <p:cNvSpPr txBox="1"/>
          <p:nvPr/>
        </p:nvSpPr>
        <p:spPr>
          <a:xfrm rot="5400000">
            <a:off x="2677553" y="4618387"/>
            <a:ext cx="757456" cy="280928"/>
          </a:xfrm>
          <a:prstGeom prst="roundRect">
            <a:avLst/>
          </a:prstGeom>
          <a:solidFill>
            <a:schemeClr val="accent2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1050" b="1" dirty="0" smtClean="0"/>
              <a:t>REJECTED</a:t>
            </a:r>
            <a:endParaRPr lang="id-ID" sz="1050" b="1" dirty="0"/>
          </a:p>
        </p:txBody>
      </p:sp>
      <p:cxnSp>
        <p:nvCxnSpPr>
          <p:cNvPr id="68" name="Elbow Connector 67"/>
          <p:cNvCxnSpPr>
            <a:stCxn id="9" idx="0"/>
            <a:endCxn id="67" idx="0"/>
          </p:cNvCxnSpPr>
          <p:nvPr/>
        </p:nvCxnSpPr>
        <p:spPr>
          <a:xfrm rot="16200000" flipH="1" flipV="1">
            <a:off x="3711811" y="3875189"/>
            <a:ext cx="368595" cy="1398727"/>
          </a:xfrm>
          <a:prstGeom prst="bentConnector4">
            <a:avLst>
              <a:gd name="adj1" fmla="val -62019"/>
              <a:gd name="adj2" fmla="val 61236"/>
            </a:avLst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7" idx="1"/>
            <a:endCxn id="5" idx="3"/>
          </p:cNvCxnSpPr>
          <p:nvPr/>
        </p:nvCxnSpPr>
        <p:spPr>
          <a:xfrm rot="16200000" flipV="1">
            <a:off x="2181063" y="3504904"/>
            <a:ext cx="1372070" cy="378367"/>
          </a:xfrm>
          <a:prstGeom prst="bentConnector2">
            <a:avLst/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10" idx="3"/>
            <a:endCxn id="11" idx="1"/>
          </p:cNvCxnSpPr>
          <p:nvPr/>
        </p:nvCxnSpPr>
        <p:spPr>
          <a:xfrm flipV="1">
            <a:off x="4860796" y="4565342"/>
            <a:ext cx="997721" cy="1461530"/>
          </a:xfrm>
          <a:prstGeom prst="bentConnector3">
            <a:avLst>
              <a:gd name="adj1" fmla="val 66802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5858517" y="5279361"/>
            <a:ext cx="1412470" cy="561770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100" dirty="0" smtClean="0"/>
              <a:t>PAYMENT IDENTIFICATION</a:t>
            </a:r>
            <a:endParaRPr lang="id-ID" sz="800" dirty="0"/>
          </a:p>
        </p:txBody>
      </p:sp>
      <p:cxnSp>
        <p:nvCxnSpPr>
          <p:cNvPr id="83" name="Elbow Connector 82"/>
          <p:cNvCxnSpPr>
            <a:stCxn id="81" idx="3"/>
            <a:endCxn id="12" idx="3"/>
          </p:cNvCxnSpPr>
          <p:nvPr/>
        </p:nvCxnSpPr>
        <p:spPr>
          <a:xfrm>
            <a:off x="7270987" y="5560246"/>
            <a:ext cx="12700" cy="839087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97"/>
          <p:cNvCxnSpPr>
            <a:stCxn id="9" idx="1"/>
            <a:endCxn id="66" idx="0"/>
          </p:cNvCxnSpPr>
          <p:nvPr/>
        </p:nvCxnSpPr>
        <p:spPr>
          <a:xfrm rot="10800000" flipV="1">
            <a:off x="3596781" y="4671140"/>
            <a:ext cx="446098" cy="518307"/>
          </a:xfrm>
          <a:prstGeom prst="bentConnector2">
            <a:avLst/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65" idx="1"/>
            <a:endCxn id="10" idx="0"/>
          </p:cNvCxnSpPr>
          <p:nvPr/>
        </p:nvCxnSpPr>
        <p:spPr>
          <a:xfrm rot="10800000" flipV="1">
            <a:off x="4248861" y="5394447"/>
            <a:ext cx="307060" cy="351540"/>
          </a:xfrm>
          <a:prstGeom prst="bentConnector2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5911565" y="2140124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6" name="TextBox 45"/>
          <p:cNvSpPr txBox="1"/>
          <p:nvPr/>
        </p:nvSpPr>
        <p:spPr>
          <a:xfrm>
            <a:off x="5917292" y="213854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/>
                </a:solidFill>
              </a:rPr>
              <a:t>1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3890380" y="4299137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8" name="TextBox 47"/>
          <p:cNvSpPr txBox="1"/>
          <p:nvPr/>
        </p:nvSpPr>
        <p:spPr>
          <a:xfrm>
            <a:off x="3896107" y="429755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2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3499592" y="5571800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0" name="TextBox 49"/>
          <p:cNvSpPr txBox="1"/>
          <p:nvPr/>
        </p:nvSpPr>
        <p:spPr>
          <a:xfrm>
            <a:off x="3505319" y="557021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3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5725166" y="4251259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3" name="TextBox 52"/>
          <p:cNvSpPr txBox="1"/>
          <p:nvPr/>
        </p:nvSpPr>
        <p:spPr>
          <a:xfrm>
            <a:off x="5730893" y="42496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4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5744043" y="5134784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6" name="TextBox 55"/>
          <p:cNvSpPr txBox="1"/>
          <p:nvPr/>
        </p:nvSpPr>
        <p:spPr>
          <a:xfrm>
            <a:off x="5749770" y="513320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5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5738316" y="5974210"/>
            <a:ext cx="253016" cy="2530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8" name="TextBox 57"/>
          <p:cNvSpPr txBox="1"/>
          <p:nvPr/>
        </p:nvSpPr>
        <p:spPr>
          <a:xfrm>
            <a:off x="5744043" y="597262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6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435915" y="1391631"/>
            <a:ext cx="1390984" cy="894369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SPONSORS APPLY ONLINE</a:t>
            </a:r>
            <a:endParaRPr lang="id-ID" sz="800" b="1" dirty="0"/>
          </a:p>
        </p:txBody>
      </p:sp>
      <p:cxnSp>
        <p:nvCxnSpPr>
          <p:cNvPr id="19" name="Elbow Connector 18"/>
          <p:cNvCxnSpPr>
            <a:stCxn id="4" idx="0"/>
            <a:endCxn id="60" idx="0"/>
          </p:cNvCxnSpPr>
          <p:nvPr/>
        </p:nvCxnSpPr>
        <p:spPr>
          <a:xfrm rot="5400000" flipH="1" flipV="1">
            <a:off x="1951629" y="125804"/>
            <a:ext cx="913951" cy="3445606"/>
          </a:xfrm>
          <a:prstGeom prst="bentConnector3">
            <a:avLst>
              <a:gd name="adj1" fmla="val 125012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56709" y="1181685"/>
            <a:ext cx="1151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NO REFERENCE</a:t>
            </a:r>
            <a:endParaRPr lang="id-ID" sz="1200" b="1" dirty="0">
              <a:solidFill>
                <a:srgbClr val="FF0000"/>
              </a:solidFill>
            </a:endParaRPr>
          </a:p>
        </p:txBody>
      </p:sp>
      <p:cxnSp>
        <p:nvCxnSpPr>
          <p:cNvPr id="72" name="Elbow Connector 71"/>
          <p:cNvCxnSpPr>
            <a:stCxn id="60" idx="3"/>
            <a:endCxn id="6" idx="7"/>
          </p:cNvCxnSpPr>
          <p:nvPr/>
        </p:nvCxnSpPr>
        <p:spPr>
          <a:xfrm flipH="1">
            <a:off x="4524365" y="1838816"/>
            <a:ext cx="302534" cy="1158915"/>
          </a:xfrm>
          <a:prstGeom prst="bentConnector4">
            <a:avLst>
              <a:gd name="adj1" fmla="val -75562"/>
              <a:gd name="adj2" fmla="val 61025"/>
            </a:avLst>
          </a:prstGeom>
          <a:ln w="2857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238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85800" y="2133599"/>
            <a:ext cx="1676116" cy="374008"/>
          </a:xfrm>
          <a:prstGeom prst="roundRect">
            <a:avLst>
              <a:gd name="adj" fmla="val 988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FOREIGNERS</a:t>
            </a:r>
            <a:endParaRPr lang="id-ID" sz="10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686085" y="2987284"/>
            <a:ext cx="1676116" cy="814554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INDONESIAN MISSIONS</a:t>
            </a:r>
            <a:endParaRPr lang="id-ID" sz="1000" b="1" dirty="0"/>
          </a:p>
        </p:txBody>
      </p:sp>
      <p:sp>
        <p:nvSpPr>
          <p:cNvPr id="6" name="Oval 5"/>
          <p:cNvSpPr/>
          <p:nvPr/>
        </p:nvSpPr>
        <p:spPr>
          <a:xfrm>
            <a:off x="869519" y="4330123"/>
            <a:ext cx="1308676" cy="1308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ONLINE</a:t>
            </a:r>
          </a:p>
          <a:p>
            <a:pPr algn="ctr"/>
            <a:r>
              <a:rPr lang="en-US" sz="1400" b="1" dirty="0" smtClean="0"/>
              <a:t>VISA</a:t>
            </a:r>
          </a:p>
          <a:p>
            <a:pPr algn="ctr"/>
            <a:r>
              <a:rPr lang="en-US" sz="1400" b="1" dirty="0" smtClean="0"/>
              <a:t>APPLICA-</a:t>
            </a:r>
          </a:p>
          <a:p>
            <a:pPr algn="ctr"/>
            <a:r>
              <a:rPr lang="en-US" sz="1400" b="1" dirty="0" smtClean="0"/>
              <a:t>TION</a:t>
            </a:r>
            <a:endParaRPr lang="id-ID" sz="1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3575695" y="4248588"/>
            <a:ext cx="1236250" cy="402738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VERIFICATION</a:t>
            </a:r>
            <a:endParaRPr lang="id-ID" sz="14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6156176" y="2109821"/>
            <a:ext cx="1887043" cy="628392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PAYMENT</a:t>
            </a:r>
            <a:endParaRPr lang="id-ID" sz="1400" dirty="0" smtClean="0"/>
          </a:p>
          <a:p>
            <a:pPr algn="ctr"/>
            <a:r>
              <a:rPr lang="id-ID" sz="1400" dirty="0" smtClean="0"/>
              <a:t>(DESIGNATED BANK)</a:t>
            </a:r>
            <a:endParaRPr lang="id-ID" sz="1400" dirty="0"/>
          </a:p>
        </p:txBody>
      </p:sp>
      <p:sp>
        <p:nvSpPr>
          <p:cNvPr id="12" name="Rounded Rectangle 11"/>
          <p:cNvSpPr/>
          <p:nvPr/>
        </p:nvSpPr>
        <p:spPr>
          <a:xfrm>
            <a:off x="6497220" y="4758728"/>
            <a:ext cx="1579980" cy="628392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APPROVAL DELIVERY</a:t>
            </a:r>
            <a:endParaRPr lang="id-ID" sz="1400" b="1" dirty="0"/>
          </a:p>
        </p:txBody>
      </p:sp>
      <p:cxnSp>
        <p:nvCxnSpPr>
          <p:cNvPr id="14" name="Elbow Connector 13"/>
          <p:cNvCxnSpPr>
            <a:stCxn id="4" idx="2"/>
            <a:endCxn id="5" idx="0"/>
          </p:cNvCxnSpPr>
          <p:nvPr/>
        </p:nvCxnSpPr>
        <p:spPr>
          <a:xfrm rot="16200000" flipH="1">
            <a:off x="1284162" y="2747302"/>
            <a:ext cx="479677" cy="285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417356" y="1175560"/>
            <a:ext cx="0" cy="56824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417356" y="3165415"/>
            <a:ext cx="361914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270474" y="134240"/>
            <a:ext cx="66747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b="1" dirty="0" smtClean="0"/>
              <a:t>SETTLEMENT OF APPROVAL APPLICATION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MADE BY FOREIGNERS VIA INDONESIAN MISSIONS</a:t>
            </a:r>
            <a:endParaRPr lang="en-US" sz="2400" b="1" dirty="0" smtClean="0"/>
          </a:p>
        </p:txBody>
      </p:sp>
      <p:sp>
        <p:nvSpPr>
          <p:cNvPr id="81" name="Rounded Rectangle 80"/>
          <p:cNvSpPr/>
          <p:nvPr/>
        </p:nvSpPr>
        <p:spPr>
          <a:xfrm>
            <a:off x="6463239" y="3467160"/>
            <a:ext cx="1579980" cy="628392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PAYMENT IDENTIFICATION</a:t>
            </a:r>
            <a:endParaRPr lang="id-ID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6722920" y="2796661"/>
            <a:ext cx="1006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In 24 hrs</a:t>
            </a:r>
            <a:endParaRPr lang="id-ID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2971800" y="1175560"/>
            <a:ext cx="0" cy="56824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ounded Rectangle 52"/>
          <p:cNvSpPr/>
          <p:nvPr/>
        </p:nvSpPr>
        <p:spPr>
          <a:xfrm>
            <a:off x="3444163" y="2905124"/>
            <a:ext cx="1499312" cy="749182"/>
          </a:xfrm>
          <a:prstGeom prst="roundRect">
            <a:avLst>
              <a:gd name="adj" fmla="val 988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DECISION</a:t>
            </a:r>
            <a:endParaRPr lang="id-ID" dirty="0" smtClean="0"/>
          </a:p>
        </p:txBody>
      </p:sp>
      <p:cxnSp>
        <p:nvCxnSpPr>
          <p:cNvPr id="56" name="Elbow Connector 55"/>
          <p:cNvCxnSpPr>
            <a:stCxn id="5" idx="2"/>
            <a:endCxn id="6" idx="0"/>
          </p:cNvCxnSpPr>
          <p:nvPr/>
        </p:nvCxnSpPr>
        <p:spPr>
          <a:xfrm rot="5400000">
            <a:off x="1259858" y="4065837"/>
            <a:ext cx="528285" cy="28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6" idx="6"/>
            <a:endCxn id="7" idx="2"/>
          </p:cNvCxnSpPr>
          <p:nvPr/>
        </p:nvCxnSpPr>
        <p:spPr>
          <a:xfrm flipV="1">
            <a:off x="2178195" y="4651326"/>
            <a:ext cx="2015625" cy="333135"/>
          </a:xfrm>
          <a:prstGeom prst="bentConnector2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7" idx="0"/>
            <a:endCxn id="53" idx="2"/>
          </p:cNvCxnSpPr>
          <p:nvPr/>
        </p:nvCxnSpPr>
        <p:spPr>
          <a:xfrm rot="16200000" flipV="1">
            <a:off x="3896679" y="3951446"/>
            <a:ext cx="594282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53" idx="0"/>
            <a:endCxn id="11" idx="0"/>
          </p:cNvCxnSpPr>
          <p:nvPr/>
        </p:nvCxnSpPr>
        <p:spPr>
          <a:xfrm rot="5400000" flipH="1" flipV="1">
            <a:off x="5249107" y="1054534"/>
            <a:ext cx="795303" cy="2905879"/>
          </a:xfrm>
          <a:prstGeom prst="bentConnector3">
            <a:avLst>
              <a:gd name="adj1" fmla="val 128744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11" idx="3"/>
            <a:endCxn id="81" idx="3"/>
          </p:cNvCxnSpPr>
          <p:nvPr/>
        </p:nvCxnSpPr>
        <p:spPr>
          <a:xfrm>
            <a:off x="8043219" y="2424017"/>
            <a:ext cx="12700" cy="1357339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81" idx="1"/>
            <a:endCxn id="12" idx="1"/>
          </p:cNvCxnSpPr>
          <p:nvPr/>
        </p:nvCxnSpPr>
        <p:spPr>
          <a:xfrm rot="10800000" flipH="1" flipV="1">
            <a:off x="6463238" y="3781356"/>
            <a:ext cx="33981" cy="1291568"/>
          </a:xfrm>
          <a:prstGeom prst="bentConnector3">
            <a:avLst>
              <a:gd name="adj1" fmla="val -672729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>
            <a:stCxn id="12" idx="2"/>
            <a:endCxn id="6" idx="4"/>
          </p:cNvCxnSpPr>
          <p:nvPr/>
        </p:nvCxnSpPr>
        <p:spPr>
          <a:xfrm rot="5400000">
            <a:off x="4279695" y="2631283"/>
            <a:ext cx="251679" cy="5763353"/>
          </a:xfrm>
          <a:prstGeom prst="bentConnector3">
            <a:avLst>
              <a:gd name="adj1" fmla="val 19083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28089" y="1371600"/>
            <a:ext cx="1135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FF0000"/>
                </a:solidFill>
              </a:rPr>
              <a:t>1</a:t>
            </a:r>
            <a:r>
              <a:rPr lang="en-AU" b="1" baseline="30000" dirty="0" smtClean="0">
                <a:solidFill>
                  <a:srgbClr val="FF0000"/>
                </a:solidFill>
              </a:rPr>
              <a:t>ST</a:t>
            </a:r>
            <a:r>
              <a:rPr lang="en-AU" b="1" dirty="0" smtClean="0">
                <a:solidFill>
                  <a:srgbClr val="FF0000"/>
                </a:solidFill>
              </a:rPr>
              <a:t> DAY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352800" y="137160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2</a:t>
            </a:r>
            <a:r>
              <a:rPr lang="en-AU" b="1" baseline="30000" dirty="0" smtClean="0">
                <a:solidFill>
                  <a:srgbClr val="FF0000"/>
                </a:solidFill>
              </a:rPr>
              <a:t>ND</a:t>
            </a:r>
            <a:r>
              <a:rPr lang="en-AU" b="1" dirty="0" smtClean="0">
                <a:solidFill>
                  <a:srgbClr val="FF0000"/>
                </a:solidFill>
              </a:rPr>
              <a:t> DAY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542499" y="137160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b="1" baseline="30000" dirty="0" smtClean="0">
                <a:solidFill>
                  <a:srgbClr val="FF0000"/>
                </a:solidFill>
              </a:rPr>
              <a:t>RD</a:t>
            </a:r>
            <a:r>
              <a:rPr lang="en-US" b="1" dirty="0" smtClean="0">
                <a:solidFill>
                  <a:srgbClr val="FF0000"/>
                </a:solidFill>
              </a:rPr>
              <a:t> DAY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3270339" y="403170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3352800" y="40578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</a:rPr>
              <a:t>1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87" name="Oval 86"/>
          <p:cNvSpPr/>
          <p:nvPr/>
        </p:nvSpPr>
        <p:spPr>
          <a:xfrm>
            <a:off x="3168828" y="264564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3251289" y="26717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91" name="Oval 90"/>
          <p:cNvSpPr/>
          <p:nvPr/>
        </p:nvSpPr>
        <p:spPr>
          <a:xfrm>
            <a:off x="6202863" y="325376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6285324" y="32798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93" name="Oval 92"/>
          <p:cNvSpPr/>
          <p:nvPr/>
        </p:nvSpPr>
        <p:spPr>
          <a:xfrm>
            <a:off x="6338773" y="449822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6421234" y="45243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4</a:t>
            </a:r>
            <a:endParaRPr lang="id-ID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002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398</Words>
  <Application>Microsoft Macintosh PowerPoint</Application>
  <PresentationFormat>On-screen Show (4:3)</PresentationFormat>
  <Paragraphs>141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ONLINE VISA APPROVAL APPLICATION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Caven Jonathan Napitupulu</cp:lastModifiedBy>
  <cp:revision>34</cp:revision>
  <dcterms:created xsi:type="dcterms:W3CDTF">2014-04-16T09:32:20Z</dcterms:created>
  <dcterms:modified xsi:type="dcterms:W3CDTF">2014-04-17T06:42:17Z</dcterms:modified>
</cp:coreProperties>
</file>