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266" r:id="rId3"/>
    <p:sldId id="274" r:id="rId4"/>
    <p:sldId id="275" r:id="rId5"/>
    <p:sldId id="265" r:id="rId6"/>
    <p:sldId id="288" r:id="rId7"/>
    <p:sldId id="289" r:id="rId8"/>
    <p:sldId id="290" r:id="rId9"/>
    <p:sldId id="291" r:id="rId10"/>
    <p:sldId id="292" r:id="rId11"/>
    <p:sldId id="293" r:id="rId12"/>
    <p:sldId id="294" r:id="rId13"/>
    <p:sldId id="267" r:id="rId14"/>
    <p:sldId id="268" r:id="rId15"/>
    <p:sldId id="269" r:id="rId16"/>
    <p:sldId id="270" r:id="rId17"/>
    <p:sldId id="257" r:id="rId18"/>
    <p:sldId id="258" r:id="rId19"/>
    <p:sldId id="259" r:id="rId20"/>
    <p:sldId id="264" r:id="rId21"/>
    <p:sldId id="271" r:id="rId22"/>
    <p:sldId id="272" r:id="rId23"/>
    <p:sldId id="273" r:id="rId24"/>
    <p:sldId id="281" r:id="rId25"/>
    <p:sldId id="282" r:id="rId26"/>
    <p:sldId id="277" r:id="rId27"/>
    <p:sldId id="278" r:id="rId28"/>
    <p:sldId id="279" r:id="rId29"/>
    <p:sldId id="280" r:id="rId30"/>
    <p:sldId id="286" r:id="rId31"/>
    <p:sldId id="283" r:id="rId32"/>
    <p:sldId id="284" r:id="rId33"/>
    <p:sldId id="28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276"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22D15A-9556-41DE-8AD0-34DBC79523FB}" type="datetimeFigureOut">
              <a:rPr lang="en-US" smtClean="0"/>
              <a:t>2/21/2013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7CAF82-95EB-4061-9528-2EC9F930520E}" type="slidenum">
              <a:rPr lang="en-US" smtClean="0"/>
              <a:t>‹#›</a:t>
            </a:fld>
            <a:endParaRPr lang="en-US"/>
          </a:p>
        </p:txBody>
      </p:sp>
    </p:spTree>
    <p:extLst>
      <p:ext uri="{BB962C8B-B14F-4D97-AF65-F5344CB8AC3E}">
        <p14:creationId xmlns:p14="http://schemas.microsoft.com/office/powerpoint/2010/main" val="2851915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452CE183-0E2B-473E-802C-306668F232D1}" type="slidenum">
              <a:rPr lang="tr-TR" smtClean="0"/>
              <a:pPr eaLnBrk="1" hangingPunct="1"/>
              <a:t>30</a:t>
            </a:fld>
            <a:endParaRPr lang="tr-TR"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FBF8DF2-53F4-4566-9CA0-775317E1227A}" type="slidenum">
              <a:rPr lang="tr-TR"/>
              <a:pPr eaLnBrk="1" hangingPunct="1"/>
              <a:t>43</a:t>
            </a:fld>
            <a:endParaRPr lang="tr-TR"/>
          </a:p>
        </p:txBody>
      </p:sp>
      <p:sp>
        <p:nvSpPr>
          <p:cNvPr id="78851" name="Rectangle 7"/>
          <p:cNvSpPr txBox="1">
            <a:spLocks noGrp="1"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fld id="{4B67E4B8-B844-4A22-8213-F61F4B91CC20}" type="slidenum">
              <a:rPr lang="ar-SA" sz="1200"/>
              <a:pPr rtl="1" eaLnBrk="1" hangingPunct="1"/>
              <a:t>43</a:t>
            </a:fld>
            <a:endParaRPr lang="en-US" sz="1200"/>
          </a:p>
        </p:txBody>
      </p:sp>
      <p:sp>
        <p:nvSpPr>
          <p:cNvPr id="78852" name="Rectangle 7"/>
          <p:cNvSpPr txBox="1">
            <a:spLocks noGrp="1" noChangeArrowheads="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1B13F29-FDF3-4809-9D12-40817E61507F}" type="slidenum">
              <a:rPr lang="ar-SA" sz="1200"/>
              <a:pPr eaLnBrk="1" hangingPunct="1"/>
              <a:t>43</a:t>
            </a:fld>
            <a:endParaRPr lang="en-US" sz="1200"/>
          </a:p>
        </p:txBody>
      </p:sp>
      <p:sp>
        <p:nvSpPr>
          <p:cNvPr id="78853" name="Rectangle 2"/>
          <p:cNvSpPr>
            <a:spLocks noGrp="1" noRot="1" noChangeAspect="1" noChangeArrowheads="1" noTextEdit="1"/>
          </p:cNvSpPr>
          <p:nvPr>
            <p:ph type="sldImg"/>
          </p:nvPr>
        </p:nvSpPr>
        <p:spPr>
          <a:ln/>
        </p:spPr>
      </p:sp>
      <p:sp>
        <p:nvSpPr>
          <p:cNvPr id="78854"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BB2B7D6-65EA-439B-BD31-EEED311A86AF}" type="slidenum">
              <a:rPr lang="tr-TR"/>
              <a:pPr eaLnBrk="1" hangingPunct="1"/>
              <a:t>44</a:t>
            </a:fld>
            <a:endParaRPr lang="tr-TR"/>
          </a:p>
        </p:txBody>
      </p:sp>
      <p:sp>
        <p:nvSpPr>
          <p:cNvPr id="79875" name="Rectangle 7"/>
          <p:cNvSpPr txBox="1">
            <a:spLocks noGrp="1"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fld id="{DA305962-C973-4FF2-841B-27DCE81FC4FE}" type="slidenum">
              <a:rPr lang="ar-SA" sz="1200"/>
              <a:pPr rtl="1" eaLnBrk="1" hangingPunct="1"/>
              <a:t>44</a:t>
            </a:fld>
            <a:endParaRPr lang="en-US" sz="1200"/>
          </a:p>
        </p:txBody>
      </p:sp>
      <p:sp>
        <p:nvSpPr>
          <p:cNvPr id="79876" name="Rectangle 7"/>
          <p:cNvSpPr txBox="1">
            <a:spLocks noGrp="1" noChangeArrowheads="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6F1FDC2-83DF-422E-9FBC-9646497510D7}" type="slidenum">
              <a:rPr lang="ar-SA" sz="1200"/>
              <a:pPr eaLnBrk="1" hangingPunct="1"/>
              <a:t>44</a:t>
            </a:fld>
            <a:endParaRPr lang="en-US" sz="1200"/>
          </a:p>
        </p:txBody>
      </p:sp>
      <p:sp>
        <p:nvSpPr>
          <p:cNvPr id="79877" name="Rectangle 2"/>
          <p:cNvSpPr>
            <a:spLocks noGrp="1" noRot="1" noChangeAspect="1" noChangeArrowheads="1" noTextEdit="1"/>
          </p:cNvSpPr>
          <p:nvPr>
            <p:ph type="sldImg"/>
          </p:nvPr>
        </p:nvSpPr>
        <p:spPr>
          <a:ln/>
        </p:spPr>
      </p:sp>
      <p:sp>
        <p:nvSpPr>
          <p:cNvPr id="79878"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D9D12A1-8406-4054-A512-3448115D49CB}" type="slidenum">
              <a:rPr lang="tr-TR"/>
              <a:pPr eaLnBrk="1" hangingPunct="1"/>
              <a:t>35</a:t>
            </a:fld>
            <a:endParaRPr lang="tr-TR"/>
          </a:p>
        </p:txBody>
      </p:sp>
      <p:sp>
        <p:nvSpPr>
          <p:cNvPr id="70659" name="Rectangle 7"/>
          <p:cNvSpPr txBox="1">
            <a:spLocks noGrp="1"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fld id="{F60AB21D-C09C-4D1F-A351-54B470E59223}" type="slidenum">
              <a:rPr lang="ar-SA" sz="1200"/>
              <a:pPr rtl="1" eaLnBrk="1" hangingPunct="1"/>
              <a:t>35</a:t>
            </a:fld>
            <a:endParaRPr lang="en-US" sz="1200"/>
          </a:p>
        </p:txBody>
      </p:sp>
      <p:sp>
        <p:nvSpPr>
          <p:cNvPr id="70660" name="Rectangle 7"/>
          <p:cNvSpPr txBox="1">
            <a:spLocks noGrp="1" noChangeArrowheads="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35C87ED-694A-428B-BF63-2988C64A8F70}" type="slidenum">
              <a:rPr lang="ar-SA" sz="1200"/>
              <a:pPr eaLnBrk="1" hangingPunct="1"/>
              <a:t>35</a:t>
            </a:fld>
            <a:endParaRPr lang="en-US" sz="1200"/>
          </a:p>
        </p:txBody>
      </p:sp>
      <p:sp>
        <p:nvSpPr>
          <p:cNvPr id="70661" name="Rectangle 2"/>
          <p:cNvSpPr>
            <a:spLocks noGrp="1" noRot="1" noChangeAspect="1" noChangeArrowheads="1" noTextEdit="1"/>
          </p:cNvSpPr>
          <p:nvPr>
            <p:ph type="sldImg"/>
          </p:nvPr>
        </p:nvSpPr>
        <p:spPr>
          <a:ln/>
        </p:spPr>
      </p:sp>
      <p:sp>
        <p:nvSpPr>
          <p:cNvPr id="70662"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EB4A15C-433F-46D5-A726-3FFAF09F8BA7}" type="slidenum">
              <a:rPr lang="tr-TR"/>
              <a:pPr eaLnBrk="1" hangingPunct="1"/>
              <a:t>36</a:t>
            </a:fld>
            <a:endParaRPr lang="tr-TR"/>
          </a:p>
        </p:txBody>
      </p:sp>
      <p:sp>
        <p:nvSpPr>
          <p:cNvPr id="71683" name="Rectangle 7"/>
          <p:cNvSpPr txBox="1">
            <a:spLocks noGrp="1"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fld id="{09AC31AF-583A-48F3-9A14-68FD5700C6BE}" type="slidenum">
              <a:rPr lang="ar-SA" sz="1200"/>
              <a:pPr rtl="1" eaLnBrk="1" hangingPunct="1"/>
              <a:t>36</a:t>
            </a:fld>
            <a:endParaRPr lang="en-US" sz="1200"/>
          </a:p>
        </p:txBody>
      </p:sp>
      <p:sp>
        <p:nvSpPr>
          <p:cNvPr id="71684" name="Rectangle 7"/>
          <p:cNvSpPr txBox="1">
            <a:spLocks noGrp="1" noChangeArrowheads="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A2EA165-C141-48CE-8D4B-F3140EE0E0F9}" type="slidenum">
              <a:rPr lang="ar-SA" sz="1200"/>
              <a:pPr eaLnBrk="1" hangingPunct="1"/>
              <a:t>36</a:t>
            </a:fld>
            <a:endParaRPr lang="en-US" sz="1200"/>
          </a:p>
        </p:txBody>
      </p:sp>
      <p:sp>
        <p:nvSpPr>
          <p:cNvPr id="71685" name="Rectangle 2"/>
          <p:cNvSpPr>
            <a:spLocks noGrp="1" noRot="1" noChangeAspect="1" noChangeArrowheads="1" noTextEdit="1"/>
          </p:cNvSpPr>
          <p:nvPr>
            <p:ph type="sldImg"/>
          </p:nvPr>
        </p:nvSpPr>
        <p:spPr>
          <a:ln/>
        </p:spPr>
      </p:sp>
      <p:sp>
        <p:nvSpPr>
          <p:cNvPr id="71686"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161F2C0-A95D-4C98-A9C3-6CE669809669}" type="slidenum">
              <a:rPr lang="tr-TR"/>
              <a:pPr eaLnBrk="1" hangingPunct="1"/>
              <a:t>37</a:t>
            </a:fld>
            <a:endParaRPr lang="tr-TR"/>
          </a:p>
        </p:txBody>
      </p:sp>
      <p:sp>
        <p:nvSpPr>
          <p:cNvPr id="72707" name="Rectangle 7"/>
          <p:cNvSpPr txBox="1">
            <a:spLocks noGrp="1"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fld id="{D909528D-6943-4E0E-8097-0489305BE866}" type="slidenum">
              <a:rPr lang="ar-SA" sz="1200"/>
              <a:pPr rtl="1" eaLnBrk="1" hangingPunct="1"/>
              <a:t>37</a:t>
            </a:fld>
            <a:endParaRPr lang="en-US" sz="1200"/>
          </a:p>
        </p:txBody>
      </p:sp>
      <p:sp>
        <p:nvSpPr>
          <p:cNvPr id="72708" name="Rectangle 7"/>
          <p:cNvSpPr txBox="1">
            <a:spLocks noGrp="1" noChangeArrowheads="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5A2560E-0DE7-4400-BAF7-D3662624835C}" type="slidenum">
              <a:rPr lang="ar-SA" sz="1200"/>
              <a:pPr eaLnBrk="1" hangingPunct="1"/>
              <a:t>37</a:t>
            </a:fld>
            <a:endParaRPr lang="en-US" sz="1200"/>
          </a:p>
        </p:txBody>
      </p:sp>
      <p:sp>
        <p:nvSpPr>
          <p:cNvPr id="72709" name="Rectangle 2"/>
          <p:cNvSpPr>
            <a:spLocks noGrp="1" noRot="1" noChangeAspect="1" noChangeArrowheads="1" noTextEdit="1"/>
          </p:cNvSpPr>
          <p:nvPr>
            <p:ph type="sldImg"/>
          </p:nvPr>
        </p:nvSpPr>
        <p:spPr>
          <a:ln/>
        </p:spPr>
      </p:sp>
      <p:sp>
        <p:nvSpPr>
          <p:cNvPr id="72710"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E76ACBA-4D0C-49BD-AC18-5880E0F5CA40}" type="slidenum">
              <a:rPr lang="tr-TR"/>
              <a:pPr eaLnBrk="1" hangingPunct="1"/>
              <a:t>38</a:t>
            </a:fld>
            <a:endParaRPr lang="tr-TR"/>
          </a:p>
        </p:txBody>
      </p:sp>
      <p:sp>
        <p:nvSpPr>
          <p:cNvPr id="73731" name="Rectangle 7"/>
          <p:cNvSpPr txBox="1">
            <a:spLocks noGrp="1"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fld id="{F0F16E69-5EBB-482E-AC3E-5C252F13B502}" type="slidenum">
              <a:rPr lang="ar-SA" sz="1200"/>
              <a:pPr rtl="1" eaLnBrk="1" hangingPunct="1"/>
              <a:t>38</a:t>
            </a:fld>
            <a:endParaRPr lang="en-US" sz="1200"/>
          </a:p>
        </p:txBody>
      </p:sp>
      <p:sp>
        <p:nvSpPr>
          <p:cNvPr id="73732" name="Rectangle 7"/>
          <p:cNvSpPr txBox="1">
            <a:spLocks noGrp="1" noChangeArrowheads="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0F6FE83-25E3-4B5E-BD6B-B6AF9892E5EA}" type="slidenum">
              <a:rPr lang="ar-SA" sz="1200"/>
              <a:pPr eaLnBrk="1" hangingPunct="1"/>
              <a:t>38</a:t>
            </a:fld>
            <a:endParaRPr lang="en-US" sz="1200"/>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340C40F-6AE8-4324-B5FB-81D48ED98CBC}" type="slidenum">
              <a:rPr lang="tr-TR"/>
              <a:pPr eaLnBrk="1" hangingPunct="1"/>
              <a:t>39</a:t>
            </a:fld>
            <a:endParaRPr lang="tr-TR"/>
          </a:p>
        </p:txBody>
      </p:sp>
      <p:sp>
        <p:nvSpPr>
          <p:cNvPr id="74755" name="Rectangle 7"/>
          <p:cNvSpPr txBox="1">
            <a:spLocks noGrp="1"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fld id="{E8EA45F8-EAE1-4939-8160-77308E145903}" type="slidenum">
              <a:rPr lang="ar-SA" sz="1200"/>
              <a:pPr rtl="1" eaLnBrk="1" hangingPunct="1"/>
              <a:t>39</a:t>
            </a:fld>
            <a:endParaRPr lang="en-US" sz="1200"/>
          </a:p>
        </p:txBody>
      </p:sp>
      <p:sp>
        <p:nvSpPr>
          <p:cNvPr id="74756" name="Rectangle 7"/>
          <p:cNvSpPr txBox="1">
            <a:spLocks noGrp="1" noChangeArrowheads="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BE55E9B-6D28-4449-A763-CC57C08DE0E6}" type="slidenum">
              <a:rPr lang="ar-SA" sz="1200"/>
              <a:pPr eaLnBrk="1" hangingPunct="1"/>
              <a:t>39</a:t>
            </a:fld>
            <a:endParaRPr lang="en-US" sz="1200"/>
          </a:p>
        </p:txBody>
      </p:sp>
      <p:sp>
        <p:nvSpPr>
          <p:cNvPr id="74757" name="Rectangle 2"/>
          <p:cNvSpPr>
            <a:spLocks noGrp="1" noRot="1" noChangeAspect="1" noChangeArrowheads="1" noTextEdit="1"/>
          </p:cNvSpPr>
          <p:nvPr>
            <p:ph type="sldImg"/>
          </p:nvPr>
        </p:nvSpPr>
        <p:spPr>
          <a:ln/>
        </p:spPr>
      </p:sp>
      <p:sp>
        <p:nvSpPr>
          <p:cNvPr id="74758"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193BB35-D084-40EF-B8EF-BCA49632A745}" type="slidenum">
              <a:rPr lang="tr-TR"/>
              <a:pPr eaLnBrk="1" hangingPunct="1"/>
              <a:t>40</a:t>
            </a:fld>
            <a:endParaRPr lang="tr-TR"/>
          </a:p>
        </p:txBody>
      </p:sp>
      <p:sp>
        <p:nvSpPr>
          <p:cNvPr id="75779" name="Rectangle 7"/>
          <p:cNvSpPr txBox="1">
            <a:spLocks noGrp="1"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fld id="{921AD43F-6F31-414A-98D3-7D05FF9826F6}" type="slidenum">
              <a:rPr lang="ar-SA" sz="1200"/>
              <a:pPr rtl="1" eaLnBrk="1" hangingPunct="1"/>
              <a:t>40</a:t>
            </a:fld>
            <a:endParaRPr lang="en-US" sz="1200"/>
          </a:p>
        </p:txBody>
      </p:sp>
      <p:sp>
        <p:nvSpPr>
          <p:cNvPr id="75780" name="Rectangle 7"/>
          <p:cNvSpPr txBox="1">
            <a:spLocks noGrp="1" noChangeArrowheads="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4D28761-9716-4171-AA0A-81791B67F9D0}" type="slidenum">
              <a:rPr lang="ar-SA" sz="1200"/>
              <a:pPr eaLnBrk="1" hangingPunct="1"/>
              <a:t>40</a:t>
            </a:fld>
            <a:endParaRPr lang="en-US" sz="1200"/>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D1C9E92-DB28-4549-B2BE-2C24B488B406}" type="slidenum">
              <a:rPr lang="tr-TR"/>
              <a:pPr eaLnBrk="1" hangingPunct="1"/>
              <a:t>41</a:t>
            </a:fld>
            <a:endParaRPr lang="tr-TR"/>
          </a:p>
        </p:txBody>
      </p:sp>
      <p:sp>
        <p:nvSpPr>
          <p:cNvPr id="76803" name="Rectangle 7"/>
          <p:cNvSpPr txBox="1">
            <a:spLocks noGrp="1"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fld id="{622BF263-4B27-40BE-867F-CC85BF9CEDA2}" type="slidenum">
              <a:rPr lang="ar-SA" sz="1200"/>
              <a:pPr rtl="1" eaLnBrk="1" hangingPunct="1"/>
              <a:t>41</a:t>
            </a:fld>
            <a:endParaRPr lang="en-US" sz="1200"/>
          </a:p>
        </p:txBody>
      </p:sp>
      <p:sp>
        <p:nvSpPr>
          <p:cNvPr id="76804" name="Rectangle 7"/>
          <p:cNvSpPr txBox="1">
            <a:spLocks noGrp="1" noChangeArrowheads="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8000DA1-F9E0-4B5E-9362-9B7A72DF7810}" type="slidenum">
              <a:rPr lang="ar-SA" sz="1200"/>
              <a:pPr eaLnBrk="1" hangingPunct="1"/>
              <a:t>41</a:t>
            </a:fld>
            <a:endParaRPr lang="en-US" sz="1200"/>
          </a:p>
        </p:txBody>
      </p:sp>
      <p:sp>
        <p:nvSpPr>
          <p:cNvPr id="76805" name="Rectangle 2"/>
          <p:cNvSpPr>
            <a:spLocks noGrp="1" noRot="1" noChangeAspect="1" noChangeArrowheads="1" noTextEdit="1"/>
          </p:cNvSpPr>
          <p:nvPr>
            <p:ph type="sldImg"/>
          </p:nvPr>
        </p:nvSpPr>
        <p:spPr>
          <a:ln/>
        </p:spPr>
      </p:sp>
      <p:sp>
        <p:nvSpPr>
          <p:cNvPr id="76806"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855B89B-D529-49A0-9DD0-F4726E158F67}" type="slidenum">
              <a:rPr lang="tr-TR"/>
              <a:pPr eaLnBrk="1" hangingPunct="1"/>
              <a:t>42</a:t>
            </a:fld>
            <a:endParaRPr lang="tr-TR"/>
          </a:p>
        </p:txBody>
      </p:sp>
      <p:sp>
        <p:nvSpPr>
          <p:cNvPr id="77827" name="Rectangle 7"/>
          <p:cNvSpPr txBox="1">
            <a:spLocks noGrp="1"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fld id="{4506AC1B-835F-4D91-9210-635F34BFAEFE}" type="slidenum">
              <a:rPr lang="ar-SA" sz="1200"/>
              <a:pPr rtl="1" eaLnBrk="1" hangingPunct="1"/>
              <a:t>42</a:t>
            </a:fld>
            <a:endParaRPr lang="en-US" sz="1200"/>
          </a:p>
        </p:txBody>
      </p:sp>
      <p:sp>
        <p:nvSpPr>
          <p:cNvPr id="77828" name="Rectangle 7"/>
          <p:cNvSpPr txBox="1">
            <a:spLocks noGrp="1" noChangeArrowheads="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5D512E05-EC01-49C0-B998-A7EFF5EA425E}" type="slidenum">
              <a:rPr lang="ar-SA" sz="1200"/>
              <a:pPr eaLnBrk="1" hangingPunct="1"/>
              <a:t>42</a:t>
            </a:fld>
            <a:endParaRPr lang="en-US" sz="1200"/>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F2E8C7A-253C-4AE3-89DD-9635A9907745}" type="datetimeFigureOut">
              <a:rPr lang="en-US" smtClean="0"/>
              <a:t>2/21/2013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BC1E2-0859-4A70-B691-28FF26009E3A}" type="slidenum">
              <a:rPr lang="en-US" smtClean="0"/>
              <a:t>‹#›</a:t>
            </a:fld>
            <a:endParaRPr lang="en-US"/>
          </a:p>
        </p:txBody>
      </p:sp>
    </p:spTree>
    <p:extLst>
      <p:ext uri="{BB962C8B-B14F-4D97-AF65-F5344CB8AC3E}">
        <p14:creationId xmlns:p14="http://schemas.microsoft.com/office/powerpoint/2010/main" val="4045925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2E8C7A-253C-4AE3-89DD-9635A9907745}" type="datetimeFigureOut">
              <a:rPr lang="en-US" smtClean="0"/>
              <a:t>2/21/2013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BC1E2-0859-4A70-B691-28FF26009E3A}" type="slidenum">
              <a:rPr lang="en-US" smtClean="0"/>
              <a:t>‹#›</a:t>
            </a:fld>
            <a:endParaRPr lang="en-US"/>
          </a:p>
        </p:txBody>
      </p:sp>
    </p:spTree>
    <p:extLst>
      <p:ext uri="{BB962C8B-B14F-4D97-AF65-F5344CB8AC3E}">
        <p14:creationId xmlns:p14="http://schemas.microsoft.com/office/powerpoint/2010/main" val="3334141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2E8C7A-253C-4AE3-89DD-9635A9907745}" type="datetimeFigureOut">
              <a:rPr lang="en-US" smtClean="0"/>
              <a:t>2/21/2013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BC1E2-0859-4A70-B691-28FF26009E3A}" type="slidenum">
              <a:rPr lang="en-US" smtClean="0"/>
              <a:t>‹#›</a:t>
            </a:fld>
            <a:endParaRPr lang="en-US"/>
          </a:p>
        </p:txBody>
      </p:sp>
    </p:spTree>
    <p:extLst>
      <p:ext uri="{BB962C8B-B14F-4D97-AF65-F5344CB8AC3E}">
        <p14:creationId xmlns:p14="http://schemas.microsoft.com/office/powerpoint/2010/main" val="3712305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DB821F22-B532-43B2-B820-CA25BC5EDA0C}" type="slidenum">
              <a:rPr lang="tr-TR"/>
              <a:pPr>
                <a:defRPr/>
              </a:pPr>
              <a:t>‹#›</a:t>
            </a:fld>
            <a:endParaRPr lang="tr-TR"/>
          </a:p>
        </p:txBody>
      </p:sp>
    </p:spTree>
    <p:extLst>
      <p:ext uri="{BB962C8B-B14F-4D97-AF65-F5344CB8AC3E}">
        <p14:creationId xmlns:p14="http://schemas.microsoft.com/office/powerpoint/2010/main" val="957571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2E8C7A-253C-4AE3-89DD-9635A9907745}" type="datetimeFigureOut">
              <a:rPr lang="en-US" smtClean="0"/>
              <a:t>2/21/2013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BC1E2-0859-4A70-B691-28FF26009E3A}" type="slidenum">
              <a:rPr lang="en-US" smtClean="0"/>
              <a:t>‹#›</a:t>
            </a:fld>
            <a:endParaRPr lang="en-US"/>
          </a:p>
        </p:txBody>
      </p:sp>
    </p:spTree>
    <p:extLst>
      <p:ext uri="{BB962C8B-B14F-4D97-AF65-F5344CB8AC3E}">
        <p14:creationId xmlns:p14="http://schemas.microsoft.com/office/powerpoint/2010/main" val="1570277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2E8C7A-253C-4AE3-89DD-9635A9907745}" type="datetimeFigureOut">
              <a:rPr lang="en-US" smtClean="0"/>
              <a:t>2/21/2013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2BC1E2-0859-4A70-B691-28FF26009E3A}" type="slidenum">
              <a:rPr lang="en-US" smtClean="0"/>
              <a:t>‹#›</a:t>
            </a:fld>
            <a:endParaRPr lang="en-US"/>
          </a:p>
        </p:txBody>
      </p:sp>
    </p:spTree>
    <p:extLst>
      <p:ext uri="{BB962C8B-B14F-4D97-AF65-F5344CB8AC3E}">
        <p14:creationId xmlns:p14="http://schemas.microsoft.com/office/powerpoint/2010/main" val="3072637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F2E8C7A-253C-4AE3-89DD-9635A9907745}" type="datetimeFigureOut">
              <a:rPr lang="en-US" smtClean="0"/>
              <a:t>2/21/2013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C1E2-0859-4A70-B691-28FF26009E3A}" type="slidenum">
              <a:rPr lang="en-US" smtClean="0"/>
              <a:t>‹#›</a:t>
            </a:fld>
            <a:endParaRPr lang="en-US"/>
          </a:p>
        </p:txBody>
      </p:sp>
    </p:spTree>
    <p:extLst>
      <p:ext uri="{BB962C8B-B14F-4D97-AF65-F5344CB8AC3E}">
        <p14:creationId xmlns:p14="http://schemas.microsoft.com/office/powerpoint/2010/main" val="2661066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F2E8C7A-253C-4AE3-89DD-9635A9907745}" type="datetimeFigureOut">
              <a:rPr lang="en-US" smtClean="0"/>
              <a:t>2/21/2013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2BC1E2-0859-4A70-B691-28FF26009E3A}" type="slidenum">
              <a:rPr lang="en-US" smtClean="0"/>
              <a:t>‹#›</a:t>
            </a:fld>
            <a:endParaRPr lang="en-US"/>
          </a:p>
        </p:txBody>
      </p:sp>
    </p:spTree>
    <p:extLst>
      <p:ext uri="{BB962C8B-B14F-4D97-AF65-F5344CB8AC3E}">
        <p14:creationId xmlns:p14="http://schemas.microsoft.com/office/powerpoint/2010/main" val="2703227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F2E8C7A-253C-4AE3-89DD-9635A9907745}" type="datetimeFigureOut">
              <a:rPr lang="en-US" smtClean="0"/>
              <a:t>2/21/2013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2BC1E2-0859-4A70-B691-28FF26009E3A}" type="slidenum">
              <a:rPr lang="en-US" smtClean="0"/>
              <a:t>‹#›</a:t>
            </a:fld>
            <a:endParaRPr lang="en-US"/>
          </a:p>
        </p:txBody>
      </p:sp>
    </p:spTree>
    <p:extLst>
      <p:ext uri="{BB962C8B-B14F-4D97-AF65-F5344CB8AC3E}">
        <p14:creationId xmlns:p14="http://schemas.microsoft.com/office/powerpoint/2010/main" val="482953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2E8C7A-253C-4AE3-89DD-9635A9907745}" type="datetimeFigureOut">
              <a:rPr lang="en-US" smtClean="0"/>
              <a:t>2/21/2013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2BC1E2-0859-4A70-B691-28FF26009E3A}" type="slidenum">
              <a:rPr lang="en-US" smtClean="0"/>
              <a:t>‹#›</a:t>
            </a:fld>
            <a:endParaRPr lang="en-US"/>
          </a:p>
        </p:txBody>
      </p:sp>
    </p:spTree>
    <p:extLst>
      <p:ext uri="{BB962C8B-B14F-4D97-AF65-F5344CB8AC3E}">
        <p14:creationId xmlns:p14="http://schemas.microsoft.com/office/powerpoint/2010/main" val="804457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2E8C7A-253C-4AE3-89DD-9635A9907745}" type="datetimeFigureOut">
              <a:rPr lang="en-US" smtClean="0"/>
              <a:t>2/21/2013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C1E2-0859-4A70-B691-28FF26009E3A}" type="slidenum">
              <a:rPr lang="en-US" smtClean="0"/>
              <a:t>‹#›</a:t>
            </a:fld>
            <a:endParaRPr lang="en-US"/>
          </a:p>
        </p:txBody>
      </p:sp>
    </p:spTree>
    <p:extLst>
      <p:ext uri="{BB962C8B-B14F-4D97-AF65-F5344CB8AC3E}">
        <p14:creationId xmlns:p14="http://schemas.microsoft.com/office/powerpoint/2010/main" val="1614777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2E8C7A-253C-4AE3-89DD-9635A9907745}" type="datetimeFigureOut">
              <a:rPr lang="en-US" smtClean="0"/>
              <a:t>2/21/2013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2BC1E2-0859-4A70-B691-28FF26009E3A}" type="slidenum">
              <a:rPr lang="en-US" smtClean="0"/>
              <a:t>‹#›</a:t>
            </a:fld>
            <a:endParaRPr lang="en-US"/>
          </a:p>
        </p:txBody>
      </p:sp>
    </p:spTree>
    <p:extLst>
      <p:ext uri="{BB962C8B-B14F-4D97-AF65-F5344CB8AC3E}">
        <p14:creationId xmlns:p14="http://schemas.microsoft.com/office/powerpoint/2010/main" val="925795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2E8C7A-253C-4AE3-89DD-9635A9907745}" type="datetimeFigureOut">
              <a:rPr lang="en-US" smtClean="0"/>
              <a:t>2/21/2013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2BC1E2-0859-4A70-B691-28FF26009E3A}" type="slidenum">
              <a:rPr lang="en-US" smtClean="0"/>
              <a:t>‹#›</a:t>
            </a:fld>
            <a:endParaRPr lang="en-US"/>
          </a:p>
        </p:txBody>
      </p:sp>
    </p:spTree>
    <p:extLst>
      <p:ext uri="{BB962C8B-B14F-4D97-AF65-F5344CB8AC3E}">
        <p14:creationId xmlns:p14="http://schemas.microsoft.com/office/powerpoint/2010/main" val="2427653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slideLayout" Target="../slideLayouts/slideLayout7.xml"/><Relationship Id="rId4" Type="http://schemas.openxmlformats.org/officeDocument/2006/relationships/image" Target="../media/image1.gif"/></Relationships>
</file>

<file path=ppt/slides/_rels/slide25.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7.xml"/><Relationship Id="rId5" Type="http://schemas.openxmlformats.org/officeDocument/2006/relationships/image" Target="../media/image11.wmf"/><Relationship Id="rId4" Type="http://schemas.openxmlformats.org/officeDocument/2006/relationships/image" Target="../media/image10.wmf"/></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2.png"/><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7.xml"/><Relationship Id="rId6" Type="http://schemas.openxmlformats.org/officeDocument/2006/relationships/image" Target="../media/image1.gif"/><Relationship Id="rId5" Type="http://schemas.openxmlformats.org/officeDocument/2006/relationships/image" Target="../media/image25.emf"/><Relationship Id="rId4" Type="http://schemas.openxmlformats.org/officeDocument/2006/relationships/image" Target="../media/image24.emf"/></Relationships>
</file>

<file path=ppt/slides/_rels/slide3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7.xml"/><Relationship Id="rId6" Type="http://schemas.openxmlformats.org/officeDocument/2006/relationships/image" Target="../media/image1.gif"/><Relationship Id="rId5" Type="http://schemas.openxmlformats.org/officeDocument/2006/relationships/image" Target="../media/image29.emf"/><Relationship Id="rId4" Type="http://schemas.openxmlformats.org/officeDocument/2006/relationships/image" Target="../media/image28.emf"/></Relationships>
</file>

<file path=ppt/slides/_rels/slide3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 Id="rId4" Type="http://schemas.openxmlformats.org/officeDocument/2006/relationships/image" Target="../media/image1.gi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96753"/>
            <a:ext cx="7772400" cy="2403698"/>
          </a:xfrm>
        </p:spPr>
        <p:txBody>
          <a:bodyPr>
            <a:noAutofit/>
          </a:bodyPr>
          <a:lstStyle/>
          <a:p>
            <a:r>
              <a:rPr lang="tr-TR" sz="6000" dirty="0" smtClean="0"/>
              <a:t>WATER RESOURCES MANAGEMENT</a:t>
            </a:r>
            <a:endParaRPr lang="en-US" sz="6000" dirty="0"/>
          </a:p>
        </p:txBody>
      </p:sp>
      <p:sp>
        <p:nvSpPr>
          <p:cNvPr id="3" name="Subtitle 2"/>
          <p:cNvSpPr>
            <a:spLocks noGrp="1"/>
          </p:cNvSpPr>
          <p:nvPr>
            <p:ph type="subTitle" idx="1"/>
          </p:nvPr>
        </p:nvSpPr>
        <p:spPr/>
        <p:txBody>
          <a:bodyPr/>
          <a:lstStyle/>
          <a:p>
            <a:r>
              <a:rPr lang="tr-TR" dirty="0" smtClean="0">
                <a:solidFill>
                  <a:schemeClr val="tx1"/>
                </a:solidFill>
              </a:rPr>
              <a:t>Zekâi Şen</a:t>
            </a:r>
          </a:p>
          <a:p>
            <a:r>
              <a:rPr lang="tr-TR" dirty="0" smtClean="0">
                <a:solidFill>
                  <a:schemeClr val="tx1"/>
                </a:solidFill>
              </a:rPr>
              <a:t>Turkish Water Foundation</a:t>
            </a:r>
            <a:endParaRPr lang="en-US" dirty="0">
              <a:solidFill>
                <a:schemeClr val="tx1"/>
              </a:solidFill>
            </a:endParaRPr>
          </a:p>
        </p:txBody>
      </p:sp>
      <p:grpSp>
        <p:nvGrpSpPr>
          <p:cNvPr id="4" name="Group 11"/>
          <p:cNvGrpSpPr>
            <a:grpSpLocks/>
          </p:cNvGrpSpPr>
          <p:nvPr/>
        </p:nvGrpSpPr>
        <p:grpSpPr bwMode="auto">
          <a:xfrm>
            <a:off x="3367293" y="5039717"/>
            <a:ext cx="2587629" cy="1481137"/>
            <a:chOff x="4525" y="3387"/>
            <a:chExt cx="1630" cy="933"/>
          </a:xfrm>
        </p:grpSpPr>
        <p:pic>
          <p:nvPicPr>
            <p:cNvPr id="5" name="Picture 12" descr="logo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25202614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ChangeArrowheads="1"/>
          </p:cNvSpPr>
          <p:nvPr/>
        </p:nvSpPr>
        <p:spPr bwMode="auto">
          <a:xfrm>
            <a:off x="0" y="0"/>
            <a:ext cx="9144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dirty="0">
                <a:solidFill>
                  <a:srgbClr val="000000"/>
                </a:solidFill>
              </a:rPr>
              <a:t>Strategies for Managing Demand</a:t>
            </a:r>
            <a:endParaRPr lang="en-US" dirty="0"/>
          </a:p>
          <a:p>
            <a:pPr algn="ctr" eaLnBrk="0" hangingPunct="0"/>
            <a:r>
              <a:rPr lang="en-US" dirty="0">
                <a:solidFill>
                  <a:srgbClr val="000000"/>
                </a:solidFill>
              </a:rPr>
              <a:t>	Successful policies and programs for managing water supplies might involve strategies for promoting more desirable patterns and levels of </a:t>
            </a:r>
            <a:r>
              <a:rPr lang="en-US" b="1" dirty="0">
                <a:solidFill>
                  <a:srgbClr val="000000"/>
                </a:solidFill>
              </a:rPr>
              <a:t>water use</a:t>
            </a:r>
            <a:r>
              <a:rPr lang="en-US" dirty="0">
                <a:solidFill>
                  <a:srgbClr val="000000"/>
                </a:solidFill>
              </a:rPr>
              <a:t>. </a:t>
            </a:r>
            <a:endParaRPr lang="en-US" dirty="0"/>
          </a:p>
        </p:txBody>
      </p:sp>
      <p:sp>
        <p:nvSpPr>
          <p:cNvPr id="22532" name="Rectangle 4"/>
          <p:cNvSpPr>
            <a:spLocks noChangeArrowheads="1"/>
          </p:cNvSpPr>
          <p:nvPr/>
        </p:nvSpPr>
        <p:spPr bwMode="auto">
          <a:xfrm>
            <a:off x="0" y="1968500"/>
            <a:ext cx="91440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en-US" b="1" dirty="0">
                <a:solidFill>
                  <a:srgbClr val="000000"/>
                </a:solidFill>
              </a:rPr>
              <a:t>Water Reallocation</a:t>
            </a:r>
            <a:r>
              <a:rPr lang="en-US" dirty="0">
                <a:solidFill>
                  <a:srgbClr val="000000"/>
                </a:solidFill>
              </a:rPr>
              <a:t> </a:t>
            </a:r>
            <a:endParaRPr lang="en-US" dirty="0"/>
          </a:p>
          <a:p>
            <a:pPr algn="ctr" eaLnBrk="0" hangingPunct="0"/>
            <a:r>
              <a:rPr lang="en-US" dirty="0">
                <a:solidFill>
                  <a:srgbClr val="000000"/>
                </a:solidFill>
              </a:rPr>
              <a:t>	For most the Middle East countries, reallocating water away from </a:t>
            </a:r>
            <a:r>
              <a:rPr lang="tr-TR" dirty="0" smtClean="0">
                <a:solidFill>
                  <a:srgbClr val="000000"/>
                </a:solidFill>
              </a:rPr>
              <a:t> </a:t>
            </a:r>
            <a:r>
              <a:rPr lang="en-US" dirty="0" smtClean="0">
                <a:solidFill>
                  <a:srgbClr val="000000"/>
                </a:solidFill>
              </a:rPr>
              <a:t>agriculture </a:t>
            </a:r>
            <a:r>
              <a:rPr lang="en-US" dirty="0">
                <a:solidFill>
                  <a:srgbClr val="000000"/>
                </a:solidFill>
              </a:rPr>
              <a:t>and toward the domestic and industrial sectors may be a critical, although controversial way to </a:t>
            </a:r>
            <a:r>
              <a:rPr lang="en-US" b="1" dirty="0">
                <a:solidFill>
                  <a:srgbClr val="000000"/>
                </a:solidFill>
              </a:rPr>
              <a:t>adjust to water scarcity</a:t>
            </a:r>
            <a:r>
              <a:rPr lang="en-US" dirty="0">
                <a:solidFill>
                  <a:srgbClr val="000000"/>
                </a:solidFill>
              </a:rPr>
              <a:t>. </a:t>
            </a:r>
            <a:endParaRPr lang="en-US" dirty="0"/>
          </a:p>
        </p:txBody>
      </p:sp>
      <p:sp>
        <p:nvSpPr>
          <p:cNvPr id="22533" name="Rectangle 5"/>
          <p:cNvSpPr>
            <a:spLocks noChangeArrowheads="1"/>
          </p:cNvSpPr>
          <p:nvPr/>
        </p:nvSpPr>
        <p:spPr bwMode="auto">
          <a:xfrm>
            <a:off x="0" y="4391025"/>
            <a:ext cx="90678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dirty="0">
                <a:solidFill>
                  <a:srgbClr val="000000"/>
                </a:solidFill>
              </a:rPr>
              <a:t>Less </a:t>
            </a:r>
            <a:r>
              <a:rPr lang="en-US" b="1" dirty="0" smtClean="0">
                <a:solidFill>
                  <a:srgbClr val="000000"/>
                </a:solidFill>
              </a:rPr>
              <a:t>Water-Intensive </a:t>
            </a:r>
            <a:r>
              <a:rPr lang="en-US" b="1" dirty="0">
                <a:solidFill>
                  <a:srgbClr val="000000"/>
                </a:solidFill>
              </a:rPr>
              <a:t>Crops</a:t>
            </a:r>
            <a:r>
              <a:rPr lang="en-US" dirty="0">
                <a:solidFill>
                  <a:srgbClr val="000000"/>
                </a:solidFill>
              </a:rPr>
              <a:t> </a:t>
            </a:r>
            <a:endParaRPr lang="en-US" dirty="0"/>
          </a:p>
          <a:p>
            <a:pPr algn="ctr" eaLnBrk="0" hangingPunct="0"/>
            <a:r>
              <a:rPr lang="en-US" dirty="0">
                <a:solidFill>
                  <a:srgbClr val="000000"/>
                </a:solidFill>
              </a:rPr>
              <a:t>	A number of the Middle East countries rely heavily on their own production of cereals, which have a low return per unit of land and water. </a:t>
            </a:r>
            <a:endParaRPr lang="en-US" dirty="0"/>
          </a:p>
        </p:txBody>
      </p:sp>
    </p:spTree>
    <p:extLst>
      <p:ext uri="{BB962C8B-B14F-4D97-AF65-F5344CB8AC3E}">
        <p14:creationId xmlns:p14="http://schemas.microsoft.com/office/powerpoint/2010/main" val="14633641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iterate type="wd">
                                    <p:tmPct val="100000"/>
                                  </p:iterate>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300" fill="hold"/>
                                        <p:tgtEl>
                                          <p:spTgt spid="22531"/>
                                        </p:tgtEl>
                                        <p:attrNameLst>
                                          <p:attrName>ppt_x</p:attrName>
                                        </p:attrNameLst>
                                      </p:cBhvr>
                                      <p:tavLst>
                                        <p:tav tm="0">
                                          <p:val>
                                            <p:strVal val="#ppt_x"/>
                                          </p:val>
                                        </p:tav>
                                        <p:tav tm="100000">
                                          <p:val>
                                            <p:strVal val="#ppt_x"/>
                                          </p:val>
                                        </p:tav>
                                      </p:tavLst>
                                    </p:anim>
                                    <p:anim calcmode="lin" valueType="num">
                                      <p:cBhvr additive="base">
                                        <p:cTn id="8" dur="3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iterate type="wd">
                                    <p:tmPct val="100000"/>
                                  </p:iterate>
                                  <p:childTnLst>
                                    <p:set>
                                      <p:cBhvr>
                                        <p:cTn id="12" dur="1" fill="hold">
                                          <p:stCondLst>
                                            <p:cond delay="0"/>
                                          </p:stCondLst>
                                        </p:cTn>
                                        <p:tgtEl>
                                          <p:spTgt spid="22532"/>
                                        </p:tgtEl>
                                        <p:attrNameLst>
                                          <p:attrName>style.visibility</p:attrName>
                                        </p:attrNameLst>
                                      </p:cBhvr>
                                      <p:to>
                                        <p:strVal val="visible"/>
                                      </p:to>
                                    </p:set>
                                    <p:anim calcmode="lin" valueType="num">
                                      <p:cBhvr additive="base">
                                        <p:cTn id="13" dur="300" fill="hold"/>
                                        <p:tgtEl>
                                          <p:spTgt spid="22532"/>
                                        </p:tgtEl>
                                        <p:attrNameLst>
                                          <p:attrName>ppt_x</p:attrName>
                                        </p:attrNameLst>
                                      </p:cBhvr>
                                      <p:tavLst>
                                        <p:tav tm="0">
                                          <p:val>
                                            <p:strVal val="#ppt_x"/>
                                          </p:val>
                                        </p:tav>
                                        <p:tav tm="100000">
                                          <p:val>
                                            <p:strVal val="#ppt_x"/>
                                          </p:val>
                                        </p:tav>
                                      </p:tavLst>
                                    </p:anim>
                                    <p:anim calcmode="lin" valueType="num">
                                      <p:cBhvr additive="base">
                                        <p:cTn id="14" dur="3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iterate type="wd">
                                    <p:tmPct val="100000"/>
                                  </p:iterate>
                                  <p:childTnLst>
                                    <p:set>
                                      <p:cBhvr>
                                        <p:cTn id="18" dur="1" fill="hold">
                                          <p:stCondLst>
                                            <p:cond delay="0"/>
                                          </p:stCondLst>
                                        </p:cTn>
                                        <p:tgtEl>
                                          <p:spTgt spid="22533"/>
                                        </p:tgtEl>
                                        <p:attrNameLst>
                                          <p:attrName>style.visibility</p:attrName>
                                        </p:attrNameLst>
                                      </p:cBhvr>
                                      <p:to>
                                        <p:strVal val="visible"/>
                                      </p:to>
                                    </p:set>
                                    <p:anim calcmode="lin" valueType="num">
                                      <p:cBhvr additive="base">
                                        <p:cTn id="19" dur="300" fill="hold"/>
                                        <p:tgtEl>
                                          <p:spTgt spid="22533"/>
                                        </p:tgtEl>
                                        <p:attrNameLst>
                                          <p:attrName>ppt_x</p:attrName>
                                        </p:attrNameLst>
                                      </p:cBhvr>
                                      <p:tavLst>
                                        <p:tav tm="0">
                                          <p:val>
                                            <p:strVal val="#ppt_x"/>
                                          </p:val>
                                        </p:tav>
                                        <p:tav tm="100000">
                                          <p:val>
                                            <p:strVal val="#ppt_x"/>
                                          </p:val>
                                        </p:tav>
                                      </p:tavLst>
                                    </p:anim>
                                    <p:anim calcmode="lin" valueType="num">
                                      <p:cBhvr additive="base">
                                        <p:cTn id="20" dur="300" fill="hold"/>
                                        <p:tgtEl>
                                          <p:spTgt spid="225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utoUpdateAnimBg="0"/>
      <p:bldP spid="22532" grpId="0" autoUpdateAnimBg="0"/>
      <p:bldP spid="2253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075"/>
          <p:cNvSpPr>
            <a:spLocks noChangeArrowheads="1"/>
          </p:cNvSpPr>
          <p:nvPr/>
        </p:nvSpPr>
        <p:spPr bwMode="auto">
          <a:xfrm>
            <a:off x="0" y="0"/>
            <a:ext cx="90678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dirty="0">
                <a:solidFill>
                  <a:srgbClr val="000000"/>
                </a:solidFill>
              </a:rPr>
              <a:t>Efficient Technologies</a:t>
            </a:r>
            <a:r>
              <a:rPr lang="en-US" dirty="0">
                <a:solidFill>
                  <a:srgbClr val="000000"/>
                </a:solidFill>
              </a:rPr>
              <a:t> </a:t>
            </a:r>
            <a:endParaRPr lang="en-US" dirty="0"/>
          </a:p>
          <a:p>
            <a:pPr algn="ctr" eaLnBrk="0" hangingPunct="0"/>
            <a:r>
              <a:rPr lang="en-US" dirty="0">
                <a:solidFill>
                  <a:srgbClr val="000000"/>
                </a:solidFill>
              </a:rPr>
              <a:t>	Better technologies may help reduce long-term costs and improve efficiency. Studies have shown, for example, that </a:t>
            </a:r>
            <a:r>
              <a:rPr lang="en-US" b="1" dirty="0">
                <a:solidFill>
                  <a:srgbClr val="000000"/>
                </a:solidFill>
              </a:rPr>
              <a:t>drip irrigation </a:t>
            </a:r>
            <a:r>
              <a:rPr lang="en-US" dirty="0">
                <a:solidFill>
                  <a:srgbClr val="000000"/>
                </a:solidFill>
              </a:rPr>
              <a:t>cuts water use by between 30 percent and 70 percent and increases crop yields by between 20 percent and 90 percent, compared with traditional irrigation. </a:t>
            </a:r>
            <a:endParaRPr lang="en-US" dirty="0"/>
          </a:p>
        </p:txBody>
      </p:sp>
      <p:sp>
        <p:nvSpPr>
          <p:cNvPr id="15364" name="Rectangle 3076"/>
          <p:cNvSpPr>
            <a:spLocks noChangeArrowheads="1"/>
          </p:cNvSpPr>
          <p:nvPr/>
        </p:nvSpPr>
        <p:spPr bwMode="auto">
          <a:xfrm>
            <a:off x="0" y="2362200"/>
            <a:ext cx="90678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dirty="0">
                <a:solidFill>
                  <a:srgbClr val="000000"/>
                </a:solidFill>
              </a:rPr>
              <a:t>Distribution Efficiencies</a:t>
            </a:r>
            <a:r>
              <a:rPr lang="en-US" dirty="0">
                <a:solidFill>
                  <a:srgbClr val="000000"/>
                </a:solidFill>
              </a:rPr>
              <a:t> </a:t>
            </a:r>
            <a:endParaRPr lang="en-US" dirty="0"/>
          </a:p>
          <a:p>
            <a:pPr algn="ctr" eaLnBrk="0" hangingPunct="0"/>
            <a:r>
              <a:rPr lang="en-US" dirty="0">
                <a:solidFill>
                  <a:srgbClr val="000000"/>
                </a:solidFill>
              </a:rPr>
              <a:t>	Other measures for improving distribution, such as repairing </a:t>
            </a:r>
            <a:r>
              <a:rPr lang="en-US" b="1" dirty="0">
                <a:solidFill>
                  <a:srgbClr val="000000"/>
                </a:solidFill>
              </a:rPr>
              <a:t>leaking distribution systems and sewer pipes, </a:t>
            </a:r>
            <a:r>
              <a:rPr lang="en-US" dirty="0">
                <a:solidFill>
                  <a:srgbClr val="000000"/>
                </a:solidFill>
              </a:rPr>
              <a:t>expanding central sewage systems, metering water connections, and rationing and restricting water use, can also play important roles. </a:t>
            </a:r>
            <a:endParaRPr lang="en-US" dirty="0"/>
          </a:p>
        </p:txBody>
      </p:sp>
      <p:sp>
        <p:nvSpPr>
          <p:cNvPr id="15365" name="Rectangle 3077"/>
          <p:cNvSpPr>
            <a:spLocks noChangeArrowheads="1"/>
          </p:cNvSpPr>
          <p:nvPr/>
        </p:nvSpPr>
        <p:spPr bwMode="auto">
          <a:xfrm>
            <a:off x="0" y="4648200"/>
            <a:ext cx="91440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dirty="0">
                <a:solidFill>
                  <a:srgbClr val="000000"/>
                </a:solidFill>
              </a:rPr>
              <a:t>Public Education and Community Involvement</a:t>
            </a:r>
            <a:r>
              <a:rPr lang="en-US" dirty="0">
                <a:solidFill>
                  <a:srgbClr val="000000"/>
                </a:solidFill>
              </a:rPr>
              <a:t> </a:t>
            </a:r>
            <a:endParaRPr lang="en-US" dirty="0"/>
          </a:p>
          <a:p>
            <a:pPr algn="ctr" eaLnBrk="0" hangingPunct="0"/>
            <a:r>
              <a:rPr lang="en-US" dirty="0">
                <a:solidFill>
                  <a:srgbClr val="000000"/>
                </a:solidFill>
              </a:rPr>
              <a:t>	Involving communities in adopting new strategies can increase acceptance of new water systems. </a:t>
            </a:r>
            <a:endParaRPr lang="en-US" dirty="0"/>
          </a:p>
        </p:txBody>
      </p:sp>
    </p:spTree>
    <p:extLst>
      <p:ext uri="{BB962C8B-B14F-4D97-AF65-F5344CB8AC3E}">
        <p14:creationId xmlns:p14="http://schemas.microsoft.com/office/powerpoint/2010/main" val="2229992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P spid="153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0" y="0"/>
            <a:ext cx="91440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dirty="0">
                <a:solidFill>
                  <a:srgbClr val="000000"/>
                </a:solidFill>
              </a:rPr>
              <a:t>Institutional Reforms</a:t>
            </a:r>
            <a:r>
              <a:rPr lang="en-US" dirty="0">
                <a:solidFill>
                  <a:srgbClr val="000000"/>
                </a:solidFill>
              </a:rPr>
              <a:t> </a:t>
            </a:r>
            <a:endParaRPr lang="en-US" dirty="0"/>
          </a:p>
          <a:p>
            <a:pPr eaLnBrk="0" hangingPunct="0"/>
            <a:r>
              <a:rPr lang="en-US" dirty="0">
                <a:solidFill>
                  <a:srgbClr val="000000"/>
                </a:solidFill>
              </a:rPr>
              <a:t>	Complicated systems of water rights, land rights, social and civic institutions, and legal regimes can sometimes undermine water management; reform could improve how water resources are regulated</a:t>
            </a:r>
            <a:r>
              <a:rPr lang="en-US" dirty="0"/>
              <a:t> </a:t>
            </a:r>
          </a:p>
        </p:txBody>
      </p:sp>
    </p:spTree>
    <p:extLst>
      <p:ext uri="{BB962C8B-B14F-4D97-AF65-F5344CB8AC3E}">
        <p14:creationId xmlns:p14="http://schemas.microsoft.com/office/powerpoint/2010/main" val="914122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184150" y="685800"/>
            <a:ext cx="9036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t>1) </a:t>
            </a:r>
            <a:r>
              <a:rPr lang="en-US">
                <a:solidFill>
                  <a:srgbClr val="FF3300"/>
                </a:solidFill>
              </a:rPr>
              <a:t>ARIDITY:</a:t>
            </a:r>
            <a:r>
              <a:rPr lang="en-US"/>
              <a:t> It is a permanent natural condition and a stable climatic feature of a region,</a:t>
            </a:r>
          </a:p>
        </p:txBody>
      </p:sp>
      <p:sp>
        <p:nvSpPr>
          <p:cNvPr id="49155" name="Rectangle 3"/>
          <p:cNvSpPr>
            <a:spLocks noChangeArrowheads="1"/>
          </p:cNvSpPr>
          <p:nvPr/>
        </p:nvSpPr>
        <p:spPr bwMode="auto">
          <a:xfrm>
            <a:off x="152400" y="1905000"/>
            <a:ext cx="853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0"/>
            <a:r>
              <a:rPr lang="en-US"/>
              <a:t>2) </a:t>
            </a:r>
            <a:r>
              <a:rPr lang="en-US">
                <a:solidFill>
                  <a:srgbClr val="FF3300"/>
                </a:solidFill>
              </a:rPr>
              <a:t>DROUGHT:</a:t>
            </a:r>
            <a:r>
              <a:rPr lang="en-US"/>
              <a:t> It refers to a temporary feature of the climate or to regular but unpredictable climatic changes,</a:t>
            </a:r>
            <a:endParaRPr lang="tr-TR"/>
          </a:p>
        </p:txBody>
      </p:sp>
      <p:sp>
        <p:nvSpPr>
          <p:cNvPr id="49156" name="Rectangle 4"/>
          <p:cNvSpPr>
            <a:spLocks noChangeArrowheads="1"/>
          </p:cNvSpPr>
          <p:nvPr/>
        </p:nvSpPr>
        <p:spPr bwMode="auto">
          <a:xfrm>
            <a:off x="152400" y="3244850"/>
            <a:ext cx="8763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0"/>
            <a:r>
              <a:rPr lang="en-US"/>
              <a:t>3) </a:t>
            </a:r>
            <a:r>
              <a:rPr lang="en-US">
                <a:solidFill>
                  <a:srgbClr val="FF3300"/>
                </a:solidFill>
              </a:rPr>
              <a:t>WATER SHORTAGE:</a:t>
            </a:r>
            <a:r>
              <a:rPr lang="en-US"/>
              <a:t> It is understood mostly as a man-made phenomenon reflecting the concern with temporary and small area water deficiencies, and</a:t>
            </a:r>
            <a:endParaRPr lang="tr-TR"/>
          </a:p>
        </p:txBody>
      </p:sp>
      <p:sp>
        <p:nvSpPr>
          <p:cNvPr id="49157" name="Rectangle 5"/>
          <p:cNvSpPr>
            <a:spLocks noChangeArrowheads="1"/>
          </p:cNvSpPr>
          <p:nvPr/>
        </p:nvSpPr>
        <p:spPr bwMode="auto">
          <a:xfrm>
            <a:off x="153469" y="4290941"/>
            <a:ext cx="883920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0"/>
            <a:r>
              <a:rPr lang="en-US" dirty="0"/>
              <a:t>4) </a:t>
            </a:r>
            <a:r>
              <a:rPr lang="en-US" dirty="0">
                <a:solidFill>
                  <a:srgbClr val="FF3300"/>
                </a:solidFill>
              </a:rPr>
              <a:t>DESERTIFICATION:</a:t>
            </a:r>
            <a:r>
              <a:rPr lang="en-US" dirty="0"/>
              <a:t>  It is a part of an alteration process in the ecological regime often associated with aridity and/or drought but principally brought about by human-made activities which change the surrounding environment to a significant degree.</a:t>
            </a:r>
            <a:endParaRPr lang="tr-TR" dirty="0"/>
          </a:p>
        </p:txBody>
      </p:sp>
      <p:sp>
        <p:nvSpPr>
          <p:cNvPr id="49158" name="Text Box 6"/>
          <p:cNvSpPr txBox="1">
            <a:spLocks noChangeArrowheads="1"/>
          </p:cNvSpPr>
          <p:nvPr/>
        </p:nvSpPr>
        <p:spPr bwMode="auto">
          <a:xfrm>
            <a:off x="3181350" y="228600"/>
            <a:ext cx="2381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r>
              <a:rPr lang="tr-TR">
                <a:solidFill>
                  <a:srgbClr val="FF3300"/>
                </a:solidFill>
              </a:rPr>
              <a:t>BASIC DEFINITIONS</a:t>
            </a:r>
          </a:p>
        </p:txBody>
      </p:sp>
      <p:grpSp>
        <p:nvGrpSpPr>
          <p:cNvPr id="7" name="Group 11"/>
          <p:cNvGrpSpPr>
            <a:grpSpLocks/>
          </p:cNvGrpSpPr>
          <p:nvPr/>
        </p:nvGrpSpPr>
        <p:grpSpPr bwMode="auto">
          <a:xfrm>
            <a:off x="6228184" y="5440056"/>
            <a:ext cx="2587629" cy="1481137"/>
            <a:chOff x="4525" y="3387"/>
            <a:chExt cx="1630" cy="933"/>
          </a:xfrm>
        </p:grpSpPr>
        <p:pic>
          <p:nvPicPr>
            <p:cNvPr id="8" name="Picture 12" descr="logo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14558080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49154"/>
                                        </p:tgtEl>
                                        <p:attrNameLst>
                                          <p:attrName>style.visibility</p:attrName>
                                        </p:attrNameLst>
                                      </p:cBhvr>
                                      <p:to>
                                        <p:strVal val="visible"/>
                                      </p:to>
                                    </p:set>
                                    <p:animEffect transition="in" filter="box(in)">
                                      <p:cBhvr>
                                        <p:cTn id="11" dur="500"/>
                                        <p:tgtEl>
                                          <p:spTgt spid="4915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49155"/>
                                        </p:tgtEl>
                                        <p:attrNameLst>
                                          <p:attrName>style.visibility</p:attrName>
                                        </p:attrNameLst>
                                      </p:cBhvr>
                                      <p:to>
                                        <p:strVal val="visible"/>
                                      </p:to>
                                    </p:set>
                                    <p:animEffect transition="in" filter="checkerboard(across)">
                                      <p:cBhvr>
                                        <p:cTn id="16" dur="500"/>
                                        <p:tgtEl>
                                          <p:spTgt spid="4915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49156"/>
                                        </p:tgtEl>
                                        <p:attrNameLst>
                                          <p:attrName>style.visibility</p:attrName>
                                        </p:attrNameLst>
                                      </p:cBhvr>
                                      <p:to>
                                        <p:strVal val="visible"/>
                                      </p:to>
                                    </p:set>
                                    <p:animEffect transition="in" filter="circle(in)">
                                      <p:cBhvr>
                                        <p:cTn id="21" dur="2000"/>
                                        <p:tgtEl>
                                          <p:spTgt spid="49156"/>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49157"/>
                                        </p:tgtEl>
                                        <p:attrNameLst>
                                          <p:attrName>style.visibility</p:attrName>
                                        </p:attrNameLst>
                                      </p:cBhvr>
                                      <p:to>
                                        <p:strVal val="visible"/>
                                      </p:to>
                                    </p:set>
                                    <p:animEffect transition="in" filter="diamond(in)">
                                      <p:cBhvr>
                                        <p:cTn id="26" dur="2000"/>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p:bldP spid="49156" grpId="0"/>
      <p:bldP spid="49157" grpId="0"/>
      <p:bldP spid="4915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0" y="2070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0195" name="Rectangle 19"/>
          <p:cNvSpPr>
            <a:spLocks noChangeArrowheads="1"/>
          </p:cNvSpPr>
          <p:nvPr/>
        </p:nvSpPr>
        <p:spPr bwMode="auto">
          <a:xfrm>
            <a:off x="3048000" y="0"/>
            <a:ext cx="34734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a:t/>
            </a:r>
            <a:br>
              <a:rPr lang="en-US"/>
            </a:br>
            <a:endParaRPr lang="en-US"/>
          </a:p>
          <a:p>
            <a:pPr algn="ctr" rtl="0" eaLnBrk="0" hangingPunct="0"/>
            <a:r>
              <a:rPr lang="en-US">
                <a:cs typeface="Times New Roman" pitchFamily="18" charset="0"/>
              </a:rPr>
              <a:t>ARIDITY AND HUMIDITY</a:t>
            </a:r>
            <a:endParaRPr lang="en-US"/>
          </a:p>
          <a:p>
            <a:pPr algn="ctr" rtl="0" eaLnBrk="0" hangingPunct="0"/>
            <a:endParaRPr lang="en-US"/>
          </a:p>
        </p:txBody>
      </p:sp>
      <p:sp>
        <p:nvSpPr>
          <p:cNvPr id="50182" name="Text Box 6"/>
          <p:cNvSpPr txBox="1">
            <a:spLocks noChangeArrowheads="1"/>
          </p:cNvSpPr>
          <p:nvPr/>
        </p:nvSpPr>
        <p:spPr bwMode="auto">
          <a:xfrm>
            <a:off x="457200" y="1295400"/>
            <a:ext cx="1104900" cy="412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r>
              <a:rPr lang="tr-TR" sz="1200">
                <a:cs typeface="Times New Roman" pitchFamily="18" charset="0"/>
              </a:rPr>
              <a:t>              Precipitation</a:t>
            </a:r>
            <a:endParaRPr lang="tr-TR" sz="1200"/>
          </a:p>
          <a:p>
            <a:pPr eaLnBrk="1" hangingPunct="1"/>
            <a:endParaRPr lang="tr-TR" sz="1200"/>
          </a:p>
          <a:p>
            <a:pPr eaLnBrk="1" hangingPunct="1"/>
            <a:endParaRPr lang="tr-TR" sz="800"/>
          </a:p>
          <a:p>
            <a:pPr algn="ctr" rtl="0"/>
            <a:r>
              <a:rPr lang="tr-TR" sz="1200">
                <a:cs typeface="Times New Roman" pitchFamily="18" charset="0"/>
              </a:rPr>
              <a:t> </a:t>
            </a:r>
            <a:r>
              <a:rPr lang="tr-TR" sz="1200"/>
              <a:t>High</a:t>
            </a:r>
            <a:r>
              <a:rPr lang="tr-TR" sz="1200">
                <a:cs typeface="Times New Roman" pitchFamily="18" charset="0"/>
              </a:rPr>
              <a:t>   </a:t>
            </a:r>
            <a:endParaRPr lang="tr-TR" sz="1200"/>
          </a:p>
          <a:p>
            <a:pPr algn="l" rtl="0"/>
            <a:endParaRPr lang="tr-TR" sz="1200"/>
          </a:p>
          <a:p>
            <a:pPr algn="l" rtl="0"/>
            <a:endParaRPr lang="tr-TR" sz="1200"/>
          </a:p>
          <a:p>
            <a:pPr algn="l" rtl="0"/>
            <a:endParaRPr lang="tr-TR" sz="1200"/>
          </a:p>
          <a:p>
            <a:pPr algn="l" rtl="0"/>
            <a:endParaRPr lang="tr-TR" sz="1200"/>
          </a:p>
          <a:p>
            <a:pPr algn="l" rtl="0"/>
            <a:endParaRPr lang="tr-TR" sz="1200"/>
          </a:p>
          <a:p>
            <a:pPr algn="l" rtl="0"/>
            <a:endParaRPr lang="tr-TR" sz="1200"/>
          </a:p>
          <a:p>
            <a:pPr algn="l" rtl="0"/>
            <a:endParaRPr lang="tr-TR" sz="1200"/>
          </a:p>
          <a:p>
            <a:pPr algn="l" rtl="0"/>
            <a:r>
              <a:rPr lang="tr-TR" sz="1200">
                <a:cs typeface="Times New Roman" pitchFamily="18" charset="0"/>
              </a:rPr>
              <a:t>     Moderate  </a:t>
            </a:r>
            <a:endParaRPr lang="tr-TR" sz="1200"/>
          </a:p>
          <a:p>
            <a:pPr algn="l" rtl="0"/>
            <a:endParaRPr lang="tr-TR" sz="1200"/>
          </a:p>
          <a:p>
            <a:pPr algn="l" rtl="0"/>
            <a:endParaRPr lang="tr-TR" sz="1200"/>
          </a:p>
          <a:p>
            <a:pPr algn="l" rtl="0"/>
            <a:endParaRPr lang="tr-TR" sz="1200"/>
          </a:p>
          <a:p>
            <a:pPr algn="l" rtl="0"/>
            <a:endParaRPr lang="tr-TR" sz="1200"/>
          </a:p>
          <a:p>
            <a:pPr algn="l" rtl="0"/>
            <a:endParaRPr lang="tr-TR" sz="1200"/>
          </a:p>
          <a:p>
            <a:pPr algn="l" rtl="0"/>
            <a:endParaRPr lang="tr-TR" sz="1200"/>
          </a:p>
          <a:p>
            <a:pPr algn="l" rtl="0"/>
            <a:r>
              <a:rPr lang="tr-TR" sz="1200">
                <a:cs typeface="Times New Roman" pitchFamily="18" charset="0"/>
              </a:rPr>
              <a:t>      </a:t>
            </a:r>
            <a:r>
              <a:rPr lang="tr-TR" sz="1200"/>
              <a:t>Low</a:t>
            </a:r>
            <a:endParaRPr lang="tr-TR"/>
          </a:p>
        </p:txBody>
      </p:sp>
      <p:grpSp>
        <p:nvGrpSpPr>
          <p:cNvPr id="50199" name="Group 23"/>
          <p:cNvGrpSpPr>
            <a:grpSpLocks/>
          </p:cNvGrpSpPr>
          <p:nvPr/>
        </p:nvGrpSpPr>
        <p:grpSpPr bwMode="auto">
          <a:xfrm>
            <a:off x="1411288" y="1620838"/>
            <a:ext cx="6894512" cy="3981450"/>
            <a:chOff x="889" y="1021"/>
            <a:chExt cx="4343" cy="2508"/>
          </a:xfrm>
        </p:grpSpPr>
        <p:sp>
          <p:nvSpPr>
            <p:cNvPr id="6158" name="Text Box 7"/>
            <p:cNvSpPr txBox="1">
              <a:spLocks noChangeArrowheads="1"/>
            </p:cNvSpPr>
            <p:nvPr/>
          </p:nvSpPr>
          <p:spPr bwMode="auto">
            <a:xfrm>
              <a:off x="889" y="3356"/>
              <a:ext cx="16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Low" eaLnBrk="1" hangingPunct="1"/>
              <a:r>
                <a:rPr lang="tr-TR" sz="1200">
                  <a:cs typeface="Times New Roman" pitchFamily="18" charset="0"/>
                </a:rPr>
                <a:t>0</a:t>
              </a:r>
              <a:endParaRPr lang="tr-TR"/>
            </a:p>
          </p:txBody>
        </p:sp>
        <p:grpSp>
          <p:nvGrpSpPr>
            <p:cNvPr id="6159" name="Group 22"/>
            <p:cNvGrpSpPr>
              <a:grpSpLocks/>
            </p:cNvGrpSpPr>
            <p:nvPr/>
          </p:nvGrpSpPr>
          <p:grpSpPr bwMode="auto">
            <a:xfrm>
              <a:off x="1056" y="1021"/>
              <a:ext cx="4176" cy="2471"/>
              <a:chOff x="1056" y="1021"/>
              <a:chExt cx="4176" cy="2471"/>
            </a:xfrm>
          </p:grpSpPr>
          <p:sp>
            <p:nvSpPr>
              <p:cNvPr id="6160" name="Line 4"/>
              <p:cNvSpPr>
                <a:spLocks noChangeShapeType="1"/>
              </p:cNvSpPr>
              <p:nvPr/>
            </p:nvSpPr>
            <p:spPr bwMode="auto">
              <a:xfrm flipV="1">
                <a:off x="1056" y="1021"/>
                <a:ext cx="0" cy="246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61" name="Line 5"/>
              <p:cNvSpPr>
                <a:spLocks noChangeShapeType="1"/>
              </p:cNvSpPr>
              <p:nvPr/>
            </p:nvSpPr>
            <p:spPr bwMode="auto">
              <a:xfrm>
                <a:off x="1056" y="3492"/>
                <a:ext cx="417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62" name="Line 8"/>
              <p:cNvSpPr>
                <a:spLocks noChangeShapeType="1"/>
              </p:cNvSpPr>
              <p:nvPr/>
            </p:nvSpPr>
            <p:spPr bwMode="auto">
              <a:xfrm>
                <a:off x="1056" y="2812"/>
                <a:ext cx="2506" cy="0"/>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163" name="Line 9"/>
              <p:cNvSpPr>
                <a:spLocks noChangeShapeType="1"/>
              </p:cNvSpPr>
              <p:nvPr/>
            </p:nvSpPr>
            <p:spPr bwMode="auto">
              <a:xfrm>
                <a:off x="1056" y="1773"/>
                <a:ext cx="4176" cy="0"/>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164" name="Line 10"/>
              <p:cNvSpPr>
                <a:spLocks noChangeShapeType="1"/>
              </p:cNvSpPr>
              <p:nvPr/>
            </p:nvSpPr>
            <p:spPr bwMode="auto">
              <a:xfrm flipV="1">
                <a:off x="2170" y="1773"/>
                <a:ext cx="0" cy="1708"/>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165" name="Line 11"/>
              <p:cNvSpPr>
                <a:spLocks noChangeShapeType="1"/>
              </p:cNvSpPr>
              <p:nvPr/>
            </p:nvSpPr>
            <p:spPr bwMode="auto">
              <a:xfrm flipV="1">
                <a:off x="3562" y="1021"/>
                <a:ext cx="0" cy="2460"/>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50188" name="Text Box 12"/>
          <p:cNvSpPr txBox="1">
            <a:spLocks noChangeArrowheads="1"/>
          </p:cNvSpPr>
          <p:nvPr/>
        </p:nvSpPr>
        <p:spPr bwMode="auto">
          <a:xfrm>
            <a:off x="1676400" y="5532438"/>
            <a:ext cx="5965825"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tr-TR" sz="1200"/>
              <a:t>               </a:t>
            </a:r>
            <a:r>
              <a:rPr lang="tr-TR" sz="1200">
                <a:cs typeface="Times New Roman" pitchFamily="18" charset="0"/>
              </a:rPr>
              <a:t>Cold                   </a:t>
            </a:r>
            <a:r>
              <a:rPr lang="tr-TR" sz="1200"/>
              <a:t>                 </a:t>
            </a:r>
            <a:r>
              <a:rPr lang="tr-TR" sz="1200">
                <a:cs typeface="Times New Roman" pitchFamily="18" charset="0"/>
              </a:rPr>
              <a:t>Warm                        </a:t>
            </a:r>
            <a:r>
              <a:rPr lang="tr-TR" sz="1200"/>
              <a:t>                 </a:t>
            </a:r>
            <a:r>
              <a:rPr lang="tr-TR" sz="1200">
                <a:cs typeface="Times New Roman" pitchFamily="18" charset="0"/>
              </a:rPr>
              <a:t> Hot</a:t>
            </a:r>
            <a:endParaRPr lang="tr-TR" sz="800"/>
          </a:p>
          <a:p>
            <a:pPr algn="l" rtl="0"/>
            <a:r>
              <a:rPr lang="tr-TR" sz="1200">
                <a:cs typeface="Times New Roman" pitchFamily="18" charset="0"/>
              </a:rPr>
              <a:t>                 </a:t>
            </a:r>
            <a:endParaRPr lang="tr-TR" sz="800"/>
          </a:p>
          <a:p>
            <a:pPr algn="l" rtl="0"/>
            <a:r>
              <a:rPr lang="tr-TR" sz="1200">
                <a:cs typeface="Times New Roman" pitchFamily="18" charset="0"/>
              </a:rPr>
              <a:t>                </a:t>
            </a:r>
            <a:endParaRPr lang="tr-TR"/>
          </a:p>
        </p:txBody>
      </p:sp>
      <p:sp>
        <p:nvSpPr>
          <p:cNvPr id="50189" name="Text Box 13"/>
          <p:cNvSpPr txBox="1">
            <a:spLocks noChangeArrowheads="1"/>
          </p:cNvSpPr>
          <p:nvPr/>
        </p:nvSpPr>
        <p:spPr bwMode="auto">
          <a:xfrm>
            <a:off x="6096000" y="1946275"/>
            <a:ext cx="176847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Low" rtl="0" eaLnBrk="1" hangingPunct="1"/>
            <a:r>
              <a:rPr lang="tr-TR" sz="1200">
                <a:cs typeface="Times New Roman" pitchFamily="18" charset="0"/>
              </a:rPr>
              <a:t>Extremely </a:t>
            </a:r>
            <a:endParaRPr lang="tr-TR" sz="800"/>
          </a:p>
          <a:p>
            <a:pPr algn="justLow" rtl="0"/>
            <a:r>
              <a:rPr lang="tr-TR" sz="1200">
                <a:cs typeface="Times New Roman" pitchFamily="18" charset="0"/>
              </a:rPr>
              <a:t>humid</a:t>
            </a:r>
            <a:endParaRPr lang="tr-TR"/>
          </a:p>
        </p:txBody>
      </p:sp>
      <p:sp>
        <p:nvSpPr>
          <p:cNvPr id="50190" name="Text Box 14"/>
          <p:cNvSpPr txBox="1">
            <a:spLocks noChangeArrowheads="1"/>
          </p:cNvSpPr>
          <p:nvPr/>
        </p:nvSpPr>
        <p:spPr bwMode="auto">
          <a:xfrm>
            <a:off x="3665538" y="3248025"/>
            <a:ext cx="1989137"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Low" eaLnBrk="1" hangingPunct="1"/>
            <a:r>
              <a:rPr lang="tr-TR" sz="1200">
                <a:cs typeface="Times New Roman" pitchFamily="18" charset="0"/>
              </a:rPr>
              <a:t> </a:t>
            </a:r>
            <a:endParaRPr lang="tr-TR" sz="800"/>
          </a:p>
          <a:p>
            <a:pPr algn="ctr" rtl="0"/>
            <a:r>
              <a:rPr lang="tr-TR" sz="1200">
                <a:cs typeface="Times New Roman" pitchFamily="18" charset="0"/>
              </a:rPr>
              <a:t>Semi-arid </a:t>
            </a:r>
            <a:endParaRPr lang="tr-TR"/>
          </a:p>
        </p:txBody>
      </p:sp>
      <p:sp>
        <p:nvSpPr>
          <p:cNvPr id="50191" name="Text Box 15"/>
          <p:cNvSpPr txBox="1">
            <a:spLocks noChangeArrowheads="1"/>
          </p:cNvSpPr>
          <p:nvPr/>
        </p:nvSpPr>
        <p:spPr bwMode="auto">
          <a:xfrm>
            <a:off x="5875338" y="3898900"/>
            <a:ext cx="1766887"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sz="1200">
                <a:cs typeface="Times New Roman" pitchFamily="18" charset="0"/>
              </a:rPr>
              <a:t>Extremely arid</a:t>
            </a:r>
            <a:endParaRPr lang="tr-TR"/>
          </a:p>
        </p:txBody>
      </p:sp>
      <p:sp>
        <p:nvSpPr>
          <p:cNvPr id="50192" name="Text Box 16"/>
          <p:cNvSpPr txBox="1">
            <a:spLocks noChangeArrowheads="1"/>
          </p:cNvSpPr>
          <p:nvPr/>
        </p:nvSpPr>
        <p:spPr bwMode="auto">
          <a:xfrm>
            <a:off x="3886200" y="4681538"/>
            <a:ext cx="1546225"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sz="1200">
                <a:cs typeface="Times New Roman" pitchFamily="18" charset="0"/>
              </a:rPr>
              <a:t>Arid</a:t>
            </a:r>
            <a:endParaRPr lang="tr-TR"/>
          </a:p>
        </p:txBody>
      </p:sp>
      <p:sp>
        <p:nvSpPr>
          <p:cNvPr id="50193" name="Text Box 17"/>
          <p:cNvSpPr txBox="1">
            <a:spLocks noChangeArrowheads="1"/>
          </p:cNvSpPr>
          <p:nvPr/>
        </p:nvSpPr>
        <p:spPr bwMode="auto">
          <a:xfrm>
            <a:off x="1897063" y="3248025"/>
            <a:ext cx="132556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tr-TR" sz="1200">
                <a:cs typeface="Times New Roman" pitchFamily="18" charset="0"/>
              </a:rPr>
              <a:t>Humid</a:t>
            </a:r>
            <a:endParaRPr lang="tr-TR"/>
          </a:p>
        </p:txBody>
      </p:sp>
      <p:sp>
        <p:nvSpPr>
          <p:cNvPr id="50194" name="Text Box 18"/>
          <p:cNvSpPr txBox="1">
            <a:spLocks noChangeArrowheads="1"/>
          </p:cNvSpPr>
          <p:nvPr/>
        </p:nvSpPr>
        <p:spPr bwMode="auto">
          <a:xfrm>
            <a:off x="2560638" y="1728788"/>
            <a:ext cx="1766887"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sz="1200">
                <a:cs typeface="Times New Roman" pitchFamily="18" charset="0"/>
              </a:rPr>
              <a:t>Extremely</a:t>
            </a:r>
            <a:endParaRPr lang="tr-TR" sz="800"/>
          </a:p>
          <a:p>
            <a:pPr algn="ctr" rtl="0"/>
            <a:r>
              <a:rPr lang="tr-TR" sz="1200">
                <a:cs typeface="Times New Roman" pitchFamily="18" charset="0"/>
              </a:rPr>
              <a:t>humid</a:t>
            </a:r>
            <a:endParaRPr lang="tr-TR"/>
          </a:p>
        </p:txBody>
      </p:sp>
      <p:sp>
        <p:nvSpPr>
          <p:cNvPr id="50196" name="Rectangle 20"/>
          <p:cNvSpPr>
            <a:spLocks noChangeArrowheads="1"/>
          </p:cNvSpPr>
          <p:nvPr/>
        </p:nvSpPr>
        <p:spPr bwMode="auto">
          <a:xfrm>
            <a:off x="7848600" y="5638800"/>
            <a:ext cx="9667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sz="1200">
                <a:latin typeface="Times New Roman" pitchFamily="18" charset="0"/>
                <a:cs typeface="Times New Roman" pitchFamily="18" charset="0"/>
              </a:rPr>
              <a:t>Temperature</a:t>
            </a:r>
          </a:p>
        </p:txBody>
      </p:sp>
      <p:grpSp>
        <p:nvGrpSpPr>
          <p:cNvPr id="22" name="Group 11"/>
          <p:cNvGrpSpPr>
            <a:grpSpLocks/>
          </p:cNvGrpSpPr>
          <p:nvPr/>
        </p:nvGrpSpPr>
        <p:grpSpPr bwMode="auto">
          <a:xfrm>
            <a:off x="6348410" y="247651"/>
            <a:ext cx="2587629" cy="1481137"/>
            <a:chOff x="4525" y="3387"/>
            <a:chExt cx="1630" cy="933"/>
          </a:xfrm>
        </p:grpSpPr>
        <p:pic>
          <p:nvPicPr>
            <p:cNvPr id="23" name="Picture 12" descr="logo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15086034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0195"/>
                                        </p:tgtEl>
                                        <p:attrNameLst>
                                          <p:attrName>style.visibility</p:attrName>
                                        </p:attrNameLst>
                                      </p:cBhvr>
                                      <p:to>
                                        <p:strVal val="visible"/>
                                      </p:to>
                                    </p:set>
                                    <p:animEffect transition="in" filter="box(in)">
                                      <p:cBhvr>
                                        <p:cTn id="7" dur="500"/>
                                        <p:tgtEl>
                                          <p:spTgt spid="501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50199"/>
                                        </p:tgtEl>
                                        <p:attrNameLst>
                                          <p:attrName>style.visibility</p:attrName>
                                        </p:attrNameLst>
                                      </p:cBhvr>
                                      <p:to>
                                        <p:strVal val="visible"/>
                                      </p:to>
                                    </p:set>
                                    <p:animEffect transition="in" filter="circle(in)">
                                      <p:cBhvr>
                                        <p:cTn id="12" dur="2000"/>
                                        <p:tgtEl>
                                          <p:spTgt spid="501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0196"/>
                                        </p:tgtEl>
                                        <p:attrNameLst>
                                          <p:attrName>style.visibility</p:attrName>
                                        </p:attrNameLst>
                                      </p:cBhvr>
                                      <p:to>
                                        <p:strVal val="visible"/>
                                      </p:to>
                                    </p:set>
                                    <p:animEffect transition="in" filter="circle(in)">
                                      <p:cBhvr>
                                        <p:cTn id="17" dur="2000"/>
                                        <p:tgtEl>
                                          <p:spTgt spid="5019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0188"/>
                                        </p:tgtEl>
                                        <p:attrNameLst>
                                          <p:attrName>style.visibility</p:attrName>
                                        </p:attrNameLst>
                                      </p:cBhvr>
                                      <p:to>
                                        <p:strVal val="visible"/>
                                      </p:to>
                                    </p:set>
                                    <p:anim calcmode="lin" valueType="num">
                                      <p:cBhvr additive="base">
                                        <p:cTn id="22" dur="500" fill="hold"/>
                                        <p:tgtEl>
                                          <p:spTgt spid="50188"/>
                                        </p:tgtEl>
                                        <p:attrNameLst>
                                          <p:attrName>ppt_x</p:attrName>
                                        </p:attrNameLst>
                                      </p:cBhvr>
                                      <p:tavLst>
                                        <p:tav tm="0">
                                          <p:val>
                                            <p:strVal val="#ppt_x"/>
                                          </p:val>
                                        </p:tav>
                                        <p:tav tm="100000">
                                          <p:val>
                                            <p:strVal val="#ppt_x"/>
                                          </p:val>
                                        </p:tav>
                                      </p:tavLst>
                                    </p:anim>
                                    <p:anim calcmode="lin" valueType="num">
                                      <p:cBhvr additive="base">
                                        <p:cTn id="23" dur="500" fill="hold"/>
                                        <p:tgtEl>
                                          <p:spTgt spid="50188"/>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0182"/>
                                        </p:tgtEl>
                                        <p:attrNameLst>
                                          <p:attrName>style.visibility</p:attrName>
                                        </p:attrNameLst>
                                      </p:cBhvr>
                                      <p:to>
                                        <p:strVal val="visible"/>
                                      </p:to>
                                    </p:set>
                                    <p:anim calcmode="lin" valueType="num">
                                      <p:cBhvr additive="base">
                                        <p:cTn id="28" dur="500" fill="hold"/>
                                        <p:tgtEl>
                                          <p:spTgt spid="50182"/>
                                        </p:tgtEl>
                                        <p:attrNameLst>
                                          <p:attrName>ppt_x</p:attrName>
                                        </p:attrNameLst>
                                      </p:cBhvr>
                                      <p:tavLst>
                                        <p:tav tm="0">
                                          <p:val>
                                            <p:strVal val="#ppt_x"/>
                                          </p:val>
                                        </p:tav>
                                        <p:tav tm="100000">
                                          <p:val>
                                            <p:strVal val="#ppt_x"/>
                                          </p:val>
                                        </p:tav>
                                      </p:tavLst>
                                    </p:anim>
                                    <p:anim calcmode="lin" valueType="num">
                                      <p:cBhvr additive="base">
                                        <p:cTn id="29"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50189"/>
                                        </p:tgtEl>
                                        <p:attrNameLst>
                                          <p:attrName>style.visibility</p:attrName>
                                        </p:attrNameLst>
                                      </p:cBhvr>
                                      <p:to>
                                        <p:strVal val="visible"/>
                                      </p:to>
                                    </p:set>
                                    <p:animEffect transition="in" filter="diamond(in)">
                                      <p:cBhvr>
                                        <p:cTn id="34" dur="2000"/>
                                        <p:tgtEl>
                                          <p:spTgt spid="5018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50193"/>
                                        </p:tgtEl>
                                        <p:attrNameLst>
                                          <p:attrName>style.visibility</p:attrName>
                                        </p:attrNameLst>
                                      </p:cBhvr>
                                      <p:to>
                                        <p:strVal val="visible"/>
                                      </p:to>
                                    </p:set>
                                    <p:animEffect transition="in" filter="dissolve">
                                      <p:cBhvr>
                                        <p:cTn id="39" dur="500"/>
                                        <p:tgtEl>
                                          <p:spTgt spid="5019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50190"/>
                                        </p:tgtEl>
                                        <p:attrNameLst>
                                          <p:attrName>style.visibility</p:attrName>
                                        </p:attrNameLst>
                                      </p:cBhvr>
                                      <p:to>
                                        <p:strVal val="visible"/>
                                      </p:to>
                                    </p:set>
                                    <p:animEffect transition="in" filter="circle(in)">
                                      <p:cBhvr>
                                        <p:cTn id="44" dur="2000"/>
                                        <p:tgtEl>
                                          <p:spTgt spid="50190"/>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0191"/>
                                        </p:tgtEl>
                                        <p:attrNameLst>
                                          <p:attrName>style.visibility</p:attrName>
                                        </p:attrNameLst>
                                      </p:cBhvr>
                                      <p:to>
                                        <p:strVal val="visible"/>
                                      </p:to>
                                    </p:set>
                                    <p:anim calcmode="lin" valueType="num">
                                      <p:cBhvr additive="base">
                                        <p:cTn id="49" dur="500" fill="hold"/>
                                        <p:tgtEl>
                                          <p:spTgt spid="50191"/>
                                        </p:tgtEl>
                                        <p:attrNameLst>
                                          <p:attrName>ppt_x</p:attrName>
                                        </p:attrNameLst>
                                      </p:cBhvr>
                                      <p:tavLst>
                                        <p:tav tm="0">
                                          <p:val>
                                            <p:strVal val="#ppt_x"/>
                                          </p:val>
                                        </p:tav>
                                        <p:tav tm="100000">
                                          <p:val>
                                            <p:strVal val="#ppt_x"/>
                                          </p:val>
                                        </p:tav>
                                      </p:tavLst>
                                    </p:anim>
                                    <p:anim calcmode="lin" valueType="num">
                                      <p:cBhvr additive="base">
                                        <p:cTn id="50" dur="500" fill="hold"/>
                                        <p:tgtEl>
                                          <p:spTgt spid="50191"/>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0192"/>
                                        </p:tgtEl>
                                        <p:attrNameLst>
                                          <p:attrName>style.visibility</p:attrName>
                                        </p:attrNameLst>
                                      </p:cBhvr>
                                      <p:to>
                                        <p:strVal val="visible"/>
                                      </p:to>
                                    </p:set>
                                    <p:anim calcmode="lin" valueType="num">
                                      <p:cBhvr additive="base">
                                        <p:cTn id="55" dur="500" fill="hold"/>
                                        <p:tgtEl>
                                          <p:spTgt spid="50192"/>
                                        </p:tgtEl>
                                        <p:attrNameLst>
                                          <p:attrName>ppt_x</p:attrName>
                                        </p:attrNameLst>
                                      </p:cBhvr>
                                      <p:tavLst>
                                        <p:tav tm="0">
                                          <p:val>
                                            <p:strVal val="#ppt_x"/>
                                          </p:val>
                                        </p:tav>
                                        <p:tav tm="100000">
                                          <p:val>
                                            <p:strVal val="#ppt_x"/>
                                          </p:val>
                                        </p:tav>
                                      </p:tavLst>
                                    </p:anim>
                                    <p:anim calcmode="lin" valueType="num">
                                      <p:cBhvr additive="base">
                                        <p:cTn id="56" dur="500" fill="hold"/>
                                        <p:tgtEl>
                                          <p:spTgt spid="50192"/>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0194"/>
                                        </p:tgtEl>
                                        <p:attrNameLst>
                                          <p:attrName>style.visibility</p:attrName>
                                        </p:attrNameLst>
                                      </p:cBhvr>
                                      <p:to>
                                        <p:strVal val="visible"/>
                                      </p:to>
                                    </p:set>
                                    <p:anim calcmode="lin" valueType="num">
                                      <p:cBhvr additive="base">
                                        <p:cTn id="61" dur="500" fill="hold"/>
                                        <p:tgtEl>
                                          <p:spTgt spid="50194"/>
                                        </p:tgtEl>
                                        <p:attrNameLst>
                                          <p:attrName>ppt_x</p:attrName>
                                        </p:attrNameLst>
                                      </p:cBhvr>
                                      <p:tavLst>
                                        <p:tav tm="0">
                                          <p:val>
                                            <p:strVal val="#ppt_x"/>
                                          </p:val>
                                        </p:tav>
                                        <p:tav tm="100000">
                                          <p:val>
                                            <p:strVal val="#ppt_x"/>
                                          </p:val>
                                        </p:tav>
                                      </p:tavLst>
                                    </p:anim>
                                    <p:anim calcmode="lin" valueType="num">
                                      <p:cBhvr additive="base">
                                        <p:cTn id="62" dur="500" fill="hold"/>
                                        <p:tgtEl>
                                          <p:spTgt spid="50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5" grpId="0"/>
      <p:bldP spid="50182" grpId="0"/>
      <p:bldP spid="50188" grpId="0"/>
      <p:bldP spid="50189" grpId="0"/>
      <p:bldP spid="50190" grpId="0"/>
      <p:bldP spid="50191" grpId="0"/>
      <p:bldP spid="50192" grpId="0"/>
      <p:bldP spid="50193" grpId="0"/>
      <p:bldP spid="50194" grpId="0"/>
      <p:bldP spid="5019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231775" y="168275"/>
            <a:ext cx="8548688"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r>
              <a:rPr lang="en-US" b="1" dirty="0">
                <a:solidFill>
                  <a:srgbClr val="FF3300"/>
                </a:solidFill>
              </a:rPr>
              <a:t>Water resources in general are subject to various external effects that cause its amount to decrease by time and recently even by location. Among these undesirable events the following are just the most significant ones. </a:t>
            </a:r>
          </a:p>
        </p:txBody>
      </p:sp>
      <p:sp>
        <p:nvSpPr>
          <p:cNvPr id="11267" name="Rectangle 3"/>
          <p:cNvSpPr>
            <a:spLocks noChangeArrowheads="1"/>
          </p:cNvSpPr>
          <p:nvPr/>
        </p:nvSpPr>
        <p:spPr bwMode="auto">
          <a:xfrm>
            <a:off x="228600" y="1597710"/>
            <a:ext cx="86820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tabLst>
                <a:tab pos="685800" algn="l"/>
              </a:tabLst>
            </a:pPr>
            <a:r>
              <a:rPr lang="en-US" dirty="0"/>
              <a:t>	1) Population increase not only by birth but equally importantly by migration due to economical, political, military, religious, social and hazardous situations. </a:t>
            </a:r>
          </a:p>
        </p:txBody>
      </p:sp>
      <p:sp>
        <p:nvSpPr>
          <p:cNvPr id="11268" name="Rectangle 4"/>
          <p:cNvSpPr>
            <a:spLocks noChangeArrowheads="1"/>
          </p:cNvSpPr>
          <p:nvPr/>
        </p:nvSpPr>
        <p:spPr bwMode="auto">
          <a:xfrm>
            <a:off x="368555" y="2513806"/>
            <a:ext cx="8761412"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tabLst>
                <a:tab pos="685800" algn="l"/>
              </a:tabLst>
            </a:pPr>
            <a:r>
              <a:rPr lang="en-US" dirty="0"/>
              <a:t>	2) Industrial investments, development and processing in potential catchment areas and especially groundwater recharge areas lead to pollution of water resources and hence water potentiality for domestic use decreases,</a:t>
            </a:r>
          </a:p>
        </p:txBody>
      </p:sp>
      <p:sp>
        <p:nvSpPr>
          <p:cNvPr id="11269" name="Rectangle 5"/>
          <p:cNvSpPr>
            <a:spLocks noChangeArrowheads="1"/>
          </p:cNvSpPr>
          <p:nvPr/>
        </p:nvSpPr>
        <p:spPr bwMode="auto">
          <a:xfrm>
            <a:off x="223838" y="3645024"/>
            <a:ext cx="8686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tabLst>
                <a:tab pos="685800" algn="l"/>
              </a:tabLst>
            </a:pPr>
            <a:r>
              <a:rPr lang="en-US" dirty="0"/>
              <a:t>	3) Recent climate change, global warming and greenhouse events give rise to groundwater resources quantity and quality deteriorations, </a:t>
            </a:r>
          </a:p>
        </p:txBody>
      </p:sp>
      <p:sp>
        <p:nvSpPr>
          <p:cNvPr id="11270" name="Rectangle 6"/>
          <p:cNvSpPr>
            <a:spLocks noChangeArrowheads="1"/>
          </p:cNvSpPr>
          <p:nvPr/>
        </p:nvSpPr>
        <p:spPr bwMode="auto">
          <a:xfrm>
            <a:off x="71438" y="4674755"/>
            <a:ext cx="88693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tabLst>
                <a:tab pos="685800" algn="l"/>
              </a:tabLst>
            </a:pPr>
            <a:r>
              <a:rPr lang="en-US" dirty="0"/>
              <a:t>	4) </a:t>
            </a:r>
            <a:r>
              <a:rPr lang="en-US" dirty="0" err="1" smtClean="0"/>
              <a:t>Mis</a:t>
            </a:r>
            <a:r>
              <a:rPr lang="tr-TR" dirty="0" smtClean="0"/>
              <a:t>-</a:t>
            </a:r>
            <a:r>
              <a:rPr lang="en-US" dirty="0" smtClean="0"/>
              <a:t>management </a:t>
            </a:r>
            <a:r>
              <a:rPr lang="en-US" dirty="0"/>
              <a:t>of  water resources in general and groundwater reservoirs in particular may lead to over-pumping and consequent groundwater quality changes,</a:t>
            </a:r>
          </a:p>
        </p:txBody>
      </p:sp>
      <p:grpSp>
        <p:nvGrpSpPr>
          <p:cNvPr id="7" name="Group 11"/>
          <p:cNvGrpSpPr>
            <a:grpSpLocks/>
          </p:cNvGrpSpPr>
          <p:nvPr/>
        </p:nvGrpSpPr>
        <p:grpSpPr bwMode="auto">
          <a:xfrm>
            <a:off x="6353171" y="5409604"/>
            <a:ext cx="2587629" cy="1481137"/>
            <a:chOff x="4525" y="3387"/>
            <a:chExt cx="1630" cy="933"/>
          </a:xfrm>
        </p:grpSpPr>
        <p:pic>
          <p:nvPicPr>
            <p:cNvPr id="8" name="Picture 12" descr="logo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41883831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1267"/>
                                        </p:tgtEl>
                                        <p:attrNameLst>
                                          <p:attrName>style.visibility</p:attrName>
                                        </p:attrNameLst>
                                      </p:cBhvr>
                                      <p:to>
                                        <p:strVal val="visible"/>
                                      </p:to>
                                    </p:set>
                                    <p:animEffect transition="in" filter="box(in)">
                                      <p:cBhvr>
                                        <p:cTn id="11" dur="500"/>
                                        <p:tgtEl>
                                          <p:spTgt spid="1126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11268"/>
                                        </p:tgtEl>
                                        <p:attrNameLst>
                                          <p:attrName>style.visibility</p:attrName>
                                        </p:attrNameLst>
                                      </p:cBhvr>
                                      <p:to>
                                        <p:strVal val="visible"/>
                                      </p:to>
                                    </p:set>
                                    <p:animEffect transition="in" filter="checkerboard(across)">
                                      <p:cBhvr>
                                        <p:cTn id="16" dur="500"/>
                                        <p:tgtEl>
                                          <p:spTgt spid="1126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1269"/>
                                        </p:tgtEl>
                                        <p:attrNameLst>
                                          <p:attrName>style.visibility</p:attrName>
                                        </p:attrNameLst>
                                      </p:cBhvr>
                                      <p:to>
                                        <p:strVal val="visible"/>
                                      </p:to>
                                    </p:set>
                                    <p:animEffect transition="in" filter="circle(in)">
                                      <p:cBhvr>
                                        <p:cTn id="21" dur="2000"/>
                                        <p:tgtEl>
                                          <p:spTgt spid="1126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7" presetClass="entr" presetSubtype="4" fill="hold" nodeType="clickEffect">
                                  <p:stCondLst>
                                    <p:cond delay="0"/>
                                  </p:stCondLst>
                                  <p:childTnLst>
                                    <p:set>
                                      <p:cBhvr>
                                        <p:cTn id="25" dur="1" fill="hold">
                                          <p:stCondLst>
                                            <p:cond delay="0"/>
                                          </p:stCondLst>
                                        </p:cTn>
                                        <p:tgtEl>
                                          <p:spTgt spid="11270">
                                            <p:txEl>
                                              <p:pRg st="0" end="0"/>
                                            </p:txEl>
                                          </p:spTgt>
                                        </p:tgtEl>
                                        <p:attrNameLst>
                                          <p:attrName>style.visibility</p:attrName>
                                        </p:attrNameLst>
                                      </p:cBhvr>
                                      <p:to>
                                        <p:strVal val="visible"/>
                                      </p:to>
                                    </p:set>
                                    <p:anim calcmode="lin" valueType="num">
                                      <p:cBhvr additive="base">
                                        <p:cTn id="26" dur="5000" fill="hold"/>
                                        <p:tgtEl>
                                          <p:spTgt spid="11270">
                                            <p:txEl>
                                              <p:pRg st="0" end="0"/>
                                            </p:txEl>
                                          </p:spTgt>
                                        </p:tgtEl>
                                        <p:attrNameLst>
                                          <p:attrName>ppt_x</p:attrName>
                                        </p:attrNameLst>
                                      </p:cBhvr>
                                      <p:tavLst>
                                        <p:tav tm="0">
                                          <p:val>
                                            <p:strVal val="#ppt_x"/>
                                          </p:val>
                                        </p:tav>
                                        <p:tav tm="100000">
                                          <p:val>
                                            <p:strVal val="#ppt_x"/>
                                          </p:val>
                                        </p:tav>
                                      </p:tavLst>
                                    </p:anim>
                                    <p:anim calcmode="lin" valueType="num">
                                      <p:cBhvr additive="base">
                                        <p:cTn id="27" dur="5000" fill="hold"/>
                                        <p:tgtEl>
                                          <p:spTgt spid="1127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P spid="11268" grpId="0"/>
      <p:bldP spid="112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787400" y="76200"/>
            <a:ext cx="79692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r>
              <a:rPr lang="en-US" b="1">
                <a:solidFill>
                  <a:srgbClr val="FF3300"/>
                </a:solidFill>
              </a:rPr>
              <a:t>Groundwater resources are the most conservative reservoirs and have the most significant strategic properties especially for arid regions due to the following facts.</a:t>
            </a:r>
          </a:p>
        </p:txBody>
      </p:sp>
      <p:sp>
        <p:nvSpPr>
          <p:cNvPr id="10243" name="Rectangle 3"/>
          <p:cNvSpPr>
            <a:spLocks noChangeArrowheads="1"/>
          </p:cNvSpPr>
          <p:nvPr/>
        </p:nvSpPr>
        <p:spPr bwMode="auto">
          <a:xfrm>
            <a:off x="152400" y="1066800"/>
            <a:ext cx="8586788"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tabLst>
                <a:tab pos="685800" algn="l"/>
              </a:tabLst>
            </a:pPr>
            <a:r>
              <a:rPr lang="en-US"/>
              <a:t>	1) Since they infiltrate and penetrate geological layers their quality are better than surface waters provided that the geological formations such as quartz, granite, sandstones, alluvial deposits are the traveling media. Groundwater resources are most preferable for drinking purposes than any other sources,</a:t>
            </a:r>
          </a:p>
        </p:txBody>
      </p:sp>
      <p:sp>
        <p:nvSpPr>
          <p:cNvPr id="10244" name="Rectangle 4"/>
          <p:cNvSpPr>
            <a:spLocks noChangeArrowheads="1"/>
          </p:cNvSpPr>
          <p:nvPr/>
        </p:nvSpPr>
        <p:spPr bwMode="auto">
          <a:xfrm>
            <a:off x="228600" y="2530475"/>
            <a:ext cx="853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tabLst>
                <a:tab pos="685800" algn="l"/>
              </a:tabLst>
            </a:pPr>
            <a:r>
              <a:rPr lang="en-US"/>
              <a:t>	2) They are protected from any atmospheric pollution events and can preserve the quality and temperature throughout the whole year,</a:t>
            </a:r>
          </a:p>
        </p:txBody>
      </p:sp>
      <p:sp>
        <p:nvSpPr>
          <p:cNvPr id="10245" name="Rectangle 5"/>
          <p:cNvSpPr>
            <a:spLocks noChangeArrowheads="1"/>
          </p:cNvSpPr>
          <p:nvPr/>
        </p:nvSpPr>
        <p:spPr bwMode="auto">
          <a:xfrm>
            <a:off x="152400" y="3292475"/>
            <a:ext cx="87630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tabLst>
                <a:tab pos="685800" algn="l"/>
              </a:tabLst>
            </a:pPr>
            <a:r>
              <a:rPr lang="en-US"/>
              <a:t>	3) Groundwater resources are available anywhere in the world and therefore they are the most dependable water resources especially in the cases of dangers such as natural or anthropogenic disasters,</a:t>
            </a:r>
          </a:p>
        </p:txBody>
      </p:sp>
      <p:sp>
        <p:nvSpPr>
          <p:cNvPr id="10246" name="Rectangle 6"/>
          <p:cNvSpPr>
            <a:spLocks noChangeArrowheads="1"/>
          </p:cNvSpPr>
          <p:nvPr/>
        </p:nvSpPr>
        <p:spPr bwMode="auto">
          <a:xfrm>
            <a:off x="152400" y="4419600"/>
            <a:ext cx="8945563"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tabLst>
                <a:tab pos="685800" algn="l"/>
              </a:tabLst>
            </a:pPr>
            <a:r>
              <a:rPr lang="en-US"/>
              <a:t>	4) Aquifers are natural and dependable reservoir spaces for storage of water for future use without much cost. Besides, storage of groundwater in aquifers reduces evaporation losses almost to zero even in very hot climates and therefore they are preferable in arid regions.</a:t>
            </a:r>
          </a:p>
        </p:txBody>
      </p:sp>
      <p:grpSp>
        <p:nvGrpSpPr>
          <p:cNvPr id="7" name="Group 11"/>
          <p:cNvGrpSpPr>
            <a:grpSpLocks/>
          </p:cNvGrpSpPr>
          <p:nvPr/>
        </p:nvGrpSpPr>
        <p:grpSpPr bwMode="auto">
          <a:xfrm>
            <a:off x="5944531" y="5409604"/>
            <a:ext cx="2587629" cy="1481137"/>
            <a:chOff x="4525" y="3387"/>
            <a:chExt cx="1630" cy="933"/>
          </a:xfrm>
        </p:grpSpPr>
        <p:pic>
          <p:nvPicPr>
            <p:cNvPr id="8" name="Picture 12" descr="logo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30353979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0243"/>
                                        </p:tgtEl>
                                        <p:attrNameLst>
                                          <p:attrName>style.visibility</p:attrName>
                                        </p:attrNameLst>
                                      </p:cBhvr>
                                      <p:to>
                                        <p:strVal val="visible"/>
                                      </p:to>
                                    </p:set>
                                    <p:animEffect transition="in" filter="box(in)">
                                      <p:cBhvr>
                                        <p:cTn id="11" dur="500"/>
                                        <p:tgtEl>
                                          <p:spTgt spid="1024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10244"/>
                                        </p:tgtEl>
                                        <p:attrNameLst>
                                          <p:attrName>style.visibility</p:attrName>
                                        </p:attrNameLst>
                                      </p:cBhvr>
                                      <p:to>
                                        <p:strVal val="visible"/>
                                      </p:to>
                                    </p:set>
                                    <p:animEffect transition="in" filter="checkerboard(across)">
                                      <p:cBhvr>
                                        <p:cTn id="16" dur="500"/>
                                        <p:tgtEl>
                                          <p:spTgt spid="1024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0245"/>
                                        </p:tgtEl>
                                        <p:attrNameLst>
                                          <p:attrName>style.visibility</p:attrName>
                                        </p:attrNameLst>
                                      </p:cBhvr>
                                      <p:to>
                                        <p:strVal val="visible"/>
                                      </p:to>
                                    </p:set>
                                    <p:animEffect transition="in" filter="circle(in)">
                                      <p:cBhvr>
                                        <p:cTn id="21" dur="2000"/>
                                        <p:tgtEl>
                                          <p:spTgt spid="1024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7" presetClass="entr" presetSubtype="4" fill="hold" grpId="0" nodeType="clickEffect">
                                  <p:stCondLst>
                                    <p:cond delay="0"/>
                                  </p:stCondLst>
                                  <p:childTnLst>
                                    <p:set>
                                      <p:cBhvr>
                                        <p:cTn id="25" dur="1" fill="hold">
                                          <p:stCondLst>
                                            <p:cond delay="0"/>
                                          </p:stCondLst>
                                        </p:cTn>
                                        <p:tgtEl>
                                          <p:spTgt spid="10246"/>
                                        </p:tgtEl>
                                        <p:attrNameLst>
                                          <p:attrName>style.visibility</p:attrName>
                                        </p:attrNameLst>
                                      </p:cBhvr>
                                      <p:to>
                                        <p:strVal val="visible"/>
                                      </p:to>
                                    </p:set>
                                    <p:anim calcmode="lin" valueType="num">
                                      <p:cBhvr additive="base">
                                        <p:cTn id="26" dur="5000" fill="hold"/>
                                        <p:tgtEl>
                                          <p:spTgt spid="10246"/>
                                        </p:tgtEl>
                                        <p:attrNameLst>
                                          <p:attrName>ppt_x</p:attrName>
                                        </p:attrNameLst>
                                      </p:cBhvr>
                                      <p:tavLst>
                                        <p:tav tm="0">
                                          <p:val>
                                            <p:strVal val="#ppt_x"/>
                                          </p:val>
                                        </p:tav>
                                        <p:tav tm="100000">
                                          <p:val>
                                            <p:strVal val="#ppt_x"/>
                                          </p:val>
                                        </p:tav>
                                      </p:tavLst>
                                    </p:anim>
                                    <p:anim calcmode="lin" valueType="num">
                                      <p:cBhvr additive="base">
                                        <p:cTn id="27" dur="5000" fill="hold"/>
                                        <p:tgtEl>
                                          <p:spTgt spid="102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p:bldP spid="10244" grpId="0"/>
      <p:bldP spid="10245" grpId="0"/>
      <p:bldP spid="102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107504" y="514241"/>
            <a:ext cx="871296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rtl="0"/>
            <a:r>
              <a:rPr lang="en-US" dirty="0"/>
              <a:t>The </a:t>
            </a:r>
            <a:r>
              <a:rPr lang="en-US" dirty="0" smtClean="0"/>
              <a:t>water </a:t>
            </a:r>
            <a:r>
              <a:rPr lang="en-US" dirty="0"/>
              <a:t>development studies </a:t>
            </a:r>
            <a:r>
              <a:rPr lang="tr-TR" dirty="0" smtClean="0"/>
              <a:t>in different </a:t>
            </a:r>
            <a:r>
              <a:rPr lang="en-US" dirty="0" smtClean="0"/>
              <a:t>regions </a:t>
            </a:r>
            <a:r>
              <a:rPr lang="en-US" dirty="0"/>
              <a:t>should include the following three fundamental steps in mind</a:t>
            </a:r>
            <a:r>
              <a:rPr lang="ar-SA" dirty="0"/>
              <a:t>.</a:t>
            </a:r>
            <a:r>
              <a:rPr lang="en-US" dirty="0"/>
              <a:t> </a:t>
            </a:r>
          </a:p>
        </p:txBody>
      </p:sp>
      <p:sp>
        <p:nvSpPr>
          <p:cNvPr id="3075" name="Rectangle 5"/>
          <p:cNvSpPr>
            <a:spLocks noChangeArrowheads="1"/>
          </p:cNvSpPr>
          <p:nvPr/>
        </p:nvSpPr>
        <p:spPr bwMode="auto">
          <a:xfrm>
            <a:off x="3124200" y="1295400"/>
            <a:ext cx="15335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rtl="0">
              <a:buFont typeface="Wingdings" pitchFamily="2" charset="2"/>
              <a:buChar char="Ø"/>
            </a:pPr>
            <a:r>
              <a:rPr lang="en-US" dirty="0">
                <a:solidFill>
                  <a:srgbClr val="FF3300"/>
                </a:solidFill>
              </a:rPr>
              <a:t> Data base </a:t>
            </a:r>
          </a:p>
        </p:txBody>
      </p:sp>
      <p:sp>
        <p:nvSpPr>
          <p:cNvPr id="3076" name="Rectangle 6"/>
          <p:cNvSpPr>
            <a:spLocks noChangeArrowheads="1"/>
          </p:cNvSpPr>
          <p:nvPr/>
        </p:nvSpPr>
        <p:spPr bwMode="auto">
          <a:xfrm>
            <a:off x="3114675" y="1752600"/>
            <a:ext cx="1685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rtl="0">
              <a:buFont typeface="Wingdings" pitchFamily="2" charset="2"/>
              <a:buChar char="Ø"/>
            </a:pPr>
            <a:r>
              <a:rPr lang="en-US" dirty="0">
                <a:solidFill>
                  <a:srgbClr val="FF3300"/>
                </a:solidFill>
              </a:rPr>
              <a:t> Restrictions </a:t>
            </a:r>
          </a:p>
        </p:txBody>
      </p:sp>
      <p:sp>
        <p:nvSpPr>
          <p:cNvPr id="3077" name="Rectangle 8"/>
          <p:cNvSpPr>
            <a:spLocks noChangeArrowheads="1"/>
          </p:cNvSpPr>
          <p:nvPr/>
        </p:nvSpPr>
        <p:spPr bwMode="auto">
          <a:xfrm>
            <a:off x="-64064" y="2201882"/>
            <a:ext cx="791005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en-US" dirty="0"/>
              <a:t>		a) Water demand quantity and types (domestic or agriculture),</a:t>
            </a:r>
          </a:p>
          <a:p>
            <a:r>
              <a:rPr lang="en-US" dirty="0"/>
              <a:t>		b) Safe yield,</a:t>
            </a:r>
          </a:p>
          <a:p>
            <a:r>
              <a:rPr lang="en-US" dirty="0"/>
              <a:t>		c) Possibility of </a:t>
            </a:r>
            <a:r>
              <a:rPr lang="tr-TR" dirty="0" smtClean="0"/>
              <a:t>supply </a:t>
            </a:r>
            <a:r>
              <a:rPr lang="en-US" dirty="0" smtClean="0"/>
              <a:t>and </a:t>
            </a:r>
            <a:r>
              <a:rPr lang="en-US" dirty="0"/>
              <a:t>locations,</a:t>
            </a:r>
          </a:p>
          <a:p>
            <a:r>
              <a:rPr lang="en-US" dirty="0"/>
              <a:t>		d) Water demand quality,</a:t>
            </a:r>
          </a:p>
          <a:p>
            <a:r>
              <a:rPr lang="en-US" dirty="0"/>
              <a:t>		e) </a:t>
            </a:r>
            <a:r>
              <a:rPr lang="tr-TR" dirty="0" smtClean="0"/>
              <a:t>Supply </a:t>
            </a:r>
            <a:r>
              <a:rPr lang="en-US" dirty="0" smtClean="0"/>
              <a:t>possibilities </a:t>
            </a:r>
            <a:r>
              <a:rPr lang="en-US" dirty="0"/>
              <a:t>and restrictions,</a:t>
            </a:r>
          </a:p>
          <a:p>
            <a:r>
              <a:rPr lang="en-US" dirty="0"/>
              <a:t>		f) </a:t>
            </a:r>
            <a:r>
              <a:rPr lang="tr-TR" dirty="0" smtClean="0"/>
              <a:t>Water structure </a:t>
            </a:r>
            <a:r>
              <a:rPr lang="en-US" dirty="0" smtClean="0"/>
              <a:t>levels </a:t>
            </a:r>
            <a:r>
              <a:rPr lang="en-US" dirty="0"/>
              <a:t>and capacities,</a:t>
            </a:r>
          </a:p>
          <a:p>
            <a:r>
              <a:rPr lang="en-US" dirty="0"/>
              <a:t>		g) </a:t>
            </a:r>
            <a:r>
              <a:rPr lang="tr-TR" dirty="0" smtClean="0"/>
              <a:t>Possible  </a:t>
            </a:r>
            <a:r>
              <a:rPr lang="en-US" dirty="0" smtClean="0"/>
              <a:t>volume </a:t>
            </a:r>
            <a:r>
              <a:rPr lang="en-US" dirty="0"/>
              <a:t>for future water storage,</a:t>
            </a:r>
          </a:p>
          <a:p>
            <a:r>
              <a:rPr lang="en-US" dirty="0"/>
              <a:t>		h) </a:t>
            </a:r>
            <a:r>
              <a:rPr lang="tr-TR" dirty="0" smtClean="0"/>
              <a:t>Present </a:t>
            </a:r>
            <a:r>
              <a:rPr lang="en-US" dirty="0" smtClean="0"/>
              <a:t>water </a:t>
            </a:r>
            <a:r>
              <a:rPr lang="en-US" dirty="0"/>
              <a:t>volume for availability,</a:t>
            </a:r>
          </a:p>
          <a:p>
            <a:r>
              <a:rPr lang="en-US" dirty="0"/>
              <a:t>		</a:t>
            </a:r>
            <a:r>
              <a:rPr lang="en-US" dirty="0" err="1"/>
              <a:t>i</a:t>
            </a:r>
            <a:r>
              <a:rPr lang="en-US" dirty="0"/>
              <a:t>) Rainfall water volume for </a:t>
            </a:r>
            <a:r>
              <a:rPr lang="tr-TR" dirty="0" smtClean="0"/>
              <a:t>replenishment</a:t>
            </a:r>
            <a:r>
              <a:rPr lang="en-US" dirty="0" smtClean="0"/>
              <a:t>,</a:t>
            </a:r>
            <a:endParaRPr lang="en-US" dirty="0"/>
          </a:p>
          <a:p>
            <a:r>
              <a:rPr lang="en-US" dirty="0"/>
              <a:t>		j) </a:t>
            </a:r>
            <a:r>
              <a:rPr lang="tr-TR" dirty="0" smtClean="0"/>
              <a:t>Water resources </a:t>
            </a:r>
            <a:r>
              <a:rPr lang="en-US" dirty="0" smtClean="0"/>
              <a:t>potentiality</a:t>
            </a:r>
            <a:r>
              <a:rPr lang="en-US" dirty="0"/>
              <a:t>,</a:t>
            </a:r>
          </a:p>
          <a:p>
            <a:r>
              <a:rPr lang="en-US" dirty="0"/>
              <a:t>		</a:t>
            </a:r>
            <a:r>
              <a:rPr lang="en-US" dirty="0">
                <a:solidFill>
                  <a:srgbClr val="66FF33"/>
                </a:solidFill>
              </a:rPr>
              <a:t>k) Any limitation on </a:t>
            </a:r>
            <a:r>
              <a:rPr lang="en-US" dirty="0" smtClean="0">
                <a:solidFill>
                  <a:srgbClr val="66FF33"/>
                </a:solidFill>
              </a:rPr>
              <a:t>w</a:t>
            </a:r>
            <a:r>
              <a:rPr lang="tr-TR" dirty="0" smtClean="0">
                <a:solidFill>
                  <a:srgbClr val="66FF33"/>
                </a:solidFill>
              </a:rPr>
              <a:t>ater structure </a:t>
            </a:r>
            <a:r>
              <a:rPr lang="en-US" dirty="0" smtClean="0">
                <a:solidFill>
                  <a:srgbClr val="66FF33"/>
                </a:solidFill>
              </a:rPr>
              <a:t>methods</a:t>
            </a:r>
            <a:r>
              <a:rPr lang="en-US" dirty="0">
                <a:solidFill>
                  <a:srgbClr val="66FF33"/>
                </a:solidFill>
              </a:rPr>
              <a:t>,</a:t>
            </a:r>
          </a:p>
          <a:p>
            <a:r>
              <a:rPr lang="en-US" dirty="0">
                <a:solidFill>
                  <a:srgbClr val="66FF33"/>
                </a:solidFill>
              </a:rPr>
              <a:t>		l) </a:t>
            </a:r>
            <a:r>
              <a:rPr lang="tr-TR" dirty="0">
                <a:solidFill>
                  <a:srgbClr val="66FF33"/>
                </a:solidFill>
              </a:rPr>
              <a:t>W</a:t>
            </a:r>
            <a:r>
              <a:rPr lang="en-US" dirty="0" err="1" smtClean="0">
                <a:solidFill>
                  <a:srgbClr val="66FF33"/>
                </a:solidFill>
              </a:rPr>
              <a:t>ater</a:t>
            </a:r>
            <a:r>
              <a:rPr lang="en-US" dirty="0" smtClean="0">
                <a:solidFill>
                  <a:srgbClr val="66FF33"/>
                </a:solidFill>
              </a:rPr>
              <a:t> </a:t>
            </a:r>
            <a:r>
              <a:rPr lang="en-US" dirty="0">
                <a:solidFill>
                  <a:srgbClr val="66FF33"/>
                </a:solidFill>
              </a:rPr>
              <a:t>contamination and pollution possibilities,</a:t>
            </a:r>
          </a:p>
          <a:p>
            <a:r>
              <a:rPr lang="en-US" dirty="0">
                <a:solidFill>
                  <a:srgbClr val="66FF33"/>
                </a:solidFill>
              </a:rPr>
              <a:t>		m) Economic situation under available budget restrictions</a:t>
            </a:r>
          </a:p>
          <a:p>
            <a:r>
              <a:rPr lang="en-US" dirty="0"/>
              <a:t>		n) Other jointly manageable nearby </a:t>
            </a:r>
            <a:r>
              <a:rPr lang="en-US" dirty="0" smtClean="0"/>
              <a:t>water </a:t>
            </a:r>
            <a:r>
              <a:rPr lang="en-US" dirty="0"/>
              <a:t>storages.</a:t>
            </a:r>
          </a:p>
        </p:txBody>
      </p:sp>
      <p:sp>
        <p:nvSpPr>
          <p:cNvPr id="3078" name="Rectangle 9"/>
          <p:cNvSpPr>
            <a:spLocks noChangeArrowheads="1"/>
          </p:cNvSpPr>
          <p:nvPr/>
        </p:nvSpPr>
        <p:spPr bwMode="auto">
          <a:xfrm>
            <a:off x="2819400" y="6172200"/>
            <a:ext cx="25876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rtl="0">
              <a:buFont typeface="Wingdings" pitchFamily="2" charset="2"/>
              <a:buChar char="Ø"/>
            </a:pPr>
            <a:r>
              <a:rPr lang="en-US" dirty="0">
                <a:solidFill>
                  <a:srgbClr val="FF3300"/>
                </a:solidFill>
              </a:rPr>
              <a:t> Effective field survey </a:t>
            </a:r>
          </a:p>
        </p:txBody>
      </p:sp>
      <p:grpSp>
        <p:nvGrpSpPr>
          <p:cNvPr id="7" name="Group 11"/>
          <p:cNvGrpSpPr>
            <a:grpSpLocks/>
          </p:cNvGrpSpPr>
          <p:nvPr/>
        </p:nvGrpSpPr>
        <p:grpSpPr bwMode="auto">
          <a:xfrm>
            <a:off x="6376650" y="3372841"/>
            <a:ext cx="2587629" cy="1481137"/>
            <a:chOff x="4525" y="3387"/>
            <a:chExt cx="1630" cy="933"/>
          </a:xfrm>
        </p:grpSpPr>
        <p:pic>
          <p:nvPicPr>
            <p:cNvPr id="8" name="Picture 12" descr="logo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1851049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3076" grpId="0"/>
      <p:bldP spid="3077" grpId="0"/>
      <p:bldP spid="307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ChangeArrowheads="1"/>
          </p:cNvSpPr>
          <p:nvPr/>
        </p:nvSpPr>
        <p:spPr bwMode="auto">
          <a:xfrm>
            <a:off x="1219200" y="304800"/>
            <a:ext cx="62706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r>
              <a:rPr lang="en-US" dirty="0">
                <a:solidFill>
                  <a:srgbClr val="FF3300"/>
                </a:solidFill>
              </a:rPr>
              <a:t>The following questions can be asked and at least partial solutions may be suggested.</a:t>
            </a:r>
          </a:p>
        </p:txBody>
      </p:sp>
      <p:sp>
        <p:nvSpPr>
          <p:cNvPr id="4099" name="Rectangle 5"/>
          <p:cNvSpPr>
            <a:spLocks noChangeArrowheads="1"/>
          </p:cNvSpPr>
          <p:nvPr/>
        </p:nvSpPr>
        <p:spPr bwMode="auto">
          <a:xfrm>
            <a:off x="457200" y="1507609"/>
            <a:ext cx="8458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Char char="•"/>
            </a:pPr>
            <a:r>
              <a:rPr lang="en-US" dirty="0"/>
              <a:t>  Which locations have the priority for </a:t>
            </a:r>
            <a:r>
              <a:rPr lang="en-US" dirty="0" smtClean="0"/>
              <a:t>water </a:t>
            </a:r>
            <a:r>
              <a:rPr lang="en-US" dirty="0"/>
              <a:t>development in the study area?</a:t>
            </a:r>
          </a:p>
        </p:txBody>
      </p:sp>
      <p:sp>
        <p:nvSpPr>
          <p:cNvPr id="4100" name="Rectangle 6"/>
          <p:cNvSpPr>
            <a:spLocks noChangeArrowheads="1"/>
          </p:cNvSpPr>
          <p:nvPr/>
        </p:nvSpPr>
        <p:spPr bwMode="auto">
          <a:xfrm>
            <a:off x="438766" y="1876941"/>
            <a:ext cx="8382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Char char="•"/>
            </a:pPr>
            <a:r>
              <a:rPr lang="en-US" dirty="0"/>
              <a:t> What other </a:t>
            </a:r>
            <a:r>
              <a:rPr lang="en-US" dirty="0" smtClean="0"/>
              <a:t>water </a:t>
            </a:r>
            <a:r>
              <a:rPr lang="en-US" dirty="0"/>
              <a:t>resources in the nearby locations can be managed in an integrated manner so as to reach to an optimum solution?</a:t>
            </a:r>
          </a:p>
        </p:txBody>
      </p:sp>
      <p:sp>
        <p:nvSpPr>
          <p:cNvPr id="4101" name="Rectangle 7"/>
          <p:cNvSpPr>
            <a:spLocks noChangeArrowheads="1"/>
          </p:cNvSpPr>
          <p:nvPr/>
        </p:nvSpPr>
        <p:spPr bwMode="auto">
          <a:xfrm>
            <a:off x="466475" y="2630527"/>
            <a:ext cx="8686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Char char="•"/>
            </a:pPr>
            <a:r>
              <a:rPr lang="en-US" dirty="0"/>
              <a:t> What are the possibility of additional </a:t>
            </a:r>
            <a:r>
              <a:rPr lang="tr-TR" dirty="0" smtClean="0"/>
              <a:t>supply</a:t>
            </a:r>
            <a:r>
              <a:rPr lang="en-US" dirty="0" smtClean="0"/>
              <a:t> </a:t>
            </a:r>
            <a:r>
              <a:rPr lang="en-US" dirty="0"/>
              <a:t>location and pumping in the whole area?</a:t>
            </a:r>
          </a:p>
        </p:txBody>
      </p:sp>
      <p:sp>
        <p:nvSpPr>
          <p:cNvPr id="4102" name="Rectangle 8"/>
          <p:cNvSpPr>
            <a:spLocks noChangeArrowheads="1"/>
          </p:cNvSpPr>
          <p:nvPr/>
        </p:nvSpPr>
        <p:spPr bwMode="auto">
          <a:xfrm>
            <a:off x="454025" y="3140968"/>
            <a:ext cx="85375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Char char="•"/>
            </a:pPr>
            <a:r>
              <a:rPr lang="en-US" dirty="0"/>
              <a:t> Are there adequate </a:t>
            </a:r>
            <a:r>
              <a:rPr lang="en-US" dirty="0" smtClean="0"/>
              <a:t>water </a:t>
            </a:r>
            <a:r>
              <a:rPr lang="en-US" dirty="0"/>
              <a:t>resources quantitatively to meet the demand in the area?</a:t>
            </a:r>
          </a:p>
        </p:txBody>
      </p:sp>
      <p:sp>
        <p:nvSpPr>
          <p:cNvPr id="4103" name="Rectangle 9"/>
          <p:cNvSpPr>
            <a:spLocks noChangeArrowheads="1"/>
          </p:cNvSpPr>
          <p:nvPr/>
        </p:nvSpPr>
        <p:spPr bwMode="auto">
          <a:xfrm>
            <a:off x="466475" y="3761859"/>
            <a:ext cx="82264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Char char="•"/>
            </a:pPr>
            <a:r>
              <a:rPr lang="en-US" dirty="0"/>
              <a:t> Is the </a:t>
            </a:r>
            <a:r>
              <a:rPr lang="en-US" dirty="0" smtClean="0"/>
              <a:t>water </a:t>
            </a:r>
            <a:r>
              <a:rPr lang="en-US" dirty="0"/>
              <a:t>quality is suitable for the development activities in and nearby the area?</a:t>
            </a:r>
          </a:p>
        </p:txBody>
      </p:sp>
      <p:sp>
        <p:nvSpPr>
          <p:cNvPr id="4104" name="Rectangle 10"/>
          <p:cNvSpPr>
            <a:spLocks noChangeArrowheads="1"/>
          </p:cNvSpPr>
          <p:nvPr/>
        </p:nvSpPr>
        <p:spPr bwMode="auto">
          <a:xfrm>
            <a:off x="438766" y="4310495"/>
            <a:ext cx="853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Char char="•"/>
            </a:pPr>
            <a:r>
              <a:rPr lang="en-US" dirty="0"/>
              <a:t> What are the discharge and recharge possibilities and rates temporally and spatially in the study area?</a:t>
            </a:r>
          </a:p>
        </p:txBody>
      </p:sp>
      <p:sp>
        <p:nvSpPr>
          <p:cNvPr id="4105" name="Rectangle 11"/>
          <p:cNvSpPr>
            <a:spLocks noChangeArrowheads="1"/>
          </p:cNvSpPr>
          <p:nvPr/>
        </p:nvSpPr>
        <p:spPr bwMode="auto">
          <a:xfrm>
            <a:off x="454025" y="4951845"/>
            <a:ext cx="84772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Char char="•"/>
            </a:pPr>
            <a:r>
              <a:rPr lang="en-US" dirty="0"/>
              <a:t> Are there </a:t>
            </a:r>
            <a:r>
              <a:rPr lang="en-US" dirty="0" smtClean="0"/>
              <a:t>water </a:t>
            </a:r>
            <a:r>
              <a:rPr lang="en-US" dirty="0"/>
              <a:t>mixture possibility so as to enhance the </a:t>
            </a:r>
            <a:r>
              <a:rPr lang="en-US" dirty="0" smtClean="0"/>
              <a:t>water </a:t>
            </a:r>
            <a:r>
              <a:rPr lang="en-US" dirty="0"/>
              <a:t>quality and quantity?</a:t>
            </a:r>
          </a:p>
        </p:txBody>
      </p:sp>
      <p:grpSp>
        <p:nvGrpSpPr>
          <p:cNvPr id="10" name="Group 11"/>
          <p:cNvGrpSpPr>
            <a:grpSpLocks/>
          </p:cNvGrpSpPr>
          <p:nvPr/>
        </p:nvGrpSpPr>
        <p:grpSpPr bwMode="auto">
          <a:xfrm>
            <a:off x="6233137" y="5409604"/>
            <a:ext cx="2587629" cy="1481137"/>
            <a:chOff x="4525" y="3387"/>
            <a:chExt cx="1630" cy="933"/>
          </a:xfrm>
        </p:grpSpPr>
        <p:pic>
          <p:nvPicPr>
            <p:cNvPr id="11" name="Picture 12" descr="logo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466073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0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0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10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0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099" grpId="0"/>
      <p:bldP spid="4100" grpId="0"/>
      <p:bldP spid="4101" grpId="0"/>
      <p:bldP spid="4102" grpId="0"/>
      <p:bldP spid="4103" grpId="0"/>
      <p:bldP spid="4104" grpId="0"/>
      <p:bldP spid="41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457200" y="228600"/>
            <a:ext cx="853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Char char="•"/>
            </a:pPr>
            <a:r>
              <a:rPr lang="en-US" dirty="0"/>
              <a:t> What are the potentiality in the area and are there different aquifers that may be exploited in an integrated manner?</a:t>
            </a:r>
          </a:p>
        </p:txBody>
      </p:sp>
      <p:sp>
        <p:nvSpPr>
          <p:cNvPr id="5123" name="Rectangle 5"/>
          <p:cNvSpPr>
            <a:spLocks noChangeArrowheads="1"/>
          </p:cNvSpPr>
          <p:nvPr/>
        </p:nvSpPr>
        <p:spPr bwMode="auto">
          <a:xfrm>
            <a:off x="462332" y="1008764"/>
            <a:ext cx="72060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justLow" rtl="0">
              <a:buFontTx/>
              <a:buChar char="•"/>
            </a:pPr>
            <a:r>
              <a:rPr lang="en-US" dirty="0"/>
              <a:t> Are there possibilities of quick </a:t>
            </a:r>
            <a:r>
              <a:rPr lang="tr-TR" dirty="0" smtClean="0"/>
              <a:t>droughts </a:t>
            </a:r>
            <a:r>
              <a:rPr lang="en-US" dirty="0" smtClean="0"/>
              <a:t>thus </a:t>
            </a:r>
            <a:r>
              <a:rPr lang="en-US" dirty="0"/>
              <a:t>increase in the pumping lift?</a:t>
            </a:r>
          </a:p>
        </p:txBody>
      </p:sp>
      <p:sp>
        <p:nvSpPr>
          <p:cNvPr id="5124" name="Rectangle 6"/>
          <p:cNvSpPr>
            <a:spLocks noChangeArrowheads="1"/>
          </p:cNvSpPr>
          <p:nvPr/>
        </p:nvSpPr>
        <p:spPr bwMode="auto">
          <a:xfrm>
            <a:off x="457200" y="1584325"/>
            <a:ext cx="853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Char char="•"/>
            </a:pPr>
            <a:r>
              <a:rPr lang="en-US" dirty="0"/>
              <a:t> Are there any potential hazard either to the </a:t>
            </a:r>
            <a:r>
              <a:rPr lang="en-US" dirty="0" smtClean="0"/>
              <a:t>groundwater </a:t>
            </a:r>
            <a:r>
              <a:rPr lang="en-US" dirty="0"/>
              <a:t>resource from pollution </a:t>
            </a:r>
            <a:r>
              <a:rPr lang="en-US" dirty="0" smtClean="0"/>
              <a:t>to </a:t>
            </a:r>
            <a:r>
              <a:rPr lang="en-US" dirty="0"/>
              <a:t>any infrastructure due to excessive pumping and subsidence?</a:t>
            </a:r>
          </a:p>
        </p:txBody>
      </p:sp>
      <p:sp>
        <p:nvSpPr>
          <p:cNvPr id="5125" name="Rectangle 7"/>
          <p:cNvSpPr>
            <a:spLocks noChangeArrowheads="1"/>
          </p:cNvSpPr>
          <p:nvPr/>
        </p:nvSpPr>
        <p:spPr bwMode="auto">
          <a:xfrm>
            <a:off x="457200" y="2438400"/>
            <a:ext cx="8458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Char char="•"/>
            </a:pPr>
            <a:r>
              <a:rPr lang="en-US" dirty="0"/>
              <a:t> What is the number of population that can be supported by the available </a:t>
            </a:r>
            <a:r>
              <a:rPr lang="en-US" dirty="0" smtClean="0"/>
              <a:t>water </a:t>
            </a:r>
            <a:r>
              <a:rPr lang="en-US" dirty="0"/>
              <a:t>resource?</a:t>
            </a:r>
          </a:p>
        </p:txBody>
      </p:sp>
      <p:sp>
        <p:nvSpPr>
          <p:cNvPr id="5126" name="Rectangle 8"/>
          <p:cNvSpPr>
            <a:spLocks noChangeArrowheads="1"/>
          </p:cNvSpPr>
          <p:nvPr/>
        </p:nvSpPr>
        <p:spPr bwMode="auto">
          <a:xfrm>
            <a:off x="457200" y="3276600"/>
            <a:ext cx="8458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Char char="•"/>
            </a:pPr>
            <a:r>
              <a:rPr lang="en-US" dirty="0"/>
              <a:t> If there are already </a:t>
            </a:r>
            <a:r>
              <a:rPr lang="en-US" dirty="0" smtClean="0"/>
              <a:t>water </a:t>
            </a:r>
            <a:r>
              <a:rPr lang="en-US" dirty="0"/>
              <a:t>development </a:t>
            </a:r>
            <a:r>
              <a:rPr lang="tr-TR" dirty="0" smtClean="0"/>
              <a:t>studies </a:t>
            </a:r>
            <a:r>
              <a:rPr lang="en-US" dirty="0" smtClean="0"/>
              <a:t>in </a:t>
            </a:r>
            <a:r>
              <a:rPr lang="en-US" dirty="0"/>
              <a:t>the </a:t>
            </a:r>
            <a:r>
              <a:rPr lang="en-US" dirty="0" smtClean="0"/>
              <a:t>area</a:t>
            </a:r>
            <a:r>
              <a:rPr lang="en-US" dirty="0"/>
              <a:t>, is it possible to integrate them in the management program?</a:t>
            </a:r>
          </a:p>
        </p:txBody>
      </p:sp>
      <p:grpSp>
        <p:nvGrpSpPr>
          <p:cNvPr id="7" name="Group 11"/>
          <p:cNvGrpSpPr>
            <a:grpSpLocks/>
          </p:cNvGrpSpPr>
          <p:nvPr/>
        </p:nvGrpSpPr>
        <p:grpSpPr bwMode="auto">
          <a:xfrm>
            <a:off x="6084168" y="5224660"/>
            <a:ext cx="2587629" cy="1481137"/>
            <a:chOff x="4525" y="3387"/>
            <a:chExt cx="1630" cy="933"/>
          </a:xfrm>
        </p:grpSpPr>
        <p:pic>
          <p:nvPicPr>
            <p:cNvPr id="8" name="Picture 12" descr="logo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290616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p:bldP spid="5124" grpId="0"/>
      <p:bldP spid="5125" grpId="0"/>
      <p:bldP spid="5126"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8135" name="Group 7"/>
          <p:cNvGrpSpPr>
            <a:grpSpLocks/>
          </p:cNvGrpSpPr>
          <p:nvPr/>
        </p:nvGrpSpPr>
        <p:grpSpPr bwMode="auto">
          <a:xfrm>
            <a:off x="544513" y="1524000"/>
            <a:ext cx="8066087" cy="3552825"/>
            <a:chOff x="343" y="960"/>
            <a:chExt cx="5081" cy="2238"/>
          </a:xfrm>
        </p:grpSpPr>
        <p:pic>
          <p:nvPicPr>
            <p:cNvPr id="41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 y="960"/>
              <a:ext cx="5078" cy="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8" name="Text Box 4"/>
            <p:cNvSpPr txBox="1">
              <a:spLocks noChangeArrowheads="1"/>
            </p:cNvSpPr>
            <p:nvPr/>
          </p:nvSpPr>
          <p:spPr bwMode="auto">
            <a:xfrm>
              <a:off x="343" y="2901"/>
              <a:ext cx="423" cy="2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p>
          </p:txBody>
        </p:sp>
      </p:grpSp>
      <p:sp>
        <p:nvSpPr>
          <p:cNvPr id="4099" name="Text Box 5"/>
          <p:cNvSpPr txBox="1">
            <a:spLocks noChangeArrowheads="1"/>
          </p:cNvSpPr>
          <p:nvPr/>
        </p:nvSpPr>
        <p:spPr bwMode="auto">
          <a:xfrm>
            <a:off x="2286000" y="473075"/>
            <a:ext cx="45593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sz="3200"/>
              <a:t>Arid regions of the world</a:t>
            </a:r>
            <a:endParaRPr lang="tr-TR" sz="3200"/>
          </a:p>
        </p:txBody>
      </p:sp>
      <p:sp>
        <p:nvSpPr>
          <p:cNvPr id="48134" name="Oval 6"/>
          <p:cNvSpPr>
            <a:spLocks noChangeArrowheads="1"/>
          </p:cNvSpPr>
          <p:nvPr/>
        </p:nvSpPr>
        <p:spPr bwMode="auto">
          <a:xfrm>
            <a:off x="4138613" y="2752725"/>
            <a:ext cx="2209800" cy="685800"/>
          </a:xfrm>
          <a:prstGeom prst="ellipse">
            <a:avLst/>
          </a:prstGeom>
          <a:noFill/>
          <a:ln w="444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6" name="Oval 8"/>
          <p:cNvSpPr>
            <a:spLocks noChangeArrowheads="1"/>
          </p:cNvSpPr>
          <p:nvPr/>
        </p:nvSpPr>
        <p:spPr bwMode="auto">
          <a:xfrm>
            <a:off x="5334000" y="2362200"/>
            <a:ext cx="1981200" cy="685800"/>
          </a:xfrm>
          <a:prstGeom prst="ellipse">
            <a:avLst/>
          </a:prstGeom>
          <a:noFill/>
          <a:ln w="444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137" name="Oval 9"/>
          <p:cNvSpPr>
            <a:spLocks noChangeArrowheads="1"/>
          </p:cNvSpPr>
          <p:nvPr/>
        </p:nvSpPr>
        <p:spPr bwMode="auto">
          <a:xfrm>
            <a:off x="1828800" y="2438400"/>
            <a:ext cx="609600" cy="685800"/>
          </a:xfrm>
          <a:prstGeom prst="ellipse">
            <a:avLst/>
          </a:prstGeom>
          <a:noFill/>
          <a:ln w="444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48138" name="Oval 10"/>
          <p:cNvSpPr>
            <a:spLocks noChangeArrowheads="1"/>
          </p:cNvSpPr>
          <p:nvPr/>
        </p:nvSpPr>
        <p:spPr bwMode="auto">
          <a:xfrm>
            <a:off x="2743200" y="3962400"/>
            <a:ext cx="609600" cy="1066800"/>
          </a:xfrm>
          <a:prstGeom prst="ellipse">
            <a:avLst/>
          </a:prstGeom>
          <a:noFill/>
          <a:ln w="444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48139" name="Oval 11"/>
          <p:cNvSpPr>
            <a:spLocks noChangeArrowheads="1"/>
          </p:cNvSpPr>
          <p:nvPr/>
        </p:nvSpPr>
        <p:spPr bwMode="auto">
          <a:xfrm>
            <a:off x="7162800" y="4038600"/>
            <a:ext cx="914400" cy="685800"/>
          </a:xfrm>
          <a:prstGeom prst="ellipse">
            <a:avLst/>
          </a:prstGeom>
          <a:noFill/>
          <a:ln w="444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48140" name="Oval 12"/>
          <p:cNvSpPr>
            <a:spLocks noChangeArrowheads="1"/>
          </p:cNvSpPr>
          <p:nvPr/>
        </p:nvSpPr>
        <p:spPr bwMode="auto">
          <a:xfrm>
            <a:off x="4800600" y="3962400"/>
            <a:ext cx="533400" cy="685800"/>
          </a:xfrm>
          <a:prstGeom prst="ellipse">
            <a:avLst/>
          </a:prstGeom>
          <a:noFill/>
          <a:ln w="444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grpSp>
        <p:nvGrpSpPr>
          <p:cNvPr id="13" name="Group 11"/>
          <p:cNvGrpSpPr>
            <a:grpSpLocks/>
          </p:cNvGrpSpPr>
          <p:nvPr/>
        </p:nvGrpSpPr>
        <p:grpSpPr bwMode="auto">
          <a:xfrm>
            <a:off x="3367293" y="5039717"/>
            <a:ext cx="2587629" cy="1481137"/>
            <a:chOff x="4525" y="3387"/>
            <a:chExt cx="1630" cy="933"/>
          </a:xfrm>
        </p:grpSpPr>
        <p:pic>
          <p:nvPicPr>
            <p:cNvPr id="14" name="Picture 12" descr="logo2"/>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41453206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813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8134"/>
                                        </p:tgtEl>
                                        <p:attrNameLst>
                                          <p:attrName>style.visibility</p:attrName>
                                        </p:attrNameLst>
                                      </p:cBhvr>
                                      <p:to>
                                        <p:strVal val="visible"/>
                                      </p:to>
                                    </p:set>
                                    <p:anim calcmode="lin" valueType="num">
                                      <p:cBhvr additive="base">
                                        <p:cTn id="11" dur="500" fill="hold"/>
                                        <p:tgtEl>
                                          <p:spTgt spid="48134"/>
                                        </p:tgtEl>
                                        <p:attrNameLst>
                                          <p:attrName>ppt_x</p:attrName>
                                        </p:attrNameLst>
                                      </p:cBhvr>
                                      <p:tavLst>
                                        <p:tav tm="0">
                                          <p:val>
                                            <p:strVal val="#ppt_x"/>
                                          </p:val>
                                        </p:tav>
                                        <p:tav tm="100000">
                                          <p:val>
                                            <p:strVal val="#ppt_x"/>
                                          </p:val>
                                        </p:tav>
                                      </p:tavLst>
                                    </p:anim>
                                    <p:anim calcmode="lin" valueType="num">
                                      <p:cBhvr additive="base">
                                        <p:cTn id="12" dur="500" fill="hold"/>
                                        <p:tgtEl>
                                          <p:spTgt spid="4813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8136"/>
                                        </p:tgtEl>
                                        <p:attrNameLst>
                                          <p:attrName>style.visibility</p:attrName>
                                        </p:attrNameLst>
                                      </p:cBhvr>
                                      <p:to>
                                        <p:strVal val="visible"/>
                                      </p:to>
                                    </p:set>
                                    <p:anim calcmode="lin" valueType="num">
                                      <p:cBhvr additive="base">
                                        <p:cTn id="17" dur="500" fill="hold"/>
                                        <p:tgtEl>
                                          <p:spTgt spid="48136"/>
                                        </p:tgtEl>
                                        <p:attrNameLst>
                                          <p:attrName>ppt_x</p:attrName>
                                        </p:attrNameLst>
                                      </p:cBhvr>
                                      <p:tavLst>
                                        <p:tav tm="0">
                                          <p:val>
                                            <p:strVal val="#ppt_x"/>
                                          </p:val>
                                        </p:tav>
                                        <p:tav tm="100000">
                                          <p:val>
                                            <p:strVal val="#ppt_x"/>
                                          </p:val>
                                        </p:tav>
                                      </p:tavLst>
                                    </p:anim>
                                    <p:anim calcmode="lin" valueType="num">
                                      <p:cBhvr additive="base">
                                        <p:cTn id="18" dur="500" fill="hold"/>
                                        <p:tgtEl>
                                          <p:spTgt spid="4813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8137"/>
                                        </p:tgtEl>
                                        <p:attrNameLst>
                                          <p:attrName>style.visibility</p:attrName>
                                        </p:attrNameLst>
                                      </p:cBhvr>
                                      <p:to>
                                        <p:strVal val="visible"/>
                                      </p:to>
                                    </p:set>
                                    <p:anim calcmode="lin" valueType="num">
                                      <p:cBhvr additive="base">
                                        <p:cTn id="23" dur="500" fill="hold"/>
                                        <p:tgtEl>
                                          <p:spTgt spid="48137"/>
                                        </p:tgtEl>
                                        <p:attrNameLst>
                                          <p:attrName>ppt_x</p:attrName>
                                        </p:attrNameLst>
                                      </p:cBhvr>
                                      <p:tavLst>
                                        <p:tav tm="0">
                                          <p:val>
                                            <p:strVal val="#ppt_x"/>
                                          </p:val>
                                        </p:tav>
                                        <p:tav tm="100000">
                                          <p:val>
                                            <p:strVal val="#ppt_x"/>
                                          </p:val>
                                        </p:tav>
                                      </p:tavLst>
                                    </p:anim>
                                    <p:anim calcmode="lin" valueType="num">
                                      <p:cBhvr additive="base">
                                        <p:cTn id="24" dur="500" fill="hold"/>
                                        <p:tgtEl>
                                          <p:spTgt spid="48137"/>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8138"/>
                                        </p:tgtEl>
                                        <p:attrNameLst>
                                          <p:attrName>style.visibility</p:attrName>
                                        </p:attrNameLst>
                                      </p:cBhvr>
                                      <p:to>
                                        <p:strVal val="visible"/>
                                      </p:to>
                                    </p:set>
                                    <p:anim calcmode="lin" valueType="num">
                                      <p:cBhvr additive="base">
                                        <p:cTn id="29" dur="500" fill="hold"/>
                                        <p:tgtEl>
                                          <p:spTgt spid="48138"/>
                                        </p:tgtEl>
                                        <p:attrNameLst>
                                          <p:attrName>ppt_x</p:attrName>
                                        </p:attrNameLst>
                                      </p:cBhvr>
                                      <p:tavLst>
                                        <p:tav tm="0">
                                          <p:val>
                                            <p:strVal val="#ppt_x"/>
                                          </p:val>
                                        </p:tav>
                                        <p:tav tm="100000">
                                          <p:val>
                                            <p:strVal val="#ppt_x"/>
                                          </p:val>
                                        </p:tav>
                                      </p:tavLst>
                                    </p:anim>
                                    <p:anim calcmode="lin" valueType="num">
                                      <p:cBhvr additive="base">
                                        <p:cTn id="30" dur="500" fill="hold"/>
                                        <p:tgtEl>
                                          <p:spTgt spid="48138"/>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8139"/>
                                        </p:tgtEl>
                                        <p:attrNameLst>
                                          <p:attrName>style.visibility</p:attrName>
                                        </p:attrNameLst>
                                      </p:cBhvr>
                                      <p:to>
                                        <p:strVal val="visible"/>
                                      </p:to>
                                    </p:set>
                                    <p:anim calcmode="lin" valueType="num">
                                      <p:cBhvr additive="base">
                                        <p:cTn id="35" dur="500" fill="hold"/>
                                        <p:tgtEl>
                                          <p:spTgt spid="48139"/>
                                        </p:tgtEl>
                                        <p:attrNameLst>
                                          <p:attrName>ppt_x</p:attrName>
                                        </p:attrNameLst>
                                      </p:cBhvr>
                                      <p:tavLst>
                                        <p:tav tm="0">
                                          <p:val>
                                            <p:strVal val="#ppt_x"/>
                                          </p:val>
                                        </p:tav>
                                        <p:tav tm="100000">
                                          <p:val>
                                            <p:strVal val="#ppt_x"/>
                                          </p:val>
                                        </p:tav>
                                      </p:tavLst>
                                    </p:anim>
                                    <p:anim calcmode="lin" valueType="num">
                                      <p:cBhvr additive="base">
                                        <p:cTn id="36" dur="500" fill="hold"/>
                                        <p:tgtEl>
                                          <p:spTgt spid="48139"/>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8140"/>
                                        </p:tgtEl>
                                        <p:attrNameLst>
                                          <p:attrName>style.visibility</p:attrName>
                                        </p:attrNameLst>
                                      </p:cBhvr>
                                      <p:to>
                                        <p:strVal val="visible"/>
                                      </p:to>
                                    </p:set>
                                    <p:anim calcmode="lin" valueType="num">
                                      <p:cBhvr additive="base">
                                        <p:cTn id="41" dur="500" fill="hold"/>
                                        <p:tgtEl>
                                          <p:spTgt spid="48140"/>
                                        </p:tgtEl>
                                        <p:attrNameLst>
                                          <p:attrName>ppt_x</p:attrName>
                                        </p:attrNameLst>
                                      </p:cBhvr>
                                      <p:tavLst>
                                        <p:tav tm="0">
                                          <p:val>
                                            <p:strVal val="#ppt_x"/>
                                          </p:val>
                                        </p:tav>
                                        <p:tav tm="100000">
                                          <p:val>
                                            <p:strVal val="#ppt_x"/>
                                          </p:val>
                                        </p:tav>
                                      </p:tavLst>
                                    </p:anim>
                                    <p:anim calcmode="lin" valueType="num">
                                      <p:cBhvr additive="base">
                                        <p:cTn id="42" dur="500" fill="hold"/>
                                        <p:tgtEl>
                                          <p:spTgt spid="48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 grpId="0" animBg="1"/>
      <p:bldP spid="48136" grpId="0" animBg="1"/>
      <p:bldP spid="48137" grpId="0" animBg="1"/>
      <p:bldP spid="48138" grpId="0" animBg="1"/>
      <p:bldP spid="48139" grpId="0" animBg="1"/>
      <p:bldP spid="4814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914400" y="455503"/>
            <a:ext cx="649287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dirty="0" smtClean="0">
                <a:solidFill>
                  <a:srgbClr val="FF3300"/>
                </a:solidFill>
              </a:rPr>
              <a:t>WATER </a:t>
            </a:r>
            <a:r>
              <a:rPr lang="en-US" dirty="0">
                <a:solidFill>
                  <a:srgbClr val="FF3300"/>
                </a:solidFill>
              </a:rPr>
              <a:t>USAGE MAY BE CURTAILED THROUGH SOME EFFECTIVE MECHANISMS, WHICH MAY BE STATED AS FOLLOWS</a:t>
            </a:r>
            <a:r>
              <a:rPr lang="ar-SA" dirty="0">
                <a:solidFill>
                  <a:srgbClr val="FF3300"/>
                </a:solidFill>
              </a:rPr>
              <a:t>.</a:t>
            </a:r>
            <a:r>
              <a:rPr lang="en-US" dirty="0">
                <a:solidFill>
                  <a:srgbClr val="FF3300"/>
                </a:solidFill>
              </a:rPr>
              <a:t> </a:t>
            </a:r>
          </a:p>
        </p:txBody>
      </p:sp>
      <p:sp>
        <p:nvSpPr>
          <p:cNvPr id="10243" name="Rectangle 5"/>
          <p:cNvSpPr>
            <a:spLocks noChangeArrowheads="1"/>
          </p:cNvSpPr>
          <p:nvPr/>
        </p:nvSpPr>
        <p:spPr bwMode="auto">
          <a:xfrm>
            <a:off x="76200" y="1447800"/>
            <a:ext cx="90678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Blip>
                <a:blip r:embed="rId2"/>
              </a:buBlip>
            </a:pPr>
            <a:r>
              <a:rPr lang="en-US" dirty="0"/>
              <a:t> The </a:t>
            </a:r>
            <a:r>
              <a:rPr lang="en-US" dirty="0" smtClean="0"/>
              <a:t>water </a:t>
            </a:r>
            <a:r>
              <a:rPr lang="en-US" dirty="0"/>
              <a:t>reservoir </a:t>
            </a:r>
            <a:r>
              <a:rPr lang="en-US" dirty="0">
                <a:solidFill>
                  <a:srgbClr val="FF3300"/>
                </a:solidFill>
              </a:rPr>
              <a:t>monitoring</a:t>
            </a:r>
            <a:r>
              <a:rPr lang="en-US" dirty="0"/>
              <a:t> requires </a:t>
            </a:r>
            <a:r>
              <a:rPr lang="en-US" dirty="0">
                <a:solidFill>
                  <a:srgbClr val="FF3300"/>
                </a:solidFill>
              </a:rPr>
              <a:t>extensive records</a:t>
            </a:r>
            <a:r>
              <a:rPr lang="en-US" dirty="0"/>
              <a:t> and investigations.  This may be one of the key reasons why </a:t>
            </a:r>
            <a:r>
              <a:rPr lang="en-US" dirty="0">
                <a:solidFill>
                  <a:srgbClr val="FF3300"/>
                </a:solidFill>
              </a:rPr>
              <a:t>overdraft</a:t>
            </a:r>
            <a:r>
              <a:rPr lang="en-US" dirty="0"/>
              <a:t> may escape recognition until it is too late because the effects of </a:t>
            </a:r>
            <a:r>
              <a:rPr lang="en-US" dirty="0">
                <a:solidFill>
                  <a:srgbClr val="FF3300"/>
                </a:solidFill>
              </a:rPr>
              <a:t>development</a:t>
            </a:r>
            <a:r>
              <a:rPr lang="en-US" dirty="0"/>
              <a:t> are commonly </a:t>
            </a:r>
            <a:r>
              <a:rPr lang="en-US" dirty="0">
                <a:solidFill>
                  <a:srgbClr val="FF3300"/>
                </a:solidFill>
              </a:rPr>
              <a:t>obscure</a:t>
            </a:r>
            <a:r>
              <a:rPr lang="en-US" dirty="0"/>
              <a:t>, </a:t>
            </a:r>
            <a:r>
              <a:rPr lang="en-US" dirty="0">
                <a:solidFill>
                  <a:srgbClr val="FF3300"/>
                </a:solidFill>
              </a:rPr>
              <a:t>complex</a:t>
            </a:r>
            <a:r>
              <a:rPr lang="en-US" dirty="0"/>
              <a:t> and becomes </a:t>
            </a:r>
            <a:r>
              <a:rPr lang="en-US" dirty="0">
                <a:solidFill>
                  <a:srgbClr val="FF3300"/>
                </a:solidFill>
              </a:rPr>
              <a:t>understandable slowly by time,</a:t>
            </a:r>
          </a:p>
        </p:txBody>
      </p:sp>
      <p:sp>
        <p:nvSpPr>
          <p:cNvPr id="10244" name="Rectangle 6"/>
          <p:cNvSpPr>
            <a:spLocks noChangeArrowheads="1"/>
          </p:cNvSpPr>
          <p:nvPr/>
        </p:nvSpPr>
        <p:spPr bwMode="auto">
          <a:xfrm>
            <a:off x="76200" y="2803525"/>
            <a:ext cx="90678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Blip>
                <a:blip r:embed="rId2"/>
              </a:buBlip>
            </a:pPr>
            <a:r>
              <a:rPr lang="en-US" dirty="0"/>
              <a:t> The causes and effects of </a:t>
            </a:r>
            <a:r>
              <a:rPr lang="en-US" dirty="0" smtClean="0">
                <a:solidFill>
                  <a:srgbClr val="FF3300"/>
                </a:solidFill>
              </a:rPr>
              <a:t>water </a:t>
            </a:r>
            <a:r>
              <a:rPr lang="en-US" dirty="0">
                <a:solidFill>
                  <a:srgbClr val="FF3300"/>
                </a:solidFill>
              </a:rPr>
              <a:t>overdraft</a:t>
            </a:r>
            <a:r>
              <a:rPr lang="en-US" dirty="0"/>
              <a:t> are not reversible immediately or fully. Consequently, cutting of withdrawals in the reverse order of their priorities does not assure that the overdraft trend will be reversed. There may be either of two reasonable doubts that the available facts would suffice to sustain them against any appeal from an order for reduction, or that the statutory procedure would in fact recapture the status of the earlier appropriators,</a:t>
            </a:r>
          </a:p>
        </p:txBody>
      </p:sp>
      <p:sp>
        <p:nvSpPr>
          <p:cNvPr id="10245" name="Rectangle 7"/>
          <p:cNvSpPr>
            <a:spLocks noChangeArrowheads="1"/>
          </p:cNvSpPr>
          <p:nvPr/>
        </p:nvSpPr>
        <p:spPr bwMode="auto">
          <a:xfrm>
            <a:off x="114300" y="4612262"/>
            <a:ext cx="89916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justLow" rtl="0">
              <a:buFontTx/>
              <a:buBlip>
                <a:blip r:embed="rId2"/>
              </a:buBlip>
            </a:pPr>
            <a:r>
              <a:rPr lang="en-US" dirty="0"/>
              <a:t> Even in a </a:t>
            </a:r>
            <a:r>
              <a:rPr lang="en-US" dirty="0" smtClean="0"/>
              <a:t>water </a:t>
            </a:r>
            <a:r>
              <a:rPr lang="en-US" dirty="0"/>
              <a:t>basin in which the </a:t>
            </a:r>
            <a:r>
              <a:rPr lang="en-US" dirty="0">
                <a:solidFill>
                  <a:srgbClr val="FF3300"/>
                </a:solidFill>
              </a:rPr>
              <a:t>perennial or sustainable yield</a:t>
            </a:r>
            <a:r>
              <a:rPr lang="en-US" dirty="0"/>
              <a:t>  and appropriations for use are about equal in total, some further development may be feasible.  </a:t>
            </a:r>
          </a:p>
        </p:txBody>
      </p:sp>
      <p:grpSp>
        <p:nvGrpSpPr>
          <p:cNvPr id="6" name="Group 11"/>
          <p:cNvGrpSpPr>
            <a:grpSpLocks/>
          </p:cNvGrpSpPr>
          <p:nvPr/>
        </p:nvGrpSpPr>
        <p:grpSpPr bwMode="auto">
          <a:xfrm>
            <a:off x="6048440" y="5376863"/>
            <a:ext cx="2587629" cy="1481137"/>
            <a:chOff x="4525" y="3387"/>
            <a:chExt cx="1630" cy="933"/>
          </a:xfrm>
        </p:grpSpPr>
        <p:pic>
          <p:nvPicPr>
            <p:cNvPr id="7" name="Picture 12" descr="logo2"/>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2137944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p:bldP spid="102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0" y="476672"/>
            <a:ext cx="9358313"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en-US" sz="8000" dirty="0">
                <a:solidFill>
                  <a:srgbClr val="FF3300"/>
                </a:solidFill>
              </a:rPr>
              <a:t>CLIMATE CHANGE</a:t>
            </a:r>
            <a:r>
              <a:rPr lang="en-US" sz="4000" dirty="0">
                <a:solidFill>
                  <a:srgbClr val="FF3300"/>
                </a:solidFill>
              </a:rPr>
              <a:t> </a:t>
            </a:r>
          </a:p>
          <a:p>
            <a:pPr algn="ctr" rtl="0" eaLnBrk="1" hangingPunct="1"/>
            <a:r>
              <a:rPr lang="en-US" sz="4000" dirty="0">
                <a:solidFill>
                  <a:srgbClr val="FF3300"/>
                </a:solidFill>
              </a:rPr>
              <a:t>DUE TO HUMAN </a:t>
            </a:r>
          </a:p>
          <a:p>
            <a:pPr algn="ctr" rtl="0" eaLnBrk="1" hangingPunct="1"/>
            <a:r>
              <a:rPr lang="en-US" sz="4000" dirty="0">
                <a:solidFill>
                  <a:srgbClr val="FF3300"/>
                </a:solidFill>
              </a:rPr>
              <a:t>INTERACTION WITH </a:t>
            </a:r>
          </a:p>
          <a:p>
            <a:pPr algn="ctr" rtl="0" eaLnBrk="1" hangingPunct="1"/>
            <a:r>
              <a:rPr lang="en-US" sz="4000" dirty="0">
                <a:solidFill>
                  <a:srgbClr val="FF3300"/>
                </a:solidFill>
              </a:rPr>
              <a:t>ATMOSPHERIC ENVIRONMENT</a:t>
            </a:r>
            <a:endParaRPr lang="tr-TR" sz="4000" dirty="0">
              <a:solidFill>
                <a:srgbClr val="FF3300"/>
              </a:solidFill>
            </a:endParaRPr>
          </a:p>
        </p:txBody>
      </p:sp>
      <p:grpSp>
        <p:nvGrpSpPr>
          <p:cNvPr id="3" name="Group 11"/>
          <p:cNvGrpSpPr>
            <a:grpSpLocks/>
          </p:cNvGrpSpPr>
          <p:nvPr/>
        </p:nvGrpSpPr>
        <p:grpSpPr bwMode="auto">
          <a:xfrm>
            <a:off x="3385341" y="4797152"/>
            <a:ext cx="2587629" cy="1481137"/>
            <a:chOff x="4525" y="3387"/>
            <a:chExt cx="1630" cy="933"/>
          </a:xfrm>
        </p:grpSpPr>
        <p:pic>
          <p:nvPicPr>
            <p:cNvPr id="4" name="Picture 12" descr="logo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24025814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2497138" y="381000"/>
            <a:ext cx="3675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rtl="0"/>
            <a:r>
              <a:rPr lang="en-US">
                <a:latin typeface="Verdana" pitchFamily="34" charset="0"/>
              </a:rPr>
              <a:t>Global warming questions are</a:t>
            </a:r>
            <a:r>
              <a:rPr lang="ar-SA">
                <a:latin typeface="Verdana" pitchFamily="34" charset="0"/>
              </a:rPr>
              <a:t>:</a:t>
            </a:r>
          </a:p>
        </p:txBody>
      </p:sp>
      <p:sp>
        <p:nvSpPr>
          <p:cNvPr id="31747" name="Rectangle 3"/>
          <p:cNvSpPr>
            <a:spLocks noChangeArrowheads="1"/>
          </p:cNvSpPr>
          <p:nvPr/>
        </p:nvSpPr>
        <p:spPr bwMode="auto">
          <a:xfrm>
            <a:off x="2514600" y="1066800"/>
            <a:ext cx="40179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latin typeface="Verdana" pitchFamily="34" charset="0"/>
              </a:rPr>
              <a:t>How much is the world warming?</a:t>
            </a:r>
            <a:r>
              <a:rPr lang="ar-SA" i="1">
                <a:latin typeface="Verdana" pitchFamily="34" charset="0"/>
              </a:rPr>
              <a:t/>
            </a:r>
            <a:br>
              <a:rPr lang="ar-SA" i="1">
                <a:latin typeface="Verdana" pitchFamily="34" charset="0"/>
              </a:rPr>
            </a:br>
            <a:endParaRPr lang="en-US" i="1">
              <a:latin typeface="Verdana" pitchFamily="34" charset="0"/>
            </a:endParaRPr>
          </a:p>
        </p:txBody>
      </p:sp>
      <p:sp>
        <p:nvSpPr>
          <p:cNvPr id="31748" name="Rectangle 4"/>
          <p:cNvSpPr>
            <a:spLocks noChangeArrowheads="1"/>
          </p:cNvSpPr>
          <p:nvPr/>
        </p:nvSpPr>
        <p:spPr bwMode="auto">
          <a:xfrm>
            <a:off x="2514600" y="1720850"/>
            <a:ext cx="3835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latin typeface="Verdana" pitchFamily="34" charset="0"/>
              </a:rPr>
              <a:t>Is the recent warming unusual?</a:t>
            </a:r>
            <a:r>
              <a:rPr lang="ar-SA" i="1">
                <a:latin typeface="Verdana" pitchFamily="34" charset="0"/>
              </a:rPr>
              <a:t/>
            </a:r>
            <a:br>
              <a:rPr lang="ar-SA" i="1">
                <a:latin typeface="Verdana" pitchFamily="34" charset="0"/>
              </a:rPr>
            </a:br>
            <a:endParaRPr lang="en-US" i="1">
              <a:latin typeface="Verdana" pitchFamily="34" charset="0"/>
            </a:endParaRPr>
          </a:p>
        </p:txBody>
      </p:sp>
      <p:sp>
        <p:nvSpPr>
          <p:cNvPr id="31749" name="Rectangle 5"/>
          <p:cNvSpPr>
            <a:spLocks noChangeArrowheads="1"/>
          </p:cNvSpPr>
          <p:nvPr/>
        </p:nvSpPr>
        <p:spPr bwMode="auto">
          <a:xfrm>
            <a:off x="1524000" y="2254250"/>
            <a:ext cx="6096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latin typeface="Verdana" pitchFamily="34" charset="0"/>
              </a:rPr>
              <a:t>How rapidly did climate change in the distant past?</a:t>
            </a:r>
            <a:r>
              <a:rPr lang="ar-SA" i="1">
                <a:latin typeface="Verdana" pitchFamily="34" charset="0"/>
              </a:rPr>
              <a:t/>
            </a:r>
            <a:br>
              <a:rPr lang="ar-SA" i="1">
                <a:latin typeface="Verdana" pitchFamily="34" charset="0"/>
              </a:rPr>
            </a:br>
            <a:endParaRPr lang="en-US" i="1">
              <a:latin typeface="Verdana" pitchFamily="34" charset="0"/>
            </a:endParaRPr>
          </a:p>
        </p:txBody>
      </p:sp>
      <p:sp>
        <p:nvSpPr>
          <p:cNvPr id="31750" name="Rectangle 6"/>
          <p:cNvSpPr>
            <a:spLocks noChangeArrowheads="1"/>
          </p:cNvSpPr>
          <p:nvPr/>
        </p:nvSpPr>
        <p:spPr bwMode="auto">
          <a:xfrm>
            <a:off x="1304925" y="2819400"/>
            <a:ext cx="653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rtl="0"/>
            <a:r>
              <a:rPr lang="en-US" i="1">
                <a:latin typeface="Verdana" pitchFamily="34" charset="0"/>
              </a:rPr>
              <a:t>Have precipitation and atmospheric moisture changed?</a:t>
            </a:r>
            <a:endParaRPr lang="ar-SA" i="1">
              <a:latin typeface="Verdana" pitchFamily="34" charset="0"/>
            </a:endParaRPr>
          </a:p>
        </p:txBody>
      </p:sp>
      <p:sp>
        <p:nvSpPr>
          <p:cNvPr id="31751" name="Rectangle 7"/>
          <p:cNvSpPr>
            <a:spLocks noChangeArrowheads="1"/>
          </p:cNvSpPr>
          <p:nvPr/>
        </p:nvSpPr>
        <p:spPr bwMode="auto">
          <a:xfrm>
            <a:off x="1522413" y="3473450"/>
            <a:ext cx="61007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i="1">
                <a:latin typeface="Verdana" pitchFamily="34" charset="0"/>
              </a:rPr>
              <a:t>Are the atmospheric/oceanic circulations changing?</a:t>
            </a:r>
            <a:r>
              <a:rPr lang="ar-SA" i="1">
                <a:latin typeface="Verdana" pitchFamily="34" charset="0"/>
              </a:rPr>
              <a:t/>
            </a:r>
            <a:br>
              <a:rPr lang="ar-SA" i="1">
                <a:latin typeface="Verdana" pitchFamily="34" charset="0"/>
              </a:rPr>
            </a:br>
            <a:endParaRPr lang="en-US" i="1">
              <a:latin typeface="Verdana" pitchFamily="34" charset="0"/>
            </a:endParaRPr>
          </a:p>
        </p:txBody>
      </p:sp>
      <p:sp>
        <p:nvSpPr>
          <p:cNvPr id="31752" name="Rectangle 8"/>
          <p:cNvSpPr>
            <a:spLocks noChangeArrowheads="1"/>
          </p:cNvSpPr>
          <p:nvPr/>
        </p:nvSpPr>
        <p:spPr bwMode="auto">
          <a:xfrm>
            <a:off x="228600" y="4038600"/>
            <a:ext cx="8915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rtl="0">
              <a:spcBef>
                <a:spcPct val="50000"/>
              </a:spcBef>
            </a:pPr>
            <a:r>
              <a:rPr lang="en-US" i="1">
                <a:latin typeface="Verdana" pitchFamily="34" charset="0"/>
              </a:rPr>
              <a:t>Has climate variability, or have climate extremes, changed?</a:t>
            </a:r>
          </a:p>
          <a:p>
            <a:pPr rtl="0">
              <a:spcBef>
                <a:spcPct val="50000"/>
              </a:spcBef>
            </a:pPr>
            <a:endParaRPr lang="ar-SA" sz="2400" i="1"/>
          </a:p>
        </p:txBody>
      </p:sp>
      <p:sp>
        <p:nvSpPr>
          <p:cNvPr id="31753" name="Rectangle 9"/>
          <p:cNvSpPr>
            <a:spLocks noChangeArrowheads="1"/>
          </p:cNvSpPr>
          <p:nvPr/>
        </p:nvSpPr>
        <p:spPr bwMode="auto">
          <a:xfrm>
            <a:off x="1825625" y="4510088"/>
            <a:ext cx="54943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rtl="0"/>
            <a:r>
              <a:rPr lang="en-US" i="1">
                <a:latin typeface="Verdana" pitchFamily="34" charset="0"/>
              </a:rPr>
              <a:t>Are the observed trends internally consistent</a:t>
            </a:r>
            <a:r>
              <a:rPr lang="ar-SA" i="1">
                <a:latin typeface="Verdana" pitchFamily="34" charset="0"/>
              </a:rPr>
              <a:t>?</a:t>
            </a:r>
          </a:p>
        </p:txBody>
      </p:sp>
      <p:sp>
        <p:nvSpPr>
          <p:cNvPr id="31754" name="Text Box 10"/>
          <p:cNvSpPr txBox="1">
            <a:spLocks noChangeArrowheads="1"/>
          </p:cNvSpPr>
          <p:nvPr/>
        </p:nvSpPr>
        <p:spPr bwMode="auto">
          <a:xfrm>
            <a:off x="152400" y="5059363"/>
            <a:ext cx="887412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eaLnBrk="1" hangingPunct="1"/>
            <a:r>
              <a:rPr lang="tr-TR" sz="3200"/>
              <a:t>What are the effects on WATER RESOURCES?</a:t>
            </a:r>
          </a:p>
          <a:p>
            <a:pPr algn="ctr" rtl="0" eaLnBrk="1" hangingPunct="1"/>
            <a:r>
              <a:rPr lang="tr-TR" sz="3200"/>
              <a:t>“Scientific information and knowledge”</a:t>
            </a:r>
            <a:endParaRPr lang="en-US" sz="3200"/>
          </a:p>
        </p:txBody>
      </p:sp>
    </p:spTree>
    <p:extLst>
      <p:ext uri="{BB962C8B-B14F-4D97-AF65-F5344CB8AC3E}">
        <p14:creationId xmlns:p14="http://schemas.microsoft.com/office/powerpoint/2010/main" val="21719582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linds(horizontal)">
                                      <p:cBhvr>
                                        <p:cTn id="7" dur="500"/>
                                        <p:tgtEl>
                                          <p:spTgt spid="317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blinds(horizontal)">
                                      <p:cBhvr>
                                        <p:cTn id="12" dur="500"/>
                                        <p:tgtEl>
                                          <p:spTgt spid="317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748"/>
                                        </p:tgtEl>
                                        <p:attrNameLst>
                                          <p:attrName>style.visibility</p:attrName>
                                        </p:attrNameLst>
                                      </p:cBhvr>
                                      <p:to>
                                        <p:strVal val="visible"/>
                                      </p:to>
                                    </p:set>
                                    <p:animEffect transition="in" filter="blinds(horizontal)">
                                      <p:cBhvr>
                                        <p:cTn id="17" dur="500"/>
                                        <p:tgtEl>
                                          <p:spTgt spid="3174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749"/>
                                        </p:tgtEl>
                                        <p:attrNameLst>
                                          <p:attrName>style.visibility</p:attrName>
                                        </p:attrNameLst>
                                      </p:cBhvr>
                                      <p:to>
                                        <p:strVal val="visible"/>
                                      </p:to>
                                    </p:set>
                                    <p:animEffect transition="in" filter="blinds(horizontal)">
                                      <p:cBhvr>
                                        <p:cTn id="22" dur="500"/>
                                        <p:tgtEl>
                                          <p:spTgt spid="3174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1750"/>
                                        </p:tgtEl>
                                        <p:attrNameLst>
                                          <p:attrName>style.visibility</p:attrName>
                                        </p:attrNameLst>
                                      </p:cBhvr>
                                      <p:to>
                                        <p:strVal val="visible"/>
                                      </p:to>
                                    </p:set>
                                    <p:animEffect transition="in" filter="blinds(horizontal)">
                                      <p:cBhvr>
                                        <p:cTn id="27" dur="500"/>
                                        <p:tgtEl>
                                          <p:spTgt spid="3175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1751"/>
                                        </p:tgtEl>
                                        <p:attrNameLst>
                                          <p:attrName>style.visibility</p:attrName>
                                        </p:attrNameLst>
                                      </p:cBhvr>
                                      <p:to>
                                        <p:strVal val="visible"/>
                                      </p:to>
                                    </p:set>
                                    <p:animEffect transition="in" filter="blinds(horizontal)">
                                      <p:cBhvr>
                                        <p:cTn id="32" dur="500"/>
                                        <p:tgtEl>
                                          <p:spTgt spid="3175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1752"/>
                                        </p:tgtEl>
                                        <p:attrNameLst>
                                          <p:attrName>style.visibility</p:attrName>
                                        </p:attrNameLst>
                                      </p:cBhvr>
                                      <p:to>
                                        <p:strVal val="visible"/>
                                      </p:to>
                                    </p:set>
                                    <p:animEffect transition="in" filter="blinds(horizontal)">
                                      <p:cBhvr>
                                        <p:cTn id="37" dur="500"/>
                                        <p:tgtEl>
                                          <p:spTgt spid="3175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1753"/>
                                        </p:tgtEl>
                                        <p:attrNameLst>
                                          <p:attrName>style.visibility</p:attrName>
                                        </p:attrNameLst>
                                      </p:cBhvr>
                                      <p:to>
                                        <p:strVal val="visible"/>
                                      </p:to>
                                    </p:set>
                                    <p:animEffect transition="in" filter="blinds(horizontal)">
                                      <p:cBhvr>
                                        <p:cTn id="42" dur="500"/>
                                        <p:tgtEl>
                                          <p:spTgt spid="3175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1754"/>
                                        </p:tgtEl>
                                        <p:attrNameLst>
                                          <p:attrName>style.visibility</p:attrName>
                                        </p:attrNameLst>
                                      </p:cBhvr>
                                      <p:to>
                                        <p:strVal val="visible"/>
                                      </p:to>
                                    </p:set>
                                    <p:animEffect transition="in" filter="blinds(horizontal)">
                                      <p:cBhvr>
                                        <p:cTn id="47" dur="500"/>
                                        <p:tgtEl>
                                          <p:spTgt spid="3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p:bldP spid="31748" grpId="0"/>
      <p:bldP spid="31749" grpId="0"/>
      <p:bldP spid="31750" grpId="0"/>
      <p:bldP spid="31751" grpId="0"/>
      <p:bldP spid="31752" grpId="0"/>
      <p:bldP spid="31753" grpId="0"/>
      <p:bldP spid="317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Trade_Winds_fig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
            <a:ext cx="86106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3"/>
          <p:cNvSpPr txBox="1">
            <a:spLocks noChangeArrowheads="1"/>
          </p:cNvSpPr>
          <p:nvPr/>
        </p:nvSpPr>
        <p:spPr bwMode="auto">
          <a:xfrm>
            <a:off x="5105400" y="5181600"/>
            <a:ext cx="1905000" cy="77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spcBef>
                <a:spcPct val="50000"/>
              </a:spcBef>
            </a:pPr>
            <a:r>
              <a:rPr lang="en-US"/>
              <a:t>10-12 km</a:t>
            </a:r>
          </a:p>
          <a:p>
            <a:pPr algn="l" rtl="0" eaLnBrk="1" hangingPunct="1">
              <a:spcBef>
                <a:spcPct val="50000"/>
              </a:spcBef>
            </a:pPr>
            <a:r>
              <a:rPr lang="en-US">
                <a:sym typeface="Symbol" pitchFamily="18" charset="2"/>
              </a:rPr>
              <a:t>  700 m</a:t>
            </a:r>
          </a:p>
        </p:txBody>
      </p:sp>
      <p:sp>
        <p:nvSpPr>
          <p:cNvPr id="30724" name="Text Box 4"/>
          <p:cNvSpPr txBox="1">
            <a:spLocks noChangeArrowheads="1"/>
          </p:cNvSpPr>
          <p:nvPr/>
        </p:nvSpPr>
        <p:spPr bwMode="auto">
          <a:xfrm rot="3810788">
            <a:off x="6388893" y="1840707"/>
            <a:ext cx="11223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t>3000 km</a:t>
            </a:r>
          </a:p>
          <a:p>
            <a:pPr algn="l" rtl="0" eaLnBrk="1" hangingPunct="1"/>
            <a:r>
              <a:rPr lang="en-US">
                <a:sym typeface="Symbol" pitchFamily="18" charset="2"/>
              </a:rPr>
              <a:t> 250 km</a:t>
            </a:r>
          </a:p>
        </p:txBody>
      </p:sp>
      <p:sp>
        <p:nvSpPr>
          <p:cNvPr id="30725" name="Line 5"/>
          <p:cNvSpPr>
            <a:spLocks noChangeShapeType="1"/>
          </p:cNvSpPr>
          <p:nvPr/>
        </p:nvSpPr>
        <p:spPr bwMode="auto">
          <a:xfrm>
            <a:off x="6172200" y="5791200"/>
            <a:ext cx="533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726" name="Line 6"/>
          <p:cNvSpPr>
            <a:spLocks noChangeShapeType="1"/>
          </p:cNvSpPr>
          <p:nvPr/>
        </p:nvSpPr>
        <p:spPr bwMode="auto">
          <a:xfrm flipH="1" flipV="1">
            <a:off x="6324600" y="1295400"/>
            <a:ext cx="228600" cy="457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30727" name="Group 10"/>
          <p:cNvGrpSpPr>
            <a:grpSpLocks/>
          </p:cNvGrpSpPr>
          <p:nvPr/>
        </p:nvGrpSpPr>
        <p:grpSpPr bwMode="auto">
          <a:xfrm>
            <a:off x="6858000" y="4495800"/>
            <a:ext cx="1708150" cy="1744663"/>
            <a:chOff x="4320" y="3072"/>
            <a:chExt cx="1076" cy="1099"/>
          </a:xfrm>
        </p:grpSpPr>
        <p:pic>
          <p:nvPicPr>
            <p:cNvPr id="30729" name="Picture 8" descr="logo2"/>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423" y="3471"/>
              <a:ext cx="839" cy="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30" name="Text Box 9"/>
            <p:cNvSpPr txBox="1">
              <a:spLocks noChangeArrowheads="1"/>
            </p:cNvSpPr>
            <p:nvPr/>
          </p:nvSpPr>
          <p:spPr bwMode="auto">
            <a:xfrm>
              <a:off x="4320" y="3072"/>
              <a:ext cx="1076"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tr-TR" b="1">
                  <a:solidFill>
                    <a:srgbClr val="3333FF"/>
                  </a:solidFill>
                </a:rPr>
                <a:t>WATER </a:t>
              </a:r>
            </a:p>
            <a:p>
              <a:pPr algn="ctr" rtl="0" eaLnBrk="1" hangingPunct="1"/>
              <a:r>
                <a:rPr lang="tr-TR" b="1">
                  <a:solidFill>
                    <a:srgbClr val="3333FF"/>
                  </a:solidFill>
                </a:rPr>
                <a:t>FOUNDATION</a:t>
              </a:r>
              <a:endParaRPr lang="en-US" b="1">
                <a:solidFill>
                  <a:srgbClr val="3333FF"/>
                </a:solidFill>
              </a:endParaRPr>
            </a:p>
          </p:txBody>
        </p:sp>
      </p:grpSp>
      <p:sp>
        <p:nvSpPr>
          <p:cNvPr id="30728" name="Text Box 11"/>
          <p:cNvSpPr txBox="1">
            <a:spLocks noChangeArrowheads="1"/>
          </p:cNvSpPr>
          <p:nvPr/>
        </p:nvSpPr>
        <p:spPr bwMode="auto">
          <a:xfrm>
            <a:off x="2590800" y="5562600"/>
            <a:ext cx="23558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tr-TR" b="1">
                <a:solidFill>
                  <a:srgbClr val="FF3300"/>
                </a:solidFill>
              </a:rPr>
              <a:t>Expansion due to</a:t>
            </a:r>
          </a:p>
          <a:p>
            <a:pPr algn="ctr" rtl="0" eaLnBrk="1" hangingPunct="1"/>
            <a:r>
              <a:rPr lang="tr-TR" b="1">
                <a:solidFill>
                  <a:srgbClr val="FF3300"/>
                </a:solidFill>
              </a:rPr>
              <a:t>GLOBAL WARMING</a:t>
            </a:r>
          </a:p>
        </p:txBody>
      </p:sp>
    </p:spTree>
    <p:extLst>
      <p:ext uri="{BB962C8B-B14F-4D97-AF65-F5344CB8AC3E}">
        <p14:creationId xmlns:p14="http://schemas.microsoft.com/office/powerpoint/2010/main" val="41404445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7150"/>
            <a:ext cx="5257800" cy="392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895600"/>
            <a:ext cx="5029200"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3492" name="Group 4"/>
          <p:cNvGrpSpPr>
            <a:grpSpLocks/>
          </p:cNvGrpSpPr>
          <p:nvPr/>
        </p:nvGrpSpPr>
        <p:grpSpPr bwMode="auto">
          <a:xfrm>
            <a:off x="228600" y="717550"/>
            <a:ext cx="1917700" cy="1044575"/>
            <a:chOff x="144" y="452"/>
            <a:chExt cx="1208" cy="658"/>
          </a:xfrm>
        </p:grpSpPr>
        <p:sp>
          <p:nvSpPr>
            <p:cNvPr id="18459" name="Oval 5"/>
            <p:cNvSpPr>
              <a:spLocks noChangeArrowheads="1"/>
            </p:cNvSpPr>
            <p:nvPr/>
          </p:nvSpPr>
          <p:spPr bwMode="auto">
            <a:xfrm>
              <a:off x="144" y="726"/>
              <a:ext cx="816" cy="384"/>
            </a:xfrm>
            <a:prstGeom prst="ellipse">
              <a:avLst/>
            </a:prstGeom>
            <a:noFill/>
            <a:ln w="38100">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60" name="Text Box 6"/>
            <p:cNvSpPr txBox="1">
              <a:spLocks noChangeArrowheads="1"/>
            </p:cNvSpPr>
            <p:nvPr/>
          </p:nvSpPr>
          <p:spPr bwMode="auto">
            <a:xfrm>
              <a:off x="518" y="452"/>
              <a:ext cx="8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solidFill>
                    <a:srgbClr val="66FF33"/>
                  </a:solidFill>
                  <a:latin typeface="Verdana" pitchFamily="34" charset="0"/>
                </a:rPr>
                <a:t>Kuraklık</a:t>
              </a:r>
              <a:r>
                <a:rPr lang="en-US">
                  <a:solidFill>
                    <a:srgbClr val="66FF33"/>
                  </a:solidFill>
                  <a:latin typeface="Verdana" pitchFamily="34" charset="0"/>
                </a:rPr>
                <a:t> ?</a:t>
              </a:r>
            </a:p>
          </p:txBody>
        </p:sp>
      </p:grpSp>
      <p:grpSp>
        <p:nvGrpSpPr>
          <p:cNvPr id="63495" name="Group 7"/>
          <p:cNvGrpSpPr>
            <a:grpSpLocks/>
          </p:cNvGrpSpPr>
          <p:nvPr/>
        </p:nvGrpSpPr>
        <p:grpSpPr bwMode="auto">
          <a:xfrm>
            <a:off x="4648200" y="3048000"/>
            <a:ext cx="1917700" cy="1044575"/>
            <a:chOff x="144" y="452"/>
            <a:chExt cx="1208" cy="658"/>
          </a:xfrm>
        </p:grpSpPr>
        <p:sp>
          <p:nvSpPr>
            <p:cNvPr id="18457" name="Oval 8"/>
            <p:cNvSpPr>
              <a:spLocks noChangeArrowheads="1"/>
            </p:cNvSpPr>
            <p:nvPr/>
          </p:nvSpPr>
          <p:spPr bwMode="auto">
            <a:xfrm>
              <a:off x="144" y="726"/>
              <a:ext cx="816" cy="384"/>
            </a:xfrm>
            <a:prstGeom prst="ellipse">
              <a:avLst/>
            </a:prstGeom>
            <a:noFill/>
            <a:ln w="38100">
              <a:solidFill>
                <a:srgbClr val="00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58" name="Text Box 9"/>
            <p:cNvSpPr txBox="1">
              <a:spLocks noChangeArrowheads="1"/>
            </p:cNvSpPr>
            <p:nvPr/>
          </p:nvSpPr>
          <p:spPr bwMode="auto">
            <a:xfrm>
              <a:off x="518" y="452"/>
              <a:ext cx="8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solidFill>
                    <a:srgbClr val="66FF33"/>
                  </a:solidFill>
                  <a:latin typeface="Verdana" pitchFamily="34" charset="0"/>
                </a:rPr>
                <a:t>Kuraklık</a:t>
              </a:r>
              <a:r>
                <a:rPr lang="en-US">
                  <a:solidFill>
                    <a:srgbClr val="66FF33"/>
                  </a:solidFill>
                  <a:latin typeface="Verdana" pitchFamily="34" charset="0"/>
                </a:rPr>
                <a:t> ?</a:t>
              </a:r>
            </a:p>
          </p:txBody>
        </p:sp>
      </p:grpSp>
      <p:grpSp>
        <p:nvGrpSpPr>
          <p:cNvPr id="63498" name="Group 10"/>
          <p:cNvGrpSpPr>
            <a:grpSpLocks/>
          </p:cNvGrpSpPr>
          <p:nvPr/>
        </p:nvGrpSpPr>
        <p:grpSpPr bwMode="auto">
          <a:xfrm>
            <a:off x="990600" y="1403350"/>
            <a:ext cx="2133600" cy="1873250"/>
            <a:chOff x="624" y="884"/>
            <a:chExt cx="1344" cy="1180"/>
          </a:xfrm>
        </p:grpSpPr>
        <p:sp>
          <p:nvSpPr>
            <p:cNvPr id="18455" name="Oval 11"/>
            <p:cNvSpPr>
              <a:spLocks noChangeArrowheads="1"/>
            </p:cNvSpPr>
            <p:nvPr/>
          </p:nvSpPr>
          <p:spPr bwMode="auto">
            <a:xfrm>
              <a:off x="624" y="1200"/>
              <a:ext cx="1344" cy="864"/>
            </a:xfrm>
            <a:prstGeom prst="ellipse">
              <a:avLst/>
            </a:prstGeom>
            <a:noFill/>
            <a:ln w="38100">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56" name="Text Box 12"/>
            <p:cNvSpPr txBox="1">
              <a:spLocks noChangeArrowheads="1"/>
            </p:cNvSpPr>
            <p:nvPr/>
          </p:nvSpPr>
          <p:spPr bwMode="auto">
            <a:xfrm>
              <a:off x="1094" y="884"/>
              <a:ext cx="83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solidFill>
                    <a:srgbClr val="FFFF00"/>
                  </a:solidFill>
                  <a:latin typeface="Verdana" pitchFamily="34" charset="0"/>
                </a:rPr>
                <a:t>Y</a:t>
              </a:r>
              <a:r>
                <a:rPr lang="tr-TR">
                  <a:solidFill>
                    <a:srgbClr val="FFFF00"/>
                  </a:solidFill>
                  <a:latin typeface="Verdana" pitchFamily="34" charset="0"/>
                </a:rPr>
                <a:t>önetim</a:t>
              </a:r>
              <a:r>
                <a:rPr lang="en-US">
                  <a:solidFill>
                    <a:srgbClr val="FFFF00"/>
                  </a:solidFill>
                  <a:latin typeface="Verdana" pitchFamily="34" charset="0"/>
                </a:rPr>
                <a:t> ?</a:t>
              </a:r>
            </a:p>
          </p:txBody>
        </p:sp>
      </p:grpSp>
      <p:grpSp>
        <p:nvGrpSpPr>
          <p:cNvPr id="63501" name="Group 13"/>
          <p:cNvGrpSpPr>
            <a:grpSpLocks/>
          </p:cNvGrpSpPr>
          <p:nvPr/>
        </p:nvGrpSpPr>
        <p:grpSpPr bwMode="auto">
          <a:xfrm>
            <a:off x="5257800" y="3810000"/>
            <a:ext cx="2359025" cy="2133600"/>
            <a:chOff x="624" y="884"/>
            <a:chExt cx="1344" cy="1180"/>
          </a:xfrm>
        </p:grpSpPr>
        <p:sp>
          <p:nvSpPr>
            <p:cNvPr id="18453" name="Oval 14"/>
            <p:cNvSpPr>
              <a:spLocks noChangeArrowheads="1"/>
            </p:cNvSpPr>
            <p:nvPr/>
          </p:nvSpPr>
          <p:spPr bwMode="auto">
            <a:xfrm>
              <a:off x="624" y="1200"/>
              <a:ext cx="1344" cy="864"/>
            </a:xfrm>
            <a:prstGeom prst="ellipse">
              <a:avLst/>
            </a:prstGeom>
            <a:noFill/>
            <a:ln w="38100">
              <a:solidFill>
                <a:srgbClr val="FFFF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54" name="Text Box 15"/>
            <p:cNvSpPr txBox="1">
              <a:spLocks noChangeArrowheads="1"/>
            </p:cNvSpPr>
            <p:nvPr/>
          </p:nvSpPr>
          <p:spPr bwMode="auto">
            <a:xfrm>
              <a:off x="1094" y="884"/>
              <a:ext cx="710" cy="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solidFill>
                    <a:srgbClr val="FFFF00"/>
                  </a:solidFill>
                  <a:latin typeface="Verdana" pitchFamily="34" charset="0"/>
                </a:rPr>
                <a:t>Yönetim</a:t>
              </a:r>
              <a:r>
                <a:rPr lang="en-US">
                  <a:solidFill>
                    <a:srgbClr val="FFFF00"/>
                  </a:solidFill>
                  <a:latin typeface="Verdana" pitchFamily="34" charset="0"/>
                </a:rPr>
                <a:t>?</a:t>
              </a:r>
            </a:p>
          </p:txBody>
        </p:sp>
      </p:grpSp>
      <p:grpSp>
        <p:nvGrpSpPr>
          <p:cNvPr id="63504" name="Group 16"/>
          <p:cNvGrpSpPr>
            <a:grpSpLocks/>
          </p:cNvGrpSpPr>
          <p:nvPr/>
        </p:nvGrpSpPr>
        <p:grpSpPr bwMode="auto">
          <a:xfrm>
            <a:off x="3429000" y="2528888"/>
            <a:ext cx="1371600" cy="1357312"/>
            <a:chOff x="2160" y="1593"/>
            <a:chExt cx="864" cy="855"/>
          </a:xfrm>
        </p:grpSpPr>
        <p:sp>
          <p:nvSpPr>
            <p:cNvPr id="18451" name="Oval 17"/>
            <p:cNvSpPr>
              <a:spLocks noChangeArrowheads="1"/>
            </p:cNvSpPr>
            <p:nvPr/>
          </p:nvSpPr>
          <p:spPr bwMode="auto">
            <a:xfrm>
              <a:off x="2160" y="1872"/>
              <a:ext cx="864" cy="576"/>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52" name="Text Box 18"/>
            <p:cNvSpPr txBox="1">
              <a:spLocks noChangeArrowheads="1"/>
            </p:cNvSpPr>
            <p:nvPr/>
          </p:nvSpPr>
          <p:spPr bwMode="auto">
            <a:xfrm>
              <a:off x="2304" y="1593"/>
              <a:ext cx="70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solidFill>
                    <a:srgbClr val="FF0000"/>
                  </a:solidFill>
                  <a:latin typeface="Verdana" pitchFamily="34" charset="0"/>
                </a:rPr>
                <a:t>Taşkın</a:t>
              </a:r>
              <a:r>
                <a:rPr lang="en-US">
                  <a:solidFill>
                    <a:srgbClr val="FF0000"/>
                  </a:solidFill>
                  <a:latin typeface="Verdana" pitchFamily="34" charset="0"/>
                </a:rPr>
                <a:t> ?</a:t>
              </a:r>
            </a:p>
          </p:txBody>
        </p:sp>
      </p:grpSp>
      <p:grpSp>
        <p:nvGrpSpPr>
          <p:cNvPr id="63507" name="Group 19"/>
          <p:cNvGrpSpPr>
            <a:grpSpLocks/>
          </p:cNvGrpSpPr>
          <p:nvPr/>
        </p:nvGrpSpPr>
        <p:grpSpPr bwMode="auto">
          <a:xfrm>
            <a:off x="8005763" y="5500688"/>
            <a:ext cx="1290637" cy="1357312"/>
            <a:chOff x="2160" y="1593"/>
            <a:chExt cx="1126" cy="855"/>
          </a:xfrm>
        </p:grpSpPr>
        <p:sp>
          <p:nvSpPr>
            <p:cNvPr id="18449" name="Oval 20"/>
            <p:cNvSpPr>
              <a:spLocks noChangeArrowheads="1"/>
            </p:cNvSpPr>
            <p:nvPr/>
          </p:nvSpPr>
          <p:spPr bwMode="auto">
            <a:xfrm>
              <a:off x="2160" y="1872"/>
              <a:ext cx="864" cy="576"/>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50" name="Text Box 21"/>
            <p:cNvSpPr txBox="1">
              <a:spLocks noChangeArrowheads="1"/>
            </p:cNvSpPr>
            <p:nvPr/>
          </p:nvSpPr>
          <p:spPr bwMode="auto">
            <a:xfrm>
              <a:off x="2304" y="1593"/>
              <a:ext cx="9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solidFill>
                    <a:srgbClr val="FF0000"/>
                  </a:solidFill>
                  <a:latin typeface="Verdana" pitchFamily="34" charset="0"/>
                </a:rPr>
                <a:t>Taşkın </a:t>
              </a:r>
              <a:r>
                <a:rPr lang="en-US">
                  <a:solidFill>
                    <a:srgbClr val="FF0000"/>
                  </a:solidFill>
                  <a:latin typeface="Verdana" pitchFamily="34" charset="0"/>
                </a:rPr>
                <a:t>?</a:t>
              </a:r>
            </a:p>
          </p:txBody>
        </p:sp>
      </p:grpSp>
      <p:sp>
        <p:nvSpPr>
          <p:cNvPr id="18442" name="Text Box 22"/>
          <p:cNvSpPr txBox="1">
            <a:spLocks noChangeArrowheads="1"/>
          </p:cNvSpPr>
          <p:nvPr/>
        </p:nvSpPr>
        <p:spPr bwMode="auto">
          <a:xfrm>
            <a:off x="1219200" y="3581400"/>
            <a:ext cx="2286000" cy="3667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tr-TR"/>
              <a:t>Aylık yağışlar (mm)</a:t>
            </a:r>
            <a:endParaRPr lang="en-US"/>
          </a:p>
        </p:txBody>
      </p:sp>
      <p:sp>
        <p:nvSpPr>
          <p:cNvPr id="18443" name="Text Box 23"/>
          <p:cNvSpPr txBox="1">
            <a:spLocks noChangeArrowheads="1"/>
          </p:cNvSpPr>
          <p:nvPr/>
        </p:nvSpPr>
        <p:spPr bwMode="auto">
          <a:xfrm>
            <a:off x="5562600" y="6400800"/>
            <a:ext cx="2286000" cy="3667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tr-TR"/>
              <a:t>Aylık yağışlar (mm)</a:t>
            </a:r>
            <a:endParaRPr lang="en-US"/>
          </a:p>
        </p:txBody>
      </p:sp>
      <p:sp>
        <p:nvSpPr>
          <p:cNvPr id="18444" name="Text Box 24"/>
          <p:cNvSpPr txBox="1">
            <a:spLocks noChangeArrowheads="1"/>
          </p:cNvSpPr>
          <p:nvPr/>
        </p:nvSpPr>
        <p:spPr bwMode="auto">
          <a:xfrm rot="-5400000">
            <a:off x="-83343" y="1935956"/>
            <a:ext cx="838200" cy="3667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tr-TR"/>
              <a:t>Sıklık</a:t>
            </a:r>
            <a:endParaRPr lang="en-US"/>
          </a:p>
        </p:txBody>
      </p:sp>
      <p:sp>
        <p:nvSpPr>
          <p:cNvPr id="18445" name="Text Box 27"/>
          <p:cNvSpPr txBox="1">
            <a:spLocks noChangeArrowheads="1"/>
          </p:cNvSpPr>
          <p:nvPr/>
        </p:nvSpPr>
        <p:spPr bwMode="auto">
          <a:xfrm rot="-5400000">
            <a:off x="4336257" y="4807743"/>
            <a:ext cx="838200" cy="36671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tr-TR"/>
              <a:t>Sıklık</a:t>
            </a:r>
            <a:endParaRPr lang="en-US"/>
          </a:p>
        </p:txBody>
      </p:sp>
      <p:grpSp>
        <p:nvGrpSpPr>
          <p:cNvPr id="29" name="Group 11"/>
          <p:cNvGrpSpPr>
            <a:grpSpLocks/>
          </p:cNvGrpSpPr>
          <p:nvPr/>
        </p:nvGrpSpPr>
        <p:grpSpPr bwMode="auto">
          <a:xfrm>
            <a:off x="6082757" y="398607"/>
            <a:ext cx="2587629" cy="1481137"/>
            <a:chOff x="4525" y="3387"/>
            <a:chExt cx="1630" cy="933"/>
          </a:xfrm>
        </p:grpSpPr>
        <p:pic>
          <p:nvPicPr>
            <p:cNvPr id="30" name="Picture 12" descr="logo2"/>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1936421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3492"/>
                                        </p:tgtEl>
                                        <p:attrNameLst>
                                          <p:attrName>style.visibility</p:attrName>
                                        </p:attrNameLst>
                                      </p:cBhvr>
                                      <p:to>
                                        <p:strVal val="visible"/>
                                      </p:to>
                                    </p:set>
                                    <p:anim calcmode="lin" valueType="num">
                                      <p:cBhvr additive="base">
                                        <p:cTn id="7" dur="500" fill="hold"/>
                                        <p:tgtEl>
                                          <p:spTgt spid="63492"/>
                                        </p:tgtEl>
                                        <p:attrNameLst>
                                          <p:attrName>ppt_x</p:attrName>
                                        </p:attrNameLst>
                                      </p:cBhvr>
                                      <p:tavLst>
                                        <p:tav tm="0">
                                          <p:val>
                                            <p:strVal val="#ppt_x"/>
                                          </p:val>
                                        </p:tav>
                                        <p:tav tm="100000">
                                          <p:val>
                                            <p:strVal val="#ppt_x"/>
                                          </p:val>
                                        </p:tav>
                                      </p:tavLst>
                                    </p:anim>
                                    <p:anim calcmode="lin" valueType="num">
                                      <p:cBhvr additive="base">
                                        <p:cTn id="8" dur="500" fill="hold"/>
                                        <p:tgtEl>
                                          <p:spTgt spid="6349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3495"/>
                                        </p:tgtEl>
                                        <p:attrNameLst>
                                          <p:attrName>style.visibility</p:attrName>
                                        </p:attrNameLst>
                                      </p:cBhvr>
                                      <p:to>
                                        <p:strVal val="visible"/>
                                      </p:to>
                                    </p:set>
                                    <p:anim calcmode="lin" valueType="num">
                                      <p:cBhvr additive="base">
                                        <p:cTn id="13" dur="500" fill="hold"/>
                                        <p:tgtEl>
                                          <p:spTgt spid="63495"/>
                                        </p:tgtEl>
                                        <p:attrNameLst>
                                          <p:attrName>ppt_x</p:attrName>
                                        </p:attrNameLst>
                                      </p:cBhvr>
                                      <p:tavLst>
                                        <p:tav tm="0">
                                          <p:val>
                                            <p:strVal val="#ppt_x"/>
                                          </p:val>
                                        </p:tav>
                                        <p:tav tm="100000">
                                          <p:val>
                                            <p:strVal val="#ppt_x"/>
                                          </p:val>
                                        </p:tav>
                                      </p:tavLst>
                                    </p:anim>
                                    <p:anim calcmode="lin" valueType="num">
                                      <p:cBhvr additive="base">
                                        <p:cTn id="14" dur="500" fill="hold"/>
                                        <p:tgtEl>
                                          <p:spTgt spid="6349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3504"/>
                                        </p:tgtEl>
                                        <p:attrNameLst>
                                          <p:attrName>style.visibility</p:attrName>
                                        </p:attrNameLst>
                                      </p:cBhvr>
                                      <p:to>
                                        <p:strVal val="visible"/>
                                      </p:to>
                                    </p:set>
                                    <p:anim calcmode="lin" valueType="num">
                                      <p:cBhvr additive="base">
                                        <p:cTn id="19" dur="500" fill="hold"/>
                                        <p:tgtEl>
                                          <p:spTgt spid="63504"/>
                                        </p:tgtEl>
                                        <p:attrNameLst>
                                          <p:attrName>ppt_x</p:attrName>
                                        </p:attrNameLst>
                                      </p:cBhvr>
                                      <p:tavLst>
                                        <p:tav tm="0">
                                          <p:val>
                                            <p:strVal val="#ppt_x"/>
                                          </p:val>
                                        </p:tav>
                                        <p:tav tm="100000">
                                          <p:val>
                                            <p:strVal val="#ppt_x"/>
                                          </p:val>
                                        </p:tav>
                                      </p:tavLst>
                                    </p:anim>
                                    <p:anim calcmode="lin" valueType="num">
                                      <p:cBhvr additive="base">
                                        <p:cTn id="20" dur="500" fill="hold"/>
                                        <p:tgtEl>
                                          <p:spTgt spid="6350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3507"/>
                                        </p:tgtEl>
                                        <p:attrNameLst>
                                          <p:attrName>style.visibility</p:attrName>
                                        </p:attrNameLst>
                                      </p:cBhvr>
                                      <p:to>
                                        <p:strVal val="visible"/>
                                      </p:to>
                                    </p:set>
                                    <p:anim calcmode="lin" valueType="num">
                                      <p:cBhvr additive="base">
                                        <p:cTn id="25" dur="500" fill="hold"/>
                                        <p:tgtEl>
                                          <p:spTgt spid="63507"/>
                                        </p:tgtEl>
                                        <p:attrNameLst>
                                          <p:attrName>ppt_x</p:attrName>
                                        </p:attrNameLst>
                                      </p:cBhvr>
                                      <p:tavLst>
                                        <p:tav tm="0">
                                          <p:val>
                                            <p:strVal val="#ppt_x"/>
                                          </p:val>
                                        </p:tav>
                                        <p:tav tm="100000">
                                          <p:val>
                                            <p:strVal val="#ppt_x"/>
                                          </p:val>
                                        </p:tav>
                                      </p:tavLst>
                                    </p:anim>
                                    <p:anim calcmode="lin" valueType="num">
                                      <p:cBhvr additive="base">
                                        <p:cTn id="26" dur="500" fill="hold"/>
                                        <p:tgtEl>
                                          <p:spTgt spid="6350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5" presetClass="entr" presetSubtype="10" fill="hold" nodeType="clickEffect">
                                  <p:stCondLst>
                                    <p:cond delay="0"/>
                                  </p:stCondLst>
                                  <p:childTnLst>
                                    <p:set>
                                      <p:cBhvr>
                                        <p:cTn id="30" dur="1" fill="hold">
                                          <p:stCondLst>
                                            <p:cond delay="0"/>
                                          </p:stCondLst>
                                        </p:cTn>
                                        <p:tgtEl>
                                          <p:spTgt spid="63498"/>
                                        </p:tgtEl>
                                        <p:attrNameLst>
                                          <p:attrName>style.visibility</p:attrName>
                                        </p:attrNameLst>
                                      </p:cBhvr>
                                      <p:to>
                                        <p:strVal val="visible"/>
                                      </p:to>
                                    </p:set>
                                    <p:animEffect transition="in" filter="checkerboard(across)">
                                      <p:cBhvr>
                                        <p:cTn id="31" dur="500"/>
                                        <p:tgtEl>
                                          <p:spTgt spid="63498"/>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 presetClass="entr" presetSubtype="10" fill="hold" nodeType="clickEffect">
                                  <p:stCondLst>
                                    <p:cond delay="0"/>
                                  </p:stCondLst>
                                  <p:childTnLst>
                                    <p:set>
                                      <p:cBhvr>
                                        <p:cTn id="35" dur="1" fill="hold">
                                          <p:stCondLst>
                                            <p:cond delay="0"/>
                                          </p:stCondLst>
                                        </p:cTn>
                                        <p:tgtEl>
                                          <p:spTgt spid="63501"/>
                                        </p:tgtEl>
                                        <p:attrNameLst>
                                          <p:attrName>style.visibility</p:attrName>
                                        </p:attrNameLst>
                                      </p:cBhvr>
                                      <p:to>
                                        <p:strVal val="visible"/>
                                      </p:to>
                                    </p:set>
                                    <p:animEffect transition="in" filter="checkerboard(across)">
                                      <p:cBhvr>
                                        <p:cTn id="36" dur="500"/>
                                        <p:tgtEl>
                                          <p:spTgt spid="63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304800"/>
            <a:ext cx="4722813"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
            <a:ext cx="4722813"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3333750"/>
            <a:ext cx="4722812"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3409950"/>
            <a:ext cx="4722813"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45017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2"/>
          <p:cNvGrpSpPr>
            <a:grpSpLocks/>
          </p:cNvGrpSpPr>
          <p:nvPr/>
        </p:nvGrpSpPr>
        <p:grpSpPr bwMode="auto">
          <a:xfrm>
            <a:off x="0" y="838200"/>
            <a:ext cx="9213850" cy="5029200"/>
            <a:chOff x="0" y="384"/>
            <a:chExt cx="5804" cy="3168"/>
          </a:xfrm>
        </p:grpSpPr>
        <p:pic>
          <p:nvPicPr>
            <p:cNvPr id="6149" name="Picture 3" descr="havza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4"/>
              <a:ext cx="5760" cy="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150" name="Object 4"/>
            <p:cNvGraphicFramePr>
              <a:graphicFrameLocks noChangeAspect="1"/>
            </p:cNvGraphicFramePr>
            <p:nvPr/>
          </p:nvGraphicFramePr>
          <p:xfrm>
            <a:off x="5472" y="2688"/>
            <a:ext cx="240" cy="480"/>
          </p:xfrm>
          <a:graphic>
            <a:graphicData uri="http://schemas.openxmlformats.org/presentationml/2006/ole">
              <mc:AlternateContent xmlns:mc="http://schemas.openxmlformats.org/markup-compatibility/2006">
                <mc:Choice xmlns:v="urn:schemas-microsoft-com:vml" Requires="v">
                  <p:oleObj spid="_x0000_s1047" name="Photo Editor Photo" r:id="rId4" imgW="2010056" imgH="1552792" progId="MSPhotoEd.3">
                    <p:embed/>
                  </p:oleObj>
                </mc:Choice>
                <mc:Fallback>
                  <p:oleObj name="Photo Editor Photo" r:id="rId4" imgW="2010056" imgH="1552792"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2" y="2688"/>
                          <a:ext cx="240"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51" name="Text Box 5"/>
            <p:cNvSpPr txBox="1">
              <a:spLocks noChangeArrowheads="1"/>
            </p:cNvSpPr>
            <p:nvPr/>
          </p:nvSpPr>
          <p:spPr bwMode="auto">
            <a:xfrm>
              <a:off x="5376" y="2544"/>
              <a:ext cx="428"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000">
                  <a:solidFill>
                    <a:schemeClr val="bg1"/>
                  </a:solidFill>
                  <a:latin typeface="Arial Black" pitchFamily="34" charset="0"/>
                </a:rPr>
                <a:t>MELEN</a:t>
              </a:r>
            </a:p>
          </p:txBody>
        </p:sp>
        <p:sp>
          <p:nvSpPr>
            <p:cNvPr id="6152" name="Text Box 6"/>
            <p:cNvSpPr txBox="1">
              <a:spLocks noChangeArrowheads="1"/>
            </p:cNvSpPr>
            <p:nvPr/>
          </p:nvSpPr>
          <p:spPr bwMode="auto">
            <a:xfrm>
              <a:off x="4448" y="3203"/>
              <a:ext cx="397" cy="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700">
                  <a:solidFill>
                    <a:schemeClr val="bg1"/>
                  </a:solidFill>
                  <a:latin typeface="Arial Black" pitchFamily="34" charset="0"/>
                </a:rPr>
                <a:t>KOCAELİ</a:t>
              </a:r>
            </a:p>
          </p:txBody>
        </p:sp>
        <p:sp>
          <p:nvSpPr>
            <p:cNvPr id="6153" name="Text Box 7"/>
            <p:cNvSpPr txBox="1">
              <a:spLocks noChangeArrowheads="1"/>
            </p:cNvSpPr>
            <p:nvPr/>
          </p:nvSpPr>
          <p:spPr bwMode="auto">
            <a:xfrm>
              <a:off x="3168" y="2832"/>
              <a:ext cx="574"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000">
                  <a:latin typeface="Arial Black" pitchFamily="34" charset="0"/>
                </a:rPr>
                <a:t>İSTANBUL</a:t>
              </a:r>
            </a:p>
          </p:txBody>
        </p:sp>
        <p:sp>
          <p:nvSpPr>
            <p:cNvPr id="6154" name="Text Box 8"/>
            <p:cNvSpPr txBox="1">
              <a:spLocks noChangeArrowheads="1"/>
            </p:cNvSpPr>
            <p:nvPr/>
          </p:nvSpPr>
          <p:spPr bwMode="auto">
            <a:xfrm>
              <a:off x="2016" y="2016"/>
              <a:ext cx="574"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000">
                  <a:latin typeface="Arial Black" pitchFamily="34" charset="0"/>
                </a:rPr>
                <a:t>İSTANBUL</a:t>
              </a:r>
            </a:p>
          </p:txBody>
        </p:sp>
        <p:sp>
          <p:nvSpPr>
            <p:cNvPr id="6155" name="Text Box 9"/>
            <p:cNvSpPr txBox="1">
              <a:spLocks noChangeArrowheads="1"/>
            </p:cNvSpPr>
            <p:nvPr/>
          </p:nvSpPr>
          <p:spPr bwMode="auto">
            <a:xfrm>
              <a:off x="202" y="806"/>
              <a:ext cx="662"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000">
                  <a:latin typeface="Arial Black" pitchFamily="34" charset="0"/>
                </a:rPr>
                <a:t>KIRKLARELİ</a:t>
              </a:r>
            </a:p>
          </p:txBody>
        </p:sp>
        <p:sp>
          <p:nvSpPr>
            <p:cNvPr id="6156" name="Text Box 10"/>
            <p:cNvSpPr txBox="1">
              <a:spLocks noChangeArrowheads="1"/>
            </p:cNvSpPr>
            <p:nvPr/>
          </p:nvSpPr>
          <p:spPr bwMode="auto">
            <a:xfrm>
              <a:off x="0" y="1670"/>
              <a:ext cx="610"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000">
                  <a:latin typeface="Arial Black" pitchFamily="34" charset="0"/>
                </a:rPr>
                <a:t>TEKİRDAĞ </a:t>
              </a:r>
            </a:p>
          </p:txBody>
        </p:sp>
        <p:sp>
          <p:nvSpPr>
            <p:cNvPr id="2" name="Text Box 11"/>
            <p:cNvSpPr txBox="1">
              <a:spLocks noChangeArrowheads="1"/>
            </p:cNvSpPr>
            <p:nvPr/>
          </p:nvSpPr>
          <p:spPr bwMode="auto">
            <a:xfrm>
              <a:off x="5328" y="3264"/>
              <a:ext cx="450"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000">
                  <a:solidFill>
                    <a:schemeClr val="bg1"/>
                  </a:solidFill>
                  <a:latin typeface="Arial Black" pitchFamily="34" charset="0"/>
                </a:rPr>
                <a:t>DÜZCE </a:t>
              </a:r>
            </a:p>
          </p:txBody>
        </p:sp>
        <p:sp>
          <p:nvSpPr>
            <p:cNvPr id="3" name="Line 12"/>
            <p:cNvSpPr>
              <a:spLocks noChangeShapeType="1"/>
            </p:cNvSpPr>
            <p:nvPr/>
          </p:nvSpPr>
          <p:spPr bwMode="auto">
            <a:xfrm>
              <a:off x="5328" y="2160"/>
              <a:ext cx="0" cy="1248"/>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157" name="Rectangle 13"/>
          <p:cNvSpPr>
            <a:spLocks noChangeArrowheads="1"/>
          </p:cNvSpPr>
          <p:nvPr/>
        </p:nvSpPr>
        <p:spPr bwMode="auto">
          <a:xfrm>
            <a:off x="76200" y="152400"/>
            <a:ext cx="91440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p>
            <a:pPr algn="ctr">
              <a:lnSpc>
                <a:spcPct val="90000"/>
              </a:lnSpc>
              <a:defRPr/>
            </a:pPr>
            <a:r>
              <a:rPr lang="tr-TR" sz="2400" b="1">
                <a:solidFill>
                  <a:srgbClr val="000000"/>
                </a:solidFill>
                <a:effectLst>
                  <a:outerShdw blurRad="38100" dist="38100" dir="2700000" algn="tl">
                    <a:srgbClr val="FFFFFF"/>
                  </a:outerShdw>
                </a:effectLst>
              </a:rPr>
              <a:t>Water Resources Basins Metropolitan City of Istanbul</a:t>
            </a:r>
            <a:endParaRPr lang="en-GB" sz="2400" b="1">
              <a:solidFill>
                <a:srgbClr val="000000"/>
              </a:solidFill>
              <a:effectLst>
                <a:outerShdw blurRad="38100" dist="38100" dir="2700000" algn="tl">
                  <a:srgbClr val="FFFFFF"/>
                </a:outerShdw>
              </a:effectLst>
            </a:endParaRPr>
          </a:p>
        </p:txBody>
      </p:sp>
      <p:sp>
        <p:nvSpPr>
          <p:cNvPr id="6158" name="Rectangle 14"/>
          <p:cNvSpPr>
            <a:spLocks noChangeArrowheads="1"/>
          </p:cNvSpPr>
          <p:nvPr/>
        </p:nvSpPr>
        <p:spPr bwMode="auto">
          <a:xfrm>
            <a:off x="684213" y="6092825"/>
            <a:ext cx="8205787"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20000"/>
              </a:spcBef>
              <a:buClr>
                <a:schemeClr val="tx1"/>
              </a:buClr>
              <a:buFont typeface="Wingdings" pitchFamily="2" charset="2"/>
              <a:buNone/>
            </a:pPr>
            <a:r>
              <a:rPr lang="tr-TR" sz="1600">
                <a:solidFill>
                  <a:srgbClr val="000000"/>
                </a:solidFill>
                <a:latin typeface="Arial Black" pitchFamily="34" charset="0"/>
              </a:rPr>
              <a:t>  Water Resources Basins Cover Approx. %46 of the Province of Istanbul</a:t>
            </a:r>
          </a:p>
        </p:txBody>
      </p:sp>
    </p:spTree>
    <p:extLst>
      <p:ext uri="{BB962C8B-B14F-4D97-AF65-F5344CB8AC3E}">
        <p14:creationId xmlns:p14="http://schemas.microsoft.com/office/powerpoint/2010/main" val="377070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157"/>
                                        </p:tgtEl>
                                        <p:attrNameLst>
                                          <p:attrName>style.visibility</p:attrName>
                                        </p:attrNameLst>
                                      </p:cBhvr>
                                      <p:to>
                                        <p:strVal val="visible"/>
                                      </p:to>
                                    </p:set>
                                    <p:anim calcmode="lin" valueType="num">
                                      <p:cBhvr>
                                        <p:cTn id="7" dur="500" fill="hold"/>
                                        <p:tgtEl>
                                          <p:spTgt spid="6157"/>
                                        </p:tgtEl>
                                        <p:attrNameLst>
                                          <p:attrName>ppt_w</p:attrName>
                                        </p:attrNameLst>
                                      </p:cBhvr>
                                      <p:tavLst>
                                        <p:tav tm="0">
                                          <p:val>
                                            <p:fltVal val="0"/>
                                          </p:val>
                                        </p:tav>
                                        <p:tav tm="100000">
                                          <p:val>
                                            <p:strVal val="#ppt_w"/>
                                          </p:val>
                                        </p:tav>
                                      </p:tavLst>
                                    </p:anim>
                                    <p:anim calcmode="lin" valueType="num">
                                      <p:cBhvr>
                                        <p:cTn id="8" dur="500" fill="hold"/>
                                        <p:tgtEl>
                                          <p:spTgt spid="6157"/>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158"/>
                                        </p:tgtEl>
                                        <p:attrNameLst>
                                          <p:attrName>style.visibility</p:attrName>
                                        </p:attrNameLst>
                                      </p:cBhvr>
                                      <p:to>
                                        <p:strVal val="visible"/>
                                      </p:to>
                                    </p:set>
                                    <p:animEffect transition="in" filter="wipe(left)">
                                      <p:cBhvr>
                                        <p:cTn id="12" dur="500"/>
                                        <p:tgtEl>
                                          <p:spTgt spid="6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7" grpId="0" autoUpdateAnimBg="0"/>
      <p:bldP spid="6158"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
          <p:cNvSpPr>
            <a:spLocks noChangeArrowheads="1"/>
          </p:cNvSpPr>
          <p:nvPr/>
        </p:nvSpPr>
        <p:spPr bwMode="auto">
          <a:xfrm>
            <a:off x="0" y="635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kumimoji="1" lang="tr-TR" sz="2400" b="1">
                <a:solidFill>
                  <a:srgbClr val="000000"/>
                </a:solidFill>
              </a:rPr>
              <a:t>Average Precipitation in the Province of Istanbul (mm)</a:t>
            </a:r>
            <a:r>
              <a:rPr kumimoji="1" lang="en-US" sz="2400">
                <a:solidFill>
                  <a:srgbClr val="000000"/>
                </a:solidFill>
              </a:rPr>
              <a:t>. </a:t>
            </a:r>
          </a:p>
        </p:txBody>
      </p:sp>
      <p:sp>
        <p:nvSpPr>
          <p:cNvPr id="8195" name="Rectangle 11"/>
          <p:cNvSpPr>
            <a:spLocks noChangeArrowheads="1"/>
          </p:cNvSpPr>
          <p:nvPr/>
        </p:nvSpPr>
        <p:spPr bwMode="auto">
          <a:xfrm>
            <a:off x="7218363" y="6508750"/>
            <a:ext cx="16748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1" lang="tr-TR" sz="1400">
                <a:solidFill>
                  <a:srgbClr val="000000"/>
                </a:solidFill>
              </a:rPr>
              <a:t>(KARACA,M.2006)</a:t>
            </a:r>
            <a:endParaRPr kumimoji="1" lang="en-US" sz="1400">
              <a:solidFill>
                <a:srgbClr val="000000"/>
              </a:solidFill>
            </a:endParaRPr>
          </a:p>
        </p:txBody>
      </p:sp>
      <p:sp>
        <p:nvSpPr>
          <p:cNvPr id="8196" name="AutoShape 3"/>
          <p:cNvSpPr>
            <a:spLocks noChangeAspect="1" noChangeArrowheads="1"/>
          </p:cNvSpPr>
          <p:nvPr/>
        </p:nvSpPr>
        <p:spPr bwMode="auto">
          <a:xfrm>
            <a:off x="395288" y="620713"/>
            <a:ext cx="8353425" cy="588168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8197" name="Picture 4" descr="yagis_yilli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620713"/>
            <a:ext cx="8353425" cy="587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Rectangle 7"/>
          <p:cNvSpPr>
            <a:spLocks noChangeArrowheads="1"/>
          </p:cNvSpPr>
          <p:nvPr/>
        </p:nvSpPr>
        <p:spPr bwMode="auto">
          <a:xfrm>
            <a:off x="4033838" y="741363"/>
            <a:ext cx="2813050" cy="2159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en-US"/>
          </a:p>
        </p:txBody>
      </p:sp>
      <p:pic>
        <p:nvPicPr>
          <p:cNvPr id="8199" name="Picture 8" descr="yagis_yillik"/>
          <p:cNvPicPr>
            <a:picLocks noChangeAspect="1" noChangeArrowheads="1"/>
          </p:cNvPicPr>
          <p:nvPr/>
        </p:nvPicPr>
        <p:blipFill>
          <a:blip r:embed="rId3">
            <a:extLst>
              <a:ext uri="{28A0092B-C50C-407E-A947-70E740481C1C}">
                <a14:useLocalDpi xmlns:a14="http://schemas.microsoft.com/office/drawing/2010/main" val="0"/>
              </a:ext>
            </a:extLst>
          </a:blip>
          <a:srcRect l="41585" r="27722" b="60736"/>
          <a:stretch>
            <a:fillRect/>
          </a:stretch>
        </p:blipFill>
        <p:spPr bwMode="auto">
          <a:xfrm>
            <a:off x="2922588" y="620713"/>
            <a:ext cx="2151062"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Text Box 12"/>
          <p:cNvSpPr txBox="1">
            <a:spLocks noChangeArrowheads="1"/>
          </p:cNvSpPr>
          <p:nvPr/>
        </p:nvSpPr>
        <p:spPr bwMode="auto">
          <a:xfrm>
            <a:off x="2339975" y="758825"/>
            <a:ext cx="2851150" cy="2746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200" b="1"/>
              <a:t>Annually Avarage Precipitation (mm)</a:t>
            </a:r>
          </a:p>
        </p:txBody>
      </p:sp>
      <p:sp>
        <p:nvSpPr>
          <p:cNvPr id="8201" name="AutoShape 13"/>
          <p:cNvSpPr>
            <a:spLocks noChangeAspect="1" noChangeArrowheads="1" noTextEdit="1"/>
          </p:cNvSpPr>
          <p:nvPr/>
        </p:nvSpPr>
        <p:spPr bwMode="auto">
          <a:xfrm>
            <a:off x="395288" y="4779963"/>
            <a:ext cx="3556000" cy="174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8202"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 y="4818063"/>
            <a:ext cx="3484563" cy="163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3" name="Rectangle 16"/>
          <p:cNvSpPr>
            <a:spLocks noChangeArrowheads="1"/>
          </p:cNvSpPr>
          <p:nvPr/>
        </p:nvSpPr>
        <p:spPr bwMode="auto">
          <a:xfrm>
            <a:off x="425450" y="4827588"/>
            <a:ext cx="3489325" cy="1649412"/>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4" name="Freeform 17"/>
          <p:cNvSpPr>
            <a:spLocks/>
          </p:cNvSpPr>
          <p:nvPr/>
        </p:nvSpPr>
        <p:spPr bwMode="auto">
          <a:xfrm>
            <a:off x="1030288" y="6053138"/>
            <a:ext cx="2441575" cy="85725"/>
          </a:xfrm>
          <a:custGeom>
            <a:avLst/>
            <a:gdLst>
              <a:gd name="T0" fmla="*/ 0 w 1538"/>
              <a:gd name="T1" fmla="*/ 85725 h 54"/>
              <a:gd name="T2" fmla="*/ 65088 w 1538"/>
              <a:gd name="T3" fmla="*/ 0 h 54"/>
              <a:gd name="T4" fmla="*/ 2441575 w 1538"/>
              <a:gd name="T5" fmla="*/ 0 h 54"/>
              <a:gd name="T6" fmla="*/ 2376488 w 1538"/>
              <a:gd name="T7" fmla="*/ 85725 h 54"/>
              <a:gd name="T8" fmla="*/ 0 w 1538"/>
              <a:gd name="T9" fmla="*/ 85725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8" h="54">
                <a:moveTo>
                  <a:pt x="0" y="54"/>
                </a:moveTo>
                <a:lnTo>
                  <a:pt x="41" y="0"/>
                </a:lnTo>
                <a:lnTo>
                  <a:pt x="1538" y="0"/>
                </a:lnTo>
                <a:lnTo>
                  <a:pt x="1497" y="54"/>
                </a:lnTo>
                <a:lnTo>
                  <a:pt x="0" y="54"/>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05" name="Freeform 18"/>
          <p:cNvSpPr>
            <a:spLocks/>
          </p:cNvSpPr>
          <p:nvPr/>
        </p:nvSpPr>
        <p:spPr bwMode="auto">
          <a:xfrm>
            <a:off x="1030288" y="5213350"/>
            <a:ext cx="65087" cy="925513"/>
          </a:xfrm>
          <a:custGeom>
            <a:avLst/>
            <a:gdLst>
              <a:gd name="T0" fmla="*/ 0 w 41"/>
              <a:gd name="T1" fmla="*/ 925513 h 583"/>
              <a:gd name="T2" fmla="*/ 0 w 41"/>
              <a:gd name="T3" fmla="*/ 87313 h 583"/>
              <a:gd name="T4" fmla="*/ 65087 w 41"/>
              <a:gd name="T5" fmla="*/ 0 h 583"/>
              <a:gd name="T6" fmla="*/ 65087 w 41"/>
              <a:gd name="T7" fmla="*/ 839788 h 583"/>
              <a:gd name="T8" fmla="*/ 0 w 41"/>
              <a:gd name="T9" fmla="*/ 925513 h 5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583">
                <a:moveTo>
                  <a:pt x="0" y="583"/>
                </a:moveTo>
                <a:lnTo>
                  <a:pt x="0" y="55"/>
                </a:lnTo>
                <a:lnTo>
                  <a:pt x="41" y="0"/>
                </a:lnTo>
                <a:lnTo>
                  <a:pt x="41" y="529"/>
                </a:lnTo>
                <a:lnTo>
                  <a:pt x="0" y="583"/>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06" name="Rectangle 19"/>
          <p:cNvSpPr>
            <a:spLocks noChangeArrowheads="1"/>
          </p:cNvSpPr>
          <p:nvPr/>
        </p:nvSpPr>
        <p:spPr bwMode="auto">
          <a:xfrm>
            <a:off x="1095375" y="5213350"/>
            <a:ext cx="2376488" cy="839788"/>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07" name="Freeform 20"/>
          <p:cNvSpPr>
            <a:spLocks/>
          </p:cNvSpPr>
          <p:nvPr/>
        </p:nvSpPr>
        <p:spPr bwMode="auto">
          <a:xfrm>
            <a:off x="1030288" y="6053138"/>
            <a:ext cx="2441575" cy="85725"/>
          </a:xfrm>
          <a:custGeom>
            <a:avLst/>
            <a:gdLst>
              <a:gd name="T0" fmla="*/ 0 w 408"/>
              <a:gd name="T1" fmla="*/ 85725 h 9"/>
              <a:gd name="T2" fmla="*/ 65827 w 408"/>
              <a:gd name="T3" fmla="*/ 0 h 9"/>
              <a:gd name="T4" fmla="*/ 2441575 w 408"/>
              <a:gd name="T5" fmla="*/ 0 h 9"/>
              <a:gd name="T6" fmla="*/ 0 60000 65536"/>
              <a:gd name="T7" fmla="*/ 0 60000 65536"/>
              <a:gd name="T8" fmla="*/ 0 60000 65536"/>
            </a:gdLst>
            <a:ahLst/>
            <a:cxnLst>
              <a:cxn ang="T6">
                <a:pos x="T0" y="T1"/>
              </a:cxn>
              <a:cxn ang="T7">
                <a:pos x="T2" y="T3"/>
              </a:cxn>
              <a:cxn ang="T8">
                <a:pos x="T4" y="T5"/>
              </a:cxn>
            </a:cxnLst>
            <a:rect l="0" t="0" r="r" b="b"/>
            <a:pathLst>
              <a:path w="408" h="9">
                <a:moveTo>
                  <a:pt x="0" y="9"/>
                </a:moveTo>
                <a:lnTo>
                  <a:pt x="11" y="0"/>
                </a:lnTo>
                <a:lnTo>
                  <a:pt x="40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8" name="Freeform 21"/>
          <p:cNvSpPr>
            <a:spLocks/>
          </p:cNvSpPr>
          <p:nvPr/>
        </p:nvSpPr>
        <p:spPr bwMode="auto">
          <a:xfrm>
            <a:off x="1030288" y="5849938"/>
            <a:ext cx="2441575" cy="77787"/>
          </a:xfrm>
          <a:custGeom>
            <a:avLst/>
            <a:gdLst>
              <a:gd name="T0" fmla="*/ 0 w 408"/>
              <a:gd name="T1" fmla="*/ 77787 h 8"/>
              <a:gd name="T2" fmla="*/ 65827 w 408"/>
              <a:gd name="T3" fmla="*/ 0 h 8"/>
              <a:gd name="T4" fmla="*/ 2441575 w 408"/>
              <a:gd name="T5" fmla="*/ 0 h 8"/>
              <a:gd name="T6" fmla="*/ 0 60000 65536"/>
              <a:gd name="T7" fmla="*/ 0 60000 65536"/>
              <a:gd name="T8" fmla="*/ 0 60000 65536"/>
            </a:gdLst>
            <a:ahLst/>
            <a:cxnLst>
              <a:cxn ang="T6">
                <a:pos x="T0" y="T1"/>
              </a:cxn>
              <a:cxn ang="T7">
                <a:pos x="T2" y="T3"/>
              </a:cxn>
              <a:cxn ang="T8">
                <a:pos x="T4" y="T5"/>
              </a:cxn>
            </a:cxnLst>
            <a:rect l="0" t="0" r="r" b="b"/>
            <a:pathLst>
              <a:path w="408" h="8">
                <a:moveTo>
                  <a:pt x="0" y="8"/>
                </a:moveTo>
                <a:lnTo>
                  <a:pt x="11" y="0"/>
                </a:lnTo>
                <a:lnTo>
                  <a:pt x="40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09" name="Freeform 22"/>
          <p:cNvSpPr>
            <a:spLocks/>
          </p:cNvSpPr>
          <p:nvPr/>
        </p:nvSpPr>
        <p:spPr bwMode="auto">
          <a:xfrm>
            <a:off x="1030288" y="5637213"/>
            <a:ext cx="2441575" cy="77787"/>
          </a:xfrm>
          <a:custGeom>
            <a:avLst/>
            <a:gdLst>
              <a:gd name="T0" fmla="*/ 0 w 408"/>
              <a:gd name="T1" fmla="*/ 77787 h 8"/>
              <a:gd name="T2" fmla="*/ 65827 w 408"/>
              <a:gd name="T3" fmla="*/ 0 h 8"/>
              <a:gd name="T4" fmla="*/ 2441575 w 408"/>
              <a:gd name="T5" fmla="*/ 0 h 8"/>
              <a:gd name="T6" fmla="*/ 0 60000 65536"/>
              <a:gd name="T7" fmla="*/ 0 60000 65536"/>
              <a:gd name="T8" fmla="*/ 0 60000 65536"/>
            </a:gdLst>
            <a:ahLst/>
            <a:cxnLst>
              <a:cxn ang="T6">
                <a:pos x="T0" y="T1"/>
              </a:cxn>
              <a:cxn ang="T7">
                <a:pos x="T2" y="T3"/>
              </a:cxn>
              <a:cxn ang="T8">
                <a:pos x="T4" y="T5"/>
              </a:cxn>
            </a:cxnLst>
            <a:rect l="0" t="0" r="r" b="b"/>
            <a:pathLst>
              <a:path w="408" h="8">
                <a:moveTo>
                  <a:pt x="0" y="8"/>
                </a:moveTo>
                <a:lnTo>
                  <a:pt x="11" y="0"/>
                </a:lnTo>
                <a:lnTo>
                  <a:pt x="40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0" name="Freeform 23"/>
          <p:cNvSpPr>
            <a:spLocks/>
          </p:cNvSpPr>
          <p:nvPr/>
        </p:nvSpPr>
        <p:spPr bwMode="auto">
          <a:xfrm>
            <a:off x="1030288" y="5426075"/>
            <a:ext cx="2441575" cy="76200"/>
          </a:xfrm>
          <a:custGeom>
            <a:avLst/>
            <a:gdLst>
              <a:gd name="T0" fmla="*/ 0 w 408"/>
              <a:gd name="T1" fmla="*/ 76200 h 8"/>
              <a:gd name="T2" fmla="*/ 65827 w 408"/>
              <a:gd name="T3" fmla="*/ 0 h 8"/>
              <a:gd name="T4" fmla="*/ 2441575 w 408"/>
              <a:gd name="T5" fmla="*/ 0 h 8"/>
              <a:gd name="T6" fmla="*/ 0 60000 65536"/>
              <a:gd name="T7" fmla="*/ 0 60000 65536"/>
              <a:gd name="T8" fmla="*/ 0 60000 65536"/>
            </a:gdLst>
            <a:ahLst/>
            <a:cxnLst>
              <a:cxn ang="T6">
                <a:pos x="T0" y="T1"/>
              </a:cxn>
              <a:cxn ang="T7">
                <a:pos x="T2" y="T3"/>
              </a:cxn>
              <a:cxn ang="T8">
                <a:pos x="T4" y="T5"/>
              </a:cxn>
            </a:cxnLst>
            <a:rect l="0" t="0" r="r" b="b"/>
            <a:pathLst>
              <a:path w="408" h="8">
                <a:moveTo>
                  <a:pt x="0" y="8"/>
                </a:moveTo>
                <a:lnTo>
                  <a:pt x="11" y="0"/>
                </a:lnTo>
                <a:lnTo>
                  <a:pt x="40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1" name="Freeform 24"/>
          <p:cNvSpPr>
            <a:spLocks/>
          </p:cNvSpPr>
          <p:nvPr/>
        </p:nvSpPr>
        <p:spPr bwMode="auto">
          <a:xfrm>
            <a:off x="1030288" y="5213350"/>
            <a:ext cx="2441575" cy="87313"/>
          </a:xfrm>
          <a:custGeom>
            <a:avLst/>
            <a:gdLst>
              <a:gd name="T0" fmla="*/ 0 w 408"/>
              <a:gd name="T1" fmla="*/ 87313 h 9"/>
              <a:gd name="T2" fmla="*/ 65827 w 408"/>
              <a:gd name="T3" fmla="*/ 0 h 9"/>
              <a:gd name="T4" fmla="*/ 2441575 w 408"/>
              <a:gd name="T5" fmla="*/ 0 h 9"/>
              <a:gd name="T6" fmla="*/ 0 60000 65536"/>
              <a:gd name="T7" fmla="*/ 0 60000 65536"/>
              <a:gd name="T8" fmla="*/ 0 60000 65536"/>
            </a:gdLst>
            <a:ahLst/>
            <a:cxnLst>
              <a:cxn ang="T6">
                <a:pos x="T0" y="T1"/>
              </a:cxn>
              <a:cxn ang="T7">
                <a:pos x="T2" y="T3"/>
              </a:cxn>
              <a:cxn ang="T8">
                <a:pos x="T4" y="T5"/>
              </a:cxn>
            </a:cxnLst>
            <a:rect l="0" t="0" r="r" b="b"/>
            <a:pathLst>
              <a:path w="408" h="9">
                <a:moveTo>
                  <a:pt x="0" y="9"/>
                </a:moveTo>
                <a:lnTo>
                  <a:pt x="11" y="0"/>
                </a:lnTo>
                <a:lnTo>
                  <a:pt x="40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2" name="Freeform 25"/>
          <p:cNvSpPr>
            <a:spLocks/>
          </p:cNvSpPr>
          <p:nvPr/>
        </p:nvSpPr>
        <p:spPr bwMode="auto">
          <a:xfrm>
            <a:off x="1030288" y="6053138"/>
            <a:ext cx="2441575" cy="85725"/>
          </a:xfrm>
          <a:custGeom>
            <a:avLst/>
            <a:gdLst>
              <a:gd name="T0" fmla="*/ 2441575 w 1538"/>
              <a:gd name="T1" fmla="*/ 0 h 54"/>
              <a:gd name="T2" fmla="*/ 2376488 w 1538"/>
              <a:gd name="T3" fmla="*/ 85725 h 54"/>
              <a:gd name="T4" fmla="*/ 0 w 1538"/>
              <a:gd name="T5" fmla="*/ 85725 h 54"/>
              <a:gd name="T6" fmla="*/ 65088 w 1538"/>
              <a:gd name="T7" fmla="*/ 0 h 54"/>
              <a:gd name="T8" fmla="*/ 2441575 w 1538"/>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8" h="54">
                <a:moveTo>
                  <a:pt x="1538" y="0"/>
                </a:moveTo>
                <a:lnTo>
                  <a:pt x="1497" y="54"/>
                </a:lnTo>
                <a:lnTo>
                  <a:pt x="0" y="54"/>
                </a:lnTo>
                <a:lnTo>
                  <a:pt x="41" y="0"/>
                </a:lnTo>
                <a:lnTo>
                  <a:pt x="1538"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3" name="Freeform 26"/>
          <p:cNvSpPr>
            <a:spLocks/>
          </p:cNvSpPr>
          <p:nvPr/>
        </p:nvSpPr>
        <p:spPr bwMode="auto">
          <a:xfrm>
            <a:off x="1030288" y="5213350"/>
            <a:ext cx="65087" cy="925513"/>
          </a:xfrm>
          <a:custGeom>
            <a:avLst/>
            <a:gdLst>
              <a:gd name="T0" fmla="*/ 0 w 41"/>
              <a:gd name="T1" fmla="*/ 925513 h 583"/>
              <a:gd name="T2" fmla="*/ 0 w 41"/>
              <a:gd name="T3" fmla="*/ 87313 h 583"/>
              <a:gd name="T4" fmla="*/ 65087 w 41"/>
              <a:gd name="T5" fmla="*/ 0 h 583"/>
              <a:gd name="T6" fmla="*/ 65087 w 41"/>
              <a:gd name="T7" fmla="*/ 839788 h 583"/>
              <a:gd name="T8" fmla="*/ 0 w 41"/>
              <a:gd name="T9" fmla="*/ 925513 h 5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583">
                <a:moveTo>
                  <a:pt x="0" y="583"/>
                </a:moveTo>
                <a:lnTo>
                  <a:pt x="0" y="55"/>
                </a:lnTo>
                <a:lnTo>
                  <a:pt x="41" y="0"/>
                </a:lnTo>
                <a:lnTo>
                  <a:pt x="41" y="529"/>
                </a:lnTo>
                <a:lnTo>
                  <a:pt x="0" y="583"/>
                </a:lnTo>
                <a:close/>
              </a:path>
            </a:pathLst>
          </a:custGeom>
          <a:noFill/>
          <a:ln w="6350">
            <a:solidFill>
              <a:srgbClr val="8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4" name="Rectangle 27"/>
          <p:cNvSpPr>
            <a:spLocks noChangeArrowheads="1"/>
          </p:cNvSpPr>
          <p:nvPr/>
        </p:nvSpPr>
        <p:spPr bwMode="auto">
          <a:xfrm>
            <a:off x="1095375" y="5213350"/>
            <a:ext cx="2376488" cy="839788"/>
          </a:xfrm>
          <a:prstGeom prst="rect">
            <a:avLst/>
          </a:prstGeom>
          <a:noFill/>
          <a:ln w="6350">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15" name="Freeform 28"/>
          <p:cNvSpPr>
            <a:spLocks/>
          </p:cNvSpPr>
          <p:nvPr/>
        </p:nvSpPr>
        <p:spPr bwMode="auto">
          <a:xfrm>
            <a:off x="1185863" y="5743575"/>
            <a:ext cx="30162" cy="366713"/>
          </a:xfrm>
          <a:custGeom>
            <a:avLst/>
            <a:gdLst>
              <a:gd name="T0" fmla="*/ 0 w 19"/>
              <a:gd name="T1" fmla="*/ 366713 h 231"/>
              <a:gd name="T2" fmla="*/ 0 w 19"/>
              <a:gd name="T3" fmla="*/ 28575 h 231"/>
              <a:gd name="T4" fmla="*/ 30162 w 19"/>
              <a:gd name="T5" fmla="*/ 0 h 231"/>
              <a:gd name="T6" fmla="*/ 30162 w 19"/>
              <a:gd name="T7" fmla="*/ 338138 h 231"/>
              <a:gd name="T8" fmla="*/ 0 w 19"/>
              <a:gd name="T9" fmla="*/ 366713 h 2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31">
                <a:moveTo>
                  <a:pt x="0" y="231"/>
                </a:moveTo>
                <a:lnTo>
                  <a:pt x="0" y="18"/>
                </a:lnTo>
                <a:lnTo>
                  <a:pt x="19" y="0"/>
                </a:lnTo>
                <a:lnTo>
                  <a:pt x="19" y="213"/>
                </a:lnTo>
                <a:lnTo>
                  <a:pt x="0" y="231"/>
                </a:lnTo>
                <a:close/>
              </a:path>
            </a:pathLst>
          </a:custGeom>
          <a:solidFill>
            <a:srgbClr val="000080"/>
          </a:solidFill>
          <a:ln w="6350">
            <a:solidFill>
              <a:srgbClr val="000000"/>
            </a:solidFill>
            <a:prstDash val="solid"/>
            <a:round/>
            <a:headEnd/>
            <a:tailEnd/>
          </a:ln>
        </p:spPr>
        <p:txBody>
          <a:bodyPr/>
          <a:lstStyle/>
          <a:p>
            <a:endParaRPr lang="en-US"/>
          </a:p>
        </p:txBody>
      </p:sp>
      <p:sp>
        <p:nvSpPr>
          <p:cNvPr id="8216" name="Rectangle 29"/>
          <p:cNvSpPr>
            <a:spLocks noChangeArrowheads="1"/>
          </p:cNvSpPr>
          <p:nvPr/>
        </p:nvSpPr>
        <p:spPr bwMode="auto">
          <a:xfrm>
            <a:off x="1108075" y="5772150"/>
            <a:ext cx="77788" cy="338138"/>
          </a:xfrm>
          <a:prstGeom prst="rect">
            <a:avLst/>
          </a:prstGeom>
          <a:solidFill>
            <a:srgbClr val="0000FF"/>
          </a:solidFill>
          <a:ln w="6350">
            <a:solidFill>
              <a:srgbClr val="000000"/>
            </a:solidFill>
            <a:miter lim="800000"/>
            <a:headEnd/>
            <a:tailEnd/>
          </a:ln>
        </p:spPr>
        <p:txBody>
          <a:bodyPr/>
          <a:lstStyle/>
          <a:p>
            <a:endParaRPr lang="en-US"/>
          </a:p>
        </p:txBody>
      </p:sp>
      <p:sp>
        <p:nvSpPr>
          <p:cNvPr id="8217" name="Freeform 30"/>
          <p:cNvSpPr>
            <a:spLocks/>
          </p:cNvSpPr>
          <p:nvPr/>
        </p:nvSpPr>
        <p:spPr bwMode="auto">
          <a:xfrm>
            <a:off x="1108075" y="5743575"/>
            <a:ext cx="107950" cy="28575"/>
          </a:xfrm>
          <a:custGeom>
            <a:avLst/>
            <a:gdLst>
              <a:gd name="T0" fmla="*/ 77788 w 68"/>
              <a:gd name="T1" fmla="*/ 28575 h 18"/>
              <a:gd name="T2" fmla="*/ 107950 w 68"/>
              <a:gd name="T3" fmla="*/ 0 h 18"/>
              <a:gd name="T4" fmla="*/ 23813 w 68"/>
              <a:gd name="T5" fmla="*/ 0 h 18"/>
              <a:gd name="T6" fmla="*/ 0 w 68"/>
              <a:gd name="T7" fmla="*/ 28575 h 18"/>
              <a:gd name="T8" fmla="*/ 77788 w 68"/>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18">
                <a:moveTo>
                  <a:pt x="49" y="18"/>
                </a:moveTo>
                <a:lnTo>
                  <a:pt x="68" y="0"/>
                </a:lnTo>
                <a:lnTo>
                  <a:pt x="15" y="0"/>
                </a:lnTo>
                <a:lnTo>
                  <a:pt x="0" y="18"/>
                </a:lnTo>
                <a:lnTo>
                  <a:pt x="49" y="18"/>
                </a:lnTo>
                <a:close/>
              </a:path>
            </a:pathLst>
          </a:custGeom>
          <a:solidFill>
            <a:srgbClr val="0000BF"/>
          </a:solidFill>
          <a:ln w="6350">
            <a:solidFill>
              <a:srgbClr val="000000"/>
            </a:solidFill>
            <a:prstDash val="solid"/>
            <a:round/>
            <a:headEnd/>
            <a:tailEnd/>
          </a:ln>
        </p:spPr>
        <p:txBody>
          <a:bodyPr/>
          <a:lstStyle/>
          <a:p>
            <a:endParaRPr lang="en-US"/>
          </a:p>
        </p:txBody>
      </p:sp>
      <p:sp>
        <p:nvSpPr>
          <p:cNvPr id="8218" name="Freeform 31"/>
          <p:cNvSpPr>
            <a:spLocks/>
          </p:cNvSpPr>
          <p:nvPr/>
        </p:nvSpPr>
        <p:spPr bwMode="auto">
          <a:xfrm>
            <a:off x="1382713" y="5821363"/>
            <a:ext cx="30162" cy="288925"/>
          </a:xfrm>
          <a:custGeom>
            <a:avLst/>
            <a:gdLst>
              <a:gd name="T0" fmla="*/ 0 w 19"/>
              <a:gd name="T1" fmla="*/ 288925 h 182"/>
              <a:gd name="T2" fmla="*/ 0 w 19"/>
              <a:gd name="T3" fmla="*/ 38100 h 182"/>
              <a:gd name="T4" fmla="*/ 30162 w 19"/>
              <a:gd name="T5" fmla="*/ 0 h 182"/>
              <a:gd name="T6" fmla="*/ 30162 w 19"/>
              <a:gd name="T7" fmla="*/ 260350 h 182"/>
              <a:gd name="T8" fmla="*/ 0 w 19"/>
              <a:gd name="T9" fmla="*/ 288925 h 1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82">
                <a:moveTo>
                  <a:pt x="0" y="182"/>
                </a:moveTo>
                <a:lnTo>
                  <a:pt x="0" y="24"/>
                </a:lnTo>
                <a:lnTo>
                  <a:pt x="19" y="0"/>
                </a:lnTo>
                <a:lnTo>
                  <a:pt x="19" y="164"/>
                </a:lnTo>
                <a:lnTo>
                  <a:pt x="0" y="182"/>
                </a:lnTo>
                <a:close/>
              </a:path>
            </a:pathLst>
          </a:custGeom>
          <a:solidFill>
            <a:srgbClr val="000080"/>
          </a:solidFill>
          <a:ln w="6350">
            <a:solidFill>
              <a:srgbClr val="000000"/>
            </a:solidFill>
            <a:prstDash val="solid"/>
            <a:round/>
            <a:headEnd/>
            <a:tailEnd/>
          </a:ln>
        </p:spPr>
        <p:txBody>
          <a:bodyPr/>
          <a:lstStyle/>
          <a:p>
            <a:endParaRPr lang="en-US"/>
          </a:p>
        </p:txBody>
      </p:sp>
      <p:sp>
        <p:nvSpPr>
          <p:cNvPr id="8219" name="Rectangle 32"/>
          <p:cNvSpPr>
            <a:spLocks noChangeArrowheads="1"/>
          </p:cNvSpPr>
          <p:nvPr/>
        </p:nvSpPr>
        <p:spPr bwMode="auto">
          <a:xfrm>
            <a:off x="1304925" y="5859463"/>
            <a:ext cx="77788" cy="250825"/>
          </a:xfrm>
          <a:prstGeom prst="rect">
            <a:avLst/>
          </a:prstGeom>
          <a:solidFill>
            <a:srgbClr val="0000FF"/>
          </a:solidFill>
          <a:ln w="6350">
            <a:solidFill>
              <a:srgbClr val="000000"/>
            </a:solidFill>
            <a:miter lim="800000"/>
            <a:headEnd/>
            <a:tailEnd/>
          </a:ln>
        </p:spPr>
        <p:txBody>
          <a:bodyPr/>
          <a:lstStyle/>
          <a:p>
            <a:endParaRPr lang="en-US"/>
          </a:p>
        </p:txBody>
      </p:sp>
      <p:sp>
        <p:nvSpPr>
          <p:cNvPr id="8220" name="Freeform 33"/>
          <p:cNvSpPr>
            <a:spLocks/>
          </p:cNvSpPr>
          <p:nvPr/>
        </p:nvSpPr>
        <p:spPr bwMode="auto">
          <a:xfrm>
            <a:off x="1304925" y="5821363"/>
            <a:ext cx="107950" cy="38100"/>
          </a:xfrm>
          <a:custGeom>
            <a:avLst/>
            <a:gdLst>
              <a:gd name="T0" fmla="*/ 77788 w 68"/>
              <a:gd name="T1" fmla="*/ 38100 h 24"/>
              <a:gd name="T2" fmla="*/ 107950 w 68"/>
              <a:gd name="T3" fmla="*/ 0 h 24"/>
              <a:gd name="T4" fmla="*/ 30163 w 68"/>
              <a:gd name="T5" fmla="*/ 0 h 24"/>
              <a:gd name="T6" fmla="*/ 0 w 68"/>
              <a:gd name="T7" fmla="*/ 38100 h 24"/>
              <a:gd name="T8" fmla="*/ 77788 w 68"/>
              <a:gd name="T9" fmla="*/ 3810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24">
                <a:moveTo>
                  <a:pt x="49" y="24"/>
                </a:moveTo>
                <a:lnTo>
                  <a:pt x="68" y="0"/>
                </a:lnTo>
                <a:lnTo>
                  <a:pt x="19" y="0"/>
                </a:lnTo>
                <a:lnTo>
                  <a:pt x="0" y="24"/>
                </a:lnTo>
                <a:lnTo>
                  <a:pt x="49" y="24"/>
                </a:lnTo>
                <a:close/>
              </a:path>
            </a:pathLst>
          </a:custGeom>
          <a:solidFill>
            <a:srgbClr val="0000BF"/>
          </a:solidFill>
          <a:ln w="6350">
            <a:solidFill>
              <a:srgbClr val="000000"/>
            </a:solidFill>
            <a:prstDash val="solid"/>
            <a:round/>
            <a:headEnd/>
            <a:tailEnd/>
          </a:ln>
        </p:spPr>
        <p:txBody>
          <a:bodyPr/>
          <a:lstStyle/>
          <a:p>
            <a:endParaRPr lang="en-US"/>
          </a:p>
        </p:txBody>
      </p:sp>
      <p:sp>
        <p:nvSpPr>
          <p:cNvPr id="8221" name="Freeform 34"/>
          <p:cNvSpPr>
            <a:spLocks/>
          </p:cNvSpPr>
          <p:nvPr/>
        </p:nvSpPr>
        <p:spPr bwMode="auto">
          <a:xfrm>
            <a:off x="1581150" y="5849938"/>
            <a:ext cx="30163" cy="260350"/>
          </a:xfrm>
          <a:custGeom>
            <a:avLst/>
            <a:gdLst>
              <a:gd name="T0" fmla="*/ 0 w 19"/>
              <a:gd name="T1" fmla="*/ 260350 h 164"/>
              <a:gd name="T2" fmla="*/ 0 w 19"/>
              <a:gd name="T3" fmla="*/ 28575 h 164"/>
              <a:gd name="T4" fmla="*/ 30163 w 19"/>
              <a:gd name="T5" fmla="*/ 0 h 164"/>
              <a:gd name="T6" fmla="*/ 30163 w 19"/>
              <a:gd name="T7" fmla="*/ 231775 h 164"/>
              <a:gd name="T8" fmla="*/ 0 w 19"/>
              <a:gd name="T9" fmla="*/ 260350 h 1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64">
                <a:moveTo>
                  <a:pt x="0" y="164"/>
                </a:moveTo>
                <a:lnTo>
                  <a:pt x="0" y="18"/>
                </a:lnTo>
                <a:lnTo>
                  <a:pt x="19" y="0"/>
                </a:lnTo>
                <a:lnTo>
                  <a:pt x="19" y="146"/>
                </a:lnTo>
                <a:lnTo>
                  <a:pt x="0" y="164"/>
                </a:lnTo>
                <a:close/>
              </a:path>
            </a:pathLst>
          </a:custGeom>
          <a:solidFill>
            <a:srgbClr val="000080"/>
          </a:solidFill>
          <a:ln w="6350">
            <a:solidFill>
              <a:srgbClr val="000000"/>
            </a:solidFill>
            <a:prstDash val="solid"/>
            <a:round/>
            <a:headEnd/>
            <a:tailEnd/>
          </a:ln>
        </p:spPr>
        <p:txBody>
          <a:bodyPr/>
          <a:lstStyle/>
          <a:p>
            <a:endParaRPr lang="en-US"/>
          </a:p>
        </p:txBody>
      </p:sp>
      <p:sp>
        <p:nvSpPr>
          <p:cNvPr id="8222" name="Rectangle 35"/>
          <p:cNvSpPr>
            <a:spLocks noChangeArrowheads="1"/>
          </p:cNvSpPr>
          <p:nvPr/>
        </p:nvSpPr>
        <p:spPr bwMode="auto">
          <a:xfrm>
            <a:off x="1503363" y="5878513"/>
            <a:ext cx="77787" cy="231775"/>
          </a:xfrm>
          <a:prstGeom prst="rect">
            <a:avLst/>
          </a:prstGeom>
          <a:solidFill>
            <a:srgbClr val="0000FF"/>
          </a:solidFill>
          <a:ln w="6350">
            <a:solidFill>
              <a:srgbClr val="000000"/>
            </a:solidFill>
            <a:miter lim="800000"/>
            <a:headEnd/>
            <a:tailEnd/>
          </a:ln>
        </p:spPr>
        <p:txBody>
          <a:bodyPr/>
          <a:lstStyle/>
          <a:p>
            <a:endParaRPr lang="en-US"/>
          </a:p>
        </p:txBody>
      </p:sp>
      <p:sp>
        <p:nvSpPr>
          <p:cNvPr id="8223" name="Freeform 36"/>
          <p:cNvSpPr>
            <a:spLocks/>
          </p:cNvSpPr>
          <p:nvPr/>
        </p:nvSpPr>
        <p:spPr bwMode="auto">
          <a:xfrm>
            <a:off x="1503363" y="5849938"/>
            <a:ext cx="107950" cy="28575"/>
          </a:xfrm>
          <a:custGeom>
            <a:avLst/>
            <a:gdLst>
              <a:gd name="T0" fmla="*/ 77788 w 68"/>
              <a:gd name="T1" fmla="*/ 28575 h 18"/>
              <a:gd name="T2" fmla="*/ 107950 w 68"/>
              <a:gd name="T3" fmla="*/ 0 h 18"/>
              <a:gd name="T4" fmla="*/ 30163 w 68"/>
              <a:gd name="T5" fmla="*/ 0 h 18"/>
              <a:gd name="T6" fmla="*/ 0 w 68"/>
              <a:gd name="T7" fmla="*/ 28575 h 18"/>
              <a:gd name="T8" fmla="*/ 77788 w 68"/>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18">
                <a:moveTo>
                  <a:pt x="49" y="18"/>
                </a:moveTo>
                <a:lnTo>
                  <a:pt x="68" y="0"/>
                </a:lnTo>
                <a:lnTo>
                  <a:pt x="19" y="0"/>
                </a:lnTo>
                <a:lnTo>
                  <a:pt x="0" y="18"/>
                </a:lnTo>
                <a:lnTo>
                  <a:pt x="49" y="18"/>
                </a:lnTo>
                <a:close/>
              </a:path>
            </a:pathLst>
          </a:custGeom>
          <a:solidFill>
            <a:srgbClr val="0000BF"/>
          </a:solidFill>
          <a:ln w="6350">
            <a:solidFill>
              <a:srgbClr val="000000"/>
            </a:solidFill>
            <a:prstDash val="solid"/>
            <a:round/>
            <a:headEnd/>
            <a:tailEnd/>
          </a:ln>
        </p:spPr>
        <p:txBody>
          <a:bodyPr/>
          <a:lstStyle/>
          <a:p>
            <a:endParaRPr lang="en-US"/>
          </a:p>
        </p:txBody>
      </p:sp>
      <p:sp>
        <p:nvSpPr>
          <p:cNvPr id="8224" name="Freeform 37"/>
          <p:cNvSpPr>
            <a:spLocks/>
          </p:cNvSpPr>
          <p:nvPr/>
        </p:nvSpPr>
        <p:spPr bwMode="auto">
          <a:xfrm>
            <a:off x="1784350" y="5859463"/>
            <a:ext cx="23813" cy="250825"/>
          </a:xfrm>
          <a:custGeom>
            <a:avLst/>
            <a:gdLst>
              <a:gd name="T0" fmla="*/ 0 w 15"/>
              <a:gd name="T1" fmla="*/ 250825 h 158"/>
              <a:gd name="T2" fmla="*/ 0 w 15"/>
              <a:gd name="T3" fmla="*/ 38100 h 158"/>
              <a:gd name="T4" fmla="*/ 23813 w 15"/>
              <a:gd name="T5" fmla="*/ 0 h 158"/>
              <a:gd name="T6" fmla="*/ 23813 w 15"/>
              <a:gd name="T7" fmla="*/ 222250 h 158"/>
              <a:gd name="T8" fmla="*/ 0 w 15"/>
              <a:gd name="T9" fmla="*/ 250825 h 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58">
                <a:moveTo>
                  <a:pt x="0" y="158"/>
                </a:moveTo>
                <a:lnTo>
                  <a:pt x="0" y="24"/>
                </a:lnTo>
                <a:lnTo>
                  <a:pt x="15" y="0"/>
                </a:lnTo>
                <a:lnTo>
                  <a:pt x="15" y="140"/>
                </a:lnTo>
                <a:lnTo>
                  <a:pt x="0" y="158"/>
                </a:lnTo>
                <a:close/>
              </a:path>
            </a:pathLst>
          </a:custGeom>
          <a:solidFill>
            <a:srgbClr val="000080"/>
          </a:solidFill>
          <a:ln w="6350">
            <a:solidFill>
              <a:srgbClr val="000000"/>
            </a:solidFill>
            <a:prstDash val="solid"/>
            <a:round/>
            <a:headEnd/>
            <a:tailEnd/>
          </a:ln>
        </p:spPr>
        <p:txBody>
          <a:bodyPr/>
          <a:lstStyle/>
          <a:p>
            <a:endParaRPr lang="en-US"/>
          </a:p>
        </p:txBody>
      </p:sp>
      <p:sp>
        <p:nvSpPr>
          <p:cNvPr id="8225" name="Rectangle 38"/>
          <p:cNvSpPr>
            <a:spLocks noChangeArrowheads="1"/>
          </p:cNvSpPr>
          <p:nvPr/>
        </p:nvSpPr>
        <p:spPr bwMode="auto">
          <a:xfrm>
            <a:off x="1700213" y="5897563"/>
            <a:ext cx="84137" cy="212725"/>
          </a:xfrm>
          <a:prstGeom prst="rect">
            <a:avLst/>
          </a:prstGeom>
          <a:solidFill>
            <a:srgbClr val="0000FF"/>
          </a:solidFill>
          <a:ln w="6350">
            <a:solidFill>
              <a:srgbClr val="000000"/>
            </a:solidFill>
            <a:miter lim="800000"/>
            <a:headEnd/>
            <a:tailEnd/>
          </a:ln>
        </p:spPr>
        <p:txBody>
          <a:bodyPr/>
          <a:lstStyle/>
          <a:p>
            <a:endParaRPr lang="en-US"/>
          </a:p>
        </p:txBody>
      </p:sp>
      <p:sp>
        <p:nvSpPr>
          <p:cNvPr id="8226" name="Freeform 39"/>
          <p:cNvSpPr>
            <a:spLocks/>
          </p:cNvSpPr>
          <p:nvPr/>
        </p:nvSpPr>
        <p:spPr bwMode="auto">
          <a:xfrm>
            <a:off x="1700213" y="5859463"/>
            <a:ext cx="107950" cy="38100"/>
          </a:xfrm>
          <a:custGeom>
            <a:avLst/>
            <a:gdLst>
              <a:gd name="T0" fmla="*/ 84138 w 68"/>
              <a:gd name="T1" fmla="*/ 38100 h 24"/>
              <a:gd name="T2" fmla="*/ 107950 w 68"/>
              <a:gd name="T3" fmla="*/ 0 h 24"/>
              <a:gd name="T4" fmla="*/ 30163 w 68"/>
              <a:gd name="T5" fmla="*/ 0 h 24"/>
              <a:gd name="T6" fmla="*/ 0 w 68"/>
              <a:gd name="T7" fmla="*/ 38100 h 24"/>
              <a:gd name="T8" fmla="*/ 84138 w 68"/>
              <a:gd name="T9" fmla="*/ 3810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24">
                <a:moveTo>
                  <a:pt x="53" y="24"/>
                </a:moveTo>
                <a:lnTo>
                  <a:pt x="68" y="0"/>
                </a:lnTo>
                <a:lnTo>
                  <a:pt x="19" y="0"/>
                </a:lnTo>
                <a:lnTo>
                  <a:pt x="0" y="24"/>
                </a:lnTo>
                <a:lnTo>
                  <a:pt x="53" y="24"/>
                </a:lnTo>
                <a:close/>
              </a:path>
            </a:pathLst>
          </a:custGeom>
          <a:solidFill>
            <a:srgbClr val="0000BF"/>
          </a:solidFill>
          <a:ln w="6350">
            <a:solidFill>
              <a:srgbClr val="000000"/>
            </a:solidFill>
            <a:prstDash val="solid"/>
            <a:round/>
            <a:headEnd/>
            <a:tailEnd/>
          </a:ln>
        </p:spPr>
        <p:txBody>
          <a:bodyPr/>
          <a:lstStyle/>
          <a:p>
            <a:endParaRPr lang="en-US"/>
          </a:p>
        </p:txBody>
      </p:sp>
      <p:sp>
        <p:nvSpPr>
          <p:cNvPr id="8227" name="Freeform 40"/>
          <p:cNvSpPr>
            <a:spLocks/>
          </p:cNvSpPr>
          <p:nvPr/>
        </p:nvSpPr>
        <p:spPr bwMode="auto">
          <a:xfrm>
            <a:off x="1981200" y="5956300"/>
            <a:ext cx="23813" cy="153988"/>
          </a:xfrm>
          <a:custGeom>
            <a:avLst/>
            <a:gdLst>
              <a:gd name="T0" fmla="*/ 0 w 15"/>
              <a:gd name="T1" fmla="*/ 153988 h 97"/>
              <a:gd name="T2" fmla="*/ 0 w 15"/>
              <a:gd name="T3" fmla="*/ 38100 h 97"/>
              <a:gd name="T4" fmla="*/ 23813 w 15"/>
              <a:gd name="T5" fmla="*/ 0 h 97"/>
              <a:gd name="T6" fmla="*/ 23813 w 15"/>
              <a:gd name="T7" fmla="*/ 125413 h 97"/>
              <a:gd name="T8" fmla="*/ 0 w 15"/>
              <a:gd name="T9" fmla="*/ 153988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7">
                <a:moveTo>
                  <a:pt x="0" y="97"/>
                </a:moveTo>
                <a:lnTo>
                  <a:pt x="0" y="24"/>
                </a:lnTo>
                <a:lnTo>
                  <a:pt x="15" y="0"/>
                </a:lnTo>
                <a:lnTo>
                  <a:pt x="15" y="79"/>
                </a:lnTo>
                <a:lnTo>
                  <a:pt x="0" y="97"/>
                </a:lnTo>
                <a:close/>
              </a:path>
            </a:pathLst>
          </a:custGeom>
          <a:solidFill>
            <a:srgbClr val="000080"/>
          </a:solidFill>
          <a:ln w="6350">
            <a:solidFill>
              <a:srgbClr val="000000"/>
            </a:solidFill>
            <a:prstDash val="solid"/>
            <a:round/>
            <a:headEnd/>
            <a:tailEnd/>
          </a:ln>
        </p:spPr>
        <p:txBody>
          <a:bodyPr/>
          <a:lstStyle/>
          <a:p>
            <a:endParaRPr lang="en-US"/>
          </a:p>
        </p:txBody>
      </p:sp>
      <p:sp>
        <p:nvSpPr>
          <p:cNvPr id="8228" name="Rectangle 41"/>
          <p:cNvSpPr>
            <a:spLocks noChangeArrowheads="1"/>
          </p:cNvSpPr>
          <p:nvPr/>
        </p:nvSpPr>
        <p:spPr bwMode="auto">
          <a:xfrm>
            <a:off x="1898650" y="5994400"/>
            <a:ext cx="82550" cy="115888"/>
          </a:xfrm>
          <a:prstGeom prst="rect">
            <a:avLst/>
          </a:prstGeom>
          <a:solidFill>
            <a:srgbClr val="0000FF"/>
          </a:solidFill>
          <a:ln w="6350">
            <a:solidFill>
              <a:srgbClr val="000000"/>
            </a:solidFill>
            <a:miter lim="800000"/>
            <a:headEnd/>
            <a:tailEnd/>
          </a:ln>
        </p:spPr>
        <p:txBody>
          <a:bodyPr/>
          <a:lstStyle/>
          <a:p>
            <a:endParaRPr lang="en-US"/>
          </a:p>
        </p:txBody>
      </p:sp>
      <p:sp>
        <p:nvSpPr>
          <p:cNvPr id="8229" name="Freeform 42"/>
          <p:cNvSpPr>
            <a:spLocks/>
          </p:cNvSpPr>
          <p:nvPr/>
        </p:nvSpPr>
        <p:spPr bwMode="auto">
          <a:xfrm>
            <a:off x="1898650" y="5956300"/>
            <a:ext cx="106363" cy="38100"/>
          </a:xfrm>
          <a:custGeom>
            <a:avLst/>
            <a:gdLst>
              <a:gd name="T0" fmla="*/ 82550 w 67"/>
              <a:gd name="T1" fmla="*/ 38100 h 24"/>
              <a:gd name="T2" fmla="*/ 106363 w 67"/>
              <a:gd name="T3" fmla="*/ 0 h 24"/>
              <a:gd name="T4" fmla="*/ 28575 w 67"/>
              <a:gd name="T5" fmla="*/ 0 h 24"/>
              <a:gd name="T6" fmla="*/ 0 w 67"/>
              <a:gd name="T7" fmla="*/ 38100 h 24"/>
              <a:gd name="T8" fmla="*/ 82550 w 67"/>
              <a:gd name="T9" fmla="*/ 3810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24">
                <a:moveTo>
                  <a:pt x="52" y="24"/>
                </a:moveTo>
                <a:lnTo>
                  <a:pt x="67" y="0"/>
                </a:lnTo>
                <a:lnTo>
                  <a:pt x="18" y="0"/>
                </a:lnTo>
                <a:lnTo>
                  <a:pt x="0" y="24"/>
                </a:lnTo>
                <a:lnTo>
                  <a:pt x="52" y="24"/>
                </a:lnTo>
                <a:close/>
              </a:path>
            </a:pathLst>
          </a:custGeom>
          <a:solidFill>
            <a:srgbClr val="0000BF"/>
          </a:solidFill>
          <a:ln w="6350">
            <a:solidFill>
              <a:srgbClr val="000000"/>
            </a:solidFill>
            <a:prstDash val="solid"/>
            <a:round/>
            <a:headEnd/>
            <a:tailEnd/>
          </a:ln>
        </p:spPr>
        <p:txBody>
          <a:bodyPr/>
          <a:lstStyle/>
          <a:p>
            <a:endParaRPr lang="en-US"/>
          </a:p>
        </p:txBody>
      </p:sp>
      <p:sp>
        <p:nvSpPr>
          <p:cNvPr id="8230" name="Freeform 43"/>
          <p:cNvSpPr>
            <a:spLocks/>
          </p:cNvSpPr>
          <p:nvPr/>
        </p:nvSpPr>
        <p:spPr bwMode="auto">
          <a:xfrm>
            <a:off x="2179638" y="5946775"/>
            <a:ext cx="23812" cy="163513"/>
          </a:xfrm>
          <a:custGeom>
            <a:avLst/>
            <a:gdLst>
              <a:gd name="T0" fmla="*/ 0 w 15"/>
              <a:gd name="T1" fmla="*/ 163513 h 103"/>
              <a:gd name="T2" fmla="*/ 0 w 15"/>
              <a:gd name="T3" fmla="*/ 38100 h 103"/>
              <a:gd name="T4" fmla="*/ 23812 w 15"/>
              <a:gd name="T5" fmla="*/ 0 h 103"/>
              <a:gd name="T6" fmla="*/ 23812 w 15"/>
              <a:gd name="T7" fmla="*/ 134938 h 103"/>
              <a:gd name="T8" fmla="*/ 0 w 15"/>
              <a:gd name="T9" fmla="*/ 163513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3">
                <a:moveTo>
                  <a:pt x="0" y="103"/>
                </a:moveTo>
                <a:lnTo>
                  <a:pt x="0" y="24"/>
                </a:lnTo>
                <a:lnTo>
                  <a:pt x="15" y="0"/>
                </a:lnTo>
                <a:lnTo>
                  <a:pt x="15" y="85"/>
                </a:lnTo>
                <a:lnTo>
                  <a:pt x="0" y="103"/>
                </a:lnTo>
                <a:close/>
              </a:path>
            </a:pathLst>
          </a:custGeom>
          <a:solidFill>
            <a:srgbClr val="000080"/>
          </a:solidFill>
          <a:ln w="6350">
            <a:solidFill>
              <a:srgbClr val="000000"/>
            </a:solidFill>
            <a:prstDash val="solid"/>
            <a:round/>
            <a:headEnd/>
            <a:tailEnd/>
          </a:ln>
        </p:spPr>
        <p:txBody>
          <a:bodyPr/>
          <a:lstStyle/>
          <a:p>
            <a:endParaRPr lang="en-US"/>
          </a:p>
        </p:txBody>
      </p:sp>
      <p:sp>
        <p:nvSpPr>
          <p:cNvPr id="8231" name="Rectangle 44"/>
          <p:cNvSpPr>
            <a:spLocks noChangeArrowheads="1"/>
          </p:cNvSpPr>
          <p:nvPr/>
        </p:nvSpPr>
        <p:spPr bwMode="auto">
          <a:xfrm>
            <a:off x="2101850" y="5984875"/>
            <a:ext cx="77788" cy="125413"/>
          </a:xfrm>
          <a:prstGeom prst="rect">
            <a:avLst/>
          </a:prstGeom>
          <a:solidFill>
            <a:srgbClr val="0000FF"/>
          </a:solidFill>
          <a:ln w="6350">
            <a:solidFill>
              <a:srgbClr val="000000"/>
            </a:solidFill>
            <a:miter lim="800000"/>
            <a:headEnd/>
            <a:tailEnd/>
          </a:ln>
        </p:spPr>
        <p:txBody>
          <a:bodyPr/>
          <a:lstStyle/>
          <a:p>
            <a:endParaRPr lang="en-US"/>
          </a:p>
        </p:txBody>
      </p:sp>
      <p:sp>
        <p:nvSpPr>
          <p:cNvPr id="8232" name="Freeform 45"/>
          <p:cNvSpPr>
            <a:spLocks/>
          </p:cNvSpPr>
          <p:nvPr/>
        </p:nvSpPr>
        <p:spPr bwMode="auto">
          <a:xfrm>
            <a:off x="2101850" y="5946775"/>
            <a:ext cx="101600" cy="38100"/>
          </a:xfrm>
          <a:custGeom>
            <a:avLst/>
            <a:gdLst>
              <a:gd name="T0" fmla="*/ 77788 w 64"/>
              <a:gd name="T1" fmla="*/ 38100 h 24"/>
              <a:gd name="T2" fmla="*/ 101600 w 64"/>
              <a:gd name="T3" fmla="*/ 0 h 24"/>
              <a:gd name="T4" fmla="*/ 23813 w 64"/>
              <a:gd name="T5" fmla="*/ 0 h 24"/>
              <a:gd name="T6" fmla="*/ 0 w 64"/>
              <a:gd name="T7" fmla="*/ 38100 h 24"/>
              <a:gd name="T8" fmla="*/ 77788 w 64"/>
              <a:gd name="T9" fmla="*/ 3810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24">
                <a:moveTo>
                  <a:pt x="49" y="24"/>
                </a:moveTo>
                <a:lnTo>
                  <a:pt x="64" y="0"/>
                </a:lnTo>
                <a:lnTo>
                  <a:pt x="15" y="0"/>
                </a:lnTo>
                <a:lnTo>
                  <a:pt x="0" y="24"/>
                </a:lnTo>
                <a:lnTo>
                  <a:pt x="49" y="24"/>
                </a:lnTo>
                <a:close/>
              </a:path>
            </a:pathLst>
          </a:custGeom>
          <a:solidFill>
            <a:srgbClr val="0000BF"/>
          </a:solidFill>
          <a:ln w="6350">
            <a:solidFill>
              <a:srgbClr val="000000"/>
            </a:solidFill>
            <a:prstDash val="solid"/>
            <a:round/>
            <a:headEnd/>
            <a:tailEnd/>
          </a:ln>
        </p:spPr>
        <p:txBody>
          <a:bodyPr/>
          <a:lstStyle/>
          <a:p>
            <a:endParaRPr lang="en-US"/>
          </a:p>
        </p:txBody>
      </p:sp>
      <p:sp>
        <p:nvSpPr>
          <p:cNvPr id="8233" name="Freeform 46"/>
          <p:cNvSpPr>
            <a:spLocks/>
          </p:cNvSpPr>
          <p:nvPr/>
        </p:nvSpPr>
        <p:spPr bwMode="auto">
          <a:xfrm>
            <a:off x="2376488" y="5984875"/>
            <a:ext cx="23812" cy="125413"/>
          </a:xfrm>
          <a:custGeom>
            <a:avLst/>
            <a:gdLst>
              <a:gd name="T0" fmla="*/ 0 w 15"/>
              <a:gd name="T1" fmla="*/ 125413 h 79"/>
              <a:gd name="T2" fmla="*/ 0 w 15"/>
              <a:gd name="T3" fmla="*/ 28575 h 79"/>
              <a:gd name="T4" fmla="*/ 23812 w 15"/>
              <a:gd name="T5" fmla="*/ 0 h 79"/>
              <a:gd name="T6" fmla="*/ 23812 w 15"/>
              <a:gd name="T7" fmla="*/ 96838 h 79"/>
              <a:gd name="T8" fmla="*/ 0 w 15"/>
              <a:gd name="T9" fmla="*/ 125413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79">
                <a:moveTo>
                  <a:pt x="0" y="79"/>
                </a:moveTo>
                <a:lnTo>
                  <a:pt x="0" y="18"/>
                </a:lnTo>
                <a:lnTo>
                  <a:pt x="15" y="0"/>
                </a:lnTo>
                <a:lnTo>
                  <a:pt x="15" y="61"/>
                </a:lnTo>
                <a:lnTo>
                  <a:pt x="0" y="79"/>
                </a:lnTo>
                <a:close/>
              </a:path>
            </a:pathLst>
          </a:custGeom>
          <a:solidFill>
            <a:srgbClr val="000080"/>
          </a:solidFill>
          <a:ln w="6350">
            <a:solidFill>
              <a:srgbClr val="000000"/>
            </a:solidFill>
            <a:prstDash val="solid"/>
            <a:round/>
            <a:headEnd/>
            <a:tailEnd/>
          </a:ln>
        </p:spPr>
        <p:txBody>
          <a:bodyPr/>
          <a:lstStyle/>
          <a:p>
            <a:endParaRPr lang="en-US"/>
          </a:p>
        </p:txBody>
      </p:sp>
      <p:sp>
        <p:nvSpPr>
          <p:cNvPr id="8234" name="Rectangle 47"/>
          <p:cNvSpPr>
            <a:spLocks noChangeArrowheads="1"/>
          </p:cNvSpPr>
          <p:nvPr/>
        </p:nvSpPr>
        <p:spPr bwMode="auto">
          <a:xfrm>
            <a:off x="2298700" y="6013450"/>
            <a:ext cx="77788" cy="96838"/>
          </a:xfrm>
          <a:prstGeom prst="rect">
            <a:avLst/>
          </a:prstGeom>
          <a:solidFill>
            <a:srgbClr val="0000FF"/>
          </a:solidFill>
          <a:ln w="6350">
            <a:solidFill>
              <a:srgbClr val="000000"/>
            </a:solidFill>
            <a:miter lim="800000"/>
            <a:headEnd/>
            <a:tailEnd/>
          </a:ln>
        </p:spPr>
        <p:txBody>
          <a:bodyPr/>
          <a:lstStyle/>
          <a:p>
            <a:endParaRPr lang="en-US"/>
          </a:p>
        </p:txBody>
      </p:sp>
      <p:sp>
        <p:nvSpPr>
          <p:cNvPr id="8235" name="Freeform 48"/>
          <p:cNvSpPr>
            <a:spLocks/>
          </p:cNvSpPr>
          <p:nvPr/>
        </p:nvSpPr>
        <p:spPr bwMode="auto">
          <a:xfrm>
            <a:off x="2298700" y="5984875"/>
            <a:ext cx="101600" cy="28575"/>
          </a:xfrm>
          <a:custGeom>
            <a:avLst/>
            <a:gdLst>
              <a:gd name="T0" fmla="*/ 77788 w 64"/>
              <a:gd name="T1" fmla="*/ 28575 h 18"/>
              <a:gd name="T2" fmla="*/ 101600 w 64"/>
              <a:gd name="T3" fmla="*/ 0 h 18"/>
              <a:gd name="T4" fmla="*/ 23813 w 64"/>
              <a:gd name="T5" fmla="*/ 0 h 18"/>
              <a:gd name="T6" fmla="*/ 0 w 64"/>
              <a:gd name="T7" fmla="*/ 28575 h 18"/>
              <a:gd name="T8" fmla="*/ 77788 w 64"/>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18">
                <a:moveTo>
                  <a:pt x="49" y="18"/>
                </a:moveTo>
                <a:lnTo>
                  <a:pt x="64" y="0"/>
                </a:lnTo>
                <a:lnTo>
                  <a:pt x="15" y="0"/>
                </a:lnTo>
                <a:lnTo>
                  <a:pt x="0" y="18"/>
                </a:lnTo>
                <a:lnTo>
                  <a:pt x="49" y="18"/>
                </a:lnTo>
                <a:close/>
              </a:path>
            </a:pathLst>
          </a:custGeom>
          <a:solidFill>
            <a:srgbClr val="0000BF"/>
          </a:solidFill>
          <a:ln w="6350">
            <a:solidFill>
              <a:srgbClr val="000000"/>
            </a:solidFill>
            <a:prstDash val="solid"/>
            <a:round/>
            <a:headEnd/>
            <a:tailEnd/>
          </a:ln>
        </p:spPr>
        <p:txBody>
          <a:bodyPr/>
          <a:lstStyle/>
          <a:p>
            <a:endParaRPr lang="en-US"/>
          </a:p>
        </p:txBody>
      </p:sp>
      <p:sp>
        <p:nvSpPr>
          <p:cNvPr id="8236" name="Freeform 49"/>
          <p:cNvSpPr>
            <a:spLocks/>
          </p:cNvSpPr>
          <p:nvPr/>
        </p:nvSpPr>
        <p:spPr bwMode="auto">
          <a:xfrm>
            <a:off x="2574925" y="5975350"/>
            <a:ext cx="30163" cy="134938"/>
          </a:xfrm>
          <a:custGeom>
            <a:avLst/>
            <a:gdLst>
              <a:gd name="T0" fmla="*/ 0 w 19"/>
              <a:gd name="T1" fmla="*/ 134938 h 85"/>
              <a:gd name="T2" fmla="*/ 0 w 19"/>
              <a:gd name="T3" fmla="*/ 28575 h 85"/>
              <a:gd name="T4" fmla="*/ 30163 w 19"/>
              <a:gd name="T5" fmla="*/ 0 h 85"/>
              <a:gd name="T6" fmla="*/ 30163 w 19"/>
              <a:gd name="T7" fmla="*/ 106363 h 85"/>
              <a:gd name="T8" fmla="*/ 0 w 19"/>
              <a:gd name="T9" fmla="*/ 134938 h 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85">
                <a:moveTo>
                  <a:pt x="0" y="85"/>
                </a:moveTo>
                <a:lnTo>
                  <a:pt x="0" y="18"/>
                </a:lnTo>
                <a:lnTo>
                  <a:pt x="19" y="0"/>
                </a:lnTo>
                <a:lnTo>
                  <a:pt x="19" y="67"/>
                </a:lnTo>
                <a:lnTo>
                  <a:pt x="0" y="85"/>
                </a:lnTo>
                <a:close/>
              </a:path>
            </a:pathLst>
          </a:custGeom>
          <a:solidFill>
            <a:srgbClr val="000080"/>
          </a:solidFill>
          <a:ln w="6350">
            <a:solidFill>
              <a:srgbClr val="000000"/>
            </a:solidFill>
            <a:prstDash val="solid"/>
            <a:round/>
            <a:headEnd/>
            <a:tailEnd/>
          </a:ln>
        </p:spPr>
        <p:txBody>
          <a:bodyPr/>
          <a:lstStyle/>
          <a:p>
            <a:endParaRPr lang="en-US"/>
          </a:p>
        </p:txBody>
      </p:sp>
      <p:sp>
        <p:nvSpPr>
          <p:cNvPr id="8237" name="Rectangle 50"/>
          <p:cNvSpPr>
            <a:spLocks noChangeArrowheads="1"/>
          </p:cNvSpPr>
          <p:nvPr/>
        </p:nvSpPr>
        <p:spPr bwMode="auto">
          <a:xfrm>
            <a:off x="2497138" y="6003925"/>
            <a:ext cx="77787" cy="106363"/>
          </a:xfrm>
          <a:prstGeom prst="rect">
            <a:avLst/>
          </a:prstGeom>
          <a:solidFill>
            <a:srgbClr val="0000FF"/>
          </a:solidFill>
          <a:ln w="6350">
            <a:solidFill>
              <a:srgbClr val="000000"/>
            </a:solidFill>
            <a:miter lim="800000"/>
            <a:headEnd/>
            <a:tailEnd/>
          </a:ln>
        </p:spPr>
        <p:txBody>
          <a:bodyPr/>
          <a:lstStyle/>
          <a:p>
            <a:endParaRPr lang="en-US"/>
          </a:p>
        </p:txBody>
      </p:sp>
      <p:sp>
        <p:nvSpPr>
          <p:cNvPr id="8238" name="Freeform 51"/>
          <p:cNvSpPr>
            <a:spLocks/>
          </p:cNvSpPr>
          <p:nvPr/>
        </p:nvSpPr>
        <p:spPr bwMode="auto">
          <a:xfrm>
            <a:off x="2497138" y="5975350"/>
            <a:ext cx="107950" cy="28575"/>
          </a:xfrm>
          <a:custGeom>
            <a:avLst/>
            <a:gdLst>
              <a:gd name="T0" fmla="*/ 77788 w 68"/>
              <a:gd name="T1" fmla="*/ 28575 h 18"/>
              <a:gd name="T2" fmla="*/ 107950 w 68"/>
              <a:gd name="T3" fmla="*/ 0 h 18"/>
              <a:gd name="T4" fmla="*/ 23813 w 68"/>
              <a:gd name="T5" fmla="*/ 0 h 18"/>
              <a:gd name="T6" fmla="*/ 0 w 68"/>
              <a:gd name="T7" fmla="*/ 28575 h 18"/>
              <a:gd name="T8" fmla="*/ 77788 w 68"/>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18">
                <a:moveTo>
                  <a:pt x="49" y="18"/>
                </a:moveTo>
                <a:lnTo>
                  <a:pt x="68" y="0"/>
                </a:lnTo>
                <a:lnTo>
                  <a:pt x="15" y="0"/>
                </a:lnTo>
                <a:lnTo>
                  <a:pt x="0" y="18"/>
                </a:lnTo>
                <a:lnTo>
                  <a:pt x="49" y="18"/>
                </a:lnTo>
                <a:close/>
              </a:path>
            </a:pathLst>
          </a:custGeom>
          <a:solidFill>
            <a:srgbClr val="0000BF"/>
          </a:solidFill>
          <a:ln w="6350">
            <a:solidFill>
              <a:srgbClr val="000000"/>
            </a:solidFill>
            <a:prstDash val="solid"/>
            <a:round/>
            <a:headEnd/>
            <a:tailEnd/>
          </a:ln>
        </p:spPr>
        <p:txBody>
          <a:bodyPr/>
          <a:lstStyle/>
          <a:p>
            <a:endParaRPr lang="en-US"/>
          </a:p>
        </p:txBody>
      </p:sp>
      <p:sp>
        <p:nvSpPr>
          <p:cNvPr id="8239" name="Freeform 52"/>
          <p:cNvSpPr>
            <a:spLocks/>
          </p:cNvSpPr>
          <p:nvPr/>
        </p:nvSpPr>
        <p:spPr bwMode="auto">
          <a:xfrm>
            <a:off x="2771775" y="5956300"/>
            <a:ext cx="30163" cy="153988"/>
          </a:xfrm>
          <a:custGeom>
            <a:avLst/>
            <a:gdLst>
              <a:gd name="T0" fmla="*/ 0 w 19"/>
              <a:gd name="T1" fmla="*/ 153988 h 97"/>
              <a:gd name="T2" fmla="*/ 0 w 19"/>
              <a:gd name="T3" fmla="*/ 28575 h 97"/>
              <a:gd name="T4" fmla="*/ 30163 w 19"/>
              <a:gd name="T5" fmla="*/ 0 h 97"/>
              <a:gd name="T6" fmla="*/ 30163 w 19"/>
              <a:gd name="T7" fmla="*/ 125413 h 97"/>
              <a:gd name="T8" fmla="*/ 0 w 19"/>
              <a:gd name="T9" fmla="*/ 153988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97">
                <a:moveTo>
                  <a:pt x="0" y="97"/>
                </a:moveTo>
                <a:lnTo>
                  <a:pt x="0" y="18"/>
                </a:lnTo>
                <a:lnTo>
                  <a:pt x="19" y="0"/>
                </a:lnTo>
                <a:lnTo>
                  <a:pt x="19" y="79"/>
                </a:lnTo>
                <a:lnTo>
                  <a:pt x="0" y="97"/>
                </a:lnTo>
                <a:close/>
              </a:path>
            </a:pathLst>
          </a:custGeom>
          <a:solidFill>
            <a:srgbClr val="000080"/>
          </a:solidFill>
          <a:ln w="6350">
            <a:solidFill>
              <a:srgbClr val="000000"/>
            </a:solidFill>
            <a:prstDash val="solid"/>
            <a:round/>
            <a:headEnd/>
            <a:tailEnd/>
          </a:ln>
        </p:spPr>
        <p:txBody>
          <a:bodyPr/>
          <a:lstStyle/>
          <a:p>
            <a:endParaRPr lang="en-US"/>
          </a:p>
        </p:txBody>
      </p:sp>
      <p:sp>
        <p:nvSpPr>
          <p:cNvPr id="8240" name="Rectangle 53"/>
          <p:cNvSpPr>
            <a:spLocks noChangeArrowheads="1"/>
          </p:cNvSpPr>
          <p:nvPr/>
        </p:nvSpPr>
        <p:spPr bwMode="auto">
          <a:xfrm>
            <a:off x="2693988" y="5984875"/>
            <a:ext cx="77787" cy="125413"/>
          </a:xfrm>
          <a:prstGeom prst="rect">
            <a:avLst/>
          </a:prstGeom>
          <a:solidFill>
            <a:srgbClr val="0000FF"/>
          </a:solidFill>
          <a:ln w="6350">
            <a:solidFill>
              <a:srgbClr val="000000"/>
            </a:solidFill>
            <a:miter lim="800000"/>
            <a:headEnd/>
            <a:tailEnd/>
          </a:ln>
        </p:spPr>
        <p:txBody>
          <a:bodyPr/>
          <a:lstStyle/>
          <a:p>
            <a:endParaRPr lang="en-US"/>
          </a:p>
        </p:txBody>
      </p:sp>
      <p:sp>
        <p:nvSpPr>
          <p:cNvPr id="8241" name="Freeform 54"/>
          <p:cNvSpPr>
            <a:spLocks/>
          </p:cNvSpPr>
          <p:nvPr/>
        </p:nvSpPr>
        <p:spPr bwMode="auto">
          <a:xfrm>
            <a:off x="2693988" y="5956300"/>
            <a:ext cx="107950" cy="28575"/>
          </a:xfrm>
          <a:custGeom>
            <a:avLst/>
            <a:gdLst>
              <a:gd name="T0" fmla="*/ 77788 w 68"/>
              <a:gd name="T1" fmla="*/ 28575 h 18"/>
              <a:gd name="T2" fmla="*/ 107950 w 68"/>
              <a:gd name="T3" fmla="*/ 0 h 18"/>
              <a:gd name="T4" fmla="*/ 23813 w 68"/>
              <a:gd name="T5" fmla="*/ 0 h 18"/>
              <a:gd name="T6" fmla="*/ 0 w 68"/>
              <a:gd name="T7" fmla="*/ 28575 h 18"/>
              <a:gd name="T8" fmla="*/ 77788 w 68"/>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18">
                <a:moveTo>
                  <a:pt x="49" y="18"/>
                </a:moveTo>
                <a:lnTo>
                  <a:pt x="68" y="0"/>
                </a:lnTo>
                <a:lnTo>
                  <a:pt x="15" y="0"/>
                </a:lnTo>
                <a:lnTo>
                  <a:pt x="0" y="18"/>
                </a:lnTo>
                <a:lnTo>
                  <a:pt x="49" y="18"/>
                </a:lnTo>
                <a:close/>
              </a:path>
            </a:pathLst>
          </a:custGeom>
          <a:solidFill>
            <a:srgbClr val="0000BF"/>
          </a:solidFill>
          <a:ln w="6350">
            <a:solidFill>
              <a:srgbClr val="000000"/>
            </a:solidFill>
            <a:prstDash val="solid"/>
            <a:round/>
            <a:headEnd/>
            <a:tailEnd/>
          </a:ln>
        </p:spPr>
        <p:txBody>
          <a:bodyPr/>
          <a:lstStyle/>
          <a:p>
            <a:endParaRPr lang="en-US"/>
          </a:p>
        </p:txBody>
      </p:sp>
      <p:sp>
        <p:nvSpPr>
          <p:cNvPr id="8242" name="Freeform 55"/>
          <p:cNvSpPr>
            <a:spLocks/>
          </p:cNvSpPr>
          <p:nvPr/>
        </p:nvSpPr>
        <p:spPr bwMode="auto">
          <a:xfrm>
            <a:off x="2970213" y="5783263"/>
            <a:ext cx="28575" cy="327025"/>
          </a:xfrm>
          <a:custGeom>
            <a:avLst/>
            <a:gdLst>
              <a:gd name="T0" fmla="*/ 0 w 18"/>
              <a:gd name="T1" fmla="*/ 327025 h 206"/>
              <a:gd name="T2" fmla="*/ 0 w 18"/>
              <a:gd name="T3" fmla="*/ 28575 h 206"/>
              <a:gd name="T4" fmla="*/ 28575 w 18"/>
              <a:gd name="T5" fmla="*/ 0 h 206"/>
              <a:gd name="T6" fmla="*/ 28575 w 18"/>
              <a:gd name="T7" fmla="*/ 298450 h 206"/>
              <a:gd name="T8" fmla="*/ 0 w 18"/>
              <a:gd name="T9" fmla="*/ 327025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206">
                <a:moveTo>
                  <a:pt x="0" y="206"/>
                </a:moveTo>
                <a:lnTo>
                  <a:pt x="0" y="18"/>
                </a:lnTo>
                <a:lnTo>
                  <a:pt x="18" y="0"/>
                </a:lnTo>
                <a:lnTo>
                  <a:pt x="18" y="188"/>
                </a:lnTo>
                <a:lnTo>
                  <a:pt x="0" y="206"/>
                </a:lnTo>
                <a:close/>
              </a:path>
            </a:pathLst>
          </a:custGeom>
          <a:solidFill>
            <a:srgbClr val="000080"/>
          </a:solidFill>
          <a:ln w="6350">
            <a:solidFill>
              <a:srgbClr val="000000"/>
            </a:solidFill>
            <a:prstDash val="solid"/>
            <a:round/>
            <a:headEnd/>
            <a:tailEnd/>
          </a:ln>
        </p:spPr>
        <p:txBody>
          <a:bodyPr/>
          <a:lstStyle/>
          <a:p>
            <a:endParaRPr lang="en-US"/>
          </a:p>
        </p:txBody>
      </p:sp>
      <p:sp>
        <p:nvSpPr>
          <p:cNvPr id="8243" name="Rectangle 56"/>
          <p:cNvSpPr>
            <a:spLocks noChangeArrowheads="1"/>
          </p:cNvSpPr>
          <p:nvPr/>
        </p:nvSpPr>
        <p:spPr bwMode="auto">
          <a:xfrm>
            <a:off x="2892425" y="5811838"/>
            <a:ext cx="77788" cy="298450"/>
          </a:xfrm>
          <a:prstGeom prst="rect">
            <a:avLst/>
          </a:prstGeom>
          <a:solidFill>
            <a:srgbClr val="0000FF"/>
          </a:solidFill>
          <a:ln w="6350">
            <a:solidFill>
              <a:srgbClr val="000000"/>
            </a:solidFill>
            <a:miter lim="800000"/>
            <a:headEnd/>
            <a:tailEnd/>
          </a:ln>
        </p:spPr>
        <p:txBody>
          <a:bodyPr/>
          <a:lstStyle/>
          <a:p>
            <a:endParaRPr lang="en-US"/>
          </a:p>
        </p:txBody>
      </p:sp>
      <p:sp>
        <p:nvSpPr>
          <p:cNvPr id="8244" name="Freeform 57"/>
          <p:cNvSpPr>
            <a:spLocks/>
          </p:cNvSpPr>
          <p:nvPr/>
        </p:nvSpPr>
        <p:spPr bwMode="auto">
          <a:xfrm>
            <a:off x="2892425" y="5783263"/>
            <a:ext cx="106363" cy="28575"/>
          </a:xfrm>
          <a:custGeom>
            <a:avLst/>
            <a:gdLst>
              <a:gd name="T0" fmla="*/ 77788 w 67"/>
              <a:gd name="T1" fmla="*/ 28575 h 18"/>
              <a:gd name="T2" fmla="*/ 106363 w 67"/>
              <a:gd name="T3" fmla="*/ 0 h 18"/>
              <a:gd name="T4" fmla="*/ 28575 w 67"/>
              <a:gd name="T5" fmla="*/ 0 h 18"/>
              <a:gd name="T6" fmla="*/ 0 w 67"/>
              <a:gd name="T7" fmla="*/ 28575 h 18"/>
              <a:gd name="T8" fmla="*/ 77788 w 67"/>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 h="18">
                <a:moveTo>
                  <a:pt x="49" y="18"/>
                </a:moveTo>
                <a:lnTo>
                  <a:pt x="67" y="0"/>
                </a:lnTo>
                <a:lnTo>
                  <a:pt x="18" y="0"/>
                </a:lnTo>
                <a:lnTo>
                  <a:pt x="0" y="18"/>
                </a:lnTo>
                <a:lnTo>
                  <a:pt x="49" y="18"/>
                </a:lnTo>
                <a:close/>
              </a:path>
            </a:pathLst>
          </a:custGeom>
          <a:solidFill>
            <a:srgbClr val="0000BF"/>
          </a:solidFill>
          <a:ln w="6350">
            <a:solidFill>
              <a:srgbClr val="000000"/>
            </a:solidFill>
            <a:prstDash val="solid"/>
            <a:round/>
            <a:headEnd/>
            <a:tailEnd/>
          </a:ln>
        </p:spPr>
        <p:txBody>
          <a:bodyPr/>
          <a:lstStyle/>
          <a:p>
            <a:endParaRPr lang="en-US"/>
          </a:p>
        </p:txBody>
      </p:sp>
      <p:sp>
        <p:nvSpPr>
          <p:cNvPr id="8245" name="Freeform 58"/>
          <p:cNvSpPr>
            <a:spLocks/>
          </p:cNvSpPr>
          <p:nvPr/>
        </p:nvSpPr>
        <p:spPr bwMode="auto">
          <a:xfrm>
            <a:off x="3167063" y="5724525"/>
            <a:ext cx="30162" cy="385763"/>
          </a:xfrm>
          <a:custGeom>
            <a:avLst/>
            <a:gdLst>
              <a:gd name="T0" fmla="*/ 0 w 19"/>
              <a:gd name="T1" fmla="*/ 385763 h 243"/>
              <a:gd name="T2" fmla="*/ 0 w 19"/>
              <a:gd name="T3" fmla="*/ 28575 h 243"/>
              <a:gd name="T4" fmla="*/ 30162 w 19"/>
              <a:gd name="T5" fmla="*/ 0 h 243"/>
              <a:gd name="T6" fmla="*/ 30162 w 19"/>
              <a:gd name="T7" fmla="*/ 357188 h 243"/>
              <a:gd name="T8" fmla="*/ 0 w 19"/>
              <a:gd name="T9" fmla="*/ 385763 h 2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43">
                <a:moveTo>
                  <a:pt x="0" y="243"/>
                </a:moveTo>
                <a:lnTo>
                  <a:pt x="0" y="18"/>
                </a:lnTo>
                <a:lnTo>
                  <a:pt x="19" y="0"/>
                </a:lnTo>
                <a:lnTo>
                  <a:pt x="19" y="225"/>
                </a:lnTo>
                <a:lnTo>
                  <a:pt x="0" y="243"/>
                </a:lnTo>
                <a:close/>
              </a:path>
            </a:pathLst>
          </a:custGeom>
          <a:solidFill>
            <a:srgbClr val="000080"/>
          </a:solidFill>
          <a:ln w="6350">
            <a:solidFill>
              <a:srgbClr val="000000"/>
            </a:solidFill>
            <a:prstDash val="solid"/>
            <a:round/>
            <a:headEnd/>
            <a:tailEnd/>
          </a:ln>
        </p:spPr>
        <p:txBody>
          <a:bodyPr/>
          <a:lstStyle/>
          <a:p>
            <a:endParaRPr lang="en-US"/>
          </a:p>
        </p:txBody>
      </p:sp>
      <p:sp>
        <p:nvSpPr>
          <p:cNvPr id="8246" name="Rectangle 59"/>
          <p:cNvSpPr>
            <a:spLocks noChangeArrowheads="1"/>
          </p:cNvSpPr>
          <p:nvPr/>
        </p:nvSpPr>
        <p:spPr bwMode="auto">
          <a:xfrm>
            <a:off x="3089275" y="5753100"/>
            <a:ext cx="77788" cy="357188"/>
          </a:xfrm>
          <a:prstGeom prst="rect">
            <a:avLst/>
          </a:prstGeom>
          <a:solidFill>
            <a:srgbClr val="0000FF"/>
          </a:solidFill>
          <a:ln w="6350">
            <a:solidFill>
              <a:srgbClr val="000000"/>
            </a:solidFill>
            <a:miter lim="800000"/>
            <a:headEnd/>
            <a:tailEnd/>
          </a:ln>
        </p:spPr>
        <p:txBody>
          <a:bodyPr/>
          <a:lstStyle/>
          <a:p>
            <a:endParaRPr lang="en-US"/>
          </a:p>
        </p:txBody>
      </p:sp>
      <p:sp>
        <p:nvSpPr>
          <p:cNvPr id="8247" name="Freeform 60"/>
          <p:cNvSpPr>
            <a:spLocks/>
          </p:cNvSpPr>
          <p:nvPr/>
        </p:nvSpPr>
        <p:spPr bwMode="auto">
          <a:xfrm>
            <a:off x="3089275" y="5724525"/>
            <a:ext cx="107950" cy="28575"/>
          </a:xfrm>
          <a:custGeom>
            <a:avLst/>
            <a:gdLst>
              <a:gd name="T0" fmla="*/ 77788 w 68"/>
              <a:gd name="T1" fmla="*/ 28575 h 18"/>
              <a:gd name="T2" fmla="*/ 107950 w 68"/>
              <a:gd name="T3" fmla="*/ 0 h 18"/>
              <a:gd name="T4" fmla="*/ 30163 w 68"/>
              <a:gd name="T5" fmla="*/ 0 h 18"/>
              <a:gd name="T6" fmla="*/ 0 w 68"/>
              <a:gd name="T7" fmla="*/ 28575 h 18"/>
              <a:gd name="T8" fmla="*/ 77788 w 68"/>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18">
                <a:moveTo>
                  <a:pt x="49" y="18"/>
                </a:moveTo>
                <a:lnTo>
                  <a:pt x="68" y="0"/>
                </a:lnTo>
                <a:lnTo>
                  <a:pt x="19" y="0"/>
                </a:lnTo>
                <a:lnTo>
                  <a:pt x="0" y="18"/>
                </a:lnTo>
                <a:lnTo>
                  <a:pt x="49" y="18"/>
                </a:lnTo>
                <a:close/>
              </a:path>
            </a:pathLst>
          </a:custGeom>
          <a:solidFill>
            <a:srgbClr val="0000BF"/>
          </a:solidFill>
          <a:ln w="6350">
            <a:solidFill>
              <a:srgbClr val="000000"/>
            </a:solidFill>
            <a:prstDash val="solid"/>
            <a:round/>
            <a:headEnd/>
            <a:tailEnd/>
          </a:ln>
        </p:spPr>
        <p:txBody>
          <a:bodyPr/>
          <a:lstStyle/>
          <a:p>
            <a:endParaRPr lang="en-US"/>
          </a:p>
        </p:txBody>
      </p:sp>
      <p:sp>
        <p:nvSpPr>
          <p:cNvPr id="8248" name="Freeform 61"/>
          <p:cNvSpPr>
            <a:spLocks/>
          </p:cNvSpPr>
          <p:nvPr/>
        </p:nvSpPr>
        <p:spPr bwMode="auto">
          <a:xfrm>
            <a:off x="3370263" y="5646738"/>
            <a:ext cx="23812" cy="463550"/>
          </a:xfrm>
          <a:custGeom>
            <a:avLst/>
            <a:gdLst>
              <a:gd name="T0" fmla="*/ 0 w 15"/>
              <a:gd name="T1" fmla="*/ 463550 h 292"/>
              <a:gd name="T2" fmla="*/ 0 w 15"/>
              <a:gd name="T3" fmla="*/ 39688 h 292"/>
              <a:gd name="T4" fmla="*/ 23812 w 15"/>
              <a:gd name="T5" fmla="*/ 0 h 292"/>
              <a:gd name="T6" fmla="*/ 23812 w 15"/>
              <a:gd name="T7" fmla="*/ 434975 h 292"/>
              <a:gd name="T8" fmla="*/ 0 w 15"/>
              <a:gd name="T9" fmla="*/ 463550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92">
                <a:moveTo>
                  <a:pt x="0" y="292"/>
                </a:moveTo>
                <a:lnTo>
                  <a:pt x="0" y="25"/>
                </a:lnTo>
                <a:lnTo>
                  <a:pt x="15" y="0"/>
                </a:lnTo>
                <a:lnTo>
                  <a:pt x="15" y="274"/>
                </a:lnTo>
                <a:lnTo>
                  <a:pt x="0" y="292"/>
                </a:lnTo>
                <a:close/>
              </a:path>
            </a:pathLst>
          </a:custGeom>
          <a:solidFill>
            <a:srgbClr val="000080"/>
          </a:solidFill>
          <a:ln w="6350">
            <a:solidFill>
              <a:srgbClr val="000000"/>
            </a:solidFill>
            <a:prstDash val="solid"/>
            <a:round/>
            <a:headEnd/>
            <a:tailEnd/>
          </a:ln>
        </p:spPr>
        <p:txBody>
          <a:bodyPr/>
          <a:lstStyle/>
          <a:p>
            <a:endParaRPr lang="en-US"/>
          </a:p>
        </p:txBody>
      </p:sp>
      <p:sp>
        <p:nvSpPr>
          <p:cNvPr id="8249" name="Rectangle 62"/>
          <p:cNvSpPr>
            <a:spLocks noChangeArrowheads="1"/>
          </p:cNvSpPr>
          <p:nvPr/>
        </p:nvSpPr>
        <p:spPr bwMode="auto">
          <a:xfrm>
            <a:off x="3286125" y="5686425"/>
            <a:ext cx="84138" cy="423863"/>
          </a:xfrm>
          <a:prstGeom prst="rect">
            <a:avLst/>
          </a:prstGeom>
          <a:solidFill>
            <a:srgbClr val="0000FF"/>
          </a:solidFill>
          <a:ln w="6350">
            <a:solidFill>
              <a:srgbClr val="000000"/>
            </a:solidFill>
            <a:miter lim="800000"/>
            <a:headEnd/>
            <a:tailEnd/>
          </a:ln>
        </p:spPr>
        <p:txBody>
          <a:bodyPr/>
          <a:lstStyle/>
          <a:p>
            <a:endParaRPr lang="en-US"/>
          </a:p>
        </p:txBody>
      </p:sp>
      <p:sp>
        <p:nvSpPr>
          <p:cNvPr id="8250" name="Freeform 63"/>
          <p:cNvSpPr>
            <a:spLocks/>
          </p:cNvSpPr>
          <p:nvPr/>
        </p:nvSpPr>
        <p:spPr bwMode="auto">
          <a:xfrm>
            <a:off x="3286125" y="5646738"/>
            <a:ext cx="107950" cy="39687"/>
          </a:xfrm>
          <a:custGeom>
            <a:avLst/>
            <a:gdLst>
              <a:gd name="T0" fmla="*/ 84138 w 68"/>
              <a:gd name="T1" fmla="*/ 39687 h 25"/>
              <a:gd name="T2" fmla="*/ 107950 w 68"/>
              <a:gd name="T3" fmla="*/ 0 h 25"/>
              <a:gd name="T4" fmla="*/ 30163 w 68"/>
              <a:gd name="T5" fmla="*/ 0 h 25"/>
              <a:gd name="T6" fmla="*/ 0 w 68"/>
              <a:gd name="T7" fmla="*/ 39687 h 25"/>
              <a:gd name="T8" fmla="*/ 84138 w 68"/>
              <a:gd name="T9" fmla="*/ 39687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25">
                <a:moveTo>
                  <a:pt x="53" y="25"/>
                </a:moveTo>
                <a:lnTo>
                  <a:pt x="68" y="0"/>
                </a:lnTo>
                <a:lnTo>
                  <a:pt x="19" y="0"/>
                </a:lnTo>
                <a:lnTo>
                  <a:pt x="0" y="25"/>
                </a:lnTo>
                <a:lnTo>
                  <a:pt x="53" y="25"/>
                </a:lnTo>
                <a:close/>
              </a:path>
            </a:pathLst>
          </a:custGeom>
          <a:solidFill>
            <a:srgbClr val="0000BF"/>
          </a:solidFill>
          <a:ln w="6350">
            <a:solidFill>
              <a:srgbClr val="000000"/>
            </a:solidFill>
            <a:prstDash val="solid"/>
            <a:round/>
            <a:headEnd/>
            <a:tailEnd/>
          </a:ln>
        </p:spPr>
        <p:txBody>
          <a:bodyPr/>
          <a:lstStyle/>
          <a:p>
            <a:endParaRPr lang="en-US"/>
          </a:p>
        </p:txBody>
      </p:sp>
      <p:sp>
        <p:nvSpPr>
          <p:cNvPr id="8251" name="Line 64"/>
          <p:cNvSpPr>
            <a:spLocks noChangeShapeType="1"/>
          </p:cNvSpPr>
          <p:nvPr/>
        </p:nvSpPr>
        <p:spPr bwMode="auto">
          <a:xfrm flipV="1">
            <a:off x="1030288" y="5300663"/>
            <a:ext cx="1587" cy="83820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2" name="Line 65"/>
          <p:cNvSpPr>
            <a:spLocks noChangeShapeType="1"/>
          </p:cNvSpPr>
          <p:nvPr/>
        </p:nvSpPr>
        <p:spPr bwMode="auto">
          <a:xfrm flipH="1">
            <a:off x="1011238" y="6138863"/>
            <a:ext cx="190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3" name="Line 66"/>
          <p:cNvSpPr>
            <a:spLocks noChangeShapeType="1"/>
          </p:cNvSpPr>
          <p:nvPr/>
        </p:nvSpPr>
        <p:spPr bwMode="auto">
          <a:xfrm flipH="1">
            <a:off x="1011238" y="5927725"/>
            <a:ext cx="190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4" name="Line 67"/>
          <p:cNvSpPr>
            <a:spLocks noChangeShapeType="1"/>
          </p:cNvSpPr>
          <p:nvPr/>
        </p:nvSpPr>
        <p:spPr bwMode="auto">
          <a:xfrm flipH="1">
            <a:off x="1011238" y="5715000"/>
            <a:ext cx="190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5" name="Line 68"/>
          <p:cNvSpPr>
            <a:spLocks noChangeShapeType="1"/>
          </p:cNvSpPr>
          <p:nvPr/>
        </p:nvSpPr>
        <p:spPr bwMode="auto">
          <a:xfrm flipH="1">
            <a:off x="1011238" y="5502275"/>
            <a:ext cx="19050"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6" name="Line 69"/>
          <p:cNvSpPr>
            <a:spLocks noChangeShapeType="1"/>
          </p:cNvSpPr>
          <p:nvPr/>
        </p:nvSpPr>
        <p:spPr bwMode="auto">
          <a:xfrm flipH="1">
            <a:off x="1011238" y="5300663"/>
            <a:ext cx="19050"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57" name="Rectangle 70"/>
          <p:cNvSpPr>
            <a:spLocks noChangeArrowheads="1"/>
          </p:cNvSpPr>
          <p:nvPr/>
        </p:nvSpPr>
        <p:spPr bwMode="auto">
          <a:xfrm>
            <a:off x="963613" y="6072188"/>
            <a:ext cx="571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0</a:t>
            </a:r>
            <a:endParaRPr lang="tr-TR"/>
          </a:p>
        </p:txBody>
      </p:sp>
      <p:sp>
        <p:nvSpPr>
          <p:cNvPr id="8258" name="Rectangle 71"/>
          <p:cNvSpPr>
            <a:spLocks noChangeArrowheads="1"/>
          </p:cNvSpPr>
          <p:nvPr/>
        </p:nvSpPr>
        <p:spPr bwMode="auto">
          <a:xfrm>
            <a:off x="928688" y="5859463"/>
            <a:ext cx="1143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50</a:t>
            </a:r>
            <a:endParaRPr lang="tr-TR"/>
          </a:p>
        </p:txBody>
      </p:sp>
      <p:sp>
        <p:nvSpPr>
          <p:cNvPr id="8259" name="Rectangle 72"/>
          <p:cNvSpPr>
            <a:spLocks noChangeArrowheads="1"/>
          </p:cNvSpPr>
          <p:nvPr/>
        </p:nvSpPr>
        <p:spPr bwMode="auto">
          <a:xfrm>
            <a:off x="892175" y="5646738"/>
            <a:ext cx="1714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100</a:t>
            </a:r>
            <a:endParaRPr lang="tr-TR"/>
          </a:p>
        </p:txBody>
      </p:sp>
      <p:sp>
        <p:nvSpPr>
          <p:cNvPr id="8260" name="Rectangle 73"/>
          <p:cNvSpPr>
            <a:spLocks noChangeArrowheads="1"/>
          </p:cNvSpPr>
          <p:nvPr/>
        </p:nvSpPr>
        <p:spPr bwMode="auto">
          <a:xfrm>
            <a:off x="892175" y="5435600"/>
            <a:ext cx="1714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150</a:t>
            </a:r>
            <a:endParaRPr lang="tr-TR"/>
          </a:p>
        </p:txBody>
      </p:sp>
      <p:sp>
        <p:nvSpPr>
          <p:cNvPr id="8261" name="Rectangle 74"/>
          <p:cNvSpPr>
            <a:spLocks noChangeArrowheads="1"/>
          </p:cNvSpPr>
          <p:nvPr/>
        </p:nvSpPr>
        <p:spPr bwMode="auto">
          <a:xfrm>
            <a:off x="892175" y="5232400"/>
            <a:ext cx="1714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200</a:t>
            </a:r>
            <a:endParaRPr lang="tr-TR"/>
          </a:p>
        </p:txBody>
      </p:sp>
      <p:sp>
        <p:nvSpPr>
          <p:cNvPr id="8262" name="Line 75"/>
          <p:cNvSpPr>
            <a:spLocks noChangeShapeType="1"/>
          </p:cNvSpPr>
          <p:nvPr/>
        </p:nvSpPr>
        <p:spPr bwMode="auto">
          <a:xfrm>
            <a:off x="1030288" y="6138863"/>
            <a:ext cx="2376487"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3" name="Line 76"/>
          <p:cNvSpPr>
            <a:spLocks noChangeShapeType="1"/>
          </p:cNvSpPr>
          <p:nvPr/>
        </p:nvSpPr>
        <p:spPr bwMode="auto">
          <a:xfrm>
            <a:off x="1030288" y="6138863"/>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4" name="Line 77"/>
          <p:cNvSpPr>
            <a:spLocks noChangeShapeType="1"/>
          </p:cNvSpPr>
          <p:nvPr/>
        </p:nvSpPr>
        <p:spPr bwMode="auto">
          <a:xfrm>
            <a:off x="1227138" y="6138863"/>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5" name="Line 78"/>
          <p:cNvSpPr>
            <a:spLocks noChangeShapeType="1"/>
          </p:cNvSpPr>
          <p:nvPr/>
        </p:nvSpPr>
        <p:spPr bwMode="auto">
          <a:xfrm>
            <a:off x="1425575" y="6138863"/>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6" name="Line 79"/>
          <p:cNvSpPr>
            <a:spLocks noChangeShapeType="1"/>
          </p:cNvSpPr>
          <p:nvPr/>
        </p:nvSpPr>
        <p:spPr bwMode="auto">
          <a:xfrm>
            <a:off x="1622425" y="6138863"/>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7" name="Line 80"/>
          <p:cNvSpPr>
            <a:spLocks noChangeShapeType="1"/>
          </p:cNvSpPr>
          <p:nvPr/>
        </p:nvSpPr>
        <p:spPr bwMode="auto">
          <a:xfrm>
            <a:off x="1820863" y="6138863"/>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8" name="Line 81"/>
          <p:cNvSpPr>
            <a:spLocks noChangeShapeType="1"/>
          </p:cNvSpPr>
          <p:nvPr/>
        </p:nvSpPr>
        <p:spPr bwMode="auto">
          <a:xfrm>
            <a:off x="2017713" y="6138863"/>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69" name="Line 82"/>
          <p:cNvSpPr>
            <a:spLocks noChangeShapeType="1"/>
          </p:cNvSpPr>
          <p:nvPr/>
        </p:nvSpPr>
        <p:spPr bwMode="auto">
          <a:xfrm>
            <a:off x="2214563" y="6138863"/>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0" name="Line 83"/>
          <p:cNvSpPr>
            <a:spLocks noChangeShapeType="1"/>
          </p:cNvSpPr>
          <p:nvPr/>
        </p:nvSpPr>
        <p:spPr bwMode="auto">
          <a:xfrm>
            <a:off x="2413000" y="6138863"/>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1" name="Line 84"/>
          <p:cNvSpPr>
            <a:spLocks noChangeShapeType="1"/>
          </p:cNvSpPr>
          <p:nvPr/>
        </p:nvSpPr>
        <p:spPr bwMode="auto">
          <a:xfrm>
            <a:off x="2616200" y="6138863"/>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2" name="Line 85"/>
          <p:cNvSpPr>
            <a:spLocks noChangeShapeType="1"/>
          </p:cNvSpPr>
          <p:nvPr/>
        </p:nvSpPr>
        <p:spPr bwMode="auto">
          <a:xfrm>
            <a:off x="2814638" y="6138863"/>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3" name="Line 86"/>
          <p:cNvSpPr>
            <a:spLocks noChangeShapeType="1"/>
          </p:cNvSpPr>
          <p:nvPr/>
        </p:nvSpPr>
        <p:spPr bwMode="auto">
          <a:xfrm>
            <a:off x="3011488" y="6138863"/>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4" name="Line 87"/>
          <p:cNvSpPr>
            <a:spLocks noChangeShapeType="1"/>
          </p:cNvSpPr>
          <p:nvPr/>
        </p:nvSpPr>
        <p:spPr bwMode="auto">
          <a:xfrm>
            <a:off x="3208338" y="6138863"/>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5" name="Line 88"/>
          <p:cNvSpPr>
            <a:spLocks noChangeShapeType="1"/>
          </p:cNvSpPr>
          <p:nvPr/>
        </p:nvSpPr>
        <p:spPr bwMode="auto">
          <a:xfrm>
            <a:off x="3406775" y="6138863"/>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76" name="Rectangle 89"/>
          <p:cNvSpPr>
            <a:spLocks noChangeArrowheads="1"/>
          </p:cNvSpPr>
          <p:nvPr/>
        </p:nvSpPr>
        <p:spPr bwMode="auto">
          <a:xfrm>
            <a:off x="1108075" y="6197600"/>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a:t>
            </a:r>
            <a:endParaRPr lang="tr-TR"/>
          </a:p>
        </p:txBody>
      </p:sp>
      <p:sp>
        <p:nvSpPr>
          <p:cNvPr id="8277" name="Rectangle 90"/>
          <p:cNvSpPr>
            <a:spLocks noChangeArrowheads="1"/>
          </p:cNvSpPr>
          <p:nvPr/>
        </p:nvSpPr>
        <p:spPr bwMode="auto">
          <a:xfrm>
            <a:off x="1304925" y="6197600"/>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2</a:t>
            </a:r>
            <a:endParaRPr lang="tr-TR"/>
          </a:p>
        </p:txBody>
      </p:sp>
      <p:sp>
        <p:nvSpPr>
          <p:cNvPr id="8278" name="Rectangle 91"/>
          <p:cNvSpPr>
            <a:spLocks noChangeArrowheads="1"/>
          </p:cNvSpPr>
          <p:nvPr/>
        </p:nvSpPr>
        <p:spPr bwMode="auto">
          <a:xfrm>
            <a:off x="1503363" y="6197600"/>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3</a:t>
            </a:r>
            <a:endParaRPr lang="tr-TR"/>
          </a:p>
        </p:txBody>
      </p:sp>
      <p:sp>
        <p:nvSpPr>
          <p:cNvPr id="8279" name="Rectangle 92"/>
          <p:cNvSpPr>
            <a:spLocks noChangeArrowheads="1"/>
          </p:cNvSpPr>
          <p:nvPr/>
        </p:nvSpPr>
        <p:spPr bwMode="auto">
          <a:xfrm>
            <a:off x="1706563" y="6197600"/>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4</a:t>
            </a:r>
            <a:endParaRPr lang="tr-TR"/>
          </a:p>
        </p:txBody>
      </p:sp>
      <p:sp>
        <p:nvSpPr>
          <p:cNvPr id="8280" name="Rectangle 93"/>
          <p:cNvSpPr>
            <a:spLocks noChangeArrowheads="1"/>
          </p:cNvSpPr>
          <p:nvPr/>
        </p:nvSpPr>
        <p:spPr bwMode="auto">
          <a:xfrm>
            <a:off x="1903413" y="6197600"/>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5</a:t>
            </a:r>
            <a:endParaRPr lang="tr-TR"/>
          </a:p>
        </p:txBody>
      </p:sp>
      <p:sp>
        <p:nvSpPr>
          <p:cNvPr id="8281" name="Rectangle 94"/>
          <p:cNvSpPr>
            <a:spLocks noChangeArrowheads="1"/>
          </p:cNvSpPr>
          <p:nvPr/>
        </p:nvSpPr>
        <p:spPr bwMode="auto">
          <a:xfrm>
            <a:off x="2101850" y="6197600"/>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6</a:t>
            </a:r>
            <a:endParaRPr lang="tr-TR"/>
          </a:p>
        </p:txBody>
      </p:sp>
      <p:sp>
        <p:nvSpPr>
          <p:cNvPr id="8282" name="Rectangle 95"/>
          <p:cNvSpPr>
            <a:spLocks noChangeArrowheads="1"/>
          </p:cNvSpPr>
          <p:nvPr/>
        </p:nvSpPr>
        <p:spPr bwMode="auto">
          <a:xfrm>
            <a:off x="2298700" y="6197600"/>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7</a:t>
            </a:r>
            <a:endParaRPr lang="tr-TR"/>
          </a:p>
        </p:txBody>
      </p:sp>
      <p:sp>
        <p:nvSpPr>
          <p:cNvPr id="8283" name="Rectangle 96"/>
          <p:cNvSpPr>
            <a:spLocks noChangeArrowheads="1"/>
          </p:cNvSpPr>
          <p:nvPr/>
        </p:nvSpPr>
        <p:spPr bwMode="auto">
          <a:xfrm>
            <a:off x="2497138" y="6197600"/>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8</a:t>
            </a:r>
            <a:endParaRPr lang="tr-TR"/>
          </a:p>
        </p:txBody>
      </p:sp>
      <p:sp>
        <p:nvSpPr>
          <p:cNvPr id="8284" name="Rectangle 97"/>
          <p:cNvSpPr>
            <a:spLocks noChangeArrowheads="1"/>
          </p:cNvSpPr>
          <p:nvPr/>
        </p:nvSpPr>
        <p:spPr bwMode="auto">
          <a:xfrm>
            <a:off x="2693988" y="6197600"/>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9</a:t>
            </a:r>
            <a:endParaRPr lang="tr-TR"/>
          </a:p>
        </p:txBody>
      </p:sp>
      <p:sp>
        <p:nvSpPr>
          <p:cNvPr id="8285" name="Rectangle 98"/>
          <p:cNvSpPr>
            <a:spLocks noChangeArrowheads="1"/>
          </p:cNvSpPr>
          <p:nvPr/>
        </p:nvSpPr>
        <p:spPr bwMode="auto">
          <a:xfrm>
            <a:off x="2873375" y="6197600"/>
            <a:ext cx="1143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10</a:t>
            </a:r>
            <a:endParaRPr lang="tr-TR"/>
          </a:p>
        </p:txBody>
      </p:sp>
      <p:sp>
        <p:nvSpPr>
          <p:cNvPr id="8286" name="Rectangle 99"/>
          <p:cNvSpPr>
            <a:spLocks noChangeArrowheads="1"/>
          </p:cNvSpPr>
          <p:nvPr/>
        </p:nvSpPr>
        <p:spPr bwMode="auto">
          <a:xfrm>
            <a:off x="3071813" y="6197600"/>
            <a:ext cx="1143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11</a:t>
            </a:r>
            <a:endParaRPr lang="tr-TR"/>
          </a:p>
        </p:txBody>
      </p:sp>
      <p:sp>
        <p:nvSpPr>
          <p:cNvPr id="8287" name="Rectangle 100"/>
          <p:cNvSpPr>
            <a:spLocks noChangeArrowheads="1"/>
          </p:cNvSpPr>
          <p:nvPr/>
        </p:nvSpPr>
        <p:spPr bwMode="auto">
          <a:xfrm>
            <a:off x="3275013" y="6197600"/>
            <a:ext cx="1143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12</a:t>
            </a:r>
            <a:endParaRPr lang="tr-TR"/>
          </a:p>
        </p:txBody>
      </p:sp>
      <p:sp>
        <p:nvSpPr>
          <p:cNvPr id="8288" name="Rectangle 101"/>
          <p:cNvSpPr>
            <a:spLocks noChangeArrowheads="1"/>
          </p:cNvSpPr>
          <p:nvPr/>
        </p:nvSpPr>
        <p:spPr bwMode="auto">
          <a:xfrm>
            <a:off x="611188" y="4924425"/>
            <a:ext cx="32162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b="1">
                <a:solidFill>
                  <a:srgbClr val="FF0000"/>
                </a:solidFill>
              </a:rPr>
              <a:t>FLORYA MONTHLY AVARAGE PRECIPITATION (mm)</a:t>
            </a:r>
            <a:endParaRPr lang="tr-TR" sz="1000"/>
          </a:p>
        </p:txBody>
      </p:sp>
      <p:sp>
        <p:nvSpPr>
          <p:cNvPr id="8289" name="Rectangle 102"/>
          <p:cNvSpPr>
            <a:spLocks noChangeArrowheads="1"/>
          </p:cNvSpPr>
          <p:nvPr/>
        </p:nvSpPr>
        <p:spPr bwMode="auto">
          <a:xfrm>
            <a:off x="425450" y="4827588"/>
            <a:ext cx="3489325" cy="1649412"/>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0" name="AutoShape 103"/>
          <p:cNvSpPr>
            <a:spLocks noChangeAspect="1" noChangeArrowheads="1" noTextEdit="1"/>
          </p:cNvSpPr>
          <p:nvPr/>
        </p:nvSpPr>
        <p:spPr bwMode="auto">
          <a:xfrm>
            <a:off x="5192713" y="4822825"/>
            <a:ext cx="35560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8291" name="Picture 1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6525" y="4852988"/>
            <a:ext cx="3484563" cy="161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2" name="Rectangle 106"/>
          <p:cNvSpPr>
            <a:spLocks noChangeArrowheads="1"/>
          </p:cNvSpPr>
          <p:nvPr/>
        </p:nvSpPr>
        <p:spPr bwMode="auto">
          <a:xfrm>
            <a:off x="5221288" y="4860925"/>
            <a:ext cx="3492500" cy="1625600"/>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3" name="Freeform 107"/>
          <p:cNvSpPr>
            <a:spLocks/>
          </p:cNvSpPr>
          <p:nvPr/>
        </p:nvSpPr>
        <p:spPr bwMode="auto">
          <a:xfrm>
            <a:off x="5773738" y="6129338"/>
            <a:ext cx="2581275" cy="76200"/>
          </a:xfrm>
          <a:custGeom>
            <a:avLst/>
            <a:gdLst>
              <a:gd name="T0" fmla="*/ 0 w 1626"/>
              <a:gd name="T1" fmla="*/ 76200 h 48"/>
              <a:gd name="T2" fmla="*/ 69850 w 1626"/>
              <a:gd name="T3" fmla="*/ 0 h 48"/>
              <a:gd name="T4" fmla="*/ 2581275 w 1626"/>
              <a:gd name="T5" fmla="*/ 0 h 48"/>
              <a:gd name="T6" fmla="*/ 2511425 w 1626"/>
              <a:gd name="T7" fmla="*/ 76200 h 48"/>
              <a:gd name="T8" fmla="*/ 0 w 1626"/>
              <a:gd name="T9" fmla="*/ 76200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26" h="48">
                <a:moveTo>
                  <a:pt x="0" y="48"/>
                </a:moveTo>
                <a:lnTo>
                  <a:pt x="44" y="0"/>
                </a:lnTo>
                <a:lnTo>
                  <a:pt x="1626" y="0"/>
                </a:lnTo>
                <a:lnTo>
                  <a:pt x="1582" y="48"/>
                </a:lnTo>
                <a:lnTo>
                  <a:pt x="0" y="48"/>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4" name="Freeform 108"/>
          <p:cNvSpPr>
            <a:spLocks/>
          </p:cNvSpPr>
          <p:nvPr/>
        </p:nvSpPr>
        <p:spPr bwMode="auto">
          <a:xfrm>
            <a:off x="5773738" y="5248275"/>
            <a:ext cx="69850" cy="957263"/>
          </a:xfrm>
          <a:custGeom>
            <a:avLst/>
            <a:gdLst>
              <a:gd name="T0" fmla="*/ 0 w 44"/>
              <a:gd name="T1" fmla="*/ 957263 h 603"/>
              <a:gd name="T2" fmla="*/ 0 w 44"/>
              <a:gd name="T3" fmla="*/ 76200 h 603"/>
              <a:gd name="T4" fmla="*/ 69850 w 44"/>
              <a:gd name="T5" fmla="*/ 0 h 603"/>
              <a:gd name="T6" fmla="*/ 69850 w 44"/>
              <a:gd name="T7" fmla="*/ 881063 h 603"/>
              <a:gd name="T8" fmla="*/ 0 w 44"/>
              <a:gd name="T9" fmla="*/ 957263 h 6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603">
                <a:moveTo>
                  <a:pt x="0" y="603"/>
                </a:moveTo>
                <a:lnTo>
                  <a:pt x="0" y="48"/>
                </a:lnTo>
                <a:lnTo>
                  <a:pt x="44" y="0"/>
                </a:lnTo>
                <a:lnTo>
                  <a:pt x="44" y="555"/>
                </a:lnTo>
                <a:lnTo>
                  <a:pt x="0" y="603"/>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 name="Rectangle 109"/>
          <p:cNvSpPr>
            <a:spLocks noChangeArrowheads="1"/>
          </p:cNvSpPr>
          <p:nvPr/>
        </p:nvSpPr>
        <p:spPr bwMode="auto">
          <a:xfrm>
            <a:off x="5843588" y="5248275"/>
            <a:ext cx="2511425" cy="88106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6" name="Freeform 110"/>
          <p:cNvSpPr>
            <a:spLocks/>
          </p:cNvSpPr>
          <p:nvPr/>
        </p:nvSpPr>
        <p:spPr bwMode="auto">
          <a:xfrm>
            <a:off x="5773738" y="6129338"/>
            <a:ext cx="2581275" cy="76200"/>
          </a:xfrm>
          <a:custGeom>
            <a:avLst/>
            <a:gdLst>
              <a:gd name="T0" fmla="*/ 0 w 440"/>
              <a:gd name="T1" fmla="*/ 76200 h 10"/>
              <a:gd name="T2" fmla="*/ 70398 w 440"/>
              <a:gd name="T3" fmla="*/ 0 h 10"/>
              <a:gd name="T4" fmla="*/ 2581275 w 440"/>
              <a:gd name="T5" fmla="*/ 0 h 10"/>
              <a:gd name="T6" fmla="*/ 0 60000 65536"/>
              <a:gd name="T7" fmla="*/ 0 60000 65536"/>
              <a:gd name="T8" fmla="*/ 0 60000 65536"/>
            </a:gdLst>
            <a:ahLst/>
            <a:cxnLst>
              <a:cxn ang="T6">
                <a:pos x="T0" y="T1"/>
              </a:cxn>
              <a:cxn ang="T7">
                <a:pos x="T2" y="T3"/>
              </a:cxn>
              <a:cxn ang="T8">
                <a:pos x="T4" y="T5"/>
              </a:cxn>
            </a:cxnLst>
            <a:rect l="0" t="0" r="r" b="b"/>
            <a:pathLst>
              <a:path w="440" h="10">
                <a:moveTo>
                  <a:pt x="0" y="10"/>
                </a:moveTo>
                <a:lnTo>
                  <a:pt x="12" y="0"/>
                </a:lnTo>
                <a:lnTo>
                  <a:pt x="44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7" name="Freeform 111"/>
          <p:cNvSpPr>
            <a:spLocks/>
          </p:cNvSpPr>
          <p:nvPr/>
        </p:nvSpPr>
        <p:spPr bwMode="auto">
          <a:xfrm>
            <a:off x="5773738" y="5908675"/>
            <a:ext cx="2581275" cy="76200"/>
          </a:xfrm>
          <a:custGeom>
            <a:avLst/>
            <a:gdLst>
              <a:gd name="T0" fmla="*/ 0 w 440"/>
              <a:gd name="T1" fmla="*/ 76200 h 10"/>
              <a:gd name="T2" fmla="*/ 70398 w 440"/>
              <a:gd name="T3" fmla="*/ 0 h 10"/>
              <a:gd name="T4" fmla="*/ 2581275 w 440"/>
              <a:gd name="T5" fmla="*/ 0 h 10"/>
              <a:gd name="T6" fmla="*/ 0 60000 65536"/>
              <a:gd name="T7" fmla="*/ 0 60000 65536"/>
              <a:gd name="T8" fmla="*/ 0 60000 65536"/>
            </a:gdLst>
            <a:ahLst/>
            <a:cxnLst>
              <a:cxn ang="T6">
                <a:pos x="T0" y="T1"/>
              </a:cxn>
              <a:cxn ang="T7">
                <a:pos x="T2" y="T3"/>
              </a:cxn>
              <a:cxn ang="T8">
                <a:pos x="T4" y="T5"/>
              </a:cxn>
            </a:cxnLst>
            <a:rect l="0" t="0" r="r" b="b"/>
            <a:pathLst>
              <a:path w="440" h="10">
                <a:moveTo>
                  <a:pt x="0" y="10"/>
                </a:moveTo>
                <a:lnTo>
                  <a:pt x="12" y="0"/>
                </a:lnTo>
                <a:lnTo>
                  <a:pt x="44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8" name="Freeform 112"/>
          <p:cNvSpPr>
            <a:spLocks/>
          </p:cNvSpPr>
          <p:nvPr/>
        </p:nvSpPr>
        <p:spPr bwMode="auto">
          <a:xfrm>
            <a:off x="5773738" y="5689600"/>
            <a:ext cx="2581275" cy="74613"/>
          </a:xfrm>
          <a:custGeom>
            <a:avLst/>
            <a:gdLst>
              <a:gd name="T0" fmla="*/ 0 w 440"/>
              <a:gd name="T1" fmla="*/ 74613 h 10"/>
              <a:gd name="T2" fmla="*/ 70398 w 440"/>
              <a:gd name="T3" fmla="*/ 0 h 10"/>
              <a:gd name="T4" fmla="*/ 2581275 w 440"/>
              <a:gd name="T5" fmla="*/ 0 h 10"/>
              <a:gd name="T6" fmla="*/ 0 60000 65536"/>
              <a:gd name="T7" fmla="*/ 0 60000 65536"/>
              <a:gd name="T8" fmla="*/ 0 60000 65536"/>
            </a:gdLst>
            <a:ahLst/>
            <a:cxnLst>
              <a:cxn ang="T6">
                <a:pos x="T0" y="T1"/>
              </a:cxn>
              <a:cxn ang="T7">
                <a:pos x="T2" y="T3"/>
              </a:cxn>
              <a:cxn ang="T8">
                <a:pos x="T4" y="T5"/>
              </a:cxn>
            </a:cxnLst>
            <a:rect l="0" t="0" r="r" b="b"/>
            <a:pathLst>
              <a:path w="440" h="10">
                <a:moveTo>
                  <a:pt x="0" y="10"/>
                </a:moveTo>
                <a:lnTo>
                  <a:pt x="12" y="0"/>
                </a:lnTo>
                <a:lnTo>
                  <a:pt x="44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 name="Freeform 113"/>
          <p:cNvSpPr>
            <a:spLocks/>
          </p:cNvSpPr>
          <p:nvPr/>
        </p:nvSpPr>
        <p:spPr bwMode="auto">
          <a:xfrm>
            <a:off x="5773738" y="5468938"/>
            <a:ext cx="2581275" cy="76200"/>
          </a:xfrm>
          <a:custGeom>
            <a:avLst/>
            <a:gdLst>
              <a:gd name="T0" fmla="*/ 0 w 440"/>
              <a:gd name="T1" fmla="*/ 76200 h 10"/>
              <a:gd name="T2" fmla="*/ 70398 w 440"/>
              <a:gd name="T3" fmla="*/ 0 h 10"/>
              <a:gd name="T4" fmla="*/ 2581275 w 440"/>
              <a:gd name="T5" fmla="*/ 0 h 10"/>
              <a:gd name="T6" fmla="*/ 0 60000 65536"/>
              <a:gd name="T7" fmla="*/ 0 60000 65536"/>
              <a:gd name="T8" fmla="*/ 0 60000 65536"/>
            </a:gdLst>
            <a:ahLst/>
            <a:cxnLst>
              <a:cxn ang="T6">
                <a:pos x="T0" y="T1"/>
              </a:cxn>
              <a:cxn ang="T7">
                <a:pos x="T2" y="T3"/>
              </a:cxn>
              <a:cxn ang="T8">
                <a:pos x="T4" y="T5"/>
              </a:cxn>
            </a:cxnLst>
            <a:rect l="0" t="0" r="r" b="b"/>
            <a:pathLst>
              <a:path w="440" h="10">
                <a:moveTo>
                  <a:pt x="0" y="10"/>
                </a:moveTo>
                <a:lnTo>
                  <a:pt x="12" y="0"/>
                </a:lnTo>
                <a:lnTo>
                  <a:pt x="44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0" name="Freeform 114"/>
          <p:cNvSpPr>
            <a:spLocks/>
          </p:cNvSpPr>
          <p:nvPr/>
        </p:nvSpPr>
        <p:spPr bwMode="auto">
          <a:xfrm>
            <a:off x="5773738" y="5248275"/>
            <a:ext cx="2581275" cy="76200"/>
          </a:xfrm>
          <a:custGeom>
            <a:avLst/>
            <a:gdLst>
              <a:gd name="T0" fmla="*/ 0 w 440"/>
              <a:gd name="T1" fmla="*/ 76200 h 10"/>
              <a:gd name="T2" fmla="*/ 70398 w 440"/>
              <a:gd name="T3" fmla="*/ 0 h 10"/>
              <a:gd name="T4" fmla="*/ 2581275 w 440"/>
              <a:gd name="T5" fmla="*/ 0 h 10"/>
              <a:gd name="T6" fmla="*/ 0 60000 65536"/>
              <a:gd name="T7" fmla="*/ 0 60000 65536"/>
              <a:gd name="T8" fmla="*/ 0 60000 65536"/>
            </a:gdLst>
            <a:ahLst/>
            <a:cxnLst>
              <a:cxn ang="T6">
                <a:pos x="T0" y="T1"/>
              </a:cxn>
              <a:cxn ang="T7">
                <a:pos x="T2" y="T3"/>
              </a:cxn>
              <a:cxn ang="T8">
                <a:pos x="T4" y="T5"/>
              </a:cxn>
            </a:cxnLst>
            <a:rect l="0" t="0" r="r" b="b"/>
            <a:pathLst>
              <a:path w="440" h="10">
                <a:moveTo>
                  <a:pt x="0" y="10"/>
                </a:moveTo>
                <a:lnTo>
                  <a:pt x="12" y="0"/>
                </a:lnTo>
                <a:lnTo>
                  <a:pt x="44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1" name="Freeform 115"/>
          <p:cNvSpPr>
            <a:spLocks/>
          </p:cNvSpPr>
          <p:nvPr/>
        </p:nvSpPr>
        <p:spPr bwMode="auto">
          <a:xfrm>
            <a:off x="5773738" y="6129338"/>
            <a:ext cx="2581275" cy="76200"/>
          </a:xfrm>
          <a:custGeom>
            <a:avLst/>
            <a:gdLst>
              <a:gd name="T0" fmla="*/ 2581275 w 1626"/>
              <a:gd name="T1" fmla="*/ 0 h 48"/>
              <a:gd name="T2" fmla="*/ 2511425 w 1626"/>
              <a:gd name="T3" fmla="*/ 76200 h 48"/>
              <a:gd name="T4" fmla="*/ 0 w 1626"/>
              <a:gd name="T5" fmla="*/ 76200 h 48"/>
              <a:gd name="T6" fmla="*/ 69850 w 1626"/>
              <a:gd name="T7" fmla="*/ 0 h 48"/>
              <a:gd name="T8" fmla="*/ 2581275 w 1626"/>
              <a:gd name="T9" fmla="*/ 0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26" h="48">
                <a:moveTo>
                  <a:pt x="1626" y="0"/>
                </a:moveTo>
                <a:lnTo>
                  <a:pt x="1582" y="48"/>
                </a:lnTo>
                <a:lnTo>
                  <a:pt x="0" y="48"/>
                </a:lnTo>
                <a:lnTo>
                  <a:pt x="44" y="0"/>
                </a:lnTo>
                <a:lnTo>
                  <a:pt x="1626"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2" name="Freeform 116"/>
          <p:cNvSpPr>
            <a:spLocks/>
          </p:cNvSpPr>
          <p:nvPr/>
        </p:nvSpPr>
        <p:spPr bwMode="auto">
          <a:xfrm>
            <a:off x="5773738" y="5248275"/>
            <a:ext cx="69850" cy="957263"/>
          </a:xfrm>
          <a:custGeom>
            <a:avLst/>
            <a:gdLst>
              <a:gd name="T0" fmla="*/ 0 w 44"/>
              <a:gd name="T1" fmla="*/ 957263 h 603"/>
              <a:gd name="T2" fmla="*/ 0 w 44"/>
              <a:gd name="T3" fmla="*/ 76200 h 603"/>
              <a:gd name="T4" fmla="*/ 69850 w 44"/>
              <a:gd name="T5" fmla="*/ 0 h 603"/>
              <a:gd name="T6" fmla="*/ 69850 w 44"/>
              <a:gd name="T7" fmla="*/ 881063 h 603"/>
              <a:gd name="T8" fmla="*/ 0 w 44"/>
              <a:gd name="T9" fmla="*/ 957263 h 6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603">
                <a:moveTo>
                  <a:pt x="0" y="603"/>
                </a:moveTo>
                <a:lnTo>
                  <a:pt x="0" y="48"/>
                </a:lnTo>
                <a:lnTo>
                  <a:pt x="44" y="0"/>
                </a:lnTo>
                <a:lnTo>
                  <a:pt x="44" y="555"/>
                </a:lnTo>
                <a:lnTo>
                  <a:pt x="0" y="603"/>
                </a:lnTo>
                <a:close/>
              </a:path>
            </a:pathLst>
          </a:custGeom>
          <a:noFill/>
          <a:ln w="6350">
            <a:solidFill>
              <a:srgbClr val="8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3" name="Rectangle 117"/>
          <p:cNvSpPr>
            <a:spLocks noChangeArrowheads="1"/>
          </p:cNvSpPr>
          <p:nvPr/>
        </p:nvSpPr>
        <p:spPr bwMode="auto">
          <a:xfrm>
            <a:off x="5843588" y="5248275"/>
            <a:ext cx="2511425" cy="881063"/>
          </a:xfrm>
          <a:prstGeom prst="rect">
            <a:avLst/>
          </a:prstGeom>
          <a:noFill/>
          <a:ln w="6350">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 name="Freeform 118"/>
          <p:cNvSpPr>
            <a:spLocks/>
          </p:cNvSpPr>
          <p:nvPr/>
        </p:nvSpPr>
        <p:spPr bwMode="auto">
          <a:xfrm>
            <a:off x="5937250" y="5513388"/>
            <a:ext cx="30163" cy="669925"/>
          </a:xfrm>
          <a:custGeom>
            <a:avLst/>
            <a:gdLst>
              <a:gd name="T0" fmla="*/ 0 w 19"/>
              <a:gd name="T1" fmla="*/ 669925 h 422"/>
              <a:gd name="T2" fmla="*/ 0 w 19"/>
              <a:gd name="T3" fmla="*/ 23813 h 422"/>
              <a:gd name="T4" fmla="*/ 30163 w 19"/>
              <a:gd name="T5" fmla="*/ 0 h 422"/>
              <a:gd name="T6" fmla="*/ 30163 w 19"/>
              <a:gd name="T7" fmla="*/ 638175 h 422"/>
              <a:gd name="T8" fmla="*/ 0 w 19"/>
              <a:gd name="T9" fmla="*/ 669925 h 4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422">
                <a:moveTo>
                  <a:pt x="0" y="422"/>
                </a:moveTo>
                <a:lnTo>
                  <a:pt x="0" y="15"/>
                </a:lnTo>
                <a:lnTo>
                  <a:pt x="19" y="0"/>
                </a:lnTo>
                <a:lnTo>
                  <a:pt x="19" y="402"/>
                </a:lnTo>
                <a:lnTo>
                  <a:pt x="0" y="422"/>
                </a:lnTo>
                <a:close/>
              </a:path>
            </a:pathLst>
          </a:custGeom>
          <a:solidFill>
            <a:srgbClr val="000080"/>
          </a:solidFill>
          <a:ln w="6350">
            <a:solidFill>
              <a:srgbClr val="000000"/>
            </a:solidFill>
            <a:prstDash val="solid"/>
            <a:round/>
            <a:headEnd/>
            <a:tailEnd/>
          </a:ln>
        </p:spPr>
        <p:txBody>
          <a:bodyPr/>
          <a:lstStyle/>
          <a:p>
            <a:endParaRPr lang="en-US"/>
          </a:p>
        </p:txBody>
      </p:sp>
      <p:sp>
        <p:nvSpPr>
          <p:cNvPr id="8305" name="Rectangle 119"/>
          <p:cNvSpPr>
            <a:spLocks noChangeArrowheads="1"/>
          </p:cNvSpPr>
          <p:nvPr/>
        </p:nvSpPr>
        <p:spPr bwMode="auto">
          <a:xfrm>
            <a:off x="5856288" y="5537200"/>
            <a:ext cx="80962" cy="646113"/>
          </a:xfrm>
          <a:prstGeom prst="rect">
            <a:avLst/>
          </a:prstGeom>
          <a:solidFill>
            <a:srgbClr val="0000FF"/>
          </a:solidFill>
          <a:ln w="6350">
            <a:solidFill>
              <a:srgbClr val="000000"/>
            </a:solidFill>
            <a:miter lim="800000"/>
            <a:headEnd/>
            <a:tailEnd/>
          </a:ln>
        </p:spPr>
        <p:txBody>
          <a:bodyPr/>
          <a:lstStyle/>
          <a:p>
            <a:endParaRPr lang="en-US"/>
          </a:p>
        </p:txBody>
      </p:sp>
      <p:sp>
        <p:nvSpPr>
          <p:cNvPr id="8306" name="Freeform 120"/>
          <p:cNvSpPr>
            <a:spLocks/>
          </p:cNvSpPr>
          <p:nvPr/>
        </p:nvSpPr>
        <p:spPr bwMode="auto">
          <a:xfrm>
            <a:off x="5856288" y="5513388"/>
            <a:ext cx="111125" cy="23812"/>
          </a:xfrm>
          <a:custGeom>
            <a:avLst/>
            <a:gdLst>
              <a:gd name="T0" fmla="*/ 80963 w 70"/>
              <a:gd name="T1" fmla="*/ 23812 h 15"/>
              <a:gd name="T2" fmla="*/ 111125 w 70"/>
              <a:gd name="T3" fmla="*/ 0 h 15"/>
              <a:gd name="T4" fmla="*/ 28575 w 70"/>
              <a:gd name="T5" fmla="*/ 0 h 15"/>
              <a:gd name="T6" fmla="*/ 0 w 70"/>
              <a:gd name="T7" fmla="*/ 23812 h 15"/>
              <a:gd name="T8" fmla="*/ 80963 w 70"/>
              <a:gd name="T9" fmla="*/ 23812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15">
                <a:moveTo>
                  <a:pt x="51" y="15"/>
                </a:moveTo>
                <a:lnTo>
                  <a:pt x="70" y="0"/>
                </a:lnTo>
                <a:lnTo>
                  <a:pt x="18" y="0"/>
                </a:lnTo>
                <a:lnTo>
                  <a:pt x="0" y="15"/>
                </a:lnTo>
                <a:lnTo>
                  <a:pt x="51" y="15"/>
                </a:lnTo>
                <a:close/>
              </a:path>
            </a:pathLst>
          </a:custGeom>
          <a:solidFill>
            <a:srgbClr val="0000BF"/>
          </a:solidFill>
          <a:ln w="6350">
            <a:solidFill>
              <a:srgbClr val="000000"/>
            </a:solidFill>
            <a:prstDash val="solid"/>
            <a:round/>
            <a:headEnd/>
            <a:tailEnd/>
          </a:ln>
        </p:spPr>
        <p:txBody>
          <a:bodyPr/>
          <a:lstStyle/>
          <a:p>
            <a:endParaRPr lang="en-US"/>
          </a:p>
        </p:txBody>
      </p:sp>
      <p:sp>
        <p:nvSpPr>
          <p:cNvPr id="8307" name="Freeform 121"/>
          <p:cNvSpPr>
            <a:spLocks/>
          </p:cNvSpPr>
          <p:nvPr/>
        </p:nvSpPr>
        <p:spPr bwMode="auto">
          <a:xfrm>
            <a:off x="6148388" y="5703888"/>
            <a:ext cx="30162" cy="479425"/>
          </a:xfrm>
          <a:custGeom>
            <a:avLst/>
            <a:gdLst>
              <a:gd name="T0" fmla="*/ 0 w 19"/>
              <a:gd name="T1" fmla="*/ 479425 h 302"/>
              <a:gd name="T2" fmla="*/ 0 w 19"/>
              <a:gd name="T3" fmla="*/ 30163 h 302"/>
              <a:gd name="T4" fmla="*/ 30162 w 19"/>
              <a:gd name="T5" fmla="*/ 0 h 302"/>
              <a:gd name="T6" fmla="*/ 30162 w 19"/>
              <a:gd name="T7" fmla="*/ 447675 h 302"/>
              <a:gd name="T8" fmla="*/ 0 w 19"/>
              <a:gd name="T9" fmla="*/ 479425 h 3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302">
                <a:moveTo>
                  <a:pt x="0" y="302"/>
                </a:moveTo>
                <a:lnTo>
                  <a:pt x="0" y="19"/>
                </a:lnTo>
                <a:lnTo>
                  <a:pt x="19" y="0"/>
                </a:lnTo>
                <a:lnTo>
                  <a:pt x="19" y="282"/>
                </a:lnTo>
                <a:lnTo>
                  <a:pt x="0" y="302"/>
                </a:lnTo>
                <a:close/>
              </a:path>
            </a:pathLst>
          </a:custGeom>
          <a:solidFill>
            <a:srgbClr val="000080"/>
          </a:solidFill>
          <a:ln w="6350">
            <a:solidFill>
              <a:srgbClr val="000000"/>
            </a:solidFill>
            <a:prstDash val="solid"/>
            <a:round/>
            <a:headEnd/>
            <a:tailEnd/>
          </a:ln>
        </p:spPr>
        <p:txBody>
          <a:bodyPr/>
          <a:lstStyle/>
          <a:p>
            <a:endParaRPr lang="en-US"/>
          </a:p>
        </p:txBody>
      </p:sp>
      <p:sp>
        <p:nvSpPr>
          <p:cNvPr id="8308" name="Rectangle 122"/>
          <p:cNvSpPr>
            <a:spLocks noChangeArrowheads="1"/>
          </p:cNvSpPr>
          <p:nvPr/>
        </p:nvSpPr>
        <p:spPr bwMode="auto">
          <a:xfrm>
            <a:off x="6067425" y="5734050"/>
            <a:ext cx="80963" cy="449263"/>
          </a:xfrm>
          <a:prstGeom prst="rect">
            <a:avLst/>
          </a:prstGeom>
          <a:solidFill>
            <a:srgbClr val="0000FF"/>
          </a:solidFill>
          <a:ln w="6350">
            <a:solidFill>
              <a:srgbClr val="000000"/>
            </a:solidFill>
            <a:miter lim="800000"/>
            <a:headEnd/>
            <a:tailEnd/>
          </a:ln>
        </p:spPr>
        <p:txBody>
          <a:bodyPr/>
          <a:lstStyle/>
          <a:p>
            <a:endParaRPr lang="en-US"/>
          </a:p>
        </p:txBody>
      </p:sp>
      <p:sp>
        <p:nvSpPr>
          <p:cNvPr id="8309" name="Freeform 123"/>
          <p:cNvSpPr>
            <a:spLocks/>
          </p:cNvSpPr>
          <p:nvPr/>
        </p:nvSpPr>
        <p:spPr bwMode="auto">
          <a:xfrm>
            <a:off x="6067425" y="5703888"/>
            <a:ext cx="111125" cy="30162"/>
          </a:xfrm>
          <a:custGeom>
            <a:avLst/>
            <a:gdLst>
              <a:gd name="T0" fmla="*/ 80963 w 70"/>
              <a:gd name="T1" fmla="*/ 30162 h 19"/>
              <a:gd name="T2" fmla="*/ 111125 w 70"/>
              <a:gd name="T3" fmla="*/ 0 h 19"/>
              <a:gd name="T4" fmla="*/ 28575 w 70"/>
              <a:gd name="T5" fmla="*/ 0 h 19"/>
              <a:gd name="T6" fmla="*/ 0 w 70"/>
              <a:gd name="T7" fmla="*/ 30162 h 19"/>
              <a:gd name="T8" fmla="*/ 80963 w 70"/>
              <a:gd name="T9" fmla="*/ 30162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19">
                <a:moveTo>
                  <a:pt x="51" y="19"/>
                </a:moveTo>
                <a:lnTo>
                  <a:pt x="70" y="0"/>
                </a:lnTo>
                <a:lnTo>
                  <a:pt x="18" y="0"/>
                </a:lnTo>
                <a:lnTo>
                  <a:pt x="0" y="19"/>
                </a:lnTo>
                <a:lnTo>
                  <a:pt x="51" y="19"/>
                </a:lnTo>
                <a:close/>
              </a:path>
            </a:pathLst>
          </a:custGeom>
          <a:solidFill>
            <a:srgbClr val="0000BF"/>
          </a:solidFill>
          <a:ln w="6350">
            <a:solidFill>
              <a:srgbClr val="000000"/>
            </a:solidFill>
            <a:prstDash val="solid"/>
            <a:round/>
            <a:headEnd/>
            <a:tailEnd/>
          </a:ln>
        </p:spPr>
        <p:txBody>
          <a:bodyPr/>
          <a:lstStyle/>
          <a:p>
            <a:endParaRPr lang="en-US"/>
          </a:p>
        </p:txBody>
      </p:sp>
      <p:sp>
        <p:nvSpPr>
          <p:cNvPr id="8310" name="Freeform 124"/>
          <p:cNvSpPr>
            <a:spLocks/>
          </p:cNvSpPr>
          <p:nvPr/>
        </p:nvSpPr>
        <p:spPr bwMode="auto">
          <a:xfrm>
            <a:off x="6361113" y="5734050"/>
            <a:ext cx="28575" cy="449263"/>
          </a:xfrm>
          <a:custGeom>
            <a:avLst/>
            <a:gdLst>
              <a:gd name="T0" fmla="*/ 0 w 18"/>
              <a:gd name="T1" fmla="*/ 449263 h 283"/>
              <a:gd name="T2" fmla="*/ 0 w 18"/>
              <a:gd name="T3" fmla="*/ 30163 h 283"/>
              <a:gd name="T4" fmla="*/ 28575 w 18"/>
              <a:gd name="T5" fmla="*/ 0 h 283"/>
              <a:gd name="T6" fmla="*/ 28575 w 18"/>
              <a:gd name="T7" fmla="*/ 417513 h 283"/>
              <a:gd name="T8" fmla="*/ 0 w 18"/>
              <a:gd name="T9" fmla="*/ 449263 h 2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283">
                <a:moveTo>
                  <a:pt x="0" y="283"/>
                </a:moveTo>
                <a:lnTo>
                  <a:pt x="0" y="19"/>
                </a:lnTo>
                <a:lnTo>
                  <a:pt x="18" y="0"/>
                </a:lnTo>
                <a:lnTo>
                  <a:pt x="18" y="263"/>
                </a:lnTo>
                <a:lnTo>
                  <a:pt x="0" y="283"/>
                </a:lnTo>
                <a:close/>
              </a:path>
            </a:pathLst>
          </a:custGeom>
          <a:solidFill>
            <a:srgbClr val="000080"/>
          </a:solidFill>
          <a:ln w="6350">
            <a:solidFill>
              <a:srgbClr val="000000"/>
            </a:solidFill>
            <a:prstDash val="solid"/>
            <a:round/>
            <a:headEnd/>
            <a:tailEnd/>
          </a:ln>
        </p:spPr>
        <p:txBody>
          <a:bodyPr/>
          <a:lstStyle/>
          <a:p>
            <a:endParaRPr lang="en-US"/>
          </a:p>
        </p:txBody>
      </p:sp>
      <p:sp>
        <p:nvSpPr>
          <p:cNvPr id="8311" name="Rectangle 125"/>
          <p:cNvSpPr>
            <a:spLocks noChangeArrowheads="1"/>
          </p:cNvSpPr>
          <p:nvPr/>
        </p:nvSpPr>
        <p:spPr bwMode="auto">
          <a:xfrm>
            <a:off x="6272213" y="5764213"/>
            <a:ext cx="88900" cy="419100"/>
          </a:xfrm>
          <a:prstGeom prst="rect">
            <a:avLst/>
          </a:prstGeom>
          <a:solidFill>
            <a:srgbClr val="0000FF"/>
          </a:solidFill>
          <a:ln w="6350">
            <a:solidFill>
              <a:srgbClr val="000000"/>
            </a:solidFill>
            <a:miter lim="800000"/>
            <a:headEnd/>
            <a:tailEnd/>
          </a:ln>
        </p:spPr>
        <p:txBody>
          <a:bodyPr/>
          <a:lstStyle/>
          <a:p>
            <a:endParaRPr lang="en-US"/>
          </a:p>
        </p:txBody>
      </p:sp>
      <p:sp>
        <p:nvSpPr>
          <p:cNvPr id="8312" name="Freeform 126"/>
          <p:cNvSpPr>
            <a:spLocks/>
          </p:cNvSpPr>
          <p:nvPr/>
        </p:nvSpPr>
        <p:spPr bwMode="auto">
          <a:xfrm>
            <a:off x="6272213" y="5734050"/>
            <a:ext cx="117475" cy="30163"/>
          </a:xfrm>
          <a:custGeom>
            <a:avLst/>
            <a:gdLst>
              <a:gd name="T0" fmla="*/ 88900 w 74"/>
              <a:gd name="T1" fmla="*/ 30163 h 19"/>
              <a:gd name="T2" fmla="*/ 117475 w 74"/>
              <a:gd name="T3" fmla="*/ 0 h 19"/>
              <a:gd name="T4" fmla="*/ 30163 w 74"/>
              <a:gd name="T5" fmla="*/ 0 h 19"/>
              <a:gd name="T6" fmla="*/ 0 w 74"/>
              <a:gd name="T7" fmla="*/ 30163 h 19"/>
              <a:gd name="T8" fmla="*/ 88900 w 74"/>
              <a:gd name="T9" fmla="*/ 30163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9">
                <a:moveTo>
                  <a:pt x="56" y="19"/>
                </a:moveTo>
                <a:lnTo>
                  <a:pt x="74" y="0"/>
                </a:lnTo>
                <a:lnTo>
                  <a:pt x="19" y="0"/>
                </a:lnTo>
                <a:lnTo>
                  <a:pt x="0" y="19"/>
                </a:lnTo>
                <a:lnTo>
                  <a:pt x="56" y="19"/>
                </a:lnTo>
                <a:close/>
              </a:path>
            </a:pathLst>
          </a:custGeom>
          <a:solidFill>
            <a:srgbClr val="0000BF"/>
          </a:solidFill>
          <a:ln w="6350">
            <a:solidFill>
              <a:srgbClr val="000000"/>
            </a:solidFill>
            <a:prstDash val="solid"/>
            <a:round/>
            <a:headEnd/>
            <a:tailEnd/>
          </a:ln>
        </p:spPr>
        <p:txBody>
          <a:bodyPr/>
          <a:lstStyle/>
          <a:p>
            <a:endParaRPr lang="en-US"/>
          </a:p>
        </p:txBody>
      </p:sp>
      <p:sp>
        <p:nvSpPr>
          <p:cNvPr id="8313" name="Freeform 127"/>
          <p:cNvSpPr>
            <a:spLocks/>
          </p:cNvSpPr>
          <p:nvPr/>
        </p:nvSpPr>
        <p:spPr bwMode="auto">
          <a:xfrm>
            <a:off x="6565900" y="5894388"/>
            <a:ext cx="28575" cy="288925"/>
          </a:xfrm>
          <a:custGeom>
            <a:avLst/>
            <a:gdLst>
              <a:gd name="T0" fmla="*/ 0 w 18"/>
              <a:gd name="T1" fmla="*/ 288925 h 182"/>
              <a:gd name="T2" fmla="*/ 0 w 18"/>
              <a:gd name="T3" fmla="*/ 30163 h 182"/>
              <a:gd name="T4" fmla="*/ 28575 w 18"/>
              <a:gd name="T5" fmla="*/ 0 h 182"/>
              <a:gd name="T6" fmla="*/ 28575 w 18"/>
              <a:gd name="T7" fmla="*/ 257175 h 182"/>
              <a:gd name="T8" fmla="*/ 0 w 18"/>
              <a:gd name="T9" fmla="*/ 288925 h 1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82">
                <a:moveTo>
                  <a:pt x="0" y="182"/>
                </a:moveTo>
                <a:lnTo>
                  <a:pt x="0" y="19"/>
                </a:lnTo>
                <a:lnTo>
                  <a:pt x="18" y="0"/>
                </a:lnTo>
                <a:lnTo>
                  <a:pt x="18" y="162"/>
                </a:lnTo>
                <a:lnTo>
                  <a:pt x="0" y="182"/>
                </a:lnTo>
                <a:close/>
              </a:path>
            </a:pathLst>
          </a:custGeom>
          <a:solidFill>
            <a:srgbClr val="000080"/>
          </a:solidFill>
          <a:ln w="6350">
            <a:solidFill>
              <a:srgbClr val="000000"/>
            </a:solidFill>
            <a:prstDash val="solid"/>
            <a:round/>
            <a:headEnd/>
            <a:tailEnd/>
          </a:ln>
        </p:spPr>
        <p:txBody>
          <a:bodyPr/>
          <a:lstStyle/>
          <a:p>
            <a:endParaRPr lang="en-US"/>
          </a:p>
        </p:txBody>
      </p:sp>
      <p:sp>
        <p:nvSpPr>
          <p:cNvPr id="8314" name="Rectangle 128"/>
          <p:cNvSpPr>
            <a:spLocks noChangeArrowheads="1"/>
          </p:cNvSpPr>
          <p:nvPr/>
        </p:nvSpPr>
        <p:spPr bwMode="auto">
          <a:xfrm>
            <a:off x="6483350" y="5924550"/>
            <a:ext cx="82550" cy="258763"/>
          </a:xfrm>
          <a:prstGeom prst="rect">
            <a:avLst/>
          </a:prstGeom>
          <a:solidFill>
            <a:srgbClr val="0000FF"/>
          </a:solidFill>
          <a:ln w="6350">
            <a:solidFill>
              <a:srgbClr val="000000"/>
            </a:solidFill>
            <a:miter lim="800000"/>
            <a:headEnd/>
            <a:tailEnd/>
          </a:ln>
        </p:spPr>
        <p:txBody>
          <a:bodyPr/>
          <a:lstStyle/>
          <a:p>
            <a:endParaRPr lang="en-US"/>
          </a:p>
        </p:txBody>
      </p:sp>
      <p:sp>
        <p:nvSpPr>
          <p:cNvPr id="8315" name="Freeform 129"/>
          <p:cNvSpPr>
            <a:spLocks/>
          </p:cNvSpPr>
          <p:nvPr/>
        </p:nvSpPr>
        <p:spPr bwMode="auto">
          <a:xfrm>
            <a:off x="6483350" y="5894388"/>
            <a:ext cx="111125" cy="30162"/>
          </a:xfrm>
          <a:custGeom>
            <a:avLst/>
            <a:gdLst>
              <a:gd name="T0" fmla="*/ 82550 w 70"/>
              <a:gd name="T1" fmla="*/ 30162 h 19"/>
              <a:gd name="T2" fmla="*/ 111125 w 70"/>
              <a:gd name="T3" fmla="*/ 0 h 19"/>
              <a:gd name="T4" fmla="*/ 30163 w 70"/>
              <a:gd name="T5" fmla="*/ 0 h 19"/>
              <a:gd name="T6" fmla="*/ 0 w 70"/>
              <a:gd name="T7" fmla="*/ 30162 h 19"/>
              <a:gd name="T8" fmla="*/ 82550 w 70"/>
              <a:gd name="T9" fmla="*/ 30162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19">
                <a:moveTo>
                  <a:pt x="52" y="19"/>
                </a:moveTo>
                <a:lnTo>
                  <a:pt x="70" y="0"/>
                </a:lnTo>
                <a:lnTo>
                  <a:pt x="19" y="0"/>
                </a:lnTo>
                <a:lnTo>
                  <a:pt x="0" y="19"/>
                </a:lnTo>
                <a:lnTo>
                  <a:pt x="52" y="19"/>
                </a:lnTo>
                <a:close/>
              </a:path>
            </a:pathLst>
          </a:custGeom>
          <a:solidFill>
            <a:srgbClr val="0000BF"/>
          </a:solidFill>
          <a:ln w="6350">
            <a:solidFill>
              <a:srgbClr val="000000"/>
            </a:solidFill>
            <a:prstDash val="solid"/>
            <a:round/>
            <a:headEnd/>
            <a:tailEnd/>
          </a:ln>
        </p:spPr>
        <p:txBody>
          <a:bodyPr/>
          <a:lstStyle/>
          <a:p>
            <a:endParaRPr lang="en-US"/>
          </a:p>
        </p:txBody>
      </p:sp>
      <p:sp>
        <p:nvSpPr>
          <p:cNvPr id="8316" name="Freeform 130"/>
          <p:cNvSpPr>
            <a:spLocks/>
          </p:cNvSpPr>
          <p:nvPr/>
        </p:nvSpPr>
        <p:spPr bwMode="auto">
          <a:xfrm>
            <a:off x="6777038" y="5962650"/>
            <a:ext cx="28575" cy="220663"/>
          </a:xfrm>
          <a:custGeom>
            <a:avLst/>
            <a:gdLst>
              <a:gd name="T0" fmla="*/ 0 w 18"/>
              <a:gd name="T1" fmla="*/ 220663 h 139"/>
              <a:gd name="T2" fmla="*/ 0 w 18"/>
              <a:gd name="T3" fmla="*/ 22225 h 139"/>
              <a:gd name="T4" fmla="*/ 28575 w 18"/>
              <a:gd name="T5" fmla="*/ 0 h 139"/>
              <a:gd name="T6" fmla="*/ 28575 w 18"/>
              <a:gd name="T7" fmla="*/ 188913 h 139"/>
              <a:gd name="T8" fmla="*/ 0 w 18"/>
              <a:gd name="T9" fmla="*/ 220663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39">
                <a:moveTo>
                  <a:pt x="0" y="139"/>
                </a:moveTo>
                <a:lnTo>
                  <a:pt x="0" y="14"/>
                </a:lnTo>
                <a:lnTo>
                  <a:pt x="18" y="0"/>
                </a:lnTo>
                <a:lnTo>
                  <a:pt x="18" y="119"/>
                </a:lnTo>
                <a:lnTo>
                  <a:pt x="0" y="139"/>
                </a:lnTo>
                <a:close/>
              </a:path>
            </a:pathLst>
          </a:custGeom>
          <a:solidFill>
            <a:srgbClr val="000080"/>
          </a:solidFill>
          <a:ln w="6350">
            <a:solidFill>
              <a:srgbClr val="000000"/>
            </a:solidFill>
            <a:prstDash val="solid"/>
            <a:round/>
            <a:headEnd/>
            <a:tailEnd/>
          </a:ln>
        </p:spPr>
        <p:txBody>
          <a:bodyPr/>
          <a:lstStyle/>
          <a:p>
            <a:endParaRPr lang="en-US"/>
          </a:p>
        </p:txBody>
      </p:sp>
      <p:sp>
        <p:nvSpPr>
          <p:cNvPr id="8317" name="Rectangle 131"/>
          <p:cNvSpPr>
            <a:spLocks noChangeArrowheads="1"/>
          </p:cNvSpPr>
          <p:nvPr/>
        </p:nvSpPr>
        <p:spPr bwMode="auto">
          <a:xfrm>
            <a:off x="6694488" y="5984875"/>
            <a:ext cx="82550" cy="198438"/>
          </a:xfrm>
          <a:prstGeom prst="rect">
            <a:avLst/>
          </a:prstGeom>
          <a:solidFill>
            <a:srgbClr val="0000FF"/>
          </a:solidFill>
          <a:ln w="6350">
            <a:solidFill>
              <a:srgbClr val="000000"/>
            </a:solidFill>
            <a:miter lim="800000"/>
            <a:headEnd/>
            <a:tailEnd/>
          </a:ln>
        </p:spPr>
        <p:txBody>
          <a:bodyPr/>
          <a:lstStyle/>
          <a:p>
            <a:endParaRPr lang="en-US"/>
          </a:p>
        </p:txBody>
      </p:sp>
      <p:sp>
        <p:nvSpPr>
          <p:cNvPr id="8318" name="Freeform 132"/>
          <p:cNvSpPr>
            <a:spLocks/>
          </p:cNvSpPr>
          <p:nvPr/>
        </p:nvSpPr>
        <p:spPr bwMode="auto">
          <a:xfrm>
            <a:off x="6694488" y="5962650"/>
            <a:ext cx="111125" cy="22225"/>
          </a:xfrm>
          <a:custGeom>
            <a:avLst/>
            <a:gdLst>
              <a:gd name="T0" fmla="*/ 82550 w 70"/>
              <a:gd name="T1" fmla="*/ 22225 h 14"/>
              <a:gd name="T2" fmla="*/ 111125 w 70"/>
              <a:gd name="T3" fmla="*/ 0 h 14"/>
              <a:gd name="T4" fmla="*/ 30163 w 70"/>
              <a:gd name="T5" fmla="*/ 0 h 14"/>
              <a:gd name="T6" fmla="*/ 0 w 70"/>
              <a:gd name="T7" fmla="*/ 22225 h 14"/>
              <a:gd name="T8" fmla="*/ 82550 w 70"/>
              <a:gd name="T9" fmla="*/ 2222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14">
                <a:moveTo>
                  <a:pt x="52" y="14"/>
                </a:moveTo>
                <a:lnTo>
                  <a:pt x="70" y="0"/>
                </a:lnTo>
                <a:lnTo>
                  <a:pt x="19" y="0"/>
                </a:lnTo>
                <a:lnTo>
                  <a:pt x="0" y="14"/>
                </a:lnTo>
                <a:lnTo>
                  <a:pt x="52" y="14"/>
                </a:lnTo>
                <a:close/>
              </a:path>
            </a:pathLst>
          </a:custGeom>
          <a:solidFill>
            <a:srgbClr val="0000BF"/>
          </a:solidFill>
          <a:ln w="6350">
            <a:solidFill>
              <a:srgbClr val="000000"/>
            </a:solidFill>
            <a:prstDash val="solid"/>
            <a:round/>
            <a:headEnd/>
            <a:tailEnd/>
          </a:ln>
        </p:spPr>
        <p:txBody>
          <a:bodyPr/>
          <a:lstStyle/>
          <a:p>
            <a:endParaRPr lang="en-US"/>
          </a:p>
        </p:txBody>
      </p:sp>
      <p:sp>
        <p:nvSpPr>
          <p:cNvPr id="8319" name="Freeform 133"/>
          <p:cNvSpPr>
            <a:spLocks/>
          </p:cNvSpPr>
          <p:nvPr/>
        </p:nvSpPr>
        <p:spPr bwMode="auto">
          <a:xfrm>
            <a:off x="6988175" y="5962650"/>
            <a:ext cx="30163" cy="220663"/>
          </a:xfrm>
          <a:custGeom>
            <a:avLst/>
            <a:gdLst>
              <a:gd name="T0" fmla="*/ 0 w 19"/>
              <a:gd name="T1" fmla="*/ 220663 h 139"/>
              <a:gd name="T2" fmla="*/ 0 w 19"/>
              <a:gd name="T3" fmla="*/ 30163 h 139"/>
              <a:gd name="T4" fmla="*/ 30163 w 19"/>
              <a:gd name="T5" fmla="*/ 0 h 139"/>
              <a:gd name="T6" fmla="*/ 30163 w 19"/>
              <a:gd name="T7" fmla="*/ 188913 h 139"/>
              <a:gd name="T8" fmla="*/ 0 w 19"/>
              <a:gd name="T9" fmla="*/ 220663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39">
                <a:moveTo>
                  <a:pt x="0" y="139"/>
                </a:moveTo>
                <a:lnTo>
                  <a:pt x="0" y="19"/>
                </a:lnTo>
                <a:lnTo>
                  <a:pt x="19" y="0"/>
                </a:lnTo>
                <a:lnTo>
                  <a:pt x="19" y="119"/>
                </a:lnTo>
                <a:lnTo>
                  <a:pt x="0" y="139"/>
                </a:lnTo>
                <a:close/>
              </a:path>
            </a:pathLst>
          </a:custGeom>
          <a:solidFill>
            <a:srgbClr val="000080"/>
          </a:solidFill>
          <a:ln w="6350">
            <a:solidFill>
              <a:srgbClr val="000000"/>
            </a:solidFill>
            <a:prstDash val="solid"/>
            <a:round/>
            <a:headEnd/>
            <a:tailEnd/>
          </a:ln>
        </p:spPr>
        <p:txBody>
          <a:bodyPr/>
          <a:lstStyle/>
          <a:p>
            <a:endParaRPr lang="en-US"/>
          </a:p>
        </p:txBody>
      </p:sp>
      <p:sp>
        <p:nvSpPr>
          <p:cNvPr id="8320" name="Rectangle 134"/>
          <p:cNvSpPr>
            <a:spLocks noChangeArrowheads="1"/>
          </p:cNvSpPr>
          <p:nvPr/>
        </p:nvSpPr>
        <p:spPr bwMode="auto">
          <a:xfrm>
            <a:off x="6905625" y="5992813"/>
            <a:ext cx="82550" cy="190500"/>
          </a:xfrm>
          <a:prstGeom prst="rect">
            <a:avLst/>
          </a:prstGeom>
          <a:solidFill>
            <a:srgbClr val="0000FF"/>
          </a:solidFill>
          <a:ln w="6350">
            <a:solidFill>
              <a:srgbClr val="000000"/>
            </a:solidFill>
            <a:miter lim="800000"/>
            <a:headEnd/>
            <a:tailEnd/>
          </a:ln>
        </p:spPr>
        <p:txBody>
          <a:bodyPr/>
          <a:lstStyle/>
          <a:p>
            <a:endParaRPr lang="en-US"/>
          </a:p>
        </p:txBody>
      </p:sp>
      <p:sp>
        <p:nvSpPr>
          <p:cNvPr id="8321" name="Freeform 135"/>
          <p:cNvSpPr>
            <a:spLocks/>
          </p:cNvSpPr>
          <p:nvPr/>
        </p:nvSpPr>
        <p:spPr bwMode="auto">
          <a:xfrm>
            <a:off x="6905625" y="5962650"/>
            <a:ext cx="112713" cy="30163"/>
          </a:xfrm>
          <a:custGeom>
            <a:avLst/>
            <a:gdLst>
              <a:gd name="T0" fmla="*/ 82550 w 71"/>
              <a:gd name="T1" fmla="*/ 30163 h 19"/>
              <a:gd name="T2" fmla="*/ 112713 w 71"/>
              <a:gd name="T3" fmla="*/ 0 h 19"/>
              <a:gd name="T4" fmla="*/ 23813 w 71"/>
              <a:gd name="T5" fmla="*/ 0 h 19"/>
              <a:gd name="T6" fmla="*/ 0 w 71"/>
              <a:gd name="T7" fmla="*/ 30163 h 19"/>
              <a:gd name="T8" fmla="*/ 82550 w 71"/>
              <a:gd name="T9" fmla="*/ 30163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 h="19">
                <a:moveTo>
                  <a:pt x="52" y="19"/>
                </a:moveTo>
                <a:lnTo>
                  <a:pt x="71" y="0"/>
                </a:lnTo>
                <a:lnTo>
                  <a:pt x="15" y="0"/>
                </a:lnTo>
                <a:lnTo>
                  <a:pt x="0" y="19"/>
                </a:lnTo>
                <a:lnTo>
                  <a:pt x="52" y="19"/>
                </a:lnTo>
                <a:close/>
              </a:path>
            </a:pathLst>
          </a:custGeom>
          <a:solidFill>
            <a:srgbClr val="0000BF"/>
          </a:solidFill>
          <a:ln w="6350">
            <a:solidFill>
              <a:srgbClr val="000000"/>
            </a:solidFill>
            <a:prstDash val="solid"/>
            <a:round/>
            <a:headEnd/>
            <a:tailEnd/>
          </a:ln>
        </p:spPr>
        <p:txBody>
          <a:bodyPr/>
          <a:lstStyle/>
          <a:p>
            <a:endParaRPr lang="en-US"/>
          </a:p>
        </p:txBody>
      </p:sp>
      <p:sp>
        <p:nvSpPr>
          <p:cNvPr id="8322" name="Freeform 136"/>
          <p:cNvSpPr>
            <a:spLocks/>
          </p:cNvSpPr>
          <p:nvPr/>
        </p:nvSpPr>
        <p:spPr bwMode="auto">
          <a:xfrm>
            <a:off x="7199313" y="5970588"/>
            <a:ext cx="23812" cy="212725"/>
          </a:xfrm>
          <a:custGeom>
            <a:avLst/>
            <a:gdLst>
              <a:gd name="T0" fmla="*/ 0 w 15"/>
              <a:gd name="T1" fmla="*/ 212725 h 134"/>
              <a:gd name="T2" fmla="*/ 0 w 15"/>
              <a:gd name="T3" fmla="*/ 30163 h 134"/>
              <a:gd name="T4" fmla="*/ 23812 w 15"/>
              <a:gd name="T5" fmla="*/ 0 h 134"/>
              <a:gd name="T6" fmla="*/ 23812 w 15"/>
              <a:gd name="T7" fmla="*/ 180975 h 134"/>
              <a:gd name="T8" fmla="*/ 0 w 15"/>
              <a:gd name="T9" fmla="*/ 212725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34">
                <a:moveTo>
                  <a:pt x="0" y="134"/>
                </a:moveTo>
                <a:lnTo>
                  <a:pt x="0" y="19"/>
                </a:lnTo>
                <a:lnTo>
                  <a:pt x="15" y="0"/>
                </a:lnTo>
                <a:lnTo>
                  <a:pt x="15" y="114"/>
                </a:lnTo>
                <a:lnTo>
                  <a:pt x="0" y="134"/>
                </a:lnTo>
                <a:close/>
              </a:path>
            </a:pathLst>
          </a:custGeom>
          <a:solidFill>
            <a:srgbClr val="000080"/>
          </a:solidFill>
          <a:ln w="6350">
            <a:solidFill>
              <a:srgbClr val="000000"/>
            </a:solidFill>
            <a:prstDash val="solid"/>
            <a:round/>
            <a:headEnd/>
            <a:tailEnd/>
          </a:ln>
        </p:spPr>
        <p:txBody>
          <a:bodyPr/>
          <a:lstStyle/>
          <a:p>
            <a:endParaRPr lang="en-US"/>
          </a:p>
        </p:txBody>
      </p:sp>
      <p:sp>
        <p:nvSpPr>
          <p:cNvPr id="8323" name="Rectangle 137"/>
          <p:cNvSpPr>
            <a:spLocks noChangeArrowheads="1"/>
          </p:cNvSpPr>
          <p:nvPr/>
        </p:nvSpPr>
        <p:spPr bwMode="auto">
          <a:xfrm>
            <a:off x="7112000" y="6000750"/>
            <a:ext cx="87313" cy="182563"/>
          </a:xfrm>
          <a:prstGeom prst="rect">
            <a:avLst/>
          </a:prstGeom>
          <a:solidFill>
            <a:srgbClr val="0000FF"/>
          </a:solidFill>
          <a:ln w="6350">
            <a:solidFill>
              <a:srgbClr val="000000"/>
            </a:solidFill>
            <a:miter lim="800000"/>
            <a:headEnd/>
            <a:tailEnd/>
          </a:ln>
        </p:spPr>
        <p:txBody>
          <a:bodyPr/>
          <a:lstStyle/>
          <a:p>
            <a:endParaRPr lang="en-US"/>
          </a:p>
        </p:txBody>
      </p:sp>
      <p:sp>
        <p:nvSpPr>
          <p:cNvPr id="8324" name="Freeform 138"/>
          <p:cNvSpPr>
            <a:spLocks/>
          </p:cNvSpPr>
          <p:nvPr/>
        </p:nvSpPr>
        <p:spPr bwMode="auto">
          <a:xfrm>
            <a:off x="7112000" y="5970588"/>
            <a:ext cx="111125" cy="30162"/>
          </a:xfrm>
          <a:custGeom>
            <a:avLst/>
            <a:gdLst>
              <a:gd name="T0" fmla="*/ 87313 w 70"/>
              <a:gd name="T1" fmla="*/ 30162 h 19"/>
              <a:gd name="T2" fmla="*/ 111125 w 70"/>
              <a:gd name="T3" fmla="*/ 0 h 19"/>
              <a:gd name="T4" fmla="*/ 28575 w 70"/>
              <a:gd name="T5" fmla="*/ 0 h 19"/>
              <a:gd name="T6" fmla="*/ 0 w 70"/>
              <a:gd name="T7" fmla="*/ 30162 h 19"/>
              <a:gd name="T8" fmla="*/ 87313 w 70"/>
              <a:gd name="T9" fmla="*/ 30162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19">
                <a:moveTo>
                  <a:pt x="55" y="19"/>
                </a:moveTo>
                <a:lnTo>
                  <a:pt x="70" y="0"/>
                </a:lnTo>
                <a:lnTo>
                  <a:pt x="18" y="0"/>
                </a:lnTo>
                <a:lnTo>
                  <a:pt x="0" y="19"/>
                </a:lnTo>
                <a:lnTo>
                  <a:pt x="55" y="19"/>
                </a:lnTo>
                <a:close/>
              </a:path>
            </a:pathLst>
          </a:custGeom>
          <a:solidFill>
            <a:srgbClr val="0000BF"/>
          </a:solidFill>
          <a:ln w="6350">
            <a:solidFill>
              <a:srgbClr val="000000"/>
            </a:solidFill>
            <a:prstDash val="solid"/>
            <a:round/>
            <a:headEnd/>
            <a:tailEnd/>
          </a:ln>
        </p:spPr>
        <p:txBody>
          <a:bodyPr/>
          <a:lstStyle/>
          <a:p>
            <a:endParaRPr lang="en-US"/>
          </a:p>
        </p:txBody>
      </p:sp>
      <p:sp>
        <p:nvSpPr>
          <p:cNvPr id="8325" name="Freeform 139"/>
          <p:cNvSpPr>
            <a:spLocks/>
          </p:cNvSpPr>
          <p:nvPr/>
        </p:nvSpPr>
        <p:spPr bwMode="auto">
          <a:xfrm>
            <a:off x="7404100" y="5826125"/>
            <a:ext cx="30163" cy="357188"/>
          </a:xfrm>
          <a:custGeom>
            <a:avLst/>
            <a:gdLst>
              <a:gd name="T0" fmla="*/ 0 w 19"/>
              <a:gd name="T1" fmla="*/ 357188 h 225"/>
              <a:gd name="T2" fmla="*/ 0 w 19"/>
              <a:gd name="T3" fmla="*/ 30163 h 225"/>
              <a:gd name="T4" fmla="*/ 30163 w 19"/>
              <a:gd name="T5" fmla="*/ 0 h 225"/>
              <a:gd name="T6" fmla="*/ 30163 w 19"/>
              <a:gd name="T7" fmla="*/ 325438 h 225"/>
              <a:gd name="T8" fmla="*/ 0 w 19"/>
              <a:gd name="T9" fmla="*/ 357188 h 2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25">
                <a:moveTo>
                  <a:pt x="0" y="225"/>
                </a:moveTo>
                <a:lnTo>
                  <a:pt x="0" y="19"/>
                </a:lnTo>
                <a:lnTo>
                  <a:pt x="19" y="0"/>
                </a:lnTo>
                <a:lnTo>
                  <a:pt x="19" y="205"/>
                </a:lnTo>
                <a:lnTo>
                  <a:pt x="0" y="225"/>
                </a:lnTo>
                <a:close/>
              </a:path>
            </a:pathLst>
          </a:custGeom>
          <a:solidFill>
            <a:srgbClr val="000080"/>
          </a:solidFill>
          <a:ln w="6350">
            <a:solidFill>
              <a:srgbClr val="000000"/>
            </a:solidFill>
            <a:prstDash val="solid"/>
            <a:round/>
            <a:headEnd/>
            <a:tailEnd/>
          </a:ln>
        </p:spPr>
        <p:txBody>
          <a:bodyPr/>
          <a:lstStyle/>
          <a:p>
            <a:endParaRPr lang="en-US"/>
          </a:p>
        </p:txBody>
      </p:sp>
      <p:sp>
        <p:nvSpPr>
          <p:cNvPr id="8326" name="Rectangle 140"/>
          <p:cNvSpPr>
            <a:spLocks noChangeArrowheads="1"/>
          </p:cNvSpPr>
          <p:nvPr/>
        </p:nvSpPr>
        <p:spPr bwMode="auto">
          <a:xfrm>
            <a:off x="7323138" y="5856288"/>
            <a:ext cx="80962" cy="327025"/>
          </a:xfrm>
          <a:prstGeom prst="rect">
            <a:avLst/>
          </a:prstGeom>
          <a:solidFill>
            <a:srgbClr val="0000FF"/>
          </a:solidFill>
          <a:ln w="6350">
            <a:solidFill>
              <a:srgbClr val="000000"/>
            </a:solidFill>
            <a:miter lim="800000"/>
            <a:headEnd/>
            <a:tailEnd/>
          </a:ln>
        </p:spPr>
        <p:txBody>
          <a:bodyPr/>
          <a:lstStyle/>
          <a:p>
            <a:endParaRPr lang="en-US"/>
          </a:p>
        </p:txBody>
      </p:sp>
      <p:sp>
        <p:nvSpPr>
          <p:cNvPr id="8327" name="Freeform 141"/>
          <p:cNvSpPr>
            <a:spLocks/>
          </p:cNvSpPr>
          <p:nvPr/>
        </p:nvSpPr>
        <p:spPr bwMode="auto">
          <a:xfrm>
            <a:off x="7323138" y="5826125"/>
            <a:ext cx="111125" cy="30163"/>
          </a:xfrm>
          <a:custGeom>
            <a:avLst/>
            <a:gdLst>
              <a:gd name="T0" fmla="*/ 80963 w 70"/>
              <a:gd name="T1" fmla="*/ 30163 h 19"/>
              <a:gd name="T2" fmla="*/ 111125 w 70"/>
              <a:gd name="T3" fmla="*/ 0 h 19"/>
              <a:gd name="T4" fmla="*/ 28575 w 70"/>
              <a:gd name="T5" fmla="*/ 0 h 19"/>
              <a:gd name="T6" fmla="*/ 0 w 70"/>
              <a:gd name="T7" fmla="*/ 30163 h 19"/>
              <a:gd name="T8" fmla="*/ 80963 w 70"/>
              <a:gd name="T9" fmla="*/ 30163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19">
                <a:moveTo>
                  <a:pt x="51" y="19"/>
                </a:moveTo>
                <a:lnTo>
                  <a:pt x="70" y="0"/>
                </a:lnTo>
                <a:lnTo>
                  <a:pt x="18" y="0"/>
                </a:lnTo>
                <a:lnTo>
                  <a:pt x="0" y="19"/>
                </a:lnTo>
                <a:lnTo>
                  <a:pt x="51" y="19"/>
                </a:lnTo>
                <a:close/>
              </a:path>
            </a:pathLst>
          </a:custGeom>
          <a:solidFill>
            <a:srgbClr val="0000BF"/>
          </a:solidFill>
          <a:ln w="6350">
            <a:solidFill>
              <a:srgbClr val="000000"/>
            </a:solidFill>
            <a:prstDash val="solid"/>
            <a:round/>
            <a:headEnd/>
            <a:tailEnd/>
          </a:ln>
        </p:spPr>
        <p:txBody>
          <a:bodyPr/>
          <a:lstStyle/>
          <a:p>
            <a:endParaRPr lang="en-US"/>
          </a:p>
        </p:txBody>
      </p:sp>
      <p:sp>
        <p:nvSpPr>
          <p:cNvPr id="8328" name="Freeform 142"/>
          <p:cNvSpPr>
            <a:spLocks/>
          </p:cNvSpPr>
          <p:nvPr/>
        </p:nvSpPr>
        <p:spPr bwMode="auto">
          <a:xfrm>
            <a:off x="7616825" y="5878513"/>
            <a:ext cx="28575" cy="304800"/>
          </a:xfrm>
          <a:custGeom>
            <a:avLst/>
            <a:gdLst>
              <a:gd name="T0" fmla="*/ 0 w 18"/>
              <a:gd name="T1" fmla="*/ 304800 h 192"/>
              <a:gd name="T2" fmla="*/ 0 w 18"/>
              <a:gd name="T3" fmla="*/ 30163 h 192"/>
              <a:gd name="T4" fmla="*/ 28575 w 18"/>
              <a:gd name="T5" fmla="*/ 0 h 192"/>
              <a:gd name="T6" fmla="*/ 28575 w 18"/>
              <a:gd name="T7" fmla="*/ 273050 h 192"/>
              <a:gd name="T8" fmla="*/ 0 w 18"/>
              <a:gd name="T9" fmla="*/ 304800 h 1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92">
                <a:moveTo>
                  <a:pt x="0" y="192"/>
                </a:moveTo>
                <a:lnTo>
                  <a:pt x="0" y="19"/>
                </a:lnTo>
                <a:lnTo>
                  <a:pt x="18" y="0"/>
                </a:lnTo>
                <a:lnTo>
                  <a:pt x="18" y="172"/>
                </a:lnTo>
                <a:lnTo>
                  <a:pt x="0" y="192"/>
                </a:lnTo>
                <a:close/>
              </a:path>
            </a:pathLst>
          </a:custGeom>
          <a:solidFill>
            <a:srgbClr val="000080"/>
          </a:solidFill>
          <a:ln w="6350">
            <a:solidFill>
              <a:srgbClr val="000000"/>
            </a:solidFill>
            <a:prstDash val="solid"/>
            <a:round/>
            <a:headEnd/>
            <a:tailEnd/>
          </a:ln>
        </p:spPr>
        <p:txBody>
          <a:bodyPr/>
          <a:lstStyle/>
          <a:p>
            <a:endParaRPr lang="en-US"/>
          </a:p>
        </p:txBody>
      </p:sp>
      <p:sp>
        <p:nvSpPr>
          <p:cNvPr id="8329" name="Rectangle 143"/>
          <p:cNvSpPr>
            <a:spLocks noChangeArrowheads="1"/>
          </p:cNvSpPr>
          <p:nvPr/>
        </p:nvSpPr>
        <p:spPr bwMode="auto">
          <a:xfrm>
            <a:off x="7534275" y="5908675"/>
            <a:ext cx="82550" cy="274638"/>
          </a:xfrm>
          <a:prstGeom prst="rect">
            <a:avLst/>
          </a:prstGeom>
          <a:solidFill>
            <a:srgbClr val="0000FF"/>
          </a:solidFill>
          <a:ln w="6350">
            <a:solidFill>
              <a:srgbClr val="000000"/>
            </a:solidFill>
            <a:miter lim="800000"/>
            <a:headEnd/>
            <a:tailEnd/>
          </a:ln>
        </p:spPr>
        <p:txBody>
          <a:bodyPr/>
          <a:lstStyle/>
          <a:p>
            <a:endParaRPr lang="en-US"/>
          </a:p>
        </p:txBody>
      </p:sp>
      <p:sp>
        <p:nvSpPr>
          <p:cNvPr id="8330" name="Freeform 144"/>
          <p:cNvSpPr>
            <a:spLocks/>
          </p:cNvSpPr>
          <p:nvPr/>
        </p:nvSpPr>
        <p:spPr bwMode="auto">
          <a:xfrm>
            <a:off x="7534275" y="5878513"/>
            <a:ext cx="111125" cy="30162"/>
          </a:xfrm>
          <a:custGeom>
            <a:avLst/>
            <a:gdLst>
              <a:gd name="T0" fmla="*/ 82550 w 70"/>
              <a:gd name="T1" fmla="*/ 30162 h 19"/>
              <a:gd name="T2" fmla="*/ 111125 w 70"/>
              <a:gd name="T3" fmla="*/ 0 h 19"/>
              <a:gd name="T4" fmla="*/ 28575 w 70"/>
              <a:gd name="T5" fmla="*/ 0 h 19"/>
              <a:gd name="T6" fmla="*/ 0 w 70"/>
              <a:gd name="T7" fmla="*/ 30162 h 19"/>
              <a:gd name="T8" fmla="*/ 82550 w 70"/>
              <a:gd name="T9" fmla="*/ 30162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19">
                <a:moveTo>
                  <a:pt x="52" y="19"/>
                </a:moveTo>
                <a:lnTo>
                  <a:pt x="70" y="0"/>
                </a:lnTo>
                <a:lnTo>
                  <a:pt x="18" y="0"/>
                </a:lnTo>
                <a:lnTo>
                  <a:pt x="0" y="19"/>
                </a:lnTo>
                <a:lnTo>
                  <a:pt x="52" y="19"/>
                </a:lnTo>
                <a:close/>
              </a:path>
            </a:pathLst>
          </a:custGeom>
          <a:solidFill>
            <a:srgbClr val="0000BF"/>
          </a:solidFill>
          <a:ln w="6350">
            <a:solidFill>
              <a:srgbClr val="000000"/>
            </a:solidFill>
            <a:prstDash val="solid"/>
            <a:round/>
            <a:headEnd/>
            <a:tailEnd/>
          </a:ln>
        </p:spPr>
        <p:txBody>
          <a:bodyPr/>
          <a:lstStyle/>
          <a:p>
            <a:endParaRPr lang="en-US"/>
          </a:p>
        </p:txBody>
      </p:sp>
      <p:sp>
        <p:nvSpPr>
          <p:cNvPr id="8331" name="Freeform 145"/>
          <p:cNvSpPr>
            <a:spLocks/>
          </p:cNvSpPr>
          <p:nvPr/>
        </p:nvSpPr>
        <p:spPr bwMode="auto">
          <a:xfrm>
            <a:off x="7827963" y="5597525"/>
            <a:ext cx="28575" cy="585788"/>
          </a:xfrm>
          <a:custGeom>
            <a:avLst/>
            <a:gdLst>
              <a:gd name="T0" fmla="*/ 0 w 18"/>
              <a:gd name="T1" fmla="*/ 585788 h 369"/>
              <a:gd name="T2" fmla="*/ 0 w 18"/>
              <a:gd name="T3" fmla="*/ 22225 h 369"/>
              <a:gd name="T4" fmla="*/ 28575 w 18"/>
              <a:gd name="T5" fmla="*/ 0 h 369"/>
              <a:gd name="T6" fmla="*/ 28575 w 18"/>
              <a:gd name="T7" fmla="*/ 554038 h 369"/>
              <a:gd name="T8" fmla="*/ 0 w 18"/>
              <a:gd name="T9" fmla="*/ 585788 h 3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69">
                <a:moveTo>
                  <a:pt x="0" y="369"/>
                </a:moveTo>
                <a:lnTo>
                  <a:pt x="0" y="14"/>
                </a:lnTo>
                <a:lnTo>
                  <a:pt x="18" y="0"/>
                </a:lnTo>
                <a:lnTo>
                  <a:pt x="18" y="349"/>
                </a:lnTo>
                <a:lnTo>
                  <a:pt x="0" y="369"/>
                </a:lnTo>
                <a:close/>
              </a:path>
            </a:pathLst>
          </a:custGeom>
          <a:solidFill>
            <a:srgbClr val="000080"/>
          </a:solidFill>
          <a:ln w="6350">
            <a:solidFill>
              <a:srgbClr val="000000"/>
            </a:solidFill>
            <a:prstDash val="solid"/>
            <a:round/>
            <a:headEnd/>
            <a:tailEnd/>
          </a:ln>
        </p:spPr>
        <p:txBody>
          <a:bodyPr/>
          <a:lstStyle/>
          <a:p>
            <a:endParaRPr lang="en-US"/>
          </a:p>
        </p:txBody>
      </p:sp>
      <p:sp>
        <p:nvSpPr>
          <p:cNvPr id="8332" name="Rectangle 146"/>
          <p:cNvSpPr>
            <a:spLocks noChangeArrowheads="1"/>
          </p:cNvSpPr>
          <p:nvPr/>
        </p:nvSpPr>
        <p:spPr bwMode="auto">
          <a:xfrm>
            <a:off x="7739063" y="5619750"/>
            <a:ext cx="88900" cy="563563"/>
          </a:xfrm>
          <a:prstGeom prst="rect">
            <a:avLst/>
          </a:prstGeom>
          <a:solidFill>
            <a:srgbClr val="0000FF"/>
          </a:solidFill>
          <a:ln w="6350">
            <a:solidFill>
              <a:srgbClr val="000000"/>
            </a:solidFill>
            <a:miter lim="800000"/>
            <a:headEnd/>
            <a:tailEnd/>
          </a:ln>
        </p:spPr>
        <p:txBody>
          <a:bodyPr/>
          <a:lstStyle/>
          <a:p>
            <a:endParaRPr lang="en-US"/>
          </a:p>
        </p:txBody>
      </p:sp>
      <p:sp>
        <p:nvSpPr>
          <p:cNvPr id="8333" name="Freeform 147"/>
          <p:cNvSpPr>
            <a:spLocks/>
          </p:cNvSpPr>
          <p:nvPr/>
        </p:nvSpPr>
        <p:spPr bwMode="auto">
          <a:xfrm>
            <a:off x="7739063" y="5597525"/>
            <a:ext cx="117475" cy="22225"/>
          </a:xfrm>
          <a:custGeom>
            <a:avLst/>
            <a:gdLst>
              <a:gd name="T0" fmla="*/ 88900 w 74"/>
              <a:gd name="T1" fmla="*/ 22225 h 14"/>
              <a:gd name="T2" fmla="*/ 117475 w 74"/>
              <a:gd name="T3" fmla="*/ 0 h 14"/>
              <a:gd name="T4" fmla="*/ 30163 w 74"/>
              <a:gd name="T5" fmla="*/ 0 h 14"/>
              <a:gd name="T6" fmla="*/ 0 w 74"/>
              <a:gd name="T7" fmla="*/ 22225 h 14"/>
              <a:gd name="T8" fmla="*/ 88900 w 74"/>
              <a:gd name="T9" fmla="*/ 22225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14">
                <a:moveTo>
                  <a:pt x="56" y="14"/>
                </a:moveTo>
                <a:lnTo>
                  <a:pt x="74" y="0"/>
                </a:lnTo>
                <a:lnTo>
                  <a:pt x="19" y="0"/>
                </a:lnTo>
                <a:lnTo>
                  <a:pt x="0" y="14"/>
                </a:lnTo>
                <a:lnTo>
                  <a:pt x="56" y="14"/>
                </a:lnTo>
                <a:close/>
              </a:path>
            </a:pathLst>
          </a:custGeom>
          <a:solidFill>
            <a:srgbClr val="0000BF"/>
          </a:solidFill>
          <a:ln w="6350">
            <a:solidFill>
              <a:srgbClr val="000000"/>
            </a:solidFill>
            <a:prstDash val="solid"/>
            <a:round/>
            <a:headEnd/>
            <a:tailEnd/>
          </a:ln>
        </p:spPr>
        <p:txBody>
          <a:bodyPr/>
          <a:lstStyle/>
          <a:p>
            <a:endParaRPr lang="en-US"/>
          </a:p>
        </p:txBody>
      </p:sp>
      <p:sp>
        <p:nvSpPr>
          <p:cNvPr id="8334" name="Freeform 148"/>
          <p:cNvSpPr>
            <a:spLocks/>
          </p:cNvSpPr>
          <p:nvPr/>
        </p:nvSpPr>
        <p:spPr bwMode="auto">
          <a:xfrm>
            <a:off x="8032750" y="5559425"/>
            <a:ext cx="28575" cy="623888"/>
          </a:xfrm>
          <a:custGeom>
            <a:avLst/>
            <a:gdLst>
              <a:gd name="T0" fmla="*/ 0 w 18"/>
              <a:gd name="T1" fmla="*/ 623888 h 393"/>
              <a:gd name="T2" fmla="*/ 0 w 18"/>
              <a:gd name="T3" fmla="*/ 23813 h 393"/>
              <a:gd name="T4" fmla="*/ 28575 w 18"/>
              <a:gd name="T5" fmla="*/ 0 h 393"/>
              <a:gd name="T6" fmla="*/ 28575 w 18"/>
              <a:gd name="T7" fmla="*/ 592138 h 393"/>
              <a:gd name="T8" fmla="*/ 0 w 18"/>
              <a:gd name="T9" fmla="*/ 623888 h 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93">
                <a:moveTo>
                  <a:pt x="0" y="393"/>
                </a:moveTo>
                <a:lnTo>
                  <a:pt x="0" y="15"/>
                </a:lnTo>
                <a:lnTo>
                  <a:pt x="18" y="0"/>
                </a:lnTo>
                <a:lnTo>
                  <a:pt x="18" y="373"/>
                </a:lnTo>
                <a:lnTo>
                  <a:pt x="0" y="393"/>
                </a:lnTo>
                <a:close/>
              </a:path>
            </a:pathLst>
          </a:custGeom>
          <a:solidFill>
            <a:srgbClr val="000080"/>
          </a:solidFill>
          <a:ln w="6350">
            <a:solidFill>
              <a:srgbClr val="000000"/>
            </a:solidFill>
            <a:prstDash val="solid"/>
            <a:round/>
            <a:headEnd/>
            <a:tailEnd/>
          </a:ln>
        </p:spPr>
        <p:txBody>
          <a:bodyPr/>
          <a:lstStyle/>
          <a:p>
            <a:endParaRPr lang="en-US"/>
          </a:p>
        </p:txBody>
      </p:sp>
      <p:sp>
        <p:nvSpPr>
          <p:cNvPr id="8335" name="Rectangle 149"/>
          <p:cNvSpPr>
            <a:spLocks noChangeArrowheads="1"/>
          </p:cNvSpPr>
          <p:nvPr/>
        </p:nvSpPr>
        <p:spPr bwMode="auto">
          <a:xfrm>
            <a:off x="7950200" y="5583238"/>
            <a:ext cx="82550" cy="600075"/>
          </a:xfrm>
          <a:prstGeom prst="rect">
            <a:avLst/>
          </a:prstGeom>
          <a:solidFill>
            <a:srgbClr val="0000FF"/>
          </a:solidFill>
          <a:ln w="6350">
            <a:solidFill>
              <a:srgbClr val="000000"/>
            </a:solidFill>
            <a:miter lim="800000"/>
            <a:headEnd/>
            <a:tailEnd/>
          </a:ln>
        </p:spPr>
        <p:txBody>
          <a:bodyPr/>
          <a:lstStyle/>
          <a:p>
            <a:endParaRPr lang="en-US"/>
          </a:p>
        </p:txBody>
      </p:sp>
      <p:sp>
        <p:nvSpPr>
          <p:cNvPr id="8336" name="Freeform 150"/>
          <p:cNvSpPr>
            <a:spLocks/>
          </p:cNvSpPr>
          <p:nvPr/>
        </p:nvSpPr>
        <p:spPr bwMode="auto">
          <a:xfrm>
            <a:off x="7950200" y="5559425"/>
            <a:ext cx="111125" cy="23813"/>
          </a:xfrm>
          <a:custGeom>
            <a:avLst/>
            <a:gdLst>
              <a:gd name="T0" fmla="*/ 82550 w 70"/>
              <a:gd name="T1" fmla="*/ 23813 h 15"/>
              <a:gd name="T2" fmla="*/ 111125 w 70"/>
              <a:gd name="T3" fmla="*/ 0 h 15"/>
              <a:gd name="T4" fmla="*/ 30163 w 70"/>
              <a:gd name="T5" fmla="*/ 0 h 15"/>
              <a:gd name="T6" fmla="*/ 0 w 70"/>
              <a:gd name="T7" fmla="*/ 23813 h 15"/>
              <a:gd name="T8" fmla="*/ 82550 w 70"/>
              <a:gd name="T9" fmla="*/ 23813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15">
                <a:moveTo>
                  <a:pt x="52" y="15"/>
                </a:moveTo>
                <a:lnTo>
                  <a:pt x="70" y="0"/>
                </a:lnTo>
                <a:lnTo>
                  <a:pt x="19" y="0"/>
                </a:lnTo>
                <a:lnTo>
                  <a:pt x="0" y="15"/>
                </a:lnTo>
                <a:lnTo>
                  <a:pt x="52" y="15"/>
                </a:lnTo>
                <a:close/>
              </a:path>
            </a:pathLst>
          </a:custGeom>
          <a:solidFill>
            <a:srgbClr val="0000BF"/>
          </a:solidFill>
          <a:ln w="6350">
            <a:solidFill>
              <a:srgbClr val="000000"/>
            </a:solidFill>
            <a:prstDash val="solid"/>
            <a:round/>
            <a:headEnd/>
            <a:tailEnd/>
          </a:ln>
        </p:spPr>
        <p:txBody>
          <a:bodyPr/>
          <a:lstStyle/>
          <a:p>
            <a:endParaRPr lang="en-US"/>
          </a:p>
        </p:txBody>
      </p:sp>
      <p:sp>
        <p:nvSpPr>
          <p:cNvPr id="8337" name="Freeform 151"/>
          <p:cNvSpPr>
            <a:spLocks/>
          </p:cNvSpPr>
          <p:nvPr/>
        </p:nvSpPr>
        <p:spPr bwMode="auto">
          <a:xfrm>
            <a:off x="8243888" y="5324475"/>
            <a:ext cx="30162" cy="858838"/>
          </a:xfrm>
          <a:custGeom>
            <a:avLst/>
            <a:gdLst>
              <a:gd name="T0" fmla="*/ 0 w 19"/>
              <a:gd name="T1" fmla="*/ 858838 h 541"/>
              <a:gd name="T2" fmla="*/ 0 w 19"/>
              <a:gd name="T3" fmla="*/ 30163 h 541"/>
              <a:gd name="T4" fmla="*/ 30162 w 19"/>
              <a:gd name="T5" fmla="*/ 0 h 541"/>
              <a:gd name="T6" fmla="*/ 30162 w 19"/>
              <a:gd name="T7" fmla="*/ 827088 h 541"/>
              <a:gd name="T8" fmla="*/ 0 w 19"/>
              <a:gd name="T9" fmla="*/ 858838 h 5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541">
                <a:moveTo>
                  <a:pt x="0" y="541"/>
                </a:moveTo>
                <a:lnTo>
                  <a:pt x="0" y="19"/>
                </a:lnTo>
                <a:lnTo>
                  <a:pt x="19" y="0"/>
                </a:lnTo>
                <a:lnTo>
                  <a:pt x="19" y="521"/>
                </a:lnTo>
                <a:lnTo>
                  <a:pt x="0" y="541"/>
                </a:lnTo>
                <a:close/>
              </a:path>
            </a:pathLst>
          </a:custGeom>
          <a:solidFill>
            <a:srgbClr val="000080"/>
          </a:solidFill>
          <a:ln w="6350">
            <a:solidFill>
              <a:srgbClr val="000000"/>
            </a:solidFill>
            <a:prstDash val="solid"/>
            <a:round/>
            <a:headEnd/>
            <a:tailEnd/>
          </a:ln>
        </p:spPr>
        <p:txBody>
          <a:bodyPr/>
          <a:lstStyle/>
          <a:p>
            <a:endParaRPr lang="en-US"/>
          </a:p>
        </p:txBody>
      </p:sp>
      <p:sp>
        <p:nvSpPr>
          <p:cNvPr id="8338" name="Rectangle 152"/>
          <p:cNvSpPr>
            <a:spLocks noChangeArrowheads="1"/>
          </p:cNvSpPr>
          <p:nvPr/>
        </p:nvSpPr>
        <p:spPr bwMode="auto">
          <a:xfrm>
            <a:off x="8161338" y="5354638"/>
            <a:ext cx="82550" cy="828675"/>
          </a:xfrm>
          <a:prstGeom prst="rect">
            <a:avLst/>
          </a:prstGeom>
          <a:solidFill>
            <a:srgbClr val="0000FF"/>
          </a:solidFill>
          <a:ln w="6350">
            <a:solidFill>
              <a:srgbClr val="000000"/>
            </a:solidFill>
            <a:miter lim="800000"/>
            <a:headEnd/>
            <a:tailEnd/>
          </a:ln>
        </p:spPr>
        <p:txBody>
          <a:bodyPr/>
          <a:lstStyle/>
          <a:p>
            <a:endParaRPr lang="en-US"/>
          </a:p>
        </p:txBody>
      </p:sp>
      <p:sp>
        <p:nvSpPr>
          <p:cNvPr id="8339" name="Freeform 153"/>
          <p:cNvSpPr>
            <a:spLocks/>
          </p:cNvSpPr>
          <p:nvPr/>
        </p:nvSpPr>
        <p:spPr bwMode="auto">
          <a:xfrm>
            <a:off x="8161338" y="5324475"/>
            <a:ext cx="112712" cy="30163"/>
          </a:xfrm>
          <a:custGeom>
            <a:avLst/>
            <a:gdLst>
              <a:gd name="T0" fmla="*/ 82550 w 71"/>
              <a:gd name="T1" fmla="*/ 30163 h 19"/>
              <a:gd name="T2" fmla="*/ 112712 w 71"/>
              <a:gd name="T3" fmla="*/ 0 h 19"/>
              <a:gd name="T4" fmla="*/ 30162 w 71"/>
              <a:gd name="T5" fmla="*/ 0 h 19"/>
              <a:gd name="T6" fmla="*/ 0 w 71"/>
              <a:gd name="T7" fmla="*/ 30163 h 19"/>
              <a:gd name="T8" fmla="*/ 82550 w 71"/>
              <a:gd name="T9" fmla="*/ 30163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 h="19">
                <a:moveTo>
                  <a:pt x="52" y="19"/>
                </a:moveTo>
                <a:lnTo>
                  <a:pt x="71" y="0"/>
                </a:lnTo>
                <a:lnTo>
                  <a:pt x="19" y="0"/>
                </a:lnTo>
                <a:lnTo>
                  <a:pt x="0" y="19"/>
                </a:lnTo>
                <a:lnTo>
                  <a:pt x="52" y="19"/>
                </a:lnTo>
                <a:close/>
              </a:path>
            </a:pathLst>
          </a:custGeom>
          <a:solidFill>
            <a:srgbClr val="0000BF"/>
          </a:solidFill>
          <a:ln w="6350">
            <a:solidFill>
              <a:srgbClr val="000000"/>
            </a:solidFill>
            <a:prstDash val="solid"/>
            <a:round/>
            <a:headEnd/>
            <a:tailEnd/>
          </a:ln>
        </p:spPr>
        <p:txBody>
          <a:bodyPr/>
          <a:lstStyle/>
          <a:p>
            <a:endParaRPr lang="en-US"/>
          </a:p>
        </p:txBody>
      </p:sp>
      <p:sp>
        <p:nvSpPr>
          <p:cNvPr id="8340" name="Line 154"/>
          <p:cNvSpPr>
            <a:spLocks noChangeShapeType="1"/>
          </p:cNvSpPr>
          <p:nvPr/>
        </p:nvSpPr>
        <p:spPr bwMode="auto">
          <a:xfrm flipV="1">
            <a:off x="5773738" y="5324475"/>
            <a:ext cx="1587" cy="88106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41" name="Line 155"/>
          <p:cNvSpPr>
            <a:spLocks noChangeShapeType="1"/>
          </p:cNvSpPr>
          <p:nvPr/>
        </p:nvSpPr>
        <p:spPr bwMode="auto">
          <a:xfrm flipH="1">
            <a:off x="5756275" y="6205538"/>
            <a:ext cx="17463"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42" name="Line 156"/>
          <p:cNvSpPr>
            <a:spLocks noChangeShapeType="1"/>
          </p:cNvSpPr>
          <p:nvPr/>
        </p:nvSpPr>
        <p:spPr bwMode="auto">
          <a:xfrm flipH="1">
            <a:off x="5756275" y="5984875"/>
            <a:ext cx="17463"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43" name="Line 157"/>
          <p:cNvSpPr>
            <a:spLocks noChangeShapeType="1"/>
          </p:cNvSpPr>
          <p:nvPr/>
        </p:nvSpPr>
        <p:spPr bwMode="auto">
          <a:xfrm flipH="1">
            <a:off x="5756275" y="5764213"/>
            <a:ext cx="17463"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44" name="Line 158"/>
          <p:cNvSpPr>
            <a:spLocks noChangeShapeType="1"/>
          </p:cNvSpPr>
          <p:nvPr/>
        </p:nvSpPr>
        <p:spPr bwMode="auto">
          <a:xfrm flipH="1">
            <a:off x="5756275" y="5545138"/>
            <a:ext cx="17463"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45" name="Line 159"/>
          <p:cNvSpPr>
            <a:spLocks noChangeShapeType="1"/>
          </p:cNvSpPr>
          <p:nvPr/>
        </p:nvSpPr>
        <p:spPr bwMode="auto">
          <a:xfrm flipH="1">
            <a:off x="5756275" y="5324475"/>
            <a:ext cx="17463"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46" name="Rectangle 160"/>
          <p:cNvSpPr>
            <a:spLocks noChangeArrowheads="1"/>
          </p:cNvSpPr>
          <p:nvPr/>
        </p:nvSpPr>
        <p:spPr bwMode="auto">
          <a:xfrm>
            <a:off x="5697538" y="6145213"/>
            <a:ext cx="571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0</a:t>
            </a:r>
            <a:endParaRPr lang="tr-TR"/>
          </a:p>
        </p:txBody>
      </p:sp>
      <p:sp>
        <p:nvSpPr>
          <p:cNvPr id="8347" name="Rectangle 161"/>
          <p:cNvSpPr>
            <a:spLocks noChangeArrowheads="1"/>
          </p:cNvSpPr>
          <p:nvPr/>
        </p:nvSpPr>
        <p:spPr bwMode="auto">
          <a:xfrm>
            <a:off x="5649913" y="5924550"/>
            <a:ext cx="1143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50</a:t>
            </a:r>
            <a:endParaRPr lang="tr-TR"/>
          </a:p>
        </p:txBody>
      </p:sp>
      <p:sp>
        <p:nvSpPr>
          <p:cNvPr id="8348" name="Rectangle 162"/>
          <p:cNvSpPr>
            <a:spLocks noChangeArrowheads="1"/>
          </p:cNvSpPr>
          <p:nvPr/>
        </p:nvSpPr>
        <p:spPr bwMode="auto">
          <a:xfrm>
            <a:off x="5603875" y="5703888"/>
            <a:ext cx="1714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100</a:t>
            </a:r>
            <a:endParaRPr lang="tr-TR"/>
          </a:p>
        </p:txBody>
      </p:sp>
      <p:sp>
        <p:nvSpPr>
          <p:cNvPr id="8349" name="Rectangle 163"/>
          <p:cNvSpPr>
            <a:spLocks noChangeArrowheads="1"/>
          </p:cNvSpPr>
          <p:nvPr/>
        </p:nvSpPr>
        <p:spPr bwMode="auto">
          <a:xfrm>
            <a:off x="5603875" y="5483225"/>
            <a:ext cx="1714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150</a:t>
            </a:r>
            <a:endParaRPr lang="tr-TR"/>
          </a:p>
        </p:txBody>
      </p:sp>
      <p:sp>
        <p:nvSpPr>
          <p:cNvPr id="8350" name="Rectangle 164"/>
          <p:cNvSpPr>
            <a:spLocks noChangeArrowheads="1"/>
          </p:cNvSpPr>
          <p:nvPr/>
        </p:nvSpPr>
        <p:spPr bwMode="auto">
          <a:xfrm>
            <a:off x="5603875" y="5264150"/>
            <a:ext cx="1714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200</a:t>
            </a:r>
            <a:endParaRPr lang="tr-TR"/>
          </a:p>
        </p:txBody>
      </p:sp>
      <p:sp>
        <p:nvSpPr>
          <p:cNvPr id="8351" name="Line 165"/>
          <p:cNvSpPr>
            <a:spLocks noChangeShapeType="1"/>
          </p:cNvSpPr>
          <p:nvPr/>
        </p:nvSpPr>
        <p:spPr bwMode="auto">
          <a:xfrm>
            <a:off x="5773738" y="6205538"/>
            <a:ext cx="251142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52" name="Line 166"/>
          <p:cNvSpPr>
            <a:spLocks noChangeShapeType="1"/>
          </p:cNvSpPr>
          <p:nvPr/>
        </p:nvSpPr>
        <p:spPr bwMode="auto">
          <a:xfrm>
            <a:off x="5773738" y="6205538"/>
            <a:ext cx="1587"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53" name="Line 167"/>
          <p:cNvSpPr>
            <a:spLocks noChangeShapeType="1"/>
          </p:cNvSpPr>
          <p:nvPr/>
        </p:nvSpPr>
        <p:spPr bwMode="auto">
          <a:xfrm>
            <a:off x="5978525" y="6205538"/>
            <a:ext cx="1588"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54" name="Line 168"/>
          <p:cNvSpPr>
            <a:spLocks noChangeShapeType="1"/>
          </p:cNvSpPr>
          <p:nvPr/>
        </p:nvSpPr>
        <p:spPr bwMode="auto">
          <a:xfrm>
            <a:off x="6189663" y="6205538"/>
            <a:ext cx="1587"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55" name="Line 169"/>
          <p:cNvSpPr>
            <a:spLocks noChangeShapeType="1"/>
          </p:cNvSpPr>
          <p:nvPr/>
        </p:nvSpPr>
        <p:spPr bwMode="auto">
          <a:xfrm>
            <a:off x="6400800" y="6205538"/>
            <a:ext cx="1588"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56" name="Line 170"/>
          <p:cNvSpPr>
            <a:spLocks noChangeShapeType="1"/>
          </p:cNvSpPr>
          <p:nvPr/>
        </p:nvSpPr>
        <p:spPr bwMode="auto">
          <a:xfrm>
            <a:off x="6607175" y="6205538"/>
            <a:ext cx="1588"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57" name="Line 171"/>
          <p:cNvSpPr>
            <a:spLocks noChangeShapeType="1"/>
          </p:cNvSpPr>
          <p:nvPr/>
        </p:nvSpPr>
        <p:spPr bwMode="auto">
          <a:xfrm>
            <a:off x="6818313" y="6205538"/>
            <a:ext cx="1587"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58" name="Line 172"/>
          <p:cNvSpPr>
            <a:spLocks noChangeShapeType="1"/>
          </p:cNvSpPr>
          <p:nvPr/>
        </p:nvSpPr>
        <p:spPr bwMode="auto">
          <a:xfrm>
            <a:off x="7029450" y="6205538"/>
            <a:ext cx="1588"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59" name="Line 173"/>
          <p:cNvSpPr>
            <a:spLocks noChangeShapeType="1"/>
          </p:cNvSpPr>
          <p:nvPr/>
        </p:nvSpPr>
        <p:spPr bwMode="auto">
          <a:xfrm>
            <a:off x="7240588" y="6205538"/>
            <a:ext cx="1587"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60" name="Line 174"/>
          <p:cNvSpPr>
            <a:spLocks noChangeShapeType="1"/>
          </p:cNvSpPr>
          <p:nvPr/>
        </p:nvSpPr>
        <p:spPr bwMode="auto">
          <a:xfrm>
            <a:off x="7445375" y="6205538"/>
            <a:ext cx="1588"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61" name="Line 175"/>
          <p:cNvSpPr>
            <a:spLocks noChangeShapeType="1"/>
          </p:cNvSpPr>
          <p:nvPr/>
        </p:nvSpPr>
        <p:spPr bwMode="auto">
          <a:xfrm>
            <a:off x="7656513" y="6205538"/>
            <a:ext cx="1587"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62" name="Line 176"/>
          <p:cNvSpPr>
            <a:spLocks noChangeShapeType="1"/>
          </p:cNvSpPr>
          <p:nvPr/>
        </p:nvSpPr>
        <p:spPr bwMode="auto">
          <a:xfrm>
            <a:off x="7867650" y="6205538"/>
            <a:ext cx="1588"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63" name="Line 177"/>
          <p:cNvSpPr>
            <a:spLocks noChangeShapeType="1"/>
          </p:cNvSpPr>
          <p:nvPr/>
        </p:nvSpPr>
        <p:spPr bwMode="auto">
          <a:xfrm>
            <a:off x="8080375" y="6205538"/>
            <a:ext cx="1588"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64" name="Line 178"/>
          <p:cNvSpPr>
            <a:spLocks noChangeShapeType="1"/>
          </p:cNvSpPr>
          <p:nvPr/>
        </p:nvSpPr>
        <p:spPr bwMode="auto">
          <a:xfrm>
            <a:off x="8285163" y="6205538"/>
            <a:ext cx="1587" cy="2222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65" name="Rectangle 179"/>
          <p:cNvSpPr>
            <a:spLocks noChangeArrowheads="1"/>
          </p:cNvSpPr>
          <p:nvPr/>
        </p:nvSpPr>
        <p:spPr bwMode="auto">
          <a:xfrm>
            <a:off x="5849938" y="6257925"/>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a:t>
            </a:r>
            <a:endParaRPr lang="tr-TR"/>
          </a:p>
        </p:txBody>
      </p:sp>
      <p:sp>
        <p:nvSpPr>
          <p:cNvPr id="8366" name="Rectangle 180"/>
          <p:cNvSpPr>
            <a:spLocks noChangeArrowheads="1"/>
          </p:cNvSpPr>
          <p:nvPr/>
        </p:nvSpPr>
        <p:spPr bwMode="auto">
          <a:xfrm>
            <a:off x="6061075" y="6257925"/>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2</a:t>
            </a:r>
            <a:endParaRPr lang="tr-TR"/>
          </a:p>
        </p:txBody>
      </p:sp>
      <p:sp>
        <p:nvSpPr>
          <p:cNvPr id="8367" name="Rectangle 181"/>
          <p:cNvSpPr>
            <a:spLocks noChangeArrowheads="1"/>
          </p:cNvSpPr>
          <p:nvPr/>
        </p:nvSpPr>
        <p:spPr bwMode="auto">
          <a:xfrm>
            <a:off x="6272213" y="6257925"/>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3</a:t>
            </a:r>
            <a:endParaRPr lang="tr-TR"/>
          </a:p>
        </p:txBody>
      </p:sp>
      <p:sp>
        <p:nvSpPr>
          <p:cNvPr id="8368" name="Rectangle 182"/>
          <p:cNvSpPr>
            <a:spLocks noChangeArrowheads="1"/>
          </p:cNvSpPr>
          <p:nvPr/>
        </p:nvSpPr>
        <p:spPr bwMode="auto">
          <a:xfrm>
            <a:off x="6483350" y="6257925"/>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4</a:t>
            </a:r>
            <a:endParaRPr lang="tr-TR"/>
          </a:p>
        </p:txBody>
      </p:sp>
      <p:sp>
        <p:nvSpPr>
          <p:cNvPr id="8369" name="Rectangle 183"/>
          <p:cNvSpPr>
            <a:spLocks noChangeArrowheads="1"/>
          </p:cNvSpPr>
          <p:nvPr/>
        </p:nvSpPr>
        <p:spPr bwMode="auto">
          <a:xfrm>
            <a:off x="6689725" y="6257925"/>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5</a:t>
            </a:r>
            <a:endParaRPr lang="tr-TR"/>
          </a:p>
        </p:txBody>
      </p:sp>
      <p:sp>
        <p:nvSpPr>
          <p:cNvPr id="8370" name="Rectangle 184"/>
          <p:cNvSpPr>
            <a:spLocks noChangeArrowheads="1"/>
          </p:cNvSpPr>
          <p:nvPr/>
        </p:nvSpPr>
        <p:spPr bwMode="auto">
          <a:xfrm>
            <a:off x="6900863" y="6257925"/>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6</a:t>
            </a:r>
            <a:endParaRPr lang="tr-TR"/>
          </a:p>
        </p:txBody>
      </p:sp>
      <p:sp>
        <p:nvSpPr>
          <p:cNvPr id="8371" name="Rectangle 185"/>
          <p:cNvSpPr>
            <a:spLocks noChangeArrowheads="1"/>
          </p:cNvSpPr>
          <p:nvPr/>
        </p:nvSpPr>
        <p:spPr bwMode="auto">
          <a:xfrm>
            <a:off x="7112000" y="6257925"/>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7</a:t>
            </a:r>
            <a:endParaRPr lang="tr-TR"/>
          </a:p>
        </p:txBody>
      </p:sp>
      <p:sp>
        <p:nvSpPr>
          <p:cNvPr id="8372" name="Rectangle 186"/>
          <p:cNvSpPr>
            <a:spLocks noChangeArrowheads="1"/>
          </p:cNvSpPr>
          <p:nvPr/>
        </p:nvSpPr>
        <p:spPr bwMode="auto">
          <a:xfrm>
            <a:off x="7316788" y="6257925"/>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8</a:t>
            </a:r>
            <a:endParaRPr lang="tr-TR"/>
          </a:p>
        </p:txBody>
      </p:sp>
      <p:sp>
        <p:nvSpPr>
          <p:cNvPr id="8373" name="Rectangle 187"/>
          <p:cNvSpPr>
            <a:spLocks noChangeArrowheads="1"/>
          </p:cNvSpPr>
          <p:nvPr/>
        </p:nvSpPr>
        <p:spPr bwMode="auto">
          <a:xfrm>
            <a:off x="7527925" y="6257925"/>
            <a:ext cx="57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9</a:t>
            </a:r>
            <a:endParaRPr lang="tr-TR"/>
          </a:p>
        </p:txBody>
      </p:sp>
      <p:sp>
        <p:nvSpPr>
          <p:cNvPr id="8374" name="Rectangle 188"/>
          <p:cNvSpPr>
            <a:spLocks noChangeArrowheads="1"/>
          </p:cNvSpPr>
          <p:nvPr/>
        </p:nvSpPr>
        <p:spPr bwMode="auto">
          <a:xfrm>
            <a:off x="7715250" y="6257925"/>
            <a:ext cx="1143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10</a:t>
            </a:r>
            <a:endParaRPr lang="tr-TR"/>
          </a:p>
        </p:txBody>
      </p:sp>
      <p:sp>
        <p:nvSpPr>
          <p:cNvPr id="8375" name="Rectangle 189"/>
          <p:cNvSpPr>
            <a:spLocks noChangeArrowheads="1"/>
          </p:cNvSpPr>
          <p:nvPr/>
        </p:nvSpPr>
        <p:spPr bwMode="auto">
          <a:xfrm>
            <a:off x="7926388" y="6257925"/>
            <a:ext cx="1143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11</a:t>
            </a:r>
            <a:endParaRPr lang="tr-TR"/>
          </a:p>
        </p:txBody>
      </p:sp>
      <p:sp>
        <p:nvSpPr>
          <p:cNvPr id="8376" name="Rectangle 190"/>
          <p:cNvSpPr>
            <a:spLocks noChangeArrowheads="1"/>
          </p:cNvSpPr>
          <p:nvPr/>
        </p:nvSpPr>
        <p:spPr bwMode="auto">
          <a:xfrm>
            <a:off x="8132763" y="6257925"/>
            <a:ext cx="1143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800" b="1">
                <a:solidFill>
                  <a:srgbClr val="000000"/>
                </a:solidFill>
              </a:rPr>
              <a:t>12</a:t>
            </a:r>
            <a:endParaRPr lang="tr-TR"/>
          </a:p>
        </p:txBody>
      </p:sp>
      <p:sp>
        <p:nvSpPr>
          <p:cNvPr id="8377" name="Rectangle 191"/>
          <p:cNvSpPr>
            <a:spLocks noChangeArrowheads="1"/>
          </p:cNvSpPr>
          <p:nvPr/>
        </p:nvSpPr>
        <p:spPr bwMode="auto">
          <a:xfrm>
            <a:off x="5254625" y="4929188"/>
            <a:ext cx="34210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b="1">
                <a:solidFill>
                  <a:srgbClr val="FF0000"/>
                </a:solidFill>
              </a:rPr>
              <a:t>BAHÇEKÖY MONTHLY AVARAGE PRECIPITATION</a:t>
            </a:r>
            <a:r>
              <a:rPr lang="tr-TR" sz="1000"/>
              <a:t> </a:t>
            </a:r>
            <a:r>
              <a:rPr lang="tr-TR" sz="1000" b="1">
                <a:solidFill>
                  <a:srgbClr val="FF0000"/>
                </a:solidFill>
              </a:rPr>
              <a:t>(mm)</a:t>
            </a:r>
          </a:p>
        </p:txBody>
      </p:sp>
      <p:sp>
        <p:nvSpPr>
          <p:cNvPr id="8378" name="Rectangle 192"/>
          <p:cNvSpPr>
            <a:spLocks noChangeArrowheads="1"/>
          </p:cNvSpPr>
          <p:nvPr/>
        </p:nvSpPr>
        <p:spPr bwMode="auto">
          <a:xfrm>
            <a:off x="5221288" y="4860925"/>
            <a:ext cx="3492500" cy="1625600"/>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79" name="AutoShape 193"/>
          <p:cNvSpPr>
            <a:spLocks noChangeAspect="1" noChangeArrowheads="1" noTextEdit="1"/>
          </p:cNvSpPr>
          <p:nvPr/>
        </p:nvSpPr>
        <p:spPr bwMode="auto">
          <a:xfrm>
            <a:off x="5275263" y="788988"/>
            <a:ext cx="3473450"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8380" name="Picture 19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9075" y="827088"/>
            <a:ext cx="3402013"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81" name="Rectangle 196"/>
          <p:cNvSpPr>
            <a:spLocks noChangeArrowheads="1"/>
          </p:cNvSpPr>
          <p:nvPr/>
        </p:nvSpPr>
        <p:spPr bwMode="auto">
          <a:xfrm>
            <a:off x="5305425" y="836613"/>
            <a:ext cx="3408363" cy="1565275"/>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82" name="Freeform 197"/>
          <p:cNvSpPr>
            <a:spLocks/>
          </p:cNvSpPr>
          <p:nvPr/>
        </p:nvSpPr>
        <p:spPr bwMode="auto">
          <a:xfrm>
            <a:off x="5983288" y="1978025"/>
            <a:ext cx="2228850" cy="74613"/>
          </a:xfrm>
          <a:custGeom>
            <a:avLst/>
            <a:gdLst>
              <a:gd name="T0" fmla="*/ 0 w 1404"/>
              <a:gd name="T1" fmla="*/ 74613 h 47"/>
              <a:gd name="T2" fmla="*/ 65088 w 1404"/>
              <a:gd name="T3" fmla="*/ 0 h 47"/>
              <a:gd name="T4" fmla="*/ 2228850 w 1404"/>
              <a:gd name="T5" fmla="*/ 0 h 47"/>
              <a:gd name="T6" fmla="*/ 2163763 w 1404"/>
              <a:gd name="T7" fmla="*/ 74613 h 47"/>
              <a:gd name="T8" fmla="*/ 0 w 1404"/>
              <a:gd name="T9" fmla="*/ 74613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4" h="47">
                <a:moveTo>
                  <a:pt x="0" y="47"/>
                </a:moveTo>
                <a:lnTo>
                  <a:pt x="41" y="0"/>
                </a:lnTo>
                <a:lnTo>
                  <a:pt x="1404" y="0"/>
                </a:lnTo>
                <a:lnTo>
                  <a:pt x="1363" y="47"/>
                </a:lnTo>
                <a:lnTo>
                  <a:pt x="0" y="47"/>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83" name="Freeform 198"/>
          <p:cNvSpPr>
            <a:spLocks/>
          </p:cNvSpPr>
          <p:nvPr/>
        </p:nvSpPr>
        <p:spPr bwMode="auto">
          <a:xfrm>
            <a:off x="5983288" y="1241425"/>
            <a:ext cx="65087" cy="811213"/>
          </a:xfrm>
          <a:custGeom>
            <a:avLst/>
            <a:gdLst>
              <a:gd name="T0" fmla="*/ 0 w 41"/>
              <a:gd name="T1" fmla="*/ 811213 h 511"/>
              <a:gd name="T2" fmla="*/ 0 w 41"/>
              <a:gd name="T3" fmla="*/ 76200 h 511"/>
              <a:gd name="T4" fmla="*/ 65087 w 41"/>
              <a:gd name="T5" fmla="*/ 0 h 511"/>
              <a:gd name="T6" fmla="*/ 65087 w 41"/>
              <a:gd name="T7" fmla="*/ 736600 h 511"/>
              <a:gd name="T8" fmla="*/ 0 w 41"/>
              <a:gd name="T9" fmla="*/ 811213 h 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511">
                <a:moveTo>
                  <a:pt x="0" y="511"/>
                </a:moveTo>
                <a:lnTo>
                  <a:pt x="0" y="48"/>
                </a:lnTo>
                <a:lnTo>
                  <a:pt x="41" y="0"/>
                </a:lnTo>
                <a:lnTo>
                  <a:pt x="41" y="464"/>
                </a:lnTo>
                <a:lnTo>
                  <a:pt x="0" y="511"/>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84" name="Rectangle 199"/>
          <p:cNvSpPr>
            <a:spLocks noChangeArrowheads="1"/>
          </p:cNvSpPr>
          <p:nvPr/>
        </p:nvSpPr>
        <p:spPr bwMode="auto">
          <a:xfrm>
            <a:off x="6048375" y="1241425"/>
            <a:ext cx="2163763" cy="73660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85" name="Freeform 200"/>
          <p:cNvSpPr>
            <a:spLocks/>
          </p:cNvSpPr>
          <p:nvPr/>
        </p:nvSpPr>
        <p:spPr bwMode="auto">
          <a:xfrm>
            <a:off x="5983288" y="1978025"/>
            <a:ext cx="2228850" cy="74613"/>
          </a:xfrm>
          <a:custGeom>
            <a:avLst/>
            <a:gdLst>
              <a:gd name="T0" fmla="*/ 0 w 378"/>
              <a:gd name="T1" fmla="*/ 74613 h 8"/>
              <a:gd name="T2" fmla="*/ 64861 w 378"/>
              <a:gd name="T3" fmla="*/ 0 h 8"/>
              <a:gd name="T4" fmla="*/ 2228850 w 378"/>
              <a:gd name="T5" fmla="*/ 0 h 8"/>
              <a:gd name="T6" fmla="*/ 0 60000 65536"/>
              <a:gd name="T7" fmla="*/ 0 60000 65536"/>
              <a:gd name="T8" fmla="*/ 0 60000 65536"/>
            </a:gdLst>
            <a:ahLst/>
            <a:cxnLst>
              <a:cxn ang="T6">
                <a:pos x="T0" y="T1"/>
              </a:cxn>
              <a:cxn ang="T7">
                <a:pos x="T2" y="T3"/>
              </a:cxn>
              <a:cxn ang="T8">
                <a:pos x="T4" y="T5"/>
              </a:cxn>
            </a:cxnLst>
            <a:rect l="0" t="0" r="r" b="b"/>
            <a:pathLst>
              <a:path w="378" h="8">
                <a:moveTo>
                  <a:pt x="0" y="8"/>
                </a:moveTo>
                <a:lnTo>
                  <a:pt x="11" y="0"/>
                </a:lnTo>
                <a:lnTo>
                  <a:pt x="37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86" name="Freeform 201"/>
          <p:cNvSpPr>
            <a:spLocks/>
          </p:cNvSpPr>
          <p:nvPr/>
        </p:nvSpPr>
        <p:spPr bwMode="auto">
          <a:xfrm>
            <a:off x="5983288" y="1789113"/>
            <a:ext cx="2228850" cy="76200"/>
          </a:xfrm>
          <a:custGeom>
            <a:avLst/>
            <a:gdLst>
              <a:gd name="T0" fmla="*/ 0 w 378"/>
              <a:gd name="T1" fmla="*/ 76200 h 8"/>
              <a:gd name="T2" fmla="*/ 64861 w 378"/>
              <a:gd name="T3" fmla="*/ 0 h 8"/>
              <a:gd name="T4" fmla="*/ 2228850 w 378"/>
              <a:gd name="T5" fmla="*/ 0 h 8"/>
              <a:gd name="T6" fmla="*/ 0 60000 65536"/>
              <a:gd name="T7" fmla="*/ 0 60000 65536"/>
              <a:gd name="T8" fmla="*/ 0 60000 65536"/>
            </a:gdLst>
            <a:ahLst/>
            <a:cxnLst>
              <a:cxn ang="T6">
                <a:pos x="T0" y="T1"/>
              </a:cxn>
              <a:cxn ang="T7">
                <a:pos x="T2" y="T3"/>
              </a:cxn>
              <a:cxn ang="T8">
                <a:pos x="T4" y="T5"/>
              </a:cxn>
            </a:cxnLst>
            <a:rect l="0" t="0" r="r" b="b"/>
            <a:pathLst>
              <a:path w="378" h="8">
                <a:moveTo>
                  <a:pt x="0" y="8"/>
                </a:moveTo>
                <a:lnTo>
                  <a:pt x="11" y="0"/>
                </a:lnTo>
                <a:lnTo>
                  <a:pt x="37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87" name="Freeform 202"/>
          <p:cNvSpPr>
            <a:spLocks/>
          </p:cNvSpPr>
          <p:nvPr/>
        </p:nvSpPr>
        <p:spPr bwMode="auto">
          <a:xfrm>
            <a:off x="5983288" y="1609725"/>
            <a:ext cx="2228850" cy="76200"/>
          </a:xfrm>
          <a:custGeom>
            <a:avLst/>
            <a:gdLst>
              <a:gd name="T0" fmla="*/ 0 w 378"/>
              <a:gd name="T1" fmla="*/ 76200 h 8"/>
              <a:gd name="T2" fmla="*/ 64861 w 378"/>
              <a:gd name="T3" fmla="*/ 0 h 8"/>
              <a:gd name="T4" fmla="*/ 2228850 w 378"/>
              <a:gd name="T5" fmla="*/ 0 h 8"/>
              <a:gd name="T6" fmla="*/ 0 60000 65536"/>
              <a:gd name="T7" fmla="*/ 0 60000 65536"/>
              <a:gd name="T8" fmla="*/ 0 60000 65536"/>
            </a:gdLst>
            <a:ahLst/>
            <a:cxnLst>
              <a:cxn ang="T6">
                <a:pos x="T0" y="T1"/>
              </a:cxn>
              <a:cxn ang="T7">
                <a:pos x="T2" y="T3"/>
              </a:cxn>
              <a:cxn ang="T8">
                <a:pos x="T4" y="T5"/>
              </a:cxn>
            </a:cxnLst>
            <a:rect l="0" t="0" r="r" b="b"/>
            <a:pathLst>
              <a:path w="378" h="8">
                <a:moveTo>
                  <a:pt x="0" y="8"/>
                </a:moveTo>
                <a:lnTo>
                  <a:pt x="11" y="0"/>
                </a:lnTo>
                <a:lnTo>
                  <a:pt x="37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88" name="Freeform 203"/>
          <p:cNvSpPr>
            <a:spLocks/>
          </p:cNvSpPr>
          <p:nvPr/>
        </p:nvSpPr>
        <p:spPr bwMode="auto">
          <a:xfrm>
            <a:off x="5983288" y="1430338"/>
            <a:ext cx="2228850" cy="76200"/>
          </a:xfrm>
          <a:custGeom>
            <a:avLst/>
            <a:gdLst>
              <a:gd name="T0" fmla="*/ 0 w 378"/>
              <a:gd name="T1" fmla="*/ 76200 h 8"/>
              <a:gd name="T2" fmla="*/ 64861 w 378"/>
              <a:gd name="T3" fmla="*/ 0 h 8"/>
              <a:gd name="T4" fmla="*/ 2228850 w 378"/>
              <a:gd name="T5" fmla="*/ 0 h 8"/>
              <a:gd name="T6" fmla="*/ 0 60000 65536"/>
              <a:gd name="T7" fmla="*/ 0 60000 65536"/>
              <a:gd name="T8" fmla="*/ 0 60000 65536"/>
            </a:gdLst>
            <a:ahLst/>
            <a:cxnLst>
              <a:cxn ang="T6">
                <a:pos x="T0" y="T1"/>
              </a:cxn>
              <a:cxn ang="T7">
                <a:pos x="T2" y="T3"/>
              </a:cxn>
              <a:cxn ang="T8">
                <a:pos x="T4" y="T5"/>
              </a:cxn>
            </a:cxnLst>
            <a:rect l="0" t="0" r="r" b="b"/>
            <a:pathLst>
              <a:path w="378" h="8">
                <a:moveTo>
                  <a:pt x="0" y="8"/>
                </a:moveTo>
                <a:lnTo>
                  <a:pt x="11" y="0"/>
                </a:lnTo>
                <a:lnTo>
                  <a:pt x="37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89" name="Freeform 204"/>
          <p:cNvSpPr>
            <a:spLocks/>
          </p:cNvSpPr>
          <p:nvPr/>
        </p:nvSpPr>
        <p:spPr bwMode="auto">
          <a:xfrm>
            <a:off x="5983288" y="1241425"/>
            <a:ext cx="2228850" cy="76200"/>
          </a:xfrm>
          <a:custGeom>
            <a:avLst/>
            <a:gdLst>
              <a:gd name="T0" fmla="*/ 0 w 378"/>
              <a:gd name="T1" fmla="*/ 76200 h 8"/>
              <a:gd name="T2" fmla="*/ 64861 w 378"/>
              <a:gd name="T3" fmla="*/ 0 h 8"/>
              <a:gd name="T4" fmla="*/ 2228850 w 378"/>
              <a:gd name="T5" fmla="*/ 0 h 8"/>
              <a:gd name="T6" fmla="*/ 0 60000 65536"/>
              <a:gd name="T7" fmla="*/ 0 60000 65536"/>
              <a:gd name="T8" fmla="*/ 0 60000 65536"/>
            </a:gdLst>
            <a:ahLst/>
            <a:cxnLst>
              <a:cxn ang="T6">
                <a:pos x="T0" y="T1"/>
              </a:cxn>
              <a:cxn ang="T7">
                <a:pos x="T2" y="T3"/>
              </a:cxn>
              <a:cxn ang="T8">
                <a:pos x="T4" y="T5"/>
              </a:cxn>
            </a:cxnLst>
            <a:rect l="0" t="0" r="r" b="b"/>
            <a:pathLst>
              <a:path w="378" h="8">
                <a:moveTo>
                  <a:pt x="0" y="8"/>
                </a:moveTo>
                <a:lnTo>
                  <a:pt x="11" y="0"/>
                </a:lnTo>
                <a:lnTo>
                  <a:pt x="378"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90" name="Freeform 205"/>
          <p:cNvSpPr>
            <a:spLocks/>
          </p:cNvSpPr>
          <p:nvPr/>
        </p:nvSpPr>
        <p:spPr bwMode="auto">
          <a:xfrm>
            <a:off x="5983288" y="1978025"/>
            <a:ext cx="2228850" cy="74613"/>
          </a:xfrm>
          <a:custGeom>
            <a:avLst/>
            <a:gdLst>
              <a:gd name="T0" fmla="*/ 2228850 w 1404"/>
              <a:gd name="T1" fmla="*/ 0 h 47"/>
              <a:gd name="T2" fmla="*/ 2163763 w 1404"/>
              <a:gd name="T3" fmla="*/ 74613 h 47"/>
              <a:gd name="T4" fmla="*/ 0 w 1404"/>
              <a:gd name="T5" fmla="*/ 74613 h 47"/>
              <a:gd name="T6" fmla="*/ 65088 w 1404"/>
              <a:gd name="T7" fmla="*/ 0 h 47"/>
              <a:gd name="T8" fmla="*/ 2228850 w 1404"/>
              <a:gd name="T9" fmla="*/ 0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4" h="47">
                <a:moveTo>
                  <a:pt x="1404" y="0"/>
                </a:moveTo>
                <a:lnTo>
                  <a:pt x="1363" y="47"/>
                </a:lnTo>
                <a:lnTo>
                  <a:pt x="0" y="47"/>
                </a:lnTo>
                <a:lnTo>
                  <a:pt x="41" y="0"/>
                </a:lnTo>
                <a:lnTo>
                  <a:pt x="1404" y="0"/>
                </a:lnTo>
                <a:close/>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91" name="Freeform 206"/>
          <p:cNvSpPr>
            <a:spLocks/>
          </p:cNvSpPr>
          <p:nvPr/>
        </p:nvSpPr>
        <p:spPr bwMode="auto">
          <a:xfrm>
            <a:off x="5983288" y="1241425"/>
            <a:ext cx="65087" cy="811213"/>
          </a:xfrm>
          <a:custGeom>
            <a:avLst/>
            <a:gdLst>
              <a:gd name="T0" fmla="*/ 0 w 41"/>
              <a:gd name="T1" fmla="*/ 811213 h 511"/>
              <a:gd name="T2" fmla="*/ 0 w 41"/>
              <a:gd name="T3" fmla="*/ 76200 h 511"/>
              <a:gd name="T4" fmla="*/ 65087 w 41"/>
              <a:gd name="T5" fmla="*/ 0 h 511"/>
              <a:gd name="T6" fmla="*/ 65087 w 41"/>
              <a:gd name="T7" fmla="*/ 736600 h 511"/>
              <a:gd name="T8" fmla="*/ 0 w 41"/>
              <a:gd name="T9" fmla="*/ 811213 h 5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511">
                <a:moveTo>
                  <a:pt x="0" y="511"/>
                </a:moveTo>
                <a:lnTo>
                  <a:pt x="0" y="48"/>
                </a:lnTo>
                <a:lnTo>
                  <a:pt x="41" y="0"/>
                </a:lnTo>
                <a:lnTo>
                  <a:pt x="41" y="464"/>
                </a:lnTo>
                <a:lnTo>
                  <a:pt x="0" y="511"/>
                </a:lnTo>
                <a:close/>
              </a:path>
            </a:pathLst>
          </a:custGeom>
          <a:noFill/>
          <a:ln w="6350">
            <a:solidFill>
              <a:srgbClr val="8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92" name="Rectangle 207"/>
          <p:cNvSpPr>
            <a:spLocks noChangeArrowheads="1"/>
          </p:cNvSpPr>
          <p:nvPr/>
        </p:nvSpPr>
        <p:spPr bwMode="auto">
          <a:xfrm>
            <a:off x="6048375" y="1241425"/>
            <a:ext cx="2163763" cy="736600"/>
          </a:xfrm>
          <a:prstGeom prst="rect">
            <a:avLst/>
          </a:prstGeom>
          <a:noFill/>
          <a:ln w="6350">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93" name="Freeform 208"/>
          <p:cNvSpPr>
            <a:spLocks/>
          </p:cNvSpPr>
          <p:nvPr/>
        </p:nvSpPr>
        <p:spPr bwMode="auto">
          <a:xfrm>
            <a:off x="6130925" y="1600200"/>
            <a:ext cx="23813" cy="425450"/>
          </a:xfrm>
          <a:custGeom>
            <a:avLst/>
            <a:gdLst>
              <a:gd name="T0" fmla="*/ 0 w 15"/>
              <a:gd name="T1" fmla="*/ 425450 h 268"/>
              <a:gd name="T2" fmla="*/ 0 w 15"/>
              <a:gd name="T3" fmla="*/ 28575 h 268"/>
              <a:gd name="T4" fmla="*/ 23813 w 15"/>
              <a:gd name="T5" fmla="*/ 0 h 268"/>
              <a:gd name="T6" fmla="*/ 23813 w 15"/>
              <a:gd name="T7" fmla="*/ 396875 h 268"/>
              <a:gd name="T8" fmla="*/ 0 w 15"/>
              <a:gd name="T9" fmla="*/ 425450 h 2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68">
                <a:moveTo>
                  <a:pt x="0" y="268"/>
                </a:moveTo>
                <a:lnTo>
                  <a:pt x="0" y="18"/>
                </a:lnTo>
                <a:lnTo>
                  <a:pt x="15" y="0"/>
                </a:lnTo>
                <a:lnTo>
                  <a:pt x="15" y="250"/>
                </a:lnTo>
                <a:lnTo>
                  <a:pt x="0" y="268"/>
                </a:lnTo>
                <a:close/>
              </a:path>
            </a:pathLst>
          </a:custGeom>
          <a:solidFill>
            <a:srgbClr val="000080"/>
          </a:solidFill>
          <a:ln w="6350">
            <a:solidFill>
              <a:srgbClr val="000000"/>
            </a:solidFill>
            <a:prstDash val="solid"/>
            <a:round/>
            <a:headEnd/>
            <a:tailEnd/>
          </a:ln>
        </p:spPr>
        <p:txBody>
          <a:bodyPr/>
          <a:lstStyle/>
          <a:p>
            <a:endParaRPr lang="en-US"/>
          </a:p>
        </p:txBody>
      </p:sp>
      <p:sp>
        <p:nvSpPr>
          <p:cNvPr id="8394" name="Rectangle 209"/>
          <p:cNvSpPr>
            <a:spLocks noChangeArrowheads="1"/>
          </p:cNvSpPr>
          <p:nvPr/>
        </p:nvSpPr>
        <p:spPr bwMode="auto">
          <a:xfrm>
            <a:off x="6059488" y="1628775"/>
            <a:ext cx="71437" cy="396875"/>
          </a:xfrm>
          <a:prstGeom prst="rect">
            <a:avLst/>
          </a:prstGeom>
          <a:solidFill>
            <a:srgbClr val="0000FF"/>
          </a:solidFill>
          <a:ln w="6350">
            <a:solidFill>
              <a:srgbClr val="000000"/>
            </a:solidFill>
            <a:miter lim="800000"/>
            <a:headEnd/>
            <a:tailEnd/>
          </a:ln>
        </p:spPr>
        <p:txBody>
          <a:bodyPr/>
          <a:lstStyle/>
          <a:p>
            <a:endParaRPr lang="en-US"/>
          </a:p>
        </p:txBody>
      </p:sp>
      <p:sp>
        <p:nvSpPr>
          <p:cNvPr id="8395" name="Freeform 210"/>
          <p:cNvSpPr>
            <a:spLocks/>
          </p:cNvSpPr>
          <p:nvPr/>
        </p:nvSpPr>
        <p:spPr bwMode="auto">
          <a:xfrm>
            <a:off x="6059488" y="1600200"/>
            <a:ext cx="95250" cy="28575"/>
          </a:xfrm>
          <a:custGeom>
            <a:avLst/>
            <a:gdLst>
              <a:gd name="T0" fmla="*/ 71438 w 60"/>
              <a:gd name="T1" fmla="*/ 28575 h 18"/>
              <a:gd name="T2" fmla="*/ 95250 w 60"/>
              <a:gd name="T3" fmla="*/ 0 h 18"/>
              <a:gd name="T4" fmla="*/ 23813 w 60"/>
              <a:gd name="T5" fmla="*/ 0 h 18"/>
              <a:gd name="T6" fmla="*/ 0 w 60"/>
              <a:gd name="T7" fmla="*/ 28575 h 18"/>
              <a:gd name="T8" fmla="*/ 71438 w 60"/>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18">
                <a:moveTo>
                  <a:pt x="45" y="18"/>
                </a:moveTo>
                <a:lnTo>
                  <a:pt x="60" y="0"/>
                </a:lnTo>
                <a:lnTo>
                  <a:pt x="15" y="0"/>
                </a:lnTo>
                <a:lnTo>
                  <a:pt x="0" y="18"/>
                </a:lnTo>
                <a:lnTo>
                  <a:pt x="45" y="18"/>
                </a:lnTo>
                <a:close/>
              </a:path>
            </a:pathLst>
          </a:custGeom>
          <a:solidFill>
            <a:srgbClr val="0000BF"/>
          </a:solidFill>
          <a:ln w="6350">
            <a:solidFill>
              <a:srgbClr val="000000"/>
            </a:solidFill>
            <a:prstDash val="solid"/>
            <a:round/>
            <a:headEnd/>
            <a:tailEnd/>
          </a:ln>
        </p:spPr>
        <p:txBody>
          <a:bodyPr/>
          <a:lstStyle/>
          <a:p>
            <a:endParaRPr lang="en-US"/>
          </a:p>
        </p:txBody>
      </p:sp>
      <p:sp>
        <p:nvSpPr>
          <p:cNvPr id="8396" name="Freeform 211"/>
          <p:cNvSpPr>
            <a:spLocks/>
          </p:cNvSpPr>
          <p:nvPr/>
        </p:nvSpPr>
        <p:spPr bwMode="auto">
          <a:xfrm>
            <a:off x="6307138" y="1741488"/>
            <a:ext cx="30162" cy="284162"/>
          </a:xfrm>
          <a:custGeom>
            <a:avLst/>
            <a:gdLst>
              <a:gd name="T0" fmla="*/ 0 w 19"/>
              <a:gd name="T1" fmla="*/ 284162 h 179"/>
              <a:gd name="T2" fmla="*/ 0 w 19"/>
              <a:gd name="T3" fmla="*/ 28575 h 179"/>
              <a:gd name="T4" fmla="*/ 30162 w 19"/>
              <a:gd name="T5" fmla="*/ 0 h 179"/>
              <a:gd name="T6" fmla="*/ 30162 w 19"/>
              <a:gd name="T7" fmla="*/ 255587 h 179"/>
              <a:gd name="T8" fmla="*/ 0 w 19"/>
              <a:gd name="T9" fmla="*/ 284162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79">
                <a:moveTo>
                  <a:pt x="0" y="179"/>
                </a:moveTo>
                <a:lnTo>
                  <a:pt x="0" y="18"/>
                </a:lnTo>
                <a:lnTo>
                  <a:pt x="19" y="0"/>
                </a:lnTo>
                <a:lnTo>
                  <a:pt x="19" y="161"/>
                </a:lnTo>
                <a:lnTo>
                  <a:pt x="0" y="179"/>
                </a:lnTo>
                <a:close/>
              </a:path>
            </a:pathLst>
          </a:custGeom>
          <a:solidFill>
            <a:srgbClr val="000080"/>
          </a:solidFill>
          <a:ln w="6350">
            <a:solidFill>
              <a:srgbClr val="000000"/>
            </a:solidFill>
            <a:prstDash val="solid"/>
            <a:round/>
            <a:headEnd/>
            <a:tailEnd/>
          </a:ln>
        </p:spPr>
        <p:txBody>
          <a:bodyPr/>
          <a:lstStyle/>
          <a:p>
            <a:endParaRPr lang="en-US"/>
          </a:p>
        </p:txBody>
      </p:sp>
      <p:sp>
        <p:nvSpPr>
          <p:cNvPr id="8397" name="Rectangle 212"/>
          <p:cNvSpPr>
            <a:spLocks noChangeArrowheads="1"/>
          </p:cNvSpPr>
          <p:nvPr/>
        </p:nvSpPr>
        <p:spPr bwMode="auto">
          <a:xfrm>
            <a:off x="6237288" y="1770063"/>
            <a:ext cx="69850" cy="255587"/>
          </a:xfrm>
          <a:prstGeom prst="rect">
            <a:avLst/>
          </a:prstGeom>
          <a:solidFill>
            <a:srgbClr val="0000FF"/>
          </a:solidFill>
          <a:ln w="6350">
            <a:solidFill>
              <a:srgbClr val="000000"/>
            </a:solidFill>
            <a:miter lim="800000"/>
            <a:headEnd/>
            <a:tailEnd/>
          </a:ln>
        </p:spPr>
        <p:txBody>
          <a:bodyPr/>
          <a:lstStyle/>
          <a:p>
            <a:endParaRPr lang="en-US"/>
          </a:p>
        </p:txBody>
      </p:sp>
      <p:sp>
        <p:nvSpPr>
          <p:cNvPr id="8398" name="Freeform 213"/>
          <p:cNvSpPr>
            <a:spLocks/>
          </p:cNvSpPr>
          <p:nvPr/>
        </p:nvSpPr>
        <p:spPr bwMode="auto">
          <a:xfrm>
            <a:off x="6237288" y="1741488"/>
            <a:ext cx="100012" cy="28575"/>
          </a:xfrm>
          <a:custGeom>
            <a:avLst/>
            <a:gdLst>
              <a:gd name="T0" fmla="*/ 69850 w 63"/>
              <a:gd name="T1" fmla="*/ 28575 h 18"/>
              <a:gd name="T2" fmla="*/ 100012 w 63"/>
              <a:gd name="T3" fmla="*/ 0 h 18"/>
              <a:gd name="T4" fmla="*/ 22225 w 63"/>
              <a:gd name="T5" fmla="*/ 0 h 18"/>
              <a:gd name="T6" fmla="*/ 0 w 63"/>
              <a:gd name="T7" fmla="*/ 28575 h 18"/>
              <a:gd name="T8" fmla="*/ 69850 w 63"/>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18">
                <a:moveTo>
                  <a:pt x="44" y="18"/>
                </a:moveTo>
                <a:lnTo>
                  <a:pt x="63" y="0"/>
                </a:lnTo>
                <a:lnTo>
                  <a:pt x="14" y="0"/>
                </a:lnTo>
                <a:lnTo>
                  <a:pt x="0" y="18"/>
                </a:lnTo>
                <a:lnTo>
                  <a:pt x="44" y="18"/>
                </a:lnTo>
                <a:close/>
              </a:path>
            </a:pathLst>
          </a:custGeom>
          <a:solidFill>
            <a:srgbClr val="0000BF"/>
          </a:solidFill>
          <a:ln w="6350">
            <a:solidFill>
              <a:srgbClr val="000000"/>
            </a:solidFill>
            <a:prstDash val="solid"/>
            <a:round/>
            <a:headEnd/>
            <a:tailEnd/>
          </a:ln>
        </p:spPr>
        <p:txBody>
          <a:bodyPr/>
          <a:lstStyle/>
          <a:p>
            <a:endParaRPr lang="en-US"/>
          </a:p>
        </p:txBody>
      </p:sp>
      <p:sp>
        <p:nvSpPr>
          <p:cNvPr id="8399" name="Freeform 214"/>
          <p:cNvSpPr>
            <a:spLocks/>
          </p:cNvSpPr>
          <p:nvPr/>
        </p:nvSpPr>
        <p:spPr bwMode="auto">
          <a:xfrm>
            <a:off x="6489700" y="1751013"/>
            <a:ext cx="23813" cy="274637"/>
          </a:xfrm>
          <a:custGeom>
            <a:avLst/>
            <a:gdLst>
              <a:gd name="T0" fmla="*/ 0 w 15"/>
              <a:gd name="T1" fmla="*/ 274637 h 173"/>
              <a:gd name="T2" fmla="*/ 0 w 15"/>
              <a:gd name="T3" fmla="*/ 28575 h 173"/>
              <a:gd name="T4" fmla="*/ 23813 w 15"/>
              <a:gd name="T5" fmla="*/ 0 h 173"/>
              <a:gd name="T6" fmla="*/ 23813 w 15"/>
              <a:gd name="T7" fmla="*/ 246062 h 173"/>
              <a:gd name="T8" fmla="*/ 0 w 15"/>
              <a:gd name="T9" fmla="*/ 274637 h 1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73">
                <a:moveTo>
                  <a:pt x="0" y="173"/>
                </a:moveTo>
                <a:lnTo>
                  <a:pt x="0" y="18"/>
                </a:lnTo>
                <a:lnTo>
                  <a:pt x="15" y="0"/>
                </a:lnTo>
                <a:lnTo>
                  <a:pt x="15" y="155"/>
                </a:lnTo>
                <a:lnTo>
                  <a:pt x="0" y="173"/>
                </a:lnTo>
                <a:close/>
              </a:path>
            </a:pathLst>
          </a:custGeom>
          <a:solidFill>
            <a:srgbClr val="000080"/>
          </a:solidFill>
          <a:ln w="6350">
            <a:solidFill>
              <a:srgbClr val="000000"/>
            </a:solidFill>
            <a:prstDash val="solid"/>
            <a:round/>
            <a:headEnd/>
            <a:tailEnd/>
          </a:ln>
        </p:spPr>
        <p:txBody>
          <a:bodyPr/>
          <a:lstStyle/>
          <a:p>
            <a:endParaRPr lang="en-US"/>
          </a:p>
        </p:txBody>
      </p:sp>
      <p:sp>
        <p:nvSpPr>
          <p:cNvPr id="8400" name="Rectangle 215"/>
          <p:cNvSpPr>
            <a:spLocks noChangeArrowheads="1"/>
          </p:cNvSpPr>
          <p:nvPr/>
        </p:nvSpPr>
        <p:spPr bwMode="auto">
          <a:xfrm>
            <a:off x="6419850" y="1779588"/>
            <a:ext cx="69850" cy="246062"/>
          </a:xfrm>
          <a:prstGeom prst="rect">
            <a:avLst/>
          </a:prstGeom>
          <a:solidFill>
            <a:srgbClr val="0000FF"/>
          </a:solidFill>
          <a:ln w="6350">
            <a:solidFill>
              <a:srgbClr val="000000"/>
            </a:solidFill>
            <a:miter lim="800000"/>
            <a:headEnd/>
            <a:tailEnd/>
          </a:ln>
        </p:spPr>
        <p:txBody>
          <a:bodyPr/>
          <a:lstStyle/>
          <a:p>
            <a:endParaRPr lang="en-US"/>
          </a:p>
        </p:txBody>
      </p:sp>
      <p:sp>
        <p:nvSpPr>
          <p:cNvPr id="8401" name="Freeform 216"/>
          <p:cNvSpPr>
            <a:spLocks/>
          </p:cNvSpPr>
          <p:nvPr/>
        </p:nvSpPr>
        <p:spPr bwMode="auto">
          <a:xfrm>
            <a:off x="6419850" y="1751013"/>
            <a:ext cx="93663" cy="28575"/>
          </a:xfrm>
          <a:custGeom>
            <a:avLst/>
            <a:gdLst>
              <a:gd name="T0" fmla="*/ 69850 w 59"/>
              <a:gd name="T1" fmla="*/ 28575 h 18"/>
              <a:gd name="T2" fmla="*/ 93663 w 59"/>
              <a:gd name="T3" fmla="*/ 0 h 18"/>
              <a:gd name="T4" fmla="*/ 23813 w 59"/>
              <a:gd name="T5" fmla="*/ 0 h 18"/>
              <a:gd name="T6" fmla="*/ 0 w 59"/>
              <a:gd name="T7" fmla="*/ 28575 h 18"/>
              <a:gd name="T8" fmla="*/ 69850 w 59"/>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18">
                <a:moveTo>
                  <a:pt x="44" y="18"/>
                </a:moveTo>
                <a:lnTo>
                  <a:pt x="59" y="0"/>
                </a:lnTo>
                <a:lnTo>
                  <a:pt x="15" y="0"/>
                </a:lnTo>
                <a:lnTo>
                  <a:pt x="0" y="18"/>
                </a:lnTo>
                <a:lnTo>
                  <a:pt x="44" y="18"/>
                </a:lnTo>
                <a:close/>
              </a:path>
            </a:pathLst>
          </a:custGeom>
          <a:solidFill>
            <a:srgbClr val="0000BF"/>
          </a:solidFill>
          <a:ln w="6350">
            <a:solidFill>
              <a:srgbClr val="000000"/>
            </a:solidFill>
            <a:prstDash val="solid"/>
            <a:round/>
            <a:headEnd/>
            <a:tailEnd/>
          </a:ln>
        </p:spPr>
        <p:txBody>
          <a:bodyPr/>
          <a:lstStyle/>
          <a:p>
            <a:endParaRPr lang="en-US"/>
          </a:p>
        </p:txBody>
      </p:sp>
      <p:sp>
        <p:nvSpPr>
          <p:cNvPr id="8402" name="Freeform 217"/>
          <p:cNvSpPr>
            <a:spLocks/>
          </p:cNvSpPr>
          <p:nvPr/>
        </p:nvSpPr>
        <p:spPr bwMode="auto">
          <a:xfrm>
            <a:off x="6672263" y="1798638"/>
            <a:ext cx="23812" cy="227012"/>
          </a:xfrm>
          <a:custGeom>
            <a:avLst/>
            <a:gdLst>
              <a:gd name="T0" fmla="*/ 0 w 15"/>
              <a:gd name="T1" fmla="*/ 227012 h 143"/>
              <a:gd name="T2" fmla="*/ 0 w 15"/>
              <a:gd name="T3" fmla="*/ 28575 h 143"/>
              <a:gd name="T4" fmla="*/ 23812 w 15"/>
              <a:gd name="T5" fmla="*/ 0 h 143"/>
              <a:gd name="T6" fmla="*/ 23812 w 15"/>
              <a:gd name="T7" fmla="*/ 198437 h 143"/>
              <a:gd name="T8" fmla="*/ 0 w 15"/>
              <a:gd name="T9" fmla="*/ 227012 h 1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43">
                <a:moveTo>
                  <a:pt x="0" y="143"/>
                </a:moveTo>
                <a:lnTo>
                  <a:pt x="0" y="18"/>
                </a:lnTo>
                <a:lnTo>
                  <a:pt x="15" y="0"/>
                </a:lnTo>
                <a:lnTo>
                  <a:pt x="15" y="125"/>
                </a:lnTo>
                <a:lnTo>
                  <a:pt x="0" y="143"/>
                </a:lnTo>
                <a:close/>
              </a:path>
            </a:pathLst>
          </a:custGeom>
          <a:solidFill>
            <a:srgbClr val="000080"/>
          </a:solidFill>
          <a:ln w="6350">
            <a:solidFill>
              <a:srgbClr val="000000"/>
            </a:solidFill>
            <a:prstDash val="solid"/>
            <a:round/>
            <a:headEnd/>
            <a:tailEnd/>
          </a:ln>
        </p:spPr>
        <p:txBody>
          <a:bodyPr/>
          <a:lstStyle/>
          <a:p>
            <a:endParaRPr lang="en-US"/>
          </a:p>
        </p:txBody>
      </p:sp>
      <p:sp>
        <p:nvSpPr>
          <p:cNvPr id="8403" name="Rectangle 218"/>
          <p:cNvSpPr>
            <a:spLocks noChangeArrowheads="1"/>
          </p:cNvSpPr>
          <p:nvPr/>
        </p:nvSpPr>
        <p:spPr bwMode="auto">
          <a:xfrm>
            <a:off x="6596063" y="1827213"/>
            <a:ext cx="76200" cy="198437"/>
          </a:xfrm>
          <a:prstGeom prst="rect">
            <a:avLst/>
          </a:prstGeom>
          <a:solidFill>
            <a:srgbClr val="0000FF"/>
          </a:solidFill>
          <a:ln w="6350">
            <a:solidFill>
              <a:srgbClr val="000000"/>
            </a:solidFill>
            <a:miter lim="800000"/>
            <a:headEnd/>
            <a:tailEnd/>
          </a:ln>
        </p:spPr>
        <p:txBody>
          <a:bodyPr/>
          <a:lstStyle/>
          <a:p>
            <a:endParaRPr lang="en-US"/>
          </a:p>
        </p:txBody>
      </p:sp>
      <p:sp>
        <p:nvSpPr>
          <p:cNvPr id="8404" name="Freeform 219"/>
          <p:cNvSpPr>
            <a:spLocks/>
          </p:cNvSpPr>
          <p:nvPr/>
        </p:nvSpPr>
        <p:spPr bwMode="auto">
          <a:xfrm>
            <a:off x="6596063" y="1798638"/>
            <a:ext cx="100012" cy="28575"/>
          </a:xfrm>
          <a:custGeom>
            <a:avLst/>
            <a:gdLst>
              <a:gd name="T0" fmla="*/ 76200 w 63"/>
              <a:gd name="T1" fmla="*/ 28575 h 18"/>
              <a:gd name="T2" fmla="*/ 100012 w 63"/>
              <a:gd name="T3" fmla="*/ 0 h 18"/>
              <a:gd name="T4" fmla="*/ 30162 w 63"/>
              <a:gd name="T5" fmla="*/ 0 h 18"/>
              <a:gd name="T6" fmla="*/ 0 w 63"/>
              <a:gd name="T7" fmla="*/ 28575 h 18"/>
              <a:gd name="T8" fmla="*/ 76200 w 63"/>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18">
                <a:moveTo>
                  <a:pt x="48" y="18"/>
                </a:moveTo>
                <a:lnTo>
                  <a:pt x="63" y="0"/>
                </a:lnTo>
                <a:lnTo>
                  <a:pt x="19" y="0"/>
                </a:lnTo>
                <a:lnTo>
                  <a:pt x="0" y="18"/>
                </a:lnTo>
                <a:lnTo>
                  <a:pt x="48" y="18"/>
                </a:lnTo>
                <a:close/>
              </a:path>
            </a:pathLst>
          </a:custGeom>
          <a:solidFill>
            <a:srgbClr val="0000BF"/>
          </a:solidFill>
          <a:ln w="6350">
            <a:solidFill>
              <a:srgbClr val="000000"/>
            </a:solidFill>
            <a:prstDash val="solid"/>
            <a:round/>
            <a:headEnd/>
            <a:tailEnd/>
          </a:ln>
        </p:spPr>
        <p:txBody>
          <a:bodyPr/>
          <a:lstStyle/>
          <a:p>
            <a:endParaRPr lang="en-US"/>
          </a:p>
        </p:txBody>
      </p:sp>
      <p:sp>
        <p:nvSpPr>
          <p:cNvPr id="8405" name="Freeform 220"/>
          <p:cNvSpPr>
            <a:spLocks/>
          </p:cNvSpPr>
          <p:nvPr/>
        </p:nvSpPr>
        <p:spPr bwMode="auto">
          <a:xfrm>
            <a:off x="6850063" y="1865313"/>
            <a:ext cx="23812" cy="160337"/>
          </a:xfrm>
          <a:custGeom>
            <a:avLst/>
            <a:gdLst>
              <a:gd name="T0" fmla="*/ 0 w 15"/>
              <a:gd name="T1" fmla="*/ 160337 h 101"/>
              <a:gd name="T2" fmla="*/ 0 w 15"/>
              <a:gd name="T3" fmla="*/ 26987 h 101"/>
              <a:gd name="T4" fmla="*/ 23812 w 15"/>
              <a:gd name="T5" fmla="*/ 0 h 101"/>
              <a:gd name="T6" fmla="*/ 23812 w 15"/>
              <a:gd name="T7" fmla="*/ 131762 h 101"/>
              <a:gd name="T8" fmla="*/ 0 w 15"/>
              <a:gd name="T9" fmla="*/ 160337 h 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1">
                <a:moveTo>
                  <a:pt x="0" y="101"/>
                </a:moveTo>
                <a:lnTo>
                  <a:pt x="0" y="17"/>
                </a:lnTo>
                <a:lnTo>
                  <a:pt x="15" y="0"/>
                </a:lnTo>
                <a:lnTo>
                  <a:pt x="15" y="83"/>
                </a:lnTo>
                <a:lnTo>
                  <a:pt x="0" y="101"/>
                </a:lnTo>
                <a:close/>
              </a:path>
            </a:pathLst>
          </a:custGeom>
          <a:solidFill>
            <a:srgbClr val="000080"/>
          </a:solidFill>
          <a:ln w="6350">
            <a:solidFill>
              <a:srgbClr val="000000"/>
            </a:solidFill>
            <a:prstDash val="solid"/>
            <a:round/>
            <a:headEnd/>
            <a:tailEnd/>
          </a:ln>
        </p:spPr>
        <p:txBody>
          <a:bodyPr/>
          <a:lstStyle/>
          <a:p>
            <a:endParaRPr lang="en-US"/>
          </a:p>
        </p:txBody>
      </p:sp>
      <p:sp>
        <p:nvSpPr>
          <p:cNvPr id="8406" name="Rectangle 221"/>
          <p:cNvSpPr>
            <a:spLocks noChangeArrowheads="1"/>
          </p:cNvSpPr>
          <p:nvPr/>
        </p:nvSpPr>
        <p:spPr bwMode="auto">
          <a:xfrm>
            <a:off x="6778625" y="1892300"/>
            <a:ext cx="71438" cy="133350"/>
          </a:xfrm>
          <a:prstGeom prst="rect">
            <a:avLst/>
          </a:prstGeom>
          <a:solidFill>
            <a:srgbClr val="0000FF"/>
          </a:solidFill>
          <a:ln w="6350">
            <a:solidFill>
              <a:srgbClr val="000000"/>
            </a:solidFill>
            <a:miter lim="800000"/>
            <a:headEnd/>
            <a:tailEnd/>
          </a:ln>
        </p:spPr>
        <p:txBody>
          <a:bodyPr/>
          <a:lstStyle/>
          <a:p>
            <a:endParaRPr lang="en-US"/>
          </a:p>
        </p:txBody>
      </p:sp>
      <p:sp>
        <p:nvSpPr>
          <p:cNvPr id="8407" name="Freeform 222"/>
          <p:cNvSpPr>
            <a:spLocks/>
          </p:cNvSpPr>
          <p:nvPr/>
        </p:nvSpPr>
        <p:spPr bwMode="auto">
          <a:xfrm>
            <a:off x="6778625" y="1865313"/>
            <a:ext cx="95250" cy="26987"/>
          </a:xfrm>
          <a:custGeom>
            <a:avLst/>
            <a:gdLst>
              <a:gd name="T0" fmla="*/ 71438 w 60"/>
              <a:gd name="T1" fmla="*/ 26987 h 17"/>
              <a:gd name="T2" fmla="*/ 95250 w 60"/>
              <a:gd name="T3" fmla="*/ 0 h 17"/>
              <a:gd name="T4" fmla="*/ 23813 w 60"/>
              <a:gd name="T5" fmla="*/ 0 h 17"/>
              <a:gd name="T6" fmla="*/ 0 w 60"/>
              <a:gd name="T7" fmla="*/ 26987 h 17"/>
              <a:gd name="T8" fmla="*/ 71438 w 60"/>
              <a:gd name="T9" fmla="*/ 26987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17">
                <a:moveTo>
                  <a:pt x="45" y="17"/>
                </a:moveTo>
                <a:lnTo>
                  <a:pt x="60" y="0"/>
                </a:lnTo>
                <a:lnTo>
                  <a:pt x="15" y="0"/>
                </a:lnTo>
                <a:lnTo>
                  <a:pt x="0" y="17"/>
                </a:lnTo>
                <a:lnTo>
                  <a:pt x="45" y="17"/>
                </a:lnTo>
                <a:close/>
              </a:path>
            </a:pathLst>
          </a:custGeom>
          <a:solidFill>
            <a:srgbClr val="0000BF"/>
          </a:solidFill>
          <a:ln w="6350">
            <a:solidFill>
              <a:srgbClr val="000000"/>
            </a:solidFill>
            <a:prstDash val="solid"/>
            <a:round/>
            <a:headEnd/>
            <a:tailEnd/>
          </a:ln>
        </p:spPr>
        <p:txBody>
          <a:bodyPr/>
          <a:lstStyle/>
          <a:p>
            <a:endParaRPr lang="en-US"/>
          </a:p>
        </p:txBody>
      </p:sp>
      <p:sp>
        <p:nvSpPr>
          <p:cNvPr id="8408" name="Freeform 223"/>
          <p:cNvSpPr>
            <a:spLocks/>
          </p:cNvSpPr>
          <p:nvPr/>
        </p:nvSpPr>
        <p:spPr bwMode="auto">
          <a:xfrm>
            <a:off x="7032625" y="1873250"/>
            <a:ext cx="23813" cy="152400"/>
          </a:xfrm>
          <a:custGeom>
            <a:avLst/>
            <a:gdLst>
              <a:gd name="T0" fmla="*/ 0 w 15"/>
              <a:gd name="T1" fmla="*/ 152400 h 96"/>
              <a:gd name="T2" fmla="*/ 0 w 15"/>
              <a:gd name="T3" fmla="*/ 28575 h 96"/>
              <a:gd name="T4" fmla="*/ 23813 w 15"/>
              <a:gd name="T5" fmla="*/ 0 h 96"/>
              <a:gd name="T6" fmla="*/ 23813 w 15"/>
              <a:gd name="T7" fmla="*/ 123825 h 96"/>
              <a:gd name="T8" fmla="*/ 0 w 15"/>
              <a:gd name="T9" fmla="*/ 152400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6">
                <a:moveTo>
                  <a:pt x="0" y="96"/>
                </a:moveTo>
                <a:lnTo>
                  <a:pt x="0" y="18"/>
                </a:lnTo>
                <a:lnTo>
                  <a:pt x="15" y="0"/>
                </a:lnTo>
                <a:lnTo>
                  <a:pt x="15" y="78"/>
                </a:lnTo>
                <a:lnTo>
                  <a:pt x="0" y="96"/>
                </a:lnTo>
                <a:close/>
              </a:path>
            </a:pathLst>
          </a:custGeom>
          <a:solidFill>
            <a:srgbClr val="000080"/>
          </a:solidFill>
          <a:ln w="6350">
            <a:solidFill>
              <a:srgbClr val="000000"/>
            </a:solidFill>
            <a:prstDash val="solid"/>
            <a:round/>
            <a:headEnd/>
            <a:tailEnd/>
          </a:ln>
        </p:spPr>
        <p:txBody>
          <a:bodyPr/>
          <a:lstStyle/>
          <a:p>
            <a:endParaRPr lang="en-US"/>
          </a:p>
        </p:txBody>
      </p:sp>
      <p:sp>
        <p:nvSpPr>
          <p:cNvPr id="8409" name="Rectangle 224"/>
          <p:cNvSpPr>
            <a:spLocks noChangeArrowheads="1"/>
          </p:cNvSpPr>
          <p:nvPr/>
        </p:nvSpPr>
        <p:spPr bwMode="auto">
          <a:xfrm>
            <a:off x="6956425" y="1901825"/>
            <a:ext cx="76200" cy="123825"/>
          </a:xfrm>
          <a:prstGeom prst="rect">
            <a:avLst/>
          </a:prstGeom>
          <a:solidFill>
            <a:srgbClr val="0000FF"/>
          </a:solidFill>
          <a:ln w="6350">
            <a:solidFill>
              <a:srgbClr val="000000"/>
            </a:solidFill>
            <a:miter lim="800000"/>
            <a:headEnd/>
            <a:tailEnd/>
          </a:ln>
        </p:spPr>
        <p:txBody>
          <a:bodyPr/>
          <a:lstStyle/>
          <a:p>
            <a:endParaRPr lang="en-US"/>
          </a:p>
        </p:txBody>
      </p:sp>
      <p:sp>
        <p:nvSpPr>
          <p:cNvPr id="8410" name="Freeform 225"/>
          <p:cNvSpPr>
            <a:spLocks/>
          </p:cNvSpPr>
          <p:nvPr/>
        </p:nvSpPr>
        <p:spPr bwMode="auto">
          <a:xfrm>
            <a:off x="6956425" y="1873250"/>
            <a:ext cx="100013" cy="28575"/>
          </a:xfrm>
          <a:custGeom>
            <a:avLst/>
            <a:gdLst>
              <a:gd name="T0" fmla="*/ 76200 w 63"/>
              <a:gd name="T1" fmla="*/ 28575 h 18"/>
              <a:gd name="T2" fmla="*/ 100013 w 63"/>
              <a:gd name="T3" fmla="*/ 0 h 18"/>
              <a:gd name="T4" fmla="*/ 28575 w 63"/>
              <a:gd name="T5" fmla="*/ 0 h 18"/>
              <a:gd name="T6" fmla="*/ 0 w 63"/>
              <a:gd name="T7" fmla="*/ 28575 h 18"/>
              <a:gd name="T8" fmla="*/ 76200 w 63"/>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18">
                <a:moveTo>
                  <a:pt x="48" y="18"/>
                </a:moveTo>
                <a:lnTo>
                  <a:pt x="63" y="0"/>
                </a:lnTo>
                <a:lnTo>
                  <a:pt x="18" y="0"/>
                </a:lnTo>
                <a:lnTo>
                  <a:pt x="0" y="18"/>
                </a:lnTo>
                <a:lnTo>
                  <a:pt x="48" y="18"/>
                </a:lnTo>
                <a:close/>
              </a:path>
            </a:pathLst>
          </a:custGeom>
          <a:solidFill>
            <a:srgbClr val="0000BF"/>
          </a:solidFill>
          <a:ln w="6350">
            <a:solidFill>
              <a:srgbClr val="000000"/>
            </a:solidFill>
            <a:prstDash val="solid"/>
            <a:round/>
            <a:headEnd/>
            <a:tailEnd/>
          </a:ln>
        </p:spPr>
        <p:txBody>
          <a:bodyPr/>
          <a:lstStyle/>
          <a:p>
            <a:endParaRPr lang="en-US"/>
          </a:p>
        </p:txBody>
      </p:sp>
      <p:sp>
        <p:nvSpPr>
          <p:cNvPr id="8411" name="Freeform 226"/>
          <p:cNvSpPr>
            <a:spLocks/>
          </p:cNvSpPr>
          <p:nvPr/>
        </p:nvSpPr>
        <p:spPr bwMode="auto">
          <a:xfrm>
            <a:off x="7208838" y="1855788"/>
            <a:ext cx="30162" cy="169862"/>
          </a:xfrm>
          <a:custGeom>
            <a:avLst/>
            <a:gdLst>
              <a:gd name="T0" fmla="*/ 0 w 19"/>
              <a:gd name="T1" fmla="*/ 169862 h 107"/>
              <a:gd name="T2" fmla="*/ 0 w 19"/>
              <a:gd name="T3" fmla="*/ 26987 h 107"/>
              <a:gd name="T4" fmla="*/ 30162 w 19"/>
              <a:gd name="T5" fmla="*/ 0 h 107"/>
              <a:gd name="T6" fmla="*/ 30162 w 19"/>
              <a:gd name="T7" fmla="*/ 141287 h 107"/>
              <a:gd name="T8" fmla="*/ 0 w 19"/>
              <a:gd name="T9" fmla="*/ 169862 h 1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07">
                <a:moveTo>
                  <a:pt x="0" y="107"/>
                </a:moveTo>
                <a:lnTo>
                  <a:pt x="0" y="17"/>
                </a:lnTo>
                <a:lnTo>
                  <a:pt x="19" y="0"/>
                </a:lnTo>
                <a:lnTo>
                  <a:pt x="19" y="89"/>
                </a:lnTo>
                <a:lnTo>
                  <a:pt x="0" y="107"/>
                </a:lnTo>
                <a:close/>
              </a:path>
            </a:pathLst>
          </a:custGeom>
          <a:solidFill>
            <a:srgbClr val="000080"/>
          </a:solidFill>
          <a:ln w="6350">
            <a:solidFill>
              <a:srgbClr val="000000"/>
            </a:solidFill>
            <a:prstDash val="solid"/>
            <a:round/>
            <a:headEnd/>
            <a:tailEnd/>
          </a:ln>
        </p:spPr>
        <p:txBody>
          <a:bodyPr/>
          <a:lstStyle/>
          <a:p>
            <a:endParaRPr lang="en-US"/>
          </a:p>
        </p:txBody>
      </p:sp>
      <p:sp>
        <p:nvSpPr>
          <p:cNvPr id="8412" name="Rectangle 227"/>
          <p:cNvSpPr>
            <a:spLocks noChangeArrowheads="1"/>
          </p:cNvSpPr>
          <p:nvPr/>
        </p:nvSpPr>
        <p:spPr bwMode="auto">
          <a:xfrm>
            <a:off x="7138988" y="1882775"/>
            <a:ext cx="69850" cy="142875"/>
          </a:xfrm>
          <a:prstGeom prst="rect">
            <a:avLst/>
          </a:prstGeom>
          <a:solidFill>
            <a:srgbClr val="0000FF"/>
          </a:solidFill>
          <a:ln w="6350">
            <a:solidFill>
              <a:srgbClr val="000000"/>
            </a:solidFill>
            <a:miter lim="800000"/>
            <a:headEnd/>
            <a:tailEnd/>
          </a:ln>
        </p:spPr>
        <p:txBody>
          <a:bodyPr/>
          <a:lstStyle/>
          <a:p>
            <a:endParaRPr lang="en-US"/>
          </a:p>
        </p:txBody>
      </p:sp>
      <p:sp>
        <p:nvSpPr>
          <p:cNvPr id="8413" name="Freeform 228"/>
          <p:cNvSpPr>
            <a:spLocks/>
          </p:cNvSpPr>
          <p:nvPr/>
        </p:nvSpPr>
        <p:spPr bwMode="auto">
          <a:xfrm>
            <a:off x="7138988" y="1855788"/>
            <a:ext cx="100012" cy="26987"/>
          </a:xfrm>
          <a:custGeom>
            <a:avLst/>
            <a:gdLst>
              <a:gd name="T0" fmla="*/ 69850 w 63"/>
              <a:gd name="T1" fmla="*/ 26987 h 17"/>
              <a:gd name="T2" fmla="*/ 100012 w 63"/>
              <a:gd name="T3" fmla="*/ 0 h 17"/>
              <a:gd name="T4" fmla="*/ 23812 w 63"/>
              <a:gd name="T5" fmla="*/ 0 h 17"/>
              <a:gd name="T6" fmla="*/ 0 w 63"/>
              <a:gd name="T7" fmla="*/ 26987 h 17"/>
              <a:gd name="T8" fmla="*/ 69850 w 63"/>
              <a:gd name="T9" fmla="*/ 26987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17">
                <a:moveTo>
                  <a:pt x="44" y="17"/>
                </a:moveTo>
                <a:lnTo>
                  <a:pt x="63" y="0"/>
                </a:lnTo>
                <a:lnTo>
                  <a:pt x="15" y="0"/>
                </a:lnTo>
                <a:lnTo>
                  <a:pt x="0" y="17"/>
                </a:lnTo>
                <a:lnTo>
                  <a:pt x="44" y="17"/>
                </a:lnTo>
                <a:close/>
              </a:path>
            </a:pathLst>
          </a:custGeom>
          <a:solidFill>
            <a:srgbClr val="0000BF"/>
          </a:solidFill>
          <a:ln w="6350">
            <a:solidFill>
              <a:srgbClr val="000000"/>
            </a:solidFill>
            <a:prstDash val="solid"/>
            <a:round/>
            <a:headEnd/>
            <a:tailEnd/>
          </a:ln>
        </p:spPr>
        <p:txBody>
          <a:bodyPr/>
          <a:lstStyle/>
          <a:p>
            <a:endParaRPr lang="en-US"/>
          </a:p>
        </p:txBody>
      </p:sp>
      <p:sp>
        <p:nvSpPr>
          <p:cNvPr id="8414" name="Freeform 229"/>
          <p:cNvSpPr>
            <a:spLocks/>
          </p:cNvSpPr>
          <p:nvPr/>
        </p:nvSpPr>
        <p:spPr bwMode="auto">
          <a:xfrm>
            <a:off x="7392988" y="1731963"/>
            <a:ext cx="22225" cy="293687"/>
          </a:xfrm>
          <a:custGeom>
            <a:avLst/>
            <a:gdLst>
              <a:gd name="T0" fmla="*/ 0 w 14"/>
              <a:gd name="T1" fmla="*/ 293687 h 185"/>
              <a:gd name="T2" fmla="*/ 0 w 14"/>
              <a:gd name="T3" fmla="*/ 28575 h 185"/>
              <a:gd name="T4" fmla="*/ 22225 w 14"/>
              <a:gd name="T5" fmla="*/ 0 h 185"/>
              <a:gd name="T6" fmla="*/ 22225 w 14"/>
              <a:gd name="T7" fmla="*/ 265112 h 185"/>
              <a:gd name="T8" fmla="*/ 0 w 14"/>
              <a:gd name="T9" fmla="*/ 293687 h 1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85">
                <a:moveTo>
                  <a:pt x="0" y="185"/>
                </a:moveTo>
                <a:lnTo>
                  <a:pt x="0" y="18"/>
                </a:lnTo>
                <a:lnTo>
                  <a:pt x="14" y="0"/>
                </a:lnTo>
                <a:lnTo>
                  <a:pt x="14" y="167"/>
                </a:lnTo>
                <a:lnTo>
                  <a:pt x="0" y="185"/>
                </a:lnTo>
                <a:close/>
              </a:path>
            </a:pathLst>
          </a:custGeom>
          <a:solidFill>
            <a:srgbClr val="000080"/>
          </a:solidFill>
          <a:ln w="6350">
            <a:solidFill>
              <a:srgbClr val="000000"/>
            </a:solidFill>
            <a:prstDash val="solid"/>
            <a:round/>
            <a:headEnd/>
            <a:tailEnd/>
          </a:ln>
        </p:spPr>
        <p:txBody>
          <a:bodyPr/>
          <a:lstStyle/>
          <a:p>
            <a:endParaRPr lang="en-US"/>
          </a:p>
        </p:txBody>
      </p:sp>
      <p:sp>
        <p:nvSpPr>
          <p:cNvPr id="8415" name="Rectangle 230"/>
          <p:cNvSpPr>
            <a:spLocks noChangeArrowheads="1"/>
          </p:cNvSpPr>
          <p:nvPr/>
        </p:nvSpPr>
        <p:spPr bwMode="auto">
          <a:xfrm>
            <a:off x="7321550" y="1760538"/>
            <a:ext cx="71438" cy="265112"/>
          </a:xfrm>
          <a:prstGeom prst="rect">
            <a:avLst/>
          </a:prstGeom>
          <a:solidFill>
            <a:srgbClr val="0000FF"/>
          </a:solidFill>
          <a:ln w="6350">
            <a:solidFill>
              <a:srgbClr val="000000"/>
            </a:solidFill>
            <a:miter lim="800000"/>
            <a:headEnd/>
            <a:tailEnd/>
          </a:ln>
        </p:spPr>
        <p:txBody>
          <a:bodyPr/>
          <a:lstStyle/>
          <a:p>
            <a:endParaRPr lang="en-US"/>
          </a:p>
        </p:txBody>
      </p:sp>
      <p:sp>
        <p:nvSpPr>
          <p:cNvPr id="8416" name="Freeform 231"/>
          <p:cNvSpPr>
            <a:spLocks/>
          </p:cNvSpPr>
          <p:nvPr/>
        </p:nvSpPr>
        <p:spPr bwMode="auto">
          <a:xfrm>
            <a:off x="7321550" y="1731963"/>
            <a:ext cx="93663" cy="28575"/>
          </a:xfrm>
          <a:custGeom>
            <a:avLst/>
            <a:gdLst>
              <a:gd name="T0" fmla="*/ 71438 w 59"/>
              <a:gd name="T1" fmla="*/ 28575 h 18"/>
              <a:gd name="T2" fmla="*/ 93663 w 59"/>
              <a:gd name="T3" fmla="*/ 0 h 18"/>
              <a:gd name="T4" fmla="*/ 23813 w 59"/>
              <a:gd name="T5" fmla="*/ 0 h 18"/>
              <a:gd name="T6" fmla="*/ 0 w 59"/>
              <a:gd name="T7" fmla="*/ 28575 h 18"/>
              <a:gd name="T8" fmla="*/ 71438 w 59"/>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18">
                <a:moveTo>
                  <a:pt x="45" y="18"/>
                </a:moveTo>
                <a:lnTo>
                  <a:pt x="59" y="0"/>
                </a:lnTo>
                <a:lnTo>
                  <a:pt x="15" y="0"/>
                </a:lnTo>
                <a:lnTo>
                  <a:pt x="0" y="18"/>
                </a:lnTo>
                <a:lnTo>
                  <a:pt x="45" y="18"/>
                </a:lnTo>
                <a:close/>
              </a:path>
            </a:pathLst>
          </a:custGeom>
          <a:solidFill>
            <a:srgbClr val="0000BF"/>
          </a:solidFill>
          <a:ln w="6350">
            <a:solidFill>
              <a:srgbClr val="000000"/>
            </a:solidFill>
            <a:prstDash val="solid"/>
            <a:round/>
            <a:headEnd/>
            <a:tailEnd/>
          </a:ln>
        </p:spPr>
        <p:txBody>
          <a:bodyPr/>
          <a:lstStyle/>
          <a:p>
            <a:endParaRPr lang="en-US"/>
          </a:p>
        </p:txBody>
      </p:sp>
      <p:sp>
        <p:nvSpPr>
          <p:cNvPr id="8417" name="Freeform 232"/>
          <p:cNvSpPr>
            <a:spLocks/>
          </p:cNvSpPr>
          <p:nvPr/>
        </p:nvSpPr>
        <p:spPr bwMode="auto">
          <a:xfrm>
            <a:off x="7569200" y="1760538"/>
            <a:ext cx="30163" cy="265112"/>
          </a:xfrm>
          <a:custGeom>
            <a:avLst/>
            <a:gdLst>
              <a:gd name="T0" fmla="*/ 0 w 19"/>
              <a:gd name="T1" fmla="*/ 265112 h 167"/>
              <a:gd name="T2" fmla="*/ 0 w 19"/>
              <a:gd name="T3" fmla="*/ 28575 h 167"/>
              <a:gd name="T4" fmla="*/ 30163 w 19"/>
              <a:gd name="T5" fmla="*/ 0 h 167"/>
              <a:gd name="T6" fmla="*/ 30163 w 19"/>
              <a:gd name="T7" fmla="*/ 236537 h 167"/>
              <a:gd name="T8" fmla="*/ 0 w 19"/>
              <a:gd name="T9" fmla="*/ 265112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67">
                <a:moveTo>
                  <a:pt x="0" y="167"/>
                </a:moveTo>
                <a:lnTo>
                  <a:pt x="0" y="18"/>
                </a:lnTo>
                <a:lnTo>
                  <a:pt x="19" y="0"/>
                </a:lnTo>
                <a:lnTo>
                  <a:pt x="19" y="149"/>
                </a:lnTo>
                <a:lnTo>
                  <a:pt x="0" y="167"/>
                </a:lnTo>
                <a:close/>
              </a:path>
            </a:pathLst>
          </a:custGeom>
          <a:solidFill>
            <a:srgbClr val="000080"/>
          </a:solidFill>
          <a:ln w="6350">
            <a:solidFill>
              <a:srgbClr val="000000"/>
            </a:solidFill>
            <a:prstDash val="solid"/>
            <a:round/>
            <a:headEnd/>
            <a:tailEnd/>
          </a:ln>
        </p:spPr>
        <p:txBody>
          <a:bodyPr/>
          <a:lstStyle/>
          <a:p>
            <a:endParaRPr lang="en-US"/>
          </a:p>
        </p:txBody>
      </p:sp>
      <p:sp>
        <p:nvSpPr>
          <p:cNvPr id="8418" name="Rectangle 233"/>
          <p:cNvSpPr>
            <a:spLocks noChangeArrowheads="1"/>
          </p:cNvSpPr>
          <p:nvPr/>
        </p:nvSpPr>
        <p:spPr bwMode="auto">
          <a:xfrm>
            <a:off x="7497763" y="1789113"/>
            <a:ext cx="71437" cy="236537"/>
          </a:xfrm>
          <a:prstGeom prst="rect">
            <a:avLst/>
          </a:prstGeom>
          <a:solidFill>
            <a:srgbClr val="0000FF"/>
          </a:solidFill>
          <a:ln w="6350">
            <a:solidFill>
              <a:srgbClr val="000000"/>
            </a:solidFill>
            <a:miter lim="800000"/>
            <a:headEnd/>
            <a:tailEnd/>
          </a:ln>
        </p:spPr>
        <p:txBody>
          <a:bodyPr/>
          <a:lstStyle/>
          <a:p>
            <a:endParaRPr lang="en-US"/>
          </a:p>
        </p:txBody>
      </p:sp>
      <p:sp>
        <p:nvSpPr>
          <p:cNvPr id="8419" name="Freeform 234"/>
          <p:cNvSpPr>
            <a:spLocks/>
          </p:cNvSpPr>
          <p:nvPr/>
        </p:nvSpPr>
        <p:spPr bwMode="auto">
          <a:xfrm>
            <a:off x="7497763" y="1760538"/>
            <a:ext cx="101600" cy="28575"/>
          </a:xfrm>
          <a:custGeom>
            <a:avLst/>
            <a:gdLst>
              <a:gd name="T0" fmla="*/ 71438 w 64"/>
              <a:gd name="T1" fmla="*/ 28575 h 18"/>
              <a:gd name="T2" fmla="*/ 101600 w 64"/>
              <a:gd name="T3" fmla="*/ 0 h 18"/>
              <a:gd name="T4" fmla="*/ 23813 w 64"/>
              <a:gd name="T5" fmla="*/ 0 h 18"/>
              <a:gd name="T6" fmla="*/ 0 w 64"/>
              <a:gd name="T7" fmla="*/ 28575 h 18"/>
              <a:gd name="T8" fmla="*/ 71438 w 64"/>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18">
                <a:moveTo>
                  <a:pt x="45" y="18"/>
                </a:moveTo>
                <a:lnTo>
                  <a:pt x="64" y="0"/>
                </a:lnTo>
                <a:lnTo>
                  <a:pt x="15" y="0"/>
                </a:lnTo>
                <a:lnTo>
                  <a:pt x="0" y="18"/>
                </a:lnTo>
                <a:lnTo>
                  <a:pt x="45" y="18"/>
                </a:lnTo>
                <a:close/>
              </a:path>
            </a:pathLst>
          </a:custGeom>
          <a:solidFill>
            <a:srgbClr val="0000BF"/>
          </a:solidFill>
          <a:ln w="6350">
            <a:solidFill>
              <a:srgbClr val="000000"/>
            </a:solidFill>
            <a:prstDash val="solid"/>
            <a:round/>
            <a:headEnd/>
            <a:tailEnd/>
          </a:ln>
        </p:spPr>
        <p:txBody>
          <a:bodyPr/>
          <a:lstStyle/>
          <a:p>
            <a:endParaRPr lang="en-US"/>
          </a:p>
        </p:txBody>
      </p:sp>
      <p:sp>
        <p:nvSpPr>
          <p:cNvPr id="8420" name="Freeform 235"/>
          <p:cNvSpPr>
            <a:spLocks/>
          </p:cNvSpPr>
          <p:nvPr/>
        </p:nvSpPr>
        <p:spPr bwMode="auto">
          <a:xfrm>
            <a:off x="7751763" y="1562100"/>
            <a:ext cx="23812" cy="463550"/>
          </a:xfrm>
          <a:custGeom>
            <a:avLst/>
            <a:gdLst>
              <a:gd name="T0" fmla="*/ 0 w 15"/>
              <a:gd name="T1" fmla="*/ 463550 h 292"/>
              <a:gd name="T2" fmla="*/ 0 w 15"/>
              <a:gd name="T3" fmla="*/ 28575 h 292"/>
              <a:gd name="T4" fmla="*/ 23812 w 15"/>
              <a:gd name="T5" fmla="*/ 0 h 292"/>
              <a:gd name="T6" fmla="*/ 23812 w 15"/>
              <a:gd name="T7" fmla="*/ 434975 h 292"/>
              <a:gd name="T8" fmla="*/ 0 w 15"/>
              <a:gd name="T9" fmla="*/ 463550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92">
                <a:moveTo>
                  <a:pt x="0" y="292"/>
                </a:moveTo>
                <a:lnTo>
                  <a:pt x="0" y="18"/>
                </a:lnTo>
                <a:lnTo>
                  <a:pt x="15" y="0"/>
                </a:lnTo>
                <a:lnTo>
                  <a:pt x="15" y="274"/>
                </a:lnTo>
                <a:lnTo>
                  <a:pt x="0" y="292"/>
                </a:lnTo>
                <a:close/>
              </a:path>
            </a:pathLst>
          </a:custGeom>
          <a:solidFill>
            <a:srgbClr val="000080"/>
          </a:solidFill>
          <a:ln w="6350">
            <a:solidFill>
              <a:srgbClr val="000000"/>
            </a:solidFill>
            <a:prstDash val="solid"/>
            <a:round/>
            <a:headEnd/>
            <a:tailEnd/>
          </a:ln>
        </p:spPr>
        <p:txBody>
          <a:bodyPr/>
          <a:lstStyle/>
          <a:p>
            <a:endParaRPr lang="en-US"/>
          </a:p>
        </p:txBody>
      </p:sp>
      <p:sp>
        <p:nvSpPr>
          <p:cNvPr id="8421" name="Rectangle 236"/>
          <p:cNvSpPr>
            <a:spLocks noChangeArrowheads="1"/>
          </p:cNvSpPr>
          <p:nvPr/>
        </p:nvSpPr>
        <p:spPr bwMode="auto">
          <a:xfrm>
            <a:off x="7681913" y="1590675"/>
            <a:ext cx="69850" cy="434975"/>
          </a:xfrm>
          <a:prstGeom prst="rect">
            <a:avLst/>
          </a:prstGeom>
          <a:solidFill>
            <a:srgbClr val="0000FF"/>
          </a:solidFill>
          <a:ln w="6350">
            <a:solidFill>
              <a:srgbClr val="000000"/>
            </a:solidFill>
            <a:miter lim="800000"/>
            <a:headEnd/>
            <a:tailEnd/>
          </a:ln>
        </p:spPr>
        <p:txBody>
          <a:bodyPr/>
          <a:lstStyle/>
          <a:p>
            <a:endParaRPr lang="en-US"/>
          </a:p>
        </p:txBody>
      </p:sp>
      <p:sp>
        <p:nvSpPr>
          <p:cNvPr id="8422" name="Freeform 237"/>
          <p:cNvSpPr>
            <a:spLocks/>
          </p:cNvSpPr>
          <p:nvPr/>
        </p:nvSpPr>
        <p:spPr bwMode="auto">
          <a:xfrm>
            <a:off x="7681913" y="1562100"/>
            <a:ext cx="93662" cy="28575"/>
          </a:xfrm>
          <a:custGeom>
            <a:avLst/>
            <a:gdLst>
              <a:gd name="T0" fmla="*/ 69850 w 59"/>
              <a:gd name="T1" fmla="*/ 28575 h 18"/>
              <a:gd name="T2" fmla="*/ 93662 w 59"/>
              <a:gd name="T3" fmla="*/ 0 h 18"/>
              <a:gd name="T4" fmla="*/ 23812 w 59"/>
              <a:gd name="T5" fmla="*/ 0 h 18"/>
              <a:gd name="T6" fmla="*/ 0 w 59"/>
              <a:gd name="T7" fmla="*/ 28575 h 18"/>
              <a:gd name="T8" fmla="*/ 69850 w 59"/>
              <a:gd name="T9" fmla="*/ 28575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18">
                <a:moveTo>
                  <a:pt x="44" y="18"/>
                </a:moveTo>
                <a:lnTo>
                  <a:pt x="59" y="0"/>
                </a:lnTo>
                <a:lnTo>
                  <a:pt x="15" y="0"/>
                </a:lnTo>
                <a:lnTo>
                  <a:pt x="0" y="18"/>
                </a:lnTo>
                <a:lnTo>
                  <a:pt x="44" y="18"/>
                </a:lnTo>
                <a:close/>
              </a:path>
            </a:pathLst>
          </a:custGeom>
          <a:solidFill>
            <a:srgbClr val="0000BF"/>
          </a:solidFill>
          <a:ln w="6350">
            <a:solidFill>
              <a:srgbClr val="000000"/>
            </a:solidFill>
            <a:prstDash val="solid"/>
            <a:round/>
            <a:headEnd/>
            <a:tailEnd/>
          </a:ln>
        </p:spPr>
        <p:txBody>
          <a:bodyPr/>
          <a:lstStyle/>
          <a:p>
            <a:endParaRPr lang="en-US"/>
          </a:p>
        </p:txBody>
      </p:sp>
      <p:sp>
        <p:nvSpPr>
          <p:cNvPr id="8423" name="Freeform 238"/>
          <p:cNvSpPr>
            <a:spLocks/>
          </p:cNvSpPr>
          <p:nvPr/>
        </p:nvSpPr>
        <p:spPr bwMode="auto">
          <a:xfrm>
            <a:off x="7934325" y="1590675"/>
            <a:ext cx="23813" cy="434975"/>
          </a:xfrm>
          <a:custGeom>
            <a:avLst/>
            <a:gdLst>
              <a:gd name="T0" fmla="*/ 0 w 15"/>
              <a:gd name="T1" fmla="*/ 434975 h 274"/>
              <a:gd name="T2" fmla="*/ 0 w 15"/>
              <a:gd name="T3" fmla="*/ 38100 h 274"/>
              <a:gd name="T4" fmla="*/ 23813 w 15"/>
              <a:gd name="T5" fmla="*/ 0 h 274"/>
              <a:gd name="T6" fmla="*/ 23813 w 15"/>
              <a:gd name="T7" fmla="*/ 406400 h 274"/>
              <a:gd name="T8" fmla="*/ 0 w 15"/>
              <a:gd name="T9" fmla="*/ 434975 h 2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4">
                <a:moveTo>
                  <a:pt x="0" y="274"/>
                </a:moveTo>
                <a:lnTo>
                  <a:pt x="0" y="24"/>
                </a:lnTo>
                <a:lnTo>
                  <a:pt x="15" y="0"/>
                </a:lnTo>
                <a:lnTo>
                  <a:pt x="15" y="256"/>
                </a:lnTo>
                <a:lnTo>
                  <a:pt x="0" y="274"/>
                </a:lnTo>
                <a:close/>
              </a:path>
            </a:pathLst>
          </a:custGeom>
          <a:solidFill>
            <a:srgbClr val="000080"/>
          </a:solidFill>
          <a:ln w="6350">
            <a:solidFill>
              <a:srgbClr val="000000"/>
            </a:solidFill>
            <a:prstDash val="solid"/>
            <a:round/>
            <a:headEnd/>
            <a:tailEnd/>
          </a:ln>
        </p:spPr>
        <p:txBody>
          <a:bodyPr/>
          <a:lstStyle/>
          <a:p>
            <a:endParaRPr lang="en-US"/>
          </a:p>
        </p:txBody>
      </p:sp>
      <p:sp>
        <p:nvSpPr>
          <p:cNvPr id="8424" name="Rectangle 239"/>
          <p:cNvSpPr>
            <a:spLocks noChangeArrowheads="1"/>
          </p:cNvSpPr>
          <p:nvPr/>
        </p:nvSpPr>
        <p:spPr bwMode="auto">
          <a:xfrm>
            <a:off x="7858125" y="1628775"/>
            <a:ext cx="76200" cy="396875"/>
          </a:xfrm>
          <a:prstGeom prst="rect">
            <a:avLst/>
          </a:prstGeom>
          <a:solidFill>
            <a:srgbClr val="0000FF"/>
          </a:solidFill>
          <a:ln w="6350">
            <a:solidFill>
              <a:srgbClr val="000000"/>
            </a:solidFill>
            <a:miter lim="800000"/>
            <a:headEnd/>
            <a:tailEnd/>
          </a:ln>
        </p:spPr>
        <p:txBody>
          <a:bodyPr/>
          <a:lstStyle/>
          <a:p>
            <a:endParaRPr lang="en-US"/>
          </a:p>
        </p:txBody>
      </p:sp>
      <p:sp>
        <p:nvSpPr>
          <p:cNvPr id="8425" name="Freeform 240"/>
          <p:cNvSpPr>
            <a:spLocks/>
          </p:cNvSpPr>
          <p:nvPr/>
        </p:nvSpPr>
        <p:spPr bwMode="auto">
          <a:xfrm>
            <a:off x="7858125" y="1590675"/>
            <a:ext cx="100013" cy="38100"/>
          </a:xfrm>
          <a:custGeom>
            <a:avLst/>
            <a:gdLst>
              <a:gd name="T0" fmla="*/ 76200 w 63"/>
              <a:gd name="T1" fmla="*/ 38100 h 24"/>
              <a:gd name="T2" fmla="*/ 100013 w 63"/>
              <a:gd name="T3" fmla="*/ 0 h 24"/>
              <a:gd name="T4" fmla="*/ 30163 w 63"/>
              <a:gd name="T5" fmla="*/ 0 h 24"/>
              <a:gd name="T6" fmla="*/ 0 w 63"/>
              <a:gd name="T7" fmla="*/ 38100 h 24"/>
              <a:gd name="T8" fmla="*/ 76200 w 63"/>
              <a:gd name="T9" fmla="*/ 3810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24">
                <a:moveTo>
                  <a:pt x="48" y="24"/>
                </a:moveTo>
                <a:lnTo>
                  <a:pt x="63" y="0"/>
                </a:lnTo>
                <a:lnTo>
                  <a:pt x="19" y="0"/>
                </a:lnTo>
                <a:lnTo>
                  <a:pt x="0" y="24"/>
                </a:lnTo>
                <a:lnTo>
                  <a:pt x="48" y="24"/>
                </a:lnTo>
                <a:close/>
              </a:path>
            </a:pathLst>
          </a:custGeom>
          <a:solidFill>
            <a:srgbClr val="0000BF"/>
          </a:solidFill>
          <a:ln w="6350">
            <a:solidFill>
              <a:srgbClr val="000000"/>
            </a:solidFill>
            <a:prstDash val="solid"/>
            <a:round/>
            <a:headEnd/>
            <a:tailEnd/>
          </a:ln>
        </p:spPr>
        <p:txBody>
          <a:bodyPr/>
          <a:lstStyle/>
          <a:p>
            <a:endParaRPr lang="en-US"/>
          </a:p>
        </p:txBody>
      </p:sp>
      <p:sp>
        <p:nvSpPr>
          <p:cNvPr id="8426" name="Freeform 241"/>
          <p:cNvSpPr>
            <a:spLocks/>
          </p:cNvSpPr>
          <p:nvPr/>
        </p:nvSpPr>
        <p:spPr bwMode="auto">
          <a:xfrm>
            <a:off x="8112125" y="1535113"/>
            <a:ext cx="23813" cy="490537"/>
          </a:xfrm>
          <a:custGeom>
            <a:avLst/>
            <a:gdLst>
              <a:gd name="T0" fmla="*/ 0 w 15"/>
              <a:gd name="T1" fmla="*/ 490537 h 309"/>
              <a:gd name="T2" fmla="*/ 0 w 15"/>
              <a:gd name="T3" fmla="*/ 26987 h 309"/>
              <a:gd name="T4" fmla="*/ 23813 w 15"/>
              <a:gd name="T5" fmla="*/ 0 h 309"/>
              <a:gd name="T6" fmla="*/ 23813 w 15"/>
              <a:gd name="T7" fmla="*/ 461962 h 309"/>
              <a:gd name="T8" fmla="*/ 0 w 15"/>
              <a:gd name="T9" fmla="*/ 490537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309">
                <a:moveTo>
                  <a:pt x="0" y="309"/>
                </a:moveTo>
                <a:lnTo>
                  <a:pt x="0" y="17"/>
                </a:lnTo>
                <a:lnTo>
                  <a:pt x="15" y="0"/>
                </a:lnTo>
                <a:lnTo>
                  <a:pt x="15" y="291"/>
                </a:lnTo>
                <a:lnTo>
                  <a:pt x="0" y="309"/>
                </a:lnTo>
                <a:close/>
              </a:path>
            </a:pathLst>
          </a:custGeom>
          <a:solidFill>
            <a:srgbClr val="000080"/>
          </a:solidFill>
          <a:ln w="6350">
            <a:solidFill>
              <a:srgbClr val="000000"/>
            </a:solidFill>
            <a:prstDash val="solid"/>
            <a:round/>
            <a:headEnd/>
            <a:tailEnd/>
          </a:ln>
        </p:spPr>
        <p:txBody>
          <a:bodyPr/>
          <a:lstStyle/>
          <a:p>
            <a:endParaRPr lang="en-US"/>
          </a:p>
        </p:txBody>
      </p:sp>
      <p:sp>
        <p:nvSpPr>
          <p:cNvPr id="8427" name="Rectangle 242"/>
          <p:cNvSpPr>
            <a:spLocks noChangeArrowheads="1"/>
          </p:cNvSpPr>
          <p:nvPr/>
        </p:nvSpPr>
        <p:spPr bwMode="auto">
          <a:xfrm>
            <a:off x="8040688" y="1562100"/>
            <a:ext cx="71437" cy="463550"/>
          </a:xfrm>
          <a:prstGeom prst="rect">
            <a:avLst/>
          </a:prstGeom>
          <a:solidFill>
            <a:srgbClr val="0000FF"/>
          </a:solidFill>
          <a:ln w="6350">
            <a:solidFill>
              <a:srgbClr val="000000"/>
            </a:solidFill>
            <a:miter lim="800000"/>
            <a:headEnd/>
            <a:tailEnd/>
          </a:ln>
        </p:spPr>
        <p:txBody>
          <a:bodyPr/>
          <a:lstStyle/>
          <a:p>
            <a:endParaRPr lang="en-US"/>
          </a:p>
        </p:txBody>
      </p:sp>
      <p:sp>
        <p:nvSpPr>
          <p:cNvPr id="8428" name="Freeform 243"/>
          <p:cNvSpPr>
            <a:spLocks/>
          </p:cNvSpPr>
          <p:nvPr/>
        </p:nvSpPr>
        <p:spPr bwMode="auto">
          <a:xfrm>
            <a:off x="8040688" y="1535113"/>
            <a:ext cx="95250" cy="26987"/>
          </a:xfrm>
          <a:custGeom>
            <a:avLst/>
            <a:gdLst>
              <a:gd name="T0" fmla="*/ 71438 w 60"/>
              <a:gd name="T1" fmla="*/ 26987 h 17"/>
              <a:gd name="T2" fmla="*/ 95250 w 60"/>
              <a:gd name="T3" fmla="*/ 0 h 17"/>
              <a:gd name="T4" fmla="*/ 23813 w 60"/>
              <a:gd name="T5" fmla="*/ 0 h 17"/>
              <a:gd name="T6" fmla="*/ 0 w 60"/>
              <a:gd name="T7" fmla="*/ 26987 h 17"/>
              <a:gd name="T8" fmla="*/ 71438 w 60"/>
              <a:gd name="T9" fmla="*/ 26987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17">
                <a:moveTo>
                  <a:pt x="45" y="17"/>
                </a:moveTo>
                <a:lnTo>
                  <a:pt x="60" y="0"/>
                </a:lnTo>
                <a:lnTo>
                  <a:pt x="15" y="0"/>
                </a:lnTo>
                <a:lnTo>
                  <a:pt x="0" y="17"/>
                </a:lnTo>
                <a:lnTo>
                  <a:pt x="45" y="17"/>
                </a:lnTo>
                <a:close/>
              </a:path>
            </a:pathLst>
          </a:custGeom>
          <a:solidFill>
            <a:srgbClr val="0000BF"/>
          </a:solidFill>
          <a:ln w="6350">
            <a:solidFill>
              <a:srgbClr val="000000"/>
            </a:solidFill>
            <a:prstDash val="solid"/>
            <a:round/>
            <a:headEnd/>
            <a:tailEnd/>
          </a:ln>
        </p:spPr>
        <p:txBody>
          <a:bodyPr/>
          <a:lstStyle/>
          <a:p>
            <a:endParaRPr lang="en-US"/>
          </a:p>
        </p:txBody>
      </p:sp>
      <p:sp>
        <p:nvSpPr>
          <p:cNvPr id="8429" name="Line 244"/>
          <p:cNvSpPr>
            <a:spLocks noChangeShapeType="1"/>
          </p:cNvSpPr>
          <p:nvPr/>
        </p:nvSpPr>
        <p:spPr bwMode="auto">
          <a:xfrm flipV="1">
            <a:off x="5983288" y="1317625"/>
            <a:ext cx="1587" cy="73501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30" name="Line 245"/>
          <p:cNvSpPr>
            <a:spLocks noChangeShapeType="1"/>
          </p:cNvSpPr>
          <p:nvPr/>
        </p:nvSpPr>
        <p:spPr bwMode="auto">
          <a:xfrm flipH="1">
            <a:off x="5965825" y="2052638"/>
            <a:ext cx="17463"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31" name="Line 246"/>
          <p:cNvSpPr>
            <a:spLocks noChangeShapeType="1"/>
          </p:cNvSpPr>
          <p:nvPr/>
        </p:nvSpPr>
        <p:spPr bwMode="auto">
          <a:xfrm flipH="1">
            <a:off x="5965825" y="1865313"/>
            <a:ext cx="17463"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32" name="Line 247"/>
          <p:cNvSpPr>
            <a:spLocks noChangeShapeType="1"/>
          </p:cNvSpPr>
          <p:nvPr/>
        </p:nvSpPr>
        <p:spPr bwMode="auto">
          <a:xfrm flipH="1">
            <a:off x="5965825" y="1685925"/>
            <a:ext cx="17463"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33" name="Line 248"/>
          <p:cNvSpPr>
            <a:spLocks noChangeShapeType="1"/>
          </p:cNvSpPr>
          <p:nvPr/>
        </p:nvSpPr>
        <p:spPr bwMode="auto">
          <a:xfrm flipH="1">
            <a:off x="5965825" y="1506538"/>
            <a:ext cx="17463"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34" name="Line 249"/>
          <p:cNvSpPr>
            <a:spLocks noChangeShapeType="1"/>
          </p:cNvSpPr>
          <p:nvPr/>
        </p:nvSpPr>
        <p:spPr bwMode="auto">
          <a:xfrm flipH="1">
            <a:off x="5965825" y="1317625"/>
            <a:ext cx="17463"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35" name="Rectangle 250"/>
          <p:cNvSpPr>
            <a:spLocks noChangeArrowheads="1"/>
          </p:cNvSpPr>
          <p:nvPr/>
        </p:nvSpPr>
        <p:spPr bwMode="auto">
          <a:xfrm>
            <a:off x="5911850" y="1978025"/>
            <a:ext cx="63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0</a:t>
            </a:r>
            <a:endParaRPr lang="tr-TR"/>
          </a:p>
        </p:txBody>
      </p:sp>
      <p:sp>
        <p:nvSpPr>
          <p:cNvPr id="8436" name="Rectangle 251"/>
          <p:cNvSpPr>
            <a:spLocks noChangeArrowheads="1"/>
          </p:cNvSpPr>
          <p:nvPr/>
        </p:nvSpPr>
        <p:spPr bwMode="auto">
          <a:xfrm>
            <a:off x="5870575" y="1789113"/>
            <a:ext cx="1270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50</a:t>
            </a:r>
            <a:endParaRPr lang="tr-TR"/>
          </a:p>
        </p:txBody>
      </p:sp>
      <p:sp>
        <p:nvSpPr>
          <p:cNvPr id="8437" name="Rectangle 252"/>
          <p:cNvSpPr>
            <a:spLocks noChangeArrowheads="1"/>
          </p:cNvSpPr>
          <p:nvPr/>
        </p:nvSpPr>
        <p:spPr bwMode="auto">
          <a:xfrm>
            <a:off x="5829300" y="1609725"/>
            <a:ext cx="190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100</a:t>
            </a:r>
            <a:endParaRPr lang="tr-TR"/>
          </a:p>
        </p:txBody>
      </p:sp>
      <p:sp>
        <p:nvSpPr>
          <p:cNvPr id="8438" name="Rectangle 253"/>
          <p:cNvSpPr>
            <a:spLocks noChangeArrowheads="1"/>
          </p:cNvSpPr>
          <p:nvPr/>
        </p:nvSpPr>
        <p:spPr bwMode="auto">
          <a:xfrm>
            <a:off x="5829300" y="1430338"/>
            <a:ext cx="190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150</a:t>
            </a:r>
            <a:endParaRPr lang="tr-TR"/>
          </a:p>
        </p:txBody>
      </p:sp>
      <p:sp>
        <p:nvSpPr>
          <p:cNvPr id="8439" name="Rectangle 254"/>
          <p:cNvSpPr>
            <a:spLocks noChangeArrowheads="1"/>
          </p:cNvSpPr>
          <p:nvPr/>
        </p:nvSpPr>
        <p:spPr bwMode="auto">
          <a:xfrm>
            <a:off x="5829300" y="1241425"/>
            <a:ext cx="190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200</a:t>
            </a:r>
            <a:endParaRPr lang="tr-TR"/>
          </a:p>
        </p:txBody>
      </p:sp>
      <p:sp>
        <p:nvSpPr>
          <p:cNvPr id="8440" name="Line 255"/>
          <p:cNvSpPr>
            <a:spLocks noChangeShapeType="1"/>
          </p:cNvSpPr>
          <p:nvPr/>
        </p:nvSpPr>
        <p:spPr bwMode="auto">
          <a:xfrm>
            <a:off x="5983288" y="2052638"/>
            <a:ext cx="216376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41" name="Line 256"/>
          <p:cNvSpPr>
            <a:spLocks noChangeShapeType="1"/>
          </p:cNvSpPr>
          <p:nvPr/>
        </p:nvSpPr>
        <p:spPr bwMode="auto">
          <a:xfrm>
            <a:off x="5983288" y="2052638"/>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42" name="Line 257"/>
          <p:cNvSpPr>
            <a:spLocks noChangeShapeType="1"/>
          </p:cNvSpPr>
          <p:nvPr/>
        </p:nvSpPr>
        <p:spPr bwMode="auto">
          <a:xfrm>
            <a:off x="6165850" y="2052638"/>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43" name="Line 258"/>
          <p:cNvSpPr>
            <a:spLocks noChangeShapeType="1"/>
          </p:cNvSpPr>
          <p:nvPr/>
        </p:nvSpPr>
        <p:spPr bwMode="auto">
          <a:xfrm>
            <a:off x="6342063" y="2052638"/>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44" name="Line 259"/>
          <p:cNvSpPr>
            <a:spLocks noChangeShapeType="1"/>
          </p:cNvSpPr>
          <p:nvPr/>
        </p:nvSpPr>
        <p:spPr bwMode="auto">
          <a:xfrm>
            <a:off x="6526213" y="2052638"/>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45" name="Line 260"/>
          <p:cNvSpPr>
            <a:spLocks noChangeShapeType="1"/>
          </p:cNvSpPr>
          <p:nvPr/>
        </p:nvSpPr>
        <p:spPr bwMode="auto">
          <a:xfrm>
            <a:off x="6708775" y="2052638"/>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46" name="Line 261"/>
          <p:cNvSpPr>
            <a:spLocks noChangeShapeType="1"/>
          </p:cNvSpPr>
          <p:nvPr/>
        </p:nvSpPr>
        <p:spPr bwMode="auto">
          <a:xfrm>
            <a:off x="6884988" y="2052638"/>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47" name="Line 262"/>
          <p:cNvSpPr>
            <a:spLocks noChangeShapeType="1"/>
          </p:cNvSpPr>
          <p:nvPr/>
        </p:nvSpPr>
        <p:spPr bwMode="auto">
          <a:xfrm>
            <a:off x="7067550" y="2052638"/>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48" name="Line 263"/>
          <p:cNvSpPr>
            <a:spLocks noChangeShapeType="1"/>
          </p:cNvSpPr>
          <p:nvPr/>
        </p:nvSpPr>
        <p:spPr bwMode="auto">
          <a:xfrm>
            <a:off x="7245350" y="2052638"/>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49" name="Line 264"/>
          <p:cNvSpPr>
            <a:spLocks noChangeShapeType="1"/>
          </p:cNvSpPr>
          <p:nvPr/>
        </p:nvSpPr>
        <p:spPr bwMode="auto">
          <a:xfrm>
            <a:off x="7427913" y="2052638"/>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50" name="Line 265"/>
          <p:cNvSpPr>
            <a:spLocks noChangeShapeType="1"/>
          </p:cNvSpPr>
          <p:nvPr/>
        </p:nvSpPr>
        <p:spPr bwMode="auto">
          <a:xfrm>
            <a:off x="7610475" y="2052638"/>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51" name="Line 266"/>
          <p:cNvSpPr>
            <a:spLocks noChangeShapeType="1"/>
          </p:cNvSpPr>
          <p:nvPr/>
        </p:nvSpPr>
        <p:spPr bwMode="auto">
          <a:xfrm>
            <a:off x="7788275" y="2052638"/>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52" name="Line 267"/>
          <p:cNvSpPr>
            <a:spLocks noChangeShapeType="1"/>
          </p:cNvSpPr>
          <p:nvPr/>
        </p:nvSpPr>
        <p:spPr bwMode="auto">
          <a:xfrm>
            <a:off x="7970838" y="2052638"/>
            <a:ext cx="1587"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53" name="Line 268"/>
          <p:cNvSpPr>
            <a:spLocks noChangeShapeType="1"/>
          </p:cNvSpPr>
          <p:nvPr/>
        </p:nvSpPr>
        <p:spPr bwMode="auto">
          <a:xfrm>
            <a:off x="8147050" y="2052638"/>
            <a:ext cx="1588" cy="28575"/>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454" name="Rectangle 269"/>
          <p:cNvSpPr>
            <a:spLocks noChangeArrowheads="1"/>
          </p:cNvSpPr>
          <p:nvPr/>
        </p:nvSpPr>
        <p:spPr bwMode="auto">
          <a:xfrm>
            <a:off x="6059488" y="2109788"/>
            <a:ext cx="63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1</a:t>
            </a:r>
            <a:endParaRPr lang="tr-TR"/>
          </a:p>
        </p:txBody>
      </p:sp>
      <p:sp>
        <p:nvSpPr>
          <p:cNvPr id="8455" name="Rectangle 270"/>
          <p:cNvSpPr>
            <a:spLocks noChangeArrowheads="1"/>
          </p:cNvSpPr>
          <p:nvPr/>
        </p:nvSpPr>
        <p:spPr bwMode="auto">
          <a:xfrm>
            <a:off x="6237288" y="2109788"/>
            <a:ext cx="63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2</a:t>
            </a:r>
            <a:endParaRPr lang="tr-TR"/>
          </a:p>
        </p:txBody>
      </p:sp>
      <p:sp>
        <p:nvSpPr>
          <p:cNvPr id="8456" name="Rectangle 271"/>
          <p:cNvSpPr>
            <a:spLocks noChangeArrowheads="1"/>
          </p:cNvSpPr>
          <p:nvPr/>
        </p:nvSpPr>
        <p:spPr bwMode="auto">
          <a:xfrm>
            <a:off x="6419850" y="2109788"/>
            <a:ext cx="63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3</a:t>
            </a:r>
            <a:endParaRPr lang="tr-TR"/>
          </a:p>
        </p:txBody>
      </p:sp>
      <p:sp>
        <p:nvSpPr>
          <p:cNvPr id="8457" name="Rectangle 272"/>
          <p:cNvSpPr>
            <a:spLocks noChangeArrowheads="1"/>
          </p:cNvSpPr>
          <p:nvPr/>
        </p:nvSpPr>
        <p:spPr bwMode="auto">
          <a:xfrm>
            <a:off x="6596063" y="2109788"/>
            <a:ext cx="63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4</a:t>
            </a:r>
            <a:endParaRPr lang="tr-TR"/>
          </a:p>
        </p:txBody>
      </p:sp>
      <p:sp>
        <p:nvSpPr>
          <p:cNvPr id="8458" name="Rectangle 273"/>
          <p:cNvSpPr>
            <a:spLocks noChangeArrowheads="1"/>
          </p:cNvSpPr>
          <p:nvPr/>
        </p:nvSpPr>
        <p:spPr bwMode="auto">
          <a:xfrm>
            <a:off x="6778625" y="2109788"/>
            <a:ext cx="63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5</a:t>
            </a:r>
            <a:endParaRPr lang="tr-TR"/>
          </a:p>
        </p:txBody>
      </p:sp>
      <p:sp>
        <p:nvSpPr>
          <p:cNvPr id="8459" name="Rectangle 274"/>
          <p:cNvSpPr>
            <a:spLocks noChangeArrowheads="1"/>
          </p:cNvSpPr>
          <p:nvPr/>
        </p:nvSpPr>
        <p:spPr bwMode="auto">
          <a:xfrm>
            <a:off x="6956425" y="2109788"/>
            <a:ext cx="63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6</a:t>
            </a:r>
            <a:endParaRPr lang="tr-TR"/>
          </a:p>
        </p:txBody>
      </p:sp>
      <p:sp>
        <p:nvSpPr>
          <p:cNvPr id="8460" name="Rectangle 275"/>
          <p:cNvSpPr>
            <a:spLocks noChangeArrowheads="1"/>
          </p:cNvSpPr>
          <p:nvPr/>
        </p:nvSpPr>
        <p:spPr bwMode="auto">
          <a:xfrm>
            <a:off x="7138988" y="2109788"/>
            <a:ext cx="63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7</a:t>
            </a:r>
            <a:endParaRPr lang="tr-TR"/>
          </a:p>
        </p:txBody>
      </p:sp>
      <p:sp>
        <p:nvSpPr>
          <p:cNvPr id="8461" name="Rectangle 276"/>
          <p:cNvSpPr>
            <a:spLocks noChangeArrowheads="1"/>
          </p:cNvSpPr>
          <p:nvPr/>
        </p:nvSpPr>
        <p:spPr bwMode="auto">
          <a:xfrm>
            <a:off x="7321550" y="2109788"/>
            <a:ext cx="63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8</a:t>
            </a:r>
            <a:endParaRPr lang="tr-TR"/>
          </a:p>
        </p:txBody>
      </p:sp>
      <p:sp>
        <p:nvSpPr>
          <p:cNvPr id="8462" name="Rectangle 277"/>
          <p:cNvSpPr>
            <a:spLocks noChangeArrowheads="1"/>
          </p:cNvSpPr>
          <p:nvPr/>
        </p:nvSpPr>
        <p:spPr bwMode="auto">
          <a:xfrm>
            <a:off x="7497763" y="2109788"/>
            <a:ext cx="63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9</a:t>
            </a:r>
            <a:endParaRPr lang="tr-TR"/>
          </a:p>
        </p:txBody>
      </p:sp>
      <p:sp>
        <p:nvSpPr>
          <p:cNvPr id="8463" name="Rectangle 278"/>
          <p:cNvSpPr>
            <a:spLocks noChangeArrowheads="1"/>
          </p:cNvSpPr>
          <p:nvPr/>
        </p:nvSpPr>
        <p:spPr bwMode="auto">
          <a:xfrm>
            <a:off x="7658100" y="2109788"/>
            <a:ext cx="1270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10</a:t>
            </a:r>
            <a:endParaRPr lang="tr-TR"/>
          </a:p>
        </p:txBody>
      </p:sp>
      <p:sp>
        <p:nvSpPr>
          <p:cNvPr id="8464" name="Rectangle 279"/>
          <p:cNvSpPr>
            <a:spLocks noChangeArrowheads="1"/>
          </p:cNvSpPr>
          <p:nvPr/>
        </p:nvSpPr>
        <p:spPr bwMode="auto">
          <a:xfrm>
            <a:off x="7834313" y="2109788"/>
            <a:ext cx="1270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11</a:t>
            </a:r>
            <a:endParaRPr lang="tr-TR"/>
          </a:p>
        </p:txBody>
      </p:sp>
      <p:sp>
        <p:nvSpPr>
          <p:cNvPr id="8465" name="Rectangle 280"/>
          <p:cNvSpPr>
            <a:spLocks noChangeArrowheads="1"/>
          </p:cNvSpPr>
          <p:nvPr/>
        </p:nvSpPr>
        <p:spPr bwMode="auto">
          <a:xfrm>
            <a:off x="8016875" y="2109788"/>
            <a:ext cx="1270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900" b="1">
                <a:solidFill>
                  <a:srgbClr val="000000"/>
                </a:solidFill>
              </a:rPr>
              <a:t>12</a:t>
            </a:r>
            <a:endParaRPr lang="tr-TR"/>
          </a:p>
        </p:txBody>
      </p:sp>
      <p:sp>
        <p:nvSpPr>
          <p:cNvPr id="8466" name="Rectangle 281"/>
          <p:cNvSpPr>
            <a:spLocks noChangeArrowheads="1"/>
          </p:cNvSpPr>
          <p:nvPr/>
        </p:nvSpPr>
        <p:spPr bwMode="auto">
          <a:xfrm>
            <a:off x="5580063" y="949325"/>
            <a:ext cx="29749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b="1">
                <a:solidFill>
                  <a:srgbClr val="FF0000"/>
                </a:solidFill>
              </a:rPr>
              <a:t>ŞİLE MONTHLY AVARAGE PRECIPITATION</a:t>
            </a:r>
            <a:r>
              <a:rPr lang="tr-TR" sz="1000"/>
              <a:t> </a:t>
            </a:r>
            <a:r>
              <a:rPr lang="tr-TR" sz="1000" b="1">
                <a:solidFill>
                  <a:srgbClr val="FF0000"/>
                </a:solidFill>
              </a:rPr>
              <a:t>(mm)</a:t>
            </a:r>
          </a:p>
        </p:txBody>
      </p:sp>
      <p:sp>
        <p:nvSpPr>
          <p:cNvPr id="8467" name="Rectangle 282"/>
          <p:cNvSpPr>
            <a:spLocks noChangeArrowheads="1"/>
          </p:cNvSpPr>
          <p:nvPr/>
        </p:nvSpPr>
        <p:spPr bwMode="auto">
          <a:xfrm>
            <a:off x="5305425" y="836613"/>
            <a:ext cx="3408363" cy="1565275"/>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468" name="Text Box 283"/>
          <p:cNvSpPr txBox="1">
            <a:spLocks noChangeArrowheads="1"/>
          </p:cNvSpPr>
          <p:nvPr/>
        </p:nvSpPr>
        <p:spPr bwMode="auto">
          <a:xfrm>
            <a:off x="7812088" y="4365625"/>
            <a:ext cx="825500" cy="2746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200"/>
              <a:t>Kilometer</a:t>
            </a:r>
          </a:p>
        </p:txBody>
      </p:sp>
      <p:sp>
        <p:nvSpPr>
          <p:cNvPr id="8469" name="Oval 284"/>
          <p:cNvSpPr>
            <a:spLocks noChangeArrowheads="1"/>
          </p:cNvSpPr>
          <p:nvPr/>
        </p:nvSpPr>
        <p:spPr bwMode="auto">
          <a:xfrm>
            <a:off x="3492500" y="3860800"/>
            <a:ext cx="720725" cy="4318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70" name="Oval 285"/>
          <p:cNvSpPr>
            <a:spLocks noChangeArrowheads="1"/>
          </p:cNvSpPr>
          <p:nvPr/>
        </p:nvSpPr>
        <p:spPr bwMode="auto">
          <a:xfrm>
            <a:off x="4138613" y="3141663"/>
            <a:ext cx="865187" cy="4318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471" name="Oval 286"/>
          <p:cNvSpPr>
            <a:spLocks noChangeArrowheads="1"/>
          </p:cNvSpPr>
          <p:nvPr/>
        </p:nvSpPr>
        <p:spPr bwMode="auto">
          <a:xfrm>
            <a:off x="6732588" y="3213100"/>
            <a:ext cx="576262" cy="287338"/>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40095340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sz="half" idx="1"/>
          </p:nvPr>
        </p:nvSpPr>
        <p:spPr>
          <a:xfrm>
            <a:off x="457200" y="1600200"/>
            <a:ext cx="4033838" cy="4525963"/>
          </a:xfrm>
        </p:spPr>
        <p:txBody>
          <a:bodyPr/>
          <a:lstStyle/>
          <a:p>
            <a:pPr eaLnBrk="1" hangingPunct="1">
              <a:buFontTx/>
              <a:buNone/>
            </a:pPr>
            <a:r>
              <a:rPr lang="tr-TR" sz="2800" smtClean="0"/>
              <a:t>	</a:t>
            </a:r>
            <a:endParaRPr lang="en-US" sz="2800" smtClean="0"/>
          </a:p>
        </p:txBody>
      </p:sp>
      <p:pic>
        <p:nvPicPr>
          <p:cNvPr id="9219" name="Picture 3" descr="harita_istanbul"/>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9750" y="879475"/>
            <a:ext cx="7993063" cy="564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Rectangle 4"/>
          <p:cNvSpPr>
            <a:spLocks noChangeArrowheads="1"/>
          </p:cNvSpPr>
          <p:nvPr/>
        </p:nvSpPr>
        <p:spPr bwMode="auto">
          <a:xfrm>
            <a:off x="5580063" y="6472238"/>
            <a:ext cx="3600450"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tr-TR" sz="1400">
                <a:solidFill>
                  <a:schemeClr val="bg1"/>
                </a:solidFill>
                <a:latin typeface="Comic Sans MS" pitchFamily="66" charset="0"/>
              </a:rPr>
              <a:t>(Karaca ve diğ., 2005)</a:t>
            </a:r>
            <a:endParaRPr lang="en-US" sz="1400">
              <a:solidFill>
                <a:schemeClr val="bg1"/>
              </a:solidFill>
              <a:latin typeface="Comic Sans MS" pitchFamily="66" charset="0"/>
            </a:endParaRPr>
          </a:p>
        </p:txBody>
      </p:sp>
      <p:sp>
        <p:nvSpPr>
          <p:cNvPr id="9221" name="Text Box 5"/>
          <p:cNvSpPr txBox="1">
            <a:spLocks noChangeArrowheads="1"/>
          </p:cNvSpPr>
          <p:nvPr/>
        </p:nvSpPr>
        <p:spPr bwMode="auto">
          <a:xfrm>
            <a:off x="179388" y="44450"/>
            <a:ext cx="87852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tr-TR" sz="2400" b="1">
                <a:solidFill>
                  <a:srgbClr val="000000"/>
                </a:solidFill>
              </a:rPr>
              <a:t>Lakes, Forest Areas, Agricultural Fields and Settlement Areas of the Province of Istanbul</a:t>
            </a:r>
          </a:p>
        </p:txBody>
      </p:sp>
      <p:sp>
        <p:nvSpPr>
          <p:cNvPr id="9222" name="Text Box 6"/>
          <p:cNvSpPr txBox="1">
            <a:spLocks noChangeArrowheads="1"/>
          </p:cNvSpPr>
          <p:nvPr/>
        </p:nvSpPr>
        <p:spPr bwMode="auto">
          <a:xfrm>
            <a:off x="4119563" y="6508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en-US"/>
          </a:p>
        </p:txBody>
      </p:sp>
      <p:sp>
        <p:nvSpPr>
          <p:cNvPr id="9223" name="Text Box 7"/>
          <p:cNvSpPr txBox="1">
            <a:spLocks noChangeArrowheads="1"/>
          </p:cNvSpPr>
          <p:nvPr/>
        </p:nvSpPr>
        <p:spPr bwMode="auto">
          <a:xfrm>
            <a:off x="7308850" y="5119688"/>
            <a:ext cx="790575"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000"/>
              <a:t>Lakes and</a:t>
            </a:r>
          </a:p>
          <a:p>
            <a:pPr eaLnBrk="1" hangingPunct="1"/>
            <a:r>
              <a:rPr lang="tr-TR" sz="1000"/>
              <a:t>Reservoirs</a:t>
            </a:r>
          </a:p>
        </p:txBody>
      </p:sp>
      <p:sp>
        <p:nvSpPr>
          <p:cNvPr id="9224" name="Text Box 8"/>
          <p:cNvSpPr txBox="1">
            <a:spLocks noChangeArrowheads="1"/>
          </p:cNvSpPr>
          <p:nvPr/>
        </p:nvSpPr>
        <p:spPr bwMode="auto">
          <a:xfrm>
            <a:off x="7308850" y="5608638"/>
            <a:ext cx="1079500" cy="244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000"/>
              <a:t>Forest Areas</a:t>
            </a:r>
          </a:p>
        </p:txBody>
      </p:sp>
      <p:sp>
        <p:nvSpPr>
          <p:cNvPr id="9225" name="Text Box 10"/>
          <p:cNvSpPr txBox="1">
            <a:spLocks noChangeArrowheads="1"/>
          </p:cNvSpPr>
          <p:nvPr/>
        </p:nvSpPr>
        <p:spPr bwMode="auto">
          <a:xfrm>
            <a:off x="7286625" y="4810125"/>
            <a:ext cx="1246188" cy="244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000"/>
              <a:t>Agricultural Fields</a:t>
            </a:r>
          </a:p>
        </p:txBody>
      </p:sp>
      <p:sp>
        <p:nvSpPr>
          <p:cNvPr id="9226" name="Text Box 11"/>
          <p:cNvSpPr txBox="1">
            <a:spLocks noChangeArrowheads="1"/>
          </p:cNvSpPr>
          <p:nvPr/>
        </p:nvSpPr>
        <p:spPr bwMode="auto">
          <a:xfrm>
            <a:off x="7235825" y="5876925"/>
            <a:ext cx="1152525" cy="244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000"/>
              <a:t>Settlement Areas</a:t>
            </a:r>
          </a:p>
        </p:txBody>
      </p:sp>
      <p:sp>
        <p:nvSpPr>
          <p:cNvPr id="9227" name="Text Box 12"/>
          <p:cNvSpPr txBox="1">
            <a:spLocks noChangeArrowheads="1"/>
          </p:cNvSpPr>
          <p:nvPr/>
        </p:nvSpPr>
        <p:spPr bwMode="auto">
          <a:xfrm>
            <a:off x="7235825" y="6092825"/>
            <a:ext cx="1200150"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000"/>
              <a:t>Meteorological Stations</a:t>
            </a:r>
          </a:p>
        </p:txBody>
      </p:sp>
      <p:sp>
        <p:nvSpPr>
          <p:cNvPr id="9228" name="Text Box 13"/>
          <p:cNvSpPr txBox="1">
            <a:spLocks noChangeArrowheads="1"/>
          </p:cNvSpPr>
          <p:nvPr/>
        </p:nvSpPr>
        <p:spPr bwMode="auto">
          <a:xfrm>
            <a:off x="2700338" y="6034088"/>
            <a:ext cx="1246187" cy="27463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tr-TR" sz="1200" b="1"/>
              <a:t>Kilometer</a:t>
            </a:r>
          </a:p>
        </p:txBody>
      </p:sp>
      <p:sp>
        <p:nvSpPr>
          <p:cNvPr id="9229" name="Rectangle 14"/>
          <p:cNvSpPr>
            <a:spLocks noChangeArrowheads="1"/>
          </p:cNvSpPr>
          <p:nvPr/>
        </p:nvSpPr>
        <p:spPr bwMode="auto">
          <a:xfrm>
            <a:off x="7308850" y="5516563"/>
            <a:ext cx="576263" cy="144462"/>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7671286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içmesuyu_hrt copy1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175" y="0"/>
            <a:ext cx="5076825"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5"/>
          <p:cNvSpPr>
            <a:spLocks noChangeArrowheads="1"/>
          </p:cNvSpPr>
          <p:nvPr/>
        </p:nvSpPr>
        <p:spPr bwMode="auto">
          <a:xfrm>
            <a:off x="5432425" y="6553200"/>
            <a:ext cx="37115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96" tIns="45700" rIns="91396" bIns="45700">
            <a:spAutoFit/>
          </a:bodyPr>
          <a:lstStyle/>
          <a:p>
            <a:pPr>
              <a:defRPr/>
            </a:pPr>
            <a:r>
              <a:rPr lang="en-US" sz="1400" i="1">
                <a:solidFill>
                  <a:schemeClr val="bg1"/>
                </a:solidFill>
                <a:effectLst>
                  <a:outerShdw blurRad="38100" dist="38100" dir="2700000" algn="tl">
                    <a:srgbClr val="000000"/>
                  </a:outerShdw>
                </a:effectLst>
                <a:latin typeface="Tahoma" pitchFamily="34" charset="0"/>
                <a:cs typeface="Arial" pitchFamily="34" charset="0"/>
              </a:rPr>
              <a:t>Küçükmehmetoglu, M. &amp; Geymen, A., (2006)</a:t>
            </a:r>
            <a:endParaRPr lang="tr-TR" sz="1400" i="1">
              <a:solidFill>
                <a:schemeClr val="bg1"/>
              </a:solidFill>
              <a:effectLst>
                <a:outerShdw blurRad="38100" dist="38100" dir="2700000" algn="tl">
                  <a:srgbClr val="000000"/>
                </a:outerShdw>
              </a:effectLst>
              <a:latin typeface="Tahoma" pitchFamily="34" charset="0"/>
              <a:cs typeface="Arial" pitchFamily="34" charset="0"/>
            </a:endParaRPr>
          </a:p>
        </p:txBody>
      </p:sp>
      <p:sp>
        <p:nvSpPr>
          <p:cNvPr id="10244" name="AutoShape 7"/>
          <p:cNvSpPr>
            <a:spLocks noChangeAspect="1" noChangeArrowheads="1" noTextEdit="1"/>
          </p:cNvSpPr>
          <p:nvPr/>
        </p:nvSpPr>
        <p:spPr bwMode="auto">
          <a:xfrm>
            <a:off x="0" y="2924175"/>
            <a:ext cx="6516688" cy="370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0245" name="Rectangle 22"/>
          <p:cNvSpPr>
            <a:spLocks noChangeArrowheads="1"/>
          </p:cNvSpPr>
          <p:nvPr/>
        </p:nvSpPr>
        <p:spPr bwMode="auto">
          <a:xfrm>
            <a:off x="168275" y="2133600"/>
            <a:ext cx="15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en-US">
              <a:solidFill>
                <a:schemeClr val="bg1"/>
              </a:solidFill>
            </a:endParaRPr>
          </a:p>
        </p:txBody>
      </p:sp>
      <p:sp>
        <p:nvSpPr>
          <p:cNvPr id="10246" name="Rectangle 23"/>
          <p:cNvSpPr>
            <a:spLocks noChangeArrowheads="1"/>
          </p:cNvSpPr>
          <p:nvPr/>
        </p:nvSpPr>
        <p:spPr bwMode="auto">
          <a:xfrm>
            <a:off x="525463" y="2382838"/>
            <a:ext cx="15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en-US" sz="2400">
              <a:solidFill>
                <a:schemeClr val="bg1"/>
              </a:solidFill>
            </a:endParaRPr>
          </a:p>
        </p:txBody>
      </p:sp>
      <p:sp>
        <p:nvSpPr>
          <p:cNvPr id="10247" name="Rectangle 26"/>
          <p:cNvSpPr>
            <a:spLocks noChangeArrowheads="1"/>
          </p:cNvSpPr>
          <p:nvPr/>
        </p:nvSpPr>
        <p:spPr bwMode="auto">
          <a:xfrm>
            <a:off x="4121150" y="2382838"/>
            <a:ext cx="682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600" b="1">
                <a:solidFill>
                  <a:schemeClr val="bg1"/>
                </a:solidFill>
              </a:rPr>
              <a:t>(</a:t>
            </a:r>
            <a:endParaRPr lang="tr-TR">
              <a:solidFill>
                <a:schemeClr val="bg1"/>
              </a:solidFill>
            </a:endParaRPr>
          </a:p>
        </p:txBody>
      </p:sp>
      <p:grpSp>
        <p:nvGrpSpPr>
          <p:cNvPr id="10248" name="Group 111"/>
          <p:cNvGrpSpPr>
            <a:grpSpLocks/>
          </p:cNvGrpSpPr>
          <p:nvPr/>
        </p:nvGrpSpPr>
        <p:grpSpPr bwMode="auto">
          <a:xfrm>
            <a:off x="468313" y="2060575"/>
            <a:ext cx="1728787" cy="431800"/>
            <a:chOff x="1292" y="1298"/>
            <a:chExt cx="1089" cy="272"/>
          </a:xfrm>
        </p:grpSpPr>
        <p:sp>
          <p:nvSpPr>
            <p:cNvPr id="10340" name="Rectangle 24"/>
            <p:cNvSpPr>
              <a:spLocks noChangeArrowheads="1"/>
            </p:cNvSpPr>
            <p:nvPr/>
          </p:nvSpPr>
          <p:spPr bwMode="auto">
            <a:xfrm>
              <a:off x="1561" y="1397"/>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600" b="1">
                  <a:solidFill>
                    <a:schemeClr val="bg1"/>
                  </a:solidFill>
                </a:rPr>
                <a:t> </a:t>
              </a:r>
              <a:endParaRPr lang="tr-TR">
                <a:solidFill>
                  <a:schemeClr val="bg1"/>
                </a:solidFill>
              </a:endParaRPr>
            </a:p>
          </p:txBody>
        </p:sp>
        <p:sp>
          <p:nvSpPr>
            <p:cNvPr id="10341" name="Rectangle 25"/>
            <p:cNvSpPr>
              <a:spLocks noChangeArrowheads="1"/>
            </p:cNvSpPr>
            <p:nvPr/>
          </p:nvSpPr>
          <p:spPr bwMode="auto">
            <a:xfrm>
              <a:off x="1641" y="1397"/>
              <a:ext cx="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endParaRPr lang="en-US">
                <a:solidFill>
                  <a:schemeClr val="bg1"/>
                </a:solidFill>
              </a:endParaRPr>
            </a:p>
          </p:txBody>
        </p:sp>
        <p:sp>
          <p:nvSpPr>
            <p:cNvPr id="10342" name="Rectangle 27"/>
            <p:cNvSpPr>
              <a:spLocks noChangeArrowheads="1"/>
            </p:cNvSpPr>
            <p:nvPr/>
          </p:nvSpPr>
          <p:spPr bwMode="auto">
            <a:xfrm>
              <a:off x="1292" y="1330"/>
              <a:ext cx="60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600" b="1">
                  <a:solidFill>
                    <a:srgbClr val="000000"/>
                  </a:solidFill>
                </a:rPr>
                <a:t>(Million m</a:t>
              </a:r>
              <a:endParaRPr lang="tr-TR">
                <a:solidFill>
                  <a:srgbClr val="000000"/>
                </a:solidFill>
              </a:endParaRPr>
            </a:p>
          </p:txBody>
        </p:sp>
        <p:sp>
          <p:nvSpPr>
            <p:cNvPr id="10343" name="Rectangle 28"/>
            <p:cNvSpPr>
              <a:spLocks noChangeArrowheads="1"/>
            </p:cNvSpPr>
            <p:nvPr/>
          </p:nvSpPr>
          <p:spPr bwMode="auto">
            <a:xfrm>
              <a:off x="1882" y="1298"/>
              <a:ext cx="4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600" b="1">
                  <a:solidFill>
                    <a:srgbClr val="000000"/>
                  </a:solidFill>
                </a:rPr>
                <a:t>³</a:t>
              </a:r>
              <a:endParaRPr lang="tr-TR">
                <a:solidFill>
                  <a:srgbClr val="000000"/>
                </a:solidFill>
              </a:endParaRPr>
            </a:p>
          </p:txBody>
        </p:sp>
        <p:sp>
          <p:nvSpPr>
            <p:cNvPr id="10344" name="Rectangle 29"/>
            <p:cNvSpPr>
              <a:spLocks noChangeArrowheads="1"/>
            </p:cNvSpPr>
            <p:nvPr/>
          </p:nvSpPr>
          <p:spPr bwMode="auto">
            <a:xfrm>
              <a:off x="1935" y="1330"/>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600" b="1">
                  <a:solidFill>
                    <a:srgbClr val="000000"/>
                  </a:solidFill>
                </a:rPr>
                <a:t>/</a:t>
              </a:r>
              <a:endParaRPr lang="tr-TR">
                <a:solidFill>
                  <a:srgbClr val="000000"/>
                </a:solidFill>
              </a:endParaRPr>
            </a:p>
          </p:txBody>
        </p:sp>
        <p:sp>
          <p:nvSpPr>
            <p:cNvPr id="10345" name="Rectangle 30"/>
            <p:cNvSpPr>
              <a:spLocks noChangeArrowheads="1"/>
            </p:cNvSpPr>
            <p:nvPr/>
          </p:nvSpPr>
          <p:spPr bwMode="auto">
            <a:xfrm>
              <a:off x="1972" y="1330"/>
              <a:ext cx="179"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600" b="1">
                  <a:solidFill>
                    <a:srgbClr val="000000"/>
                  </a:solidFill>
                </a:rPr>
                <a:t>yıl </a:t>
              </a:r>
              <a:endParaRPr lang="tr-TR">
                <a:solidFill>
                  <a:srgbClr val="000000"/>
                </a:solidFill>
              </a:endParaRPr>
            </a:p>
          </p:txBody>
        </p:sp>
        <p:sp>
          <p:nvSpPr>
            <p:cNvPr id="10346" name="Rectangle 31"/>
            <p:cNvSpPr>
              <a:spLocks noChangeArrowheads="1"/>
            </p:cNvSpPr>
            <p:nvPr/>
          </p:nvSpPr>
          <p:spPr bwMode="auto">
            <a:xfrm>
              <a:off x="2145" y="1330"/>
              <a:ext cx="2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600" b="1">
                  <a:solidFill>
                    <a:srgbClr val="000000"/>
                  </a:solidFill>
                </a:rPr>
                <a:t>- %)</a:t>
              </a:r>
              <a:endParaRPr lang="tr-TR">
                <a:solidFill>
                  <a:srgbClr val="000000"/>
                </a:solidFill>
              </a:endParaRPr>
            </a:p>
          </p:txBody>
        </p:sp>
      </p:grpSp>
      <p:sp>
        <p:nvSpPr>
          <p:cNvPr id="10249" name="Freeform 9"/>
          <p:cNvSpPr>
            <a:spLocks/>
          </p:cNvSpPr>
          <p:nvPr/>
        </p:nvSpPr>
        <p:spPr bwMode="auto">
          <a:xfrm>
            <a:off x="1677988" y="3602038"/>
            <a:ext cx="1011237" cy="1528762"/>
          </a:xfrm>
          <a:custGeom>
            <a:avLst/>
            <a:gdLst>
              <a:gd name="T0" fmla="*/ 525720 w 327"/>
              <a:gd name="T1" fmla="*/ 0 h 483"/>
              <a:gd name="T2" fmla="*/ 0 w 327"/>
              <a:gd name="T3" fmla="*/ 297523 h 483"/>
              <a:gd name="T4" fmla="*/ 1011237 w 327"/>
              <a:gd name="T5" fmla="*/ 1528762 h 483"/>
              <a:gd name="T6" fmla="*/ 525720 w 327"/>
              <a:gd name="T7" fmla="*/ 0 h 48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7" h="483">
                <a:moveTo>
                  <a:pt x="170" y="0"/>
                </a:moveTo>
                <a:cubicBezTo>
                  <a:pt x="107" y="20"/>
                  <a:pt x="50" y="52"/>
                  <a:pt x="0" y="94"/>
                </a:cubicBezTo>
                <a:lnTo>
                  <a:pt x="327" y="483"/>
                </a:lnTo>
                <a:lnTo>
                  <a:pt x="170" y="0"/>
                </a:lnTo>
                <a:close/>
              </a:path>
            </a:pathLst>
          </a:custGeom>
          <a:solidFill>
            <a:srgbClr val="9999FF"/>
          </a:solidFill>
          <a:ln w="12700">
            <a:solidFill>
              <a:srgbClr val="000000"/>
            </a:solidFill>
            <a:prstDash val="solid"/>
            <a:round/>
            <a:headEnd/>
            <a:tailEnd/>
          </a:ln>
        </p:spPr>
        <p:txBody>
          <a:bodyPr/>
          <a:lstStyle/>
          <a:p>
            <a:endParaRPr lang="en-US"/>
          </a:p>
        </p:txBody>
      </p:sp>
      <p:sp>
        <p:nvSpPr>
          <p:cNvPr id="10250" name="Freeform 10"/>
          <p:cNvSpPr>
            <a:spLocks/>
          </p:cNvSpPr>
          <p:nvPr/>
        </p:nvSpPr>
        <p:spPr bwMode="auto">
          <a:xfrm>
            <a:off x="2205038" y="3522663"/>
            <a:ext cx="484187" cy="1608137"/>
          </a:xfrm>
          <a:custGeom>
            <a:avLst/>
            <a:gdLst>
              <a:gd name="T0" fmla="*/ 428675 w 157"/>
              <a:gd name="T1" fmla="*/ 0 h 508"/>
              <a:gd name="T2" fmla="*/ 0 w 157"/>
              <a:gd name="T3" fmla="*/ 79141 h 508"/>
              <a:gd name="T4" fmla="*/ 484187 w 157"/>
              <a:gd name="T5" fmla="*/ 1608137 h 508"/>
              <a:gd name="T6" fmla="*/ 428675 w 157"/>
              <a:gd name="T7" fmla="*/ 0 h 5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7" h="508">
                <a:moveTo>
                  <a:pt x="139" y="0"/>
                </a:moveTo>
                <a:cubicBezTo>
                  <a:pt x="91" y="2"/>
                  <a:pt x="44" y="10"/>
                  <a:pt x="0" y="25"/>
                </a:cubicBezTo>
                <a:lnTo>
                  <a:pt x="157" y="508"/>
                </a:lnTo>
                <a:lnTo>
                  <a:pt x="139" y="0"/>
                </a:lnTo>
                <a:close/>
              </a:path>
            </a:pathLst>
          </a:custGeom>
          <a:solidFill>
            <a:srgbClr val="993366"/>
          </a:solidFill>
          <a:ln w="12700">
            <a:solidFill>
              <a:srgbClr val="000000"/>
            </a:solidFill>
            <a:prstDash val="solid"/>
            <a:round/>
            <a:headEnd/>
            <a:tailEnd/>
          </a:ln>
        </p:spPr>
        <p:txBody>
          <a:bodyPr/>
          <a:lstStyle/>
          <a:p>
            <a:endParaRPr lang="en-US"/>
          </a:p>
        </p:txBody>
      </p:sp>
      <p:sp>
        <p:nvSpPr>
          <p:cNvPr id="10251" name="Freeform 11"/>
          <p:cNvSpPr>
            <a:spLocks/>
          </p:cNvSpPr>
          <p:nvPr/>
        </p:nvSpPr>
        <p:spPr bwMode="auto">
          <a:xfrm>
            <a:off x="2633663" y="3517900"/>
            <a:ext cx="249237" cy="1612900"/>
          </a:xfrm>
          <a:custGeom>
            <a:avLst/>
            <a:gdLst>
              <a:gd name="T0" fmla="*/ 249237 w 80"/>
              <a:gd name="T1" fmla="*/ 12675 h 509"/>
              <a:gd name="T2" fmla="*/ 56078 w 80"/>
              <a:gd name="T3" fmla="*/ 3169 h 509"/>
              <a:gd name="T4" fmla="*/ 0 w 80"/>
              <a:gd name="T5" fmla="*/ 3169 h 509"/>
              <a:gd name="T6" fmla="*/ 56078 w 80"/>
              <a:gd name="T7" fmla="*/ 1612900 h 509"/>
              <a:gd name="T8" fmla="*/ 249237 w 80"/>
              <a:gd name="T9" fmla="*/ 12675 h 5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 h="509">
                <a:moveTo>
                  <a:pt x="80" y="4"/>
                </a:moveTo>
                <a:cubicBezTo>
                  <a:pt x="59" y="2"/>
                  <a:pt x="39" y="1"/>
                  <a:pt x="18" y="1"/>
                </a:cubicBezTo>
                <a:cubicBezTo>
                  <a:pt x="12" y="0"/>
                  <a:pt x="6" y="1"/>
                  <a:pt x="0" y="1"/>
                </a:cubicBezTo>
                <a:lnTo>
                  <a:pt x="18" y="509"/>
                </a:lnTo>
                <a:lnTo>
                  <a:pt x="80" y="4"/>
                </a:lnTo>
                <a:close/>
              </a:path>
            </a:pathLst>
          </a:custGeom>
          <a:solidFill>
            <a:srgbClr val="FFFFCC"/>
          </a:solidFill>
          <a:ln w="12700">
            <a:solidFill>
              <a:srgbClr val="000000"/>
            </a:solidFill>
            <a:prstDash val="solid"/>
            <a:round/>
            <a:headEnd/>
            <a:tailEnd/>
          </a:ln>
        </p:spPr>
        <p:txBody>
          <a:bodyPr/>
          <a:lstStyle/>
          <a:p>
            <a:endParaRPr lang="en-US"/>
          </a:p>
        </p:txBody>
      </p:sp>
      <p:sp>
        <p:nvSpPr>
          <p:cNvPr id="10252" name="Freeform 12"/>
          <p:cNvSpPr>
            <a:spLocks/>
          </p:cNvSpPr>
          <p:nvPr/>
        </p:nvSpPr>
        <p:spPr bwMode="auto">
          <a:xfrm>
            <a:off x="2689225" y="3532188"/>
            <a:ext cx="325438" cy="1598612"/>
          </a:xfrm>
          <a:custGeom>
            <a:avLst/>
            <a:gdLst>
              <a:gd name="T0" fmla="*/ 325438 w 105"/>
              <a:gd name="T1" fmla="*/ 25325 h 505"/>
              <a:gd name="T2" fmla="*/ 192163 w 105"/>
              <a:gd name="T3" fmla="*/ 0 h 505"/>
              <a:gd name="T4" fmla="*/ 0 w 105"/>
              <a:gd name="T5" fmla="*/ 1598612 h 505"/>
              <a:gd name="T6" fmla="*/ 325438 w 105"/>
              <a:gd name="T7" fmla="*/ 25325 h 5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 h="505">
                <a:moveTo>
                  <a:pt x="105" y="8"/>
                </a:moveTo>
                <a:cubicBezTo>
                  <a:pt x="91" y="4"/>
                  <a:pt x="76" y="2"/>
                  <a:pt x="62" y="0"/>
                </a:cubicBezTo>
                <a:lnTo>
                  <a:pt x="0" y="505"/>
                </a:lnTo>
                <a:lnTo>
                  <a:pt x="105" y="8"/>
                </a:lnTo>
                <a:close/>
              </a:path>
            </a:pathLst>
          </a:custGeom>
          <a:solidFill>
            <a:srgbClr val="CCFFFF"/>
          </a:solidFill>
          <a:ln w="12700">
            <a:solidFill>
              <a:srgbClr val="000000"/>
            </a:solidFill>
            <a:prstDash val="solid"/>
            <a:round/>
            <a:headEnd/>
            <a:tailEnd/>
          </a:ln>
        </p:spPr>
        <p:txBody>
          <a:bodyPr/>
          <a:lstStyle/>
          <a:p>
            <a:endParaRPr lang="en-US"/>
          </a:p>
        </p:txBody>
      </p:sp>
      <p:sp>
        <p:nvSpPr>
          <p:cNvPr id="10253" name="Freeform 13"/>
          <p:cNvSpPr>
            <a:spLocks/>
          </p:cNvSpPr>
          <p:nvPr/>
        </p:nvSpPr>
        <p:spPr bwMode="auto">
          <a:xfrm>
            <a:off x="2689225" y="3557588"/>
            <a:ext cx="1204913" cy="1573212"/>
          </a:xfrm>
          <a:custGeom>
            <a:avLst/>
            <a:gdLst>
              <a:gd name="T0" fmla="*/ 1204913 w 389"/>
              <a:gd name="T1" fmla="*/ 534955 h 497"/>
              <a:gd name="T2" fmla="*/ 325234 w 389"/>
              <a:gd name="T3" fmla="*/ 0 h 497"/>
              <a:gd name="T4" fmla="*/ 0 w 389"/>
              <a:gd name="T5" fmla="*/ 1573212 h 497"/>
              <a:gd name="T6" fmla="*/ 1204913 w 389"/>
              <a:gd name="T7" fmla="*/ 534955 h 49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89" h="497">
                <a:moveTo>
                  <a:pt x="389" y="169"/>
                </a:moveTo>
                <a:cubicBezTo>
                  <a:pt x="316" y="83"/>
                  <a:pt x="216" y="23"/>
                  <a:pt x="105" y="0"/>
                </a:cubicBezTo>
                <a:lnTo>
                  <a:pt x="0" y="497"/>
                </a:lnTo>
                <a:lnTo>
                  <a:pt x="389" y="169"/>
                </a:lnTo>
                <a:close/>
              </a:path>
            </a:pathLst>
          </a:custGeom>
          <a:solidFill>
            <a:srgbClr val="660066"/>
          </a:solidFill>
          <a:ln w="12700">
            <a:solidFill>
              <a:srgbClr val="000000"/>
            </a:solidFill>
            <a:prstDash val="solid"/>
            <a:round/>
            <a:headEnd/>
            <a:tailEnd/>
          </a:ln>
        </p:spPr>
        <p:txBody>
          <a:bodyPr/>
          <a:lstStyle/>
          <a:p>
            <a:endParaRPr lang="en-US"/>
          </a:p>
        </p:txBody>
      </p:sp>
      <p:sp>
        <p:nvSpPr>
          <p:cNvPr id="10254" name="Freeform 14"/>
          <p:cNvSpPr>
            <a:spLocks/>
          </p:cNvSpPr>
          <p:nvPr/>
        </p:nvSpPr>
        <p:spPr bwMode="auto">
          <a:xfrm>
            <a:off x="2689225" y="4092575"/>
            <a:ext cx="1222375" cy="1038225"/>
          </a:xfrm>
          <a:custGeom>
            <a:avLst/>
            <a:gdLst>
              <a:gd name="T0" fmla="*/ 1222375 w 395"/>
              <a:gd name="T1" fmla="*/ 22157 h 328"/>
              <a:gd name="T2" fmla="*/ 1203807 w 395"/>
              <a:gd name="T3" fmla="*/ 0 h 328"/>
              <a:gd name="T4" fmla="*/ 0 w 395"/>
              <a:gd name="T5" fmla="*/ 1038225 h 328"/>
              <a:gd name="T6" fmla="*/ 1222375 w 395"/>
              <a:gd name="T7" fmla="*/ 22157 h 3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5" h="328">
                <a:moveTo>
                  <a:pt x="395" y="7"/>
                </a:moveTo>
                <a:cubicBezTo>
                  <a:pt x="393" y="5"/>
                  <a:pt x="391" y="3"/>
                  <a:pt x="389" y="0"/>
                </a:cubicBezTo>
                <a:lnTo>
                  <a:pt x="0" y="328"/>
                </a:lnTo>
                <a:lnTo>
                  <a:pt x="395" y="7"/>
                </a:lnTo>
                <a:close/>
              </a:path>
            </a:pathLst>
          </a:custGeom>
          <a:solidFill>
            <a:srgbClr val="FF8080"/>
          </a:solidFill>
          <a:ln w="12700">
            <a:solidFill>
              <a:srgbClr val="000000"/>
            </a:solidFill>
            <a:prstDash val="solid"/>
            <a:round/>
            <a:headEnd/>
            <a:tailEnd/>
          </a:ln>
        </p:spPr>
        <p:txBody>
          <a:bodyPr/>
          <a:lstStyle/>
          <a:p>
            <a:endParaRPr lang="en-US"/>
          </a:p>
        </p:txBody>
      </p:sp>
      <p:sp>
        <p:nvSpPr>
          <p:cNvPr id="10255" name="Freeform 15"/>
          <p:cNvSpPr>
            <a:spLocks/>
          </p:cNvSpPr>
          <p:nvPr/>
        </p:nvSpPr>
        <p:spPr bwMode="auto">
          <a:xfrm>
            <a:off x="2689225" y="4113213"/>
            <a:ext cx="1303338" cy="1017587"/>
          </a:xfrm>
          <a:custGeom>
            <a:avLst/>
            <a:gdLst>
              <a:gd name="T0" fmla="*/ 1303338 w 421"/>
              <a:gd name="T1" fmla="*/ 114122 h 321"/>
              <a:gd name="T2" fmla="*/ 1222847 w 421"/>
              <a:gd name="T3" fmla="*/ 0 h 321"/>
              <a:gd name="T4" fmla="*/ 0 w 421"/>
              <a:gd name="T5" fmla="*/ 1017587 h 321"/>
              <a:gd name="T6" fmla="*/ 1303338 w 421"/>
              <a:gd name="T7" fmla="*/ 114122 h 3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21" h="321">
                <a:moveTo>
                  <a:pt x="421" y="36"/>
                </a:moveTo>
                <a:cubicBezTo>
                  <a:pt x="413" y="24"/>
                  <a:pt x="404" y="12"/>
                  <a:pt x="395" y="0"/>
                </a:cubicBezTo>
                <a:lnTo>
                  <a:pt x="0" y="321"/>
                </a:lnTo>
                <a:lnTo>
                  <a:pt x="421" y="36"/>
                </a:lnTo>
                <a:close/>
              </a:path>
            </a:pathLst>
          </a:custGeom>
          <a:solidFill>
            <a:srgbClr val="0066CC"/>
          </a:solidFill>
          <a:ln w="12700">
            <a:solidFill>
              <a:srgbClr val="000000"/>
            </a:solidFill>
            <a:prstDash val="solid"/>
            <a:round/>
            <a:headEnd/>
            <a:tailEnd/>
          </a:ln>
        </p:spPr>
        <p:txBody>
          <a:bodyPr/>
          <a:lstStyle/>
          <a:p>
            <a:endParaRPr lang="en-US"/>
          </a:p>
        </p:txBody>
      </p:sp>
      <p:sp>
        <p:nvSpPr>
          <p:cNvPr id="10256" name="Freeform 16"/>
          <p:cNvSpPr>
            <a:spLocks/>
          </p:cNvSpPr>
          <p:nvPr/>
        </p:nvSpPr>
        <p:spPr bwMode="auto">
          <a:xfrm>
            <a:off x="2689225" y="4229100"/>
            <a:ext cx="1573213" cy="901700"/>
          </a:xfrm>
          <a:custGeom>
            <a:avLst/>
            <a:gdLst>
              <a:gd name="T0" fmla="*/ 1573213 w 508"/>
              <a:gd name="T1" fmla="*/ 898536 h 285"/>
              <a:gd name="T2" fmla="*/ 1303785 w 508"/>
              <a:gd name="T3" fmla="*/ 0 h 285"/>
              <a:gd name="T4" fmla="*/ 0 w 508"/>
              <a:gd name="T5" fmla="*/ 901700 h 285"/>
              <a:gd name="T6" fmla="*/ 1573213 w 508"/>
              <a:gd name="T7" fmla="*/ 898536 h 2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8" h="285">
                <a:moveTo>
                  <a:pt x="508" y="284"/>
                </a:moveTo>
                <a:cubicBezTo>
                  <a:pt x="508" y="183"/>
                  <a:pt x="478" y="84"/>
                  <a:pt x="421" y="0"/>
                </a:cubicBezTo>
                <a:lnTo>
                  <a:pt x="0" y="285"/>
                </a:lnTo>
                <a:lnTo>
                  <a:pt x="508" y="284"/>
                </a:lnTo>
                <a:close/>
              </a:path>
            </a:pathLst>
          </a:custGeom>
          <a:solidFill>
            <a:srgbClr val="CCCCFF"/>
          </a:solidFill>
          <a:ln w="12700">
            <a:solidFill>
              <a:srgbClr val="000000"/>
            </a:solidFill>
            <a:prstDash val="solid"/>
            <a:round/>
            <a:headEnd/>
            <a:tailEnd/>
          </a:ln>
        </p:spPr>
        <p:txBody>
          <a:bodyPr/>
          <a:lstStyle/>
          <a:p>
            <a:endParaRPr lang="en-US"/>
          </a:p>
        </p:txBody>
      </p:sp>
      <p:sp>
        <p:nvSpPr>
          <p:cNvPr id="10257" name="Freeform 17"/>
          <p:cNvSpPr>
            <a:spLocks/>
          </p:cNvSpPr>
          <p:nvPr/>
        </p:nvSpPr>
        <p:spPr bwMode="auto">
          <a:xfrm>
            <a:off x="2689225" y="5127625"/>
            <a:ext cx="1576388" cy="446088"/>
          </a:xfrm>
          <a:custGeom>
            <a:avLst/>
            <a:gdLst>
              <a:gd name="T0" fmla="*/ 1514447 w 509"/>
              <a:gd name="T1" fmla="*/ 446088 h 141"/>
              <a:gd name="T2" fmla="*/ 1576388 w 509"/>
              <a:gd name="T3" fmla="*/ 3164 h 141"/>
              <a:gd name="T4" fmla="*/ 1573291 w 509"/>
              <a:gd name="T5" fmla="*/ 0 h 141"/>
              <a:gd name="T6" fmla="*/ 0 w 509"/>
              <a:gd name="T7" fmla="*/ 3164 h 141"/>
              <a:gd name="T8" fmla="*/ 1514447 w 509"/>
              <a:gd name="T9" fmla="*/ 446088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9" h="141">
                <a:moveTo>
                  <a:pt x="489" y="141"/>
                </a:moveTo>
                <a:cubicBezTo>
                  <a:pt x="502" y="95"/>
                  <a:pt x="509" y="48"/>
                  <a:pt x="509" y="1"/>
                </a:cubicBezTo>
                <a:cubicBezTo>
                  <a:pt x="509" y="1"/>
                  <a:pt x="508" y="1"/>
                  <a:pt x="508" y="0"/>
                </a:cubicBezTo>
                <a:lnTo>
                  <a:pt x="0" y="1"/>
                </a:lnTo>
                <a:lnTo>
                  <a:pt x="489" y="141"/>
                </a:lnTo>
                <a:close/>
              </a:path>
            </a:pathLst>
          </a:custGeom>
          <a:solidFill>
            <a:srgbClr val="000080"/>
          </a:solidFill>
          <a:ln w="12700">
            <a:solidFill>
              <a:srgbClr val="000000"/>
            </a:solidFill>
            <a:prstDash val="solid"/>
            <a:round/>
            <a:headEnd/>
            <a:tailEnd/>
          </a:ln>
        </p:spPr>
        <p:txBody>
          <a:bodyPr/>
          <a:lstStyle/>
          <a:p>
            <a:endParaRPr lang="en-US"/>
          </a:p>
        </p:txBody>
      </p:sp>
      <p:sp>
        <p:nvSpPr>
          <p:cNvPr id="10258" name="Freeform 18"/>
          <p:cNvSpPr>
            <a:spLocks/>
          </p:cNvSpPr>
          <p:nvPr/>
        </p:nvSpPr>
        <p:spPr bwMode="auto">
          <a:xfrm>
            <a:off x="2689225" y="5130800"/>
            <a:ext cx="1514475" cy="496888"/>
          </a:xfrm>
          <a:custGeom>
            <a:avLst/>
            <a:gdLst>
              <a:gd name="T0" fmla="*/ 1498990 w 489"/>
              <a:gd name="T1" fmla="*/ 496888 h 157"/>
              <a:gd name="T2" fmla="*/ 1514475 w 489"/>
              <a:gd name="T3" fmla="*/ 443085 h 157"/>
              <a:gd name="T4" fmla="*/ 0 w 489"/>
              <a:gd name="T5" fmla="*/ 0 h 157"/>
              <a:gd name="T6" fmla="*/ 1498990 w 489"/>
              <a:gd name="T7" fmla="*/ 496888 h 1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89" h="157">
                <a:moveTo>
                  <a:pt x="484" y="157"/>
                </a:moveTo>
                <a:cubicBezTo>
                  <a:pt x="486" y="151"/>
                  <a:pt x="487" y="146"/>
                  <a:pt x="489" y="140"/>
                </a:cubicBezTo>
                <a:lnTo>
                  <a:pt x="0" y="0"/>
                </a:lnTo>
                <a:lnTo>
                  <a:pt x="484" y="157"/>
                </a:lnTo>
                <a:close/>
              </a:path>
            </a:pathLst>
          </a:custGeom>
          <a:solidFill>
            <a:srgbClr val="FF00FF"/>
          </a:solidFill>
          <a:ln w="12700">
            <a:solidFill>
              <a:srgbClr val="000000"/>
            </a:solidFill>
            <a:prstDash val="solid"/>
            <a:round/>
            <a:headEnd/>
            <a:tailEnd/>
          </a:ln>
        </p:spPr>
        <p:txBody>
          <a:bodyPr/>
          <a:lstStyle/>
          <a:p>
            <a:endParaRPr lang="en-US"/>
          </a:p>
        </p:txBody>
      </p:sp>
      <p:sp>
        <p:nvSpPr>
          <p:cNvPr id="10259" name="Freeform 19"/>
          <p:cNvSpPr>
            <a:spLocks/>
          </p:cNvSpPr>
          <p:nvPr/>
        </p:nvSpPr>
        <p:spPr bwMode="auto">
          <a:xfrm>
            <a:off x="2689225" y="5130800"/>
            <a:ext cx="1498600" cy="550863"/>
          </a:xfrm>
          <a:custGeom>
            <a:avLst/>
            <a:gdLst>
              <a:gd name="T0" fmla="*/ 1480022 w 484"/>
              <a:gd name="T1" fmla="*/ 550863 h 174"/>
              <a:gd name="T2" fmla="*/ 1498600 w 484"/>
              <a:gd name="T3" fmla="*/ 497043 h 174"/>
              <a:gd name="T4" fmla="*/ 0 w 484"/>
              <a:gd name="T5" fmla="*/ 0 h 174"/>
              <a:gd name="T6" fmla="*/ 1480022 w 484"/>
              <a:gd name="T7" fmla="*/ 550863 h 1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84" h="174">
                <a:moveTo>
                  <a:pt x="478" y="174"/>
                </a:moveTo>
                <a:cubicBezTo>
                  <a:pt x="480" y="168"/>
                  <a:pt x="482" y="163"/>
                  <a:pt x="484" y="157"/>
                </a:cubicBezTo>
                <a:lnTo>
                  <a:pt x="0" y="0"/>
                </a:lnTo>
                <a:lnTo>
                  <a:pt x="478" y="174"/>
                </a:lnTo>
                <a:close/>
              </a:path>
            </a:pathLst>
          </a:custGeom>
          <a:solidFill>
            <a:srgbClr val="FFFF00"/>
          </a:solidFill>
          <a:ln w="12700">
            <a:solidFill>
              <a:srgbClr val="000000"/>
            </a:solidFill>
            <a:prstDash val="solid"/>
            <a:round/>
            <a:headEnd/>
            <a:tailEnd/>
          </a:ln>
        </p:spPr>
        <p:txBody>
          <a:bodyPr/>
          <a:lstStyle/>
          <a:p>
            <a:endParaRPr lang="en-US"/>
          </a:p>
        </p:txBody>
      </p:sp>
      <p:sp>
        <p:nvSpPr>
          <p:cNvPr id="10260" name="Freeform 20"/>
          <p:cNvSpPr>
            <a:spLocks/>
          </p:cNvSpPr>
          <p:nvPr/>
        </p:nvSpPr>
        <p:spPr bwMode="auto">
          <a:xfrm>
            <a:off x="2689225" y="5130800"/>
            <a:ext cx="1481138" cy="1095375"/>
          </a:xfrm>
          <a:custGeom>
            <a:avLst/>
            <a:gdLst>
              <a:gd name="T0" fmla="*/ 1152685 w 478"/>
              <a:gd name="T1" fmla="*/ 1095375 h 346"/>
              <a:gd name="T2" fmla="*/ 1481138 w 478"/>
              <a:gd name="T3" fmla="*/ 550853 h 346"/>
              <a:gd name="T4" fmla="*/ 0 w 478"/>
              <a:gd name="T5" fmla="*/ 0 h 346"/>
              <a:gd name="T6" fmla="*/ 1152685 w 478"/>
              <a:gd name="T7" fmla="*/ 1095375 h 3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8" h="346">
                <a:moveTo>
                  <a:pt x="372" y="346"/>
                </a:moveTo>
                <a:cubicBezTo>
                  <a:pt x="419" y="296"/>
                  <a:pt x="455" y="238"/>
                  <a:pt x="478" y="174"/>
                </a:cubicBezTo>
                <a:lnTo>
                  <a:pt x="0" y="0"/>
                </a:lnTo>
                <a:lnTo>
                  <a:pt x="372" y="346"/>
                </a:lnTo>
                <a:close/>
              </a:path>
            </a:pathLst>
          </a:custGeom>
          <a:solidFill>
            <a:srgbClr val="00FFFF"/>
          </a:solidFill>
          <a:ln w="12700">
            <a:solidFill>
              <a:srgbClr val="000000"/>
            </a:solidFill>
            <a:prstDash val="solid"/>
            <a:round/>
            <a:headEnd/>
            <a:tailEnd/>
          </a:ln>
        </p:spPr>
        <p:txBody>
          <a:bodyPr/>
          <a:lstStyle/>
          <a:p>
            <a:endParaRPr lang="en-US"/>
          </a:p>
        </p:txBody>
      </p:sp>
      <p:sp>
        <p:nvSpPr>
          <p:cNvPr id="10261" name="Freeform 21"/>
          <p:cNvSpPr>
            <a:spLocks/>
          </p:cNvSpPr>
          <p:nvPr/>
        </p:nvSpPr>
        <p:spPr bwMode="auto">
          <a:xfrm>
            <a:off x="1117600" y="3898900"/>
            <a:ext cx="2722563" cy="2843213"/>
          </a:xfrm>
          <a:custGeom>
            <a:avLst/>
            <a:gdLst>
              <a:gd name="T0" fmla="*/ 559982 w 880"/>
              <a:gd name="T1" fmla="*/ 0 h 898"/>
              <a:gd name="T2" fmla="*/ 0 w 880"/>
              <a:gd name="T3" fmla="*/ 1231637 h 898"/>
              <a:gd name="T4" fmla="*/ 1571661 w 880"/>
              <a:gd name="T5" fmla="*/ 2843213 h 898"/>
              <a:gd name="T6" fmla="*/ 2722563 w 880"/>
              <a:gd name="T7" fmla="*/ 2327129 h 898"/>
              <a:gd name="T8" fmla="*/ 1571661 w 880"/>
              <a:gd name="T9" fmla="*/ 1231637 h 898"/>
              <a:gd name="T10" fmla="*/ 559982 w 880"/>
              <a:gd name="T11" fmla="*/ 0 h 89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80" h="898">
                <a:moveTo>
                  <a:pt x="181" y="0"/>
                </a:moveTo>
                <a:cubicBezTo>
                  <a:pt x="66" y="96"/>
                  <a:pt x="0" y="239"/>
                  <a:pt x="0" y="389"/>
                </a:cubicBezTo>
                <a:cubicBezTo>
                  <a:pt x="0" y="670"/>
                  <a:pt x="227" y="898"/>
                  <a:pt x="508" y="898"/>
                </a:cubicBezTo>
                <a:cubicBezTo>
                  <a:pt x="649" y="897"/>
                  <a:pt x="784" y="839"/>
                  <a:pt x="880" y="735"/>
                </a:cubicBezTo>
                <a:lnTo>
                  <a:pt x="508" y="389"/>
                </a:lnTo>
                <a:lnTo>
                  <a:pt x="181" y="0"/>
                </a:lnTo>
                <a:close/>
              </a:path>
            </a:pathLst>
          </a:custGeom>
          <a:solidFill>
            <a:srgbClr val="800080"/>
          </a:solidFill>
          <a:ln w="12700">
            <a:solidFill>
              <a:srgbClr val="000000"/>
            </a:solidFill>
            <a:prstDash val="solid"/>
            <a:round/>
            <a:headEnd/>
            <a:tailEnd/>
          </a:ln>
        </p:spPr>
        <p:txBody>
          <a:bodyPr/>
          <a:lstStyle/>
          <a:p>
            <a:endParaRPr lang="en-US"/>
          </a:p>
        </p:txBody>
      </p:sp>
      <p:sp>
        <p:nvSpPr>
          <p:cNvPr id="10262" name="Freeform 32"/>
          <p:cNvSpPr>
            <a:spLocks/>
          </p:cNvSpPr>
          <p:nvPr/>
        </p:nvSpPr>
        <p:spPr bwMode="auto">
          <a:xfrm>
            <a:off x="1768475" y="3609975"/>
            <a:ext cx="160338" cy="114300"/>
          </a:xfrm>
          <a:custGeom>
            <a:avLst/>
            <a:gdLst>
              <a:gd name="T0" fmla="*/ 0 w 52"/>
              <a:gd name="T1" fmla="*/ 0 h 36"/>
              <a:gd name="T2" fmla="*/ 95586 w 52"/>
              <a:gd name="T3" fmla="*/ 0 h 36"/>
              <a:gd name="T4" fmla="*/ 160338 w 52"/>
              <a:gd name="T5" fmla="*/ 114300 h 36"/>
              <a:gd name="T6" fmla="*/ 0 60000 65536"/>
              <a:gd name="T7" fmla="*/ 0 60000 65536"/>
              <a:gd name="T8" fmla="*/ 0 60000 65536"/>
            </a:gdLst>
            <a:ahLst/>
            <a:cxnLst>
              <a:cxn ang="T6">
                <a:pos x="T0" y="T1"/>
              </a:cxn>
              <a:cxn ang="T7">
                <a:pos x="T2" y="T3"/>
              </a:cxn>
              <a:cxn ang="T8">
                <a:pos x="T4" y="T5"/>
              </a:cxn>
            </a:cxnLst>
            <a:rect l="0" t="0" r="r" b="b"/>
            <a:pathLst>
              <a:path w="52" h="36">
                <a:moveTo>
                  <a:pt x="0" y="0"/>
                </a:moveTo>
                <a:lnTo>
                  <a:pt x="31" y="0"/>
                </a:lnTo>
                <a:lnTo>
                  <a:pt x="52" y="3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63" name="Freeform 33"/>
          <p:cNvSpPr>
            <a:spLocks/>
          </p:cNvSpPr>
          <p:nvPr/>
        </p:nvSpPr>
        <p:spPr bwMode="auto">
          <a:xfrm>
            <a:off x="2300288" y="3382963"/>
            <a:ext cx="120650" cy="165100"/>
          </a:xfrm>
          <a:custGeom>
            <a:avLst/>
            <a:gdLst>
              <a:gd name="T0" fmla="*/ 0 w 39"/>
              <a:gd name="T1" fmla="*/ 0 h 52"/>
              <a:gd name="T2" fmla="*/ 95901 w 39"/>
              <a:gd name="T3" fmla="*/ 0 h 52"/>
              <a:gd name="T4" fmla="*/ 120650 w 39"/>
              <a:gd name="T5" fmla="*/ 165100 h 52"/>
              <a:gd name="T6" fmla="*/ 0 60000 65536"/>
              <a:gd name="T7" fmla="*/ 0 60000 65536"/>
              <a:gd name="T8" fmla="*/ 0 60000 65536"/>
            </a:gdLst>
            <a:ahLst/>
            <a:cxnLst>
              <a:cxn ang="T6">
                <a:pos x="T0" y="T1"/>
              </a:cxn>
              <a:cxn ang="T7">
                <a:pos x="T2" y="T3"/>
              </a:cxn>
              <a:cxn ang="T8">
                <a:pos x="T4" y="T5"/>
              </a:cxn>
            </a:cxnLst>
            <a:rect l="0" t="0" r="r" b="b"/>
            <a:pathLst>
              <a:path w="39" h="52">
                <a:moveTo>
                  <a:pt x="0" y="0"/>
                </a:moveTo>
                <a:lnTo>
                  <a:pt x="31" y="0"/>
                </a:lnTo>
                <a:lnTo>
                  <a:pt x="39" y="5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64" name="Freeform 34"/>
          <p:cNvSpPr>
            <a:spLocks/>
          </p:cNvSpPr>
          <p:nvPr/>
        </p:nvSpPr>
        <p:spPr bwMode="auto">
          <a:xfrm>
            <a:off x="2749550" y="3148013"/>
            <a:ext cx="98425" cy="374650"/>
          </a:xfrm>
          <a:custGeom>
            <a:avLst/>
            <a:gdLst>
              <a:gd name="T0" fmla="*/ 98425 w 32"/>
              <a:gd name="T1" fmla="*/ 0 h 118"/>
              <a:gd name="T2" fmla="*/ 3076 w 32"/>
              <a:gd name="T3" fmla="*/ 0 h 118"/>
              <a:gd name="T4" fmla="*/ 0 w 32"/>
              <a:gd name="T5" fmla="*/ 374650 h 118"/>
              <a:gd name="T6" fmla="*/ 0 60000 65536"/>
              <a:gd name="T7" fmla="*/ 0 60000 65536"/>
              <a:gd name="T8" fmla="*/ 0 60000 65536"/>
            </a:gdLst>
            <a:ahLst/>
            <a:cxnLst>
              <a:cxn ang="T6">
                <a:pos x="T0" y="T1"/>
              </a:cxn>
              <a:cxn ang="T7">
                <a:pos x="T2" y="T3"/>
              </a:cxn>
              <a:cxn ang="T8">
                <a:pos x="T4" y="T5"/>
              </a:cxn>
            </a:cxnLst>
            <a:rect l="0" t="0" r="r" b="b"/>
            <a:pathLst>
              <a:path w="32" h="118">
                <a:moveTo>
                  <a:pt x="32" y="0"/>
                </a:moveTo>
                <a:lnTo>
                  <a:pt x="1" y="0"/>
                </a:lnTo>
                <a:lnTo>
                  <a:pt x="0" y="11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65" name="Freeform 35"/>
          <p:cNvSpPr>
            <a:spLocks/>
          </p:cNvSpPr>
          <p:nvPr/>
        </p:nvSpPr>
        <p:spPr bwMode="auto">
          <a:xfrm>
            <a:off x="2940050" y="3376613"/>
            <a:ext cx="115888" cy="163512"/>
          </a:xfrm>
          <a:custGeom>
            <a:avLst/>
            <a:gdLst>
              <a:gd name="T0" fmla="*/ 115888 w 37"/>
              <a:gd name="T1" fmla="*/ 0 h 52"/>
              <a:gd name="T2" fmla="*/ 18793 w 37"/>
              <a:gd name="T3" fmla="*/ 0 h 52"/>
              <a:gd name="T4" fmla="*/ 0 w 37"/>
              <a:gd name="T5" fmla="*/ 163512 h 52"/>
              <a:gd name="T6" fmla="*/ 0 60000 65536"/>
              <a:gd name="T7" fmla="*/ 0 60000 65536"/>
              <a:gd name="T8" fmla="*/ 0 60000 65536"/>
            </a:gdLst>
            <a:ahLst/>
            <a:cxnLst>
              <a:cxn ang="T6">
                <a:pos x="T0" y="T1"/>
              </a:cxn>
              <a:cxn ang="T7">
                <a:pos x="T2" y="T3"/>
              </a:cxn>
              <a:cxn ang="T8">
                <a:pos x="T4" y="T5"/>
              </a:cxn>
            </a:cxnLst>
            <a:rect l="0" t="0" r="r" b="b"/>
            <a:pathLst>
              <a:path w="37" h="52">
                <a:moveTo>
                  <a:pt x="37" y="0"/>
                </a:moveTo>
                <a:lnTo>
                  <a:pt x="6" y="0"/>
                </a:lnTo>
                <a:lnTo>
                  <a:pt x="0" y="5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66" name="Freeform 36"/>
          <p:cNvSpPr>
            <a:spLocks/>
          </p:cNvSpPr>
          <p:nvPr/>
        </p:nvSpPr>
        <p:spPr bwMode="auto">
          <a:xfrm>
            <a:off x="3900488" y="3860800"/>
            <a:ext cx="192087" cy="238125"/>
          </a:xfrm>
          <a:custGeom>
            <a:avLst/>
            <a:gdLst>
              <a:gd name="T0" fmla="*/ 192087 w 62"/>
              <a:gd name="T1" fmla="*/ 0 h 75"/>
              <a:gd name="T2" fmla="*/ 96044 w 62"/>
              <a:gd name="T3" fmla="*/ 0 h 75"/>
              <a:gd name="T4" fmla="*/ 0 w 62"/>
              <a:gd name="T5" fmla="*/ 238125 h 75"/>
              <a:gd name="T6" fmla="*/ 0 60000 65536"/>
              <a:gd name="T7" fmla="*/ 0 60000 65536"/>
              <a:gd name="T8" fmla="*/ 0 60000 65536"/>
            </a:gdLst>
            <a:ahLst/>
            <a:cxnLst>
              <a:cxn ang="T6">
                <a:pos x="T0" y="T1"/>
              </a:cxn>
              <a:cxn ang="T7">
                <a:pos x="T2" y="T3"/>
              </a:cxn>
              <a:cxn ang="T8">
                <a:pos x="T4" y="T5"/>
              </a:cxn>
            </a:cxnLst>
            <a:rect l="0" t="0" r="r" b="b"/>
            <a:pathLst>
              <a:path w="62" h="75">
                <a:moveTo>
                  <a:pt x="62" y="0"/>
                </a:moveTo>
                <a:lnTo>
                  <a:pt x="31" y="0"/>
                </a:lnTo>
                <a:lnTo>
                  <a:pt x="0" y="7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67" name="Freeform 37"/>
          <p:cNvSpPr>
            <a:spLocks/>
          </p:cNvSpPr>
          <p:nvPr/>
        </p:nvSpPr>
        <p:spPr bwMode="auto">
          <a:xfrm>
            <a:off x="3952875" y="4087813"/>
            <a:ext cx="196850" cy="76200"/>
          </a:xfrm>
          <a:custGeom>
            <a:avLst/>
            <a:gdLst>
              <a:gd name="T0" fmla="*/ 196850 w 64"/>
              <a:gd name="T1" fmla="*/ 0 h 24"/>
              <a:gd name="T2" fmla="*/ 101501 w 64"/>
              <a:gd name="T3" fmla="*/ 0 h 24"/>
              <a:gd name="T4" fmla="*/ 0 w 64"/>
              <a:gd name="T5" fmla="*/ 76200 h 24"/>
              <a:gd name="T6" fmla="*/ 0 60000 65536"/>
              <a:gd name="T7" fmla="*/ 0 60000 65536"/>
              <a:gd name="T8" fmla="*/ 0 60000 65536"/>
            </a:gdLst>
            <a:ahLst/>
            <a:cxnLst>
              <a:cxn ang="T6">
                <a:pos x="T0" y="T1"/>
              </a:cxn>
              <a:cxn ang="T7">
                <a:pos x="T2" y="T3"/>
              </a:cxn>
              <a:cxn ang="T8">
                <a:pos x="T4" y="T5"/>
              </a:cxn>
            </a:cxnLst>
            <a:rect l="0" t="0" r="r" b="b"/>
            <a:pathLst>
              <a:path w="64" h="24">
                <a:moveTo>
                  <a:pt x="64" y="0"/>
                </a:moveTo>
                <a:lnTo>
                  <a:pt x="33" y="0"/>
                </a:lnTo>
                <a:lnTo>
                  <a:pt x="0" y="2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68" name="Freeform 38"/>
          <p:cNvSpPr>
            <a:spLocks/>
          </p:cNvSpPr>
          <p:nvPr/>
        </p:nvSpPr>
        <p:spPr bwMode="auto">
          <a:xfrm>
            <a:off x="4200525" y="5605463"/>
            <a:ext cx="215900" cy="39687"/>
          </a:xfrm>
          <a:custGeom>
            <a:avLst/>
            <a:gdLst>
              <a:gd name="T0" fmla="*/ 215900 w 70"/>
              <a:gd name="T1" fmla="*/ 39687 h 12"/>
              <a:gd name="T2" fmla="*/ 120287 w 70"/>
              <a:gd name="T3" fmla="*/ 39687 h 12"/>
              <a:gd name="T4" fmla="*/ 0 w 70"/>
              <a:gd name="T5" fmla="*/ 0 h 12"/>
              <a:gd name="T6" fmla="*/ 0 60000 65536"/>
              <a:gd name="T7" fmla="*/ 0 60000 65536"/>
              <a:gd name="T8" fmla="*/ 0 60000 65536"/>
            </a:gdLst>
            <a:ahLst/>
            <a:cxnLst>
              <a:cxn ang="T6">
                <a:pos x="T0" y="T1"/>
              </a:cxn>
              <a:cxn ang="T7">
                <a:pos x="T2" y="T3"/>
              </a:cxn>
              <a:cxn ang="T8">
                <a:pos x="T4" y="T5"/>
              </a:cxn>
            </a:cxnLst>
            <a:rect l="0" t="0" r="r" b="b"/>
            <a:pathLst>
              <a:path w="70" h="12">
                <a:moveTo>
                  <a:pt x="70" y="12"/>
                </a:moveTo>
                <a:lnTo>
                  <a:pt x="39" y="12"/>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69" name="Freeform 39"/>
          <p:cNvSpPr>
            <a:spLocks/>
          </p:cNvSpPr>
          <p:nvPr/>
        </p:nvSpPr>
        <p:spPr bwMode="auto">
          <a:xfrm>
            <a:off x="4181475" y="5659438"/>
            <a:ext cx="214313" cy="295275"/>
          </a:xfrm>
          <a:custGeom>
            <a:avLst/>
            <a:gdLst>
              <a:gd name="T0" fmla="*/ 214313 w 69"/>
              <a:gd name="T1" fmla="*/ 295275 h 93"/>
              <a:gd name="T2" fmla="*/ 118027 w 69"/>
              <a:gd name="T3" fmla="*/ 295275 h 93"/>
              <a:gd name="T4" fmla="*/ 0 w 69"/>
              <a:gd name="T5" fmla="*/ 0 h 93"/>
              <a:gd name="T6" fmla="*/ 0 60000 65536"/>
              <a:gd name="T7" fmla="*/ 0 60000 65536"/>
              <a:gd name="T8" fmla="*/ 0 60000 65536"/>
            </a:gdLst>
            <a:ahLst/>
            <a:cxnLst>
              <a:cxn ang="T6">
                <a:pos x="T0" y="T1"/>
              </a:cxn>
              <a:cxn ang="T7">
                <a:pos x="T2" y="T3"/>
              </a:cxn>
              <a:cxn ang="T8">
                <a:pos x="T4" y="T5"/>
              </a:cxn>
            </a:cxnLst>
            <a:rect l="0" t="0" r="r" b="b"/>
            <a:pathLst>
              <a:path w="69" h="93">
                <a:moveTo>
                  <a:pt x="69" y="93"/>
                </a:moveTo>
                <a:lnTo>
                  <a:pt x="38" y="93"/>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70" name="Freeform 40"/>
          <p:cNvSpPr>
            <a:spLocks/>
          </p:cNvSpPr>
          <p:nvPr/>
        </p:nvSpPr>
        <p:spPr bwMode="auto">
          <a:xfrm>
            <a:off x="4043363" y="5964238"/>
            <a:ext cx="204787" cy="301625"/>
          </a:xfrm>
          <a:custGeom>
            <a:avLst/>
            <a:gdLst>
              <a:gd name="T0" fmla="*/ 204787 w 66"/>
              <a:gd name="T1" fmla="*/ 301625 h 95"/>
              <a:gd name="T2" fmla="*/ 108599 w 66"/>
              <a:gd name="T3" fmla="*/ 301625 h 95"/>
              <a:gd name="T4" fmla="*/ 0 w 66"/>
              <a:gd name="T5" fmla="*/ 0 h 95"/>
              <a:gd name="T6" fmla="*/ 0 60000 65536"/>
              <a:gd name="T7" fmla="*/ 0 60000 65536"/>
              <a:gd name="T8" fmla="*/ 0 60000 65536"/>
            </a:gdLst>
            <a:ahLst/>
            <a:cxnLst>
              <a:cxn ang="T6">
                <a:pos x="T0" y="T1"/>
              </a:cxn>
              <a:cxn ang="T7">
                <a:pos x="T2" y="T3"/>
              </a:cxn>
              <a:cxn ang="T8">
                <a:pos x="T4" y="T5"/>
              </a:cxn>
            </a:cxnLst>
            <a:rect l="0" t="0" r="r" b="b"/>
            <a:pathLst>
              <a:path w="66" h="95">
                <a:moveTo>
                  <a:pt x="66" y="95"/>
                </a:moveTo>
                <a:lnTo>
                  <a:pt x="35" y="95"/>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71" name="Rectangle 41"/>
          <p:cNvSpPr>
            <a:spLocks noChangeArrowheads="1"/>
          </p:cNvSpPr>
          <p:nvPr/>
        </p:nvSpPr>
        <p:spPr bwMode="auto">
          <a:xfrm>
            <a:off x="433388" y="3532188"/>
            <a:ext cx="6905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Terkos Dam</a:t>
            </a:r>
            <a:endParaRPr lang="tr-TR">
              <a:solidFill>
                <a:srgbClr val="000000"/>
              </a:solidFill>
            </a:endParaRPr>
          </a:p>
        </p:txBody>
      </p:sp>
      <p:sp>
        <p:nvSpPr>
          <p:cNvPr id="10272" name="Rectangle 42"/>
          <p:cNvSpPr>
            <a:spLocks noChangeArrowheads="1"/>
          </p:cNvSpPr>
          <p:nvPr/>
        </p:nvSpPr>
        <p:spPr bwMode="auto">
          <a:xfrm>
            <a:off x="1203325" y="3532188"/>
            <a:ext cx="68263"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273" name="Rectangle 43"/>
          <p:cNvSpPr>
            <a:spLocks noChangeArrowheads="1"/>
          </p:cNvSpPr>
          <p:nvPr/>
        </p:nvSpPr>
        <p:spPr bwMode="auto">
          <a:xfrm>
            <a:off x="1277938" y="3532188"/>
            <a:ext cx="209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142</a:t>
            </a:r>
            <a:endParaRPr lang="tr-TR">
              <a:solidFill>
                <a:srgbClr val="000000"/>
              </a:solidFill>
            </a:endParaRPr>
          </a:p>
        </p:txBody>
      </p:sp>
      <p:sp>
        <p:nvSpPr>
          <p:cNvPr id="10274" name="Rectangle 44"/>
          <p:cNvSpPr>
            <a:spLocks noChangeArrowheads="1"/>
          </p:cNvSpPr>
          <p:nvPr/>
        </p:nvSpPr>
        <p:spPr bwMode="auto">
          <a:xfrm>
            <a:off x="1492250" y="3532188"/>
            <a:ext cx="68263"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275" name="Rectangle 45"/>
          <p:cNvSpPr>
            <a:spLocks noChangeArrowheads="1"/>
          </p:cNvSpPr>
          <p:nvPr/>
        </p:nvSpPr>
        <p:spPr bwMode="auto">
          <a:xfrm>
            <a:off x="1566863" y="3532188"/>
            <a:ext cx="68262"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6</a:t>
            </a:r>
            <a:endParaRPr lang="tr-TR">
              <a:solidFill>
                <a:srgbClr val="000000"/>
              </a:solidFill>
            </a:endParaRPr>
          </a:p>
        </p:txBody>
      </p:sp>
      <p:sp>
        <p:nvSpPr>
          <p:cNvPr id="10276" name="Rectangle 46"/>
          <p:cNvSpPr>
            <a:spLocks noChangeArrowheads="1"/>
          </p:cNvSpPr>
          <p:nvPr/>
        </p:nvSpPr>
        <p:spPr bwMode="auto">
          <a:xfrm>
            <a:off x="1638300" y="3532188"/>
            <a:ext cx="111125"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a:t>
            </a:r>
            <a:endParaRPr lang="tr-TR">
              <a:solidFill>
                <a:srgbClr val="000000"/>
              </a:solidFill>
            </a:endParaRPr>
          </a:p>
        </p:txBody>
      </p:sp>
      <p:sp>
        <p:nvSpPr>
          <p:cNvPr id="10277" name="Rectangle 47"/>
          <p:cNvSpPr>
            <a:spLocks noChangeArrowheads="1"/>
          </p:cNvSpPr>
          <p:nvPr/>
        </p:nvSpPr>
        <p:spPr bwMode="auto">
          <a:xfrm>
            <a:off x="481013" y="3303588"/>
            <a:ext cx="11604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Büyükçekmece Dam</a:t>
            </a:r>
            <a:endParaRPr lang="tr-TR">
              <a:solidFill>
                <a:srgbClr val="000000"/>
              </a:solidFill>
            </a:endParaRPr>
          </a:p>
        </p:txBody>
      </p:sp>
      <p:sp>
        <p:nvSpPr>
          <p:cNvPr id="10278" name="Rectangle 48"/>
          <p:cNvSpPr>
            <a:spLocks noChangeArrowheads="1"/>
          </p:cNvSpPr>
          <p:nvPr/>
        </p:nvSpPr>
        <p:spPr bwMode="auto">
          <a:xfrm>
            <a:off x="1738313" y="3303588"/>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279" name="Rectangle 49"/>
          <p:cNvSpPr>
            <a:spLocks noChangeArrowheads="1"/>
          </p:cNvSpPr>
          <p:nvPr/>
        </p:nvSpPr>
        <p:spPr bwMode="auto">
          <a:xfrm>
            <a:off x="1809750" y="3303588"/>
            <a:ext cx="209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100</a:t>
            </a:r>
            <a:endParaRPr lang="tr-TR">
              <a:solidFill>
                <a:srgbClr val="000000"/>
              </a:solidFill>
            </a:endParaRPr>
          </a:p>
        </p:txBody>
      </p:sp>
      <p:sp>
        <p:nvSpPr>
          <p:cNvPr id="10280" name="Rectangle 50"/>
          <p:cNvSpPr>
            <a:spLocks noChangeArrowheads="1"/>
          </p:cNvSpPr>
          <p:nvPr/>
        </p:nvSpPr>
        <p:spPr bwMode="auto">
          <a:xfrm>
            <a:off x="2024063" y="3303588"/>
            <a:ext cx="68262"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chemeClr val="bg1"/>
                </a:solidFill>
              </a:rPr>
              <a:t>; </a:t>
            </a:r>
            <a:endParaRPr lang="tr-TR">
              <a:solidFill>
                <a:schemeClr val="bg1"/>
              </a:solidFill>
            </a:endParaRPr>
          </a:p>
        </p:txBody>
      </p:sp>
      <p:sp>
        <p:nvSpPr>
          <p:cNvPr id="10281" name="Rectangle 51"/>
          <p:cNvSpPr>
            <a:spLocks noChangeArrowheads="1"/>
          </p:cNvSpPr>
          <p:nvPr/>
        </p:nvSpPr>
        <p:spPr bwMode="auto">
          <a:xfrm>
            <a:off x="2098675" y="3303588"/>
            <a:ext cx="68263"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4</a:t>
            </a:r>
            <a:endParaRPr lang="tr-TR">
              <a:solidFill>
                <a:srgbClr val="000000"/>
              </a:solidFill>
            </a:endParaRPr>
          </a:p>
        </p:txBody>
      </p:sp>
      <p:sp>
        <p:nvSpPr>
          <p:cNvPr id="10282" name="Rectangle 52"/>
          <p:cNvSpPr>
            <a:spLocks noChangeArrowheads="1"/>
          </p:cNvSpPr>
          <p:nvPr/>
        </p:nvSpPr>
        <p:spPr bwMode="auto">
          <a:xfrm>
            <a:off x="2170113" y="3303588"/>
            <a:ext cx="111125"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a:t>
            </a:r>
            <a:endParaRPr lang="tr-TR">
              <a:solidFill>
                <a:srgbClr val="000000"/>
              </a:solidFill>
            </a:endParaRPr>
          </a:p>
        </p:txBody>
      </p:sp>
      <p:sp>
        <p:nvSpPr>
          <p:cNvPr id="10283" name="Rectangle 53"/>
          <p:cNvSpPr>
            <a:spLocks noChangeArrowheads="1"/>
          </p:cNvSpPr>
          <p:nvPr/>
        </p:nvSpPr>
        <p:spPr bwMode="auto">
          <a:xfrm>
            <a:off x="3073400" y="3297238"/>
            <a:ext cx="844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Alibeyköy Dam</a:t>
            </a:r>
          </a:p>
        </p:txBody>
      </p:sp>
      <p:sp>
        <p:nvSpPr>
          <p:cNvPr id="10284" name="Rectangle 54"/>
          <p:cNvSpPr>
            <a:spLocks noChangeArrowheads="1"/>
          </p:cNvSpPr>
          <p:nvPr/>
        </p:nvSpPr>
        <p:spPr bwMode="auto">
          <a:xfrm>
            <a:off x="4010025" y="3297238"/>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285" name="Rectangle 55"/>
          <p:cNvSpPr>
            <a:spLocks noChangeArrowheads="1"/>
          </p:cNvSpPr>
          <p:nvPr/>
        </p:nvSpPr>
        <p:spPr bwMode="auto">
          <a:xfrm>
            <a:off x="4083050" y="3297238"/>
            <a:ext cx="139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36</a:t>
            </a:r>
            <a:endParaRPr lang="tr-TR">
              <a:solidFill>
                <a:srgbClr val="000000"/>
              </a:solidFill>
            </a:endParaRPr>
          </a:p>
        </p:txBody>
      </p:sp>
      <p:sp>
        <p:nvSpPr>
          <p:cNvPr id="10286" name="Rectangle 56"/>
          <p:cNvSpPr>
            <a:spLocks noChangeArrowheads="1"/>
          </p:cNvSpPr>
          <p:nvPr/>
        </p:nvSpPr>
        <p:spPr bwMode="auto">
          <a:xfrm>
            <a:off x="4224338" y="3297238"/>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chemeClr val="bg1"/>
                </a:solidFill>
              </a:rPr>
              <a:t>; </a:t>
            </a:r>
            <a:endParaRPr lang="tr-TR">
              <a:solidFill>
                <a:schemeClr val="bg1"/>
              </a:solidFill>
            </a:endParaRPr>
          </a:p>
        </p:txBody>
      </p:sp>
      <p:sp>
        <p:nvSpPr>
          <p:cNvPr id="10287" name="Rectangle 57"/>
          <p:cNvSpPr>
            <a:spLocks noChangeArrowheads="1"/>
          </p:cNvSpPr>
          <p:nvPr/>
        </p:nvSpPr>
        <p:spPr bwMode="auto">
          <a:xfrm>
            <a:off x="4298950" y="3297238"/>
            <a:ext cx="68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2</a:t>
            </a:r>
            <a:endParaRPr lang="tr-TR">
              <a:solidFill>
                <a:srgbClr val="000000"/>
              </a:solidFill>
            </a:endParaRPr>
          </a:p>
        </p:txBody>
      </p:sp>
      <p:sp>
        <p:nvSpPr>
          <p:cNvPr id="10288" name="Rectangle 58"/>
          <p:cNvSpPr>
            <a:spLocks noChangeArrowheads="1"/>
          </p:cNvSpPr>
          <p:nvPr/>
        </p:nvSpPr>
        <p:spPr bwMode="auto">
          <a:xfrm>
            <a:off x="4370388" y="3297238"/>
            <a:ext cx="1111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a:t>
            </a:r>
            <a:endParaRPr lang="tr-TR">
              <a:solidFill>
                <a:srgbClr val="000000"/>
              </a:solidFill>
            </a:endParaRPr>
          </a:p>
        </p:txBody>
      </p:sp>
      <p:sp>
        <p:nvSpPr>
          <p:cNvPr id="10289" name="Rectangle 59"/>
          <p:cNvSpPr>
            <a:spLocks noChangeArrowheads="1"/>
          </p:cNvSpPr>
          <p:nvPr/>
        </p:nvSpPr>
        <p:spPr bwMode="auto">
          <a:xfrm>
            <a:off x="3543300" y="3525838"/>
            <a:ext cx="129698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Istrancalar; 235.2; 11%</a:t>
            </a:r>
            <a:endParaRPr lang="tr-TR">
              <a:solidFill>
                <a:srgbClr val="000000"/>
              </a:solidFill>
            </a:endParaRPr>
          </a:p>
        </p:txBody>
      </p:sp>
      <p:sp>
        <p:nvSpPr>
          <p:cNvPr id="10290" name="Rectangle 60"/>
          <p:cNvSpPr>
            <a:spLocks noChangeArrowheads="1"/>
          </p:cNvSpPr>
          <p:nvPr/>
        </p:nvSpPr>
        <p:spPr bwMode="auto">
          <a:xfrm>
            <a:off x="4262438" y="4535488"/>
            <a:ext cx="6778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Ömerli Dam</a:t>
            </a:r>
          </a:p>
        </p:txBody>
      </p:sp>
      <p:sp>
        <p:nvSpPr>
          <p:cNvPr id="10291" name="Rectangle 61"/>
          <p:cNvSpPr>
            <a:spLocks noChangeArrowheads="1"/>
          </p:cNvSpPr>
          <p:nvPr/>
        </p:nvSpPr>
        <p:spPr bwMode="auto">
          <a:xfrm>
            <a:off x="5029200" y="4535488"/>
            <a:ext cx="68263"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292" name="Rectangle 62"/>
          <p:cNvSpPr>
            <a:spLocks noChangeArrowheads="1"/>
          </p:cNvSpPr>
          <p:nvPr/>
        </p:nvSpPr>
        <p:spPr bwMode="auto">
          <a:xfrm>
            <a:off x="5103813" y="4535488"/>
            <a:ext cx="209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220</a:t>
            </a:r>
            <a:endParaRPr lang="tr-TR">
              <a:solidFill>
                <a:srgbClr val="000000"/>
              </a:solidFill>
            </a:endParaRPr>
          </a:p>
        </p:txBody>
      </p:sp>
      <p:sp>
        <p:nvSpPr>
          <p:cNvPr id="10293" name="Rectangle 63"/>
          <p:cNvSpPr>
            <a:spLocks noChangeArrowheads="1"/>
          </p:cNvSpPr>
          <p:nvPr/>
        </p:nvSpPr>
        <p:spPr bwMode="auto">
          <a:xfrm>
            <a:off x="5318125" y="4535488"/>
            <a:ext cx="68263"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chemeClr val="bg1"/>
                </a:solidFill>
              </a:rPr>
              <a:t>; </a:t>
            </a:r>
            <a:endParaRPr lang="tr-TR">
              <a:solidFill>
                <a:schemeClr val="bg1"/>
              </a:solidFill>
            </a:endParaRPr>
          </a:p>
        </p:txBody>
      </p:sp>
      <p:sp>
        <p:nvSpPr>
          <p:cNvPr id="10294" name="Rectangle 64"/>
          <p:cNvSpPr>
            <a:spLocks noChangeArrowheads="1"/>
          </p:cNvSpPr>
          <p:nvPr/>
        </p:nvSpPr>
        <p:spPr bwMode="auto">
          <a:xfrm>
            <a:off x="5392738" y="4535488"/>
            <a:ext cx="139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10</a:t>
            </a:r>
            <a:endParaRPr lang="tr-TR">
              <a:solidFill>
                <a:srgbClr val="000000"/>
              </a:solidFill>
            </a:endParaRPr>
          </a:p>
        </p:txBody>
      </p:sp>
      <p:sp>
        <p:nvSpPr>
          <p:cNvPr id="10295" name="Rectangle 65"/>
          <p:cNvSpPr>
            <a:spLocks noChangeArrowheads="1"/>
          </p:cNvSpPr>
          <p:nvPr/>
        </p:nvSpPr>
        <p:spPr bwMode="auto">
          <a:xfrm>
            <a:off x="5535613" y="4535488"/>
            <a:ext cx="1127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a:t>
            </a:r>
            <a:endParaRPr lang="tr-TR">
              <a:solidFill>
                <a:srgbClr val="000000"/>
              </a:solidFill>
            </a:endParaRPr>
          </a:p>
        </p:txBody>
      </p:sp>
      <p:sp>
        <p:nvSpPr>
          <p:cNvPr id="10296" name="Rectangle 66"/>
          <p:cNvSpPr>
            <a:spLocks noChangeArrowheads="1"/>
          </p:cNvSpPr>
          <p:nvPr/>
        </p:nvSpPr>
        <p:spPr bwMode="auto">
          <a:xfrm>
            <a:off x="4316413" y="5300663"/>
            <a:ext cx="6350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Darlık Dam</a:t>
            </a:r>
          </a:p>
        </p:txBody>
      </p:sp>
      <p:sp>
        <p:nvSpPr>
          <p:cNvPr id="10297" name="Rectangle 67"/>
          <p:cNvSpPr>
            <a:spLocks noChangeArrowheads="1"/>
          </p:cNvSpPr>
          <p:nvPr/>
        </p:nvSpPr>
        <p:spPr bwMode="auto">
          <a:xfrm>
            <a:off x="5032375" y="5300663"/>
            <a:ext cx="68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298" name="Rectangle 68"/>
          <p:cNvSpPr>
            <a:spLocks noChangeArrowheads="1"/>
          </p:cNvSpPr>
          <p:nvPr/>
        </p:nvSpPr>
        <p:spPr bwMode="auto">
          <a:xfrm>
            <a:off x="5106988" y="5300663"/>
            <a:ext cx="139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97</a:t>
            </a:r>
            <a:endParaRPr lang="tr-TR">
              <a:solidFill>
                <a:srgbClr val="000000"/>
              </a:solidFill>
            </a:endParaRPr>
          </a:p>
        </p:txBody>
      </p:sp>
      <p:sp>
        <p:nvSpPr>
          <p:cNvPr id="10299" name="Rectangle 69"/>
          <p:cNvSpPr>
            <a:spLocks noChangeArrowheads="1"/>
          </p:cNvSpPr>
          <p:nvPr/>
        </p:nvSpPr>
        <p:spPr bwMode="auto">
          <a:xfrm>
            <a:off x="5249863" y="5300663"/>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chemeClr val="bg1"/>
                </a:solidFill>
              </a:rPr>
              <a:t>; </a:t>
            </a:r>
            <a:endParaRPr lang="tr-TR">
              <a:solidFill>
                <a:schemeClr val="bg1"/>
              </a:solidFill>
            </a:endParaRPr>
          </a:p>
        </p:txBody>
      </p:sp>
      <p:sp>
        <p:nvSpPr>
          <p:cNvPr id="10300" name="Rectangle 70"/>
          <p:cNvSpPr>
            <a:spLocks noChangeArrowheads="1"/>
          </p:cNvSpPr>
          <p:nvPr/>
        </p:nvSpPr>
        <p:spPr bwMode="auto">
          <a:xfrm>
            <a:off x="5324475" y="5300663"/>
            <a:ext cx="68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4</a:t>
            </a:r>
            <a:endParaRPr lang="tr-TR">
              <a:solidFill>
                <a:srgbClr val="000000"/>
              </a:solidFill>
            </a:endParaRPr>
          </a:p>
        </p:txBody>
      </p:sp>
      <p:sp>
        <p:nvSpPr>
          <p:cNvPr id="10301" name="Rectangle 71"/>
          <p:cNvSpPr>
            <a:spLocks noChangeArrowheads="1"/>
          </p:cNvSpPr>
          <p:nvPr/>
        </p:nvSpPr>
        <p:spPr bwMode="auto">
          <a:xfrm>
            <a:off x="5395913" y="5300663"/>
            <a:ext cx="1127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a:t>
            </a:r>
            <a:endParaRPr lang="tr-TR">
              <a:solidFill>
                <a:srgbClr val="000000"/>
              </a:solidFill>
            </a:endParaRPr>
          </a:p>
        </p:txBody>
      </p:sp>
      <p:sp>
        <p:nvSpPr>
          <p:cNvPr id="10302" name="Rectangle 72"/>
          <p:cNvSpPr>
            <a:spLocks noChangeArrowheads="1"/>
          </p:cNvSpPr>
          <p:nvPr/>
        </p:nvSpPr>
        <p:spPr bwMode="auto">
          <a:xfrm>
            <a:off x="4435475" y="5564188"/>
            <a:ext cx="7715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Elmalı I and II</a:t>
            </a:r>
            <a:endParaRPr lang="tr-TR">
              <a:solidFill>
                <a:srgbClr val="000000"/>
              </a:solidFill>
            </a:endParaRPr>
          </a:p>
        </p:txBody>
      </p:sp>
      <p:sp>
        <p:nvSpPr>
          <p:cNvPr id="10303" name="Rectangle 73"/>
          <p:cNvSpPr>
            <a:spLocks noChangeArrowheads="1"/>
          </p:cNvSpPr>
          <p:nvPr/>
        </p:nvSpPr>
        <p:spPr bwMode="auto">
          <a:xfrm>
            <a:off x="5168900" y="5564188"/>
            <a:ext cx="68263"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chemeClr val="bg1"/>
                </a:solidFill>
              </a:rPr>
              <a:t>; </a:t>
            </a:r>
            <a:endParaRPr lang="tr-TR">
              <a:solidFill>
                <a:schemeClr val="bg1"/>
              </a:solidFill>
            </a:endParaRPr>
          </a:p>
        </p:txBody>
      </p:sp>
      <p:sp>
        <p:nvSpPr>
          <p:cNvPr id="10304" name="Rectangle 74"/>
          <p:cNvSpPr>
            <a:spLocks noChangeArrowheads="1"/>
          </p:cNvSpPr>
          <p:nvPr/>
        </p:nvSpPr>
        <p:spPr bwMode="auto">
          <a:xfrm>
            <a:off x="5243513" y="5564188"/>
            <a:ext cx="139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15</a:t>
            </a:r>
            <a:endParaRPr lang="tr-TR">
              <a:solidFill>
                <a:srgbClr val="000000"/>
              </a:solidFill>
            </a:endParaRPr>
          </a:p>
        </p:txBody>
      </p:sp>
      <p:sp>
        <p:nvSpPr>
          <p:cNvPr id="10305" name="Rectangle 75"/>
          <p:cNvSpPr>
            <a:spLocks noChangeArrowheads="1"/>
          </p:cNvSpPr>
          <p:nvPr/>
        </p:nvSpPr>
        <p:spPr bwMode="auto">
          <a:xfrm>
            <a:off x="5386388" y="5564188"/>
            <a:ext cx="68262"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306" name="Rectangle 76"/>
          <p:cNvSpPr>
            <a:spLocks noChangeArrowheads="1"/>
          </p:cNvSpPr>
          <p:nvPr/>
        </p:nvSpPr>
        <p:spPr bwMode="auto">
          <a:xfrm>
            <a:off x="5461000" y="5564188"/>
            <a:ext cx="68263"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1</a:t>
            </a:r>
            <a:endParaRPr lang="tr-TR">
              <a:solidFill>
                <a:srgbClr val="000000"/>
              </a:solidFill>
            </a:endParaRPr>
          </a:p>
        </p:txBody>
      </p:sp>
      <p:sp>
        <p:nvSpPr>
          <p:cNvPr id="10307" name="Rectangle 77"/>
          <p:cNvSpPr>
            <a:spLocks noChangeArrowheads="1"/>
          </p:cNvSpPr>
          <p:nvPr/>
        </p:nvSpPr>
        <p:spPr bwMode="auto">
          <a:xfrm>
            <a:off x="5532438" y="5564188"/>
            <a:ext cx="1127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a:t>
            </a:r>
            <a:endParaRPr lang="tr-TR">
              <a:solidFill>
                <a:srgbClr val="000000"/>
              </a:solidFill>
            </a:endParaRPr>
          </a:p>
        </p:txBody>
      </p:sp>
      <p:sp>
        <p:nvSpPr>
          <p:cNvPr id="10308" name="Rectangle 78"/>
          <p:cNvSpPr>
            <a:spLocks noChangeArrowheads="1"/>
          </p:cNvSpPr>
          <p:nvPr/>
        </p:nvSpPr>
        <p:spPr bwMode="auto">
          <a:xfrm>
            <a:off x="4414838" y="5792788"/>
            <a:ext cx="14065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Yeşilvadi Çevirme Yapısı</a:t>
            </a:r>
            <a:endParaRPr lang="tr-TR">
              <a:solidFill>
                <a:srgbClr val="000000"/>
              </a:solidFill>
            </a:endParaRPr>
          </a:p>
        </p:txBody>
      </p:sp>
      <p:sp>
        <p:nvSpPr>
          <p:cNvPr id="10309" name="Rectangle 79"/>
          <p:cNvSpPr>
            <a:spLocks noChangeArrowheads="1"/>
          </p:cNvSpPr>
          <p:nvPr/>
        </p:nvSpPr>
        <p:spPr bwMode="auto">
          <a:xfrm>
            <a:off x="5872163" y="5792788"/>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310" name="Rectangle 80"/>
          <p:cNvSpPr>
            <a:spLocks noChangeArrowheads="1"/>
          </p:cNvSpPr>
          <p:nvPr/>
        </p:nvSpPr>
        <p:spPr bwMode="auto">
          <a:xfrm>
            <a:off x="5945188" y="5792788"/>
            <a:ext cx="139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10</a:t>
            </a:r>
            <a:endParaRPr lang="tr-TR">
              <a:solidFill>
                <a:srgbClr val="000000"/>
              </a:solidFill>
            </a:endParaRPr>
          </a:p>
        </p:txBody>
      </p:sp>
      <p:sp>
        <p:nvSpPr>
          <p:cNvPr id="10311" name="Rectangle 81"/>
          <p:cNvSpPr>
            <a:spLocks noChangeArrowheads="1"/>
          </p:cNvSpPr>
          <p:nvPr/>
        </p:nvSpPr>
        <p:spPr bwMode="auto">
          <a:xfrm>
            <a:off x="6088063" y="5792788"/>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312" name="Rectangle 82"/>
          <p:cNvSpPr>
            <a:spLocks noChangeArrowheads="1"/>
          </p:cNvSpPr>
          <p:nvPr/>
        </p:nvSpPr>
        <p:spPr bwMode="auto">
          <a:xfrm>
            <a:off x="5178425" y="5957888"/>
            <a:ext cx="1825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0%</a:t>
            </a:r>
            <a:endParaRPr lang="tr-TR">
              <a:solidFill>
                <a:srgbClr val="000000"/>
              </a:solidFill>
            </a:endParaRPr>
          </a:p>
        </p:txBody>
      </p:sp>
      <p:sp>
        <p:nvSpPr>
          <p:cNvPr id="10313" name="Rectangle 83"/>
          <p:cNvSpPr>
            <a:spLocks noChangeArrowheads="1"/>
          </p:cNvSpPr>
          <p:nvPr/>
        </p:nvSpPr>
        <p:spPr bwMode="auto">
          <a:xfrm>
            <a:off x="4140200" y="3997325"/>
            <a:ext cx="10493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Şile Caisson Wells</a:t>
            </a:r>
            <a:endParaRPr lang="tr-TR">
              <a:solidFill>
                <a:srgbClr val="000000"/>
              </a:solidFill>
            </a:endParaRPr>
          </a:p>
        </p:txBody>
      </p:sp>
      <p:sp>
        <p:nvSpPr>
          <p:cNvPr id="10314" name="Rectangle 84"/>
          <p:cNvSpPr>
            <a:spLocks noChangeArrowheads="1"/>
          </p:cNvSpPr>
          <p:nvPr/>
        </p:nvSpPr>
        <p:spPr bwMode="auto">
          <a:xfrm>
            <a:off x="5151438" y="4008438"/>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chemeClr val="bg1"/>
                </a:solidFill>
              </a:rPr>
              <a:t>; </a:t>
            </a:r>
            <a:endParaRPr lang="tr-TR">
              <a:solidFill>
                <a:schemeClr val="bg1"/>
              </a:solidFill>
            </a:endParaRPr>
          </a:p>
        </p:txBody>
      </p:sp>
      <p:sp>
        <p:nvSpPr>
          <p:cNvPr id="10315" name="Rectangle 85"/>
          <p:cNvSpPr>
            <a:spLocks noChangeArrowheads="1"/>
          </p:cNvSpPr>
          <p:nvPr/>
        </p:nvSpPr>
        <p:spPr bwMode="auto">
          <a:xfrm>
            <a:off x="5224463" y="4008438"/>
            <a:ext cx="139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30</a:t>
            </a:r>
            <a:endParaRPr lang="tr-TR">
              <a:solidFill>
                <a:srgbClr val="000000"/>
              </a:solidFill>
            </a:endParaRPr>
          </a:p>
        </p:txBody>
      </p:sp>
      <p:sp>
        <p:nvSpPr>
          <p:cNvPr id="10316" name="Rectangle 86"/>
          <p:cNvSpPr>
            <a:spLocks noChangeArrowheads="1"/>
          </p:cNvSpPr>
          <p:nvPr/>
        </p:nvSpPr>
        <p:spPr bwMode="auto">
          <a:xfrm>
            <a:off x="5367338" y="4008438"/>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317" name="Rectangle 87"/>
          <p:cNvSpPr>
            <a:spLocks noChangeArrowheads="1"/>
          </p:cNvSpPr>
          <p:nvPr/>
        </p:nvSpPr>
        <p:spPr bwMode="auto">
          <a:xfrm>
            <a:off x="5438775" y="4008438"/>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1</a:t>
            </a:r>
            <a:endParaRPr lang="tr-TR">
              <a:solidFill>
                <a:srgbClr val="000000"/>
              </a:solidFill>
            </a:endParaRPr>
          </a:p>
        </p:txBody>
      </p:sp>
      <p:sp>
        <p:nvSpPr>
          <p:cNvPr id="10318" name="Rectangle 88"/>
          <p:cNvSpPr>
            <a:spLocks noChangeArrowheads="1"/>
          </p:cNvSpPr>
          <p:nvPr/>
        </p:nvSpPr>
        <p:spPr bwMode="auto">
          <a:xfrm>
            <a:off x="5540375" y="4008438"/>
            <a:ext cx="1111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a:t>
            </a:r>
            <a:endParaRPr lang="tr-TR">
              <a:solidFill>
                <a:srgbClr val="000000"/>
              </a:solidFill>
            </a:endParaRPr>
          </a:p>
        </p:txBody>
      </p:sp>
      <p:sp>
        <p:nvSpPr>
          <p:cNvPr id="10319" name="Rectangle 89"/>
          <p:cNvSpPr>
            <a:spLocks noChangeArrowheads="1"/>
          </p:cNvSpPr>
          <p:nvPr/>
        </p:nvSpPr>
        <p:spPr bwMode="auto">
          <a:xfrm>
            <a:off x="4202113" y="3783013"/>
            <a:ext cx="7302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Groundwater</a:t>
            </a:r>
            <a:endParaRPr lang="tr-TR">
              <a:solidFill>
                <a:srgbClr val="000000"/>
              </a:solidFill>
            </a:endParaRPr>
          </a:p>
        </p:txBody>
      </p:sp>
      <p:sp>
        <p:nvSpPr>
          <p:cNvPr id="10320" name="Rectangle 90"/>
          <p:cNvSpPr>
            <a:spLocks noChangeArrowheads="1"/>
          </p:cNvSpPr>
          <p:nvPr/>
        </p:nvSpPr>
        <p:spPr bwMode="auto">
          <a:xfrm>
            <a:off x="5076825" y="3783013"/>
            <a:ext cx="68263"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321" name="Rectangle 91"/>
          <p:cNvSpPr>
            <a:spLocks noChangeArrowheads="1"/>
          </p:cNvSpPr>
          <p:nvPr/>
        </p:nvSpPr>
        <p:spPr bwMode="auto">
          <a:xfrm>
            <a:off x="5148263" y="3783013"/>
            <a:ext cx="139700"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10</a:t>
            </a:r>
            <a:endParaRPr lang="tr-TR">
              <a:solidFill>
                <a:srgbClr val="000000"/>
              </a:solidFill>
            </a:endParaRPr>
          </a:p>
        </p:txBody>
      </p:sp>
      <p:sp>
        <p:nvSpPr>
          <p:cNvPr id="10322" name="Rectangle 92"/>
          <p:cNvSpPr>
            <a:spLocks noChangeArrowheads="1"/>
          </p:cNvSpPr>
          <p:nvPr/>
        </p:nvSpPr>
        <p:spPr bwMode="auto">
          <a:xfrm>
            <a:off x="5292725" y="3783013"/>
            <a:ext cx="68263"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323" name="Rectangle 93"/>
          <p:cNvSpPr>
            <a:spLocks noChangeArrowheads="1"/>
          </p:cNvSpPr>
          <p:nvPr/>
        </p:nvSpPr>
        <p:spPr bwMode="auto">
          <a:xfrm>
            <a:off x="5362575" y="3783013"/>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1</a:t>
            </a:r>
            <a:endParaRPr lang="tr-TR">
              <a:solidFill>
                <a:srgbClr val="000000"/>
              </a:solidFill>
            </a:endParaRPr>
          </a:p>
        </p:txBody>
      </p:sp>
      <p:sp>
        <p:nvSpPr>
          <p:cNvPr id="10324" name="Rectangle 94"/>
          <p:cNvSpPr>
            <a:spLocks noChangeArrowheads="1"/>
          </p:cNvSpPr>
          <p:nvPr/>
        </p:nvSpPr>
        <p:spPr bwMode="auto">
          <a:xfrm>
            <a:off x="5432425" y="3783013"/>
            <a:ext cx="111125"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a:t>
            </a:r>
            <a:endParaRPr lang="tr-TR">
              <a:solidFill>
                <a:srgbClr val="000000"/>
              </a:solidFill>
            </a:endParaRPr>
          </a:p>
        </p:txBody>
      </p:sp>
      <p:sp>
        <p:nvSpPr>
          <p:cNvPr id="10325" name="Rectangle 95"/>
          <p:cNvSpPr>
            <a:spLocks noChangeArrowheads="1"/>
          </p:cNvSpPr>
          <p:nvPr/>
        </p:nvSpPr>
        <p:spPr bwMode="auto">
          <a:xfrm>
            <a:off x="2865438" y="3068638"/>
            <a:ext cx="8366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Sazlıdere Dam</a:t>
            </a:r>
          </a:p>
        </p:txBody>
      </p:sp>
      <p:sp>
        <p:nvSpPr>
          <p:cNvPr id="10326" name="Rectangle 96"/>
          <p:cNvSpPr>
            <a:spLocks noChangeArrowheads="1"/>
          </p:cNvSpPr>
          <p:nvPr/>
        </p:nvSpPr>
        <p:spPr bwMode="auto">
          <a:xfrm>
            <a:off x="3792538" y="3068638"/>
            <a:ext cx="68262"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327" name="Rectangle 97"/>
          <p:cNvSpPr>
            <a:spLocks noChangeArrowheads="1"/>
          </p:cNvSpPr>
          <p:nvPr/>
        </p:nvSpPr>
        <p:spPr bwMode="auto">
          <a:xfrm>
            <a:off x="3867150" y="3068638"/>
            <a:ext cx="139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55</a:t>
            </a:r>
            <a:endParaRPr lang="tr-TR">
              <a:solidFill>
                <a:srgbClr val="000000"/>
              </a:solidFill>
            </a:endParaRPr>
          </a:p>
        </p:txBody>
      </p:sp>
      <p:sp>
        <p:nvSpPr>
          <p:cNvPr id="10328" name="Rectangle 98"/>
          <p:cNvSpPr>
            <a:spLocks noChangeArrowheads="1"/>
          </p:cNvSpPr>
          <p:nvPr/>
        </p:nvSpPr>
        <p:spPr bwMode="auto">
          <a:xfrm>
            <a:off x="4010025" y="3068638"/>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chemeClr val="bg1"/>
                </a:solidFill>
              </a:rPr>
              <a:t>; </a:t>
            </a:r>
            <a:endParaRPr lang="tr-TR">
              <a:solidFill>
                <a:schemeClr val="bg1"/>
              </a:solidFill>
            </a:endParaRPr>
          </a:p>
        </p:txBody>
      </p:sp>
      <p:sp>
        <p:nvSpPr>
          <p:cNvPr id="10329" name="Rectangle 99"/>
          <p:cNvSpPr>
            <a:spLocks noChangeArrowheads="1"/>
          </p:cNvSpPr>
          <p:nvPr/>
        </p:nvSpPr>
        <p:spPr bwMode="auto">
          <a:xfrm>
            <a:off x="4083050" y="3068638"/>
            <a:ext cx="71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2</a:t>
            </a:r>
            <a:endParaRPr lang="tr-TR">
              <a:solidFill>
                <a:srgbClr val="000000"/>
              </a:solidFill>
            </a:endParaRPr>
          </a:p>
        </p:txBody>
      </p:sp>
      <p:sp>
        <p:nvSpPr>
          <p:cNvPr id="10330" name="Rectangle 100"/>
          <p:cNvSpPr>
            <a:spLocks noChangeArrowheads="1"/>
          </p:cNvSpPr>
          <p:nvPr/>
        </p:nvSpPr>
        <p:spPr bwMode="auto">
          <a:xfrm>
            <a:off x="4154488" y="3068638"/>
            <a:ext cx="1127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a:t>
            </a:r>
            <a:endParaRPr lang="tr-TR">
              <a:solidFill>
                <a:srgbClr val="000000"/>
              </a:solidFill>
            </a:endParaRPr>
          </a:p>
        </p:txBody>
      </p:sp>
      <p:sp>
        <p:nvSpPr>
          <p:cNvPr id="10331" name="Rectangle 101"/>
          <p:cNvSpPr>
            <a:spLocks noChangeArrowheads="1"/>
          </p:cNvSpPr>
          <p:nvPr/>
        </p:nvSpPr>
        <p:spPr bwMode="auto">
          <a:xfrm>
            <a:off x="4265613" y="6184900"/>
            <a:ext cx="10541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Yesilçay Regulator</a:t>
            </a:r>
            <a:endParaRPr lang="tr-TR">
              <a:solidFill>
                <a:srgbClr val="000000"/>
              </a:solidFill>
            </a:endParaRPr>
          </a:p>
        </p:txBody>
      </p:sp>
      <p:sp>
        <p:nvSpPr>
          <p:cNvPr id="10332" name="Rectangle 102"/>
          <p:cNvSpPr>
            <a:spLocks noChangeArrowheads="1"/>
          </p:cNvSpPr>
          <p:nvPr/>
        </p:nvSpPr>
        <p:spPr bwMode="auto">
          <a:xfrm>
            <a:off x="5386388" y="6184900"/>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 </a:t>
            </a:r>
            <a:endParaRPr lang="tr-TR">
              <a:solidFill>
                <a:srgbClr val="000000"/>
              </a:solidFill>
            </a:endParaRPr>
          </a:p>
        </p:txBody>
      </p:sp>
      <p:sp>
        <p:nvSpPr>
          <p:cNvPr id="10333" name="Rectangle 103"/>
          <p:cNvSpPr>
            <a:spLocks noChangeArrowheads="1"/>
          </p:cNvSpPr>
          <p:nvPr/>
        </p:nvSpPr>
        <p:spPr bwMode="auto">
          <a:xfrm>
            <a:off x="5461000" y="6184900"/>
            <a:ext cx="209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145</a:t>
            </a:r>
            <a:endParaRPr lang="tr-TR">
              <a:solidFill>
                <a:srgbClr val="000000"/>
              </a:solidFill>
            </a:endParaRPr>
          </a:p>
        </p:txBody>
      </p:sp>
      <p:sp>
        <p:nvSpPr>
          <p:cNvPr id="10334" name="Rectangle 104"/>
          <p:cNvSpPr>
            <a:spLocks noChangeArrowheads="1"/>
          </p:cNvSpPr>
          <p:nvPr/>
        </p:nvSpPr>
        <p:spPr bwMode="auto">
          <a:xfrm>
            <a:off x="5673725" y="6184900"/>
            <a:ext cx="68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chemeClr val="bg1"/>
                </a:solidFill>
              </a:rPr>
              <a:t>; </a:t>
            </a:r>
            <a:endParaRPr lang="tr-TR">
              <a:solidFill>
                <a:schemeClr val="bg1"/>
              </a:solidFill>
            </a:endParaRPr>
          </a:p>
        </p:txBody>
      </p:sp>
      <p:sp>
        <p:nvSpPr>
          <p:cNvPr id="10335" name="Rectangle 105"/>
          <p:cNvSpPr>
            <a:spLocks noChangeArrowheads="1"/>
          </p:cNvSpPr>
          <p:nvPr/>
        </p:nvSpPr>
        <p:spPr bwMode="auto">
          <a:xfrm>
            <a:off x="5748338" y="6184900"/>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6</a:t>
            </a:r>
            <a:endParaRPr lang="tr-TR">
              <a:solidFill>
                <a:srgbClr val="000000"/>
              </a:solidFill>
            </a:endParaRPr>
          </a:p>
        </p:txBody>
      </p:sp>
      <p:sp>
        <p:nvSpPr>
          <p:cNvPr id="10336" name="Rectangle 106"/>
          <p:cNvSpPr>
            <a:spLocks noChangeArrowheads="1"/>
          </p:cNvSpPr>
          <p:nvPr/>
        </p:nvSpPr>
        <p:spPr bwMode="auto">
          <a:xfrm>
            <a:off x="5819775" y="6184900"/>
            <a:ext cx="1127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tr-TR" sz="1000">
                <a:solidFill>
                  <a:srgbClr val="000000"/>
                </a:solidFill>
              </a:rPr>
              <a:t>%</a:t>
            </a:r>
            <a:endParaRPr lang="tr-TR">
              <a:solidFill>
                <a:srgbClr val="000000"/>
              </a:solidFill>
            </a:endParaRPr>
          </a:p>
        </p:txBody>
      </p:sp>
      <p:sp>
        <p:nvSpPr>
          <p:cNvPr id="10337" name="Rectangle 107"/>
          <p:cNvSpPr>
            <a:spLocks noChangeArrowheads="1"/>
          </p:cNvSpPr>
          <p:nvPr/>
        </p:nvSpPr>
        <p:spPr bwMode="auto">
          <a:xfrm>
            <a:off x="1543050" y="5373688"/>
            <a:ext cx="10842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tr-TR" sz="1200" b="1">
                <a:solidFill>
                  <a:schemeClr val="bg1"/>
                </a:solidFill>
              </a:rPr>
              <a:t>Melen Project; </a:t>
            </a:r>
          </a:p>
          <a:p>
            <a:pPr algn="ctr"/>
            <a:r>
              <a:rPr lang="tr-TR" sz="1200" b="1">
                <a:solidFill>
                  <a:schemeClr val="bg1"/>
                </a:solidFill>
              </a:rPr>
              <a:t>1190; 53%</a:t>
            </a:r>
          </a:p>
        </p:txBody>
      </p:sp>
      <p:sp>
        <p:nvSpPr>
          <p:cNvPr id="10338" name="Rectangle 108"/>
          <p:cNvSpPr>
            <a:spLocks noChangeArrowheads="1"/>
          </p:cNvSpPr>
          <p:nvPr/>
        </p:nvSpPr>
        <p:spPr bwMode="auto">
          <a:xfrm>
            <a:off x="73025" y="415925"/>
            <a:ext cx="38512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tr-TR" sz="2400" b="1">
                <a:solidFill>
                  <a:srgbClr val="000000"/>
                </a:solidFill>
              </a:rPr>
              <a:t>Current and Prospective</a:t>
            </a:r>
          </a:p>
          <a:p>
            <a:r>
              <a:rPr lang="tr-TR" sz="2400" b="1">
                <a:solidFill>
                  <a:srgbClr val="000000"/>
                </a:solidFill>
              </a:rPr>
              <a:t> Water Resources </a:t>
            </a:r>
          </a:p>
          <a:p>
            <a:r>
              <a:rPr lang="tr-TR" sz="2400" b="1">
                <a:solidFill>
                  <a:srgbClr val="000000"/>
                </a:solidFill>
              </a:rPr>
              <a:t>for the Metropolitan</a:t>
            </a:r>
          </a:p>
        </p:txBody>
      </p:sp>
      <p:sp>
        <p:nvSpPr>
          <p:cNvPr id="10339" name="Rectangle 109"/>
          <p:cNvSpPr>
            <a:spLocks noChangeArrowheads="1"/>
          </p:cNvSpPr>
          <p:nvPr/>
        </p:nvSpPr>
        <p:spPr bwMode="auto">
          <a:xfrm>
            <a:off x="107950" y="1603375"/>
            <a:ext cx="23828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tr-TR" sz="2400" b="1">
                <a:solidFill>
                  <a:srgbClr val="000000"/>
                </a:solidFill>
              </a:rPr>
              <a:t>City of Istanbul</a:t>
            </a:r>
          </a:p>
        </p:txBody>
      </p:sp>
    </p:spTree>
    <p:extLst>
      <p:ext uri="{BB962C8B-B14F-4D97-AF65-F5344CB8AC3E}">
        <p14:creationId xmlns:p14="http://schemas.microsoft.com/office/powerpoint/2010/main" val="17752188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770" name="Group 2"/>
          <p:cNvGrpSpPr>
            <a:grpSpLocks/>
          </p:cNvGrpSpPr>
          <p:nvPr/>
        </p:nvGrpSpPr>
        <p:grpSpPr bwMode="auto">
          <a:xfrm>
            <a:off x="0" y="180975"/>
            <a:ext cx="8991600" cy="6753225"/>
            <a:chOff x="0" y="9"/>
            <a:chExt cx="5664" cy="4254"/>
          </a:xfrm>
        </p:grpSpPr>
        <p:pic>
          <p:nvPicPr>
            <p:cNvPr id="31751" name="Picture 3"/>
            <p:cNvPicPr>
              <a:picLocks noChangeAspect="1" noChangeArrowheads="1"/>
            </p:cNvPicPr>
            <p:nvPr/>
          </p:nvPicPr>
          <p:blipFill>
            <a:blip r:embed="rId2">
              <a:extLst>
                <a:ext uri="{28A0092B-C50C-407E-A947-70E740481C1C}">
                  <a14:useLocalDpi xmlns:a14="http://schemas.microsoft.com/office/drawing/2010/main" val="0"/>
                </a:ext>
              </a:extLst>
            </a:blip>
            <a:srcRect t="9599"/>
            <a:stretch>
              <a:fillRect/>
            </a:stretch>
          </p:blipFill>
          <p:spPr bwMode="auto">
            <a:xfrm>
              <a:off x="336" y="288"/>
              <a:ext cx="4944"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Rectangle 4"/>
            <p:cNvSpPr>
              <a:spLocks noChangeArrowheads="1"/>
            </p:cNvSpPr>
            <p:nvPr/>
          </p:nvSpPr>
          <p:spPr bwMode="auto">
            <a:xfrm>
              <a:off x="96" y="3167"/>
              <a:ext cx="5568" cy="1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GB" altLang="ja-JP" i="1">
                  <a:latin typeface="Verdana" pitchFamily="34" charset="0"/>
                  <a:ea typeface="MS PGothic" pitchFamily="34" charset="-128"/>
                </a:rPr>
                <a:t>Diagram illustrating major pathways of changes. Demographic and economic growth, and increasingly consumptive life style, drive the changes in hydrological cycles and freshwater resources through changes in land use, water withdrawals, and climate related to food production and the emission of the greenhouse gases (GHGs). (Modified from Oki, 2005 by </a:t>
              </a:r>
              <a:r>
                <a:rPr lang="tr-TR" altLang="ja-JP" i="1">
                  <a:latin typeface="Verdana" pitchFamily="34" charset="0"/>
                </a:rPr>
                <a:t>Ş</a:t>
              </a:r>
              <a:r>
                <a:rPr lang="en-US" altLang="ja-JP" i="1">
                  <a:latin typeface="Verdana" pitchFamily="34" charset="0"/>
                  <a:ea typeface="MS PGothic" pitchFamily="34" charset="-128"/>
                </a:rPr>
                <a:t>en, 2008</a:t>
              </a:r>
              <a:r>
                <a:rPr lang="en-GB" altLang="ja-JP" i="1">
                  <a:latin typeface="Verdana" pitchFamily="34" charset="0"/>
                  <a:ea typeface="MS PGothic" pitchFamily="34" charset="-128"/>
                </a:rPr>
                <a:t>).</a:t>
              </a:r>
            </a:p>
          </p:txBody>
        </p:sp>
        <p:sp>
          <p:nvSpPr>
            <p:cNvPr id="31753" name="Text Box 5"/>
            <p:cNvSpPr txBox="1">
              <a:spLocks noChangeArrowheads="1"/>
            </p:cNvSpPr>
            <p:nvPr/>
          </p:nvSpPr>
          <p:spPr bwMode="auto">
            <a:xfrm>
              <a:off x="3158" y="1319"/>
              <a:ext cx="47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solidFill>
                    <a:srgbClr val="FF0000"/>
                  </a:solidFill>
                </a:rPr>
                <a:t>Cities</a:t>
              </a:r>
            </a:p>
          </p:txBody>
        </p:sp>
        <p:sp>
          <p:nvSpPr>
            <p:cNvPr id="31754" name="Text Box 6"/>
            <p:cNvSpPr txBox="1">
              <a:spLocks noChangeArrowheads="1"/>
            </p:cNvSpPr>
            <p:nvPr/>
          </p:nvSpPr>
          <p:spPr bwMode="auto">
            <a:xfrm>
              <a:off x="3120" y="48"/>
              <a:ext cx="47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solidFill>
                    <a:srgbClr val="FF0000"/>
                  </a:solidFill>
                </a:rPr>
                <a:t>Cities</a:t>
              </a:r>
            </a:p>
          </p:txBody>
        </p:sp>
        <p:sp>
          <p:nvSpPr>
            <p:cNvPr id="31755" name="Text Box 7"/>
            <p:cNvSpPr txBox="1">
              <a:spLocks noChangeArrowheads="1"/>
            </p:cNvSpPr>
            <p:nvPr/>
          </p:nvSpPr>
          <p:spPr bwMode="auto">
            <a:xfrm>
              <a:off x="0" y="1824"/>
              <a:ext cx="47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solidFill>
                    <a:srgbClr val="FF0000"/>
                  </a:solidFill>
                </a:rPr>
                <a:t>Cities</a:t>
              </a:r>
            </a:p>
          </p:txBody>
        </p:sp>
        <p:sp>
          <p:nvSpPr>
            <p:cNvPr id="31756" name="Text Box 8"/>
            <p:cNvSpPr txBox="1">
              <a:spLocks noChangeArrowheads="1"/>
            </p:cNvSpPr>
            <p:nvPr/>
          </p:nvSpPr>
          <p:spPr bwMode="auto">
            <a:xfrm>
              <a:off x="4512" y="9"/>
              <a:ext cx="47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solidFill>
                    <a:srgbClr val="FF0000"/>
                  </a:solidFill>
                </a:rPr>
                <a:t>Cities</a:t>
              </a:r>
            </a:p>
          </p:txBody>
        </p:sp>
      </p:grpSp>
      <p:sp>
        <p:nvSpPr>
          <p:cNvPr id="160777" name="Text Box 9"/>
          <p:cNvSpPr txBox="1">
            <a:spLocks noChangeArrowheads="1"/>
          </p:cNvSpPr>
          <p:nvPr/>
        </p:nvSpPr>
        <p:spPr bwMode="auto">
          <a:xfrm>
            <a:off x="2362200" y="0"/>
            <a:ext cx="2825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t>HYDROLOGICAL CYCLE</a:t>
            </a:r>
          </a:p>
        </p:txBody>
      </p:sp>
      <p:sp>
        <p:nvSpPr>
          <p:cNvPr id="31748" name="Text Box 10"/>
          <p:cNvSpPr txBox="1">
            <a:spLocks noChangeArrowheads="1"/>
          </p:cNvSpPr>
          <p:nvPr/>
        </p:nvSpPr>
        <p:spPr bwMode="auto">
          <a:xfrm>
            <a:off x="6765925" y="3617913"/>
            <a:ext cx="1492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solidFill>
                  <a:srgbClr val="FF0000"/>
                </a:solidFill>
              </a:rPr>
              <a:t>DROUGHTS</a:t>
            </a:r>
          </a:p>
        </p:txBody>
      </p:sp>
      <p:sp>
        <p:nvSpPr>
          <p:cNvPr id="31749" name="Text Box 11"/>
          <p:cNvSpPr txBox="1">
            <a:spLocks noChangeArrowheads="1"/>
          </p:cNvSpPr>
          <p:nvPr/>
        </p:nvSpPr>
        <p:spPr bwMode="auto">
          <a:xfrm>
            <a:off x="6765925" y="3998913"/>
            <a:ext cx="1123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dirty="0">
                <a:solidFill>
                  <a:srgbClr val="FF0000"/>
                </a:solidFill>
              </a:rPr>
              <a:t>FLOODS</a:t>
            </a:r>
          </a:p>
        </p:txBody>
      </p:sp>
      <p:sp>
        <p:nvSpPr>
          <p:cNvPr id="31750" name="Text Box 12"/>
          <p:cNvSpPr txBox="1">
            <a:spLocks noChangeArrowheads="1"/>
          </p:cNvSpPr>
          <p:nvPr/>
        </p:nvSpPr>
        <p:spPr bwMode="auto">
          <a:xfrm>
            <a:off x="6750050" y="4357688"/>
            <a:ext cx="1479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dirty="0">
                <a:solidFill>
                  <a:srgbClr val="FF0000"/>
                </a:solidFill>
              </a:rPr>
              <a:t>POLLUTION</a:t>
            </a:r>
          </a:p>
        </p:txBody>
      </p:sp>
      <p:sp>
        <p:nvSpPr>
          <p:cNvPr id="13" name="Text Box 12"/>
          <p:cNvSpPr txBox="1">
            <a:spLocks noChangeArrowheads="1"/>
          </p:cNvSpPr>
          <p:nvPr/>
        </p:nvSpPr>
        <p:spPr bwMode="auto">
          <a:xfrm>
            <a:off x="6228185" y="4724400"/>
            <a:ext cx="27634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tr-TR" dirty="0" smtClean="0">
                <a:solidFill>
                  <a:srgbClr val="FF0000"/>
                </a:solidFill>
              </a:rPr>
              <a:t>WATER MANAGEMENT</a:t>
            </a:r>
            <a:endParaRPr lang="en-US" dirty="0">
              <a:solidFill>
                <a:srgbClr val="FF0000"/>
              </a:solidFill>
            </a:endParaRPr>
          </a:p>
        </p:txBody>
      </p:sp>
    </p:spTree>
    <p:extLst>
      <p:ext uri="{BB962C8B-B14F-4D97-AF65-F5344CB8AC3E}">
        <p14:creationId xmlns:p14="http://schemas.microsoft.com/office/powerpoint/2010/main" val="3380960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077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8" presetClass="entr" presetSubtype="16" fill="hold" nodeType="clickEffect">
                                  <p:stCondLst>
                                    <p:cond delay="0"/>
                                  </p:stCondLst>
                                  <p:childTnLst>
                                    <p:set>
                                      <p:cBhvr>
                                        <p:cTn id="10" dur="1" fill="hold">
                                          <p:stCondLst>
                                            <p:cond delay="0"/>
                                          </p:stCondLst>
                                        </p:cTn>
                                        <p:tgtEl>
                                          <p:spTgt spid="160770"/>
                                        </p:tgtEl>
                                        <p:attrNameLst>
                                          <p:attrName>style.visibility</p:attrName>
                                        </p:attrNameLst>
                                      </p:cBhvr>
                                      <p:to>
                                        <p:strVal val="visible"/>
                                      </p:to>
                                    </p:set>
                                    <p:animEffect transition="in" filter="diamond(in)">
                                      <p:cBhvr>
                                        <p:cTn id="11" dur="2000"/>
                                        <p:tgtEl>
                                          <p:spTgt spid="16077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174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174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175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7" grpId="0"/>
      <p:bldP spid="31748" grpId="0"/>
      <p:bldP spid="31749" grpId="0"/>
      <p:bldP spid="31750"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ChangeArrowheads="1"/>
          </p:cNvSpPr>
          <p:nvPr/>
        </p:nvSpPr>
        <p:spPr bwMode="auto">
          <a:xfrm>
            <a:off x="179388" y="5348288"/>
            <a:ext cx="8964612"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tr-TR"/>
              <a:t>Bu yazılım vasıtası ile Türkiye’de istenen bir şehrin gösterilen pencereden seçilmesi ile 2100 yılına kadar aylık olarak tüm meteoroloji ve hidroloji bilgilerine ulaşmak mümkündür. Ayrıca her hangi bir ilçenin (veya köyün veya merak edilen noktanın) enlem ve boylamı  girilerek aynı meteorolojik ve hidrolojik değişkenlerin bu nokta için değerlerini 2100 yılına kadar aylık olarak üretmek mümkündür.</a:t>
            </a:r>
          </a:p>
        </p:txBody>
      </p:sp>
      <p:pic>
        <p:nvPicPr>
          <p:cNvPr id="134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50" y="44450"/>
            <a:ext cx="7967663" cy="5289550"/>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4148" name="Line 4"/>
          <p:cNvSpPr>
            <a:spLocks noChangeShapeType="1"/>
          </p:cNvSpPr>
          <p:nvPr/>
        </p:nvSpPr>
        <p:spPr bwMode="auto">
          <a:xfrm>
            <a:off x="4427538" y="2420938"/>
            <a:ext cx="3816350" cy="431800"/>
          </a:xfrm>
          <a:prstGeom prst="line">
            <a:avLst/>
          </a:prstGeom>
          <a:noFill/>
          <a:ln w="635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7025906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nodeType="afterEffect">
                                  <p:stCondLst>
                                    <p:cond delay="0"/>
                                  </p:stCondLst>
                                  <p:childTnLst>
                                    <p:set>
                                      <p:cBhvr>
                                        <p:cTn id="6" dur="1" fill="hold">
                                          <p:stCondLst>
                                            <p:cond delay="0"/>
                                          </p:stCondLst>
                                        </p:cTn>
                                        <p:tgtEl>
                                          <p:spTgt spid="134147"/>
                                        </p:tgtEl>
                                        <p:attrNameLst>
                                          <p:attrName>style.visibility</p:attrName>
                                        </p:attrNameLst>
                                      </p:cBhvr>
                                      <p:to>
                                        <p:strVal val="visible"/>
                                      </p:to>
                                    </p:set>
                                    <p:animEffect transition="in" filter="diamond(out)">
                                      <p:cBhvr>
                                        <p:cTn id="7" dur="3000"/>
                                        <p:tgtEl>
                                          <p:spTgt spid="134147"/>
                                        </p:tgtEl>
                                      </p:cBhvr>
                                    </p:animEffect>
                                  </p:childTnLst>
                                </p:cTn>
                              </p:par>
                            </p:childTnLst>
                          </p:cTn>
                        </p:par>
                        <p:par>
                          <p:cTn id="8" fill="hold" nodeType="afterGroup">
                            <p:stCondLst>
                              <p:cond delay="3000"/>
                            </p:stCondLst>
                            <p:childTnLst>
                              <p:par>
                                <p:cTn id="9" presetID="8" presetClass="entr" presetSubtype="32" fill="hold" grpId="0" nodeType="afterEffect">
                                  <p:stCondLst>
                                    <p:cond delay="0"/>
                                  </p:stCondLst>
                                  <p:iterate type="lt">
                                    <p:tmPct val="10000"/>
                                  </p:iterate>
                                  <p:childTnLst>
                                    <p:set>
                                      <p:cBhvr>
                                        <p:cTn id="10" dur="1" fill="hold">
                                          <p:stCondLst>
                                            <p:cond delay="0"/>
                                          </p:stCondLst>
                                        </p:cTn>
                                        <p:tgtEl>
                                          <p:spTgt spid="134146"/>
                                        </p:tgtEl>
                                        <p:attrNameLst>
                                          <p:attrName>style.visibility</p:attrName>
                                        </p:attrNameLst>
                                      </p:cBhvr>
                                      <p:to>
                                        <p:strVal val="visible"/>
                                      </p:to>
                                    </p:set>
                                    <p:animEffect transition="in" filter="diamond(out)">
                                      <p:cBhvr>
                                        <p:cTn id="11" dur="500"/>
                                        <p:tgtEl>
                                          <p:spTgt spid="13414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nodeType="clickEffect">
                                  <p:stCondLst>
                                    <p:cond delay="0"/>
                                  </p:stCondLst>
                                  <p:childTnLst>
                                    <p:set>
                                      <p:cBhvr>
                                        <p:cTn id="15" dur="1" fill="hold">
                                          <p:stCondLst>
                                            <p:cond delay="0"/>
                                          </p:stCondLst>
                                        </p:cTn>
                                        <p:tgtEl>
                                          <p:spTgt spid="134147"/>
                                        </p:tgtEl>
                                        <p:attrNameLst>
                                          <p:attrName>style.visibility</p:attrName>
                                        </p:attrNameLst>
                                      </p:cBhvr>
                                      <p:to>
                                        <p:strVal val="visible"/>
                                      </p:to>
                                    </p:set>
                                    <p:animEffect transition="in" filter="blinds(horizontal)">
                                      <p:cBhvr>
                                        <p:cTn id="16" dur="500"/>
                                        <p:tgtEl>
                                          <p:spTgt spid="13414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34148"/>
                                        </p:tgtEl>
                                        <p:attrNameLst>
                                          <p:attrName>style.visibility</p:attrName>
                                        </p:attrNameLst>
                                      </p:cBhvr>
                                      <p:to>
                                        <p:strVal val="visible"/>
                                      </p:to>
                                    </p:set>
                                    <p:animEffect transition="in" filter="blinds(horizontal)">
                                      <p:cBhvr>
                                        <p:cTn id="21" dur="500"/>
                                        <p:tgtEl>
                                          <p:spTgt spid="134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P spid="13414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Group 2"/>
          <p:cNvGrpSpPr>
            <a:grpSpLocks/>
          </p:cNvGrpSpPr>
          <p:nvPr/>
        </p:nvGrpSpPr>
        <p:grpSpPr bwMode="auto">
          <a:xfrm>
            <a:off x="684213" y="188913"/>
            <a:ext cx="7658100" cy="3546475"/>
            <a:chOff x="157" y="692"/>
            <a:chExt cx="12060" cy="5585"/>
          </a:xfrm>
        </p:grpSpPr>
        <p:pic>
          <p:nvPicPr>
            <p:cNvPr id="4506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 y="697"/>
              <a:ext cx="630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7" y="692"/>
              <a:ext cx="6300" cy="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8" name="Text Box 5"/>
            <p:cNvSpPr txBox="1">
              <a:spLocks noChangeArrowheads="1"/>
            </p:cNvSpPr>
            <p:nvPr/>
          </p:nvSpPr>
          <p:spPr bwMode="auto">
            <a:xfrm>
              <a:off x="6097" y="5737"/>
              <a:ext cx="5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ja-JP" sz="1400">
                  <a:latin typeface="Times New Roman" pitchFamily="18" charset="0"/>
                  <a:ea typeface="MS Mincho" pitchFamily="49" charset="-128"/>
                </a:rPr>
                <a:t>a</a:t>
              </a:r>
              <a:endParaRPr lang="tr-TR"/>
            </a:p>
          </p:txBody>
        </p:sp>
      </p:grpSp>
      <p:grpSp>
        <p:nvGrpSpPr>
          <p:cNvPr id="45059" name="Group 6"/>
          <p:cNvGrpSpPr>
            <a:grpSpLocks/>
          </p:cNvGrpSpPr>
          <p:nvPr/>
        </p:nvGrpSpPr>
        <p:grpSpPr bwMode="auto">
          <a:xfrm>
            <a:off x="658813" y="3500438"/>
            <a:ext cx="7658100" cy="3590925"/>
            <a:chOff x="157" y="6277"/>
            <a:chExt cx="12060" cy="5655"/>
          </a:xfrm>
        </p:grpSpPr>
        <p:pic>
          <p:nvPicPr>
            <p:cNvPr id="4506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 y="6277"/>
              <a:ext cx="630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7" y="6277"/>
              <a:ext cx="630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5" name="Text Box 9"/>
            <p:cNvSpPr txBox="1">
              <a:spLocks noChangeArrowheads="1"/>
            </p:cNvSpPr>
            <p:nvPr/>
          </p:nvSpPr>
          <p:spPr bwMode="auto">
            <a:xfrm>
              <a:off x="6097" y="11392"/>
              <a:ext cx="5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ja-JP" sz="1400">
                  <a:latin typeface="Times New Roman" pitchFamily="18" charset="0"/>
                  <a:ea typeface="MS Mincho" pitchFamily="49" charset="-128"/>
                </a:rPr>
                <a:t>b</a:t>
              </a:r>
              <a:endParaRPr lang="tr-TR"/>
            </a:p>
          </p:txBody>
        </p:sp>
      </p:grpSp>
      <p:grpSp>
        <p:nvGrpSpPr>
          <p:cNvPr id="45060" name="Group 11"/>
          <p:cNvGrpSpPr>
            <a:grpSpLocks/>
          </p:cNvGrpSpPr>
          <p:nvPr/>
        </p:nvGrpSpPr>
        <p:grpSpPr bwMode="auto">
          <a:xfrm>
            <a:off x="7812088" y="5494338"/>
            <a:ext cx="1366837" cy="1363662"/>
            <a:chOff x="4921" y="3461"/>
            <a:chExt cx="861" cy="859"/>
          </a:xfrm>
        </p:grpSpPr>
        <p:pic>
          <p:nvPicPr>
            <p:cNvPr id="45061" name="Picture 12" descr="logo2"/>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62" name="Text Box 13"/>
            <p:cNvSpPr txBox="1">
              <a:spLocks noChangeArrowheads="1"/>
            </p:cNvSpPr>
            <p:nvPr/>
          </p:nvSpPr>
          <p:spPr bwMode="auto">
            <a:xfrm>
              <a:off x="4994" y="3461"/>
              <a:ext cx="7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a:solidFill>
                    <a:srgbClr val="3333FF"/>
                  </a:solidFill>
                </a:rPr>
                <a:t>SU VAKFI</a:t>
              </a:r>
              <a:endParaRPr lang="en-US" b="1">
                <a:solidFill>
                  <a:srgbClr val="3333FF"/>
                </a:solidFill>
              </a:endParaRPr>
            </a:p>
          </p:txBody>
        </p:sp>
      </p:grpSp>
    </p:spTree>
    <p:extLst>
      <p:ext uri="{BB962C8B-B14F-4D97-AF65-F5344CB8AC3E}">
        <p14:creationId xmlns:p14="http://schemas.microsoft.com/office/powerpoint/2010/main" val="41674903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2"/>
          <p:cNvGrpSpPr>
            <a:grpSpLocks/>
          </p:cNvGrpSpPr>
          <p:nvPr/>
        </p:nvGrpSpPr>
        <p:grpSpPr bwMode="auto">
          <a:xfrm>
            <a:off x="395288" y="1588"/>
            <a:ext cx="7658100" cy="3571875"/>
            <a:chOff x="157" y="10777"/>
            <a:chExt cx="12060" cy="5625"/>
          </a:xfrm>
        </p:grpSpPr>
        <p:pic>
          <p:nvPicPr>
            <p:cNvPr id="4609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 y="10777"/>
              <a:ext cx="630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7" y="10777"/>
              <a:ext cx="6300" cy="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2" name="Text Box 5"/>
            <p:cNvSpPr txBox="1">
              <a:spLocks noChangeArrowheads="1"/>
            </p:cNvSpPr>
            <p:nvPr/>
          </p:nvSpPr>
          <p:spPr bwMode="auto">
            <a:xfrm>
              <a:off x="6097" y="15862"/>
              <a:ext cx="5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ja-JP" sz="1400">
                  <a:latin typeface="Times New Roman" pitchFamily="18" charset="0"/>
                  <a:ea typeface="MS Mincho" pitchFamily="49" charset="-128"/>
                </a:rPr>
                <a:t>c</a:t>
              </a:r>
              <a:endParaRPr lang="tr-TR"/>
            </a:p>
          </p:txBody>
        </p:sp>
      </p:grpSp>
      <p:grpSp>
        <p:nvGrpSpPr>
          <p:cNvPr id="46083" name="Group 6"/>
          <p:cNvGrpSpPr>
            <a:grpSpLocks/>
          </p:cNvGrpSpPr>
          <p:nvPr/>
        </p:nvGrpSpPr>
        <p:grpSpPr bwMode="auto">
          <a:xfrm>
            <a:off x="395288" y="3429000"/>
            <a:ext cx="7658100" cy="3543300"/>
            <a:chOff x="157" y="517"/>
            <a:chExt cx="12060" cy="5580"/>
          </a:xfrm>
        </p:grpSpPr>
        <p:pic>
          <p:nvPicPr>
            <p:cNvPr id="4608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 y="517"/>
              <a:ext cx="630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8"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7" y="517"/>
              <a:ext cx="630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9" name="Text Box 9"/>
            <p:cNvSpPr txBox="1">
              <a:spLocks noChangeArrowheads="1"/>
            </p:cNvSpPr>
            <p:nvPr/>
          </p:nvSpPr>
          <p:spPr bwMode="auto">
            <a:xfrm>
              <a:off x="6097" y="5557"/>
              <a:ext cx="5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ja-JP" sz="1400">
                  <a:latin typeface="Times New Roman" pitchFamily="18" charset="0"/>
                  <a:ea typeface="MS Mincho" pitchFamily="49" charset="-128"/>
                </a:rPr>
                <a:t>da</a:t>
              </a:r>
              <a:endParaRPr lang="tr-TR"/>
            </a:p>
          </p:txBody>
        </p:sp>
      </p:grpSp>
      <p:grpSp>
        <p:nvGrpSpPr>
          <p:cNvPr id="46084" name="Group 11"/>
          <p:cNvGrpSpPr>
            <a:grpSpLocks/>
          </p:cNvGrpSpPr>
          <p:nvPr/>
        </p:nvGrpSpPr>
        <p:grpSpPr bwMode="auto">
          <a:xfrm>
            <a:off x="7812088" y="5494338"/>
            <a:ext cx="1366837" cy="1363662"/>
            <a:chOff x="4921" y="3461"/>
            <a:chExt cx="861" cy="859"/>
          </a:xfrm>
        </p:grpSpPr>
        <p:pic>
          <p:nvPicPr>
            <p:cNvPr id="46085" name="Picture 12" descr="logo2"/>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6" name="Text Box 13"/>
            <p:cNvSpPr txBox="1">
              <a:spLocks noChangeArrowheads="1"/>
            </p:cNvSpPr>
            <p:nvPr/>
          </p:nvSpPr>
          <p:spPr bwMode="auto">
            <a:xfrm>
              <a:off x="4994" y="3461"/>
              <a:ext cx="7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a:solidFill>
                    <a:srgbClr val="3333FF"/>
                  </a:solidFill>
                </a:rPr>
                <a:t>SU VAKFI</a:t>
              </a:r>
              <a:endParaRPr lang="en-US" b="1">
                <a:solidFill>
                  <a:srgbClr val="3333FF"/>
                </a:solidFill>
              </a:endParaRPr>
            </a:p>
          </p:txBody>
        </p:sp>
      </p:grpSp>
    </p:spTree>
    <p:extLst>
      <p:ext uri="{BB962C8B-B14F-4D97-AF65-F5344CB8AC3E}">
        <p14:creationId xmlns:p14="http://schemas.microsoft.com/office/powerpoint/2010/main" val="33359973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2"/>
          <p:cNvGrpSpPr>
            <a:grpSpLocks/>
          </p:cNvGrpSpPr>
          <p:nvPr/>
        </p:nvGrpSpPr>
        <p:grpSpPr bwMode="auto">
          <a:xfrm>
            <a:off x="395288" y="260350"/>
            <a:ext cx="7658100" cy="3543300"/>
            <a:chOff x="157" y="5917"/>
            <a:chExt cx="12060" cy="5580"/>
          </a:xfrm>
        </p:grpSpPr>
        <p:pic>
          <p:nvPicPr>
            <p:cNvPr id="471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 y="5917"/>
              <a:ext cx="630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7" y="5917"/>
              <a:ext cx="6300" cy="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2" name="Text Box 5"/>
            <p:cNvSpPr txBox="1">
              <a:spLocks noChangeArrowheads="1"/>
            </p:cNvSpPr>
            <p:nvPr/>
          </p:nvSpPr>
          <p:spPr bwMode="auto">
            <a:xfrm>
              <a:off x="6097" y="10957"/>
              <a:ext cx="540" cy="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altLang="ja-JP" sz="1400">
                  <a:latin typeface="Times New Roman" pitchFamily="18" charset="0"/>
                  <a:ea typeface="MS Mincho" pitchFamily="49" charset="-128"/>
                </a:rPr>
                <a:t>e</a:t>
              </a:r>
              <a:endParaRPr lang="tr-TR"/>
            </a:p>
          </p:txBody>
        </p:sp>
      </p:grpSp>
      <p:grpSp>
        <p:nvGrpSpPr>
          <p:cNvPr id="47107" name="Group 11"/>
          <p:cNvGrpSpPr>
            <a:grpSpLocks/>
          </p:cNvGrpSpPr>
          <p:nvPr/>
        </p:nvGrpSpPr>
        <p:grpSpPr bwMode="auto">
          <a:xfrm>
            <a:off x="7812088" y="5494338"/>
            <a:ext cx="1366837" cy="1363662"/>
            <a:chOff x="4921" y="3461"/>
            <a:chExt cx="861" cy="859"/>
          </a:xfrm>
        </p:grpSpPr>
        <p:pic>
          <p:nvPicPr>
            <p:cNvPr id="47108" name="Picture 12" descr="logo2"/>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09" name="Text Box 13"/>
            <p:cNvSpPr txBox="1">
              <a:spLocks noChangeArrowheads="1"/>
            </p:cNvSpPr>
            <p:nvPr/>
          </p:nvSpPr>
          <p:spPr bwMode="auto">
            <a:xfrm>
              <a:off x="4994" y="3461"/>
              <a:ext cx="7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a:solidFill>
                    <a:srgbClr val="3333FF"/>
                  </a:solidFill>
                </a:rPr>
                <a:t>SU VAKFI</a:t>
              </a:r>
              <a:endParaRPr lang="en-US" b="1">
                <a:solidFill>
                  <a:srgbClr val="3333FF"/>
                </a:solidFill>
              </a:endParaRPr>
            </a:p>
          </p:txBody>
        </p:sp>
      </p:grpSp>
    </p:spTree>
    <p:extLst>
      <p:ext uri="{BB962C8B-B14F-4D97-AF65-F5344CB8AC3E}">
        <p14:creationId xmlns:p14="http://schemas.microsoft.com/office/powerpoint/2010/main" val="3265837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683652"/>
            <a:ext cx="7875746" cy="2862322"/>
          </a:xfrm>
          <a:prstGeom prst="rect">
            <a:avLst/>
          </a:prstGeom>
          <a:noFill/>
        </p:spPr>
        <p:txBody>
          <a:bodyPr wrap="none" rtlCol="0">
            <a:spAutoFit/>
          </a:bodyPr>
          <a:lstStyle/>
          <a:p>
            <a:pPr algn="ctr"/>
            <a:r>
              <a:rPr lang="tr-TR" sz="6000" dirty="0" smtClean="0"/>
              <a:t>RUNOFF HARVESTING </a:t>
            </a:r>
          </a:p>
          <a:p>
            <a:pPr algn="ctr"/>
            <a:r>
              <a:rPr lang="tr-TR" sz="6000" dirty="0" smtClean="0"/>
              <a:t>FOR WATER RESOURCES </a:t>
            </a:r>
          </a:p>
          <a:p>
            <a:pPr algn="ctr"/>
            <a:r>
              <a:rPr lang="tr-TR" sz="6000" dirty="0" smtClean="0"/>
              <a:t>MANAGEMENT</a:t>
            </a:r>
            <a:endParaRPr lang="en-US" sz="6000" dirty="0"/>
          </a:p>
        </p:txBody>
      </p:sp>
    </p:spTree>
    <p:extLst>
      <p:ext uri="{BB962C8B-B14F-4D97-AF65-F5344CB8AC3E}">
        <p14:creationId xmlns:p14="http://schemas.microsoft.com/office/powerpoint/2010/main" val="319841570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IMG_02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3368154"/>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descr="IMG_03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6677010"/>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DSC_000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13" y="0"/>
            <a:ext cx="91678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5249277"/>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5" descr="Pictur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0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9571739"/>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5" descr="IMG_05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374832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 2"/>
          <p:cNvGrpSpPr>
            <a:grpSpLocks/>
          </p:cNvGrpSpPr>
          <p:nvPr/>
        </p:nvGrpSpPr>
        <p:grpSpPr bwMode="auto">
          <a:xfrm>
            <a:off x="152400" y="1143000"/>
            <a:ext cx="2771775" cy="3657600"/>
            <a:chOff x="96" y="720"/>
            <a:chExt cx="1746" cy="2304"/>
          </a:xfrm>
        </p:grpSpPr>
        <p:sp>
          <p:nvSpPr>
            <p:cNvPr id="32788" name="Text Box 3"/>
            <p:cNvSpPr txBox="1">
              <a:spLocks noChangeArrowheads="1"/>
            </p:cNvSpPr>
            <p:nvPr/>
          </p:nvSpPr>
          <p:spPr bwMode="auto">
            <a:xfrm>
              <a:off x="96" y="720"/>
              <a:ext cx="985" cy="255"/>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en-US">
                  <a:latin typeface="Verdana" pitchFamily="34" charset="0"/>
                </a:rPr>
                <a:t>INTENSITY </a:t>
              </a:r>
            </a:p>
          </p:txBody>
        </p:sp>
        <p:sp>
          <p:nvSpPr>
            <p:cNvPr id="32789" name="Text Box 4"/>
            <p:cNvSpPr txBox="1">
              <a:spLocks noChangeArrowheads="1"/>
            </p:cNvSpPr>
            <p:nvPr/>
          </p:nvSpPr>
          <p:spPr bwMode="auto">
            <a:xfrm>
              <a:off x="890" y="1761"/>
              <a:ext cx="684" cy="255"/>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latin typeface="Verdana" pitchFamily="34" charset="0"/>
                </a:rPr>
                <a:t>Design </a:t>
              </a:r>
            </a:p>
          </p:txBody>
        </p:sp>
        <p:sp>
          <p:nvSpPr>
            <p:cNvPr id="32790" name="Text Box 5"/>
            <p:cNvSpPr txBox="1">
              <a:spLocks noChangeArrowheads="1"/>
            </p:cNvSpPr>
            <p:nvPr/>
          </p:nvSpPr>
          <p:spPr bwMode="auto">
            <a:xfrm>
              <a:off x="890" y="2241"/>
              <a:ext cx="952" cy="255"/>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en-US">
                  <a:latin typeface="Verdana" pitchFamily="34" charset="0"/>
                </a:rPr>
                <a:t>Dimension </a:t>
              </a:r>
            </a:p>
          </p:txBody>
        </p:sp>
        <p:sp>
          <p:nvSpPr>
            <p:cNvPr id="32791" name="Text Box 6"/>
            <p:cNvSpPr txBox="1">
              <a:spLocks noChangeArrowheads="1"/>
            </p:cNvSpPr>
            <p:nvPr/>
          </p:nvSpPr>
          <p:spPr bwMode="auto">
            <a:xfrm>
              <a:off x="878" y="2769"/>
              <a:ext cx="733" cy="255"/>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latin typeface="Verdana" pitchFamily="34" charset="0"/>
                </a:rPr>
                <a:t>Volume </a:t>
              </a:r>
            </a:p>
          </p:txBody>
        </p:sp>
        <p:sp>
          <p:nvSpPr>
            <p:cNvPr id="32792" name="Line 7"/>
            <p:cNvSpPr>
              <a:spLocks noChangeShapeType="1"/>
            </p:cNvSpPr>
            <p:nvPr/>
          </p:nvSpPr>
          <p:spPr bwMode="auto">
            <a:xfrm>
              <a:off x="576" y="960"/>
              <a:ext cx="0" cy="192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93" name="Line 8"/>
            <p:cNvSpPr>
              <a:spLocks noChangeShapeType="1"/>
            </p:cNvSpPr>
            <p:nvPr/>
          </p:nvSpPr>
          <p:spPr bwMode="auto">
            <a:xfrm>
              <a:off x="576" y="2880"/>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94" name="Line 9"/>
            <p:cNvSpPr>
              <a:spLocks noChangeShapeType="1"/>
            </p:cNvSpPr>
            <p:nvPr/>
          </p:nvSpPr>
          <p:spPr bwMode="auto">
            <a:xfrm>
              <a:off x="576" y="1872"/>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95" name="Line 10"/>
            <p:cNvSpPr>
              <a:spLocks noChangeShapeType="1"/>
            </p:cNvSpPr>
            <p:nvPr/>
          </p:nvSpPr>
          <p:spPr bwMode="auto">
            <a:xfrm>
              <a:off x="576" y="2352"/>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0971" name="Group 11"/>
          <p:cNvGrpSpPr>
            <a:grpSpLocks/>
          </p:cNvGrpSpPr>
          <p:nvPr/>
        </p:nvGrpSpPr>
        <p:grpSpPr bwMode="auto">
          <a:xfrm>
            <a:off x="6172200" y="1143000"/>
            <a:ext cx="2667000" cy="3490913"/>
            <a:chOff x="3600" y="720"/>
            <a:chExt cx="1680" cy="2199"/>
          </a:xfrm>
        </p:grpSpPr>
        <p:sp>
          <p:nvSpPr>
            <p:cNvPr id="32780" name="Text Box 12"/>
            <p:cNvSpPr txBox="1">
              <a:spLocks noChangeArrowheads="1"/>
            </p:cNvSpPr>
            <p:nvPr/>
          </p:nvSpPr>
          <p:spPr bwMode="auto">
            <a:xfrm>
              <a:off x="4259" y="720"/>
              <a:ext cx="1021" cy="255"/>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latin typeface="Verdana" pitchFamily="34" charset="0"/>
                </a:rPr>
                <a:t>FREQUENCY</a:t>
              </a:r>
            </a:p>
          </p:txBody>
        </p:sp>
        <p:sp>
          <p:nvSpPr>
            <p:cNvPr id="32781" name="Text Box 13"/>
            <p:cNvSpPr txBox="1">
              <a:spLocks noChangeArrowheads="1"/>
            </p:cNvSpPr>
            <p:nvPr/>
          </p:nvSpPr>
          <p:spPr bwMode="auto">
            <a:xfrm>
              <a:off x="4021" y="1761"/>
              <a:ext cx="491" cy="255"/>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en-US">
                  <a:latin typeface="Verdana" pitchFamily="34" charset="0"/>
                </a:rPr>
                <a:t>Risk </a:t>
              </a:r>
            </a:p>
          </p:txBody>
        </p:sp>
        <p:sp>
          <p:nvSpPr>
            <p:cNvPr id="32782" name="Line 14"/>
            <p:cNvSpPr>
              <a:spLocks noChangeShapeType="1"/>
            </p:cNvSpPr>
            <p:nvPr/>
          </p:nvSpPr>
          <p:spPr bwMode="auto">
            <a:xfrm>
              <a:off x="4800" y="1008"/>
              <a:ext cx="0" cy="177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83" name="Line 15"/>
            <p:cNvSpPr>
              <a:spLocks noChangeShapeType="1"/>
            </p:cNvSpPr>
            <p:nvPr/>
          </p:nvSpPr>
          <p:spPr bwMode="auto">
            <a:xfrm>
              <a:off x="4512" y="1890"/>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84" name="Line 16"/>
            <p:cNvSpPr>
              <a:spLocks noChangeShapeType="1"/>
            </p:cNvSpPr>
            <p:nvPr/>
          </p:nvSpPr>
          <p:spPr bwMode="auto">
            <a:xfrm>
              <a:off x="4512" y="2361"/>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85" name="Text Box 17"/>
            <p:cNvSpPr txBox="1">
              <a:spLocks noChangeArrowheads="1"/>
            </p:cNvSpPr>
            <p:nvPr/>
          </p:nvSpPr>
          <p:spPr bwMode="auto">
            <a:xfrm>
              <a:off x="3600" y="2241"/>
              <a:ext cx="908" cy="255"/>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en-US">
                  <a:latin typeface="Verdana" pitchFamily="34" charset="0"/>
                </a:rPr>
                <a:t>Insurance </a:t>
              </a:r>
            </a:p>
          </p:txBody>
        </p:sp>
        <p:sp>
          <p:nvSpPr>
            <p:cNvPr id="32786" name="Text Box 18"/>
            <p:cNvSpPr txBox="1">
              <a:spLocks noChangeArrowheads="1"/>
            </p:cNvSpPr>
            <p:nvPr/>
          </p:nvSpPr>
          <p:spPr bwMode="auto">
            <a:xfrm>
              <a:off x="3705" y="2664"/>
              <a:ext cx="792" cy="255"/>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en-US">
                  <a:latin typeface="Verdana" pitchFamily="34" charset="0"/>
                </a:rPr>
                <a:t>Warning </a:t>
              </a:r>
            </a:p>
          </p:txBody>
        </p:sp>
        <p:sp>
          <p:nvSpPr>
            <p:cNvPr id="32787" name="Line 19"/>
            <p:cNvSpPr>
              <a:spLocks noChangeShapeType="1"/>
            </p:cNvSpPr>
            <p:nvPr/>
          </p:nvSpPr>
          <p:spPr bwMode="auto">
            <a:xfrm>
              <a:off x="4512" y="2784"/>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40980" name="Group 20"/>
          <p:cNvGrpSpPr>
            <a:grpSpLocks/>
          </p:cNvGrpSpPr>
          <p:nvPr/>
        </p:nvGrpSpPr>
        <p:grpSpPr bwMode="auto">
          <a:xfrm>
            <a:off x="3490913" y="1143000"/>
            <a:ext cx="2295525" cy="3309938"/>
            <a:chOff x="2199" y="720"/>
            <a:chExt cx="1446" cy="2085"/>
          </a:xfrm>
        </p:grpSpPr>
        <p:sp>
          <p:nvSpPr>
            <p:cNvPr id="32775" name="Text Box 21"/>
            <p:cNvSpPr txBox="1">
              <a:spLocks noChangeArrowheads="1"/>
            </p:cNvSpPr>
            <p:nvPr/>
          </p:nvSpPr>
          <p:spPr bwMode="auto">
            <a:xfrm>
              <a:off x="2448" y="720"/>
              <a:ext cx="976" cy="255"/>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a:latin typeface="Verdana" pitchFamily="34" charset="0"/>
                </a:rPr>
                <a:t>DURATION </a:t>
              </a:r>
            </a:p>
          </p:txBody>
        </p:sp>
        <p:sp>
          <p:nvSpPr>
            <p:cNvPr id="32776" name="Text Box 22"/>
            <p:cNvSpPr txBox="1">
              <a:spLocks noChangeArrowheads="1"/>
            </p:cNvSpPr>
            <p:nvPr/>
          </p:nvSpPr>
          <p:spPr bwMode="auto">
            <a:xfrm>
              <a:off x="2205" y="1797"/>
              <a:ext cx="1440" cy="255"/>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en-US">
                  <a:latin typeface="Verdana" pitchFamily="34" charset="0"/>
                </a:rPr>
                <a:t>Early warning </a:t>
              </a:r>
            </a:p>
          </p:txBody>
        </p:sp>
        <p:sp>
          <p:nvSpPr>
            <p:cNvPr id="32777" name="Line 23"/>
            <p:cNvSpPr>
              <a:spLocks noChangeShapeType="1"/>
            </p:cNvSpPr>
            <p:nvPr/>
          </p:nvSpPr>
          <p:spPr bwMode="auto">
            <a:xfrm>
              <a:off x="2928" y="1008"/>
              <a:ext cx="0" cy="76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78" name="Text Box 24"/>
            <p:cNvSpPr txBox="1">
              <a:spLocks noChangeArrowheads="1"/>
            </p:cNvSpPr>
            <p:nvPr/>
          </p:nvSpPr>
          <p:spPr bwMode="auto">
            <a:xfrm>
              <a:off x="2199" y="2550"/>
              <a:ext cx="1440" cy="255"/>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en-US">
                  <a:latin typeface="Verdana" pitchFamily="34" charset="0"/>
                </a:rPr>
                <a:t>Operation </a:t>
              </a:r>
            </a:p>
          </p:txBody>
        </p:sp>
        <p:sp>
          <p:nvSpPr>
            <p:cNvPr id="32779" name="Line 25"/>
            <p:cNvSpPr>
              <a:spLocks noChangeShapeType="1"/>
            </p:cNvSpPr>
            <p:nvPr/>
          </p:nvSpPr>
          <p:spPr bwMode="auto">
            <a:xfrm>
              <a:off x="2928" y="2052"/>
              <a:ext cx="0" cy="4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0986" name="Text Box 26"/>
          <p:cNvSpPr txBox="1">
            <a:spLocks noChangeArrowheads="1"/>
          </p:cNvSpPr>
          <p:nvPr/>
        </p:nvSpPr>
        <p:spPr bwMode="auto">
          <a:xfrm>
            <a:off x="152400" y="5140325"/>
            <a:ext cx="90297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0" eaLnBrk="1" hangingPunct="1"/>
            <a:r>
              <a:rPr lang="en-US" sz="4800">
                <a:latin typeface="Verdana" pitchFamily="34" charset="0"/>
              </a:rPr>
              <a:t>INTEGRATED MANAGEMENT </a:t>
            </a:r>
          </a:p>
          <a:p>
            <a:pPr algn="ctr" rtl="0" eaLnBrk="1" hangingPunct="1"/>
            <a:r>
              <a:rPr lang="en-US" sz="4800">
                <a:latin typeface="Verdana" pitchFamily="34" charset="0"/>
              </a:rPr>
              <a:t>OF WATER RESOURCES</a:t>
            </a:r>
          </a:p>
        </p:txBody>
      </p:sp>
      <p:sp>
        <p:nvSpPr>
          <p:cNvPr id="32774" name="Text Box 27"/>
          <p:cNvSpPr txBox="1">
            <a:spLocks noChangeArrowheads="1"/>
          </p:cNvSpPr>
          <p:nvPr/>
        </p:nvSpPr>
        <p:spPr bwMode="auto">
          <a:xfrm>
            <a:off x="323528" y="228600"/>
            <a:ext cx="807144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tr-TR" b="1" dirty="0">
                <a:solidFill>
                  <a:srgbClr val="FF3300"/>
                </a:solidFill>
              </a:rPr>
              <a:t>WATER </a:t>
            </a:r>
            <a:r>
              <a:rPr lang="tr-TR" b="1" dirty="0" smtClean="0">
                <a:solidFill>
                  <a:srgbClr val="FF3300"/>
                </a:solidFill>
              </a:rPr>
              <a:t>MANAGEMNT RELATED SIGNIFICANT </a:t>
            </a:r>
            <a:r>
              <a:rPr lang="tr-TR" b="1" dirty="0">
                <a:solidFill>
                  <a:srgbClr val="FF3300"/>
                </a:solidFill>
              </a:rPr>
              <a:t>DECISION PARAMETERS</a:t>
            </a:r>
          </a:p>
        </p:txBody>
      </p:sp>
    </p:spTree>
    <p:extLst>
      <p:ext uri="{BB962C8B-B14F-4D97-AF65-F5344CB8AC3E}">
        <p14:creationId xmlns:p14="http://schemas.microsoft.com/office/powerpoint/2010/main" val="36436355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randombar(horizontal)">
                                      <p:cBhvr>
                                        <p:cTn id="7" dur="500"/>
                                        <p:tgtEl>
                                          <p:spTgt spid="409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40980"/>
                                        </p:tgtEl>
                                        <p:attrNameLst>
                                          <p:attrName>style.visibility</p:attrName>
                                        </p:attrNameLst>
                                      </p:cBhvr>
                                      <p:to>
                                        <p:strVal val="visible"/>
                                      </p:to>
                                    </p:set>
                                    <p:animEffect transition="in" filter="randombar(horizontal)">
                                      <p:cBhvr>
                                        <p:cTn id="12" dur="500"/>
                                        <p:tgtEl>
                                          <p:spTgt spid="409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40971"/>
                                        </p:tgtEl>
                                        <p:attrNameLst>
                                          <p:attrName>style.visibility</p:attrName>
                                        </p:attrNameLst>
                                      </p:cBhvr>
                                      <p:to>
                                        <p:strVal val="visible"/>
                                      </p:to>
                                    </p:set>
                                    <p:animEffect transition="in" filter="randombar(horizontal)">
                                      <p:cBhvr>
                                        <p:cTn id="17" dur="500"/>
                                        <p:tgtEl>
                                          <p:spTgt spid="4097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0986"/>
                                        </p:tgtEl>
                                        <p:attrNameLst>
                                          <p:attrName>style.visibility</p:attrName>
                                        </p:attrNameLst>
                                      </p:cBhvr>
                                      <p:to>
                                        <p:strVal val="visible"/>
                                      </p:to>
                                    </p:set>
                                    <p:animEffect transition="in" filter="randombar(horizontal)">
                                      <p:cBhvr>
                                        <p:cTn id="22" dur="500"/>
                                        <p:tgtEl>
                                          <p:spTgt spid="40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5" descr="IMG_04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9653752"/>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IMG_11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9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3489355"/>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4" descr="IMG_1198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2085414"/>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IMG_118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3826610"/>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4" descr="IMG_117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7402003"/>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2"/>
          <p:cNvGrpSpPr>
            <a:grpSpLocks/>
          </p:cNvGrpSpPr>
          <p:nvPr/>
        </p:nvGrpSpPr>
        <p:grpSpPr bwMode="auto">
          <a:xfrm>
            <a:off x="0" y="188912"/>
            <a:ext cx="9144000" cy="6480447"/>
            <a:chOff x="1238" y="7898"/>
            <a:chExt cx="11340" cy="3657"/>
          </a:xfrm>
        </p:grpSpPr>
        <p:pic>
          <p:nvPicPr>
            <p:cNvPr id="46083" name="Picture 3" descr="صورة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 y="7898"/>
              <a:ext cx="4860" cy="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Picture 4" descr="صورة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8" y="7898"/>
              <a:ext cx="4860" cy="3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AutoShape 5"/>
            <p:cNvSpPr>
              <a:spLocks noChangeArrowheads="1"/>
            </p:cNvSpPr>
            <p:nvPr/>
          </p:nvSpPr>
          <p:spPr bwMode="auto">
            <a:xfrm>
              <a:off x="6158" y="9518"/>
              <a:ext cx="1538" cy="765"/>
            </a:xfrm>
            <a:prstGeom prst="rightArrow">
              <a:avLst>
                <a:gd name="adj1" fmla="val 50000"/>
                <a:gd name="adj2" fmla="val 50261"/>
              </a:avLst>
            </a:prstGeom>
            <a:solidFill>
              <a:srgbClr val="FFFFFF"/>
            </a:solidFill>
            <a:ln w="9525">
              <a:solidFill>
                <a:srgbClr val="000000"/>
              </a:solidFill>
              <a:miter lim="800000"/>
              <a:headEnd/>
              <a:tailEnd/>
            </a:ln>
          </p:spPr>
          <p:txBody>
            <a:bodyPr/>
            <a:lstStyle/>
            <a:p>
              <a:endParaRPr lang="en-US"/>
            </a:p>
          </p:txBody>
        </p:sp>
      </p:grpSp>
    </p:spTree>
    <p:extLst>
      <p:ext uri="{BB962C8B-B14F-4D97-AF65-F5344CB8AC3E}">
        <p14:creationId xmlns:p14="http://schemas.microsoft.com/office/powerpoint/2010/main" val="15110686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4381500" y="2170113"/>
            <a:ext cx="18415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rtl="0"/>
            <a:endParaRPr lang="ar-SA" sz="2400"/>
          </a:p>
          <a:p>
            <a:pPr algn="ctr" rtl="0"/>
            <a:endParaRPr lang="en-US" sz="2400" i="1"/>
          </a:p>
          <a:p>
            <a:pPr algn="ctr" rtl="0"/>
            <a:endParaRPr lang="en-US" sz="2400" i="1"/>
          </a:p>
          <a:p>
            <a:pPr algn="ctr" rtl="0"/>
            <a:endParaRPr lang="en-US" sz="2400" i="1"/>
          </a:p>
          <a:p>
            <a:pPr algn="ctr" rtl="0"/>
            <a:r>
              <a:rPr lang="ar-SA" sz="2400" i="1"/>
              <a:t/>
            </a:r>
            <a:br>
              <a:rPr lang="ar-SA" sz="2400" i="1"/>
            </a:br>
            <a:endParaRPr lang="en-US" sz="2400" i="1"/>
          </a:p>
        </p:txBody>
      </p:sp>
      <p:sp>
        <p:nvSpPr>
          <p:cNvPr id="47107" name="Text Box 3"/>
          <p:cNvSpPr txBox="1">
            <a:spLocks noChangeArrowheads="1"/>
          </p:cNvSpPr>
          <p:nvPr/>
        </p:nvSpPr>
        <p:spPr bwMode="auto">
          <a:xfrm>
            <a:off x="3048000" y="381000"/>
            <a:ext cx="2857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l" rtl="0" eaLnBrk="1" hangingPunct="1"/>
            <a:r>
              <a:rPr lang="en-US" b="1">
                <a:solidFill>
                  <a:srgbClr val="FF3300"/>
                </a:solidFill>
                <a:latin typeface="Verdana" pitchFamily="34" charset="0"/>
              </a:rPr>
              <a:t>RECOMMENDATIONS</a:t>
            </a:r>
          </a:p>
        </p:txBody>
      </p:sp>
      <p:sp>
        <p:nvSpPr>
          <p:cNvPr id="47108" name="Rectangle 4"/>
          <p:cNvSpPr>
            <a:spLocks noChangeArrowheads="1"/>
          </p:cNvSpPr>
          <p:nvPr/>
        </p:nvSpPr>
        <p:spPr bwMode="auto">
          <a:xfrm>
            <a:off x="228600" y="762000"/>
            <a:ext cx="8763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r>
              <a:rPr lang="en-US" dirty="0">
                <a:latin typeface="Verdana" pitchFamily="34" charset="0"/>
              </a:rPr>
              <a:t>1) </a:t>
            </a:r>
            <a:r>
              <a:rPr lang="tr-TR" dirty="0">
                <a:latin typeface="Verdana" pitchFamily="34" charset="0"/>
              </a:rPr>
              <a:t>R</a:t>
            </a:r>
            <a:r>
              <a:rPr lang="en-US" dirty="0" err="1" smtClean="0">
                <a:latin typeface="Verdana" pitchFamily="34" charset="0"/>
              </a:rPr>
              <a:t>esearch</a:t>
            </a:r>
            <a:r>
              <a:rPr lang="en-US" dirty="0" smtClean="0">
                <a:latin typeface="Verdana" pitchFamily="34" charset="0"/>
              </a:rPr>
              <a:t> </a:t>
            </a:r>
            <a:r>
              <a:rPr lang="en-US" dirty="0">
                <a:latin typeface="Verdana" pitchFamily="34" charset="0"/>
              </a:rPr>
              <a:t>priorities (data networks, problems of scale, need for interdisciplinary dialogue),</a:t>
            </a:r>
          </a:p>
        </p:txBody>
      </p:sp>
      <p:sp>
        <p:nvSpPr>
          <p:cNvPr id="47109" name="Rectangle 5"/>
          <p:cNvSpPr>
            <a:spLocks noChangeArrowheads="1"/>
          </p:cNvSpPr>
          <p:nvPr/>
        </p:nvSpPr>
        <p:spPr bwMode="auto">
          <a:xfrm>
            <a:off x="228600" y="1446213"/>
            <a:ext cx="914400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r>
              <a:rPr lang="en-US" dirty="0">
                <a:latin typeface="Verdana" pitchFamily="34" charset="0"/>
              </a:rPr>
              <a:t>2) </a:t>
            </a:r>
            <a:r>
              <a:rPr lang="tr-TR" dirty="0" smtClean="0">
                <a:latin typeface="Verdana" pitchFamily="34" charset="0"/>
              </a:rPr>
              <a:t>R</a:t>
            </a:r>
            <a:r>
              <a:rPr lang="en-US" dirty="0" err="1" smtClean="0">
                <a:latin typeface="Verdana" pitchFamily="34" charset="0"/>
              </a:rPr>
              <a:t>esearch</a:t>
            </a:r>
            <a:r>
              <a:rPr lang="en-US" dirty="0" smtClean="0">
                <a:latin typeface="Verdana" pitchFamily="34" charset="0"/>
              </a:rPr>
              <a:t> </a:t>
            </a:r>
            <a:r>
              <a:rPr lang="en-US" dirty="0">
                <a:latin typeface="Verdana" pitchFamily="34" charset="0"/>
              </a:rPr>
              <a:t>management (large scale land-surface experiments, advanced planning for remote sensing, communication with decision makers and the public), </a:t>
            </a:r>
          </a:p>
        </p:txBody>
      </p:sp>
      <p:sp>
        <p:nvSpPr>
          <p:cNvPr id="47110" name="Rectangle 6"/>
          <p:cNvSpPr>
            <a:spLocks noChangeArrowheads="1"/>
          </p:cNvSpPr>
          <p:nvPr/>
        </p:nvSpPr>
        <p:spPr bwMode="auto">
          <a:xfrm>
            <a:off x="228600" y="2438400"/>
            <a:ext cx="89154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r>
              <a:rPr lang="en-US" dirty="0">
                <a:latin typeface="Verdana" pitchFamily="34" charset="0"/>
              </a:rPr>
              <a:t>3) </a:t>
            </a:r>
            <a:r>
              <a:rPr lang="tr-TR" dirty="0" smtClean="0">
                <a:latin typeface="Verdana" pitchFamily="34" charset="0"/>
              </a:rPr>
              <a:t>P</a:t>
            </a:r>
            <a:r>
              <a:rPr lang="en-US" dirty="0" err="1" smtClean="0">
                <a:latin typeface="Verdana" pitchFamily="34" charset="0"/>
              </a:rPr>
              <a:t>roject</a:t>
            </a:r>
            <a:r>
              <a:rPr lang="en-US" dirty="0" smtClean="0">
                <a:latin typeface="Verdana" pitchFamily="34" charset="0"/>
              </a:rPr>
              <a:t> </a:t>
            </a:r>
            <a:r>
              <a:rPr lang="en-US" dirty="0">
                <a:latin typeface="Verdana" pitchFamily="34" charset="0"/>
              </a:rPr>
              <a:t>design and management (effect of climate change, broad dialogue on practical operational problems, conflict resolution on water issues), and</a:t>
            </a:r>
          </a:p>
        </p:txBody>
      </p:sp>
      <p:sp>
        <p:nvSpPr>
          <p:cNvPr id="47111" name="Rectangle 7"/>
          <p:cNvSpPr>
            <a:spLocks noChangeArrowheads="1"/>
          </p:cNvSpPr>
          <p:nvPr/>
        </p:nvSpPr>
        <p:spPr bwMode="auto">
          <a:xfrm>
            <a:off x="228600" y="3503613"/>
            <a:ext cx="876300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rtl="0"/>
            <a:r>
              <a:rPr lang="en-US" dirty="0">
                <a:latin typeface="Verdana" pitchFamily="34" charset="0"/>
              </a:rPr>
              <a:t>4) </a:t>
            </a:r>
            <a:r>
              <a:rPr lang="tr-TR" dirty="0" smtClean="0">
                <a:latin typeface="Verdana" pitchFamily="34" charset="0"/>
              </a:rPr>
              <a:t>P</a:t>
            </a:r>
            <a:r>
              <a:rPr lang="en-US" dirty="0" err="1" smtClean="0">
                <a:latin typeface="Verdana" pitchFamily="34" charset="0"/>
              </a:rPr>
              <a:t>olicy</a:t>
            </a:r>
            <a:r>
              <a:rPr lang="en-US" dirty="0" smtClean="0">
                <a:latin typeface="Verdana" pitchFamily="34" charset="0"/>
              </a:rPr>
              <a:t> </a:t>
            </a:r>
            <a:r>
              <a:rPr lang="en-US" dirty="0">
                <a:latin typeface="Verdana" pitchFamily="34" charset="0"/>
              </a:rPr>
              <a:t>formulation (national planning based on up-to-date information, respect for local culture and level of development, involvement of all stakeholders at an early stage).</a:t>
            </a:r>
          </a:p>
        </p:txBody>
      </p:sp>
      <p:grpSp>
        <p:nvGrpSpPr>
          <p:cNvPr id="8" name="Group 11"/>
          <p:cNvGrpSpPr>
            <a:grpSpLocks/>
          </p:cNvGrpSpPr>
          <p:nvPr/>
        </p:nvGrpSpPr>
        <p:grpSpPr bwMode="auto">
          <a:xfrm>
            <a:off x="5962427" y="5039717"/>
            <a:ext cx="2587629" cy="1481137"/>
            <a:chOff x="4525" y="3387"/>
            <a:chExt cx="1630" cy="933"/>
          </a:xfrm>
        </p:grpSpPr>
        <p:pic>
          <p:nvPicPr>
            <p:cNvPr id="9" name="Picture 12" descr="logo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22236102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randombar(horizontal)">
                                      <p:cBhvr>
                                        <p:cTn id="7" dur="500"/>
                                        <p:tgtEl>
                                          <p:spTgt spid="471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7108"/>
                                        </p:tgtEl>
                                        <p:attrNameLst>
                                          <p:attrName>style.visibility</p:attrName>
                                        </p:attrNameLst>
                                      </p:cBhvr>
                                      <p:to>
                                        <p:strVal val="visible"/>
                                      </p:to>
                                    </p:set>
                                    <p:animEffect transition="in" filter="randombar(horizontal)">
                                      <p:cBhvr>
                                        <p:cTn id="12" dur="500"/>
                                        <p:tgtEl>
                                          <p:spTgt spid="471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47109">
                                            <p:txEl>
                                              <p:pRg st="0" end="0"/>
                                            </p:txEl>
                                          </p:spTgt>
                                        </p:tgtEl>
                                        <p:attrNameLst>
                                          <p:attrName>style.visibility</p:attrName>
                                        </p:attrNameLst>
                                      </p:cBhvr>
                                      <p:to>
                                        <p:strVal val="visible"/>
                                      </p:to>
                                    </p:set>
                                    <p:animEffect transition="in" filter="randombar(horizontal)">
                                      <p:cBhvr>
                                        <p:cTn id="17" dur="500"/>
                                        <p:tgtEl>
                                          <p:spTgt spid="47109">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47110">
                                            <p:txEl>
                                              <p:pRg st="0" end="0"/>
                                            </p:txEl>
                                          </p:spTgt>
                                        </p:tgtEl>
                                        <p:attrNameLst>
                                          <p:attrName>style.visibility</p:attrName>
                                        </p:attrNameLst>
                                      </p:cBhvr>
                                      <p:to>
                                        <p:strVal val="visible"/>
                                      </p:to>
                                    </p:set>
                                    <p:animEffect transition="in" filter="randombar(horizontal)">
                                      <p:cBhvr>
                                        <p:cTn id="22" dur="500"/>
                                        <p:tgtEl>
                                          <p:spTgt spid="47110">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7111"/>
                                        </p:tgtEl>
                                        <p:attrNameLst>
                                          <p:attrName>style.visibility</p:attrName>
                                        </p:attrNameLst>
                                      </p:cBhvr>
                                      <p:to>
                                        <p:strVal val="visible"/>
                                      </p:to>
                                    </p:set>
                                    <p:animEffect transition="in" filter="randombar(horizontal)">
                                      <p:cBhvr>
                                        <p:cTn id="27" dur="500"/>
                                        <p:tgtEl>
                                          <p:spTgt spid="47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47108" grpId="0"/>
      <p:bldP spid="471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ChangeArrowheads="1"/>
          </p:cNvSpPr>
          <p:nvPr/>
        </p:nvSpPr>
        <p:spPr bwMode="auto">
          <a:xfrm>
            <a:off x="2339752" y="533400"/>
            <a:ext cx="484745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dirty="0"/>
              <a:t>FUTURE </a:t>
            </a:r>
            <a:r>
              <a:rPr lang="en-US" dirty="0" smtClean="0"/>
              <a:t>WATER  </a:t>
            </a:r>
            <a:r>
              <a:rPr lang="en-US" dirty="0"/>
              <a:t>RESOURCES PLANNING STEPS</a:t>
            </a:r>
          </a:p>
        </p:txBody>
      </p:sp>
      <p:sp>
        <p:nvSpPr>
          <p:cNvPr id="3075" name="Rectangle 4"/>
          <p:cNvSpPr>
            <a:spLocks noChangeArrowheads="1"/>
          </p:cNvSpPr>
          <p:nvPr/>
        </p:nvSpPr>
        <p:spPr bwMode="auto">
          <a:xfrm>
            <a:off x="1600200" y="1295400"/>
            <a:ext cx="49160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 typeface="Wingdings" pitchFamily="2" charset="2"/>
              <a:buChar char="Ø"/>
            </a:pPr>
            <a:r>
              <a:rPr lang="en-US" dirty="0"/>
              <a:t> Spatial Environment (areal extent, depth)</a:t>
            </a:r>
          </a:p>
        </p:txBody>
      </p:sp>
      <p:sp>
        <p:nvSpPr>
          <p:cNvPr id="3076" name="Rectangle 5"/>
          <p:cNvSpPr>
            <a:spLocks noChangeArrowheads="1"/>
          </p:cNvSpPr>
          <p:nvPr/>
        </p:nvSpPr>
        <p:spPr bwMode="auto">
          <a:xfrm>
            <a:off x="1600200" y="1752600"/>
            <a:ext cx="59241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 typeface="Wingdings" pitchFamily="2" charset="2"/>
              <a:buChar char="Ø"/>
            </a:pPr>
            <a:r>
              <a:rPr lang="en-US" dirty="0"/>
              <a:t> Temporal Environment </a:t>
            </a:r>
            <a:r>
              <a:rPr lang="en-US" dirty="0" smtClean="0"/>
              <a:t>(replenish</a:t>
            </a:r>
            <a:r>
              <a:rPr lang="tr-TR" dirty="0" smtClean="0"/>
              <a:t>-</a:t>
            </a:r>
            <a:r>
              <a:rPr lang="en-US" dirty="0" smtClean="0"/>
              <a:t>able, non-replenish</a:t>
            </a:r>
            <a:r>
              <a:rPr lang="tr-TR" dirty="0" smtClean="0"/>
              <a:t>-</a:t>
            </a:r>
            <a:r>
              <a:rPr lang="en-US" dirty="0" smtClean="0"/>
              <a:t>able</a:t>
            </a:r>
            <a:r>
              <a:rPr lang="en-US" dirty="0"/>
              <a:t>)</a:t>
            </a:r>
          </a:p>
        </p:txBody>
      </p:sp>
      <p:sp>
        <p:nvSpPr>
          <p:cNvPr id="3077" name="Rectangle 6"/>
          <p:cNvSpPr>
            <a:spLocks noChangeArrowheads="1"/>
          </p:cNvSpPr>
          <p:nvPr/>
        </p:nvSpPr>
        <p:spPr bwMode="auto">
          <a:xfrm>
            <a:off x="1600200" y="2209800"/>
            <a:ext cx="7162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 typeface="Wingdings" pitchFamily="2" charset="2"/>
              <a:buChar char="Ø"/>
            </a:pPr>
            <a:r>
              <a:rPr lang="en-US" dirty="0"/>
              <a:t> Hydrogeological Environment (geological structure, </a:t>
            </a:r>
          </a:p>
          <a:p>
            <a:pPr>
              <a:buFont typeface="Wingdings" pitchFamily="2" charset="2"/>
              <a:buNone/>
            </a:pPr>
            <a:r>
              <a:rPr lang="en-US" dirty="0"/>
              <a:t>     voids, fissures, fractures)</a:t>
            </a:r>
          </a:p>
        </p:txBody>
      </p:sp>
      <p:sp>
        <p:nvSpPr>
          <p:cNvPr id="3078" name="Rectangle 7"/>
          <p:cNvSpPr>
            <a:spLocks noChangeArrowheads="1"/>
          </p:cNvSpPr>
          <p:nvPr/>
        </p:nvSpPr>
        <p:spPr bwMode="auto">
          <a:xfrm>
            <a:off x="1600200" y="3048000"/>
            <a:ext cx="585212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 typeface="Wingdings" pitchFamily="2" charset="2"/>
              <a:buChar char="Ø"/>
            </a:pPr>
            <a:r>
              <a:rPr lang="en-US" dirty="0"/>
              <a:t> </a:t>
            </a:r>
            <a:r>
              <a:rPr lang="en-US" dirty="0" smtClean="0"/>
              <a:t>Hydro</a:t>
            </a:r>
            <a:r>
              <a:rPr lang="tr-TR" dirty="0" smtClean="0"/>
              <a:t>-</a:t>
            </a:r>
            <a:r>
              <a:rPr lang="en-US" dirty="0" smtClean="0"/>
              <a:t>chemical </a:t>
            </a:r>
            <a:r>
              <a:rPr lang="en-US" dirty="0"/>
              <a:t>Environment (Chemical quality, ion</a:t>
            </a:r>
          </a:p>
          <a:p>
            <a:pPr>
              <a:buFont typeface="Wingdings" pitchFamily="2" charset="2"/>
              <a:buNone/>
            </a:pPr>
            <a:r>
              <a:rPr lang="en-US" dirty="0"/>
              <a:t>    exchange, salt water intrusion, pollution)</a:t>
            </a:r>
          </a:p>
        </p:txBody>
      </p:sp>
      <p:sp>
        <p:nvSpPr>
          <p:cNvPr id="3079" name="Rectangle 8"/>
          <p:cNvSpPr>
            <a:spLocks noChangeArrowheads="1"/>
          </p:cNvSpPr>
          <p:nvPr/>
        </p:nvSpPr>
        <p:spPr bwMode="auto">
          <a:xfrm>
            <a:off x="1600199" y="3886200"/>
            <a:ext cx="618889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 typeface="Wingdings" pitchFamily="2" charset="2"/>
              <a:buChar char="Ø"/>
            </a:pPr>
            <a:r>
              <a:rPr lang="en-US" dirty="0"/>
              <a:t> Alternative Strategies (runoff, desalination, aquifers,</a:t>
            </a:r>
          </a:p>
          <a:p>
            <a:pPr>
              <a:buFont typeface="Wingdings" pitchFamily="2" charset="2"/>
              <a:buNone/>
            </a:pPr>
            <a:r>
              <a:rPr lang="en-US" dirty="0"/>
              <a:t>    long distance </a:t>
            </a:r>
            <a:r>
              <a:rPr lang="en-US" dirty="0" smtClean="0"/>
              <a:t>transportation</a:t>
            </a:r>
            <a:r>
              <a:rPr lang="tr-TR" dirty="0" smtClean="0"/>
              <a:t>, rainfall and runoff harvesting</a:t>
            </a:r>
            <a:r>
              <a:rPr lang="en-US" dirty="0" smtClean="0"/>
              <a:t>)</a:t>
            </a:r>
            <a:endParaRPr lang="en-US" dirty="0"/>
          </a:p>
        </p:txBody>
      </p:sp>
      <p:sp>
        <p:nvSpPr>
          <p:cNvPr id="3080" name="Rectangle 9"/>
          <p:cNvSpPr>
            <a:spLocks noChangeArrowheads="1"/>
          </p:cNvSpPr>
          <p:nvPr/>
        </p:nvSpPr>
        <p:spPr bwMode="auto">
          <a:xfrm>
            <a:off x="1547664" y="4648200"/>
            <a:ext cx="527605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 typeface="Wingdings" pitchFamily="2" charset="2"/>
              <a:buChar char="Ø"/>
            </a:pPr>
            <a:r>
              <a:rPr lang="en-US" dirty="0"/>
              <a:t> Emergency Situations (earthquakes, land slides, </a:t>
            </a:r>
          </a:p>
          <a:p>
            <a:pPr>
              <a:buFont typeface="Wingdings" pitchFamily="2" charset="2"/>
              <a:buNone/>
            </a:pPr>
            <a:r>
              <a:rPr lang="en-US" dirty="0"/>
              <a:t>    terrorist attacks, wars, system mal-functioning)</a:t>
            </a:r>
          </a:p>
        </p:txBody>
      </p:sp>
      <p:grpSp>
        <p:nvGrpSpPr>
          <p:cNvPr id="9" name="Group 11"/>
          <p:cNvGrpSpPr>
            <a:grpSpLocks/>
          </p:cNvGrpSpPr>
          <p:nvPr/>
        </p:nvGrpSpPr>
        <p:grpSpPr bwMode="auto">
          <a:xfrm>
            <a:off x="6495281" y="5409604"/>
            <a:ext cx="2587629" cy="1481137"/>
            <a:chOff x="4525" y="3387"/>
            <a:chExt cx="1630" cy="933"/>
          </a:xfrm>
        </p:grpSpPr>
        <p:pic>
          <p:nvPicPr>
            <p:cNvPr id="10" name="Picture 12" descr="logo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21" y="3620"/>
              <a:ext cx="839" cy="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Box 13"/>
            <p:cNvSpPr txBox="1">
              <a:spLocks noChangeArrowheads="1"/>
            </p:cNvSpPr>
            <p:nvPr/>
          </p:nvSpPr>
          <p:spPr bwMode="auto">
            <a:xfrm>
              <a:off x="4525" y="3387"/>
              <a:ext cx="1630"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tr-TR" b="1" dirty="0" smtClean="0">
                  <a:solidFill>
                    <a:srgbClr val="3333FF"/>
                  </a:solidFill>
                </a:rPr>
                <a:t>WATER FOUNDATION</a:t>
              </a:r>
              <a:endParaRPr lang="en-US" b="1" dirty="0">
                <a:solidFill>
                  <a:srgbClr val="3333FF"/>
                </a:solidFill>
              </a:endParaRPr>
            </a:p>
          </p:txBody>
        </p:sp>
      </p:grpSp>
    </p:spTree>
    <p:extLst>
      <p:ext uri="{BB962C8B-B14F-4D97-AF65-F5344CB8AC3E}">
        <p14:creationId xmlns:p14="http://schemas.microsoft.com/office/powerpoint/2010/main" val="3945981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P spid="3076" grpId="0"/>
      <p:bldP spid="3077" grpId="0"/>
      <p:bldP spid="3078" grpId="0"/>
      <p:bldP spid="3079" grpId="0"/>
      <p:bldP spid="308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0" y="838200"/>
            <a:ext cx="91440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dirty="0">
                <a:solidFill>
                  <a:srgbClr val="000000"/>
                </a:solidFill>
                <a:latin typeface="Times New Roman"/>
              </a:rPr>
              <a:t>“</a:t>
            </a:r>
            <a:r>
              <a:rPr lang="en-US" dirty="0">
                <a:solidFill>
                  <a:srgbClr val="000000"/>
                </a:solidFill>
                <a:latin typeface="Verdana" pitchFamily="34" charset="0"/>
              </a:rPr>
              <a:t>Of all the social and natural crises we humans face, the </a:t>
            </a:r>
            <a:r>
              <a:rPr lang="en-US" b="1" dirty="0">
                <a:solidFill>
                  <a:srgbClr val="000000"/>
                </a:solidFill>
                <a:latin typeface="Verdana" pitchFamily="34" charset="0"/>
              </a:rPr>
              <a:t>water crisis</a:t>
            </a:r>
            <a:r>
              <a:rPr lang="en-US" dirty="0">
                <a:solidFill>
                  <a:srgbClr val="000000"/>
                </a:solidFill>
                <a:latin typeface="Verdana" pitchFamily="34" charset="0"/>
              </a:rPr>
              <a:t> is the one that lies at the heart of our survival and that of our planet Earth,</a:t>
            </a:r>
            <a:r>
              <a:rPr lang="en-US" dirty="0">
                <a:solidFill>
                  <a:srgbClr val="000000"/>
                </a:solidFill>
                <a:latin typeface="Times New Roman"/>
              </a:rPr>
              <a:t>”</a:t>
            </a:r>
            <a:r>
              <a:rPr lang="en-US" dirty="0">
                <a:solidFill>
                  <a:srgbClr val="000000"/>
                </a:solidFill>
                <a:latin typeface="Verdana" pitchFamily="34" charset="0"/>
              </a:rPr>
              <a:t> </a:t>
            </a:r>
            <a:endParaRPr lang="en-US" dirty="0"/>
          </a:p>
        </p:txBody>
      </p:sp>
      <p:sp>
        <p:nvSpPr>
          <p:cNvPr id="5123" name="Text Box 3"/>
          <p:cNvSpPr txBox="1">
            <a:spLocks noChangeArrowheads="1"/>
          </p:cNvSpPr>
          <p:nvPr/>
        </p:nvSpPr>
        <p:spPr bwMode="auto">
          <a:xfrm>
            <a:off x="2915816" y="155575"/>
            <a:ext cx="386233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4000" dirty="0" smtClean="0"/>
              <a:t>FUTURE FACTS</a:t>
            </a:r>
            <a:endParaRPr lang="en-US" sz="4000" dirty="0"/>
          </a:p>
        </p:txBody>
      </p:sp>
      <p:sp>
        <p:nvSpPr>
          <p:cNvPr id="5124" name="Rectangle 4"/>
          <p:cNvSpPr>
            <a:spLocks noChangeArrowheads="1"/>
          </p:cNvSpPr>
          <p:nvPr/>
        </p:nvSpPr>
        <p:spPr bwMode="auto">
          <a:xfrm>
            <a:off x="0" y="2057400"/>
            <a:ext cx="91440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dirty="0">
                <a:solidFill>
                  <a:srgbClr val="000000"/>
                </a:solidFill>
                <a:latin typeface="Times New Roman"/>
              </a:rPr>
              <a:t>“</a:t>
            </a:r>
            <a:r>
              <a:rPr lang="en-US" dirty="0">
                <a:solidFill>
                  <a:srgbClr val="000000"/>
                </a:solidFill>
                <a:latin typeface="Verdana" pitchFamily="34" charset="0"/>
              </a:rPr>
              <a:t>No region will be spared from the impact of crisis which touches every facet of life, from the health of children to the ability of nations to </a:t>
            </a:r>
            <a:r>
              <a:rPr lang="en-US" b="1" dirty="0">
                <a:solidFill>
                  <a:srgbClr val="000000"/>
                </a:solidFill>
                <a:latin typeface="Verdana" pitchFamily="34" charset="0"/>
              </a:rPr>
              <a:t>secure food</a:t>
            </a:r>
            <a:r>
              <a:rPr lang="en-US" dirty="0">
                <a:solidFill>
                  <a:srgbClr val="000000"/>
                </a:solidFill>
                <a:latin typeface="Verdana" pitchFamily="34" charset="0"/>
              </a:rPr>
              <a:t> for their citizens,</a:t>
            </a:r>
            <a:r>
              <a:rPr lang="en-US" dirty="0">
                <a:solidFill>
                  <a:srgbClr val="000000"/>
                </a:solidFill>
                <a:latin typeface="Times New Roman"/>
              </a:rPr>
              <a:t>”</a:t>
            </a:r>
            <a:r>
              <a:rPr lang="en-US" dirty="0">
                <a:solidFill>
                  <a:srgbClr val="000000"/>
                </a:solidFill>
                <a:latin typeface="Verdana" pitchFamily="34" charset="0"/>
              </a:rPr>
              <a:t> </a:t>
            </a:r>
            <a:endParaRPr lang="en-US" dirty="0"/>
          </a:p>
        </p:txBody>
      </p:sp>
      <p:sp>
        <p:nvSpPr>
          <p:cNvPr id="5125" name="Rectangle 5"/>
          <p:cNvSpPr>
            <a:spLocks noChangeArrowheads="1"/>
          </p:cNvSpPr>
          <p:nvPr/>
        </p:nvSpPr>
        <p:spPr bwMode="auto">
          <a:xfrm>
            <a:off x="0" y="3340100"/>
            <a:ext cx="91440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dirty="0">
                <a:solidFill>
                  <a:srgbClr val="000000"/>
                </a:solidFill>
                <a:latin typeface="Times New Roman"/>
              </a:rPr>
              <a:t>“</a:t>
            </a:r>
            <a:r>
              <a:rPr lang="en-US" dirty="0">
                <a:solidFill>
                  <a:srgbClr val="000000"/>
                </a:solidFill>
                <a:latin typeface="Verdana" pitchFamily="34" charset="0"/>
              </a:rPr>
              <a:t>Water supplies are falling while the demand is dramatically growing at an </a:t>
            </a:r>
            <a:r>
              <a:rPr lang="en-US" b="1" dirty="0">
                <a:solidFill>
                  <a:srgbClr val="000000"/>
                </a:solidFill>
                <a:latin typeface="Verdana" pitchFamily="34" charset="0"/>
              </a:rPr>
              <a:t>unsustainable rate</a:t>
            </a:r>
            <a:r>
              <a:rPr lang="en-US" dirty="0">
                <a:solidFill>
                  <a:srgbClr val="000000"/>
                </a:solidFill>
                <a:latin typeface="Verdana" pitchFamily="34" charset="0"/>
              </a:rPr>
              <a:t>. Over the next 20 years, the average supply of water world-wide per person is expected to drop by a third.</a:t>
            </a:r>
            <a:r>
              <a:rPr lang="en-US" dirty="0">
                <a:solidFill>
                  <a:srgbClr val="000000"/>
                </a:solidFill>
                <a:latin typeface="Times New Roman"/>
              </a:rPr>
              <a:t>”</a:t>
            </a:r>
            <a:endParaRPr lang="en-US" dirty="0"/>
          </a:p>
          <a:p>
            <a:pPr eaLnBrk="0" hangingPunct="0"/>
            <a:endParaRPr lang="en-US" dirty="0"/>
          </a:p>
        </p:txBody>
      </p:sp>
      <p:sp>
        <p:nvSpPr>
          <p:cNvPr id="5126" name="Rectangle 6"/>
          <p:cNvSpPr>
            <a:spLocks noChangeArrowheads="1"/>
          </p:cNvSpPr>
          <p:nvPr/>
        </p:nvSpPr>
        <p:spPr bwMode="auto">
          <a:xfrm>
            <a:off x="0" y="5153025"/>
            <a:ext cx="91440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dirty="0">
                <a:solidFill>
                  <a:srgbClr val="000000"/>
                </a:solidFill>
                <a:latin typeface="Times New Roman"/>
              </a:rPr>
              <a:t>“</a:t>
            </a:r>
            <a:r>
              <a:rPr lang="en-US" dirty="0">
                <a:solidFill>
                  <a:srgbClr val="000000"/>
                </a:solidFill>
                <a:latin typeface="Verdana" pitchFamily="34" charset="0"/>
              </a:rPr>
              <a:t>By the middle of this century, </a:t>
            </a:r>
            <a:r>
              <a:rPr lang="tr-TR" dirty="0" smtClean="0">
                <a:solidFill>
                  <a:srgbClr val="000000"/>
                </a:solidFill>
                <a:latin typeface="Verdana" pitchFamily="34" charset="0"/>
              </a:rPr>
              <a:t>7 </a:t>
            </a:r>
            <a:r>
              <a:rPr lang="en-US" dirty="0" smtClean="0">
                <a:solidFill>
                  <a:srgbClr val="000000"/>
                </a:solidFill>
                <a:latin typeface="Verdana" pitchFamily="34" charset="0"/>
              </a:rPr>
              <a:t>billion </a:t>
            </a:r>
            <a:r>
              <a:rPr lang="en-US" dirty="0">
                <a:solidFill>
                  <a:srgbClr val="000000"/>
                </a:solidFill>
                <a:latin typeface="Verdana" pitchFamily="34" charset="0"/>
              </a:rPr>
              <a:t>people in 60 countries will be faced with </a:t>
            </a:r>
            <a:r>
              <a:rPr lang="en-US" b="1" dirty="0">
                <a:solidFill>
                  <a:srgbClr val="000000"/>
                </a:solidFill>
                <a:latin typeface="Verdana" pitchFamily="34" charset="0"/>
              </a:rPr>
              <a:t>water scarcity</a:t>
            </a:r>
            <a:r>
              <a:rPr lang="en-US" dirty="0">
                <a:solidFill>
                  <a:srgbClr val="000000"/>
                </a:solidFill>
                <a:latin typeface="Verdana" pitchFamily="34" charset="0"/>
              </a:rPr>
              <a:t>, at best 2 billion in 48 countries, depending on factors like population growth and policy-making</a:t>
            </a:r>
            <a:r>
              <a:rPr lang="en-US" dirty="0">
                <a:solidFill>
                  <a:srgbClr val="000000"/>
                </a:solidFill>
                <a:latin typeface="Times New Roman"/>
              </a:rPr>
              <a:t>”</a:t>
            </a:r>
            <a:r>
              <a:rPr lang="en-US" dirty="0"/>
              <a:t> </a:t>
            </a:r>
          </a:p>
        </p:txBody>
      </p:sp>
    </p:spTree>
    <p:extLst>
      <p:ext uri="{BB962C8B-B14F-4D97-AF65-F5344CB8AC3E}">
        <p14:creationId xmlns:p14="http://schemas.microsoft.com/office/powerpoint/2010/main" val="3838530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4" grpId="0"/>
      <p:bldP spid="5125" grpId="0"/>
      <p:bldP spid="51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8" name="Group 1028"/>
          <p:cNvGrpSpPr>
            <a:grpSpLocks/>
          </p:cNvGrpSpPr>
          <p:nvPr/>
        </p:nvGrpSpPr>
        <p:grpSpPr bwMode="auto">
          <a:xfrm>
            <a:off x="0" y="1219200"/>
            <a:ext cx="9144000" cy="1066800"/>
            <a:chOff x="0" y="0"/>
            <a:chExt cx="2475" cy="154"/>
          </a:xfrm>
        </p:grpSpPr>
        <p:sp>
          <p:nvSpPr>
            <p:cNvPr id="26626" name="Rectangle 1026"/>
            <p:cNvSpPr>
              <a:spLocks noChangeArrowheads="1"/>
            </p:cNvSpPr>
            <p:nvPr/>
          </p:nvSpPr>
          <p:spPr bwMode="auto">
            <a:xfrm>
              <a:off x="0" y="0"/>
              <a:ext cx="2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6627" name="Rectangle 1027"/>
            <p:cNvSpPr>
              <a:spLocks noChangeArrowheads="1"/>
            </p:cNvSpPr>
            <p:nvPr/>
          </p:nvSpPr>
          <p:spPr bwMode="auto">
            <a:xfrm>
              <a:off x="0" y="0"/>
              <a:ext cx="2475"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dirty="0">
                  <a:latin typeface="Arial" charset="0"/>
                </a:rPr>
                <a:t>"Technological, economic and scientific solutions </a:t>
              </a:r>
              <a:r>
                <a:rPr lang="en-US" b="1" dirty="0">
                  <a:latin typeface="Arial" charset="0"/>
                </a:rPr>
                <a:t>are not enough</a:t>
              </a:r>
              <a:r>
                <a:rPr lang="en-US" dirty="0">
                  <a:latin typeface="Arial" charset="0"/>
                </a:rPr>
                <a:t>," </a:t>
              </a:r>
              <a:endParaRPr lang="en-US" dirty="0"/>
            </a:p>
          </p:txBody>
        </p:sp>
      </p:grpSp>
      <p:grpSp>
        <p:nvGrpSpPr>
          <p:cNvPr id="26631" name="Group 1031"/>
          <p:cNvGrpSpPr>
            <a:grpSpLocks/>
          </p:cNvGrpSpPr>
          <p:nvPr/>
        </p:nvGrpSpPr>
        <p:grpSpPr bwMode="auto">
          <a:xfrm>
            <a:off x="0" y="1828800"/>
            <a:ext cx="9144000" cy="1219200"/>
            <a:chOff x="0" y="0"/>
            <a:chExt cx="2475" cy="576"/>
          </a:xfrm>
        </p:grpSpPr>
        <p:sp>
          <p:nvSpPr>
            <p:cNvPr id="26629" name="Rectangle 1029"/>
            <p:cNvSpPr>
              <a:spLocks noChangeArrowheads="1"/>
            </p:cNvSpPr>
            <p:nvPr/>
          </p:nvSpPr>
          <p:spPr bwMode="auto">
            <a:xfrm>
              <a:off x="0" y="0"/>
              <a:ext cx="2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6630" name="Rectangle 1030"/>
            <p:cNvSpPr>
              <a:spLocks noChangeArrowheads="1"/>
            </p:cNvSpPr>
            <p:nvPr/>
          </p:nvSpPr>
          <p:spPr bwMode="auto">
            <a:xfrm>
              <a:off x="0" y="0"/>
              <a:ext cx="247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dirty="0">
                  <a:latin typeface="Arial" charset="0"/>
                </a:rPr>
                <a:t>"Water is different than other resources, such as oil. People of different </a:t>
              </a:r>
              <a:r>
                <a:rPr lang="en-US" b="1" dirty="0">
                  <a:latin typeface="Arial" charset="0"/>
                </a:rPr>
                <a:t>religious</a:t>
              </a:r>
              <a:r>
                <a:rPr lang="en-US" dirty="0">
                  <a:latin typeface="Arial" charset="0"/>
                </a:rPr>
                <a:t> and </a:t>
              </a:r>
              <a:r>
                <a:rPr lang="en-US" b="1" dirty="0">
                  <a:latin typeface="Arial" charset="0"/>
                </a:rPr>
                <a:t>scientific</a:t>
              </a:r>
              <a:r>
                <a:rPr lang="en-US" dirty="0">
                  <a:latin typeface="Arial" charset="0"/>
                </a:rPr>
                <a:t> backgrounds treat water in a special way</a:t>
              </a:r>
              <a:r>
                <a:rPr lang="en-US" dirty="0">
                  <a:latin typeface="Times New Roman"/>
                </a:rPr>
                <a:t>”</a:t>
              </a:r>
              <a:r>
                <a:rPr lang="en-US" dirty="0">
                  <a:latin typeface="Arial" charset="0"/>
                </a:rPr>
                <a:t>.</a:t>
              </a:r>
              <a:br>
                <a:rPr lang="en-US" dirty="0">
                  <a:latin typeface="Arial" charset="0"/>
                </a:rPr>
              </a:br>
              <a:endParaRPr lang="en-US" dirty="0"/>
            </a:p>
          </p:txBody>
        </p:sp>
      </p:grpSp>
      <p:grpSp>
        <p:nvGrpSpPr>
          <p:cNvPr id="26634" name="Group 1034"/>
          <p:cNvGrpSpPr>
            <a:grpSpLocks/>
          </p:cNvGrpSpPr>
          <p:nvPr/>
        </p:nvGrpSpPr>
        <p:grpSpPr bwMode="auto">
          <a:xfrm>
            <a:off x="0" y="3048000"/>
            <a:ext cx="8991600" cy="1676400"/>
            <a:chOff x="0" y="0"/>
            <a:chExt cx="2475" cy="576"/>
          </a:xfrm>
        </p:grpSpPr>
        <p:sp>
          <p:nvSpPr>
            <p:cNvPr id="26632" name="Rectangle 1032"/>
            <p:cNvSpPr>
              <a:spLocks noChangeArrowheads="1"/>
            </p:cNvSpPr>
            <p:nvPr/>
          </p:nvSpPr>
          <p:spPr bwMode="auto">
            <a:xfrm>
              <a:off x="0" y="0"/>
              <a:ext cx="2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6633" name="Rectangle 1033"/>
            <p:cNvSpPr>
              <a:spLocks noChangeArrowheads="1"/>
            </p:cNvSpPr>
            <p:nvPr/>
          </p:nvSpPr>
          <p:spPr bwMode="auto">
            <a:xfrm>
              <a:off x="0" y="0"/>
              <a:ext cx="2475"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dirty="0">
                  <a:latin typeface="Arial" charset="0"/>
                </a:rPr>
                <a:t>"There's the realization that scientific and </a:t>
              </a:r>
              <a:r>
                <a:rPr lang="en-US" b="1" dirty="0">
                  <a:latin typeface="Arial" charset="0"/>
                </a:rPr>
                <a:t>political</a:t>
              </a:r>
              <a:r>
                <a:rPr lang="en-US" dirty="0">
                  <a:latin typeface="Arial" charset="0"/>
                </a:rPr>
                <a:t> approaches are needed, but they are not sufficient. A spiritual and ethical approach is needed as well."</a:t>
              </a:r>
              <a:br>
                <a:rPr lang="en-US" dirty="0">
                  <a:latin typeface="Arial" charset="0"/>
                </a:rPr>
              </a:br>
              <a:endParaRPr lang="en-US" dirty="0"/>
            </a:p>
          </p:txBody>
        </p:sp>
      </p:grpSp>
      <p:grpSp>
        <p:nvGrpSpPr>
          <p:cNvPr id="26637" name="Group 1037"/>
          <p:cNvGrpSpPr>
            <a:grpSpLocks/>
          </p:cNvGrpSpPr>
          <p:nvPr/>
        </p:nvGrpSpPr>
        <p:grpSpPr bwMode="auto">
          <a:xfrm>
            <a:off x="0" y="4343400"/>
            <a:ext cx="8991600" cy="838200"/>
            <a:chOff x="0" y="0"/>
            <a:chExt cx="2475" cy="250"/>
          </a:xfrm>
        </p:grpSpPr>
        <p:sp>
          <p:nvSpPr>
            <p:cNvPr id="26635" name="Rectangle 1035"/>
            <p:cNvSpPr>
              <a:spLocks noChangeArrowheads="1"/>
            </p:cNvSpPr>
            <p:nvPr/>
          </p:nvSpPr>
          <p:spPr bwMode="auto">
            <a:xfrm>
              <a:off x="0" y="0"/>
              <a:ext cx="2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6636" name="Rectangle 1036"/>
            <p:cNvSpPr>
              <a:spLocks noChangeArrowheads="1"/>
            </p:cNvSpPr>
            <p:nvPr/>
          </p:nvSpPr>
          <p:spPr bwMode="auto">
            <a:xfrm>
              <a:off x="0" y="0"/>
              <a:ext cx="247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dirty="0">
                  <a:latin typeface="Times New Roman"/>
                </a:rPr>
                <a:t>“</a:t>
              </a:r>
              <a:r>
                <a:rPr lang="en-US" dirty="0">
                  <a:latin typeface="Arial" charset="0"/>
                </a:rPr>
                <a:t>People have fought over </a:t>
              </a:r>
              <a:r>
                <a:rPr lang="en-US" b="1" dirty="0">
                  <a:latin typeface="Arial" charset="0"/>
                </a:rPr>
                <a:t>dominance of water sources</a:t>
              </a:r>
              <a:r>
                <a:rPr lang="en-US" dirty="0">
                  <a:latin typeface="Arial" charset="0"/>
                </a:rPr>
                <a:t> for thousands of years</a:t>
              </a:r>
              <a:r>
                <a:rPr lang="en-US" dirty="0">
                  <a:latin typeface="Times New Roman"/>
                </a:rPr>
                <a:t>”</a:t>
              </a:r>
              <a:r>
                <a:rPr lang="en-US" dirty="0">
                  <a:latin typeface="Arial" charset="0"/>
                </a:rPr>
                <a:t>, </a:t>
              </a:r>
              <a:endParaRPr lang="en-US" dirty="0"/>
            </a:p>
          </p:txBody>
        </p:sp>
      </p:grpSp>
      <p:grpSp>
        <p:nvGrpSpPr>
          <p:cNvPr id="26640" name="Group 1040"/>
          <p:cNvGrpSpPr>
            <a:grpSpLocks/>
          </p:cNvGrpSpPr>
          <p:nvPr/>
        </p:nvGrpSpPr>
        <p:grpSpPr bwMode="auto">
          <a:xfrm>
            <a:off x="0" y="76200"/>
            <a:ext cx="9144000" cy="990600"/>
            <a:chOff x="0" y="0"/>
            <a:chExt cx="2475" cy="346"/>
          </a:xfrm>
        </p:grpSpPr>
        <p:sp>
          <p:nvSpPr>
            <p:cNvPr id="26638" name="Rectangle 1038"/>
            <p:cNvSpPr>
              <a:spLocks noChangeArrowheads="1"/>
            </p:cNvSpPr>
            <p:nvPr/>
          </p:nvSpPr>
          <p:spPr bwMode="auto">
            <a:xfrm>
              <a:off x="0" y="0"/>
              <a:ext cx="2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6639" name="Rectangle 1039"/>
            <p:cNvSpPr>
              <a:spLocks noChangeArrowheads="1"/>
            </p:cNvSpPr>
            <p:nvPr/>
          </p:nvSpPr>
          <p:spPr bwMode="auto">
            <a:xfrm>
              <a:off x="0" y="0"/>
              <a:ext cx="2475"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dirty="0">
                  <a:latin typeface="Arial" charset="0"/>
                </a:rPr>
                <a:t>"The survival of humanity and of all other species on earth depends upon the </a:t>
              </a:r>
              <a:r>
                <a:rPr lang="en-US" b="1" dirty="0">
                  <a:latin typeface="Arial" charset="0"/>
                </a:rPr>
                <a:t>fate of water</a:t>
              </a:r>
              <a:r>
                <a:rPr lang="en-US" dirty="0">
                  <a:latin typeface="Arial" charset="0"/>
                </a:rPr>
                <a:t>. Where water is absent, life is absent," </a:t>
              </a:r>
              <a:endParaRPr lang="en-US" dirty="0"/>
            </a:p>
          </p:txBody>
        </p:sp>
      </p:grpSp>
    </p:spTree>
    <p:extLst>
      <p:ext uri="{BB962C8B-B14F-4D97-AF65-F5344CB8AC3E}">
        <p14:creationId xmlns:p14="http://schemas.microsoft.com/office/powerpoint/2010/main" val="67849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6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6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114300" y="0"/>
            <a:ext cx="64008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en-US" b="1" dirty="0"/>
              <a:t>Fresh Water: A Scarce and Critical Resource</a:t>
            </a:r>
            <a:endParaRPr lang="en-US" b="1" i="1" dirty="0">
              <a:latin typeface="Arial" charset="0"/>
              <a:cs typeface="Arial" charset="0"/>
            </a:endParaRPr>
          </a:p>
          <a:p>
            <a:pPr eaLnBrk="0" hangingPunct="0"/>
            <a:endParaRPr lang="en-US" dirty="0"/>
          </a:p>
        </p:txBody>
      </p:sp>
      <p:sp>
        <p:nvSpPr>
          <p:cNvPr id="14347" name="Rectangle 11"/>
          <p:cNvSpPr>
            <a:spLocks noChangeArrowheads="1"/>
          </p:cNvSpPr>
          <p:nvPr/>
        </p:nvSpPr>
        <p:spPr bwMode="auto">
          <a:xfrm>
            <a:off x="0" y="292100"/>
            <a:ext cx="91440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dirty="0">
                <a:solidFill>
                  <a:srgbClr val="000000"/>
                </a:solidFill>
              </a:rPr>
              <a:t>Population Growth</a:t>
            </a:r>
            <a:endParaRPr lang="en-US" dirty="0"/>
          </a:p>
          <a:p>
            <a:pPr algn="ctr" eaLnBrk="0" hangingPunct="0"/>
            <a:r>
              <a:rPr lang="en-US" dirty="0">
                <a:solidFill>
                  <a:srgbClr val="000000"/>
                </a:solidFill>
              </a:rPr>
              <a:t>	The Middle East population more than doubled between 1970 and 2001, rising from 173 million people to 386 million people and reducing the average amount of fresh water available per capita by more than half, to 1,640 cubic meters per person per year </a:t>
            </a:r>
            <a:endParaRPr lang="en-US" dirty="0"/>
          </a:p>
        </p:txBody>
      </p:sp>
      <p:sp>
        <p:nvSpPr>
          <p:cNvPr id="14348" name="Rectangle 12"/>
          <p:cNvSpPr>
            <a:spLocks noChangeArrowheads="1"/>
          </p:cNvSpPr>
          <p:nvPr/>
        </p:nvSpPr>
        <p:spPr bwMode="auto">
          <a:xfrm>
            <a:off x="0" y="2209800"/>
            <a:ext cx="914400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dirty="0">
                <a:solidFill>
                  <a:srgbClr val="000000"/>
                </a:solidFill>
              </a:rPr>
              <a:t>Household Demand</a:t>
            </a:r>
            <a:endParaRPr lang="en-US" dirty="0"/>
          </a:p>
          <a:p>
            <a:pPr algn="ctr" eaLnBrk="0" hangingPunct="0"/>
            <a:r>
              <a:rPr lang="en-US" dirty="0">
                <a:solidFill>
                  <a:srgbClr val="000000"/>
                </a:solidFill>
              </a:rPr>
              <a:t>	Household demand for water is affected by a variety of factors, such as household size, households' </a:t>
            </a:r>
            <a:r>
              <a:rPr lang="en-US" b="1" dirty="0">
                <a:solidFill>
                  <a:srgbClr val="000000"/>
                </a:solidFill>
              </a:rPr>
              <a:t>distance from the source of water</a:t>
            </a:r>
            <a:r>
              <a:rPr lang="en-US" dirty="0">
                <a:solidFill>
                  <a:srgbClr val="000000"/>
                </a:solidFill>
              </a:rPr>
              <a:t>, how regularly water is accessible, and people's </a:t>
            </a:r>
            <a:r>
              <a:rPr lang="en-US" b="1" dirty="0">
                <a:solidFill>
                  <a:srgbClr val="000000"/>
                </a:solidFill>
              </a:rPr>
              <a:t>consumption patterns</a:t>
            </a:r>
            <a:r>
              <a:rPr lang="en-US" dirty="0">
                <a:solidFill>
                  <a:srgbClr val="000000"/>
                </a:solidFill>
              </a:rPr>
              <a:t>. The Middle East growing population, together with higher per capita income, greater urbanization, and greater access to running water, has been driving up the region's domestic demand for fresh water.</a:t>
            </a:r>
            <a:endParaRPr lang="en-US" dirty="0"/>
          </a:p>
          <a:p>
            <a:pPr eaLnBrk="0" hangingPunct="0"/>
            <a:endParaRPr lang="en-US" dirty="0"/>
          </a:p>
        </p:txBody>
      </p:sp>
      <p:sp>
        <p:nvSpPr>
          <p:cNvPr id="14349" name="Rectangle 13"/>
          <p:cNvSpPr>
            <a:spLocks noChangeArrowheads="1"/>
          </p:cNvSpPr>
          <p:nvPr/>
        </p:nvSpPr>
        <p:spPr bwMode="auto">
          <a:xfrm>
            <a:off x="0" y="4953000"/>
            <a:ext cx="9144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i="1" dirty="0" err="1">
                <a:solidFill>
                  <a:srgbClr val="000000"/>
                </a:solidFill>
              </a:rPr>
              <a:t>Qanats</a:t>
            </a:r>
            <a:r>
              <a:rPr lang="en-US" b="1" dirty="0">
                <a:solidFill>
                  <a:srgbClr val="000000"/>
                </a:solidFill>
              </a:rPr>
              <a:t> and Rainwater Harvesting</a:t>
            </a:r>
            <a:r>
              <a:rPr lang="en-US" dirty="0">
                <a:solidFill>
                  <a:srgbClr val="000000"/>
                </a:solidFill>
              </a:rPr>
              <a:t> – </a:t>
            </a:r>
            <a:r>
              <a:rPr lang="en-US" b="1" dirty="0" err="1">
                <a:solidFill>
                  <a:srgbClr val="000000"/>
                </a:solidFill>
              </a:rPr>
              <a:t>Ain</a:t>
            </a:r>
            <a:r>
              <a:rPr lang="en-US" b="1" dirty="0">
                <a:solidFill>
                  <a:srgbClr val="000000"/>
                </a:solidFill>
              </a:rPr>
              <a:t> </a:t>
            </a:r>
            <a:r>
              <a:rPr lang="en-US" b="1" dirty="0" err="1">
                <a:solidFill>
                  <a:srgbClr val="000000"/>
                </a:solidFill>
              </a:rPr>
              <a:t>Zubaidah</a:t>
            </a:r>
            <a:endParaRPr lang="en-US" b="1" dirty="0"/>
          </a:p>
          <a:p>
            <a:pPr algn="ctr" eaLnBrk="0" hangingPunct="0"/>
            <a:r>
              <a:rPr lang="en-US" i="1" dirty="0">
                <a:solidFill>
                  <a:srgbClr val="000000"/>
                </a:solidFill>
              </a:rPr>
              <a:t>	</a:t>
            </a:r>
            <a:r>
              <a:rPr lang="en-US" i="1" dirty="0" err="1">
                <a:solidFill>
                  <a:srgbClr val="000000"/>
                </a:solidFill>
              </a:rPr>
              <a:t>Qanats</a:t>
            </a:r>
            <a:r>
              <a:rPr lang="en-US" dirty="0">
                <a:solidFill>
                  <a:srgbClr val="000000"/>
                </a:solidFill>
              </a:rPr>
              <a:t>, or chain wells, a traditional method for bringing water to the surface, consist of a series of horizontal tunnels bored into a cliff or mountainous area. </a:t>
            </a:r>
            <a:endParaRPr lang="en-US" dirty="0"/>
          </a:p>
        </p:txBody>
      </p:sp>
    </p:spTree>
    <p:extLst>
      <p:ext uri="{BB962C8B-B14F-4D97-AF65-F5344CB8AC3E}">
        <p14:creationId xmlns:p14="http://schemas.microsoft.com/office/powerpoint/2010/main" val="9646255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4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4349"/>
                                        </p:tgtEl>
                                        <p:attrNameLst>
                                          <p:attrName>style.visibility</p:attrName>
                                        </p:attrNameLst>
                                      </p:cBhvr>
                                      <p:to>
                                        <p:strVal val="visible"/>
                                      </p:to>
                                    </p:set>
                                    <p:anim calcmode="lin" valueType="num">
                                      <p:cBhvr additive="base">
                                        <p:cTn id="15" dur="500" fill="hold"/>
                                        <p:tgtEl>
                                          <p:spTgt spid="14349"/>
                                        </p:tgtEl>
                                        <p:attrNameLst>
                                          <p:attrName>ppt_x</p:attrName>
                                        </p:attrNameLst>
                                      </p:cBhvr>
                                      <p:tavLst>
                                        <p:tav tm="0">
                                          <p:val>
                                            <p:strVal val="#ppt_x"/>
                                          </p:val>
                                        </p:tav>
                                        <p:tav tm="100000">
                                          <p:val>
                                            <p:strVal val="#ppt_x"/>
                                          </p:val>
                                        </p:tav>
                                      </p:tavLst>
                                    </p:anim>
                                    <p:anim calcmode="lin" valueType="num">
                                      <p:cBhvr additive="base">
                                        <p:cTn id="16" dur="500" fill="hold"/>
                                        <p:tgtEl>
                                          <p:spTgt spid="143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p:bldP spid="14348" grpId="0"/>
      <p:bldP spid="14349"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ChangeArrowheads="1"/>
          </p:cNvSpPr>
          <p:nvPr/>
        </p:nvSpPr>
        <p:spPr bwMode="auto">
          <a:xfrm>
            <a:off x="0" y="0"/>
            <a:ext cx="91440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dirty="0">
                <a:solidFill>
                  <a:srgbClr val="000000"/>
                </a:solidFill>
              </a:rPr>
              <a:t>Sequential Water Use</a:t>
            </a:r>
            <a:r>
              <a:rPr lang="en-US" dirty="0">
                <a:solidFill>
                  <a:srgbClr val="000000"/>
                </a:solidFill>
              </a:rPr>
              <a:t> </a:t>
            </a:r>
            <a:r>
              <a:rPr lang="tr-TR" dirty="0" smtClean="0">
                <a:solidFill>
                  <a:srgbClr val="000000"/>
                </a:solidFill>
              </a:rPr>
              <a:t> </a:t>
            </a:r>
            <a:r>
              <a:rPr lang="tr-TR" b="1" dirty="0" smtClean="0">
                <a:solidFill>
                  <a:srgbClr val="000000"/>
                </a:solidFill>
              </a:rPr>
              <a:t>(Reuse)</a:t>
            </a:r>
            <a:endParaRPr lang="en-US" b="1" dirty="0"/>
          </a:p>
          <a:p>
            <a:pPr algn="ctr" eaLnBrk="0" hangingPunct="0"/>
            <a:r>
              <a:rPr lang="en-US" dirty="0">
                <a:solidFill>
                  <a:srgbClr val="000000"/>
                </a:solidFill>
              </a:rPr>
              <a:t>	Sequential water use involves capturing and treating water that has been used in one sector so that it can be directed to other uses. </a:t>
            </a:r>
            <a:r>
              <a:rPr lang="en-US" b="1" dirty="0">
                <a:solidFill>
                  <a:srgbClr val="000000"/>
                </a:solidFill>
              </a:rPr>
              <a:t>Domestic use requires the cleanest water</a:t>
            </a:r>
            <a:r>
              <a:rPr lang="en-US" dirty="0">
                <a:solidFill>
                  <a:srgbClr val="000000"/>
                </a:solidFill>
              </a:rPr>
              <a:t>, so the ideal order is for water to be used in the household first, then in industry, then in agriculture</a:t>
            </a:r>
            <a:r>
              <a:rPr lang="en-US" dirty="0"/>
              <a:t> </a:t>
            </a:r>
          </a:p>
        </p:txBody>
      </p:sp>
      <p:sp>
        <p:nvSpPr>
          <p:cNvPr id="21508" name="Rectangle 4"/>
          <p:cNvSpPr>
            <a:spLocks noChangeArrowheads="1"/>
          </p:cNvSpPr>
          <p:nvPr/>
        </p:nvSpPr>
        <p:spPr bwMode="auto">
          <a:xfrm>
            <a:off x="0" y="2060575"/>
            <a:ext cx="91440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dirty="0">
                <a:solidFill>
                  <a:srgbClr val="000000"/>
                </a:solidFill>
              </a:rPr>
              <a:t>Desalination</a:t>
            </a:r>
            <a:r>
              <a:rPr lang="en-US" dirty="0">
                <a:solidFill>
                  <a:srgbClr val="000000"/>
                </a:solidFill>
              </a:rPr>
              <a:t> </a:t>
            </a:r>
            <a:endParaRPr lang="en-US" dirty="0"/>
          </a:p>
          <a:p>
            <a:pPr algn="ctr" eaLnBrk="0" hangingPunct="0"/>
            <a:r>
              <a:rPr lang="en-US" dirty="0">
                <a:solidFill>
                  <a:srgbClr val="000000"/>
                </a:solidFill>
              </a:rPr>
              <a:t>	Extracting salt from seawater is extremely expensive. Desalination provides a clean and reliable source of water, but it uses large quantities of heat and </a:t>
            </a:r>
            <a:r>
              <a:rPr lang="en-US" b="1" dirty="0">
                <a:solidFill>
                  <a:srgbClr val="000000"/>
                </a:solidFill>
              </a:rPr>
              <a:t>has some negative environmental consequences. </a:t>
            </a:r>
            <a:r>
              <a:rPr lang="en-US" dirty="0">
                <a:solidFill>
                  <a:srgbClr val="000000"/>
                </a:solidFill>
              </a:rPr>
              <a:t>Sixty percent of the world's desalination capacity lies in the oil-rich Gulf states</a:t>
            </a:r>
            <a:r>
              <a:rPr lang="en-US" dirty="0"/>
              <a:t> </a:t>
            </a:r>
          </a:p>
        </p:txBody>
      </p:sp>
      <p:sp>
        <p:nvSpPr>
          <p:cNvPr id="21509" name="Rectangle 5"/>
          <p:cNvSpPr>
            <a:spLocks noChangeArrowheads="1"/>
          </p:cNvSpPr>
          <p:nvPr/>
        </p:nvSpPr>
        <p:spPr bwMode="auto">
          <a:xfrm>
            <a:off x="0" y="4419600"/>
            <a:ext cx="91440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b="1" dirty="0">
                <a:solidFill>
                  <a:srgbClr val="000000"/>
                </a:solidFill>
              </a:rPr>
              <a:t>Trading Water</a:t>
            </a:r>
            <a:r>
              <a:rPr lang="en-US" dirty="0">
                <a:solidFill>
                  <a:srgbClr val="000000"/>
                </a:solidFill>
              </a:rPr>
              <a:t> </a:t>
            </a:r>
            <a:endParaRPr lang="en-US" dirty="0"/>
          </a:p>
          <a:p>
            <a:pPr algn="ctr" eaLnBrk="0" hangingPunct="0"/>
            <a:r>
              <a:rPr lang="en-US" dirty="0">
                <a:solidFill>
                  <a:srgbClr val="000000"/>
                </a:solidFill>
              </a:rPr>
              <a:t>	There are a number of ways to transport water from one region to another, including shipping it by boat, </a:t>
            </a:r>
            <a:r>
              <a:rPr lang="en-US" b="1" dirty="0">
                <a:solidFill>
                  <a:srgbClr val="000000"/>
                </a:solidFill>
              </a:rPr>
              <a:t>transporting it via pipeline</a:t>
            </a:r>
            <a:r>
              <a:rPr lang="en-US" dirty="0">
                <a:solidFill>
                  <a:srgbClr val="000000"/>
                </a:solidFill>
              </a:rPr>
              <a:t>, towing it in large water bags (Medusa bags), and carrying it overland in vehicles. </a:t>
            </a:r>
            <a:endParaRPr lang="en-US" dirty="0"/>
          </a:p>
        </p:txBody>
      </p:sp>
    </p:spTree>
    <p:extLst>
      <p:ext uri="{BB962C8B-B14F-4D97-AF65-F5344CB8AC3E}">
        <p14:creationId xmlns:p14="http://schemas.microsoft.com/office/powerpoint/2010/main" val="2589255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blinds(horizontal)">
                                      <p:cBhvr>
                                        <p:cTn id="7" dur="500"/>
                                        <p:tgtEl>
                                          <p:spTgt spid="215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08"/>
                                        </p:tgtEl>
                                        <p:attrNameLst>
                                          <p:attrName>style.visibility</p:attrName>
                                        </p:attrNameLst>
                                      </p:cBhvr>
                                      <p:to>
                                        <p:strVal val="visible"/>
                                      </p:to>
                                    </p:set>
                                    <p:animEffect transition="in" filter="blinds(horizontal)">
                                      <p:cBhvr>
                                        <p:cTn id="12" dur="500"/>
                                        <p:tgtEl>
                                          <p:spTgt spid="215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509"/>
                                        </p:tgtEl>
                                        <p:attrNameLst>
                                          <p:attrName>style.visibility</p:attrName>
                                        </p:attrNameLst>
                                      </p:cBhvr>
                                      <p:to>
                                        <p:strVal val="visible"/>
                                      </p:to>
                                    </p:set>
                                    <p:animEffect transition="in" filter="blinds(horizontal)">
                                      <p:cBhvr>
                                        <p:cTn id="17" dur="5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utoUpdateAnimBg="0"/>
      <p:bldP spid="21508" grpId="0" autoUpdateAnimBg="0"/>
      <p:bldP spid="21509" grpId="0" autoUpdateAnimBg="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TotalTime>
  <Words>1761</Words>
  <Application>Microsoft Office PowerPoint</Application>
  <PresentationFormat>On-screen Show (4:3)</PresentationFormat>
  <Paragraphs>417</Paragraphs>
  <Slides>46</Slides>
  <Notes>11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48" baseType="lpstr">
      <vt:lpstr>Office Theme</vt:lpstr>
      <vt:lpstr>Photo Editor Photo</vt:lpstr>
      <vt:lpstr>WATER RESOURCES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Zekai ŞEN</dc:creator>
  <cp:lastModifiedBy>Zekai ŞEN</cp:lastModifiedBy>
  <cp:revision>26</cp:revision>
  <dcterms:created xsi:type="dcterms:W3CDTF">2013-02-20T18:48:51Z</dcterms:created>
  <dcterms:modified xsi:type="dcterms:W3CDTF">2013-02-21T03:44:40Z</dcterms:modified>
</cp:coreProperties>
</file>