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Default Extension="doc" ContentType="application/msword"/>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4071" r:id="rId2"/>
    <p:sldMasterId id="2147484055" r:id="rId3"/>
  </p:sldMasterIdLst>
  <p:notesMasterIdLst>
    <p:notesMasterId r:id="rId43"/>
  </p:notesMasterIdLst>
  <p:handoutMasterIdLst>
    <p:handoutMasterId r:id="rId44"/>
  </p:handoutMasterIdLst>
  <p:sldIdLst>
    <p:sldId id="276" r:id="rId4"/>
    <p:sldId id="592" r:id="rId5"/>
    <p:sldId id="543" r:id="rId6"/>
    <p:sldId id="542" r:id="rId7"/>
    <p:sldId id="606" r:id="rId8"/>
    <p:sldId id="608" r:id="rId9"/>
    <p:sldId id="544" r:id="rId10"/>
    <p:sldId id="545" r:id="rId11"/>
    <p:sldId id="546" r:id="rId12"/>
    <p:sldId id="547" r:id="rId13"/>
    <p:sldId id="550" r:id="rId14"/>
    <p:sldId id="553" r:id="rId15"/>
    <p:sldId id="556" r:id="rId16"/>
    <p:sldId id="555" r:id="rId17"/>
    <p:sldId id="584" r:id="rId18"/>
    <p:sldId id="557" r:id="rId19"/>
    <p:sldId id="585" r:id="rId20"/>
    <p:sldId id="586" r:id="rId21"/>
    <p:sldId id="560" r:id="rId22"/>
    <p:sldId id="561" r:id="rId23"/>
    <p:sldId id="587" r:id="rId24"/>
    <p:sldId id="562" r:id="rId25"/>
    <p:sldId id="588" r:id="rId26"/>
    <p:sldId id="591" r:id="rId27"/>
    <p:sldId id="593" r:id="rId28"/>
    <p:sldId id="570" r:id="rId29"/>
    <p:sldId id="594" r:id="rId30"/>
    <p:sldId id="595" r:id="rId31"/>
    <p:sldId id="597" r:id="rId32"/>
    <p:sldId id="598" r:id="rId33"/>
    <p:sldId id="599" r:id="rId34"/>
    <p:sldId id="571" r:id="rId35"/>
    <p:sldId id="600" r:id="rId36"/>
    <p:sldId id="601" r:id="rId37"/>
    <p:sldId id="602" r:id="rId38"/>
    <p:sldId id="603" r:id="rId39"/>
    <p:sldId id="604" r:id="rId40"/>
    <p:sldId id="605" r:id="rId41"/>
    <p:sldId id="609" r:id="rId42"/>
  </p:sldIdLst>
  <p:sldSz cx="9144000" cy="6858000" type="screen4x3"/>
  <p:notesSz cx="7099300" cy="10234613"/>
  <p:defaultTextStyle>
    <a:defPPr>
      <a:defRPr lang="tr-T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960000"/>
    <a:srgbClr val="808080"/>
    <a:srgbClr val="CC0000"/>
    <a:srgbClr val="FF6699"/>
    <a:srgbClr val="FFCCFF"/>
    <a:srgbClr val="FF0066"/>
    <a:srgbClr val="FFEBEB"/>
    <a:srgbClr val="F0EC9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Açık Stil 3 - Vurgu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Açık Stil 2 - Vurgu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Açık Stil 2 - Vurgu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Açık Stil 2 - Vurgu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85BE263C-DBD7-4A20-BB59-AAB30ACAA65A}" styleName="Orta Stil 3 - Vurgu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9262" autoAdjust="0"/>
    <p:restoredTop sz="94660"/>
  </p:normalViewPr>
  <p:slideViewPr>
    <p:cSldViewPr>
      <p:cViewPr>
        <p:scale>
          <a:sx n="70" d="100"/>
          <a:sy n="70" d="100"/>
        </p:scale>
        <p:origin x="-1326" y="-85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6" d="100"/>
          <a:sy n="76" d="100"/>
        </p:scale>
        <p:origin x="-3978" y="-96"/>
      </p:cViewPr>
      <p:guideLst>
        <p:guide orient="horz" pos="3223"/>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1" y="1"/>
            <a:ext cx="3076099" cy="511175"/>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4021615" y="1"/>
            <a:ext cx="3076098" cy="511175"/>
          </a:xfrm>
          <a:prstGeom prst="rect">
            <a:avLst/>
          </a:prstGeom>
        </p:spPr>
        <p:txBody>
          <a:bodyPr vert="horz" lIns="91440" tIns="45720" rIns="91440" bIns="45720" rtlCol="0"/>
          <a:lstStyle>
            <a:lvl1pPr algn="r">
              <a:defRPr sz="1200"/>
            </a:lvl1pPr>
          </a:lstStyle>
          <a:p>
            <a:endParaRPr lang="tr-TR"/>
          </a:p>
        </p:txBody>
      </p:sp>
      <p:sp>
        <p:nvSpPr>
          <p:cNvPr id="4" name="3 Altbilgi Yer Tutucusu"/>
          <p:cNvSpPr>
            <a:spLocks noGrp="1"/>
          </p:cNvSpPr>
          <p:nvPr>
            <p:ph type="ftr" sz="quarter" idx="2"/>
          </p:nvPr>
        </p:nvSpPr>
        <p:spPr>
          <a:xfrm>
            <a:off x="1" y="9721851"/>
            <a:ext cx="3076099" cy="511175"/>
          </a:xfrm>
          <a:prstGeom prst="rect">
            <a:avLst/>
          </a:prstGeom>
        </p:spPr>
        <p:txBody>
          <a:bodyPr vert="horz" lIns="91440" tIns="45720" rIns="91440" bIns="45720" rtlCol="0" anchor="b"/>
          <a:lstStyle>
            <a:lvl1pPr algn="l">
              <a:defRPr sz="1200"/>
            </a:lvl1pPr>
          </a:lstStyle>
          <a:p>
            <a:endParaRPr lang="tr-TR"/>
          </a:p>
        </p:txBody>
      </p:sp>
      <p:sp>
        <p:nvSpPr>
          <p:cNvPr id="5" name="4 Slayt Numarası Yer Tutucusu"/>
          <p:cNvSpPr>
            <a:spLocks noGrp="1"/>
          </p:cNvSpPr>
          <p:nvPr>
            <p:ph type="sldNum" sz="quarter" idx="3"/>
          </p:nvPr>
        </p:nvSpPr>
        <p:spPr>
          <a:xfrm>
            <a:off x="4021615" y="9721851"/>
            <a:ext cx="3076098" cy="511175"/>
          </a:xfrm>
          <a:prstGeom prst="rect">
            <a:avLst/>
          </a:prstGeom>
        </p:spPr>
        <p:txBody>
          <a:bodyPr vert="horz" lIns="91440" tIns="45720" rIns="91440" bIns="45720" rtlCol="0" anchor="b"/>
          <a:lstStyle>
            <a:lvl1pPr algn="r">
              <a:defRPr sz="1200"/>
            </a:lvl1pPr>
          </a:lstStyle>
          <a:p>
            <a:fld id="{19413987-5BA5-4A2B-84BA-59B6484687A8}" type="slidenum">
              <a:rPr lang="tr-TR" smtClean="0"/>
              <a:pPr/>
              <a:t>‹#›</a:t>
            </a:fld>
            <a:endParaRPr lang="tr-TR"/>
          </a:p>
        </p:txBody>
      </p:sp>
    </p:spTree>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1" y="1"/>
            <a:ext cx="3076099" cy="511175"/>
          </a:xfrm>
          <a:prstGeom prst="rect">
            <a:avLst/>
          </a:prstGeom>
        </p:spPr>
        <p:txBody>
          <a:bodyPr vert="horz" lIns="99066" tIns="49533" rIns="99066" bIns="49533" rtlCol="0"/>
          <a:lstStyle>
            <a:lvl1pPr algn="l" fontAlgn="auto">
              <a:spcBef>
                <a:spcPts val="0"/>
              </a:spcBef>
              <a:spcAft>
                <a:spcPts val="0"/>
              </a:spcAft>
              <a:defRPr sz="1300">
                <a:latin typeface="+mn-lt"/>
                <a:cs typeface="+mn-cs"/>
              </a:defRPr>
            </a:lvl1pPr>
          </a:lstStyle>
          <a:p>
            <a:pPr>
              <a:defRPr/>
            </a:pPr>
            <a:endParaRPr lang="tr-TR"/>
          </a:p>
        </p:txBody>
      </p:sp>
      <p:sp>
        <p:nvSpPr>
          <p:cNvPr id="3" name="2 Veri Yer Tutucusu"/>
          <p:cNvSpPr>
            <a:spLocks noGrp="1"/>
          </p:cNvSpPr>
          <p:nvPr>
            <p:ph type="dt" idx="1"/>
          </p:nvPr>
        </p:nvSpPr>
        <p:spPr>
          <a:xfrm>
            <a:off x="4021615" y="1"/>
            <a:ext cx="3076098" cy="511175"/>
          </a:xfrm>
          <a:prstGeom prst="rect">
            <a:avLst/>
          </a:prstGeom>
        </p:spPr>
        <p:txBody>
          <a:bodyPr vert="horz" lIns="99066" tIns="49533" rIns="99066" bIns="49533" rtlCol="0"/>
          <a:lstStyle>
            <a:lvl1pPr algn="r" fontAlgn="auto">
              <a:spcBef>
                <a:spcPts val="0"/>
              </a:spcBef>
              <a:spcAft>
                <a:spcPts val="0"/>
              </a:spcAft>
              <a:defRPr sz="1300">
                <a:latin typeface="+mn-lt"/>
                <a:cs typeface="+mn-cs"/>
              </a:defRPr>
            </a:lvl1pPr>
          </a:lstStyle>
          <a:p>
            <a:pPr>
              <a:defRPr/>
            </a:pPr>
            <a:endParaRPr lang="tr-TR" dirty="0"/>
          </a:p>
        </p:txBody>
      </p:sp>
      <p:sp>
        <p:nvSpPr>
          <p:cNvPr id="4" name="3 Slayt Görüntüsü Yer Tutucusu"/>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66" tIns="49533" rIns="99066" bIns="49533" rtlCol="0" anchor="ctr"/>
          <a:lstStyle/>
          <a:p>
            <a:pPr lvl="0"/>
            <a:endParaRPr lang="tr-TR" noProof="0"/>
          </a:p>
        </p:txBody>
      </p:sp>
      <p:sp>
        <p:nvSpPr>
          <p:cNvPr id="5" name="4 Not Yer Tutucusu"/>
          <p:cNvSpPr>
            <a:spLocks noGrp="1"/>
          </p:cNvSpPr>
          <p:nvPr>
            <p:ph type="body" sz="quarter" idx="3"/>
          </p:nvPr>
        </p:nvSpPr>
        <p:spPr>
          <a:xfrm>
            <a:off x="710723" y="4860925"/>
            <a:ext cx="5679440" cy="4605338"/>
          </a:xfrm>
          <a:prstGeom prst="rect">
            <a:avLst/>
          </a:prstGeom>
        </p:spPr>
        <p:txBody>
          <a:bodyPr vert="horz" lIns="99066" tIns="49533" rIns="99066" bIns="49533"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1" y="9721851"/>
            <a:ext cx="3076099" cy="511175"/>
          </a:xfrm>
          <a:prstGeom prst="rect">
            <a:avLst/>
          </a:prstGeom>
        </p:spPr>
        <p:txBody>
          <a:bodyPr vert="horz" lIns="99066" tIns="49533" rIns="99066" bIns="49533" rtlCol="0" anchor="b"/>
          <a:lstStyle>
            <a:lvl1pPr algn="l" fontAlgn="auto">
              <a:spcBef>
                <a:spcPts val="0"/>
              </a:spcBef>
              <a:spcAft>
                <a:spcPts val="0"/>
              </a:spcAft>
              <a:defRPr sz="13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4021615" y="9721851"/>
            <a:ext cx="3076098" cy="511175"/>
          </a:xfrm>
          <a:prstGeom prst="rect">
            <a:avLst/>
          </a:prstGeom>
        </p:spPr>
        <p:txBody>
          <a:bodyPr vert="horz" lIns="99066" tIns="49533" rIns="99066" bIns="49533" rtlCol="0" anchor="b"/>
          <a:lstStyle>
            <a:lvl1pPr algn="r" fontAlgn="auto">
              <a:spcBef>
                <a:spcPts val="0"/>
              </a:spcBef>
              <a:spcAft>
                <a:spcPts val="0"/>
              </a:spcAft>
              <a:defRPr sz="1300">
                <a:latin typeface="+mn-lt"/>
                <a:cs typeface="+mn-cs"/>
              </a:defRPr>
            </a:lvl1pPr>
          </a:lstStyle>
          <a:p>
            <a:pPr>
              <a:defRPr/>
            </a:pPr>
            <a:fld id="{40CFA9F4-E842-4EE8-A49F-D9495B9C15B9}" type="slidenum">
              <a:rPr lang="tr-TR"/>
              <a:pPr>
                <a:defRPr/>
              </a:pPr>
              <a:t>‹#›</a:t>
            </a:fld>
            <a:endParaRPr lang="tr-TR"/>
          </a:p>
        </p:txBody>
      </p:sp>
    </p:spTree>
    <p:extLst>
      <p:ext uri="{BB962C8B-B14F-4D97-AF65-F5344CB8AC3E}">
        <p14:creationId xmlns="" xmlns:p14="http://schemas.microsoft.com/office/powerpoint/2010/main" val="2233082177"/>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pPr>
              <a:defRPr/>
            </a:pPr>
            <a:fld id="{40CFA9F4-E842-4EE8-A49F-D9495B9C15B9}" type="slidenum">
              <a:rPr lang="tr-TR" smtClean="0"/>
              <a:pPr>
                <a:defRPr/>
              </a:pPr>
              <a:t>1</a:t>
            </a:fld>
            <a:endParaRPr lang="tr-TR"/>
          </a:p>
        </p:txBody>
      </p:sp>
      <p:sp>
        <p:nvSpPr>
          <p:cNvPr id="5" name="4 Veri Yer Tutucusu"/>
          <p:cNvSpPr>
            <a:spLocks noGrp="1"/>
          </p:cNvSpPr>
          <p:nvPr>
            <p:ph type="dt" idx="11"/>
          </p:nvPr>
        </p:nvSpPr>
        <p:spPr/>
        <p:txBody>
          <a:bodyPr/>
          <a:lstStyle/>
          <a:p>
            <a:pPr>
              <a:defRPr/>
            </a:pPr>
            <a:endParaRPr lang="tr-T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30310C72-C8A1-42DD-AD85-2500F4D41DBB}" type="slidenum">
              <a:rPr lang="tr-TR" altLang="tr-TR" smtClean="0"/>
              <a:pPr/>
              <a:t>17</a:t>
            </a:fld>
            <a:endParaRPr lang="tr-TR" altLang="tr-TR" smtClean="0"/>
          </a:p>
        </p:txBody>
      </p:sp>
      <p:sp>
        <p:nvSpPr>
          <p:cNvPr id="53251" name="Rectangle 2"/>
          <p:cNvSpPr>
            <a:spLocks noGrp="1" noRot="1" noChangeAspect="1" noChangeArrowheads="1" noTextEdit="1"/>
          </p:cNvSpPr>
          <p:nvPr>
            <p:ph type="sldImg"/>
          </p:nvPr>
        </p:nvSpPr>
        <p:spPr>
          <a:xfrm>
            <a:off x="1055688" y="784225"/>
            <a:ext cx="5062537" cy="3798888"/>
          </a:xfrm>
          <a:ln/>
        </p:spPr>
      </p:sp>
      <p:sp>
        <p:nvSpPr>
          <p:cNvPr id="53252" name="Rectangle 3"/>
          <p:cNvSpPr>
            <a:spLocks noGrp="1" noChangeArrowheads="1"/>
          </p:cNvSpPr>
          <p:nvPr>
            <p:ph type="body" idx="1"/>
          </p:nvPr>
        </p:nvSpPr>
        <p:spPr>
          <a:xfrm>
            <a:off x="986475" y="4832559"/>
            <a:ext cx="5200958" cy="4618177"/>
          </a:xfrm>
          <a:noFill/>
          <a:ln/>
        </p:spPr>
        <p:txBody>
          <a:bodyPr/>
          <a:lstStyle/>
          <a:p>
            <a:pPr eaLnBrk="1" hangingPunct="1"/>
            <a:endParaRPr lang="tr-TR"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30310C72-C8A1-42DD-AD85-2500F4D41DBB}" type="slidenum">
              <a:rPr lang="tr-TR" altLang="tr-TR" smtClean="0"/>
              <a:pPr/>
              <a:t>18</a:t>
            </a:fld>
            <a:endParaRPr lang="tr-TR" altLang="tr-TR" smtClean="0"/>
          </a:p>
        </p:txBody>
      </p:sp>
      <p:sp>
        <p:nvSpPr>
          <p:cNvPr id="53251" name="Rectangle 2"/>
          <p:cNvSpPr>
            <a:spLocks noGrp="1" noRot="1" noChangeAspect="1" noChangeArrowheads="1" noTextEdit="1"/>
          </p:cNvSpPr>
          <p:nvPr>
            <p:ph type="sldImg"/>
          </p:nvPr>
        </p:nvSpPr>
        <p:spPr>
          <a:xfrm>
            <a:off x="1055688" y="784225"/>
            <a:ext cx="5062537" cy="3798888"/>
          </a:xfrm>
          <a:ln/>
        </p:spPr>
      </p:sp>
      <p:sp>
        <p:nvSpPr>
          <p:cNvPr id="53252" name="Rectangle 3"/>
          <p:cNvSpPr>
            <a:spLocks noGrp="1" noChangeArrowheads="1"/>
          </p:cNvSpPr>
          <p:nvPr>
            <p:ph type="body" idx="1"/>
          </p:nvPr>
        </p:nvSpPr>
        <p:spPr>
          <a:xfrm>
            <a:off x="986475" y="4832559"/>
            <a:ext cx="5200958" cy="4618177"/>
          </a:xfrm>
          <a:noFill/>
          <a:ln/>
        </p:spPr>
        <p:txBody>
          <a:bodyPr/>
          <a:lstStyle/>
          <a:p>
            <a:pPr eaLnBrk="1" hangingPunct="1"/>
            <a:endParaRPr lang="tr-TR"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3E9D6F2C-D450-4922-B5AA-7BC37273988F}" type="slidenum">
              <a:rPr lang="tr-TR" altLang="tr-TR" smtClean="0"/>
              <a:pPr/>
              <a:t>19</a:t>
            </a:fld>
            <a:endParaRPr lang="tr-TR" altLang="tr-TR" smtClean="0"/>
          </a:p>
        </p:txBody>
      </p:sp>
      <p:sp>
        <p:nvSpPr>
          <p:cNvPr id="56323" name="Rectangle 2"/>
          <p:cNvSpPr>
            <a:spLocks noGrp="1" noRot="1" noChangeAspect="1" noChangeArrowheads="1" noTextEdit="1"/>
          </p:cNvSpPr>
          <p:nvPr>
            <p:ph type="sldImg"/>
          </p:nvPr>
        </p:nvSpPr>
        <p:spPr>
          <a:xfrm>
            <a:off x="1055688" y="784225"/>
            <a:ext cx="5062537" cy="3798888"/>
          </a:xfrm>
          <a:ln/>
        </p:spPr>
      </p:sp>
      <p:sp>
        <p:nvSpPr>
          <p:cNvPr id="56324" name="Rectangle 3"/>
          <p:cNvSpPr>
            <a:spLocks noGrp="1" noChangeArrowheads="1"/>
          </p:cNvSpPr>
          <p:nvPr>
            <p:ph type="body" idx="1"/>
          </p:nvPr>
        </p:nvSpPr>
        <p:spPr>
          <a:xfrm>
            <a:off x="986475" y="4832559"/>
            <a:ext cx="5200958" cy="4618177"/>
          </a:xfrm>
          <a:noFill/>
          <a:ln/>
        </p:spPr>
        <p:txBody>
          <a:bodyPr/>
          <a:lstStyle/>
          <a:p>
            <a:pPr eaLnBrk="1" hangingPunct="1"/>
            <a:endParaRPr lang="tr-TR"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CE910E6D-3966-4E71-AEB2-3FCA161FF82C}" type="slidenum">
              <a:rPr lang="tr-TR" altLang="tr-TR" smtClean="0"/>
              <a:pPr/>
              <a:t>20</a:t>
            </a:fld>
            <a:endParaRPr lang="tr-TR" altLang="tr-TR" smtClean="0"/>
          </a:p>
        </p:txBody>
      </p:sp>
      <p:sp>
        <p:nvSpPr>
          <p:cNvPr id="57347" name="Rectangle 2"/>
          <p:cNvSpPr>
            <a:spLocks noGrp="1" noRot="1" noChangeAspect="1" noChangeArrowheads="1" noTextEdit="1"/>
          </p:cNvSpPr>
          <p:nvPr>
            <p:ph type="sldImg"/>
          </p:nvPr>
        </p:nvSpPr>
        <p:spPr>
          <a:xfrm>
            <a:off x="1055688" y="784225"/>
            <a:ext cx="5062537" cy="3798888"/>
          </a:xfrm>
          <a:ln/>
        </p:spPr>
      </p:sp>
      <p:sp>
        <p:nvSpPr>
          <p:cNvPr id="57348" name="Rectangle 3"/>
          <p:cNvSpPr>
            <a:spLocks noGrp="1" noChangeArrowheads="1"/>
          </p:cNvSpPr>
          <p:nvPr>
            <p:ph type="body" idx="1"/>
          </p:nvPr>
        </p:nvSpPr>
        <p:spPr>
          <a:xfrm>
            <a:off x="986475" y="4832559"/>
            <a:ext cx="5200958" cy="4618177"/>
          </a:xfrm>
          <a:noFill/>
          <a:ln/>
        </p:spPr>
        <p:txBody>
          <a:bodyPr/>
          <a:lstStyle/>
          <a:p>
            <a:pPr eaLnBrk="1" hangingPunct="1"/>
            <a:endParaRPr lang="tr-TR"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1827CADD-480F-4B4D-AA99-873CEFCDD8EC}" type="slidenum">
              <a:rPr lang="tr-TR" altLang="tr-TR" smtClean="0"/>
              <a:pPr/>
              <a:t>21</a:t>
            </a:fld>
            <a:endParaRPr lang="tr-TR" altLang="tr-TR" smtClean="0"/>
          </a:p>
        </p:txBody>
      </p:sp>
      <p:sp>
        <p:nvSpPr>
          <p:cNvPr id="58371" name="Rectangle 2"/>
          <p:cNvSpPr>
            <a:spLocks noGrp="1" noRot="1" noChangeAspect="1" noChangeArrowheads="1" noTextEdit="1"/>
          </p:cNvSpPr>
          <p:nvPr>
            <p:ph type="sldImg"/>
          </p:nvPr>
        </p:nvSpPr>
        <p:spPr>
          <a:xfrm>
            <a:off x="1055688" y="784225"/>
            <a:ext cx="5062537" cy="3798888"/>
          </a:xfrm>
          <a:solidFill>
            <a:srgbClr val="FFFFFF"/>
          </a:solidFill>
          <a:ln/>
        </p:spPr>
      </p:sp>
      <p:sp>
        <p:nvSpPr>
          <p:cNvPr id="58372" name="Rectangle 3"/>
          <p:cNvSpPr>
            <a:spLocks noGrp="1" noChangeArrowheads="1"/>
          </p:cNvSpPr>
          <p:nvPr>
            <p:ph type="body" idx="1"/>
          </p:nvPr>
        </p:nvSpPr>
        <p:spPr>
          <a:xfrm>
            <a:off x="986475" y="4832559"/>
            <a:ext cx="5200958" cy="4618177"/>
          </a:xfrm>
          <a:solidFill>
            <a:srgbClr val="FFFFFF"/>
          </a:solidFill>
          <a:ln>
            <a:solidFill>
              <a:srgbClr val="000000"/>
            </a:solidFill>
          </a:ln>
        </p:spPr>
        <p:txBody>
          <a:bodyPr/>
          <a:lstStyle/>
          <a:p>
            <a:pPr eaLnBrk="1" hangingPunct="1"/>
            <a:endParaRPr lang="tr-TR"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1827CADD-480F-4B4D-AA99-873CEFCDD8EC}" type="slidenum">
              <a:rPr lang="tr-TR" altLang="tr-TR" smtClean="0"/>
              <a:pPr/>
              <a:t>22</a:t>
            </a:fld>
            <a:endParaRPr lang="tr-TR" altLang="tr-TR" smtClean="0"/>
          </a:p>
        </p:txBody>
      </p:sp>
      <p:sp>
        <p:nvSpPr>
          <p:cNvPr id="58371" name="Rectangle 2"/>
          <p:cNvSpPr>
            <a:spLocks noGrp="1" noRot="1" noChangeAspect="1" noChangeArrowheads="1" noTextEdit="1"/>
          </p:cNvSpPr>
          <p:nvPr>
            <p:ph type="sldImg"/>
          </p:nvPr>
        </p:nvSpPr>
        <p:spPr>
          <a:xfrm>
            <a:off x="1055688" y="784225"/>
            <a:ext cx="5062537" cy="3798888"/>
          </a:xfrm>
          <a:solidFill>
            <a:srgbClr val="FFFFFF"/>
          </a:solidFill>
          <a:ln/>
        </p:spPr>
      </p:sp>
      <p:sp>
        <p:nvSpPr>
          <p:cNvPr id="58372" name="Rectangle 3"/>
          <p:cNvSpPr>
            <a:spLocks noGrp="1" noChangeArrowheads="1"/>
          </p:cNvSpPr>
          <p:nvPr>
            <p:ph type="body" idx="1"/>
          </p:nvPr>
        </p:nvSpPr>
        <p:spPr>
          <a:xfrm>
            <a:off x="986475" y="4832559"/>
            <a:ext cx="5200958" cy="4618177"/>
          </a:xfrm>
          <a:solidFill>
            <a:srgbClr val="FFFFFF"/>
          </a:solidFill>
          <a:ln>
            <a:solidFill>
              <a:srgbClr val="000000"/>
            </a:solidFill>
          </a:ln>
        </p:spPr>
        <p:txBody>
          <a:bodyPr/>
          <a:lstStyle/>
          <a:p>
            <a:pPr eaLnBrk="1" hangingPunct="1"/>
            <a:endParaRPr lang="tr-TR"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1827CADD-480F-4B4D-AA99-873CEFCDD8EC}" type="slidenum">
              <a:rPr lang="tr-TR" altLang="tr-TR" smtClean="0"/>
              <a:pPr/>
              <a:t>23</a:t>
            </a:fld>
            <a:endParaRPr lang="tr-TR" altLang="tr-TR" smtClean="0"/>
          </a:p>
        </p:txBody>
      </p:sp>
      <p:sp>
        <p:nvSpPr>
          <p:cNvPr id="58371" name="Rectangle 2"/>
          <p:cNvSpPr>
            <a:spLocks noGrp="1" noRot="1" noChangeAspect="1" noChangeArrowheads="1" noTextEdit="1"/>
          </p:cNvSpPr>
          <p:nvPr>
            <p:ph type="sldImg"/>
          </p:nvPr>
        </p:nvSpPr>
        <p:spPr>
          <a:xfrm>
            <a:off x="1055688" y="784225"/>
            <a:ext cx="5062537" cy="3798888"/>
          </a:xfrm>
          <a:solidFill>
            <a:srgbClr val="FFFFFF"/>
          </a:solidFill>
          <a:ln/>
        </p:spPr>
      </p:sp>
      <p:sp>
        <p:nvSpPr>
          <p:cNvPr id="58372" name="Rectangle 3"/>
          <p:cNvSpPr>
            <a:spLocks noGrp="1" noChangeArrowheads="1"/>
          </p:cNvSpPr>
          <p:nvPr>
            <p:ph type="body" idx="1"/>
          </p:nvPr>
        </p:nvSpPr>
        <p:spPr>
          <a:xfrm>
            <a:off x="986475" y="4832559"/>
            <a:ext cx="5200958" cy="4618177"/>
          </a:xfrm>
          <a:solidFill>
            <a:srgbClr val="FFFFFF"/>
          </a:solidFill>
          <a:ln>
            <a:solidFill>
              <a:srgbClr val="000000"/>
            </a:solidFill>
          </a:ln>
        </p:spPr>
        <p:txBody>
          <a:bodyPr/>
          <a:lstStyle/>
          <a:p>
            <a:pPr eaLnBrk="1" hangingPunct="1"/>
            <a:endParaRPr lang="tr-TR"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1827CADD-480F-4B4D-AA99-873CEFCDD8EC}" type="slidenum">
              <a:rPr lang="tr-TR" altLang="tr-TR" smtClean="0"/>
              <a:pPr/>
              <a:t>25</a:t>
            </a:fld>
            <a:endParaRPr lang="tr-TR" altLang="tr-TR" smtClean="0"/>
          </a:p>
        </p:txBody>
      </p:sp>
      <p:sp>
        <p:nvSpPr>
          <p:cNvPr id="58371" name="Rectangle 2"/>
          <p:cNvSpPr>
            <a:spLocks noGrp="1" noRot="1" noChangeAspect="1" noChangeArrowheads="1" noTextEdit="1"/>
          </p:cNvSpPr>
          <p:nvPr>
            <p:ph type="sldImg"/>
          </p:nvPr>
        </p:nvSpPr>
        <p:spPr>
          <a:xfrm>
            <a:off x="1055688" y="784225"/>
            <a:ext cx="5062537" cy="3798888"/>
          </a:xfrm>
          <a:solidFill>
            <a:srgbClr val="FFFFFF"/>
          </a:solidFill>
          <a:ln/>
        </p:spPr>
      </p:sp>
      <p:sp>
        <p:nvSpPr>
          <p:cNvPr id="58372" name="Rectangle 3"/>
          <p:cNvSpPr>
            <a:spLocks noGrp="1" noChangeArrowheads="1"/>
          </p:cNvSpPr>
          <p:nvPr>
            <p:ph type="body" idx="1"/>
          </p:nvPr>
        </p:nvSpPr>
        <p:spPr>
          <a:xfrm>
            <a:off x="986475" y="4832559"/>
            <a:ext cx="5200958" cy="4618177"/>
          </a:xfrm>
          <a:solidFill>
            <a:srgbClr val="FFFFFF"/>
          </a:solidFill>
          <a:ln>
            <a:solidFill>
              <a:srgbClr val="000000"/>
            </a:solidFill>
          </a:ln>
        </p:spPr>
        <p:txBody>
          <a:bodyPr/>
          <a:lstStyle/>
          <a:p>
            <a:pPr eaLnBrk="1" hangingPunct="1"/>
            <a:endParaRPr lang="tr-TR"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90E31069-6E4A-43AA-92FE-BB070324FA8E}" type="slidenum">
              <a:rPr lang="tr-TR" altLang="tr-TR" smtClean="0"/>
              <a:pPr/>
              <a:t>26</a:t>
            </a:fld>
            <a:endParaRPr lang="tr-TR" altLang="tr-TR" smtClean="0"/>
          </a:p>
        </p:txBody>
      </p:sp>
      <p:sp>
        <p:nvSpPr>
          <p:cNvPr id="63491" name="Rectangle 2"/>
          <p:cNvSpPr>
            <a:spLocks noGrp="1" noRot="1" noChangeAspect="1" noChangeArrowheads="1" noTextEdit="1"/>
          </p:cNvSpPr>
          <p:nvPr>
            <p:ph type="sldImg"/>
          </p:nvPr>
        </p:nvSpPr>
        <p:spPr>
          <a:xfrm>
            <a:off x="1055688" y="784225"/>
            <a:ext cx="5062537" cy="3798888"/>
          </a:xfrm>
          <a:solidFill>
            <a:srgbClr val="FFFFFF"/>
          </a:solidFill>
          <a:ln/>
        </p:spPr>
      </p:sp>
      <p:sp>
        <p:nvSpPr>
          <p:cNvPr id="63492" name="Rectangle 3"/>
          <p:cNvSpPr>
            <a:spLocks noGrp="1" noChangeArrowheads="1"/>
          </p:cNvSpPr>
          <p:nvPr>
            <p:ph type="body" idx="1"/>
          </p:nvPr>
        </p:nvSpPr>
        <p:spPr>
          <a:xfrm>
            <a:off x="986475" y="4832559"/>
            <a:ext cx="5200958" cy="4618177"/>
          </a:xfrm>
          <a:solidFill>
            <a:srgbClr val="FFFFFF"/>
          </a:solidFill>
          <a:ln>
            <a:solidFill>
              <a:srgbClr val="000000"/>
            </a:solidFill>
          </a:ln>
        </p:spPr>
        <p:txBody>
          <a:bodyPr/>
          <a:lstStyle/>
          <a:p>
            <a:pPr eaLnBrk="1" hangingPunct="1"/>
            <a:endParaRPr lang="tr-TR"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90E31069-6E4A-43AA-92FE-BB070324FA8E}" type="slidenum">
              <a:rPr lang="tr-TR" altLang="tr-TR" smtClean="0"/>
              <a:pPr/>
              <a:t>27</a:t>
            </a:fld>
            <a:endParaRPr lang="tr-TR" altLang="tr-TR" smtClean="0"/>
          </a:p>
        </p:txBody>
      </p:sp>
      <p:sp>
        <p:nvSpPr>
          <p:cNvPr id="63491" name="Rectangle 2"/>
          <p:cNvSpPr>
            <a:spLocks noGrp="1" noRot="1" noChangeAspect="1" noChangeArrowheads="1" noTextEdit="1"/>
          </p:cNvSpPr>
          <p:nvPr>
            <p:ph type="sldImg"/>
          </p:nvPr>
        </p:nvSpPr>
        <p:spPr>
          <a:xfrm>
            <a:off x="1055688" y="784225"/>
            <a:ext cx="5062537" cy="3798888"/>
          </a:xfrm>
          <a:solidFill>
            <a:srgbClr val="FFFFFF"/>
          </a:solidFill>
          <a:ln/>
        </p:spPr>
      </p:sp>
      <p:sp>
        <p:nvSpPr>
          <p:cNvPr id="63492" name="Rectangle 3"/>
          <p:cNvSpPr>
            <a:spLocks noGrp="1" noChangeArrowheads="1"/>
          </p:cNvSpPr>
          <p:nvPr>
            <p:ph type="body" idx="1"/>
          </p:nvPr>
        </p:nvSpPr>
        <p:spPr>
          <a:xfrm>
            <a:off x="986475" y="4832559"/>
            <a:ext cx="5200958" cy="4618177"/>
          </a:xfrm>
          <a:solidFill>
            <a:srgbClr val="FFFFFF"/>
          </a:solidFill>
          <a:ln>
            <a:solidFill>
              <a:srgbClr val="000000"/>
            </a:solidFill>
          </a:ln>
        </p:spPr>
        <p:txBody>
          <a:bodyPr/>
          <a:lstStyle/>
          <a:p>
            <a:pPr eaLnBrk="1" hangingPunct="1"/>
            <a:endParaRPr lang="tr-TR"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B554F7AB-786E-4CDB-99C9-CC8762BB4E8B}" type="slidenum">
              <a:rPr lang="tr-TR" altLang="tr-TR" smtClean="0"/>
              <a:pPr/>
              <a:t>2</a:t>
            </a:fld>
            <a:endParaRPr lang="tr-TR" altLang="tr-TR" dirty="0" smtClean="0"/>
          </a:p>
        </p:txBody>
      </p:sp>
      <p:sp>
        <p:nvSpPr>
          <p:cNvPr id="50179" name="Rectangle 2050"/>
          <p:cNvSpPr>
            <a:spLocks noGrp="1" noRot="1" noChangeAspect="1" noChangeArrowheads="1" noTextEdit="1"/>
          </p:cNvSpPr>
          <p:nvPr>
            <p:ph type="sldImg"/>
          </p:nvPr>
        </p:nvSpPr>
        <p:spPr>
          <a:xfrm>
            <a:off x="992188" y="784225"/>
            <a:ext cx="5114925" cy="3836988"/>
          </a:xfrm>
          <a:ln/>
        </p:spPr>
      </p:sp>
      <p:sp>
        <p:nvSpPr>
          <p:cNvPr id="50180" name="Rectangle 2051"/>
          <p:cNvSpPr>
            <a:spLocks noGrp="1" noChangeArrowheads="1"/>
          </p:cNvSpPr>
          <p:nvPr>
            <p:ph type="body" idx="1"/>
          </p:nvPr>
        </p:nvSpPr>
        <p:spPr>
          <a:xfrm>
            <a:off x="936736" y="4868560"/>
            <a:ext cx="5225828" cy="4582174"/>
          </a:xfrm>
          <a:noFill/>
          <a:ln/>
        </p:spPr>
        <p:txBody>
          <a:bodyPr/>
          <a:lstStyle/>
          <a:p>
            <a:pPr eaLnBrk="1" hangingPunct="1"/>
            <a:endParaRPr lang="tr-TR" dirty="0"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90E31069-6E4A-43AA-92FE-BB070324FA8E}" type="slidenum">
              <a:rPr lang="tr-TR" altLang="tr-TR" smtClean="0"/>
              <a:pPr/>
              <a:t>28</a:t>
            </a:fld>
            <a:endParaRPr lang="tr-TR" altLang="tr-TR" smtClean="0"/>
          </a:p>
        </p:txBody>
      </p:sp>
      <p:sp>
        <p:nvSpPr>
          <p:cNvPr id="63491" name="Rectangle 2"/>
          <p:cNvSpPr>
            <a:spLocks noGrp="1" noRot="1" noChangeAspect="1" noChangeArrowheads="1" noTextEdit="1"/>
          </p:cNvSpPr>
          <p:nvPr>
            <p:ph type="sldImg"/>
          </p:nvPr>
        </p:nvSpPr>
        <p:spPr>
          <a:xfrm>
            <a:off x="1055688" y="784225"/>
            <a:ext cx="5062537" cy="3798888"/>
          </a:xfrm>
          <a:solidFill>
            <a:srgbClr val="FFFFFF"/>
          </a:solidFill>
          <a:ln/>
        </p:spPr>
      </p:sp>
      <p:sp>
        <p:nvSpPr>
          <p:cNvPr id="63492" name="Rectangle 3"/>
          <p:cNvSpPr>
            <a:spLocks noGrp="1" noChangeArrowheads="1"/>
          </p:cNvSpPr>
          <p:nvPr>
            <p:ph type="body" idx="1"/>
          </p:nvPr>
        </p:nvSpPr>
        <p:spPr>
          <a:xfrm>
            <a:off x="986475" y="4832559"/>
            <a:ext cx="5200958" cy="4618177"/>
          </a:xfrm>
          <a:solidFill>
            <a:srgbClr val="FFFFFF"/>
          </a:solidFill>
          <a:ln>
            <a:solidFill>
              <a:srgbClr val="000000"/>
            </a:solidFill>
          </a:ln>
        </p:spPr>
        <p:txBody>
          <a:bodyPr/>
          <a:lstStyle/>
          <a:p>
            <a:pPr eaLnBrk="1" hangingPunct="1"/>
            <a:endParaRPr lang="tr-TR"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90E31069-6E4A-43AA-92FE-BB070324FA8E}" type="slidenum">
              <a:rPr lang="tr-TR" altLang="tr-TR" smtClean="0"/>
              <a:pPr/>
              <a:t>29</a:t>
            </a:fld>
            <a:endParaRPr lang="tr-TR" altLang="tr-TR" smtClean="0"/>
          </a:p>
        </p:txBody>
      </p:sp>
      <p:sp>
        <p:nvSpPr>
          <p:cNvPr id="63491" name="Rectangle 2"/>
          <p:cNvSpPr>
            <a:spLocks noGrp="1" noRot="1" noChangeAspect="1" noChangeArrowheads="1" noTextEdit="1"/>
          </p:cNvSpPr>
          <p:nvPr>
            <p:ph type="sldImg"/>
          </p:nvPr>
        </p:nvSpPr>
        <p:spPr>
          <a:xfrm>
            <a:off x="1055688" y="784225"/>
            <a:ext cx="5062537" cy="3798888"/>
          </a:xfrm>
          <a:solidFill>
            <a:srgbClr val="FFFFFF"/>
          </a:solidFill>
          <a:ln/>
        </p:spPr>
      </p:sp>
      <p:sp>
        <p:nvSpPr>
          <p:cNvPr id="63492" name="Rectangle 3"/>
          <p:cNvSpPr>
            <a:spLocks noGrp="1" noChangeArrowheads="1"/>
          </p:cNvSpPr>
          <p:nvPr>
            <p:ph type="body" idx="1"/>
          </p:nvPr>
        </p:nvSpPr>
        <p:spPr>
          <a:xfrm>
            <a:off x="986475" y="4832559"/>
            <a:ext cx="5200958" cy="4618177"/>
          </a:xfrm>
          <a:solidFill>
            <a:srgbClr val="FFFFFF"/>
          </a:solidFill>
          <a:ln>
            <a:solidFill>
              <a:srgbClr val="000000"/>
            </a:solidFill>
          </a:ln>
        </p:spPr>
        <p:txBody>
          <a:bodyPr/>
          <a:lstStyle/>
          <a:p>
            <a:pPr eaLnBrk="1" hangingPunct="1"/>
            <a:endParaRPr lang="tr-TR"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90E31069-6E4A-43AA-92FE-BB070324FA8E}" type="slidenum">
              <a:rPr lang="tr-TR" altLang="tr-TR" smtClean="0"/>
              <a:pPr/>
              <a:t>30</a:t>
            </a:fld>
            <a:endParaRPr lang="tr-TR" altLang="tr-TR" smtClean="0"/>
          </a:p>
        </p:txBody>
      </p:sp>
      <p:sp>
        <p:nvSpPr>
          <p:cNvPr id="63491" name="Rectangle 2"/>
          <p:cNvSpPr>
            <a:spLocks noGrp="1" noRot="1" noChangeAspect="1" noChangeArrowheads="1" noTextEdit="1"/>
          </p:cNvSpPr>
          <p:nvPr>
            <p:ph type="sldImg"/>
          </p:nvPr>
        </p:nvSpPr>
        <p:spPr>
          <a:xfrm>
            <a:off x="1055688" y="784225"/>
            <a:ext cx="5062537" cy="3798888"/>
          </a:xfrm>
          <a:solidFill>
            <a:srgbClr val="FFFFFF"/>
          </a:solidFill>
          <a:ln/>
        </p:spPr>
      </p:sp>
      <p:sp>
        <p:nvSpPr>
          <p:cNvPr id="63492" name="Rectangle 3"/>
          <p:cNvSpPr>
            <a:spLocks noGrp="1" noChangeArrowheads="1"/>
          </p:cNvSpPr>
          <p:nvPr>
            <p:ph type="body" idx="1"/>
          </p:nvPr>
        </p:nvSpPr>
        <p:spPr>
          <a:xfrm>
            <a:off x="986475" y="4832559"/>
            <a:ext cx="5200958" cy="4618177"/>
          </a:xfrm>
          <a:solidFill>
            <a:srgbClr val="FFFFFF"/>
          </a:solidFill>
          <a:ln>
            <a:solidFill>
              <a:srgbClr val="000000"/>
            </a:solidFill>
          </a:ln>
        </p:spPr>
        <p:txBody>
          <a:bodyPr/>
          <a:lstStyle/>
          <a:p>
            <a:pPr eaLnBrk="1" hangingPunct="1"/>
            <a:endParaRPr lang="tr-TR"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90E31069-6E4A-43AA-92FE-BB070324FA8E}" type="slidenum">
              <a:rPr lang="tr-TR" altLang="tr-TR" smtClean="0"/>
              <a:pPr/>
              <a:t>31</a:t>
            </a:fld>
            <a:endParaRPr lang="tr-TR" altLang="tr-TR" smtClean="0"/>
          </a:p>
        </p:txBody>
      </p:sp>
      <p:sp>
        <p:nvSpPr>
          <p:cNvPr id="63491" name="Rectangle 2"/>
          <p:cNvSpPr>
            <a:spLocks noGrp="1" noRot="1" noChangeAspect="1" noChangeArrowheads="1" noTextEdit="1"/>
          </p:cNvSpPr>
          <p:nvPr>
            <p:ph type="sldImg"/>
          </p:nvPr>
        </p:nvSpPr>
        <p:spPr>
          <a:xfrm>
            <a:off x="1055688" y="784225"/>
            <a:ext cx="5062537" cy="3798888"/>
          </a:xfrm>
          <a:solidFill>
            <a:srgbClr val="FFFFFF"/>
          </a:solidFill>
          <a:ln/>
        </p:spPr>
      </p:sp>
      <p:sp>
        <p:nvSpPr>
          <p:cNvPr id="63492" name="Rectangle 3"/>
          <p:cNvSpPr>
            <a:spLocks noGrp="1" noChangeArrowheads="1"/>
          </p:cNvSpPr>
          <p:nvPr>
            <p:ph type="body" idx="1"/>
          </p:nvPr>
        </p:nvSpPr>
        <p:spPr>
          <a:xfrm>
            <a:off x="986475" y="4832559"/>
            <a:ext cx="5200958" cy="4618177"/>
          </a:xfrm>
          <a:solidFill>
            <a:srgbClr val="FFFFFF"/>
          </a:solidFill>
          <a:ln>
            <a:solidFill>
              <a:srgbClr val="000000"/>
            </a:solidFill>
          </a:ln>
        </p:spPr>
        <p:txBody>
          <a:bodyPr/>
          <a:lstStyle/>
          <a:p>
            <a:pPr eaLnBrk="1" hangingPunct="1"/>
            <a:endParaRPr lang="tr-TR"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p:txBody>
          <a:bodyPr/>
          <a:lstStyle/>
          <a:p>
            <a:pPr>
              <a:defRPr/>
            </a:pPr>
            <a:fld id="{AAD85F2C-2FD3-4D1D-8C18-CB4EAA5A029B}" type="slidenum">
              <a:rPr lang="tr-TR" altLang="tr-TR" smtClean="0"/>
              <a:pPr>
                <a:defRPr/>
              </a:pPr>
              <a:t>39</a:t>
            </a:fld>
            <a:endParaRPr lang="tr-TR" altLang="tr-TR" smtClean="0"/>
          </a:p>
        </p:txBody>
      </p:sp>
      <p:sp>
        <p:nvSpPr>
          <p:cNvPr id="849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49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tr-T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B554F7AB-786E-4CDB-99C9-CC8762BB4E8B}" type="slidenum">
              <a:rPr lang="tr-TR" altLang="tr-TR" smtClean="0"/>
              <a:pPr/>
              <a:t>3</a:t>
            </a:fld>
            <a:endParaRPr lang="tr-TR" altLang="tr-TR" dirty="0" smtClean="0"/>
          </a:p>
        </p:txBody>
      </p:sp>
      <p:sp>
        <p:nvSpPr>
          <p:cNvPr id="50179" name="Rectangle 2050"/>
          <p:cNvSpPr>
            <a:spLocks noGrp="1" noRot="1" noChangeAspect="1" noChangeArrowheads="1" noTextEdit="1"/>
          </p:cNvSpPr>
          <p:nvPr>
            <p:ph type="sldImg"/>
          </p:nvPr>
        </p:nvSpPr>
        <p:spPr>
          <a:xfrm>
            <a:off x="992188" y="784225"/>
            <a:ext cx="5114925" cy="3836988"/>
          </a:xfrm>
          <a:ln/>
        </p:spPr>
      </p:sp>
      <p:sp>
        <p:nvSpPr>
          <p:cNvPr id="50180" name="Rectangle 2051"/>
          <p:cNvSpPr>
            <a:spLocks noGrp="1" noChangeArrowheads="1"/>
          </p:cNvSpPr>
          <p:nvPr>
            <p:ph type="body" idx="1"/>
          </p:nvPr>
        </p:nvSpPr>
        <p:spPr>
          <a:xfrm>
            <a:off x="936736" y="4868560"/>
            <a:ext cx="5225828" cy="4582174"/>
          </a:xfrm>
          <a:noFill/>
          <a:ln/>
        </p:spPr>
        <p:txBody>
          <a:bodyPr/>
          <a:lstStyle/>
          <a:p>
            <a:pPr eaLnBrk="1" hangingPunct="1"/>
            <a:endParaRPr lang="tr-TR" dirty="0"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9509E8EB-AB32-4627-B83D-177E39360962}" type="slidenum">
              <a:rPr lang="tr-TR" altLang="tr-TR" smtClean="0"/>
              <a:pPr/>
              <a:t>4</a:t>
            </a:fld>
            <a:endParaRPr lang="tr-TR" altLang="tr-TR" dirty="0" smtClean="0"/>
          </a:p>
        </p:txBody>
      </p:sp>
      <p:sp>
        <p:nvSpPr>
          <p:cNvPr id="49155" name="Rectangle 2"/>
          <p:cNvSpPr>
            <a:spLocks noGrp="1" noRot="1" noChangeAspect="1" noChangeArrowheads="1" noTextEdit="1"/>
          </p:cNvSpPr>
          <p:nvPr>
            <p:ph type="sldImg"/>
          </p:nvPr>
        </p:nvSpPr>
        <p:spPr>
          <a:xfrm>
            <a:off x="992188" y="784225"/>
            <a:ext cx="5114925" cy="3836988"/>
          </a:xfrm>
          <a:solidFill>
            <a:srgbClr val="FFFFFF"/>
          </a:solidFill>
          <a:ln/>
        </p:spPr>
      </p:sp>
      <p:sp>
        <p:nvSpPr>
          <p:cNvPr id="49156" name="Rectangle 3"/>
          <p:cNvSpPr>
            <a:spLocks noGrp="1" noChangeArrowheads="1"/>
          </p:cNvSpPr>
          <p:nvPr>
            <p:ph type="body" idx="1"/>
          </p:nvPr>
        </p:nvSpPr>
        <p:spPr>
          <a:xfrm>
            <a:off x="936736" y="4868560"/>
            <a:ext cx="5225828" cy="4582174"/>
          </a:xfrm>
          <a:solidFill>
            <a:srgbClr val="FFFFFF"/>
          </a:solidFill>
          <a:ln>
            <a:solidFill>
              <a:srgbClr val="000000"/>
            </a:solidFill>
          </a:ln>
        </p:spPr>
        <p:txBody>
          <a:bodyPr/>
          <a:lstStyle/>
          <a:p>
            <a:pPr eaLnBrk="1" hangingPunct="1"/>
            <a:endParaRPr lang="tr-TR" dirty="0"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AF061A2B-7B38-4EBD-9183-230C43E09AF6}" type="slidenum">
              <a:rPr lang="tr-TR" altLang="tr-TR" smtClean="0"/>
              <a:pPr/>
              <a:t>5</a:t>
            </a:fld>
            <a:endParaRPr lang="tr-TR" altLang="tr-TR" dirty="0" smtClean="0"/>
          </a:p>
        </p:txBody>
      </p:sp>
      <p:sp>
        <p:nvSpPr>
          <p:cNvPr id="51203" name="Rectangle 2"/>
          <p:cNvSpPr>
            <a:spLocks noGrp="1" noRot="1" noChangeAspect="1" noChangeArrowheads="1" noTextEdit="1"/>
          </p:cNvSpPr>
          <p:nvPr>
            <p:ph type="sldImg"/>
          </p:nvPr>
        </p:nvSpPr>
        <p:spPr>
          <a:xfrm>
            <a:off x="992188" y="784225"/>
            <a:ext cx="5114925" cy="3836988"/>
          </a:xfrm>
          <a:solidFill>
            <a:srgbClr val="FFFFFF"/>
          </a:solidFill>
          <a:ln/>
        </p:spPr>
      </p:sp>
      <p:sp>
        <p:nvSpPr>
          <p:cNvPr id="51204" name="Rectangle 3"/>
          <p:cNvSpPr>
            <a:spLocks noGrp="1" noChangeArrowheads="1"/>
          </p:cNvSpPr>
          <p:nvPr>
            <p:ph type="body" idx="1"/>
          </p:nvPr>
        </p:nvSpPr>
        <p:spPr>
          <a:xfrm>
            <a:off x="936736" y="4868560"/>
            <a:ext cx="5225828" cy="4582174"/>
          </a:xfrm>
          <a:solidFill>
            <a:srgbClr val="FFFFFF"/>
          </a:solidFill>
          <a:ln>
            <a:solidFill>
              <a:srgbClr val="000000"/>
            </a:solidFill>
          </a:ln>
        </p:spPr>
        <p:txBody>
          <a:bodyPr/>
          <a:lstStyle/>
          <a:p>
            <a:pPr eaLnBrk="1" hangingPunct="1"/>
            <a:endParaRPr lang="tr-TR" dirty="0"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AF061A2B-7B38-4EBD-9183-230C43E09AF6}" type="slidenum">
              <a:rPr lang="tr-TR" altLang="tr-TR" smtClean="0"/>
              <a:pPr/>
              <a:t>6</a:t>
            </a:fld>
            <a:endParaRPr lang="tr-TR" altLang="tr-TR" dirty="0" smtClean="0"/>
          </a:p>
        </p:txBody>
      </p:sp>
      <p:sp>
        <p:nvSpPr>
          <p:cNvPr id="51203" name="Rectangle 2"/>
          <p:cNvSpPr>
            <a:spLocks noGrp="1" noRot="1" noChangeAspect="1" noChangeArrowheads="1" noTextEdit="1"/>
          </p:cNvSpPr>
          <p:nvPr>
            <p:ph type="sldImg"/>
          </p:nvPr>
        </p:nvSpPr>
        <p:spPr>
          <a:xfrm>
            <a:off x="992188" y="784225"/>
            <a:ext cx="5114925" cy="3836988"/>
          </a:xfrm>
          <a:solidFill>
            <a:srgbClr val="FFFFFF"/>
          </a:solidFill>
          <a:ln/>
        </p:spPr>
      </p:sp>
      <p:sp>
        <p:nvSpPr>
          <p:cNvPr id="51204" name="Rectangle 3"/>
          <p:cNvSpPr>
            <a:spLocks noGrp="1" noChangeArrowheads="1"/>
          </p:cNvSpPr>
          <p:nvPr>
            <p:ph type="body" idx="1"/>
          </p:nvPr>
        </p:nvSpPr>
        <p:spPr>
          <a:xfrm>
            <a:off x="936736" y="4868560"/>
            <a:ext cx="5225828" cy="4582174"/>
          </a:xfrm>
          <a:solidFill>
            <a:srgbClr val="FFFFFF"/>
          </a:solidFill>
          <a:ln>
            <a:solidFill>
              <a:srgbClr val="000000"/>
            </a:solidFill>
          </a:ln>
        </p:spPr>
        <p:txBody>
          <a:bodyPr/>
          <a:lstStyle/>
          <a:p>
            <a:pPr eaLnBrk="1" hangingPunct="1"/>
            <a:endParaRPr lang="tr-TR" dirty="0"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AF061A2B-7B38-4EBD-9183-230C43E09AF6}" type="slidenum">
              <a:rPr lang="tr-TR" altLang="tr-TR" smtClean="0"/>
              <a:pPr/>
              <a:t>7</a:t>
            </a:fld>
            <a:endParaRPr lang="tr-TR" altLang="tr-TR" dirty="0" smtClean="0"/>
          </a:p>
        </p:txBody>
      </p:sp>
      <p:sp>
        <p:nvSpPr>
          <p:cNvPr id="51203" name="Rectangle 2"/>
          <p:cNvSpPr>
            <a:spLocks noGrp="1" noRot="1" noChangeAspect="1" noChangeArrowheads="1" noTextEdit="1"/>
          </p:cNvSpPr>
          <p:nvPr>
            <p:ph type="sldImg"/>
          </p:nvPr>
        </p:nvSpPr>
        <p:spPr>
          <a:xfrm>
            <a:off x="992188" y="784225"/>
            <a:ext cx="5114925" cy="3836988"/>
          </a:xfrm>
          <a:solidFill>
            <a:srgbClr val="FFFFFF"/>
          </a:solidFill>
          <a:ln/>
        </p:spPr>
      </p:sp>
      <p:sp>
        <p:nvSpPr>
          <p:cNvPr id="51204" name="Rectangle 3"/>
          <p:cNvSpPr>
            <a:spLocks noGrp="1" noChangeArrowheads="1"/>
          </p:cNvSpPr>
          <p:nvPr>
            <p:ph type="body" idx="1"/>
          </p:nvPr>
        </p:nvSpPr>
        <p:spPr>
          <a:xfrm>
            <a:off x="936736" y="4868560"/>
            <a:ext cx="5225828" cy="4582174"/>
          </a:xfrm>
          <a:solidFill>
            <a:srgbClr val="FFFFFF"/>
          </a:solidFill>
          <a:ln>
            <a:solidFill>
              <a:srgbClr val="000000"/>
            </a:solidFill>
          </a:ln>
        </p:spPr>
        <p:txBody>
          <a:bodyPr/>
          <a:lstStyle/>
          <a:p>
            <a:pPr eaLnBrk="1" hangingPunct="1"/>
            <a:endParaRPr lang="tr-TR" dirty="0"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1EDA7A90-1B07-43FC-80F5-569AF05E2B8C}" type="slidenum">
              <a:rPr lang="tr-TR" altLang="tr-TR" smtClean="0"/>
              <a:pPr/>
              <a:t>8</a:t>
            </a:fld>
            <a:endParaRPr lang="tr-TR" altLang="tr-TR" dirty="0" smtClean="0"/>
          </a:p>
        </p:txBody>
      </p:sp>
      <p:sp>
        <p:nvSpPr>
          <p:cNvPr id="52227" name="Rectangle 2"/>
          <p:cNvSpPr>
            <a:spLocks noGrp="1" noRot="1" noChangeAspect="1" noChangeArrowheads="1" noTextEdit="1"/>
          </p:cNvSpPr>
          <p:nvPr>
            <p:ph type="sldImg"/>
          </p:nvPr>
        </p:nvSpPr>
        <p:spPr>
          <a:xfrm>
            <a:off x="992188" y="784225"/>
            <a:ext cx="5114925" cy="3836988"/>
          </a:xfrm>
          <a:ln/>
        </p:spPr>
      </p:sp>
      <p:sp>
        <p:nvSpPr>
          <p:cNvPr id="52228" name="Rectangle 3"/>
          <p:cNvSpPr>
            <a:spLocks noGrp="1" noChangeArrowheads="1"/>
          </p:cNvSpPr>
          <p:nvPr>
            <p:ph type="body" idx="1"/>
          </p:nvPr>
        </p:nvSpPr>
        <p:spPr>
          <a:xfrm>
            <a:off x="936736" y="4868560"/>
            <a:ext cx="5225828" cy="4582174"/>
          </a:xfrm>
          <a:noFill/>
          <a:ln/>
        </p:spPr>
        <p:txBody>
          <a:bodyPr/>
          <a:lstStyle/>
          <a:p>
            <a:pPr eaLnBrk="1" hangingPunct="1"/>
            <a:endParaRPr lang="tr-TR" dirty="0"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30310C72-C8A1-42DD-AD85-2500F4D41DBB}" type="slidenum">
              <a:rPr lang="tr-TR" altLang="tr-TR" smtClean="0"/>
              <a:pPr/>
              <a:t>16</a:t>
            </a:fld>
            <a:endParaRPr lang="tr-TR" altLang="tr-TR" smtClean="0"/>
          </a:p>
        </p:txBody>
      </p:sp>
      <p:sp>
        <p:nvSpPr>
          <p:cNvPr id="53251" name="Rectangle 2"/>
          <p:cNvSpPr>
            <a:spLocks noGrp="1" noRot="1" noChangeAspect="1" noChangeArrowheads="1" noTextEdit="1"/>
          </p:cNvSpPr>
          <p:nvPr>
            <p:ph type="sldImg"/>
          </p:nvPr>
        </p:nvSpPr>
        <p:spPr>
          <a:xfrm>
            <a:off x="1055688" y="784225"/>
            <a:ext cx="5062537" cy="3798888"/>
          </a:xfrm>
          <a:ln/>
        </p:spPr>
      </p:sp>
      <p:sp>
        <p:nvSpPr>
          <p:cNvPr id="53252" name="Rectangle 3"/>
          <p:cNvSpPr>
            <a:spLocks noGrp="1" noChangeArrowheads="1"/>
          </p:cNvSpPr>
          <p:nvPr>
            <p:ph type="body" idx="1"/>
          </p:nvPr>
        </p:nvSpPr>
        <p:spPr>
          <a:xfrm>
            <a:off x="986475" y="4832559"/>
            <a:ext cx="5200958" cy="4618177"/>
          </a:xfrm>
          <a:noFill/>
          <a:ln/>
        </p:spPr>
        <p:txBody>
          <a:bodyPr/>
          <a:lstStyle/>
          <a:p>
            <a:pPr eaLnBrk="1" hangingPunct="1"/>
            <a:endParaRPr lang="tr-TR" smtClean="0"/>
          </a:p>
        </p:txBody>
      </p:sp>
      <p:sp>
        <p:nvSpPr>
          <p:cNvPr id="5" name="4 Veri Yer Tutucusu"/>
          <p:cNvSpPr>
            <a:spLocks noGrp="1"/>
          </p:cNvSpPr>
          <p:nvPr>
            <p:ph type="dt" idx="10"/>
          </p:nvPr>
        </p:nvSpPr>
        <p:spPr/>
        <p:txBody>
          <a:bodyPr/>
          <a:lstStyle/>
          <a:p>
            <a:pPr>
              <a:defRPr/>
            </a:pPr>
            <a:endParaRPr lang="tr-T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5" name="Picture 6" descr="IMG_2590"/>
          <p:cNvPicPr>
            <a:picLocks noChangeAspect="1" noChangeArrowheads="1"/>
          </p:cNvPicPr>
          <p:nvPr userDrawn="1"/>
        </p:nvPicPr>
        <p:blipFill>
          <a:blip r:embed="rId3" cstate="print"/>
          <a:srcRect/>
          <a:stretch>
            <a:fillRect/>
          </a:stretch>
        </p:blipFill>
        <p:spPr bwMode="auto">
          <a:xfrm>
            <a:off x="357188" y="3214688"/>
            <a:ext cx="8370887" cy="1571625"/>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4" cstate="print"/>
          <a:srcRect/>
          <a:stretch>
            <a:fillRect/>
          </a:stretch>
        </p:blipFill>
        <p:spPr bwMode="auto">
          <a:xfrm>
            <a:off x="4000496" y="285728"/>
            <a:ext cx="1183811" cy="1428738"/>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3 Veri Yer Tutucusu"/>
          <p:cNvSpPr>
            <a:spLocks noGrp="1"/>
          </p:cNvSpPr>
          <p:nvPr>
            <p:ph type="dt" sz="half" idx="10"/>
          </p:nvPr>
        </p:nvSpPr>
        <p:spPr/>
        <p:txBody>
          <a:bodyPr/>
          <a:lstStyle>
            <a:lvl1pPr>
              <a:defRPr/>
            </a:lvl1pPr>
          </a:lstStyle>
          <a:p>
            <a:pPr>
              <a:defRPr/>
            </a:pPr>
            <a:endParaRPr lang="en-US" dirty="0"/>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2C9576F2-D4EF-415F-9C54-80D11F9134DE}"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22"/>
          <p:cNvSpPr>
            <a:spLocks noGrp="1" noChangeArrowheads="1"/>
          </p:cNvSpPr>
          <p:nvPr>
            <p:ph type="sldNum" sz="quarter" idx="10"/>
          </p:nvPr>
        </p:nvSpPr>
        <p:spPr>
          <a:ln/>
        </p:spPr>
        <p:txBody>
          <a:bodyPr/>
          <a:lstStyle>
            <a:lvl1pPr>
              <a:defRPr/>
            </a:lvl1pPr>
          </a:lstStyle>
          <a:p>
            <a:pPr>
              <a:defRPr/>
            </a:pPr>
            <a:fld id="{63FE689D-AC3D-494A-8EB7-4BF834A4D6E8}" type="slidenum">
              <a:rPr lang="tr-TR"/>
              <a:pPr>
                <a:defRPr/>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5" name="Picture 6" descr="IMG_2590"/>
          <p:cNvPicPr>
            <a:picLocks noChangeAspect="1" noChangeArrowheads="1"/>
          </p:cNvPicPr>
          <p:nvPr userDrawn="1"/>
        </p:nvPicPr>
        <p:blipFill>
          <a:blip r:embed="rId3" cstate="print"/>
          <a:srcRect/>
          <a:stretch>
            <a:fillRect/>
          </a:stretch>
        </p:blipFill>
        <p:spPr bwMode="auto">
          <a:xfrm>
            <a:off x="357188" y="3214688"/>
            <a:ext cx="8370887" cy="1571625"/>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4" cstate="print"/>
          <a:srcRect/>
          <a:stretch>
            <a:fillRect/>
          </a:stretch>
        </p:blipFill>
        <p:spPr bwMode="auto">
          <a:xfrm>
            <a:off x="500034" y="214290"/>
            <a:ext cx="1183811" cy="1428738"/>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pic>
        <p:nvPicPr>
          <p:cNvPr id="1026" name="Picture 2" descr="taeklogo_yazili_saydam"/>
          <p:cNvPicPr>
            <a:picLocks noChangeAspect="1" noChangeArrowheads="1"/>
          </p:cNvPicPr>
          <p:nvPr userDrawn="1"/>
        </p:nvPicPr>
        <p:blipFill>
          <a:blip r:embed="rId5" cstate="print"/>
          <a:srcRect/>
          <a:stretch>
            <a:fillRect/>
          </a:stretch>
        </p:blipFill>
        <p:spPr bwMode="auto">
          <a:xfrm>
            <a:off x="7182058" y="297920"/>
            <a:ext cx="1500198" cy="1403625"/>
          </a:xfrm>
          <a:prstGeom prst="rect">
            <a:avLst/>
          </a:prstGeom>
          <a:noFill/>
          <a:ln w="9525">
            <a:noFill/>
            <a:miter lim="800000"/>
            <a:headEnd/>
            <a:tailEnd/>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3" cstate="print"/>
          <a:srcRect/>
          <a:stretch>
            <a:fillRect/>
          </a:stretch>
        </p:blipFill>
        <p:spPr bwMode="auto">
          <a:xfrm>
            <a:off x="500034" y="214290"/>
            <a:ext cx="1183811" cy="1428738"/>
          </a:xfrm>
          <a:prstGeom prst="rect">
            <a:avLst/>
          </a:prstGeom>
          <a:noFill/>
          <a:ln w="9525">
            <a:noFill/>
            <a:miter lim="800000"/>
            <a:headEnd/>
            <a:tailEnd/>
          </a:ln>
        </p:spPr>
      </p:pic>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pic>
        <p:nvPicPr>
          <p:cNvPr id="1026" name="Picture 2" descr="taeklogo_yazili_saydam"/>
          <p:cNvPicPr>
            <a:picLocks noChangeAspect="1" noChangeArrowheads="1"/>
          </p:cNvPicPr>
          <p:nvPr userDrawn="1"/>
        </p:nvPicPr>
        <p:blipFill>
          <a:blip r:embed="rId4" cstate="print"/>
          <a:srcRect/>
          <a:stretch>
            <a:fillRect/>
          </a:stretch>
        </p:blipFill>
        <p:spPr bwMode="auto">
          <a:xfrm>
            <a:off x="7182058" y="297920"/>
            <a:ext cx="1500198" cy="1403625"/>
          </a:xfrm>
          <a:prstGeom prst="rect">
            <a:avLst/>
          </a:prstGeom>
          <a:noFill/>
          <a:ln w="9525">
            <a:noFill/>
            <a:miter lim="800000"/>
            <a:headEnd/>
            <a:tailEnd/>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2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pic>
        <p:nvPicPr>
          <p:cNvPr id="10" name="Picture 9" descr="taeklogo_yazili_saydam.png"/>
          <p:cNvPicPr>
            <a:picLocks noChangeAspect="1"/>
          </p:cNvPicPr>
          <p:nvPr userDrawn="1"/>
        </p:nvPicPr>
        <p:blipFill>
          <a:blip r:embed="rId3" cstate="print"/>
          <a:stretch>
            <a:fillRect/>
          </a:stretch>
        </p:blipFill>
        <p:spPr>
          <a:xfrm>
            <a:off x="3836527" y="571480"/>
            <a:ext cx="1610933" cy="1500198"/>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1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5" name="Picture 6" descr="IMG_2590"/>
          <p:cNvPicPr>
            <a:picLocks noChangeAspect="1" noChangeArrowheads="1"/>
          </p:cNvPicPr>
          <p:nvPr userDrawn="1"/>
        </p:nvPicPr>
        <p:blipFill>
          <a:blip r:embed="rId3" cstate="print"/>
          <a:srcRect/>
          <a:stretch>
            <a:fillRect/>
          </a:stretch>
        </p:blipFill>
        <p:spPr bwMode="auto">
          <a:xfrm>
            <a:off x="357158" y="2857496"/>
            <a:ext cx="8370887" cy="1571625"/>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4" cstate="print"/>
          <a:srcRect/>
          <a:stretch>
            <a:fillRect/>
          </a:stretch>
        </p:blipFill>
        <p:spPr bwMode="auto">
          <a:xfrm>
            <a:off x="4000496" y="500042"/>
            <a:ext cx="1183811" cy="1428738"/>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7776864" cy="706090"/>
          </a:xfrm>
        </p:spPr>
        <p:txBody>
          <a:bodyPr>
            <a:normAutofit/>
          </a:bodyPr>
          <a:lstStyle>
            <a:lvl1pPr>
              <a:defRPr sz="3600" b="1">
                <a:latin typeface="Futura Bk BT" pitchFamily="34" charset="0"/>
              </a:defRPr>
            </a:lvl1pPr>
          </a:lstStyle>
          <a:p>
            <a:r>
              <a:rPr lang="tr-TR" noProof="0" smtClean="0"/>
              <a:t>Asıl başlık stili için tıklatın</a:t>
            </a:r>
            <a:endParaRPr lang="tr-TR" noProof="0" dirty="0"/>
          </a:p>
        </p:txBody>
      </p:sp>
      <p:sp>
        <p:nvSpPr>
          <p:cNvPr id="3" name="2 İçerik Yer Tutucusu"/>
          <p:cNvSpPr>
            <a:spLocks noGrp="1"/>
          </p:cNvSpPr>
          <p:nvPr>
            <p:ph idx="1"/>
          </p:nvPr>
        </p:nvSpPr>
        <p:spPr>
          <a:xfrm>
            <a:off x="714400" y="1052736"/>
            <a:ext cx="7715200" cy="5073427"/>
          </a:xfrm>
        </p:spPr>
        <p:txBody>
          <a:bodyPr>
            <a:normAutofit/>
          </a:bodyPr>
          <a:lstStyle>
            <a:lvl1pPr>
              <a:defRPr sz="3200">
                <a:latin typeface="Futura Bk BT" pitchFamily="34" charset="0"/>
              </a:defRPr>
            </a:lvl1pPr>
            <a:lvl2pPr>
              <a:defRPr sz="2800">
                <a:latin typeface="Futura Bk BT" pitchFamily="34" charset="0"/>
              </a:defRPr>
            </a:lvl2pPr>
            <a:lvl3pPr>
              <a:defRPr sz="2400">
                <a:latin typeface="Futura Bk BT" pitchFamily="34" charset="0"/>
              </a:defRPr>
            </a:lvl3pPr>
            <a:lvl4pPr>
              <a:defRPr sz="2000">
                <a:latin typeface="Futura Bk BT" pitchFamily="34" charset="0"/>
              </a:defRPr>
            </a:lvl4pPr>
            <a:lvl5pPr>
              <a:defRPr sz="2000">
                <a:latin typeface="Futura Bk BT" pitchFamily="34" charset="0"/>
              </a:defRPr>
            </a:lvl5p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dirty="0"/>
          </a:p>
        </p:txBody>
      </p:sp>
      <p:sp>
        <p:nvSpPr>
          <p:cNvPr id="4" name="3 Veri Yer Tutucusu"/>
          <p:cNvSpPr>
            <a:spLocks noGrp="1"/>
          </p:cNvSpPr>
          <p:nvPr>
            <p:ph type="dt" sz="half" idx="10"/>
          </p:nvPr>
        </p:nvSpPr>
        <p:spPr/>
        <p:txBody>
          <a:bodyPr/>
          <a:lstStyle>
            <a:lvl1pPr>
              <a:defRPr/>
            </a:lvl1pPr>
          </a:lstStyle>
          <a:p>
            <a:pPr>
              <a:defRPr/>
            </a:pPr>
            <a:endParaRPr lang="en-US" dirty="0"/>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5CD8B7A-4B72-44CD-9097-51919B6DABA8}"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7776864" cy="706090"/>
          </a:xfrm>
        </p:spPr>
        <p:txBody>
          <a:bodyPr>
            <a:normAutofit/>
          </a:bodyPr>
          <a:lstStyle>
            <a:lvl1pPr>
              <a:defRPr sz="3600" b="1">
                <a:latin typeface="Futura Bk BT" pitchFamily="34" charset="0"/>
              </a:defRPr>
            </a:lvl1pPr>
          </a:lstStyle>
          <a:p>
            <a:r>
              <a:rPr lang="tr-TR" noProof="0" dirty="0" smtClean="0"/>
              <a:t>Asıl başlık stili için tıklatın</a:t>
            </a:r>
            <a:endParaRPr lang="tr-TR" noProof="0" dirty="0"/>
          </a:p>
        </p:txBody>
      </p:sp>
      <p:sp>
        <p:nvSpPr>
          <p:cNvPr id="4" name="3 Veri Yer Tutucusu"/>
          <p:cNvSpPr>
            <a:spLocks noGrp="1"/>
          </p:cNvSpPr>
          <p:nvPr>
            <p:ph type="dt" sz="half" idx="10"/>
          </p:nvPr>
        </p:nvSpPr>
        <p:spPr/>
        <p:txBody>
          <a:bodyPr/>
          <a:lstStyle>
            <a:lvl1pPr>
              <a:defRPr/>
            </a:lvl1pPr>
          </a:lstStyle>
          <a:p>
            <a:pPr>
              <a:defRPr/>
            </a:pPr>
            <a:endParaRPr lang="en-US" dirty="0"/>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5CD8B7A-4B72-44CD-9097-51919B6DABA8}"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tr-TR"/>
          </a:p>
        </p:txBody>
      </p:sp>
      <p:sp>
        <p:nvSpPr>
          <p:cNvPr id="5" name="Slide Number Placeholder 4"/>
          <p:cNvSpPr>
            <a:spLocks noGrp="1"/>
          </p:cNvSpPr>
          <p:nvPr>
            <p:ph type="sldNum" sz="quarter" idx="12"/>
          </p:nvPr>
        </p:nvSpPr>
        <p:spPr/>
        <p:txBody>
          <a:bodyPr/>
          <a:lstStyle/>
          <a:p>
            <a:pPr>
              <a:defRPr/>
            </a:pPr>
            <a:fld id="{2C56A212-6F43-479D-AD9F-E0C87DF7970B}" type="slidenum">
              <a:rPr lang="en-US" smtClean="0"/>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2 İçerik Yer Tutucusu"/>
          <p:cNvSpPr>
            <a:spLocks noGrp="1"/>
          </p:cNvSpPr>
          <p:nvPr>
            <p:ph sz="half" idx="1"/>
          </p:nvPr>
        </p:nvSpPr>
        <p:spPr>
          <a:xfrm>
            <a:off x="467544" y="1052736"/>
            <a:ext cx="4028256" cy="50734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3 İçerik Yer Tutucusu"/>
          <p:cNvSpPr>
            <a:spLocks noGrp="1"/>
          </p:cNvSpPr>
          <p:nvPr>
            <p:ph sz="half" idx="2"/>
          </p:nvPr>
        </p:nvSpPr>
        <p:spPr>
          <a:xfrm>
            <a:off x="4648200" y="1052736"/>
            <a:ext cx="4038600" cy="50734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3 Veri Yer Tutucusu"/>
          <p:cNvSpPr>
            <a:spLocks noGrp="1"/>
          </p:cNvSpPr>
          <p:nvPr>
            <p:ph type="dt" sz="half" idx="10"/>
          </p:nvPr>
        </p:nvSpPr>
        <p:spPr/>
        <p:txBody>
          <a:bodyPr/>
          <a:lstStyle>
            <a:lvl1pPr>
              <a:defRPr/>
            </a:lvl1pPr>
          </a:lstStyle>
          <a:p>
            <a:pPr>
              <a:defRPr/>
            </a:pPr>
            <a:endParaRPr lang="en-US" dirty="0"/>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C39AF1D9-F93C-419E-8CE8-5898F1D6EA4C}"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3" cstate="print"/>
          <a:srcRect/>
          <a:stretch>
            <a:fillRect/>
          </a:stretch>
        </p:blipFill>
        <p:spPr bwMode="auto">
          <a:xfrm>
            <a:off x="4000496" y="285728"/>
            <a:ext cx="1183811" cy="1428738"/>
          </a:xfrm>
          <a:prstGeom prst="rect">
            <a:avLst/>
          </a:prstGeom>
          <a:noFill/>
          <a:ln w="9525">
            <a:noFill/>
            <a:miter lim="800000"/>
            <a:headEnd/>
            <a:tailEnd/>
          </a:ln>
        </p:spPr>
      </p:pic>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2 Metin Yer Tutucusu"/>
          <p:cNvSpPr>
            <a:spLocks noGrp="1"/>
          </p:cNvSpPr>
          <p:nvPr>
            <p:ph type="body" idx="1"/>
          </p:nvPr>
        </p:nvSpPr>
        <p:spPr>
          <a:xfrm>
            <a:off x="467544" y="1124745"/>
            <a:ext cx="4029844" cy="792088"/>
          </a:xfrm>
        </p:spPr>
        <p:txBody>
          <a:bodyPr>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67544" y="1988840"/>
            <a:ext cx="4029844"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4 Metin Yer Tutucusu"/>
          <p:cNvSpPr>
            <a:spLocks noGrp="1"/>
          </p:cNvSpPr>
          <p:nvPr>
            <p:ph type="body" sz="quarter" idx="3"/>
          </p:nvPr>
        </p:nvSpPr>
        <p:spPr>
          <a:xfrm>
            <a:off x="4645025" y="1124745"/>
            <a:ext cx="4041775" cy="792088"/>
          </a:xfrm>
        </p:spPr>
        <p:txBody>
          <a:bodyPr>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3 Veri Yer Tutucusu"/>
          <p:cNvSpPr>
            <a:spLocks noGrp="1"/>
          </p:cNvSpPr>
          <p:nvPr>
            <p:ph type="dt" sz="half" idx="10"/>
          </p:nvPr>
        </p:nvSpPr>
        <p:spPr/>
        <p:txBody>
          <a:bodyPr/>
          <a:lstStyle>
            <a:lvl1pPr>
              <a:defRPr/>
            </a:lvl1pPr>
          </a:lstStyle>
          <a:p>
            <a:pPr>
              <a:defRPr/>
            </a:pPr>
            <a:endParaRPr lang="en-US" dirty="0"/>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65FD0297-EB70-4A50-9811-905236B07270}"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3 Veri Yer Tutucusu"/>
          <p:cNvSpPr>
            <a:spLocks noGrp="1"/>
          </p:cNvSpPr>
          <p:nvPr>
            <p:ph type="dt" sz="half" idx="10"/>
          </p:nvPr>
        </p:nvSpPr>
        <p:spPr/>
        <p:txBody>
          <a:bodyPr/>
          <a:lstStyle>
            <a:lvl1pPr>
              <a:defRPr/>
            </a:lvl1pPr>
          </a:lstStyle>
          <a:p>
            <a:pPr>
              <a:defRPr/>
            </a:pPr>
            <a:endParaRPr lang="en-US" dirty="0"/>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2C9576F2-D4EF-415F-9C54-80D11F9134DE}"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xAndObj" preserve="1">
  <p:cSld name="Başlık, Metin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228600"/>
            <a:ext cx="8153400" cy="9906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612775" y="1600200"/>
            <a:ext cx="40005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765675" y="1600200"/>
            <a:ext cx="40005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a:xfrm>
            <a:off x="76200" y="6069013"/>
            <a:ext cx="2057400" cy="685800"/>
          </a:xfrm>
        </p:spPr>
        <p:txBody>
          <a:bodyPr/>
          <a:lstStyle>
            <a:lvl1pPr>
              <a:defRPr/>
            </a:lvl1pPr>
          </a:lstStyle>
          <a:p>
            <a:pPr>
              <a:defRPr/>
            </a:pPr>
            <a:endParaRPr lang="tr-TR"/>
          </a:p>
        </p:txBody>
      </p:sp>
      <p:sp>
        <p:nvSpPr>
          <p:cNvPr id="6" name="5 Altbilgi Yer Tutucusu"/>
          <p:cNvSpPr>
            <a:spLocks noGrp="1"/>
          </p:cNvSpPr>
          <p:nvPr>
            <p:ph type="ftr" sz="quarter" idx="11"/>
          </p:nvPr>
        </p:nvSpPr>
        <p:spPr>
          <a:xfrm>
            <a:off x="2085975" y="236538"/>
            <a:ext cx="5867400" cy="365125"/>
          </a:xfrm>
        </p:spPr>
        <p:txBody>
          <a:bodyPr/>
          <a:lstStyle>
            <a:lvl1pPr>
              <a:defRPr/>
            </a:lvl1pPr>
          </a:lstStyle>
          <a:p>
            <a:pPr>
              <a:defRPr/>
            </a:pPr>
            <a:endParaRPr lang="tr-TR"/>
          </a:p>
        </p:txBody>
      </p:sp>
      <p:sp>
        <p:nvSpPr>
          <p:cNvPr id="7" name="6 Slayt Numarası Yer Tutucusu"/>
          <p:cNvSpPr>
            <a:spLocks noGrp="1"/>
          </p:cNvSpPr>
          <p:nvPr>
            <p:ph type="sldNum" sz="quarter" idx="12"/>
          </p:nvPr>
        </p:nvSpPr>
        <p:spPr>
          <a:xfrm>
            <a:off x="8001000" y="228600"/>
            <a:ext cx="838200" cy="381000"/>
          </a:xfrm>
        </p:spPr>
        <p:txBody>
          <a:bodyPr/>
          <a:lstStyle>
            <a:lvl1pPr>
              <a:defRPr smtClean="0"/>
            </a:lvl1pPr>
          </a:lstStyle>
          <a:p>
            <a:pPr>
              <a:defRPr/>
            </a:pPr>
            <a:fld id="{C6EEA503-5718-429F-96FD-7904482015AC}" type="slidenum">
              <a:rPr lang="tr-TR"/>
              <a:pPr>
                <a:defRPr/>
              </a:pPr>
              <a:t>‹#›</a:t>
            </a:fld>
            <a:endParaRPr lang="tr-TR"/>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Başlık ve Tablo">
    <p:spTree>
      <p:nvGrpSpPr>
        <p:cNvPr id="1" name=""/>
        <p:cNvGrpSpPr/>
        <p:nvPr/>
      </p:nvGrpSpPr>
      <p:grpSpPr>
        <a:xfrm>
          <a:off x="0" y="0"/>
          <a:ext cx="0" cy="0"/>
          <a:chOff x="0" y="0"/>
          <a:chExt cx="0" cy="0"/>
        </a:xfrm>
      </p:grpSpPr>
      <p:sp>
        <p:nvSpPr>
          <p:cNvPr id="2" name="1 Başlık"/>
          <p:cNvSpPr>
            <a:spLocks noGrp="1"/>
          </p:cNvSpPr>
          <p:nvPr>
            <p:ph type="title"/>
          </p:nvPr>
        </p:nvSpPr>
        <p:spPr>
          <a:xfrm>
            <a:off x="609600" y="228600"/>
            <a:ext cx="8153400" cy="990600"/>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612775" y="1600200"/>
            <a:ext cx="8153400" cy="4525963"/>
          </a:xfrm>
        </p:spPr>
        <p:txBody>
          <a:bodyPr/>
          <a:lstStyle/>
          <a:p>
            <a:endParaRPr lang="tr-TR"/>
          </a:p>
        </p:txBody>
      </p:sp>
      <p:sp>
        <p:nvSpPr>
          <p:cNvPr id="4" name="3 Veri Yer Tutucusu"/>
          <p:cNvSpPr>
            <a:spLocks noGrp="1"/>
          </p:cNvSpPr>
          <p:nvPr>
            <p:ph type="dt" sz="half" idx="10"/>
          </p:nvPr>
        </p:nvSpPr>
        <p:spPr>
          <a:xfrm>
            <a:off x="76200" y="6069013"/>
            <a:ext cx="2057400" cy="685800"/>
          </a:xfrm>
        </p:spPr>
        <p:txBody>
          <a:bodyPr/>
          <a:lstStyle>
            <a:lvl1pPr>
              <a:defRPr/>
            </a:lvl1pPr>
          </a:lstStyle>
          <a:p>
            <a:pPr>
              <a:defRPr/>
            </a:pPr>
            <a:endParaRPr lang="tr-TR"/>
          </a:p>
        </p:txBody>
      </p:sp>
      <p:sp>
        <p:nvSpPr>
          <p:cNvPr id="5" name="4 Altbilgi Yer Tutucusu"/>
          <p:cNvSpPr>
            <a:spLocks noGrp="1"/>
          </p:cNvSpPr>
          <p:nvPr>
            <p:ph type="ftr" sz="quarter" idx="11"/>
          </p:nvPr>
        </p:nvSpPr>
        <p:spPr>
          <a:xfrm>
            <a:off x="2085975" y="236538"/>
            <a:ext cx="5867400" cy="365125"/>
          </a:xfrm>
        </p:spPr>
        <p:txBody>
          <a:bodyPr/>
          <a:lstStyle>
            <a:lvl1pPr>
              <a:defRPr/>
            </a:lvl1pPr>
          </a:lstStyle>
          <a:p>
            <a:pPr>
              <a:defRPr/>
            </a:pPr>
            <a:endParaRPr lang="tr-TR"/>
          </a:p>
        </p:txBody>
      </p:sp>
      <p:sp>
        <p:nvSpPr>
          <p:cNvPr id="6" name="5 Slayt Numarası Yer Tutucusu"/>
          <p:cNvSpPr>
            <a:spLocks noGrp="1"/>
          </p:cNvSpPr>
          <p:nvPr>
            <p:ph type="sldNum" sz="quarter" idx="12"/>
          </p:nvPr>
        </p:nvSpPr>
        <p:spPr>
          <a:xfrm>
            <a:off x="8001000" y="228600"/>
            <a:ext cx="838200" cy="381000"/>
          </a:xfrm>
        </p:spPr>
        <p:txBody>
          <a:bodyPr/>
          <a:lstStyle>
            <a:lvl1pPr>
              <a:defRPr smtClean="0"/>
            </a:lvl1pPr>
          </a:lstStyle>
          <a:p>
            <a:pPr>
              <a:defRPr/>
            </a:pPr>
            <a:fld id="{501432DD-FC3D-48C8-9E25-A74F67DD5481}" type="slidenum">
              <a:rPr lang="tr-TR"/>
              <a:pPr>
                <a:defRPr/>
              </a:pPr>
              <a:t>‹#›</a:t>
            </a:fld>
            <a:endParaRPr lang="tr-T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pPr>
              <a:defRPr/>
            </a:pPr>
            <a:endParaRPr lang="tr-TR"/>
          </a:p>
        </p:txBody>
      </p:sp>
      <p:sp>
        <p:nvSpPr>
          <p:cNvPr id="3" name="2 Altbilgi Yer Tutucusu"/>
          <p:cNvSpPr>
            <a:spLocks noGrp="1"/>
          </p:cNvSpPr>
          <p:nvPr>
            <p:ph type="ftr" sz="quarter" idx="11"/>
          </p:nvPr>
        </p:nvSpPr>
        <p:spPr/>
        <p:txBody>
          <a:bodyPr/>
          <a:lstStyle>
            <a:lvl1pPr>
              <a:defRPr/>
            </a:lvl1pPr>
          </a:lstStyle>
          <a:p>
            <a:pPr>
              <a:defRPr/>
            </a:pPr>
            <a:endParaRPr lang="tr-TR"/>
          </a:p>
        </p:txBody>
      </p:sp>
      <p:sp>
        <p:nvSpPr>
          <p:cNvPr id="4" name="3 Slayt Numarası Yer Tutucusu"/>
          <p:cNvSpPr>
            <a:spLocks noGrp="1"/>
          </p:cNvSpPr>
          <p:nvPr>
            <p:ph type="sldNum" sz="quarter" idx="12"/>
          </p:nvPr>
        </p:nvSpPr>
        <p:spPr/>
        <p:txBody>
          <a:bodyPr/>
          <a:lstStyle>
            <a:lvl1pPr>
              <a:defRPr smtClean="0"/>
            </a:lvl1pPr>
          </a:lstStyle>
          <a:p>
            <a:pPr>
              <a:defRPr/>
            </a:pPr>
            <a:fld id="{8C018A93-1A6B-466E-8131-CFF0638D5BC3}" type="slidenum">
              <a:rPr lang="tr-TR"/>
              <a:pPr>
                <a:defRPr/>
              </a:pPr>
              <a:t>‹#›</a:t>
            </a:fld>
            <a:endParaRPr lang="tr-T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OverTx" preserve="1">
  <p:cSld name="Başlık, Metin Üzerinde 2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228600"/>
            <a:ext cx="8153400" cy="990600"/>
          </a:xfrm>
        </p:spPr>
        <p:txBody>
          <a:bodyPr/>
          <a:lstStyle/>
          <a:p>
            <a:r>
              <a:rPr lang="tr-TR" smtClean="0"/>
              <a:t>Asıl başlık stili için tıklatın</a:t>
            </a:r>
            <a:endParaRPr lang="tr-TR"/>
          </a:p>
        </p:txBody>
      </p:sp>
      <p:sp>
        <p:nvSpPr>
          <p:cNvPr id="3" name="2 İçerik Yer Tutucusu"/>
          <p:cNvSpPr>
            <a:spLocks noGrp="1"/>
          </p:cNvSpPr>
          <p:nvPr>
            <p:ph sz="quarter" idx="1"/>
          </p:nvPr>
        </p:nvSpPr>
        <p:spPr>
          <a:xfrm>
            <a:off x="612775" y="1600200"/>
            <a:ext cx="4000500" cy="21859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quarter" idx="2"/>
          </p:nvPr>
        </p:nvSpPr>
        <p:spPr>
          <a:xfrm>
            <a:off x="4765675" y="1600200"/>
            <a:ext cx="4000500" cy="21859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half" idx="3"/>
          </p:nvPr>
        </p:nvSpPr>
        <p:spPr>
          <a:xfrm>
            <a:off x="612775" y="3938588"/>
            <a:ext cx="8153400" cy="218757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Date Placeholder 27"/>
          <p:cNvSpPr>
            <a:spLocks noGrp="1"/>
          </p:cNvSpPr>
          <p:nvPr>
            <p:ph type="dt" sz="half" idx="10"/>
          </p:nvPr>
        </p:nvSpPr>
        <p:spPr/>
        <p:txBody>
          <a:bodyPr/>
          <a:lstStyle>
            <a:lvl1pPr>
              <a:defRPr/>
            </a:lvl1pPr>
          </a:lstStyle>
          <a:p>
            <a:pPr>
              <a:defRPr/>
            </a:pPr>
            <a:endParaRPr lang="tr-TR"/>
          </a:p>
        </p:txBody>
      </p:sp>
      <p:sp>
        <p:nvSpPr>
          <p:cNvPr id="7" name="Footer Placeholder 16"/>
          <p:cNvSpPr>
            <a:spLocks noGrp="1"/>
          </p:cNvSpPr>
          <p:nvPr>
            <p:ph type="ftr" sz="quarter" idx="11"/>
          </p:nvPr>
        </p:nvSpPr>
        <p:spPr/>
        <p:txBody>
          <a:bodyPr/>
          <a:lstStyle>
            <a:lvl1pPr>
              <a:defRPr/>
            </a:lvl1pPr>
          </a:lstStyle>
          <a:p>
            <a:pPr>
              <a:defRPr/>
            </a:pPr>
            <a:endParaRPr lang="tr-TR"/>
          </a:p>
        </p:txBody>
      </p:sp>
      <p:sp>
        <p:nvSpPr>
          <p:cNvPr id="8" name="Slide Number Placeholder 28"/>
          <p:cNvSpPr>
            <a:spLocks noGrp="1"/>
          </p:cNvSpPr>
          <p:nvPr>
            <p:ph type="sldNum" sz="quarter" idx="12"/>
          </p:nvPr>
        </p:nvSpPr>
        <p:spPr/>
        <p:txBody>
          <a:bodyPr/>
          <a:lstStyle>
            <a:lvl1pPr>
              <a:defRPr/>
            </a:lvl1pPr>
          </a:lstStyle>
          <a:p>
            <a:pPr>
              <a:defRPr/>
            </a:pPr>
            <a:fld id="{AD17A466-0F43-42D3-BC11-7B15028AF956}" type="slidenum">
              <a:rPr lang="tr-TR"/>
              <a:pPr>
                <a:defRPr/>
              </a:pPr>
              <a:t>‹#›</a:t>
            </a:fld>
            <a:endParaRPr lang="tr-T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tr-T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tr-TR"/>
          </a:p>
        </p:txBody>
      </p:sp>
      <p:sp>
        <p:nvSpPr>
          <p:cNvPr id="4" name="Date Placeholder 3"/>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r-T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Date Placeholder 4"/>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pic>
        <p:nvPicPr>
          <p:cNvPr id="10" name="Picture 9" descr="taeklogo_yazili_saydam.png"/>
          <p:cNvPicPr>
            <a:picLocks noChangeAspect="1"/>
          </p:cNvPicPr>
          <p:nvPr userDrawn="1"/>
        </p:nvPicPr>
        <p:blipFill>
          <a:blip r:embed="rId3" cstate="print"/>
          <a:stretch>
            <a:fillRect/>
          </a:stretch>
        </p:blipFill>
        <p:spPr>
          <a:xfrm>
            <a:off x="3836527" y="571480"/>
            <a:ext cx="1610933" cy="1500198"/>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r-T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7" name="Date Placeholder 6"/>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Date Placeholder 2"/>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r-T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r-T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r-T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163E89E8-DDF9-4633-ADC0-87532A5D3280}" type="datetimeFigureOut">
              <a:rPr lang="tr-TR" smtClean="0"/>
              <a:pPr/>
              <a:t>08.05.2013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E744A49-58EB-46B3-A2E5-4BB7CA554A17}"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Başlık Slaydı">
    <p:spTree>
      <p:nvGrpSpPr>
        <p:cNvPr id="1" name=""/>
        <p:cNvGrpSpPr/>
        <p:nvPr/>
      </p:nvGrpSpPr>
      <p:grpSpPr>
        <a:xfrm>
          <a:off x="0" y="0"/>
          <a:ext cx="0" cy="0"/>
          <a:chOff x="0" y="0"/>
          <a:chExt cx="0" cy="0"/>
        </a:xfrm>
      </p:grpSpPr>
      <p:pic>
        <p:nvPicPr>
          <p:cNvPr id="4" name="15 Resim" descr="Arka Fon.jpg"/>
          <p:cNvPicPr>
            <a:picLocks noChangeAspect="1"/>
          </p:cNvPicPr>
          <p:nvPr userDrawn="1"/>
        </p:nvPicPr>
        <p:blipFill>
          <a:blip r:embed="rId2" cstate="print"/>
          <a:srcRect/>
          <a:stretch>
            <a:fillRect/>
          </a:stretch>
        </p:blipFill>
        <p:spPr bwMode="auto">
          <a:xfrm>
            <a:off x="0" y="0"/>
            <a:ext cx="9136063" cy="6858000"/>
          </a:xfrm>
          <a:prstGeom prst="rect">
            <a:avLst/>
          </a:prstGeom>
          <a:noFill/>
          <a:ln w="9525">
            <a:noFill/>
            <a:miter lim="800000"/>
            <a:headEnd/>
            <a:tailEnd/>
          </a:ln>
        </p:spPr>
      </p:pic>
      <p:pic>
        <p:nvPicPr>
          <p:cNvPr id="5" name="Picture 6" descr="IMG_2590"/>
          <p:cNvPicPr>
            <a:picLocks noChangeAspect="1" noChangeArrowheads="1"/>
          </p:cNvPicPr>
          <p:nvPr userDrawn="1"/>
        </p:nvPicPr>
        <p:blipFill>
          <a:blip r:embed="rId3" cstate="print"/>
          <a:srcRect/>
          <a:stretch>
            <a:fillRect/>
          </a:stretch>
        </p:blipFill>
        <p:spPr bwMode="auto">
          <a:xfrm>
            <a:off x="357158" y="2857496"/>
            <a:ext cx="8370887" cy="1571625"/>
          </a:xfrm>
          <a:prstGeom prst="rect">
            <a:avLst/>
          </a:prstGeom>
          <a:noFill/>
          <a:ln w="9525">
            <a:noFill/>
            <a:miter lim="800000"/>
            <a:headEnd/>
            <a:tailEnd/>
          </a:ln>
        </p:spPr>
      </p:pic>
      <p:pic>
        <p:nvPicPr>
          <p:cNvPr id="6" name="Picture 31" descr="umelogo"/>
          <p:cNvPicPr>
            <a:picLocks noChangeAspect="1" noChangeArrowheads="1"/>
          </p:cNvPicPr>
          <p:nvPr userDrawn="1"/>
        </p:nvPicPr>
        <p:blipFill>
          <a:blip r:embed="rId4" cstate="print"/>
          <a:srcRect/>
          <a:stretch>
            <a:fillRect/>
          </a:stretch>
        </p:blipFill>
        <p:spPr bwMode="auto">
          <a:xfrm>
            <a:off x="4000496" y="500042"/>
            <a:ext cx="1183811" cy="1428738"/>
          </a:xfrm>
          <a:prstGeom prst="rect">
            <a:avLst/>
          </a:prstGeom>
          <a:noFill/>
          <a:ln w="9525">
            <a:noFill/>
            <a:miter lim="800000"/>
            <a:headEnd/>
            <a:tailEnd/>
          </a:ln>
        </p:spPr>
      </p:pic>
      <p:sp>
        <p:nvSpPr>
          <p:cNvPr id="2" name="1 Başlık"/>
          <p:cNvSpPr>
            <a:spLocks noGrp="1"/>
          </p:cNvSpPr>
          <p:nvPr>
            <p:ph type="ctrTitle"/>
          </p:nvPr>
        </p:nvSpPr>
        <p:spPr>
          <a:xfrm>
            <a:off x="357158" y="2000240"/>
            <a:ext cx="8358246" cy="1184273"/>
          </a:xfrm>
        </p:spPr>
        <p:txBody>
          <a:bodyPr>
            <a:normAutofit/>
          </a:bodyPr>
          <a:lstStyle>
            <a:lvl1pPr algn="ctr">
              <a:defRPr sz="4800" b="1">
                <a:solidFill>
                  <a:schemeClr val="accent2">
                    <a:lumMod val="50000"/>
                  </a:schemeClr>
                </a:solidFill>
                <a:latin typeface="Futura Bk BT" pitchFamily="34" charset="0"/>
              </a:defRPr>
            </a:lvl1pPr>
          </a:lstStyle>
          <a:p>
            <a:r>
              <a:rPr lang="tr-TR" noProof="0" dirty="0" smtClean="0"/>
              <a:t>Asıl başlık stili için tıklatın</a:t>
            </a:r>
            <a:endParaRPr lang="tr-TR" noProof="0" dirty="0"/>
          </a:p>
        </p:txBody>
      </p:sp>
      <p:sp>
        <p:nvSpPr>
          <p:cNvPr id="3" name="2 Alt Başlık"/>
          <p:cNvSpPr>
            <a:spLocks noGrp="1"/>
          </p:cNvSpPr>
          <p:nvPr>
            <p:ph type="subTitle" idx="1"/>
          </p:nvPr>
        </p:nvSpPr>
        <p:spPr>
          <a:xfrm>
            <a:off x="1428728" y="4857760"/>
            <a:ext cx="6400800" cy="1357322"/>
          </a:xfrm>
          <a:noFill/>
          <a:ln w="9525">
            <a:noFill/>
            <a:miter lim="800000"/>
            <a:headEnd/>
            <a:tailEnd/>
          </a:ln>
        </p:spPr>
        <p:txBody>
          <a:bodyPr anchor="ctr">
            <a:noAutofit/>
          </a:bodyPr>
          <a:lstStyle>
            <a:lvl1pPr marL="0" indent="0" algn="ctr" rtl="0" eaLnBrk="0" fontAlgn="base" hangingPunct="0">
              <a:spcBef>
                <a:spcPct val="0"/>
              </a:spcBef>
              <a:spcAft>
                <a:spcPct val="0"/>
              </a:spcAft>
              <a:buNone/>
              <a:defRPr lang="en-US" sz="2400" b="1" kern="1200" noProof="0" dirty="0">
                <a:solidFill>
                  <a:schemeClr val="accent2">
                    <a:lumMod val="50000"/>
                  </a:schemeClr>
                </a:solidFill>
                <a:latin typeface="Futura Bk BT" pitchFamily="34" charset="0"/>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3 Veri Yer Tutucusu"/>
          <p:cNvSpPr>
            <a:spLocks noGrp="1"/>
          </p:cNvSpPr>
          <p:nvPr>
            <p:ph type="dt" sz="half" idx="10"/>
          </p:nvPr>
        </p:nvSpPr>
        <p:spPr/>
        <p:txBody>
          <a:bodyPr/>
          <a:lstStyle>
            <a:lvl1pPr>
              <a:defRPr>
                <a:latin typeface="Futura Bk BT" pitchFamily="34" charset="0"/>
              </a:defRPr>
            </a:lvl1pPr>
          </a:lstStyle>
          <a:p>
            <a:pPr>
              <a:defRPr/>
            </a:pPr>
            <a:endParaRPr lang="en-US" dirty="0"/>
          </a:p>
        </p:txBody>
      </p:sp>
      <p:sp>
        <p:nvSpPr>
          <p:cNvPr id="8" name="4 Altbilgi Yer Tutucusu"/>
          <p:cNvSpPr>
            <a:spLocks noGrp="1"/>
          </p:cNvSpPr>
          <p:nvPr>
            <p:ph type="ftr" sz="quarter" idx="11"/>
          </p:nvPr>
        </p:nvSpPr>
        <p:spPr/>
        <p:txBody>
          <a:bodyPr/>
          <a:lstStyle>
            <a:lvl1pPr>
              <a:defRPr>
                <a:latin typeface="Futura Bk BT" pitchFamily="34" charset="0"/>
              </a:defRPr>
            </a:lvl1pPr>
          </a:lstStyle>
          <a:p>
            <a:pPr>
              <a:defRPr/>
            </a:pPr>
            <a:endParaRPr lang="tr-TR"/>
          </a:p>
        </p:txBody>
      </p:sp>
      <p:sp>
        <p:nvSpPr>
          <p:cNvPr id="9" name="5 Slayt Numarası Yer Tutucusu"/>
          <p:cNvSpPr>
            <a:spLocks noGrp="1"/>
          </p:cNvSpPr>
          <p:nvPr>
            <p:ph type="sldNum" sz="quarter" idx="12"/>
          </p:nvPr>
        </p:nvSpPr>
        <p:spPr/>
        <p:txBody>
          <a:bodyPr/>
          <a:lstStyle>
            <a:lvl1pPr>
              <a:defRPr>
                <a:latin typeface="Futura Bk BT" pitchFamily="34" charset="0"/>
              </a:defRPr>
            </a:lvl1pPr>
          </a:lstStyle>
          <a:p>
            <a:pPr>
              <a:defRPr/>
            </a:pPr>
            <a:fld id="{478C5068-0F73-43C2-AF46-5844E215FDDD}"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7776864" cy="706090"/>
          </a:xfrm>
        </p:spPr>
        <p:txBody>
          <a:bodyPr>
            <a:normAutofit/>
          </a:bodyPr>
          <a:lstStyle>
            <a:lvl1pPr>
              <a:defRPr sz="3600" b="1">
                <a:latin typeface="Futura Bk BT" pitchFamily="34" charset="0"/>
              </a:defRPr>
            </a:lvl1pPr>
          </a:lstStyle>
          <a:p>
            <a:r>
              <a:rPr lang="tr-TR" noProof="0" smtClean="0"/>
              <a:t>Asıl başlık stili için tıklatın</a:t>
            </a:r>
            <a:endParaRPr lang="tr-TR" noProof="0" dirty="0"/>
          </a:p>
        </p:txBody>
      </p:sp>
      <p:sp>
        <p:nvSpPr>
          <p:cNvPr id="3" name="2 İçerik Yer Tutucusu"/>
          <p:cNvSpPr>
            <a:spLocks noGrp="1"/>
          </p:cNvSpPr>
          <p:nvPr>
            <p:ph idx="1"/>
          </p:nvPr>
        </p:nvSpPr>
        <p:spPr>
          <a:xfrm>
            <a:off x="714400" y="1052736"/>
            <a:ext cx="7715200" cy="5073427"/>
          </a:xfrm>
        </p:spPr>
        <p:txBody>
          <a:bodyPr>
            <a:normAutofit/>
          </a:bodyPr>
          <a:lstStyle>
            <a:lvl1pPr>
              <a:defRPr sz="3200">
                <a:latin typeface="Futura Bk BT" pitchFamily="34" charset="0"/>
              </a:defRPr>
            </a:lvl1pPr>
            <a:lvl2pPr>
              <a:defRPr sz="2800">
                <a:latin typeface="Futura Bk BT" pitchFamily="34" charset="0"/>
              </a:defRPr>
            </a:lvl2pPr>
            <a:lvl3pPr>
              <a:defRPr sz="2400">
                <a:latin typeface="Futura Bk BT" pitchFamily="34" charset="0"/>
              </a:defRPr>
            </a:lvl3pPr>
            <a:lvl4pPr>
              <a:defRPr sz="2000">
                <a:latin typeface="Futura Bk BT" pitchFamily="34" charset="0"/>
              </a:defRPr>
            </a:lvl4pPr>
            <a:lvl5pPr>
              <a:defRPr sz="2000">
                <a:latin typeface="Futura Bk BT" pitchFamily="34" charset="0"/>
              </a:defRPr>
            </a:lvl5p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dirty="0"/>
          </a:p>
        </p:txBody>
      </p:sp>
      <p:sp>
        <p:nvSpPr>
          <p:cNvPr id="4" name="3 Veri Yer Tutucusu"/>
          <p:cNvSpPr>
            <a:spLocks noGrp="1"/>
          </p:cNvSpPr>
          <p:nvPr>
            <p:ph type="dt" sz="half" idx="10"/>
          </p:nvPr>
        </p:nvSpPr>
        <p:spPr/>
        <p:txBody>
          <a:bodyPr/>
          <a:lstStyle>
            <a:lvl1pPr>
              <a:defRPr/>
            </a:lvl1pPr>
          </a:lstStyle>
          <a:p>
            <a:pPr>
              <a:defRPr/>
            </a:pPr>
            <a:endParaRPr lang="en-US" dirty="0"/>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5CD8B7A-4B72-44CD-9097-51919B6DABA8}"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7776864" cy="706090"/>
          </a:xfrm>
        </p:spPr>
        <p:txBody>
          <a:bodyPr>
            <a:normAutofit/>
          </a:bodyPr>
          <a:lstStyle>
            <a:lvl1pPr>
              <a:defRPr sz="3600" b="1">
                <a:latin typeface="Futura Bk BT" pitchFamily="34" charset="0"/>
              </a:defRPr>
            </a:lvl1pPr>
          </a:lstStyle>
          <a:p>
            <a:r>
              <a:rPr lang="tr-TR" noProof="0" dirty="0" smtClean="0"/>
              <a:t>Asıl başlık stili için tıklatın</a:t>
            </a:r>
            <a:endParaRPr lang="tr-TR" noProof="0" dirty="0"/>
          </a:p>
        </p:txBody>
      </p:sp>
      <p:sp>
        <p:nvSpPr>
          <p:cNvPr id="4" name="3 Veri Yer Tutucusu"/>
          <p:cNvSpPr>
            <a:spLocks noGrp="1"/>
          </p:cNvSpPr>
          <p:nvPr>
            <p:ph type="dt" sz="half" idx="10"/>
          </p:nvPr>
        </p:nvSpPr>
        <p:spPr/>
        <p:txBody>
          <a:bodyPr/>
          <a:lstStyle>
            <a:lvl1pPr>
              <a:defRPr/>
            </a:lvl1pPr>
          </a:lstStyle>
          <a:p>
            <a:pPr>
              <a:defRPr/>
            </a:pPr>
            <a:endParaRPr lang="en-US" dirty="0"/>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5CD8B7A-4B72-44CD-9097-51919B6DABA8}"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tr-TR"/>
          </a:p>
        </p:txBody>
      </p:sp>
      <p:sp>
        <p:nvSpPr>
          <p:cNvPr id="5" name="Slide Number Placeholder 4"/>
          <p:cNvSpPr>
            <a:spLocks noGrp="1"/>
          </p:cNvSpPr>
          <p:nvPr>
            <p:ph type="sldNum" sz="quarter" idx="12"/>
          </p:nvPr>
        </p:nvSpPr>
        <p:spPr/>
        <p:txBody>
          <a:bodyPr/>
          <a:lstStyle/>
          <a:p>
            <a:pPr>
              <a:defRPr/>
            </a:pPr>
            <a:fld id="{2C56A212-6F43-479D-AD9F-E0C87DF7970B}"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2 İçerik Yer Tutucusu"/>
          <p:cNvSpPr>
            <a:spLocks noGrp="1"/>
          </p:cNvSpPr>
          <p:nvPr>
            <p:ph sz="half" idx="1"/>
          </p:nvPr>
        </p:nvSpPr>
        <p:spPr>
          <a:xfrm>
            <a:off x="467544" y="1052736"/>
            <a:ext cx="4028256" cy="50734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3 İçerik Yer Tutucusu"/>
          <p:cNvSpPr>
            <a:spLocks noGrp="1"/>
          </p:cNvSpPr>
          <p:nvPr>
            <p:ph sz="half" idx="2"/>
          </p:nvPr>
        </p:nvSpPr>
        <p:spPr>
          <a:xfrm>
            <a:off x="4648200" y="1052736"/>
            <a:ext cx="4038600" cy="507342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3 Veri Yer Tutucusu"/>
          <p:cNvSpPr>
            <a:spLocks noGrp="1"/>
          </p:cNvSpPr>
          <p:nvPr>
            <p:ph type="dt" sz="half" idx="10"/>
          </p:nvPr>
        </p:nvSpPr>
        <p:spPr/>
        <p:txBody>
          <a:bodyPr/>
          <a:lstStyle>
            <a:lvl1pPr>
              <a:defRPr/>
            </a:lvl1pPr>
          </a:lstStyle>
          <a:p>
            <a:pPr>
              <a:defRPr/>
            </a:pPr>
            <a:endParaRPr lang="en-US" dirty="0"/>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C39AF1D9-F93C-419E-8CE8-5898F1D6EA4C}"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1"/>
            </a:lvl1pPr>
          </a:lstStyle>
          <a:p>
            <a:r>
              <a:rPr lang="tr-TR" smtClean="0"/>
              <a:t>Asıl başlık stili için tıklatın</a:t>
            </a:r>
            <a:endParaRPr lang="en-US" dirty="0"/>
          </a:p>
        </p:txBody>
      </p:sp>
      <p:sp>
        <p:nvSpPr>
          <p:cNvPr id="3" name="2 Metin Yer Tutucusu"/>
          <p:cNvSpPr>
            <a:spLocks noGrp="1"/>
          </p:cNvSpPr>
          <p:nvPr>
            <p:ph type="body" idx="1"/>
          </p:nvPr>
        </p:nvSpPr>
        <p:spPr>
          <a:xfrm>
            <a:off x="467544" y="1124745"/>
            <a:ext cx="4029844" cy="792088"/>
          </a:xfrm>
        </p:spPr>
        <p:txBody>
          <a:bodyPr>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67544" y="1988840"/>
            <a:ext cx="4029844"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4 Metin Yer Tutucusu"/>
          <p:cNvSpPr>
            <a:spLocks noGrp="1"/>
          </p:cNvSpPr>
          <p:nvPr>
            <p:ph type="body" sz="quarter" idx="3"/>
          </p:nvPr>
        </p:nvSpPr>
        <p:spPr>
          <a:xfrm>
            <a:off x="4645025" y="1124745"/>
            <a:ext cx="4041775" cy="792088"/>
          </a:xfrm>
        </p:spPr>
        <p:txBody>
          <a:bodyPr>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3 Veri Yer Tutucusu"/>
          <p:cNvSpPr>
            <a:spLocks noGrp="1"/>
          </p:cNvSpPr>
          <p:nvPr>
            <p:ph type="dt" sz="half" idx="10"/>
          </p:nvPr>
        </p:nvSpPr>
        <p:spPr/>
        <p:txBody>
          <a:bodyPr/>
          <a:lstStyle>
            <a:lvl1pPr>
              <a:defRPr/>
            </a:lvl1pPr>
          </a:lstStyle>
          <a:p>
            <a:pPr>
              <a:defRPr/>
            </a:pPr>
            <a:endParaRPr lang="en-US" dirty="0"/>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65FD0297-EB70-4A50-9811-905236B07270}"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6.png"/><Relationship Id="rId2" Type="http://schemas.openxmlformats.org/officeDocument/2006/relationships/slideLayout" Target="../slideLayouts/slideLayout13.xml"/><Relationship Id="rId16"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122" name="18 Resim" descr="Arka Fon.jpg"/>
          <p:cNvPicPr>
            <a:picLocks noChangeAspect="1"/>
          </p:cNvPicPr>
          <p:nvPr userDrawn="1"/>
        </p:nvPicPr>
        <p:blipFill>
          <a:blip r:embed="rId13" cstate="print"/>
          <a:srcRect/>
          <a:stretch>
            <a:fillRect/>
          </a:stretch>
        </p:blipFill>
        <p:spPr bwMode="auto">
          <a:xfrm>
            <a:off x="0" y="0"/>
            <a:ext cx="9136063" cy="6858000"/>
          </a:xfrm>
          <a:prstGeom prst="rect">
            <a:avLst/>
          </a:prstGeom>
          <a:noFill/>
          <a:ln w="9525">
            <a:noFill/>
            <a:miter lim="800000"/>
            <a:headEnd/>
            <a:tailEnd/>
          </a:ln>
        </p:spPr>
      </p:pic>
      <p:sp>
        <p:nvSpPr>
          <p:cNvPr id="8" name="7 Dikdörtgen"/>
          <p:cNvSpPr/>
          <p:nvPr userDrawn="1"/>
        </p:nvSpPr>
        <p:spPr bwMode="auto">
          <a:xfrm>
            <a:off x="0" y="0"/>
            <a:ext cx="8147050"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
        <p:nvSpPr>
          <p:cNvPr id="5124" name="1 Başlık Yer Tutucusu"/>
          <p:cNvSpPr>
            <a:spLocks noGrp="1"/>
          </p:cNvSpPr>
          <p:nvPr>
            <p:ph type="title"/>
          </p:nvPr>
        </p:nvSpPr>
        <p:spPr bwMode="auto">
          <a:xfrm>
            <a:off x="214282" y="0"/>
            <a:ext cx="7958168" cy="7064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dirty="0" smtClean="0"/>
              <a:t>Asıl başlık stili için tıklatın</a:t>
            </a:r>
          </a:p>
        </p:txBody>
      </p:sp>
      <p:sp>
        <p:nvSpPr>
          <p:cNvPr id="5125" name="2 Metin Yer Tutucusu"/>
          <p:cNvSpPr>
            <a:spLocks noGrp="1"/>
          </p:cNvSpPr>
          <p:nvPr>
            <p:ph type="body" idx="1"/>
          </p:nvPr>
        </p:nvSpPr>
        <p:spPr bwMode="auto">
          <a:xfrm>
            <a:off x="714375" y="1052513"/>
            <a:ext cx="7715250" cy="5073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en-US" dirty="0" smtClean="0"/>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Futura Bk BT" pitchFamily="34" charset="0"/>
                <a:cs typeface="+mn-cs"/>
              </a:defRPr>
            </a:lvl1pPr>
          </a:lstStyle>
          <a:p>
            <a:pPr>
              <a:defRPr/>
            </a:pPr>
            <a:endParaRPr lang="en-US" dirty="0"/>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Futura Bk BT" pitchFamily="34" charset="0"/>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Futura Bk BT" pitchFamily="34" charset="0"/>
                <a:cs typeface="+mn-cs"/>
              </a:defRPr>
            </a:lvl1pPr>
          </a:lstStyle>
          <a:p>
            <a:pPr>
              <a:defRPr/>
            </a:pPr>
            <a:fld id="{4BE83F5C-58FC-42E8-B1E7-11A6F9D4B686}" type="slidenum">
              <a:rPr lang="en-US" smtClean="0"/>
              <a:pPr>
                <a:defRPr/>
              </a:pPr>
              <a:t>‹#›</a:t>
            </a:fld>
            <a:endParaRPr lang="en-US" dirty="0"/>
          </a:p>
        </p:txBody>
      </p:sp>
      <p:grpSp>
        <p:nvGrpSpPr>
          <p:cNvPr id="5129" name="12 Grup"/>
          <p:cNvGrpSpPr>
            <a:grpSpLocks noChangeAspect="1"/>
          </p:cNvGrpSpPr>
          <p:nvPr/>
        </p:nvGrpSpPr>
        <p:grpSpPr bwMode="auto">
          <a:xfrm>
            <a:off x="8275638" y="44450"/>
            <a:ext cx="933450" cy="787400"/>
            <a:chOff x="-52904" y="96988"/>
            <a:chExt cx="971600" cy="819073"/>
          </a:xfrm>
        </p:grpSpPr>
        <p:pic>
          <p:nvPicPr>
            <p:cNvPr id="5132" name="4 İçerik Yer Tutucusu" descr="TUBITAK%20LOGO[1].bmp"/>
            <p:cNvPicPr preferRelativeResize="0">
              <a:picLocks noChangeAspect="1"/>
            </p:cNvPicPr>
            <p:nvPr userDrawn="1"/>
          </p:nvPicPr>
          <p:blipFill>
            <a:blip r:embed="rId14" cstate="print">
              <a:clrChange>
                <a:clrFrom>
                  <a:srgbClr val="FFFFFF"/>
                </a:clrFrom>
                <a:clrTo>
                  <a:srgbClr val="FFFFFF">
                    <a:alpha val="0"/>
                  </a:srgbClr>
                </a:clrTo>
              </a:clrChange>
            </a:blip>
            <a:srcRect/>
            <a:stretch>
              <a:fillRect/>
            </a:stretch>
          </p:blipFill>
          <p:spPr bwMode="auto">
            <a:xfrm>
              <a:off x="107504" y="96988"/>
              <a:ext cx="617244" cy="636398"/>
            </a:xfrm>
            <a:prstGeom prst="rect">
              <a:avLst/>
            </a:prstGeom>
            <a:noFill/>
            <a:ln w="9525">
              <a:noFill/>
              <a:miter lim="800000"/>
              <a:headEnd/>
              <a:tailEnd/>
            </a:ln>
          </p:spPr>
        </p:pic>
        <p:sp>
          <p:nvSpPr>
            <p:cNvPr id="1037" name="14 Metin kutusu"/>
            <p:cNvSpPr txBox="1">
              <a:spLocks noChangeArrowheads="1"/>
            </p:cNvSpPr>
            <p:nvPr userDrawn="1"/>
          </p:nvSpPr>
          <p:spPr bwMode="auto">
            <a:xfrm>
              <a:off x="-52904" y="739366"/>
              <a:ext cx="971600" cy="176695"/>
            </a:xfrm>
            <a:prstGeom prst="rect">
              <a:avLst/>
            </a:prstGeom>
            <a:noFill/>
            <a:ln>
              <a:noFill/>
            </a:ln>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r>
                <a:rPr lang="tr-TR" sz="1100" b="1" dirty="0" smtClean="0">
                  <a:solidFill>
                    <a:srgbClr val="000000"/>
                  </a:solidFill>
                </a:rPr>
                <a:t>TÜBİTAK</a:t>
              </a:r>
              <a:endParaRPr lang="en-US" sz="1100" b="1" dirty="0" smtClean="0">
                <a:solidFill>
                  <a:srgbClr val="000000"/>
                </a:solidFill>
              </a:endParaRPr>
            </a:p>
          </p:txBody>
        </p:sp>
      </p:grpSp>
      <p:sp>
        <p:nvSpPr>
          <p:cNvPr id="23" name="22 Dikdörtgen"/>
          <p:cNvSpPr/>
          <p:nvPr userDrawn="1"/>
        </p:nvSpPr>
        <p:spPr bwMode="auto">
          <a:xfrm>
            <a:off x="8189913" y="0"/>
            <a:ext cx="36512"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
        <p:nvSpPr>
          <p:cNvPr id="17" name="16 Dikdörtgen"/>
          <p:cNvSpPr/>
          <p:nvPr userDrawn="1"/>
        </p:nvSpPr>
        <p:spPr bwMode="auto">
          <a:xfrm>
            <a:off x="8272463" y="0"/>
            <a:ext cx="36512"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Tree>
  </p:cSld>
  <p:clrMap bg1="lt1" tx1="dk1" bg2="lt2" tx2="dk2" accent1="accent1" accent2="accent2" accent3="accent3" accent4="accent4" accent5="accent5" accent6="accent6" hlink="hlink" folHlink="folHlink"/>
  <p:sldLayoutIdLst>
    <p:sldLayoutId id="2147484049" r:id="rId1"/>
    <p:sldLayoutId id="2147484068" r:id="rId2"/>
    <p:sldLayoutId id="2147484067" r:id="rId3"/>
    <p:sldLayoutId id="2147484050" r:id="rId4"/>
    <p:sldLayoutId id="2147484045" r:id="rId5"/>
    <p:sldLayoutId id="2147484069" r:id="rId6"/>
    <p:sldLayoutId id="2147484070" r:id="rId7"/>
    <p:sldLayoutId id="2147484046" r:id="rId8"/>
    <p:sldLayoutId id="2147484047" r:id="rId9"/>
    <p:sldLayoutId id="2147484048" r:id="rId10"/>
    <p:sldLayoutId id="2147484086"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3600" b="1" kern="1200">
          <a:solidFill>
            <a:schemeClr val="bg1"/>
          </a:solidFill>
          <a:latin typeface="Futura Bk BT" pitchFamily="34" charset="0"/>
          <a:ea typeface="+mj-ea"/>
          <a:cs typeface="+mj-cs"/>
        </a:defRPr>
      </a:lvl1pPr>
      <a:lvl2pPr algn="l" rtl="0" eaLnBrk="0" fontAlgn="base" hangingPunct="0">
        <a:spcBef>
          <a:spcPct val="0"/>
        </a:spcBef>
        <a:spcAft>
          <a:spcPct val="0"/>
        </a:spcAft>
        <a:defRPr sz="3600" b="1">
          <a:solidFill>
            <a:schemeClr val="bg1"/>
          </a:solidFill>
          <a:latin typeface="Futura Bk BT"/>
        </a:defRPr>
      </a:lvl2pPr>
      <a:lvl3pPr algn="l" rtl="0" eaLnBrk="0" fontAlgn="base" hangingPunct="0">
        <a:spcBef>
          <a:spcPct val="0"/>
        </a:spcBef>
        <a:spcAft>
          <a:spcPct val="0"/>
        </a:spcAft>
        <a:defRPr sz="3600" b="1">
          <a:solidFill>
            <a:schemeClr val="bg1"/>
          </a:solidFill>
          <a:latin typeface="Futura Bk BT"/>
        </a:defRPr>
      </a:lvl3pPr>
      <a:lvl4pPr algn="l" rtl="0" eaLnBrk="0" fontAlgn="base" hangingPunct="0">
        <a:spcBef>
          <a:spcPct val="0"/>
        </a:spcBef>
        <a:spcAft>
          <a:spcPct val="0"/>
        </a:spcAft>
        <a:defRPr sz="3600" b="1">
          <a:solidFill>
            <a:schemeClr val="bg1"/>
          </a:solidFill>
          <a:latin typeface="Futura Bk BT"/>
        </a:defRPr>
      </a:lvl4pPr>
      <a:lvl5pPr algn="l" rtl="0" eaLnBrk="0" fontAlgn="base" hangingPunct="0">
        <a:spcBef>
          <a:spcPct val="0"/>
        </a:spcBef>
        <a:spcAft>
          <a:spcPct val="0"/>
        </a:spcAft>
        <a:defRPr sz="3600" b="1">
          <a:solidFill>
            <a:schemeClr val="bg1"/>
          </a:solidFill>
          <a:latin typeface="Futura Bk BT"/>
        </a:defRPr>
      </a:lvl5pPr>
      <a:lvl6pPr marL="457200" algn="l" rtl="0" fontAlgn="base">
        <a:spcBef>
          <a:spcPct val="0"/>
        </a:spcBef>
        <a:spcAft>
          <a:spcPct val="0"/>
        </a:spcAft>
        <a:defRPr sz="3600" b="1">
          <a:solidFill>
            <a:schemeClr val="bg1"/>
          </a:solidFill>
          <a:latin typeface="Futura Bk BT"/>
        </a:defRPr>
      </a:lvl6pPr>
      <a:lvl7pPr marL="914400" algn="l" rtl="0" fontAlgn="base">
        <a:spcBef>
          <a:spcPct val="0"/>
        </a:spcBef>
        <a:spcAft>
          <a:spcPct val="0"/>
        </a:spcAft>
        <a:defRPr sz="3600" b="1">
          <a:solidFill>
            <a:schemeClr val="bg1"/>
          </a:solidFill>
          <a:latin typeface="Futura Bk BT"/>
        </a:defRPr>
      </a:lvl7pPr>
      <a:lvl8pPr marL="1371600" algn="l" rtl="0" fontAlgn="base">
        <a:spcBef>
          <a:spcPct val="0"/>
        </a:spcBef>
        <a:spcAft>
          <a:spcPct val="0"/>
        </a:spcAft>
        <a:defRPr sz="3600" b="1">
          <a:solidFill>
            <a:schemeClr val="bg1"/>
          </a:solidFill>
          <a:latin typeface="Futura Bk BT"/>
        </a:defRPr>
      </a:lvl8pPr>
      <a:lvl9pPr marL="1828800" algn="l" rtl="0" fontAlgn="base">
        <a:spcBef>
          <a:spcPct val="0"/>
        </a:spcBef>
        <a:spcAft>
          <a:spcPct val="0"/>
        </a:spcAft>
        <a:defRPr sz="3600" b="1">
          <a:solidFill>
            <a:schemeClr val="bg1"/>
          </a:solidFill>
          <a:latin typeface="Futura Bk BT"/>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Futura Bk BT" pitchFamily="34" charset="0"/>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Futura Bk BT" pitchFamily="34" charset="0"/>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Futura Bk BT" pitchFamily="34" charset="0"/>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Futura Bk BT" pitchFamily="34" charset="0"/>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Futura Bk B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122" name="18 Resim" descr="Arka Fon.jpg"/>
          <p:cNvPicPr>
            <a:picLocks noChangeAspect="1"/>
          </p:cNvPicPr>
          <p:nvPr userDrawn="1"/>
        </p:nvPicPr>
        <p:blipFill>
          <a:blip r:embed="rId16" cstate="print"/>
          <a:srcRect/>
          <a:stretch>
            <a:fillRect/>
          </a:stretch>
        </p:blipFill>
        <p:spPr bwMode="auto">
          <a:xfrm>
            <a:off x="0" y="0"/>
            <a:ext cx="9136063" cy="6858000"/>
          </a:xfrm>
          <a:prstGeom prst="rect">
            <a:avLst/>
          </a:prstGeom>
          <a:noFill/>
          <a:ln w="9525">
            <a:noFill/>
            <a:miter lim="800000"/>
            <a:headEnd/>
            <a:tailEnd/>
          </a:ln>
        </p:spPr>
      </p:pic>
      <p:sp>
        <p:nvSpPr>
          <p:cNvPr id="8" name="7 Dikdörtgen"/>
          <p:cNvSpPr/>
          <p:nvPr userDrawn="1"/>
        </p:nvSpPr>
        <p:spPr bwMode="auto">
          <a:xfrm>
            <a:off x="0" y="0"/>
            <a:ext cx="8147050"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
        <p:nvSpPr>
          <p:cNvPr id="5124" name="1 Başlık Yer Tutucusu"/>
          <p:cNvSpPr>
            <a:spLocks noGrp="1"/>
          </p:cNvSpPr>
          <p:nvPr>
            <p:ph type="title"/>
          </p:nvPr>
        </p:nvSpPr>
        <p:spPr bwMode="auto">
          <a:xfrm>
            <a:off x="395288" y="0"/>
            <a:ext cx="7777162" cy="7064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5125" name="2 Metin Yer Tutucusu"/>
          <p:cNvSpPr>
            <a:spLocks noGrp="1"/>
          </p:cNvSpPr>
          <p:nvPr>
            <p:ph type="body" idx="1"/>
          </p:nvPr>
        </p:nvSpPr>
        <p:spPr bwMode="auto">
          <a:xfrm>
            <a:off x="714375" y="1052513"/>
            <a:ext cx="7715250" cy="5073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Futura Bk BT" pitchFamily="34" charset="0"/>
                <a:cs typeface="+mn-cs"/>
              </a:defRPr>
            </a:lvl1pPr>
          </a:lstStyle>
          <a:p>
            <a:pPr>
              <a:defRPr/>
            </a:pPr>
            <a:endParaRPr lang="en-US" dirty="0"/>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Futura Bk BT" pitchFamily="34" charset="0"/>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Futura Bk BT" pitchFamily="34" charset="0"/>
                <a:cs typeface="+mn-cs"/>
              </a:defRPr>
            </a:lvl1pPr>
          </a:lstStyle>
          <a:p>
            <a:pPr>
              <a:defRPr/>
            </a:pPr>
            <a:fld id="{2C56A212-6F43-479D-AD9F-E0C87DF7970B}" type="slidenum">
              <a:rPr lang="en-US"/>
              <a:pPr>
                <a:defRPr/>
              </a:pPr>
              <a:t>‹#›</a:t>
            </a:fld>
            <a:endParaRPr lang="en-US" dirty="0"/>
          </a:p>
        </p:txBody>
      </p:sp>
      <p:sp>
        <p:nvSpPr>
          <p:cNvPr id="23" name="22 Dikdörtgen"/>
          <p:cNvSpPr/>
          <p:nvPr userDrawn="1"/>
        </p:nvSpPr>
        <p:spPr bwMode="auto">
          <a:xfrm>
            <a:off x="8189913" y="0"/>
            <a:ext cx="36512"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sp>
        <p:nvSpPr>
          <p:cNvPr id="17" name="16 Dikdörtgen"/>
          <p:cNvSpPr/>
          <p:nvPr userDrawn="1"/>
        </p:nvSpPr>
        <p:spPr bwMode="auto">
          <a:xfrm>
            <a:off x="8272463" y="0"/>
            <a:ext cx="36512" cy="720725"/>
          </a:xfrm>
          <a:prstGeom prst="rect">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lstStyle/>
          <a:p>
            <a:pPr eaLnBrk="0" hangingPunct="0">
              <a:defRPr/>
            </a:pPr>
            <a:endParaRPr lang="en-US" sz="2400" dirty="0">
              <a:solidFill>
                <a:prstClr val="black"/>
              </a:solidFill>
              <a:latin typeface="Times"/>
            </a:endParaRPr>
          </a:p>
        </p:txBody>
      </p:sp>
      <p:pic>
        <p:nvPicPr>
          <p:cNvPr id="14" name="Picture 13" descr="taeklogo_yazili_saydam.png"/>
          <p:cNvPicPr>
            <a:picLocks noChangeAspect="1"/>
          </p:cNvPicPr>
          <p:nvPr userDrawn="1"/>
        </p:nvPicPr>
        <p:blipFill>
          <a:blip r:embed="rId17" cstate="print"/>
          <a:stretch>
            <a:fillRect/>
          </a:stretch>
        </p:blipFill>
        <p:spPr>
          <a:xfrm>
            <a:off x="8363300" y="24290"/>
            <a:ext cx="733200" cy="682800"/>
          </a:xfrm>
          <a:prstGeom prst="rect">
            <a:avLst/>
          </a:prstGeom>
        </p:spPr>
      </p:pic>
    </p:spTree>
  </p:cSld>
  <p:clrMap bg1="lt1" tx1="dk1" bg2="lt2" tx2="dk2" accent1="accent1" accent2="accent2" accent3="accent3" accent4="accent4" accent5="accent5" accent6="accent6" hlink="hlink" folHlink="folHlink"/>
  <p:sldLayoutIdLst>
    <p:sldLayoutId id="2147484072" r:id="rId1"/>
    <p:sldLayoutId id="2147484073" r:id="rId2"/>
    <p:sldLayoutId id="2147484074" r:id="rId3"/>
    <p:sldLayoutId id="2147484075" r:id="rId4"/>
    <p:sldLayoutId id="2147484076" r:id="rId5"/>
    <p:sldLayoutId id="2147484077" r:id="rId6"/>
    <p:sldLayoutId id="2147484078" r:id="rId7"/>
    <p:sldLayoutId id="2147484079" r:id="rId8"/>
    <p:sldLayoutId id="2147484080" r:id="rId9"/>
    <p:sldLayoutId id="2147484081" r:id="rId10"/>
    <p:sldLayoutId id="2147484082" r:id="rId11"/>
    <p:sldLayoutId id="2147484083" r:id="rId12"/>
    <p:sldLayoutId id="2147484084" r:id="rId13"/>
    <p:sldLayoutId id="2147484085" r:id="rId14"/>
  </p:sldLayoutIdLst>
  <p:timing>
    <p:tnLst>
      <p:par>
        <p:cTn id="1" dur="indefinite" restart="never" nodeType="tmRoot"/>
      </p:par>
    </p:tnLst>
  </p:timing>
  <p:hf hdr="0" ftr="0" dt="0"/>
  <p:txStyles>
    <p:titleStyle>
      <a:lvl1pPr algn="l" rtl="0" eaLnBrk="0" fontAlgn="base" hangingPunct="0">
        <a:spcBef>
          <a:spcPct val="0"/>
        </a:spcBef>
        <a:spcAft>
          <a:spcPct val="0"/>
        </a:spcAft>
        <a:defRPr sz="3600" b="1" kern="1200">
          <a:solidFill>
            <a:schemeClr val="bg1"/>
          </a:solidFill>
          <a:latin typeface="Futura Bk BT" pitchFamily="34" charset="0"/>
          <a:ea typeface="+mj-ea"/>
          <a:cs typeface="+mj-cs"/>
        </a:defRPr>
      </a:lvl1pPr>
      <a:lvl2pPr algn="l" rtl="0" eaLnBrk="0" fontAlgn="base" hangingPunct="0">
        <a:spcBef>
          <a:spcPct val="0"/>
        </a:spcBef>
        <a:spcAft>
          <a:spcPct val="0"/>
        </a:spcAft>
        <a:defRPr sz="3600" b="1">
          <a:solidFill>
            <a:schemeClr val="bg1"/>
          </a:solidFill>
          <a:latin typeface="Futura Bk BT"/>
        </a:defRPr>
      </a:lvl2pPr>
      <a:lvl3pPr algn="l" rtl="0" eaLnBrk="0" fontAlgn="base" hangingPunct="0">
        <a:spcBef>
          <a:spcPct val="0"/>
        </a:spcBef>
        <a:spcAft>
          <a:spcPct val="0"/>
        </a:spcAft>
        <a:defRPr sz="3600" b="1">
          <a:solidFill>
            <a:schemeClr val="bg1"/>
          </a:solidFill>
          <a:latin typeface="Futura Bk BT"/>
        </a:defRPr>
      </a:lvl3pPr>
      <a:lvl4pPr algn="l" rtl="0" eaLnBrk="0" fontAlgn="base" hangingPunct="0">
        <a:spcBef>
          <a:spcPct val="0"/>
        </a:spcBef>
        <a:spcAft>
          <a:spcPct val="0"/>
        </a:spcAft>
        <a:defRPr sz="3600" b="1">
          <a:solidFill>
            <a:schemeClr val="bg1"/>
          </a:solidFill>
          <a:latin typeface="Futura Bk BT"/>
        </a:defRPr>
      </a:lvl4pPr>
      <a:lvl5pPr algn="l" rtl="0" eaLnBrk="0" fontAlgn="base" hangingPunct="0">
        <a:spcBef>
          <a:spcPct val="0"/>
        </a:spcBef>
        <a:spcAft>
          <a:spcPct val="0"/>
        </a:spcAft>
        <a:defRPr sz="3600" b="1">
          <a:solidFill>
            <a:schemeClr val="bg1"/>
          </a:solidFill>
          <a:latin typeface="Futura Bk BT"/>
        </a:defRPr>
      </a:lvl5pPr>
      <a:lvl6pPr marL="457200" algn="l" rtl="0" fontAlgn="base">
        <a:spcBef>
          <a:spcPct val="0"/>
        </a:spcBef>
        <a:spcAft>
          <a:spcPct val="0"/>
        </a:spcAft>
        <a:defRPr sz="3600" b="1">
          <a:solidFill>
            <a:schemeClr val="bg1"/>
          </a:solidFill>
          <a:latin typeface="Futura Bk BT"/>
        </a:defRPr>
      </a:lvl6pPr>
      <a:lvl7pPr marL="914400" algn="l" rtl="0" fontAlgn="base">
        <a:spcBef>
          <a:spcPct val="0"/>
        </a:spcBef>
        <a:spcAft>
          <a:spcPct val="0"/>
        </a:spcAft>
        <a:defRPr sz="3600" b="1">
          <a:solidFill>
            <a:schemeClr val="bg1"/>
          </a:solidFill>
          <a:latin typeface="Futura Bk BT"/>
        </a:defRPr>
      </a:lvl7pPr>
      <a:lvl8pPr marL="1371600" algn="l" rtl="0" fontAlgn="base">
        <a:spcBef>
          <a:spcPct val="0"/>
        </a:spcBef>
        <a:spcAft>
          <a:spcPct val="0"/>
        </a:spcAft>
        <a:defRPr sz="3600" b="1">
          <a:solidFill>
            <a:schemeClr val="bg1"/>
          </a:solidFill>
          <a:latin typeface="Futura Bk BT"/>
        </a:defRPr>
      </a:lvl8pPr>
      <a:lvl9pPr marL="1828800" algn="l" rtl="0" fontAlgn="base">
        <a:spcBef>
          <a:spcPct val="0"/>
        </a:spcBef>
        <a:spcAft>
          <a:spcPct val="0"/>
        </a:spcAft>
        <a:defRPr sz="3600" b="1">
          <a:solidFill>
            <a:schemeClr val="bg1"/>
          </a:solidFill>
          <a:latin typeface="Futura Bk BT"/>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Futura Bk BT" pitchFamily="34" charset="0"/>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Futura Bk BT" pitchFamily="34" charset="0"/>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Futura Bk BT" pitchFamily="34" charset="0"/>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Futura Bk BT" pitchFamily="34" charset="0"/>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Futura Bk B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tr-T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3E89E8-DDF9-4633-ADC0-87532A5D3280}" type="datetimeFigureOut">
              <a:rPr lang="tr-TR" smtClean="0"/>
              <a:pPr/>
              <a:t>08.05.2013</a:t>
            </a:fld>
            <a:endParaRPr lang="tr-T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44A49-58EB-46B3-A2E5-4BB7CA554A17}"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4056" r:id="rId1"/>
    <p:sldLayoutId id="2147484057" r:id="rId2"/>
    <p:sldLayoutId id="2147484058" r:id="rId3"/>
    <p:sldLayoutId id="2147484059" r:id="rId4"/>
    <p:sldLayoutId id="2147484060" r:id="rId5"/>
    <p:sldLayoutId id="2147484061" r:id="rId6"/>
    <p:sldLayoutId id="2147484062" r:id="rId7"/>
    <p:sldLayoutId id="2147484063" r:id="rId8"/>
    <p:sldLayoutId id="2147484064" r:id="rId9"/>
    <p:sldLayoutId id="2147484065" r:id="rId10"/>
    <p:sldLayoutId id="214748406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1.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Microsoft_Office_Word_97_-_2003_Belgesi1.doc"/><Relationship Id="rId2" Type="http://schemas.openxmlformats.org/officeDocument/2006/relationships/slideLayout" Target="../slideLayouts/slideLayout11.xml"/><Relationship Id="rId1" Type="http://schemas.openxmlformats.org/officeDocument/2006/relationships/vmlDrawing" Target="../drawings/vmlDrawing1.v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1.xml"/><Relationship Id="rId1" Type="http://schemas.openxmlformats.org/officeDocument/2006/relationships/vmlDrawing" Target="../drawings/vmlDrawing2.v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1.xml"/><Relationship Id="rId5" Type="http://schemas.openxmlformats.org/officeDocument/2006/relationships/image" Target="../media/image24.jpeg"/><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1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Başlık"/>
          <p:cNvSpPr>
            <a:spLocks noGrp="1"/>
          </p:cNvSpPr>
          <p:nvPr>
            <p:ph type="ctrTitle"/>
          </p:nvPr>
        </p:nvSpPr>
        <p:spPr>
          <a:xfrm>
            <a:off x="214282" y="1928802"/>
            <a:ext cx="8715375" cy="1184275"/>
          </a:xfrm>
        </p:spPr>
        <p:txBody>
          <a:bodyPr>
            <a:noAutofit/>
          </a:bodyPr>
          <a:lstStyle/>
          <a:p>
            <a:pPr>
              <a:defRPr/>
            </a:pPr>
            <a:r>
              <a:rPr lang="en-US" sz="3600" dirty="0" smtClean="0">
                <a:solidFill>
                  <a:srgbClr val="C00000"/>
                </a:solidFill>
              </a:rPr>
              <a:t>Metrology as Science of Me</a:t>
            </a:r>
            <a:r>
              <a:rPr lang="tr-TR" sz="3600" dirty="0" err="1" smtClean="0">
                <a:solidFill>
                  <a:srgbClr val="C00000"/>
                </a:solidFill>
              </a:rPr>
              <a:t>asurement</a:t>
            </a:r>
            <a:endParaRPr lang="en-US" sz="3600" dirty="0">
              <a:solidFill>
                <a:srgbClr val="C00000"/>
              </a:solidFill>
            </a:endParaRPr>
          </a:p>
        </p:txBody>
      </p:sp>
      <p:sp>
        <p:nvSpPr>
          <p:cNvPr id="11267" name="7 Metin kutusu"/>
          <p:cNvSpPr txBox="1">
            <a:spLocks noChangeArrowheads="1"/>
          </p:cNvSpPr>
          <p:nvPr/>
        </p:nvSpPr>
        <p:spPr bwMode="auto">
          <a:xfrm>
            <a:off x="214282" y="5214950"/>
            <a:ext cx="8715404" cy="1477328"/>
          </a:xfrm>
          <a:prstGeom prst="rect">
            <a:avLst/>
          </a:prstGeom>
          <a:noFill/>
          <a:ln w="9525">
            <a:noFill/>
            <a:miter lim="800000"/>
            <a:headEnd/>
            <a:tailEnd/>
          </a:ln>
        </p:spPr>
        <p:txBody>
          <a:bodyPr wrap="square">
            <a:spAutoFit/>
          </a:bodyPr>
          <a:lstStyle/>
          <a:p>
            <a:pPr algn="ctr"/>
            <a:r>
              <a:rPr lang="tr-TR" sz="2000" b="1" dirty="0" smtClean="0"/>
              <a:t>Dr. Eyüp </a:t>
            </a:r>
            <a:r>
              <a:rPr lang="tr-TR" sz="2000" b="1" dirty="0" smtClean="0"/>
              <a:t>BİLGİÇ</a:t>
            </a:r>
            <a:endParaRPr lang="en-GB" sz="2000" b="1" dirty="0" smtClean="0">
              <a:latin typeface="Futura Bk BT"/>
            </a:endParaRPr>
          </a:p>
          <a:p>
            <a:pPr algn="ctr">
              <a:spcBef>
                <a:spcPts val="0"/>
              </a:spcBef>
            </a:pPr>
            <a:endParaRPr lang="tr-TR" sz="1100" b="1" dirty="0" smtClean="0"/>
          </a:p>
          <a:p>
            <a:pPr algn="ctr">
              <a:spcBef>
                <a:spcPts val="0"/>
              </a:spcBef>
            </a:pPr>
            <a:r>
              <a:rPr lang="en-GB" sz="1100" b="1" dirty="0" smtClean="0"/>
              <a:t/>
            </a:r>
            <a:br>
              <a:rPr lang="en-GB" sz="1100" b="1" dirty="0" smtClean="0"/>
            </a:br>
            <a:r>
              <a:rPr lang="tr-TR" sz="1600" b="1" dirty="0" smtClean="0"/>
              <a:t>Workshop on Metrology</a:t>
            </a:r>
          </a:p>
          <a:p>
            <a:pPr algn="ctr">
              <a:spcBef>
                <a:spcPts val="0"/>
              </a:spcBef>
            </a:pPr>
            <a:r>
              <a:rPr lang="tr-TR" sz="1600" b="1" dirty="0" smtClean="0"/>
              <a:t>TÜBİTAK UME</a:t>
            </a:r>
            <a:r>
              <a:rPr lang="en-GB" sz="1600" b="1" dirty="0" smtClean="0">
                <a:latin typeface="Futura Bk BT"/>
              </a:rPr>
              <a:t>, </a:t>
            </a:r>
            <a:r>
              <a:rPr lang="tr-TR" sz="1600" b="1" dirty="0" smtClean="0"/>
              <a:t>Gebze – Kocaeli</a:t>
            </a:r>
          </a:p>
          <a:p>
            <a:pPr algn="ctr">
              <a:spcBef>
                <a:spcPts val="0"/>
              </a:spcBef>
            </a:pPr>
            <a:r>
              <a:rPr lang="en-GB" sz="1600" b="1" dirty="0" smtClean="0">
                <a:latin typeface="Futura Bk BT"/>
              </a:rPr>
              <a:t> </a:t>
            </a:r>
            <a:r>
              <a:rPr lang="tr-TR" sz="1600" b="1" dirty="0" smtClean="0"/>
              <a:t>May 06-08,</a:t>
            </a:r>
            <a:r>
              <a:rPr lang="en-GB" sz="1600" b="1" dirty="0" smtClean="0">
                <a:latin typeface="Futura Bk BT"/>
              </a:rPr>
              <a:t> 2013</a:t>
            </a:r>
            <a:endParaRPr lang="en-GB" sz="1600" b="1" dirty="0">
              <a:latin typeface="Futura Bk B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
          <p:cNvSpPr>
            <a:spLocks noGrp="1"/>
          </p:cNvSpPr>
          <p:nvPr>
            <p:ph type="sldNum" sz="quarter" idx="10"/>
          </p:nvPr>
        </p:nvSpPr>
        <p:spPr/>
        <p:txBody>
          <a:bodyPr/>
          <a:lstStyle/>
          <a:p>
            <a:pPr>
              <a:defRPr/>
            </a:pPr>
            <a:fld id="{EBB2F75B-F55B-4BBE-996A-EEB889AA6322}" type="slidenum">
              <a:rPr lang="tr-TR"/>
              <a:pPr>
                <a:defRPr/>
              </a:pPr>
              <a:t>10</a:t>
            </a:fld>
            <a:endParaRPr lang="tr-TR" dirty="0"/>
          </a:p>
        </p:txBody>
      </p:sp>
      <p:sp>
        <p:nvSpPr>
          <p:cNvPr id="12292" name="Text Box 3"/>
          <p:cNvSpPr txBox="1">
            <a:spLocks noChangeArrowheads="1"/>
          </p:cNvSpPr>
          <p:nvPr/>
        </p:nvSpPr>
        <p:spPr bwMode="auto">
          <a:xfrm>
            <a:off x="785786" y="1071546"/>
            <a:ext cx="8072494" cy="5386090"/>
          </a:xfrm>
          <a:prstGeom prst="rect">
            <a:avLst/>
          </a:prstGeom>
          <a:noFill/>
          <a:ln w="9525">
            <a:noFill/>
            <a:miter lim="800000"/>
            <a:headEnd/>
            <a:tailEnd/>
          </a:ln>
        </p:spPr>
        <p:txBody>
          <a:bodyPr wrap="square">
            <a:spAutoFit/>
          </a:bodyPr>
          <a:lstStyle/>
          <a:p>
            <a:pPr algn="l" eaLnBrk="1" hangingPunct="1">
              <a:spcBef>
                <a:spcPct val="50000"/>
              </a:spcBef>
            </a:pPr>
            <a:r>
              <a:rPr lang="en-US" sz="2400" u="sng" dirty="0">
                <a:solidFill>
                  <a:srgbClr val="FF0000"/>
                </a:solidFill>
                <a:latin typeface="Arial" charset="0"/>
              </a:rPr>
              <a:t>3000 BC - The Egyptian Cubit</a:t>
            </a:r>
          </a:p>
          <a:p>
            <a:pPr algn="l" eaLnBrk="1" hangingPunct="1">
              <a:spcBef>
                <a:spcPct val="50000"/>
              </a:spcBef>
            </a:pPr>
            <a:endParaRPr lang="en-US" sz="500" dirty="0">
              <a:latin typeface="Arial" charset="0"/>
            </a:endParaRPr>
          </a:p>
          <a:p>
            <a:pPr>
              <a:spcBef>
                <a:spcPct val="50000"/>
              </a:spcBef>
            </a:pPr>
            <a:r>
              <a:rPr lang="en-US" sz="2400" dirty="0" smtClean="0">
                <a:solidFill>
                  <a:srgbClr val="FF0000"/>
                </a:solidFill>
                <a:latin typeface="Arial" charset="0"/>
              </a:rPr>
              <a:t>Standard </a:t>
            </a:r>
            <a:r>
              <a:rPr lang="en-US" sz="2400" dirty="0">
                <a:solidFill>
                  <a:srgbClr val="FF0000"/>
                </a:solidFill>
                <a:latin typeface="Arial" charset="0"/>
              </a:rPr>
              <a:t>unit of </a:t>
            </a:r>
            <a:r>
              <a:rPr lang="en-US" sz="2400" dirty="0" smtClean="0">
                <a:solidFill>
                  <a:srgbClr val="FF0000"/>
                </a:solidFill>
                <a:latin typeface="Arial" charset="0"/>
              </a:rPr>
              <a:t>length</a:t>
            </a:r>
            <a:r>
              <a:rPr lang="tr-TR" sz="2400" dirty="0" smtClean="0">
                <a:solidFill>
                  <a:srgbClr val="FF0000"/>
                </a:solidFill>
                <a:latin typeface="Arial" charset="0"/>
              </a:rPr>
              <a:t> : </a:t>
            </a:r>
            <a:r>
              <a:rPr lang="tr-TR" sz="2400" dirty="0" smtClean="0">
                <a:latin typeface="Arial" charset="0"/>
              </a:rPr>
              <a:t>T</a:t>
            </a:r>
            <a:r>
              <a:rPr lang="en-US" sz="2400" dirty="0" smtClean="0">
                <a:latin typeface="Arial" charset="0"/>
              </a:rPr>
              <a:t>he </a:t>
            </a:r>
            <a:r>
              <a:rPr lang="en-US" sz="2400" dirty="0">
                <a:latin typeface="Arial" charset="0"/>
              </a:rPr>
              <a:t>length of Pharaoh’s forearm </a:t>
            </a:r>
            <a:r>
              <a:rPr lang="en-US" sz="2400" dirty="0" smtClean="0">
                <a:latin typeface="Arial" charset="0"/>
              </a:rPr>
              <a:t>plus </a:t>
            </a:r>
            <a:r>
              <a:rPr lang="en-US" sz="2400" dirty="0">
                <a:latin typeface="Arial" charset="0"/>
              </a:rPr>
              <a:t>the width of his </a:t>
            </a:r>
            <a:r>
              <a:rPr lang="en-US" sz="2400" dirty="0" smtClean="0">
                <a:latin typeface="Arial" charset="0"/>
              </a:rPr>
              <a:t>palm</a:t>
            </a:r>
            <a:r>
              <a:rPr lang="tr-TR" sz="2400" dirty="0" smtClean="0">
                <a:latin typeface="Arial" charset="0"/>
              </a:rPr>
              <a:t>.</a:t>
            </a:r>
            <a:r>
              <a:rPr lang="en-US" sz="2400" dirty="0" smtClean="0">
                <a:solidFill>
                  <a:srgbClr val="FF0000"/>
                </a:solidFill>
                <a:latin typeface="Arial" charset="0"/>
              </a:rPr>
              <a:t> Royal Egyptian Cu</a:t>
            </a:r>
            <a:r>
              <a:rPr lang="tr-TR" sz="2400" dirty="0" smtClean="0">
                <a:solidFill>
                  <a:srgbClr val="FF0000"/>
                </a:solidFill>
                <a:latin typeface="Arial" charset="0"/>
              </a:rPr>
              <a:t>bit</a:t>
            </a:r>
            <a:endParaRPr lang="tr-TR" sz="2400" dirty="0" smtClean="0">
              <a:latin typeface="Arial" charset="0"/>
            </a:endParaRPr>
          </a:p>
          <a:p>
            <a:pPr algn="l" eaLnBrk="1" hangingPunct="1">
              <a:spcBef>
                <a:spcPct val="50000"/>
              </a:spcBef>
            </a:pPr>
            <a:endParaRPr lang="tr-TR" sz="2400" dirty="0" smtClean="0">
              <a:latin typeface="Arial" charset="0"/>
            </a:endParaRPr>
          </a:p>
          <a:p>
            <a:pPr algn="l" eaLnBrk="1" hangingPunct="1">
              <a:spcBef>
                <a:spcPct val="50000"/>
              </a:spcBef>
            </a:pPr>
            <a:endParaRPr lang="tr-TR" sz="2400" dirty="0" smtClean="0">
              <a:latin typeface="Arial" charset="0"/>
            </a:endParaRPr>
          </a:p>
          <a:p>
            <a:pPr algn="l" eaLnBrk="1" hangingPunct="1">
              <a:spcBef>
                <a:spcPct val="50000"/>
              </a:spcBef>
            </a:pPr>
            <a:endParaRPr lang="tr-TR" sz="2400" dirty="0" smtClean="0">
              <a:latin typeface="Arial" charset="0"/>
            </a:endParaRPr>
          </a:p>
          <a:p>
            <a:pPr algn="l" eaLnBrk="1" hangingPunct="1">
              <a:spcBef>
                <a:spcPct val="50000"/>
              </a:spcBef>
            </a:pPr>
            <a:endParaRPr lang="tr-TR" sz="2400" dirty="0" smtClean="0">
              <a:solidFill>
                <a:srgbClr val="FF0000"/>
              </a:solidFill>
              <a:latin typeface="Arial" charset="0"/>
            </a:endParaRPr>
          </a:p>
          <a:p>
            <a:pPr algn="l" eaLnBrk="1" hangingPunct="1">
              <a:spcBef>
                <a:spcPct val="50000"/>
              </a:spcBef>
            </a:pPr>
            <a:endParaRPr lang="tr-TR" sz="500" dirty="0" smtClean="0">
              <a:solidFill>
                <a:srgbClr val="FF0000"/>
              </a:solidFill>
              <a:latin typeface="Arial" charset="0"/>
            </a:endParaRPr>
          </a:p>
          <a:p>
            <a:pPr algn="l" eaLnBrk="1" hangingPunct="1">
              <a:spcBef>
                <a:spcPts val="1800"/>
              </a:spcBef>
            </a:pPr>
            <a:r>
              <a:rPr lang="en-US" sz="2400" dirty="0" smtClean="0">
                <a:solidFill>
                  <a:srgbClr val="FF0000"/>
                </a:solidFill>
                <a:latin typeface="Arial" charset="0"/>
              </a:rPr>
              <a:t>Realization </a:t>
            </a:r>
            <a:r>
              <a:rPr lang="en-US" sz="2400" dirty="0">
                <a:solidFill>
                  <a:srgbClr val="FF0000"/>
                </a:solidFill>
                <a:latin typeface="Arial" charset="0"/>
              </a:rPr>
              <a:t>of the Cubit -</a:t>
            </a:r>
            <a:r>
              <a:rPr lang="en-US" sz="2400" dirty="0">
                <a:latin typeface="Arial" charset="0"/>
              </a:rPr>
              <a:t> A stick of </a:t>
            </a:r>
            <a:r>
              <a:rPr lang="en-US" sz="2400" dirty="0" smtClean="0">
                <a:latin typeface="Arial" charset="0"/>
              </a:rPr>
              <a:t>wood</a:t>
            </a:r>
            <a:endParaRPr lang="tr-TR" sz="2400" dirty="0" smtClean="0">
              <a:latin typeface="Arial" charset="0"/>
            </a:endParaRPr>
          </a:p>
          <a:p>
            <a:pPr algn="l" eaLnBrk="1" hangingPunct="1">
              <a:spcBef>
                <a:spcPts val="2400"/>
              </a:spcBef>
            </a:pPr>
            <a:r>
              <a:rPr lang="tr-TR" sz="1600" b="1" dirty="0" smtClean="0">
                <a:latin typeface="Arial" charset="0"/>
              </a:rPr>
              <a:t>				            </a:t>
            </a:r>
            <a:r>
              <a:rPr lang="en-US" sz="1600" b="1" dirty="0" smtClean="0">
                <a:latin typeface="Arial" charset="0"/>
              </a:rPr>
              <a:t>Royal Cubit = 7 palm</a:t>
            </a:r>
          </a:p>
          <a:p>
            <a:pPr algn="l" eaLnBrk="1" hangingPunct="1">
              <a:spcBef>
                <a:spcPts val="1200"/>
              </a:spcBef>
            </a:pPr>
            <a:r>
              <a:rPr lang="en-US" sz="1600" b="1" dirty="0" smtClean="0">
                <a:latin typeface="Arial" charset="0"/>
              </a:rPr>
              <a:t>				            </a:t>
            </a:r>
            <a:r>
              <a:rPr lang="en-US" sz="1600" b="1" dirty="0" err="1" smtClean="0">
                <a:latin typeface="Arial" charset="0"/>
              </a:rPr>
              <a:t>Comman</a:t>
            </a:r>
            <a:r>
              <a:rPr lang="en-US" sz="1600" b="1" dirty="0" smtClean="0">
                <a:latin typeface="Arial" charset="0"/>
              </a:rPr>
              <a:t> Cubit = 6 palm = 463.3 mm</a:t>
            </a:r>
            <a:endParaRPr lang="en-US" sz="1600" b="1" dirty="0">
              <a:latin typeface="Futura Bk BT"/>
            </a:endParaRPr>
          </a:p>
        </p:txBody>
      </p:sp>
      <p:sp>
        <p:nvSpPr>
          <p:cNvPr id="6"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rPr>
              <a:t>Historical review</a:t>
            </a:r>
            <a:endParaRPr lang="en-US" sz="3600" dirty="0">
              <a:solidFill>
                <a:schemeClr val="bg1"/>
              </a:solidFill>
              <a:latin typeface="Futura Bk BT" pitchFamily="34" charset="0"/>
            </a:endParaRPr>
          </a:p>
        </p:txBody>
      </p:sp>
      <p:pic>
        <p:nvPicPr>
          <p:cNvPr id="7169" name="Picture 1"/>
          <p:cNvPicPr>
            <a:picLocks noChangeAspect="1" noChangeArrowheads="1"/>
          </p:cNvPicPr>
          <p:nvPr/>
        </p:nvPicPr>
        <p:blipFill>
          <a:blip r:embed="rId2" cstate="print"/>
          <a:srcRect/>
          <a:stretch>
            <a:fillRect/>
          </a:stretch>
        </p:blipFill>
        <p:spPr bwMode="auto">
          <a:xfrm>
            <a:off x="857224" y="2643182"/>
            <a:ext cx="4286250" cy="2128838"/>
          </a:xfrm>
          <a:prstGeom prst="rect">
            <a:avLst/>
          </a:prstGeom>
          <a:noFill/>
          <a:ln w="9525">
            <a:noFill/>
            <a:miter lim="800000"/>
            <a:headEnd/>
            <a:tailEnd/>
          </a:ln>
          <a:effectLst/>
        </p:spPr>
      </p:pic>
      <p:pic>
        <p:nvPicPr>
          <p:cNvPr id="8" name="Picture 7" descr="methistory4"/>
          <p:cNvPicPr>
            <a:picLocks noChangeAspect="1" noChangeArrowheads="1"/>
          </p:cNvPicPr>
          <p:nvPr/>
        </p:nvPicPr>
        <p:blipFill>
          <a:blip r:embed="rId3" cstate="print"/>
          <a:srcRect/>
          <a:stretch>
            <a:fillRect/>
          </a:stretch>
        </p:blipFill>
        <p:spPr bwMode="auto">
          <a:xfrm>
            <a:off x="5643570" y="2643182"/>
            <a:ext cx="2743200" cy="2181225"/>
          </a:xfrm>
          <a:prstGeom prst="rect">
            <a:avLst/>
          </a:prstGeom>
          <a:noFill/>
          <a:ln w="9525">
            <a:noFill/>
            <a:miter lim="800000"/>
            <a:headEnd/>
            <a:tailEnd/>
          </a:ln>
        </p:spPr>
      </p:pic>
      <p:pic>
        <p:nvPicPr>
          <p:cNvPr id="9" name="Picture 9" descr="Wooden rod used for measurement"/>
          <p:cNvPicPr>
            <a:picLocks noChangeAspect="1" noChangeArrowheads="1"/>
          </p:cNvPicPr>
          <p:nvPr/>
        </p:nvPicPr>
        <p:blipFill>
          <a:blip r:embed="rId4" cstate="print"/>
          <a:srcRect/>
          <a:stretch>
            <a:fillRect/>
          </a:stretch>
        </p:blipFill>
        <p:spPr bwMode="auto">
          <a:xfrm>
            <a:off x="928662" y="5576194"/>
            <a:ext cx="3327400" cy="787400"/>
          </a:xfrm>
          <a:prstGeom prst="rect">
            <a:avLst/>
          </a:prstGeom>
          <a:noFill/>
          <a:ln w="9525">
            <a:noFill/>
            <a:miter lim="800000"/>
            <a:headEnd/>
            <a:tailEnd/>
          </a:ln>
        </p:spPr>
      </p:pic>
      <p:sp>
        <p:nvSpPr>
          <p:cNvPr id="10" name="Rectangle 8"/>
          <p:cNvSpPr>
            <a:spLocks noChangeArrowheads="1"/>
          </p:cNvSpPr>
          <p:nvPr/>
        </p:nvSpPr>
        <p:spPr bwMode="auto">
          <a:xfrm>
            <a:off x="5303226" y="4728532"/>
            <a:ext cx="3429024" cy="276999"/>
          </a:xfrm>
          <a:prstGeom prst="rect">
            <a:avLst/>
          </a:prstGeom>
          <a:noFill/>
          <a:ln w="9525">
            <a:noFill/>
            <a:miter lim="800000"/>
            <a:headEnd/>
            <a:tailEnd/>
          </a:ln>
        </p:spPr>
        <p:txBody>
          <a:bodyPr wrap="square">
            <a:spAutoFit/>
          </a:bodyPr>
          <a:lstStyle/>
          <a:p>
            <a:r>
              <a:rPr lang="en-US" sz="1200" dirty="0">
                <a:latin typeface="Futura Bk BT"/>
              </a:rPr>
              <a:t>http://www.fairchild-controls.com/methistory.html</a:t>
            </a:r>
          </a:p>
        </p:txBody>
      </p:sp>
      <p:sp>
        <p:nvSpPr>
          <p:cNvPr id="11" name="10 Dikdörtgen"/>
          <p:cNvSpPr/>
          <p:nvPr/>
        </p:nvSpPr>
        <p:spPr>
          <a:xfrm>
            <a:off x="727996" y="6272872"/>
            <a:ext cx="3857652" cy="276999"/>
          </a:xfrm>
          <a:prstGeom prst="rect">
            <a:avLst/>
          </a:prstGeom>
        </p:spPr>
        <p:txBody>
          <a:bodyPr wrap="square">
            <a:spAutoFit/>
          </a:bodyPr>
          <a:lstStyle/>
          <a:p>
            <a:r>
              <a:rPr lang="en-US" sz="1200" dirty="0" smtClean="0">
                <a:latin typeface="Arial" charset="0"/>
              </a:rPr>
              <a:t>http://www.touregypt.net/featurestories/measures.htm</a:t>
            </a:r>
            <a:endParaRPr lang="en-US" sz="1200" dirty="0">
              <a:latin typeface="Arial"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pPr>
              <a:defRPr/>
            </a:pPr>
            <a:fld id="{B91D454C-46FA-46D2-ACE5-E65377F5EF3B}" type="slidenum">
              <a:rPr lang="tr-TR"/>
              <a:pPr>
                <a:defRPr/>
              </a:pPr>
              <a:t>11</a:t>
            </a:fld>
            <a:endParaRPr lang="tr-TR"/>
          </a:p>
        </p:txBody>
      </p:sp>
      <p:sp>
        <p:nvSpPr>
          <p:cNvPr id="15365" name="Text Box 4"/>
          <p:cNvSpPr txBox="1">
            <a:spLocks noChangeArrowheads="1"/>
          </p:cNvSpPr>
          <p:nvPr/>
        </p:nvSpPr>
        <p:spPr bwMode="auto">
          <a:xfrm>
            <a:off x="838200" y="1197478"/>
            <a:ext cx="8020080" cy="5262979"/>
          </a:xfrm>
          <a:prstGeom prst="rect">
            <a:avLst/>
          </a:prstGeom>
          <a:noFill/>
          <a:ln w="9525">
            <a:noFill/>
            <a:miter lim="800000"/>
            <a:headEnd/>
            <a:tailEnd/>
          </a:ln>
        </p:spPr>
        <p:txBody>
          <a:bodyPr wrap="square">
            <a:spAutoFit/>
          </a:bodyPr>
          <a:lstStyle/>
          <a:p>
            <a:pPr algn="l" eaLnBrk="1" hangingPunct="1">
              <a:spcBef>
                <a:spcPct val="50000"/>
              </a:spcBef>
            </a:pPr>
            <a:r>
              <a:rPr lang="en-US" sz="2400" dirty="0" smtClean="0">
                <a:solidFill>
                  <a:srgbClr val="F00000"/>
                </a:solidFill>
                <a:latin typeface="Futura Bk BT"/>
              </a:rPr>
              <a:t>Traceability to the Length Unit  : Mandatory</a:t>
            </a:r>
          </a:p>
          <a:p>
            <a:pPr algn="l" eaLnBrk="1" hangingPunct="1">
              <a:spcBef>
                <a:spcPct val="50000"/>
              </a:spcBef>
            </a:pPr>
            <a:r>
              <a:rPr lang="en-US" sz="2400" dirty="0" smtClean="0">
                <a:latin typeface="Futura Bk BT"/>
              </a:rPr>
              <a:t>The </a:t>
            </a:r>
            <a:r>
              <a:rPr lang="en-US" sz="2400" dirty="0">
                <a:latin typeface="Futura Bk BT"/>
              </a:rPr>
              <a:t>cubit used by the builder foremen was traceable to the Royal Cubit Master. Each foreman must every full moon bring his cubit stick to be compared to the Royal Cubit Master.</a:t>
            </a:r>
          </a:p>
          <a:p>
            <a:pPr algn="l" eaLnBrk="1" hangingPunct="1">
              <a:spcBef>
                <a:spcPct val="50000"/>
              </a:spcBef>
            </a:pPr>
            <a:r>
              <a:rPr lang="en-US" sz="2400" dirty="0" smtClean="0">
                <a:solidFill>
                  <a:srgbClr val="F00000"/>
                </a:solidFill>
                <a:latin typeface="Futura Bk BT"/>
              </a:rPr>
              <a:t>Failure </a:t>
            </a:r>
            <a:r>
              <a:rPr lang="en-US" sz="2400" dirty="0">
                <a:solidFill>
                  <a:srgbClr val="F00000"/>
                </a:solidFill>
                <a:latin typeface="Futura Bk BT"/>
              </a:rPr>
              <a:t>to do so was punishable by death</a:t>
            </a:r>
            <a:r>
              <a:rPr lang="en-US" sz="2400" dirty="0" smtClean="0">
                <a:solidFill>
                  <a:srgbClr val="F00000"/>
                </a:solidFill>
                <a:latin typeface="Futura Bk BT"/>
              </a:rPr>
              <a:t>.</a:t>
            </a:r>
          </a:p>
          <a:p>
            <a:pPr algn="l" eaLnBrk="1" hangingPunct="1">
              <a:spcBef>
                <a:spcPct val="50000"/>
              </a:spcBef>
            </a:pPr>
            <a:endParaRPr lang="en-US" sz="2400" dirty="0" smtClean="0">
              <a:solidFill>
                <a:srgbClr val="F00000"/>
              </a:solidFill>
              <a:latin typeface="Futura Bk BT"/>
            </a:endParaRPr>
          </a:p>
          <a:p>
            <a:pPr algn="l" eaLnBrk="1" hangingPunct="1">
              <a:spcBef>
                <a:spcPct val="50000"/>
              </a:spcBef>
            </a:pPr>
            <a:endParaRPr lang="en-US" sz="2400" dirty="0" smtClean="0">
              <a:solidFill>
                <a:srgbClr val="F00000"/>
              </a:solidFill>
              <a:latin typeface="Futura Bk BT"/>
            </a:endParaRPr>
          </a:p>
          <a:p>
            <a:pPr algn="l" eaLnBrk="1" hangingPunct="1">
              <a:spcBef>
                <a:spcPct val="50000"/>
              </a:spcBef>
            </a:pPr>
            <a:endParaRPr lang="en-US" sz="2400" dirty="0" smtClean="0">
              <a:solidFill>
                <a:srgbClr val="F00000"/>
              </a:solidFill>
              <a:latin typeface="Futura Bk BT"/>
            </a:endParaRPr>
          </a:p>
          <a:p>
            <a:pPr>
              <a:spcBef>
                <a:spcPct val="50000"/>
              </a:spcBef>
            </a:pPr>
            <a:endParaRPr lang="en-US" sz="2000" dirty="0" smtClean="0">
              <a:solidFill>
                <a:srgbClr val="FF0000"/>
              </a:solidFill>
              <a:latin typeface="Futura Bk BT"/>
            </a:endParaRPr>
          </a:p>
          <a:p>
            <a:pPr>
              <a:spcBef>
                <a:spcPct val="50000"/>
              </a:spcBef>
            </a:pPr>
            <a:r>
              <a:rPr lang="en-US" sz="2000" dirty="0" smtClean="0">
                <a:solidFill>
                  <a:srgbClr val="FF0000"/>
                </a:solidFill>
                <a:latin typeface="Futura Bk BT"/>
              </a:rPr>
              <a:t>Result  : The Great Pyramid</a:t>
            </a:r>
            <a:r>
              <a:rPr lang="en-US" sz="2000" dirty="0" smtClean="0">
                <a:latin typeface="Futura Bk BT"/>
              </a:rPr>
              <a:t> w</a:t>
            </a:r>
            <a:r>
              <a:rPr lang="en-US" sz="2000" dirty="0" smtClean="0">
                <a:latin typeface="Arial" charset="0"/>
              </a:rPr>
              <a:t>as</a:t>
            </a:r>
            <a:r>
              <a:rPr lang="en-US" sz="2000" dirty="0" smtClean="0">
                <a:latin typeface="Futura Bk BT"/>
              </a:rPr>
              <a:t> built to a relative accuracy of </a:t>
            </a:r>
            <a:r>
              <a:rPr lang="en-US" sz="2000" dirty="0" smtClean="0">
                <a:solidFill>
                  <a:srgbClr val="FF0000"/>
                </a:solidFill>
                <a:latin typeface="Futura Bk BT"/>
              </a:rPr>
              <a:t>0</a:t>
            </a:r>
            <a:r>
              <a:rPr lang="en-US" sz="2000" dirty="0" smtClean="0">
                <a:solidFill>
                  <a:srgbClr val="FF0000"/>
                </a:solidFill>
                <a:latin typeface="Arial" charset="0"/>
              </a:rPr>
              <a:t>.</a:t>
            </a:r>
            <a:r>
              <a:rPr lang="en-US" sz="2000" dirty="0" smtClean="0">
                <a:solidFill>
                  <a:srgbClr val="FF0000"/>
                </a:solidFill>
                <a:latin typeface="Futura Bk BT"/>
              </a:rPr>
              <a:t>05%</a:t>
            </a:r>
            <a:endParaRPr lang="en-US" sz="2000" dirty="0">
              <a:solidFill>
                <a:srgbClr val="F00000"/>
              </a:solidFill>
              <a:latin typeface="Futura Bk BT"/>
            </a:endParaRPr>
          </a:p>
        </p:txBody>
      </p:sp>
      <p:sp>
        <p:nvSpPr>
          <p:cNvPr id="8"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rPr>
              <a:t>Historical review</a:t>
            </a:r>
            <a:endParaRPr lang="en-US" sz="3600" dirty="0">
              <a:solidFill>
                <a:schemeClr val="bg1"/>
              </a:solidFill>
              <a:latin typeface="Futura Bk BT" pitchFamily="34" charset="0"/>
            </a:endParaRPr>
          </a:p>
        </p:txBody>
      </p:sp>
      <p:pic>
        <p:nvPicPr>
          <p:cNvPr id="6" name="Picture 5" descr="fundamentalkonstanten"/>
          <p:cNvPicPr>
            <a:picLocks noChangeAspect="1" noChangeArrowheads="1"/>
          </p:cNvPicPr>
          <p:nvPr/>
        </p:nvPicPr>
        <p:blipFill>
          <a:blip r:embed="rId2" cstate="print"/>
          <a:srcRect/>
          <a:stretch>
            <a:fillRect/>
          </a:stretch>
        </p:blipFill>
        <p:spPr bwMode="auto">
          <a:xfrm>
            <a:off x="3071802" y="3929066"/>
            <a:ext cx="2976563" cy="196453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1"/>
          <p:cNvSpPr>
            <a:spLocks noGrp="1"/>
          </p:cNvSpPr>
          <p:nvPr>
            <p:ph type="sldNum" sz="quarter" idx="10"/>
          </p:nvPr>
        </p:nvSpPr>
        <p:spPr/>
        <p:txBody>
          <a:bodyPr/>
          <a:lstStyle/>
          <a:p>
            <a:pPr>
              <a:defRPr/>
            </a:pPr>
            <a:fld id="{407F291F-376F-4FDA-94D5-5DD3AA0D7CC3}" type="slidenum">
              <a:rPr lang="tr-TR"/>
              <a:pPr>
                <a:defRPr/>
              </a:pPr>
              <a:t>12</a:t>
            </a:fld>
            <a:endParaRPr lang="tr-TR"/>
          </a:p>
        </p:txBody>
      </p:sp>
      <p:graphicFrame>
        <p:nvGraphicFramePr>
          <p:cNvPr id="1026" name="Object 6">
            <a:hlinkClick r:id="" action="ppaction://ole?verb=0"/>
          </p:cNvPr>
          <p:cNvGraphicFramePr>
            <a:graphicFrameLocks/>
          </p:cNvGraphicFramePr>
          <p:nvPr/>
        </p:nvGraphicFramePr>
        <p:xfrm>
          <a:off x="6985000" y="1981200"/>
          <a:ext cx="1828800" cy="3429000"/>
        </p:xfrm>
        <a:graphic>
          <a:graphicData uri="http://schemas.openxmlformats.org/presentationml/2006/ole">
            <p:oleObj spid="_x0000_s1026" name="Document" r:id="rId3" imgW="1362600" imgH="1876320" progId="Word.Document.8">
              <p:embed/>
            </p:oleObj>
          </a:graphicData>
        </a:graphic>
      </p:graphicFrame>
      <p:sp>
        <p:nvSpPr>
          <p:cNvPr id="1032" name="Rectangle 10"/>
          <p:cNvSpPr>
            <a:spLocks noChangeArrowheads="1"/>
          </p:cNvSpPr>
          <p:nvPr/>
        </p:nvSpPr>
        <p:spPr bwMode="auto">
          <a:xfrm>
            <a:off x="571472" y="1142984"/>
            <a:ext cx="5929354" cy="5663089"/>
          </a:xfrm>
          <a:prstGeom prst="rect">
            <a:avLst/>
          </a:prstGeom>
          <a:noFill/>
          <a:ln w="9525">
            <a:noFill/>
            <a:miter lim="800000"/>
            <a:headEnd/>
            <a:tailEnd/>
          </a:ln>
        </p:spPr>
        <p:txBody>
          <a:bodyPr wrap="square">
            <a:spAutoFit/>
          </a:bodyPr>
          <a:lstStyle/>
          <a:p>
            <a:pPr>
              <a:spcBef>
                <a:spcPct val="50000"/>
              </a:spcBef>
            </a:pPr>
            <a:r>
              <a:rPr lang="tr-TR" sz="2400" u="sng" dirty="0" smtClean="0">
                <a:solidFill>
                  <a:srgbClr val="FF0000"/>
                </a:solidFill>
                <a:latin typeface="Futura Bk BT"/>
              </a:rPr>
              <a:t>1100 AD </a:t>
            </a:r>
            <a:r>
              <a:rPr lang="tr-TR" sz="2400" u="sng" dirty="0" err="1" smtClean="0">
                <a:solidFill>
                  <a:srgbClr val="FF0000"/>
                </a:solidFill>
                <a:latin typeface="Arial" charset="0"/>
              </a:rPr>
              <a:t>Yard</a:t>
            </a:r>
            <a:endParaRPr lang="en-US" sz="2400" u="sng" dirty="0" smtClean="0">
              <a:solidFill>
                <a:srgbClr val="FF0000"/>
              </a:solidFill>
              <a:latin typeface="Arial" charset="0"/>
            </a:endParaRPr>
          </a:p>
          <a:p>
            <a:endParaRPr lang="en-US" sz="500" dirty="0" smtClean="0">
              <a:latin typeface="Futura Bk BT"/>
            </a:endParaRPr>
          </a:p>
          <a:p>
            <a:endParaRPr lang="tr-TR" sz="500" dirty="0" smtClean="0">
              <a:latin typeface="Futura Bk BT"/>
            </a:endParaRPr>
          </a:p>
          <a:p>
            <a:endParaRPr lang="tr-TR" sz="500" dirty="0" smtClean="0">
              <a:latin typeface="Futura Bk BT"/>
            </a:endParaRPr>
          </a:p>
          <a:p>
            <a:endParaRPr lang="tr-TR" sz="500" dirty="0" smtClean="0">
              <a:latin typeface="Futura Bk BT"/>
            </a:endParaRPr>
          </a:p>
          <a:p>
            <a:endParaRPr lang="tr-TR" sz="500" dirty="0" smtClean="0">
              <a:latin typeface="Futura Bk BT"/>
            </a:endParaRPr>
          </a:p>
          <a:p>
            <a:endParaRPr lang="en-US" sz="500" dirty="0" smtClean="0">
              <a:latin typeface="Futura Bk BT"/>
            </a:endParaRPr>
          </a:p>
          <a:p>
            <a:r>
              <a:rPr lang="en-US" sz="2400" dirty="0" smtClean="0">
                <a:solidFill>
                  <a:srgbClr val="FF0000"/>
                </a:solidFill>
                <a:latin typeface="Futura Bk BT"/>
              </a:rPr>
              <a:t>YARD</a:t>
            </a:r>
            <a:r>
              <a:rPr lang="en-US" sz="2400" dirty="0" smtClean="0">
                <a:solidFill>
                  <a:srgbClr val="333399"/>
                </a:solidFill>
                <a:latin typeface="Futura Bk BT"/>
              </a:rPr>
              <a:t> </a:t>
            </a:r>
            <a:r>
              <a:rPr lang="en-US" sz="2400" dirty="0" smtClean="0">
                <a:latin typeface="Futura Bk BT"/>
              </a:rPr>
              <a:t>- Distance from the tip of King Henry I’s </a:t>
            </a:r>
            <a:r>
              <a:rPr lang="en-US" sz="2400" dirty="0" smtClean="0">
                <a:solidFill>
                  <a:srgbClr val="FF0000"/>
                </a:solidFill>
                <a:latin typeface="Futura Bk BT"/>
              </a:rPr>
              <a:t>nose to the end of his thumb</a:t>
            </a:r>
            <a:r>
              <a:rPr lang="tr-TR" sz="2400" dirty="0" smtClean="0">
                <a:solidFill>
                  <a:srgbClr val="FF0000"/>
                </a:solidFill>
                <a:latin typeface="Futura Bk BT"/>
              </a:rPr>
              <a:t>.</a:t>
            </a:r>
            <a:endParaRPr lang="en-US" sz="2400" dirty="0" smtClean="0">
              <a:solidFill>
                <a:srgbClr val="FF0000"/>
              </a:solidFill>
              <a:latin typeface="Futura Bk BT"/>
            </a:endParaRPr>
          </a:p>
          <a:p>
            <a:endParaRPr lang="en-US" sz="2400" dirty="0" smtClean="0">
              <a:latin typeface="Futura Bk BT"/>
            </a:endParaRPr>
          </a:p>
          <a:p>
            <a:r>
              <a:rPr lang="en-US" sz="2400" dirty="0" smtClean="0">
                <a:latin typeface="Futura Bk BT"/>
              </a:rPr>
              <a:t>The </a:t>
            </a:r>
            <a:r>
              <a:rPr lang="en-US" sz="2400" dirty="0">
                <a:latin typeface="Futura Bk BT"/>
              </a:rPr>
              <a:t>yard derives its name from the word for a straight branch or rod, although the precise </a:t>
            </a:r>
            <a:r>
              <a:rPr lang="en-US" sz="2400" dirty="0" smtClean="0">
                <a:latin typeface="Futura Bk BT"/>
              </a:rPr>
              <a:t>origin </a:t>
            </a:r>
            <a:r>
              <a:rPr lang="en-US" sz="2400" dirty="0">
                <a:latin typeface="Futura Bk BT"/>
              </a:rPr>
              <a:t>of the measure is not definitely known. </a:t>
            </a:r>
          </a:p>
          <a:p>
            <a:endParaRPr lang="en-US" sz="2400" dirty="0">
              <a:latin typeface="Futura Bk BT"/>
            </a:endParaRPr>
          </a:p>
          <a:p>
            <a:r>
              <a:rPr lang="en-US" sz="2400" dirty="0">
                <a:latin typeface="Futura Bk BT"/>
              </a:rPr>
              <a:t>Some believe it derived from the double cubit, </a:t>
            </a:r>
            <a:r>
              <a:rPr lang="en-US" sz="2400" dirty="0" smtClean="0">
                <a:latin typeface="Futura Bk BT"/>
              </a:rPr>
              <a:t>or </a:t>
            </a:r>
            <a:r>
              <a:rPr lang="en-US" sz="2400" dirty="0">
                <a:latin typeface="Futura Bk BT"/>
              </a:rPr>
              <a:t>that it originated from cubic measure, others from its near equivalents, like the length of a stride or pace. </a:t>
            </a:r>
          </a:p>
          <a:p>
            <a:endParaRPr lang="en-US" sz="2000" dirty="0">
              <a:latin typeface="Futura Bk BT"/>
            </a:endParaRPr>
          </a:p>
        </p:txBody>
      </p:sp>
      <p:sp>
        <p:nvSpPr>
          <p:cNvPr id="1033" name="Rectangle 12"/>
          <p:cNvSpPr>
            <a:spLocks noChangeArrowheads="1"/>
          </p:cNvSpPr>
          <p:nvPr/>
        </p:nvSpPr>
        <p:spPr bwMode="auto">
          <a:xfrm>
            <a:off x="8166100" y="4724400"/>
            <a:ext cx="609600" cy="457200"/>
          </a:xfrm>
          <a:prstGeom prst="rect">
            <a:avLst/>
          </a:prstGeom>
          <a:solidFill>
            <a:schemeClr val="bg1"/>
          </a:solidFill>
          <a:ln w="9525">
            <a:solidFill>
              <a:schemeClr val="bg1"/>
            </a:solidFill>
            <a:miter lim="800000"/>
            <a:headEnd/>
            <a:tailEnd/>
          </a:ln>
        </p:spPr>
        <p:txBody>
          <a:bodyPr wrap="none" anchor="ctr"/>
          <a:lstStyle/>
          <a:p>
            <a:endParaRPr lang="tr-TR"/>
          </a:p>
        </p:txBody>
      </p:sp>
      <p:sp>
        <p:nvSpPr>
          <p:cNvPr id="10"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rPr>
              <a:t>Historical review</a:t>
            </a:r>
            <a:endParaRPr lang="en-US" sz="3600" dirty="0">
              <a:solidFill>
                <a:schemeClr val="bg1"/>
              </a:solidFill>
              <a:latin typeface="Futura Bk BT" pitchFamily="34" charset="0"/>
            </a:endParaRPr>
          </a:p>
        </p:txBody>
      </p:sp>
      <p:sp>
        <p:nvSpPr>
          <p:cNvPr id="11" name="10 Dikdörtgen"/>
          <p:cNvSpPr/>
          <p:nvPr/>
        </p:nvSpPr>
        <p:spPr>
          <a:xfrm>
            <a:off x="6643702" y="5429264"/>
            <a:ext cx="2330895" cy="276999"/>
          </a:xfrm>
          <a:prstGeom prst="rect">
            <a:avLst/>
          </a:prstGeom>
        </p:spPr>
        <p:txBody>
          <a:bodyPr wrap="none">
            <a:spAutoFit/>
          </a:bodyPr>
          <a:lstStyle/>
          <a:p>
            <a:r>
              <a:rPr lang="en-US" sz="1200" dirty="0" smtClean="0">
                <a:latin typeface="Futura Bk BT"/>
              </a:rPr>
              <a:t>http://en.wikipedia.org/wiki/Yard</a:t>
            </a:r>
            <a:endParaRPr lang="en-US" sz="1200" dirty="0">
              <a:latin typeface="Futura Bk B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p:cNvSpPr>
            <a:spLocks noGrp="1"/>
          </p:cNvSpPr>
          <p:nvPr>
            <p:ph type="sldNum" sz="quarter" idx="10"/>
          </p:nvPr>
        </p:nvSpPr>
        <p:spPr/>
        <p:txBody>
          <a:bodyPr/>
          <a:lstStyle/>
          <a:p>
            <a:pPr>
              <a:defRPr/>
            </a:pPr>
            <a:fld id="{FB9438B9-74B7-4DC1-A784-E35F11758A34}" type="slidenum">
              <a:rPr lang="tr-TR"/>
              <a:pPr>
                <a:defRPr/>
              </a:pPr>
              <a:t>13</a:t>
            </a:fld>
            <a:endParaRPr lang="tr-TR"/>
          </a:p>
        </p:txBody>
      </p:sp>
      <p:sp>
        <p:nvSpPr>
          <p:cNvPr id="19460" name="Text Box 3"/>
          <p:cNvSpPr txBox="1">
            <a:spLocks noChangeArrowheads="1"/>
          </p:cNvSpPr>
          <p:nvPr/>
        </p:nvSpPr>
        <p:spPr bwMode="auto">
          <a:xfrm>
            <a:off x="1143000" y="927100"/>
            <a:ext cx="7391400" cy="1158875"/>
          </a:xfrm>
          <a:prstGeom prst="rect">
            <a:avLst/>
          </a:prstGeom>
          <a:noFill/>
          <a:ln w="9525">
            <a:noFill/>
            <a:miter lim="800000"/>
            <a:headEnd/>
            <a:tailEnd/>
          </a:ln>
        </p:spPr>
        <p:txBody>
          <a:bodyPr>
            <a:spAutoFit/>
          </a:bodyPr>
          <a:lstStyle/>
          <a:p>
            <a:pPr algn="l"/>
            <a:endParaRPr lang="tr-TR" sz="2000" b="1">
              <a:latin typeface="Arial" charset="0"/>
            </a:endParaRPr>
          </a:p>
          <a:p>
            <a:pPr algn="l"/>
            <a:endParaRPr lang="tr-TR" sz="2000" b="1">
              <a:latin typeface="Arial" charset="0"/>
            </a:endParaRPr>
          </a:p>
          <a:p>
            <a:pPr algn="l" eaLnBrk="1" hangingPunct="1">
              <a:spcBef>
                <a:spcPct val="50000"/>
              </a:spcBef>
            </a:pPr>
            <a:endParaRPr lang="en-US" sz="2000" b="1">
              <a:latin typeface="Arial" charset="0"/>
            </a:endParaRPr>
          </a:p>
        </p:txBody>
      </p:sp>
      <p:sp>
        <p:nvSpPr>
          <p:cNvPr id="19462" name="Rectangle 7"/>
          <p:cNvSpPr>
            <a:spLocks noChangeArrowheads="1"/>
          </p:cNvSpPr>
          <p:nvPr/>
        </p:nvSpPr>
        <p:spPr bwMode="auto">
          <a:xfrm>
            <a:off x="1214414" y="1534903"/>
            <a:ext cx="6697663" cy="3108543"/>
          </a:xfrm>
          <a:prstGeom prst="rect">
            <a:avLst/>
          </a:prstGeom>
          <a:noFill/>
          <a:ln w="9525">
            <a:noFill/>
            <a:miter lim="800000"/>
            <a:headEnd/>
            <a:tailEnd/>
          </a:ln>
        </p:spPr>
        <p:txBody>
          <a:bodyPr>
            <a:spAutoFit/>
          </a:bodyPr>
          <a:lstStyle/>
          <a:p>
            <a:pPr algn="l"/>
            <a:r>
              <a:rPr lang="tr-TR" sz="2800" dirty="0" smtClean="0">
                <a:solidFill>
                  <a:srgbClr val="FF0000"/>
                </a:solidFill>
                <a:latin typeface="Futura Bk BT"/>
              </a:rPr>
              <a:t>	</a:t>
            </a:r>
            <a:r>
              <a:rPr lang="en-US" sz="2800" dirty="0" smtClean="0">
                <a:solidFill>
                  <a:srgbClr val="FF0000"/>
                </a:solidFill>
                <a:latin typeface="Futura Bk BT"/>
              </a:rPr>
              <a:t>1 </a:t>
            </a:r>
            <a:r>
              <a:rPr lang="en-US" sz="2800" dirty="0">
                <a:solidFill>
                  <a:srgbClr val="FF0000"/>
                </a:solidFill>
                <a:latin typeface="Futura Bk BT"/>
              </a:rPr>
              <a:t>international yard </a:t>
            </a:r>
            <a:r>
              <a:rPr lang="en-US" sz="2800" dirty="0" smtClean="0">
                <a:solidFill>
                  <a:srgbClr val="FF0000"/>
                </a:solidFill>
                <a:latin typeface="Futura Bk BT"/>
              </a:rPr>
              <a:t>equal</a:t>
            </a:r>
            <a:r>
              <a:rPr lang="en-US" sz="2800" dirty="0" smtClean="0">
                <a:solidFill>
                  <a:srgbClr val="FF0000"/>
                </a:solidFill>
                <a:latin typeface="Arial" charset="0"/>
              </a:rPr>
              <a:t>s</a:t>
            </a:r>
            <a:r>
              <a:rPr lang="en-US" sz="2800" dirty="0" smtClean="0">
                <a:solidFill>
                  <a:srgbClr val="FF0000"/>
                </a:solidFill>
                <a:latin typeface="Futura Bk BT"/>
              </a:rPr>
              <a:t> to</a:t>
            </a:r>
          </a:p>
          <a:p>
            <a:pPr algn="l"/>
            <a:endParaRPr lang="en-US" sz="2400" dirty="0" smtClean="0">
              <a:solidFill>
                <a:srgbClr val="FF0000"/>
              </a:solidFill>
              <a:latin typeface="Arial" charset="0"/>
            </a:endParaRPr>
          </a:p>
          <a:p>
            <a:pPr lvl="1">
              <a:spcBef>
                <a:spcPct val="50000"/>
              </a:spcBef>
              <a:buClr>
                <a:srgbClr val="FF0000"/>
              </a:buClr>
              <a:buSzPct val="90000"/>
              <a:buFont typeface="Wingdings" pitchFamily="2" charset="2"/>
              <a:buChar char="q"/>
            </a:pPr>
            <a:r>
              <a:rPr lang="en-US" sz="2400" dirty="0" smtClean="0">
                <a:latin typeface="Futura Bk BT"/>
              </a:rPr>
              <a:t> 	0.5 </a:t>
            </a:r>
            <a:r>
              <a:rPr lang="en-US" sz="2400" dirty="0">
                <a:latin typeface="Futura Bk BT"/>
              </a:rPr>
              <a:t>fathom (1 fathom is equal to 2 </a:t>
            </a:r>
            <a:r>
              <a:rPr lang="en-US" sz="2400" dirty="0" smtClean="0">
                <a:latin typeface="Futura Bk BT"/>
              </a:rPr>
              <a:t>yards</a:t>
            </a:r>
            <a:r>
              <a:rPr lang="en-US" sz="2400" dirty="0">
                <a:latin typeface="Futura Bk BT"/>
              </a:rPr>
              <a:t>) </a:t>
            </a:r>
            <a:endParaRPr lang="en-US" sz="2400" dirty="0" smtClean="0">
              <a:latin typeface="Futura Bk BT"/>
            </a:endParaRPr>
          </a:p>
          <a:p>
            <a:pPr lvl="1">
              <a:spcBef>
                <a:spcPct val="50000"/>
              </a:spcBef>
              <a:buClr>
                <a:srgbClr val="FF0000"/>
              </a:buClr>
              <a:buSzPct val="90000"/>
              <a:buFont typeface="Wingdings" pitchFamily="2" charset="2"/>
              <a:buChar char="q"/>
            </a:pPr>
            <a:r>
              <a:rPr lang="en-US" sz="2400" dirty="0" smtClean="0">
                <a:latin typeface="Futura Bk BT"/>
              </a:rPr>
              <a:t> 	3 </a:t>
            </a:r>
            <a:r>
              <a:rPr lang="en-US" sz="2400" dirty="0">
                <a:latin typeface="Futura Bk BT"/>
              </a:rPr>
              <a:t>feet (1 foot is a third of a yard) </a:t>
            </a:r>
            <a:endParaRPr lang="en-US" sz="2400" dirty="0" smtClean="0">
              <a:latin typeface="Futura Bk BT"/>
            </a:endParaRPr>
          </a:p>
          <a:p>
            <a:pPr lvl="1">
              <a:spcBef>
                <a:spcPct val="50000"/>
              </a:spcBef>
              <a:buClr>
                <a:srgbClr val="FF0000"/>
              </a:buClr>
              <a:buSzPct val="90000"/>
              <a:buFont typeface="Wingdings" pitchFamily="2" charset="2"/>
              <a:buChar char="q"/>
            </a:pPr>
            <a:r>
              <a:rPr lang="en-US" sz="2400" dirty="0" smtClean="0">
                <a:latin typeface="Futura Bk BT"/>
              </a:rPr>
              <a:t> 	36 inches</a:t>
            </a:r>
          </a:p>
          <a:p>
            <a:pPr lvl="1">
              <a:spcBef>
                <a:spcPct val="50000"/>
              </a:spcBef>
              <a:buClr>
                <a:srgbClr val="FF0000"/>
              </a:buClr>
              <a:buSzPct val="90000"/>
              <a:buFont typeface="Wingdings" pitchFamily="2" charset="2"/>
              <a:buChar char="q"/>
            </a:pPr>
            <a:r>
              <a:rPr lang="en-US" sz="2400" dirty="0" smtClean="0">
                <a:latin typeface="Futura Bk BT"/>
              </a:rPr>
              <a:t> 	0.9144 meter</a:t>
            </a:r>
            <a:endParaRPr lang="en-US" sz="2400" dirty="0">
              <a:latin typeface="Futura Bk BT"/>
            </a:endParaRPr>
          </a:p>
        </p:txBody>
      </p:sp>
      <p:sp>
        <p:nvSpPr>
          <p:cNvPr id="7"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rPr>
              <a:t>Historical review</a:t>
            </a:r>
            <a:endParaRPr lang="en-US" sz="3600" dirty="0">
              <a:solidFill>
                <a:schemeClr val="bg1"/>
              </a:solidFill>
              <a:latin typeface="Futura Bk BT"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p:cNvSpPr>
            <a:spLocks noGrp="1"/>
          </p:cNvSpPr>
          <p:nvPr>
            <p:ph type="sldNum" sz="quarter" idx="10"/>
          </p:nvPr>
        </p:nvSpPr>
        <p:spPr/>
        <p:txBody>
          <a:bodyPr/>
          <a:lstStyle/>
          <a:p>
            <a:pPr>
              <a:defRPr/>
            </a:pPr>
            <a:fld id="{ADDCC49A-7D32-4532-9E26-72579BE74110}" type="slidenum">
              <a:rPr lang="tr-TR"/>
              <a:pPr>
                <a:defRPr/>
              </a:pPr>
              <a:t>14</a:t>
            </a:fld>
            <a:endParaRPr lang="tr-TR"/>
          </a:p>
        </p:txBody>
      </p:sp>
      <p:sp>
        <p:nvSpPr>
          <p:cNvPr id="2053" name="Rectangle 8"/>
          <p:cNvSpPr>
            <a:spLocks noChangeArrowheads="1"/>
          </p:cNvSpPr>
          <p:nvPr/>
        </p:nvSpPr>
        <p:spPr bwMode="auto">
          <a:xfrm>
            <a:off x="755650" y="944563"/>
            <a:ext cx="7704138" cy="461665"/>
          </a:xfrm>
          <a:prstGeom prst="rect">
            <a:avLst/>
          </a:prstGeom>
          <a:noFill/>
          <a:ln w="9525">
            <a:noFill/>
            <a:miter lim="800000"/>
            <a:headEnd/>
            <a:tailEnd/>
          </a:ln>
        </p:spPr>
        <p:txBody>
          <a:bodyPr>
            <a:spAutoFit/>
          </a:bodyPr>
          <a:lstStyle/>
          <a:p>
            <a:pPr algn="l">
              <a:spcBef>
                <a:spcPct val="50000"/>
              </a:spcBef>
              <a:buClr>
                <a:schemeClr val="accent1"/>
              </a:buClr>
              <a:buSzPct val="90000"/>
              <a:buFont typeface="Monotype Sorts" pitchFamily="2" charset="2"/>
              <a:buNone/>
            </a:pPr>
            <a:r>
              <a:rPr kumimoji="1" lang="en-US" sz="2000" b="1" dirty="0">
                <a:solidFill>
                  <a:srgbClr val="FF0000"/>
                </a:solidFill>
                <a:latin typeface="Futura Bk BT"/>
              </a:rPr>
              <a:t> </a:t>
            </a:r>
            <a:r>
              <a:rPr kumimoji="1" lang="en-US" sz="2400" b="1" dirty="0">
                <a:solidFill>
                  <a:srgbClr val="FF0000"/>
                </a:solidFill>
                <a:latin typeface="Futura Bk BT"/>
              </a:rPr>
              <a:t>1576 – Determination of average length of one foot</a:t>
            </a:r>
            <a:endParaRPr lang="en-US" sz="2400" dirty="0">
              <a:latin typeface="Futura Bk BT"/>
            </a:endParaRPr>
          </a:p>
        </p:txBody>
      </p:sp>
      <p:sp>
        <p:nvSpPr>
          <p:cNvPr id="2054" name="Rectangle 10"/>
          <p:cNvSpPr>
            <a:spLocks noChangeArrowheads="1"/>
          </p:cNvSpPr>
          <p:nvPr/>
        </p:nvSpPr>
        <p:spPr bwMode="auto">
          <a:xfrm>
            <a:off x="3341688" y="5805488"/>
            <a:ext cx="2743200" cy="457200"/>
          </a:xfrm>
          <a:prstGeom prst="rect">
            <a:avLst/>
          </a:prstGeom>
          <a:noFill/>
          <a:ln w="9525">
            <a:noFill/>
            <a:miter lim="800000"/>
            <a:headEnd/>
            <a:tailEnd/>
          </a:ln>
        </p:spPr>
        <p:txBody>
          <a:bodyPr>
            <a:spAutoFit/>
          </a:bodyPr>
          <a:lstStyle/>
          <a:p>
            <a:pPr>
              <a:spcBef>
                <a:spcPct val="50000"/>
              </a:spcBef>
              <a:buClr>
                <a:schemeClr val="accent1"/>
              </a:buClr>
              <a:buSzPct val="90000"/>
              <a:buFont typeface="Monotype Sorts" pitchFamily="2" charset="2"/>
              <a:buNone/>
            </a:pPr>
            <a:r>
              <a:rPr kumimoji="1" lang="en-US" sz="2400" b="1" dirty="0">
                <a:solidFill>
                  <a:srgbClr val="FF0000"/>
                </a:solidFill>
                <a:latin typeface="Futura Bk BT"/>
              </a:rPr>
              <a:t>1 foot = </a:t>
            </a:r>
            <a:r>
              <a:rPr kumimoji="1" lang="en-US" sz="2400" b="1" dirty="0" smtClean="0">
                <a:solidFill>
                  <a:srgbClr val="FF0000"/>
                </a:solidFill>
                <a:latin typeface="Futura Bk BT"/>
              </a:rPr>
              <a:t>30.48</a:t>
            </a:r>
            <a:r>
              <a:rPr kumimoji="1" lang="tr-TR" sz="2400" b="1" dirty="0" smtClean="0">
                <a:solidFill>
                  <a:srgbClr val="FF0000"/>
                </a:solidFill>
                <a:latin typeface="Futura Bk BT"/>
              </a:rPr>
              <a:t> </a:t>
            </a:r>
            <a:r>
              <a:rPr kumimoji="1" lang="en-US" sz="2400" b="1" dirty="0" smtClean="0">
                <a:solidFill>
                  <a:srgbClr val="FF0000"/>
                </a:solidFill>
                <a:latin typeface="Futura Bk BT"/>
              </a:rPr>
              <a:t>cm</a:t>
            </a:r>
            <a:endParaRPr kumimoji="1" lang="en-US" sz="2400" b="1" dirty="0">
              <a:solidFill>
                <a:srgbClr val="FF0000"/>
              </a:solidFill>
              <a:latin typeface="Futura Bk BT"/>
            </a:endParaRPr>
          </a:p>
        </p:txBody>
      </p:sp>
      <p:graphicFrame>
        <p:nvGraphicFramePr>
          <p:cNvPr id="2050" name="Object 11"/>
          <p:cNvGraphicFramePr>
            <a:graphicFrameLocks noChangeAspect="1"/>
          </p:cNvGraphicFramePr>
          <p:nvPr/>
        </p:nvGraphicFramePr>
        <p:xfrm>
          <a:off x="1214414" y="1643050"/>
          <a:ext cx="6165873" cy="4232839"/>
        </p:xfrm>
        <a:graphic>
          <a:graphicData uri="http://schemas.openxmlformats.org/presentationml/2006/ole">
            <p:oleObj spid="_x0000_s2050" name="Bitmap Image" r:id="rId3" imgW="3982006" imgH="2734057" progId="PBrush">
              <p:embed/>
            </p:oleObj>
          </a:graphicData>
        </a:graphic>
      </p:graphicFrame>
      <p:sp>
        <p:nvSpPr>
          <p:cNvPr id="7"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rPr>
              <a:t>Historical review</a:t>
            </a:r>
            <a:endParaRPr lang="en-US" sz="3600" dirty="0">
              <a:solidFill>
                <a:schemeClr val="bg1"/>
              </a:solidFill>
              <a:latin typeface="Futura Bk BT"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0"/>
          </p:nvPr>
        </p:nvSpPr>
        <p:spPr/>
        <p:txBody>
          <a:bodyPr/>
          <a:lstStyle/>
          <a:p>
            <a:pPr>
              <a:defRPr/>
            </a:pPr>
            <a:fld id="{7488C396-31D6-40EB-A2CC-C1C4D686C640}" type="slidenum">
              <a:rPr lang="tr-TR"/>
              <a:pPr>
                <a:defRPr/>
              </a:pPr>
              <a:t>15</a:t>
            </a:fld>
            <a:endParaRPr lang="tr-TR" dirty="0"/>
          </a:p>
        </p:txBody>
      </p:sp>
      <p:sp>
        <p:nvSpPr>
          <p:cNvPr id="5"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rPr>
              <a:t>Historical review</a:t>
            </a:r>
            <a:r>
              <a:rPr lang="tr-TR" sz="3600" dirty="0" smtClean="0">
                <a:solidFill>
                  <a:schemeClr val="bg1"/>
                </a:solidFill>
                <a:latin typeface="Futura Bk BT" pitchFamily="34" charset="0"/>
              </a:rPr>
              <a:t>, in </a:t>
            </a:r>
            <a:r>
              <a:rPr lang="tr-TR" sz="3600" dirty="0" err="1" smtClean="0">
                <a:solidFill>
                  <a:schemeClr val="bg1"/>
                </a:solidFill>
                <a:latin typeface="Futura Bk BT" pitchFamily="34" charset="0"/>
              </a:rPr>
              <a:t>Turkey</a:t>
            </a:r>
            <a:endParaRPr lang="en-US" sz="3600" dirty="0">
              <a:solidFill>
                <a:schemeClr val="bg1"/>
              </a:solidFill>
              <a:latin typeface="Futura Bk BT" pitchFamily="34" charset="0"/>
            </a:endParaRPr>
          </a:p>
        </p:txBody>
      </p:sp>
      <p:graphicFrame>
        <p:nvGraphicFramePr>
          <p:cNvPr id="6" name="Group 43"/>
          <p:cNvGraphicFramePr>
            <a:graphicFrameLocks noGrp="1"/>
          </p:cNvGraphicFramePr>
          <p:nvPr/>
        </p:nvGraphicFramePr>
        <p:xfrm>
          <a:off x="1785918" y="1073690"/>
          <a:ext cx="6786610" cy="5523657"/>
        </p:xfrm>
        <a:graphic>
          <a:graphicData uri="http://schemas.openxmlformats.org/drawingml/2006/table">
            <a:tbl>
              <a:tblPr/>
              <a:tblGrid>
                <a:gridCol w="856994"/>
                <a:gridCol w="5929616"/>
              </a:tblGrid>
              <a:tr h="36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noProof="0" dirty="0" smtClean="0">
                          <a:ln>
                            <a:noFill/>
                          </a:ln>
                          <a:solidFill>
                            <a:schemeClr val="tx1"/>
                          </a:solidFill>
                          <a:effectLst/>
                          <a:latin typeface="Futura Bk BT"/>
                          <a:ea typeface="Gulim" charset="-127"/>
                          <a:cs typeface="Arial" pitchFamily="34" charset="0"/>
                        </a:rPr>
                        <a:t>1502</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noProof="0" dirty="0" err="1" smtClean="0">
                          <a:ln>
                            <a:noFill/>
                          </a:ln>
                          <a:solidFill>
                            <a:schemeClr val="tx1"/>
                          </a:solidFill>
                          <a:effectLst/>
                          <a:latin typeface="Futura Bk BT"/>
                          <a:ea typeface="Gulim" charset="-127"/>
                          <a:cs typeface="Arial" pitchFamily="34" charset="0"/>
                        </a:rPr>
                        <a:t>Kanuname-i</a:t>
                      </a:r>
                      <a:r>
                        <a:rPr kumimoji="0" lang="en-US" altLang="ko-KR" sz="1600" b="0" i="0" u="none" strike="noStrike" cap="none" normalizeH="0" baseline="0" noProof="0" dirty="0" smtClean="0">
                          <a:ln>
                            <a:noFill/>
                          </a:ln>
                          <a:solidFill>
                            <a:schemeClr val="tx1"/>
                          </a:solidFill>
                          <a:effectLst/>
                          <a:latin typeface="Futura Bk BT"/>
                          <a:ea typeface="Gulim" charset="-127"/>
                          <a:cs typeface="Arial" pitchFamily="34" charset="0"/>
                        </a:rPr>
                        <a:t> </a:t>
                      </a:r>
                      <a:r>
                        <a:rPr kumimoji="0" lang="en-US" altLang="ko-KR" sz="1600" b="0" i="0" u="none" strike="noStrike" cap="none" normalizeH="0" baseline="0" noProof="0" dirty="0" err="1" smtClean="0">
                          <a:ln>
                            <a:noFill/>
                          </a:ln>
                          <a:solidFill>
                            <a:schemeClr val="tx1"/>
                          </a:solidFill>
                          <a:effectLst/>
                          <a:latin typeface="Futura Bk BT"/>
                          <a:ea typeface="Gulim" charset="-127"/>
                          <a:cs typeface="Arial" pitchFamily="34" charset="0"/>
                        </a:rPr>
                        <a:t>İhtisab</a:t>
                      </a:r>
                      <a:r>
                        <a:rPr kumimoji="0" lang="en-US" altLang="ko-KR" sz="1600" b="0" i="0" u="none" strike="noStrike" cap="none" normalizeH="0" baseline="0" noProof="0" dirty="0" smtClean="0">
                          <a:ln>
                            <a:noFill/>
                          </a:ln>
                          <a:solidFill>
                            <a:schemeClr val="tx1"/>
                          </a:solidFill>
                          <a:effectLst/>
                          <a:latin typeface="Futura Bk BT"/>
                          <a:ea typeface="Gulim" charset="-127"/>
                          <a:cs typeface="Arial" pitchFamily="34" charset="0"/>
                        </a:rPr>
                        <a:t>-ı Bursa</a:t>
                      </a:r>
                      <a:r>
                        <a:rPr kumimoji="0" lang="tr-TR" altLang="ko-KR" sz="1600" b="0" i="0" u="none" strike="noStrike" cap="none" normalizeH="0" baseline="0" noProof="0" dirty="0" smtClean="0">
                          <a:ln>
                            <a:noFill/>
                          </a:ln>
                          <a:solidFill>
                            <a:schemeClr val="tx1"/>
                          </a:solidFill>
                          <a:effectLst/>
                          <a:latin typeface="Arial" pitchFamily="34" charset="0"/>
                          <a:ea typeface="Gulim" charset="-127"/>
                          <a:cs typeface="Arial" pitchFamily="34" charset="0"/>
                        </a:rPr>
                        <a:t>, </a:t>
                      </a:r>
                      <a:r>
                        <a:rPr kumimoji="0" lang="tr-TR" altLang="ko-KR" sz="1600" b="0" i="0" u="none" strike="noStrike" cap="none" normalizeH="0" baseline="0" noProof="0" dirty="0" err="1" smtClean="0">
                          <a:ln>
                            <a:noFill/>
                          </a:ln>
                          <a:solidFill>
                            <a:schemeClr val="tx1"/>
                          </a:solidFill>
                          <a:effectLst/>
                          <a:latin typeface="Arial" pitchFamily="34" charset="0"/>
                          <a:ea typeface="Gulim" charset="-127"/>
                          <a:cs typeface="Arial" pitchFamily="34" charset="0"/>
                        </a:rPr>
                        <a:t>Beyazit</a:t>
                      </a:r>
                      <a:r>
                        <a:rPr kumimoji="0" lang="tr-TR" altLang="ko-KR" sz="1600" b="0" i="0" u="none" strike="noStrike" cap="none" normalizeH="0" baseline="0" noProof="0" dirty="0" smtClean="0">
                          <a:ln>
                            <a:noFill/>
                          </a:ln>
                          <a:solidFill>
                            <a:schemeClr val="tx1"/>
                          </a:solidFill>
                          <a:effectLst/>
                          <a:latin typeface="Arial" pitchFamily="34" charset="0"/>
                          <a:ea typeface="Gulim" charset="-127"/>
                          <a:cs typeface="Arial" pitchFamily="34" charset="0"/>
                        </a:rPr>
                        <a:t> II</a:t>
                      </a:r>
                      <a:endParaRPr kumimoji="0" lang="en-US" altLang="ko-KR" sz="1600" b="0" i="0" u="none" strike="noStrike" cap="none" normalizeH="0" baseline="0" noProof="0" dirty="0" smtClean="0">
                        <a:ln>
                          <a:noFill/>
                        </a:ln>
                        <a:solidFill>
                          <a:schemeClr val="tx1"/>
                        </a:solidFill>
                        <a:effectLst/>
                        <a:latin typeface="Futura Bk BT"/>
                        <a:ea typeface="Gulim" charset="-127"/>
                        <a:cs typeface="Arial" pitchFamily="34" charset="0"/>
                      </a:endParaRP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6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noProof="0" dirty="0" smtClean="0">
                          <a:ln>
                            <a:noFill/>
                          </a:ln>
                          <a:solidFill>
                            <a:schemeClr val="tx1"/>
                          </a:solidFill>
                          <a:effectLst/>
                          <a:latin typeface="Futura Bk BT"/>
                          <a:ea typeface="Gulim" charset="-127"/>
                          <a:cs typeface="Arial" pitchFamily="34" charset="0"/>
                        </a:rPr>
                        <a:t>1869</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noProof="0" dirty="0" smtClean="0">
                          <a:ln>
                            <a:noFill/>
                          </a:ln>
                          <a:solidFill>
                            <a:schemeClr val="tx1"/>
                          </a:solidFill>
                          <a:effectLst/>
                          <a:latin typeface="Futura Bk BT"/>
                          <a:ea typeface="Gulim" charset="-127"/>
                          <a:cs typeface="Arial" pitchFamily="34" charset="0"/>
                        </a:rPr>
                        <a:t>Acceptance of Metric System</a:t>
                      </a:r>
                      <a:endParaRPr kumimoji="0" lang="en-US" altLang="ko-KR" sz="1600" b="0" i="0" u="none" strike="noStrike" kern="1200" cap="none" normalizeH="0" baseline="0" noProof="0" dirty="0" smtClean="0">
                        <a:ln>
                          <a:noFill/>
                        </a:ln>
                        <a:solidFill>
                          <a:schemeClr val="tx1"/>
                        </a:solidFill>
                        <a:effectLst/>
                        <a:latin typeface="Futura Bk BT"/>
                        <a:ea typeface="Gulim" charset="-127"/>
                        <a:cs typeface="Arial" pitchFamily="34" charset="0"/>
                      </a:endParaRP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6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1" i="0" u="none" strike="noStrike" cap="none" normalizeH="0" baseline="0" noProof="0" dirty="0" smtClean="0">
                          <a:ln>
                            <a:noFill/>
                          </a:ln>
                          <a:solidFill>
                            <a:schemeClr val="tx2"/>
                          </a:solidFill>
                          <a:effectLst/>
                          <a:latin typeface="Futura Bk BT"/>
                          <a:ea typeface="Gulim" charset="-127"/>
                          <a:cs typeface="Arial" pitchFamily="34" charset="0"/>
                        </a:rPr>
                        <a:t>1875</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1" i="0" u="none" strike="noStrike" cap="none" normalizeH="0" baseline="0" noProof="0" dirty="0" smtClean="0">
                          <a:ln>
                            <a:noFill/>
                          </a:ln>
                          <a:solidFill>
                            <a:schemeClr val="tx2"/>
                          </a:solidFill>
                          <a:effectLst/>
                          <a:latin typeface="Futura Bk BT"/>
                          <a:ea typeface="Gulim" charset="-127"/>
                          <a:cs typeface="Arial" pitchFamily="34" charset="0"/>
                        </a:rPr>
                        <a:t>Meter Convention</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6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noProof="0" smtClean="0">
                          <a:ln>
                            <a:noFill/>
                          </a:ln>
                          <a:solidFill>
                            <a:schemeClr val="tx1"/>
                          </a:solidFill>
                          <a:effectLst/>
                          <a:latin typeface="Futura Bk BT"/>
                          <a:ea typeface="Gulim" charset="-127"/>
                          <a:cs typeface="Arial" pitchFamily="34" charset="0"/>
                        </a:rPr>
                        <a:t>1931</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noProof="0" dirty="0" smtClean="0">
                          <a:ln>
                            <a:noFill/>
                          </a:ln>
                          <a:solidFill>
                            <a:schemeClr val="tx1"/>
                          </a:solidFill>
                          <a:effectLst/>
                          <a:latin typeface="Futura Bk BT"/>
                          <a:ea typeface="Gulim" charset="-127"/>
                          <a:cs typeface="Arial" pitchFamily="34" charset="0"/>
                        </a:rPr>
                        <a:t>Acceptance of Metric System in scope of Legal Metrology</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6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noProof="0" smtClean="0">
                          <a:ln>
                            <a:noFill/>
                          </a:ln>
                          <a:solidFill>
                            <a:schemeClr val="tx1"/>
                          </a:solidFill>
                          <a:effectLst/>
                          <a:latin typeface="Futura Bk BT"/>
                          <a:ea typeface="Gulim" charset="-127"/>
                          <a:cs typeface="Arial" pitchFamily="34" charset="0"/>
                        </a:rPr>
                        <a:t>1950</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noProof="0" dirty="0" smtClean="0">
                          <a:ln>
                            <a:noFill/>
                          </a:ln>
                          <a:solidFill>
                            <a:schemeClr val="tx1"/>
                          </a:solidFill>
                          <a:effectLst/>
                          <a:latin typeface="Futura Bk BT"/>
                          <a:ea typeface="Gulim" charset="-127"/>
                          <a:cs typeface="Arial" pitchFamily="34" charset="0"/>
                        </a:rPr>
                        <a:t>Metrological activities in Turkish Air Force</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6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noProof="0" smtClean="0">
                          <a:ln>
                            <a:noFill/>
                          </a:ln>
                          <a:solidFill>
                            <a:schemeClr val="tx1"/>
                          </a:solidFill>
                          <a:effectLst/>
                          <a:latin typeface="Futura Bk BT"/>
                          <a:ea typeface="Gulim" charset="-127"/>
                          <a:cs typeface="Arial" pitchFamily="34" charset="0"/>
                        </a:rPr>
                        <a:t>1960</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noProof="0" dirty="0" smtClean="0">
                          <a:ln>
                            <a:noFill/>
                          </a:ln>
                          <a:solidFill>
                            <a:schemeClr val="tx1"/>
                          </a:solidFill>
                          <a:effectLst/>
                          <a:latin typeface="Futura Bk BT"/>
                          <a:ea typeface="Gulim" charset="-127"/>
                          <a:cs typeface="Arial" pitchFamily="34" charset="0"/>
                        </a:rPr>
                        <a:t>Foundation of Turkish Standardization Institutes (TSE)</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6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noProof="0" smtClean="0">
                          <a:ln>
                            <a:noFill/>
                          </a:ln>
                          <a:solidFill>
                            <a:schemeClr val="tx1"/>
                          </a:solidFill>
                          <a:effectLst/>
                          <a:latin typeface="Futura Bk BT"/>
                          <a:ea typeface="Gulim" charset="-127"/>
                          <a:cs typeface="Arial" pitchFamily="34" charset="0"/>
                        </a:rPr>
                        <a:t>1970</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noProof="0" dirty="0" smtClean="0">
                          <a:ln>
                            <a:noFill/>
                          </a:ln>
                          <a:solidFill>
                            <a:schemeClr val="tx1"/>
                          </a:solidFill>
                          <a:effectLst/>
                          <a:latin typeface="Futura Bk BT"/>
                          <a:ea typeface="Dotum"/>
                          <a:cs typeface="Arial" pitchFamily="34" charset="0"/>
                        </a:rPr>
                        <a:t>Development in Automotive Industry</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67650">
                <a:tc>
                  <a:txBody>
                    <a:bodyPr/>
                    <a:lstStyle/>
                    <a:p>
                      <a:pPr marL="0" marR="0" lvl="0" indent="0" algn="ctr" defTabSz="914400" rtl="0" eaLnBrk="0" fontAlgn="base" latinLnBrk="0" hangingPunct="0">
                        <a:lnSpc>
                          <a:spcPct val="100000"/>
                        </a:lnSpc>
                        <a:spcBef>
                          <a:spcPct val="0"/>
                        </a:spcBef>
                        <a:spcAft>
                          <a:spcPct val="0"/>
                        </a:spcAft>
                        <a:buClr>
                          <a:schemeClr val="accent2"/>
                        </a:buClr>
                        <a:buSzTx/>
                        <a:buFont typeface="Wingdings" pitchFamily="2" charset="2"/>
                        <a:buNone/>
                        <a:tabLst/>
                      </a:pPr>
                      <a:r>
                        <a:rPr kumimoji="0" lang="en-US" altLang="ko-KR" sz="1600" b="0" i="0" u="none" strike="noStrike" cap="none" normalizeH="0" baseline="0" noProof="0" smtClean="0">
                          <a:ln>
                            <a:noFill/>
                          </a:ln>
                          <a:solidFill>
                            <a:schemeClr val="tx1"/>
                          </a:solidFill>
                          <a:effectLst/>
                          <a:latin typeface="Futura Bk BT"/>
                          <a:ea typeface="Gulim" charset="-127"/>
                          <a:cs typeface="Arial" pitchFamily="34" charset="0"/>
                        </a:rPr>
                        <a:t>1982</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noProof="0" dirty="0" smtClean="0">
                          <a:ln>
                            <a:noFill/>
                          </a:ln>
                          <a:solidFill>
                            <a:schemeClr val="tx1"/>
                          </a:solidFill>
                          <a:effectLst/>
                          <a:latin typeface="Futura Bk BT"/>
                          <a:ea typeface="Gulim" charset="-127"/>
                          <a:cs typeface="Arial" pitchFamily="34" charset="0"/>
                        </a:rPr>
                        <a:t>Feasibility study for Scientific Metrology</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53274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1" i="0" u="none" strike="noStrike" cap="none" normalizeH="0" baseline="0" noProof="0" smtClean="0">
                          <a:ln>
                            <a:noFill/>
                          </a:ln>
                          <a:solidFill>
                            <a:schemeClr val="tx2"/>
                          </a:solidFill>
                          <a:effectLst/>
                          <a:latin typeface="Futura Bk BT"/>
                          <a:ea typeface="Gulim" charset="-127"/>
                          <a:cs typeface="Arial" pitchFamily="34" charset="0"/>
                        </a:rPr>
                        <a:t>1986</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600" b="1" i="0" u="none" strike="noStrike" kern="1200" cap="none" normalizeH="0" baseline="0" noProof="0" dirty="0" smtClean="0">
                          <a:ln>
                            <a:noFill/>
                          </a:ln>
                          <a:solidFill>
                            <a:schemeClr val="tx2"/>
                          </a:solidFill>
                          <a:effectLst/>
                          <a:latin typeface="Futura Bk BT"/>
                          <a:ea typeface="Dotum"/>
                          <a:cs typeface="Arial" pitchFamily="34" charset="0"/>
                        </a:rPr>
                        <a:t>Foundation of </a:t>
                      </a:r>
                      <a:r>
                        <a:rPr kumimoji="0" lang="en-US" altLang="ko-KR" sz="1600" b="1" i="0" u="none" strike="noStrike" kern="1200" cap="none" normalizeH="0" baseline="0" noProof="0" dirty="0" err="1" smtClean="0">
                          <a:ln>
                            <a:noFill/>
                          </a:ln>
                          <a:solidFill>
                            <a:schemeClr val="tx2"/>
                          </a:solidFill>
                          <a:effectLst/>
                          <a:latin typeface="Futura Bk BT"/>
                          <a:ea typeface="Dotum"/>
                          <a:cs typeface="Arial" pitchFamily="34" charset="0"/>
                        </a:rPr>
                        <a:t>Milli</a:t>
                      </a:r>
                      <a:r>
                        <a:rPr kumimoji="0" lang="en-US" altLang="ko-KR" sz="1600" b="1" i="0" u="none" strike="noStrike" kern="1200" cap="none" normalizeH="0" baseline="0" noProof="0" dirty="0" smtClean="0">
                          <a:ln>
                            <a:noFill/>
                          </a:ln>
                          <a:solidFill>
                            <a:schemeClr val="tx2"/>
                          </a:solidFill>
                          <a:effectLst/>
                          <a:latin typeface="Futura Bk BT"/>
                          <a:ea typeface="Dotum"/>
                          <a:cs typeface="Arial" pitchFamily="34" charset="0"/>
                        </a:rPr>
                        <a:t> </a:t>
                      </a:r>
                      <a:r>
                        <a:rPr kumimoji="0" lang="en-US" altLang="ko-KR" sz="1600" b="1" i="0" u="none" strike="noStrike" kern="1200" cap="none" normalizeH="0" baseline="0" noProof="0" dirty="0" err="1" smtClean="0">
                          <a:ln>
                            <a:noFill/>
                          </a:ln>
                          <a:solidFill>
                            <a:schemeClr val="tx2"/>
                          </a:solidFill>
                          <a:effectLst/>
                          <a:latin typeface="Futura Bk BT"/>
                          <a:ea typeface="Dotum"/>
                          <a:cs typeface="Arial" pitchFamily="34" charset="0"/>
                        </a:rPr>
                        <a:t>Fizik</a:t>
                      </a:r>
                      <a:r>
                        <a:rPr kumimoji="0" lang="en-US" altLang="ko-KR" sz="1600" b="1" i="0" u="none" strike="noStrike" kern="1200" cap="none" normalizeH="0" baseline="0" noProof="0" dirty="0" smtClean="0">
                          <a:ln>
                            <a:noFill/>
                          </a:ln>
                          <a:solidFill>
                            <a:schemeClr val="tx2"/>
                          </a:solidFill>
                          <a:effectLst/>
                          <a:latin typeface="Futura Bk BT"/>
                          <a:ea typeface="Dotum"/>
                          <a:cs typeface="Arial" pitchFamily="34" charset="0"/>
                        </a:rPr>
                        <a:t> </a:t>
                      </a:r>
                      <a:r>
                        <a:rPr kumimoji="0" lang="en-US" altLang="ko-KR" sz="1600" b="1" i="0" u="none" strike="noStrike" kern="1200" cap="none" normalizeH="0" baseline="0" noProof="0" dirty="0" err="1" smtClean="0">
                          <a:ln>
                            <a:noFill/>
                          </a:ln>
                          <a:solidFill>
                            <a:schemeClr val="tx2"/>
                          </a:solidFill>
                          <a:effectLst/>
                          <a:latin typeface="Futura Bk BT"/>
                          <a:ea typeface="Dotum"/>
                          <a:cs typeface="Arial" pitchFamily="34" charset="0"/>
                        </a:rPr>
                        <a:t>ve</a:t>
                      </a:r>
                      <a:r>
                        <a:rPr kumimoji="0" lang="en-US" altLang="ko-KR" sz="1600" b="1" i="0" u="none" strike="noStrike" kern="1200" cap="none" normalizeH="0" baseline="0" noProof="0" dirty="0" smtClean="0">
                          <a:ln>
                            <a:noFill/>
                          </a:ln>
                          <a:solidFill>
                            <a:schemeClr val="tx2"/>
                          </a:solidFill>
                          <a:effectLst/>
                          <a:latin typeface="Futura Bk BT"/>
                          <a:ea typeface="Dotum"/>
                          <a:cs typeface="Arial" pitchFamily="34" charset="0"/>
                        </a:rPr>
                        <a:t> </a:t>
                      </a:r>
                      <a:r>
                        <a:rPr kumimoji="0" lang="en-US" altLang="ko-KR" sz="1600" b="1" i="0" u="none" strike="noStrike" kern="1200" cap="none" normalizeH="0" baseline="0" noProof="0" dirty="0" err="1" smtClean="0">
                          <a:ln>
                            <a:noFill/>
                          </a:ln>
                          <a:solidFill>
                            <a:schemeClr val="tx2"/>
                          </a:solidFill>
                          <a:effectLst/>
                          <a:latin typeface="Futura Bk BT"/>
                          <a:ea typeface="Dotum"/>
                          <a:cs typeface="Arial" pitchFamily="34" charset="0"/>
                        </a:rPr>
                        <a:t>Teknik</a:t>
                      </a:r>
                      <a:r>
                        <a:rPr kumimoji="0" lang="en-US" altLang="ko-KR" sz="1600" b="1" i="0" u="none" strike="noStrike" kern="1200" cap="none" normalizeH="0" baseline="0" noProof="0" dirty="0" smtClean="0">
                          <a:ln>
                            <a:noFill/>
                          </a:ln>
                          <a:solidFill>
                            <a:schemeClr val="tx2"/>
                          </a:solidFill>
                          <a:effectLst/>
                          <a:latin typeface="Futura Bk BT"/>
                          <a:ea typeface="Dotum"/>
                          <a:cs typeface="Arial" pitchFamily="34" charset="0"/>
                        </a:rPr>
                        <a:t> </a:t>
                      </a:r>
                      <a:r>
                        <a:rPr kumimoji="0" lang="en-US" altLang="ko-KR" sz="1600" b="1" i="0" u="none" strike="noStrike" kern="1200" cap="none" normalizeH="0" baseline="0" noProof="0" dirty="0" err="1" smtClean="0">
                          <a:ln>
                            <a:noFill/>
                          </a:ln>
                          <a:solidFill>
                            <a:schemeClr val="tx2"/>
                          </a:solidFill>
                          <a:effectLst/>
                          <a:latin typeface="Futura Bk BT"/>
                          <a:ea typeface="Dotum"/>
                          <a:cs typeface="Arial" pitchFamily="34" charset="0"/>
                        </a:rPr>
                        <a:t>Ölçme</a:t>
                      </a:r>
                      <a:r>
                        <a:rPr kumimoji="0" lang="en-US" altLang="ko-KR" sz="1600" b="1" i="0" u="none" strike="noStrike" kern="1200" cap="none" normalizeH="0" baseline="0" noProof="0" dirty="0" smtClean="0">
                          <a:ln>
                            <a:noFill/>
                          </a:ln>
                          <a:solidFill>
                            <a:schemeClr val="tx2"/>
                          </a:solidFill>
                          <a:effectLst/>
                          <a:latin typeface="Futura Bk BT"/>
                          <a:ea typeface="Dotum"/>
                          <a:cs typeface="Arial" pitchFamily="34" charset="0"/>
                        </a:rPr>
                        <a:t> </a:t>
                      </a:r>
                      <a:r>
                        <a:rPr kumimoji="0" lang="en-US" altLang="ko-KR" sz="1600" b="1" i="0" u="none" strike="noStrike" kern="1200" cap="none" normalizeH="0" baseline="0" noProof="0" dirty="0" err="1" smtClean="0">
                          <a:ln>
                            <a:noFill/>
                          </a:ln>
                          <a:solidFill>
                            <a:schemeClr val="tx2"/>
                          </a:solidFill>
                          <a:effectLst/>
                          <a:latin typeface="Futura Bk BT"/>
                          <a:ea typeface="Dotum"/>
                          <a:cs typeface="Arial" pitchFamily="34" charset="0"/>
                        </a:rPr>
                        <a:t>Standartları</a:t>
                      </a:r>
                      <a:r>
                        <a:rPr kumimoji="0" lang="en-US" altLang="ko-KR" sz="1600" b="1" i="0" u="none" strike="noStrike" kern="1200" cap="none" normalizeH="0" baseline="0" noProof="0" dirty="0" smtClean="0">
                          <a:ln>
                            <a:noFill/>
                          </a:ln>
                          <a:solidFill>
                            <a:schemeClr val="tx2"/>
                          </a:solidFill>
                          <a:effectLst/>
                          <a:latin typeface="Futura Bk BT"/>
                          <a:ea typeface="Dotum"/>
                          <a:cs typeface="Arial" pitchFamily="34" charset="0"/>
                        </a:rPr>
                        <a:t> </a:t>
                      </a:r>
                      <a:r>
                        <a:rPr kumimoji="0" lang="en-US" altLang="ko-KR" sz="1600" b="1" i="0" u="none" strike="noStrike" kern="1200" cap="none" normalizeH="0" baseline="0" noProof="0" dirty="0" err="1" smtClean="0">
                          <a:ln>
                            <a:noFill/>
                          </a:ln>
                          <a:solidFill>
                            <a:schemeClr val="tx2"/>
                          </a:solidFill>
                          <a:effectLst/>
                          <a:latin typeface="Futura Bk BT"/>
                          <a:ea typeface="Dotum"/>
                          <a:cs typeface="Arial" pitchFamily="34" charset="0"/>
                        </a:rPr>
                        <a:t>Merkezi</a:t>
                      </a:r>
                      <a:r>
                        <a:rPr kumimoji="0" lang="en-US" altLang="ko-KR" sz="1600" b="1" i="0" u="none" strike="noStrike" kern="1200" cap="none" normalizeH="0" baseline="0" noProof="0" dirty="0" smtClean="0">
                          <a:ln>
                            <a:noFill/>
                          </a:ln>
                          <a:solidFill>
                            <a:schemeClr val="tx2"/>
                          </a:solidFill>
                          <a:effectLst/>
                          <a:latin typeface="Futura Bk BT"/>
                          <a:ea typeface="Dotum"/>
                          <a:cs typeface="Arial" pitchFamily="34" charset="0"/>
                        </a:rPr>
                        <a:t> (MFÖSM) under T</a:t>
                      </a:r>
                      <a:r>
                        <a:rPr kumimoji="0" lang="tr-TR" altLang="ko-KR" sz="1600" b="1" i="0" u="none" strike="noStrike" kern="1200" cap="none" normalizeH="0" baseline="0" noProof="0" dirty="0" smtClean="0">
                          <a:ln>
                            <a:noFill/>
                          </a:ln>
                          <a:solidFill>
                            <a:schemeClr val="tx2"/>
                          </a:solidFill>
                          <a:effectLst/>
                          <a:latin typeface="Arial" pitchFamily="34" charset="0"/>
                          <a:ea typeface="Dotum"/>
                          <a:cs typeface="Arial" pitchFamily="34" charset="0"/>
                        </a:rPr>
                        <a:t>UBITAK</a:t>
                      </a:r>
                      <a:endParaRPr kumimoji="0" lang="en-US" altLang="ko-KR" sz="1600" b="1" i="0" u="none" strike="noStrike" kern="1200" cap="none" normalizeH="0" baseline="0" noProof="0" dirty="0" smtClean="0">
                        <a:ln>
                          <a:noFill/>
                        </a:ln>
                        <a:solidFill>
                          <a:schemeClr val="tx2"/>
                        </a:solidFill>
                        <a:effectLst/>
                        <a:latin typeface="Futura Bk BT"/>
                        <a:ea typeface="Dotum"/>
                        <a:cs typeface="Arial" pitchFamily="34" charset="0"/>
                      </a:endParaRP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53274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1" i="0" u="none" strike="noStrike" cap="none" normalizeH="0" baseline="0" noProof="0" smtClean="0">
                          <a:ln>
                            <a:noFill/>
                          </a:ln>
                          <a:solidFill>
                            <a:schemeClr val="tx2"/>
                          </a:solidFill>
                          <a:effectLst/>
                          <a:latin typeface="Futura Bk BT"/>
                          <a:ea typeface="Gulim" charset="-127"/>
                          <a:cs typeface="Arial" pitchFamily="34" charset="0"/>
                        </a:rPr>
                        <a:t>1992</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kern="1200" cap="none" normalizeH="0" baseline="0" noProof="0" dirty="0" smtClean="0">
                          <a:ln>
                            <a:noFill/>
                          </a:ln>
                          <a:solidFill>
                            <a:schemeClr val="tx2"/>
                          </a:solidFill>
                          <a:effectLst/>
                          <a:latin typeface="Futura Bk BT"/>
                          <a:ea typeface="Dotum"/>
                          <a:cs typeface="Arial" pitchFamily="34" charset="0"/>
                        </a:rPr>
                        <a:t>Foundation of TUBİTAK UME</a:t>
                      </a:r>
                      <a:endParaRPr kumimoji="0" lang="en-US" altLang="ko-KR" sz="1600" b="1" i="0" u="none" strike="noStrike" kern="1200" cap="none" normalizeH="0" baseline="0" noProof="0" dirty="0" smtClean="0">
                        <a:ln>
                          <a:noFill/>
                        </a:ln>
                        <a:solidFill>
                          <a:schemeClr val="tx2"/>
                        </a:solidFill>
                        <a:effectLst/>
                        <a:latin typeface="Futura Bk BT"/>
                        <a:ea typeface="Dotum"/>
                        <a:cs typeface="Arial" pitchFamily="34" charset="0"/>
                      </a:endParaRP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6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600" kern="1200" noProof="0" smtClean="0">
                          <a:solidFill>
                            <a:schemeClr val="tx1"/>
                          </a:solidFill>
                          <a:latin typeface="Futura Bk BT"/>
                          <a:ea typeface="+mn-ea"/>
                          <a:cs typeface="Arial" pitchFamily="34" charset="0"/>
                        </a:rPr>
                        <a:t>1997</a:t>
                      </a:r>
                      <a:endParaRPr kumimoji="0" lang="en-US" altLang="ko-KR" sz="1600" b="0" i="0" u="none" strike="noStrike" cap="none" normalizeH="0" baseline="0" noProof="0" smtClean="0">
                        <a:ln>
                          <a:noFill/>
                        </a:ln>
                        <a:solidFill>
                          <a:schemeClr val="tx1"/>
                        </a:solidFill>
                        <a:effectLst/>
                        <a:latin typeface="Futura Bk BT"/>
                        <a:ea typeface="Gulim" charset="-127"/>
                        <a:cs typeface="Arial" pitchFamily="34" charset="0"/>
                      </a:endParaRP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600" kern="1200" noProof="0" dirty="0" smtClean="0">
                          <a:solidFill>
                            <a:schemeClr val="tx1"/>
                          </a:solidFill>
                          <a:latin typeface="Futura Bk BT"/>
                          <a:ea typeface="+mn-ea"/>
                          <a:cs typeface="Arial" pitchFamily="34" charset="0"/>
                        </a:rPr>
                        <a:t>Full</a:t>
                      </a:r>
                      <a:r>
                        <a:rPr lang="en-US" sz="1600" kern="1200" baseline="0" noProof="0" dirty="0" smtClean="0">
                          <a:solidFill>
                            <a:schemeClr val="tx1"/>
                          </a:solidFill>
                          <a:latin typeface="Futura Bk BT"/>
                          <a:ea typeface="+mn-ea"/>
                          <a:cs typeface="Arial" pitchFamily="34" charset="0"/>
                        </a:rPr>
                        <a:t> Membership of UME to </a:t>
                      </a:r>
                      <a:r>
                        <a:rPr lang="en-US" sz="1600" kern="1200" noProof="0" dirty="0" smtClean="0">
                          <a:solidFill>
                            <a:schemeClr val="tx1"/>
                          </a:solidFill>
                          <a:latin typeface="Futura Bk BT"/>
                          <a:ea typeface="+mn-ea"/>
                          <a:cs typeface="Arial" pitchFamily="34" charset="0"/>
                        </a:rPr>
                        <a:t>EUROMET</a:t>
                      </a:r>
                      <a:endParaRPr kumimoji="0" lang="en-US" altLang="ko-KR" sz="1600" b="0" i="0" u="none" strike="noStrike" kern="1200" cap="none" normalizeH="0" baseline="0" noProof="0" dirty="0" smtClean="0">
                        <a:ln>
                          <a:noFill/>
                        </a:ln>
                        <a:solidFill>
                          <a:schemeClr val="tx1"/>
                        </a:solidFill>
                        <a:effectLst/>
                        <a:latin typeface="Futura Bk BT"/>
                        <a:ea typeface="Dotum"/>
                        <a:cs typeface="Arial" pitchFamily="34" charset="0"/>
                      </a:endParaRP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6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600" kern="1200" noProof="0" smtClean="0">
                          <a:solidFill>
                            <a:schemeClr val="tx1"/>
                          </a:solidFill>
                          <a:latin typeface="Futura Bk BT"/>
                          <a:ea typeface="+mn-ea"/>
                          <a:cs typeface="Arial" pitchFamily="34" charset="0"/>
                        </a:rPr>
                        <a:t>1997</a:t>
                      </a:r>
                      <a:endParaRPr kumimoji="0" lang="en-US" altLang="ko-KR" sz="1600" b="0" i="0" u="none" strike="noStrike" cap="none" normalizeH="0" baseline="0" noProof="0" smtClean="0">
                        <a:ln>
                          <a:noFill/>
                        </a:ln>
                        <a:solidFill>
                          <a:schemeClr val="tx1"/>
                        </a:solidFill>
                        <a:effectLst/>
                        <a:latin typeface="Futura Bk BT"/>
                        <a:ea typeface="Gulim" charset="-127"/>
                        <a:cs typeface="Arial" pitchFamily="34" charset="0"/>
                      </a:endParaRP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kern="1200" noProof="0" dirty="0" smtClean="0">
                          <a:solidFill>
                            <a:schemeClr val="tx1"/>
                          </a:solidFill>
                          <a:latin typeface="Futura Bk BT"/>
                          <a:ea typeface="+mn-ea"/>
                          <a:cs typeface="Arial" pitchFamily="34" charset="0"/>
                        </a:rPr>
                        <a:t>Membership</a:t>
                      </a:r>
                      <a:r>
                        <a:rPr lang="en-US" sz="1600" kern="1200" baseline="0" noProof="0" dirty="0" smtClean="0">
                          <a:solidFill>
                            <a:schemeClr val="tx1"/>
                          </a:solidFill>
                          <a:latin typeface="Futura Bk BT"/>
                          <a:ea typeface="+mn-ea"/>
                          <a:cs typeface="Arial" pitchFamily="34" charset="0"/>
                        </a:rPr>
                        <a:t> of </a:t>
                      </a:r>
                      <a:r>
                        <a:rPr lang="en-US" sz="1600" kern="1200" noProof="0" dirty="0" smtClean="0">
                          <a:solidFill>
                            <a:schemeClr val="tx1"/>
                          </a:solidFill>
                          <a:latin typeface="Futura Bk BT"/>
                          <a:ea typeface="+mn-ea"/>
                          <a:cs typeface="Arial" pitchFamily="34" charset="0"/>
                        </a:rPr>
                        <a:t>UME’ to EURACHEM</a:t>
                      </a:r>
                      <a:endParaRPr kumimoji="0" lang="en-US" altLang="ko-KR" sz="1600" b="0" i="0" u="none" strike="noStrike" kern="1200" cap="none" normalizeH="0" baseline="0" noProof="0" dirty="0" smtClean="0">
                        <a:ln>
                          <a:noFill/>
                        </a:ln>
                        <a:solidFill>
                          <a:schemeClr val="tx1"/>
                        </a:solidFill>
                        <a:effectLst/>
                        <a:latin typeface="Futura Bk BT"/>
                        <a:ea typeface="Dotum"/>
                        <a:cs typeface="Arial" pitchFamily="34" charset="0"/>
                      </a:endParaRP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6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noProof="0" smtClean="0">
                          <a:ln>
                            <a:noFill/>
                          </a:ln>
                          <a:solidFill>
                            <a:schemeClr val="tx1"/>
                          </a:solidFill>
                          <a:effectLst/>
                          <a:latin typeface="Futura Bk BT"/>
                          <a:ea typeface="Gulim" charset="-127"/>
                          <a:cs typeface="Arial" pitchFamily="34" charset="0"/>
                        </a:rPr>
                        <a:t>1999</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noProof="0" dirty="0" smtClean="0">
                          <a:ln>
                            <a:noFill/>
                          </a:ln>
                          <a:solidFill>
                            <a:schemeClr val="tx1"/>
                          </a:solidFill>
                          <a:effectLst/>
                          <a:latin typeface="Futura Bk BT"/>
                          <a:ea typeface="Gulim" charset="-127"/>
                          <a:cs typeface="Arial" pitchFamily="34" charset="0"/>
                        </a:rPr>
                        <a:t>Foundation of Turkish Accreditation Agency (TURKAK)</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67650">
                <a:tc>
                  <a:txBody>
                    <a:bodyPr/>
                    <a:lstStyle/>
                    <a:p>
                      <a:pPr marL="0" marR="0" lvl="0" indent="0" algn="ctr" defTabSz="914400" rtl="0" eaLnBrk="0" fontAlgn="base" latinLnBrk="0" hangingPunct="0">
                        <a:lnSpc>
                          <a:spcPct val="100000"/>
                        </a:lnSpc>
                        <a:spcBef>
                          <a:spcPct val="0"/>
                        </a:spcBef>
                        <a:spcAft>
                          <a:spcPct val="0"/>
                        </a:spcAft>
                        <a:buClr>
                          <a:schemeClr val="accent2"/>
                        </a:buClr>
                        <a:buSzTx/>
                        <a:buFont typeface="Wingdings" pitchFamily="2" charset="2"/>
                        <a:buNone/>
                        <a:tabLst/>
                      </a:pPr>
                      <a:r>
                        <a:rPr kumimoji="0" lang="en-US" altLang="ko-KR" sz="1600" b="1" i="0" u="none" strike="noStrike" cap="none" normalizeH="0" baseline="0" noProof="0" smtClean="0">
                          <a:ln>
                            <a:noFill/>
                          </a:ln>
                          <a:solidFill>
                            <a:schemeClr val="tx2"/>
                          </a:solidFill>
                          <a:effectLst/>
                          <a:latin typeface="Futura Bk BT"/>
                          <a:ea typeface="Gulim" charset="-127"/>
                          <a:cs typeface="Arial" pitchFamily="34" charset="0"/>
                        </a:rPr>
                        <a:t>1999</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1" i="0" u="none" strike="noStrike" kern="1200" cap="none" normalizeH="0" baseline="0" noProof="0" dirty="0" smtClean="0">
                          <a:ln>
                            <a:noFill/>
                          </a:ln>
                          <a:solidFill>
                            <a:schemeClr val="tx2"/>
                          </a:solidFill>
                          <a:effectLst/>
                          <a:latin typeface="Futura Bk BT"/>
                          <a:ea typeface="Dotum"/>
                          <a:cs typeface="Arial" pitchFamily="34" charset="0"/>
                        </a:rPr>
                        <a:t>Signature of CIPM Mutual Recognition Arrangement (MRA</a:t>
                      </a:r>
                      <a:r>
                        <a:rPr kumimoji="0" lang="en-US" altLang="ko-KR" sz="1600" b="1" i="0" u="none" strike="noStrike" cap="none" normalizeH="0" baseline="0" noProof="0" dirty="0" smtClean="0">
                          <a:ln>
                            <a:noFill/>
                          </a:ln>
                          <a:solidFill>
                            <a:schemeClr val="tx2"/>
                          </a:solidFill>
                          <a:effectLst/>
                          <a:latin typeface="Futura Bk BT"/>
                          <a:ea typeface="Dotum"/>
                          <a:cs typeface="Arial" pitchFamily="34" charset="0"/>
                        </a:rPr>
                        <a:t>)</a:t>
                      </a:r>
                    </a:p>
                  </a:txBody>
                  <a:tcPr marL="91438" marR="91438" marT="45715" marB="45715"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61441" name="Picture 1"/>
          <p:cNvPicPr>
            <a:picLocks noChangeAspect="1" noChangeArrowheads="1"/>
          </p:cNvPicPr>
          <p:nvPr/>
        </p:nvPicPr>
        <p:blipFill>
          <a:blip r:embed="rId2" cstate="print"/>
          <a:srcRect/>
          <a:stretch>
            <a:fillRect/>
          </a:stretch>
        </p:blipFill>
        <p:spPr bwMode="auto">
          <a:xfrm>
            <a:off x="428596" y="1000108"/>
            <a:ext cx="981075" cy="21288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pPr>
              <a:defRPr/>
            </a:pPr>
            <a:fld id="{5417C2A7-5862-4E69-830F-A85441196FC9}" type="slidenum">
              <a:rPr lang="tr-TR"/>
              <a:pPr>
                <a:defRPr/>
              </a:pPr>
              <a:t>16</a:t>
            </a:fld>
            <a:endParaRPr lang="tr-TR"/>
          </a:p>
        </p:txBody>
      </p:sp>
      <p:sp>
        <p:nvSpPr>
          <p:cNvPr id="20485" name="Rectangle 4"/>
          <p:cNvSpPr>
            <a:spLocks noChangeArrowheads="1"/>
          </p:cNvSpPr>
          <p:nvPr/>
        </p:nvSpPr>
        <p:spPr bwMode="auto">
          <a:xfrm>
            <a:off x="755650" y="906463"/>
            <a:ext cx="8229600" cy="5330825"/>
          </a:xfrm>
          <a:prstGeom prst="rect">
            <a:avLst/>
          </a:prstGeom>
          <a:noFill/>
          <a:ln w="9525" algn="ctr">
            <a:noFill/>
            <a:miter lim="800000"/>
            <a:headEnd/>
            <a:tailEnd/>
          </a:ln>
        </p:spPr>
        <p:txBody>
          <a:bodyPr/>
          <a:lstStyle/>
          <a:p>
            <a:pPr marL="342900" indent="-342900" algn="l" eaLnBrk="1" hangingPunct="1">
              <a:lnSpc>
                <a:spcPct val="80000"/>
              </a:lnSpc>
              <a:spcBef>
                <a:spcPct val="20000"/>
              </a:spcBef>
              <a:buFontTx/>
              <a:buChar char="•"/>
            </a:pPr>
            <a:endParaRPr lang="tr-TR" sz="1400">
              <a:latin typeface="Arial" charset="0"/>
            </a:endParaRPr>
          </a:p>
        </p:txBody>
      </p:sp>
      <p:sp>
        <p:nvSpPr>
          <p:cNvPr id="20487" name="Text Box 6"/>
          <p:cNvSpPr txBox="1">
            <a:spLocks noChangeArrowheads="1"/>
          </p:cNvSpPr>
          <p:nvPr/>
        </p:nvSpPr>
        <p:spPr bwMode="auto">
          <a:xfrm>
            <a:off x="785786" y="1571612"/>
            <a:ext cx="7620000" cy="3877985"/>
          </a:xfrm>
          <a:prstGeom prst="rect">
            <a:avLst/>
          </a:prstGeom>
          <a:noFill/>
          <a:ln w="9525">
            <a:noFill/>
            <a:miter lim="800000"/>
            <a:headEnd/>
            <a:tailEnd/>
          </a:ln>
        </p:spPr>
        <p:txBody>
          <a:bodyPr>
            <a:spAutoFit/>
          </a:bodyPr>
          <a:lstStyle/>
          <a:p>
            <a:pPr algn="just">
              <a:spcBef>
                <a:spcPct val="50000"/>
              </a:spcBef>
            </a:pPr>
            <a:r>
              <a:rPr lang="en-US" sz="2400" dirty="0" smtClean="0">
                <a:solidFill>
                  <a:srgbClr val="FF0000"/>
                </a:solidFill>
                <a:latin typeface="Futura Bk BT"/>
              </a:rPr>
              <a:t>Previous definitions of measurement units</a:t>
            </a:r>
            <a:endParaRPr lang="tr-TR" sz="2400" b="1" dirty="0">
              <a:solidFill>
                <a:srgbClr val="FF0000"/>
              </a:solidFill>
              <a:latin typeface="Arial" charset="0"/>
            </a:endParaRPr>
          </a:p>
          <a:p>
            <a:pPr algn="just">
              <a:spcBef>
                <a:spcPct val="50000"/>
              </a:spcBef>
            </a:pPr>
            <a:endParaRPr lang="tr-TR" sz="2400" dirty="0" smtClean="0">
              <a:solidFill>
                <a:srgbClr val="FF0000"/>
              </a:solidFill>
              <a:latin typeface="Futura Bk BT"/>
            </a:endParaRPr>
          </a:p>
          <a:p>
            <a:pPr algn="just">
              <a:spcBef>
                <a:spcPct val="50000"/>
              </a:spcBef>
            </a:pPr>
            <a:r>
              <a:rPr lang="en-US" sz="2400" dirty="0" smtClean="0">
                <a:solidFill>
                  <a:srgbClr val="FF0000"/>
                </a:solidFill>
                <a:latin typeface="Futura Bk BT"/>
              </a:rPr>
              <a:t>The </a:t>
            </a:r>
            <a:r>
              <a:rPr lang="en-US" sz="2400" dirty="0">
                <a:solidFill>
                  <a:srgbClr val="FF0000"/>
                </a:solidFill>
                <a:latin typeface="Futura Bk BT"/>
              </a:rPr>
              <a:t>met</a:t>
            </a:r>
            <a:r>
              <a:rPr lang="tr-TR" sz="2400" dirty="0">
                <a:solidFill>
                  <a:srgbClr val="FF0000"/>
                </a:solidFill>
                <a:latin typeface="Arial" charset="0"/>
              </a:rPr>
              <a:t>e</a:t>
            </a:r>
            <a:r>
              <a:rPr lang="en-US" sz="2400" dirty="0">
                <a:solidFill>
                  <a:srgbClr val="FF0000"/>
                </a:solidFill>
                <a:latin typeface="Futura Bk BT"/>
              </a:rPr>
              <a:t>r</a:t>
            </a:r>
            <a:r>
              <a:rPr lang="en-US" sz="2400" dirty="0">
                <a:latin typeface="Futura Bk BT"/>
              </a:rPr>
              <a:t> is 1/10 000 000 of distance of the north pole to equator along the meridian through Paris</a:t>
            </a:r>
            <a:endParaRPr lang="tr-TR" sz="2400" dirty="0">
              <a:latin typeface="Arial" charset="0"/>
            </a:endParaRPr>
          </a:p>
          <a:p>
            <a:pPr algn="just">
              <a:spcBef>
                <a:spcPct val="50000"/>
              </a:spcBef>
            </a:pPr>
            <a:endParaRPr lang="tr-TR" sz="2400" dirty="0" smtClean="0">
              <a:solidFill>
                <a:srgbClr val="FF0000"/>
              </a:solidFill>
              <a:latin typeface="Futura Bk BT"/>
            </a:endParaRPr>
          </a:p>
          <a:p>
            <a:pPr algn="just">
              <a:spcBef>
                <a:spcPct val="50000"/>
              </a:spcBef>
            </a:pPr>
            <a:r>
              <a:rPr lang="en-US" sz="2400" dirty="0" smtClean="0">
                <a:solidFill>
                  <a:srgbClr val="FF0000"/>
                </a:solidFill>
                <a:latin typeface="Futura Bk BT"/>
              </a:rPr>
              <a:t>The </a:t>
            </a:r>
            <a:r>
              <a:rPr lang="en-US" sz="2400" dirty="0">
                <a:solidFill>
                  <a:srgbClr val="FF0000"/>
                </a:solidFill>
                <a:latin typeface="Futura Bk BT"/>
              </a:rPr>
              <a:t>kilogram</a:t>
            </a:r>
            <a:r>
              <a:rPr lang="en-US" sz="2400" dirty="0">
                <a:latin typeface="Futura Bk BT"/>
              </a:rPr>
              <a:t> is the mass of 1 dm</a:t>
            </a:r>
            <a:r>
              <a:rPr lang="en-US" sz="2400" baseline="30000" dirty="0">
                <a:latin typeface="Futura Bk BT"/>
              </a:rPr>
              <a:t>3 </a:t>
            </a:r>
            <a:r>
              <a:rPr lang="en-US" sz="2400" dirty="0">
                <a:latin typeface="Futura Bk BT"/>
              </a:rPr>
              <a:t>pure water at the temperature of </a:t>
            </a:r>
            <a:r>
              <a:rPr lang="en-US" sz="2400" dirty="0" smtClean="0">
                <a:latin typeface="Futura Bk BT"/>
              </a:rPr>
              <a:t>4</a:t>
            </a:r>
            <a:r>
              <a:rPr lang="en-US" sz="2400" dirty="0" smtClean="0">
                <a:latin typeface="Futura Bk BT"/>
                <a:cs typeface="Times New Roman" pitchFamily="18" charset="0"/>
              </a:rPr>
              <a:t>°</a:t>
            </a:r>
            <a:r>
              <a:rPr lang="en-US" sz="2400" dirty="0" smtClean="0">
                <a:latin typeface="Futura Bk BT"/>
              </a:rPr>
              <a:t>C</a:t>
            </a:r>
            <a:endParaRPr lang="tr-TR" sz="2400" dirty="0">
              <a:latin typeface="Arial" charset="0"/>
            </a:endParaRPr>
          </a:p>
          <a:p>
            <a:pPr algn="just">
              <a:spcBef>
                <a:spcPct val="50000"/>
              </a:spcBef>
            </a:pPr>
            <a:endParaRPr lang="en-US" sz="2000" b="1" dirty="0">
              <a:latin typeface="Futura Bk BT"/>
            </a:endParaRPr>
          </a:p>
        </p:txBody>
      </p:sp>
      <p:sp>
        <p:nvSpPr>
          <p:cNvPr id="8"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ea typeface="+mj-ea"/>
                <a:cs typeface="+mj-cs"/>
              </a:rPr>
              <a:t>Introduction of Metric System</a:t>
            </a:r>
            <a:endParaRPr lang="tr-TR" sz="3600" dirty="0">
              <a:solidFill>
                <a:schemeClr val="bg1"/>
              </a:solidFill>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pPr>
              <a:defRPr/>
            </a:pPr>
            <a:fld id="{5417C2A7-5862-4E69-830F-A85441196FC9}" type="slidenum">
              <a:rPr lang="tr-TR"/>
              <a:pPr>
                <a:defRPr/>
              </a:pPr>
              <a:t>17</a:t>
            </a:fld>
            <a:endParaRPr lang="tr-TR"/>
          </a:p>
        </p:txBody>
      </p:sp>
      <p:sp>
        <p:nvSpPr>
          <p:cNvPr id="20484" name="Text Box 3"/>
          <p:cNvSpPr txBox="1">
            <a:spLocks noChangeArrowheads="1"/>
          </p:cNvSpPr>
          <p:nvPr/>
        </p:nvSpPr>
        <p:spPr bwMode="auto">
          <a:xfrm>
            <a:off x="1143000" y="1371600"/>
            <a:ext cx="7620000" cy="290513"/>
          </a:xfrm>
          <a:prstGeom prst="rect">
            <a:avLst/>
          </a:prstGeom>
          <a:noFill/>
          <a:ln w="9525">
            <a:noFill/>
            <a:miter lim="800000"/>
            <a:headEnd/>
            <a:tailEnd/>
          </a:ln>
        </p:spPr>
        <p:txBody>
          <a:bodyPr>
            <a:spAutoFit/>
          </a:bodyPr>
          <a:lstStyle/>
          <a:p>
            <a:pPr algn="just">
              <a:spcBef>
                <a:spcPct val="50000"/>
              </a:spcBef>
            </a:pPr>
            <a:endParaRPr lang="tr-TR" sz="2000" b="1" baseline="30000">
              <a:latin typeface="Arial" charset="0"/>
            </a:endParaRPr>
          </a:p>
        </p:txBody>
      </p:sp>
      <p:sp>
        <p:nvSpPr>
          <p:cNvPr id="20485" name="Rectangle 4"/>
          <p:cNvSpPr>
            <a:spLocks noChangeArrowheads="1"/>
          </p:cNvSpPr>
          <p:nvPr/>
        </p:nvSpPr>
        <p:spPr bwMode="auto">
          <a:xfrm>
            <a:off x="755650" y="906463"/>
            <a:ext cx="8229600" cy="5522933"/>
          </a:xfrm>
          <a:prstGeom prst="rect">
            <a:avLst/>
          </a:prstGeom>
          <a:noFill/>
          <a:ln w="9525" algn="ctr">
            <a:noFill/>
            <a:miter lim="800000"/>
            <a:headEnd/>
            <a:tailEnd/>
          </a:ln>
        </p:spPr>
        <p:txBody>
          <a:bodyPr/>
          <a:lstStyle/>
          <a:p>
            <a:pPr marL="342900" indent="-342900" algn="l" eaLnBrk="1" hangingPunct="1">
              <a:lnSpc>
                <a:spcPct val="80000"/>
              </a:lnSpc>
              <a:spcBef>
                <a:spcPct val="20000"/>
              </a:spcBef>
              <a:buFontTx/>
              <a:buChar char="•"/>
            </a:pPr>
            <a:endParaRPr lang="tr-TR" sz="1400">
              <a:latin typeface="Arial" charset="0"/>
            </a:endParaRPr>
          </a:p>
        </p:txBody>
      </p:sp>
      <p:sp>
        <p:nvSpPr>
          <p:cNvPr id="8"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ea typeface="+mj-ea"/>
                <a:cs typeface="+mj-cs"/>
              </a:rPr>
              <a:t>Introduction of Metric System</a:t>
            </a:r>
            <a:endParaRPr lang="tr-TR" sz="3600" dirty="0">
              <a:solidFill>
                <a:schemeClr val="bg1"/>
              </a:solidFill>
              <a:latin typeface="Futura Bk BT" pitchFamily="34" charset="0"/>
              <a:ea typeface="+mj-ea"/>
              <a:cs typeface="+mj-cs"/>
            </a:endParaRPr>
          </a:p>
        </p:txBody>
      </p:sp>
      <p:sp>
        <p:nvSpPr>
          <p:cNvPr id="9" name="Rectangle 7"/>
          <p:cNvSpPr>
            <a:spLocks noChangeArrowheads="1"/>
          </p:cNvSpPr>
          <p:nvPr/>
        </p:nvSpPr>
        <p:spPr bwMode="auto">
          <a:xfrm>
            <a:off x="714348" y="1214422"/>
            <a:ext cx="8029606" cy="5262979"/>
          </a:xfrm>
          <a:prstGeom prst="rect">
            <a:avLst/>
          </a:prstGeom>
          <a:noFill/>
          <a:ln w="9525">
            <a:noFill/>
            <a:miter lim="800000"/>
            <a:headEnd/>
            <a:tailEnd/>
          </a:ln>
        </p:spPr>
        <p:txBody>
          <a:bodyPr wrap="square">
            <a:spAutoFit/>
          </a:bodyPr>
          <a:lstStyle/>
          <a:p>
            <a:pPr algn="l"/>
            <a:r>
              <a:rPr lang="en-US" sz="2400" dirty="0">
                <a:solidFill>
                  <a:srgbClr val="FF0000"/>
                </a:solidFill>
                <a:latin typeface="Futura Bk BT"/>
              </a:rPr>
              <a:t>The idea behind the metric system – in 1799</a:t>
            </a:r>
          </a:p>
          <a:p>
            <a:pPr algn="l">
              <a:buFont typeface="Wingdings" pitchFamily="2" charset="2"/>
              <a:buChar char="q"/>
            </a:pPr>
            <a:endParaRPr lang="en-US" sz="2400" dirty="0">
              <a:solidFill>
                <a:srgbClr val="FF0000"/>
              </a:solidFill>
              <a:latin typeface="Futura Bk BT"/>
            </a:endParaRPr>
          </a:p>
          <a:p>
            <a:pPr algn="l">
              <a:buClr>
                <a:srgbClr val="FF0000"/>
              </a:buClr>
              <a:buFont typeface="Wingdings" pitchFamily="2" charset="2"/>
              <a:buChar char="q"/>
              <a:tabLst>
                <a:tab pos="355600" algn="l"/>
              </a:tabLst>
            </a:pPr>
            <a:r>
              <a:rPr lang="tr-TR" sz="2400" dirty="0" smtClean="0">
                <a:latin typeface="Futura Bk BT"/>
              </a:rPr>
              <a:t>  </a:t>
            </a:r>
            <a:r>
              <a:rPr lang="en-US" sz="2400" dirty="0" smtClean="0">
                <a:latin typeface="Futura Bk BT"/>
              </a:rPr>
              <a:t>A </a:t>
            </a:r>
            <a:r>
              <a:rPr lang="en-US" sz="2400" dirty="0">
                <a:latin typeface="Futura Bk BT"/>
              </a:rPr>
              <a:t>system of units based on the meter and the </a:t>
            </a:r>
            <a:r>
              <a:rPr lang="en-US" sz="2400" dirty="0" smtClean="0">
                <a:latin typeface="Futura Bk BT"/>
              </a:rPr>
              <a:t>kilogram</a:t>
            </a:r>
            <a:endParaRPr lang="en-US" sz="2400" dirty="0">
              <a:latin typeface="Futura Bk BT"/>
            </a:endParaRPr>
          </a:p>
          <a:p>
            <a:pPr algn="l">
              <a:buClr>
                <a:srgbClr val="FF0000"/>
              </a:buClr>
              <a:buFont typeface="Wingdings" pitchFamily="2" charset="2"/>
              <a:buChar char="q"/>
            </a:pPr>
            <a:endParaRPr lang="en-US" sz="2400" dirty="0">
              <a:latin typeface="Futura Bk BT"/>
            </a:endParaRPr>
          </a:p>
          <a:p>
            <a:pPr algn="l">
              <a:buClr>
                <a:srgbClr val="FF0000"/>
              </a:buClr>
              <a:buFont typeface="Wingdings" pitchFamily="2" charset="2"/>
              <a:buChar char="q"/>
              <a:tabLst>
                <a:tab pos="355600" algn="l"/>
              </a:tabLst>
            </a:pPr>
            <a:r>
              <a:rPr lang="tr-TR" sz="2400" dirty="0">
                <a:latin typeface="Futura Bk BT"/>
              </a:rPr>
              <a:t> </a:t>
            </a:r>
            <a:r>
              <a:rPr lang="tr-TR" sz="2400" dirty="0" smtClean="0">
                <a:latin typeface="Futura Bk BT"/>
              </a:rPr>
              <a:t> A</a:t>
            </a:r>
            <a:r>
              <a:rPr lang="en-US" sz="2400" dirty="0" smtClean="0">
                <a:latin typeface="Futura Bk BT"/>
              </a:rPr>
              <a:t>rose </a:t>
            </a:r>
            <a:r>
              <a:rPr lang="en-US" sz="2400" dirty="0">
                <a:latin typeface="Futura Bk BT"/>
              </a:rPr>
              <a:t>during the French Revolution</a:t>
            </a:r>
          </a:p>
          <a:p>
            <a:pPr algn="l">
              <a:buClr>
                <a:srgbClr val="FF0000"/>
              </a:buClr>
              <a:buFont typeface="Wingdings" pitchFamily="2" charset="2"/>
              <a:buChar char="q"/>
            </a:pPr>
            <a:endParaRPr lang="en-US" sz="2400" dirty="0">
              <a:latin typeface="Futura Bk BT"/>
            </a:endParaRPr>
          </a:p>
          <a:p>
            <a:pPr algn="l">
              <a:buClr>
                <a:srgbClr val="FF0000"/>
              </a:buClr>
              <a:buFont typeface="Wingdings" pitchFamily="2" charset="2"/>
              <a:buChar char="q"/>
              <a:tabLst>
                <a:tab pos="355600" algn="l"/>
              </a:tabLst>
            </a:pPr>
            <a:r>
              <a:rPr lang="en-US" sz="2400" dirty="0">
                <a:latin typeface="Futura Bk BT"/>
              </a:rPr>
              <a:t> Two platinum art</a:t>
            </a:r>
            <a:r>
              <a:rPr lang="tr-TR" sz="2400" dirty="0">
                <a:latin typeface="Arial" charset="0"/>
              </a:rPr>
              <a:t>e</a:t>
            </a:r>
            <a:r>
              <a:rPr lang="en-US" sz="2400" dirty="0">
                <a:latin typeface="Futura Bk BT"/>
              </a:rPr>
              <a:t>fact reference standards </a:t>
            </a:r>
          </a:p>
          <a:p>
            <a:pPr algn="l">
              <a:buClr>
                <a:srgbClr val="FF0000"/>
              </a:buClr>
              <a:buFont typeface="Wingdings" pitchFamily="2" charset="2"/>
              <a:buChar char="q"/>
            </a:pPr>
            <a:endParaRPr lang="en-US" sz="2400" dirty="0">
              <a:latin typeface="Futura Bk BT"/>
            </a:endParaRPr>
          </a:p>
          <a:p>
            <a:pPr algn="l">
              <a:buClr>
                <a:srgbClr val="FF0000"/>
              </a:buClr>
              <a:buFont typeface="Wingdings" pitchFamily="2" charset="2"/>
              <a:buChar char="q"/>
              <a:tabLst>
                <a:tab pos="355600" algn="l"/>
              </a:tabLst>
            </a:pPr>
            <a:r>
              <a:rPr lang="en-US" sz="2400" dirty="0">
                <a:latin typeface="Futura Bk BT"/>
              </a:rPr>
              <a:t> Constructed and deposited in the French National </a:t>
            </a:r>
            <a:r>
              <a:rPr lang="tr-TR" sz="2400" dirty="0" smtClean="0">
                <a:latin typeface="Futura Bk BT"/>
              </a:rPr>
              <a:t> 	</a:t>
            </a:r>
            <a:r>
              <a:rPr lang="en-US" sz="2400" dirty="0" smtClean="0">
                <a:latin typeface="Futura Bk BT"/>
              </a:rPr>
              <a:t>Archives in </a:t>
            </a:r>
            <a:r>
              <a:rPr lang="en-US" sz="2400" dirty="0">
                <a:latin typeface="Futura Bk BT"/>
              </a:rPr>
              <a:t>Paris </a:t>
            </a:r>
          </a:p>
          <a:p>
            <a:pPr algn="l">
              <a:buClr>
                <a:srgbClr val="FF0000"/>
              </a:buClr>
              <a:buFont typeface="Wingdings" pitchFamily="2" charset="2"/>
              <a:buChar char="q"/>
            </a:pPr>
            <a:endParaRPr lang="en-US" sz="2400" dirty="0">
              <a:latin typeface="Futura Bk BT"/>
            </a:endParaRPr>
          </a:p>
          <a:p>
            <a:pPr algn="l">
              <a:buClr>
                <a:srgbClr val="FF0000"/>
              </a:buClr>
              <a:buFont typeface="Wingdings" pitchFamily="2" charset="2"/>
              <a:buChar char="q"/>
              <a:tabLst>
                <a:tab pos="355600" algn="l"/>
              </a:tabLst>
            </a:pPr>
            <a:r>
              <a:rPr lang="en-US" sz="2400" dirty="0">
                <a:latin typeface="Futura Bk BT"/>
              </a:rPr>
              <a:t> Later to be known as  </a:t>
            </a:r>
            <a:endParaRPr lang="tr-TR" sz="2400" dirty="0" smtClean="0">
              <a:latin typeface="Futura Bk BT"/>
            </a:endParaRPr>
          </a:p>
          <a:p>
            <a:pPr algn="l">
              <a:buClr>
                <a:srgbClr val="FF0000"/>
              </a:buClr>
              <a:tabLst>
                <a:tab pos="355600" algn="l"/>
              </a:tabLst>
            </a:pPr>
            <a:r>
              <a:rPr lang="tr-TR" sz="2400" dirty="0" smtClean="0">
                <a:latin typeface="Futura Bk BT"/>
              </a:rPr>
              <a:t>		T</a:t>
            </a:r>
            <a:r>
              <a:rPr lang="en-US" sz="2400" dirty="0" smtClean="0">
                <a:latin typeface="Futura Bk BT"/>
              </a:rPr>
              <a:t>he </a:t>
            </a:r>
            <a:r>
              <a:rPr lang="en-US" sz="2400" dirty="0">
                <a:latin typeface="Futura Bk BT"/>
              </a:rPr>
              <a:t>Meter of the Archives and </a:t>
            </a:r>
            <a:endParaRPr lang="tr-TR" sz="2400" dirty="0" smtClean="0">
              <a:latin typeface="Futura Bk BT"/>
            </a:endParaRPr>
          </a:p>
          <a:p>
            <a:pPr algn="l">
              <a:buClr>
                <a:srgbClr val="FF0000"/>
              </a:buClr>
              <a:tabLst>
                <a:tab pos="355600" algn="l"/>
              </a:tabLst>
            </a:pPr>
            <a:r>
              <a:rPr lang="tr-TR" sz="2400" dirty="0" smtClean="0">
                <a:latin typeface="Futura Bk BT"/>
              </a:rPr>
              <a:t>		T</a:t>
            </a:r>
            <a:r>
              <a:rPr lang="en-US" sz="2400" dirty="0" smtClean="0">
                <a:latin typeface="Futura Bk BT"/>
              </a:rPr>
              <a:t>he </a:t>
            </a:r>
            <a:r>
              <a:rPr lang="en-US" sz="2400" dirty="0">
                <a:latin typeface="Futura Bk BT"/>
              </a:rPr>
              <a:t>Kilogram of the Archives.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pPr>
              <a:defRPr/>
            </a:pPr>
            <a:fld id="{5417C2A7-5862-4E69-830F-A85441196FC9}" type="slidenum">
              <a:rPr lang="tr-TR"/>
              <a:pPr>
                <a:defRPr/>
              </a:pPr>
              <a:t>18</a:t>
            </a:fld>
            <a:endParaRPr lang="tr-TR"/>
          </a:p>
        </p:txBody>
      </p:sp>
      <p:sp>
        <p:nvSpPr>
          <p:cNvPr id="20484" name="Text Box 3"/>
          <p:cNvSpPr txBox="1">
            <a:spLocks noChangeArrowheads="1"/>
          </p:cNvSpPr>
          <p:nvPr/>
        </p:nvSpPr>
        <p:spPr bwMode="auto">
          <a:xfrm>
            <a:off x="1143000" y="1371600"/>
            <a:ext cx="7620000" cy="290513"/>
          </a:xfrm>
          <a:prstGeom prst="rect">
            <a:avLst/>
          </a:prstGeom>
          <a:noFill/>
          <a:ln w="9525">
            <a:noFill/>
            <a:miter lim="800000"/>
            <a:headEnd/>
            <a:tailEnd/>
          </a:ln>
        </p:spPr>
        <p:txBody>
          <a:bodyPr>
            <a:spAutoFit/>
          </a:bodyPr>
          <a:lstStyle/>
          <a:p>
            <a:pPr algn="just">
              <a:spcBef>
                <a:spcPct val="50000"/>
              </a:spcBef>
            </a:pPr>
            <a:endParaRPr lang="tr-TR" sz="2000" b="1" baseline="30000">
              <a:latin typeface="Arial" charset="0"/>
            </a:endParaRPr>
          </a:p>
        </p:txBody>
      </p:sp>
      <p:sp>
        <p:nvSpPr>
          <p:cNvPr id="20485" name="Rectangle 4"/>
          <p:cNvSpPr>
            <a:spLocks noChangeArrowheads="1"/>
          </p:cNvSpPr>
          <p:nvPr/>
        </p:nvSpPr>
        <p:spPr bwMode="auto">
          <a:xfrm>
            <a:off x="755650" y="906463"/>
            <a:ext cx="8229600" cy="5330825"/>
          </a:xfrm>
          <a:prstGeom prst="rect">
            <a:avLst/>
          </a:prstGeom>
          <a:noFill/>
          <a:ln w="9525" algn="ctr">
            <a:noFill/>
            <a:miter lim="800000"/>
            <a:headEnd/>
            <a:tailEnd/>
          </a:ln>
        </p:spPr>
        <p:txBody>
          <a:bodyPr/>
          <a:lstStyle/>
          <a:p>
            <a:pPr marL="342900" indent="-342900" algn="l" eaLnBrk="1" hangingPunct="1">
              <a:lnSpc>
                <a:spcPct val="80000"/>
              </a:lnSpc>
              <a:spcBef>
                <a:spcPct val="20000"/>
              </a:spcBef>
              <a:buFontTx/>
              <a:buChar char="•"/>
            </a:pPr>
            <a:endParaRPr lang="tr-TR" sz="1400">
              <a:latin typeface="Arial" charset="0"/>
            </a:endParaRPr>
          </a:p>
        </p:txBody>
      </p:sp>
      <p:sp>
        <p:nvSpPr>
          <p:cNvPr id="8"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ea typeface="+mj-ea"/>
                <a:cs typeface="+mj-cs"/>
              </a:rPr>
              <a:t>Introduction of Metric System</a:t>
            </a:r>
            <a:endParaRPr lang="tr-TR" sz="3600" dirty="0">
              <a:solidFill>
                <a:schemeClr val="bg1"/>
              </a:solidFill>
              <a:latin typeface="Futura Bk BT" pitchFamily="34" charset="0"/>
              <a:ea typeface="+mj-ea"/>
              <a:cs typeface="+mj-cs"/>
            </a:endParaRPr>
          </a:p>
        </p:txBody>
      </p:sp>
      <p:pic>
        <p:nvPicPr>
          <p:cNvPr id="10" name="Picture 6" descr="Picture8"/>
          <p:cNvPicPr>
            <a:picLocks noChangeAspect="1" noChangeArrowheads="1"/>
          </p:cNvPicPr>
          <p:nvPr/>
        </p:nvPicPr>
        <p:blipFill>
          <a:blip r:embed="rId3" cstate="print"/>
          <a:srcRect/>
          <a:stretch>
            <a:fillRect/>
          </a:stretch>
        </p:blipFill>
        <p:spPr bwMode="auto">
          <a:xfrm>
            <a:off x="857224" y="1060443"/>
            <a:ext cx="7321662" cy="3797317"/>
          </a:xfrm>
          <a:prstGeom prst="rect">
            <a:avLst/>
          </a:prstGeom>
          <a:noFill/>
          <a:ln w="9525">
            <a:noFill/>
            <a:miter lim="800000"/>
            <a:headEnd/>
            <a:tailEnd/>
          </a:ln>
        </p:spPr>
      </p:pic>
      <p:sp>
        <p:nvSpPr>
          <p:cNvPr id="11" name="Rectangle 7"/>
          <p:cNvSpPr>
            <a:spLocks noChangeArrowheads="1"/>
          </p:cNvSpPr>
          <p:nvPr/>
        </p:nvSpPr>
        <p:spPr bwMode="auto">
          <a:xfrm>
            <a:off x="1214414" y="4857760"/>
            <a:ext cx="7058984" cy="1723549"/>
          </a:xfrm>
          <a:prstGeom prst="rect">
            <a:avLst/>
          </a:prstGeom>
          <a:noFill/>
          <a:ln w="9525">
            <a:noFill/>
            <a:miter lim="800000"/>
            <a:headEnd/>
            <a:tailEnd/>
          </a:ln>
        </p:spPr>
        <p:txBody>
          <a:bodyPr wrap="none">
            <a:spAutoFit/>
          </a:bodyPr>
          <a:lstStyle/>
          <a:p>
            <a:pPr algn="l"/>
            <a:r>
              <a:rPr lang="en-US" sz="2400" dirty="0">
                <a:latin typeface="Futura Bk BT"/>
              </a:rPr>
              <a:t>platinum </a:t>
            </a:r>
            <a:r>
              <a:rPr lang="en-US" sz="2400" dirty="0" smtClean="0">
                <a:latin typeface="Futura Bk BT"/>
              </a:rPr>
              <a:t>art</a:t>
            </a:r>
            <a:r>
              <a:rPr lang="tr-TR" sz="2400" dirty="0" smtClean="0">
                <a:latin typeface="Futura Bk BT"/>
              </a:rPr>
              <a:t>i</a:t>
            </a:r>
            <a:r>
              <a:rPr lang="en-US" sz="2400" dirty="0" smtClean="0">
                <a:latin typeface="Futura Bk BT"/>
              </a:rPr>
              <a:t>fact </a:t>
            </a:r>
            <a:r>
              <a:rPr lang="en-US" sz="2400" dirty="0">
                <a:latin typeface="Futura Bk BT"/>
              </a:rPr>
              <a:t>reference standards for</a:t>
            </a:r>
            <a:endParaRPr lang="tr-TR" sz="2400" dirty="0">
              <a:latin typeface="Arial" charset="0"/>
            </a:endParaRPr>
          </a:p>
          <a:p>
            <a:pPr algn="l"/>
            <a:r>
              <a:rPr lang="en-US" sz="2400" dirty="0">
                <a:latin typeface="Futura Bk BT"/>
              </a:rPr>
              <a:t> </a:t>
            </a:r>
            <a:endParaRPr lang="tr-TR" sz="2400" dirty="0" smtClean="0">
              <a:latin typeface="Arial" charset="0"/>
            </a:endParaRPr>
          </a:p>
          <a:p>
            <a:pPr algn="l"/>
            <a:r>
              <a:rPr lang="tr-TR" sz="2400" dirty="0" smtClean="0">
                <a:latin typeface="Arial" charset="0"/>
              </a:rPr>
              <a:t>  </a:t>
            </a:r>
            <a:r>
              <a:rPr lang="tr-TR" sz="2400" dirty="0">
                <a:latin typeface="Arial" charset="0"/>
              </a:rPr>
              <a:t>- </a:t>
            </a:r>
            <a:r>
              <a:rPr lang="en-US" sz="2400" dirty="0">
                <a:latin typeface="Futura Bk BT"/>
              </a:rPr>
              <a:t>the meter </a:t>
            </a:r>
            <a:r>
              <a:rPr lang="tr-TR" sz="2400" dirty="0" smtClean="0">
                <a:latin typeface="Futura Bk BT"/>
              </a:rPr>
              <a:t>	</a:t>
            </a:r>
            <a:r>
              <a:rPr lang="en-US" sz="2400" dirty="0" smtClean="0">
                <a:latin typeface="Futura Bk BT"/>
              </a:rPr>
              <a:t> </a:t>
            </a:r>
            <a:r>
              <a:rPr lang="tr-TR" sz="2400" dirty="0" smtClean="0">
                <a:latin typeface="Futura Bk BT"/>
              </a:rPr>
              <a:t>	</a:t>
            </a:r>
            <a:r>
              <a:rPr lang="en-US" sz="2400" dirty="0" smtClean="0">
                <a:latin typeface="Futura Bk BT"/>
              </a:rPr>
              <a:t>( Artifact # 21 given to Turkey) </a:t>
            </a:r>
          </a:p>
          <a:p>
            <a:pPr algn="l"/>
            <a:endParaRPr lang="en-US" sz="1000" dirty="0" smtClean="0">
              <a:latin typeface="Arial" charset="0"/>
            </a:endParaRPr>
          </a:p>
          <a:p>
            <a:r>
              <a:rPr lang="en-US" sz="2400" dirty="0" smtClean="0">
                <a:latin typeface="Arial" charset="0"/>
              </a:rPr>
              <a:t>  - </a:t>
            </a:r>
            <a:r>
              <a:rPr lang="en-US" sz="2400" dirty="0" smtClean="0">
                <a:latin typeface="Futura Bk BT"/>
              </a:rPr>
              <a:t>the kilogram </a:t>
            </a:r>
            <a:r>
              <a:rPr lang="tr-TR" sz="2400" dirty="0" smtClean="0">
                <a:latin typeface="Futura Bk BT"/>
              </a:rPr>
              <a:t>	</a:t>
            </a:r>
            <a:r>
              <a:rPr lang="en-US" sz="2400" dirty="0" smtClean="0">
                <a:latin typeface="Futura Bk BT"/>
              </a:rPr>
              <a:t>(Artifact # 54 given to Turkey )</a:t>
            </a:r>
            <a:endParaRPr lang="en-US" sz="2400" dirty="0">
              <a:latin typeface="Futura Bk B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p:cNvSpPr>
            <a:spLocks noGrp="1"/>
          </p:cNvSpPr>
          <p:nvPr>
            <p:ph type="sldNum" sz="quarter" idx="10"/>
          </p:nvPr>
        </p:nvSpPr>
        <p:spPr/>
        <p:txBody>
          <a:bodyPr/>
          <a:lstStyle/>
          <a:p>
            <a:pPr>
              <a:defRPr/>
            </a:pPr>
            <a:fld id="{9C7B6C6E-C817-4D72-8120-BEB80082D7F1}" type="slidenum">
              <a:rPr lang="tr-TR"/>
              <a:pPr>
                <a:defRPr/>
              </a:pPr>
              <a:t>19</a:t>
            </a:fld>
            <a:endParaRPr lang="tr-TR"/>
          </a:p>
        </p:txBody>
      </p:sp>
      <p:sp>
        <p:nvSpPr>
          <p:cNvPr id="23556" name="Text Box 3"/>
          <p:cNvSpPr txBox="1">
            <a:spLocks noChangeArrowheads="1"/>
          </p:cNvSpPr>
          <p:nvPr/>
        </p:nvSpPr>
        <p:spPr bwMode="auto">
          <a:xfrm>
            <a:off x="1143000" y="1371600"/>
            <a:ext cx="7620000" cy="290513"/>
          </a:xfrm>
          <a:prstGeom prst="rect">
            <a:avLst/>
          </a:prstGeom>
          <a:noFill/>
          <a:ln w="9525">
            <a:noFill/>
            <a:miter lim="800000"/>
            <a:headEnd/>
            <a:tailEnd/>
          </a:ln>
        </p:spPr>
        <p:txBody>
          <a:bodyPr>
            <a:spAutoFit/>
          </a:bodyPr>
          <a:lstStyle/>
          <a:p>
            <a:pPr algn="just">
              <a:spcBef>
                <a:spcPct val="50000"/>
              </a:spcBef>
            </a:pPr>
            <a:endParaRPr lang="tr-TR" sz="2000" b="1" baseline="30000">
              <a:latin typeface="Arial" charset="0"/>
            </a:endParaRPr>
          </a:p>
        </p:txBody>
      </p:sp>
      <p:sp>
        <p:nvSpPr>
          <p:cNvPr id="23557" name="Rectangle 4"/>
          <p:cNvSpPr>
            <a:spLocks noChangeArrowheads="1"/>
          </p:cNvSpPr>
          <p:nvPr/>
        </p:nvSpPr>
        <p:spPr bwMode="auto">
          <a:xfrm>
            <a:off x="755650" y="906463"/>
            <a:ext cx="8229600" cy="5330825"/>
          </a:xfrm>
          <a:prstGeom prst="rect">
            <a:avLst/>
          </a:prstGeom>
          <a:noFill/>
          <a:ln w="9525" algn="ctr">
            <a:noFill/>
            <a:miter lim="800000"/>
            <a:headEnd/>
            <a:tailEnd/>
          </a:ln>
        </p:spPr>
        <p:txBody>
          <a:bodyPr/>
          <a:lstStyle/>
          <a:p>
            <a:pPr marL="342900" indent="-342900" algn="l" eaLnBrk="1" hangingPunct="1">
              <a:lnSpc>
                <a:spcPct val="80000"/>
              </a:lnSpc>
              <a:spcBef>
                <a:spcPct val="20000"/>
              </a:spcBef>
              <a:buFontTx/>
              <a:buChar char="•"/>
            </a:pPr>
            <a:endParaRPr lang="tr-TR" sz="1400">
              <a:latin typeface="Arial" charset="0"/>
            </a:endParaRPr>
          </a:p>
        </p:txBody>
      </p:sp>
      <p:sp>
        <p:nvSpPr>
          <p:cNvPr id="23558" name="Rectangle 6"/>
          <p:cNvSpPr>
            <a:spLocks noChangeArrowheads="1"/>
          </p:cNvSpPr>
          <p:nvPr/>
        </p:nvSpPr>
        <p:spPr bwMode="auto">
          <a:xfrm>
            <a:off x="785786" y="1142984"/>
            <a:ext cx="7777163" cy="5262979"/>
          </a:xfrm>
          <a:prstGeom prst="rect">
            <a:avLst/>
          </a:prstGeom>
          <a:noFill/>
          <a:ln w="9525">
            <a:noFill/>
            <a:miter lim="800000"/>
            <a:headEnd/>
            <a:tailEnd/>
          </a:ln>
        </p:spPr>
        <p:txBody>
          <a:bodyPr>
            <a:spAutoFit/>
          </a:bodyPr>
          <a:lstStyle/>
          <a:p>
            <a:pPr algn="l"/>
            <a:r>
              <a:rPr lang="tr-TR" sz="2400" b="1" u="sng" dirty="0">
                <a:solidFill>
                  <a:srgbClr val="FF0000"/>
                </a:solidFill>
                <a:latin typeface="Arial" charset="0"/>
              </a:rPr>
              <a:t>I</a:t>
            </a:r>
            <a:r>
              <a:rPr lang="en-US" sz="2400" b="1" u="sng" dirty="0">
                <a:solidFill>
                  <a:srgbClr val="FF0000"/>
                </a:solidFill>
                <a:latin typeface="Futura Bk BT"/>
              </a:rPr>
              <a:t>n 1946</a:t>
            </a:r>
            <a:r>
              <a:rPr lang="tr-TR" sz="2400" b="1" u="sng" dirty="0">
                <a:solidFill>
                  <a:srgbClr val="FF0000"/>
                </a:solidFill>
                <a:latin typeface="Arial" charset="0"/>
              </a:rPr>
              <a:t>,</a:t>
            </a:r>
          </a:p>
          <a:p>
            <a:pPr algn="l"/>
            <a:endParaRPr lang="tr-TR" sz="2400" dirty="0">
              <a:latin typeface="Arial" charset="0"/>
            </a:endParaRPr>
          </a:p>
          <a:p>
            <a:pPr algn="just"/>
            <a:r>
              <a:rPr lang="en-US" sz="2400" dirty="0">
                <a:latin typeface="Futura Bk BT"/>
              </a:rPr>
              <a:t>The French Academy of Science was commissioned by the National Assembly to design a new system of units for use throughout the world, and the </a:t>
            </a:r>
            <a:r>
              <a:rPr lang="en-US" sz="2400" b="1" dirty="0">
                <a:solidFill>
                  <a:srgbClr val="FF0000"/>
                </a:solidFill>
                <a:latin typeface="Futura Bk BT"/>
              </a:rPr>
              <a:t>MKSA</a:t>
            </a:r>
            <a:r>
              <a:rPr lang="en-US" sz="2400" dirty="0">
                <a:latin typeface="Futura Bk BT"/>
              </a:rPr>
              <a:t> system (</a:t>
            </a:r>
            <a:r>
              <a:rPr lang="en-US" sz="2400" b="1" dirty="0">
                <a:solidFill>
                  <a:srgbClr val="FF0000"/>
                </a:solidFill>
                <a:latin typeface="Futura Bk BT"/>
              </a:rPr>
              <a:t>m</a:t>
            </a:r>
            <a:r>
              <a:rPr lang="en-US" sz="2400" dirty="0">
                <a:latin typeface="Futura Bk BT"/>
              </a:rPr>
              <a:t>eter, </a:t>
            </a:r>
            <a:r>
              <a:rPr lang="en-US" sz="2400" b="1" dirty="0">
                <a:solidFill>
                  <a:srgbClr val="FF0000"/>
                </a:solidFill>
                <a:latin typeface="Futura Bk BT"/>
              </a:rPr>
              <a:t>k</a:t>
            </a:r>
            <a:r>
              <a:rPr lang="en-US" sz="2400" dirty="0">
                <a:latin typeface="Futura Bk BT"/>
              </a:rPr>
              <a:t>ilogram, </a:t>
            </a:r>
            <a:r>
              <a:rPr lang="en-US" sz="2400" b="1" dirty="0">
                <a:solidFill>
                  <a:srgbClr val="FF0000"/>
                </a:solidFill>
                <a:latin typeface="Futura Bk BT"/>
              </a:rPr>
              <a:t>s</a:t>
            </a:r>
            <a:r>
              <a:rPr lang="en-US" sz="2400" dirty="0">
                <a:latin typeface="Futura Bk BT"/>
              </a:rPr>
              <a:t>econd, </a:t>
            </a:r>
            <a:r>
              <a:rPr lang="en-US" sz="2400" b="1" dirty="0">
                <a:solidFill>
                  <a:srgbClr val="FF0000"/>
                </a:solidFill>
                <a:latin typeface="Futura Bk BT"/>
              </a:rPr>
              <a:t>a</a:t>
            </a:r>
            <a:r>
              <a:rPr lang="en-US" sz="2400" dirty="0">
                <a:latin typeface="Futura Bk BT"/>
              </a:rPr>
              <a:t>mpere) was accepted by the Meter Convention countries. </a:t>
            </a:r>
            <a:endParaRPr lang="tr-TR" sz="2400" dirty="0">
              <a:latin typeface="Arial" charset="0"/>
            </a:endParaRPr>
          </a:p>
          <a:p>
            <a:pPr algn="l"/>
            <a:endParaRPr lang="tr-TR" sz="2400" dirty="0">
              <a:latin typeface="Arial" charset="0"/>
            </a:endParaRPr>
          </a:p>
          <a:p>
            <a:r>
              <a:rPr lang="tr-TR" sz="2400" b="1" u="sng" dirty="0" smtClean="0">
                <a:solidFill>
                  <a:srgbClr val="FF0000"/>
                </a:solidFill>
                <a:latin typeface="Arial" charset="0"/>
              </a:rPr>
              <a:t>I</a:t>
            </a:r>
            <a:r>
              <a:rPr lang="en-US" sz="2400" b="1" u="sng" dirty="0">
                <a:solidFill>
                  <a:srgbClr val="FF0000"/>
                </a:solidFill>
                <a:latin typeface="Arial" charset="0"/>
              </a:rPr>
              <a:t>n 1954, </a:t>
            </a:r>
            <a:endParaRPr lang="tr-TR" sz="2400" b="1" u="sng" dirty="0">
              <a:solidFill>
                <a:srgbClr val="FF0000"/>
              </a:solidFill>
              <a:latin typeface="Arial" charset="0"/>
            </a:endParaRPr>
          </a:p>
          <a:p>
            <a:pPr algn="l"/>
            <a:endParaRPr lang="tr-TR" sz="2400" dirty="0">
              <a:solidFill>
                <a:srgbClr val="FF0000"/>
              </a:solidFill>
              <a:latin typeface="Arial" charset="0"/>
            </a:endParaRPr>
          </a:p>
          <a:p>
            <a:pPr algn="just"/>
            <a:r>
              <a:rPr lang="en-US" sz="2400" dirty="0">
                <a:latin typeface="Futura Bk BT"/>
              </a:rPr>
              <a:t>the </a:t>
            </a:r>
            <a:r>
              <a:rPr lang="en-US" sz="2400" b="1" dirty="0">
                <a:solidFill>
                  <a:srgbClr val="FF0000"/>
                </a:solidFill>
                <a:latin typeface="Futura Bk BT"/>
              </a:rPr>
              <a:t>MKSA</a:t>
            </a:r>
            <a:r>
              <a:rPr lang="en-US" sz="2400" dirty="0">
                <a:latin typeface="Futura Bk BT"/>
              </a:rPr>
              <a:t> was extended to include the </a:t>
            </a:r>
            <a:r>
              <a:rPr lang="en-US" sz="2400" b="1" dirty="0">
                <a:solidFill>
                  <a:srgbClr val="FF0000"/>
                </a:solidFill>
                <a:latin typeface="Futura Bk BT"/>
              </a:rPr>
              <a:t>K</a:t>
            </a:r>
            <a:r>
              <a:rPr lang="en-US" sz="2400" dirty="0">
                <a:latin typeface="Futura Bk BT"/>
              </a:rPr>
              <a:t>elvin and </a:t>
            </a:r>
            <a:r>
              <a:rPr lang="en-US" sz="2400" b="1" dirty="0">
                <a:solidFill>
                  <a:srgbClr val="FF0000"/>
                </a:solidFill>
                <a:latin typeface="Futura Bk BT"/>
              </a:rPr>
              <a:t>c</a:t>
            </a:r>
            <a:r>
              <a:rPr lang="en-US" sz="2400" dirty="0">
                <a:latin typeface="Futura Bk BT"/>
              </a:rPr>
              <a:t>andela. The system then assumed the name the International Systems of Units, SI, (Le </a:t>
            </a:r>
            <a:r>
              <a:rPr lang="en-US" sz="2400" dirty="0" err="1">
                <a:latin typeface="Futura Bk BT"/>
              </a:rPr>
              <a:t>Système</a:t>
            </a:r>
            <a:r>
              <a:rPr lang="en-US" sz="2400" dirty="0">
                <a:latin typeface="Futura Bk BT"/>
              </a:rPr>
              <a:t> International </a:t>
            </a:r>
            <a:r>
              <a:rPr lang="en-US" sz="2400" dirty="0" err="1">
                <a:latin typeface="Futura Bk BT"/>
              </a:rPr>
              <a:t>d’Unités</a:t>
            </a:r>
            <a:r>
              <a:rPr lang="en-US" sz="2400" dirty="0">
                <a:latin typeface="Futura Bk BT"/>
              </a:rPr>
              <a:t>)</a:t>
            </a:r>
          </a:p>
        </p:txBody>
      </p:sp>
      <p:sp>
        <p:nvSpPr>
          <p:cNvPr id="7" name="1 Başlık"/>
          <p:cNvSpPr txBox="1">
            <a:spLocks/>
          </p:cNvSpPr>
          <p:nvPr/>
        </p:nvSpPr>
        <p:spPr>
          <a:xfrm>
            <a:off x="102928" y="0"/>
            <a:ext cx="7776864" cy="706090"/>
          </a:xfrm>
          <a:prstGeom prst="rect">
            <a:avLst/>
          </a:prstGeom>
        </p:spPr>
        <p:txBody>
          <a:bodyPr/>
          <a:lstStyle/>
          <a:p>
            <a:pPr eaLnBrk="0" hangingPunct="0">
              <a:defRPr/>
            </a:pPr>
            <a:r>
              <a:rPr lang="en-US" sz="3600" dirty="0" smtClean="0">
                <a:solidFill>
                  <a:schemeClr val="bg1"/>
                </a:solidFill>
                <a:latin typeface="Futura Bk BT" pitchFamily="34" charset="0"/>
              </a:rPr>
              <a:t>Introduction of Metric System</a:t>
            </a:r>
            <a:endParaRPr lang="tr-TR" sz="3600" dirty="0" smtClean="0">
              <a:solidFill>
                <a:schemeClr val="bg1"/>
              </a:solidFill>
              <a:latin typeface="Futura Bk BT"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tr-TR" sz="3600" b="0" i="0" u="none" strike="noStrike" kern="1200" cap="none" spc="0" normalizeH="0" baseline="0" noProof="0" dirty="0">
              <a:ln>
                <a:noFill/>
              </a:ln>
              <a:solidFill>
                <a:schemeClr val="bg1"/>
              </a:solidFill>
              <a:effectLst/>
              <a:uLnTx/>
              <a:uFillTx/>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p:cNvSpPr>
            <a:spLocks noGrp="1"/>
          </p:cNvSpPr>
          <p:nvPr>
            <p:ph type="sldNum" sz="quarter" idx="10"/>
          </p:nvPr>
        </p:nvSpPr>
        <p:spPr/>
        <p:txBody>
          <a:bodyPr/>
          <a:lstStyle/>
          <a:p>
            <a:pPr>
              <a:defRPr/>
            </a:pPr>
            <a:fld id="{2D2063A9-8C45-462E-83B0-29FB65C40A54}" type="slidenum">
              <a:rPr lang="tr-TR"/>
              <a:pPr>
                <a:defRPr/>
              </a:pPr>
              <a:t>2</a:t>
            </a:fld>
            <a:endParaRPr lang="tr-TR" dirty="0"/>
          </a:p>
        </p:txBody>
      </p:sp>
      <p:sp>
        <p:nvSpPr>
          <p:cNvPr id="8195" name="Text Box 2"/>
          <p:cNvSpPr txBox="1">
            <a:spLocks noChangeArrowheads="1"/>
          </p:cNvSpPr>
          <p:nvPr/>
        </p:nvSpPr>
        <p:spPr bwMode="auto">
          <a:xfrm>
            <a:off x="5943600" y="2438400"/>
            <a:ext cx="2667000" cy="457200"/>
          </a:xfrm>
          <a:prstGeom prst="rect">
            <a:avLst/>
          </a:prstGeom>
          <a:noFill/>
          <a:ln w="9525">
            <a:noFill/>
            <a:miter lim="800000"/>
            <a:headEnd/>
            <a:tailEnd/>
          </a:ln>
        </p:spPr>
        <p:txBody>
          <a:bodyPr>
            <a:spAutoFit/>
          </a:bodyPr>
          <a:lstStyle/>
          <a:p>
            <a:pPr algn="l" eaLnBrk="1" hangingPunct="1">
              <a:spcBef>
                <a:spcPct val="50000"/>
              </a:spcBef>
            </a:pPr>
            <a:endParaRPr lang="tr-TR" sz="2400" dirty="0"/>
          </a:p>
        </p:txBody>
      </p:sp>
      <p:sp>
        <p:nvSpPr>
          <p:cNvPr id="8" name="Text Box 5"/>
          <p:cNvSpPr txBox="1">
            <a:spLocks noChangeArrowheads="1"/>
          </p:cNvSpPr>
          <p:nvPr/>
        </p:nvSpPr>
        <p:spPr bwMode="auto">
          <a:xfrm>
            <a:off x="914400" y="1066800"/>
            <a:ext cx="5953125" cy="4939814"/>
          </a:xfrm>
          <a:prstGeom prst="rect">
            <a:avLst/>
          </a:prstGeom>
          <a:noFill/>
          <a:ln w="9525">
            <a:noFill/>
            <a:miter lim="800000"/>
            <a:headEnd/>
            <a:tailEnd/>
          </a:ln>
        </p:spPr>
        <p:txBody>
          <a:bodyPr>
            <a:spAutoFit/>
          </a:bodyPr>
          <a:lstStyle/>
          <a:p>
            <a:pPr algn="l" eaLnBrk="1" hangingPunct="1">
              <a:spcBef>
                <a:spcPts val="1000"/>
              </a:spcBef>
              <a:buClr>
                <a:srgbClr val="FF0000"/>
              </a:buClr>
            </a:pPr>
            <a:r>
              <a:rPr lang="en-US" sz="2400" dirty="0" smtClean="0">
                <a:solidFill>
                  <a:srgbClr val="FF0000"/>
                </a:solidFill>
                <a:latin typeface="Futura Bk BT"/>
              </a:rPr>
              <a:t>Metrology</a:t>
            </a:r>
            <a:endParaRPr lang="en-US" sz="2400" dirty="0">
              <a:solidFill>
                <a:srgbClr val="FF0000"/>
              </a:solidFill>
              <a:latin typeface="Futura Bk BT"/>
            </a:endParaRPr>
          </a:p>
          <a:p>
            <a:pPr lvl="1" algn="l" eaLnBrk="1" hangingPunct="1">
              <a:spcBef>
                <a:spcPts val="1000"/>
              </a:spcBef>
              <a:buClr>
                <a:srgbClr val="FF0000"/>
              </a:buClr>
              <a:buFontTx/>
              <a:buChar char="•"/>
            </a:pPr>
            <a:r>
              <a:rPr lang="en-US" sz="2400" dirty="0">
                <a:latin typeface="Futura Bk BT"/>
              </a:rPr>
              <a:t> </a:t>
            </a:r>
            <a:r>
              <a:rPr lang="en-US" sz="2400" dirty="0" smtClean="0">
                <a:latin typeface="Futura Bk BT"/>
              </a:rPr>
              <a:t>Definition</a:t>
            </a:r>
            <a:r>
              <a:rPr lang="tr-TR" sz="2400" dirty="0" smtClean="0">
                <a:latin typeface="Futura Bk BT"/>
              </a:rPr>
              <a:t>,</a:t>
            </a:r>
            <a:endParaRPr lang="en-US" sz="2400" dirty="0">
              <a:latin typeface="Futura Bk BT"/>
            </a:endParaRPr>
          </a:p>
          <a:p>
            <a:pPr lvl="1" algn="l" eaLnBrk="1" hangingPunct="1">
              <a:spcBef>
                <a:spcPts val="1000"/>
              </a:spcBef>
              <a:buClr>
                <a:srgbClr val="FF0000"/>
              </a:buClr>
              <a:buFontTx/>
              <a:buChar char="•"/>
            </a:pPr>
            <a:r>
              <a:rPr lang="en-US" sz="2400" dirty="0">
                <a:latin typeface="Futura Bk BT"/>
              </a:rPr>
              <a:t> Why </a:t>
            </a:r>
            <a:r>
              <a:rPr lang="tr-TR" sz="2400" dirty="0" smtClean="0">
                <a:latin typeface="Futura Bk BT"/>
              </a:rPr>
              <a:t>n</a:t>
            </a:r>
            <a:r>
              <a:rPr lang="en-US" sz="2400" dirty="0" smtClean="0">
                <a:latin typeface="Futura Bk BT"/>
              </a:rPr>
              <a:t>eeded</a:t>
            </a:r>
            <a:r>
              <a:rPr lang="tr-TR" sz="2400" dirty="0" smtClean="0">
                <a:latin typeface="Futura Bk BT"/>
              </a:rPr>
              <a:t>,</a:t>
            </a:r>
            <a:r>
              <a:rPr lang="en-US" sz="2400" dirty="0" smtClean="0">
                <a:latin typeface="Futura Bk BT"/>
              </a:rPr>
              <a:t> </a:t>
            </a:r>
            <a:endParaRPr lang="en-US" sz="2400" dirty="0">
              <a:latin typeface="Futura Bk BT"/>
            </a:endParaRPr>
          </a:p>
          <a:p>
            <a:pPr lvl="1" algn="l" eaLnBrk="1" hangingPunct="1">
              <a:spcBef>
                <a:spcPts val="1000"/>
              </a:spcBef>
              <a:buClr>
                <a:srgbClr val="FF0000"/>
              </a:buClr>
              <a:buFontTx/>
              <a:buChar char="•"/>
            </a:pPr>
            <a:r>
              <a:rPr lang="en-US" sz="2400" dirty="0">
                <a:latin typeface="Futura Bk BT"/>
              </a:rPr>
              <a:t> Brief </a:t>
            </a:r>
            <a:r>
              <a:rPr lang="tr-TR" sz="2400" dirty="0" smtClean="0">
                <a:latin typeface="Futura Bk BT"/>
              </a:rPr>
              <a:t>h</a:t>
            </a:r>
            <a:r>
              <a:rPr lang="en-US" sz="2400" dirty="0" smtClean="0">
                <a:latin typeface="Futura Bk BT"/>
              </a:rPr>
              <a:t>istorical </a:t>
            </a:r>
            <a:r>
              <a:rPr lang="tr-TR" sz="2400" dirty="0" smtClean="0">
                <a:latin typeface="Futura Bk BT"/>
              </a:rPr>
              <a:t>r</a:t>
            </a:r>
            <a:r>
              <a:rPr lang="en-US" sz="2400" dirty="0" smtClean="0">
                <a:latin typeface="Futura Bk BT"/>
              </a:rPr>
              <a:t>eview</a:t>
            </a:r>
            <a:r>
              <a:rPr lang="tr-TR" sz="2400" dirty="0" smtClean="0">
                <a:latin typeface="Futura Bk BT"/>
              </a:rPr>
              <a:t>,</a:t>
            </a:r>
            <a:endParaRPr lang="en-US" sz="2400" dirty="0">
              <a:latin typeface="Futura Bk BT"/>
            </a:endParaRPr>
          </a:p>
          <a:p>
            <a:pPr lvl="1" algn="l" eaLnBrk="1" hangingPunct="1">
              <a:spcBef>
                <a:spcPts val="1000"/>
              </a:spcBef>
              <a:buClr>
                <a:srgbClr val="FF0000"/>
              </a:buClr>
              <a:buFontTx/>
              <a:buChar char="•"/>
            </a:pPr>
            <a:r>
              <a:rPr lang="en-US" sz="2400" dirty="0">
                <a:latin typeface="Futura Bk BT"/>
              </a:rPr>
              <a:t> </a:t>
            </a:r>
            <a:r>
              <a:rPr lang="en-US" sz="2400" dirty="0" smtClean="0">
                <a:latin typeface="Futura Bk BT"/>
              </a:rPr>
              <a:t>Introduction </a:t>
            </a:r>
            <a:r>
              <a:rPr lang="en-US" sz="2400" dirty="0">
                <a:latin typeface="Futura Bk BT"/>
              </a:rPr>
              <a:t>of Metric </a:t>
            </a:r>
            <a:r>
              <a:rPr lang="en-US" sz="2400" dirty="0" smtClean="0">
                <a:latin typeface="Futura Bk BT"/>
              </a:rPr>
              <a:t>System</a:t>
            </a:r>
            <a:r>
              <a:rPr lang="tr-TR" sz="2400" dirty="0" smtClean="0">
                <a:latin typeface="Futura Bk BT"/>
              </a:rPr>
              <a:t>,</a:t>
            </a:r>
            <a:endParaRPr lang="en-US" sz="2400" dirty="0">
              <a:latin typeface="Futura Bk BT"/>
            </a:endParaRPr>
          </a:p>
          <a:p>
            <a:pPr lvl="1" algn="l" eaLnBrk="1" hangingPunct="1">
              <a:spcBef>
                <a:spcPts val="1000"/>
              </a:spcBef>
              <a:buClr>
                <a:srgbClr val="FF0000"/>
              </a:buClr>
              <a:buFontTx/>
              <a:buChar char="•"/>
            </a:pPr>
            <a:r>
              <a:rPr lang="en-US" sz="2400" dirty="0">
                <a:latin typeface="Futura Bk BT"/>
              </a:rPr>
              <a:t> Meter </a:t>
            </a:r>
            <a:r>
              <a:rPr lang="en-US" sz="2400" dirty="0" smtClean="0">
                <a:latin typeface="Futura Bk BT"/>
              </a:rPr>
              <a:t>Convention</a:t>
            </a:r>
            <a:r>
              <a:rPr lang="tr-TR" sz="2400" dirty="0" smtClean="0">
                <a:latin typeface="Futura Bk BT"/>
              </a:rPr>
              <a:t>,</a:t>
            </a:r>
            <a:endParaRPr lang="en-US" sz="2400" dirty="0">
              <a:latin typeface="Futura Bk BT"/>
            </a:endParaRPr>
          </a:p>
          <a:p>
            <a:pPr algn="l" eaLnBrk="1" hangingPunct="1">
              <a:spcBef>
                <a:spcPts val="1000"/>
              </a:spcBef>
              <a:buClr>
                <a:srgbClr val="FF0000"/>
              </a:buClr>
            </a:pPr>
            <a:r>
              <a:rPr lang="en-US" sz="2400" dirty="0" smtClean="0">
                <a:solidFill>
                  <a:srgbClr val="FF0000"/>
                </a:solidFill>
                <a:latin typeface="Futura Bk BT"/>
              </a:rPr>
              <a:t>Categories </a:t>
            </a:r>
            <a:r>
              <a:rPr lang="en-US" sz="2400" dirty="0">
                <a:solidFill>
                  <a:srgbClr val="FF0000"/>
                </a:solidFill>
                <a:latin typeface="Futura Bk BT"/>
              </a:rPr>
              <a:t>of Metrology</a:t>
            </a:r>
          </a:p>
          <a:p>
            <a:pPr lvl="1" algn="l" eaLnBrk="1" hangingPunct="1">
              <a:spcBef>
                <a:spcPts val="1000"/>
              </a:spcBef>
              <a:buClr>
                <a:srgbClr val="FF0000"/>
              </a:buClr>
              <a:buFontTx/>
              <a:buChar char="•"/>
            </a:pPr>
            <a:r>
              <a:rPr lang="en-US" sz="2400" dirty="0">
                <a:latin typeface="Futura Bk BT"/>
              </a:rPr>
              <a:t> Scientific </a:t>
            </a:r>
            <a:r>
              <a:rPr lang="en-US" sz="2400" dirty="0" smtClean="0">
                <a:latin typeface="Futura Bk BT"/>
              </a:rPr>
              <a:t>Metrology</a:t>
            </a:r>
            <a:r>
              <a:rPr lang="tr-TR" sz="2400" dirty="0" smtClean="0">
                <a:latin typeface="Futura Bk BT"/>
              </a:rPr>
              <a:t>,</a:t>
            </a:r>
            <a:endParaRPr lang="en-US" sz="2400" dirty="0">
              <a:latin typeface="Futura Bk BT"/>
            </a:endParaRPr>
          </a:p>
          <a:p>
            <a:pPr lvl="1">
              <a:spcBef>
                <a:spcPts val="1000"/>
              </a:spcBef>
              <a:buClr>
                <a:srgbClr val="FF0000"/>
              </a:buClr>
              <a:buFontTx/>
              <a:buChar char="•"/>
            </a:pPr>
            <a:r>
              <a:rPr lang="en-US" sz="2400" dirty="0">
                <a:latin typeface="Futura Bk BT"/>
              </a:rPr>
              <a:t> </a:t>
            </a:r>
            <a:r>
              <a:rPr lang="en-US" sz="2400" dirty="0" smtClean="0">
                <a:latin typeface="Futura Bk BT"/>
              </a:rPr>
              <a:t>Legal Metrology</a:t>
            </a:r>
            <a:r>
              <a:rPr lang="tr-TR" sz="2400" dirty="0" smtClean="0">
                <a:latin typeface="Futura Bk BT"/>
              </a:rPr>
              <a:t>,</a:t>
            </a:r>
            <a:endParaRPr lang="en-US" sz="2400" dirty="0">
              <a:latin typeface="Futura Bk BT"/>
            </a:endParaRPr>
          </a:p>
          <a:p>
            <a:pPr lvl="1">
              <a:spcBef>
                <a:spcPts val="1000"/>
              </a:spcBef>
              <a:buClr>
                <a:srgbClr val="FF0000"/>
              </a:buClr>
              <a:buFontTx/>
              <a:buChar char="•"/>
            </a:pPr>
            <a:r>
              <a:rPr lang="en-US" sz="2400" dirty="0">
                <a:latin typeface="Futura Bk BT"/>
              </a:rPr>
              <a:t> </a:t>
            </a:r>
            <a:r>
              <a:rPr lang="en-US" sz="2400" dirty="0" smtClean="0">
                <a:latin typeface="Futura Bk BT"/>
              </a:rPr>
              <a:t>Industrial Metrology</a:t>
            </a:r>
            <a:r>
              <a:rPr lang="tr-TR" sz="2400" dirty="0" smtClean="0">
                <a:latin typeface="Futura Bk BT"/>
              </a:rPr>
              <a:t>.</a:t>
            </a:r>
            <a:endParaRPr lang="en-US" sz="2400" dirty="0">
              <a:latin typeface="Futura Bk BT"/>
            </a:endParaRPr>
          </a:p>
        </p:txBody>
      </p:sp>
      <p:sp>
        <p:nvSpPr>
          <p:cNvPr id="9" name="1 Başlık"/>
          <p:cNvSpPr txBox="1">
            <a:spLocks/>
          </p:cNvSpPr>
          <p:nvPr/>
        </p:nvSpPr>
        <p:spPr>
          <a:xfrm>
            <a:off x="102928" y="0"/>
            <a:ext cx="7776864" cy="70609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r-TR" sz="3600" b="0" i="0" u="none" strike="noStrike" kern="1200" cap="none" spc="0" normalizeH="0" baseline="0" noProof="0" dirty="0" err="1" smtClean="0">
                <a:ln>
                  <a:noFill/>
                </a:ln>
                <a:solidFill>
                  <a:schemeClr val="bg1"/>
                </a:solidFill>
                <a:effectLst/>
                <a:uLnTx/>
                <a:uFillTx/>
                <a:latin typeface="Futura Bk BT" pitchFamily="34" charset="0"/>
                <a:ea typeface="+mj-ea"/>
                <a:cs typeface="+mj-cs"/>
              </a:rPr>
              <a:t>Contents</a:t>
            </a:r>
            <a:endParaRPr kumimoji="0" lang="tr-TR" sz="3600" b="0" i="0" u="none" strike="noStrike" kern="1200" cap="none" spc="0" normalizeH="0" baseline="0" noProof="0" dirty="0">
              <a:ln>
                <a:noFill/>
              </a:ln>
              <a:solidFill>
                <a:schemeClr val="bg1"/>
              </a:solidFill>
              <a:effectLst/>
              <a:uLnTx/>
              <a:uFillTx/>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1"/>
          <p:cNvSpPr>
            <a:spLocks noGrp="1"/>
          </p:cNvSpPr>
          <p:nvPr>
            <p:ph type="sldNum" sz="quarter" idx="10"/>
          </p:nvPr>
        </p:nvSpPr>
        <p:spPr/>
        <p:txBody>
          <a:bodyPr/>
          <a:lstStyle/>
          <a:p>
            <a:pPr>
              <a:defRPr/>
            </a:pPr>
            <a:fld id="{19D46000-03C2-4C8F-A37A-703BF77032F6}" type="slidenum">
              <a:rPr lang="tr-TR"/>
              <a:pPr>
                <a:defRPr/>
              </a:pPr>
              <a:t>20</a:t>
            </a:fld>
            <a:endParaRPr lang="tr-TR"/>
          </a:p>
        </p:txBody>
      </p:sp>
      <p:sp>
        <p:nvSpPr>
          <p:cNvPr id="24580" name="Text Box 3"/>
          <p:cNvSpPr txBox="1">
            <a:spLocks noChangeArrowheads="1"/>
          </p:cNvSpPr>
          <p:nvPr/>
        </p:nvSpPr>
        <p:spPr bwMode="auto">
          <a:xfrm>
            <a:off x="1143000" y="1371600"/>
            <a:ext cx="7620000" cy="290513"/>
          </a:xfrm>
          <a:prstGeom prst="rect">
            <a:avLst/>
          </a:prstGeom>
          <a:noFill/>
          <a:ln w="9525">
            <a:noFill/>
            <a:miter lim="800000"/>
            <a:headEnd/>
            <a:tailEnd/>
          </a:ln>
        </p:spPr>
        <p:txBody>
          <a:bodyPr>
            <a:spAutoFit/>
          </a:bodyPr>
          <a:lstStyle/>
          <a:p>
            <a:pPr algn="just">
              <a:spcBef>
                <a:spcPct val="50000"/>
              </a:spcBef>
            </a:pPr>
            <a:endParaRPr lang="tr-TR" sz="2000" b="1" baseline="30000">
              <a:latin typeface="Arial" charset="0"/>
            </a:endParaRPr>
          </a:p>
        </p:txBody>
      </p:sp>
      <p:sp>
        <p:nvSpPr>
          <p:cNvPr id="24581" name="Rectangle 4"/>
          <p:cNvSpPr>
            <a:spLocks noChangeArrowheads="1"/>
          </p:cNvSpPr>
          <p:nvPr/>
        </p:nvSpPr>
        <p:spPr bwMode="auto">
          <a:xfrm>
            <a:off x="755650" y="906463"/>
            <a:ext cx="8229600" cy="5330825"/>
          </a:xfrm>
          <a:prstGeom prst="rect">
            <a:avLst/>
          </a:prstGeom>
          <a:noFill/>
          <a:ln w="9525" algn="ctr">
            <a:noFill/>
            <a:miter lim="800000"/>
            <a:headEnd/>
            <a:tailEnd/>
          </a:ln>
        </p:spPr>
        <p:txBody>
          <a:bodyPr/>
          <a:lstStyle/>
          <a:p>
            <a:pPr marL="342900" indent="-342900" algn="l" eaLnBrk="1" hangingPunct="1">
              <a:lnSpc>
                <a:spcPct val="80000"/>
              </a:lnSpc>
              <a:spcBef>
                <a:spcPct val="20000"/>
              </a:spcBef>
              <a:buFontTx/>
              <a:buChar char="•"/>
            </a:pPr>
            <a:endParaRPr lang="tr-TR" sz="1400">
              <a:latin typeface="Arial" charset="0"/>
            </a:endParaRPr>
          </a:p>
        </p:txBody>
      </p:sp>
      <p:sp>
        <p:nvSpPr>
          <p:cNvPr id="24582" name="Rectangle 5"/>
          <p:cNvSpPr>
            <a:spLocks noChangeArrowheads="1"/>
          </p:cNvSpPr>
          <p:nvPr/>
        </p:nvSpPr>
        <p:spPr bwMode="auto">
          <a:xfrm>
            <a:off x="971550" y="1196975"/>
            <a:ext cx="7777163" cy="396875"/>
          </a:xfrm>
          <a:prstGeom prst="rect">
            <a:avLst/>
          </a:prstGeom>
          <a:noFill/>
          <a:ln w="9525">
            <a:noFill/>
            <a:miter lim="800000"/>
            <a:headEnd/>
            <a:tailEnd/>
          </a:ln>
        </p:spPr>
        <p:txBody>
          <a:bodyPr>
            <a:spAutoFit/>
          </a:bodyPr>
          <a:lstStyle/>
          <a:p>
            <a:pPr algn="l"/>
            <a:endParaRPr lang="tr-TR" sz="2000">
              <a:latin typeface="Arial" charset="0"/>
            </a:endParaRPr>
          </a:p>
        </p:txBody>
      </p:sp>
      <p:sp>
        <p:nvSpPr>
          <p:cNvPr id="24583" name="Text Box 6"/>
          <p:cNvSpPr txBox="1">
            <a:spLocks noChangeArrowheads="1"/>
          </p:cNvSpPr>
          <p:nvPr/>
        </p:nvSpPr>
        <p:spPr bwMode="auto">
          <a:xfrm>
            <a:off x="1143000" y="1371600"/>
            <a:ext cx="7620000" cy="290513"/>
          </a:xfrm>
          <a:prstGeom prst="rect">
            <a:avLst/>
          </a:prstGeom>
          <a:noFill/>
          <a:ln w="9525">
            <a:noFill/>
            <a:miter lim="800000"/>
            <a:headEnd/>
            <a:tailEnd/>
          </a:ln>
        </p:spPr>
        <p:txBody>
          <a:bodyPr>
            <a:spAutoFit/>
          </a:bodyPr>
          <a:lstStyle/>
          <a:p>
            <a:pPr algn="just">
              <a:spcBef>
                <a:spcPct val="50000"/>
              </a:spcBef>
            </a:pPr>
            <a:endParaRPr lang="tr-TR" sz="2000" b="1" baseline="30000">
              <a:latin typeface="Arial" charset="0"/>
            </a:endParaRPr>
          </a:p>
        </p:txBody>
      </p:sp>
      <p:sp>
        <p:nvSpPr>
          <p:cNvPr id="24584" name="Rectangle 7"/>
          <p:cNvSpPr>
            <a:spLocks noChangeArrowheads="1"/>
          </p:cNvSpPr>
          <p:nvPr/>
        </p:nvSpPr>
        <p:spPr bwMode="auto">
          <a:xfrm>
            <a:off x="785786" y="1214422"/>
            <a:ext cx="7775575" cy="4664075"/>
          </a:xfrm>
          <a:prstGeom prst="rect">
            <a:avLst/>
          </a:prstGeom>
          <a:noFill/>
          <a:ln w="9525">
            <a:noFill/>
            <a:miter lim="800000"/>
            <a:headEnd/>
            <a:tailEnd/>
          </a:ln>
        </p:spPr>
        <p:txBody>
          <a:bodyPr>
            <a:spAutoFit/>
          </a:bodyPr>
          <a:lstStyle/>
          <a:p>
            <a:pPr algn="just"/>
            <a:r>
              <a:rPr lang="en-US" sz="2000" dirty="0">
                <a:solidFill>
                  <a:srgbClr val="FF0000"/>
                </a:solidFill>
                <a:latin typeface="Futura Bk BT"/>
              </a:rPr>
              <a:t>Some countries still permit the use of some non-metric units, </a:t>
            </a:r>
            <a:r>
              <a:rPr lang="en-US" sz="2000" dirty="0">
                <a:latin typeface="Futura Bk BT"/>
              </a:rPr>
              <a:t>but even these units have been defined in terms of metric units for a very long time. The metric system thus is the basis for all measuring world-wide. </a:t>
            </a:r>
          </a:p>
          <a:p>
            <a:pPr algn="just"/>
            <a:r>
              <a:rPr lang="en-US" sz="2000" dirty="0">
                <a:latin typeface="Futura Bk BT"/>
              </a:rPr>
              <a:t> </a:t>
            </a:r>
          </a:p>
          <a:p>
            <a:pPr algn="just"/>
            <a:r>
              <a:rPr lang="en-US" sz="2000" dirty="0">
                <a:solidFill>
                  <a:srgbClr val="FF0000"/>
                </a:solidFill>
                <a:latin typeface="Futura Bk BT"/>
              </a:rPr>
              <a:t>The metric system is not static; it evolves</a:t>
            </a:r>
            <a:r>
              <a:rPr lang="en-US" sz="2000" dirty="0">
                <a:latin typeface="Futura Bk BT"/>
              </a:rPr>
              <a:t> along with all science. Since the 11th meeting of the CGPM in 1960, the metric system is called SI (International System of Units). </a:t>
            </a:r>
          </a:p>
          <a:p>
            <a:pPr algn="just"/>
            <a:endParaRPr lang="en-US" sz="2000" dirty="0">
              <a:latin typeface="Futura Bk BT"/>
            </a:endParaRPr>
          </a:p>
          <a:p>
            <a:pPr algn="just"/>
            <a:r>
              <a:rPr lang="en-US" sz="2000" dirty="0">
                <a:solidFill>
                  <a:srgbClr val="FF0000"/>
                </a:solidFill>
                <a:latin typeface="Futura Bk BT"/>
              </a:rPr>
              <a:t>Evolution of the metric system does not mean that the magnitudes of units are changing.</a:t>
            </a:r>
            <a:r>
              <a:rPr lang="en-US" sz="2000" dirty="0">
                <a:latin typeface="Futura Bk BT"/>
              </a:rPr>
              <a:t> A metric unit of a certain name always has meant and will mean exactly the same thing, no matter where, or when, or how used. This is one of the </a:t>
            </a:r>
            <a:r>
              <a:rPr lang="en-US" sz="2000" dirty="0">
                <a:solidFill>
                  <a:srgbClr val="FF0000"/>
                </a:solidFill>
                <a:latin typeface="Futura Bk BT"/>
              </a:rPr>
              <a:t>great achievements of metric: stability, reliability and reduction of error, confusion and misunderstandings. </a:t>
            </a:r>
          </a:p>
        </p:txBody>
      </p:sp>
      <p:sp>
        <p:nvSpPr>
          <p:cNvPr id="24585" name="Rectangle 8"/>
          <p:cNvSpPr>
            <a:spLocks noChangeArrowheads="1"/>
          </p:cNvSpPr>
          <p:nvPr/>
        </p:nvSpPr>
        <p:spPr bwMode="auto">
          <a:xfrm>
            <a:off x="785786" y="6000768"/>
            <a:ext cx="1463675" cy="304800"/>
          </a:xfrm>
          <a:prstGeom prst="rect">
            <a:avLst/>
          </a:prstGeom>
          <a:noFill/>
          <a:ln w="9525">
            <a:noFill/>
            <a:miter lim="800000"/>
            <a:headEnd/>
            <a:tailEnd/>
          </a:ln>
        </p:spPr>
        <p:txBody>
          <a:bodyPr wrap="none">
            <a:spAutoFit/>
          </a:bodyPr>
          <a:lstStyle/>
          <a:p>
            <a:r>
              <a:rPr lang="en-US" sz="1400">
                <a:latin typeface="Futura Bk BT"/>
              </a:rPr>
              <a:t>http://metre.info/</a:t>
            </a:r>
          </a:p>
        </p:txBody>
      </p:sp>
      <p:sp>
        <p:nvSpPr>
          <p:cNvPr id="10"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rPr>
              <a:t>Introduction of Metric System</a:t>
            </a:r>
            <a:endParaRPr lang="tr-TR" sz="3600" dirty="0">
              <a:solidFill>
                <a:schemeClr val="bg1"/>
              </a:solidFill>
              <a:latin typeface="Futura Bk BT"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p:cNvSpPr>
            <a:spLocks noGrp="1"/>
          </p:cNvSpPr>
          <p:nvPr>
            <p:ph type="sldNum" sz="quarter" idx="10"/>
          </p:nvPr>
        </p:nvSpPr>
        <p:spPr/>
        <p:txBody>
          <a:bodyPr/>
          <a:lstStyle/>
          <a:p>
            <a:pPr>
              <a:defRPr/>
            </a:pPr>
            <a:fld id="{3506B953-FD12-4EDE-9D5D-91A3C48FFFD9}" type="slidenum">
              <a:rPr lang="tr-TR"/>
              <a:pPr>
                <a:defRPr/>
              </a:pPr>
              <a:t>21</a:t>
            </a:fld>
            <a:endParaRPr lang="tr-TR"/>
          </a:p>
        </p:txBody>
      </p:sp>
      <p:sp>
        <p:nvSpPr>
          <p:cNvPr id="25605" name="Text Box 4"/>
          <p:cNvSpPr txBox="1">
            <a:spLocks noChangeArrowheads="1"/>
          </p:cNvSpPr>
          <p:nvPr/>
        </p:nvSpPr>
        <p:spPr bwMode="auto">
          <a:xfrm>
            <a:off x="4876800" y="1981200"/>
            <a:ext cx="3733800" cy="457200"/>
          </a:xfrm>
          <a:prstGeom prst="rect">
            <a:avLst/>
          </a:prstGeom>
          <a:noFill/>
          <a:ln w="9525">
            <a:noFill/>
            <a:miter lim="800000"/>
            <a:headEnd/>
            <a:tailEnd/>
          </a:ln>
        </p:spPr>
        <p:txBody>
          <a:bodyPr>
            <a:spAutoFit/>
          </a:bodyPr>
          <a:lstStyle/>
          <a:p>
            <a:pPr algn="l" eaLnBrk="1" hangingPunct="1">
              <a:spcBef>
                <a:spcPct val="50000"/>
              </a:spcBef>
            </a:pPr>
            <a:endParaRPr lang="tr-TR" sz="2400"/>
          </a:p>
        </p:txBody>
      </p:sp>
      <p:sp>
        <p:nvSpPr>
          <p:cNvPr id="7" name="1 Başlık"/>
          <p:cNvSpPr txBox="1">
            <a:spLocks/>
          </p:cNvSpPr>
          <p:nvPr/>
        </p:nvSpPr>
        <p:spPr>
          <a:xfrm>
            <a:off x="102928" y="0"/>
            <a:ext cx="7776864" cy="70609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1200" cap="none" spc="0" normalizeH="0" baseline="0" dirty="0" smtClean="0">
                <a:ln>
                  <a:noFill/>
                </a:ln>
                <a:solidFill>
                  <a:schemeClr val="bg1"/>
                </a:solidFill>
                <a:effectLst/>
                <a:uLnTx/>
                <a:uFillTx/>
                <a:latin typeface="Futura Bk BT" pitchFamily="34" charset="0"/>
                <a:ea typeface="+mj-ea"/>
                <a:cs typeface="+mj-cs"/>
              </a:rPr>
              <a:t>The Meter Convention</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sp>
        <p:nvSpPr>
          <p:cNvPr id="9" name="Rectangle 7"/>
          <p:cNvSpPr>
            <a:spLocks noChangeArrowheads="1"/>
          </p:cNvSpPr>
          <p:nvPr/>
        </p:nvSpPr>
        <p:spPr bwMode="auto">
          <a:xfrm>
            <a:off x="357158" y="2642336"/>
            <a:ext cx="8286808" cy="3908762"/>
          </a:xfrm>
          <a:prstGeom prst="rect">
            <a:avLst/>
          </a:prstGeom>
          <a:noFill/>
          <a:ln w="9525">
            <a:noFill/>
            <a:miter lim="800000"/>
            <a:headEnd/>
            <a:tailEnd/>
          </a:ln>
        </p:spPr>
        <p:txBody>
          <a:bodyPr wrap="square" anchor="ctr">
            <a:spAutoFit/>
          </a:bodyPr>
          <a:lstStyle/>
          <a:p>
            <a:pPr lvl="1">
              <a:spcBef>
                <a:spcPct val="50000"/>
              </a:spcBef>
              <a:buClr>
                <a:srgbClr val="FF0000"/>
              </a:buClr>
              <a:buSzPct val="90000"/>
              <a:buFont typeface="Wingdings" pitchFamily="2" charset="2"/>
              <a:buChar char="q"/>
            </a:pPr>
            <a:r>
              <a:rPr lang="tr-TR" sz="2400" dirty="0" smtClean="0">
                <a:latin typeface="Futura Bk BT"/>
              </a:rPr>
              <a:t> </a:t>
            </a:r>
            <a:r>
              <a:rPr lang="tr-TR" sz="2200" dirty="0" smtClean="0">
                <a:latin typeface="Futura Bk BT"/>
              </a:rPr>
              <a:t>	</a:t>
            </a:r>
            <a:r>
              <a:rPr lang="en-US" sz="2200" dirty="0" smtClean="0">
                <a:latin typeface="Futura Bk BT"/>
              </a:rPr>
              <a:t>In </a:t>
            </a:r>
            <a:r>
              <a:rPr lang="en-US" sz="2200" dirty="0">
                <a:latin typeface="Futura Bk BT"/>
              </a:rPr>
              <a:t>the middle of the 19th century the need for a </a:t>
            </a:r>
            <a:r>
              <a:rPr lang="tr-TR" sz="2200" dirty="0" smtClean="0">
                <a:latin typeface="Futura Bk BT"/>
              </a:rPr>
              <a:t>	</a:t>
            </a:r>
            <a:r>
              <a:rPr lang="en-US" sz="2200" dirty="0" smtClean="0">
                <a:latin typeface="Futura Bk BT"/>
              </a:rPr>
              <a:t>universal </a:t>
            </a:r>
            <a:r>
              <a:rPr lang="en-US" sz="2200" dirty="0">
                <a:latin typeface="Futura Bk BT"/>
              </a:rPr>
              <a:t>decimal </a:t>
            </a:r>
            <a:r>
              <a:rPr lang="en-US" sz="2200" dirty="0" smtClean="0">
                <a:latin typeface="Futura Bk BT"/>
              </a:rPr>
              <a:t>metric </a:t>
            </a:r>
            <a:r>
              <a:rPr lang="en-US" sz="2200" dirty="0">
                <a:latin typeface="Futura Bk BT"/>
              </a:rPr>
              <a:t>system became very </a:t>
            </a:r>
            <a:r>
              <a:rPr lang="tr-TR" sz="2200" dirty="0" smtClean="0">
                <a:latin typeface="Futura Bk BT"/>
              </a:rPr>
              <a:t>	</a:t>
            </a:r>
            <a:r>
              <a:rPr lang="en-US" sz="2200" dirty="0" smtClean="0">
                <a:latin typeface="Futura Bk BT"/>
              </a:rPr>
              <a:t>apparent</a:t>
            </a:r>
            <a:r>
              <a:rPr lang="tr-TR" sz="2200" dirty="0" smtClean="0">
                <a:latin typeface="Futura Bk BT"/>
              </a:rPr>
              <a:t>.</a:t>
            </a:r>
            <a:endParaRPr lang="en-US" sz="2200" dirty="0">
              <a:latin typeface="Futura Bk BT"/>
            </a:endParaRPr>
          </a:p>
          <a:p>
            <a:pPr lvl="1">
              <a:spcBef>
                <a:spcPct val="50000"/>
              </a:spcBef>
              <a:buClr>
                <a:srgbClr val="FF0000"/>
              </a:buClr>
              <a:buSzPct val="90000"/>
              <a:buFont typeface="Wingdings" pitchFamily="2" charset="2"/>
              <a:buChar char="q"/>
            </a:pPr>
            <a:r>
              <a:rPr lang="tr-TR" sz="2400" dirty="0" smtClean="0">
                <a:latin typeface="Futura Bk BT"/>
              </a:rPr>
              <a:t> 	</a:t>
            </a:r>
            <a:r>
              <a:rPr lang="en-US" sz="2200" dirty="0" smtClean="0">
                <a:solidFill>
                  <a:srgbClr val="FF0000"/>
                </a:solidFill>
                <a:latin typeface="Futura Bk BT"/>
              </a:rPr>
              <a:t>Diplomatic </a:t>
            </a:r>
            <a:r>
              <a:rPr lang="en-US" sz="2200" dirty="0">
                <a:solidFill>
                  <a:srgbClr val="FF0000"/>
                </a:solidFill>
                <a:latin typeface="Futura Bk BT"/>
              </a:rPr>
              <a:t>conference took place in Paris on the </a:t>
            </a:r>
            <a:r>
              <a:rPr lang="en-US" sz="2200" dirty="0" smtClean="0">
                <a:solidFill>
                  <a:srgbClr val="FF0000"/>
                </a:solidFill>
                <a:latin typeface="Futura Bk BT"/>
              </a:rPr>
              <a:t>meter</a:t>
            </a:r>
            <a:r>
              <a:rPr lang="tr-TR" sz="2200" dirty="0" smtClean="0">
                <a:solidFill>
                  <a:srgbClr val="FF0000"/>
                </a:solidFill>
                <a:latin typeface="Futura Bk BT"/>
              </a:rPr>
              <a:t>.</a:t>
            </a:r>
            <a:endParaRPr lang="en-US" sz="2200" dirty="0">
              <a:solidFill>
                <a:srgbClr val="FF0000"/>
              </a:solidFill>
              <a:latin typeface="Futura Bk BT"/>
            </a:endParaRPr>
          </a:p>
          <a:p>
            <a:pPr lvl="1">
              <a:spcBef>
                <a:spcPct val="50000"/>
              </a:spcBef>
              <a:buClr>
                <a:srgbClr val="FF0000"/>
              </a:buClr>
              <a:buSzPct val="90000"/>
              <a:buFont typeface="Wingdings" pitchFamily="2" charset="2"/>
              <a:buChar char="q"/>
            </a:pPr>
            <a:r>
              <a:rPr lang="tr-TR" sz="2400" dirty="0" smtClean="0">
                <a:latin typeface="Futura Bk BT"/>
              </a:rPr>
              <a:t> 	</a:t>
            </a:r>
            <a:r>
              <a:rPr lang="en-US" sz="2200" dirty="0" smtClean="0">
                <a:latin typeface="Futura Bk BT"/>
              </a:rPr>
              <a:t>Governments </a:t>
            </a:r>
            <a:r>
              <a:rPr lang="en-US" sz="2200" dirty="0">
                <a:latin typeface="Futura Bk BT"/>
              </a:rPr>
              <a:t>signed a diplomatic treaty “the Meter </a:t>
            </a:r>
            <a:r>
              <a:rPr lang="tr-TR" sz="2200" dirty="0" smtClean="0">
                <a:latin typeface="Futura Bk BT"/>
              </a:rPr>
              <a:t>	</a:t>
            </a:r>
            <a:r>
              <a:rPr lang="en-US" sz="2200" dirty="0" smtClean="0">
                <a:latin typeface="Futura Bk BT"/>
              </a:rPr>
              <a:t>Convention </a:t>
            </a:r>
            <a:r>
              <a:rPr lang="en-US" sz="2200" dirty="0">
                <a:latin typeface="Futura Bk BT"/>
              </a:rPr>
              <a:t>on 20th of May </a:t>
            </a:r>
            <a:r>
              <a:rPr lang="en-US" sz="2200" dirty="0" smtClean="0">
                <a:latin typeface="Futura Bk BT"/>
              </a:rPr>
              <a:t>1875</a:t>
            </a:r>
            <a:r>
              <a:rPr lang="tr-TR" sz="2400" dirty="0" smtClean="0">
                <a:latin typeface="Futura Bk BT"/>
              </a:rPr>
              <a:t>.</a:t>
            </a:r>
            <a:endParaRPr lang="en-US" sz="2400" dirty="0">
              <a:latin typeface="Futura Bk BT"/>
            </a:endParaRPr>
          </a:p>
          <a:p>
            <a:pPr lvl="1">
              <a:spcBef>
                <a:spcPct val="50000"/>
              </a:spcBef>
              <a:buClr>
                <a:srgbClr val="FF0000"/>
              </a:buClr>
              <a:buSzPct val="90000"/>
              <a:buFont typeface="Wingdings" pitchFamily="2" charset="2"/>
              <a:buChar char="q"/>
            </a:pPr>
            <a:r>
              <a:rPr lang="tr-TR" sz="2400" dirty="0" smtClean="0">
                <a:latin typeface="Futura Bk BT"/>
              </a:rPr>
              <a:t> 	</a:t>
            </a:r>
            <a:r>
              <a:rPr lang="en-US" sz="2200" dirty="0" smtClean="0">
                <a:solidFill>
                  <a:srgbClr val="FF0000"/>
                </a:solidFill>
                <a:latin typeface="Futura Bk BT"/>
              </a:rPr>
              <a:t>The </a:t>
            </a:r>
            <a:r>
              <a:rPr lang="en-US" sz="2200" dirty="0">
                <a:solidFill>
                  <a:srgbClr val="FF0000"/>
                </a:solidFill>
                <a:latin typeface="Futura Bk BT"/>
              </a:rPr>
              <a:t>signatories decided to create and finance a </a:t>
            </a:r>
            <a:r>
              <a:rPr lang="tr-TR" sz="2200" dirty="0" smtClean="0">
                <a:solidFill>
                  <a:srgbClr val="FF0000"/>
                </a:solidFill>
                <a:latin typeface="Futura Bk BT"/>
              </a:rPr>
              <a:t>	</a:t>
            </a:r>
            <a:r>
              <a:rPr lang="en-US" sz="2200" dirty="0" smtClean="0">
                <a:solidFill>
                  <a:srgbClr val="FF0000"/>
                </a:solidFill>
                <a:latin typeface="Futura Bk BT"/>
              </a:rPr>
              <a:t>permanent</a:t>
            </a:r>
            <a:r>
              <a:rPr lang="en-US" sz="2200" dirty="0">
                <a:solidFill>
                  <a:srgbClr val="FF0000"/>
                </a:solidFill>
                <a:latin typeface="Futura Bk BT"/>
              </a:rPr>
              <a:t>, scientific institute: The “Bureau </a:t>
            </a:r>
            <a:r>
              <a:rPr lang="tr-TR" sz="2200" dirty="0" smtClean="0">
                <a:solidFill>
                  <a:srgbClr val="FF0000"/>
                </a:solidFill>
                <a:latin typeface="Futura Bk BT"/>
              </a:rPr>
              <a:t>	</a:t>
            </a:r>
            <a:r>
              <a:rPr lang="en-US" sz="2200" dirty="0" smtClean="0">
                <a:solidFill>
                  <a:srgbClr val="FF0000"/>
                </a:solidFill>
                <a:latin typeface="Futura Bk BT"/>
              </a:rPr>
              <a:t>International </a:t>
            </a:r>
            <a:r>
              <a:rPr lang="tr-TR" sz="2200" dirty="0" smtClean="0">
                <a:solidFill>
                  <a:srgbClr val="FF0000"/>
                </a:solidFill>
                <a:latin typeface="Futura Bk BT"/>
              </a:rPr>
              <a:t>	</a:t>
            </a:r>
            <a:r>
              <a:rPr lang="en-US" sz="2200" dirty="0" smtClean="0">
                <a:solidFill>
                  <a:srgbClr val="FF0000"/>
                </a:solidFill>
                <a:latin typeface="Futura Bk BT"/>
              </a:rPr>
              <a:t>des </a:t>
            </a:r>
            <a:r>
              <a:rPr lang="en-US" sz="2200" dirty="0" err="1">
                <a:solidFill>
                  <a:srgbClr val="FF0000"/>
                </a:solidFill>
                <a:latin typeface="Futura Bk BT"/>
              </a:rPr>
              <a:t>Poids</a:t>
            </a:r>
            <a:r>
              <a:rPr lang="en-US" sz="2200" dirty="0">
                <a:solidFill>
                  <a:srgbClr val="FF0000"/>
                </a:solidFill>
                <a:latin typeface="Futura Bk BT"/>
              </a:rPr>
              <a:t> et </a:t>
            </a:r>
            <a:r>
              <a:rPr lang="en-US" sz="2200" dirty="0" err="1">
                <a:solidFill>
                  <a:srgbClr val="FF0000"/>
                </a:solidFill>
                <a:latin typeface="Futura Bk BT"/>
              </a:rPr>
              <a:t>Mesures</a:t>
            </a:r>
            <a:r>
              <a:rPr lang="en-US" sz="2200" dirty="0">
                <a:solidFill>
                  <a:srgbClr val="FF0000"/>
                </a:solidFill>
                <a:latin typeface="Futura Bk BT"/>
              </a:rPr>
              <a:t>” BIPM. </a:t>
            </a:r>
            <a:endParaRPr lang="en-US" sz="2200" b="1" dirty="0">
              <a:solidFill>
                <a:srgbClr val="FF0000"/>
              </a:solidFill>
              <a:latin typeface="Arial" charset="0"/>
            </a:endParaRPr>
          </a:p>
        </p:txBody>
      </p:sp>
      <p:pic>
        <p:nvPicPr>
          <p:cNvPr id="10" name="Picture 8" descr="convention"/>
          <p:cNvPicPr>
            <a:picLocks noChangeAspect="1" noChangeArrowheads="1"/>
          </p:cNvPicPr>
          <p:nvPr/>
        </p:nvPicPr>
        <p:blipFill>
          <a:blip r:embed="rId3" cstate="print"/>
          <a:srcRect/>
          <a:stretch>
            <a:fillRect/>
          </a:stretch>
        </p:blipFill>
        <p:spPr bwMode="auto">
          <a:xfrm>
            <a:off x="3786182" y="985829"/>
            <a:ext cx="1314450" cy="1300163"/>
          </a:xfrm>
          <a:prstGeom prst="rect">
            <a:avLst/>
          </a:prstGeom>
          <a:noFill/>
          <a:ln w="9525">
            <a:noFill/>
            <a:miter lim="800000"/>
            <a:headEnd/>
            <a:tailEnd/>
          </a:ln>
        </p:spPr>
      </p:pic>
      <p:pic>
        <p:nvPicPr>
          <p:cNvPr id="8" name="Picture 2" descr="http://t3.gstatic.com/images?q=tbn:ANd9GcSUMe_GpeFlDmQh7DSQNKyK0p9UbBQrGF2gS83En__H23SMSbGU7w"/>
          <p:cNvPicPr>
            <a:picLocks noChangeAspect="1" noChangeArrowheads="1"/>
          </p:cNvPicPr>
          <p:nvPr/>
        </p:nvPicPr>
        <p:blipFill>
          <a:blip r:embed="rId4" cstate="print"/>
          <a:srcRect/>
          <a:stretch>
            <a:fillRect/>
          </a:stretch>
        </p:blipFill>
        <p:spPr bwMode="auto">
          <a:xfrm>
            <a:off x="576254" y="949571"/>
            <a:ext cx="2781300" cy="1647825"/>
          </a:xfrm>
          <a:prstGeom prst="rect">
            <a:avLst/>
          </a:prstGeom>
          <a:noFill/>
          <a:ln w="9525">
            <a:noFill/>
            <a:miter lim="800000"/>
            <a:headEnd/>
            <a:tailEnd/>
          </a:ln>
        </p:spPr>
      </p:pic>
      <p:pic>
        <p:nvPicPr>
          <p:cNvPr id="11" name="Picture 2" descr="http://jvsc.jst.go.jp/being/seibutsujikan/light/shots/bipm.jpg"/>
          <p:cNvPicPr>
            <a:picLocks noChangeAspect="1" noChangeArrowheads="1"/>
          </p:cNvPicPr>
          <p:nvPr/>
        </p:nvPicPr>
        <p:blipFill>
          <a:blip r:embed="rId5" cstate="print"/>
          <a:srcRect/>
          <a:stretch>
            <a:fillRect/>
          </a:stretch>
        </p:blipFill>
        <p:spPr bwMode="auto">
          <a:xfrm>
            <a:off x="5357818" y="949570"/>
            <a:ext cx="2844800" cy="1666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p:cNvSpPr>
            <a:spLocks noGrp="1"/>
          </p:cNvSpPr>
          <p:nvPr>
            <p:ph type="sldNum" sz="quarter" idx="10"/>
          </p:nvPr>
        </p:nvSpPr>
        <p:spPr/>
        <p:txBody>
          <a:bodyPr/>
          <a:lstStyle/>
          <a:p>
            <a:pPr>
              <a:defRPr/>
            </a:pPr>
            <a:fld id="{3506B953-FD12-4EDE-9D5D-91A3C48FFFD9}" type="slidenum">
              <a:rPr lang="tr-TR"/>
              <a:pPr>
                <a:defRPr/>
              </a:pPr>
              <a:t>22</a:t>
            </a:fld>
            <a:endParaRPr lang="tr-TR"/>
          </a:p>
        </p:txBody>
      </p:sp>
      <p:sp>
        <p:nvSpPr>
          <p:cNvPr id="25604" name="Text Box 3"/>
          <p:cNvSpPr txBox="1">
            <a:spLocks noChangeArrowheads="1"/>
          </p:cNvSpPr>
          <p:nvPr/>
        </p:nvSpPr>
        <p:spPr bwMode="auto">
          <a:xfrm>
            <a:off x="714348" y="1237855"/>
            <a:ext cx="7572428" cy="5262979"/>
          </a:xfrm>
          <a:prstGeom prst="rect">
            <a:avLst/>
          </a:prstGeom>
          <a:noFill/>
          <a:ln w="9525">
            <a:noFill/>
            <a:miter lim="800000"/>
            <a:headEnd/>
            <a:tailEnd/>
          </a:ln>
        </p:spPr>
        <p:txBody>
          <a:bodyPr wrap="square">
            <a:spAutoFit/>
          </a:bodyPr>
          <a:lstStyle/>
          <a:p>
            <a:pPr algn="ctr" eaLnBrk="1" hangingPunct="1">
              <a:spcBef>
                <a:spcPct val="50000"/>
              </a:spcBef>
            </a:pPr>
            <a:r>
              <a:rPr lang="en-US" sz="2400" dirty="0">
                <a:latin typeface="Futura Bk BT"/>
              </a:rPr>
              <a:t>The </a:t>
            </a:r>
            <a:r>
              <a:rPr lang="en-US" sz="2400" dirty="0" smtClean="0">
                <a:latin typeface="Futura Bk BT"/>
              </a:rPr>
              <a:t>Met</a:t>
            </a:r>
            <a:r>
              <a:rPr lang="en-US" sz="2400" dirty="0" smtClean="0">
                <a:latin typeface="Arial" charset="0"/>
              </a:rPr>
              <a:t>e</a:t>
            </a:r>
            <a:r>
              <a:rPr lang="en-US" sz="2400" dirty="0" smtClean="0">
                <a:latin typeface="Futura Bk BT"/>
              </a:rPr>
              <a:t>r </a:t>
            </a:r>
            <a:r>
              <a:rPr lang="en-US" sz="2400" dirty="0">
                <a:latin typeface="Futura Bk BT"/>
              </a:rPr>
              <a:t>Convention was signed by 17 </a:t>
            </a:r>
            <a:r>
              <a:rPr lang="en-US" sz="2400" dirty="0" smtClean="0">
                <a:latin typeface="Futura Bk BT"/>
              </a:rPr>
              <a:t>countries on 20th of May 1875</a:t>
            </a:r>
          </a:p>
          <a:p>
            <a:pPr algn="ctr" eaLnBrk="1" hangingPunct="1">
              <a:spcBef>
                <a:spcPct val="50000"/>
              </a:spcBef>
            </a:pPr>
            <a:endParaRPr lang="en-US" sz="2400" dirty="0" smtClean="0">
              <a:latin typeface="Arial" charset="0"/>
            </a:endParaRPr>
          </a:p>
          <a:p>
            <a:pPr algn="ctr" eaLnBrk="1" hangingPunct="1">
              <a:spcBef>
                <a:spcPct val="50000"/>
              </a:spcBef>
            </a:pPr>
            <a:endParaRPr lang="en-US" sz="2400" dirty="0" smtClean="0">
              <a:latin typeface="Arial" charset="0"/>
            </a:endParaRPr>
          </a:p>
          <a:p>
            <a:pPr algn="ctr" eaLnBrk="1" hangingPunct="1">
              <a:spcBef>
                <a:spcPct val="50000"/>
              </a:spcBef>
            </a:pPr>
            <a:endParaRPr lang="en-US" sz="2400" dirty="0" smtClean="0">
              <a:latin typeface="Arial" charset="0"/>
            </a:endParaRPr>
          </a:p>
          <a:p>
            <a:pPr algn="ctr" eaLnBrk="1" hangingPunct="1">
              <a:spcBef>
                <a:spcPct val="50000"/>
              </a:spcBef>
            </a:pPr>
            <a:endParaRPr lang="en-US" sz="2400" dirty="0" smtClean="0">
              <a:latin typeface="Arial" charset="0"/>
            </a:endParaRPr>
          </a:p>
          <a:p>
            <a:pPr algn="ctr" eaLnBrk="1" hangingPunct="1">
              <a:spcBef>
                <a:spcPct val="50000"/>
              </a:spcBef>
            </a:pPr>
            <a:endParaRPr lang="en-US" sz="2400" dirty="0" smtClean="0">
              <a:latin typeface="Arial" charset="0"/>
            </a:endParaRPr>
          </a:p>
          <a:p>
            <a:pPr algn="ctr" eaLnBrk="1" hangingPunct="1">
              <a:spcBef>
                <a:spcPct val="50000"/>
              </a:spcBef>
            </a:pPr>
            <a:endParaRPr lang="en-US" sz="2400" dirty="0" smtClean="0">
              <a:latin typeface="Arial" charset="0"/>
            </a:endParaRPr>
          </a:p>
          <a:p>
            <a:pPr eaLnBrk="1" hangingPunct="1"/>
            <a:endParaRPr lang="en-US" dirty="0" smtClean="0">
              <a:latin typeface="Futura Bk BT"/>
            </a:endParaRPr>
          </a:p>
          <a:p>
            <a:pPr eaLnBrk="1" hangingPunct="1"/>
            <a:r>
              <a:rPr lang="en-US" b="1" u="sng" dirty="0" smtClean="0">
                <a:solidFill>
                  <a:srgbClr val="C00000"/>
                </a:solidFill>
                <a:latin typeface="Futura Bk BT"/>
              </a:rPr>
              <a:t>Turkey </a:t>
            </a:r>
            <a:r>
              <a:rPr lang="en-US" b="1" u="sng" dirty="0" smtClean="0">
                <a:solidFill>
                  <a:srgbClr val="C00000"/>
                </a:solidFill>
                <a:latin typeface="Arial" charset="0"/>
              </a:rPr>
              <a:t>is</a:t>
            </a:r>
            <a:r>
              <a:rPr lang="en-US" b="1" u="sng" dirty="0" smtClean="0">
                <a:solidFill>
                  <a:srgbClr val="C00000"/>
                </a:solidFill>
                <a:latin typeface="Futura Bk BT"/>
              </a:rPr>
              <a:t> one of the 17 original signatories of the Meter Convention</a:t>
            </a:r>
            <a:r>
              <a:rPr lang="en-US" b="1" u="sng" dirty="0" smtClean="0">
                <a:latin typeface="Futura Bk BT"/>
              </a:rPr>
              <a:t> </a:t>
            </a:r>
            <a:r>
              <a:rPr lang="en-US" dirty="0" smtClean="0">
                <a:latin typeface="Futura Bk BT"/>
              </a:rPr>
              <a:t>of</a:t>
            </a:r>
            <a:r>
              <a:rPr lang="en-US" dirty="0" smtClean="0">
                <a:latin typeface="Arial" charset="0"/>
              </a:rPr>
              <a:t> </a:t>
            </a:r>
            <a:r>
              <a:rPr lang="en-US" dirty="0" smtClean="0">
                <a:latin typeface="Futura Bk BT"/>
              </a:rPr>
              <a:t>May 20, 1875 for the establishment of uniformity and equivalences in </a:t>
            </a:r>
            <a:endParaRPr lang="en-US" dirty="0" smtClean="0">
              <a:latin typeface="Arial" charset="0"/>
            </a:endParaRPr>
          </a:p>
          <a:p>
            <a:pPr eaLnBrk="1" hangingPunct="1"/>
            <a:r>
              <a:rPr lang="en-US" dirty="0" smtClean="0">
                <a:latin typeface="Futura Bk BT"/>
              </a:rPr>
              <a:t>measurements for technical and commercial activities.</a:t>
            </a:r>
            <a:endParaRPr lang="en-US" dirty="0">
              <a:latin typeface="Arial" charset="0"/>
            </a:endParaRPr>
          </a:p>
        </p:txBody>
      </p:sp>
      <p:sp>
        <p:nvSpPr>
          <p:cNvPr id="25605" name="Text Box 4"/>
          <p:cNvSpPr txBox="1">
            <a:spLocks noChangeArrowheads="1"/>
          </p:cNvSpPr>
          <p:nvPr/>
        </p:nvSpPr>
        <p:spPr bwMode="auto">
          <a:xfrm>
            <a:off x="4876800" y="1981200"/>
            <a:ext cx="3733800" cy="457200"/>
          </a:xfrm>
          <a:prstGeom prst="rect">
            <a:avLst/>
          </a:prstGeom>
          <a:noFill/>
          <a:ln w="9525">
            <a:noFill/>
            <a:miter lim="800000"/>
            <a:headEnd/>
            <a:tailEnd/>
          </a:ln>
        </p:spPr>
        <p:txBody>
          <a:bodyPr>
            <a:spAutoFit/>
          </a:bodyPr>
          <a:lstStyle/>
          <a:p>
            <a:pPr algn="l" eaLnBrk="1" hangingPunct="1">
              <a:spcBef>
                <a:spcPct val="50000"/>
              </a:spcBef>
            </a:pPr>
            <a:endParaRPr lang="tr-TR" sz="2400"/>
          </a:p>
        </p:txBody>
      </p:sp>
      <p:pic>
        <p:nvPicPr>
          <p:cNvPr id="25606" name="Picture 5" descr="Convansiyon-salon"/>
          <p:cNvPicPr>
            <a:picLocks noChangeAspect="1" noChangeArrowheads="1"/>
          </p:cNvPicPr>
          <p:nvPr/>
        </p:nvPicPr>
        <p:blipFill>
          <a:blip r:embed="rId3" cstate="print"/>
          <a:srcRect/>
          <a:stretch>
            <a:fillRect/>
          </a:stretch>
        </p:blipFill>
        <p:spPr bwMode="auto">
          <a:xfrm>
            <a:off x="1214414" y="2124088"/>
            <a:ext cx="4213860" cy="3162300"/>
          </a:xfrm>
          <a:prstGeom prst="rect">
            <a:avLst/>
          </a:prstGeom>
          <a:noFill/>
          <a:ln w="9525">
            <a:noFill/>
            <a:miter lim="800000"/>
            <a:headEnd/>
            <a:tailEnd/>
          </a:ln>
        </p:spPr>
      </p:pic>
      <p:sp>
        <p:nvSpPr>
          <p:cNvPr id="7" name="1 Başlık"/>
          <p:cNvSpPr txBox="1">
            <a:spLocks/>
          </p:cNvSpPr>
          <p:nvPr/>
        </p:nvSpPr>
        <p:spPr>
          <a:xfrm>
            <a:off x="102928" y="0"/>
            <a:ext cx="7776864" cy="70609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1200" cap="none" spc="0" normalizeH="0" baseline="0" dirty="0" smtClean="0">
                <a:ln>
                  <a:noFill/>
                </a:ln>
                <a:solidFill>
                  <a:schemeClr val="bg1"/>
                </a:solidFill>
                <a:effectLst/>
                <a:uLnTx/>
                <a:uFillTx/>
                <a:latin typeface="Futura Bk BT" pitchFamily="34" charset="0"/>
                <a:ea typeface="+mj-ea"/>
                <a:cs typeface="+mj-cs"/>
              </a:rPr>
              <a:t>The Meter Convention</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pic>
        <p:nvPicPr>
          <p:cNvPr id="8" name="Picture 2"/>
          <p:cNvPicPr>
            <a:picLocks noChangeAspect="1" noChangeArrowheads="1"/>
          </p:cNvPicPr>
          <p:nvPr/>
        </p:nvPicPr>
        <p:blipFill>
          <a:blip r:embed="rId4" cstate="print"/>
          <a:srcRect/>
          <a:stretch>
            <a:fillRect/>
          </a:stretch>
        </p:blipFill>
        <p:spPr bwMode="auto">
          <a:xfrm>
            <a:off x="5928340" y="2124088"/>
            <a:ext cx="2026920" cy="31546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p:cNvSpPr>
            <a:spLocks noGrp="1"/>
          </p:cNvSpPr>
          <p:nvPr>
            <p:ph type="sldNum" sz="quarter" idx="10"/>
          </p:nvPr>
        </p:nvSpPr>
        <p:spPr/>
        <p:txBody>
          <a:bodyPr/>
          <a:lstStyle/>
          <a:p>
            <a:pPr>
              <a:defRPr/>
            </a:pPr>
            <a:fld id="{3506B953-FD12-4EDE-9D5D-91A3C48FFFD9}" type="slidenum">
              <a:rPr lang="tr-TR"/>
              <a:pPr>
                <a:defRPr/>
              </a:pPr>
              <a:t>23</a:t>
            </a:fld>
            <a:endParaRPr lang="tr-TR"/>
          </a:p>
        </p:txBody>
      </p:sp>
      <p:sp>
        <p:nvSpPr>
          <p:cNvPr id="25604" name="Text Box 3"/>
          <p:cNvSpPr txBox="1">
            <a:spLocks noChangeArrowheads="1"/>
          </p:cNvSpPr>
          <p:nvPr/>
        </p:nvSpPr>
        <p:spPr bwMode="auto">
          <a:xfrm>
            <a:off x="428596" y="1071546"/>
            <a:ext cx="8358246" cy="5475345"/>
          </a:xfrm>
          <a:prstGeom prst="rect">
            <a:avLst/>
          </a:prstGeom>
          <a:noFill/>
          <a:ln w="9525">
            <a:noFill/>
            <a:miter lim="800000"/>
            <a:headEnd/>
            <a:tailEnd/>
          </a:ln>
        </p:spPr>
        <p:txBody>
          <a:bodyPr wrap="square">
            <a:spAutoFit/>
          </a:bodyPr>
          <a:lstStyle/>
          <a:p>
            <a:r>
              <a:rPr lang="en-US" sz="2400" dirty="0" smtClean="0">
                <a:solidFill>
                  <a:srgbClr val="FF0000"/>
                </a:solidFill>
                <a:latin typeface="Futura Bk BT"/>
              </a:rPr>
              <a:t>The Met</a:t>
            </a:r>
            <a:r>
              <a:rPr lang="en-US" sz="2400" dirty="0" smtClean="0">
                <a:solidFill>
                  <a:srgbClr val="FF0000"/>
                </a:solidFill>
                <a:latin typeface="Arial" charset="0"/>
              </a:rPr>
              <a:t>e</a:t>
            </a:r>
            <a:r>
              <a:rPr lang="en-US" sz="2400" dirty="0" smtClean="0">
                <a:solidFill>
                  <a:srgbClr val="FF0000"/>
                </a:solidFill>
                <a:latin typeface="Futura Bk BT"/>
              </a:rPr>
              <a:t>r Convention gives authority to</a:t>
            </a:r>
            <a:r>
              <a:rPr lang="en-US" sz="2400" dirty="0" smtClean="0">
                <a:latin typeface="Futura Bk BT"/>
              </a:rPr>
              <a:t> </a:t>
            </a:r>
            <a:endParaRPr lang="en-US" sz="2400" dirty="0" smtClean="0">
              <a:latin typeface="Arial" charset="0"/>
            </a:endParaRPr>
          </a:p>
          <a:p>
            <a:r>
              <a:rPr lang="en-US" sz="2400" dirty="0" smtClean="0">
                <a:latin typeface="Arial" charset="0"/>
              </a:rPr>
              <a:t>	</a:t>
            </a:r>
          </a:p>
          <a:p>
            <a:pPr>
              <a:lnSpc>
                <a:spcPct val="130000"/>
              </a:lnSpc>
              <a:buClr>
                <a:srgbClr val="C00000"/>
              </a:buClr>
              <a:buFont typeface="Wingdings" pitchFamily="2" charset="2"/>
              <a:buChar char="q"/>
            </a:pPr>
            <a:r>
              <a:rPr lang="en-US" sz="2200" dirty="0" smtClean="0">
                <a:latin typeface="Arial" charset="0"/>
              </a:rPr>
              <a:t> </a:t>
            </a:r>
            <a:r>
              <a:rPr lang="en-US" sz="2200" dirty="0" smtClean="0">
                <a:latin typeface="Futura Bk BT"/>
              </a:rPr>
              <a:t>the General Conference on Weights and Measures (</a:t>
            </a:r>
            <a:r>
              <a:rPr lang="en-US" sz="2200" dirty="0" smtClean="0">
                <a:solidFill>
                  <a:srgbClr val="FF0000"/>
                </a:solidFill>
                <a:latin typeface="Futura Bk BT"/>
              </a:rPr>
              <a:t>CGPM</a:t>
            </a:r>
            <a:r>
              <a:rPr lang="en-US" sz="2200" dirty="0" smtClean="0">
                <a:latin typeface="Futura Bk BT"/>
              </a:rPr>
              <a:t>), </a:t>
            </a:r>
            <a:endParaRPr lang="en-US" sz="2200" dirty="0" smtClean="0">
              <a:latin typeface="Arial" charset="0"/>
            </a:endParaRPr>
          </a:p>
          <a:p>
            <a:pPr>
              <a:lnSpc>
                <a:spcPct val="130000"/>
              </a:lnSpc>
              <a:buClr>
                <a:srgbClr val="C00000"/>
              </a:buClr>
              <a:buFont typeface="Wingdings" pitchFamily="2" charset="2"/>
              <a:buChar char="q"/>
            </a:pPr>
            <a:r>
              <a:rPr lang="en-US" sz="2200" dirty="0" smtClean="0">
                <a:latin typeface="Arial" charset="0"/>
              </a:rPr>
              <a:t> </a:t>
            </a:r>
            <a:r>
              <a:rPr lang="en-US" sz="2200" dirty="0" smtClean="0">
                <a:latin typeface="Futura Bk BT"/>
              </a:rPr>
              <a:t>the International Committee for Weights and Measures (</a:t>
            </a:r>
            <a:r>
              <a:rPr lang="en-US" sz="2200" dirty="0" smtClean="0">
                <a:solidFill>
                  <a:srgbClr val="FF0000"/>
                </a:solidFill>
                <a:latin typeface="Futura Bk BT"/>
              </a:rPr>
              <a:t>CIPM</a:t>
            </a:r>
            <a:r>
              <a:rPr lang="en-US" sz="2200" dirty="0" smtClean="0">
                <a:latin typeface="Futura Bk BT"/>
              </a:rPr>
              <a:t>)</a:t>
            </a:r>
            <a:endParaRPr lang="en-US" sz="2200" dirty="0" smtClean="0">
              <a:latin typeface="Arial" charset="0"/>
            </a:endParaRPr>
          </a:p>
          <a:p>
            <a:pPr>
              <a:lnSpc>
                <a:spcPct val="130000"/>
              </a:lnSpc>
              <a:buClr>
                <a:srgbClr val="C00000"/>
              </a:buClr>
              <a:buFont typeface="Wingdings" pitchFamily="2" charset="2"/>
              <a:buChar char="q"/>
            </a:pPr>
            <a:r>
              <a:rPr lang="en-US" sz="2200" dirty="0" smtClean="0">
                <a:latin typeface="Arial" charset="0"/>
              </a:rPr>
              <a:t> </a:t>
            </a:r>
            <a:r>
              <a:rPr lang="en-US" sz="2200" dirty="0" smtClean="0">
                <a:latin typeface="Futura Bk BT"/>
              </a:rPr>
              <a:t>the International Bureau of Weights and Measures (</a:t>
            </a:r>
            <a:r>
              <a:rPr lang="en-US" sz="2200" dirty="0" smtClean="0">
                <a:solidFill>
                  <a:srgbClr val="FF0000"/>
                </a:solidFill>
                <a:latin typeface="Futura Bk BT"/>
              </a:rPr>
              <a:t>BIPM</a:t>
            </a:r>
            <a:r>
              <a:rPr lang="en-US" sz="2200" dirty="0" smtClean="0">
                <a:latin typeface="Futura Bk BT"/>
              </a:rPr>
              <a:t>) </a:t>
            </a:r>
            <a:endParaRPr lang="en-US" sz="2200" dirty="0" smtClean="0">
              <a:latin typeface="Arial" charset="0"/>
            </a:endParaRPr>
          </a:p>
          <a:p>
            <a:r>
              <a:rPr lang="en-US" sz="500" dirty="0" smtClean="0">
                <a:latin typeface="Futura Bk BT"/>
              </a:rPr>
              <a:t>	</a:t>
            </a:r>
          </a:p>
          <a:p>
            <a:endParaRPr lang="en-US" sz="500" dirty="0" smtClean="0">
              <a:latin typeface="Futura Bk BT"/>
            </a:endParaRPr>
          </a:p>
          <a:p>
            <a:r>
              <a:rPr lang="en-US" sz="2400" dirty="0" smtClean="0">
                <a:solidFill>
                  <a:srgbClr val="C00000"/>
                </a:solidFill>
                <a:latin typeface="Futura Bk BT"/>
              </a:rPr>
              <a:t>to act in matters of adoption of the metric system in the participating countries </a:t>
            </a:r>
          </a:p>
          <a:p>
            <a:endParaRPr lang="en-US" sz="500" dirty="0" smtClean="0">
              <a:latin typeface="Futura Bk BT"/>
            </a:endParaRPr>
          </a:p>
          <a:p>
            <a:endParaRPr lang="en-US" sz="500" dirty="0" smtClean="0">
              <a:latin typeface="Futura Bk BT"/>
            </a:endParaRPr>
          </a:p>
          <a:p>
            <a:endParaRPr lang="en-US" sz="500" dirty="0" smtClean="0">
              <a:latin typeface="Futura Bk BT"/>
            </a:endParaRPr>
          </a:p>
          <a:p>
            <a:pPr marL="0" lvl="1">
              <a:lnSpc>
                <a:spcPct val="130000"/>
              </a:lnSpc>
              <a:buClr>
                <a:srgbClr val="C00000"/>
              </a:buClr>
              <a:buFont typeface="Wingdings" pitchFamily="2" charset="2"/>
              <a:buChar char="q"/>
            </a:pPr>
            <a:r>
              <a:rPr lang="en-US" sz="2200" dirty="0" smtClean="0">
                <a:latin typeface="Arial" charset="0"/>
              </a:rPr>
              <a:t> world metrology,</a:t>
            </a:r>
          </a:p>
          <a:p>
            <a:pPr marL="0" lvl="1">
              <a:lnSpc>
                <a:spcPct val="130000"/>
              </a:lnSpc>
              <a:buClr>
                <a:srgbClr val="C00000"/>
              </a:buClr>
              <a:buFont typeface="Wingdings" pitchFamily="2" charset="2"/>
              <a:buChar char="q"/>
            </a:pPr>
            <a:r>
              <a:rPr lang="en-US" sz="2200" dirty="0" smtClean="0">
                <a:latin typeface="Arial" charset="0"/>
              </a:rPr>
              <a:t> particularly concerning the demand for measurement, </a:t>
            </a:r>
          </a:p>
          <a:p>
            <a:pPr marL="0" lvl="1">
              <a:lnSpc>
                <a:spcPct val="130000"/>
              </a:lnSpc>
              <a:buClr>
                <a:srgbClr val="C00000"/>
              </a:buClr>
              <a:buFont typeface="Wingdings" pitchFamily="2" charset="2"/>
              <a:buChar char="q"/>
            </a:pPr>
            <a:r>
              <a:rPr lang="en-US" sz="2200" dirty="0" smtClean="0">
                <a:latin typeface="Arial" charset="0"/>
              </a:rPr>
              <a:t> standards of ever increasing accuracy, </a:t>
            </a:r>
          </a:p>
          <a:p>
            <a:pPr marL="0" lvl="1">
              <a:lnSpc>
                <a:spcPct val="130000"/>
              </a:lnSpc>
              <a:buClr>
                <a:srgbClr val="C00000"/>
              </a:buClr>
              <a:buFont typeface="Wingdings" pitchFamily="2" charset="2"/>
              <a:buChar char="q"/>
            </a:pPr>
            <a:r>
              <a:rPr lang="en-US" sz="2200" dirty="0" smtClean="0">
                <a:latin typeface="Arial" charset="0"/>
              </a:rPr>
              <a:t> range and diversity, </a:t>
            </a:r>
          </a:p>
          <a:p>
            <a:pPr marL="0" lvl="1">
              <a:lnSpc>
                <a:spcPct val="130000"/>
              </a:lnSpc>
              <a:buClr>
                <a:srgbClr val="C00000"/>
              </a:buClr>
              <a:buFont typeface="Wingdings" pitchFamily="2" charset="2"/>
              <a:buChar char="q"/>
            </a:pPr>
            <a:r>
              <a:rPr lang="en-US" sz="2200" dirty="0" smtClean="0">
                <a:latin typeface="Arial" charset="0"/>
              </a:rPr>
              <a:t> demonstrate equivalence between national standards.</a:t>
            </a:r>
          </a:p>
        </p:txBody>
      </p:sp>
      <p:sp>
        <p:nvSpPr>
          <p:cNvPr id="7" name="1 Başlık"/>
          <p:cNvSpPr txBox="1">
            <a:spLocks/>
          </p:cNvSpPr>
          <p:nvPr/>
        </p:nvSpPr>
        <p:spPr>
          <a:xfrm>
            <a:off x="102928" y="0"/>
            <a:ext cx="7776864" cy="70609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1200" cap="none" spc="0" normalizeH="0" baseline="0" dirty="0" smtClean="0">
                <a:ln>
                  <a:noFill/>
                </a:ln>
                <a:solidFill>
                  <a:schemeClr val="bg1"/>
                </a:solidFill>
                <a:effectLst/>
                <a:uLnTx/>
                <a:uFillTx/>
                <a:latin typeface="Futura Bk BT" pitchFamily="34" charset="0"/>
                <a:ea typeface="+mj-ea"/>
                <a:cs typeface="+mj-cs"/>
              </a:rPr>
              <a:t>The Meter Convention</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 Başlık"/>
          <p:cNvSpPr txBox="1">
            <a:spLocks/>
          </p:cNvSpPr>
          <p:nvPr/>
        </p:nvSpPr>
        <p:spPr>
          <a:xfrm>
            <a:off x="102928" y="0"/>
            <a:ext cx="7776864" cy="70609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1200" cap="none" spc="0" normalizeH="0" baseline="0" dirty="0" smtClean="0">
                <a:ln>
                  <a:noFill/>
                </a:ln>
                <a:solidFill>
                  <a:schemeClr val="bg1"/>
                </a:solidFill>
                <a:effectLst/>
                <a:uLnTx/>
                <a:uFillTx/>
                <a:latin typeface="Futura Bk BT" pitchFamily="34" charset="0"/>
                <a:ea typeface="+mj-ea"/>
                <a:cs typeface="+mj-cs"/>
              </a:rPr>
              <a:t>The Meter Convention</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sp>
        <p:nvSpPr>
          <p:cNvPr id="12" name="11 Dikdörtgen"/>
          <p:cNvSpPr/>
          <p:nvPr/>
        </p:nvSpPr>
        <p:spPr>
          <a:xfrm>
            <a:off x="428596" y="928670"/>
            <a:ext cx="8501122" cy="492443"/>
          </a:xfrm>
          <a:prstGeom prst="rect">
            <a:avLst/>
          </a:prstGeom>
        </p:spPr>
        <p:txBody>
          <a:bodyPr wrap="square">
            <a:spAutoFit/>
          </a:bodyPr>
          <a:lstStyle/>
          <a:p>
            <a:pPr algn="ctr"/>
            <a:r>
              <a:rPr lang="en-US" sz="2600" dirty="0" smtClean="0">
                <a:solidFill>
                  <a:srgbClr val="F00000"/>
                </a:solidFill>
                <a:latin typeface="Futura Bk BT"/>
              </a:rPr>
              <a:t>20</a:t>
            </a:r>
            <a:r>
              <a:rPr lang="en-US" sz="2600" baseline="30000" dirty="0" smtClean="0">
                <a:solidFill>
                  <a:srgbClr val="F00000"/>
                </a:solidFill>
                <a:latin typeface="Futura Bk BT"/>
              </a:rPr>
              <a:t>th</a:t>
            </a:r>
            <a:r>
              <a:rPr lang="en-US" sz="2600" dirty="0" smtClean="0">
                <a:solidFill>
                  <a:srgbClr val="F00000"/>
                </a:solidFill>
                <a:latin typeface="Futura Bk BT"/>
              </a:rPr>
              <a:t> of May is celebrated as the World Metrology Day</a:t>
            </a:r>
            <a:endParaRPr lang="en-US" sz="2600" dirty="0"/>
          </a:p>
        </p:txBody>
      </p:sp>
      <p:pic>
        <p:nvPicPr>
          <p:cNvPr id="13" name="Picture 3"/>
          <p:cNvPicPr>
            <a:picLocks noChangeAspect="1" noChangeArrowheads="1"/>
          </p:cNvPicPr>
          <p:nvPr/>
        </p:nvPicPr>
        <p:blipFill>
          <a:blip r:embed="rId2" cstate="email"/>
          <a:srcRect/>
          <a:stretch>
            <a:fillRect/>
          </a:stretch>
        </p:blipFill>
        <p:spPr bwMode="auto">
          <a:xfrm>
            <a:off x="290502" y="2100380"/>
            <a:ext cx="2711768" cy="3833622"/>
          </a:xfrm>
          <a:prstGeom prst="rect">
            <a:avLst/>
          </a:prstGeom>
          <a:noFill/>
          <a:ln w="9525">
            <a:noFill/>
            <a:miter lim="800000"/>
            <a:headEnd/>
            <a:tailEnd/>
          </a:ln>
        </p:spPr>
      </p:pic>
      <p:pic>
        <p:nvPicPr>
          <p:cNvPr id="14" name="Picture 4"/>
          <p:cNvPicPr>
            <a:picLocks noChangeAspect="1" noChangeArrowheads="1"/>
          </p:cNvPicPr>
          <p:nvPr/>
        </p:nvPicPr>
        <p:blipFill>
          <a:blip r:embed="rId3" cstate="email"/>
          <a:srcRect/>
          <a:stretch>
            <a:fillRect/>
          </a:stretch>
        </p:blipFill>
        <p:spPr bwMode="auto">
          <a:xfrm>
            <a:off x="928662" y="1980792"/>
            <a:ext cx="2857500" cy="4107180"/>
          </a:xfrm>
          <a:prstGeom prst="rect">
            <a:avLst/>
          </a:prstGeom>
          <a:noFill/>
          <a:ln w="9525">
            <a:noFill/>
            <a:miter lim="800000"/>
            <a:headEnd/>
            <a:tailEnd/>
          </a:ln>
        </p:spPr>
      </p:pic>
      <p:pic>
        <p:nvPicPr>
          <p:cNvPr id="16" name="Picture 2" descr="20MPOSTER"/>
          <p:cNvPicPr>
            <a:picLocks noChangeAspect="1" noChangeArrowheads="1"/>
          </p:cNvPicPr>
          <p:nvPr/>
        </p:nvPicPr>
        <p:blipFill>
          <a:blip r:embed="rId4" cstate="email"/>
          <a:srcRect/>
          <a:stretch>
            <a:fillRect/>
          </a:stretch>
        </p:blipFill>
        <p:spPr bwMode="auto">
          <a:xfrm>
            <a:off x="2071670" y="1857364"/>
            <a:ext cx="3086100" cy="4312920"/>
          </a:xfrm>
          <a:prstGeom prst="rect">
            <a:avLst/>
          </a:prstGeom>
          <a:noFill/>
          <a:ln w="9525">
            <a:noFill/>
            <a:miter lim="800000"/>
            <a:headEnd/>
            <a:tailEnd/>
          </a:ln>
        </p:spPr>
      </p:pic>
      <p:pic>
        <p:nvPicPr>
          <p:cNvPr id="17" name="Picture 1"/>
          <p:cNvPicPr>
            <a:picLocks noChangeAspect="1" noChangeArrowheads="1"/>
          </p:cNvPicPr>
          <p:nvPr/>
        </p:nvPicPr>
        <p:blipFill>
          <a:blip r:embed="rId5" cstate="email"/>
          <a:srcRect/>
          <a:stretch>
            <a:fillRect/>
          </a:stretch>
        </p:blipFill>
        <p:spPr bwMode="auto">
          <a:xfrm>
            <a:off x="2928926" y="1785926"/>
            <a:ext cx="3243263" cy="4593431"/>
          </a:xfrm>
          <a:prstGeom prst="rect">
            <a:avLst/>
          </a:prstGeom>
          <a:noFill/>
          <a:ln w="190500" algn="ctr">
            <a:noFill/>
            <a:miter lim="800000"/>
            <a:headEnd/>
            <a:tailEnd/>
          </a:ln>
        </p:spPr>
      </p:pic>
      <p:pic>
        <p:nvPicPr>
          <p:cNvPr id="18" name="Picture 2"/>
          <p:cNvPicPr>
            <a:picLocks noChangeAspect="1" noChangeArrowheads="1"/>
          </p:cNvPicPr>
          <p:nvPr/>
        </p:nvPicPr>
        <p:blipFill>
          <a:blip r:embed="rId6" cstate="email">
            <a:extLst>
              <a:ext uri="{28A0092B-C50C-407E-A947-70E740481C1C}">
                <a14:useLocalDpi xmlns="" xmlns:a14="http://schemas.microsoft.com/office/drawing/2010/main" val="0"/>
              </a:ext>
            </a:extLst>
          </a:blip>
          <a:srcRect/>
          <a:stretch>
            <a:fillRect/>
          </a:stretch>
        </p:blipFill>
        <p:spPr bwMode="auto">
          <a:xfrm>
            <a:off x="4286248" y="2100282"/>
            <a:ext cx="291084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9" name="Picture 3"/>
          <p:cNvPicPr>
            <a:picLocks noChangeAspect="1" noChangeArrowheads="1"/>
          </p:cNvPicPr>
          <p:nvPr/>
        </p:nvPicPr>
        <p:blipFill>
          <a:blip r:embed="rId7" cstate="print"/>
          <a:srcRect/>
          <a:stretch>
            <a:fillRect/>
          </a:stretch>
        </p:blipFill>
        <p:spPr bwMode="auto">
          <a:xfrm>
            <a:off x="5829804" y="2146953"/>
            <a:ext cx="2742724" cy="3925253"/>
          </a:xfrm>
          <a:prstGeom prst="rect">
            <a:avLst/>
          </a:prstGeom>
          <a:noFill/>
          <a:ln w="9525">
            <a:noFill/>
            <a:miter lim="800000"/>
            <a:headEnd/>
            <a:tailEnd/>
          </a:ln>
        </p:spPr>
      </p:pic>
    </p:spTree>
    <p:extLst>
      <p:ext uri="{BB962C8B-B14F-4D97-AF65-F5344CB8AC3E}">
        <p14:creationId xmlns="" xmlns:p14="http://schemas.microsoft.com/office/powerpoint/2010/main" val="3711469641"/>
      </p:ext>
    </p:extLst>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p:cNvSpPr>
            <a:spLocks noGrp="1"/>
          </p:cNvSpPr>
          <p:nvPr>
            <p:ph type="sldNum" sz="quarter" idx="10"/>
          </p:nvPr>
        </p:nvSpPr>
        <p:spPr/>
        <p:txBody>
          <a:bodyPr/>
          <a:lstStyle/>
          <a:p>
            <a:pPr>
              <a:defRPr/>
            </a:pPr>
            <a:fld id="{3506B953-FD12-4EDE-9D5D-91A3C48FFFD9}" type="slidenum">
              <a:rPr lang="tr-TR"/>
              <a:pPr>
                <a:defRPr/>
              </a:pPr>
              <a:t>25</a:t>
            </a:fld>
            <a:endParaRPr lang="tr-TR"/>
          </a:p>
        </p:txBody>
      </p:sp>
      <p:sp>
        <p:nvSpPr>
          <p:cNvPr id="7" name="1 Başlık"/>
          <p:cNvSpPr txBox="1">
            <a:spLocks/>
          </p:cNvSpPr>
          <p:nvPr/>
        </p:nvSpPr>
        <p:spPr>
          <a:xfrm>
            <a:off x="102928" y="0"/>
            <a:ext cx="7776864" cy="70609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1200" cap="none" spc="0" normalizeH="0" baseline="0" dirty="0" smtClean="0">
                <a:ln>
                  <a:noFill/>
                </a:ln>
                <a:solidFill>
                  <a:schemeClr val="bg1"/>
                </a:solidFill>
                <a:effectLst/>
                <a:uLnTx/>
                <a:uFillTx/>
                <a:latin typeface="Futura Bk BT" pitchFamily="34" charset="0"/>
                <a:ea typeface="+mj-ea"/>
                <a:cs typeface="+mj-cs"/>
              </a:rPr>
              <a:t>The Meter Convention</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sp>
        <p:nvSpPr>
          <p:cNvPr id="5" name="TextBox 7"/>
          <p:cNvSpPr txBox="1"/>
          <p:nvPr/>
        </p:nvSpPr>
        <p:spPr>
          <a:xfrm>
            <a:off x="500034" y="928670"/>
            <a:ext cx="8429684" cy="707886"/>
          </a:xfrm>
          <a:prstGeom prst="rect">
            <a:avLst/>
          </a:prstGeom>
          <a:noFill/>
        </p:spPr>
        <p:txBody>
          <a:bodyPr wrap="square" rtlCol="0">
            <a:spAutoFit/>
          </a:bodyPr>
          <a:lstStyle/>
          <a:p>
            <a:pPr algn="just"/>
            <a:r>
              <a:rPr lang="en-US" sz="2000" dirty="0" smtClean="0">
                <a:solidFill>
                  <a:srgbClr val="C00000"/>
                </a:solidFill>
              </a:rPr>
              <a:t>As of 6 February 2013, there are 55 Member States of the BIPM, and 37 Associate States and Economies of the General Conference:</a:t>
            </a:r>
            <a:endParaRPr lang="en-US" sz="2000" dirty="0" smtClean="0">
              <a:solidFill>
                <a:srgbClr val="C00000"/>
              </a:solidFill>
              <a:latin typeface="Futura Lt BT" pitchFamily="34" charset="0"/>
            </a:endParaRPr>
          </a:p>
        </p:txBody>
      </p:sp>
      <p:pic>
        <p:nvPicPr>
          <p:cNvPr id="8" name="Picture 12" descr="Metre Konvansiyonu.jpg"/>
          <p:cNvPicPr>
            <a:picLocks noChangeAspect="1"/>
          </p:cNvPicPr>
          <p:nvPr/>
        </p:nvPicPr>
        <p:blipFill>
          <a:blip r:embed="rId3" cstate="print"/>
          <a:stretch>
            <a:fillRect/>
          </a:stretch>
        </p:blipFill>
        <p:spPr>
          <a:xfrm>
            <a:off x="357158" y="1674582"/>
            <a:ext cx="8572528" cy="4537379"/>
          </a:xfrm>
          <a:prstGeom prst="rect">
            <a:avLst/>
          </a:prstGeom>
        </p:spPr>
      </p:pic>
      <p:sp>
        <p:nvSpPr>
          <p:cNvPr id="9" name="TextBox 13"/>
          <p:cNvSpPr txBox="1"/>
          <p:nvPr/>
        </p:nvSpPr>
        <p:spPr>
          <a:xfrm>
            <a:off x="857224" y="6215082"/>
            <a:ext cx="7143800" cy="369332"/>
          </a:xfrm>
          <a:prstGeom prst="rect">
            <a:avLst/>
          </a:prstGeom>
          <a:noFill/>
        </p:spPr>
        <p:txBody>
          <a:bodyPr wrap="square" rtlCol="0">
            <a:spAutoFit/>
          </a:bodyPr>
          <a:lstStyle/>
          <a:p>
            <a:pPr algn="ctr"/>
            <a:r>
              <a:rPr lang="tr-TR" dirty="0" smtClean="0"/>
              <a:t>http://www.</a:t>
            </a:r>
            <a:r>
              <a:rPr lang="tr-TR" dirty="0" err="1" smtClean="0"/>
              <a:t>bipm</a:t>
            </a:r>
            <a:r>
              <a:rPr lang="tr-TR" dirty="0" smtClean="0"/>
              <a:t>.org/en/</a:t>
            </a:r>
            <a:r>
              <a:rPr lang="tr-TR" dirty="0" err="1" smtClean="0"/>
              <a:t>convention</a:t>
            </a:r>
            <a:r>
              <a:rPr lang="tr-TR" dirty="0" smtClean="0"/>
              <a:t>/</a:t>
            </a:r>
            <a:r>
              <a:rPr lang="tr-TR" dirty="0" err="1" smtClean="0"/>
              <a:t>member</a:t>
            </a:r>
            <a:r>
              <a:rPr lang="tr-TR" dirty="0" smtClean="0"/>
              <a:t>_</a:t>
            </a:r>
            <a:r>
              <a:rPr lang="tr-TR" dirty="0" err="1" smtClean="0"/>
              <a:t>states</a:t>
            </a:r>
            <a:r>
              <a:rPr lang="tr-TR" dirty="0" smtClean="0"/>
              <a:t>/</a:t>
            </a:r>
            <a:endParaRPr lang="tr-TR" dirty="0">
              <a:latin typeface="Futura Lt BT"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0"/>
          </p:nvPr>
        </p:nvSpPr>
        <p:spPr/>
        <p:txBody>
          <a:bodyPr/>
          <a:lstStyle/>
          <a:p>
            <a:pPr>
              <a:defRPr/>
            </a:pPr>
            <a:fld id="{86017FF3-D0EE-4B4A-9C2F-2B91FE8C90B4}" type="slidenum">
              <a:rPr lang="tr-TR"/>
              <a:pPr>
                <a:defRPr/>
              </a:pPr>
              <a:t>26</a:t>
            </a:fld>
            <a:endParaRPr lang="tr-TR"/>
          </a:p>
        </p:txBody>
      </p:sp>
      <p:sp>
        <p:nvSpPr>
          <p:cNvPr id="33796" name="Text Box 3"/>
          <p:cNvSpPr txBox="1">
            <a:spLocks noChangeArrowheads="1"/>
          </p:cNvSpPr>
          <p:nvPr/>
        </p:nvSpPr>
        <p:spPr bwMode="auto">
          <a:xfrm>
            <a:off x="642910" y="1290799"/>
            <a:ext cx="8001056" cy="3924151"/>
          </a:xfrm>
          <a:prstGeom prst="rect">
            <a:avLst/>
          </a:prstGeom>
          <a:noFill/>
          <a:ln w="9525">
            <a:noFill/>
            <a:miter lim="800000"/>
            <a:headEnd/>
            <a:tailEnd/>
          </a:ln>
        </p:spPr>
        <p:txBody>
          <a:bodyPr wrap="square">
            <a:spAutoFit/>
          </a:bodyPr>
          <a:lstStyle/>
          <a:p>
            <a:pPr eaLnBrk="1" hangingPunct="1">
              <a:spcBef>
                <a:spcPct val="50000"/>
              </a:spcBef>
            </a:pPr>
            <a:r>
              <a:rPr lang="en-US" sz="3600" dirty="0">
                <a:solidFill>
                  <a:srgbClr val="CC0000"/>
                </a:solidFill>
                <a:latin typeface="Futura Bk BT"/>
              </a:rPr>
              <a:t>Metrology is considered in three </a:t>
            </a:r>
            <a:r>
              <a:rPr lang="en-US" sz="3600" dirty="0" smtClean="0">
                <a:solidFill>
                  <a:srgbClr val="CC0000"/>
                </a:solidFill>
                <a:latin typeface="Futura Bk BT"/>
              </a:rPr>
              <a:t>categories</a:t>
            </a:r>
            <a:r>
              <a:rPr lang="tr-TR" sz="3600" dirty="0" smtClean="0">
                <a:solidFill>
                  <a:srgbClr val="CC0000"/>
                </a:solidFill>
                <a:latin typeface="Futura Bk BT"/>
              </a:rPr>
              <a:t> :</a:t>
            </a:r>
          </a:p>
          <a:p>
            <a:pPr eaLnBrk="1" hangingPunct="1">
              <a:spcBef>
                <a:spcPct val="50000"/>
              </a:spcBef>
            </a:pPr>
            <a:endParaRPr lang="en-US" sz="1000" dirty="0">
              <a:latin typeface="Futura Bk BT"/>
            </a:endParaRPr>
          </a:p>
          <a:p>
            <a:pPr lvl="1">
              <a:spcBef>
                <a:spcPct val="50000"/>
              </a:spcBef>
              <a:buFont typeface="Wingdings" pitchFamily="2" charset="2"/>
              <a:buChar char="q"/>
            </a:pPr>
            <a:r>
              <a:rPr lang="tr-TR" sz="3600" dirty="0" smtClean="0">
                <a:latin typeface="Futura Bk BT"/>
              </a:rPr>
              <a:t>  </a:t>
            </a:r>
            <a:r>
              <a:rPr lang="en-US" sz="3600" dirty="0" smtClean="0">
                <a:latin typeface="Futura Bk BT"/>
              </a:rPr>
              <a:t>Scientific Metrology</a:t>
            </a:r>
            <a:r>
              <a:rPr lang="tr-TR" sz="3600" dirty="0" smtClean="0">
                <a:latin typeface="Futura Bk BT"/>
              </a:rPr>
              <a:t>,</a:t>
            </a:r>
          </a:p>
          <a:p>
            <a:pPr lvl="1">
              <a:spcBef>
                <a:spcPct val="50000"/>
              </a:spcBef>
              <a:buFont typeface="Wingdings" pitchFamily="2" charset="2"/>
              <a:buChar char="q"/>
            </a:pPr>
            <a:r>
              <a:rPr lang="tr-TR" sz="3600" dirty="0" smtClean="0">
                <a:latin typeface="Futura Bk BT"/>
              </a:rPr>
              <a:t>  </a:t>
            </a:r>
            <a:r>
              <a:rPr lang="en-US" sz="3600" dirty="0" smtClean="0">
                <a:latin typeface="Futura Bk BT"/>
              </a:rPr>
              <a:t>Legal Metrology</a:t>
            </a:r>
            <a:r>
              <a:rPr lang="tr-TR" sz="3600" dirty="0" smtClean="0">
                <a:latin typeface="Futura Bk BT"/>
              </a:rPr>
              <a:t>,</a:t>
            </a:r>
            <a:endParaRPr lang="en-US" sz="3600" dirty="0">
              <a:latin typeface="Futura Bk BT"/>
            </a:endParaRPr>
          </a:p>
          <a:p>
            <a:pPr lvl="1">
              <a:spcBef>
                <a:spcPct val="50000"/>
              </a:spcBef>
              <a:buFont typeface="Wingdings" pitchFamily="2" charset="2"/>
              <a:buChar char="q"/>
            </a:pPr>
            <a:r>
              <a:rPr lang="tr-TR" sz="3600" dirty="0" smtClean="0">
                <a:latin typeface="Futura Bk BT"/>
              </a:rPr>
              <a:t>  </a:t>
            </a:r>
            <a:r>
              <a:rPr lang="en-US" sz="3600" dirty="0" smtClean="0">
                <a:latin typeface="Futura Bk BT"/>
              </a:rPr>
              <a:t>Industrial Metrology</a:t>
            </a:r>
            <a:r>
              <a:rPr lang="tr-TR" sz="3600" dirty="0" smtClean="0">
                <a:latin typeface="Futura Bk BT"/>
              </a:rPr>
              <a:t>,</a:t>
            </a:r>
            <a:endParaRPr lang="en-US" sz="3600" dirty="0">
              <a:latin typeface="Futura Bk BT"/>
            </a:endParaRPr>
          </a:p>
        </p:txBody>
      </p:sp>
      <p:sp>
        <p:nvSpPr>
          <p:cNvPr id="5" name="1 Başlık"/>
          <p:cNvSpPr txBox="1">
            <a:spLocks/>
          </p:cNvSpPr>
          <p:nvPr/>
        </p:nvSpPr>
        <p:spPr>
          <a:xfrm>
            <a:off x="102928" y="0"/>
            <a:ext cx="7776864" cy="70609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1200" cap="none" spc="0" normalizeH="0" baseline="0" dirty="0" smtClean="0">
                <a:ln>
                  <a:noFill/>
                </a:ln>
                <a:solidFill>
                  <a:schemeClr val="bg1"/>
                </a:solidFill>
                <a:effectLst/>
                <a:uLnTx/>
                <a:uFillTx/>
                <a:latin typeface="Futura Bk BT" pitchFamily="34" charset="0"/>
                <a:ea typeface="+mj-ea"/>
                <a:cs typeface="+mj-cs"/>
              </a:rPr>
              <a:t>Categories of Metrology</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0"/>
          </p:nvPr>
        </p:nvSpPr>
        <p:spPr/>
        <p:txBody>
          <a:bodyPr/>
          <a:lstStyle/>
          <a:p>
            <a:pPr>
              <a:defRPr/>
            </a:pPr>
            <a:fld id="{86017FF3-D0EE-4B4A-9C2F-2B91FE8C90B4}" type="slidenum">
              <a:rPr lang="tr-TR"/>
              <a:pPr>
                <a:defRPr/>
              </a:pPr>
              <a:t>27</a:t>
            </a:fld>
            <a:endParaRPr lang="tr-TR"/>
          </a:p>
        </p:txBody>
      </p:sp>
      <p:sp>
        <p:nvSpPr>
          <p:cNvPr id="33796" name="Text Box 3"/>
          <p:cNvSpPr txBox="1">
            <a:spLocks noChangeArrowheads="1"/>
          </p:cNvSpPr>
          <p:nvPr/>
        </p:nvSpPr>
        <p:spPr bwMode="auto">
          <a:xfrm>
            <a:off x="642910" y="1212583"/>
            <a:ext cx="8143932" cy="5216813"/>
          </a:xfrm>
          <a:prstGeom prst="rect">
            <a:avLst/>
          </a:prstGeom>
          <a:noFill/>
          <a:ln w="9525">
            <a:noFill/>
            <a:miter lim="800000"/>
            <a:headEnd/>
            <a:tailEnd/>
          </a:ln>
        </p:spPr>
        <p:txBody>
          <a:bodyPr wrap="square">
            <a:spAutoFit/>
          </a:bodyPr>
          <a:lstStyle/>
          <a:p>
            <a:pPr>
              <a:spcBef>
                <a:spcPct val="50000"/>
              </a:spcBef>
              <a:buClr>
                <a:schemeClr val="accent1"/>
              </a:buClr>
              <a:buSzPct val="90000"/>
              <a:buFont typeface="Monotype Sorts" pitchFamily="2" charset="2"/>
              <a:buNone/>
            </a:pPr>
            <a:r>
              <a:rPr kumimoji="1" lang="en-US" sz="2400" dirty="0" smtClean="0">
                <a:latin typeface="Futura Bk BT"/>
              </a:rPr>
              <a:t>Deals with</a:t>
            </a:r>
            <a:r>
              <a:rPr kumimoji="1" lang="tr-TR" sz="2400" dirty="0" smtClean="0">
                <a:latin typeface="Futura Bk BT"/>
              </a:rPr>
              <a:t>;</a:t>
            </a:r>
            <a:r>
              <a:rPr kumimoji="1" lang="en-US" sz="2400" dirty="0" smtClean="0">
                <a:latin typeface="Futura Bk BT"/>
              </a:rPr>
              <a:t> </a:t>
            </a:r>
          </a:p>
          <a:p>
            <a:pPr>
              <a:spcBef>
                <a:spcPct val="50000"/>
              </a:spcBef>
              <a:buClr>
                <a:schemeClr val="accent1"/>
              </a:buClr>
              <a:buSzPct val="90000"/>
              <a:buFont typeface="Wingdings" pitchFamily="2" charset="2"/>
              <a:buChar char="v"/>
            </a:pPr>
            <a:r>
              <a:rPr kumimoji="1" lang="en-US" sz="2400" dirty="0" smtClean="0">
                <a:latin typeface="Futura Bk BT"/>
              </a:rPr>
              <a:t>  Definition and realization of units,</a:t>
            </a:r>
          </a:p>
          <a:p>
            <a:pPr>
              <a:spcBef>
                <a:spcPct val="50000"/>
              </a:spcBef>
              <a:buClr>
                <a:schemeClr val="accent1"/>
              </a:buClr>
              <a:buSzPct val="90000"/>
              <a:buFont typeface="Wingdings" pitchFamily="2" charset="2"/>
              <a:buChar char="v"/>
            </a:pPr>
            <a:r>
              <a:rPr kumimoji="1" lang="en-US" sz="2400" dirty="0" smtClean="0">
                <a:latin typeface="Futura Bk BT"/>
              </a:rPr>
              <a:t>  Development and maintenance of standards</a:t>
            </a:r>
          </a:p>
          <a:p>
            <a:pPr>
              <a:spcBef>
                <a:spcPct val="50000"/>
              </a:spcBef>
              <a:buClr>
                <a:schemeClr val="accent1"/>
              </a:buClr>
              <a:buSzPct val="90000"/>
              <a:buFont typeface="Wingdings" pitchFamily="2" charset="2"/>
              <a:buChar char="v"/>
              <a:tabLst>
                <a:tab pos="355600" algn="l"/>
              </a:tabLst>
            </a:pPr>
            <a:r>
              <a:rPr kumimoji="1" lang="en-US" sz="2400" dirty="0" smtClean="0">
                <a:latin typeface="Futura Bk BT"/>
              </a:rPr>
              <a:t>  Research for the development of new  </a:t>
            </a:r>
            <a:r>
              <a:rPr kumimoji="1" lang="tr-TR" sz="2400" dirty="0" smtClean="0">
                <a:latin typeface="Futura Bk BT"/>
              </a:rPr>
              <a:t>           	</a:t>
            </a:r>
            <a:r>
              <a:rPr kumimoji="1" lang="en-US" sz="2400" dirty="0" smtClean="0">
                <a:latin typeface="Futura Bk BT"/>
              </a:rPr>
              <a:t>measurement methods and techniques.</a:t>
            </a:r>
          </a:p>
          <a:p>
            <a:pPr>
              <a:spcBef>
                <a:spcPct val="50000"/>
              </a:spcBef>
              <a:buClr>
                <a:schemeClr val="accent1"/>
              </a:buClr>
              <a:buSzPct val="90000"/>
              <a:buFont typeface="Wingdings" pitchFamily="2" charset="2"/>
              <a:buChar char="v"/>
            </a:pPr>
            <a:endParaRPr kumimoji="1" lang="en-US" sz="1000" dirty="0" smtClean="0">
              <a:latin typeface="Futura Bk BT"/>
            </a:endParaRPr>
          </a:p>
          <a:p>
            <a:pPr lvl="2">
              <a:spcBef>
                <a:spcPct val="50000"/>
              </a:spcBef>
              <a:buClr>
                <a:srgbClr val="FF0000"/>
              </a:buClr>
              <a:buSzPct val="90000"/>
              <a:buFont typeface="Wingdings" pitchFamily="2" charset="2"/>
              <a:buChar char="q"/>
            </a:pPr>
            <a:r>
              <a:rPr kumimoji="1" lang="en-US" sz="2000" dirty="0" smtClean="0">
                <a:latin typeface="Futura Bk BT"/>
              </a:rPr>
              <a:t>  Establishment of Josephson junction voltage standards,</a:t>
            </a:r>
          </a:p>
          <a:p>
            <a:pPr lvl="2">
              <a:spcBef>
                <a:spcPct val="50000"/>
              </a:spcBef>
              <a:buClr>
                <a:srgbClr val="FF0000"/>
              </a:buClr>
              <a:buSzPct val="90000"/>
              <a:buFont typeface="Wingdings" pitchFamily="2" charset="2"/>
              <a:buChar char="q"/>
            </a:pPr>
            <a:r>
              <a:rPr kumimoji="1" lang="en-US" sz="2000" dirty="0" smtClean="0">
                <a:latin typeface="Futura Bk BT"/>
              </a:rPr>
              <a:t>   Realization of pH scale,</a:t>
            </a:r>
          </a:p>
          <a:p>
            <a:pPr lvl="2">
              <a:spcBef>
                <a:spcPct val="50000"/>
              </a:spcBef>
              <a:buClr>
                <a:srgbClr val="FF0000"/>
              </a:buClr>
              <a:buSzPct val="90000"/>
              <a:buFont typeface="Wingdings" pitchFamily="2" charset="2"/>
              <a:buChar char="q"/>
            </a:pPr>
            <a:r>
              <a:rPr kumimoji="1" lang="en-US" sz="2000" dirty="0" smtClean="0">
                <a:latin typeface="Futura Bk BT"/>
              </a:rPr>
              <a:t>   Digital image analysis,</a:t>
            </a:r>
          </a:p>
          <a:p>
            <a:pPr lvl="2">
              <a:spcBef>
                <a:spcPct val="50000"/>
              </a:spcBef>
              <a:buClr>
                <a:srgbClr val="FF0000"/>
              </a:buClr>
              <a:buSzPct val="90000"/>
              <a:buFont typeface="Wingdings" pitchFamily="2" charset="2"/>
              <a:buChar char="q"/>
            </a:pPr>
            <a:r>
              <a:rPr kumimoji="1" lang="en-US" sz="2000" dirty="0" smtClean="0">
                <a:latin typeface="Futura Bk BT"/>
              </a:rPr>
              <a:t>   Comparisons between National Metrology Institutes (NMI),</a:t>
            </a:r>
          </a:p>
          <a:p>
            <a:pPr lvl="2">
              <a:spcBef>
                <a:spcPct val="50000"/>
              </a:spcBef>
              <a:buClr>
                <a:srgbClr val="FF0000"/>
              </a:buClr>
              <a:buSzPct val="90000"/>
              <a:buFont typeface="Wingdings" pitchFamily="2" charset="2"/>
              <a:buChar char="q"/>
            </a:pPr>
            <a:r>
              <a:rPr kumimoji="1" lang="en-US" sz="2000" dirty="0" smtClean="0">
                <a:latin typeface="Futura Bk BT"/>
              </a:rPr>
              <a:t>   Development of reference materials.</a:t>
            </a:r>
            <a:endParaRPr lang="en-US" sz="2000" dirty="0">
              <a:latin typeface="Futura Bk BT"/>
            </a:endParaRPr>
          </a:p>
        </p:txBody>
      </p:sp>
      <p:sp>
        <p:nvSpPr>
          <p:cNvPr id="5"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ea typeface="+mj-ea"/>
                <a:cs typeface="+mj-cs"/>
              </a:rPr>
              <a:t>Scientific Metrology</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pic>
        <p:nvPicPr>
          <p:cNvPr id="6" name="Picture 1065" descr="fuzimage004"/>
          <p:cNvPicPr>
            <a:picLocks noChangeAspect="1" noChangeArrowheads="1"/>
          </p:cNvPicPr>
          <p:nvPr/>
        </p:nvPicPr>
        <p:blipFill>
          <a:blip r:embed="rId3" cstate="print"/>
          <a:srcRect/>
          <a:stretch>
            <a:fillRect/>
          </a:stretch>
        </p:blipFill>
        <p:spPr bwMode="auto">
          <a:xfrm>
            <a:off x="7143768" y="1323978"/>
            <a:ext cx="1689100" cy="2533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0"/>
          </p:nvPr>
        </p:nvSpPr>
        <p:spPr/>
        <p:txBody>
          <a:bodyPr/>
          <a:lstStyle/>
          <a:p>
            <a:pPr>
              <a:defRPr/>
            </a:pPr>
            <a:fld id="{86017FF3-D0EE-4B4A-9C2F-2B91FE8C90B4}" type="slidenum">
              <a:rPr lang="tr-TR"/>
              <a:pPr>
                <a:defRPr/>
              </a:pPr>
              <a:t>28</a:t>
            </a:fld>
            <a:endParaRPr lang="tr-TR"/>
          </a:p>
        </p:txBody>
      </p:sp>
      <p:sp>
        <p:nvSpPr>
          <p:cNvPr id="33796" name="Text Box 3"/>
          <p:cNvSpPr txBox="1">
            <a:spLocks noChangeArrowheads="1"/>
          </p:cNvSpPr>
          <p:nvPr/>
        </p:nvSpPr>
        <p:spPr bwMode="auto">
          <a:xfrm>
            <a:off x="642910" y="1071546"/>
            <a:ext cx="8215370" cy="615553"/>
          </a:xfrm>
          <a:prstGeom prst="rect">
            <a:avLst/>
          </a:prstGeom>
          <a:noFill/>
          <a:ln w="9525">
            <a:noFill/>
            <a:miter lim="800000"/>
            <a:headEnd/>
            <a:tailEnd/>
          </a:ln>
        </p:spPr>
        <p:txBody>
          <a:bodyPr wrap="square">
            <a:spAutoFit/>
          </a:bodyPr>
          <a:lstStyle/>
          <a:p>
            <a:pPr>
              <a:spcBef>
                <a:spcPct val="50000"/>
              </a:spcBef>
              <a:buClr>
                <a:schemeClr val="accent1"/>
              </a:buClr>
              <a:buSzPct val="90000"/>
              <a:buFont typeface="Wingdings" pitchFamily="2" charset="2"/>
              <a:buChar char="v"/>
            </a:pPr>
            <a:endParaRPr kumimoji="1" lang="tr-TR" sz="1000" dirty="0" smtClean="0">
              <a:latin typeface="Futura Bk BT"/>
            </a:endParaRPr>
          </a:p>
          <a:p>
            <a:r>
              <a:rPr lang="en-US" sz="2400" dirty="0" smtClean="0">
                <a:latin typeface="Futura Bk BT"/>
              </a:rPr>
              <a:t>Technical subject fields by BIPM: </a:t>
            </a:r>
          </a:p>
        </p:txBody>
      </p:sp>
      <p:sp>
        <p:nvSpPr>
          <p:cNvPr id="5"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ea typeface="+mj-ea"/>
                <a:cs typeface="+mj-cs"/>
              </a:rPr>
              <a:t>Scientific Metrology</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pic>
        <p:nvPicPr>
          <p:cNvPr id="60428" name="Picture 12"/>
          <p:cNvPicPr>
            <a:picLocks noChangeAspect="1" noChangeArrowheads="1"/>
          </p:cNvPicPr>
          <p:nvPr/>
        </p:nvPicPr>
        <p:blipFill>
          <a:blip r:embed="rId3" cstate="print"/>
          <a:srcRect l="20508" t="45938" r="30273" b="23125"/>
          <a:stretch>
            <a:fillRect/>
          </a:stretch>
        </p:blipFill>
        <p:spPr bwMode="auto">
          <a:xfrm>
            <a:off x="500034" y="1714488"/>
            <a:ext cx="8215370" cy="478634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0"/>
          </p:nvPr>
        </p:nvSpPr>
        <p:spPr/>
        <p:txBody>
          <a:bodyPr/>
          <a:lstStyle/>
          <a:p>
            <a:pPr>
              <a:defRPr/>
            </a:pPr>
            <a:fld id="{86017FF3-D0EE-4B4A-9C2F-2B91FE8C90B4}" type="slidenum">
              <a:rPr lang="tr-TR"/>
              <a:pPr>
                <a:defRPr/>
              </a:pPr>
              <a:t>29</a:t>
            </a:fld>
            <a:endParaRPr lang="tr-TR"/>
          </a:p>
        </p:txBody>
      </p:sp>
      <p:sp>
        <p:nvSpPr>
          <p:cNvPr id="5"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ea typeface="+mj-ea"/>
                <a:cs typeface="+mj-cs"/>
              </a:rPr>
              <a:t>Scientific Metrology</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pic>
        <p:nvPicPr>
          <p:cNvPr id="100354" name="Picture 2"/>
          <p:cNvPicPr>
            <a:picLocks noChangeAspect="1" noChangeArrowheads="1"/>
          </p:cNvPicPr>
          <p:nvPr/>
        </p:nvPicPr>
        <p:blipFill>
          <a:blip r:embed="rId3" cstate="print"/>
          <a:srcRect l="16992" t="27187" r="25000" b="14687"/>
          <a:stretch>
            <a:fillRect/>
          </a:stretch>
        </p:blipFill>
        <p:spPr bwMode="auto">
          <a:xfrm>
            <a:off x="571472" y="1214422"/>
            <a:ext cx="7984889" cy="50006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p:cNvSpPr>
            <a:spLocks noGrp="1"/>
          </p:cNvSpPr>
          <p:nvPr>
            <p:ph type="sldNum" sz="quarter" idx="10"/>
          </p:nvPr>
        </p:nvSpPr>
        <p:spPr/>
        <p:txBody>
          <a:bodyPr/>
          <a:lstStyle/>
          <a:p>
            <a:pPr>
              <a:defRPr/>
            </a:pPr>
            <a:fld id="{2D2063A9-8C45-462E-83B0-29FB65C40A54}" type="slidenum">
              <a:rPr lang="tr-TR"/>
              <a:pPr>
                <a:defRPr/>
              </a:pPr>
              <a:t>3</a:t>
            </a:fld>
            <a:endParaRPr lang="tr-TR" dirty="0"/>
          </a:p>
        </p:txBody>
      </p:sp>
      <p:sp>
        <p:nvSpPr>
          <p:cNvPr id="8195" name="Text Box 2"/>
          <p:cNvSpPr txBox="1">
            <a:spLocks noChangeArrowheads="1"/>
          </p:cNvSpPr>
          <p:nvPr/>
        </p:nvSpPr>
        <p:spPr bwMode="auto">
          <a:xfrm>
            <a:off x="5943600" y="2438400"/>
            <a:ext cx="2667000" cy="457200"/>
          </a:xfrm>
          <a:prstGeom prst="rect">
            <a:avLst/>
          </a:prstGeom>
          <a:noFill/>
          <a:ln w="9525">
            <a:noFill/>
            <a:miter lim="800000"/>
            <a:headEnd/>
            <a:tailEnd/>
          </a:ln>
        </p:spPr>
        <p:txBody>
          <a:bodyPr>
            <a:spAutoFit/>
          </a:bodyPr>
          <a:lstStyle/>
          <a:p>
            <a:pPr algn="l" eaLnBrk="1" hangingPunct="1">
              <a:spcBef>
                <a:spcPct val="50000"/>
              </a:spcBef>
            </a:pPr>
            <a:endParaRPr lang="tr-TR" sz="2400" dirty="0"/>
          </a:p>
        </p:txBody>
      </p:sp>
      <p:sp>
        <p:nvSpPr>
          <p:cNvPr id="8198" name="Rectangle 6"/>
          <p:cNvSpPr>
            <a:spLocks noChangeArrowheads="1"/>
          </p:cNvSpPr>
          <p:nvPr/>
        </p:nvSpPr>
        <p:spPr bwMode="auto">
          <a:xfrm>
            <a:off x="785786" y="1641184"/>
            <a:ext cx="7572428" cy="3933384"/>
          </a:xfrm>
          <a:prstGeom prst="rect">
            <a:avLst/>
          </a:prstGeom>
          <a:noFill/>
          <a:ln w="9525">
            <a:noFill/>
            <a:miter lim="800000"/>
            <a:headEnd/>
            <a:tailEnd/>
          </a:ln>
        </p:spPr>
        <p:txBody>
          <a:bodyPr wrap="square" anchor="ctr">
            <a:spAutoFit/>
          </a:bodyPr>
          <a:lstStyle/>
          <a:p>
            <a:pPr algn="just">
              <a:lnSpc>
                <a:spcPct val="120000"/>
              </a:lnSpc>
            </a:pPr>
            <a:r>
              <a:rPr lang="en-US" sz="2400" dirty="0">
                <a:latin typeface="Futura Bk BT"/>
              </a:rPr>
              <a:t>When you can </a:t>
            </a:r>
            <a:r>
              <a:rPr lang="en-US" sz="2400" dirty="0">
                <a:solidFill>
                  <a:srgbClr val="FF0000"/>
                </a:solidFill>
                <a:latin typeface="Futura Bk BT"/>
              </a:rPr>
              <a:t>measure</a:t>
            </a:r>
            <a:r>
              <a:rPr lang="en-US" sz="2400" dirty="0">
                <a:latin typeface="Futura Bk BT"/>
              </a:rPr>
              <a:t> what you are speaking about, and express it in numbers, you </a:t>
            </a:r>
            <a:r>
              <a:rPr lang="en-US" sz="2400" dirty="0">
                <a:solidFill>
                  <a:srgbClr val="FF0000"/>
                </a:solidFill>
                <a:latin typeface="Futura Bk BT"/>
              </a:rPr>
              <a:t>know something about it</a:t>
            </a:r>
            <a:r>
              <a:rPr lang="en-US" sz="2400" dirty="0">
                <a:latin typeface="Futura Bk BT"/>
              </a:rPr>
              <a:t>; but when you </a:t>
            </a:r>
            <a:r>
              <a:rPr lang="en-US" sz="2400" dirty="0">
                <a:solidFill>
                  <a:srgbClr val="000099"/>
                </a:solidFill>
                <a:latin typeface="Futura Bk BT"/>
              </a:rPr>
              <a:t>cannot express it in numbers</a:t>
            </a:r>
            <a:r>
              <a:rPr lang="en-US" sz="2400" dirty="0">
                <a:latin typeface="Futura Bk BT"/>
              </a:rPr>
              <a:t>, your </a:t>
            </a:r>
            <a:r>
              <a:rPr lang="en-US" sz="2400" dirty="0">
                <a:solidFill>
                  <a:srgbClr val="000099"/>
                </a:solidFill>
                <a:latin typeface="Futura Bk BT"/>
              </a:rPr>
              <a:t>knowledge</a:t>
            </a:r>
            <a:r>
              <a:rPr lang="en-US" sz="2400" dirty="0">
                <a:latin typeface="Futura Bk BT"/>
              </a:rPr>
              <a:t> is of a meager and </a:t>
            </a:r>
            <a:r>
              <a:rPr lang="en-US" sz="2400" dirty="0">
                <a:solidFill>
                  <a:srgbClr val="000099"/>
                </a:solidFill>
                <a:latin typeface="Futura Bk BT"/>
              </a:rPr>
              <a:t>unsatisfactory kind</a:t>
            </a:r>
            <a:r>
              <a:rPr lang="en-US" sz="2400" dirty="0">
                <a:latin typeface="Futura Bk BT"/>
              </a:rPr>
              <a:t>. It may be the beginning of knowledge, but you have scarcely, in your thoughts, advanced to the stage of science. </a:t>
            </a:r>
          </a:p>
          <a:p>
            <a:pPr algn="r"/>
            <a:endParaRPr lang="en-US" sz="2400" dirty="0">
              <a:latin typeface="Futura Bk BT"/>
            </a:endParaRPr>
          </a:p>
          <a:p>
            <a:pPr algn="r"/>
            <a:r>
              <a:rPr lang="en-US" sz="2400" dirty="0">
                <a:latin typeface="Futura Bk BT"/>
              </a:rPr>
              <a:t>Lord Kelvin </a:t>
            </a:r>
          </a:p>
        </p:txBody>
      </p:sp>
      <p:sp>
        <p:nvSpPr>
          <p:cNvPr id="7" name="1 Başlık"/>
          <p:cNvSpPr txBox="1">
            <a:spLocks/>
          </p:cNvSpPr>
          <p:nvPr/>
        </p:nvSpPr>
        <p:spPr>
          <a:xfrm>
            <a:off x="102928" y="0"/>
            <a:ext cx="7776864" cy="70609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r-TR" sz="3600" b="0" i="0" u="none" strike="noStrike" kern="1200" cap="none" spc="0" normalizeH="0" baseline="0" noProof="0" dirty="0" smtClean="0">
                <a:ln>
                  <a:noFill/>
                </a:ln>
                <a:solidFill>
                  <a:schemeClr val="bg1"/>
                </a:solidFill>
                <a:effectLst/>
                <a:uLnTx/>
                <a:uFillTx/>
                <a:latin typeface="Futura Bk BT" pitchFamily="34" charset="0"/>
                <a:ea typeface="+mj-ea"/>
                <a:cs typeface="+mj-cs"/>
              </a:rPr>
              <a:t>Introduction</a:t>
            </a:r>
            <a:endParaRPr kumimoji="0" lang="tr-TR" sz="3600" b="0" i="0" u="none" strike="noStrike" kern="1200" cap="none" spc="0" normalizeH="0" baseline="0" noProof="0" dirty="0">
              <a:ln>
                <a:noFill/>
              </a:ln>
              <a:solidFill>
                <a:schemeClr val="bg1"/>
              </a:solidFill>
              <a:effectLst/>
              <a:uLnTx/>
              <a:uFillTx/>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0"/>
          </p:nvPr>
        </p:nvSpPr>
        <p:spPr/>
        <p:txBody>
          <a:bodyPr/>
          <a:lstStyle/>
          <a:p>
            <a:pPr>
              <a:defRPr/>
            </a:pPr>
            <a:fld id="{86017FF3-D0EE-4B4A-9C2F-2B91FE8C90B4}" type="slidenum">
              <a:rPr lang="tr-TR"/>
              <a:pPr>
                <a:defRPr/>
              </a:pPr>
              <a:t>30</a:t>
            </a:fld>
            <a:endParaRPr lang="tr-TR"/>
          </a:p>
        </p:txBody>
      </p:sp>
      <p:sp>
        <p:nvSpPr>
          <p:cNvPr id="5"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ea typeface="+mj-ea"/>
                <a:cs typeface="+mj-cs"/>
              </a:rPr>
              <a:t>Scientific Metrology</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pic>
        <p:nvPicPr>
          <p:cNvPr id="101378" name="Picture 2"/>
          <p:cNvPicPr>
            <a:picLocks noChangeAspect="1" noChangeArrowheads="1"/>
          </p:cNvPicPr>
          <p:nvPr/>
        </p:nvPicPr>
        <p:blipFill>
          <a:blip r:embed="rId3" cstate="print"/>
          <a:srcRect l="25195" t="33750" r="21484" b="15625"/>
          <a:stretch>
            <a:fillRect/>
          </a:stretch>
        </p:blipFill>
        <p:spPr bwMode="auto">
          <a:xfrm>
            <a:off x="571472" y="1142984"/>
            <a:ext cx="7945493" cy="4714908"/>
          </a:xfrm>
          <a:prstGeom prst="rect">
            <a:avLst/>
          </a:prstGeom>
          <a:noFill/>
          <a:ln w="9525">
            <a:noFill/>
            <a:miter lim="800000"/>
            <a:headEnd/>
            <a:tailEnd/>
          </a:ln>
          <a:effectLst/>
        </p:spPr>
      </p:pic>
      <p:sp>
        <p:nvSpPr>
          <p:cNvPr id="7" name="Text Box 3"/>
          <p:cNvSpPr txBox="1">
            <a:spLocks noChangeArrowheads="1"/>
          </p:cNvSpPr>
          <p:nvPr/>
        </p:nvSpPr>
        <p:spPr bwMode="auto">
          <a:xfrm>
            <a:off x="357158" y="5929330"/>
            <a:ext cx="8215370" cy="553998"/>
          </a:xfrm>
          <a:prstGeom prst="rect">
            <a:avLst/>
          </a:prstGeom>
          <a:noFill/>
          <a:ln w="9525">
            <a:noFill/>
            <a:miter lim="800000"/>
            <a:headEnd/>
            <a:tailEnd/>
          </a:ln>
        </p:spPr>
        <p:txBody>
          <a:bodyPr wrap="square">
            <a:spAutoFit/>
          </a:bodyPr>
          <a:lstStyle/>
          <a:p>
            <a:pPr>
              <a:spcBef>
                <a:spcPct val="50000"/>
              </a:spcBef>
              <a:buClr>
                <a:schemeClr val="accent1"/>
              </a:buClr>
              <a:buSzPct val="90000"/>
            </a:pPr>
            <a:endParaRPr kumimoji="1" lang="tr-TR" sz="1000" dirty="0" smtClean="0">
              <a:latin typeface="Futura Bk BT"/>
            </a:endParaRPr>
          </a:p>
          <a:p>
            <a:r>
              <a:rPr lang="tr-TR" sz="2000" dirty="0" smtClean="0">
                <a:latin typeface="Futura Bk BT"/>
              </a:rPr>
              <a:t>	</a:t>
            </a:r>
            <a:r>
              <a:rPr lang="en-US" sz="2000" dirty="0" smtClean="0">
                <a:latin typeface="Futura Bk BT"/>
              </a:rPr>
              <a:t>Ref. Metrology in short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0"/>
          </p:nvPr>
        </p:nvSpPr>
        <p:spPr/>
        <p:txBody>
          <a:bodyPr/>
          <a:lstStyle/>
          <a:p>
            <a:pPr>
              <a:defRPr/>
            </a:pPr>
            <a:fld id="{86017FF3-D0EE-4B4A-9C2F-2B91FE8C90B4}" type="slidenum">
              <a:rPr lang="tr-TR"/>
              <a:pPr>
                <a:defRPr/>
              </a:pPr>
              <a:t>31</a:t>
            </a:fld>
            <a:endParaRPr lang="tr-TR"/>
          </a:p>
        </p:txBody>
      </p:sp>
      <p:sp>
        <p:nvSpPr>
          <p:cNvPr id="5"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ea typeface="+mj-ea"/>
                <a:cs typeface="+mj-cs"/>
              </a:rPr>
              <a:t>Scientific Metrology</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sp>
        <p:nvSpPr>
          <p:cNvPr id="7" name="Text Box 3"/>
          <p:cNvSpPr txBox="1">
            <a:spLocks noChangeArrowheads="1"/>
          </p:cNvSpPr>
          <p:nvPr/>
        </p:nvSpPr>
        <p:spPr bwMode="auto">
          <a:xfrm>
            <a:off x="357158" y="5929330"/>
            <a:ext cx="8215370" cy="553998"/>
          </a:xfrm>
          <a:prstGeom prst="rect">
            <a:avLst/>
          </a:prstGeom>
          <a:noFill/>
          <a:ln w="9525">
            <a:noFill/>
            <a:miter lim="800000"/>
            <a:headEnd/>
            <a:tailEnd/>
          </a:ln>
        </p:spPr>
        <p:txBody>
          <a:bodyPr wrap="square">
            <a:spAutoFit/>
          </a:bodyPr>
          <a:lstStyle/>
          <a:p>
            <a:pPr>
              <a:spcBef>
                <a:spcPct val="50000"/>
              </a:spcBef>
              <a:buClr>
                <a:schemeClr val="accent1"/>
              </a:buClr>
              <a:buSzPct val="90000"/>
            </a:pPr>
            <a:endParaRPr kumimoji="1" lang="tr-TR" sz="1000" dirty="0" smtClean="0">
              <a:latin typeface="Futura Bk BT"/>
            </a:endParaRPr>
          </a:p>
          <a:p>
            <a:r>
              <a:rPr lang="tr-TR" sz="2000" dirty="0" smtClean="0">
                <a:latin typeface="Futura Bk BT"/>
              </a:rPr>
              <a:t>	</a:t>
            </a:r>
            <a:r>
              <a:rPr lang="en-US" sz="2000" dirty="0" smtClean="0">
                <a:latin typeface="Futura Bk BT"/>
              </a:rPr>
              <a:t>Ref. Metrology in short</a:t>
            </a:r>
          </a:p>
        </p:txBody>
      </p:sp>
      <p:pic>
        <p:nvPicPr>
          <p:cNvPr id="102402" name="Picture 2"/>
          <p:cNvPicPr>
            <a:picLocks noChangeAspect="1" noChangeArrowheads="1"/>
          </p:cNvPicPr>
          <p:nvPr/>
        </p:nvPicPr>
        <p:blipFill>
          <a:blip r:embed="rId3" cstate="print"/>
          <a:srcRect l="22851" t="21562" r="25000" b="17500"/>
          <a:stretch>
            <a:fillRect/>
          </a:stretch>
        </p:blipFill>
        <p:spPr bwMode="auto">
          <a:xfrm>
            <a:off x="785786" y="1214422"/>
            <a:ext cx="7715304" cy="4716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1"/>
          <p:cNvSpPr>
            <a:spLocks noGrp="1"/>
          </p:cNvSpPr>
          <p:nvPr>
            <p:ph type="sldNum" sz="quarter" idx="10"/>
          </p:nvPr>
        </p:nvSpPr>
        <p:spPr/>
        <p:txBody>
          <a:bodyPr/>
          <a:lstStyle/>
          <a:p>
            <a:pPr>
              <a:defRPr/>
            </a:pPr>
            <a:fld id="{042A5B76-9A67-4E5E-BCEE-8C89E8357C65}" type="slidenum">
              <a:rPr lang="tr-TR"/>
              <a:pPr>
                <a:defRPr/>
              </a:pPr>
              <a:t>32</a:t>
            </a:fld>
            <a:endParaRPr lang="tr-TR"/>
          </a:p>
        </p:txBody>
      </p:sp>
      <p:sp>
        <p:nvSpPr>
          <p:cNvPr id="34819" name="Rectangle 2"/>
          <p:cNvSpPr>
            <a:spLocks noChangeArrowheads="1"/>
          </p:cNvSpPr>
          <p:nvPr/>
        </p:nvSpPr>
        <p:spPr bwMode="auto">
          <a:xfrm>
            <a:off x="785786" y="1285860"/>
            <a:ext cx="7520014" cy="3093154"/>
          </a:xfrm>
          <a:prstGeom prst="rect">
            <a:avLst/>
          </a:prstGeom>
          <a:noFill/>
          <a:ln w="9525">
            <a:noFill/>
            <a:miter lim="800000"/>
            <a:headEnd/>
            <a:tailEnd/>
          </a:ln>
        </p:spPr>
        <p:txBody>
          <a:bodyPr wrap="square">
            <a:spAutoFit/>
          </a:bodyPr>
          <a:lstStyle/>
          <a:p>
            <a:pPr algn="just">
              <a:spcBef>
                <a:spcPct val="50000"/>
              </a:spcBef>
              <a:buClr>
                <a:schemeClr val="accent1"/>
              </a:buClr>
              <a:buSzPct val="90000"/>
              <a:buFont typeface="Monotype Sorts" pitchFamily="2" charset="2"/>
              <a:buNone/>
            </a:pPr>
            <a:r>
              <a:rPr kumimoji="1" lang="en-US" sz="2400" dirty="0" smtClean="0">
                <a:solidFill>
                  <a:srgbClr val="CC0000"/>
                </a:solidFill>
                <a:latin typeface="Futura Bk BT"/>
              </a:rPr>
              <a:t>Legal </a:t>
            </a:r>
            <a:r>
              <a:rPr kumimoji="1" lang="en-US" sz="2400" dirty="0">
                <a:solidFill>
                  <a:srgbClr val="CC0000"/>
                </a:solidFill>
                <a:latin typeface="Futura Bk BT"/>
              </a:rPr>
              <a:t>metrology</a:t>
            </a:r>
            <a:r>
              <a:rPr kumimoji="1" lang="en-US" sz="2400" dirty="0">
                <a:latin typeface="Futura Bk BT"/>
              </a:rPr>
              <a:t> </a:t>
            </a:r>
            <a:r>
              <a:rPr kumimoji="1" lang="tr-TR" sz="2400" dirty="0">
                <a:latin typeface="Arial" charset="0"/>
              </a:rPr>
              <a:t>is </a:t>
            </a:r>
            <a:r>
              <a:rPr kumimoji="1" lang="en-US" sz="2400" dirty="0">
                <a:latin typeface="Futura Bk BT"/>
              </a:rPr>
              <a:t>originated from the </a:t>
            </a:r>
            <a:r>
              <a:rPr kumimoji="1" lang="en-US" sz="2400" dirty="0">
                <a:solidFill>
                  <a:srgbClr val="CC0000"/>
                </a:solidFill>
                <a:latin typeface="Futura Bk BT"/>
              </a:rPr>
              <a:t>need to ensure fair trade</a:t>
            </a:r>
            <a:r>
              <a:rPr kumimoji="1" lang="en-US" sz="2400" dirty="0">
                <a:latin typeface="Futura Bk BT"/>
              </a:rPr>
              <a:t>, specifically in the area of </a:t>
            </a:r>
            <a:r>
              <a:rPr kumimoji="1" lang="en-US" sz="2400" dirty="0">
                <a:solidFill>
                  <a:srgbClr val="CC0000"/>
                </a:solidFill>
                <a:latin typeface="Futura Bk BT"/>
              </a:rPr>
              <a:t>weights and measures</a:t>
            </a:r>
            <a:r>
              <a:rPr kumimoji="1" lang="en-US" sz="2400" dirty="0">
                <a:latin typeface="Futura Bk BT"/>
              </a:rPr>
              <a:t>. </a:t>
            </a:r>
            <a:endParaRPr kumimoji="1" lang="tr-TR" sz="2400" dirty="0" smtClean="0">
              <a:latin typeface="Futura Bk BT"/>
            </a:endParaRPr>
          </a:p>
          <a:p>
            <a:pPr algn="just">
              <a:spcBef>
                <a:spcPct val="50000"/>
              </a:spcBef>
              <a:buClr>
                <a:schemeClr val="accent1"/>
              </a:buClr>
              <a:buSzPct val="90000"/>
              <a:buFont typeface="Monotype Sorts" pitchFamily="2" charset="2"/>
              <a:buNone/>
            </a:pPr>
            <a:endParaRPr kumimoji="1" lang="tr-TR" sz="1000" dirty="0" smtClean="0">
              <a:latin typeface="Futura Bk BT"/>
            </a:endParaRPr>
          </a:p>
          <a:p>
            <a:pPr algn="just">
              <a:spcBef>
                <a:spcPct val="50000"/>
              </a:spcBef>
              <a:buClr>
                <a:schemeClr val="accent1"/>
              </a:buClr>
              <a:buSzPct val="90000"/>
              <a:buFont typeface="Monotype Sorts" pitchFamily="2" charset="2"/>
              <a:buNone/>
            </a:pPr>
            <a:r>
              <a:rPr kumimoji="1" lang="en-US" sz="2400" dirty="0" smtClean="0">
                <a:solidFill>
                  <a:srgbClr val="CC0000"/>
                </a:solidFill>
                <a:latin typeface="Futura Bk BT"/>
              </a:rPr>
              <a:t>The </a:t>
            </a:r>
            <a:r>
              <a:rPr kumimoji="1" lang="en-US" sz="2400" dirty="0">
                <a:solidFill>
                  <a:srgbClr val="CC0000"/>
                </a:solidFill>
                <a:latin typeface="Futura Bk BT"/>
              </a:rPr>
              <a:t>main objective</a:t>
            </a:r>
            <a:r>
              <a:rPr kumimoji="1" lang="en-US" sz="2400" dirty="0">
                <a:latin typeface="Futura Bk BT"/>
              </a:rPr>
              <a:t> of legal metrology is </a:t>
            </a:r>
            <a:r>
              <a:rPr kumimoji="1" lang="en-US" sz="2400" dirty="0">
                <a:solidFill>
                  <a:srgbClr val="CC0000"/>
                </a:solidFill>
                <a:latin typeface="Futura Bk BT"/>
              </a:rPr>
              <a:t>to </a:t>
            </a:r>
            <a:r>
              <a:rPr kumimoji="1" lang="en-US" sz="2400" dirty="0" smtClean="0">
                <a:solidFill>
                  <a:srgbClr val="CC0000"/>
                </a:solidFill>
                <a:latin typeface="Futura Bk BT"/>
              </a:rPr>
              <a:t>ensure</a:t>
            </a:r>
            <a:r>
              <a:rPr kumimoji="1" lang="tr-TR" sz="2400" dirty="0" smtClean="0">
                <a:solidFill>
                  <a:srgbClr val="CC0000"/>
                </a:solidFill>
                <a:latin typeface="Futura Bk BT"/>
              </a:rPr>
              <a:t> </a:t>
            </a:r>
            <a:r>
              <a:rPr kumimoji="1" lang="en-US" sz="2400" dirty="0" smtClean="0">
                <a:solidFill>
                  <a:srgbClr val="CC0000"/>
                </a:solidFill>
                <a:latin typeface="Futura Bk BT"/>
              </a:rPr>
              <a:t>citizens</a:t>
            </a:r>
            <a:r>
              <a:rPr kumimoji="1" lang="tr-TR" sz="2400" dirty="0" smtClean="0">
                <a:latin typeface="Futura Bk BT"/>
              </a:rPr>
              <a:t> </a:t>
            </a:r>
            <a:r>
              <a:rPr kumimoji="1" lang="en-US" sz="2400" dirty="0" smtClean="0">
                <a:latin typeface="Futura Bk BT"/>
              </a:rPr>
              <a:t>of </a:t>
            </a:r>
            <a:r>
              <a:rPr kumimoji="1" lang="en-US" sz="2400" dirty="0">
                <a:latin typeface="Futura Bk BT"/>
              </a:rPr>
              <a:t>correct measurement results when used </a:t>
            </a:r>
            <a:r>
              <a:rPr kumimoji="1" lang="tr-TR" sz="2400" dirty="0">
                <a:latin typeface="Arial" charset="0"/>
              </a:rPr>
              <a:t>i</a:t>
            </a:r>
            <a:r>
              <a:rPr kumimoji="1" lang="en-US" sz="2400" dirty="0">
                <a:latin typeface="Futura Bk BT"/>
              </a:rPr>
              <a:t>n official and commercial transactions</a:t>
            </a:r>
            <a:r>
              <a:rPr kumimoji="1" lang="tr-TR" sz="2400" dirty="0">
                <a:latin typeface="Arial" charset="0"/>
              </a:rPr>
              <a:t> </a:t>
            </a:r>
            <a:r>
              <a:rPr kumimoji="1" lang="en-US" sz="2400" dirty="0">
                <a:latin typeface="Futura Bk BT"/>
              </a:rPr>
              <a:t>in labor environments, health and safety</a:t>
            </a:r>
            <a:r>
              <a:rPr kumimoji="1" lang="en-US" sz="2400" dirty="0" smtClean="0">
                <a:latin typeface="Futura Bk BT"/>
              </a:rPr>
              <a:t>.</a:t>
            </a:r>
            <a:endParaRPr kumimoji="1" lang="tr-TR" sz="2400" b="1" dirty="0">
              <a:solidFill>
                <a:srgbClr val="000066"/>
              </a:solidFill>
              <a:latin typeface="Arial" charset="0"/>
            </a:endParaRPr>
          </a:p>
        </p:txBody>
      </p:sp>
      <p:grpSp>
        <p:nvGrpSpPr>
          <p:cNvPr id="2" name="Group 5"/>
          <p:cNvGrpSpPr>
            <a:grpSpLocks/>
          </p:cNvGrpSpPr>
          <p:nvPr/>
        </p:nvGrpSpPr>
        <p:grpSpPr bwMode="auto">
          <a:xfrm>
            <a:off x="2971800" y="4495800"/>
            <a:ext cx="3698875" cy="1906588"/>
            <a:chOff x="2016" y="2880"/>
            <a:chExt cx="2330" cy="1201"/>
          </a:xfrm>
        </p:grpSpPr>
        <p:pic>
          <p:nvPicPr>
            <p:cNvPr id="34823" name="Picture 6" descr="urunresim"/>
            <p:cNvPicPr>
              <a:picLocks noChangeAspect="1" noChangeArrowheads="1"/>
            </p:cNvPicPr>
            <p:nvPr/>
          </p:nvPicPr>
          <p:blipFill>
            <a:blip r:embed="rId2" cstate="print"/>
            <a:srcRect/>
            <a:stretch>
              <a:fillRect/>
            </a:stretch>
          </p:blipFill>
          <p:spPr bwMode="auto">
            <a:xfrm>
              <a:off x="3024" y="2880"/>
              <a:ext cx="1322" cy="1201"/>
            </a:xfrm>
            <a:prstGeom prst="rect">
              <a:avLst/>
            </a:prstGeom>
            <a:noFill/>
            <a:ln w="9525">
              <a:noFill/>
              <a:miter lim="800000"/>
              <a:headEnd/>
              <a:tailEnd/>
            </a:ln>
          </p:spPr>
        </p:pic>
        <p:pic>
          <p:nvPicPr>
            <p:cNvPr id="34824" name="Picture 7" descr="tape_measure"/>
            <p:cNvPicPr>
              <a:picLocks noChangeAspect="1" noChangeArrowheads="1"/>
            </p:cNvPicPr>
            <p:nvPr/>
          </p:nvPicPr>
          <p:blipFill>
            <a:blip r:embed="rId3" cstate="print"/>
            <a:srcRect/>
            <a:stretch>
              <a:fillRect/>
            </a:stretch>
          </p:blipFill>
          <p:spPr bwMode="auto">
            <a:xfrm>
              <a:off x="2016" y="2880"/>
              <a:ext cx="1008" cy="1200"/>
            </a:xfrm>
            <a:prstGeom prst="rect">
              <a:avLst/>
            </a:prstGeom>
            <a:noFill/>
            <a:ln w="9525">
              <a:noFill/>
              <a:miter lim="800000"/>
              <a:headEnd/>
              <a:tailEnd/>
            </a:ln>
          </p:spPr>
        </p:pic>
      </p:grpSp>
      <p:sp>
        <p:nvSpPr>
          <p:cNvPr id="11" name="1 Başlık"/>
          <p:cNvSpPr txBox="1">
            <a:spLocks/>
          </p:cNvSpPr>
          <p:nvPr/>
        </p:nvSpPr>
        <p:spPr>
          <a:xfrm>
            <a:off x="102928" y="0"/>
            <a:ext cx="7776864" cy="706090"/>
          </a:xfrm>
          <a:prstGeom prst="rect">
            <a:avLst/>
          </a:prstGeom>
        </p:spPr>
        <p:txBody>
          <a:bodyPr/>
          <a:lstStyle/>
          <a:p>
            <a:pPr lvl="0" eaLnBrk="0" hangingPunct="0">
              <a:defRPr/>
            </a:pPr>
            <a:r>
              <a:rPr lang="tr-TR" sz="3600" dirty="0" smtClean="0">
                <a:solidFill>
                  <a:schemeClr val="bg1"/>
                </a:solidFill>
                <a:latin typeface="Futura Bk BT" pitchFamily="34" charset="0"/>
                <a:ea typeface="+mj-ea"/>
                <a:cs typeface="+mj-cs"/>
              </a:rPr>
              <a:t>Legal</a:t>
            </a:r>
            <a:r>
              <a:rPr lang="en-US" sz="3600" dirty="0" smtClean="0">
                <a:solidFill>
                  <a:schemeClr val="bg1"/>
                </a:solidFill>
                <a:latin typeface="Futura Bk BT" pitchFamily="34" charset="0"/>
                <a:ea typeface="+mj-ea"/>
                <a:cs typeface="+mj-cs"/>
              </a:rPr>
              <a:t> Metrology</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1"/>
          <p:cNvSpPr>
            <a:spLocks noGrp="1"/>
          </p:cNvSpPr>
          <p:nvPr>
            <p:ph type="sldNum" sz="quarter" idx="10"/>
          </p:nvPr>
        </p:nvSpPr>
        <p:spPr/>
        <p:txBody>
          <a:bodyPr/>
          <a:lstStyle/>
          <a:p>
            <a:pPr>
              <a:defRPr/>
            </a:pPr>
            <a:fld id="{042A5B76-9A67-4E5E-BCEE-8C89E8357C65}" type="slidenum">
              <a:rPr lang="tr-TR"/>
              <a:pPr>
                <a:defRPr/>
              </a:pPr>
              <a:t>33</a:t>
            </a:fld>
            <a:endParaRPr lang="tr-TR"/>
          </a:p>
        </p:txBody>
      </p:sp>
      <p:sp>
        <p:nvSpPr>
          <p:cNvPr id="34819" name="Rectangle 2"/>
          <p:cNvSpPr>
            <a:spLocks noChangeArrowheads="1"/>
          </p:cNvSpPr>
          <p:nvPr/>
        </p:nvSpPr>
        <p:spPr bwMode="auto">
          <a:xfrm>
            <a:off x="785786" y="1441440"/>
            <a:ext cx="7520014" cy="3416320"/>
          </a:xfrm>
          <a:prstGeom prst="rect">
            <a:avLst/>
          </a:prstGeom>
          <a:noFill/>
          <a:ln w="9525">
            <a:noFill/>
            <a:miter lim="800000"/>
            <a:headEnd/>
            <a:tailEnd/>
          </a:ln>
        </p:spPr>
        <p:txBody>
          <a:bodyPr wrap="square">
            <a:spAutoFit/>
          </a:bodyPr>
          <a:lstStyle/>
          <a:p>
            <a:pPr>
              <a:spcBef>
                <a:spcPct val="50000"/>
              </a:spcBef>
              <a:buClr>
                <a:schemeClr val="accent1"/>
              </a:buClr>
              <a:buSzPct val="90000"/>
            </a:pPr>
            <a:r>
              <a:rPr kumimoji="1" lang="en-US" sz="2400" dirty="0" smtClean="0">
                <a:latin typeface="Futura Bk BT"/>
              </a:rPr>
              <a:t>Legal metrology is concerned with measurements where influences </a:t>
            </a:r>
          </a:p>
          <a:p>
            <a:pPr lvl="2" indent="-457200">
              <a:spcBef>
                <a:spcPct val="50000"/>
              </a:spcBef>
              <a:buClr>
                <a:srgbClr val="FF0000"/>
              </a:buClr>
              <a:buSzPct val="90000"/>
              <a:buFont typeface="Wingdings" pitchFamily="2" charset="2"/>
              <a:buChar char="q"/>
            </a:pPr>
            <a:r>
              <a:rPr kumimoji="1" lang="en-US" sz="2400" dirty="0" smtClean="0">
                <a:latin typeface="Futura Bk BT"/>
              </a:rPr>
              <a:t>the transparency of economic transactions, </a:t>
            </a:r>
          </a:p>
          <a:p>
            <a:pPr lvl="2" indent="-457200">
              <a:spcBef>
                <a:spcPct val="50000"/>
              </a:spcBef>
              <a:buClr>
                <a:srgbClr val="FF0000"/>
              </a:buClr>
              <a:buSzPct val="90000"/>
              <a:buFont typeface="Wingdings" pitchFamily="2" charset="2"/>
              <a:buChar char="q"/>
            </a:pPr>
            <a:r>
              <a:rPr kumimoji="1" lang="en-US" sz="2400" dirty="0" smtClean="0">
                <a:latin typeface="Futura Bk BT"/>
              </a:rPr>
              <a:t>health and, </a:t>
            </a:r>
          </a:p>
          <a:p>
            <a:pPr lvl="2" indent="-457200">
              <a:spcBef>
                <a:spcPct val="50000"/>
              </a:spcBef>
              <a:buClr>
                <a:srgbClr val="FF0000"/>
              </a:buClr>
              <a:buSzPct val="90000"/>
              <a:buFont typeface="Wingdings" pitchFamily="2" charset="2"/>
              <a:buChar char="q"/>
            </a:pPr>
            <a:r>
              <a:rPr kumimoji="1" lang="en-US" sz="2400" dirty="0" smtClean="0">
                <a:latin typeface="Futura Bk BT"/>
              </a:rPr>
              <a:t>safety.</a:t>
            </a:r>
          </a:p>
          <a:p>
            <a:pPr marL="457200" indent="-457200">
              <a:spcBef>
                <a:spcPct val="50000"/>
              </a:spcBef>
              <a:buClr>
                <a:schemeClr val="accent1"/>
              </a:buClr>
              <a:buSzPct val="90000"/>
            </a:pPr>
            <a:r>
              <a:rPr kumimoji="1" lang="en-US" sz="2400" dirty="0" smtClean="0">
                <a:latin typeface="Futura Bk BT"/>
              </a:rPr>
              <a:t> 	As a result :</a:t>
            </a:r>
            <a:r>
              <a:rPr kumimoji="1" lang="tr-TR" sz="2400" dirty="0" smtClean="0">
                <a:latin typeface="Futura Bk BT"/>
              </a:rPr>
              <a:t> </a:t>
            </a:r>
            <a:r>
              <a:rPr kumimoji="1" lang="en-US" sz="2400" dirty="0" smtClean="0">
                <a:latin typeface="Futura Bk BT"/>
              </a:rPr>
              <a:t>measuring instruments which are themselves legally controlled. </a:t>
            </a:r>
            <a:endParaRPr kumimoji="1" lang="tr-TR" sz="1000" dirty="0" smtClean="0">
              <a:latin typeface="Futura Bk BT"/>
            </a:endParaRPr>
          </a:p>
        </p:txBody>
      </p:sp>
      <p:sp>
        <p:nvSpPr>
          <p:cNvPr id="11" name="1 Başlık"/>
          <p:cNvSpPr txBox="1">
            <a:spLocks/>
          </p:cNvSpPr>
          <p:nvPr/>
        </p:nvSpPr>
        <p:spPr>
          <a:xfrm>
            <a:off x="102928" y="0"/>
            <a:ext cx="7776864" cy="706090"/>
          </a:xfrm>
          <a:prstGeom prst="rect">
            <a:avLst/>
          </a:prstGeom>
        </p:spPr>
        <p:txBody>
          <a:bodyPr/>
          <a:lstStyle/>
          <a:p>
            <a:pPr lvl="0" eaLnBrk="0" hangingPunct="0">
              <a:defRPr/>
            </a:pPr>
            <a:r>
              <a:rPr lang="tr-TR" sz="3600" dirty="0" smtClean="0">
                <a:solidFill>
                  <a:schemeClr val="bg1"/>
                </a:solidFill>
                <a:latin typeface="Futura Bk BT" pitchFamily="34" charset="0"/>
                <a:ea typeface="+mj-ea"/>
                <a:cs typeface="+mj-cs"/>
              </a:rPr>
              <a:t>Legal</a:t>
            </a:r>
            <a:r>
              <a:rPr lang="en-US" sz="3600" dirty="0" smtClean="0">
                <a:solidFill>
                  <a:schemeClr val="bg1"/>
                </a:solidFill>
                <a:latin typeface="Futura Bk BT" pitchFamily="34" charset="0"/>
                <a:ea typeface="+mj-ea"/>
                <a:cs typeface="+mj-cs"/>
              </a:rPr>
              <a:t> Metrology</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1"/>
          <p:cNvSpPr>
            <a:spLocks noGrp="1"/>
          </p:cNvSpPr>
          <p:nvPr>
            <p:ph type="sldNum" sz="quarter" idx="10"/>
          </p:nvPr>
        </p:nvSpPr>
        <p:spPr/>
        <p:txBody>
          <a:bodyPr/>
          <a:lstStyle/>
          <a:p>
            <a:pPr>
              <a:defRPr/>
            </a:pPr>
            <a:fld id="{042A5B76-9A67-4E5E-BCEE-8C89E8357C65}" type="slidenum">
              <a:rPr lang="tr-TR"/>
              <a:pPr>
                <a:defRPr/>
              </a:pPr>
              <a:t>34</a:t>
            </a:fld>
            <a:endParaRPr lang="tr-TR"/>
          </a:p>
        </p:txBody>
      </p:sp>
      <p:sp>
        <p:nvSpPr>
          <p:cNvPr id="34819" name="Rectangle 2"/>
          <p:cNvSpPr>
            <a:spLocks noChangeArrowheads="1"/>
          </p:cNvSpPr>
          <p:nvPr/>
        </p:nvSpPr>
        <p:spPr bwMode="auto">
          <a:xfrm>
            <a:off x="785786" y="1441440"/>
            <a:ext cx="7520014" cy="3600986"/>
          </a:xfrm>
          <a:prstGeom prst="rect">
            <a:avLst/>
          </a:prstGeom>
          <a:noFill/>
          <a:ln w="9525">
            <a:noFill/>
            <a:miter lim="800000"/>
            <a:headEnd/>
            <a:tailEnd/>
          </a:ln>
        </p:spPr>
        <p:txBody>
          <a:bodyPr wrap="square">
            <a:spAutoFit/>
          </a:bodyPr>
          <a:lstStyle/>
          <a:p>
            <a:pPr>
              <a:spcBef>
                <a:spcPct val="50000"/>
              </a:spcBef>
              <a:buClr>
                <a:schemeClr val="accent1"/>
              </a:buClr>
              <a:buSzPct val="90000"/>
            </a:pPr>
            <a:r>
              <a:rPr kumimoji="1" lang="tr-TR" sz="2400" dirty="0" err="1" smtClean="0">
                <a:latin typeface="Futura Bk BT"/>
              </a:rPr>
              <a:t>In</a:t>
            </a:r>
            <a:r>
              <a:rPr kumimoji="1" lang="tr-TR" sz="2400" dirty="0" smtClean="0">
                <a:latin typeface="Futura Bk BT"/>
              </a:rPr>
              <a:t> </a:t>
            </a:r>
            <a:r>
              <a:rPr kumimoji="1" lang="tr-TR" sz="2400" dirty="0" err="1" smtClean="0">
                <a:latin typeface="Futura Bk BT"/>
              </a:rPr>
              <a:t>scope</a:t>
            </a:r>
            <a:r>
              <a:rPr kumimoji="1" lang="tr-TR" sz="2400" dirty="0" smtClean="0">
                <a:latin typeface="Futura Bk BT"/>
              </a:rPr>
              <a:t> of </a:t>
            </a:r>
            <a:r>
              <a:rPr kumimoji="1" lang="en-US" sz="2400" dirty="0" smtClean="0">
                <a:latin typeface="Futura Bk BT"/>
              </a:rPr>
              <a:t>Legal metrology</a:t>
            </a:r>
            <a:r>
              <a:rPr kumimoji="1" lang="tr-TR" sz="2400" dirty="0" smtClean="0">
                <a:latin typeface="Futura Bk BT"/>
              </a:rPr>
              <a:t>:</a:t>
            </a:r>
          </a:p>
          <a:p>
            <a:pPr>
              <a:spcBef>
                <a:spcPct val="50000"/>
              </a:spcBef>
              <a:buClr>
                <a:schemeClr val="accent1"/>
              </a:buClr>
              <a:buSzPct val="90000"/>
            </a:pPr>
            <a:endParaRPr kumimoji="1" lang="tr-TR" sz="2400" dirty="0" smtClean="0">
              <a:latin typeface="Futura Bk BT"/>
            </a:endParaRPr>
          </a:p>
          <a:p>
            <a:pPr lvl="2" indent="-457200">
              <a:spcBef>
                <a:spcPct val="50000"/>
              </a:spcBef>
              <a:buClr>
                <a:srgbClr val="FF0000"/>
              </a:buClr>
              <a:buSzPct val="90000"/>
              <a:buFont typeface="Wingdings" pitchFamily="2" charset="2"/>
              <a:buChar char="q"/>
            </a:pPr>
            <a:r>
              <a:rPr kumimoji="1" lang="en-US" sz="2400" dirty="0" smtClean="0">
                <a:latin typeface="Futura Bk BT"/>
              </a:rPr>
              <a:t>Weighing machines in shops must be verified,</a:t>
            </a:r>
          </a:p>
          <a:p>
            <a:pPr lvl="2" indent="-457200">
              <a:spcBef>
                <a:spcPct val="50000"/>
              </a:spcBef>
              <a:buClr>
                <a:srgbClr val="FF0000"/>
              </a:buClr>
              <a:buSzPct val="90000"/>
              <a:buFont typeface="Wingdings" pitchFamily="2" charset="2"/>
              <a:buChar char="q"/>
            </a:pPr>
            <a:r>
              <a:rPr kumimoji="1" lang="en-US" sz="2400" dirty="0" smtClean="0">
                <a:latin typeface="Futura Bk BT"/>
              </a:rPr>
              <a:t> Pre-packaged beverages and foodstuffs must be e- marked,</a:t>
            </a:r>
          </a:p>
          <a:p>
            <a:pPr lvl="2" indent="-457200">
              <a:spcBef>
                <a:spcPct val="50000"/>
              </a:spcBef>
              <a:buClr>
                <a:srgbClr val="FF0000"/>
              </a:buClr>
              <a:buSzPct val="90000"/>
              <a:buFont typeface="Wingdings" pitchFamily="2" charset="2"/>
              <a:buChar char="q"/>
            </a:pPr>
            <a:r>
              <a:rPr kumimoji="1" lang="en-US" sz="2400" dirty="0" smtClean="0">
                <a:latin typeface="Futura Bk BT"/>
              </a:rPr>
              <a:t> Toys must not be hazardous for children,</a:t>
            </a:r>
          </a:p>
          <a:p>
            <a:pPr lvl="2" indent="-457200">
              <a:spcBef>
                <a:spcPct val="50000"/>
              </a:spcBef>
              <a:buClr>
                <a:srgbClr val="FF0000"/>
              </a:buClr>
              <a:buSzPct val="90000"/>
              <a:buFont typeface="Wingdings" pitchFamily="2" charset="2"/>
              <a:buChar char="q"/>
            </a:pPr>
            <a:r>
              <a:rPr kumimoji="1" lang="en-US" sz="2400" dirty="0" smtClean="0">
                <a:latin typeface="Futura Bk BT"/>
              </a:rPr>
              <a:t> Pesticides in foodstuffs must be limited. </a:t>
            </a:r>
            <a:endParaRPr kumimoji="1" lang="tr-TR" sz="1000" dirty="0" smtClean="0">
              <a:latin typeface="Futura Bk BT"/>
            </a:endParaRPr>
          </a:p>
        </p:txBody>
      </p:sp>
      <p:sp>
        <p:nvSpPr>
          <p:cNvPr id="11" name="1 Başlık"/>
          <p:cNvSpPr txBox="1">
            <a:spLocks/>
          </p:cNvSpPr>
          <p:nvPr/>
        </p:nvSpPr>
        <p:spPr>
          <a:xfrm>
            <a:off x="102928" y="0"/>
            <a:ext cx="7776864" cy="706090"/>
          </a:xfrm>
          <a:prstGeom prst="rect">
            <a:avLst/>
          </a:prstGeom>
        </p:spPr>
        <p:txBody>
          <a:bodyPr/>
          <a:lstStyle/>
          <a:p>
            <a:pPr lvl="0" eaLnBrk="0" hangingPunct="0">
              <a:defRPr/>
            </a:pPr>
            <a:r>
              <a:rPr lang="tr-TR" sz="3600" dirty="0" smtClean="0">
                <a:solidFill>
                  <a:schemeClr val="bg1"/>
                </a:solidFill>
                <a:latin typeface="Futura Bk BT" pitchFamily="34" charset="0"/>
                <a:ea typeface="+mj-ea"/>
                <a:cs typeface="+mj-cs"/>
              </a:rPr>
              <a:t>Legal</a:t>
            </a:r>
            <a:r>
              <a:rPr lang="en-US" sz="3600" dirty="0" smtClean="0">
                <a:solidFill>
                  <a:schemeClr val="bg1"/>
                </a:solidFill>
                <a:latin typeface="Futura Bk BT" pitchFamily="34" charset="0"/>
                <a:ea typeface="+mj-ea"/>
                <a:cs typeface="+mj-cs"/>
              </a:rPr>
              <a:t> Metrology</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1"/>
          <p:cNvSpPr>
            <a:spLocks noGrp="1"/>
          </p:cNvSpPr>
          <p:nvPr>
            <p:ph type="sldNum" sz="quarter" idx="10"/>
          </p:nvPr>
        </p:nvSpPr>
        <p:spPr/>
        <p:txBody>
          <a:bodyPr/>
          <a:lstStyle/>
          <a:p>
            <a:pPr>
              <a:defRPr/>
            </a:pPr>
            <a:fld id="{042A5B76-9A67-4E5E-BCEE-8C89E8357C65}" type="slidenum">
              <a:rPr lang="tr-TR"/>
              <a:pPr>
                <a:defRPr/>
              </a:pPr>
              <a:t>35</a:t>
            </a:fld>
            <a:endParaRPr lang="tr-TR"/>
          </a:p>
        </p:txBody>
      </p:sp>
      <p:sp>
        <p:nvSpPr>
          <p:cNvPr id="34819" name="Rectangle 2"/>
          <p:cNvSpPr>
            <a:spLocks noChangeArrowheads="1"/>
          </p:cNvSpPr>
          <p:nvPr/>
        </p:nvSpPr>
        <p:spPr bwMode="auto">
          <a:xfrm>
            <a:off x="838200" y="1699842"/>
            <a:ext cx="7520014" cy="2586414"/>
          </a:xfrm>
          <a:prstGeom prst="rect">
            <a:avLst/>
          </a:prstGeom>
          <a:noFill/>
          <a:ln w="9525">
            <a:noFill/>
            <a:miter lim="800000"/>
            <a:headEnd/>
            <a:tailEnd/>
          </a:ln>
        </p:spPr>
        <p:txBody>
          <a:bodyPr wrap="square">
            <a:spAutoFit/>
          </a:bodyPr>
          <a:lstStyle/>
          <a:p>
            <a:pPr>
              <a:lnSpc>
                <a:spcPct val="130000"/>
              </a:lnSpc>
              <a:spcBef>
                <a:spcPct val="50000"/>
              </a:spcBef>
              <a:buClr>
                <a:srgbClr val="FF0000"/>
              </a:buClr>
              <a:buSzPct val="90000"/>
            </a:pPr>
            <a:r>
              <a:rPr kumimoji="1" lang="en-US" sz="3200" dirty="0" smtClean="0">
                <a:latin typeface="Futura Bk BT"/>
              </a:rPr>
              <a:t>Industrial metrology has </a:t>
            </a:r>
            <a:r>
              <a:rPr kumimoji="1" lang="en-US" sz="3200" dirty="0" smtClean="0">
                <a:solidFill>
                  <a:srgbClr val="FF0000"/>
                </a:solidFill>
                <a:latin typeface="Futura Bk BT"/>
              </a:rPr>
              <a:t>to ensure the adequate</a:t>
            </a:r>
            <a:r>
              <a:rPr kumimoji="1" lang="tr-TR" sz="3200" dirty="0" smtClean="0">
                <a:solidFill>
                  <a:srgbClr val="FF0000"/>
                </a:solidFill>
                <a:latin typeface="Futura Bk BT"/>
              </a:rPr>
              <a:t> </a:t>
            </a:r>
            <a:r>
              <a:rPr kumimoji="1" lang="en-US" sz="3200" dirty="0" smtClean="0">
                <a:solidFill>
                  <a:srgbClr val="FF0000"/>
                </a:solidFill>
                <a:latin typeface="Futura Bk BT"/>
              </a:rPr>
              <a:t>functioning of measurement instruments</a:t>
            </a:r>
            <a:r>
              <a:rPr kumimoji="1" lang="en-US" sz="3200" dirty="0" smtClean="0">
                <a:latin typeface="Futura Bk BT"/>
              </a:rPr>
              <a:t> used in</a:t>
            </a:r>
            <a:r>
              <a:rPr kumimoji="1" lang="tr-TR" sz="3200" dirty="0" smtClean="0">
                <a:latin typeface="Arial" charset="0"/>
              </a:rPr>
              <a:t> </a:t>
            </a:r>
            <a:r>
              <a:rPr kumimoji="1" lang="en-US" sz="3200" dirty="0" smtClean="0">
                <a:latin typeface="Futura Bk BT"/>
              </a:rPr>
              <a:t>industry as well as in production and testing</a:t>
            </a:r>
            <a:r>
              <a:rPr kumimoji="1" lang="tr-TR" sz="3200" dirty="0" smtClean="0">
                <a:latin typeface="Arial" charset="0"/>
              </a:rPr>
              <a:t> </a:t>
            </a:r>
            <a:r>
              <a:rPr kumimoji="1" lang="en-US" sz="3200" dirty="0" smtClean="0">
                <a:latin typeface="Futura Bk BT"/>
              </a:rPr>
              <a:t>processes.</a:t>
            </a:r>
            <a:endParaRPr kumimoji="1" lang="tr-TR" sz="3200" dirty="0" smtClean="0">
              <a:latin typeface="Futura Bk BT"/>
            </a:endParaRPr>
          </a:p>
        </p:txBody>
      </p:sp>
      <p:sp>
        <p:nvSpPr>
          <p:cNvPr id="11"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ea typeface="+mj-ea"/>
                <a:cs typeface="+mj-cs"/>
              </a:rPr>
              <a:t>Industrial Metrology</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1"/>
          <p:cNvSpPr>
            <a:spLocks noGrp="1"/>
          </p:cNvSpPr>
          <p:nvPr>
            <p:ph type="sldNum" sz="quarter" idx="10"/>
          </p:nvPr>
        </p:nvSpPr>
        <p:spPr/>
        <p:txBody>
          <a:bodyPr/>
          <a:lstStyle/>
          <a:p>
            <a:pPr>
              <a:defRPr/>
            </a:pPr>
            <a:fld id="{042A5B76-9A67-4E5E-BCEE-8C89E8357C65}" type="slidenum">
              <a:rPr lang="tr-TR"/>
              <a:pPr>
                <a:defRPr/>
              </a:pPr>
              <a:t>36</a:t>
            </a:fld>
            <a:endParaRPr lang="tr-TR"/>
          </a:p>
        </p:txBody>
      </p:sp>
      <p:sp>
        <p:nvSpPr>
          <p:cNvPr id="34819" name="Rectangle 2"/>
          <p:cNvSpPr>
            <a:spLocks noChangeArrowheads="1"/>
          </p:cNvSpPr>
          <p:nvPr/>
        </p:nvSpPr>
        <p:spPr bwMode="auto">
          <a:xfrm>
            <a:off x="571472" y="1560032"/>
            <a:ext cx="7786742" cy="4154984"/>
          </a:xfrm>
          <a:prstGeom prst="rect">
            <a:avLst/>
          </a:prstGeom>
          <a:noFill/>
          <a:ln w="9525">
            <a:noFill/>
            <a:miter lim="800000"/>
            <a:headEnd/>
            <a:tailEnd/>
          </a:ln>
        </p:spPr>
        <p:txBody>
          <a:bodyPr wrap="square">
            <a:spAutoFit/>
          </a:bodyPr>
          <a:lstStyle/>
          <a:p>
            <a:pPr>
              <a:spcBef>
                <a:spcPct val="50000"/>
              </a:spcBef>
              <a:buClr>
                <a:srgbClr val="C00000"/>
              </a:buClr>
              <a:buSzPct val="90000"/>
              <a:buFont typeface="Wingdings" pitchFamily="2" charset="2"/>
              <a:buChar char="q"/>
              <a:tabLst>
                <a:tab pos="355600" algn="l"/>
              </a:tabLst>
            </a:pPr>
            <a:r>
              <a:rPr kumimoji="1" lang="tr-TR" sz="2400" dirty="0" smtClean="0">
                <a:latin typeface="Futura Bk BT"/>
              </a:rPr>
              <a:t>  </a:t>
            </a:r>
            <a:r>
              <a:rPr kumimoji="1" lang="en-US" sz="2400" dirty="0" smtClean="0">
                <a:latin typeface="Futura Bk BT"/>
              </a:rPr>
              <a:t>Metrological activities, testing and measurements </a:t>
            </a:r>
            <a:r>
              <a:rPr kumimoji="1" lang="tr-TR" sz="2400" dirty="0" smtClean="0">
                <a:latin typeface="Futura Bk BT"/>
              </a:rPr>
              <a:t>	</a:t>
            </a:r>
            <a:r>
              <a:rPr kumimoji="1" lang="en-US" sz="2400" dirty="0" smtClean="0">
                <a:latin typeface="Futura Bk BT"/>
              </a:rPr>
              <a:t>are valuable inputs to ensuring the quality of </a:t>
            </a:r>
            <a:r>
              <a:rPr kumimoji="1" lang="tr-TR" sz="2400" dirty="0" smtClean="0">
                <a:latin typeface="Futura Bk BT"/>
              </a:rPr>
              <a:t>	</a:t>
            </a:r>
            <a:r>
              <a:rPr kumimoji="1" lang="en-US" sz="2400" dirty="0" smtClean="0">
                <a:latin typeface="Futura Bk BT"/>
              </a:rPr>
              <a:t>many industrial activities. </a:t>
            </a:r>
          </a:p>
          <a:p>
            <a:pPr>
              <a:spcBef>
                <a:spcPct val="50000"/>
              </a:spcBef>
              <a:buClr>
                <a:srgbClr val="C00000"/>
              </a:buClr>
              <a:buSzPct val="90000"/>
              <a:buFont typeface="Wingdings" pitchFamily="2" charset="2"/>
              <a:buChar char="q"/>
              <a:tabLst>
                <a:tab pos="355600" algn="l"/>
              </a:tabLst>
            </a:pPr>
            <a:r>
              <a:rPr kumimoji="1" lang="tr-TR" sz="2400" dirty="0" smtClean="0">
                <a:latin typeface="Futura Bk BT"/>
              </a:rPr>
              <a:t> 	</a:t>
            </a:r>
            <a:r>
              <a:rPr kumimoji="1" lang="en-US" sz="2400" dirty="0" smtClean="0">
                <a:latin typeface="Futura Bk BT"/>
              </a:rPr>
              <a:t>This includes the need for traceability, which is </a:t>
            </a:r>
            <a:r>
              <a:rPr kumimoji="1" lang="tr-TR" sz="2400" dirty="0" smtClean="0">
                <a:latin typeface="Futura Bk BT"/>
              </a:rPr>
              <a:t> 	</a:t>
            </a:r>
            <a:r>
              <a:rPr kumimoji="1" lang="en-US" sz="2400" dirty="0" smtClean="0">
                <a:latin typeface="Futura Bk BT"/>
              </a:rPr>
              <a:t>becoming just as important as measurement itself. </a:t>
            </a:r>
          </a:p>
          <a:p>
            <a:pPr>
              <a:spcBef>
                <a:spcPct val="50000"/>
              </a:spcBef>
              <a:buClr>
                <a:srgbClr val="C00000"/>
              </a:buClr>
              <a:buSzPct val="90000"/>
              <a:buFont typeface="Wingdings" pitchFamily="2" charset="2"/>
              <a:buChar char="q"/>
              <a:tabLst>
                <a:tab pos="355600" algn="l"/>
              </a:tabLst>
            </a:pPr>
            <a:r>
              <a:rPr kumimoji="1" lang="tr-TR" sz="2400" dirty="0" smtClean="0">
                <a:latin typeface="Futura Bk BT"/>
              </a:rPr>
              <a:t>  </a:t>
            </a:r>
            <a:r>
              <a:rPr kumimoji="1" lang="en-US" sz="2400" dirty="0" smtClean="0">
                <a:latin typeface="Futura Bk BT"/>
              </a:rPr>
              <a:t>Recognition of metrological competence at each </a:t>
            </a:r>
            <a:r>
              <a:rPr kumimoji="1" lang="tr-TR" sz="2400" dirty="0" smtClean="0">
                <a:latin typeface="Futura Bk BT"/>
              </a:rPr>
              <a:t>	</a:t>
            </a:r>
            <a:r>
              <a:rPr kumimoji="1" lang="en-US" sz="2400" dirty="0" smtClean="0">
                <a:latin typeface="Futura Bk BT"/>
              </a:rPr>
              <a:t>level of the traceability chain can be established by </a:t>
            </a:r>
            <a:r>
              <a:rPr kumimoji="1" lang="tr-TR" sz="2400" dirty="0" smtClean="0">
                <a:latin typeface="Futura Bk BT"/>
              </a:rPr>
              <a:t>	</a:t>
            </a:r>
            <a:r>
              <a:rPr kumimoji="1" lang="en-US" sz="2400" dirty="0" smtClean="0">
                <a:latin typeface="Futura Bk BT"/>
              </a:rPr>
              <a:t>mutual recognition agreements or arrangements, for </a:t>
            </a:r>
            <a:r>
              <a:rPr kumimoji="1" lang="tr-TR" sz="2400" dirty="0" smtClean="0">
                <a:latin typeface="Futura Bk BT"/>
              </a:rPr>
              <a:t>	</a:t>
            </a:r>
            <a:r>
              <a:rPr kumimoji="1" lang="en-US" sz="2400" dirty="0" smtClean="0">
                <a:latin typeface="Futura Bk BT"/>
              </a:rPr>
              <a:t>example the CIPM MRA and ILAC MRA, and through </a:t>
            </a:r>
            <a:r>
              <a:rPr kumimoji="1" lang="tr-TR" sz="2400" dirty="0" smtClean="0">
                <a:latin typeface="Futura Bk BT"/>
              </a:rPr>
              <a:t>	</a:t>
            </a:r>
            <a:r>
              <a:rPr kumimoji="1" lang="en-US" sz="2400" dirty="0" smtClean="0">
                <a:latin typeface="Futura Bk BT"/>
              </a:rPr>
              <a:t>accreditation and peer review</a:t>
            </a:r>
            <a:endParaRPr kumimoji="1" lang="tr-TR" sz="2400" dirty="0" smtClean="0">
              <a:latin typeface="Futura Bk BT"/>
            </a:endParaRPr>
          </a:p>
        </p:txBody>
      </p:sp>
      <p:sp>
        <p:nvSpPr>
          <p:cNvPr id="11"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ea typeface="+mj-ea"/>
                <a:cs typeface="+mj-cs"/>
              </a:rPr>
              <a:t>Industrial Metrology</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1"/>
          <p:cNvSpPr>
            <a:spLocks noGrp="1"/>
          </p:cNvSpPr>
          <p:nvPr>
            <p:ph type="sldNum" sz="quarter" idx="10"/>
          </p:nvPr>
        </p:nvSpPr>
        <p:spPr/>
        <p:txBody>
          <a:bodyPr/>
          <a:lstStyle/>
          <a:p>
            <a:pPr>
              <a:defRPr/>
            </a:pPr>
            <a:fld id="{042A5B76-9A67-4E5E-BCEE-8C89E8357C65}" type="slidenum">
              <a:rPr lang="tr-TR"/>
              <a:pPr>
                <a:defRPr/>
              </a:pPr>
              <a:t>37</a:t>
            </a:fld>
            <a:endParaRPr lang="tr-TR"/>
          </a:p>
        </p:txBody>
      </p:sp>
      <p:sp>
        <p:nvSpPr>
          <p:cNvPr id="34819" name="Rectangle 2"/>
          <p:cNvSpPr>
            <a:spLocks noChangeArrowheads="1"/>
          </p:cNvSpPr>
          <p:nvPr/>
        </p:nvSpPr>
        <p:spPr bwMode="auto">
          <a:xfrm>
            <a:off x="571472" y="1214422"/>
            <a:ext cx="7786742" cy="5262979"/>
          </a:xfrm>
          <a:prstGeom prst="rect">
            <a:avLst/>
          </a:prstGeom>
          <a:noFill/>
          <a:ln w="9525">
            <a:noFill/>
            <a:miter lim="800000"/>
            <a:headEnd/>
            <a:tailEnd/>
          </a:ln>
        </p:spPr>
        <p:txBody>
          <a:bodyPr wrap="square">
            <a:spAutoFit/>
          </a:bodyPr>
          <a:lstStyle/>
          <a:p>
            <a:pPr>
              <a:spcBef>
                <a:spcPct val="50000"/>
              </a:spcBef>
              <a:buClr>
                <a:srgbClr val="C00000"/>
              </a:buClr>
              <a:buSzPct val="90000"/>
              <a:buFont typeface="Wingdings" pitchFamily="2" charset="2"/>
              <a:buChar char="q"/>
              <a:tabLst>
                <a:tab pos="355600" algn="l"/>
              </a:tabLst>
            </a:pPr>
            <a:r>
              <a:rPr kumimoji="1" lang="tr-TR" sz="2400" dirty="0" smtClean="0">
                <a:latin typeface="Futura Bk BT"/>
              </a:rPr>
              <a:t>  </a:t>
            </a:r>
            <a:r>
              <a:rPr kumimoji="1" lang="en-US" sz="2400" dirty="0" smtClean="0">
                <a:latin typeface="Futura Bk BT"/>
              </a:rPr>
              <a:t>Metrological activities, testing and measurements </a:t>
            </a:r>
            <a:r>
              <a:rPr kumimoji="1" lang="tr-TR" sz="2400" dirty="0" smtClean="0">
                <a:latin typeface="Futura Bk BT"/>
              </a:rPr>
              <a:t>	</a:t>
            </a:r>
            <a:r>
              <a:rPr kumimoji="1" lang="en-US" sz="2400" dirty="0" smtClean="0">
                <a:latin typeface="Futura Bk BT"/>
              </a:rPr>
              <a:t>are valuable inputs to ensuring the quality of </a:t>
            </a:r>
            <a:r>
              <a:rPr kumimoji="1" lang="tr-TR" sz="2400" dirty="0" smtClean="0">
                <a:latin typeface="Futura Bk BT"/>
              </a:rPr>
              <a:t>	</a:t>
            </a:r>
            <a:r>
              <a:rPr kumimoji="1" lang="en-US" sz="2400" dirty="0" smtClean="0">
                <a:latin typeface="Futura Bk BT"/>
              </a:rPr>
              <a:t>many industrial activities. </a:t>
            </a:r>
            <a:endParaRPr kumimoji="1" lang="tr-TR" sz="2400" dirty="0" smtClean="0">
              <a:latin typeface="Futura Bk BT"/>
            </a:endParaRPr>
          </a:p>
          <a:p>
            <a:pPr marL="1077913" lvl="4">
              <a:spcBef>
                <a:spcPct val="50000"/>
              </a:spcBef>
              <a:buClr>
                <a:srgbClr val="FF0000"/>
              </a:buClr>
              <a:buSzPct val="90000"/>
              <a:buFontTx/>
              <a:buChar char="•"/>
            </a:pPr>
            <a:r>
              <a:rPr kumimoji="1" lang="tr-TR" sz="1600" b="1" dirty="0" smtClean="0">
                <a:solidFill>
                  <a:schemeClr val="accent1">
                    <a:lumMod val="75000"/>
                  </a:schemeClr>
                </a:solidFill>
                <a:latin typeface="Futura Bk BT"/>
              </a:rPr>
              <a:t> </a:t>
            </a:r>
            <a:r>
              <a:rPr kumimoji="1" lang="en-US" sz="1600" b="1" dirty="0" smtClean="0">
                <a:solidFill>
                  <a:schemeClr val="accent1">
                    <a:lumMod val="75000"/>
                  </a:schemeClr>
                </a:solidFill>
                <a:latin typeface="Futura Bk BT"/>
              </a:rPr>
              <a:t>Calibration of gauge blocks,</a:t>
            </a:r>
            <a:endParaRPr kumimoji="1" lang="tr-TR" sz="1600" b="1" dirty="0" smtClean="0">
              <a:solidFill>
                <a:schemeClr val="accent1">
                  <a:lumMod val="75000"/>
                </a:schemeClr>
              </a:solidFill>
              <a:latin typeface="Futura Bk BT"/>
            </a:endParaRPr>
          </a:p>
          <a:p>
            <a:pPr marL="1077913" lvl="4">
              <a:spcBef>
                <a:spcPct val="50000"/>
              </a:spcBef>
              <a:buClr>
                <a:srgbClr val="FF0000"/>
              </a:buClr>
              <a:buSzPct val="90000"/>
              <a:buFontTx/>
              <a:buChar char="•"/>
            </a:pPr>
            <a:r>
              <a:rPr kumimoji="1" lang="tr-TR" sz="1600" b="1" dirty="0" smtClean="0">
                <a:solidFill>
                  <a:schemeClr val="accent1">
                    <a:lumMod val="75000"/>
                  </a:schemeClr>
                </a:solidFill>
                <a:latin typeface="Futura Bk BT"/>
              </a:rPr>
              <a:t> </a:t>
            </a:r>
            <a:r>
              <a:rPr kumimoji="1" lang="en-US" sz="1600" b="1" dirty="0" smtClean="0">
                <a:solidFill>
                  <a:schemeClr val="accent1">
                    <a:lumMod val="75000"/>
                  </a:schemeClr>
                </a:solidFill>
                <a:latin typeface="Futura Bk BT"/>
              </a:rPr>
              <a:t>Characterization of equipment for air flow measurements,</a:t>
            </a:r>
            <a:endParaRPr kumimoji="1" lang="tr-TR" sz="1600" b="1" dirty="0" smtClean="0">
              <a:solidFill>
                <a:schemeClr val="accent1">
                  <a:lumMod val="75000"/>
                </a:schemeClr>
              </a:solidFill>
              <a:latin typeface="Futura Bk BT"/>
            </a:endParaRPr>
          </a:p>
          <a:p>
            <a:pPr marL="1077913" lvl="4">
              <a:spcBef>
                <a:spcPct val="50000"/>
              </a:spcBef>
              <a:buClr>
                <a:srgbClr val="FF0000"/>
              </a:buClr>
              <a:buSzPct val="90000"/>
              <a:buFontTx/>
              <a:buChar char="•"/>
            </a:pPr>
            <a:r>
              <a:rPr kumimoji="1" lang="tr-TR" sz="1600" b="1" dirty="0" smtClean="0">
                <a:solidFill>
                  <a:schemeClr val="accent1">
                    <a:lumMod val="75000"/>
                  </a:schemeClr>
                </a:solidFill>
                <a:latin typeface="Futura Bk BT"/>
              </a:rPr>
              <a:t> </a:t>
            </a:r>
            <a:r>
              <a:rPr kumimoji="1" lang="en-US" sz="1600" b="1" dirty="0" smtClean="0">
                <a:solidFill>
                  <a:schemeClr val="accent1">
                    <a:lumMod val="75000"/>
                  </a:schemeClr>
                </a:solidFill>
                <a:latin typeface="Futura Bk BT"/>
              </a:rPr>
              <a:t>Testing of equipment with respect to specific standard.</a:t>
            </a:r>
            <a:endParaRPr kumimoji="1" lang="tr-TR" sz="1600" b="1" dirty="0" smtClean="0">
              <a:solidFill>
                <a:schemeClr val="accent1">
                  <a:lumMod val="75000"/>
                </a:schemeClr>
              </a:solidFill>
              <a:latin typeface="Futura Bk BT"/>
            </a:endParaRPr>
          </a:p>
          <a:p>
            <a:pPr>
              <a:spcBef>
                <a:spcPct val="50000"/>
              </a:spcBef>
              <a:buClr>
                <a:srgbClr val="C00000"/>
              </a:buClr>
              <a:buSzPct val="90000"/>
              <a:buFont typeface="Wingdings" pitchFamily="2" charset="2"/>
              <a:buChar char="q"/>
              <a:tabLst>
                <a:tab pos="355600" algn="l"/>
              </a:tabLst>
            </a:pPr>
            <a:r>
              <a:rPr kumimoji="1" lang="tr-TR" sz="2400" dirty="0" smtClean="0">
                <a:latin typeface="Futura Bk BT"/>
              </a:rPr>
              <a:t> 	</a:t>
            </a:r>
            <a:r>
              <a:rPr kumimoji="1" lang="en-US" sz="2400" dirty="0" smtClean="0">
                <a:latin typeface="Futura Bk BT"/>
              </a:rPr>
              <a:t>This includes the need for traceability, which is </a:t>
            </a:r>
            <a:r>
              <a:rPr kumimoji="1" lang="tr-TR" sz="2400" dirty="0" smtClean="0">
                <a:latin typeface="Futura Bk BT"/>
              </a:rPr>
              <a:t> 	</a:t>
            </a:r>
            <a:r>
              <a:rPr kumimoji="1" lang="en-US" sz="2400" dirty="0" smtClean="0">
                <a:latin typeface="Futura Bk BT"/>
              </a:rPr>
              <a:t>becoming just as important as measurement itself. </a:t>
            </a:r>
          </a:p>
          <a:p>
            <a:pPr>
              <a:spcBef>
                <a:spcPct val="50000"/>
              </a:spcBef>
              <a:buClr>
                <a:srgbClr val="C00000"/>
              </a:buClr>
              <a:buSzPct val="90000"/>
              <a:buFont typeface="Wingdings" pitchFamily="2" charset="2"/>
              <a:buChar char="q"/>
              <a:tabLst>
                <a:tab pos="355600" algn="l"/>
              </a:tabLst>
            </a:pPr>
            <a:r>
              <a:rPr kumimoji="1" lang="tr-TR" sz="2400" dirty="0" smtClean="0">
                <a:latin typeface="Futura Bk BT"/>
              </a:rPr>
              <a:t>  </a:t>
            </a:r>
            <a:r>
              <a:rPr kumimoji="1" lang="en-US" sz="2400" dirty="0" smtClean="0">
                <a:latin typeface="Futura Bk BT"/>
              </a:rPr>
              <a:t>Recognition of metrological competence at each </a:t>
            </a:r>
            <a:r>
              <a:rPr kumimoji="1" lang="tr-TR" sz="2400" dirty="0" smtClean="0">
                <a:latin typeface="Futura Bk BT"/>
              </a:rPr>
              <a:t>	</a:t>
            </a:r>
            <a:r>
              <a:rPr kumimoji="1" lang="en-US" sz="2400" dirty="0" smtClean="0">
                <a:latin typeface="Futura Bk BT"/>
              </a:rPr>
              <a:t>level of the traceability chain can be established by </a:t>
            </a:r>
            <a:r>
              <a:rPr kumimoji="1" lang="tr-TR" sz="2400" dirty="0" smtClean="0">
                <a:latin typeface="Futura Bk BT"/>
              </a:rPr>
              <a:t>	</a:t>
            </a:r>
            <a:r>
              <a:rPr kumimoji="1" lang="en-US" sz="2400" dirty="0" smtClean="0">
                <a:latin typeface="Futura Bk BT"/>
              </a:rPr>
              <a:t>mutual recognition agreements or arrangements, for </a:t>
            </a:r>
            <a:r>
              <a:rPr kumimoji="1" lang="tr-TR" sz="2400" dirty="0" smtClean="0">
                <a:latin typeface="Futura Bk BT"/>
              </a:rPr>
              <a:t>	</a:t>
            </a:r>
            <a:r>
              <a:rPr kumimoji="1" lang="en-US" sz="2400" dirty="0" smtClean="0">
                <a:latin typeface="Futura Bk BT"/>
              </a:rPr>
              <a:t>example the CIPM MRA and ILAC MRA, and through </a:t>
            </a:r>
            <a:r>
              <a:rPr kumimoji="1" lang="tr-TR" sz="2400" dirty="0" smtClean="0">
                <a:latin typeface="Futura Bk BT"/>
              </a:rPr>
              <a:t>	</a:t>
            </a:r>
            <a:r>
              <a:rPr kumimoji="1" lang="en-US" sz="2400" dirty="0" smtClean="0">
                <a:latin typeface="Futura Bk BT"/>
              </a:rPr>
              <a:t>accreditation and peer review</a:t>
            </a:r>
            <a:endParaRPr kumimoji="1" lang="tr-TR" sz="2400" dirty="0" smtClean="0">
              <a:latin typeface="Futura Bk BT"/>
            </a:endParaRPr>
          </a:p>
        </p:txBody>
      </p:sp>
      <p:sp>
        <p:nvSpPr>
          <p:cNvPr id="11"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ea typeface="+mj-ea"/>
                <a:cs typeface="+mj-cs"/>
              </a:rPr>
              <a:t>Industrial Metrology</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1"/>
          <p:cNvSpPr>
            <a:spLocks noGrp="1"/>
          </p:cNvSpPr>
          <p:nvPr>
            <p:ph type="sldNum" sz="quarter" idx="10"/>
          </p:nvPr>
        </p:nvSpPr>
        <p:spPr/>
        <p:txBody>
          <a:bodyPr/>
          <a:lstStyle/>
          <a:p>
            <a:pPr>
              <a:defRPr/>
            </a:pPr>
            <a:fld id="{042A5B76-9A67-4E5E-BCEE-8C89E8357C65}" type="slidenum">
              <a:rPr lang="tr-TR"/>
              <a:pPr>
                <a:defRPr/>
              </a:pPr>
              <a:t>38</a:t>
            </a:fld>
            <a:endParaRPr lang="tr-TR" dirty="0"/>
          </a:p>
        </p:txBody>
      </p:sp>
      <p:sp>
        <p:nvSpPr>
          <p:cNvPr id="11" name="1 Başlık"/>
          <p:cNvSpPr txBox="1">
            <a:spLocks/>
          </p:cNvSpPr>
          <p:nvPr/>
        </p:nvSpPr>
        <p:spPr>
          <a:xfrm>
            <a:off x="102928" y="0"/>
            <a:ext cx="7776864" cy="706090"/>
          </a:xfrm>
          <a:prstGeom prst="rect">
            <a:avLst/>
          </a:prstGeom>
        </p:spPr>
        <p:txBody>
          <a:bodyPr/>
          <a:lstStyle/>
          <a:p>
            <a:pPr lvl="0" eaLnBrk="0" hangingPunct="0">
              <a:defRPr/>
            </a:pPr>
            <a:r>
              <a:rPr lang="en-US" sz="3600" dirty="0" smtClean="0">
                <a:solidFill>
                  <a:schemeClr val="bg1"/>
                </a:solidFill>
                <a:latin typeface="Futura Bk BT" pitchFamily="34" charset="0"/>
                <a:ea typeface="+mj-ea"/>
                <a:cs typeface="+mj-cs"/>
              </a:rPr>
              <a:t>Industrial Metrology</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grpSp>
        <p:nvGrpSpPr>
          <p:cNvPr id="5" name="Group 3"/>
          <p:cNvGrpSpPr>
            <a:grpSpLocks/>
          </p:cNvGrpSpPr>
          <p:nvPr/>
        </p:nvGrpSpPr>
        <p:grpSpPr bwMode="auto">
          <a:xfrm>
            <a:off x="827088" y="1268413"/>
            <a:ext cx="6892925" cy="4495800"/>
            <a:chOff x="561" y="1192"/>
            <a:chExt cx="4745" cy="3018"/>
          </a:xfrm>
        </p:grpSpPr>
        <p:sp>
          <p:nvSpPr>
            <p:cNvPr id="6" name="Text Box 4"/>
            <p:cNvSpPr txBox="1">
              <a:spLocks noChangeArrowheads="1"/>
            </p:cNvSpPr>
            <p:nvPr/>
          </p:nvSpPr>
          <p:spPr bwMode="auto">
            <a:xfrm>
              <a:off x="2095" y="3836"/>
              <a:ext cx="2139" cy="311"/>
            </a:xfrm>
            <a:prstGeom prst="rect">
              <a:avLst/>
            </a:prstGeom>
            <a:noFill/>
            <a:ln w="9525">
              <a:noFill/>
              <a:miter lim="800000"/>
              <a:headEnd/>
              <a:tailEnd/>
            </a:ln>
          </p:spPr>
          <p:txBody>
            <a:bodyPr lIns="90000" tIns="46800" rIns="90000" bIns="46800">
              <a:spAutoFit/>
            </a:bodyPr>
            <a:lstStyle/>
            <a:p>
              <a:pPr eaLnBrk="1" hangingPunct="1">
                <a:spcBef>
                  <a:spcPct val="50000"/>
                </a:spcBef>
              </a:pPr>
              <a:endParaRPr lang="en-GB" sz="2400">
                <a:latin typeface="Futura Bk BT"/>
              </a:endParaRPr>
            </a:p>
          </p:txBody>
        </p:sp>
        <p:sp>
          <p:nvSpPr>
            <p:cNvPr id="7" name="Text Box 5"/>
            <p:cNvSpPr txBox="1">
              <a:spLocks noChangeArrowheads="1"/>
            </p:cNvSpPr>
            <p:nvPr/>
          </p:nvSpPr>
          <p:spPr bwMode="auto">
            <a:xfrm>
              <a:off x="1404" y="3720"/>
              <a:ext cx="2736" cy="311"/>
            </a:xfrm>
            <a:prstGeom prst="rect">
              <a:avLst/>
            </a:prstGeom>
            <a:noFill/>
            <a:ln w="9525">
              <a:noFill/>
              <a:miter lim="800000"/>
              <a:headEnd/>
              <a:tailEnd/>
            </a:ln>
          </p:spPr>
          <p:txBody>
            <a:bodyPr lIns="90000" tIns="46800" rIns="90000" bIns="46800">
              <a:spAutoFit/>
            </a:bodyPr>
            <a:lstStyle/>
            <a:p>
              <a:pPr eaLnBrk="1" hangingPunct="1">
                <a:spcBef>
                  <a:spcPct val="50000"/>
                </a:spcBef>
              </a:pPr>
              <a:endParaRPr lang="en-GB" sz="2400">
                <a:latin typeface="Futura Bk BT"/>
              </a:endParaRPr>
            </a:p>
          </p:txBody>
        </p:sp>
        <p:sp>
          <p:nvSpPr>
            <p:cNvPr id="9" name="Rectangle 6"/>
            <p:cNvSpPr>
              <a:spLocks noChangeArrowheads="1"/>
            </p:cNvSpPr>
            <p:nvPr/>
          </p:nvSpPr>
          <p:spPr bwMode="auto">
            <a:xfrm>
              <a:off x="2686" y="1522"/>
              <a:ext cx="624" cy="336"/>
            </a:xfrm>
            <a:prstGeom prst="rect">
              <a:avLst/>
            </a:prstGeom>
            <a:solidFill>
              <a:srgbClr val="66FFFF"/>
            </a:solidFill>
            <a:ln w="9525">
              <a:solidFill>
                <a:schemeClr val="tx1"/>
              </a:solidFill>
              <a:miter lim="800000"/>
              <a:headEnd/>
              <a:tailEnd/>
            </a:ln>
          </p:spPr>
          <p:txBody>
            <a:bodyPr wrap="none" anchor="ctr"/>
            <a:lstStyle/>
            <a:p>
              <a:pPr algn="ctr" eaLnBrk="1" hangingPunct="1"/>
              <a:r>
                <a:rPr lang="tr-TR" sz="2400" dirty="0">
                  <a:latin typeface="Arial" charset="0"/>
                </a:rPr>
                <a:t>BIPM</a:t>
              </a:r>
            </a:p>
          </p:txBody>
        </p:sp>
        <p:sp>
          <p:nvSpPr>
            <p:cNvPr id="10" name="Rectangle 7"/>
            <p:cNvSpPr>
              <a:spLocks noChangeArrowheads="1"/>
            </p:cNvSpPr>
            <p:nvPr/>
          </p:nvSpPr>
          <p:spPr bwMode="auto">
            <a:xfrm>
              <a:off x="2542" y="2626"/>
              <a:ext cx="1104" cy="336"/>
            </a:xfrm>
            <a:prstGeom prst="rect">
              <a:avLst/>
            </a:prstGeom>
            <a:solidFill>
              <a:srgbClr val="FF6600"/>
            </a:solidFill>
            <a:ln w="9525">
              <a:solidFill>
                <a:schemeClr val="tx1"/>
              </a:solidFill>
              <a:miter lim="800000"/>
              <a:headEnd/>
              <a:tailEnd/>
            </a:ln>
          </p:spPr>
          <p:txBody>
            <a:bodyPr wrap="none" anchor="ctr"/>
            <a:lstStyle/>
            <a:p>
              <a:pPr algn="ctr" eaLnBrk="1" hangingPunct="1"/>
              <a:r>
                <a:rPr lang="tr-TR" sz="2400" dirty="0">
                  <a:latin typeface="Arial" charset="0"/>
                </a:rPr>
                <a:t>EURAMET</a:t>
              </a:r>
            </a:p>
          </p:txBody>
        </p:sp>
        <p:sp>
          <p:nvSpPr>
            <p:cNvPr id="12" name="Rectangle 8"/>
            <p:cNvSpPr>
              <a:spLocks noChangeArrowheads="1"/>
            </p:cNvSpPr>
            <p:nvPr/>
          </p:nvSpPr>
          <p:spPr bwMode="auto">
            <a:xfrm>
              <a:off x="2718" y="3818"/>
              <a:ext cx="624" cy="336"/>
            </a:xfrm>
            <a:prstGeom prst="rect">
              <a:avLst/>
            </a:prstGeom>
            <a:solidFill>
              <a:srgbClr val="CCFF33"/>
            </a:solidFill>
            <a:ln w="9525">
              <a:solidFill>
                <a:schemeClr val="tx1"/>
              </a:solidFill>
              <a:miter lim="800000"/>
              <a:headEnd/>
              <a:tailEnd/>
            </a:ln>
          </p:spPr>
          <p:txBody>
            <a:bodyPr wrap="none" anchor="ctr"/>
            <a:lstStyle/>
            <a:p>
              <a:pPr algn="ctr" eaLnBrk="1" hangingPunct="1"/>
              <a:r>
                <a:rPr lang="tr-TR" sz="2400" dirty="0">
                  <a:latin typeface="Arial" charset="0"/>
                </a:rPr>
                <a:t>UME</a:t>
              </a:r>
            </a:p>
          </p:txBody>
        </p:sp>
        <p:sp>
          <p:nvSpPr>
            <p:cNvPr id="13" name="Rectangle 9"/>
            <p:cNvSpPr>
              <a:spLocks noChangeArrowheads="1"/>
            </p:cNvSpPr>
            <p:nvPr/>
          </p:nvSpPr>
          <p:spPr bwMode="auto">
            <a:xfrm>
              <a:off x="4174" y="2626"/>
              <a:ext cx="1008" cy="336"/>
            </a:xfrm>
            <a:prstGeom prst="rect">
              <a:avLst/>
            </a:prstGeom>
            <a:solidFill>
              <a:srgbClr val="FF6600"/>
            </a:solidFill>
            <a:ln w="9525">
              <a:solidFill>
                <a:schemeClr val="tx1"/>
              </a:solidFill>
              <a:miter lim="800000"/>
              <a:headEnd/>
              <a:tailEnd/>
            </a:ln>
          </p:spPr>
          <p:txBody>
            <a:bodyPr wrap="none" anchor="ctr"/>
            <a:lstStyle/>
            <a:p>
              <a:pPr algn="ctr" eaLnBrk="1" hangingPunct="1"/>
              <a:r>
                <a:rPr lang="tr-TR" sz="2400" dirty="0">
                  <a:latin typeface="Arial" charset="0"/>
                </a:rPr>
                <a:t>WELMEC</a:t>
              </a:r>
            </a:p>
          </p:txBody>
        </p:sp>
        <p:sp>
          <p:nvSpPr>
            <p:cNvPr id="14" name="Rectangle 10"/>
            <p:cNvSpPr>
              <a:spLocks noChangeArrowheads="1"/>
            </p:cNvSpPr>
            <p:nvPr/>
          </p:nvSpPr>
          <p:spPr bwMode="auto">
            <a:xfrm>
              <a:off x="958" y="2674"/>
              <a:ext cx="624" cy="336"/>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15" name="Rectangle 11"/>
            <p:cNvSpPr>
              <a:spLocks noChangeArrowheads="1"/>
            </p:cNvSpPr>
            <p:nvPr/>
          </p:nvSpPr>
          <p:spPr bwMode="auto">
            <a:xfrm>
              <a:off x="814" y="1954"/>
              <a:ext cx="1008" cy="336"/>
            </a:xfrm>
            <a:prstGeom prst="rect">
              <a:avLst/>
            </a:prstGeom>
            <a:solidFill>
              <a:srgbClr val="66FFFF"/>
            </a:solidFill>
            <a:ln w="9525">
              <a:solidFill>
                <a:schemeClr val="tx1"/>
              </a:solidFill>
              <a:miter lim="800000"/>
              <a:headEnd/>
              <a:tailEnd/>
            </a:ln>
          </p:spPr>
          <p:txBody>
            <a:bodyPr wrap="none" anchor="ctr"/>
            <a:lstStyle/>
            <a:p>
              <a:pPr algn="ctr" eaLnBrk="1" hangingPunct="1"/>
              <a:r>
                <a:rPr lang="tr-TR" sz="2400">
                  <a:latin typeface="Arial" charset="0"/>
                </a:rPr>
                <a:t>ILAC</a:t>
              </a:r>
            </a:p>
          </p:txBody>
        </p:sp>
        <p:sp>
          <p:nvSpPr>
            <p:cNvPr id="16" name="Rectangle 12"/>
            <p:cNvSpPr>
              <a:spLocks noChangeArrowheads="1"/>
            </p:cNvSpPr>
            <p:nvPr/>
          </p:nvSpPr>
          <p:spPr bwMode="auto">
            <a:xfrm>
              <a:off x="814" y="3442"/>
              <a:ext cx="1008" cy="336"/>
            </a:xfrm>
            <a:prstGeom prst="rect">
              <a:avLst/>
            </a:prstGeom>
            <a:solidFill>
              <a:srgbClr val="CCFF33"/>
            </a:solidFill>
            <a:ln w="9525">
              <a:solidFill>
                <a:schemeClr val="tx1"/>
              </a:solidFill>
              <a:miter lim="800000"/>
              <a:headEnd/>
              <a:tailEnd/>
            </a:ln>
          </p:spPr>
          <p:txBody>
            <a:bodyPr wrap="none" anchor="ctr"/>
            <a:lstStyle/>
            <a:p>
              <a:pPr algn="ctr" eaLnBrk="1" hangingPunct="1"/>
              <a:r>
                <a:rPr lang="tr-TR" sz="2400" dirty="0" smtClean="0">
                  <a:latin typeface="Arial" charset="0"/>
                </a:rPr>
                <a:t>TURKAK</a:t>
              </a:r>
              <a:endParaRPr lang="tr-TR" sz="2400" dirty="0">
                <a:latin typeface="Arial" charset="0"/>
              </a:endParaRPr>
            </a:p>
          </p:txBody>
        </p:sp>
        <p:sp>
          <p:nvSpPr>
            <p:cNvPr id="17" name="Rectangle 13"/>
            <p:cNvSpPr>
              <a:spLocks noChangeArrowheads="1"/>
            </p:cNvSpPr>
            <p:nvPr/>
          </p:nvSpPr>
          <p:spPr bwMode="auto">
            <a:xfrm>
              <a:off x="4174" y="1906"/>
              <a:ext cx="1008" cy="336"/>
            </a:xfrm>
            <a:prstGeom prst="rect">
              <a:avLst/>
            </a:prstGeom>
            <a:solidFill>
              <a:srgbClr val="66FFFF"/>
            </a:solidFill>
            <a:ln w="9525">
              <a:solidFill>
                <a:schemeClr val="tx1"/>
              </a:solidFill>
              <a:miter lim="800000"/>
              <a:headEnd/>
              <a:tailEnd/>
            </a:ln>
          </p:spPr>
          <p:txBody>
            <a:bodyPr wrap="none" anchor="ctr"/>
            <a:lstStyle/>
            <a:p>
              <a:pPr algn="ctr" eaLnBrk="1" hangingPunct="1"/>
              <a:r>
                <a:rPr lang="tr-TR" sz="2400" dirty="0">
                  <a:latin typeface="Arial" charset="0"/>
                </a:rPr>
                <a:t>OIML</a:t>
              </a:r>
            </a:p>
          </p:txBody>
        </p:sp>
        <p:sp>
          <p:nvSpPr>
            <p:cNvPr id="18" name="Rectangle 14"/>
            <p:cNvSpPr>
              <a:spLocks noChangeArrowheads="1"/>
            </p:cNvSpPr>
            <p:nvPr/>
          </p:nvSpPr>
          <p:spPr bwMode="auto">
            <a:xfrm>
              <a:off x="4222" y="3394"/>
              <a:ext cx="960" cy="336"/>
            </a:xfrm>
            <a:prstGeom prst="rect">
              <a:avLst/>
            </a:prstGeom>
            <a:solidFill>
              <a:srgbClr val="CCFF33"/>
            </a:solidFill>
            <a:ln w="9525">
              <a:solidFill>
                <a:schemeClr val="tx1"/>
              </a:solidFill>
              <a:miter lim="800000"/>
              <a:headEnd/>
              <a:tailEnd/>
            </a:ln>
          </p:spPr>
          <p:txBody>
            <a:bodyPr wrap="none" anchor="ctr"/>
            <a:lstStyle/>
            <a:p>
              <a:pPr algn="ctr" eaLnBrk="1" hangingPunct="1"/>
              <a:r>
                <a:rPr lang="tr-TR" sz="2400" dirty="0" smtClean="0">
                  <a:latin typeface="Arial" charset="0"/>
                </a:rPr>
                <a:t>MSGM</a:t>
              </a:r>
              <a:endParaRPr lang="tr-TR" sz="2400" dirty="0">
                <a:latin typeface="Arial" charset="0"/>
              </a:endParaRPr>
            </a:p>
          </p:txBody>
        </p:sp>
        <p:sp>
          <p:nvSpPr>
            <p:cNvPr id="19" name="Rectangle 15"/>
            <p:cNvSpPr>
              <a:spLocks noChangeArrowheads="1"/>
            </p:cNvSpPr>
            <p:nvPr/>
          </p:nvSpPr>
          <p:spPr bwMode="auto">
            <a:xfrm>
              <a:off x="814" y="2674"/>
              <a:ext cx="1008" cy="336"/>
            </a:xfrm>
            <a:prstGeom prst="rect">
              <a:avLst/>
            </a:prstGeom>
            <a:solidFill>
              <a:srgbClr val="FF6600"/>
            </a:solidFill>
            <a:ln w="9525">
              <a:solidFill>
                <a:schemeClr val="tx1"/>
              </a:solidFill>
              <a:miter lim="800000"/>
              <a:headEnd/>
              <a:tailEnd/>
            </a:ln>
          </p:spPr>
          <p:txBody>
            <a:bodyPr wrap="none" anchor="ctr"/>
            <a:lstStyle/>
            <a:p>
              <a:pPr algn="ctr" eaLnBrk="1" hangingPunct="1"/>
              <a:r>
                <a:rPr lang="tr-TR" sz="2400" dirty="0">
                  <a:latin typeface="Arial" charset="0"/>
                </a:rPr>
                <a:t>EA</a:t>
              </a:r>
            </a:p>
          </p:txBody>
        </p:sp>
        <p:sp>
          <p:nvSpPr>
            <p:cNvPr id="20" name="Line 16"/>
            <p:cNvSpPr>
              <a:spLocks noChangeShapeType="1"/>
            </p:cNvSpPr>
            <p:nvPr/>
          </p:nvSpPr>
          <p:spPr bwMode="auto">
            <a:xfrm>
              <a:off x="3022" y="1858"/>
              <a:ext cx="0" cy="768"/>
            </a:xfrm>
            <a:prstGeom prst="line">
              <a:avLst/>
            </a:prstGeom>
            <a:noFill/>
            <a:ln w="9525">
              <a:solidFill>
                <a:schemeClr val="tx1"/>
              </a:solidFill>
              <a:round/>
              <a:headEnd/>
              <a:tailEnd/>
            </a:ln>
          </p:spPr>
          <p:txBody>
            <a:bodyPr/>
            <a:lstStyle/>
            <a:p>
              <a:endParaRPr lang="en-US">
                <a:latin typeface="Futura Bk BT"/>
              </a:endParaRPr>
            </a:p>
          </p:txBody>
        </p:sp>
        <p:sp>
          <p:nvSpPr>
            <p:cNvPr id="21" name="Line 17"/>
            <p:cNvSpPr>
              <a:spLocks noChangeShapeType="1"/>
            </p:cNvSpPr>
            <p:nvPr/>
          </p:nvSpPr>
          <p:spPr bwMode="auto">
            <a:xfrm>
              <a:off x="3022" y="2962"/>
              <a:ext cx="0" cy="0"/>
            </a:xfrm>
            <a:prstGeom prst="line">
              <a:avLst/>
            </a:prstGeom>
            <a:noFill/>
            <a:ln w="9525">
              <a:solidFill>
                <a:schemeClr val="tx1"/>
              </a:solidFill>
              <a:round/>
              <a:headEnd/>
              <a:tailEnd/>
            </a:ln>
          </p:spPr>
          <p:txBody>
            <a:bodyPr/>
            <a:lstStyle/>
            <a:p>
              <a:endParaRPr lang="en-US">
                <a:latin typeface="Futura Bk BT"/>
              </a:endParaRPr>
            </a:p>
          </p:txBody>
        </p:sp>
        <p:sp>
          <p:nvSpPr>
            <p:cNvPr id="22" name="Line 18"/>
            <p:cNvSpPr>
              <a:spLocks noChangeShapeType="1"/>
            </p:cNvSpPr>
            <p:nvPr/>
          </p:nvSpPr>
          <p:spPr bwMode="auto">
            <a:xfrm>
              <a:off x="3022" y="2962"/>
              <a:ext cx="0" cy="848"/>
            </a:xfrm>
            <a:prstGeom prst="line">
              <a:avLst/>
            </a:prstGeom>
            <a:noFill/>
            <a:ln w="9525">
              <a:solidFill>
                <a:schemeClr val="tx1"/>
              </a:solidFill>
              <a:round/>
              <a:headEnd/>
              <a:tailEnd/>
            </a:ln>
          </p:spPr>
          <p:txBody>
            <a:bodyPr/>
            <a:lstStyle/>
            <a:p>
              <a:endParaRPr lang="en-US">
                <a:latin typeface="Futura Bk BT"/>
              </a:endParaRPr>
            </a:p>
          </p:txBody>
        </p:sp>
        <p:sp>
          <p:nvSpPr>
            <p:cNvPr id="23" name="Line 19"/>
            <p:cNvSpPr>
              <a:spLocks noChangeShapeType="1"/>
            </p:cNvSpPr>
            <p:nvPr/>
          </p:nvSpPr>
          <p:spPr bwMode="auto">
            <a:xfrm>
              <a:off x="1246" y="2290"/>
              <a:ext cx="0" cy="384"/>
            </a:xfrm>
            <a:prstGeom prst="line">
              <a:avLst/>
            </a:prstGeom>
            <a:noFill/>
            <a:ln w="9525">
              <a:solidFill>
                <a:schemeClr val="tx1"/>
              </a:solidFill>
              <a:round/>
              <a:headEnd/>
              <a:tailEnd/>
            </a:ln>
          </p:spPr>
          <p:txBody>
            <a:bodyPr/>
            <a:lstStyle/>
            <a:p>
              <a:endParaRPr lang="en-US">
                <a:latin typeface="Futura Bk BT"/>
              </a:endParaRPr>
            </a:p>
          </p:txBody>
        </p:sp>
        <p:sp>
          <p:nvSpPr>
            <p:cNvPr id="24" name="Line 20"/>
            <p:cNvSpPr>
              <a:spLocks noChangeShapeType="1"/>
            </p:cNvSpPr>
            <p:nvPr/>
          </p:nvSpPr>
          <p:spPr bwMode="auto">
            <a:xfrm>
              <a:off x="4654" y="2242"/>
              <a:ext cx="0" cy="384"/>
            </a:xfrm>
            <a:prstGeom prst="line">
              <a:avLst/>
            </a:prstGeom>
            <a:noFill/>
            <a:ln w="9525">
              <a:solidFill>
                <a:schemeClr val="tx1"/>
              </a:solidFill>
              <a:round/>
              <a:headEnd/>
              <a:tailEnd/>
            </a:ln>
          </p:spPr>
          <p:txBody>
            <a:bodyPr/>
            <a:lstStyle/>
            <a:p>
              <a:endParaRPr lang="en-US">
                <a:latin typeface="Futura Bk BT"/>
              </a:endParaRPr>
            </a:p>
          </p:txBody>
        </p:sp>
        <p:sp>
          <p:nvSpPr>
            <p:cNvPr id="25" name="Line 21"/>
            <p:cNvSpPr>
              <a:spLocks noChangeShapeType="1"/>
            </p:cNvSpPr>
            <p:nvPr/>
          </p:nvSpPr>
          <p:spPr bwMode="auto">
            <a:xfrm>
              <a:off x="1822" y="2818"/>
              <a:ext cx="720" cy="0"/>
            </a:xfrm>
            <a:prstGeom prst="line">
              <a:avLst/>
            </a:prstGeom>
            <a:noFill/>
            <a:ln w="9525">
              <a:solidFill>
                <a:schemeClr val="tx1"/>
              </a:solidFill>
              <a:round/>
              <a:headEnd/>
              <a:tailEnd/>
            </a:ln>
          </p:spPr>
          <p:txBody>
            <a:bodyPr/>
            <a:lstStyle/>
            <a:p>
              <a:endParaRPr lang="en-US">
                <a:latin typeface="Futura Bk BT"/>
              </a:endParaRPr>
            </a:p>
          </p:txBody>
        </p:sp>
        <p:sp>
          <p:nvSpPr>
            <p:cNvPr id="26" name="Line 22"/>
            <p:cNvSpPr>
              <a:spLocks noChangeShapeType="1"/>
            </p:cNvSpPr>
            <p:nvPr/>
          </p:nvSpPr>
          <p:spPr bwMode="auto">
            <a:xfrm>
              <a:off x="3646" y="2770"/>
              <a:ext cx="528" cy="0"/>
            </a:xfrm>
            <a:prstGeom prst="line">
              <a:avLst/>
            </a:prstGeom>
            <a:noFill/>
            <a:ln w="9525">
              <a:solidFill>
                <a:schemeClr val="tx1"/>
              </a:solidFill>
              <a:round/>
              <a:headEnd/>
              <a:tailEnd/>
            </a:ln>
          </p:spPr>
          <p:txBody>
            <a:bodyPr/>
            <a:lstStyle/>
            <a:p>
              <a:endParaRPr lang="en-US">
                <a:latin typeface="Futura Bk BT"/>
              </a:endParaRPr>
            </a:p>
          </p:txBody>
        </p:sp>
        <p:sp>
          <p:nvSpPr>
            <p:cNvPr id="27" name="Line 23"/>
            <p:cNvSpPr>
              <a:spLocks noChangeShapeType="1"/>
            </p:cNvSpPr>
            <p:nvPr/>
          </p:nvSpPr>
          <p:spPr bwMode="auto">
            <a:xfrm flipV="1">
              <a:off x="1246" y="1666"/>
              <a:ext cx="1440" cy="288"/>
            </a:xfrm>
            <a:prstGeom prst="line">
              <a:avLst/>
            </a:prstGeom>
            <a:noFill/>
            <a:ln w="9525">
              <a:solidFill>
                <a:schemeClr val="tx1"/>
              </a:solidFill>
              <a:round/>
              <a:headEnd/>
              <a:tailEnd/>
            </a:ln>
          </p:spPr>
          <p:txBody>
            <a:bodyPr/>
            <a:lstStyle/>
            <a:p>
              <a:endParaRPr lang="en-US">
                <a:latin typeface="Futura Bk BT"/>
              </a:endParaRPr>
            </a:p>
          </p:txBody>
        </p:sp>
        <p:sp>
          <p:nvSpPr>
            <p:cNvPr id="28" name="Line 24"/>
            <p:cNvSpPr>
              <a:spLocks noChangeShapeType="1"/>
            </p:cNvSpPr>
            <p:nvPr/>
          </p:nvSpPr>
          <p:spPr bwMode="auto">
            <a:xfrm>
              <a:off x="3310" y="1666"/>
              <a:ext cx="1344" cy="240"/>
            </a:xfrm>
            <a:prstGeom prst="line">
              <a:avLst/>
            </a:prstGeom>
            <a:noFill/>
            <a:ln w="9525">
              <a:solidFill>
                <a:schemeClr val="tx1"/>
              </a:solidFill>
              <a:round/>
              <a:headEnd/>
              <a:tailEnd/>
            </a:ln>
          </p:spPr>
          <p:txBody>
            <a:bodyPr/>
            <a:lstStyle/>
            <a:p>
              <a:endParaRPr lang="en-US">
                <a:latin typeface="Futura Bk BT"/>
              </a:endParaRPr>
            </a:p>
          </p:txBody>
        </p:sp>
        <p:sp>
          <p:nvSpPr>
            <p:cNvPr id="29" name="Line 25"/>
            <p:cNvSpPr>
              <a:spLocks noChangeShapeType="1"/>
            </p:cNvSpPr>
            <p:nvPr/>
          </p:nvSpPr>
          <p:spPr bwMode="auto">
            <a:xfrm>
              <a:off x="1246" y="3010"/>
              <a:ext cx="0" cy="432"/>
            </a:xfrm>
            <a:prstGeom prst="line">
              <a:avLst/>
            </a:prstGeom>
            <a:noFill/>
            <a:ln w="9525">
              <a:solidFill>
                <a:schemeClr val="tx1"/>
              </a:solidFill>
              <a:round/>
              <a:headEnd/>
              <a:tailEnd/>
            </a:ln>
          </p:spPr>
          <p:txBody>
            <a:bodyPr/>
            <a:lstStyle/>
            <a:p>
              <a:endParaRPr lang="en-US">
                <a:latin typeface="Futura Bk BT"/>
              </a:endParaRPr>
            </a:p>
          </p:txBody>
        </p:sp>
        <p:sp>
          <p:nvSpPr>
            <p:cNvPr id="30" name="Line 26"/>
            <p:cNvSpPr>
              <a:spLocks noChangeShapeType="1"/>
            </p:cNvSpPr>
            <p:nvPr/>
          </p:nvSpPr>
          <p:spPr bwMode="auto">
            <a:xfrm>
              <a:off x="1246" y="3778"/>
              <a:ext cx="1488" cy="288"/>
            </a:xfrm>
            <a:prstGeom prst="line">
              <a:avLst/>
            </a:prstGeom>
            <a:noFill/>
            <a:ln w="9525">
              <a:solidFill>
                <a:schemeClr val="tx1"/>
              </a:solidFill>
              <a:round/>
              <a:headEnd/>
              <a:tailEnd/>
            </a:ln>
          </p:spPr>
          <p:txBody>
            <a:bodyPr/>
            <a:lstStyle/>
            <a:p>
              <a:endParaRPr lang="en-US">
                <a:latin typeface="Futura Bk BT"/>
              </a:endParaRPr>
            </a:p>
          </p:txBody>
        </p:sp>
        <p:sp>
          <p:nvSpPr>
            <p:cNvPr id="31" name="Line 27"/>
            <p:cNvSpPr>
              <a:spLocks noChangeShapeType="1"/>
            </p:cNvSpPr>
            <p:nvPr/>
          </p:nvSpPr>
          <p:spPr bwMode="auto">
            <a:xfrm>
              <a:off x="4654" y="2962"/>
              <a:ext cx="0" cy="432"/>
            </a:xfrm>
            <a:prstGeom prst="line">
              <a:avLst/>
            </a:prstGeom>
            <a:noFill/>
            <a:ln w="9525">
              <a:solidFill>
                <a:schemeClr val="tx1"/>
              </a:solidFill>
              <a:round/>
              <a:headEnd/>
              <a:tailEnd/>
            </a:ln>
          </p:spPr>
          <p:txBody>
            <a:bodyPr/>
            <a:lstStyle/>
            <a:p>
              <a:endParaRPr lang="en-US">
                <a:latin typeface="Futura Bk BT"/>
              </a:endParaRPr>
            </a:p>
          </p:txBody>
        </p:sp>
        <p:sp>
          <p:nvSpPr>
            <p:cNvPr id="32" name="Line 28"/>
            <p:cNvSpPr>
              <a:spLocks noChangeShapeType="1"/>
            </p:cNvSpPr>
            <p:nvPr/>
          </p:nvSpPr>
          <p:spPr bwMode="auto">
            <a:xfrm flipH="1">
              <a:off x="3358" y="3730"/>
              <a:ext cx="1344" cy="336"/>
            </a:xfrm>
            <a:prstGeom prst="line">
              <a:avLst/>
            </a:prstGeom>
            <a:noFill/>
            <a:ln w="9525">
              <a:solidFill>
                <a:schemeClr val="tx1"/>
              </a:solidFill>
              <a:round/>
              <a:headEnd/>
              <a:tailEnd/>
            </a:ln>
          </p:spPr>
          <p:txBody>
            <a:bodyPr/>
            <a:lstStyle/>
            <a:p>
              <a:endParaRPr lang="en-US">
                <a:latin typeface="Futura Bk BT"/>
              </a:endParaRPr>
            </a:p>
          </p:txBody>
        </p:sp>
        <p:sp>
          <p:nvSpPr>
            <p:cNvPr id="33" name="Rectangle 29"/>
            <p:cNvSpPr>
              <a:spLocks noChangeArrowheads="1"/>
            </p:cNvSpPr>
            <p:nvPr/>
          </p:nvSpPr>
          <p:spPr bwMode="auto">
            <a:xfrm>
              <a:off x="2014" y="1474"/>
              <a:ext cx="1968" cy="2736"/>
            </a:xfrm>
            <a:prstGeom prst="rect">
              <a:avLst/>
            </a:prstGeom>
            <a:noFill/>
            <a:ln w="57150">
              <a:solidFill>
                <a:srgbClr val="FF6600"/>
              </a:solidFill>
              <a:miter lim="800000"/>
              <a:headEnd/>
              <a:tailEnd/>
            </a:ln>
          </p:spPr>
          <p:txBody>
            <a:bodyPr wrap="none" anchor="ctr"/>
            <a:lstStyle/>
            <a:p>
              <a:endParaRPr lang="tr-TR"/>
            </a:p>
          </p:txBody>
        </p:sp>
        <p:sp>
          <p:nvSpPr>
            <p:cNvPr id="34" name="Text Box 30"/>
            <p:cNvSpPr txBox="1">
              <a:spLocks noChangeArrowheads="1"/>
            </p:cNvSpPr>
            <p:nvPr/>
          </p:nvSpPr>
          <p:spPr bwMode="auto">
            <a:xfrm>
              <a:off x="561" y="1386"/>
              <a:ext cx="1357" cy="246"/>
            </a:xfrm>
            <a:prstGeom prst="rect">
              <a:avLst/>
            </a:prstGeom>
            <a:noFill/>
            <a:ln w="9525">
              <a:noFill/>
              <a:miter lim="800000"/>
              <a:headEnd/>
              <a:tailEnd/>
            </a:ln>
          </p:spPr>
          <p:txBody>
            <a:bodyPr wrap="none">
              <a:spAutoFit/>
            </a:bodyPr>
            <a:lstStyle/>
            <a:p>
              <a:pPr eaLnBrk="1" hangingPunct="1"/>
              <a:r>
                <a:rPr lang="tr-TR" sz="1800" b="1" dirty="0">
                  <a:solidFill>
                    <a:schemeClr val="tx2"/>
                  </a:solidFill>
                  <a:latin typeface="Century Gothic" pitchFamily="34" charset="0"/>
                </a:rPr>
                <a:t>ACCREDITATION</a:t>
              </a:r>
            </a:p>
          </p:txBody>
        </p:sp>
        <p:sp>
          <p:nvSpPr>
            <p:cNvPr id="35" name="Text Box 31"/>
            <p:cNvSpPr txBox="1">
              <a:spLocks noChangeArrowheads="1"/>
            </p:cNvSpPr>
            <p:nvPr/>
          </p:nvSpPr>
          <p:spPr bwMode="auto">
            <a:xfrm>
              <a:off x="2022" y="1192"/>
              <a:ext cx="1942" cy="248"/>
            </a:xfrm>
            <a:prstGeom prst="rect">
              <a:avLst/>
            </a:prstGeom>
            <a:noFill/>
            <a:ln w="9525">
              <a:noFill/>
              <a:miter lim="800000"/>
              <a:headEnd/>
              <a:tailEnd/>
            </a:ln>
          </p:spPr>
          <p:txBody>
            <a:bodyPr wrap="none">
              <a:spAutoFit/>
            </a:bodyPr>
            <a:lstStyle/>
            <a:p>
              <a:pPr eaLnBrk="1" hangingPunct="1"/>
              <a:r>
                <a:rPr lang="tr-TR" sz="1800" b="1" dirty="0">
                  <a:latin typeface="Century Gothic" pitchFamily="34" charset="0"/>
                </a:rPr>
                <a:t>SCIENTIFIC METROLOGY</a:t>
              </a:r>
            </a:p>
          </p:txBody>
        </p:sp>
        <p:sp>
          <p:nvSpPr>
            <p:cNvPr id="36" name="Text Box 32"/>
            <p:cNvSpPr txBox="1">
              <a:spLocks noChangeArrowheads="1"/>
            </p:cNvSpPr>
            <p:nvPr/>
          </p:nvSpPr>
          <p:spPr bwMode="auto">
            <a:xfrm>
              <a:off x="4235" y="1272"/>
              <a:ext cx="1071" cy="430"/>
            </a:xfrm>
            <a:prstGeom prst="rect">
              <a:avLst/>
            </a:prstGeom>
            <a:noFill/>
            <a:ln w="9525">
              <a:noFill/>
              <a:miter lim="800000"/>
              <a:headEnd/>
              <a:tailEnd/>
            </a:ln>
          </p:spPr>
          <p:txBody>
            <a:bodyPr wrap="none">
              <a:spAutoFit/>
            </a:bodyPr>
            <a:lstStyle/>
            <a:p>
              <a:pPr eaLnBrk="1" hangingPunct="1"/>
              <a:r>
                <a:rPr lang="tr-TR" sz="1800" b="1">
                  <a:solidFill>
                    <a:srgbClr val="F21E0E"/>
                  </a:solidFill>
                  <a:latin typeface="Century Gothic" pitchFamily="34" charset="0"/>
                </a:rPr>
                <a:t>LEGAL </a:t>
              </a:r>
            </a:p>
            <a:p>
              <a:pPr eaLnBrk="1" hangingPunct="1"/>
              <a:r>
                <a:rPr lang="tr-TR" sz="1800" b="1">
                  <a:solidFill>
                    <a:srgbClr val="F21E0E"/>
                  </a:solidFill>
                  <a:latin typeface="Century Gothic" pitchFamily="34" charset="0"/>
                </a:rPr>
                <a:t>METROLOGY</a:t>
              </a:r>
            </a:p>
          </p:txBody>
        </p:sp>
      </p:grpSp>
      <p:sp>
        <p:nvSpPr>
          <p:cNvPr id="37" name="Text Box 36"/>
          <p:cNvSpPr txBox="1">
            <a:spLocks noChangeArrowheads="1"/>
          </p:cNvSpPr>
          <p:nvPr/>
        </p:nvSpPr>
        <p:spPr bwMode="auto">
          <a:xfrm>
            <a:off x="7740650" y="2276475"/>
            <a:ext cx="1223963" cy="581025"/>
          </a:xfrm>
          <a:prstGeom prst="rect">
            <a:avLst/>
          </a:prstGeom>
          <a:noFill/>
          <a:ln w="9525">
            <a:noFill/>
            <a:miter lim="800000"/>
            <a:headEnd/>
            <a:tailEnd/>
          </a:ln>
        </p:spPr>
        <p:txBody>
          <a:bodyPr>
            <a:spAutoFit/>
          </a:bodyPr>
          <a:lstStyle/>
          <a:p>
            <a:pPr>
              <a:spcBef>
                <a:spcPct val="50000"/>
              </a:spcBef>
            </a:pPr>
            <a:r>
              <a:rPr lang="en-US" sz="1600" b="1" dirty="0">
                <a:solidFill>
                  <a:srgbClr val="3366FF"/>
                </a:solidFill>
                <a:latin typeface="Futura Bk BT"/>
              </a:rPr>
              <a:t>Worldwide Level</a:t>
            </a:r>
          </a:p>
        </p:txBody>
      </p:sp>
      <p:sp>
        <p:nvSpPr>
          <p:cNvPr id="38" name="Text Box 37"/>
          <p:cNvSpPr txBox="1">
            <a:spLocks noChangeArrowheads="1"/>
          </p:cNvSpPr>
          <p:nvPr/>
        </p:nvSpPr>
        <p:spPr bwMode="auto">
          <a:xfrm>
            <a:off x="7716838" y="3454400"/>
            <a:ext cx="1223962" cy="581025"/>
          </a:xfrm>
          <a:prstGeom prst="rect">
            <a:avLst/>
          </a:prstGeom>
          <a:noFill/>
          <a:ln w="9525">
            <a:noFill/>
            <a:miter lim="800000"/>
            <a:headEnd/>
            <a:tailEnd/>
          </a:ln>
        </p:spPr>
        <p:txBody>
          <a:bodyPr>
            <a:spAutoFit/>
          </a:bodyPr>
          <a:lstStyle/>
          <a:p>
            <a:pPr>
              <a:spcBef>
                <a:spcPct val="50000"/>
              </a:spcBef>
            </a:pPr>
            <a:r>
              <a:rPr lang="en-US" sz="1600" b="1">
                <a:solidFill>
                  <a:srgbClr val="3366FF"/>
                </a:solidFill>
                <a:latin typeface="Futura Bk BT"/>
              </a:rPr>
              <a:t>Regional Level</a:t>
            </a:r>
          </a:p>
        </p:txBody>
      </p:sp>
      <p:sp>
        <p:nvSpPr>
          <p:cNvPr id="39" name="Text Box 38"/>
          <p:cNvSpPr txBox="1">
            <a:spLocks noChangeArrowheads="1"/>
          </p:cNvSpPr>
          <p:nvPr/>
        </p:nvSpPr>
        <p:spPr bwMode="auto">
          <a:xfrm>
            <a:off x="7710488" y="4856163"/>
            <a:ext cx="1223962" cy="581025"/>
          </a:xfrm>
          <a:prstGeom prst="rect">
            <a:avLst/>
          </a:prstGeom>
          <a:noFill/>
          <a:ln w="9525">
            <a:noFill/>
            <a:miter lim="800000"/>
            <a:headEnd/>
            <a:tailEnd/>
          </a:ln>
        </p:spPr>
        <p:txBody>
          <a:bodyPr>
            <a:spAutoFit/>
          </a:bodyPr>
          <a:lstStyle/>
          <a:p>
            <a:pPr>
              <a:spcBef>
                <a:spcPct val="50000"/>
              </a:spcBef>
            </a:pPr>
            <a:r>
              <a:rPr lang="en-US" sz="1600" b="1">
                <a:solidFill>
                  <a:srgbClr val="3366FF"/>
                </a:solidFill>
                <a:latin typeface="Futura Bk BT"/>
              </a:rPr>
              <a:t>Country Level</a:t>
            </a:r>
          </a:p>
        </p:txBody>
      </p:sp>
      <p:sp>
        <p:nvSpPr>
          <p:cNvPr id="40" name="Line 34"/>
          <p:cNvSpPr>
            <a:spLocks noChangeShapeType="1"/>
          </p:cNvSpPr>
          <p:nvPr/>
        </p:nvSpPr>
        <p:spPr bwMode="auto">
          <a:xfrm>
            <a:off x="1141413" y="3132138"/>
            <a:ext cx="7634287" cy="0"/>
          </a:xfrm>
          <a:prstGeom prst="line">
            <a:avLst/>
          </a:prstGeom>
          <a:noFill/>
          <a:ln w="31750">
            <a:solidFill>
              <a:srgbClr val="FF0000"/>
            </a:solidFill>
            <a:round/>
            <a:headEnd/>
            <a:tailEnd/>
          </a:ln>
        </p:spPr>
        <p:txBody>
          <a:bodyPr/>
          <a:lstStyle/>
          <a:p>
            <a:endParaRPr lang="en-US">
              <a:latin typeface="Futura Bk BT"/>
            </a:endParaRPr>
          </a:p>
        </p:txBody>
      </p:sp>
      <p:sp>
        <p:nvSpPr>
          <p:cNvPr id="41" name="Line 35"/>
          <p:cNvSpPr>
            <a:spLocks noChangeShapeType="1"/>
          </p:cNvSpPr>
          <p:nvPr/>
        </p:nvSpPr>
        <p:spPr bwMode="auto">
          <a:xfrm>
            <a:off x="1154113" y="4378325"/>
            <a:ext cx="7634287" cy="0"/>
          </a:xfrm>
          <a:prstGeom prst="line">
            <a:avLst/>
          </a:prstGeom>
          <a:noFill/>
          <a:ln w="31750">
            <a:solidFill>
              <a:srgbClr val="FF0000"/>
            </a:solidFill>
            <a:round/>
            <a:headEnd/>
            <a:tailEnd/>
          </a:ln>
        </p:spPr>
        <p:txBody>
          <a:bodyPr/>
          <a:lstStyle/>
          <a:p>
            <a:endParaRPr lang="en-US">
              <a:latin typeface="Futura Bk B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0"/>
          <p:cNvSpPr txBox="1">
            <a:spLocks noChangeArrowheads="1"/>
          </p:cNvSpPr>
          <p:nvPr/>
        </p:nvSpPr>
        <p:spPr bwMode="auto">
          <a:xfrm>
            <a:off x="1357290" y="3214686"/>
            <a:ext cx="6751638" cy="646331"/>
          </a:xfrm>
          <a:prstGeom prst="rect">
            <a:avLst/>
          </a:prstGeom>
          <a:noFill/>
          <a:ln w="190500" algn="ctr">
            <a:noFill/>
            <a:miter lim="800000"/>
            <a:headEnd/>
            <a:tailEnd/>
          </a:ln>
          <a:effectLst/>
        </p:spPr>
        <p:txBody>
          <a:bodyPr>
            <a:spAutoFit/>
          </a:bodyPr>
          <a:lstStyle/>
          <a:p>
            <a:pPr algn="ctr">
              <a:spcBef>
                <a:spcPct val="50000"/>
              </a:spcBef>
              <a:defRPr/>
            </a:pPr>
            <a:r>
              <a:rPr lang="tr-TR" sz="3600" b="1" dirty="0" smtClean="0">
                <a:solidFill>
                  <a:srgbClr val="FF0000"/>
                </a:solidFill>
                <a:effectLst>
                  <a:outerShdw blurRad="38100" dist="38100" dir="2700000" algn="tl">
                    <a:srgbClr val="C0C0C0"/>
                  </a:outerShdw>
                </a:effectLst>
              </a:rPr>
              <a:t>Thank you for attention...</a:t>
            </a:r>
            <a:endParaRPr lang="tr-TR" sz="3600" b="1" dirty="0">
              <a:solidFill>
                <a:srgbClr val="FF0000"/>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
          <p:cNvSpPr>
            <a:spLocks noGrp="1"/>
          </p:cNvSpPr>
          <p:nvPr>
            <p:ph type="sldNum" sz="quarter" idx="10"/>
          </p:nvPr>
        </p:nvSpPr>
        <p:spPr/>
        <p:txBody>
          <a:bodyPr/>
          <a:lstStyle/>
          <a:p>
            <a:pPr>
              <a:defRPr/>
            </a:pPr>
            <a:fld id="{247CD613-6DBB-495E-B7A4-36CF5C0F2893}" type="slidenum">
              <a:rPr lang="tr-TR"/>
              <a:pPr>
                <a:defRPr/>
              </a:pPr>
              <a:t>4</a:t>
            </a:fld>
            <a:endParaRPr lang="tr-TR" dirty="0"/>
          </a:p>
        </p:txBody>
      </p:sp>
      <p:sp>
        <p:nvSpPr>
          <p:cNvPr id="7171" name="Text Box 1027"/>
          <p:cNvSpPr txBox="1">
            <a:spLocks noChangeArrowheads="1"/>
          </p:cNvSpPr>
          <p:nvPr/>
        </p:nvSpPr>
        <p:spPr bwMode="auto">
          <a:xfrm>
            <a:off x="5943600" y="2438400"/>
            <a:ext cx="2667000" cy="457200"/>
          </a:xfrm>
          <a:prstGeom prst="rect">
            <a:avLst/>
          </a:prstGeom>
          <a:noFill/>
          <a:ln w="9525">
            <a:noFill/>
            <a:miter lim="800000"/>
            <a:headEnd/>
            <a:tailEnd/>
          </a:ln>
        </p:spPr>
        <p:txBody>
          <a:bodyPr>
            <a:spAutoFit/>
          </a:bodyPr>
          <a:lstStyle/>
          <a:p>
            <a:pPr algn="l" eaLnBrk="1" hangingPunct="1">
              <a:spcBef>
                <a:spcPct val="50000"/>
              </a:spcBef>
            </a:pPr>
            <a:endParaRPr lang="tr-TR" sz="2400" dirty="0"/>
          </a:p>
        </p:txBody>
      </p:sp>
      <p:sp>
        <p:nvSpPr>
          <p:cNvPr id="7173" name="Text Box 1031"/>
          <p:cNvSpPr txBox="1">
            <a:spLocks noChangeArrowheads="1"/>
          </p:cNvSpPr>
          <p:nvPr/>
        </p:nvSpPr>
        <p:spPr bwMode="auto">
          <a:xfrm>
            <a:off x="428596" y="1571612"/>
            <a:ext cx="7859712" cy="4293483"/>
          </a:xfrm>
          <a:prstGeom prst="rect">
            <a:avLst/>
          </a:prstGeom>
          <a:noFill/>
          <a:ln w="9525">
            <a:noFill/>
            <a:miter lim="800000"/>
            <a:headEnd/>
            <a:tailEnd/>
          </a:ln>
        </p:spPr>
        <p:txBody>
          <a:bodyPr>
            <a:spAutoFit/>
          </a:bodyPr>
          <a:lstStyle/>
          <a:p>
            <a:pPr lvl="1">
              <a:spcBef>
                <a:spcPct val="50000"/>
              </a:spcBef>
              <a:buClr>
                <a:srgbClr val="FF0000"/>
              </a:buClr>
              <a:buFont typeface="Wingdings" pitchFamily="2" charset="2"/>
              <a:buChar char="q"/>
            </a:pPr>
            <a:r>
              <a:rPr lang="en-US" sz="2400" dirty="0" smtClean="0">
                <a:latin typeface="Futura Bk BT"/>
              </a:rPr>
              <a:t> 	The </a:t>
            </a:r>
            <a:r>
              <a:rPr lang="en-US" sz="2400" dirty="0">
                <a:latin typeface="Futura Bk BT"/>
              </a:rPr>
              <a:t>word Metrology originates from the Greek </a:t>
            </a:r>
            <a:r>
              <a:rPr lang="en-US" sz="2400" dirty="0" smtClean="0">
                <a:latin typeface="Futura Bk BT"/>
              </a:rPr>
              <a:t> 	word  </a:t>
            </a:r>
            <a:r>
              <a:rPr lang="en-US" sz="2400" dirty="0" err="1">
                <a:solidFill>
                  <a:srgbClr val="FF0000"/>
                </a:solidFill>
                <a:latin typeface="Futura Bk BT"/>
              </a:rPr>
              <a:t>Metron</a:t>
            </a:r>
            <a:r>
              <a:rPr lang="en-US" sz="2400" dirty="0">
                <a:latin typeface="Futura Bk BT"/>
              </a:rPr>
              <a:t> that means measurement</a:t>
            </a:r>
            <a:r>
              <a:rPr lang="en-US" sz="2400" dirty="0" smtClean="0">
                <a:latin typeface="Futura Bk BT"/>
              </a:rPr>
              <a:t>.</a:t>
            </a:r>
          </a:p>
          <a:p>
            <a:pPr lvl="1">
              <a:spcBef>
                <a:spcPct val="50000"/>
              </a:spcBef>
              <a:buClr>
                <a:srgbClr val="FF0000"/>
              </a:buClr>
            </a:pPr>
            <a:r>
              <a:rPr lang="en-US" sz="1000" dirty="0" smtClean="0">
                <a:latin typeface="Futura Bk BT"/>
              </a:rPr>
              <a:t> </a:t>
            </a:r>
            <a:endParaRPr lang="en-US" sz="1000" dirty="0">
              <a:latin typeface="Futura Bk BT"/>
            </a:endParaRPr>
          </a:p>
          <a:p>
            <a:pPr lvl="1">
              <a:spcBef>
                <a:spcPct val="50000"/>
              </a:spcBef>
              <a:buClr>
                <a:srgbClr val="FF0000"/>
              </a:buClr>
              <a:buFont typeface="Wingdings" pitchFamily="2" charset="2"/>
              <a:buChar char="q"/>
            </a:pPr>
            <a:r>
              <a:rPr lang="en-US" sz="2400" dirty="0" smtClean="0">
                <a:latin typeface="Futura Bk BT"/>
              </a:rPr>
              <a:t> 	Metrology is the Science of Measurement.</a:t>
            </a:r>
          </a:p>
          <a:p>
            <a:pPr lvl="1">
              <a:spcBef>
                <a:spcPct val="50000"/>
              </a:spcBef>
              <a:buClr>
                <a:srgbClr val="FF0000"/>
              </a:buClr>
              <a:buFont typeface="Wingdings" pitchFamily="2" charset="2"/>
              <a:buChar char="q"/>
            </a:pPr>
            <a:endParaRPr lang="en-US" sz="1000" dirty="0">
              <a:latin typeface="Futura Bk BT"/>
            </a:endParaRPr>
          </a:p>
          <a:p>
            <a:pPr lvl="1">
              <a:spcBef>
                <a:spcPct val="50000"/>
              </a:spcBef>
              <a:buClr>
                <a:srgbClr val="FF0000"/>
              </a:buClr>
              <a:buFont typeface="Wingdings" pitchFamily="2" charset="2"/>
              <a:buChar char="q"/>
            </a:pPr>
            <a:r>
              <a:rPr lang="en-US" sz="2400" dirty="0" smtClean="0">
                <a:latin typeface="Futura Bk BT"/>
              </a:rPr>
              <a:t> 	Metrology </a:t>
            </a:r>
            <a:r>
              <a:rPr lang="en-US" sz="2400" dirty="0">
                <a:latin typeface="Futura Bk BT"/>
              </a:rPr>
              <a:t>is a field of knowledge concerned </a:t>
            </a:r>
            <a:r>
              <a:rPr lang="en-US" sz="2400" dirty="0" smtClean="0">
                <a:latin typeface="Futura Bk BT"/>
              </a:rPr>
              <a:t>with       	Measurement</a:t>
            </a:r>
            <a:r>
              <a:rPr lang="en-US" sz="2400" dirty="0">
                <a:latin typeface="Futura Bk BT"/>
              </a:rPr>
              <a:t>.</a:t>
            </a:r>
          </a:p>
          <a:p>
            <a:pPr lvl="1">
              <a:spcBef>
                <a:spcPct val="50000"/>
              </a:spcBef>
              <a:buClr>
                <a:srgbClr val="FF0000"/>
              </a:buClr>
              <a:buFont typeface="Wingdings" pitchFamily="2" charset="2"/>
              <a:buChar char="q"/>
            </a:pPr>
            <a:endParaRPr lang="en-US" sz="1000" dirty="0" smtClean="0">
              <a:latin typeface="Futura Bk BT"/>
            </a:endParaRPr>
          </a:p>
          <a:p>
            <a:pPr lvl="1">
              <a:spcBef>
                <a:spcPct val="50000"/>
              </a:spcBef>
              <a:buClr>
                <a:srgbClr val="FF0000"/>
              </a:buClr>
              <a:buFont typeface="Wingdings" pitchFamily="2" charset="2"/>
              <a:buChar char="q"/>
            </a:pPr>
            <a:r>
              <a:rPr lang="en-US" sz="2400" dirty="0" smtClean="0">
                <a:latin typeface="Futura Bk BT"/>
              </a:rPr>
              <a:t> 	Metrology </a:t>
            </a:r>
            <a:r>
              <a:rPr lang="en-US" sz="2400" dirty="0">
                <a:latin typeface="Futura Bk BT"/>
              </a:rPr>
              <a:t>includes all theoretical and practical </a:t>
            </a:r>
            <a:r>
              <a:rPr lang="en-US" sz="2400" dirty="0" smtClean="0">
                <a:latin typeface="Futura Bk BT"/>
              </a:rPr>
              <a:t>	aspects </a:t>
            </a:r>
            <a:r>
              <a:rPr lang="en-US" sz="2400" dirty="0">
                <a:latin typeface="Futura Bk BT"/>
              </a:rPr>
              <a:t>of measurement, whatever the </a:t>
            </a:r>
            <a:r>
              <a:rPr lang="en-US" sz="2400" dirty="0" smtClean="0">
                <a:latin typeface="Futura Bk BT"/>
              </a:rPr>
              <a:t>	measurement </a:t>
            </a:r>
            <a:r>
              <a:rPr lang="en-US" sz="2400" dirty="0">
                <a:latin typeface="Futura Bk BT"/>
              </a:rPr>
              <a:t>uncertainty and field of application.</a:t>
            </a:r>
          </a:p>
        </p:txBody>
      </p:sp>
      <p:sp>
        <p:nvSpPr>
          <p:cNvPr id="6" name="1 Başlık"/>
          <p:cNvSpPr txBox="1">
            <a:spLocks/>
          </p:cNvSpPr>
          <p:nvPr/>
        </p:nvSpPr>
        <p:spPr>
          <a:xfrm>
            <a:off x="102928" y="0"/>
            <a:ext cx="7776864" cy="70609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r-TR" sz="3600" b="0" i="0" u="none" strike="noStrike" kern="1200" cap="none" spc="0" normalizeH="0" baseline="0" noProof="0" dirty="0" smtClean="0">
                <a:ln>
                  <a:noFill/>
                </a:ln>
                <a:solidFill>
                  <a:schemeClr val="bg1"/>
                </a:solidFill>
                <a:effectLst/>
                <a:uLnTx/>
                <a:uFillTx/>
                <a:latin typeface="Futura Bk BT" pitchFamily="34" charset="0"/>
                <a:ea typeface="+mj-ea"/>
                <a:cs typeface="+mj-cs"/>
              </a:rPr>
              <a:t>Definition</a:t>
            </a:r>
            <a:endParaRPr kumimoji="0" lang="tr-TR" sz="3600" b="0" i="0" u="none" strike="noStrike" kern="1200" cap="none" spc="0" normalizeH="0" baseline="0" noProof="0" dirty="0">
              <a:ln>
                <a:noFill/>
              </a:ln>
              <a:solidFill>
                <a:schemeClr val="bg1"/>
              </a:solidFill>
              <a:effectLst/>
              <a:uLnTx/>
              <a:uFillTx/>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p:cNvSpPr>
            <a:spLocks noGrp="1"/>
          </p:cNvSpPr>
          <p:nvPr>
            <p:ph type="sldNum" sz="quarter" idx="10"/>
          </p:nvPr>
        </p:nvSpPr>
        <p:spPr/>
        <p:txBody>
          <a:bodyPr/>
          <a:lstStyle/>
          <a:p>
            <a:pPr>
              <a:defRPr/>
            </a:pPr>
            <a:fld id="{5760216A-2664-4DF2-8A39-97D00BC40D1E}" type="slidenum">
              <a:rPr lang="tr-TR"/>
              <a:pPr>
                <a:defRPr/>
              </a:pPr>
              <a:t>5</a:t>
            </a:fld>
            <a:endParaRPr lang="tr-TR" dirty="0"/>
          </a:p>
        </p:txBody>
      </p:sp>
      <p:sp>
        <p:nvSpPr>
          <p:cNvPr id="9220" name="Text Box 3"/>
          <p:cNvSpPr txBox="1">
            <a:spLocks noChangeArrowheads="1"/>
          </p:cNvSpPr>
          <p:nvPr/>
        </p:nvSpPr>
        <p:spPr bwMode="auto">
          <a:xfrm>
            <a:off x="5943600" y="2438400"/>
            <a:ext cx="2667000" cy="457200"/>
          </a:xfrm>
          <a:prstGeom prst="rect">
            <a:avLst/>
          </a:prstGeom>
          <a:noFill/>
          <a:ln w="9525">
            <a:noFill/>
            <a:miter lim="800000"/>
            <a:headEnd/>
            <a:tailEnd/>
          </a:ln>
        </p:spPr>
        <p:txBody>
          <a:bodyPr>
            <a:spAutoFit/>
          </a:bodyPr>
          <a:lstStyle/>
          <a:p>
            <a:pPr algn="l" eaLnBrk="1" hangingPunct="1">
              <a:spcBef>
                <a:spcPct val="50000"/>
              </a:spcBef>
            </a:pPr>
            <a:endParaRPr lang="tr-TR" sz="2400" dirty="0"/>
          </a:p>
        </p:txBody>
      </p:sp>
      <p:sp>
        <p:nvSpPr>
          <p:cNvPr id="7" name="1 Başlık"/>
          <p:cNvSpPr txBox="1">
            <a:spLocks/>
          </p:cNvSpPr>
          <p:nvPr/>
        </p:nvSpPr>
        <p:spPr>
          <a:xfrm>
            <a:off x="102928" y="0"/>
            <a:ext cx="7776864" cy="70609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tr-TR" sz="3600" dirty="0" smtClean="0">
                <a:solidFill>
                  <a:schemeClr val="bg1"/>
                </a:solidFill>
                <a:latin typeface="Futura Bk BT" pitchFamily="34" charset="0"/>
                <a:ea typeface="+mj-ea"/>
                <a:cs typeface="+mj-cs"/>
              </a:rPr>
              <a:t>Why needed</a:t>
            </a:r>
            <a:endParaRPr kumimoji="0" lang="tr-TR" sz="3600" b="0" i="0" u="none" strike="noStrike" kern="1200" cap="none" spc="0" normalizeH="0" baseline="0" noProof="0" dirty="0">
              <a:ln>
                <a:noFill/>
              </a:ln>
              <a:solidFill>
                <a:schemeClr val="bg1"/>
              </a:solidFill>
              <a:effectLst/>
              <a:uLnTx/>
              <a:uFillTx/>
              <a:latin typeface="Futura Bk BT" pitchFamily="34" charset="0"/>
              <a:ea typeface="+mj-ea"/>
              <a:cs typeface="+mj-cs"/>
            </a:endParaRPr>
          </a:p>
        </p:txBody>
      </p:sp>
      <p:sp>
        <p:nvSpPr>
          <p:cNvPr id="8" name="Rectangle 2"/>
          <p:cNvSpPr txBox="1">
            <a:spLocks noChangeArrowheads="1"/>
          </p:cNvSpPr>
          <p:nvPr/>
        </p:nvSpPr>
        <p:spPr>
          <a:xfrm>
            <a:off x="571473" y="1214422"/>
            <a:ext cx="4572032" cy="1139825"/>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800" b="1" i="0" u="none" strike="noStrike" kern="1200" cap="none" spc="0" normalizeH="0" baseline="0" noProof="0" dirty="0" smtClean="0">
                <a:ln>
                  <a:noFill/>
                </a:ln>
                <a:solidFill>
                  <a:srgbClr val="FF0000"/>
                </a:solidFill>
                <a:effectLst/>
                <a:uLnTx/>
                <a:uFillTx/>
                <a:latin typeface="Futura Bk BT"/>
                <a:ea typeface="+mj-ea"/>
                <a:cs typeface="+mj-cs"/>
              </a:rPr>
              <a:t>NASA's metric confusion caused Mars </a:t>
            </a:r>
            <a:r>
              <a:rPr kumimoji="0" lang="en-GB" sz="2800" b="1" i="0" u="none" strike="noStrike" kern="1200" cap="none" spc="0" normalizeH="0" baseline="0" noProof="0" dirty="0" err="1" smtClean="0">
                <a:ln>
                  <a:noFill/>
                </a:ln>
                <a:solidFill>
                  <a:srgbClr val="FF0000"/>
                </a:solidFill>
                <a:effectLst/>
                <a:uLnTx/>
                <a:uFillTx/>
                <a:latin typeface="Futura Bk BT"/>
                <a:ea typeface="+mj-ea"/>
                <a:cs typeface="+mj-cs"/>
              </a:rPr>
              <a:t>orbiter</a:t>
            </a:r>
            <a:r>
              <a:rPr kumimoji="0" lang="en-GB" sz="2800" b="1" i="0" u="none" strike="noStrike" kern="1200" cap="none" spc="0" normalizeH="0" baseline="0" noProof="0" dirty="0" smtClean="0">
                <a:ln>
                  <a:noFill/>
                </a:ln>
                <a:solidFill>
                  <a:srgbClr val="FF0000"/>
                </a:solidFill>
                <a:effectLst/>
                <a:uLnTx/>
                <a:uFillTx/>
                <a:latin typeface="Futura Bk BT"/>
                <a:ea typeface="+mj-ea"/>
                <a:cs typeface="+mj-cs"/>
              </a:rPr>
              <a:t> loss</a:t>
            </a:r>
            <a:endParaRPr kumimoji="0" lang="en-GB" sz="3600" b="0" i="0" u="none" strike="noStrike" kern="1200" cap="none" spc="0" normalizeH="0" baseline="0" noProof="0" dirty="0" smtClean="0">
              <a:ln>
                <a:noFill/>
              </a:ln>
              <a:solidFill>
                <a:srgbClr val="FF0000"/>
              </a:solidFill>
              <a:effectLst/>
              <a:uLnTx/>
              <a:uFillTx/>
              <a:latin typeface="Futura Bk BT"/>
              <a:ea typeface="+mj-ea"/>
              <a:cs typeface="+mj-cs"/>
            </a:endParaRPr>
          </a:p>
        </p:txBody>
      </p:sp>
      <p:sp>
        <p:nvSpPr>
          <p:cNvPr id="9" name="Text Box 4"/>
          <p:cNvSpPr txBox="1">
            <a:spLocks noChangeArrowheads="1"/>
          </p:cNvSpPr>
          <p:nvPr/>
        </p:nvSpPr>
        <p:spPr bwMode="auto">
          <a:xfrm>
            <a:off x="5500694" y="1181101"/>
            <a:ext cx="3143272" cy="2677656"/>
          </a:xfrm>
          <a:prstGeom prst="rect">
            <a:avLst/>
          </a:prstGeom>
          <a:noFill/>
          <a:ln w="9525">
            <a:noFill/>
            <a:miter lim="800000"/>
            <a:headEnd/>
            <a:tailEnd/>
          </a:ln>
        </p:spPr>
        <p:txBody>
          <a:bodyPr wrap="square">
            <a:spAutoFit/>
          </a:bodyPr>
          <a:lstStyle/>
          <a:p>
            <a:r>
              <a:rPr lang="en-GB" sz="1400" i="1" dirty="0">
                <a:solidFill>
                  <a:srgbClr val="333333"/>
                </a:solidFill>
                <a:latin typeface="Futura Bk BT"/>
              </a:rPr>
              <a:t>September 30, 1999</a:t>
            </a:r>
            <a:br>
              <a:rPr lang="en-GB" sz="1400" i="1" dirty="0">
                <a:solidFill>
                  <a:srgbClr val="333333"/>
                </a:solidFill>
                <a:latin typeface="Futura Bk BT"/>
              </a:rPr>
            </a:br>
            <a:r>
              <a:rPr lang="en-GB" sz="1400" i="1" dirty="0">
                <a:solidFill>
                  <a:srgbClr val="333333"/>
                </a:solidFill>
                <a:latin typeface="Futura Bk BT"/>
              </a:rPr>
              <a:t>web posted at: 1:46 p.m. EDT, </a:t>
            </a:r>
            <a:r>
              <a:rPr lang="en-GB" sz="1400" i="1" dirty="0">
                <a:latin typeface="Futura Bk BT"/>
              </a:rPr>
              <a:t>CNN</a:t>
            </a:r>
            <a:endParaRPr lang="en-GB" sz="1400" dirty="0">
              <a:latin typeface="Futura Bk BT"/>
            </a:endParaRPr>
          </a:p>
          <a:p>
            <a:endParaRPr lang="en-GB" sz="1400" dirty="0">
              <a:latin typeface="Futura Bk BT"/>
            </a:endParaRPr>
          </a:p>
          <a:p>
            <a:r>
              <a:rPr lang="en-GB" sz="1400" dirty="0">
                <a:latin typeface="Futura Bk BT"/>
              </a:rPr>
              <a:t>NASA lost a $125 million Mars </a:t>
            </a:r>
            <a:r>
              <a:rPr lang="en-GB" sz="1400" dirty="0" err="1">
                <a:latin typeface="Futura Bk BT"/>
              </a:rPr>
              <a:t>orbiter</a:t>
            </a:r>
            <a:r>
              <a:rPr lang="en-GB" sz="1400" dirty="0">
                <a:latin typeface="Futura Bk BT"/>
              </a:rPr>
              <a:t> because one engineering team used </a:t>
            </a:r>
            <a:r>
              <a:rPr lang="tr-TR" sz="1400" b="1" dirty="0" err="1" smtClean="0">
                <a:solidFill>
                  <a:schemeClr val="accent1">
                    <a:lumMod val="75000"/>
                  </a:schemeClr>
                </a:solidFill>
                <a:latin typeface="Futura Bk BT"/>
              </a:rPr>
              <a:t>Me</a:t>
            </a:r>
            <a:r>
              <a:rPr lang="en-GB" sz="1400" b="1" dirty="0" err="1" smtClean="0">
                <a:solidFill>
                  <a:schemeClr val="accent1">
                    <a:lumMod val="75000"/>
                  </a:schemeClr>
                </a:solidFill>
                <a:latin typeface="Futura Bk BT"/>
              </a:rPr>
              <a:t>tric</a:t>
            </a:r>
            <a:r>
              <a:rPr lang="en-GB" sz="1400" b="1" dirty="0" smtClean="0">
                <a:solidFill>
                  <a:schemeClr val="accent1">
                    <a:lumMod val="75000"/>
                  </a:schemeClr>
                </a:solidFill>
                <a:latin typeface="Futura Bk BT"/>
              </a:rPr>
              <a:t> </a:t>
            </a:r>
            <a:r>
              <a:rPr lang="en-GB" sz="1400" b="1" dirty="0">
                <a:solidFill>
                  <a:schemeClr val="accent1">
                    <a:lumMod val="75000"/>
                  </a:schemeClr>
                </a:solidFill>
                <a:latin typeface="Futura Bk BT"/>
              </a:rPr>
              <a:t>units</a:t>
            </a:r>
            <a:r>
              <a:rPr lang="en-GB" sz="1400" dirty="0">
                <a:latin typeface="Futura Bk BT"/>
              </a:rPr>
              <a:t> while another used </a:t>
            </a:r>
            <a:r>
              <a:rPr lang="en-GB" sz="1400" b="1" dirty="0">
                <a:solidFill>
                  <a:srgbClr val="FF0000"/>
                </a:solidFill>
                <a:latin typeface="Futura Bk BT"/>
              </a:rPr>
              <a:t>English units</a:t>
            </a:r>
            <a:r>
              <a:rPr lang="en-GB" sz="1400" dirty="0">
                <a:latin typeface="Futura Bk BT"/>
              </a:rPr>
              <a:t> for a key spacecraft operation, according to a review finding released Thursday</a:t>
            </a:r>
            <a:r>
              <a:rPr lang="en-GB" sz="1400" dirty="0" smtClean="0">
                <a:latin typeface="Futura Bk BT"/>
              </a:rPr>
              <a:t>.</a:t>
            </a:r>
            <a:endParaRPr lang="tr-TR" sz="1400" dirty="0" smtClean="0">
              <a:latin typeface="Futura Bk BT"/>
            </a:endParaRPr>
          </a:p>
          <a:p>
            <a:endParaRPr lang="en-GB" sz="1400" dirty="0">
              <a:latin typeface="Futura Bk BT"/>
            </a:endParaRPr>
          </a:p>
          <a:p>
            <a:r>
              <a:rPr lang="en-GB" sz="1400" dirty="0">
                <a:latin typeface="Futura Bk BT"/>
              </a:rPr>
              <a:t>http://www.cnn.com/TECH/space/9909/30/mars.metric</a:t>
            </a:r>
          </a:p>
        </p:txBody>
      </p:sp>
      <p:pic>
        <p:nvPicPr>
          <p:cNvPr id="10" name="Picture 5" descr="Mars-Orbiter"/>
          <p:cNvPicPr>
            <a:picLocks noChangeAspect="1" noChangeArrowheads="1"/>
          </p:cNvPicPr>
          <p:nvPr/>
        </p:nvPicPr>
        <p:blipFill>
          <a:blip r:embed="rId3" cstate="print"/>
          <a:srcRect/>
          <a:stretch>
            <a:fillRect/>
          </a:stretch>
        </p:blipFill>
        <p:spPr>
          <a:xfrm>
            <a:off x="5500694" y="3929066"/>
            <a:ext cx="2952750" cy="2346325"/>
          </a:xfrm>
          <a:prstGeom prst="rect">
            <a:avLst/>
          </a:prstGeom>
        </p:spPr>
      </p:pic>
      <p:pic>
        <p:nvPicPr>
          <p:cNvPr id="11" name="Picture 3" descr="p31567bc"/>
          <p:cNvPicPr>
            <a:picLocks noChangeAspect="1" noChangeArrowheads="1"/>
          </p:cNvPicPr>
          <p:nvPr/>
        </p:nvPicPr>
        <p:blipFill>
          <a:blip r:embed="rId4" cstate="print"/>
          <a:srcRect/>
          <a:stretch>
            <a:fillRect/>
          </a:stretch>
        </p:blipFill>
        <p:spPr bwMode="auto">
          <a:xfrm>
            <a:off x="714378" y="2900382"/>
            <a:ext cx="4286250" cy="33861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p:cNvSpPr>
            <a:spLocks noGrp="1"/>
          </p:cNvSpPr>
          <p:nvPr>
            <p:ph type="sldNum" sz="quarter" idx="10"/>
          </p:nvPr>
        </p:nvSpPr>
        <p:spPr/>
        <p:txBody>
          <a:bodyPr/>
          <a:lstStyle/>
          <a:p>
            <a:pPr>
              <a:defRPr/>
            </a:pPr>
            <a:fld id="{5760216A-2664-4DF2-8A39-97D00BC40D1E}" type="slidenum">
              <a:rPr lang="tr-TR"/>
              <a:pPr>
                <a:defRPr/>
              </a:pPr>
              <a:t>6</a:t>
            </a:fld>
            <a:endParaRPr lang="tr-TR" dirty="0"/>
          </a:p>
        </p:txBody>
      </p:sp>
      <p:sp>
        <p:nvSpPr>
          <p:cNvPr id="9220" name="Text Box 3"/>
          <p:cNvSpPr txBox="1">
            <a:spLocks noChangeArrowheads="1"/>
          </p:cNvSpPr>
          <p:nvPr/>
        </p:nvSpPr>
        <p:spPr bwMode="auto">
          <a:xfrm>
            <a:off x="5943600" y="2438400"/>
            <a:ext cx="2667000" cy="457200"/>
          </a:xfrm>
          <a:prstGeom prst="rect">
            <a:avLst/>
          </a:prstGeom>
          <a:noFill/>
          <a:ln w="9525">
            <a:noFill/>
            <a:miter lim="800000"/>
            <a:headEnd/>
            <a:tailEnd/>
          </a:ln>
        </p:spPr>
        <p:txBody>
          <a:bodyPr>
            <a:spAutoFit/>
          </a:bodyPr>
          <a:lstStyle/>
          <a:p>
            <a:pPr algn="l" eaLnBrk="1" hangingPunct="1">
              <a:spcBef>
                <a:spcPct val="50000"/>
              </a:spcBef>
            </a:pPr>
            <a:endParaRPr lang="tr-TR" sz="2400" dirty="0"/>
          </a:p>
        </p:txBody>
      </p:sp>
      <p:sp>
        <p:nvSpPr>
          <p:cNvPr id="7" name="1 Başlık"/>
          <p:cNvSpPr txBox="1">
            <a:spLocks/>
          </p:cNvSpPr>
          <p:nvPr/>
        </p:nvSpPr>
        <p:spPr>
          <a:xfrm>
            <a:off x="102928" y="0"/>
            <a:ext cx="7776864" cy="70609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tr-TR" sz="3600" dirty="0" smtClean="0">
                <a:solidFill>
                  <a:schemeClr val="bg1"/>
                </a:solidFill>
                <a:latin typeface="Futura Bk BT" pitchFamily="34" charset="0"/>
                <a:ea typeface="+mj-ea"/>
                <a:cs typeface="+mj-cs"/>
              </a:rPr>
              <a:t>Why needed</a:t>
            </a:r>
            <a:endParaRPr kumimoji="0" lang="tr-TR" sz="3600" b="0" i="0" u="none" strike="noStrike" kern="1200" cap="none" spc="0" normalizeH="0" baseline="0" noProof="0" dirty="0">
              <a:ln>
                <a:noFill/>
              </a:ln>
              <a:solidFill>
                <a:schemeClr val="bg1"/>
              </a:solidFill>
              <a:effectLst/>
              <a:uLnTx/>
              <a:uFillTx/>
              <a:latin typeface="Futura Bk BT" pitchFamily="34" charset="0"/>
              <a:ea typeface="+mj-ea"/>
              <a:cs typeface="+mj-cs"/>
            </a:endParaRPr>
          </a:p>
        </p:txBody>
      </p:sp>
      <p:sp>
        <p:nvSpPr>
          <p:cNvPr id="12" name="Rectangle 2"/>
          <p:cNvSpPr txBox="1">
            <a:spLocks noChangeArrowheads="1"/>
          </p:cNvSpPr>
          <p:nvPr/>
        </p:nvSpPr>
        <p:spPr>
          <a:xfrm>
            <a:off x="633413" y="1052513"/>
            <a:ext cx="8153429" cy="1139825"/>
          </a:xfrm>
          <a:prstGeom prst="rect">
            <a:avLst/>
          </a:prstGeom>
        </p:spPr>
        <p:txBody>
          <a:bodyPr>
            <a:normAutofit fontScale="975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dirty="0" smtClean="0">
                <a:ln>
                  <a:noFill/>
                </a:ln>
                <a:solidFill>
                  <a:srgbClr val="C00000"/>
                </a:solidFill>
                <a:effectLst/>
                <a:uLnTx/>
                <a:uFillTx/>
                <a:latin typeface="Futura Bk BT"/>
                <a:ea typeface="+mj-ea"/>
                <a:cs typeface="+mj-cs"/>
              </a:rPr>
              <a:t>Comparison between Finland and Denmark on height measurement</a:t>
            </a:r>
            <a:endParaRPr kumimoji="0" lang="en-US" sz="3600" b="0" i="0" u="none" strike="noStrike" kern="1200" cap="none" spc="0" normalizeH="0" baseline="0" dirty="0" smtClean="0">
              <a:ln>
                <a:noFill/>
              </a:ln>
              <a:solidFill>
                <a:srgbClr val="C00000"/>
              </a:solidFill>
              <a:effectLst/>
              <a:uLnTx/>
              <a:uFillTx/>
              <a:latin typeface="Futura Bk BT"/>
              <a:ea typeface="+mj-ea"/>
              <a:cs typeface="+mj-cs"/>
            </a:endParaRPr>
          </a:p>
        </p:txBody>
      </p:sp>
      <p:pic>
        <p:nvPicPr>
          <p:cNvPr id="13" name="Picture 2" descr="http://farm5.staticflickr.com/4154/5196299360_2df9ef8258_z.jpg"/>
          <p:cNvPicPr>
            <a:picLocks noChangeAspect="1" noChangeArrowheads="1"/>
          </p:cNvPicPr>
          <p:nvPr/>
        </p:nvPicPr>
        <p:blipFill>
          <a:blip r:embed="rId3" cstate="print"/>
          <a:srcRect/>
          <a:stretch>
            <a:fillRect/>
          </a:stretch>
        </p:blipFill>
        <p:spPr bwMode="auto">
          <a:xfrm>
            <a:off x="485396" y="2357430"/>
            <a:ext cx="5301050" cy="3536704"/>
          </a:xfrm>
          <a:prstGeom prst="rect">
            <a:avLst/>
          </a:prstGeom>
          <a:noFill/>
          <a:ln w="9525">
            <a:noFill/>
            <a:miter lim="800000"/>
            <a:headEnd/>
            <a:tailEnd/>
          </a:ln>
        </p:spPr>
      </p:pic>
      <p:sp>
        <p:nvSpPr>
          <p:cNvPr id="14" name="Rectangle 5"/>
          <p:cNvSpPr>
            <a:spLocks noChangeArrowheads="1"/>
          </p:cNvSpPr>
          <p:nvPr/>
        </p:nvSpPr>
        <p:spPr bwMode="auto">
          <a:xfrm>
            <a:off x="5929322" y="2357430"/>
            <a:ext cx="2663825" cy="3477875"/>
          </a:xfrm>
          <a:prstGeom prst="rect">
            <a:avLst/>
          </a:prstGeom>
          <a:noFill/>
          <a:ln w="9525">
            <a:noFill/>
            <a:miter lim="800000"/>
            <a:headEnd/>
            <a:tailEnd/>
          </a:ln>
        </p:spPr>
        <p:txBody>
          <a:bodyPr>
            <a:spAutoFit/>
          </a:bodyPr>
          <a:lstStyle/>
          <a:p>
            <a:endParaRPr lang="en-US" sz="2000" b="0" dirty="0">
              <a:solidFill>
                <a:schemeClr val="tx1"/>
              </a:solidFill>
            </a:endParaRPr>
          </a:p>
          <a:p>
            <a:r>
              <a:rPr lang="en-US" sz="2000" b="0" dirty="0">
                <a:solidFill>
                  <a:schemeClr val="tx1"/>
                </a:solidFill>
              </a:rPr>
              <a:t>Allure of </a:t>
            </a:r>
            <a:r>
              <a:rPr lang="en-US" sz="2000" b="0" dirty="0" smtClean="0">
                <a:solidFill>
                  <a:schemeClr val="tx1"/>
                </a:solidFill>
              </a:rPr>
              <a:t>Seas</a:t>
            </a:r>
          </a:p>
          <a:p>
            <a:r>
              <a:rPr lang="en-US" sz="2000" b="0" dirty="0" smtClean="0">
                <a:solidFill>
                  <a:schemeClr val="tx1"/>
                </a:solidFill>
              </a:rPr>
              <a:t>(Turku, FI) </a:t>
            </a:r>
          </a:p>
          <a:p>
            <a:r>
              <a:rPr lang="en-US" sz="2000" b="0" dirty="0" smtClean="0">
                <a:solidFill>
                  <a:schemeClr val="tx1"/>
                </a:solidFill>
              </a:rPr>
              <a:t>Nominal height </a:t>
            </a:r>
            <a:r>
              <a:rPr lang="en-US" sz="2000" b="0" dirty="0">
                <a:solidFill>
                  <a:schemeClr val="tx1"/>
                </a:solidFill>
              </a:rPr>
              <a:t/>
            </a:r>
            <a:br>
              <a:rPr lang="en-US" sz="2000" b="0" dirty="0">
                <a:solidFill>
                  <a:schemeClr val="tx1"/>
                </a:solidFill>
              </a:rPr>
            </a:br>
            <a:r>
              <a:rPr lang="en-US" sz="2000" b="0" dirty="0" smtClean="0">
                <a:solidFill>
                  <a:schemeClr val="tx1"/>
                </a:solidFill>
              </a:rPr>
              <a:t>h</a:t>
            </a:r>
            <a:r>
              <a:rPr lang="en-US" sz="2000" b="0" i="1" dirty="0" smtClean="0">
                <a:solidFill>
                  <a:schemeClr val="tx1"/>
                </a:solidFill>
                <a:latin typeface="Times New Roman" pitchFamily="18" charset="0"/>
                <a:cs typeface="Times New Roman" pitchFamily="18" charset="0"/>
              </a:rPr>
              <a:t> </a:t>
            </a:r>
            <a:r>
              <a:rPr lang="en-US" sz="2000" b="0" dirty="0" smtClean="0">
                <a:solidFill>
                  <a:schemeClr val="tx1"/>
                </a:solidFill>
              </a:rPr>
              <a:t>= 64.85 </a:t>
            </a:r>
            <a:r>
              <a:rPr lang="en-US" sz="2000" b="0" dirty="0">
                <a:solidFill>
                  <a:schemeClr val="tx1"/>
                </a:solidFill>
              </a:rPr>
              <a:t>m </a:t>
            </a:r>
          </a:p>
          <a:p>
            <a:endParaRPr lang="en-US" sz="2000" b="0" dirty="0">
              <a:solidFill>
                <a:schemeClr val="tx1"/>
              </a:solidFill>
            </a:endParaRPr>
          </a:p>
          <a:p>
            <a:r>
              <a:rPr lang="en-US" sz="2000" dirty="0" smtClean="0"/>
              <a:t>Speed </a:t>
            </a:r>
            <a:r>
              <a:rPr lang="en-US" sz="2000" b="0" i="1" dirty="0" smtClean="0">
                <a:solidFill>
                  <a:schemeClr val="tx1"/>
                </a:solidFill>
                <a:latin typeface="Times New Roman" pitchFamily="18" charset="0"/>
                <a:cs typeface="Times New Roman" pitchFamily="18" charset="0"/>
              </a:rPr>
              <a:t>v </a:t>
            </a:r>
            <a:r>
              <a:rPr lang="en-US" sz="2000" b="0" dirty="0" smtClean="0">
                <a:solidFill>
                  <a:schemeClr val="tx1"/>
                </a:solidFill>
              </a:rPr>
              <a:t>= 40 km/h</a:t>
            </a:r>
            <a:endParaRPr lang="en-US" sz="2000" b="0" dirty="0">
              <a:solidFill>
                <a:schemeClr val="tx1"/>
              </a:solidFill>
            </a:endParaRPr>
          </a:p>
          <a:p>
            <a:endParaRPr lang="en-US" sz="2000" b="0" dirty="0">
              <a:solidFill>
                <a:schemeClr val="tx1"/>
              </a:solidFill>
            </a:endParaRPr>
          </a:p>
          <a:p>
            <a:r>
              <a:rPr lang="en-US" sz="2000" b="0" dirty="0">
                <a:solidFill>
                  <a:schemeClr val="tx1"/>
                </a:solidFill>
              </a:rPr>
              <a:t>Great Belt Bridge, DK</a:t>
            </a:r>
          </a:p>
          <a:p>
            <a:r>
              <a:rPr lang="en-US" sz="2000" dirty="0" smtClean="0"/>
              <a:t>Nominal height </a:t>
            </a:r>
            <a:r>
              <a:rPr lang="en-US" sz="2000" b="0" dirty="0">
                <a:solidFill>
                  <a:schemeClr val="tx1"/>
                </a:solidFill>
              </a:rPr>
              <a:t/>
            </a:r>
            <a:br>
              <a:rPr lang="en-US" sz="2000" b="0" dirty="0">
                <a:solidFill>
                  <a:schemeClr val="tx1"/>
                </a:solidFill>
              </a:rPr>
            </a:br>
            <a:r>
              <a:rPr lang="en-US" sz="2000" b="0" dirty="0" smtClean="0">
                <a:solidFill>
                  <a:schemeClr val="tx1"/>
                </a:solidFill>
              </a:rPr>
              <a:t>h</a:t>
            </a:r>
            <a:r>
              <a:rPr lang="en-US" sz="2000" b="0" i="1" dirty="0" smtClean="0">
                <a:solidFill>
                  <a:schemeClr val="tx1"/>
                </a:solidFill>
                <a:latin typeface="Times New Roman" pitchFamily="18" charset="0"/>
                <a:cs typeface="Times New Roman" pitchFamily="18" charset="0"/>
              </a:rPr>
              <a:t> </a:t>
            </a:r>
            <a:r>
              <a:rPr lang="en-US" sz="2000" b="0" dirty="0" smtClean="0">
                <a:solidFill>
                  <a:schemeClr val="tx1"/>
                </a:solidFill>
              </a:rPr>
              <a:t>= 65 </a:t>
            </a:r>
            <a:r>
              <a:rPr lang="en-US" sz="2000" b="0" dirty="0">
                <a:solidFill>
                  <a:schemeClr val="tx1"/>
                </a:solidFill>
              </a:rPr>
              <a:t>m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p:cNvSpPr>
            <a:spLocks noGrp="1"/>
          </p:cNvSpPr>
          <p:nvPr>
            <p:ph type="sldNum" sz="quarter" idx="10"/>
          </p:nvPr>
        </p:nvSpPr>
        <p:spPr/>
        <p:txBody>
          <a:bodyPr/>
          <a:lstStyle/>
          <a:p>
            <a:pPr>
              <a:defRPr/>
            </a:pPr>
            <a:fld id="{5760216A-2664-4DF2-8A39-97D00BC40D1E}" type="slidenum">
              <a:rPr lang="tr-TR"/>
              <a:pPr>
                <a:defRPr/>
              </a:pPr>
              <a:t>7</a:t>
            </a:fld>
            <a:endParaRPr lang="tr-TR" dirty="0"/>
          </a:p>
        </p:txBody>
      </p:sp>
      <p:sp>
        <p:nvSpPr>
          <p:cNvPr id="9219" name="Text Box 2"/>
          <p:cNvSpPr txBox="1">
            <a:spLocks noChangeArrowheads="1"/>
          </p:cNvSpPr>
          <p:nvPr/>
        </p:nvSpPr>
        <p:spPr bwMode="auto">
          <a:xfrm>
            <a:off x="285720" y="1428736"/>
            <a:ext cx="6572296" cy="4524315"/>
          </a:xfrm>
          <a:prstGeom prst="rect">
            <a:avLst/>
          </a:prstGeom>
          <a:noFill/>
          <a:ln w="9525">
            <a:noFill/>
            <a:miter lim="800000"/>
            <a:headEnd/>
            <a:tailEnd/>
          </a:ln>
        </p:spPr>
        <p:txBody>
          <a:bodyPr wrap="square">
            <a:spAutoFit/>
          </a:bodyPr>
          <a:lstStyle/>
          <a:p>
            <a:pPr lvl="1" eaLnBrk="1" hangingPunct="1">
              <a:spcBef>
                <a:spcPct val="50000"/>
              </a:spcBef>
              <a:buClr>
                <a:srgbClr val="FF0000"/>
              </a:buClr>
              <a:buFont typeface="Wingdings" pitchFamily="2" charset="2"/>
              <a:buChar char="q"/>
            </a:pPr>
            <a:r>
              <a:rPr lang="tr-TR" sz="2400" dirty="0" smtClean="0">
                <a:latin typeface="Futura Bk BT"/>
              </a:rPr>
              <a:t> 	</a:t>
            </a:r>
            <a:r>
              <a:rPr lang="en-US" sz="2400" dirty="0" smtClean="0">
                <a:latin typeface="Futura Bk BT"/>
              </a:rPr>
              <a:t>Metrology plays a key role in industry, </a:t>
            </a:r>
            <a:r>
              <a:rPr lang="tr-TR" sz="2400" dirty="0" smtClean="0">
                <a:latin typeface="Futura Bk BT"/>
              </a:rPr>
              <a:t>	</a:t>
            </a:r>
            <a:r>
              <a:rPr lang="en-US" sz="2400" dirty="0" smtClean="0">
                <a:latin typeface="Futura Bk BT"/>
              </a:rPr>
              <a:t>international trade and</a:t>
            </a:r>
            <a:r>
              <a:rPr lang="tr-TR" sz="2400" dirty="0" smtClean="0">
                <a:latin typeface="Futura Bk BT"/>
              </a:rPr>
              <a:t> </a:t>
            </a:r>
            <a:r>
              <a:rPr lang="en-US" sz="2400" dirty="0" smtClean="0">
                <a:latin typeface="Futura Bk BT"/>
              </a:rPr>
              <a:t>in everyday life.</a:t>
            </a:r>
          </a:p>
          <a:p>
            <a:pPr lvl="1">
              <a:spcBef>
                <a:spcPct val="50000"/>
              </a:spcBef>
              <a:buClr>
                <a:srgbClr val="FF0000"/>
              </a:buClr>
              <a:buFont typeface="Wingdings" pitchFamily="2" charset="2"/>
              <a:buChar char="q"/>
            </a:pPr>
            <a:r>
              <a:rPr lang="tr-TR" sz="2400" dirty="0" smtClean="0">
                <a:latin typeface="Futura Bk BT"/>
              </a:rPr>
              <a:t> 	</a:t>
            </a:r>
            <a:r>
              <a:rPr lang="en-US" sz="2400" dirty="0" smtClean="0">
                <a:latin typeface="Futura Bk BT"/>
              </a:rPr>
              <a:t>Accurate and reliable</a:t>
            </a:r>
            <a:r>
              <a:rPr lang="tr-TR" sz="2400" dirty="0" smtClean="0">
                <a:latin typeface="Futura Bk BT"/>
              </a:rPr>
              <a:t> </a:t>
            </a:r>
            <a:r>
              <a:rPr lang="en-US" sz="2400" dirty="0" smtClean="0">
                <a:latin typeface="Futura Bk BT"/>
              </a:rPr>
              <a:t>measurements </a:t>
            </a:r>
            <a:r>
              <a:rPr lang="tr-TR" sz="2400" dirty="0" smtClean="0">
                <a:latin typeface="Futura Bk BT"/>
              </a:rPr>
              <a:t>	</a:t>
            </a:r>
            <a:r>
              <a:rPr lang="en-US" sz="2400" dirty="0" smtClean="0">
                <a:latin typeface="Futura Bk BT"/>
              </a:rPr>
              <a:t>are critical in assuring product quality, </a:t>
            </a:r>
            <a:r>
              <a:rPr lang="tr-TR" sz="2400" dirty="0" smtClean="0">
                <a:latin typeface="Futura Bk BT"/>
              </a:rPr>
              <a:t>	</a:t>
            </a:r>
            <a:r>
              <a:rPr lang="en-US" sz="2400" dirty="0" smtClean="0">
                <a:latin typeface="Futura Bk BT"/>
              </a:rPr>
              <a:t>and in supporting environmental, health </a:t>
            </a:r>
            <a:r>
              <a:rPr lang="tr-TR" sz="2400" dirty="0" smtClean="0">
                <a:latin typeface="Futura Bk BT"/>
              </a:rPr>
              <a:t>	</a:t>
            </a:r>
            <a:r>
              <a:rPr lang="en-US" sz="2400" dirty="0" smtClean="0">
                <a:latin typeface="Futura Bk BT"/>
              </a:rPr>
              <a:t>and safety issues. </a:t>
            </a:r>
          </a:p>
          <a:p>
            <a:pPr lvl="1" eaLnBrk="1" hangingPunct="1">
              <a:spcBef>
                <a:spcPct val="50000"/>
              </a:spcBef>
              <a:buClr>
                <a:srgbClr val="FF0000"/>
              </a:buClr>
              <a:buFont typeface="Wingdings" pitchFamily="2" charset="2"/>
              <a:buChar char="q"/>
            </a:pPr>
            <a:r>
              <a:rPr lang="tr-TR" sz="2400" dirty="0" smtClean="0">
                <a:latin typeface="Futura Bk BT"/>
              </a:rPr>
              <a:t> 	</a:t>
            </a:r>
            <a:r>
              <a:rPr lang="en-US" sz="2400" dirty="0" smtClean="0">
                <a:latin typeface="Futura Bk BT"/>
              </a:rPr>
              <a:t>An accurate system of weights and </a:t>
            </a:r>
            <a:r>
              <a:rPr lang="tr-TR" sz="2400" dirty="0" smtClean="0">
                <a:latin typeface="Futura Bk BT"/>
              </a:rPr>
              <a:t>	</a:t>
            </a:r>
            <a:r>
              <a:rPr lang="en-US" sz="2400" dirty="0" smtClean="0">
                <a:latin typeface="Futura Bk BT"/>
              </a:rPr>
              <a:t>measures is an essential prerequisite </a:t>
            </a:r>
            <a:r>
              <a:rPr lang="tr-TR" sz="2400" dirty="0" smtClean="0">
                <a:latin typeface="Futura Bk BT"/>
              </a:rPr>
              <a:t>	</a:t>
            </a:r>
            <a:r>
              <a:rPr lang="en-US" sz="2400" dirty="0" smtClean="0">
                <a:latin typeface="Futura Bk BT"/>
              </a:rPr>
              <a:t>for global and national economic activity, </a:t>
            </a:r>
            <a:r>
              <a:rPr lang="tr-TR" sz="2400" dirty="0" smtClean="0">
                <a:latin typeface="Futura Bk BT"/>
              </a:rPr>
              <a:t>	</a:t>
            </a:r>
            <a:r>
              <a:rPr lang="en-US" sz="2400" dirty="0" smtClean="0">
                <a:latin typeface="Futura Bk BT"/>
              </a:rPr>
              <a:t>fair-trading, quality control and serves to </a:t>
            </a:r>
            <a:r>
              <a:rPr lang="tr-TR" sz="2400" dirty="0" smtClean="0">
                <a:latin typeface="Futura Bk BT"/>
              </a:rPr>
              <a:t>	</a:t>
            </a:r>
            <a:r>
              <a:rPr lang="en-US" sz="2400" dirty="0" smtClean="0">
                <a:latin typeface="Futura Bk BT"/>
              </a:rPr>
              <a:t>protect the customer.</a:t>
            </a:r>
          </a:p>
        </p:txBody>
      </p:sp>
      <p:sp>
        <p:nvSpPr>
          <p:cNvPr id="9220" name="Text Box 3"/>
          <p:cNvSpPr txBox="1">
            <a:spLocks noChangeArrowheads="1"/>
          </p:cNvSpPr>
          <p:nvPr/>
        </p:nvSpPr>
        <p:spPr bwMode="auto">
          <a:xfrm>
            <a:off x="5943600" y="2438400"/>
            <a:ext cx="2667000" cy="457200"/>
          </a:xfrm>
          <a:prstGeom prst="rect">
            <a:avLst/>
          </a:prstGeom>
          <a:noFill/>
          <a:ln w="9525">
            <a:noFill/>
            <a:miter lim="800000"/>
            <a:headEnd/>
            <a:tailEnd/>
          </a:ln>
        </p:spPr>
        <p:txBody>
          <a:bodyPr>
            <a:spAutoFit/>
          </a:bodyPr>
          <a:lstStyle/>
          <a:p>
            <a:pPr algn="l" eaLnBrk="1" hangingPunct="1">
              <a:spcBef>
                <a:spcPct val="50000"/>
              </a:spcBef>
            </a:pPr>
            <a:endParaRPr lang="tr-TR" sz="2400" dirty="0"/>
          </a:p>
        </p:txBody>
      </p:sp>
      <p:pic>
        <p:nvPicPr>
          <p:cNvPr id="9221" name="Picture 4" descr="VernierOJ"/>
          <p:cNvPicPr>
            <a:picLocks noChangeAspect="1" noChangeArrowheads="1"/>
          </p:cNvPicPr>
          <p:nvPr/>
        </p:nvPicPr>
        <p:blipFill>
          <a:blip r:embed="rId3" cstate="print"/>
          <a:srcRect/>
          <a:stretch>
            <a:fillRect/>
          </a:stretch>
        </p:blipFill>
        <p:spPr bwMode="auto">
          <a:xfrm>
            <a:off x="7215206" y="1633534"/>
            <a:ext cx="1417320" cy="1554480"/>
          </a:xfrm>
          <a:prstGeom prst="rect">
            <a:avLst/>
          </a:prstGeom>
          <a:noFill/>
          <a:ln w="9525">
            <a:noFill/>
            <a:miter lim="800000"/>
            <a:headEnd/>
            <a:tailEnd/>
          </a:ln>
        </p:spPr>
      </p:pic>
      <p:sp>
        <p:nvSpPr>
          <p:cNvPr id="7" name="1 Başlık"/>
          <p:cNvSpPr txBox="1">
            <a:spLocks/>
          </p:cNvSpPr>
          <p:nvPr/>
        </p:nvSpPr>
        <p:spPr>
          <a:xfrm>
            <a:off x="102928" y="0"/>
            <a:ext cx="7776864" cy="70609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tr-TR" sz="3600" dirty="0" smtClean="0">
                <a:solidFill>
                  <a:schemeClr val="bg1"/>
                </a:solidFill>
                <a:latin typeface="Futura Bk BT" pitchFamily="34" charset="0"/>
                <a:ea typeface="+mj-ea"/>
                <a:cs typeface="+mj-cs"/>
              </a:rPr>
              <a:t>Why needed</a:t>
            </a:r>
            <a:endParaRPr kumimoji="0" lang="tr-TR" sz="3600" b="0" i="0" u="none" strike="noStrike" kern="1200" cap="none" spc="0" normalizeH="0" baseline="0" noProof="0" dirty="0">
              <a:ln>
                <a:noFill/>
              </a:ln>
              <a:solidFill>
                <a:schemeClr val="bg1"/>
              </a:solidFill>
              <a:effectLst/>
              <a:uLnTx/>
              <a:uFillTx/>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pPr>
              <a:defRPr/>
            </a:pPr>
            <a:fld id="{B3AF7E91-3D7B-4E6B-B400-A598A9CDA9A7}" type="slidenum">
              <a:rPr lang="tr-TR"/>
              <a:pPr>
                <a:defRPr/>
              </a:pPr>
              <a:t>8</a:t>
            </a:fld>
            <a:endParaRPr lang="tr-TR" dirty="0"/>
          </a:p>
        </p:txBody>
      </p:sp>
      <p:sp>
        <p:nvSpPr>
          <p:cNvPr id="10243" name="Text Box 2"/>
          <p:cNvSpPr txBox="1">
            <a:spLocks noChangeArrowheads="1"/>
          </p:cNvSpPr>
          <p:nvPr/>
        </p:nvSpPr>
        <p:spPr bwMode="auto">
          <a:xfrm>
            <a:off x="5943600" y="2438400"/>
            <a:ext cx="2667000" cy="457200"/>
          </a:xfrm>
          <a:prstGeom prst="rect">
            <a:avLst/>
          </a:prstGeom>
          <a:noFill/>
          <a:ln w="9525">
            <a:noFill/>
            <a:miter lim="800000"/>
            <a:headEnd/>
            <a:tailEnd/>
          </a:ln>
        </p:spPr>
        <p:txBody>
          <a:bodyPr>
            <a:spAutoFit/>
          </a:bodyPr>
          <a:lstStyle/>
          <a:p>
            <a:pPr algn="l" eaLnBrk="1" hangingPunct="1">
              <a:spcBef>
                <a:spcPct val="50000"/>
              </a:spcBef>
            </a:pPr>
            <a:endParaRPr lang="tr-TR" sz="2400" dirty="0"/>
          </a:p>
        </p:txBody>
      </p:sp>
      <p:sp>
        <p:nvSpPr>
          <p:cNvPr id="10246" name="Rectangle 5"/>
          <p:cNvSpPr>
            <a:spLocks noChangeArrowheads="1"/>
          </p:cNvSpPr>
          <p:nvPr/>
        </p:nvSpPr>
        <p:spPr bwMode="auto">
          <a:xfrm>
            <a:off x="428596" y="1198324"/>
            <a:ext cx="7786742" cy="5016758"/>
          </a:xfrm>
          <a:prstGeom prst="rect">
            <a:avLst/>
          </a:prstGeom>
          <a:noFill/>
          <a:ln w="9525">
            <a:noFill/>
            <a:miter lim="800000"/>
            <a:headEnd/>
            <a:tailEnd/>
          </a:ln>
        </p:spPr>
        <p:txBody>
          <a:bodyPr wrap="square">
            <a:spAutoFit/>
          </a:bodyPr>
          <a:lstStyle/>
          <a:p>
            <a:pPr>
              <a:spcBef>
                <a:spcPct val="50000"/>
              </a:spcBef>
              <a:buClr>
                <a:srgbClr val="FF0000"/>
              </a:buClr>
              <a:buSzPct val="90000"/>
            </a:pPr>
            <a:r>
              <a:rPr kumimoji="1" lang="en-US" sz="2400" dirty="0" smtClean="0">
                <a:latin typeface="Futura Bk BT"/>
              </a:rPr>
              <a:t>To ensure accuracy and confidence of all measurement results, </a:t>
            </a:r>
            <a:r>
              <a:rPr kumimoji="1" lang="en-US" sz="2400" dirty="0" smtClean="0">
                <a:solidFill>
                  <a:srgbClr val="FF0000"/>
                </a:solidFill>
                <a:latin typeface="Futura Bk BT"/>
              </a:rPr>
              <a:t>metrology covers three main activities:</a:t>
            </a:r>
            <a:endParaRPr kumimoji="1" lang="en-US" sz="2400" dirty="0" smtClean="0">
              <a:latin typeface="Futura Bk BT"/>
            </a:endParaRPr>
          </a:p>
          <a:p>
            <a:pPr lvl="1">
              <a:spcBef>
                <a:spcPct val="50000"/>
              </a:spcBef>
              <a:buClr>
                <a:srgbClr val="FF0000"/>
              </a:buClr>
              <a:buSzPct val="90000"/>
              <a:buFont typeface="Wingdings" pitchFamily="2" charset="2"/>
              <a:buChar char="q"/>
            </a:pPr>
            <a:r>
              <a:rPr lang="en-US" sz="2400" dirty="0" smtClean="0">
                <a:latin typeface="Futura Bk BT"/>
              </a:rPr>
              <a:t> </a:t>
            </a:r>
            <a:r>
              <a:rPr lang="tr-TR" sz="2400" dirty="0" smtClean="0">
                <a:latin typeface="Futura Bk BT"/>
              </a:rPr>
              <a:t>	</a:t>
            </a:r>
            <a:r>
              <a:rPr lang="en-US" sz="2400" dirty="0" smtClean="0">
                <a:latin typeface="Futura Bk BT"/>
              </a:rPr>
              <a:t>The </a:t>
            </a:r>
            <a:r>
              <a:rPr lang="en-US" sz="2400" dirty="0">
                <a:latin typeface="Futura Bk BT"/>
              </a:rPr>
              <a:t>definition of internationally accepted units </a:t>
            </a:r>
            <a:r>
              <a:rPr lang="en-US" sz="2400" dirty="0" smtClean="0">
                <a:latin typeface="Futura Bk BT"/>
              </a:rPr>
              <a:t>of</a:t>
            </a:r>
            <a:r>
              <a:rPr lang="tr-TR" sz="2400" dirty="0" smtClean="0">
                <a:latin typeface="Futura Bk BT"/>
              </a:rPr>
              <a:t> 	</a:t>
            </a:r>
            <a:r>
              <a:rPr lang="en-US" sz="2400" dirty="0" smtClean="0">
                <a:latin typeface="Futura Bk BT"/>
              </a:rPr>
              <a:t>measurements</a:t>
            </a:r>
            <a:r>
              <a:rPr lang="en-US" sz="2400" dirty="0">
                <a:latin typeface="Futura Bk BT"/>
              </a:rPr>
              <a:t>, e.g. meter, kilogram;</a:t>
            </a:r>
          </a:p>
          <a:p>
            <a:pPr lvl="1">
              <a:lnSpc>
                <a:spcPct val="40000"/>
              </a:lnSpc>
              <a:spcBef>
                <a:spcPct val="50000"/>
              </a:spcBef>
              <a:buClr>
                <a:srgbClr val="FF0000"/>
              </a:buClr>
              <a:buSzPct val="90000"/>
            </a:pPr>
            <a:endParaRPr lang="en-US" sz="1000" dirty="0">
              <a:latin typeface="Futura Bk BT"/>
            </a:endParaRPr>
          </a:p>
          <a:p>
            <a:pPr lvl="1">
              <a:spcBef>
                <a:spcPct val="50000"/>
              </a:spcBef>
              <a:buClr>
                <a:srgbClr val="FF0000"/>
              </a:buClr>
              <a:buSzPct val="90000"/>
              <a:buFont typeface="Wingdings" pitchFamily="2" charset="2"/>
              <a:buChar char="q"/>
            </a:pPr>
            <a:r>
              <a:rPr lang="en-US" sz="2400" dirty="0">
                <a:latin typeface="Futura Bk BT"/>
              </a:rPr>
              <a:t>  The realization of units of measurements </a:t>
            </a:r>
            <a:r>
              <a:rPr lang="en-US" sz="2400" dirty="0" smtClean="0">
                <a:latin typeface="Futura Bk BT"/>
              </a:rPr>
              <a:t>by</a:t>
            </a:r>
            <a:r>
              <a:rPr lang="tr-TR" sz="2400" dirty="0" smtClean="0">
                <a:latin typeface="Futura Bk BT"/>
              </a:rPr>
              <a:t> 	</a:t>
            </a:r>
            <a:r>
              <a:rPr lang="en-US" sz="2400" dirty="0" smtClean="0">
                <a:latin typeface="Futura Bk BT"/>
              </a:rPr>
              <a:t>scientific </a:t>
            </a:r>
            <a:r>
              <a:rPr lang="en-US" sz="2400" dirty="0">
                <a:latin typeface="Futura Bk BT"/>
              </a:rPr>
              <a:t>methods, e.g. realization of meter   </a:t>
            </a:r>
            <a:r>
              <a:rPr lang="tr-TR" sz="2400" dirty="0" smtClean="0">
                <a:latin typeface="Futura Bk BT"/>
              </a:rPr>
              <a:t>	</a:t>
            </a:r>
            <a:r>
              <a:rPr lang="en-US" sz="2400" dirty="0" smtClean="0">
                <a:latin typeface="Futura Bk BT"/>
              </a:rPr>
              <a:t>through </a:t>
            </a:r>
            <a:r>
              <a:rPr lang="en-US" sz="2400" dirty="0">
                <a:latin typeface="Futura Bk BT"/>
              </a:rPr>
              <a:t>the use of lasers;</a:t>
            </a:r>
          </a:p>
          <a:p>
            <a:pPr lvl="1">
              <a:lnSpc>
                <a:spcPct val="60000"/>
              </a:lnSpc>
              <a:spcBef>
                <a:spcPct val="50000"/>
              </a:spcBef>
              <a:buClr>
                <a:srgbClr val="FF0000"/>
              </a:buClr>
              <a:buSzPct val="90000"/>
            </a:pPr>
            <a:endParaRPr lang="en-US" sz="1000" dirty="0">
              <a:latin typeface="Futura Bk BT"/>
            </a:endParaRPr>
          </a:p>
          <a:p>
            <a:pPr lvl="1">
              <a:spcBef>
                <a:spcPct val="50000"/>
              </a:spcBef>
              <a:buClr>
                <a:srgbClr val="FF0000"/>
              </a:buClr>
              <a:buSzPct val="90000"/>
              <a:buFont typeface="Wingdings" pitchFamily="2" charset="2"/>
              <a:buChar char="q"/>
            </a:pPr>
            <a:r>
              <a:rPr lang="en-US" sz="2400" dirty="0">
                <a:latin typeface="Futura Bk BT"/>
              </a:rPr>
              <a:t>  The establishment of traceability chains </a:t>
            </a:r>
            <a:r>
              <a:rPr lang="en-US" sz="2400" dirty="0" smtClean="0">
                <a:latin typeface="Futura Bk BT"/>
              </a:rPr>
              <a:t>by</a:t>
            </a:r>
            <a:r>
              <a:rPr lang="tr-TR" sz="2400" dirty="0" smtClean="0">
                <a:latin typeface="Futura Bk BT"/>
              </a:rPr>
              <a:t> 	</a:t>
            </a:r>
            <a:r>
              <a:rPr lang="en-US" sz="2400" dirty="0" smtClean="0">
                <a:latin typeface="Futura Bk BT"/>
              </a:rPr>
              <a:t>determining </a:t>
            </a:r>
            <a:r>
              <a:rPr lang="en-US" sz="2400" dirty="0">
                <a:latin typeface="Futura Bk BT"/>
              </a:rPr>
              <a:t>and documenting the value and </a:t>
            </a:r>
            <a:r>
              <a:rPr lang="tr-TR" sz="2400" dirty="0" smtClean="0">
                <a:latin typeface="Futura Bk BT"/>
              </a:rPr>
              <a:t>	</a:t>
            </a:r>
            <a:r>
              <a:rPr lang="en-US" sz="2400" dirty="0" smtClean="0">
                <a:latin typeface="Futura Bk BT"/>
              </a:rPr>
              <a:t>uncertainty </a:t>
            </a:r>
            <a:r>
              <a:rPr lang="en-US" sz="2400" dirty="0">
                <a:latin typeface="Futura Bk BT"/>
              </a:rPr>
              <a:t>(“accuracy”) of a measurement and </a:t>
            </a:r>
            <a:r>
              <a:rPr lang="tr-TR" sz="2400" dirty="0" smtClean="0">
                <a:latin typeface="Futura Bk BT"/>
              </a:rPr>
              <a:t>	</a:t>
            </a:r>
            <a:r>
              <a:rPr lang="en-US" sz="2400" dirty="0" smtClean="0">
                <a:latin typeface="Futura Bk BT"/>
              </a:rPr>
              <a:t>disseminating </a:t>
            </a:r>
            <a:r>
              <a:rPr lang="en-US" sz="2400" dirty="0">
                <a:latin typeface="Futura Bk BT"/>
              </a:rPr>
              <a:t>that knowledge.</a:t>
            </a:r>
          </a:p>
        </p:txBody>
      </p:sp>
      <p:sp>
        <p:nvSpPr>
          <p:cNvPr id="8" name="1 Başlık"/>
          <p:cNvSpPr txBox="1">
            <a:spLocks/>
          </p:cNvSpPr>
          <p:nvPr/>
        </p:nvSpPr>
        <p:spPr>
          <a:xfrm>
            <a:off x="102928" y="0"/>
            <a:ext cx="7776864" cy="70609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r-TR" sz="3600" b="0" i="0" u="none" strike="noStrike" kern="1200" cap="none" spc="0" normalizeH="0" baseline="0" noProof="0" dirty="0" smtClean="0">
                <a:ln>
                  <a:noFill/>
                </a:ln>
                <a:solidFill>
                  <a:schemeClr val="bg1"/>
                </a:solidFill>
                <a:effectLst/>
                <a:uLnTx/>
                <a:uFillTx/>
                <a:latin typeface="Futura Bk BT" pitchFamily="34" charset="0"/>
                <a:ea typeface="+mj-ea"/>
                <a:cs typeface="+mj-cs"/>
              </a:rPr>
              <a:t>Objectives</a:t>
            </a:r>
            <a:endParaRPr kumimoji="0" lang="tr-TR" sz="3600" b="0" i="0" u="none" strike="noStrike" kern="1200" cap="none" spc="0" normalizeH="0" baseline="0" noProof="0" dirty="0">
              <a:ln>
                <a:noFill/>
              </a:ln>
              <a:solidFill>
                <a:schemeClr val="bg1"/>
              </a:solidFill>
              <a:effectLst/>
              <a:uLnTx/>
              <a:uFillTx/>
              <a:latin typeface="Futura Bk BT" pitchFamily="34" charset="0"/>
              <a:ea typeface="+mj-ea"/>
              <a:cs typeface="+mj-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0"/>
          </p:nvPr>
        </p:nvSpPr>
        <p:spPr/>
        <p:txBody>
          <a:bodyPr/>
          <a:lstStyle/>
          <a:p>
            <a:pPr>
              <a:defRPr/>
            </a:pPr>
            <a:fld id="{7488C396-31D6-40EB-A2CC-C1C4D686C640}" type="slidenum">
              <a:rPr lang="tr-TR"/>
              <a:pPr>
                <a:defRPr/>
              </a:pPr>
              <a:t>9</a:t>
            </a:fld>
            <a:endParaRPr lang="tr-TR" dirty="0"/>
          </a:p>
        </p:txBody>
      </p:sp>
      <p:sp>
        <p:nvSpPr>
          <p:cNvPr id="11268" name="Text Box 3"/>
          <p:cNvSpPr txBox="1">
            <a:spLocks noChangeArrowheads="1"/>
          </p:cNvSpPr>
          <p:nvPr/>
        </p:nvSpPr>
        <p:spPr bwMode="auto">
          <a:xfrm>
            <a:off x="785786" y="1303928"/>
            <a:ext cx="7748590" cy="4339650"/>
          </a:xfrm>
          <a:prstGeom prst="rect">
            <a:avLst/>
          </a:prstGeom>
          <a:noFill/>
          <a:ln w="9525">
            <a:noFill/>
            <a:miter lim="800000"/>
            <a:headEnd/>
            <a:tailEnd/>
          </a:ln>
        </p:spPr>
        <p:txBody>
          <a:bodyPr wrap="square">
            <a:spAutoFit/>
          </a:bodyPr>
          <a:lstStyle/>
          <a:p>
            <a:pPr algn="l" eaLnBrk="1" hangingPunct="1">
              <a:spcBef>
                <a:spcPct val="50000"/>
              </a:spcBef>
            </a:pPr>
            <a:r>
              <a:rPr lang="en-US" sz="2400" dirty="0" smtClean="0">
                <a:solidFill>
                  <a:srgbClr val="FF0000"/>
                </a:solidFill>
                <a:latin typeface="Futura Bk BT"/>
              </a:rPr>
              <a:t>Some of the milestones</a:t>
            </a:r>
          </a:p>
          <a:p>
            <a:pPr algn="l" eaLnBrk="1" hangingPunct="1">
              <a:spcBef>
                <a:spcPct val="50000"/>
              </a:spcBef>
            </a:pPr>
            <a:endParaRPr lang="en-US" sz="2400" dirty="0" smtClean="0">
              <a:solidFill>
                <a:srgbClr val="FF0000"/>
              </a:solidFill>
              <a:latin typeface="Futura Bk BT"/>
            </a:endParaRPr>
          </a:p>
          <a:p>
            <a:pPr algn="l" eaLnBrk="1" hangingPunct="1">
              <a:spcBef>
                <a:spcPct val="50000"/>
              </a:spcBef>
            </a:pPr>
            <a:r>
              <a:rPr lang="en-US" sz="2400" dirty="0" smtClean="0">
                <a:solidFill>
                  <a:srgbClr val="FF0000"/>
                </a:solidFill>
                <a:latin typeface="Futura Bk BT"/>
              </a:rPr>
              <a:t>3000 </a:t>
            </a:r>
            <a:r>
              <a:rPr lang="en-US" sz="2400" dirty="0">
                <a:solidFill>
                  <a:srgbClr val="FF0000"/>
                </a:solidFill>
                <a:latin typeface="Futura Bk BT"/>
              </a:rPr>
              <a:t>BC</a:t>
            </a:r>
            <a:r>
              <a:rPr lang="en-US" sz="2400" dirty="0">
                <a:latin typeface="Futura Bk BT"/>
              </a:rPr>
              <a:t>	The Egyptian Cubit</a:t>
            </a:r>
          </a:p>
          <a:p>
            <a:pPr algn="l" eaLnBrk="1" hangingPunct="1">
              <a:spcBef>
                <a:spcPct val="50000"/>
              </a:spcBef>
            </a:pPr>
            <a:r>
              <a:rPr lang="en-US" sz="2400" dirty="0" smtClean="0">
                <a:solidFill>
                  <a:srgbClr val="FF0000"/>
                </a:solidFill>
                <a:latin typeface="Futura Bk BT"/>
              </a:rPr>
              <a:t>1100 AD</a:t>
            </a:r>
            <a:r>
              <a:rPr lang="en-US" sz="2400" dirty="0" smtClean="0">
                <a:latin typeface="Futura Bk BT"/>
              </a:rPr>
              <a:t>	Yard</a:t>
            </a:r>
            <a:endParaRPr lang="en-US" sz="2400" dirty="0">
              <a:latin typeface="Futura Bk BT"/>
            </a:endParaRPr>
          </a:p>
          <a:p>
            <a:pPr algn="l" eaLnBrk="1" hangingPunct="1">
              <a:spcBef>
                <a:spcPct val="50000"/>
              </a:spcBef>
            </a:pPr>
            <a:r>
              <a:rPr lang="en-US" sz="2400" dirty="0">
                <a:solidFill>
                  <a:srgbClr val="FF0000"/>
                </a:solidFill>
                <a:latin typeface="Futura Bk BT"/>
              </a:rPr>
              <a:t>1795</a:t>
            </a:r>
            <a:r>
              <a:rPr lang="en-US" sz="2400" dirty="0">
                <a:latin typeface="Futura Bk BT"/>
              </a:rPr>
              <a:t>		Metric </a:t>
            </a:r>
            <a:r>
              <a:rPr lang="en-US" sz="2400" dirty="0" smtClean="0">
                <a:latin typeface="Futura Bk BT"/>
              </a:rPr>
              <a:t>system, </a:t>
            </a:r>
            <a:r>
              <a:rPr lang="en-US" sz="2400" dirty="0">
                <a:latin typeface="Futura Bk BT"/>
              </a:rPr>
              <a:t>introduced in France</a:t>
            </a:r>
          </a:p>
          <a:p>
            <a:pPr algn="l" eaLnBrk="1" hangingPunct="1">
              <a:spcBef>
                <a:spcPct val="50000"/>
              </a:spcBef>
            </a:pPr>
            <a:r>
              <a:rPr lang="en-US" sz="2400" dirty="0">
                <a:solidFill>
                  <a:srgbClr val="F00000"/>
                </a:solidFill>
                <a:latin typeface="Futura Bk BT"/>
              </a:rPr>
              <a:t>1875</a:t>
            </a:r>
            <a:r>
              <a:rPr lang="en-US" sz="2400" dirty="0">
                <a:latin typeface="Futura Bk BT"/>
              </a:rPr>
              <a:t>		Meter </a:t>
            </a:r>
            <a:r>
              <a:rPr lang="en-US" sz="2400" dirty="0" smtClean="0">
                <a:latin typeface="Futura Bk BT"/>
              </a:rPr>
              <a:t>Convention</a:t>
            </a:r>
            <a:endParaRPr lang="en-US" sz="2400" dirty="0">
              <a:latin typeface="Futura Bk BT"/>
            </a:endParaRPr>
          </a:p>
          <a:p>
            <a:pPr algn="l" eaLnBrk="1" hangingPunct="1">
              <a:spcBef>
                <a:spcPct val="50000"/>
              </a:spcBef>
            </a:pPr>
            <a:r>
              <a:rPr lang="en-US" sz="2400" dirty="0">
                <a:solidFill>
                  <a:srgbClr val="FF0000"/>
                </a:solidFill>
                <a:latin typeface="Futura Bk BT"/>
              </a:rPr>
              <a:t>1960</a:t>
            </a:r>
            <a:r>
              <a:rPr lang="en-US" sz="2400" dirty="0">
                <a:latin typeface="Futura Bk BT"/>
              </a:rPr>
              <a:t>		International System of </a:t>
            </a:r>
            <a:r>
              <a:rPr lang="en-US" sz="2400" dirty="0" smtClean="0">
                <a:latin typeface="Futura Bk BT"/>
              </a:rPr>
              <a:t>Units</a:t>
            </a:r>
            <a:endParaRPr lang="en-US" sz="2400" dirty="0">
              <a:latin typeface="Futura Bk BT"/>
            </a:endParaRPr>
          </a:p>
          <a:p>
            <a:pPr algn="l" eaLnBrk="1" hangingPunct="1">
              <a:spcBef>
                <a:spcPct val="50000"/>
              </a:spcBef>
            </a:pPr>
            <a:r>
              <a:rPr lang="en-US" sz="2400" dirty="0">
                <a:solidFill>
                  <a:srgbClr val="FF0000"/>
                </a:solidFill>
                <a:latin typeface="Futura Bk BT"/>
              </a:rPr>
              <a:t>1999</a:t>
            </a:r>
            <a:r>
              <a:rPr lang="en-US" sz="2400" dirty="0">
                <a:latin typeface="Futura Bk BT"/>
              </a:rPr>
              <a:t>		Mutual Recognition </a:t>
            </a:r>
            <a:r>
              <a:rPr lang="en-US" sz="2400" dirty="0" smtClean="0">
                <a:latin typeface="Futura Bk BT"/>
              </a:rPr>
              <a:t>Arrangement</a:t>
            </a:r>
            <a:endParaRPr lang="en-US" sz="2400" dirty="0">
              <a:latin typeface="Futura Bk BT"/>
            </a:endParaRPr>
          </a:p>
        </p:txBody>
      </p:sp>
      <p:sp>
        <p:nvSpPr>
          <p:cNvPr id="5" name="1 Başlık"/>
          <p:cNvSpPr txBox="1">
            <a:spLocks/>
          </p:cNvSpPr>
          <p:nvPr/>
        </p:nvSpPr>
        <p:spPr>
          <a:xfrm>
            <a:off x="102928" y="0"/>
            <a:ext cx="7776864" cy="70609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1200" cap="none" spc="0" normalizeH="0" baseline="0" dirty="0" smtClean="0">
                <a:ln>
                  <a:noFill/>
                </a:ln>
                <a:solidFill>
                  <a:schemeClr val="bg1"/>
                </a:solidFill>
                <a:effectLst/>
                <a:uLnTx/>
                <a:uFillTx/>
                <a:latin typeface="Futura Bk BT" pitchFamily="34" charset="0"/>
                <a:ea typeface="+mj-ea"/>
                <a:cs typeface="+mj-cs"/>
              </a:rPr>
              <a:t>Historical</a:t>
            </a:r>
            <a:r>
              <a:rPr kumimoji="0" lang="en-US" sz="3600" b="0" i="0" u="none" strike="noStrike" kern="1200" cap="none" spc="0" normalizeH="0" dirty="0" smtClean="0">
                <a:ln>
                  <a:noFill/>
                </a:ln>
                <a:solidFill>
                  <a:schemeClr val="bg1"/>
                </a:solidFill>
                <a:effectLst/>
                <a:uLnTx/>
                <a:uFillTx/>
                <a:latin typeface="Futura Bk BT" pitchFamily="34" charset="0"/>
                <a:ea typeface="+mj-ea"/>
                <a:cs typeface="+mj-cs"/>
              </a:rPr>
              <a:t> review</a:t>
            </a:r>
            <a:endParaRPr kumimoji="0" lang="en-US" sz="3600" b="0" i="0" u="none" strike="noStrike" kern="1200" cap="none" spc="0" normalizeH="0" baseline="0" dirty="0">
              <a:ln>
                <a:noFill/>
              </a:ln>
              <a:solidFill>
                <a:schemeClr val="bg1"/>
              </a:solidFill>
              <a:effectLst/>
              <a:uLnTx/>
              <a:uFillTx/>
              <a:latin typeface="Futura Bk BT" pitchFamily="34" charset="0"/>
              <a:ea typeface="+mj-ea"/>
              <a:cs typeface="+mj-cs"/>
            </a:endParaRPr>
          </a:p>
        </p:txBody>
      </p:sp>
      <p:pic>
        <p:nvPicPr>
          <p:cNvPr id="6" name="Picture 9" descr="CIPM MRA.jpg"/>
          <p:cNvPicPr>
            <a:picLocks noChangeAspect="1"/>
          </p:cNvPicPr>
          <p:nvPr/>
        </p:nvPicPr>
        <p:blipFill>
          <a:blip r:embed="rId2" cstate="print">
            <a:clrChange>
              <a:clrFrom>
                <a:srgbClr val="FFFFFF"/>
              </a:clrFrom>
              <a:clrTo>
                <a:srgbClr val="FFFFFF">
                  <a:alpha val="0"/>
                </a:srgbClr>
              </a:clrTo>
            </a:clrChange>
          </a:blip>
          <a:stretch>
            <a:fillRect/>
          </a:stretch>
        </p:blipFill>
        <p:spPr>
          <a:xfrm>
            <a:off x="7143780" y="4800617"/>
            <a:ext cx="1714500" cy="1128713"/>
          </a:xfrm>
          <a:prstGeom prst="rect">
            <a:avLst/>
          </a:prstGeom>
        </p:spPr>
      </p:pic>
      <p:pic>
        <p:nvPicPr>
          <p:cNvPr id="7" name="Picture 2"/>
          <p:cNvPicPr>
            <a:picLocks noChangeAspect="1" noChangeArrowheads="1"/>
          </p:cNvPicPr>
          <p:nvPr/>
        </p:nvPicPr>
        <p:blipFill>
          <a:blip r:embed="rId3" cstate="print"/>
          <a:srcRect/>
          <a:stretch>
            <a:fillRect/>
          </a:stretch>
        </p:blipFill>
        <p:spPr bwMode="auto">
          <a:xfrm>
            <a:off x="7552876" y="3571876"/>
            <a:ext cx="876776" cy="12868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Ulusal Yenilik Sistemimizin Geleceği_2">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cene3d>
          <a:camera prst="orthographicFront">
            <a:rot lat="0" lon="0" rev="0"/>
          </a:camera>
          <a:lightRig rig="contrasting" dir="t">
            <a:rot lat="0" lon="0" rev="1200000"/>
          </a:lightRig>
        </a:scene3d>
        <a:sp3d contourW="19050" prstMaterial="metal">
          <a:bevelT w="88900" h="203200"/>
          <a:bevelB w="165100" h="254000"/>
        </a:sp3d>
      </a:spPr>
      <a:bodyPr spcFirstLastPara="0" vert="horz" wrap="square" lIns="216354" tIns="189034" rIns="216354" bIns="189034" numCol="1" spcCol="1270" anchor="ctr" anchorCtr="0">
        <a:noAutofit/>
      </a:bodyPr>
      <a:lstStyle>
        <a:defPPr algn="ctr" defTabSz="711200">
          <a:lnSpc>
            <a:spcPct val="90000"/>
          </a:lnSpc>
          <a:spcBef>
            <a:spcPct val="0"/>
          </a:spcBef>
          <a:spcAft>
            <a:spcPct val="35000"/>
          </a:spcAft>
          <a:defRPr b="1" u="none" kern="1200" dirty="0" smtClean="0">
            <a:latin typeface="Futura Bk BT" pitchFamily="34" charset="0"/>
          </a:defRPr>
        </a:defPPr>
      </a:lstStyle>
      <a: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a:style>
    </a:spDef>
    <a:txDef>
      <a:spPr>
        <a:noFill/>
      </a:spPr>
      <a:bodyPr wrap="square" rtlCol="0">
        <a:spAutoFit/>
      </a:bodyPr>
      <a:lstStyle>
        <a:defPPr>
          <a:defRPr dirty="0">
            <a:latin typeface="Futura Lt BT" pitchFamily="34" charset="0"/>
          </a:defRPr>
        </a:defPPr>
      </a:lstStyle>
    </a:txDef>
  </a:objectDefaults>
  <a:extraClrSchemeLst/>
</a:theme>
</file>

<file path=ppt/theme/theme2.xml><?xml version="1.0" encoding="utf-8"?>
<a:theme xmlns:a="http://schemas.openxmlformats.org/drawingml/2006/main" name="1_Ulusal Yenilik Sistemimizin Geleceği_2">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cene3d>
          <a:camera prst="orthographicFront">
            <a:rot lat="0" lon="0" rev="0"/>
          </a:camera>
          <a:lightRig rig="contrasting" dir="t">
            <a:rot lat="0" lon="0" rev="1200000"/>
          </a:lightRig>
        </a:scene3d>
        <a:sp3d contourW="19050" prstMaterial="metal">
          <a:bevelT w="88900" h="203200"/>
          <a:bevelB w="165100" h="254000"/>
        </a:sp3d>
      </a:spPr>
      <a:bodyPr spcFirstLastPara="0" vert="horz" wrap="square" lIns="216354" tIns="189034" rIns="216354" bIns="189034" numCol="1" spcCol="1270" anchor="ctr" anchorCtr="0">
        <a:noAutofit/>
      </a:bodyPr>
      <a:lstStyle>
        <a:defPPr algn="ctr" defTabSz="711200">
          <a:lnSpc>
            <a:spcPct val="90000"/>
          </a:lnSpc>
          <a:spcBef>
            <a:spcPct val="0"/>
          </a:spcBef>
          <a:spcAft>
            <a:spcPct val="35000"/>
          </a:spcAft>
          <a:defRPr b="1" u="none" kern="1200" dirty="0" smtClean="0">
            <a:latin typeface="Futura Bk BT" pitchFamily="34" charset="0"/>
          </a:defRPr>
        </a:defPPr>
      </a:lstStyle>
      <a: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a:style>
    </a:spDef>
    <a:txDef>
      <a:spPr>
        <a:noFill/>
      </a:spPr>
      <a:bodyPr wrap="square" rtlCol="0">
        <a:spAutoFit/>
      </a:bodyPr>
      <a:lstStyle>
        <a:defPPr>
          <a:defRPr dirty="0">
            <a:latin typeface="Futura Lt BT" pitchFamily="34" charset="0"/>
          </a:defRPr>
        </a:defPPr>
      </a:lstStyle>
    </a:txDef>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9542</TotalTime>
  <Words>1172</Words>
  <Application>Microsoft Office PowerPoint</Application>
  <PresentationFormat>Ekran Gösterisi (4:3)</PresentationFormat>
  <Paragraphs>358</Paragraphs>
  <Slides>39</Slides>
  <Notes>24</Notes>
  <HiddenSlides>0</HiddenSlides>
  <MMClips>0</MMClips>
  <ScaleCrop>false</ScaleCrop>
  <HeadingPairs>
    <vt:vector size="6" baseType="variant">
      <vt:variant>
        <vt:lpstr>Tema</vt:lpstr>
      </vt:variant>
      <vt:variant>
        <vt:i4>3</vt:i4>
      </vt:variant>
      <vt:variant>
        <vt:lpstr>Katıştırılmış OLE Hizmet Programları</vt:lpstr>
      </vt:variant>
      <vt:variant>
        <vt:i4>2</vt:i4>
      </vt:variant>
      <vt:variant>
        <vt:lpstr>Slayt Başlıkları</vt:lpstr>
      </vt:variant>
      <vt:variant>
        <vt:i4>39</vt:i4>
      </vt:variant>
    </vt:vector>
  </HeadingPairs>
  <TitlesOfParts>
    <vt:vector size="44" baseType="lpstr">
      <vt:lpstr>Ulusal Yenilik Sistemimizin Geleceği_2</vt:lpstr>
      <vt:lpstr>1_Ulusal Yenilik Sistemimizin Geleceği_2</vt:lpstr>
      <vt:lpstr>Custom Design</vt:lpstr>
      <vt:lpstr>Document</vt:lpstr>
      <vt:lpstr>Bitmap Image</vt:lpstr>
      <vt:lpstr>Metrology as Science of Measurement</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McKinsey Mind Designing the Analysis</dc:title>
  <dc:creator>nihan.tiltak</dc:creator>
  <cp:lastModifiedBy>enversa</cp:lastModifiedBy>
  <cp:revision>908</cp:revision>
  <cp:lastPrinted>2012-11-15T10:02:18Z</cp:lastPrinted>
  <dcterms:created xsi:type="dcterms:W3CDTF">2012-02-08T13:48:39Z</dcterms:created>
  <dcterms:modified xsi:type="dcterms:W3CDTF">2013-05-08T12:21:18Z</dcterms:modified>
</cp:coreProperties>
</file>