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0"/>
  </p:notesMasterIdLst>
  <p:handoutMasterIdLst>
    <p:handoutMasterId r:id="rId41"/>
  </p:handoutMasterIdLst>
  <p:sldIdLst>
    <p:sldId id="276" r:id="rId2"/>
    <p:sldId id="462" r:id="rId3"/>
    <p:sldId id="541" r:id="rId4"/>
    <p:sldId id="552" r:id="rId5"/>
    <p:sldId id="553" r:id="rId6"/>
    <p:sldId id="554" r:id="rId7"/>
    <p:sldId id="555" r:id="rId8"/>
    <p:sldId id="577" r:id="rId9"/>
    <p:sldId id="578" r:id="rId10"/>
    <p:sldId id="579" r:id="rId11"/>
    <p:sldId id="556" r:id="rId12"/>
    <p:sldId id="580" r:id="rId13"/>
    <p:sldId id="581" r:id="rId14"/>
    <p:sldId id="582" r:id="rId15"/>
    <p:sldId id="583" r:id="rId16"/>
    <p:sldId id="584" r:id="rId17"/>
    <p:sldId id="560" r:id="rId18"/>
    <p:sldId id="585" r:id="rId19"/>
    <p:sldId id="587" r:id="rId20"/>
    <p:sldId id="588" r:id="rId21"/>
    <p:sldId id="589" r:id="rId22"/>
    <p:sldId id="586" r:id="rId23"/>
    <p:sldId id="590" r:id="rId24"/>
    <p:sldId id="561" r:id="rId25"/>
    <p:sldId id="591" r:id="rId26"/>
    <p:sldId id="563" r:id="rId27"/>
    <p:sldId id="564" r:id="rId28"/>
    <p:sldId id="566" r:id="rId29"/>
    <p:sldId id="567" r:id="rId30"/>
    <p:sldId id="569" r:id="rId31"/>
    <p:sldId id="570" r:id="rId32"/>
    <p:sldId id="571" r:id="rId33"/>
    <p:sldId id="592" r:id="rId34"/>
    <p:sldId id="593" r:id="rId35"/>
    <p:sldId id="594" r:id="rId36"/>
    <p:sldId id="595" r:id="rId37"/>
    <p:sldId id="596" r:id="rId38"/>
    <p:sldId id="539" r:id="rId39"/>
  </p:sldIdLst>
  <p:sldSz cx="9144000" cy="6858000" type="screen4x3"/>
  <p:notesSz cx="7099300" cy="10234613"/>
  <p:defaultTextStyle>
    <a:defPPr>
      <a:defRPr lang="tr-T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960000"/>
    <a:srgbClr val="C0504D"/>
    <a:srgbClr val="808080"/>
    <a:srgbClr val="CC0000"/>
    <a:srgbClr val="FF6699"/>
    <a:srgbClr val="FFCCFF"/>
    <a:srgbClr val="FF0066"/>
    <a:srgbClr val="FFEBEB"/>
    <a:srgbClr val="F0EC96"/>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Orta Stil 2 - Vurgu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BDBED569-4797-4DF1-A0F4-6AAB3CD982D8}" styleName="Açık Stil 3 - Vurgu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A111915-BE36-4E01-A7E5-04B1672EAD32}" styleName="Açık Stil 2 - Vurgu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69012ECD-51FC-41F1-AA8D-1B2483CD663E}" styleName="Açık Stil 2 - Vurgu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12C8C85-51F0-491E-9774-3900AFEF0FD7}" styleName="Açık Stil 2 - Vurgu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85BE263C-DBD7-4A20-BB59-AAB30ACAA65A}" styleName="Orta Stil 3 - Vurgu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8882" autoAdjust="0"/>
    <p:restoredTop sz="94660"/>
  </p:normalViewPr>
  <p:slideViewPr>
    <p:cSldViewPr>
      <p:cViewPr>
        <p:scale>
          <a:sx n="70" d="100"/>
          <a:sy n="70" d="100"/>
        </p:scale>
        <p:origin x="-1338" y="-85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6" d="100"/>
          <a:sy n="76" d="100"/>
        </p:scale>
        <p:origin x="-3978" y="-96"/>
      </p:cViewPr>
      <p:guideLst>
        <p:guide orient="horz" pos="3224"/>
        <p:guide pos="2236"/>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image" Target="../media/image28.wmf"/><Relationship Id="rId1" Type="http://schemas.openxmlformats.org/officeDocument/2006/relationships/image" Target="../media/image27.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image" Target="../media/image38.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1" y="1"/>
            <a:ext cx="3076099" cy="511175"/>
          </a:xfrm>
          <a:prstGeom prst="rect">
            <a:avLst/>
          </a:prstGeom>
        </p:spPr>
        <p:txBody>
          <a:bodyPr vert="horz" lIns="91405" tIns="45703" rIns="91405" bIns="45703" rtlCol="0"/>
          <a:lstStyle>
            <a:lvl1pPr algn="l">
              <a:defRPr sz="1200"/>
            </a:lvl1pPr>
          </a:lstStyle>
          <a:p>
            <a:endParaRPr lang="tr-TR"/>
          </a:p>
        </p:txBody>
      </p:sp>
      <p:sp>
        <p:nvSpPr>
          <p:cNvPr id="3" name="2 Veri Yer Tutucusu"/>
          <p:cNvSpPr>
            <a:spLocks noGrp="1"/>
          </p:cNvSpPr>
          <p:nvPr>
            <p:ph type="dt" sz="quarter" idx="1"/>
          </p:nvPr>
        </p:nvSpPr>
        <p:spPr>
          <a:xfrm>
            <a:off x="4021615" y="1"/>
            <a:ext cx="3076098" cy="511175"/>
          </a:xfrm>
          <a:prstGeom prst="rect">
            <a:avLst/>
          </a:prstGeom>
        </p:spPr>
        <p:txBody>
          <a:bodyPr vert="horz" lIns="91405" tIns="45703" rIns="91405" bIns="45703" rtlCol="0"/>
          <a:lstStyle>
            <a:lvl1pPr algn="r">
              <a:defRPr sz="1200"/>
            </a:lvl1pPr>
          </a:lstStyle>
          <a:p>
            <a:endParaRPr lang="tr-TR"/>
          </a:p>
        </p:txBody>
      </p:sp>
      <p:sp>
        <p:nvSpPr>
          <p:cNvPr id="4" name="3 Altbilgi Yer Tutucusu"/>
          <p:cNvSpPr>
            <a:spLocks noGrp="1"/>
          </p:cNvSpPr>
          <p:nvPr>
            <p:ph type="ftr" sz="quarter" idx="2"/>
          </p:nvPr>
        </p:nvSpPr>
        <p:spPr>
          <a:xfrm>
            <a:off x="1" y="9721851"/>
            <a:ext cx="3076099" cy="511175"/>
          </a:xfrm>
          <a:prstGeom prst="rect">
            <a:avLst/>
          </a:prstGeom>
        </p:spPr>
        <p:txBody>
          <a:bodyPr vert="horz" lIns="91405" tIns="45703" rIns="91405" bIns="45703" rtlCol="0" anchor="b"/>
          <a:lstStyle>
            <a:lvl1pPr algn="l">
              <a:defRPr sz="1200"/>
            </a:lvl1pPr>
          </a:lstStyle>
          <a:p>
            <a:endParaRPr lang="tr-TR"/>
          </a:p>
        </p:txBody>
      </p:sp>
      <p:sp>
        <p:nvSpPr>
          <p:cNvPr id="5" name="4 Slayt Numarası Yer Tutucusu"/>
          <p:cNvSpPr>
            <a:spLocks noGrp="1"/>
          </p:cNvSpPr>
          <p:nvPr>
            <p:ph type="sldNum" sz="quarter" idx="3"/>
          </p:nvPr>
        </p:nvSpPr>
        <p:spPr>
          <a:xfrm>
            <a:off x="4021615" y="9721851"/>
            <a:ext cx="3076098" cy="511175"/>
          </a:xfrm>
          <a:prstGeom prst="rect">
            <a:avLst/>
          </a:prstGeom>
        </p:spPr>
        <p:txBody>
          <a:bodyPr vert="horz" lIns="91405" tIns="45703" rIns="91405" bIns="45703" rtlCol="0" anchor="b"/>
          <a:lstStyle>
            <a:lvl1pPr algn="r">
              <a:defRPr sz="1200"/>
            </a:lvl1pPr>
          </a:lstStyle>
          <a:p>
            <a:fld id="{19413987-5BA5-4A2B-84BA-59B6484687A8}" type="slidenum">
              <a:rPr lang="tr-TR" smtClean="0"/>
              <a:pPr/>
              <a:t>‹#›</a:t>
            </a:fld>
            <a:endParaRPr lang="tr-TR"/>
          </a:p>
        </p:txBody>
      </p:sp>
    </p:spTree>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1" y="1"/>
            <a:ext cx="3076099" cy="511175"/>
          </a:xfrm>
          <a:prstGeom prst="rect">
            <a:avLst/>
          </a:prstGeom>
        </p:spPr>
        <p:txBody>
          <a:bodyPr vert="horz" lIns="99028" tIns="49514" rIns="99028" bIns="49514" rtlCol="0"/>
          <a:lstStyle>
            <a:lvl1pPr algn="l" fontAlgn="auto">
              <a:spcBef>
                <a:spcPts val="0"/>
              </a:spcBef>
              <a:spcAft>
                <a:spcPts val="0"/>
              </a:spcAft>
              <a:defRPr sz="1300">
                <a:latin typeface="+mn-lt"/>
                <a:cs typeface="+mn-cs"/>
              </a:defRPr>
            </a:lvl1pPr>
          </a:lstStyle>
          <a:p>
            <a:pPr>
              <a:defRPr/>
            </a:pPr>
            <a:endParaRPr lang="tr-TR"/>
          </a:p>
        </p:txBody>
      </p:sp>
      <p:sp>
        <p:nvSpPr>
          <p:cNvPr id="3" name="2 Veri Yer Tutucusu"/>
          <p:cNvSpPr>
            <a:spLocks noGrp="1"/>
          </p:cNvSpPr>
          <p:nvPr>
            <p:ph type="dt" idx="1"/>
          </p:nvPr>
        </p:nvSpPr>
        <p:spPr>
          <a:xfrm>
            <a:off x="4021615" y="1"/>
            <a:ext cx="3076098" cy="511175"/>
          </a:xfrm>
          <a:prstGeom prst="rect">
            <a:avLst/>
          </a:prstGeom>
        </p:spPr>
        <p:txBody>
          <a:bodyPr vert="horz" lIns="99028" tIns="49514" rIns="99028" bIns="49514" rtlCol="0"/>
          <a:lstStyle>
            <a:lvl1pPr algn="r" fontAlgn="auto">
              <a:spcBef>
                <a:spcPts val="0"/>
              </a:spcBef>
              <a:spcAft>
                <a:spcPts val="0"/>
              </a:spcAft>
              <a:defRPr sz="1300">
                <a:latin typeface="+mn-lt"/>
                <a:cs typeface="+mn-cs"/>
              </a:defRPr>
            </a:lvl1pPr>
          </a:lstStyle>
          <a:p>
            <a:pPr>
              <a:defRPr/>
            </a:pPr>
            <a:endParaRPr lang="tr-TR" dirty="0"/>
          </a:p>
        </p:txBody>
      </p:sp>
      <p:sp>
        <p:nvSpPr>
          <p:cNvPr id="4" name="3 Slayt Görüntüsü Yer Tutucusu"/>
          <p:cNvSpPr>
            <a:spLocks noGrp="1" noRot="1" noChangeAspect="1"/>
          </p:cNvSpPr>
          <p:nvPr>
            <p:ph type="sldImg" idx="2"/>
          </p:nvPr>
        </p:nvSpPr>
        <p:spPr>
          <a:xfrm>
            <a:off x="992188" y="769938"/>
            <a:ext cx="5114925" cy="3835400"/>
          </a:xfrm>
          <a:prstGeom prst="rect">
            <a:avLst/>
          </a:prstGeom>
          <a:noFill/>
          <a:ln w="12700">
            <a:solidFill>
              <a:prstClr val="black"/>
            </a:solidFill>
          </a:ln>
        </p:spPr>
        <p:txBody>
          <a:bodyPr vert="horz" lIns="99028" tIns="49514" rIns="99028" bIns="49514" rtlCol="0" anchor="ctr"/>
          <a:lstStyle/>
          <a:p>
            <a:pPr lvl="0"/>
            <a:endParaRPr lang="tr-TR" noProof="0"/>
          </a:p>
        </p:txBody>
      </p:sp>
      <p:sp>
        <p:nvSpPr>
          <p:cNvPr id="5" name="4 Not Yer Tutucusu"/>
          <p:cNvSpPr>
            <a:spLocks noGrp="1"/>
          </p:cNvSpPr>
          <p:nvPr>
            <p:ph type="body" sz="quarter" idx="3"/>
          </p:nvPr>
        </p:nvSpPr>
        <p:spPr>
          <a:xfrm>
            <a:off x="710723" y="4860926"/>
            <a:ext cx="5679440" cy="4605338"/>
          </a:xfrm>
          <a:prstGeom prst="rect">
            <a:avLst/>
          </a:prstGeom>
        </p:spPr>
        <p:txBody>
          <a:bodyPr vert="horz" lIns="99028" tIns="49514" rIns="99028" bIns="49514" rtlCol="0">
            <a:normAutofit/>
          </a:body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endParaRPr lang="tr-TR" noProof="0"/>
          </a:p>
        </p:txBody>
      </p:sp>
      <p:sp>
        <p:nvSpPr>
          <p:cNvPr id="6" name="5 Altbilgi Yer Tutucusu"/>
          <p:cNvSpPr>
            <a:spLocks noGrp="1"/>
          </p:cNvSpPr>
          <p:nvPr>
            <p:ph type="ftr" sz="quarter" idx="4"/>
          </p:nvPr>
        </p:nvSpPr>
        <p:spPr>
          <a:xfrm>
            <a:off x="1" y="9721851"/>
            <a:ext cx="3076099" cy="511175"/>
          </a:xfrm>
          <a:prstGeom prst="rect">
            <a:avLst/>
          </a:prstGeom>
        </p:spPr>
        <p:txBody>
          <a:bodyPr vert="horz" lIns="99028" tIns="49514" rIns="99028" bIns="49514" rtlCol="0" anchor="b"/>
          <a:lstStyle>
            <a:lvl1pPr algn="l" fontAlgn="auto">
              <a:spcBef>
                <a:spcPts val="0"/>
              </a:spcBef>
              <a:spcAft>
                <a:spcPts val="0"/>
              </a:spcAft>
              <a:defRPr sz="1300">
                <a:latin typeface="+mn-lt"/>
                <a:cs typeface="+mn-cs"/>
              </a:defRPr>
            </a:lvl1pPr>
          </a:lstStyle>
          <a:p>
            <a:pPr>
              <a:defRPr/>
            </a:pPr>
            <a:endParaRPr lang="tr-TR"/>
          </a:p>
        </p:txBody>
      </p:sp>
      <p:sp>
        <p:nvSpPr>
          <p:cNvPr id="7" name="6 Slayt Numarası Yer Tutucusu"/>
          <p:cNvSpPr>
            <a:spLocks noGrp="1"/>
          </p:cNvSpPr>
          <p:nvPr>
            <p:ph type="sldNum" sz="quarter" idx="5"/>
          </p:nvPr>
        </p:nvSpPr>
        <p:spPr>
          <a:xfrm>
            <a:off x="4021615" y="9721851"/>
            <a:ext cx="3076098" cy="511175"/>
          </a:xfrm>
          <a:prstGeom prst="rect">
            <a:avLst/>
          </a:prstGeom>
        </p:spPr>
        <p:txBody>
          <a:bodyPr vert="horz" lIns="99028" tIns="49514" rIns="99028" bIns="49514" rtlCol="0" anchor="b"/>
          <a:lstStyle>
            <a:lvl1pPr algn="r" fontAlgn="auto">
              <a:spcBef>
                <a:spcPts val="0"/>
              </a:spcBef>
              <a:spcAft>
                <a:spcPts val="0"/>
              </a:spcAft>
              <a:defRPr sz="1300">
                <a:latin typeface="+mn-lt"/>
                <a:cs typeface="+mn-cs"/>
              </a:defRPr>
            </a:lvl1pPr>
          </a:lstStyle>
          <a:p>
            <a:pPr>
              <a:defRPr/>
            </a:pPr>
            <a:fld id="{40CFA9F4-E842-4EE8-A49F-D9495B9C15B9}" type="slidenum">
              <a:rPr lang="tr-TR"/>
              <a:pPr>
                <a:defRPr/>
              </a:pPr>
              <a:t>‹#›</a:t>
            </a:fld>
            <a:endParaRPr lang="tr-TR"/>
          </a:p>
        </p:txBody>
      </p:sp>
    </p:spTree>
    <p:extLst>
      <p:ext uri="{BB962C8B-B14F-4D97-AF65-F5344CB8AC3E}">
        <p14:creationId xmlns="" xmlns:p14="http://schemas.microsoft.com/office/powerpoint/2010/main" val="2233082177"/>
      </p:ext>
    </p:extLst>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pPr>
              <a:defRPr/>
            </a:pPr>
            <a:fld id="{40CFA9F4-E842-4EE8-A49F-D9495B9C15B9}" type="slidenum">
              <a:rPr lang="tr-TR" smtClean="0"/>
              <a:pPr>
                <a:defRPr/>
              </a:pPr>
              <a:t>1</a:t>
            </a:fld>
            <a:endParaRPr lang="tr-TR"/>
          </a:p>
        </p:txBody>
      </p:sp>
      <p:sp>
        <p:nvSpPr>
          <p:cNvPr id="8" name="7 Veri Yer Tutucusu"/>
          <p:cNvSpPr>
            <a:spLocks noGrp="1"/>
          </p:cNvSpPr>
          <p:nvPr>
            <p:ph type="dt" idx="12"/>
          </p:nvPr>
        </p:nvSpPr>
        <p:spPr/>
        <p:txBody>
          <a:bodyPr/>
          <a:lstStyle/>
          <a:p>
            <a:pPr>
              <a:defRPr/>
            </a:pPr>
            <a:endParaRPr lang="tr-T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p:txBody>
          <a:bodyPr/>
          <a:lstStyle/>
          <a:p>
            <a:pPr>
              <a:defRPr/>
            </a:pPr>
            <a:fld id="{AAD85F2C-2FD3-4D1D-8C18-CB4EAA5A029B}" type="slidenum">
              <a:rPr lang="tr-TR" altLang="tr-TR" smtClean="0"/>
              <a:pPr>
                <a:defRPr/>
              </a:pPr>
              <a:t>38</a:t>
            </a:fld>
            <a:endParaRPr lang="tr-TR" altLang="tr-TR" smtClean="0"/>
          </a:p>
        </p:txBody>
      </p:sp>
      <p:sp>
        <p:nvSpPr>
          <p:cNvPr id="849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499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tr-TR" smtClean="0"/>
          </a:p>
        </p:txBody>
      </p:sp>
      <p:sp>
        <p:nvSpPr>
          <p:cNvPr id="8" name="7 Veri Yer Tutucusu"/>
          <p:cNvSpPr>
            <a:spLocks noGrp="1"/>
          </p:cNvSpPr>
          <p:nvPr>
            <p:ph type="dt" idx="11"/>
          </p:nvPr>
        </p:nvSpPr>
        <p:spPr/>
        <p:txBody>
          <a:bodyPr/>
          <a:lstStyle/>
          <a:p>
            <a:pPr>
              <a:defRPr/>
            </a:pPr>
            <a:endParaRPr lang="tr-TR"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pic>
        <p:nvPicPr>
          <p:cNvPr id="4" name="15 Resim" descr="Arka Fon.jpg"/>
          <p:cNvPicPr>
            <a:picLocks noChangeAspect="1"/>
          </p:cNvPicPr>
          <p:nvPr userDrawn="1"/>
        </p:nvPicPr>
        <p:blipFill>
          <a:blip r:embed="rId2" cstate="print"/>
          <a:srcRect/>
          <a:stretch>
            <a:fillRect/>
          </a:stretch>
        </p:blipFill>
        <p:spPr bwMode="auto">
          <a:xfrm>
            <a:off x="0" y="0"/>
            <a:ext cx="9136063" cy="6858000"/>
          </a:xfrm>
          <a:prstGeom prst="rect">
            <a:avLst/>
          </a:prstGeom>
          <a:noFill/>
          <a:ln w="9525">
            <a:noFill/>
            <a:miter lim="800000"/>
            <a:headEnd/>
            <a:tailEnd/>
          </a:ln>
        </p:spPr>
      </p:pic>
      <p:pic>
        <p:nvPicPr>
          <p:cNvPr id="5" name="Picture 6" descr="IMG_2590"/>
          <p:cNvPicPr>
            <a:picLocks noChangeAspect="1" noChangeArrowheads="1"/>
          </p:cNvPicPr>
          <p:nvPr userDrawn="1"/>
        </p:nvPicPr>
        <p:blipFill>
          <a:blip r:embed="rId3" cstate="print"/>
          <a:srcRect/>
          <a:stretch>
            <a:fillRect/>
          </a:stretch>
        </p:blipFill>
        <p:spPr bwMode="auto">
          <a:xfrm>
            <a:off x="357188" y="3214688"/>
            <a:ext cx="8370887" cy="1571625"/>
          </a:xfrm>
          <a:prstGeom prst="rect">
            <a:avLst/>
          </a:prstGeom>
          <a:noFill/>
          <a:ln w="9525">
            <a:noFill/>
            <a:miter lim="800000"/>
            <a:headEnd/>
            <a:tailEnd/>
          </a:ln>
        </p:spPr>
      </p:pic>
      <p:pic>
        <p:nvPicPr>
          <p:cNvPr id="6" name="Picture 31" descr="umelogo"/>
          <p:cNvPicPr>
            <a:picLocks noChangeAspect="1" noChangeArrowheads="1"/>
          </p:cNvPicPr>
          <p:nvPr userDrawn="1"/>
        </p:nvPicPr>
        <p:blipFill>
          <a:blip r:embed="rId4" cstate="print"/>
          <a:srcRect/>
          <a:stretch>
            <a:fillRect/>
          </a:stretch>
        </p:blipFill>
        <p:spPr bwMode="auto">
          <a:xfrm>
            <a:off x="4000496" y="285728"/>
            <a:ext cx="1183811" cy="1428738"/>
          </a:xfrm>
          <a:prstGeom prst="rect">
            <a:avLst/>
          </a:prstGeom>
          <a:noFill/>
          <a:ln w="9525">
            <a:noFill/>
            <a:miter lim="800000"/>
            <a:headEnd/>
            <a:tailEnd/>
          </a:ln>
        </p:spPr>
      </p:pic>
      <p:sp>
        <p:nvSpPr>
          <p:cNvPr id="2" name="1 Başlık"/>
          <p:cNvSpPr>
            <a:spLocks noGrp="1"/>
          </p:cNvSpPr>
          <p:nvPr>
            <p:ph type="ctrTitle"/>
          </p:nvPr>
        </p:nvSpPr>
        <p:spPr>
          <a:xfrm>
            <a:off x="357158" y="2000240"/>
            <a:ext cx="8358246" cy="1184273"/>
          </a:xfrm>
        </p:spPr>
        <p:txBody>
          <a:bodyPr>
            <a:normAutofit/>
          </a:bodyPr>
          <a:lstStyle>
            <a:lvl1pPr algn="ctr">
              <a:defRPr sz="4800" b="1">
                <a:solidFill>
                  <a:schemeClr val="accent2">
                    <a:lumMod val="50000"/>
                  </a:schemeClr>
                </a:solidFill>
                <a:latin typeface="Arial" pitchFamily="34" charset="0"/>
                <a:cs typeface="Arial" pitchFamily="34" charset="0"/>
              </a:defRPr>
            </a:lvl1pPr>
          </a:lstStyle>
          <a:p>
            <a:r>
              <a:rPr lang="tr-TR" noProof="0" dirty="0" smtClean="0"/>
              <a:t>Asıl başlık stili için tıklatın</a:t>
            </a:r>
            <a:endParaRPr lang="tr-TR" noProof="0" dirty="0"/>
          </a:p>
        </p:txBody>
      </p:sp>
      <p:sp>
        <p:nvSpPr>
          <p:cNvPr id="3" name="2 Alt Başlık"/>
          <p:cNvSpPr>
            <a:spLocks noGrp="1"/>
          </p:cNvSpPr>
          <p:nvPr>
            <p:ph type="subTitle" idx="1"/>
          </p:nvPr>
        </p:nvSpPr>
        <p:spPr>
          <a:xfrm>
            <a:off x="1428728" y="4857760"/>
            <a:ext cx="6400800" cy="1357322"/>
          </a:xfrm>
          <a:noFill/>
          <a:ln w="9525">
            <a:noFill/>
            <a:miter lim="800000"/>
            <a:headEnd/>
            <a:tailEnd/>
          </a:ln>
        </p:spPr>
        <p:txBody>
          <a:bodyPr anchor="ctr">
            <a:noAutofit/>
          </a:bodyPr>
          <a:lstStyle>
            <a:lvl1pPr marL="0" indent="0" algn="ctr" rtl="0" eaLnBrk="0" fontAlgn="base" hangingPunct="0">
              <a:spcBef>
                <a:spcPct val="0"/>
              </a:spcBef>
              <a:spcAft>
                <a:spcPct val="0"/>
              </a:spcAft>
              <a:buNone/>
              <a:defRPr lang="en-US" sz="2400" b="1" kern="1200" noProof="0" dirty="0">
                <a:solidFill>
                  <a:schemeClr val="accent2">
                    <a:lumMod val="50000"/>
                  </a:schemeClr>
                </a:solidFill>
                <a:latin typeface="Arial"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7" name="3 Veri Yer Tutucusu"/>
          <p:cNvSpPr>
            <a:spLocks noGrp="1"/>
          </p:cNvSpPr>
          <p:nvPr>
            <p:ph type="dt" sz="half" idx="10"/>
          </p:nvPr>
        </p:nvSpPr>
        <p:spPr/>
        <p:txBody>
          <a:bodyPr/>
          <a:lstStyle>
            <a:lvl1pPr>
              <a:defRPr>
                <a:latin typeface="Futura Bk BT" pitchFamily="34" charset="0"/>
              </a:defRPr>
            </a:lvl1pPr>
          </a:lstStyle>
          <a:p>
            <a:pPr>
              <a:defRPr/>
            </a:pPr>
            <a:endParaRPr lang="en-US" dirty="0"/>
          </a:p>
        </p:txBody>
      </p:sp>
      <p:sp>
        <p:nvSpPr>
          <p:cNvPr id="8" name="4 Altbilgi Yer Tutucusu"/>
          <p:cNvSpPr>
            <a:spLocks noGrp="1"/>
          </p:cNvSpPr>
          <p:nvPr>
            <p:ph type="ftr" sz="quarter" idx="11"/>
          </p:nvPr>
        </p:nvSpPr>
        <p:spPr/>
        <p:txBody>
          <a:bodyPr/>
          <a:lstStyle>
            <a:lvl1pPr>
              <a:defRPr>
                <a:latin typeface="Futura Bk BT" pitchFamily="34" charset="0"/>
              </a:defRPr>
            </a:lvl1pPr>
          </a:lstStyle>
          <a:p>
            <a:pPr>
              <a:defRPr/>
            </a:pPr>
            <a:endParaRPr lang="tr-TR"/>
          </a:p>
        </p:txBody>
      </p:sp>
      <p:sp>
        <p:nvSpPr>
          <p:cNvPr id="9" name="5 Slayt Numarası Yer Tutucusu"/>
          <p:cNvSpPr>
            <a:spLocks noGrp="1"/>
          </p:cNvSpPr>
          <p:nvPr>
            <p:ph type="sldNum" sz="quarter" idx="12"/>
          </p:nvPr>
        </p:nvSpPr>
        <p:spPr/>
        <p:txBody>
          <a:bodyPr/>
          <a:lstStyle>
            <a:lvl1pPr>
              <a:defRPr>
                <a:latin typeface="Futura Bk BT" pitchFamily="34" charset="0"/>
              </a:defRPr>
            </a:lvl1pPr>
          </a:lstStyle>
          <a:p>
            <a:pPr>
              <a:defRPr/>
            </a:pPr>
            <a:fld id="{478C5068-0F73-43C2-AF46-5844E215FDDD}"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Boş">
    <p:spTree>
      <p:nvGrpSpPr>
        <p:cNvPr id="1" name=""/>
        <p:cNvGrpSpPr/>
        <p:nvPr/>
      </p:nvGrpSpPr>
      <p:grpSpPr>
        <a:xfrm>
          <a:off x="0" y="0"/>
          <a:ext cx="0" cy="0"/>
          <a:chOff x="0" y="0"/>
          <a:chExt cx="0" cy="0"/>
        </a:xfrm>
      </p:grpSpPr>
      <p:sp>
        <p:nvSpPr>
          <p:cNvPr id="2" name="Rectangle 22"/>
          <p:cNvSpPr>
            <a:spLocks noGrp="1" noChangeArrowheads="1"/>
          </p:cNvSpPr>
          <p:nvPr>
            <p:ph type="sldNum" sz="quarter" idx="10"/>
          </p:nvPr>
        </p:nvSpPr>
        <p:spPr>
          <a:ln/>
        </p:spPr>
        <p:txBody>
          <a:bodyPr/>
          <a:lstStyle>
            <a:lvl1pPr>
              <a:defRPr/>
            </a:lvl1pPr>
          </a:lstStyle>
          <a:p>
            <a:pPr>
              <a:defRPr/>
            </a:pPr>
            <a:fld id="{8CDAA4C1-7342-456E-8EC8-9B99BD4591F4}" type="slidenum">
              <a:rPr lang="en-US"/>
              <a:pPr>
                <a:defRPr/>
              </a:pPr>
              <a:t>‹#›</a:t>
            </a:fld>
            <a:endParaRPr lang="en-US"/>
          </a:p>
        </p:txBody>
      </p:sp>
      <p:sp>
        <p:nvSpPr>
          <p:cNvPr id="3" name="Title 2"/>
          <p:cNvSpPr>
            <a:spLocks noGrp="1"/>
          </p:cNvSpPr>
          <p:nvPr>
            <p:ph type="title"/>
          </p:nvPr>
        </p:nvSpPr>
        <p:spPr/>
        <p:txBody>
          <a:bodyPr/>
          <a:lstStyle/>
          <a:p>
            <a:r>
              <a:rPr lang="en-US" dirty="0" smtClean="0"/>
              <a:t>Click to edit Master title style</a:t>
            </a:r>
            <a:endParaRPr lang="tr-T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1_Boş">
    <p:spTree>
      <p:nvGrpSpPr>
        <p:cNvPr id="1" name=""/>
        <p:cNvGrpSpPr/>
        <p:nvPr/>
      </p:nvGrpSpPr>
      <p:grpSpPr>
        <a:xfrm>
          <a:off x="0" y="0"/>
          <a:ext cx="0" cy="0"/>
          <a:chOff x="0" y="0"/>
          <a:chExt cx="0" cy="0"/>
        </a:xfrm>
      </p:grpSpPr>
      <p:sp>
        <p:nvSpPr>
          <p:cNvPr id="2" name="Rectangle 22"/>
          <p:cNvSpPr>
            <a:spLocks noGrp="1" noChangeArrowheads="1"/>
          </p:cNvSpPr>
          <p:nvPr>
            <p:ph type="sldNum" sz="quarter" idx="10"/>
          </p:nvPr>
        </p:nvSpPr>
        <p:spPr>
          <a:ln/>
        </p:spPr>
        <p:txBody>
          <a:bodyPr/>
          <a:lstStyle>
            <a:lvl1pPr>
              <a:defRPr/>
            </a:lvl1pPr>
          </a:lstStyle>
          <a:p>
            <a:pPr>
              <a:defRPr/>
            </a:pPr>
            <a:fld id="{56A45F5D-FCDE-44D0-A41D-41D95D6DCDE3}" type="slidenum">
              <a:rPr lang="tr-TR"/>
              <a:pPr>
                <a:defRP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Başlık Slaydı">
    <p:spTree>
      <p:nvGrpSpPr>
        <p:cNvPr id="1" name=""/>
        <p:cNvGrpSpPr/>
        <p:nvPr/>
      </p:nvGrpSpPr>
      <p:grpSpPr>
        <a:xfrm>
          <a:off x="0" y="0"/>
          <a:ext cx="0" cy="0"/>
          <a:chOff x="0" y="0"/>
          <a:chExt cx="0" cy="0"/>
        </a:xfrm>
      </p:grpSpPr>
      <p:pic>
        <p:nvPicPr>
          <p:cNvPr id="4" name="15 Resim" descr="Arka Fon.jpg"/>
          <p:cNvPicPr>
            <a:picLocks noChangeAspect="1"/>
          </p:cNvPicPr>
          <p:nvPr userDrawn="1"/>
        </p:nvPicPr>
        <p:blipFill>
          <a:blip r:embed="rId2" cstate="print"/>
          <a:srcRect/>
          <a:stretch>
            <a:fillRect/>
          </a:stretch>
        </p:blipFill>
        <p:spPr bwMode="auto">
          <a:xfrm>
            <a:off x="0" y="0"/>
            <a:ext cx="9136063" cy="6858000"/>
          </a:xfrm>
          <a:prstGeom prst="rect">
            <a:avLst/>
          </a:prstGeom>
          <a:noFill/>
          <a:ln w="9525">
            <a:noFill/>
            <a:miter lim="800000"/>
            <a:headEnd/>
            <a:tailEnd/>
          </a:ln>
        </p:spPr>
      </p:pic>
      <p:pic>
        <p:nvPicPr>
          <p:cNvPr id="6" name="Picture 31" descr="umelogo"/>
          <p:cNvPicPr>
            <a:picLocks noChangeAspect="1" noChangeArrowheads="1"/>
          </p:cNvPicPr>
          <p:nvPr userDrawn="1"/>
        </p:nvPicPr>
        <p:blipFill>
          <a:blip r:embed="rId3" cstate="print"/>
          <a:srcRect/>
          <a:stretch>
            <a:fillRect/>
          </a:stretch>
        </p:blipFill>
        <p:spPr bwMode="auto">
          <a:xfrm>
            <a:off x="4000496" y="285728"/>
            <a:ext cx="1183811" cy="1428738"/>
          </a:xfrm>
          <a:prstGeom prst="rect">
            <a:avLst/>
          </a:prstGeom>
          <a:noFill/>
          <a:ln w="9525">
            <a:noFill/>
            <a:miter lim="800000"/>
            <a:headEnd/>
            <a:tailEnd/>
          </a:ln>
        </p:spPr>
      </p:pic>
      <p:sp>
        <p:nvSpPr>
          <p:cNvPr id="7" name="3 Veri Yer Tutucusu"/>
          <p:cNvSpPr>
            <a:spLocks noGrp="1"/>
          </p:cNvSpPr>
          <p:nvPr>
            <p:ph type="dt" sz="half" idx="10"/>
          </p:nvPr>
        </p:nvSpPr>
        <p:spPr/>
        <p:txBody>
          <a:bodyPr/>
          <a:lstStyle>
            <a:lvl1pPr>
              <a:defRPr>
                <a:latin typeface="Futura Bk BT" pitchFamily="34" charset="0"/>
              </a:defRPr>
            </a:lvl1pPr>
          </a:lstStyle>
          <a:p>
            <a:pPr>
              <a:defRPr/>
            </a:pPr>
            <a:endParaRPr lang="en-US" dirty="0"/>
          </a:p>
        </p:txBody>
      </p:sp>
      <p:sp>
        <p:nvSpPr>
          <p:cNvPr id="8" name="4 Altbilgi Yer Tutucusu"/>
          <p:cNvSpPr>
            <a:spLocks noGrp="1"/>
          </p:cNvSpPr>
          <p:nvPr>
            <p:ph type="ftr" sz="quarter" idx="11"/>
          </p:nvPr>
        </p:nvSpPr>
        <p:spPr/>
        <p:txBody>
          <a:bodyPr/>
          <a:lstStyle>
            <a:lvl1pPr>
              <a:defRPr>
                <a:latin typeface="Futura Bk BT" pitchFamily="34" charset="0"/>
              </a:defRPr>
            </a:lvl1pPr>
          </a:lstStyle>
          <a:p>
            <a:pPr>
              <a:defRPr/>
            </a:pPr>
            <a:endParaRPr lang="tr-TR"/>
          </a:p>
        </p:txBody>
      </p:sp>
      <p:sp>
        <p:nvSpPr>
          <p:cNvPr id="9" name="5 Slayt Numarası Yer Tutucusu"/>
          <p:cNvSpPr>
            <a:spLocks noGrp="1"/>
          </p:cNvSpPr>
          <p:nvPr>
            <p:ph type="sldNum" sz="quarter" idx="12"/>
          </p:nvPr>
        </p:nvSpPr>
        <p:spPr/>
        <p:txBody>
          <a:bodyPr/>
          <a:lstStyle>
            <a:lvl1pPr>
              <a:defRPr>
                <a:latin typeface="Futura Bk BT" pitchFamily="34" charset="0"/>
              </a:defRPr>
            </a:lvl1pPr>
          </a:lstStyle>
          <a:p>
            <a:pPr>
              <a:defRPr/>
            </a:pPr>
            <a:fld id="{478C5068-0F73-43C2-AF46-5844E215FDDD}"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Başlık Slaydı">
    <p:spTree>
      <p:nvGrpSpPr>
        <p:cNvPr id="1" name=""/>
        <p:cNvGrpSpPr/>
        <p:nvPr/>
      </p:nvGrpSpPr>
      <p:grpSpPr>
        <a:xfrm>
          <a:off x="0" y="0"/>
          <a:ext cx="0" cy="0"/>
          <a:chOff x="0" y="0"/>
          <a:chExt cx="0" cy="0"/>
        </a:xfrm>
      </p:grpSpPr>
      <p:pic>
        <p:nvPicPr>
          <p:cNvPr id="4" name="15 Resim" descr="Arka Fon.jpg"/>
          <p:cNvPicPr>
            <a:picLocks noChangeAspect="1"/>
          </p:cNvPicPr>
          <p:nvPr userDrawn="1"/>
        </p:nvPicPr>
        <p:blipFill>
          <a:blip r:embed="rId2" cstate="print"/>
          <a:srcRect/>
          <a:stretch>
            <a:fillRect/>
          </a:stretch>
        </p:blipFill>
        <p:spPr bwMode="auto">
          <a:xfrm>
            <a:off x="0" y="0"/>
            <a:ext cx="9136063" cy="6858000"/>
          </a:xfrm>
          <a:prstGeom prst="rect">
            <a:avLst/>
          </a:prstGeom>
          <a:noFill/>
          <a:ln w="9525">
            <a:noFill/>
            <a:miter lim="800000"/>
            <a:headEnd/>
            <a:tailEnd/>
          </a:ln>
        </p:spPr>
      </p:pic>
      <p:pic>
        <p:nvPicPr>
          <p:cNvPr id="5" name="Picture 6" descr="IMG_2590"/>
          <p:cNvPicPr>
            <a:picLocks noChangeAspect="1" noChangeArrowheads="1"/>
          </p:cNvPicPr>
          <p:nvPr userDrawn="1"/>
        </p:nvPicPr>
        <p:blipFill>
          <a:blip r:embed="rId3" cstate="print"/>
          <a:srcRect/>
          <a:stretch>
            <a:fillRect/>
          </a:stretch>
        </p:blipFill>
        <p:spPr bwMode="auto">
          <a:xfrm>
            <a:off x="357158" y="2857496"/>
            <a:ext cx="8370887" cy="1571625"/>
          </a:xfrm>
          <a:prstGeom prst="rect">
            <a:avLst/>
          </a:prstGeom>
          <a:noFill/>
          <a:ln w="9525">
            <a:noFill/>
            <a:miter lim="800000"/>
            <a:headEnd/>
            <a:tailEnd/>
          </a:ln>
        </p:spPr>
      </p:pic>
      <p:pic>
        <p:nvPicPr>
          <p:cNvPr id="6" name="Picture 31" descr="umelogo"/>
          <p:cNvPicPr>
            <a:picLocks noChangeAspect="1" noChangeArrowheads="1"/>
          </p:cNvPicPr>
          <p:nvPr userDrawn="1"/>
        </p:nvPicPr>
        <p:blipFill>
          <a:blip r:embed="rId4" cstate="print"/>
          <a:srcRect/>
          <a:stretch>
            <a:fillRect/>
          </a:stretch>
        </p:blipFill>
        <p:spPr bwMode="auto">
          <a:xfrm>
            <a:off x="4000496" y="500042"/>
            <a:ext cx="1183811" cy="1428738"/>
          </a:xfrm>
          <a:prstGeom prst="rect">
            <a:avLst/>
          </a:prstGeom>
          <a:noFill/>
          <a:ln w="9525">
            <a:noFill/>
            <a:miter lim="800000"/>
            <a:headEnd/>
            <a:tailEnd/>
          </a:ln>
        </p:spPr>
      </p:pic>
      <p:sp>
        <p:nvSpPr>
          <p:cNvPr id="2" name="1 Başlık"/>
          <p:cNvSpPr>
            <a:spLocks noGrp="1"/>
          </p:cNvSpPr>
          <p:nvPr>
            <p:ph type="ctrTitle"/>
          </p:nvPr>
        </p:nvSpPr>
        <p:spPr>
          <a:xfrm>
            <a:off x="357158" y="2000240"/>
            <a:ext cx="8358246" cy="1184273"/>
          </a:xfrm>
        </p:spPr>
        <p:txBody>
          <a:bodyPr>
            <a:normAutofit/>
          </a:bodyPr>
          <a:lstStyle>
            <a:lvl1pPr algn="ctr">
              <a:defRPr sz="4800" b="1">
                <a:solidFill>
                  <a:schemeClr val="accent2">
                    <a:lumMod val="50000"/>
                  </a:schemeClr>
                </a:solidFill>
                <a:latin typeface="Arial" pitchFamily="34" charset="0"/>
                <a:cs typeface="Arial" pitchFamily="34" charset="0"/>
              </a:defRPr>
            </a:lvl1pPr>
          </a:lstStyle>
          <a:p>
            <a:r>
              <a:rPr lang="tr-TR" noProof="0" dirty="0" smtClean="0"/>
              <a:t>Asıl başlık stili için tıklatın</a:t>
            </a:r>
            <a:endParaRPr lang="tr-TR" noProof="0" dirty="0"/>
          </a:p>
        </p:txBody>
      </p:sp>
      <p:sp>
        <p:nvSpPr>
          <p:cNvPr id="3" name="2 Alt Başlık"/>
          <p:cNvSpPr>
            <a:spLocks noGrp="1"/>
          </p:cNvSpPr>
          <p:nvPr>
            <p:ph type="subTitle" idx="1"/>
          </p:nvPr>
        </p:nvSpPr>
        <p:spPr>
          <a:xfrm>
            <a:off x="1428728" y="4857760"/>
            <a:ext cx="6400800" cy="1357322"/>
          </a:xfrm>
          <a:noFill/>
          <a:ln w="9525">
            <a:noFill/>
            <a:miter lim="800000"/>
            <a:headEnd/>
            <a:tailEnd/>
          </a:ln>
        </p:spPr>
        <p:txBody>
          <a:bodyPr anchor="ctr">
            <a:noAutofit/>
          </a:bodyPr>
          <a:lstStyle>
            <a:lvl1pPr marL="0" indent="0" algn="ctr" rtl="0" eaLnBrk="0" fontAlgn="base" hangingPunct="0">
              <a:spcBef>
                <a:spcPct val="0"/>
              </a:spcBef>
              <a:spcAft>
                <a:spcPct val="0"/>
              </a:spcAft>
              <a:buNone/>
              <a:defRPr lang="en-US" sz="2400" b="1" kern="1200" noProof="0" dirty="0">
                <a:solidFill>
                  <a:schemeClr val="accent2">
                    <a:lumMod val="50000"/>
                  </a:schemeClr>
                </a:solidFill>
                <a:latin typeface="Arial"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7" name="3 Veri Yer Tutucusu"/>
          <p:cNvSpPr>
            <a:spLocks noGrp="1"/>
          </p:cNvSpPr>
          <p:nvPr>
            <p:ph type="dt" sz="half" idx="10"/>
          </p:nvPr>
        </p:nvSpPr>
        <p:spPr/>
        <p:txBody>
          <a:bodyPr/>
          <a:lstStyle>
            <a:lvl1pPr>
              <a:defRPr>
                <a:latin typeface="Futura Bk BT" pitchFamily="34" charset="0"/>
              </a:defRPr>
            </a:lvl1pPr>
          </a:lstStyle>
          <a:p>
            <a:pPr>
              <a:defRPr/>
            </a:pPr>
            <a:endParaRPr lang="en-US" dirty="0"/>
          </a:p>
        </p:txBody>
      </p:sp>
      <p:sp>
        <p:nvSpPr>
          <p:cNvPr id="8" name="4 Altbilgi Yer Tutucusu"/>
          <p:cNvSpPr>
            <a:spLocks noGrp="1"/>
          </p:cNvSpPr>
          <p:nvPr>
            <p:ph type="ftr" sz="quarter" idx="11"/>
          </p:nvPr>
        </p:nvSpPr>
        <p:spPr/>
        <p:txBody>
          <a:bodyPr/>
          <a:lstStyle>
            <a:lvl1pPr>
              <a:defRPr>
                <a:latin typeface="Futura Bk BT" pitchFamily="34" charset="0"/>
              </a:defRPr>
            </a:lvl1pPr>
          </a:lstStyle>
          <a:p>
            <a:pPr>
              <a:defRPr/>
            </a:pPr>
            <a:endParaRPr lang="tr-TR"/>
          </a:p>
        </p:txBody>
      </p:sp>
      <p:sp>
        <p:nvSpPr>
          <p:cNvPr id="9" name="5 Slayt Numarası Yer Tutucusu"/>
          <p:cNvSpPr>
            <a:spLocks noGrp="1"/>
          </p:cNvSpPr>
          <p:nvPr>
            <p:ph type="sldNum" sz="quarter" idx="12"/>
          </p:nvPr>
        </p:nvSpPr>
        <p:spPr/>
        <p:txBody>
          <a:bodyPr/>
          <a:lstStyle>
            <a:lvl1pPr>
              <a:defRPr>
                <a:latin typeface="Futura Bk BT" pitchFamily="34" charset="0"/>
              </a:defRPr>
            </a:lvl1pPr>
          </a:lstStyle>
          <a:p>
            <a:pPr>
              <a:defRPr/>
            </a:pPr>
            <a:fld id="{478C5068-0F73-43C2-AF46-5844E215FDDD}"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395536" y="0"/>
            <a:ext cx="7776864" cy="706090"/>
          </a:xfrm>
        </p:spPr>
        <p:txBody>
          <a:bodyPr>
            <a:normAutofit/>
          </a:bodyPr>
          <a:lstStyle>
            <a:lvl1pPr>
              <a:defRPr sz="3200" b="1">
                <a:latin typeface="Arial" pitchFamily="34" charset="0"/>
                <a:cs typeface="Arial" pitchFamily="34" charset="0"/>
              </a:defRPr>
            </a:lvl1pPr>
          </a:lstStyle>
          <a:p>
            <a:r>
              <a:rPr lang="tr-TR" noProof="0" dirty="0" smtClean="0"/>
              <a:t>Asıl başlık stili için tıklatın</a:t>
            </a:r>
            <a:endParaRPr lang="tr-TR" noProof="0" dirty="0"/>
          </a:p>
        </p:txBody>
      </p:sp>
      <p:sp>
        <p:nvSpPr>
          <p:cNvPr id="3" name="2 İçerik Yer Tutucusu"/>
          <p:cNvSpPr>
            <a:spLocks noGrp="1"/>
          </p:cNvSpPr>
          <p:nvPr>
            <p:ph idx="1"/>
          </p:nvPr>
        </p:nvSpPr>
        <p:spPr>
          <a:xfrm>
            <a:off x="714400" y="1052736"/>
            <a:ext cx="7715200" cy="5073427"/>
          </a:xfrm>
        </p:spPr>
        <p:txBody>
          <a:bodyPr>
            <a:normAutofit/>
          </a:bodyPr>
          <a:lstStyle>
            <a:lvl1pPr>
              <a:defRPr sz="3200">
                <a:latin typeface="Arial" pitchFamily="34" charset="0"/>
                <a:cs typeface="Arial" pitchFamily="34" charset="0"/>
              </a:defRPr>
            </a:lvl1pPr>
            <a:lvl2pPr>
              <a:defRPr sz="2800">
                <a:latin typeface="Arial" pitchFamily="34" charset="0"/>
                <a:cs typeface="Arial" pitchFamily="34" charset="0"/>
              </a:defRPr>
            </a:lvl2pPr>
            <a:lvl3pPr>
              <a:defRPr sz="2400">
                <a:latin typeface="Arial" pitchFamily="34" charset="0"/>
                <a:cs typeface="Arial" pitchFamily="34" charset="0"/>
              </a:defRPr>
            </a:lvl3pPr>
            <a:lvl4pPr>
              <a:defRPr sz="2000">
                <a:latin typeface="Arial" pitchFamily="34" charset="0"/>
                <a:cs typeface="Arial" pitchFamily="34" charset="0"/>
              </a:defRPr>
            </a:lvl4pPr>
            <a:lvl5pPr>
              <a:defRPr sz="2000">
                <a:latin typeface="Arial" pitchFamily="34" charset="0"/>
                <a:cs typeface="Arial" pitchFamily="34" charset="0"/>
              </a:defRPr>
            </a:lvl5pPr>
          </a:lstStyle>
          <a:p>
            <a:pPr lvl="0"/>
            <a:r>
              <a:rPr lang="tr-TR" noProof="0" dirty="0" smtClean="0"/>
              <a:t>Asıl metin stillerini düzenlemek için tıklatın</a:t>
            </a:r>
          </a:p>
          <a:p>
            <a:pPr lvl="1"/>
            <a:r>
              <a:rPr lang="tr-TR" noProof="0" dirty="0" smtClean="0"/>
              <a:t>İkinci düzey</a:t>
            </a:r>
          </a:p>
          <a:p>
            <a:pPr lvl="2"/>
            <a:r>
              <a:rPr lang="tr-TR" noProof="0" dirty="0" smtClean="0"/>
              <a:t>Üçüncü düzey</a:t>
            </a:r>
          </a:p>
          <a:p>
            <a:pPr lvl="3"/>
            <a:r>
              <a:rPr lang="tr-TR" noProof="0" dirty="0" smtClean="0"/>
              <a:t>Dördüncü düzey</a:t>
            </a:r>
          </a:p>
          <a:p>
            <a:pPr lvl="4"/>
            <a:r>
              <a:rPr lang="tr-TR" noProof="0" dirty="0" smtClean="0"/>
              <a:t>Beşinci düzey</a:t>
            </a:r>
            <a:endParaRPr lang="tr-TR" noProof="0" dirty="0"/>
          </a:p>
        </p:txBody>
      </p:sp>
      <p:sp>
        <p:nvSpPr>
          <p:cNvPr id="4" name="3 Veri Yer Tutucusu"/>
          <p:cNvSpPr>
            <a:spLocks noGrp="1"/>
          </p:cNvSpPr>
          <p:nvPr>
            <p:ph type="dt" sz="half" idx="10"/>
          </p:nvPr>
        </p:nvSpPr>
        <p:spPr/>
        <p:txBody>
          <a:bodyPr/>
          <a:lstStyle>
            <a:lvl1pPr>
              <a:defRPr/>
            </a:lvl1pPr>
          </a:lstStyle>
          <a:p>
            <a:pPr>
              <a:defRPr/>
            </a:pPr>
            <a:endParaRPr lang="en-US" dirty="0"/>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F5CD8B7A-4B72-44CD-9097-51919B6DABA8}" type="slidenum">
              <a:rPr lang="en-US"/>
              <a:pPr>
                <a:defRPr/>
              </a:pPr>
              <a:t>‹#›</a:t>
            </a:fld>
            <a:endParaRPr 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395536" y="0"/>
            <a:ext cx="7776864" cy="706090"/>
          </a:xfrm>
        </p:spPr>
        <p:txBody>
          <a:bodyPr>
            <a:normAutofit/>
          </a:bodyPr>
          <a:lstStyle>
            <a:lvl1pPr>
              <a:defRPr sz="3200" b="1">
                <a:latin typeface="Arial" pitchFamily="34" charset="0"/>
                <a:cs typeface="Arial" pitchFamily="34" charset="0"/>
              </a:defRPr>
            </a:lvl1pPr>
          </a:lstStyle>
          <a:p>
            <a:r>
              <a:rPr lang="tr-TR" noProof="0" dirty="0" smtClean="0"/>
              <a:t>Asıl başlık stili için tıklatın</a:t>
            </a:r>
            <a:endParaRPr lang="tr-TR" noProof="0" dirty="0"/>
          </a:p>
        </p:txBody>
      </p:sp>
      <p:sp>
        <p:nvSpPr>
          <p:cNvPr id="4" name="3 Veri Yer Tutucusu"/>
          <p:cNvSpPr>
            <a:spLocks noGrp="1"/>
          </p:cNvSpPr>
          <p:nvPr>
            <p:ph type="dt" sz="half" idx="10"/>
          </p:nvPr>
        </p:nvSpPr>
        <p:spPr/>
        <p:txBody>
          <a:bodyPr/>
          <a:lstStyle>
            <a:lvl1pPr>
              <a:defRPr/>
            </a:lvl1pPr>
          </a:lstStyle>
          <a:p>
            <a:pPr>
              <a:defRPr/>
            </a:pPr>
            <a:endParaRPr lang="en-US" dirty="0"/>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F5CD8B7A-4B72-44CD-9097-51919B6DABA8}" type="slidenum">
              <a:rPr lang="en-US"/>
              <a:pPr>
                <a:defRPr/>
              </a:pPr>
              <a:t>‹#›</a:t>
            </a:fld>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endParaRPr lang="en-US" dirty="0"/>
          </a:p>
        </p:txBody>
      </p:sp>
      <p:sp>
        <p:nvSpPr>
          <p:cNvPr id="4" name="Footer Placeholder 3"/>
          <p:cNvSpPr>
            <a:spLocks noGrp="1"/>
          </p:cNvSpPr>
          <p:nvPr>
            <p:ph type="ftr" sz="quarter" idx="11"/>
          </p:nvPr>
        </p:nvSpPr>
        <p:spPr/>
        <p:txBody>
          <a:bodyPr/>
          <a:lstStyle/>
          <a:p>
            <a:pPr>
              <a:defRPr/>
            </a:pPr>
            <a:endParaRPr lang="tr-TR"/>
          </a:p>
        </p:txBody>
      </p:sp>
      <p:sp>
        <p:nvSpPr>
          <p:cNvPr id="5" name="Slide Number Placeholder 4"/>
          <p:cNvSpPr>
            <a:spLocks noGrp="1"/>
          </p:cNvSpPr>
          <p:nvPr>
            <p:ph type="sldNum" sz="quarter" idx="12"/>
          </p:nvPr>
        </p:nvSpPr>
        <p:spPr/>
        <p:txBody>
          <a:bodyPr/>
          <a:lstStyle/>
          <a:p>
            <a:pPr>
              <a:defRPr/>
            </a:pPr>
            <a:fld id="{2C56A212-6F43-479D-AD9F-E0C87DF7970B}" type="slidenum">
              <a:rPr lang="en-US" smtClean="0"/>
              <a:pPr>
                <a:defRPr/>
              </a:pPr>
              <a:t>‹#›</a:t>
            </a:fld>
            <a:endParaRPr lang="en-US" dirty="0"/>
          </a:p>
        </p:txBody>
      </p:sp>
      <p:sp>
        <p:nvSpPr>
          <p:cNvPr id="6" name="Title 5"/>
          <p:cNvSpPr>
            <a:spLocks noGrp="1"/>
          </p:cNvSpPr>
          <p:nvPr>
            <p:ph type="title"/>
          </p:nvPr>
        </p:nvSpPr>
        <p:spPr/>
        <p:txBody>
          <a:bodyPr/>
          <a:lstStyle/>
          <a:p>
            <a:r>
              <a:rPr lang="en-US" smtClean="0"/>
              <a:t>Click to edit Master title style</a:t>
            </a:r>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1"/>
            </a:lvl1pPr>
          </a:lstStyle>
          <a:p>
            <a:r>
              <a:rPr lang="tr-TR" smtClean="0"/>
              <a:t>Asıl başlık stili için tıklatın</a:t>
            </a:r>
            <a:endParaRPr lang="en-US" dirty="0"/>
          </a:p>
        </p:txBody>
      </p:sp>
      <p:sp>
        <p:nvSpPr>
          <p:cNvPr id="3" name="2 İçerik Yer Tutucusu"/>
          <p:cNvSpPr>
            <a:spLocks noGrp="1"/>
          </p:cNvSpPr>
          <p:nvPr>
            <p:ph sz="half" idx="1"/>
          </p:nvPr>
        </p:nvSpPr>
        <p:spPr>
          <a:xfrm>
            <a:off x="467544" y="1052736"/>
            <a:ext cx="4028256" cy="507342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3 İçerik Yer Tutucusu"/>
          <p:cNvSpPr>
            <a:spLocks noGrp="1"/>
          </p:cNvSpPr>
          <p:nvPr>
            <p:ph sz="half" idx="2"/>
          </p:nvPr>
        </p:nvSpPr>
        <p:spPr>
          <a:xfrm>
            <a:off x="4648200" y="1052736"/>
            <a:ext cx="4038600" cy="507342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3 Veri Yer Tutucusu"/>
          <p:cNvSpPr>
            <a:spLocks noGrp="1"/>
          </p:cNvSpPr>
          <p:nvPr>
            <p:ph type="dt" sz="half" idx="10"/>
          </p:nvPr>
        </p:nvSpPr>
        <p:spPr/>
        <p:txBody>
          <a:bodyPr/>
          <a:lstStyle>
            <a:lvl1pPr>
              <a:defRPr/>
            </a:lvl1pPr>
          </a:lstStyle>
          <a:p>
            <a:pPr>
              <a:defRPr/>
            </a:pPr>
            <a:endParaRPr lang="en-US" dirty="0"/>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C39AF1D9-F93C-419E-8CE8-5898F1D6EA4C}"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1"/>
            </a:lvl1pPr>
          </a:lstStyle>
          <a:p>
            <a:r>
              <a:rPr lang="tr-TR" smtClean="0"/>
              <a:t>Asıl başlık stili için tıklatın</a:t>
            </a:r>
            <a:endParaRPr lang="en-US" dirty="0"/>
          </a:p>
        </p:txBody>
      </p:sp>
      <p:sp>
        <p:nvSpPr>
          <p:cNvPr id="3" name="2 Metin Yer Tutucusu"/>
          <p:cNvSpPr>
            <a:spLocks noGrp="1"/>
          </p:cNvSpPr>
          <p:nvPr>
            <p:ph type="body" idx="1"/>
          </p:nvPr>
        </p:nvSpPr>
        <p:spPr>
          <a:xfrm>
            <a:off x="467544" y="1124745"/>
            <a:ext cx="4029844" cy="792088"/>
          </a:xfrm>
        </p:spPr>
        <p:txBody>
          <a:bodyPr>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67544" y="1988840"/>
            <a:ext cx="4029844"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4 Metin Yer Tutucusu"/>
          <p:cNvSpPr>
            <a:spLocks noGrp="1"/>
          </p:cNvSpPr>
          <p:nvPr>
            <p:ph type="body" sz="quarter" idx="3"/>
          </p:nvPr>
        </p:nvSpPr>
        <p:spPr>
          <a:xfrm>
            <a:off x="4645025" y="1124745"/>
            <a:ext cx="4041775" cy="792088"/>
          </a:xfrm>
        </p:spPr>
        <p:txBody>
          <a:bodyPr>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1988840"/>
            <a:ext cx="4041775"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3 Veri Yer Tutucusu"/>
          <p:cNvSpPr>
            <a:spLocks noGrp="1"/>
          </p:cNvSpPr>
          <p:nvPr>
            <p:ph type="dt" sz="half" idx="10"/>
          </p:nvPr>
        </p:nvSpPr>
        <p:spPr/>
        <p:txBody>
          <a:bodyPr/>
          <a:lstStyle>
            <a:lvl1pPr>
              <a:defRPr/>
            </a:lvl1pPr>
          </a:lstStyle>
          <a:p>
            <a:pPr>
              <a:defRPr/>
            </a:pPr>
            <a:endParaRPr lang="en-US" dirty="0"/>
          </a:p>
        </p:txBody>
      </p:sp>
      <p:sp>
        <p:nvSpPr>
          <p:cNvPr id="8" name="4 Altbilgi Yer Tutucusu"/>
          <p:cNvSpPr>
            <a:spLocks noGrp="1"/>
          </p:cNvSpPr>
          <p:nvPr>
            <p:ph type="ftr" sz="quarter" idx="11"/>
          </p:nvPr>
        </p:nvSpPr>
        <p:spPr/>
        <p:txBody>
          <a:bodyPr/>
          <a:lstStyle>
            <a:lvl1pPr>
              <a:defRPr/>
            </a:lvl1pPr>
          </a:lstStyle>
          <a:p>
            <a:pPr>
              <a:defRPr/>
            </a:pPr>
            <a:endParaRPr lang="tr-TR"/>
          </a:p>
        </p:txBody>
      </p:sp>
      <p:sp>
        <p:nvSpPr>
          <p:cNvPr id="9" name="5 Slayt Numarası Yer Tutucusu"/>
          <p:cNvSpPr>
            <a:spLocks noGrp="1"/>
          </p:cNvSpPr>
          <p:nvPr>
            <p:ph type="sldNum" sz="quarter" idx="12"/>
          </p:nvPr>
        </p:nvSpPr>
        <p:spPr/>
        <p:txBody>
          <a:bodyPr/>
          <a:lstStyle>
            <a:lvl1pPr>
              <a:defRPr/>
            </a:lvl1pPr>
          </a:lstStyle>
          <a:p>
            <a:pPr>
              <a:defRPr/>
            </a:pPr>
            <a:fld id="{65FD0297-EB70-4A50-9811-905236B07270}"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1"/>
            </a:lvl1pPr>
          </a:lstStyle>
          <a:p>
            <a:r>
              <a:rPr lang="tr-TR" dirty="0" smtClean="0"/>
              <a:t>Asıl başlık stili için tıklatın</a:t>
            </a:r>
            <a:endParaRPr lang="en-US" dirty="0"/>
          </a:p>
        </p:txBody>
      </p:sp>
      <p:sp>
        <p:nvSpPr>
          <p:cNvPr id="3" name="3 Veri Yer Tutucusu"/>
          <p:cNvSpPr>
            <a:spLocks noGrp="1"/>
          </p:cNvSpPr>
          <p:nvPr>
            <p:ph type="dt" sz="half" idx="10"/>
          </p:nvPr>
        </p:nvSpPr>
        <p:spPr/>
        <p:txBody>
          <a:bodyPr/>
          <a:lstStyle>
            <a:lvl1pPr>
              <a:defRPr/>
            </a:lvl1pPr>
          </a:lstStyle>
          <a:p>
            <a:pPr>
              <a:defRPr/>
            </a:pPr>
            <a:endParaRPr lang="en-US" dirty="0"/>
          </a:p>
        </p:txBody>
      </p:sp>
      <p:sp>
        <p:nvSpPr>
          <p:cNvPr id="4" name="4 Altbilgi Yer Tutucusu"/>
          <p:cNvSpPr>
            <a:spLocks noGrp="1"/>
          </p:cNvSpPr>
          <p:nvPr>
            <p:ph type="ftr" sz="quarter" idx="11"/>
          </p:nvPr>
        </p:nvSpPr>
        <p:spPr/>
        <p:txBody>
          <a:bodyPr/>
          <a:lstStyle>
            <a:lvl1pPr>
              <a:defRPr/>
            </a:lvl1pPr>
          </a:lstStyle>
          <a:p>
            <a:pPr>
              <a:defRPr/>
            </a:pPr>
            <a:endParaRPr lang="tr-TR"/>
          </a:p>
        </p:txBody>
      </p:sp>
      <p:sp>
        <p:nvSpPr>
          <p:cNvPr id="5" name="5 Slayt Numarası Yer Tutucusu"/>
          <p:cNvSpPr>
            <a:spLocks noGrp="1"/>
          </p:cNvSpPr>
          <p:nvPr>
            <p:ph type="sldNum" sz="quarter" idx="12"/>
          </p:nvPr>
        </p:nvSpPr>
        <p:spPr/>
        <p:txBody>
          <a:bodyPr/>
          <a:lstStyle>
            <a:lvl1pPr>
              <a:defRPr/>
            </a:lvl1pPr>
          </a:lstStyle>
          <a:p>
            <a:pPr>
              <a:defRPr/>
            </a:pPr>
            <a:fld id="{2C9576F2-D4EF-415F-9C54-80D11F9134DE}"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122" name="18 Resim" descr="Arka Fon.jpg"/>
          <p:cNvPicPr>
            <a:picLocks noChangeAspect="1"/>
          </p:cNvPicPr>
          <p:nvPr userDrawn="1"/>
        </p:nvPicPr>
        <p:blipFill>
          <a:blip r:embed="rId13" cstate="print"/>
          <a:srcRect/>
          <a:stretch>
            <a:fillRect/>
          </a:stretch>
        </p:blipFill>
        <p:spPr bwMode="auto">
          <a:xfrm>
            <a:off x="0" y="0"/>
            <a:ext cx="9136063" cy="6858000"/>
          </a:xfrm>
          <a:prstGeom prst="rect">
            <a:avLst/>
          </a:prstGeom>
          <a:noFill/>
          <a:ln w="9525">
            <a:noFill/>
            <a:miter lim="800000"/>
            <a:headEnd/>
            <a:tailEnd/>
          </a:ln>
        </p:spPr>
      </p:pic>
      <p:sp>
        <p:nvSpPr>
          <p:cNvPr id="8" name="7 Dikdörtgen"/>
          <p:cNvSpPr/>
          <p:nvPr userDrawn="1"/>
        </p:nvSpPr>
        <p:spPr bwMode="auto">
          <a:xfrm>
            <a:off x="0" y="0"/>
            <a:ext cx="8147050" cy="720725"/>
          </a:xfrm>
          <a:prstGeom prst="rect">
            <a:avLst/>
          </a:prstGeom>
          <a:gradFill>
            <a:gsLst>
              <a:gs pos="0">
                <a:schemeClr val="accent2">
                  <a:shade val="51000"/>
                  <a:satMod val="130000"/>
                </a:schemeClr>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a:lstStyle/>
          <a:p>
            <a:pPr eaLnBrk="0" hangingPunct="0">
              <a:defRPr/>
            </a:pPr>
            <a:endParaRPr lang="en-US" sz="2400" dirty="0">
              <a:solidFill>
                <a:prstClr val="black"/>
              </a:solidFill>
              <a:latin typeface="Times"/>
            </a:endParaRPr>
          </a:p>
        </p:txBody>
      </p:sp>
      <p:sp>
        <p:nvSpPr>
          <p:cNvPr id="5124" name="1 Başlık Yer Tutucusu"/>
          <p:cNvSpPr>
            <a:spLocks noGrp="1"/>
          </p:cNvSpPr>
          <p:nvPr>
            <p:ph type="title"/>
          </p:nvPr>
        </p:nvSpPr>
        <p:spPr bwMode="auto">
          <a:xfrm>
            <a:off x="214282" y="0"/>
            <a:ext cx="7958168" cy="7064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dirty="0" smtClean="0"/>
              <a:t>Asıl başlık stili için tıklatın</a:t>
            </a:r>
          </a:p>
        </p:txBody>
      </p:sp>
      <p:sp>
        <p:nvSpPr>
          <p:cNvPr id="5125" name="2 Metin Yer Tutucusu"/>
          <p:cNvSpPr>
            <a:spLocks noGrp="1"/>
          </p:cNvSpPr>
          <p:nvPr>
            <p:ph type="body" idx="1"/>
          </p:nvPr>
        </p:nvSpPr>
        <p:spPr bwMode="auto">
          <a:xfrm>
            <a:off x="714375" y="1052513"/>
            <a:ext cx="7715250" cy="5073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dirty="0" smtClean="0"/>
              <a:t>Asıl metin stillerini düzenlemek için tıklatın</a:t>
            </a:r>
          </a:p>
          <a:p>
            <a:pPr lvl="1"/>
            <a:r>
              <a:rPr lang="tr-TR" dirty="0" smtClean="0"/>
              <a:t>İkinci düzey</a:t>
            </a:r>
          </a:p>
          <a:p>
            <a:pPr lvl="2"/>
            <a:r>
              <a:rPr lang="tr-TR" dirty="0" smtClean="0"/>
              <a:t>Üçüncü düzey</a:t>
            </a:r>
          </a:p>
          <a:p>
            <a:pPr lvl="3"/>
            <a:r>
              <a:rPr lang="tr-TR" dirty="0" smtClean="0"/>
              <a:t>Dördüncü düzey</a:t>
            </a:r>
          </a:p>
          <a:p>
            <a:pPr lvl="4"/>
            <a:r>
              <a:rPr lang="tr-TR" dirty="0" smtClean="0"/>
              <a:t>Beşinci düzey</a:t>
            </a:r>
            <a:endParaRPr lang="en-US" dirty="0" smtClean="0"/>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Futura Bk BT" pitchFamily="34" charset="0"/>
                <a:cs typeface="+mn-cs"/>
              </a:defRPr>
            </a:lvl1pPr>
          </a:lstStyle>
          <a:p>
            <a:pPr>
              <a:defRPr/>
            </a:pPr>
            <a:endParaRPr lang="en-US" dirty="0"/>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Futura Bk BT" pitchFamily="34" charset="0"/>
                <a:cs typeface="+mn-cs"/>
              </a:defRPr>
            </a:lvl1pPr>
          </a:lstStyle>
          <a:p>
            <a:pPr>
              <a:defRPr/>
            </a:pP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Futura Bk BT" pitchFamily="34" charset="0"/>
                <a:cs typeface="+mn-cs"/>
              </a:defRPr>
            </a:lvl1pPr>
          </a:lstStyle>
          <a:p>
            <a:pPr>
              <a:defRPr/>
            </a:pPr>
            <a:fld id="{4BE83F5C-58FC-42E8-B1E7-11A6F9D4B686}" type="slidenum">
              <a:rPr lang="en-US" smtClean="0"/>
              <a:pPr>
                <a:defRPr/>
              </a:pPr>
              <a:t>‹#›</a:t>
            </a:fld>
            <a:endParaRPr lang="en-US" dirty="0"/>
          </a:p>
        </p:txBody>
      </p:sp>
      <p:grpSp>
        <p:nvGrpSpPr>
          <p:cNvPr id="5129" name="12 Grup"/>
          <p:cNvGrpSpPr>
            <a:grpSpLocks noChangeAspect="1"/>
          </p:cNvGrpSpPr>
          <p:nvPr/>
        </p:nvGrpSpPr>
        <p:grpSpPr bwMode="auto">
          <a:xfrm>
            <a:off x="8275638" y="44450"/>
            <a:ext cx="933450" cy="787400"/>
            <a:chOff x="-52904" y="96988"/>
            <a:chExt cx="971600" cy="819073"/>
          </a:xfrm>
        </p:grpSpPr>
        <p:pic>
          <p:nvPicPr>
            <p:cNvPr id="5132" name="4 İçerik Yer Tutucusu" descr="TUBITAK%20LOGO[1].bmp"/>
            <p:cNvPicPr preferRelativeResize="0">
              <a:picLocks noChangeAspect="1"/>
            </p:cNvPicPr>
            <p:nvPr userDrawn="1"/>
          </p:nvPicPr>
          <p:blipFill>
            <a:blip r:embed="rId14" cstate="print">
              <a:clrChange>
                <a:clrFrom>
                  <a:srgbClr val="FFFFFF"/>
                </a:clrFrom>
                <a:clrTo>
                  <a:srgbClr val="FFFFFF">
                    <a:alpha val="0"/>
                  </a:srgbClr>
                </a:clrTo>
              </a:clrChange>
            </a:blip>
            <a:srcRect/>
            <a:stretch>
              <a:fillRect/>
            </a:stretch>
          </p:blipFill>
          <p:spPr bwMode="auto">
            <a:xfrm>
              <a:off x="107504" y="96988"/>
              <a:ext cx="617244" cy="636398"/>
            </a:xfrm>
            <a:prstGeom prst="rect">
              <a:avLst/>
            </a:prstGeom>
            <a:noFill/>
            <a:ln w="9525">
              <a:noFill/>
              <a:miter lim="800000"/>
              <a:headEnd/>
              <a:tailEnd/>
            </a:ln>
          </p:spPr>
        </p:pic>
        <p:sp>
          <p:nvSpPr>
            <p:cNvPr id="1037" name="14 Metin kutusu"/>
            <p:cNvSpPr txBox="1">
              <a:spLocks noChangeArrowheads="1"/>
            </p:cNvSpPr>
            <p:nvPr userDrawn="1"/>
          </p:nvSpPr>
          <p:spPr bwMode="auto">
            <a:xfrm>
              <a:off x="-52904" y="739366"/>
              <a:ext cx="971600" cy="176695"/>
            </a:xfrm>
            <a:prstGeom prst="rect">
              <a:avLst/>
            </a:prstGeom>
            <a:noFill/>
            <a:ln>
              <a:noFill/>
            </a:ln>
            <a:extLst/>
          </p:spPr>
          <p:txBody>
            <a:bodyPr lIns="0" tIns="0" rIns="0" bIns="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defRPr/>
              </a:pPr>
              <a:r>
                <a:rPr lang="tr-TR" sz="1100" b="1" dirty="0" smtClean="0">
                  <a:solidFill>
                    <a:srgbClr val="000000"/>
                  </a:solidFill>
                </a:rPr>
                <a:t>TÜBİTAK</a:t>
              </a:r>
              <a:endParaRPr lang="en-US" sz="1100" b="1" dirty="0" smtClean="0">
                <a:solidFill>
                  <a:srgbClr val="000000"/>
                </a:solidFill>
              </a:endParaRPr>
            </a:p>
          </p:txBody>
        </p:sp>
      </p:grpSp>
      <p:sp>
        <p:nvSpPr>
          <p:cNvPr id="23" name="22 Dikdörtgen"/>
          <p:cNvSpPr/>
          <p:nvPr userDrawn="1"/>
        </p:nvSpPr>
        <p:spPr bwMode="auto">
          <a:xfrm>
            <a:off x="8189913" y="0"/>
            <a:ext cx="36512" cy="720725"/>
          </a:xfrm>
          <a:prstGeom prst="rect">
            <a:avLst/>
          </a:prstGeom>
          <a:gradFill>
            <a:gsLst>
              <a:gs pos="0">
                <a:schemeClr val="accent2">
                  <a:shade val="51000"/>
                  <a:satMod val="130000"/>
                </a:schemeClr>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a:lstStyle/>
          <a:p>
            <a:pPr eaLnBrk="0" hangingPunct="0">
              <a:defRPr/>
            </a:pPr>
            <a:endParaRPr lang="en-US" sz="2400" dirty="0">
              <a:solidFill>
                <a:prstClr val="black"/>
              </a:solidFill>
              <a:latin typeface="Times"/>
            </a:endParaRPr>
          </a:p>
        </p:txBody>
      </p:sp>
      <p:sp>
        <p:nvSpPr>
          <p:cNvPr id="17" name="16 Dikdörtgen"/>
          <p:cNvSpPr/>
          <p:nvPr userDrawn="1"/>
        </p:nvSpPr>
        <p:spPr bwMode="auto">
          <a:xfrm>
            <a:off x="8272463" y="0"/>
            <a:ext cx="36512" cy="720725"/>
          </a:xfrm>
          <a:prstGeom prst="rect">
            <a:avLst/>
          </a:prstGeom>
          <a:gradFill>
            <a:gsLst>
              <a:gs pos="0">
                <a:schemeClr val="accent2">
                  <a:shade val="51000"/>
                  <a:satMod val="130000"/>
                </a:schemeClr>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a:lstStyle/>
          <a:p>
            <a:pPr eaLnBrk="0" hangingPunct="0">
              <a:defRPr/>
            </a:pPr>
            <a:endParaRPr lang="en-US" sz="2400" dirty="0">
              <a:solidFill>
                <a:prstClr val="black"/>
              </a:solidFill>
              <a:latin typeface="Times"/>
            </a:endParaRPr>
          </a:p>
        </p:txBody>
      </p:sp>
    </p:spTree>
  </p:cSld>
  <p:clrMap bg1="lt1" tx1="dk1" bg2="lt2" tx2="dk2" accent1="accent1" accent2="accent2" accent3="accent3" accent4="accent4" accent5="accent5" accent6="accent6" hlink="hlink" folHlink="folHlink"/>
  <p:sldLayoutIdLst>
    <p:sldLayoutId id="2147484049" r:id="rId1"/>
    <p:sldLayoutId id="2147484068" r:id="rId2"/>
    <p:sldLayoutId id="2147484050" r:id="rId3"/>
    <p:sldLayoutId id="2147484045" r:id="rId4"/>
    <p:sldLayoutId id="2147484069" r:id="rId5"/>
    <p:sldLayoutId id="2147484070" r:id="rId6"/>
    <p:sldLayoutId id="2147484046" r:id="rId7"/>
    <p:sldLayoutId id="2147484047" r:id="rId8"/>
    <p:sldLayoutId id="2147484048" r:id="rId9"/>
    <p:sldLayoutId id="2147484086" r:id="rId10"/>
    <p:sldLayoutId id="2147484087" r:id="rId11"/>
  </p:sldLayoutIdLst>
  <p:timing>
    <p:tnLst>
      <p:par>
        <p:cTn id="1" dur="indefinite" restart="never" nodeType="tmRoot"/>
      </p:par>
    </p:tnLst>
  </p:timing>
  <p:hf sldNum="0" hdr="0" ftr="0" dt="0"/>
  <p:txStyles>
    <p:titleStyle>
      <a:lvl1pPr algn="l" rtl="0" eaLnBrk="0" fontAlgn="base" hangingPunct="0">
        <a:spcBef>
          <a:spcPct val="0"/>
        </a:spcBef>
        <a:spcAft>
          <a:spcPct val="0"/>
        </a:spcAft>
        <a:defRPr sz="3200" b="1" kern="1200">
          <a:solidFill>
            <a:schemeClr val="bg1"/>
          </a:solidFill>
          <a:latin typeface="Arial" pitchFamily="34" charset="0"/>
          <a:ea typeface="+mj-ea"/>
          <a:cs typeface="Arial" pitchFamily="34" charset="0"/>
        </a:defRPr>
      </a:lvl1pPr>
      <a:lvl2pPr algn="l" rtl="0" eaLnBrk="0" fontAlgn="base" hangingPunct="0">
        <a:spcBef>
          <a:spcPct val="0"/>
        </a:spcBef>
        <a:spcAft>
          <a:spcPct val="0"/>
        </a:spcAft>
        <a:defRPr sz="3600" b="1">
          <a:solidFill>
            <a:schemeClr val="bg1"/>
          </a:solidFill>
          <a:latin typeface="Futura Bk BT"/>
        </a:defRPr>
      </a:lvl2pPr>
      <a:lvl3pPr algn="l" rtl="0" eaLnBrk="0" fontAlgn="base" hangingPunct="0">
        <a:spcBef>
          <a:spcPct val="0"/>
        </a:spcBef>
        <a:spcAft>
          <a:spcPct val="0"/>
        </a:spcAft>
        <a:defRPr sz="3600" b="1">
          <a:solidFill>
            <a:schemeClr val="bg1"/>
          </a:solidFill>
          <a:latin typeface="Futura Bk BT"/>
        </a:defRPr>
      </a:lvl3pPr>
      <a:lvl4pPr algn="l" rtl="0" eaLnBrk="0" fontAlgn="base" hangingPunct="0">
        <a:spcBef>
          <a:spcPct val="0"/>
        </a:spcBef>
        <a:spcAft>
          <a:spcPct val="0"/>
        </a:spcAft>
        <a:defRPr sz="3600" b="1">
          <a:solidFill>
            <a:schemeClr val="bg1"/>
          </a:solidFill>
          <a:latin typeface="Futura Bk BT"/>
        </a:defRPr>
      </a:lvl4pPr>
      <a:lvl5pPr algn="l" rtl="0" eaLnBrk="0" fontAlgn="base" hangingPunct="0">
        <a:spcBef>
          <a:spcPct val="0"/>
        </a:spcBef>
        <a:spcAft>
          <a:spcPct val="0"/>
        </a:spcAft>
        <a:defRPr sz="3600" b="1">
          <a:solidFill>
            <a:schemeClr val="bg1"/>
          </a:solidFill>
          <a:latin typeface="Futura Bk BT"/>
        </a:defRPr>
      </a:lvl5pPr>
      <a:lvl6pPr marL="457200" algn="l" rtl="0" fontAlgn="base">
        <a:spcBef>
          <a:spcPct val="0"/>
        </a:spcBef>
        <a:spcAft>
          <a:spcPct val="0"/>
        </a:spcAft>
        <a:defRPr sz="3600" b="1">
          <a:solidFill>
            <a:schemeClr val="bg1"/>
          </a:solidFill>
          <a:latin typeface="Futura Bk BT"/>
        </a:defRPr>
      </a:lvl6pPr>
      <a:lvl7pPr marL="914400" algn="l" rtl="0" fontAlgn="base">
        <a:spcBef>
          <a:spcPct val="0"/>
        </a:spcBef>
        <a:spcAft>
          <a:spcPct val="0"/>
        </a:spcAft>
        <a:defRPr sz="3600" b="1">
          <a:solidFill>
            <a:schemeClr val="bg1"/>
          </a:solidFill>
          <a:latin typeface="Futura Bk BT"/>
        </a:defRPr>
      </a:lvl7pPr>
      <a:lvl8pPr marL="1371600" algn="l" rtl="0" fontAlgn="base">
        <a:spcBef>
          <a:spcPct val="0"/>
        </a:spcBef>
        <a:spcAft>
          <a:spcPct val="0"/>
        </a:spcAft>
        <a:defRPr sz="3600" b="1">
          <a:solidFill>
            <a:schemeClr val="bg1"/>
          </a:solidFill>
          <a:latin typeface="Futura Bk BT"/>
        </a:defRPr>
      </a:lvl8pPr>
      <a:lvl9pPr marL="1828800" algn="l" rtl="0" fontAlgn="base">
        <a:spcBef>
          <a:spcPct val="0"/>
        </a:spcBef>
        <a:spcAft>
          <a:spcPct val="0"/>
        </a:spcAft>
        <a:defRPr sz="3600" b="1">
          <a:solidFill>
            <a:schemeClr val="bg1"/>
          </a:solidFill>
          <a:latin typeface="Futura Bk BT"/>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8" Type="http://schemas.openxmlformats.org/officeDocument/2006/relationships/oleObject" Target="../embeddings/oleObject6.bin"/><Relationship Id="rId13" Type="http://schemas.openxmlformats.org/officeDocument/2006/relationships/oleObject" Target="../embeddings/oleObject11.bin"/><Relationship Id="rId18" Type="http://schemas.openxmlformats.org/officeDocument/2006/relationships/oleObject" Target="../embeddings/oleObject16.bin"/><Relationship Id="rId3" Type="http://schemas.openxmlformats.org/officeDocument/2006/relationships/oleObject" Target="../embeddings/oleObject1.bin"/><Relationship Id="rId21" Type="http://schemas.openxmlformats.org/officeDocument/2006/relationships/oleObject" Target="../embeddings/oleObject19.bin"/><Relationship Id="rId7" Type="http://schemas.openxmlformats.org/officeDocument/2006/relationships/oleObject" Target="../embeddings/oleObject5.bin"/><Relationship Id="rId12" Type="http://schemas.openxmlformats.org/officeDocument/2006/relationships/oleObject" Target="../embeddings/oleObject10.bin"/><Relationship Id="rId17" Type="http://schemas.openxmlformats.org/officeDocument/2006/relationships/oleObject" Target="../embeddings/oleObject15.bin"/><Relationship Id="rId2" Type="http://schemas.openxmlformats.org/officeDocument/2006/relationships/slideLayout" Target="../slideLayouts/slideLayout5.xml"/><Relationship Id="rId16" Type="http://schemas.openxmlformats.org/officeDocument/2006/relationships/oleObject" Target="../embeddings/oleObject14.bin"/><Relationship Id="rId20" Type="http://schemas.openxmlformats.org/officeDocument/2006/relationships/oleObject" Target="../embeddings/oleObject18.bin"/><Relationship Id="rId1" Type="http://schemas.openxmlformats.org/officeDocument/2006/relationships/vmlDrawing" Target="../drawings/vmlDrawing1.vml"/><Relationship Id="rId6" Type="http://schemas.openxmlformats.org/officeDocument/2006/relationships/oleObject" Target="../embeddings/oleObject4.bin"/><Relationship Id="rId11" Type="http://schemas.openxmlformats.org/officeDocument/2006/relationships/oleObject" Target="../embeddings/oleObject9.bin"/><Relationship Id="rId5" Type="http://schemas.openxmlformats.org/officeDocument/2006/relationships/oleObject" Target="../embeddings/oleObject3.bin"/><Relationship Id="rId15" Type="http://schemas.openxmlformats.org/officeDocument/2006/relationships/oleObject" Target="../embeddings/oleObject13.bin"/><Relationship Id="rId10" Type="http://schemas.openxmlformats.org/officeDocument/2006/relationships/oleObject" Target="../embeddings/oleObject8.bin"/><Relationship Id="rId19" Type="http://schemas.openxmlformats.org/officeDocument/2006/relationships/oleObject" Target="../embeddings/oleObject17.bin"/><Relationship Id="rId4" Type="http://schemas.openxmlformats.org/officeDocument/2006/relationships/oleObject" Target="../embeddings/oleObject2.bin"/><Relationship Id="rId9" Type="http://schemas.openxmlformats.org/officeDocument/2006/relationships/oleObject" Target="../embeddings/oleObject7.bin"/><Relationship Id="rId14" Type="http://schemas.openxmlformats.org/officeDocument/2006/relationships/oleObject" Target="../embeddings/oleObject12.bin"/></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3" Type="http://schemas.openxmlformats.org/officeDocument/2006/relationships/image" Target="../media/image33.jpeg"/><Relationship Id="rId7" Type="http://schemas.openxmlformats.org/officeDocument/2006/relationships/image" Target="../media/image37.jpeg"/><Relationship Id="rId2" Type="http://schemas.openxmlformats.org/officeDocument/2006/relationships/image" Target="../media/image32.jpeg"/><Relationship Id="rId1" Type="http://schemas.openxmlformats.org/officeDocument/2006/relationships/slideLayout" Target="../slideLayouts/slideLayout11.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11.xml"/><Relationship Id="rId1" Type="http://schemas.openxmlformats.org/officeDocument/2006/relationships/vmlDrawing" Target="../drawings/vmlDrawing2.vml"/><Relationship Id="rId5" Type="http://schemas.openxmlformats.org/officeDocument/2006/relationships/image" Target="../media/image40.jpeg"/><Relationship Id="rId4" Type="http://schemas.openxmlformats.org/officeDocument/2006/relationships/oleObject" Target="../embeddings/oleObject21.bin"/></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Başlık"/>
          <p:cNvSpPr>
            <a:spLocks noGrp="1"/>
          </p:cNvSpPr>
          <p:nvPr>
            <p:ph type="ctrTitle"/>
          </p:nvPr>
        </p:nvSpPr>
        <p:spPr>
          <a:xfrm>
            <a:off x="214282" y="1928802"/>
            <a:ext cx="8715375" cy="1184275"/>
          </a:xfrm>
        </p:spPr>
        <p:txBody>
          <a:bodyPr>
            <a:noAutofit/>
          </a:bodyPr>
          <a:lstStyle/>
          <a:p>
            <a:pPr>
              <a:defRPr/>
            </a:pPr>
            <a:r>
              <a:rPr lang="en-US" sz="3600" dirty="0" smtClean="0">
                <a:solidFill>
                  <a:srgbClr val="F00000"/>
                </a:solidFill>
                <a:latin typeface="Arial Black" pitchFamily="34" charset="0"/>
              </a:rPr>
              <a:t> </a:t>
            </a:r>
            <a:r>
              <a:rPr lang="en-US" sz="3600" dirty="0" smtClean="0">
                <a:solidFill>
                  <a:srgbClr val="C00000"/>
                </a:solidFill>
                <a:latin typeface="Futura Bk BT"/>
              </a:rPr>
              <a:t>The International System </a:t>
            </a:r>
            <a:r>
              <a:rPr lang="tr-TR" sz="3600" dirty="0" smtClean="0">
                <a:solidFill>
                  <a:srgbClr val="C00000"/>
                </a:solidFill>
                <a:latin typeface="Futura Bk BT"/>
              </a:rPr>
              <a:t>o</a:t>
            </a:r>
            <a:r>
              <a:rPr lang="en-US" sz="3600" dirty="0" smtClean="0">
                <a:solidFill>
                  <a:srgbClr val="C00000"/>
                </a:solidFill>
                <a:latin typeface="Futura Bk BT"/>
              </a:rPr>
              <a:t>f Units</a:t>
            </a:r>
            <a:r>
              <a:rPr lang="tr-TR" sz="3600" dirty="0" smtClean="0">
                <a:solidFill>
                  <a:srgbClr val="C00000"/>
                </a:solidFill>
              </a:rPr>
              <a:t> (</a:t>
            </a:r>
            <a:r>
              <a:rPr lang="en-US" sz="3600" dirty="0" smtClean="0">
                <a:solidFill>
                  <a:srgbClr val="C00000"/>
                </a:solidFill>
                <a:latin typeface="Futura Bk BT"/>
              </a:rPr>
              <a:t>SI</a:t>
            </a:r>
            <a:r>
              <a:rPr lang="tr-TR" sz="3600" dirty="0" smtClean="0">
                <a:solidFill>
                  <a:srgbClr val="C00000"/>
                </a:solidFill>
              </a:rPr>
              <a:t>)</a:t>
            </a:r>
            <a:endParaRPr lang="en-US" sz="3600" dirty="0">
              <a:solidFill>
                <a:srgbClr val="C00000"/>
              </a:solidFill>
              <a:latin typeface="Futura Bk BT"/>
            </a:endParaRPr>
          </a:p>
        </p:txBody>
      </p:sp>
      <p:sp>
        <p:nvSpPr>
          <p:cNvPr id="11267" name="7 Metin kutusu"/>
          <p:cNvSpPr txBox="1">
            <a:spLocks noChangeArrowheads="1"/>
          </p:cNvSpPr>
          <p:nvPr/>
        </p:nvSpPr>
        <p:spPr bwMode="auto">
          <a:xfrm>
            <a:off x="214282" y="5214950"/>
            <a:ext cx="8715404" cy="1477328"/>
          </a:xfrm>
          <a:prstGeom prst="rect">
            <a:avLst/>
          </a:prstGeom>
          <a:noFill/>
          <a:ln w="9525">
            <a:noFill/>
            <a:miter lim="800000"/>
            <a:headEnd/>
            <a:tailEnd/>
          </a:ln>
        </p:spPr>
        <p:txBody>
          <a:bodyPr wrap="square">
            <a:spAutoFit/>
          </a:bodyPr>
          <a:lstStyle/>
          <a:p>
            <a:pPr algn="ctr"/>
            <a:r>
              <a:rPr lang="tr-TR" sz="2000" b="1" dirty="0" smtClean="0"/>
              <a:t>Eyüp BİLGİÇ</a:t>
            </a:r>
            <a:endParaRPr lang="en-GB" sz="2000" b="1" dirty="0" smtClean="0">
              <a:latin typeface="Futura Bk BT"/>
            </a:endParaRPr>
          </a:p>
          <a:p>
            <a:pPr algn="ctr">
              <a:spcBef>
                <a:spcPts val="0"/>
              </a:spcBef>
            </a:pPr>
            <a:endParaRPr lang="tr-TR" sz="1100" b="1" dirty="0" smtClean="0"/>
          </a:p>
          <a:p>
            <a:pPr algn="ctr">
              <a:spcBef>
                <a:spcPts val="0"/>
              </a:spcBef>
            </a:pPr>
            <a:r>
              <a:rPr lang="en-GB" sz="1100" b="1" dirty="0" smtClean="0">
                <a:latin typeface="Futura Bk BT"/>
              </a:rPr>
              <a:t/>
            </a:r>
            <a:br>
              <a:rPr lang="en-GB" sz="1100" b="1" dirty="0" smtClean="0">
                <a:latin typeface="Futura Bk BT"/>
              </a:rPr>
            </a:br>
            <a:r>
              <a:rPr lang="tr-TR" sz="1600" b="1" dirty="0" smtClean="0"/>
              <a:t>Workshop on Metrology</a:t>
            </a:r>
          </a:p>
          <a:p>
            <a:pPr algn="ctr">
              <a:spcBef>
                <a:spcPts val="0"/>
              </a:spcBef>
            </a:pPr>
            <a:r>
              <a:rPr lang="tr-TR" sz="1600" b="1" dirty="0" smtClean="0"/>
              <a:t>TÜBİTAK UME</a:t>
            </a:r>
            <a:r>
              <a:rPr lang="en-GB" sz="1600" b="1" dirty="0" smtClean="0">
                <a:latin typeface="Futura Bk BT"/>
              </a:rPr>
              <a:t>, </a:t>
            </a:r>
            <a:r>
              <a:rPr lang="tr-TR" sz="1600" b="1" dirty="0" smtClean="0"/>
              <a:t>Gebze – Kocaeli</a:t>
            </a:r>
          </a:p>
          <a:p>
            <a:pPr algn="ctr">
              <a:spcBef>
                <a:spcPts val="0"/>
              </a:spcBef>
            </a:pPr>
            <a:r>
              <a:rPr lang="en-GB" sz="1600" b="1" dirty="0" smtClean="0">
                <a:latin typeface="Futura Bk BT"/>
              </a:rPr>
              <a:t> </a:t>
            </a:r>
            <a:r>
              <a:rPr lang="tr-TR" sz="1600" b="1" dirty="0" smtClean="0"/>
              <a:t>May 06-08,</a:t>
            </a:r>
            <a:r>
              <a:rPr lang="en-GB" sz="1600" b="1" dirty="0" smtClean="0">
                <a:latin typeface="Futura Bk BT"/>
              </a:rPr>
              <a:t> 2013</a:t>
            </a:r>
            <a:endParaRPr lang="en-GB" sz="1600" b="1" dirty="0">
              <a:latin typeface="Futura Bk B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pPr>
              <a:defRPr/>
            </a:pPr>
            <a:r>
              <a:rPr lang="en-US" sz="3600" b="0" dirty="0" smtClean="0">
                <a:latin typeface="Futura Bk BT" pitchFamily="34" charset="0"/>
                <a:cs typeface="+mj-cs"/>
              </a:rPr>
              <a:t>Unit of Length</a:t>
            </a:r>
          </a:p>
        </p:txBody>
      </p:sp>
      <p:sp>
        <p:nvSpPr>
          <p:cNvPr id="18437" name="Rectangle 4"/>
          <p:cNvSpPr>
            <a:spLocks noChangeArrowheads="1"/>
          </p:cNvSpPr>
          <p:nvPr/>
        </p:nvSpPr>
        <p:spPr bwMode="auto">
          <a:xfrm>
            <a:off x="3795713" y="2428875"/>
            <a:ext cx="9144000" cy="0"/>
          </a:xfrm>
          <a:prstGeom prst="rect">
            <a:avLst/>
          </a:prstGeom>
          <a:noFill/>
          <a:ln w="9525">
            <a:noFill/>
            <a:miter lim="800000"/>
            <a:headEnd/>
            <a:tailEnd/>
          </a:ln>
        </p:spPr>
        <p:txBody>
          <a:bodyPr>
            <a:spAutoFit/>
          </a:bodyPr>
          <a:lstStyle/>
          <a:p>
            <a:pPr eaLnBrk="0" hangingPunct="0"/>
            <a:endParaRPr lang="tr-TR"/>
          </a:p>
        </p:txBody>
      </p:sp>
      <p:sp>
        <p:nvSpPr>
          <p:cNvPr id="16" name="15 Dikdörtgen"/>
          <p:cNvSpPr/>
          <p:nvPr/>
        </p:nvSpPr>
        <p:spPr>
          <a:xfrm>
            <a:off x="785786" y="928670"/>
            <a:ext cx="7286676" cy="430887"/>
          </a:xfrm>
          <a:prstGeom prst="rect">
            <a:avLst/>
          </a:prstGeom>
        </p:spPr>
        <p:txBody>
          <a:bodyPr wrap="square">
            <a:spAutoFit/>
          </a:bodyPr>
          <a:lstStyle/>
          <a:p>
            <a:pPr algn="ctr">
              <a:spcBef>
                <a:spcPct val="50000"/>
              </a:spcBef>
              <a:defRPr/>
            </a:pPr>
            <a:r>
              <a:rPr lang="en-US" sz="2200" b="1" dirty="0" smtClean="0">
                <a:solidFill>
                  <a:srgbClr val="C00000"/>
                </a:solidFill>
                <a:latin typeface="Futura Bk BT"/>
                <a:cs typeface="Times New Roman" pitchFamily="18" charset="0"/>
              </a:rPr>
              <a:t>He-Ne / I</a:t>
            </a:r>
            <a:r>
              <a:rPr lang="en-US" sz="2200" b="1" baseline="-25000" dirty="0" smtClean="0">
                <a:solidFill>
                  <a:srgbClr val="C00000"/>
                </a:solidFill>
                <a:latin typeface="Futura Bk BT"/>
                <a:cs typeface="Times New Roman" pitchFamily="18" charset="0"/>
              </a:rPr>
              <a:t>2</a:t>
            </a:r>
            <a:r>
              <a:rPr lang="en-US" sz="2200" b="1" dirty="0" smtClean="0">
                <a:solidFill>
                  <a:srgbClr val="C00000"/>
                </a:solidFill>
                <a:latin typeface="Futura Bk BT"/>
                <a:cs typeface="Times New Roman" pitchFamily="18" charset="0"/>
              </a:rPr>
              <a:t>  (633 nm ) Laser Frequency Stability</a:t>
            </a:r>
            <a:r>
              <a:rPr lang="tr-TR" sz="2200" b="1" dirty="0" smtClean="0">
                <a:solidFill>
                  <a:srgbClr val="C00000"/>
                </a:solidFill>
                <a:cs typeface="Times New Roman" pitchFamily="18" charset="0"/>
              </a:rPr>
              <a:t>, UME</a:t>
            </a:r>
            <a:endParaRPr lang="en-US" sz="2200" b="1" dirty="0" smtClean="0">
              <a:solidFill>
                <a:srgbClr val="C00000"/>
              </a:solidFill>
              <a:latin typeface="Futura Bk BT"/>
              <a:cs typeface="Times New Roman" pitchFamily="18" charset="0"/>
            </a:endParaRPr>
          </a:p>
        </p:txBody>
      </p:sp>
      <p:pic>
        <p:nvPicPr>
          <p:cNvPr id="8" name="Picture 3"/>
          <p:cNvPicPr>
            <a:picLocks noChangeAspect="1" noChangeArrowheads="1"/>
          </p:cNvPicPr>
          <p:nvPr/>
        </p:nvPicPr>
        <p:blipFill>
          <a:blip r:embed="rId2" cstate="print"/>
          <a:srcRect/>
          <a:stretch>
            <a:fillRect/>
          </a:stretch>
        </p:blipFill>
        <p:spPr>
          <a:xfrm>
            <a:off x="1000100" y="1643050"/>
            <a:ext cx="7115196" cy="4550592"/>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a:bodyPr>
          <a:lstStyle/>
          <a:p>
            <a:pPr>
              <a:defRPr/>
            </a:pPr>
            <a:r>
              <a:rPr lang="en-US" sz="3600" b="0" dirty="0" smtClean="0">
                <a:latin typeface="Futura Bk BT" pitchFamily="34" charset="0"/>
                <a:cs typeface="+mj-cs"/>
              </a:rPr>
              <a:t>Unit of Mass </a:t>
            </a:r>
            <a:endParaRPr lang="tr-TR" sz="3600" b="0" dirty="0" smtClean="0">
              <a:latin typeface="Futura Bk BT" pitchFamily="34" charset="0"/>
              <a:cs typeface="+mj-cs"/>
            </a:endParaRPr>
          </a:p>
        </p:txBody>
      </p:sp>
      <p:sp>
        <p:nvSpPr>
          <p:cNvPr id="20484" name="Rectangle 1027"/>
          <p:cNvSpPr>
            <a:spLocks noChangeArrowheads="1"/>
          </p:cNvSpPr>
          <p:nvPr/>
        </p:nvSpPr>
        <p:spPr bwMode="auto">
          <a:xfrm>
            <a:off x="3795713" y="2428875"/>
            <a:ext cx="9144000" cy="0"/>
          </a:xfrm>
          <a:prstGeom prst="rect">
            <a:avLst/>
          </a:prstGeom>
          <a:noFill/>
          <a:ln w="9525">
            <a:noFill/>
            <a:miter lim="800000"/>
            <a:headEnd/>
            <a:tailEnd/>
          </a:ln>
        </p:spPr>
        <p:txBody>
          <a:bodyPr>
            <a:spAutoFit/>
          </a:bodyPr>
          <a:lstStyle/>
          <a:p>
            <a:pPr eaLnBrk="0" hangingPunct="0"/>
            <a:endParaRPr lang="tr-TR"/>
          </a:p>
        </p:txBody>
      </p:sp>
      <p:sp>
        <p:nvSpPr>
          <p:cNvPr id="20485" name="Text Box 1028"/>
          <p:cNvSpPr txBox="1">
            <a:spLocks noChangeArrowheads="1"/>
          </p:cNvSpPr>
          <p:nvPr/>
        </p:nvSpPr>
        <p:spPr bwMode="auto">
          <a:xfrm>
            <a:off x="251520" y="914400"/>
            <a:ext cx="5688632" cy="3902607"/>
          </a:xfrm>
          <a:prstGeom prst="rect">
            <a:avLst/>
          </a:prstGeom>
          <a:noFill/>
          <a:ln w="9525">
            <a:noFill/>
            <a:miter lim="800000"/>
            <a:headEnd/>
            <a:tailEnd/>
          </a:ln>
        </p:spPr>
        <p:txBody>
          <a:bodyPr wrap="square">
            <a:spAutoFit/>
          </a:bodyPr>
          <a:lstStyle/>
          <a:p>
            <a:pPr marL="285750" indent="-190500" algn="just" eaLnBrk="0" hangingPunct="0">
              <a:lnSpc>
                <a:spcPct val="120000"/>
              </a:lnSpc>
              <a:spcBef>
                <a:spcPct val="50000"/>
              </a:spcBef>
            </a:pPr>
            <a:r>
              <a:rPr lang="tr-TR" sz="2400" b="1" u="sng" dirty="0" smtClean="0">
                <a:solidFill>
                  <a:srgbClr val="C00000"/>
                </a:solidFill>
                <a:latin typeface="Futura Bk BT"/>
              </a:rPr>
              <a:t>Kilogram</a:t>
            </a:r>
          </a:p>
          <a:p>
            <a:pPr marL="285750" indent="-190500" algn="just" eaLnBrk="0" hangingPunct="0">
              <a:lnSpc>
                <a:spcPct val="120000"/>
              </a:lnSpc>
              <a:spcBef>
                <a:spcPct val="50000"/>
              </a:spcBef>
            </a:pPr>
            <a:r>
              <a:rPr lang="tr-TR" sz="2400" dirty="0" smtClean="0">
                <a:solidFill>
                  <a:srgbClr val="C00000"/>
                </a:solidFill>
                <a:latin typeface="Futura Bk BT"/>
              </a:rPr>
              <a:t>“ </a:t>
            </a:r>
            <a:r>
              <a:rPr lang="en-US" sz="2400" dirty="0" smtClean="0">
                <a:solidFill>
                  <a:srgbClr val="C00000"/>
                </a:solidFill>
                <a:latin typeface="Futura Bk BT"/>
              </a:rPr>
              <a:t>The kilogram is the unit of mass; it is equal to the mass of the international prototype of the kilogram.</a:t>
            </a:r>
            <a:r>
              <a:rPr lang="tr-TR" sz="2400" dirty="0" smtClean="0">
                <a:solidFill>
                  <a:srgbClr val="C00000"/>
                </a:solidFill>
                <a:latin typeface="Futura Bk BT"/>
              </a:rPr>
              <a:t> ”</a:t>
            </a:r>
            <a:endParaRPr lang="en-US" sz="2400" dirty="0" smtClean="0">
              <a:solidFill>
                <a:srgbClr val="C00000"/>
              </a:solidFill>
              <a:latin typeface="Futura Bk BT"/>
            </a:endParaRPr>
          </a:p>
          <a:p>
            <a:pPr>
              <a:lnSpc>
                <a:spcPct val="120000"/>
              </a:lnSpc>
              <a:spcBef>
                <a:spcPts val="0"/>
              </a:spcBef>
            </a:pPr>
            <a:endParaRPr lang="tr-TR" sz="1200" dirty="0" smtClean="0"/>
          </a:p>
          <a:p>
            <a:pPr marL="355600">
              <a:lnSpc>
                <a:spcPct val="120000"/>
              </a:lnSpc>
              <a:spcBef>
                <a:spcPct val="50000"/>
              </a:spcBef>
            </a:pPr>
            <a:r>
              <a:rPr lang="en-US" sz="2000" dirty="0" smtClean="0">
                <a:latin typeface="Futura Bk BT"/>
              </a:rPr>
              <a:t>The </a:t>
            </a:r>
            <a:r>
              <a:rPr lang="en-US" sz="2000" dirty="0">
                <a:latin typeface="Futura Bk BT"/>
              </a:rPr>
              <a:t>international prototype of the kilogram an </a:t>
            </a:r>
            <a:r>
              <a:rPr lang="en-US" sz="2000" dirty="0" smtClean="0">
                <a:latin typeface="Futura Bk BT"/>
              </a:rPr>
              <a:t>art</a:t>
            </a:r>
            <a:r>
              <a:rPr lang="tr-TR" sz="2000" dirty="0" smtClean="0"/>
              <a:t>i</a:t>
            </a:r>
            <a:r>
              <a:rPr lang="en-US" sz="2000" dirty="0" smtClean="0">
                <a:latin typeface="Futura Bk BT"/>
              </a:rPr>
              <a:t>fact </a:t>
            </a:r>
            <a:r>
              <a:rPr lang="en-US" sz="2000" dirty="0">
                <a:latin typeface="Futura Bk BT"/>
              </a:rPr>
              <a:t>made of </a:t>
            </a:r>
            <a:r>
              <a:rPr lang="en-US" sz="2000" dirty="0" err="1">
                <a:latin typeface="Futura Bk BT"/>
              </a:rPr>
              <a:t>platinium</a:t>
            </a:r>
            <a:r>
              <a:rPr lang="en-US" sz="2000" dirty="0">
                <a:latin typeface="Futura Bk BT"/>
              </a:rPr>
              <a:t>-iridium and </a:t>
            </a:r>
            <a:r>
              <a:rPr lang="en-US" sz="2000" dirty="0" smtClean="0">
                <a:latin typeface="Futura Bk BT"/>
              </a:rPr>
              <a:t>kept</a:t>
            </a:r>
            <a:r>
              <a:rPr lang="tr-TR" sz="2000" dirty="0" smtClean="0"/>
              <a:t> </a:t>
            </a:r>
            <a:r>
              <a:rPr lang="en-US" sz="2000" dirty="0" smtClean="0">
                <a:latin typeface="Futura Bk BT"/>
              </a:rPr>
              <a:t>under </a:t>
            </a:r>
            <a:r>
              <a:rPr lang="en-US" sz="2000" dirty="0">
                <a:latin typeface="Futura Bk BT"/>
              </a:rPr>
              <a:t>the condition specified 1st CGPM </a:t>
            </a:r>
            <a:r>
              <a:rPr lang="en-US" sz="2000" dirty="0" smtClean="0">
                <a:latin typeface="Futura Bk BT"/>
              </a:rPr>
              <a:t>in</a:t>
            </a:r>
            <a:r>
              <a:rPr lang="tr-TR" sz="2000" dirty="0" smtClean="0"/>
              <a:t> </a:t>
            </a:r>
            <a:r>
              <a:rPr lang="en-US" sz="2000" dirty="0" smtClean="0">
                <a:latin typeface="Futura Bk BT"/>
              </a:rPr>
              <a:t>1889</a:t>
            </a:r>
            <a:r>
              <a:rPr lang="en-US" sz="2000" dirty="0">
                <a:latin typeface="Futura Bk BT"/>
              </a:rPr>
              <a:t>.</a:t>
            </a:r>
            <a:r>
              <a:rPr lang="en-US" sz="2000" dirty="0">
                <a:solidFill>
                  <a:srgbClr val="CC0000"/>
                </a:solidFill>
                <a:latin typeface="Futura Bk BT"/>
              </a:rPr>
              <a:t> </a:t>
            </a:r>
          </a:p>
        </p:txBody>
      </p:sp>
      <p:sp>
        <p:nvSpPr>
          <p:cNvPr id="20486" name="Text Box 1029"/>
          <p:cNvSpPr txBox="1">
            <a:spLocks noChangeArrowheads="1"/>
          </p:cNvSpPr>
          <p:nvPr/>
        </p:nvSpPr>
        <p:spPr bwMode="auto">
          <a:xfrm>
            <a:off x="571472" y="5000636"/>
            <a:ext cx="7848600" cy="1077218"/>
          </a:xfrm>
          <a:prstGeom prst="rect">
            <a:avLst/>
          </a:prstGeom>
          <a:noFill/>
          <a:ln w="9525">
            <a:noFill/>
            <a:miter lim="800000"/>
            <a:headEnd/>
            <a:tailEnd/>
          </a:ln>
        </p:spPr>
        <p:txBody>
          <a:bodyPr>
            <a:spAutoFit/>
          </a:bodyPr>
          <a:lstStyle/>
          <a:p>
            <a:pPr algn="just">
              <a:spcBef>
                <a:spcPct val="50000"/>
              </a:spcBef>
            </a:pPr>
            <a:r>
              <a:rPr lang="en-US" sz="1600" dirty="0">
                <a:latin typeface="Futura Bk BT"/>
              </a:rPr>
              <a:t>It follows that the mass of the international prototype of the kilogram is always </a:t>
            </a:r>
            <a:r>
              <a:rPr lang="tr-TR" sz="1600" dirty="0" smtClean="0"/>
              <a:t>           </a:t>
            </a:r>
            <a:r>
              <a:rPr lang="en-US" sz="1600" dirty="0" smtClean="0">
                <a:latin typeface="Futura Bk BT"/>
              </a:rPr>
              <a:t>1 </a:t>
            </a:r>
            <a:r>
              <a:rPr lang="en-US" sz="1600" dirty="0">
                <a:latin typeface="Futura Bk BT"/>
              </a:rPr>
              <a:t>kilogram exactly, </a:t>
            </a:r>
            <a:r>
              <a:rPr lang="en-US" sz="1600" i="1" dirty="0">
                <a:latin typeface="Futura Bk BT"/>
              </a:rPr>
              <a:t>m</a:t>
            </a:r>
            <a:r>
              <a:rPr lang="en-US" sz="1600" dirty="0">
                <a:latin typeface="Futura Bk BT"/>
              </a:rPr>
              <a:t>(</a:t>
            </a:r>
            <a:r>
              <a:rPr lang="en-US" sz="1600" i="1" dirty="0">
                <a:latin typeface="Futura Bk BT"/>
              </a:rPr>
              <a:t>K</a:t>
            </a:r>
            <a:r>
              <a:rPr lang="en-US" sz="1600" baseline="-30000" dirty="0">
                <a:latin typeface="Futura Bk BT"/>
              </a:rPr>
              <a:t> </a:t>
            </a:r>
            <a:r>
              <a:rPr lang="en-US" sz="1600" dirty="0">
                <a:latin typeface="Futura Bk BT"/>
              </a:rPr>
              <a:t>) = 1 kg. However, due to the inevitable accumulation of contaminants on surfaces, the international prototype is subject to reversible surface contamination that approaches 1 µg per </a:t>
            </a:r>
            <a:r>
              <a:rPr lang="en-US" sz="1600" dirty="0" smtClean="0">
                <a:latin typeface="Futura Bk BT"/>
              </a:rPr>
              <a:t>year</a:t>
            </a:r>
            <a:r>
              <a:rPr lang="tr-TR" sz="1600" dirty="0" smtClean="0"/>
              <a:t> </a:t>
            </a:r>
            <a:r>
              <a:rPr lang="en-US" sz="1600" dirty="0" smtClean="0">
                <a:latin typeface="Futura Bk BT"/>
              </a:rPr>
              <a:t>in </a:t>
            </a:r>
            <a:r>
              <a:rPr lang="en-US" sz="1600" dirty="0">
                <a:latin typeface="Futura Bk BT"/>
              </a:rPr>
              <a:t>mass</a:t>
            </a:r>
            <a:r>
              <a:rPr lang="en-US" sz="1600" dirty="0" smtClean="0">
                <a:latin typeface="Futura Bk BT"/>
              </a:rPr>
              <a:t>.</a:t>
            </a:r>
            <a:endParaRPr lang="en-US" sz="1600" dirty="0">
              <a:latin typeface="Futura Bk BT"/>
            </a:endParaRPr>
          </a:p>
        </p:txBody>
      </p:sp>
      <p:pic>
        <p:nvPicPr>
          <p:cNvPr id="20487" name="Picture 1030" descr="prototype_250"/>
          <p:cNvPicPr>
            <a:picLocks noChangeAspect="1" noChangeArrowheads="1"/>
          </p:cNvPicPr>
          <p:nvPr/>
        </p:nvPicPr>
        <p:blipFill>
          <a:blip r:embed="rId2" cstate="print"/>
          <a:srcRect/>
          <a:stretch>
            <a:fillRect/>
          </a:stretch>
        </p:blipFill>
        <p:spPr bwMode="auto">
          <a:xfrm>
            <a:off x="6357950" y="1571612"/>
            <a:ext cx="2363264" cy="2939788"/>
          </a:xfrm>
          <a:prstGeom prst="rect">
            <a:avLst/>
          </a:prstGeom>
          <a:noFill/>
          <a:ln w="9525">
            <a:noFill/>
            <a:miter lim="800000"/>
            <a:headEnd/>
            <a:tailEnd/>
          </a:ln>
        </p:spPr>
      </p:pic>
      <p:sp>
        <p:nvSpPr>
          <p:cNvPr id="20488" name="Rectangle 4"/>
          <p:cNvSpPr>
            <a:spLocks noChangeArrowheads="1"/>
          </p:cNvSpPr>
          <p:nvPr/>
        </p:nvSpPr>
        <p:spPr bwMode="auto">
          <a:xfrm>
            <a:off x="0" y="1192213"/>
            <a:ext cx="9144000" cy="0"/>
          </a:xfrm>
          <a:prstGeom prst="rect">
            <a:avLst/>
          </a:prstGeom>
          <a:noFill/>
          <a:ln w="9525">
            <a:noFill/>
            <a:miter lim="800000"/>
            <a:headEnd/>
            <a:tailEnd/>
          </a:ln>
        </p:spPr>
        <p:txBody>
          <a:bodyPr>
            <a:spAutoFit/>
          </a:bodyPr>
          <a:lstStyle/>
          <a:p>
            <a:pPr eaLnBrk="0" hangingPunct="0"/>
            <a:endParaRPr lang="tr-T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a:bodyPr>
          <a:lstStyle/>
          <a:p>
            <a:pPr>
              <a:defRPr/>
            </a:pPr>
            <a:r>
              <a:rPr lang="en-US" sz="3600" b="0" dirty="0" smtClean="0">
                <a:latin typeface="Futura Bk BT" pitchFamily="34" charset="0"/>
                <a:cs typeface="+mj-cs"/>
              </a:rPr>
              <a:t>Unit of Mass </a:t>
            </a:r>
            <a:endParaRPr lang="tr-TR" sz="3600" b="0" dirty="0" smtClean="0">
              <a:latin typeface="Futura Bk BT" pitchFamily="34" charset="0"/>
              <a:cs typeface="+mj-cs"/>
            </a:endParaRPr>
          </a:p>
        </p:txBody>
      </p:sp>
      <p:sp>
        <p:nvSpPr>
          <p:cNvPr id="20484" name="Rectangle 1027"/>
          <p:cNvSpPr>
            <a:spLocks noChangeArrowheads="1"/>
          </p:cNvSpPr>
          <p:nvPr/>
        </p:nvSpPr>
        <p:spPr bwMode="auto">
          <a:xfrm>
            <a:off x="3795713" y="2428875"/>
            <a:ext cx="9144000" cy="0"/>
          </a:xfrm>
          <a:prstGeom prst="rect">
            <a:avLst/>
          </a:prstGeom>
          <a:noFill/>
          <a:ln w="9525">
            <a:noFill/>
            <a:miter lim="800000"/>
            <a:headEnd/>
            <a:tailEnd/>
          </a:ln>
        </p:spPr>
        <p:txBody>
          <a:bodyPr>
            <a:spAutoFit/>
          </a:bodyPr>
          <a:lstStyle/>
          <a:p>
            <a:pPr eaLnBrk="0" hangingPunct="0"/>
            <a:endParaRPr lang="tr-TR"/>
          </a:p>
        </p:txBody>
      </p:sp>
      <p:sp>
        <p:nvSpPr>
          <p:cNvPr id="20485" name="Text Box 1028"/>
          <p:cNvSpPr txBox="1">
            <a:spLocks noChangeArrowheads="1"/>
          </p:cNvSpPr>
          <p:nvPr/>
        </p:nvSpPr>
        <p:spPr bwMode="auto">
          <a:xfrm>
            <a:off x="500034" y="914400"/>
            <a:ext cx="5357850" cy="5321457"/>
          </a:xfrm>
          <a:prstGeom prst="rect">
            <a:avLst/>
          </a:prstGeom>
          <a:noFill/>
          <a:ln w="9525">
            <a:noFill/>
            <a:miter lim="800000"/>
            <a:headEnd/>
            <a:tailEnd/>
          </a:ln>
        </p:spPr>
        <p:txBody>
          <a:bodyPr wrap="square">
            <a:spAutoFit/>
          </a:bodyPr>
          <a:lstStyle/>
          <a:p>
            <a:pPr marL="285750" indent="-190500" algn="just" eaLnBrk="0" hangingPunct="0">
              <a:lnSpc>
                <a:spcPct val="120000"/>
              </a:lnSpc>
              <a:spcBef>
                <a:spcPct val="50000"/>
              </a:spcBef>
            </a:pPr>
            <a:r>
              <a:rPr lang="tr-TR" sz="2400" b="1" u="sng" dirty="0" smtClean="0">
                <a:solidFill>
                  <a:srgbClr val="C00000"/>
                </a:solidFill>
                <a:latin typeface="Futura Bk BT"/>
              </a:rPr>
              <a:t>Kilogram</a:t>
            </a:r>
          </a:p>
          <a:p>
            <a:pPr marL="285750" indent="-190500" algn="just" eaLnBrk="0" hangingPunct="0">
              <a:lnSpc>
                <a:spcPct val="120000"/>
              </a:lnSpc>
              <a:spcBef>
                <a:spcPct val="50000"/>
              </a:spcBef>
            </a:pPr>
            <a:endParaRPr lang="tr-TR" sz="1000" b="1" u="sng" dirty="0" smtClean="0">
              <a:solidFill>
                <a:srgbClr val="C00000"/>
              </a:solidFill>
              <a:latin typeface="Futura Bk BT"/>
            </a:endParaRPr>
          </a:p>
          <a:p>
            <a:pPr marL="450850" indent="-450850" algn="just">
              <a:lnSpc>
                <a:spcPct val="110000"/>
              </a:lnSpc>
              <a:spcBef>
                <a:spcPts val="1200"/>
              </a:spcBef>
              <a:buClr>
                <a:srgbClr val="C00000"/>
              </a:buClr>
              <a:buFont typeface="Wingdings" pitchFamily="2" charset="2"/>
              <a:buChar char="q"/>
            </a:pPr>
            <a:r>
              <a:rPr lang="en-US" sz="2000" dirty="0" smtClean="0">
                <a:latin typeface="Futura Bk BT"/>
              </a:rPr>
              <a:t>The kilogram is the only SI base unit which is still realized by a prototype body – as about 200 years ago. </a:t>
            </a:r>
          </a:p>
          <a:p>
            <a:pPr marL="450850" indent="-450850" algn="just">
              <a:lnSpc>
                <a:spcPct val="110000"/>
              </a:lnSpc>
              <a:spcBef>
                <a:spcPts val="1200"/>
              </a:spcBef>
              <a:buClr>
                <a:srgbClr val="C00000"/>
              </a:buClr>
              <a:buFont typeface="Wingdings" pitchFamily="2" charset="2"/>
              <a:buChar char="q"/>
            </a:pPr>
            <a:r>
              <a:rPr lang="en-US" sz="2000" dirty="0" smtClean="0">
                <a:latin typeface="Futura Bk BT"/>
              </a:rPr>
              <a:t>The international prototype kilogram is kept under a double "cheese-dish cover" in a laboratory of the International Bureau of Weights and Measures, BIPM) in </a:t>
            </a:r>
            <a:r>
              <a:rPr lang="en-US" sz="2000" dirty="0" err="1" smtClean="0">
                <a:latin typeface="Futura Bk BT"/>
              </a:rPr>
              <a:t>Sèvres</a:t>
            </a:r>
            <a:r>
              <a:rPr lang="en-US" sz="2000" dirty="0" smtClean="0">
                <a:latin typeface="Futura Bk BT"/>
              </a:rPr>
              <a:t> near Paris. </a:t>
            </a:r>
          </a:p>
          <a:p>
            <a:pPr marL="450850" indent="-450850" algn="just">
              <a:lnSpc>
                <a:spcPct val="110000"/>
              </a:lnSpc>
              <a:spcBef>
                <a:spcPts val="1200"/>
              </a:spcBef>
              <a:buClr>
                <a:srgbClr val="C00000"/>
              </a:buClr>
              <a:buFont typeface="Wingdings" pitchFamily="2" charset="2"/>
              <a:buChar char="q"/>
            </a:pPr>
            <a:r>
              <a:rPr lang="en-US" sz="2000" dirty="0" smtClean="0">
                <a:latin typeface="Futura Bk BT"/>
              </a:rPr>
              <a:t>The national metrology institutes have copies of it. Each of the national prototypes is regularly compared with its international counterpart</a:t>
            </a:r>
            <a:r>
              <a:rPr lang="tr-TR" sz="2000" dirty="0" smtClean="0"/>
              <a:t>.</a:t>
            </a:r>
            <a:endParaRPr lang="en-US" sz="2000" dirty="0">
              <a:latin typeface="Futura Bk BT"/>
            </a:endParaRPr>
          </a:p>
        </p:txBody>
      </p:sp>
      <p:sp>
        <p:nvSpPr>
          <p:cNvPr id="20488" name="Rectangle 4"/>
          <p:cNvSpPr>
            <a:spLocks noChangeArrowheads="1"/>
          </p:cNvSpPr>
          <p:nvPr/>
        </p:nvSpPr>
        <p:spPr bwMode="auto">
          <a:xfrm>
            <a:off x="0" y="1192213"/>
            <a:ext cx="9144000" cy="0"/>
          </a:xfrm>
          <a:prstGeom prst="rect">
            <a:avLst/>
          </a:prstGeom>
          <a:noFill/>
          <a:ln w="9525">
            <a:noFill/>
            <a:miter lim="800000"/>
            <a:headEnd/>
            <a:tailEnd/>
          </a:ln>
        </p:spPr>
        <p:txBody>
          <a:bodyPr>
            <a:spAutoFit/>
          </a:bodyPr>
          <a:lstStyle/>
          <a:p>
            <a:pPr eaLnBrk="0" hangingPunct="0"/>
            <a:endParaRPr lang="tr-TR"/>
          </a:p>
        </p:txBody>
      </p:sp>
      <p:pic>
        <p:nvPicPr>
          <p:cNvPr id="51202" name="Picture 2"/>
          <p:cNvPicPr>
            <a:picLocks noChangeAspect="1" noChangeArrowheads="1"/>
          </p:cNvPicPr>
          <p:nvPr/>
        </p:nvPicPr>
        <p:blipFill>
          <a:blip r:embed="rId2" cstate="print"/>
          <a:srcRect/>
          <a:stretch>
            <a:fillRect/>
          </a:stretch>
        </p:blipFill>
        <p:spPr bwMode="auto">
          <a:xfrm>
            <a:off x="5929322" y="1714488"/>
            <a:ext cx="2686050" cy="4286250"/>
          </a:xfrm>
          <a:prstGeom prst="rect">
            <a:avLst/>
          </a:prstGeom>
          <a:noFill/>
          <a:ln w="9525">
            <a:noFill/>
            <a:miter lim="800000"/>
            <a:headEnd/>
            <a:tailEnd/>
          </a:ln>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a:bodyPr>
          <a:lstStyle/>
          <a:p>
            <a:pPr>
              <a:defRPr/>
            </a:pPr>
            <a:r>
              <a:rPr lang="en-US" sz="3600" b="0" dirty="0" smtClean="0">
                <a:latin typeface="Futura Bk BT" pitchFamily="34" charset="0"/>
                <a:cs typeface="+mj-cs"/>
              </a:rPr>
              <a:t>Unit of Mass </a:t>
            </a:r>
            <a:endParaRPr lang="tr-TR" sz="3600" b="0" dirty="0" smtClean="0">
              <a:latin typeface="Futura Bk BT" pitchFamily="34" charset="0"/>
              <a:cs typeface="+mj-cs"/>
            </a:endParaRPr>
          </a:p>
        </p:txBody>
      </p:sp>
      <p:sp>
        <p:nvSpPr>
          <p:cNvPr id="20484" name="Rectangle 1027"/>
          <p:cNvSpPr>
            <a:spLocks noChangeArrowheads="1"/>
          </p:cNvSpPr>
          <p:nvPr/>
        </p:nvSpPr>
        <p:spPr bwMode="auto">
          <a:xfrm>
            <a:off x="3795713" y="2428875"/>
            <a:ext cx="9144000" cy="0"/>
          </a:xfrm>
          <a:prstGeom prst="rect">
            <a:avLst/>
          </a:prstGeom>
          <a:noFill/>
          <a:ln w="9525">
            <a:noFill/>
            <a:miter lim="800000"/>
            <a:headEnd/>
            <a:tailEnd/>
          </a:ln>
        </p:spPr>
        <p:txBody>
          <a:bodyPr>
            <a:spAutoFit/>
          </a:bodyPr>
          <a:lstStyle/>
          <a:p>
            <a:pPr eaLnBrk="0" hangingPunct="0"/>
            <a:endParaRPr lang="tr-TR"/>
          </a:p>
        </p:txBody>
      </p:sp>
      <p:sp>
        <p:nvSpPr>
          <p:cNvPr id="20485" name="Text Box 1028"/>
          <p:cNvSpPr txBox="1">
            <a:spLocks noChangeArrowheads="1"/>
          </p:cNvSpPr>
          <p:nvPr/>
        </p:nvSpPr>
        <p:spPr bwMode="auto">
          <a:xfrm>
            <a:off x="500034" y="914400"/>
            <a:ext cx="8001056" cy="1366528"/>
          </a:xfrm>
          <a:prstGeom prst="rect">
            <a:avLst/>
          </a:prstGeom>
          <a:noFill/>
          <a:ln w="9525">
            <a:noFill/>
            <a:miter lim="800000"/>
            <a:headEnd/>
            <a:tailEnd/>
          </a:ln>
        </p:spPr>
        <p:txBody>
          <a:bodyPr wrap="square">
            <a:spAutoFit/>
          </a:bodyPr>
          <a:lstStyle/>
          <a:p>
            <a:pPr marL="285750" indent="-190500" algn="just" eaLnBrk="0" hangingPunct="0">
              <a:lnSpc>
                <a:spcPct val="120000"/>
              </a:lnSpc>
              <a:spcBef>
                <a:spcPct val="50000"/>
              </a:spcBef>
            </a:pPr>
            <a:r>
              <a:rPr lang="tr-TR" sz="2400" b="1" u="sng" dirty="0" smtClean="0">
                <a:solidFill>
                  <a:srgbClr val="C00000"/>
                </a:solidFill>
                <a:latin typeface="Futura Bk BT"/>
              </a:rPr>
              <a:t>Kilogram</a:t>
            </a:r>
          </a:p>
          <a:p>
            <a:pPr marL="450850" indent="-450850" algn="just">
              <a:lnSpc>
                <a:spcPct val="110000"/>
              </a:lnSpc>
              <a:spcBef>
                <a:spcPts val="1200"/>
              </a:spcBef>
              <a:buClr>
                <a:srgbClr val="C00000"/>
              </a:buClr>
              <a:buFont typeface="Wingdings" pitchFamily="2" charset="2"/>
              <a:buChar char="q"/>
            </a:pPr>
            <a:r>
              <a:rPr lang="en-US" sz="2000" dirty="0" smtClean="0">
                <a:latin typeface="Futura Bk BT"/>
              </a:rPr>
              <a:t>Realization of the unit of mass is also important for the derived SI units force, density, pressure. </a:t>
            </a:r>
          </a:p>
        </p:txBody>
      </p:sp>
      <p:sp>
        <p:nvSpPr>
          <p:cNvPr id="20488" name="Rectangle 4"/>
          <p:cNvSpPr>
            <a:spLocks noChangeArrowheads="1"/>
          </p:cNvSpPr>
          <p:nvPr/>
        </p:nvSpPr>
        <p:spPr bwMode="auto">
          <a:xfrm>
            <a:off x="0" y="1192213"/>
            <a:ext cx="9144000" cy="0"/>
          </a:xfrm>
          <a:prstGeom prst="rect">
            <a:avLst/>
          </a:prstGeom>
          <a:noFill/>
          <a:ln w="9525">
            <a:noFill/>
            <a:miter lim="800000"/>
            <a:headEnd/>
            <a:tailEnd/>
          </a:ln>
        </p:spPr>
        <p:txBody>
          <a:bodyPr>
            <a:spAutoFit/>
          </a:bodyPr>
          <a:lstStyle/>
          <a:p>
            <a:pPr eaLnBrk="0" hangingPunct="0"/>
            <a:endParaRPr lang="tr-TR"/>
          </a:p>
        </p:txBody>
      </p:sp>
      <p:pic>
        <p:nvPicPr>
          <p:cNvPr id="7" name="Picture 5" descr="ulusal_kg_prototipi"/>
          <p:cNvPicPr>
            <a:picLocks noChangeAspect="1" noChangeArrowheads="1"/>
          </p:cNvPicPr>
          <p:nvPr/>
        </p:nvPicPr>
        <p:blipFill>
          <a:blip r:embed="rId2" cstate="print"/>
          <a:srcRect/>
          <a:stretch>
            <a:fillRect/>
          </a:stretch>
        </p:blipFill>
        <p:spPr bwMode="auto">
          <a:xfrm>
            <a:off x="928662" y="2357430"/>
            <a:ext cx="2600960" cy="1950720"/>
          </a:xfrm>
          <a:prstGeom prst="rect">
            <a:avLst/>
          </a:prstGeom>
          <a:noFill/>
          <a:ln w="9525">
            <a:noFill/>
            <a:miter lim="800000"/>
            <a:headEnd/>
            <a:tailEnd/>
          </a:ln>
        </p:spPr>
      </p:pic>
      <p:sp>
        <p:nvSpPr>
          <p:cNvPr id="11" name="10 Dikdörtgen"/>
          <p:cNvSpPr/>
          <p:nvPr/>
        </p:nvSpPr>
        <p:spPr>
          <a:xfrm>
            <a:off x="3643306" y="2801954"/>
            <a:ext cx="4500594" cy="1055674"/>
          </a:xfrm>
          <a:prstGeom prst="rect">
            <a:avLst/>
          </a:prstGeom>
        </p:spPr>
        <p:txBody>
          <a:bodyPr wrap="square">
            <a:spAutoFit/>
          </a:bodyPr>
          <a:lstStyle/>
          <a:p>
            <a:pPr marL="285750" indent="-190500" algn="just" eaLnBrk="0" hangingPunct="0">
              <a:lnSpc>
                <a:spcPct val="120000"/>
              </a:lnSpc>
              <a:spcBef>
                <a:spcPts val="600"/>
              </a:spcBef>
            </a:pPr>
            <a:r>
              <a:rPr lang="en-US" sz="2400" b="1" dirty="0" smtClean="0">
                <a:solidFill>
                  <a:srgbClr val="C00000"/>
                </a:solidFill>
                <a:latin typeface="Futura Bk BT"/>
              </a:rPr>
              <a:t>National kilogram</a:t>
            </a:r>
            <a:r>
              <a:rPr lang="tr-TR" sz="2400" b="1" dirty="0" smtClean="0">
                <a:solidFill>
                  <a:srgbClr val="C00000"/>
                </a:solidFill>
                <a:latin typeface="Futura Bk BT"/>
              </a:rPr>
              <a:t> </a:t>
            </a:r>
            <a:r>
              <a:rPr lang="en-US" sz="2400" b="1" dirty="0" smtClean="0">
                <a:solidFill>
                  <a:srgbClr val="C00000"/>
                </a:solidFill>
                <a:latin typeface="Futura Bk BT"/>
              </a:rPr>
              <a:t>prototype </a:t>
            </a:r>
            <a:endParaRPr lang="tr-TR" sz="2400" b="1" dirty="0" smtClean="0">
              <a:solidFill>
                <a:srgbClr val="C00000"/>
              </a:solidFill>
              <a:latin typeface="Futura Bk BT"/>
            </a:endParaRPr>
          </a:p>
          <a:p>
            <a:pPr marL="285750" indent="-190500" algn="just" eaLnBrk="0" hangingPunct="0">
              <a:lnSpc>
                <a:spcPct val="120000"/>
              </a:lnSpc>
              <a:spcBef>
                <a:spcPts val="600"/>
              </a:spcBef>
            </a:pPr>
            <a:r>
              <a:rPr lang="en-US" sz="2400" b="1" dirty="0" smtClean="0">
                <a:solidFill>
                  <a:srgbClr val="C00000"/>
                </a:solidFill>
                <a:latin typeface="Futura Bk BT"/>
              </a:rPr>
              <a:t># 54</a:t>
            </a:r>
            <a:r>
              <a:rPr lang="tr-TR" sz="2400" b="1" dirty="0" smtClean="0">
                <a:solidFill>
                  <a:srgbClr val="C00000"/>
                </a:solidFill>
                <a:latin typeface="Futura Bk BT"/>
              </a:rPr>
              <a:t> </a:t>
            </a:r>
            <a:r>
              <a:rPr lang="en-US" sz="2400" b="1" dirty="0" smtClean="0">
                <a:solidFill>
                  <a:srgbClr val="C00000"/>
                </a:solidFill>
                <a:latin typeface="Futura Bk BT"/>
              </a:rPr>
              <a:t>for Turkey</a:t>
            </a:r>
          </a:p>
        </p:txBody>
      </p:sp>
      <p:pic>
        <p:nvPicPr>
          <p:cNvPr id="52227" name="Picture 3"/>
          <p:cNvPicPr>
            <a:picLocks noChangeAspect="1" noChangeArrowheads="1"/>
          </p:cNvPicPr>
          <p:nvPr/>
        </p:nvPicPr>
        <p:blipFill>
          <a:blip r:embed="rId3" cstate="print"/>
          <a:srcRect b="7933"/>
          <a:stretch>
            <a:fillRect/>
          </a:stretch>
        </p:blipFill>
        <p:spPr bwMode="auto">
          <a:xfrm>
            <a:off x="357158" y="4429132"/>
            <a:ext cx="5815013" cy="2196731"/>
          </a:xfrm>
          <a:prstGeom prst="rect">
            <a:avLst/>
          </a:prstGeom>
          <a:noFill/>
          <a:ln w="9525">
            <a:noFill/>
            <a:miter lim="800000"/>
            <a:headEnd/>
            <a:tailEnd/>
          </a:ln>
          <a:effectLst/>
        </p:spPr>
      </p:pic>
      <p:sp>
        <p:nvSpPr>
          <p:cNvPr id="12" name="11 Dikdörtgen"/>
          <p:cNvSpPr/>
          <p:nvPr/>
        </p:nvSpPr>
        <p:spPr>
          <a:xfrm>
            <a:off x="6143604" y="4991381"/>
            <a:ext cx="2786114" cy="937949"/>
          </a:xfrm>
          <a:prstGeom prst="rect">
            <a:avLst/>
          </a:prstGeom>
        </p:spPr>
        <p:txBody>
          <a:bodyPr wrap="square">
            <a:spAutoFit/>
          </a:bodyPr>
          <a:lstStyle/>
          <a:p>
            <a:pPr marL="95250" eaLnBrk="0" hangingPunct="0">
              <a:lnSpc>
                <a:spcPct val="120000"/>
              </a:lnSpc>
              <a:spcBef>
                <a:spcPts val="600"/>
              </a:spcBef>
            </a:pPr>
            <a:r>
              <a:rPr lang="en-US" sz="2400" b="1" dirty="0" smtClean="0">
                <a:solidFill>
                  <a:srgbClr val="C00000"/>
                </a:solidFill>
                <a:latin typeface="Futura Bk BT"/>
              </a:rPr>
              <a:t>Prototype scales in UME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a:bodyPr>
          <a:lstStyle/>
          <a:p>
            <a:pPr>
              <a:defRPr/>
            </a:pPr>
            <a:r>
              <a:rPr lang="en-US" sz="3600" b="0" dirty="0" smtClean="0">
                <a:latin typeface="Futura Bk BT" pitchFamily="34" charset="0"/>
              </a:rPr>
              <a:t>Unit of </a:t>
            </a:r>
            <a:r>
              <a:rPr lang="tr-TR" sz="3600" b="0" dirty="0" smtClean="0">
                <a:latin typeface="Futura Bk BT" pitchFamily="34" charset="0"/>
              </a:rPr>
              <a:t>Time</a:t>
            </a:r>
            <a:endParaRPr lang="tr-TR" sz="3600" b="0" dirty="0" smtClean="0">
              <a:latin typeface="Futura Bk BT" pitchFamily="34" charset="0"/>
              <a:cs typeface="+mj-cs"/>
            </a:endParaRPr>
          </a:p>
        </p:txBody>
      </p:sp>
      <p:sp>
        <p:nvSpPr>
          <p:cNvPr id="20484" name="Rectangle 1027"/>
          <p:cNvSpPr>
            <a:spLocks noChangeArrowheads="1"/>
          </p:cNvSpPr>
          <p:nvPr/>
        </p:nvSpPr>
        <p:spPr bwMode="auto">
          <a:xfrm>
            <a:off x="3795713" y="2428875"/>
            <a:ext cx="9144000" cy="0"/>
          </a:xfrm>
          <a:prstGeom prst="rect">
            <a:avLst/>
          </a:prstGeom>
          <a:noFill/>
          <a:ln w="9525">
            <a:noFill/>
            <a:miter lim="800000"/>
            <a:headEnd/>
            <a:tailEnd/>
          </a:ln>
        </p:spPr>
        <p:txBody>
          <a:bodyPr>
            <a:spAutoFit/>
          </a:bodyPr>
          <a:lstStyle/>
          <a:p>
            <a:pPr eaLnBrk="0" hangingPunct="0"/>
            <a:endParaRPr lang="tr-TR"/>
          </a:p>
        </p:txBody>
      </p:sp>
      <p:sp>
        <p:nvSpPr>
          <p:cNvPr id="20485" name="Text Box 1028"/>
          <p:cNvSpPr txBox="1">
            <a:spLocks noChangeArrowheads="1"/>
          </p:cNvSpPr>
          <p:nvPr/>
        </p:nvSpPr>
        <p:spPr bwMode="auto">
          <a:xfrm>
            <a:off x="500034" y="914400"/>
            <a:ext cx="8001056" cy="5539978"/>
          </a:xfrm>
          <a:prstGeom prst="rect">
            <a:avLst/>
          </a:prstGeom>
          <a:noFill/>
          <a:ln w="9525">
            <a:noFill/>
            <a:miter lim="800000"/>
            <a:headEnd/>
            <a:tailEnd/>
          </a:ln>
        </p:spPr>
        <p:txBody>
          <a:bodyPr wrap="square">
            <a:spAutoFit/>
          </a:bodyPr>
          <a:lstStyle/>
          <a:p>
            <a:pPr marL="285750" indent="-190500" algn="just" eaLnBrk="0" hangingPunct="0">
              <a:lnSpc>
                <a:spcPct val="120000"/>
              </a:lnSpc>
              <a:spcBef>
                <a:spcPct val="50000"/>
              </a:spcBef>
            </a:pPr>
            <a:r>
              <a:rPr lang="tr-TR" sz="2400" b="1" u="sng" dirty="0" err="1" smtClean="0">
                <a:solidFill>
                  <a:srgbClr val="C00000"/>
                </a:solidFill>
                <a:latin typeface="Futura Bk BT"/>
              </a:rPr>
              <a:t>Second</a:t>
            </a:r>
            <a:endParaRPr lang="tr-TR" sz="2400" b="1" u="sng" dirty="0" smtClean="0">
              <a:solidFill>
                <a:srgbClr val="C00000"/>
              </a:solidFill>
              <a:latin typeface="Futura Bk BT"/>
            </a:endParaRPr>
          </a:p>
          <a:p>
            <a:pPr eaLnBrk="0" hangingPunct="0">
              <a:lnSpc>
                <a:spcPct val="120000"/>
              </a:lnSpc>
              <a:spcBef>
                <a:spcPct val="50000"/>
              </a:spcBef>
              <a:buClr>
                <a:srgbClr val="C00000"/>
              </a:buClr>
            </a:pPr>
            <a:r>
              <a:rPr lang="tr-TR" sz="2400" dirty="0" smtClean="0">
                <a:solidFill>
                  <a:srgbClr val="C00000"/>
                </a:solidFill>
                <a:latin typeface="Futura Bk BT"/>
              </a:rPr>
              <a:t>“</a:t>
            </a:r>
            <a:r>
              <a:rPr lang="en-US" sz="2400" dirty="0" smtClean="0">
                <a:solidFill>
                  <a:srgbClr val="C00000"/>
                </a:solidFill>
                <a:latin typeface="Futura Bk BT"/>
              </a:rPr>
              <a:t>The second is the duration of 9 192 631 770 periods of the radiation corresponding to the transition between the two hyperfine levels of the ground state of the Cesium 133 atom.</a:t>
            </a:r>
            <a:r>
              <a:rPr lang="tr-TR" sz="2400" dirty="0" smtClean="0">
                <a:solidFill>
                  <a:srgbClr val="C00000"/>
                </a:solidFill>
                <a:latin typeface="Futura Bk BT"/>
              </a:rPr>
              <a:t> ”</a:t>
            </a:r>
          </a:p>
          <a:p>
            <a:pPr eaLnBrk="0" hangingPunct="0">
              <a:lnSpc>
                <a:spcPct val="120000"/>
              </a:lnSpc>
              <a:spcBef>
                <a:spcPts val="0"/>
              </a:spcBef>
              <a:buClr>
                <a:srgbClr val="C00000"/>
              </a:buClr>
            </a:pPr>
            <a:endParaRPr lang="tr-TR" sz="2000" dirty="0" smtClean="0"/>
          </a:p>
          <a:p>
            <a:pPr eaLnBrk="0" hangingPunct="0">
              <a:lnSpc>
                <a:spcPct val="120000"/>
              </a:lnSpc>
              <a:spcBef>
                <a:spcPct val="50000"/>
              </a:spcBef>
              <a:buClr>
                <a:srgbClr val="C00000"/>
              </a:buClr>
            </a:pPr>
            <a:r>
              <a:rPr lang="en-US" sz="2000" dirty="0" smtClean="0"/>
              <a:t>The unit of time was the fraction 1/86400 of the mean solar day. Due to the irregularities in the rotation of the Earth, this definition was unsatisfactory.  </a:t>
            </a:r>
          </a:p>
          <a:p>
            <a:pPr eaLnBrk="0" hangingPunct="0">
              <a:lnSpc>
                <a:spcPct val="120000"/>
              </a:lnSpc>
              <a:spcBef>
                <a:spcPct val="50000"/>
              </a:spcBef>
              <a:buClr>
                <a:srgbClr val="C00000"/>
              </a:buClr>
            </a:pPr>
            <a:r>
              <a:rPr lang="en-US" sz="2000" dirty="0" smtClean="0">
                <a:latin typeface="Futura Bk BT"/>
              </a:rPr>
              <a:t>The present definition of second was made at the 13th CGPM (1967/68, Resolution 1), considering that a very precise definition of the unit of time is indispensable for science and technology </a:t>
            </a:r>
            <a:r>
              <a:rPr lang="tr-TR" sz="2000" dirty="0" smtClean="0">
                <a:latin typeface="Futura Bk BT"/>
              </a:rPr>
              <a:t>.</a:t>
            </a:r>
            <a:endParaRPr lang="en-US" sz="2000" dirty="0" smtClean="0">
              <a:latin typeface="Futura Bk BT"/>
            </a:endParaRPr>
          </a:p>
        </p:txBody>
      </p:sp>
      <p:sp>
        <p:nvSpPr>
          <p:cNvPr id="20488" name="Rectangle 4"/>
          <p:cNvSpPr>
            <a:spLocks noChangeArrowheads="1"/>
          </p:cNvSpPr>
          <p:nvPr/>
        </p:nvSpPr>
        <p:spPr bwMode="auto">
          <a:xfrm>
            <a:off x="0" y="1192213"/>
            <a:ext cx="9144000" cy="0"/>
          </a:xfrm>
          <a:prstGeom prst="rect">
            <a:avLst/>
          </a:prstGeom>
          <a:noFill/>
          <a:ln w="9525">
            <a:noFill/>
            <a:miter lim="800000"/>
            <a:headEnd/>
            <a:tailEnd/>
          </a:ln>
        </p:spPr>
        <p:txBody>
          <a:bodyPr>
            <a:spAutoFit/>
          </a:bodyPr>
          <a:lstStyle/>
          <a:p>
            <a:pPr eaLnBrk="0" hangingPunct="0"/>
            <a:endParaRPr lang="tr-T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a:bodyPr>
          <a:lstStyle/>
          <a:p>
            <a:pPr>
              <a:defRPr/>
            </a:pPr>
            <a:r>
              <a:rPr lang="en-US" sz="3600" b="0" dirty="0" smtClean="0">
                <a:latin typeface="Futura Bk BT" pitchFamily="34" charset="0"/>
              </a:rPr>
              <a:t>Unit of </a:t>
            </a:r>
            <a:r>
              <a:rPr lang="tr-TR" sz="3600" b="0" dirty="0" smtClean="0">
                <a:latin typeface="Futura Bk BT" pitchFamily="34" charset="0"/>
              </a:rPr>
              <a:t>Time</a:t>
            </a:r>
            <a:endParaRPr lang="tr-TR" sz="3600" b="0" dirty="0" smtClean="0">
              <a:latin typeface="Futura Bk BT" pitchFamily="34" charset="0"/>
              <a:cs typeface="+mj-cs"/>
            </a:endParaRPr>
          </a:p>
        </p:txBody>
      </p:sp>
      <p:sp>
        <p:nvSpPr>
          <p:cNvPr id="20484" name="Rectangle 1027"/>
          <p:cNvSpPr>
            <a:spLocks noChangeArrowheads="1"/>
          </p:cNvSpPr>
          <p:nvPr/>
        </p:nvSpPr>
        <p:spPr bwMode="auto">
          <a:xfrm>
            <a:off x="3795713" y="2428875"/>
            <a:ext cx="9144000" cy="0"/>
          </a:xfrm>
          <a:prstGeom prst="rect">
            <a:avLst/>
          </a:prstGeom>
          <a:noFill/>
          <a:ln w="9525">
            <a:noFill/>
            <a:miter lim="800000"/>
            <a:headEnd/>
            <a:tailEnd/>
          </a:ln>
        </p:spPr>
        <p:txBody>
          <a:bodyPr>
            <a:spAutoFit/>
          </a:bodyPr>
          <a:lstStyle/>
          <a:p>
            <a:pPr eaLnBrk="0" hangingPunct="0"/>
            <a:endParaRPr lang="tr-TR"/>
          </a:p>
        </p:txBody>
      </p:sp>
      <p:sp>
        <p:nvSpPr>
          <p:cNvPr id="20485" name="Text Box 1028"/>
          <p:cNvSpPr txBox="1">
            <a:spLocks noChangeArrowheads="1"/>
          </p:cNvSpPr>
          <p:nvPr/>
        </p:nvSpPr>
        <p:spPr bwMode="auto">
          <a:xfrm>
            <a:off x="500034" y="914400"/>
            <a:ext cx="8001056" cy="1058751"/>
          </a:xfrm>
          <a:prstGeom prst="rect">
            <a:avLst/>
          </a:prstGeom>
          <a:noFill/>
          <a:ln w="9525">
            <a:noFill/>
            <a:miter lim="800000"/>
            <a:headEnd/>
            <a:tailEnd/>
          </a:ln>
        </p:spPr>
        <p:txBody>
          <a:bodyPr wrap="square">
            <a:spAutoFit/>
          </a:bodyPr>
          <a:lstStyle/>
          <a:p>
            <a:pPr marL="285750" indent="-190500" algn="just" eaLnBrk="0" hangingPunct="0">
              <a:lnSpc>
                <a:spcPct val="120000"/>
              </a:lnSpc>
              <a:spcBef>
                <a:spcPct val="50000"/>
              </a:spcBef>
            </a:pPr>
            <a:r>
              <a:rPr lang="tr-TR" sz="2400" b="1" u="sng" dirty="0" err="1" smtClean="0">
                <a:solidFill>
                  <a:srgbClr val="C00000"/>
                </a:solidFill>
                <a:latin typeface="Futura Bk BT"/>
              </a:rPr>
              <a:t>Second</a:t>
            </a:r>
            <a:endParaRPr lang="tr-TR" sz="2400" b="1" u="sng" dirty="0" smtClean="0">
              <a:solidFill>
                <a:srgbClr val="C00000"/>
              </a:solidFill>
              <a:latin typeface="Futura Bk BT"/>
            </a:endParaRPr>
          </a:p>
          <a:p>
            <a:pPr eaLnBrk="0" hangingPunct="0">
              <a:lnSpc>
                <a:spcPct val="120000"/>
              </a:lnSpc>
              <a:spcBef>
                <a:spcPct val="50000"/>
              </a:spcBef>
              <a:buClr>
                <a:srgbClr val="C00000"/>
              </a:buClr>
            </a:pPr>
            <a:r>
              <a:rPr lang="en-US" sz="2000" dirty="0" smtClean="0">
                <a:latin typeface="Futura Bk BT"/>
              </a:rPr>
              <a:t>Atomic clocks in UME. </a:t>
            </a:r>
          </a:p>
        </p:txBody>
      </p:sp>
      <p:sp>
        <p:nvSpPr>
          <p:cNvPr id="20488" name="Rectangle 4"/>
          <p:cNvSpPr>
            <a:spLocks noChangeArrowheads="1"/>
          </p:cNvSpPr>
          <p:nvPr/>
        </p:nvSpPr>
        <p:spPr bwMode="auto">
          <a:xfrm>
            <a:off x="0" y="1192213"/>
            <a:ext cx="9144000" cy="0"/>
          </a:xfrm>
          <a:prstGeom prst="rect">
            <a:avLst/>
          </a:prstGeom>
          <a:noFill/>
          <a:ln w="9525">
            <a:noFill/>
            <a:miter lim="800000"/>
            <a:headEnd/>
            <a:tailEnd/>
          </a:ln>
        </p:spPr>
        <p:txBody>
          <a:bodyPr>
            <a:spAutoFit/>
          </a:bodyPr>
          <a:lstStyle/>
          <a:p>
            <a:pPr eaLnBrk="0" hangingPunct="0"/>
            <a:endParaRPr lang="tr-TR"/>
          </a:p>
        </p:txBody>
      </p:sp>
      <p:pic>
        <p:nvPicPr>
          <p:cNvPr id="13" name="Picture 6" descr="100_2643"/>
          <p:cNvPicPr>
            <a:picLocks noChangeAspect="1" noChangeArrowheads="1"/>
          </p:cNvPicPr>
          <p:nvPr/>
        </p:nvPicPr>
        <p:blipFill>
          <a:blip r:embed="rId2" cstate="print"/>
          <a:srcRect/>
          <a:stretch>
            <a:fillRect/>
          </a:stretch>
        </p:blipFill>
        <p:spPr bwMode="auto">
          <a:xfrm>
            <a:off x="2071670" y="2071678"/>
            <a:ext cx="5143500" cy="3856690"/>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a:bodyPr>
          <a:lstStyle/>
          <a:p>
            <a:pPr>
              <a:defRPr/>
            </a:pPr>
            <a:r>
              <a:rPr lang="en-US" sz="3600" b="0" dirty="0" smtClean="0">
                <a:latin typeface="Futura Bk BT" pitchFamily="34" charset="0"/>
              </a:rPr>
              <a:t>Unit of </a:t>
            </a:r>
            <a:r>
              <a:rPr lang="tr-TR" sz="3600" b="0" dirty="0" smtClean="0">
                <a:latin typeface="Futura Bk BT" pitchFamily="34" charset="0"/>
              </a:rPr>
              <a:t>Time</a:t>
            </a:r>
            <a:endParaRPr lang="tr-TR" sz="3600" b="0" dirty="0" smtClean="0">
              <a:latin typeface="Futura Bk BT" pitchFamily="34" charset="0"/>
              <a:cs typeface="+mj-cs"/>
            </a:endParaRPr>
          </a:p>
        </p:txBody>
      </p:sp>
      <p:sp>
        <p:nvSpPr>
          <p:cNvPr id="20484" name="Rectangle 1027"/>
          <p:cNvSpPr>
            <a:spLocks noChangeArrowheads="1"/>
          </p:cNvSpPr>
          <p:nvPr/>
        </p:nvSpPr>
        <p:spPr bwMode="auto">
          <a:xfrm>
            <a:off x="3795713" y="2428875"/>
            <a:ext cx="9144000" cy="0"/>
          </a:xfrm>
          <a:prstGeom prst="rect">
            <a:avLst/>
          </a:prstGeom>
          <a:noFill/>
          <a:ln w="9525">
            <a:noFill/>
            <a:miter lim="800000"/>
            <a:headEnd/>
            <a:tailEnd/>
          </a:ln>
        </p:spPr>
        <p:txBody>
          <a:bodyPr>
            <a:spAutoFit/>
          </a:bodyPr>
          <a:lstStyle/>
          <a:p>
            <a:pPr eaLnBrk="0" hangingPunct="0"/>
            <a:endParaRPr lang="tr-TR"/>
          </a:p>
        </p:txBody>
      </p:sp>
      <p:sp>
        <p:nvSpPr>
          <p:cNvPr id="20485" name="Text Box 1028"/>
          <p:cNvSpPr txBox="1">
            <a:spLocks noChangeArrowheads="1"/>
          </p:cNvSpPr>
          <p:nvPr/>
        </p:nvSpPr>
        <p:spPr bwMode="auto">
          <a:xfrm>
            <a:off x="500034" y="914400"/>
            <a:ext cx="8001056" cy="494751"/>
          </a:xfrm>
          <a:prstGeom prst="rect">
            <a:avLst/>
          </a:prstGeom>
          <a:noFill/>
          <a:ln w="9525">
            <a:noFill/>
            <a:miter lim="800000"/>
            <a:headEnd/>
            <a:tailEnd/>
          </a:ln>
        </p:spPr>
        <p:txBody>
          <a:bodyPr wrap="square">
            <a:spAutoFit/>
          </a:bodyPr>
          <a:lstStyle/>
          <a:p>
            <a:pPr marL="285750" indent="-190500" algn="just" eaLnBrk="0" hangingPunct="0">
              <a:lnSpc>
                <a:spcPct val="120000"/>
              </a:lnSpc>
              <a:spcBef>
                <a:spcPct val="50000"/>
              </a:spcBef>
            </a:pPr>
            <a:r>
              <a:rPr lang="tr-TR" sz="2400" b="1" u="sng" dirty="0" err="1" smtClean="0">
                <a:solidFill>
                  <a:srgbClr val="C00000"/>
                </a:solidFill>
                <a:latin typeface="Futura Bk BT"/>
              </a:rPr>
              <a:t>Second</a:t>
            </a:r>
            <a:endParaRPr lang="tr-TR" sz="2400" b="1" u="sng" dirty="0" smtClean="0">
              <a:solidFill>
                <a:srgbClr val="C00000"/>
              </a:solidFill>
              <a:latin typeface="Futura Bk BT"/>
            </a:endParaRPr>
          </a:p>
        </p:txBody>
      </p:sp>
      <p:sp>
        <p:nvSpPr>
          <p:cNvPr id="20488" name="Rectangle 4"/>
          <p:cNvSpPr>
            <a:spLocks noChangeArrowheads="1"/>
          </p:cNvSpPr>
          <p:nvPr/>
        </p:nvSpPr>
        <p:spPr bwMode="auto">
          <a:xfrm>
            <a:off x="0" y="1192213"/>
            <a:ext cx="9144000" cy="0"/>
          </a:xfrm>
          <a:prstGeom prst="rect">
            <a:avLst/>
          </a:prstGeom>
          <a:noFill/>
          <a:ln w="9525">
            <a:noFill/>
            <a:miter lim="800000"/>
            <a:headEnd/>
            <a:tailEnd/>
          </a:ln>
        </p:spPr>
        <p:txBody>
          <a:bodyPr>
            <a:spAutoFit/>
          </a:bodyPr>
          <a:lstStyle/>
          <a:p>
            <a:pPr eaLnBrk="0" hangingPunct="0"/>
            <a:endParaRPr lang="tr-TR"/>
          </a:p>
        </p:txBody>
      </p:sp>
      <p:pic>
        <p:nvPicPr>
          <p:cNvPr id="53250" name="Picture 2"/>
          <p:cNvPicPr>
            <a:picLocks noChangeAspect="1" noChangeArrowheads="1"/>
          </p:cNvPicPr>
          <p:nvPr/>
        </p:nvPicPr>
        <p:blipFill>
          <a:blip r:embed="rId2" cstate="print"/>
          <a:srcRect/>
          <a:stretch>
            <a:fillRect/>
          </a:stretch>
        </p:blipFill>
        <p:spPr bwMode="auto">
          <a:xfrm>
            <a:off x="1432584" y="1643050"/>
            <a:ext cx="6568440" cy="4511040"/>
          </a:xfrm>
          <a:prstGeom prst="rect">
            <a:avLst/>
          </a:prstGeom>
          <a:noFill/>
          <a:ln w="9525">
            <a:noFill/>
            <a:miter lim="800000"/>
            <a:headEnd/>
            <a:tailEnd/>
          </a:ln>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pPr>
              <a:defRPr/>
            </a:pPr>
            <a:r>
              <a:rPr lang="en-US" sz="3600" b="0" dirty="0" smtClean="0">
                <a:latin typeface="Futura Bk BT" pitchFamily="34" charset="0"/>
                <a:cs typeface="+mj-cs"/>
              </a:rPr>
              <a:t>Unit of Electrical Current</a:t>
            </a:r>
          </a:p>
        </p:txBody>
      </p:sp>
      <p:sp>
        <p:nvSpPr>
          <p:cNvPr id="24580" name="Rectangle 1027"/>
          <p:cNvSpPr>
            <a:spLocks noChangeArrowheads="1"/>
          </p:cNvSpPr>
          <p:nvPr/>
        </p:nvSpPr>
        <p:spPr bwMode="auto">
          <a:xfrm>
            <a:off x="3795713" y="2428875"/>
            <a:ext cx="9144000" cy="0"/>
          </a:xfrm>
          <a:prstGeom prst="rect">
            <a:avLst/>
          </a:prstGeom>
          <a:noFill/>
          <a:ln w="9525">
            <a:noFill/>
            <a:miter lim="800000"/>
            <a:headEnd/>
            <a:tailEnd/>
          </a:ln>
        </p:spPr>
        <p:txBody>
          <a:bodyPr>
            <a:spAutoFit/>
          </a:bodyPr>
          <a:lstStyle/>
          <a:p>
            <a:pPr eaLnBrk="0" hangingPunct="0"/>
            <a:endParaRPr lang="tr-TR"/>
          </a:p>
        </p:txBody>
      </p:sp>
      <p:sp>
        <p:nvSpPr>
          <p:cNvPr id="24581" name="Text Box 1028"/>
          <p:cNvSpPr txBox="1">
            <a:spLocks noChangeArrowheads="1"/>
          </p:cNvSpPr>
          <p:nvPr/>
        </p:nvSpPr>
        <p:spPr bwMode="auto">
          <a:xfrm>
            <a:off x="395536" y="857232"/>
            <a:ext cx="8422456" cy="3628686"/>
          </a:xfrm>
          <a:prstGeom prst="rect">
            <a:avLst/>
          </a:prstGeom>
          <a:noFill/>
          <a:ln w="9525">
            <a:noFill/>
            <a:miter lim="800000"/>
            <a:headEnd/>
            <a:tailEnd/>
          </a:ln>
        </p:spPr>
        <p:txBody>
          <a:bodyPr wrap="square">
            <a:spAutoFit/>
          </a:bodyPr>
          <a:lstStyle/>
          <a:p>
            <a:pPr marL="285750" indent="-190500" algn="just" eaLnBrk="0" hangingPunct="0">
              <a:lnSpc>
                <a:spcPct val="120000"/>
              </a:lnSpc>
              <a:spcBef>
                <a:spcPct val="50000"/>
              </a:spcBef>
            </a:pPr>
            <a:r>
              <a:rPr lang="tr-TR" sz="2400" b="1" u="sng" dirty="0" smtClean="0">
                <a:solidFill>
                  <a:srgbClr val="C00000"/>
                </a:solidFill>
                <a:latin typeface="Futura Bk BT"/>
              </a:rPr>
              <a:t>Ampere</a:t>
            </a:r>
          </a:p>
          <a:p>
            <a:pPr algn="just">
              <a:spcBef>
                <a:spcPct val="50000"/>
              </a:spcBef>
            </a:pPr>
            <a:endParaRPr lang="tr-TR" sz="1000" dirty="0" smtClean="0">
              <a:solidFill>
                <a:srgbClr val="FF0000"/>
              </a:solidFill>
            </a:endParaRPr>
          </a:p>
          <a:p>
            <a:pPr eaLnBrk="0" hangingPunct="0">
              <a:lnSpc>
                <a:spcPct val="120000"/>
              </a:lnSpc>
              <a:spcBef>
                <a:spcPct val="50000"/>
              </a:spcBef>
              <a:buClr>
                <a:srgbClr val="C00000"/>
              </a:buClr>
            </a:pPr>
            <a:r>
              <a:rPr lang="tr-TR" sz="2400" dirty="0" smtClean="0">
                <a:solidFill>
                  <a:srgbClr val="C00000"/>
                </a:solidFill>
                <a:latin typeface="Futura Bk BT"/>
              </a:rPr>
              <a:t>“ </a:t>
            </a:r>
            <a:r>
              <a:rPr lang="en-US" sz="2400" dirty="0" smtClean="0">
                <a:solidFill>
                  <a:srgbClr val="C00000"/>
                </a:solidFill>
                <a:latin typeface="Futura Bk BT"/>
              </a:rPr>
              <a:t>The </a:t>
            </a:r>
            <a:r>
              <a:rPr lang="en-US" sz="2400" dirty="0">
                <a:solidFill>
                  <a:srgbClr val="C00000"/>
                </a:solidFill>
                <a:latin typeface="Futura Bk BT"/>
              </a:rPr>
              <a:t>ampere is that constant current which, if maintained in two straight parallel conductors of infinite length, of negligible circular cross-section, and placed </a:t>
            </a:r>
            <a:r>
              <a:rPr lang="en-US" sz="2400" dirty="0" smtClean="0">
                <a:solidFill>
                  <a:srgbClr val="C00000"/>
                </a:solidFill>
                <a:latin typeface="Futura Bk BT"/>
              </a:rPr>
              <a:t>1</a:t>
            </a:r>
            <a:r>
              <a:rPr lang="tr-TR" sz="2400" dirty="0" smtClean="0">
                <a:solidFill>
                  <a:srgbClr val="C00000"/>
                </a:solidFill>
                <a:latin typeface="Futura Bk BT"/>
              </a:rPr>
              <a:t> </a:t>
            </a:r>
            <a:r>
              <a:rPr lang="en-US" sz="2400" dirty="0" smtClean="0">
                <a:solidFill>
                  <a:srgbClr val="C00000"/>
                </a:solidFill>
                <a:latin typeface="Futura Bk BT"/>
              </a:rPr>
              <a:t>m </a:t>
            </a:r>
            <a:r>
              <a:rPr lang="en-US" sz="2400" dirty="0">
                <a:solidFill>
                  <a:srgbClr val="C00000"/>
                </a:solidFill>
                <a:latin typeface="Futura Bk BT"/>
              </a:rPr>
              <a:t>apart in vacuum, would produce between these conductors a force equal to 2x10–7 Newton per meter of length</a:t>
            </a:r>
            <a:r>
              <a:rPr lang="en-US" sz="2400" dirty="0" smtClean="0">
                <a:solidFill>
                  <a:srgbClr val="C00000"/>
                </a:solidFill>
                <a:latin typeface="Futura Bk BT"/>
              </a:rPr>
              <a:t>.</a:t>
            </a:r>
            <a:r>
              <a:rPr lang="tr-TR" sz="2400" dirty="0" smtClean="0">
                <a:solidFill>
                  <a:srgbClr val="C00000"/>
                </a:solidFill>
                <a:latin typeface="Futura Bk BT"/>
              </a:rPr>
              <a:t> ”</a:t>
            </a:r>
            <a:r>
              <a:rPr lang="en-US" sz="2400" dirty="0" smtClean="0">
                <a:solidFill>
                  <a:srgbClr val="C00000"/>
                </a:solidFill>
                <a:latin typeface="Futura Bk BT"/>
              </a:rPr>
              <a:t> </a:t>
            </a:r>
            <a:endParaRPr lang="en-US" sz="2400" dirty="0">
              <a:solidFill>
                <a:srgbClr val="C00000"/>
              </a:solidFill>
              <a:latin typeface="Futura Bk BT"/>
            </a:endParaRPr>
          </a:p>
          <a:p>
            <a:pPr algn="just">
              <a:spcBef>
                <a:spcPct val="50000"/>
              </a:spcBef>
            </a:pPr>
            <a:endParaRPr lang="en-US" sz="2000" dirty="0">
              <a:solidFill>
                <a:srgbClr val="FF0000"/>
              </a:solidFill>
              <a:latin typeface="Arial"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pPr>
              <a:defRPr/>
            </a:pPr>
            <a:r>
              <a:rPr lang="en-US" sz="3600" b="0" dirty="0" smtClean="0">
                <a:latin typeface="Futura Bk BT" pitchFamily="34" charset="0"/>
                <a:cs typeface="+mj-cs"/>
              </a:rPr>
              <a:t>Unit of Electrical Current</a:t>
            </a:r>
          </a:p>
        </p:txBody>
      </p:sp>
      <p:sp>
        <p:nvSpPr>
          <p:cNvPr id="24580" name="Rectangle 1027"/>
          <p:cNvSpPr>
            <a:spLocks noChangeArrowheads="1"/>
          </p:cNvSpPr>
          <p:nvPr/>
        </p:nvSpPr>
        <p:spPr bwMode="auto">
          <a:xfrm>
            <a:off x="3795713" y="2428875"/>
            <a:ext cx="9144000" cy="0"/>
          </a:xfrm>
          <a:prstGeom prst="rect">
            <a:avLst/>
          </a:prstGeom>
          <a:noFill/>
          <a:ln w="9525">
            <a:noFill/>
            <a:miter lim="800000"/>
            <a:headEnd/>
            <a:tailEnd/>
          </a:ln>
        </p:spPr>
        <p:txBody>
          <a:bodyPr>
            <a:spAutoFit/>
          </a:bodyPr>
          <a:lstStyle/>
          <a:p>
            <a:pPr eaLnBrk="0" hangingPunct="0"/>
            <a:endParaRPr lang="tr-TR"/>
          </a:p>
        </p:txBody>
      </p:sp>
      <p:sp>
        <p:nvSpPr>
          <p:cNvPr id="24581" name="Text Box 1028"/>
          <p:cNvSpPr txBox="1">
            <a:spLocks noChangeArrowheads="1"/>
          </p:cNvSpPr>
          <p:nvPr/>
        </p:nvSpPr>
        <p:spPr bwMode="auto">
          <a:xfrm>
            <a:off x="395536" y="857232"/>
            <a:ext cx="8422456" cy="1384995"/>
          </a:xfrm>
          <a:prstGeom prst="rect">
            <a:avLst/>
          </a:prstGeom>
          <a:noFill/>
          <a:ln w="9525">
            <a:noFill/>
            <a:miter lim="800000"/>
            <a:headEnd/>
            <a:tailEnd/>
          </a:ln>
        </p:spPr>
        <p:txBody>
          <a:bodyPr wrap="square">
            <a:spAutoFit/>
          </a:bodyPr>
          <a:lstStyle/>
          <a:p>
            <a:pPr marL="285750" indent="-190500" algn="just" eaLnBrk="0" hangingPunct="0">
              <a:lnSpc>
                <a:spcPct val="120000"/>
              </a:lnSpc>
              <a:spcBef>
                <a:spcPct val="50000"/>
              </a:spcBef>
            </a:pPr>
            <a:r>
              <a:rPr lang="tr-TR" sz="2400" b="1" u="sng" dirty="0" smtClean="0">
                <a:solidFill>
                  <a:srgbClr val="C00000"/>
                </a:solidFill>
                <a:latin typeface="Futura Bk BT"/>
              </a:rPr>
              <a:t>Ampere</a:t>
            </a:r>
          </a:p>
          <a:p>
            <a:pPr algn="just" defTabSz="190500">
              <a:lnSpc>
                <a:spcPct val="90000"/>
              </a:lnSpc>
              <a:spcBef>
                <a:spcPct val="50000"/>
              </a:spcBef>
              <a:buClr>
                <a:srgbClr val="FF3300"/>
              </a:buClr>
              <a:buFont typeface="Wingdings" pitchFamily="2" charset="2"/>
              <a:buNone/>
            </a:pPr>
            <a:r>
              <a:rPr lang="en-US" sz="2400" dirty="0" smtClean="0">
                <a:solidFill>
                  <a:srgbClr val="C00000"/>
                </a:solidFill>
                <a:latin typeface="Futura Bk BT"/>
              </a:rPr>
              <a:t>Resistance - Quantum Hall Effect : </a:t>
            </a:r>
            <a:r>
              <a:rPr lang="en-US" sz="2400" dirty="0" smtClean="0">
                <a:latin typeface="Futura Bk BT"/>
              </a:rPr>
              <a:t>Constant resistance is obtained under low temperature and high magnetic field.</a:t>
            </a:r>
            <a:endParaRPr lang="en-US" sz="2000" dirty="0">
              <a:latin typeface="Arial" pitchFamily="34" charset="0"/>
            </a:endParaRPr>
          </a:p>
        </p:txBody>
      </p:sp>
      <p:pic>
        <p:nvPicPr>
          <p:cNvPr id="8" name="Picture 4" descr="DSC00437"/>
          <p:cNvPicPr>
            <a:picLocks noChangeAspect="1" noChangeArrowheads="1"/>
          </p:cNvPicPr>
          <p:nvPr/>
        </p:nvPicPr>
        <p:blipFill>
          <a:blip r:embed="rId2" cstate="print"/>
          <a:srcRect/>
          <a:stretch>
            <a:fillRect/>
          </a:stretch>
        </p:blipFill>
        <p:spPr bwMode="auto">
          <a:xfrm>
            <a:off x="500034" y="2428868"/>
            <a:ext cx="4929222" cy="3696917"/>
          </a:xfrm>
          <a:prstGeom prst="rect">
            <a:avLst/>
          </a:prstGeom>
          <a:noFill/>
          <a:ln w="9525">
            <a:noFill/>
            <a:miter lim="800000"/>
            <a:headEnd/>
            <a:tailEnd/>
          </a:ln>
        </p:spPr>
      </p:pic>
      <p:sp>
        <p:nvSpPr>
          <p:cNvPr id="9" name="Rectangle 3"/>
          <p:cNvSpPr txBox="1">
            <a:spLocks noChangeArrowheads="1"/>
          </p:cNvSpPr>
          <p:nvPr/>
        </p:nvSpPr>
        <p:spPr bwMode="auto">
          <a:xfrm>
            <a:off x="5823082" y="2571745"/>
            <a:ext cx="3106636" cy="36433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fontScale="85000" lnSpcReduction="20000"/>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b="0" i="0" u="none" strike="noStrike" kern="1200" cap="none" spc="0" normalizeH="0" baseline="0" noProof="1" smtClean="0">
                <a:ln>
                  <a:noFill/>
                </a:ln>
                <a:solidFill>
                  <a:schemeClr val="tx1"/>
                </a:solidFill>
                <a:effectLst/>
                <a:uLnTx/>
                <a:uFillTx/>
                <a:latin typeface="Futura Bk BT" pitchFamily="34" charset="0"/>
                <a:ea typeface="+mn-ea"/>
                <a:cs typeface="+mn-cs"/>
              </a:rPr>
              <a:t>Quantum Hall DC resistance is used as primary level DC resistance standard</a:t>
            </a:r>
          </a:p>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US" b="0" i="0" u="none" strike="noStrike" kern="1200" cap="none" spc="0" normalizeH="0" baseline="0" noProof="1" smtClean="0">
              <a:ln>
                <a:noFill/>
              </a:ln>
              <a:solidFill>
                <a:schemeClr val="tx1"/>
              </a:solidFill>
              <a:effectLst/>
              <a:uLnTx/>
              <a:uFillTx/>
              <a:latin typeface="Futura Bk BT" pitchFamily="34" charset="0"/>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b="0" i="0" u="none" strike="noStrike" kern="1200" cap="none" spc="0" normalizeH="0" baseline="0" noProof="1" smtClean="0">
                <a:ln>
                  <a:noFill/>
                </a:ln>
                <a:solidFill>
                  <a:schemeClr val="tx1"/>
                </a:solidFill>
                <a:effectLst/>
                <a:uLnTx/>
                <a:uFillTx/>
                <a:latin typeface="Futura Bk BT" pitchFamily="34" charset="0"/>
                <a:ea typeface="+mn-ea"/>
                <a:cs typeface="+mn-cs"/>
              </a:rPr>
              <a:t>R</a:t>
            </a:r>
            <a:r>
              <a:rPr kumimoji="0" lang="en-US" b="0" i="0" u="none" strike="noStrike" kern="1200" cap="none" spc="0" normalizeH="0" baseline="-25000" noProof="1" smtClean="0">
                <a:ln>
                  <a:noFill/>
                </a:ln>
                <a:solidFill>
                  <a:schemeClr val="tx1"/>
                </a:solidFill>
                <a:effectLst/>
                <a:uLnTx/>
                <a:uFillTx/>
                <a:latin typeface="Futura Bk BT" pitchFamily="34" charset="0"/>
                <a:ea typeface="+mn-ea"/>
                <a:cs typeface="+mn-cs"/>
              </a:rPr>
              <a:t>K-90</a:t>
            </a:r>
            <a:r>
              <a:rPr kumimoji="0" lang="en-US" b="0" i="0" u="none" strike="noStrike" kern="1200" cap="none" spc="0" normalizeH="0" baseline="0" noProof="1" smtClean="0">
                <a:ln>
                  <a:noFill/>
                </a:ln>
                <a:solidFill>
                  <a:schemeClr val="tx1"/>
                </a:solidFill>
                <a:effectLst/>
                <a:uLnTx/>
                <a:uFillTx/>
                <a:latin typeface="Futura Bk BT" pitchFamily="34" charset="0"/>
                <a:ea typeface="+mn-ea"/>
                <a:cs typeface="+mn-cs"/>
              </a:rPr>
              <a:t>: h/e</a:t>
            </a:r>
            <a:r>
              <a:rPr kumimoji="0" lang="en-US" b="0" i="0" u="none" strike="noStrike" kern="1200" cap="none" spc="0" normalizeH="0" baseline="30000" noProof="1" smtClean="0">
                <a:ln>
                  <a:noFill/>
                </a:ln>
                <a:solidFill>
                  <a:schemeClr val="tx1"/>
                </a:solidFill>
                <a:effectLst/>
                <a:uLnTx/>
                <a:uFillTx/>
                <a:latin typeface="Futura Bk BT" pitchFamily="34" charset="0"/>
                <a:ea typeface="+mn-ea"/>
                <a:cs typeface="+mn-cs"/>
              </a:rPr>
              <a:t>2</a:t>
            </a:r>
            <a:endParaRPr kumimoji="0" lang="en-US" b="0" i="0" u="none" strike="noStrike" kern="1200" cap="none" spc="0" normalizeH="0" baseline="0" noProof="1" smtClean="0">
              <a:ln>
                <a:noFill/>
              </a:ln>
              <a:solidFill>
                <a:schemeClr val="tx1"/>
              </a:solidFill>
              <a:effectLst/>
              <a:uLnTx/>
              <a:uFillTx/>
              <a:latin typeface="Futura Bk BT" pitchFamily="34" charset="0"/>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b="0" i="0" u="none" strike="noStrike" kern="1200" cap="none" spc="0" normalizeH="0" baseline="0" noProof="1" smtClean="0">
                <a:ln>
                  <a:noFill/>
                </a:ln>
                <a:solidFill>
                  <a:schemeClr val="tx1"/>
                </a:solidFill>
                <a:effectLst/>
                <a:uLnTx/>
                <a:uFillTx/>
                <a:latin typeface="Futura Bk BT" pitchFamily="34" charset="0"/>
                <a:ea typeface="+mn-ea"/>
                <a:cs typeface="+mn-cs"/>
              </a:rPr>
              <a:t>R</a:t>
            </a:r>
            <a:r>
              <a:rPr kumimoji="0" lang="en-US" b="0" i="0" u="none" strike="noStrike" kern="1200" cap="none" spc="0" normalizeH="0" baseline="-25000" noProof="1" smtClean="0">
                <a:ln>
                  <a:noFill/>
                </a:ln>
                <a:solidFill>
                  <a:schemeClr val="tx1"/>
                </a:solidFill>
                <a:effectLst/>
                <a:uLnTx/>
                <a:uFillTx/>
                <a:latin typeface="Futura Bk BT" pitchFamily="34" charset="0"/>
                <a:ea typeface="+mn-ea"/>
                <a:cs typeface="+mn-cs"/>
              </a:rPr>
              <a:t>K-90</a:t>
            </a:r>
            <a:r>
              <a:rPr kumimoji="0" lang="en-US" b="0" i="0" u="none" strike="noStrike" kern="1200" cap="none" spc="0" normalizeH="0" baseline="0" noProof="1" smtClean="0">
                <a:ln>
                  <a:noFill/>
                </a:ln>
                <a:solidFill>
                  <a:schemeClr val="tx1"/>
                </a:solidFill>
                <a:effectLst/>
                <a:uLnTx/>
                <a:uFillTx/>
                <a:latin typeface="Futura Bk BT" pitchFamily="34" charset="0"/>
                <a:ea typeface="+mn-ea"/>
                <a:cs typeface="+mn-cs"/>
              </a:rPr>
              <a:t>:</a:t>
            </a:r>
            <a:r>
              <a:rPr kumimoji="0" lang="en-US" b="0" i="0" u="none" strike="noStrike" kern="1200" cap="none" spc="0" normalizeH="0" baseline="0" noProof="0" dirty="0" smtClean="0">
                <a:ln>
                  <a:noFill/>
                </a:ln>
                <a:solidFill>
                  <a:schemeClr val="tx1"/>
                </a:solidFill>
                <a:effectLst/>
                <a:uLnTx/>
                <a:uFillTx/>
                <a:latin typeface="Futura Bk BT" pitchFamily="34" charset="0"/>
                <a:ea typeface="+mn-ea"/>
                <a:cs typeface="+mn-cs"/>
              </a:rPr>
              <a:t>25812.807449(86)Ω</a:t>
            </a:r>
          </a:p>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US" b="0" i="0" u="none" strike="noStrike" kern="1200" cap="none" spc="0" normalizeH="0" baseline="0" noProof="0" dirty="0" smtClean="0">
              <a:ln>
                <a:noFill/>
              </a:ln>
              <a:solidFill>
                <a:schemeClr val="tx1"/>
              </a:solidFill>
              <a:effectLst/>
              <a:uLnTx/>
              <a:uFillTx/>
              <a:latin typeface="Futura Bk BT" pitchFamily="34" charset="0"/>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b="0" i="0" u="none" strike="noStrike" kern="1200" cap="none" spc="0" normalizeH="0" baseline="0" noProof="0" dirty="0" smtClean="0">
                <a:ln>
                  <a:noFill/>
                </a:ln>
                <a:solidFill>
                  <a:schemeClr val="tx1"/>
                </a:solidFill>
                <a:effectLst/>
                <a:uLnTx/>
                <a:uFillTx/>
                <a:latin typeface="Futura Bk BT" pitchFamily="34" charset="0"/>
                <a:ea typeface="+mn-ea"/>
                <a:cs typeface="+mn-cs"/>
              </a:rPr>
              <a:t>Resistance of Quantum Hall sample at </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b="0" i="0" u="none" strike="noStrike" kern="1200" cap="none" spc="0" normalizeH="0" baseline="0" noProof="0" dirty="0" smtClean="0">
                <a:ln>
                  <a:noFill/>
                </a:ln>
                <a:solidFill>
                  <a:schemeClr val="tx1"/>
                </a:solidFill>
                <a:effectLst/>
                <a:uLnTx/>
                <a:uFillTx/>
                <a:latin typeface="Futura Bk BT" pitchFamily="34" charset="0"/>
                <a:ea typeface="+mn-ea"/>
                <a:cs typeface="+mn-cs"/>
              </a:rPr>
              <a:t>0.3 K (~-272.9 °C)</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b="0" i="0" u="none" strike="noStrike" kern="1200" cap="none" spc="0" normalizeH="0" baseline="0" noProof="0" dirty="0" smtClean="0">
                <a:ln>
                  <a:noFill/>
                </a:ln>
                <a:solidFill>
                  <a:schemeClr val="tx1"/>
                </a:solidFill>
                <a:effectLst/>
                <a:uLnTx/>
                <a:uFillTx/>
                <a:latin typeface="Futura Bk BT" pitchFamily="34" charset="0"/>
                <a:ea typeface="+mn-ea"/>
                <a:cs typeface="+mn-cs"/>
              </a:rPr>
              <a:t>8-12 T</a:t>
            </a:r>
          </a:p>
          <a:p>
            <a:pPr marL="0" marR="0" lvl="0" indent="0" algn="l" defTabSz="914400" rtl="0" eaLnBrk="1" fontAlgn="base" latinLnBrk="0" hangingPunct="1">
              <a:lnSpc>
                <a:spcPct val="100000"/>
              </a:lnSpc>
              <a:spcBef>
                <a:spcPct val="20000"/>
              </a:spcBef>
              <a:spcAft>
                <a:spcPct val="0"/>
              </a:spcAft>
              <a:buClrTx/>
              <a:buSzTx/>
              <a:buFontTx/>
              <a:buNone/>
              <a:tabLst/>
              <a:defRPr/>
            </a:pPr>
            <a:endParaRPr lang="en-US" dirty="0" smtClean="0">
              <a:latin typeface="Futura Bk BT" pitchFamily="34" charset="0"/>
              <a:cs typeface="+mn-cs"/>
            </a:endParaRPr>
          </a:p>
          <a:p>
            <a:pPr>
              <a:spcBef>
                <a:spcPct val="20000"/>
              </a:spcBef>
              <a:defRPr/>
            </a:pPr>
            <a:r>
              <a:rPr lang="en-US" dirty="0" smtClean="0"/>
              <a:t>The value of the QH Resistor is transferred to  100 </a:t>
            </a:r>
            <a:r>
              <a:rPr lang="en-US" dirty="0" smtClean="0">
                <a:cs typeface="Arial" charset="0"/>
              </a:rPr>
              <a:t>Ω and</a:t>
            </a:r>
            <a:r>
              <a:rPr lang="en-US" dirty="0" smtClean="0"/>
              <a:t>  10 </a:t>
            </a:r>
            <a:r>
              <a:rPr lang="en-US" dirty="0" err="1" smtClean="0"/>
              <a:t>k</a:t>
            </a:r>
            <a:r>
              <a:rPr lang="en-US" dirty="0" err="1" smtClean="0">
                <a:cs typeface="Arial" charset="0"/>
              </a:rPr>
              <a:t>Ω</a:t>
            </a:r>
            <a:r>
              <a:rPr lang="en-US" dirty="0" smtClean="0">
                <a:cs typeface="Arial" charset="0"/>
              </a:rPr>
              <a:t> </a:t>
            </a:r>
            <a:r>
              <a:rPr lang="en-US" dirty="0" smtClean="0"/>
              <a:t>reference resistors using a Cryogenic Current Comparator (CCC).</a:t>
            </a:r>
          </a:p>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tr-TR" b="0" i="0" u="none" strike="noStrike" kern="1200" cap="none" spc="0" normalizeH="0" baseline="0" noProof="1" smtClean="0">
              <a:ln>
                <a:noFill/>
              </a:ln>
              <a:solidFill>
                <a:schemeClr val="tx1"/>
              </a:solidFill>
              <a:effectLst/>
              <a:uLnTx/>
              <a:uFillTx/>
              <a:latin typeface="Futura Bk BT" pitchFamily="34" charset="0"/>
              <a:ea typeface="+mn-ea"/>
              <a:cs typeface="+mn-c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pPr>
              <a:defRPr/>
            </a:pPr>
            <a:r>
              <a:rPr lang="en-US" sz="3600" b="0" dirty="0" smtClean="0">
                <a:latin typeface="Futura Bk BT" pitchFamily="34" charset="0"/>
                <a:cs typeface="+mj-cs"/>
              </a:rPr>
              <a:t>Unit of Electrical Current</a:t>
            </a:r>
          </a:p>
        </p:txBody>
      </p:sp>
      <p:sp>
        <p:nvSpPr>
          <p:cNvPr id="24580" name="Rectangle 1027"/>
          <p:cNvSpPr>
            <a:spLocks noChangeArrowheads="1"/>
          </p:cNvSpPr>
          <p:nvPr/>
        </p:nvSpPr>
        <p:spPr bwMode="auto">
          <a:xfrm>
            <a:off x="3795713" y="2428875"/>
            <a:ext cx="9144000" cy="0"/>
          </a:xfrm>
          <a:prstGeom prst="rect">
            <a:avLst/>
          </a:prstGeom>
          <a:noFill/>
          <a:ln w="9525">
            <a:noFill/>
            <a:miter lim="800000"/>
            <a:headEnd/>
            <a:tailEnd/>
          </a:ln>
        </p:spPr>
        <p:txBody>
          <a:bodyPr>
            <a:spAutoFit/>
          </a:bodyPr>
          <a:lstStyle/>
          <a:p>
            <a:pPr eaLnBrk="0" hangingPunct="0"/>
            <a:endParaRPr lang="tr-TR"/>
          </a:p>
        </p:txBody>
      </p:sp>
      <p:sp>
        <p:nvSpPr>
          <p:cNvPr id="24581" name="Text Box 1028"/>
          <p:cNvSpPr txBox="1">
            <a:spLocks noChangeArrowheads="1"/>
          </p:cNvSpPr>
          <p:nvPr/>
        </p:nvSpPr>
        <p:spPr bwMode="auto">
          <a:xfrm>
            <a:off x="395536" y="857232"/>
            <a:ext cx="8422456" cy="1384995"/>
          </a:xfrm>
          <a:prstGeom prst="rect">
            <a:avLst/>
          </a:prstGeom>
          <a:noFill/>
          <a:ln w="9525">
            <a:noFill/>
            <a:miter lim="800000"/>
            <a:headEnd/>
            <a:tailEnd/>
          </a:ln>
        </p:spPr>
        <p:txBody>
          <a:bodyPr wrap="square">
            <a:spAutoFit/>
          </a:bodyPr>
          <a:lstStyle/>
          <a:p>
            <a:pPr marL="285750" indent="-190500" algn="just" eaLnBrk="0" hangingPunct="0">
              <a:lnSpc>
                <a:spcPct val="120000"/>
              </a:lnSpc>
              <a:spcBef>
                <a:spcPct val="50000"/>
              </a:spcBef>
            </a:pPr>
            <a:r>
              <a:rPr lang="tr-TR" sz="2400" b="1" u="sng" dirty="0" smtClean="0">
                <a:solidFill>
                  <a:srgbClr val="C00000"/>
                </a:solidFill>
                <a:latin typeface="Futura Bk BT"/>
              </a:rPr>
              <a:t>Ampere</a:t>
            </a:r>
          </a:p>
          <a:p>
            <a:pPr algn="just" defTabSz="190500">
              <a:lnSpc>
                <a:spcPct val="90000"/>
              </a:lnSpc>
              <a:spcBef>
                <a:spcPct val="50000"/>
              </a:spcBef>
              <a:buClr>
                <a:srgbClr val="FF3300"/>
              </a:buClr>
              <a:buFont typeface="Wingdings" pitchFamily="2" charset="2"/>
              <a:buNone/>
            </a:pPr>
            <a:r>
              <a:rPr lang="en-US" sz="2400" dirty="0" smtClean="0">
                <a:solidFill>
                  <a:srgbClr val="C00000"/>
                </a:solidFill>
                <a:latin typeface="Futura Bk BT"/>
              </a:rPr>
              <a:t>Resistance - Quantum Hall Effect : </a:t>
            </a:r>
            <a:r>
              <a:rPr lang="en-US" sz="2400" dirty="0" smtClean="0">
                <a:latin typeface="Futura Bk BT"/>
              </a:rPr>
              <a:t>Constant resistance is obtained under low temperature and high magnetic field.</a:t>
            </a:r>
            <a:endParaRPr lang="en-US" sz="2000" dirty="0">
              <a:latin typeface="Arial" pitchFamily="34" charset="0"/>
            </a:endParaRPr>
          </a:p>
        </p:txBody>
      </p:sp>
      <p:pic>
        <p:nvPicPr>
          <p:cNvPr id="10" name="4 Resim" descr="yag_banyosu_2.jpg"/>
          <p:cNvPicPr>
            <a:picLocks noChangeAspect="1"/>
          </p:cNvPicPr>
          <p:nvPr/>
        </p:nvPicPr>
        <p:blipFill>
          <a:blip r:embed="rId2" cstate="print"/>
          <a:srcRect/>
          <a:stretch>
            <a:fillRect/>
          </a:stretch>
        </p:blipFill>
        <p:spPr bwMode="auto">
          <a:xfrm>
            <a:off x="2000232" y="2428868"/>
            <a:ext cx="4953035" cy="3714776"/>
          </a:xfrm>
          <a:prstGeom prst="rect">
            <a:avLst/>
          </a:prstGeom>
          <a:noFill/>
          <a:ln w="9525">
            <a:noFill/>
            <a:miter lim="800000"/>
            <a:headEnd/>
            <a:tailEnd/>
          </a:ln>
        </p:spPr>
      </p:pic>
      <p:sp>
        <p:nvSpPr>
          <p:cNvPr id="11" name="10 Dikdörtgen"/>
          <p:cNvSpPr/>
          <p:nvPr/>
        </p:nvSpPr>
        <p:spPr>
          <a:xfrm>
            <a:off x="2045384" y="6215082"/>
            <a:ext cx="5002203" cy="369332"/>
          </a:xfrm>
          <a:prstGeom prst="rect">
            <a:avLst/>
          </a:prstGeom>
        </p:spPr>
        <p:txBody>
          <a:bodyPr wrap="none">
            <a:spAutoFit/>
          </a:bodyPr>
          <a:lstStyle/>
          <a:p>
            <a:pPr algn="ctr"/>
            <a:r>
              <a:rPr lang="en-US" dirty="0" smtClean="0"/>
              <a:t>Reference DC resistors in the Laboratory, UME</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85720" y="1052736"/>
            <a:ext cx="8143880" cy="5073427"/>
          </a:xfrm>
        </p:spPr>
        <p:txBody>
          <a:bodyPr>
            <a:normAutofit/>
          </a:bodyPr>
          <a:lstStyle/>
          <a:p>
            <a:pPr marL="531813" indent="-531813">
              <a:lnSpc>
                <a:spcPct val="114000"/>
              </a:lnSpc>
              <a:buClr>
                <a:srgbClr val="C00000"/>
              </a:buClr>
              <a:buSzPct val="90000"/>
              <a:buFont typeface="Wingdings" pitchFamily="2" charset="2"/>
              <a:buChar char="q"/>
            </a:pPr>
            <a:r>
              <a:rPr lang="en-US" sz="2400" dirty="0" smtClean="0">
                <a:latin typeface="Futura Bk BT"/>
              </a:rPr>
              <a:t>Overview of SI</a:t>
            </a:r>
          </a:p>
          <a:p>
            <a:pPr marL="531813" indent="-531813">
              <a:lnSpc>
                <a:spcPct val="114000"/>
              </a:lnSpc>
              <a:buClr>
                <a:srgbClr val="C00000"/>
              </a:buClr>
              <a:buSzPct val="90000"/>
              <a:buFont typeface="Wingdings" pitchFamily="2" charset="2"/>
              <a:buChar char="q"/>
            </a:pPr>
            <a:r>
              <a:rPr lang="en-US" sz="2400" dirty="0" smtClean="0">
                <a:latin typeface="Futura Bk BT"/>
              </a:rPr>
              <a:t>Base Units</a:t>
            </a:r>
          </a:p>
          <a:p>
            <a:pPr marL="531813" indent="-531813">
              <a:lnSpc>
                <a:spcPct val="114000"/>
              </a:lnSpc>
              <a:buClr>
                <a:srgbClr val="C00000"/>
              </a:buClr>
              <a:buSzPct val="90000"/>
              <a:buFont typeface="Wingdings" pitchFamily="2" charset="2"/>
              <a:buChar char="q"/>
            </a:pPr>
            <a:r>
              <a:rPr lang="en-US" sz="2400" dirty="0" smtClean="0">
                <a:latin typeface="Futura Bk BT"/>
              </a:rPr>
              <a:t>Derived Units</a:t>
            </a:r>
          </a:p>
          <a:p>
            <a:pPr marL="531813" indent="-531813">
              <a:lnSpc>
                <a:spcPct val="114000"/>
              </a:lnSpc>
              <a:buClr>
                <a:srgbClr val="C00000"/>
              </a:buClr>
              <a:buSzPct val="90000"/>
              <a:buFont typeface="Wingdings" pitchFamily="2" charset="2"/>
              <a:buChar char="q"/>
            </a:pPr>
            <a:r>
              <a:rPr lang="en-US" sz="2400" dirty="0" smtClean="0">
                <a:latin typeface="Futura Bk BT"/>
              </a:rPr>
              <a:t>Quantities and Units</a:t>
            </a:r>
          </a:p>
          <a:p>
            <a:pPr marL="531813" indent="-531813">
              <a:lnSpc>
                <a:spcPct val="114000"/>
              </a:lnSpc>
              <a:buClr>
                <a:srgbClr val="C00000"/>
              </a:buClr>
              <a:buSzPct val="90000"/>
              <a:buFont typeface="Wingdings" pitchFamily="2" charset="2"/>
              <a:buChar char="q"/>
            </a:pPr>
            <a:r>
              <a:rPr lang="en-US" sz="2400" dirty="0" smtClean="0">
                <a:latin typeface="Futura Bk BT"/>
              </a:rPr>
              <a:t>New proposal</a:t>
            </a:r>
            <a:r>
              <a:rPr lang="en-US" sz="2400" dirty="0" smtClean="0"/>
              <a:t>s</a:t>
            </a:r>
            <a:r>
              <a:rPr lang="en-US" sz="2400" dirty="0" smtClean="0">
                <a:latin typeface="Futura Bk BT"/>
              </a:rPr>
              <a:t> </a:t>
            </a:r>
            <a:r>
              <a:rPr lang="en-US" sz="2400" dirty="0" smtClean="0"/>
              <a:t>for </a:t>
            </a:r>
            <a:r>
              <a:rPr lang="en-US" sz="2400" dirty="0" smtClean="0">
                <a:latin typeface="Futura Bk BT"/>
              </a:rPr>
              <a:t>Base SI Units</a:t>
            </a:r>
          </a:p>
        </p:txBody>
      </p:sp>
      <p:sp>
        <p:nvSpPr>
          <p:cNvPr id="9" name="Title 5"/>
          <p:cNvSpPr>
            <a:spLocks noGrp="1"/>
          </p:cNvSpPr>
          <p:nvPr>
            <p:ph type="title"/>
          </p:nvPr>
        </p:nvSpPr>
        <p:spPr>
          <a:xfrm>
            <a:off x="395536" y="0"/>
            <a:ext cx="7776864" cy="706090"/>
          </a:xfrm>
        </p:spPr>
        <p:txBody>
          <a:bodyPr>
            <a:normAutofit/>
          </a:bodyPr>
          <a:lstStyle/>
          <a:p>
            <a:pPr>
              <a:defRPr/>
            </a:pPr>
            <a:r>
              <a:rPr lang="en-US" sz="3600" b="0" dirty="0" smtClean="0">
                <a:latin typeface="Futura Bk BT" pitchFamily="34" charset="0"/>
                <a:cs typeface="+mj-cs"/>
              </a:rPr>
              <a:t>Content</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5 Resim" descr="Picture 027.jpg"/>
          <p:cNvPicPr>
            <a:picLocks noChangeAspect="1"/>
          </p:cNvPicPr>
          <p:nvPr/>
        </p:nvPicPr>
        <p:blipFill>
          <a:blip r:embed="rId2" cstate="print"/>
          <a:srcRect/>
          <a:stretch>
            <a:fillRect/>
          </a:stretch>
        </p:blipFill>
        <p:spPr bwMode="auto">
          <a:xfrm>
            <a:off x="1076325" y="1327161"/>
            <a:ext cx="3325813" cy="2220912"/>
          </a:xfrm>
          <a:prstGeom prst="rect">
            <a:avLst/>
          </a:prstGeom>
          <a:noFill/>
          <a:ln w="9525">
            <a:noFill/>
            <a:miter lim="800000"/>
            <a:headEnd/>
            <a:tailEnd/>
          </a:ln>
        </p:spPr>
      </p:pic>
      <p:pic>
        <p:nvPicPr>
          <p:cNvPr id="6" name="4 Resim" descr="Direnc2.JPG"/>
          <p:cNvPicPr>
            <a:picLocks noChangeAspect="1"/>
          </p:cNvPicPr>
          <p:nvPr/>
        </p:nvPicPr>
        <p:blipFill>
          <a:blip r:embed="rId3" cstate="print"/>
          <a:srcRect/>
          <a:stretch>
            <a:fillRect/>
          </a:stretch>
        </p:blipFill>
        <p:spPr bwMode="auto">
          <a:xfrm>
            <a:off x="4505325" y="1042998"/>
            <a:ext cx="2590800" cy="3886200"/>
          </a:xfrm>
          <a:prstGeom prst="rect">
            <a:avLst/>
          </a:prstGeom>
          <a:noFill/>
          <a:ln w="9525">
            <a:noFill/>
            <a:miter lim="800000"/>
            <a:headEnd/>
            <a:tailEnd/>
          </a:ln>
        </p:spPr>
      </p:pic>
      <p:sp>
        <p:nvSpPr>
          <p:cNvPr id="7" name="10 Metin kutusu"/>
          <p:cNvSpPr txBox="1">
            <a:spLocks noChangeArrowheads="1"/>
          </p:cNvSpPr>
          <p:nvPr/>
        </p:nvSpPr>
        <p:spPr bwMode="auto">
          <a:xfrm>
            <a:off x="7092281" y="3276600"/>
            <a:ext cx="1694562" cy="1200329"/>
          </a:xfrm>
          <a:prstGeom prst="rect">
            <a:avLst/>
          </a:prstGeom>
          <a:noFill/>
          <a:ln w="9525">
            <a:noFill/>
            <a:miter lim="800000"/>
            <a:headEnd/>
            <a:tailEnd/>
          </a:ln>
        </p:spPr>
        <p:txBody>
          <a:bodyPr wrap="square">
            <a:spAutoFit/>
          </a:bodyPr>
          <a:lstStyle/>
          <a:p>
            <a:r>
              <a:rPr lang="tr-TR" sz="2400" dirty="0"/>
              <a:t>100</a:t>
            </a:r>
            <a:r>
              <a:rPr lang="el-GR" sz="2400" dirty="0"/>
              <a:t> </a:t>
            </a:r>
            <a:r>
              <a:rPr lang="tr-TR" sz="2400" dirty="0"/>
              <a:t>k</a:t>
            </a:r>
            <a:r>
              <a:rPr lang="el-GR" sz="2400" dirty="0"/>
              <a:t>Ω</a:t>
            </a:r>
            <a:r>
              <a:rPr lang="tr-TR" sz="2400" dirty="0"/>
              <a:t>–1G</a:t>
            </a:r>
            <a:r>
              <a:rPr lang="el-GR" sz="2400" dirty="0"/>
              <a:t>Ω</a:t>
            </a:r>
            <a:r>
              <a:rPr lang="tr-TR" sz="2400" dirty="0"/>
              <a:t> </a:t>
            </a:r>
            <a:r>
              <a:rPr lang="tr-TR" sz="2400" dirty="0" err="1"/>
              <a:t>bridge</a:t>
            </a:r>
            <a:r>
              <a:rPr lang="tr-TR" sz="2400" dirty="0"/>
              <a:t> </a:t>
            </a:r>
          </a:p>
        </p:txBody>
      </p:sp>
      <p:sp>
        <p:nvSpPr>
          <p:cNvPr id="10" name="9 İçerik Yer Tutucusu"/>
          <p:cNvSpPr>
            <a:spLocks noGrp="1"/>
          </p:cNvSpPr>
          <p:nvPr>
            <p:ph idx="1"/>
          </p:nvPr>
        </p:nvSpPr>
        <p:spPr/>
        <p:txBody>
          <a:bodyPr>
            <a:normAutofit fontScale="92500" lnSpcReduction="10000"/>
          </a:bodyPr>
          <a:lstStyle/>
          <a:p>
            <a:pPr>
              <a:buFontTx/>
              <a:buNone/>
            </a:pPr>
            <a:endParaRPr lang="tr-TR" sz="2400" dirty="0" smtClean="0"/>
          </a:p>
          <a:p>
            <a:pPr>
              <a:buFontTx/>
              <a:buNone/>
            </a:pPr>
            <a:endParaRPr lang="tr-TR" sz="2400" dirty="0" smtClean="0"/>
          </a:p>
          <a:p>
            <a:pPr>
              <a:buFontTx/>
              <a:buNone/>
            </a:pPr>
            <a:endParaRPr lang="tr-TR" sz="2400" dirty="0" smtClean="0"/>
          </a:p>
          <a:p>
            <a:pPr>
              <a:buFontTx/>
              <a:buNone/>
            </a:pPr>
            <a:endParaRPr lang="tr-TR" sz="2400" dirty="0" smtClean="0"/>
          </a:p>
          <a:p>
            <a:pPr>
              <a:buFontTx/>
              <a:buNone/>
            </a:pPr>
            <a:endParaRPr lang="tr-TR" sz="2400" dirty="0" smtClean="0"/>
          </a:p>
          <a:p>
            <a:pPr>
              <a:buFontTx/>
              <a:buNone/>
            </a:pPr>
            <a:endParaRPr lang="tr-TR" sz="2400" dirty="0" smtClean="0"/>
          </a:p>
          <a:p>
            <a:pPr>
              <a:buFontTx/>
              <a:buNone/>
            </a:pPr>
            <a:endParaRPr lang="tr-TR" sz="2400" dirty="0" smtClean="0"/>
          </a:p>
          <a:p>
            <a:pPr>
              <a:buFontTx/>
              <a:buNone/>
            </a:pPr>
            <a:r>
              <a:rPr lang="tr-TR" sz="2400" dirty="0" smtClean="0"/>
              <a:t>	100 µ</a:t>
            </a:r>
            <a:r>
              <a:rPr lang="el-GR" sz="2400" dirty="0" smtClean="0"/>
              <a:t>Ω</a:t>
            </a:r>
            <a:r>
              <a:rPr lang="tr-TR" sz="2400" dirty="0" smtClean="0"/>
              <a:t>-10 k</a:t>
            </a:r>
            <a:r>
              <a:rPr lang="el-GR" sz="2400" dirty="0" smtClean="0"/>
              <a:t>Ω</a:t>
            </a:r>
            <a:r>
              <a:rPr lang="tr-TR" sz="2400" dirty="0" smtClean="0"/>
              <a:t> </a:t>
            </a:r>
            <a:r>
              <a:rPr lang="tr-TR" sz="2400" dirty="0" err="1" smtClean="0"/>
              <a:t>bridge</a:t>
            </a:r>
            <a:endParaRPr lang="tr-TR" sz="2400" dirty="0" smtClean="0"/>
          </a:p>
          <a:p>
            <a:pPr>
              <a:buFontTx/>
              <a:buNone/>
            </a:pPr>
            <a:endParaRPr lang="tr-TR" sz="2400" dirty="0" smtClean="0"/>
          </a:p>
          <a:p>
            <a:endParaRPr lang="tr-TR" sz="2400" dirty="0" smtClean="0"/>
          </a:p>
          <a:p>
            <a:pPr>
              <a:buNone/>
            </a:pPr>
            <a:r>
              <a:rPr lang="en-US" sz="2400" dirty="0" smtClean="0"/>
              <a:t>	</a:t>
            </a:r>
            <a:endParaRPr lang="tr-TR" sz="2400" dirty="0" smtClean="0"/>
          </a:p>
          <a:p>
            <a:pPr>
              <a:buNone/>
            </a:pPr>
            <a:r>
              <a:rPr lang="tr-TR" sz="2400" dirty="0" smtClean="0"/>
              <a:t>	</a:t>
            </a:r>
            <a:r>
              <a:rPr lang="en-US" sz="2400" dirty="0" smtClean="0"/>
              <a:t>In order to perform DC resistance measurements in the range of 100 µΩ – 1 GΩ commercial resistance comparison bridges are used. </a:t>
            </a:r>
          </a:p>
          <a:p>
            <a:endParaRPr lang="tr-TR" sz="2400" dirty="0"/>
          </a:p>
        </p:txBody>
      </p:sp>
      <p:sp>
        <p:nvSpPr>
          <p:cNvPr id="9" name="Title 6"/>
          <p:cNvSpPr>
            <a:spLocks noGrp="1"/>
          </p:cNvSpPr>
          <p:nvPr>
            <p:ph type="title"/>
          </p:nvPr>
        </p:nvSpPr>
        <p:spPr>
          <a:xfrm>
            <a:off x="395536" y="0"/>
            <a:ext cx="7776864" cy="706090"/>
          </a:xfrm>
        </p:spPr>
        <p:txBody>
          <a:bodyPr>
            <a:normAutofit/>
          </a:bodyPr>
          <a:lstStyle/>
          <a:p>
            <a:pPr>
              <a:defRPr/>
            </a:pPr>
            <a:r>
              <a:rPr lang="en-US" sz="3600" b="0" dirty="0" smtClean="0">
                <a:latin typeface="Futura Bk BT" pitchFamily="34" charset="0"/>
                <a:cs typeface="+mj-cs"/>
              </a:rPr>
              <a:t>Unit of Electrical Current</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2 Content Placeholder"/>
          <p:cNvSpPr>
            <a:spLocks noGrp="1"/>
          </p:cNvSpPr>
          <p:nvPr>
            <p:ph idx="1"/>
          </p:nvPr>
        </p:nvSpPr>
        <p:spPr>
          <a:xfrm>
            <a:off x="714400" y="764704"/>
            <a:ext cx="7715200" cy="5073427"/>
          </a:xfrm>
        </p:spPr>
        <p:txBody>
          <a:bodyPr/>
          <a:lstStyle/>
          <a:p>
            <a:pPr>
              <a:buFontTx/>
              <a:buNone/>
            </a:pPr>
            <a:r>
              <a:rPr lang="tr-TR" sz="2400" dirty="0" smtClean="0"/>
              <a:t>	</a:t>
            </a:r>
            <a:r>
              <a:rPr lang="en-US" sz="2400" dirty="0" smtClean="0"/>
              <a:t>In order to perform resistance measurements in the range of 1 GΩ – 100 TΩ, a Wheatstone bridge is used, which is developed in UME.</a:t>
            </a:r>
          </a:p>
        </p:txBody>
      </p:sp>
      <p:pic>
        <p:nvPicPr>
          <p:cNvPr id="6" name="5 Resim" descr="100_8826.JPG"/>
          <p:cNvPicPr>
            <a:picLocks noChangeAspect="1"/>
          </p:cNvPicPr>
          <p:nvPr/>
        </p:nvPicPr>
        <p:blipFill>
          <a:blip r:embed="rId2" cstate="print"/>
          <a:srcRect/>
          <a:stretch>
            <a:fillRect/>
          </a:stretch>
        </p:blipFill>
        <p:spPr bwMode="auto">
          <a:xfrm>
            <a:off x="1038225" y="2057400"/>
            <a:ext cx="3386138" cy="4514850"/>
          </a:xfrm>
          <a:prstGeom prst="rect">
            <a:avLst/>
          </a:prstGeom>
          <a:noFill/>
          <a:ln w="9525">
            <a:noFill/>
            <a:miter lim="800000"/>
            <a:headEnd/>
            <a:tailEnd/>
          </a:ln>
        </p:spPr>
      </p:pic>
      <p:pic>
        <p:nvPicPr>
          <p:cNvPr id="7" name="6 Resim" descr="100_8824.JPG"/>
          <p:cNvPicPr>
            <a:picLocks noChangeAspect="1"/>
          </p:cNvPicPr>
          <p:nvPr/>
        </p:nvPicPr>
        <p:blipFill>
          <a:blip r:embed="rId3" cstate="print"/>
          <a:srcRect/>
          <a:stretch>
            <a:fillRect/>
          </a:stretch>
        </p:blipFill>
        <p:spPr bwMode="auto">
          <a:xfrm>
            <a:off x="4686300" y="2428875"/>
            <a:ext cx="4114800" cy="3086100"/>
          </a:xfrm>
          <a:prstGeom prst="rect">
            <a:avLst/>
          </a:prstGeom>
          <a:noFill/>
          <a:ln w="9525">
            <a:noFill/>
            <a:miter lim="800000"/>
            <a:headEnd/>
            <a:tailEnd/>
          </a:ln>
        </p:spPr>
      </p:pic>
      <p:sp>
        <p:nvSpPr>
          <p:cNvPr id="9" name="Title 6"/>
          <p:cNvSpPr>
            <a:spLocks noGrp="1"/>
          </p:cNvSpPr>
          <p:nvPr>
            <p:ph type="title"/>
          </p:nvPr>
        </p:nvSpPr>
        <p:spPr>
          <a:xfrm>
            <a:off x="395536" y="0"/>
            <a:ext cx="7776864" cy="706090"/>
          </a:xfrm>
        </p:spPr>
        <p:txBody>
          <a:bodyPr>
            <a:normAutofit/>
          </a:bodyPr>
          <a:lstStyle/>
          <a:p>
            <a:pPr>
              <a:defRPr/>
            </a:pPr>
            <a:r>
              <a:rPr lang="en-US" sz="3600" b="0" dirty="0" smtClean="0">
                <a:latin typeface="Futura Bk BT" pitchFamily="34" charset="0"/>
                <a:cs typeface="+mj-cs"/>
              </a:rPr>
              <a:t>Unit of Electrical Current</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pPr>
              <a:defRPr/>
            </a:pPr>
            <a:r>
              <a:rPr lang="en-US" sz="3600" b="0" dirty="0" smtClean="0">
                <a:latin typeface="Futura Bk BT" pitchFamily="34" charset="0"/>
                <a:cs typeface="+mj-cs"/>
              </a:rPr>
              <a:t>Unit of Electrical Current</a:t>
            </a:r>
          </a:p>
        </p:txBody>
      </p:sp>
      <p:sp>
        <p:nvSpPr>
          <p:cNvPr id="24580" name="Rectangle 1027"/>
          <p:cNvSpPr>
            <a:spLocks noChangeArrowheads="1"/>
          </p:cNvSpPr>
          <p:nvPr/>
        </p:nvSpPr>
        <p:spPr bwMode="auto">
          <a:xfrm>
            <a:off x="3795713" y="2428875"/>
            <a:ext cx="9144000" cy="0"/>
          </a:xfrm>
          <a:prstGeom prst="rect">
            <a:avLst/>
          </a:prstGeom>
          <a:noFill/>
          <a:ln w="9525">
            <a:noFill/>
            <a:miter lim="800000"/>
            <a:headEnd/>
            <a:tailEnd/>
          </a:ln>
        </p:spPr>
        <p:txBody>
          <a:bodyPr>
            <a:spAutoFit/>
          </a:bodyPr>
          <a:lstStyle/>
          <a:p>
            <a:pPr eaLnBrk="0" hangingPunct="0"/>
            <a:endParaRPr lang="tr-TR"/>
          </a:p>
        </p:txBody>
      </p:sp>
      <p:sp>
        <p:nvSpPr>
          <p:cNvPr id="24581" name="Text Box 1028"/>
          <p:cNvSpPr txBox="1">
            <a:spLocks noChangeArrowheads="1"/>
          </p:cNvSpPr>
          <p:nvPr/>
        </p:nvSpPr>
        <p:spPr bwMode="auto">
          <a:xfrm>
            <a:off x="395536" y="857232"/>
            <a:ext cx="8422456" cy="1384995"/>
          </a:xfrm>
          <a:prstGeom prst="rect">
            <a:avLst/>
          </a:prstGeom>
          <a:noFill/>
          <a:ln w="9525">
            <a:noFill/>
            <a:miter lim="800000"/>
            <a:headEnd/>
            <a:tailEnd/>
          </a:ln>
        </p:spPr>
        <p:txBody>
          <a:bodyPr wrap="square">
            <a:spAutoFit/>
          </a:bodyPr>
          <a:lstStyle/>
          <a:p>
            <a:pPr marL="285750" indent="-190500" algn="just" eaLnBrk="0" hangingPunct="0">
              <a:lnSpc>
                <a:spcPct val="120000"/>
              </a:lnSpc>
              <a:spcBef>
                <a:spcPct val="50000"/>
              </a:spcBef>
            </a:pPr>
            <a:r>
              <a:rPr lang="tr-TR" sz="2400" b="1" u="sng" dirty="0" smtClean="0">
                <a:solidFill>
                  <a:srgbClr val="C00000"/>
                </a:solidFill>
                <a:latin typeface="Futura Bk BT"/>
              </a:rPr>
              <a:t>Ampere</a:t>
            </a:r>
          </a:p>
          <a:p>
            <a:pPr algn="just" defTabSz="190500">
              <a:lnSpc>
                <a:spcPct val="90000"/>
              </a:lnSpc>
              <a:spcBef>
                <a:spcPct val="50000"/>
              </a:spcBef>
              <a:buClr>
                <a:srgbClr val="FF3300"/>
              </a:buClr>
              <a:buFont typeface="Wingdings" pitchFamily="2" charset="2"/>
              <a:buNone/>
            </a:pPr>
            <a:r>
              <a:rPr lang="en-US" sz="2400" dirty="0" smtClean="0">
                <a:solidFill>
                  <a:srgbClr val="C00000"/>
                </a:solidFill>
                <a:latin typeface="Futura Bk BT"/>
              </a:rPr>
              <a:t>Voltage - Josephson Junction : </a:t>
            </a:r>
            <a:r>
              <a:rPr lang="en-US" sz="2400" dirty="0" smtClean="0">
                <a:latin typeface="Futura Bk BT"/>
              </a:rPr>
              <a:t>Relation between voltage and frequency</a:t>
            </a:r>
            <a:r>
              <a:rPr lang="tr-TR" sz="2400" dirty="0" smtClean="0">
                <a:latin typeface="Futura Bk BT"/>
              </a:rPr>
              <a:t>.</a:t>
            </a:r>
            <a:endParaRPr lang="en-US" sz="2000" dirty="0">
              <a:latin typeface="Arial" pitchFamily="34" charset="0"/>
            </a:endParaRPr>
          </a:p>
        </p:txBody>
      </p:sp>
      <p:pic>
        <p:nvPicPr>
          <p:cNvPr id="9" name="Picture 5" descr="DSCN0981"/>
          <p:cNvPicPr>
            <a:picLocks noChangeAspect="1" noChangeArrowheads="1"/>
          </p:cNvPicPr>
          <p:nvPr/>
        </p:nvPicPr>
        <p:blipFill>
          <a:blip r:embed="rId2" cstate="print"/>
          <a:srcRect/>
          <a:stretch>
            <a:fillRect/>
          </a:stretch>
        </p:blipFill>
        <p:spPr bwMode="auto">
          <a:xfrm>
            <a:off x="2438400" y="2400300"/>
            <a:ext cx="5410200" cy="4057650"/>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714400" y="764704"/>
            <a:ext cx="7715200" cy="5073427"/>
          </a:xfrm>
        </p:spPr>
        <p:txBody>
          <a:bodyPr>
            <a:normAutofit/>
          </a:bodyPr>
          <a:lstStyle/>
          <a:p>
            <a:r>
              <a:rPr lang="en-US" sz="2400" dirty="0" smtClean="0"/>
              <a:t>In order to perform traceable DC current measurements, current shunts and resistors are employed. </a:t>
            </a:r>
          </a:p>
          <a:p>
            <a:r>
              <a:rPr lang="en-US" sz="2400" dirty="0" smtClean="0"/>
              <a:t>The voltage between terminals divided by the current flows through the resistor.</a:t>
            </a:r>
          </a:p>
          <a:p>
            <a:pPr algn="ctr">
              <a:buFontTx/>
              <a:buNone/>
            </a:pPr>
            <a:r>
              <a:rPr lang="en-US" sz="2400" dirty="0" smtClean="0"/>
              <a:t>I=V/R</a:t>
            </a:r>
          </a:p>
          <a:p>
            <a:endParaRPr lang="en-US" sz="2400" dirty="0"/>
          </a:p>
        </p:txBody>
      </p:sp>
      <p:pic>
        <p:nvPicPr>
          <p:cNvPr id="5" name="1 Resim" descr="IMG_2388.jpg"/>
          <p:cNvPicPr>
            <a:picLocks noChangeAspect="1" noChangeArrowheads="1"/>
          </p:cNvPicPr>
          <p:nvPr/>
        </p:nvPicPr>
        <p:blipFill>
          <a:blip r:embed="rId2" cstate="print"/>
          <a:srcRect/>
          <a:stretch>
            <a:fillRect/>
          </a:stretch>
        </p:blipFill>
        <p:spPr bwMode="auto">
          <a:xfrm>
            <a:off x="1025525" y="3143250"/>
            <a:ext cx="3368675" cy="2524125"/>
          </a:xfrm>
          <a:prstGeom prst="rect">
            <a:avLst/>
          </a:prstGeom>
          <a:noFill/>
          <a:ln w="9525">
            <a:noFill/>
            <a:miter lim="800000"/>
            <a:headEnd/>
            <a:tailEnd/>
          </a:ln>
        </p:spPr>
      </p:pic>
      <p:pic>
        <p:nvPicPr>
          <p:cNvPr id="6" name="4 Resim" descr="guildline high resistors.png"/>
          <p:cNvPicPr>
            <a:picLocks noChangeAspect="1" noChangeArrowheads="1"/>
          </p:cNvPicPr>
          <p:nvPr/>
        </p:nvPicPr>
        <p:blipFill>
          <a:blip r:embed="rId3" cstate="print"/>
          <a:srcRect/>
          <a:stretch>
            <a:fillRect/>
          </a:stretch>
        </p:blipFill>
        <p:spPr bwMode="auto">
          <a:xfrm>
            <a:off x="4857750" y="3152775"/>
            <a:ext cx="3676650" cy="2476500"/>
          </a:xfrm>
          <a:prstGeom prst="rect">
            <a:avLst/>
          </a:prstGeom>
          <a:noFill/>
          <a:ln w="9525">
            <a:noFill/>
            <a:miter lim="800000"/>
            <a:headEnd/>
            <a:tailEnd/>
          </a:ln>
        </p:spPr>
      </p:pic>
      <p:sp>
        <p:nvSpPr>
          <p:cNvPr id="7" name="6 Metin kutusu"/>
          <p:cNvSpPr txBox="1">
            <a:spLocks noChangeArrowheads="1"/>
          </p:cNvSpPr>
          <p:nvPr/>
        </p:nvSpPr>
        <p:spPr bwMode="auto">
          <a:xfrm>
            <a:off x="1171575" y="5810250"/>
            <a:ext cx="2695575" cy="923330"/>
          </a:xfrm>
          <a:prstGeom prst="rect">
            <a:avLst/>
          </a:prstGeom>
          <a:noFill/>
          <a:ln w="9525">
            <a:noFill/>
            <a:miter lim="800000"/>
            <a:headEnd/>
            <a:tailEnd/>
          </a:ln>
        </p:spPr>
        <p:txBody>
          <a:bodyPr>
            <a:spAutoFit/>
          </a:bodyPr>
          <a:lstStyle/>
          <a:p>
            <a:pPr algn="ctr"/>
            <a:r>
              <a:rPr lang="en-US" dirty="0" smtClean="0"/>
              <a:t>Current shunts are used to measure DC currents up to 300 A</a:t>
            </a:r>
            <a:endParaRPr lang="en-US" dirty="0"/>
          </a:p>
        </p:txBody>
      </p:sp>
      <p:sp>
        <p:nvSpPr>
          <p:cNvPr id="8" name="7 Metin kutusu"/>
          <p:cNvSpPr txBox="1">
            <a:spLocks noChangeArrowheads="1"/>
          </p:cNvSpPr>
          <p:nvPr/>
        </p:nvSpPr>
        <p:spPr bwMode="auto">
          <a:xfrm>
            <a:off x="4860033" y="5842000"/>
            <a:ext cx="3731518" cy="923330"/>
          </a:xfrm>
          <a:prstGeom prst="rect">
            <a:avLst/>
          </a:prstGeom>
          <a:noFill/>
          <a:ln w="9525">
            <a:noFill/>
            <a:miter lim="800000"/>
            <a:headEnd/>
            <a:tailEnd/>
          </a:ln>
        </p:spPr>
        <p:txBody>
          <a:bodyPr wrap="square">
            <a:spAutoFit/>
          </a:bodyPr>
          <a:lstStyle/>
          <a:p>
            <a:pPr algn="ctr"/>
            <a:r>
              <a:rPr lang="en-US" dirty="0" smtClean="0"/>
              <a:t>High value resistors are used to measure DC current down to        1 </a:t>
            </a:r>
            <a:r>
              <a:rPr lang="en-US" dirty="0" err="1" smtClean="0"/>
              <a:t>fA</a:t>
            </a:r>
            <a:r>
              <a:rPr lang="en-US" dirty="0" smtClean="0"/>
              <a:t> (10</a:t>
            </a:r>
            <a:r>
              <a:rPr lang="en-US" baseline="30000" dirty="0" smtClean="0"/>
              <a:t>-15</a:t>
            </a:r>
            <a:r>
              <a:rPr lang="en-US" dirty="0" smtClean="0"/>
              <a:t>A)</a:t>
            </a:r>
            <a:endParaRPr lang="en-US" dirty="0"/>
          </a:p>
        </p:txBody>
      </p:sp>
      <p:sp>
        <p:nvSpPr>
          <p:cNvPr id="10" name="Title 6"/>
          <p:cNvSpPr>
            <a:spLocks noGrp="1"/>
          </p:cNvSpPr>
          <p:nvPr>
            <p:ph type="title"/>
          </p:nvPr>
        </p:nvSpPr>
        <p:spPr>
          <a:xfrm>
            <a:off x="395536" y="0"/>
            <a:ext cx="7776864" cy="706090"/>
          </a:xfrm>
        </p:spPr>
        <p:txBody>
          <a:bodyPr>
            <a:normAutofit/>
          </a:bodyPr>
          <a:lstStyle/>
          <a:p>
            <a:pPr>
              <a:defRPr/>
            </a:pPr>
            <a:r>
              <a:rPr lang="en-US" sz="3600" b="0" dirty="0" smtClean="0">
                <a:latin typeface="Futura Bk BT" pitchFamily="34" charset="0"/>
                <a:cs typeface="+mj-cs"/>
              </a:rPr>
              <a:t>Unit of Electrical Current</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Autofit/>
          </a:bodyPr>
          <a:lstStyle/>
          <a:p>
            <a:pPr>
              <a:defRPr/>
            </a:pPr>
            <a:r>
              <a:rPr lang="en-US" sz="3600" b="0" dirty="0" smtClean="0">
                <a:latin typeface="Futura Bk BT" pitchFamily="34" charset="0"/>
                <a:cs typeface="+mj-cs"/>
              </a:rPr>
              <a:t>Unit of Thermodynamic Temperature</a:t>
            </a:r>
            <a:endParaRPr lang="tr-TR" sz="3600" b="0" dirty="0" smtClean="0">
              <a:latin typeface="Futura Bk BT" pitchFamily="34" charset="0"/>
              <a:cs typeface="+mj-cs"/>
            </a:endParaRPr>
          </a:p>
        </p:txBody>
      </p:sp>
      <p:sp>
        <p:nvSpPr>
          <p:cNvPr id="25604" name="Rectangle 1027"/>
          <p:cNvSpPr>
            <a:spLocks noChangeArrowheads="1"/>
          </p:cNvSpPr>
          <p:nvPr/>
        </p:nvSpPr>
        <p:spPr bwMode="auto">
          <a:xfrm>
            <a:off x="3795713" y="2428875"/>
            <a:ext cx="9144000" cy="0"/>
          </a:xfrm>
          <a:prstGeom prst="rect">
            <a:avLst/>
          </a:prstGeom>
          <a:noFill/>
          <a:ln w="9525">
            <a:noFill/>
            <a:miter lim="800000"/>
            <a:headEnd/>
            <a:tailEnd/>
          </a:ln>
        </p:spPr>
        <p:txBody>
          <a:bodyPr>
            <a:spAutoFit/>
          </a:bodyPr>
          <a:lstStyle/>
          <a:p>
            <a:pPr eaLnBrk="0" hangingPunct="0"/>
            <a:endParaRPr lang="tr-TR"/>
          </a:p>
        </p:txBody>
      </p:sp>
      <p:sp>
        <p:nvSpPr>
          <p:cNvPr id="25605" name="Text Box 1028"/>
          <p:cNvSpPr txBox="1">
            <a:spLocks noChangeArrowheads="1"/>
          </p:cNvSpPr>
          <p:nvPr/>
        </p:nvSpPr>
        <p:spPr bwMode="auto">
          <a:xfrm>
            <a:off x="459564" y="1014449"/>
            <a:ext cx="5112568" cy="4271939"/>
          </a:xfrm>
          <a:prstGeom prst="rect">
            <a:avLst/>
          </a:prstGeom>
          <a:noFill/>
          <a:ln w="9525">
            <a:noFill/>
            <a:miter lim="800000"/>
            <a:headEnd/>
            <a:tailEnd/>
          </a:ln>
        </p:spPr>
        <p:txBody>
          <a:bodyPr wrap="square">
            <a:spAutoFit/>
          </a:bodyPr>
          <a:lstStyle/>
          <a:p>
            <a:pPr marL="285750" indent="-190500" algn="just" eaLnBrk="0" hangingPunct="0">
              <a:lnSpc>
                <a:spcPct val="120000"/>
              </a:lnSpc>
              <a:spcBef>
                <a:spcPct val="50000"/>
              </a:spcBef>
            </a:pPr>
            <a:r>
              <a:rPr lang="tr-TR" sz="2400" b="1" u="sng" dirty="0" smtClean="0">
                <a:solidFill>
                  <a:srgbClr val="C00000"/>
                </a:solidFill>
                <a:latin typeface="Futura Bk BT"/>
              </a:rPr>
              <a:t>Kelvin</a:t>
            </a:r>
          </a:p>
          <a:p>
            <a:pPr marL="285750" indent="-190500" algn="just" eaLnBrk="0" hangingPunct="0">
              <a:lnSpc>
                <a:spcPct val="120000"/>
              </a:lnSpc>
              <a:spcBef>
                <a:spcPts val="600"/>
              </a:spcBef>
            </a:pPr>
            <a:endParaRPr lang="tr-TR" sz="2400" dirty="0" smtClean="0">
              <a:solidFill>
                <a:srgbClr val="C00000"/>
              </a:solidFill>
              <a:latin typeface="Futura Bk BT"/>
            </a:endParaRPr>
          </a:p>
          <a:p>
            <a:pPr marL="285750" indent="-190500" algn="just" eaLnBrk="0" hangingPunct="0">
              <a:lnSpc>
                <a:spcPct val="120000"/>
              </a:lnSpc>
              <a:spcBef>
                <a:spcPts val="600"/>
              </a:spcBef>
            </a:pPr>
            <a:r>
              <a:rPr lang="tr-TR" sz="2400" dirty="0" smtClean="0">
                <a:solidFill>
                  <a:srgbClr val="C00000"/>
                </a:solidFill>
                <a:latin typeface="Futura Bk BT"/>
              </a:rPr>
              <a:t>“ </a:t>
            </a:r>
            <a:r>
              <a:rPr lang="en-US" sz="2400" dirty="0" smtClean="0">
                <a:solidFill>
                  <a:srgbClr val="C00000"/>
                </a:solidFill>
                <a:latin typeface="Futura Bk BT"/>
              </a:rPr>
              <a:t>The </a:t>
            </a:r>
            <a:r>
              <a:rPr lang="en-US" sz="2400" dirty="0">
                <a:solidFill>
                  <a:srgbClr val="C00000"/>
                </a:solidFill>
                <a:latin typeface="Futura Bk BT"/>
              </a:rPr>
              <a:t>Kelvin, unit of thermodynamic temperature, is the fraction 1/273</a:t>
            </a:r>
            <a:r>
              <a:rPr lang="tr-TR" sz="2400" dirty="0">
                <a:solidFill>
                  <a:srgbClr val="C00000"/>
                </a:solidFill>
                <a:latin typeface="Futura Bk BT"/>
              </a:rPr>
              <a:t>.</a:t>
            </a:r>
            <a:r>
              <a:rPr lang="en-US" sz="2400" dirty="0">
                <a:solidFill>
                  <a:srgbClr val="C00000"/>
                </a:solidFill>
                <a:latin typeface="Futura Bk BT"/>
              </a:rPr>
              <a:t>16 of the thermodynamic temperature of the triple point of water</a:t>
            </a:r>
            <a:r>
              <a:rPr lang="en-US" sz="2400" dirty="0" smtClean="0">
                <a:solidFill>
                  <a:srgbClr val="C00000"/>
                </a:solidFill>
                <a:latin typeface="Futura Bk BT"/>
              </a:rPr>
              <a:t>.</a:t>
            </a:r>
            <a:r>
              <a:rPr lang="tr-TR" sz="2400" dirty="0" smtClean="0">
                <a:solidFill>
                  <a:srgbClr val="C00000"/>
                </a:solidFill>
                <a:latin typeface="Futura Bk BT"/>
              </a:rPr>
              <a:t> ”</a:t>
            </a:r>
            <a:r>
              <a:rPr lang="en-US" sz="2400" dirty="0" smtClean="0">
                <a:solidFill>
                  <a:srgbClr val="C00000"/>
                </a:solidFill>
                <a:latin typeface="Futura Bk BT"/>
              </a:rPr>
              <a:t> </a:t>
            </a:r>
            <a:endParaRPr lang="en-US" sz="2400" dirty="0">
              <a:solidFill>
                <a:srgbClr val="C00000"/>
              </a:solidFill>
              <a:latin typeface="Futura Bk BT"/>
            </a:endParaRPr>
          </a:p>
          <a:p>
            <a:pPr algn="just">
              <a:spcBef>
                <a:spcPct val="50000"/>
              </a:spcBef>
            </a:pPr>
            <a:r>
              <a:rPr lang="en-US" sz="2000" i="1" dirty="0">
                <a:latin typeface="Arial" pitchFamily="34" charset="0"/>
              </a:rPr>
              <a:t>               </a:t>
            </a:r>
            <a:r>
              <a:rPr lang="en-US" sz="2000" i="1" dirty="0" err="1">
                <a:latin typeface="Arial" pitchFamily="34" charset="0"/>
              </a:rPr>
              <a:t>T</a:t>
            </a:r>
            <a:r>
              <a:rPr lang="en-US" sz="2000" i="1" baseline="-25000" dirty="0" err="1">
                <a:latin typeface="Arial" pitchFamily="34" charset="0"/>
              </a:rPr>
              <a:t>tpw</a:t>
            </a:r>
            <a:r>
              <a:rPr lang="en-US" sz="2000" dirty="0">
                <a:latin typeface="Arial" pitchFamily="34" charset="0"/>
              </a:rPr>
              <a:t> = 273.16 K</a:t>
            </a:r>
          </a:p>
          <a:p>
            <a:pPr algn="just">
              <a:spcBef>
                <a:spcPct val="50000"/>
              </a:spcBef>
            </a:pPr>
            <a:endParaRPr lang="en-US" sz="2000" dirty="0">
              <a:latin typeface="Arial" pitchFamily="34" charset="0"/>
            </a:endParaRPr>
          </a:p>
        </p:txBody>
      </p:sp>
      <p:sp>
        <p:nvSpPr>
          <p:cNvPr id="25606" name="Text Box 6"/>
          <p:cNvSpPr txBox="1">
            <a:spLocks noChangeArrowheads="1"/>
          </p:cNvSpPr>
          <p:nvPr/>
        </p:nvSpPr>
        <p:spPr bwMode="auto">
          <a:xfrm>
            <a:off x="5410200" y="1752600"/>
            <a:ext cx="3352800" cy="519113"/>
          </a:xfrm>
          <a:prstGeom prst="rect">
            <a:avLst/>
          </a:prstGeom>
          <a:noFill/>
          <a:ln w="9525">
            <a:noFill/>
            <a:miter lim="800000"/>
            <a:headEnd/>
            <a:tailEnd/>
          </a:ln>
        </p:spPr>
        <p:txBody>
          <a:bodyPr>
            <a:spAutoFit/>
          </a:bodyPr>
          <a:lstStyle/>
          <a:p>
            <a:pPr eaLnBrk="0" hangingPunct="0">
              <a:spcBef>
                <a:spcPct val="50000"/>
              </a:spcBef>
            </a:pPr>
            <a:endParaRPr lang="tr-TR"/>
          </a:p>
        </p:txBody>
      </p:sp>
      <p:pic>
        <p:nvPicPr>
          <p:cNvPr id="25607" name="Picture 8" descr="C:\Documents and Settings\ONYX\Belgelerim\Resimlerim\triplepoint.JPG"/>
          <p:cNvPicPr>
            <a:picLocks noChangeAspect="1" noChangeArrowheads="1"/>
          </p:cNvPicPr>
          <p:nvPr/>
        </p:nvPicPr>
        <p:blipFill>
          <a:blip r:embed="rId2" cstate="print"/>
          <a:srcRect/>
          <a:stretch>
            <a:fillRect/>
          </a:stretch>
        </p:blipFill>
        <p:spPr bwMode="auto">
          <a:xfrm>
            <a:off x="5713440" y="1533543"/>
            <a:ext cx="2859088" cy="4467225"/>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Autofit/>
          </a:bodyPr>
          <a:lstStyle/>
          <a:p>
            <a:pPr>
              <a:defRPr/>
            </a:pPr>
            <a:r>
              <a:rPr lang="en-US" sz="3600" b="0" dirty="0" smtClean="0">
                <a:latin typeface="Futura Bk BT" pitchFamily="34" charset="0"/>
                <a:cs typeface="+mj-cs"/>
              </a:rPr>
              <a:t>Unit of Thermodynamic Temperature</a:t>
            </a:r>
            <a:endParaRPr lang="tr-TR" sz="3600" b="0" dirty="0" smtClean="0">
              <a:latin typeface="Futura Bk BT" pitchFamily="34" charset="0"/>
              <a:cs typeface="+mj-cs"/>
            </a:endParaRPr>
          </a:p>
        </p:txBody>
      </p:sp>
      <p:sp>
        <p:nvSpPr>
          <p:cNvPr id="25604" name="Rectangle 1027"/>
          <p:cNvSpPr>
            <a:spLocks noChangeArrowheads="1"/>
          </p:cNvSpPr>
          <p:nvPr/>
        </p:nvSpPr>
        <p:spPr bwMode="auto">
          <a:xfrm>
            <a:off x="3795713" y="2428875"/>
            <a:ext cx="9144000" cy="0"/>
          </a:xfrm>
          <a:prstGeom prst="rect">
            <a:avLst/>
          </a:prstGeom>
          <a:noFill/>
          <a:ln w="9525">
            <a:noFill/>
            <a:miter lim="800000"/>
            <a:headEnd/>
            <a:tailEnd/>
          </a:ln>
        </p:spPr>
        <p:txBody>
          <a:bodyPr>
            <a:spAutoFit/>
          </a:bodyPr>
          <a:lstStyle/>
          <a:p>
            <a:pPr eaLnBrk="0" hangingPunct="0"/>
            <a:endParaRPr lang="tr-TR"/>
          </a:p>
        </p:txBody>
      </p:sp>
      <p:sp>
        <p:nvSpPr>
          <p:cNvPr id="25605" name="Text Box 1028"/>
          <p:cNvSpPr txBox="1">
            <a:spLocks noChangeArrowheads="1"/>
          </p:cNvSpPr>
          <p:nvPr/>
        </p:nvSpPr>
        <p:spPr bwMode="auto">
          <a:xfrm>
            <a:off x="428596" y="857232"/>
            <a:ext cx="8249570" cy="2234458"/>
          </a:xfrm>
          <a:prstGeom prst="rect">
            <a:avLst/>
          </a:prstGeom>
          <a:noFill/>
          <a:ln w="9525">
            <a:noFill/>
            <a:miter lim="800000"/>
            <a:headEnd/>
            <a:tailEnd/>
          </a:ln>
        </p:spPr>
        <p:txBody>
          <a:bodyPr wrap="square">
            <a:spAutoFit/>
          </a:bodyPr>
          <a:lstStyle/>
          <a:p>
            <a:pPr marL="285750" indent="-190500" algn="just" eaLnBrk="0" hangingPunct="0">
              <a:lnSpc>
                <a:spcPct val="120000"/>
              </a:lnSpc>
              <a:spcBef>
                <a:spcPct val="50000"/>
              </a:spcBef>
            </a:pPr>
            <a:r>
              <a:rPr lang="tr-TR" sz="2400" b="1" u="sng" dirty="0" smtClean="0">
                <a:solidFill>
                  <a:srgbClr val="C00000"/>
                </a:solidFill>
                <a:latin typeface="Futura Bk BT"/>
              </a:rPr>
              <a:t>Kelvin</a:t>
            </a:r>
          </a:p>
          <a:p>
            <a:pPr algn="just">
              <a:lnSpc>
                <a:spcPct val="120000"/>
              </a:lnSpc>
              <a:spcBef>
                <a:spcPct val="50000"/>
              </a:spcBef>
            </a:pPr>
            <a:r>
              <a:rPr lang="en-US" sz="2400" dirty="0" smtClean="0">
                <a:latin typeface="Futura Bk BT"/>
              </a:rPr>
              <a:t>Relation between numerical value of a Celsius temperature and thermodynamic temperature</a:t>
            </a:r>
          </a:p>
          <a:p>
            <a:pPr algn="just">
              <a:lnSpc>
                <a:spcPct val="120000"/>
              </a:lnSpc>
              <a:spcBef>
                <a:spcPct val="50000"/>
              </a:spcBef>
            </a:pPr>
            <a:r>
              <a:rPr lang="en-US" sz="2400" dirty="0" smtClean="0">
                <a:latin typeface="Futura Bk BT"/>
              </a:rPr>
              <a:t>		       </a:t>
            </a:r>
            <a:r>
              <a:rPr lang="en-US" sz="2400" i="1" dirty="0" smtClean="0">
                <a:latin typeface="Futura Bk BT"/>
              </a:rPr>
              <a:t>t</a:t>
            </a:r>
            <a:r>
              <a:rPr lang="en-US" sz="2400" dirty="0" smtClean="0">
                <a:latin typeface="Futura Bk BT"/>
              </a:rPr>
              <a:t>/°C = </a:t>
            </a:r>
            <a:r>
              <a:rPr lang="en-US" sz="2400" i="1" dirty="0" smtClean="0">
                <a:latin typeface="Futura Bk BT"/>
              </a:rPr>
              <a:t>T</a:t>
            </a:r>
            <a:r>
              <a:rPr lang="en-US" sz="2400" dirty="0" smtClean="0">
                <a:latin typeface="Futura Bk BT"/>
              </a:rPr>
              <a:t>/K – 273</a:t>
            </a:r>
            <a:r>
              <a:rPr lang="tr-TR" sz="2400" dirty="0" smtClean="0"/>
              <a:t>.</a:t>
            </a:r>
            <a:r>
              <a:rPr lang="en-US" sz="2400" dirty="0" smtClean="0">
                <a:latin typeface="Futura Bk BT"/>
              </a:rPr>
              <a:t>15</a:t>
            </a:r>
            <a:endParaRPr lang="en-US" sz="2400" dirty="0">
              <a:latin typeface="Futura Bk BT"/>
            </a:endParaRPr>
          </a:p>
        </p:txBody>
      </p:sp>
      <p:sp>
        <p:nvSpPr>
          <p:cNvPr id="25606" name="Text Box 6"/>
          <p:cNvSpPr txBox="1">
            <a:spLocks noChangeArrowheads="1"/>
          </p:cNvSpPr>
          <p:nvPr/>
        </p:nvSpPr>
        <p:spPr bwMode="auto">
          <a:xfrm>
            <a:off x="5410200" y="1752600"/>
            <a:ext cx="3352800" cy="519113"/>
          </a:xfrm>
          <a:prstGeom prst="rect">
            <a:avLst/>
          </a:prstGeom>
          <a:noFill/>
          <a:ln w="9525">
            <a:noFill/>
            <a:miter lim="800000"/>
            <a:headEnd/>
            <a:tailEnd/>
          </a:ln>
        </p:spPr>
        <p:txBody>
          <a:bodyPr>
            <a:spAutoFit/>
          </a:bodyPr>
          <a:lstStyle/>
          <a:p>
            <a:pPr eaLnBrk="0" hangingPunct="0">
              <a:spcBef>
                <a:spcPct val="50000"/>
              </a:spcBef>
            </a:pPr>
            <a:endParaRPr lang="tr-TR"/>
          </a:p>
        </p:txBody>
      </p:sp>
      <p:grpSp>
        <p:nvGrpSpPr>
          <p:cNvPr id="50" name="Group 7"/>
          <p:cNvGrpSpPr>
            <a:grpSpLocks/>
          </p:cNvGrpSpPr>
          <p:nvPr/>
        </p:nvGrpSpPr>
        <p:grpSpPr bwMode="auto">
          <a:xfrm>
            <a:off x="1704996" y="3071810"/>
            <a:ext cx="5867400" cy="3579812"/>
            <a:chOff x="336" y="480"/>
            <a:chExt cx="4944" cy="3552"/>
          </a:xfrm>
        </p:grpSpPr>
        <p:sp>
          <p:nvSpPr>
            <p:cNvPr id="51" name="Rectangle 8"/>
            <p:cNvSpPr>
              <a:spLocks noChangeArrowheads="1"/>
            </p:cNvSpPr>
            <p:nvPr/>
          </p:nvSpPr>
          <p:spPr bwMode="auto">
            <a:xfrm>
              <a:off x="1437" y="527"/>
              <a:ext cx="3825" cy="2988"/>
            </a:xfrm>
            <a:prstGeom prst="rect">
              <a:avLst/>
            </a:prstGeom>
            <a:solidFill>
              <a:srgbClr val="F9FFE9"/>
            </a:solidFill>
            <a:ln w="9525">
              <a:noFill/>
              <a:miter lim="800000"/>
              <a:headEnd/>
              <a:tailEnd/>
            </a:ln>
          </p:spPr>
          <p:txBody>
            <a:bodyPr/>
            <a:lstStyle/>
            <a:p>
              <a:endParaRPr lang="tr-TR"/>
            </a:p>
          </p:txBody>
        </p:sp>
        <p:sp>
          <p:nvSpPr>
            <p:cNvPr id="52" name="Line 9"/>
            <p:cNvSpPr>
              <a:spLocks noChangeShapeType="1"/>
            </p:cNvSpPr>
            <p:nvPr/>
          </p:nvSpPr>
          <p:spPr bwMode="auto">
            <a:xfrm>
              <a:off x="1437" y="497"/>
              <a:ext cx="1" cy="3048"/>
            </a:xfrm>
            <a:prstGeom prst="line">
              <a:avLst/>
            </a:prstGeom>
            <a:noFill/>
            <a:ln w="9525">
              <a:solidFill>
                <a:srgbClr val="3366FF"/>
              </a:solidFill>
              <a:round/>
              <a:headEnd type="triangle" w="med" len="med"/>
              <a:tailEnd/>
            </a:ln>
          </p:spPr>
          <p:txBody>
            <a:bodyPr/>
            <a:lstStyle/>
            <a:p>
              <a:endParaRPr lang="tr-TR"/>
            </a:p>
          </p:txBody>
        </p:sp>
        <p:sp>
          <p:nvSpPr>
            <p:cNvPr id="53" name="Line 10"/>
            <p:cNvSpPr>
              <a:spLocks noChangeShapeType="1"/>
            </p:cNvSpPr>
            <p:nvPr/>
          </p:nvSpPr>
          <p:spPr bwMode="auto">
            <a:xfrm>
              <a:off x="1456" y="3536"/>
              <a:ext cx="3824" cy="1"/>
            </a:xfrm>
            <a:prstGeom prst="line">
              <a:avLst/>
            </a:prstGeom>
            <a:noFill/>
            <a:ln w="9525">
              <a:solidFill>
                <a:srgbClr val="3366FF"/>
              </a:solidFill>
              <a:round/>
              <a:headEnd/>
              <a:tailEnd type="triangle" w="med" len="med"/>
            </a:ln>
          </p:spPr>
          <p:txBody>
            <a:bodyPr/>
            <a:lstStyle/>
            <a:p>
              <a:endParaRPr lang="tr-TR"/>
            </a:p>
          </p:txBody>
        </p:sp>
        <p:sp>
          <p:nvSpPr>
            <p:cNvPr id="54" name="Line 11"/>
            <p:cNvSpPr>
              <a:spLocks noChangeShapeType="1"/>
            </p:cNvSpPr>
            <p:nvPr/>
          </p:nvSpPr>
          <p:spPr bwMode="auto">
            <a:xfrm>
              <a:off x="2453" y="634"/>
              <a:ext cx="370" cy="1629"/>
            </a:xfrm>
            <a:prstGeom prst="line">
              <a:avLst/>
            </a:prstGeom>
            <a:noFill/>
            <a:ln w="9525">
              <a:solidFill>
                <a:srgbClr val="FF3399"/>
              </a:solidFill>
              <a:round/>
              <a:headEnd/>
              <a:tailEnd/>
            </a:ln>
          </p:spPr>
          <p:txBody>
            <a:bodyPr/>
            <a:lstStyle/>
            <a:p>
              <a:endParaRPr lang="tr-TR"/>
            </a:p>
          </p:txBody>
        </p:sp>
        <p:sp>
          <p:nvSpPr>
            <p:cNvPr id="55" name="Freeform 12"/>
            <p:cNvSpPr>
              <a:spLocks/>
            </p:cNvSpPr>
            <p:nvPr/>
          </p:nvSpPr>
          <p:spPr bwMode="auto">
            <a:xfrm>
              <a:off x="2823" y="890"/>
              <a:ext cx="2383" cy="1376"/>
            </a:xfrm>
            <a:custGeom>
              <a:avLst/>
              <a:gdLst>
                <a:gd name="T0" fmla="*/ 0 w 2580"/>
                <a:gd name="T1" fmla="*/ 836 h 1520"/>
                <a:gd name="T2" fmla="*/ 955 w 2580"/>
                <a:gd name="T3" fmla="*/ 638 h 1520"/>
                <a:gd name="T4" fmla="*/ 1603 w 2580"/>
                <a:gd name="T5" fmla="*/ 0 h 1520"/>
                <a:gd name="T6" fmla="*/ 0 60000 65536"/>
                <a:gd name="T7" fmla="*/ 0 60000 65536"/>
                <a:gd name="T8" fmla="*/ 0 60000 65536"/>
                <a:gd name="T9" fmla="*/ 0 w 2580"/>
                <a:gd name="T10" fmla="*/ 0 h 1520"/>
                <a:gd name="T11" fmla="*/ 2580 w 2580"/>
                <a:gd name="T12" fmla="*/ 1520 h 1520"/>
              </a:gdLst>
              <a:ahLst/>
              <a:cxnLst>
                <a:cxn ang="T6">
                  <a:pos x="T0" y="T1"/>
                </a:cxn>
                <a:cxn ang="T7">
                  <a:pos x="T2" y="T3"/>
                </a:cxn>
                <a:cxn ang="T8">
                  <a:pos x="T4" y="T5"/>
                </a:cxn>
              </a:cxnLst>
              <a:rect l="T9" t="T10" r="T11" b="T12"/>
              <a:pathLst>
                <a:path w="2580" h="1520">
                  <a:moveTo>
                    <a:pt x="0" y="1520"/>
                  </a:moveTo>
                  <a:cubicBezTo>
                    <a:pt x="555" y="1466"/>
                    <a:pt x="1110" y="1413"/>
                    <a:pt x="1540" y="1160"/>
                  </a:cubicBezTo>
                  <a:cubicBezTo>
                    <a:pt x="1970" y="907"/>
                    <a:pt x="2403" y="193"/>
                    <a:pt x="2580" y="0"/>
                  </a:cubicBezTo>
                </a:path>
              </a:pathLst>
            </a:custGeom>
            <a:noFill/>
            <a:ln w="9525">
              <a:solidFill>
                <a:srgbClr val="FF3399"/>
              </a:solidFill>
              <a:round/>
              <a:headEnd/>
              <a:tailEnd/>
            </a:ln>
          </p:spPr>
          <p:txBody>
            <a:bodyPr/>
            <a:lstStyle/>
            <a:p>
              <a:endParaRPr lang="tr-TR"/>
            </a:p>
          </p:txBody>
        </p:sp>
        <p:sp>
          <p:nvSpPr>
            <p:cNvPr id="56" name="Freeform 13"/>
            <p:cNvSpPr>
              <a:spLocks/>
            </p:cNvSpPr>
            <p:nvPr/>
          </p:nvSpPr>
          <p:spPr bwMode="auto">
            <a:xfrm>
              <a:off x="1881" y="2187"/>
              <a:ext cx="942" cy="942"/>
            </a:xfrm>
            <a:custGeom>
              <a:avLst/>
              <a:gdLst>
                <a:gd name="T0" fmla="*/ 633 w 1020"/>
                <a:gd name="T1" fmla="*/ 0 h 1040"/>
                <a:gd name="T2" fmla="*/ 484 w 1020"/>
                <a:gd name="T3" fmla="*/ 221 h 1040"/>
                <a:gd name="T4" fmla="*/ 0 w 1020"/>
                <a:gd name="T5" fmla="*/ 574 h 1040"/>
                <a:gd name="T6" fmla="*/ 0 60000 65536"/>
                <a:gd name="T7" fmla="*/ 0 60000 65536"/>
                <a:gd name="T8" fmla="*/ 0 60000 65536"/>
                <a:gd name="T9" fmla="*/ 0 w 1020"/>
                <a:gd name="T10" fmla="*/ 0 h 1040"/>
                <a:gd name="T11" fmla="*/ 1020 w 1020"/>
                <a:gd name="T12" fmla="*/ 1040 h 1040"/>
              </a:gdLst>
              <a:ahLst/>
              <a:cxnLst>
                <a:cxn ang="T6">
                  <a:pos x="T0" y="T1"/>
                </a:cxn>
                <a:cxn ang="T7">
                  <a:pos x="T2" y="T3"/>
                </a:cxn>
                <a:cxn ang="T8">
                  <a:pos x="T4" y="T5"/>
                </a:cxn>
              </a:cxnLst>
              <a:rect l="T9" t="T10" r="T11" b="T12"/>
              <a:pathLst>
                <a:path w="1020" h="1040">
                  <a:moveTo>
                    <a:pt x="1020" y="0"/>
                  </a:moveTo>
                  <a:cubicBezTo>
                    <a:pt x="985" y="113"/>
                    <a:pt x="950" y="227"/>
                    <a:pt x="780" y="400"/>
                  </a:cubicBezTo>
                  <a:cubicBezTo>
                    <a:pt x="610" y="573"/>
                    <a:pt x="113" y="947"/>
                    <a:pt x="0" y="1040"/>
                  </a:cubicBezTo>
                </a:path>
              </a:pathLst>
            </a:custGeom>
            <a:noFill/>
            <a:ln w="9525">
              <a:solidFill>
                <a:srgbClr val="FF3399"/>
              </a:solidFill>
              <a:round/>
              <a:headEnd/>
              <a:tailEnd/>
            </a:ln>
          </p:spPr>
          <p:txBody>
            <a:bodyPr/>
            <a:lstStyle/>
            <a:p>
              <a:endParaRPr lang="tr-TR"/>
            </a:p>
          </p:txBody>
        </p:sp>
        <p:sp>
          <p:nvSpPr>
            <p:cNvPr id="57" name="Line 14"/>
            <p:cNvSpPr>
              <a:spLocks noChangeShapeType="1"/>
            </p:cNvSpPr>
            <p:nvPr/>
          </p:nvSpPr>
          <p:spPr bwMode="auto">
            <a:xfrm flipH="1">
              <a:off x="1456" y="2256"/>
              <a:ext cx="1367" cy="0"/>
            </a:xfrm>
            <a:prstGeom prst="line">
              <a:avLst/>
            </a:prstGeom>
            <a:noFill/>
            <a:ln w="9525">
              <a:solidFill>
                <a:srgbClr val="3366FF"/>
              </a:solidFill>
              <a:prstDash val="lgDashDotDot"/>
              <a:round/>
              <a:headEnd/>
              <a:tailEnd/>
            </a:ln>
          </p:spPr>
          <p:txBody>
            <a:bodyPr/>
            <a:lstStyle/>
            <a:p>
              <a:endParaRPr lang="tr-TR"/>
            </a:p>
          </p:txBody>
        </p:sp>
        <p:sp>
          <p:nvSpPr>
            <p:cNvPr id="58" name="Line 15"/>
            <p:cNvSpPr>
              <a:spLocks noChangeShapeType="1"/>
            </p:cNvSpPr>
            <p:nvPr/>
          </p:nvSpPr>
          <p:spPr bwMode="auto">
            <a:xfrm>
              <a:off x="2841" y="2187"/>
              <a:ext cx="1" cy="1346"/>
            </a:xfrm>
            <a:prstGeom prst="line">
              <a:avLst/>
            </a:prstGeom>
            <a:noFill/>
            <a:ln w="9525">
              <a:solidFill>
                <a:srgbClr val="3366FF"/>
              </a:solidFill>
              <a:prstDash val="lgDashDotDot"/>
              <a:round/>
              <a:headEnd/>
              <a:tailEnd/>
            </a:ln>
          </p:spPr>
          <p:txBody>
            <a:bodyPr/>
            <a:lstStyle/>
            <a:p>
              <a:endParaRPr lang="tr-TR"/>
            </a:p>
          </p:txBody>
        </p:sp>
        <p:sp>
          <p:nvSpPr>
            <p:cNvPr id="59" name="Oval 16"/>
            <p:cNvSpPr>
              <a:spLocks noChangeArrowheads="1"/>
            </p:cNvSpPr>
            <p:nvPr/>
          </p:nvSpPr>
          <p:spPr bwMode="auto">
            <a:xfrm>
              <a:off x="2767" y="2187"/>
              <a:ext cx="151" cy="111"/>
            </a:xfrm>
            <a:prstGeom prst="ellipse">
              <a:avLst/>
            </a:prstGeom>
            <a:solidFill>
              <a:schemeClr val="tx2"/>
            </a:solidFill>
            <a:ln w="9525">
              <a:solidFill>
                <a:srgbClr val="993366"/>
              </a:solidFill>
              <a:round/>
              <a:headEnd/>
              <a:tailEnd/>
            </a:ln>
          </p:spPr>
          <p:txBody>
            <a:bodyPr/>
            <a:lstStyle/>
            <a:p>
              <a:endParaRPr lang="tr-TR"/>
            </a:p>
          </p:txBody>
        </p:sp>
        <p:sp>
          <p:nvSpPr>
            <p:cNvPr id="60" name="Text Box 17"/>
            <p:cNvSpPr txBox="1">
              <a:spLocks noChangeArrowheads="1"/>
            </p:cNvSpPr>
            <p:nvPr/>
          </p:nvSpPr>
          <p:spPr bwMode="auto">
            <a:xfrm>
              <a:off x="1920" y="1553"/>
              <a:ext cx="686" cy="355"/>
            </a:xfrm>
            <a:prstGeom prst="rect">
              <a:avLst/>
            </a:prstGeom>
            <a:noFill/>
            <a:ln w="9525">
              <a:noFill/>
              <a:miter lim="800000"/>
              <a:headEnd/>
              <a:tailEnd/>
            </a:ln>
          </p:spPr>
          <p:txBody>
            <a:bodyPr/>
            <a:lstStyle/>
            <a:p>
              <a:pPr algn="l"/>
              <a:r>
                <a:rPr lang="tr-TR" sz="1800" b="1" dirty="0" err="1" smtClean="0">
                  <a:solidFill>
                    <a:srgbClr val="FF0066"/>
                  </a:solidFill>
                  <a:latin typeface="Arial" charset="0"/>
                </a:rPr>
                <a:t>Solid</a:t>
              </a:r>
              <a:endParaRPr lang="tr-TR" sz="1800" b="1" dirty="0">
                <a:solidFill>
                  <a:srgbClr val="FF0066"/>
                </a:solidFill>
                <a:latin typeface="Arial" charset="0"/>
              </a:endParaRPr>
            </a:p>
          </p:txBody>
        </p:sp>
        <p:sp>
          <p:nvSpPr>
            <p:cNvPr id="61" name="Text Box 18"/>
            <p:cNvSpPr txBox="1">
              <a:spLocks noChangeArrowheads="1"/>
            </p:cNvSpPr>
            <p:nvPr/>
          </p:nvSpPr>
          <p:spPr bwMode="auto">
            <a:xfrm>
              <a:off x="2907" y="1836"/>
              <a:ext cx="880" cy="398"/>
            </a:xfrm>
            <a:prstGeom prst="rect">
              <a:avLst/>
            </a:prstGeom>
            <a:noFill/>
            <a:ln w="9525">
              <a:noFill/>
              <a:miter lim="800000"/>
              <a:headEnd/>
              <a:tailEnd/>
            </a:ln>
          </p:spPr>
          <p:txBody>
            <a:bodyPr/>
            <a:lstStyle/>
            <a:p>
              <a:pPr algn="l"/>
              <a:r>
                <a:rPr lang="tr-TR" sz="1800" b="1" dirty="0" err="1" smtClean="0">
                  <a:solidFill>
                    <a:srgbClr val="FF0066"/>
                  </a:solidFill>
                  <a:latin typeface="Arial" charset="0"/>
                </a:rPr>
                <a:t>Liquid</a:t>
              </a:r>
              <a:endParaRPr lang="tr-TR" sz="1800" b="1" dirty="0">
                <a:solidFill>
                  <a:srgbClr val="FF0066"/>
                </a:solidFill>
                <a:latin typeface="Arial" charset="0"/>
              </a:endParaRPr>
            </a:p>
          </p:txBody>
        </p:sp>
        <p:sp>
          <p:nvSpPr>
            <p:cNvPr id="62" name="Text Box 19"/>
            <p:cNvSpPr txBox="1">
              <a:spLocks noChangeArrowheads="1"/>
            </p:cNvSpPr>
            <p:nvPr/>
          </p:nvSpPr>
          <p:spPr bwMode="auto">
            <a:xfrm>
              <a:off x="3024" y="2736"/>
              <a:ext cx="702" cy="321"/>
            </a:xfrm>
            <a:prstGeom prst="rect">
              <a:avLst/>
            </a:prstGeom>
            <a:noFill/>
            <a:ln w="9525">
              <a:noFill/>
              <a:miter lim="800000"/>
              <a:headEnd/>
              <a:tailEnd/>
            </a:ln>
          </p:spPr>
          <p:txBody>
            <a:bodyPr/>
            <a:lstStyle/>
            <a:p>
              <a:pPr algn="l"/>
              <a:r>
                <a:rPr lang="tr-TR" sz="1800" b="1" dirty="0" err="1" smtClean="0">
                  <a:solidFill>
                    <a:srgbClr val="FF0066"/>
                  </a:solidFill>
                  <a:latin typeface="Arial" charset="0"/>
                </a:rPr>
                <a:t>Gas</a:t>
              </a:r>
              <a:endParaRPr lang="tr-TR" sz="1800" b="1" dirty="0">
                <a:solidFill>
                  <a:srgbClr val="FF0066"/>
                </a:solidFill>
                <a:latin typeface="Arial" charset="0"/>
              </a:endParaRPr>
            </a:p>
          </p:txBody>
        </p:sp>
        <p:sp>
          <p:nvSpPr>
            <p:cNvPr id="63" name="Text Box 20"/>
            <p:cNvSpPr txBox="1">
              <a:spLocks noChangeArrowheads="1"/>
            </p:cNvSpPr>
            <p:nvPr/>
          </p:nvSpPr>
          <p:spPr bwMode="auto">
            <a:xfrm>
              <a:off x="2897" y="2239"/>
              <a:ext cx="1090" cy="369"/>
            </a:xfrm>
            <a:prstGeom prst="rect">
              <a:avLst/>
            </a:prstGeom>
            <a:noFill/>
            <a:ln w="9525">
              <a:noFill/>
              <a:miter lim="800000"/>
              <a:headEnd/>
              <a:tailEnd/>
            </a:ln>
          </p:spPr>
          <p:txBody>
            <a:bodyPr/>
            <a:lstStyle/>
            <a:p>
              <a:pPr algn="l"/>
              <a:r>
                <a:rPr lang="tr-TR" sz="1200" b="1" dirty="0" err="1" smtClean="0">
                  <a:solidFill>
                    <a:srgbClr val="FF0066"/>
                  </a:solidFill>
                  <a:latin typeface="Arial" charset="0"/>
                </a:rPr>
                <a:t>Triple</a:t>
              </a:r>
              <a:r>
                <a:rPr lang="tr-TR" sz="1200" b="1" dirty="0" smtClean="0">
                  <a:solidFill>
                    <a:srgbClr val="FF0066"/>
                  </a:solidFill>
                  <a:latin typeface="Arial" charset="0"/>
                </a:rPr>
                <a:t> </a:t>
              </a:r>
              <a:r>
                <a:rPr lang="tr-TR" sz="1200" b="1" dirty="0" err="1" smtClean="0">
                  <a:solidFill>
                    <a:srgbClr val="FF0066"/>
                  </a:solidFill>
                  <a:latin typeface="Arial" charset="0"/>
                </a:rPr>
                <a:t>point</a:t>
              </a:r>
              <a:endParaRPr lang="tr-TR" sz="1200" b="1" dirty="0">
                <a:solidFill>
                  <a:srgbClr val="FF0066"/>
                </a:solidFill>
                <a:latin typeface="Arial" charset="0"/>
              </a:endParaRPr>
            </a:p>
          </p:txBody>
        </p:sp>
        <p:sp>
          <p:nvSpPr>
            <p:cNvPr id="64" name="Text Box 21"/>
            <p:cNvSpPr txBox="1">
              <a:spLocks noChangeArrowheads="1"/>
            </p:cNvSpPr>
            <p:nvPr/>
          </p:nvSpPr>
          <p:spPr bwMode="auto">
            <a:xfrm>
              <a:off x="2544" y="3600"/>
              <a:ext cx="552" cy="267"/>
            </a:xfrm>
            <a:prstGeom prst="rect">
              <a:avLst/>
            </a:prstGeom>
            <a:solidFill>
              <a:srgbClr val="FFFFFF"/>
            </a:solidFill>
            <a:ln w="9525">
              <a:noFill/>
              <a:miter lim="800000"/>
              <a:headEnd/>
              <a:tailEnd/>
            </a:ln>
          </p:spPr>
          <p:txBody>
            <a:bodyPr/>
            <a:lstStyle/>
            <a:p>
              <a:pPr algn="l"/>
              <a:r>
                <a:rPr lang="tr-TR" sz="1200" b="1">
                  <a:solidFill>
                    <a:srgbClr val="FF0066"/>
                  </a:solidFill>
                  <a:latin typeface="Arial" charset="0"/>
                </a:rPr>
                <a:t>0,01</a:t>
              </a:r>
              <a:r>
                <a:rPr lang="tr-TR" sz="1200" b="1">
                  <a:solidFill>
                    <a:srgbClr val="FF0066"/>
                  </a:solidFill>
                  <a:latin typeface="Arial" charset="0"/>
                  <a:sym typeface="Symbol" pitchFamily="18" charset="2"/>
                </a:rPr>
                <a:t></a:t>
              </a:r>
              <a:r>
                <a:rPr lang="tr-TR" sz="1200" b="1">
                  <a:solidFill>
                    <a:srgbClr val="FF0066"/>
                  </a:solidFill>
                  <a:latin typeface="Arial" charset="0"/>
                </a:rPr>
                <a:t>C</a:t>
              </a:r>
            </a:p>
          </p:txBody>
        </p:sp>
        <p:sp>
          <p:nvSpPr>
            <p:cNvPr id="65" name="Text Box 22"/>
            <p:cNvSpPr txBox="1">
              <a:spLocks noChangeArrowheads="1"/>
            </p:cNvSpPr>
            <p:nvPr/>
          </p:nvSpPr>
          <p:spPr bwMode="auto">
            <a:xfrm>
              <a:off x="528" y="2112"/>
              <a:ext cx="864" cy="305"/>
            </a:xfrm>
            <a:prstGeom prst="rect">
              <a:avLst/>
            </a:prstGeom>
            <a:solidFill>
              <a:srgbClr val="FFFFFF"/>
            </a:solidFill>
            <a:ln w="9525">
              <a:noFill/>
              <a:miter lim="800000"/>
              <a:headEnd/>
              <a:tailEnd/>
            </a:ln>
          </p:spPr>
          <p:txBody>
            <a:bodyPr/>
            <a:lstStyle/>
            <a:p>
              <a:pPr algn="l"/>
              <a:r>
                <a:rPr lang="tr-TR" sz="1200" b="1">
                  <a:solidFill>
                    <a:srgbClr val="FF0066"/>
                  </a:solidFill>
                  <a:latin typeface="Arial" charset="0"/>
                </a:rPr>
                <a:t>4,58 mmHg</a:t>
              </a:r>
            </a:p>
          </p:txBody>
        </p:sp>
        <p:sp>
          <p:nvSpPr>
            <p:cNvPr id="66" name="Line 23"/>
            <p:cNvSpPr>
              <a:spLocks noChangeShapeType="1"/>
            </p:cNvSpPr>
            <p:nvPr/>
          </p:nvSpPr>
          <p:spPr bwMode="auto">
            <a:xfrm>
              <a:off x="4171" y="4031"/>
              <a:ext cx="1035" cy="1"/>
            </a:xfrm>
            <a:prstGeom prst="line">
              <a:avLst/>
            </a:prstGeom>
            <a:noFill/>
            <a:ln w="38100">
              <a:solidFill>
                <a:schemeClr val="tx2"/>
              </a:solidFill>
              <a:round/>
              <a:headEnd/>
              <a:tailEnd type="triangle" w="med" len="med"/>
            </a:ln>
          </p:spPr>
          <p:txBody>
            <a:bodyPr/>
            <a:lstStyle/>
            <a:p>
              <a:endParaRPr lang="tr-TR"/>
            </a:p>
          </p:txBody>
        </p:sp>
        <p:sp>
          <p:nvSpPr>
            <p:cNvPr id="67" name="Text Box 24"/>
            <p:cNvSpPr txBox="1">
              <a:spLocks noChangeArrowheads="1"/>
            </p:cNvSpPr>
            <p:nvPr/>
          </p:nvSpPr>
          <p:spPr bwMode="auto">
            <a:xfrm>
              <a:off x="336" y="915"/>
              <a:ext cx="705" cy="285"/>
            </a:xfrm>
            <a:prstGeom prst="rect">
              <a:avLst/>
            </a:prstGeom>
            <a:solidFill>
              <a:srgbClr val="FFFFFF"/>
            </a:solidFill>
            <a:ln w="9525">
              <a:noFill/>
              <a:miter lim="800000"/>
              <a:headEnd/>
              <a:tailEnd/>
            </a:ln>
          </p:spPr>
          <p:txBody>
            <a:bodyPr/>
            <a:lstStyle/>
            <a:p>
              <a:pPr algn="l"/>
              <a:r>
                <a:rPr lang="tr-TR" sz="1200" b="1" dirty="0" err="1" smtClean="0">
                  <a:solidFill>
                    <a:srgbClr val="FF0066"/>
                  </a:solidFill>
                  <a:latin typeface="Arial" charset="0"/>
                </a:rPr>
                <a:t>Pressure</a:t>
              </a:r>
              <a:endParaRPr lang="tr-TR" sz="1200" b="1" dirty="0">
                <a:solidFill>
                  <a:srgbClr val="FF0066"/>
                </a:solidFill>
                <a:latin typeface="Arial" charset="0"/>
              </a:endParaRPr>
            </a:p>
          </p:txBody>
        </p:sp>
        <p:sp>
          <p:nvSpPr>
            <p:cNvPr id="68" name="Line 25"/>
            <p:cNvSpPr>
              <a:spLocks noChangeShapeType="1"/>
            </p:cNvSpPr>
            <p:nvPr/>
          </p:nvSpPr>
          <p:spPr bwMode="auto">
            <a:xfrm flipV="1">
              <a:off x="994" y="480"/>
              <a:ext cx="1" cy="942"/>
            </a:xfrm>
            <a:prstGeom prst="line">
              <a:avLst/>
            </a:prstGeom>
            <a:noFill/>
            <a:ln w="38100">
              <a:solidFill>
                <a:schemeClr val="tx2"/>
              </a:solidFill>
              <a:round/>
              <a:headEnd/>
              <a:tailEnd type="triangle" w="med" len="med"/>
            </a:ln>
          </p:spPr>
          <p:txBody>
            <a:bodyPr/>
            <a:lstStyle/>
            <a:p>
              <a:endParaRPr lang="tr-TR"/>
            </a:p>
          </p:txBody>
        </p:sp>
        <p:grpSp>
          <p:nvGrpSpPr>
            <p:cNvPr id="69" name="Group 26"/>
            <p:cNvGrpSpPr>
              <a:grpSpLocks/>
            </p:cNvGrpSpPr>
            <p:nvPr/>
          </p:nvGrpSpPr>
          <p:grpSpPr bwMode="auto">
            <a:xfrm>
              <a:off x="3216" y="720"/>
              <a:ext cx="1389" cy="1217"/>
              <a:chOff x="2208" y="1536"/>
              <a:chExt cx="1389" cy="1217"/>
            </a:xfrm>
          </p:grpSpPr>
          <p:graphicFrame>
            <p:nvGraphicFramePr>
              <p:cNvPr id="76" name="Object 27"/>
              <p:cNvGraphicFramePr>
                <a:graphicFrameLocks noChangeAspect="1"/>
              </p:cNvGraphicFramePr>
              <p:nvPr/>
            </p:nvGraphicFramePr>
            <p:xfrm>
              <a:off x="2592" y="2016"/>
              <a:ext cx="93" cy="209"/>
            </p:xfrm>
            <a:graphic>
              <a:graphicData uri="http://schemas.openxmlformats.org/presentationml/2006/ole">
                <p:oleObj spid="_x0000_s54293" name="CorelDRAW" r:id="rId3" imgW="147960" imgH="331920" progId="">
                  <p:embed/>
                </p:oleObj>
              </a:graphicData>
            </a:graphic>
          </p:graphicFrame>
          <p:graphicFrame>
            <p:nvGraphicFramePr>
              <p:cNvPr id="77" name="Object 28"/>
              <p:cNvGraphicFramePr>
                <a:graphicFrameLocks noChangeAspect="1"/>
              </p:cNvGraphicFramePr>
              <p:nvPr/>
            </p:nvGraphicFramePr>
            <p:xfrm>
              <a:off x="2880" y="1920"/>
              <a:ext cx="93" cy="209"/>
            </p:xfrm>
            <a:graphic>
              <a:graphicData uri="http://schemas.openxmlformats.org/presentationml/2006/ole">
                <p:oleObj spid="_x0000_s54294" name="CorelDRAW" r:id="rId4" imgW="147960" imgH="331920" progId="">
                  <p:embed/>
                </p:oleObj>
              </a:graphicData>
            </a:graphic>
          </p:graphicFrame>
          <p:graphicFrame>
            <p:nvGraphicFramePr>
              <p:cNvPr id="78" name="Object 29"/>
              <p:cNvGraphicFramePr>
                <a:graphicFrameLocks noChangeAspect="1"/>
              </p:cNvGraphicFramePr>
              <p:nvPr/>
            </p:nvGraphicFramePr>
            <p:xfrm>
              <a:off x="3025" y="2247"/>
              <a:ext cx="93" cy="209"/>
            </p:xfrm>
            <a:graphic>
              <a:graphicData uri="http://schemas.openxmlformats.org/presentationml/2006/ole">
                <p:oleObj spid="_x0000_s54295" name="CorelDRAW" r:id="rId5" imgW="147960" imgH="331920" progId="">
                  <p:embed/>
                </p:oleObj>
              </a:graphicData>
            </a:graphic>
          </p:graphicFrame>
          <p:graphicFrame>
            <p:nvGraphicFramePr>
              <p:cNvPr id="79" name="Object 30"/>
              <p:cNvGraphicFramePr>
                <a:graphicFrameLocks noChangeAspect="1"/>
              </p:cNvGraphicFramePr>
              <p:nvPr/>
            </p:nvGraphicFramePr>
            <p:xfrm>
              <a:off x="2448" y="2544"/>
              <a:ext cx="93" cy="209"/>
            </p:xfrm>
            <a:graphic>
              <a:graphicData uri="http://schemas.openxmlformats.org/presentationml/2006/ole">
                <p:oleObj spid="_x0000_s54296" name="CorelDRAW" r:id="rId6" imgW="147960" imgH="331920" progId="">
                  <p:embed/>
                </p:oleObj>
              </a:graphicData>
            </a:graphic>
          </p:graphicFrame>
          <p:graphicFrame>
            <p:nvGraphicFramePr>
              <p:cNvPr id="80" name="Object 31"/>
              <p:cNvGraphicFramePr>
                <a:graphicFrameLocks noChangeAspect="1"/>
              </p:cNvGraphicFramePr>
              <p:nvPr/>
            </p:nvGraphicFramePr>
            <p:xfrm>
              <a:off x="2304" y="2160"/>
              <a:ext cx="93" cy="209"/>
            </p:xfrm>
            <a:graphic>
              <a:graphicData uri="http://schemas.openxmlformats.org/presentationml/2006/ole">
                <p:oleObj spid="_x0000_s54297" name="CorelDRAW" r:id="rId7" imgW="147960" imgH="331920" progId="">
                  <p:embed/>
                </p:oleObj>
              </a:graphicData>
            </a:graphic>
          </p:graphicFrame>
          <p:graphicFrame>
            <p:nvGraphicFramePr>
              <p:cNvPr id="81" name="Object 32"/>
              <p:cNvGraphicFramePr>
                <a:graphicFrameLocks noChangeAspect="1"/>
              </p:cNvGraphicFramePr>
              <p:nvPr/>
            </p:nvGraphicFramePr>
            <p:xfrm>
              <a:off x="2640" y="2448"/>
              <a:ext cx="93" cy="209"/>
            </p:xfrm>
            <a:graphic>
              <a:graphicData uri="http://schemas.openxmlformats.org/presentationml/2006/ole">
                <p:oleObj spid="_x0000_s54298" name="CorelDRAW" r:id="rId8" imgW="147960" imgH="331920" progId="">
                  <p:embed/>
                </p:oleObj>
              </a:graphicData>
            </a:graphic>
          </p:graphicFrame>
          <p:graphicFrame>
            <p:nvGraphicFramePr>
              <p:cNvPr id="82" name="Object 33"/>
              <p:cNvGraphicFramePr>
                <a:graphicFrameLocks noChangeAspect="1"/>
              </p:cNvGraphicFramePr>
              <p:nvPr/>
            </p:nvGraphicFramePr>
            <p:xfrm>
              <a:off x="2496" y="2256"/>
              <a:ext cx="93" cy="209"/>
            </p:xfrm>
            <a:graphic>
              <a:graphicData uri="http://schemas.openxmlformats.org/presentationml/2006/ole">
                <p:oleObj spid="_x0000_s54299" name="CorelDRAW" r:id="rId9" imgW="147960" imgH="331920" progId="">
                  <p:embed/>
                </p:oleObj>
              </a:graphicData>
            </a:graphic>
          </p:graphicFrame>
          <p:graphicFrame>
            <p:nvGraphicFramePr>
              <p:cNvPr id="83" name="Object 34"/>
              <p:cNvGraphicFramePr>
                <a:graphicFrameLocks noChangeAspect="1"/>
              </p:cNvGraphicFramePr>
              <p:nvPr/>
            </p:nvGraphicFramePr>
            <p:xfrm>
              <a:off x="2208" y="1728"/>
              <a:ext cx="93" cy="209"/>
            </p:xfrm>
            <a:graphic>
              <a:graphicData uri="http://schemas.openxmlformats.org/presentationml/2006/ole">
                <p:oleObj spid="_x0000_s54300" name="CorelDRAW" r:id="rId10" imgW="147960" imgH="331920" progId="">
                  <p:embed/>
                </p:oleObj>
              </a:graphicData>
            </a:graphic>
          </p:graphicFrame>
          <p:graphicFrame>
            <p:nvGraphicFramePr>
              <p:cNvPr id="84" name="Object 35"/>
              <p:cNvGraphicFramePr>
                <a:graphicFrameLocks noChangeAspect="1"/>
              </p:cNvGraphicFramePr>
              <p:nvPr/>
            </p:nvGraphicFramePr>
            <p:xfrm>
              <a:off x="2736" y="2256"/>
              <a:ext cx="93" cy="209"/>
            </p:xfrm>
            <a:graphic>
              <a:graphicData uri="http://schemas.openxmlformats.org/presentationml/2006/ole">
                <p:oleObj spid="_x0000_s54301" name="CorelDRAW" r:id="rId11" imgW="147960" imgH="331920" progId="">
                  <p:embed/>
                </p:oleObj>
              </a:graphicData>
            </a:graphic>
          </p:graphicFrame>
          <p:graphicFrame>
            <p:nvGraphicFramePr>
              <p:cNvPr id="85" name="Object 36"/>
              <p:cNvGraphicFramePr>
                <a:graphicFrameLocks noChangeAspect="1"/>
              </p:cNvGraphicFramePr>
              <p:nvPr/>
            </p:nvGraphicFramePr>
            <p:xfrm>
              <a:off x="2448" y="1536"/>
              <a:ext cx="93" cy="209"/>
            </p:xfrm>
            <a:graphic>
              <a:graphicData uri="http://schemas.openxmlformats.org/presentationml/2006/ole">
                <p:oleObj spid="_x0000_s54302" name="CorelDRAW" r:id="rId12" imgW="147960" imgH="331920" progId="">
                  <p:embed/>
                </p:oleObj>
              </a:graphicData>
            </a:graphic>
          </p:graphicFrame>
          <p:graphicFrame>
            <p:nvGraphicFramePr>
              <p:cNvPr id="86" name="Object 37"/>
              <p:cNvGraphicFramePr>
                <a:graphicFrameLocks noChangeAspect="1"/>
              </p:cNvGraphicFramePr>
              <p:nvPr/>
            </p:nvGraphicFramePr>
            <p:xfrm>
              <a:off x="2736" y="1728"/>
              <a:ext cx="93" cy="209"/>
            </p:xfrm>
            <a:graphic>
              <a:graphicData uri="http://schemas.openxmlformats.org/presentationml/2006/ole">
                <p:oleObj spid="_x0000_s54303" name="CorelDRAW" r:id="rId13" imgW="147960" imgH="331920" progId="">
                  <p:embed/>
                </p:oleObj>
              </a:graphicData>
            </a:graphic>
          </p:graphicFrame>
          <p:graphicFrame>
            <p:nvGraphicFramePr>
              <p:cNvPr id="87" name="Object 38"/>
              <p:cNvGraphicFramePr>
                <a:graphicFrameLocks noChangeAspect="1"/>
              </p:cNvGraphicFramePr>
              <p:nvPr/>
            </p:nvGraphicFramePr>
            <p:xfrm>
              <a:off x="3024" y="1680"/>
              <a:ext cx="93" cy="209"/>
            </p:xfrm>
            <a:graphic>
              <a:graphicData uri="http://schemas.openxmlformats.org/presentationml/2006/ole">
                <p:oleObj spid="_x0000_s54304" name="CorelDRAW" r:id="rId14" imgW="147960" imgH="331920" progId="">
                  <p:embed/>
                </p:oleObj>
              </a:graphicData>
            </a:graphic>
          </p:graphicFrame>
          <p:graphicFrame>
            <p:nvGraphicFramePr>
              <p:cNvPr id="88" name="Object 39"/>
              <p:cNvGraphicFramePr>
                <a:graphicFrameLocks noChangeAspect="1"/>
              </p:cNvGraphicFramePr>
              <p:nvPr/>
            </p:nvGraphicFramePr>
            <p:xfrm>
              <a:off x="3312" y="1776"/>
              <a:ext cx="93" cy="209"/>
            </p:xfrm>
            <a:graphic>
              <a:graphicData uri="http://schemas.openxmlformats.org/presentationml/2006/ole">
                <p:oleObj spid="_x0000_s54305" name="CorelDRAW" r:id="rId15" imgW="147960" imgH="331920" progId="">
                  <p:embed/>
                </p:oleObj>
              </a:graphicData>
            </a:graphic>
          </p:graphicFrame>
          <p:graphicFrame>
            <p:nvGraphicFramePr>
              <p:cNvPr id="89" name="Object 40"/>
              <p:cNvGraphicFramePr>
                <a:graphicFrameLocks noChangeAspect="1"/>
              </p:cNvGraphicFramePr>
              <p:nvPr/>
            </p:nvGraphicFramePr>
            <p:xfrm>
              <a:off x="3504" y="1632"/>
              <a:ext cx="93" cy="209"/>
            </p:xfrm>
            <a:graphic>
              <a:graphicData uri="http://schemas.openxmlformats.org/presentationml/2006/ole">
                <p:oleObj spid="_x0000_s54306" name="CorelDRAW" r:id="rId16" imgW="147960" imgH="331920" progId="">
                  <p:embed/>
                </p:oleObj>
              </a:graphicData>
            </a:graphic>
          </p:graphicFrame>
          <p:graphicFrame>
            <p:nvGraphicFramePr>
              <p:cNvPr id="90" name="Object 41"/>
              <p:cNvGraphicFramePr>
                <a:graphicFrameLocks noChangeAspect="1"/>
              </p:cNvGraphicFramePr>
              <p:nvPr/>
            </p:nvGraphicFramePr>
            <p:xfrm>
              <a:off x="3216" y="2016"/>
              <a:ext cx="93" cy="209"/>
            </p:xfrm>
            <a:graphic>
              <a:graphicData uri="http://schemas.openxmlformats.org/presentationml/2006/ole">
                <p:oleObj spid="_x0000_s54307" name="CorelDRAW" r:id="rId17" imgW="147960" imgH="331920" progId="">
                  <p:embed/>
                </p:oleObj>
              </a:graphicData>
            </a:graphic>
          </p:graphicFrame>
        </p:grpSp>
        <p:grpSp>
          <p:nvGrpSpPr>
            <p:cNvPr id="70" name="Group 42"/>
            <p:cNvGrpSpPr>
              <a:grpSpLocks/>
            </p:cNvGrpSpPr>
            <p:nvPr/>
          </p:nvGrpSpPr>
          <p:grpSpPr bwMode="auto">
            <a:xfrm>
              <a:off x="3504" y="2112"/>
              <a:ext cx="1440" cy="1013"/>
              <a:chOff x="3744" y="2016"/>
              <a:chExt cx="1440" cy="1013"/>
            </a:xfrm>
          </p:grpSpPr>
          <p:graphicFrame>
            <p:nvGraphicFramePr>
              <p:cNvPr id="73" name="Object 43"/>
              <p:cNvGraphicFramePr>
                <a:graphicFrameLocks noChangeAspect="1"/>
              </p:cNvGraphicFramePr>
              <p:nvPr/>
            </p:nvGraphicFramePr>
            <p:xfrm>
              <a:off x="4176" y="2016"/>
              <a:ext cx="960" cy="485"/>
            </p:xfrm>
            <a:graphic>
              <a:graphicData uri="http://schemas.openxmlformats.org/presentationml/2006/ole">
                <p:oleObj spid="_x0000_s54308" name="CorelDRAW" r:id="rId18" imgW="999720" imgH="504360" progId="">
                  <p:embed/>
                </p:oleObj>
              </a:graphicData>
            </a:graphic>
          </p:graphicFrame>
          <p:graphicFrame>
            <p:nvGraphicFramePr>
              <p:cNvPr id="74" name="Object 44"/>
              <p:cNvGraphicFramePr>
                <a:graphicFrameLocks noChangeAspect="1"/>
              </p:cNvGraphicFramePr>
              <p:nvPr/>
            </p:nvGraphicFramePr>
            <p:xfrm>
              <a:off x="3744" y="2544"/>
              <a:ext cx="960" cy="485"/>
            </p:xfrm>
            <a:graphic>
              <a:graphicData uri="http://schemas.openxmlformats.org/presentationml/2006/ole">
                <p:oleObj spid="_x0000_s54309" name="CorelDRAW" r:id="rId19" imgW="999720" imgH="504360" progId="">
                  <p:embed/>
                </p:oleObj>
              </a:graphicData>
            </a:graphic>
          </p:graphicFrame>
          <p:graphicFrame>
            <p:nvGraphicFramePr>
              <p:cNvPr id="75" name="Object 45"/>
              <p:cNvGraphicFramePr>
                <a:graphicFrameLocks noChangeAspect="1"/>
              </p:cNvGraphicFramePr>
              <p:nvPr/>
            </p:nvGraphicFramePr>
            <p:xfrm>
              <a:off x="4224" y="2256"/>
              <a:ext cx="960" cy="485"/>
            </p:xfrm>
            <a:graphic>
              <a:graphicData uri="http://schemas.openxmlformats.org/presentationml/2006/ole">
                <p:oleObj spid="_x0000_s54310" name="CorelDRAW" r:id="rId20" imgW="999720" imgH="504360" progId="">
                  <p:embed/>
                </p:oleObj>
              </a:graphicData>
            </a:graphic>
          </p:graphicFrame>
        </p:grpSp>
        <p:graphicFrame>
          <p:nvGraphicFramePr>
            <p:cNvPr id="71" name="Object 46"/>
            <p:cNvGraphicFramePr>
              <a:graphicFrameLocks noChangeAspect="1"/>
            </p:cNvGraphicFramePr>
            <p:nvPr/>
          </p:nvGraphicFramePr>
          <p:xfrm>
            <a:off x="1824" y="960"/>
            <a:ext cx="618" cy="557"/>
          </p:xfrm>
          <a:graphic>
            <a:graphicData uri="http://schemas.openxmlformats.org/presentationml/2006/ole">
              <p:oleObj spid="_x0000_s54311" name="CorelDRAW" r:id="rId21" imgW="981360" imgH="884880" progId="">
                <p:embed/>
              </p:oleObj>
            </a:graphicData>
          </a:graphic>
        </p:graphicFrame>
        <p:sp>
          <p:nvSpPr>
            <p:cNvPr id="72" name="Text Box 47"/>
            <p:cNvSpPr txBox="1">
              <a:spLocks noChangeArrowheads="1"/>
            </p:cNvSpPr>
            <p:nvPr/>
          </p:nvSpPr>
          <p:spPr bwMode="auto">
            <a:xfrm>
              <a:off x="4226" y="3723"/>
              <a:ext cx="963" cy="275"/>
            </a:xfrm>
            <a:prstGeom prst="rect">
              <a:avLst/>
            </a:prstGeom>
            <a:noFill/>
            <a:ln w="9525">
              <a:noFill/>
              <a:miter lim="800000"/>
              <a:headEnd/>
              <a:tailEnd/>
            </a:ln>
          </p:spPr>
          <p:txBody>
            <a:bodyPr wrap="square">
              <a:spAutoFit/>
            </a:bodyPr>
            <a:lstStyle/>
            <a:p>
              <a:pPr algn="l" eaLnBrk="1" hangingPunct="1">
                <a:spcBef>
                  <a:spcPct val="50000"/>
                </a:spcBef>
              </a:pPr>
              <a:r>
                <a:rPr lang="tr-TR" sz="1200" b="1" dirty="0" err="1" smtClean="0">
                  <a:solidFill>
                    <a:srgbClr val="FF0066"/>
                  </a:solidFill>
                  <a:latin typeface="Arial" charset="0"/>
                </a:rPr>
                <a:t>Temperature</a:t>
              </a:r>
              <a:endParaRPr lang="tr-TR" sz="1200" b="1" dirty="0">
                <a:solidFill>
                  <a:srgbClr val="FF0066"/>
                </a:solidFill>
                <a:latin typeface="Arial" charset="0"/>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pPr>
              <a:defRPr/>
            </a:pPr>
            <a:r>
              <a:rPr lang="en-US" sz="3600" b="0" dirty="0" smtClean="0">
                <a:latin typeface="Futura Bk BT" pitchFamily="34" charset="0"/>
                <a:cs typeface="+mj-cs"/>
              </a:rPr>
              <a:t>Unit of Amount of Substance</a:t>
            </a:r>
            <a:endParaRPr lang="tr-TR" sz="3600" b="0" dirty="0" smtClean="0">
              <a:latin typeface="Futura Bk BT" pitchFamily="34" charset="0"/>
              <a:cs typeface="+mj-cs"/>
            </a:endParaRPr>
          </a:p>
        </p:txBody>
      </p:sp>
      <p:sp>
        <p:nvSpPr>
          <p:cNvPr id="27652" name="Rectangle 1027"/>
          <p:cNvSpPr>
            <a:spLocks noChangeArrowheads="1"/>
          </p:cNvSpPr>
          <p:nvPr/>
        </p:nvSpPr>
        <p:spPr bwMode="auto">
          <a:xfrm>
            <a:off x="3795713" y="2428875"/>
            <a:ext cx="9144000" cy="0"/>
          </a:xfrm>
          <a:prstGeom prst="rect">
            <a:avLst/>
          </a:prstGeom>
          <a:noFill/>
          <a:ln w="9525">
            <a:noFill/>
            <a:miter lim="800000"/>
            <a:headEnd/>
            <a:tailEnd/>
          </a:ln>
        </p:spPr>
        <p:txBody>
          <a:bodyPr>
            <a:spAutoFit/>
          </a:bodyPr>
          <a:lstStyle/>
          <a:p>
            <a:pPr eaLnBrk="0" hangingPunct="0"/>
            <a:endParaRPr lang="tr-TR"/>
          </a:p>
        </p:txBody>
      </p:sp>
      <p:sp>
        <p:nvSpPr>
          <p:cNvPr id="27653" name="Text Box 1030"/>
          <p:cNvSpPr txBox="1">
            <a:spLocks noChangeArrowheads="1"/>
          </p:cNvSpPr>
          <p:nvPr/>
        </p:nvSpPr>
        <p:spPr bwMode="auto">
          <a:xfrm>
            <a:off x="505549" y="1142984"/>
            <a:ext cx="8281293" cy="3502497"/>
          </a:xfrm>
          <a:prstGeom prst="rect">
            <a:avLst/>
          </a:prstGeom>
          <a:noFill/>
          <a:ln w="9525">
            <a:noFill/>
            <a:miter lim="800000"/>
            <a:headEnd/>
            <a:tailEnd/>
          </a:ln>
        </p:spPr>
        <p:txBody>
          <a:bodyPr wrap="square">
            <a:spAutoFit/>
          </a:bodyPr>
          <a:lstStyle/>
          <a:p>
            <a:pPr marL="385763" indent="-385763" algn="just" eaLnBrk="0" hangingPunct="0">
              <a:lnSpc>
                <a:spcPct val="120000"/>
              </a:lnSpc>
              <a:spcBef>
                <a:spcPts val="1800"/>
              </a:spcBef>
            </a:pPr>
            <a:r>
              <a:rPr lang="tr-TR" sz="2400" b="1" u="sng" dirty="0" err="1" smtClean="0">
                <a:solidFill>
                  <a:srgbClr val="C00000"/>
                </a:solidFill>
                <a:latin typeface="Futura Bk BT"/>
              </a:rPr>
              <a:t>Mole</a:t>
            </a:r>
            <a:endParaRPr lang="tr-TR" sz="2400" b="1" u="sng" dirty="0" smtClean="0">
              <a:solidFill>
                <a:srgbClr val="C00000"/>
              </a:solidFill>
              <a:latin typeface="Futura Bk BT"/>
            </a:endParaRPr>
          </a:p>
          <a:p>
            <a:pPr marL="285750" indent="-190500" algn="just" eaLnBrk="0" hangingPunct="0">
              <a:lnSpc>
                <a:spcPct val="120000"/>
              </a:lnSpc>
              <a:spcBef>
                <a:spcPts val="600"/>
              </a:spcBef>
            </a:pPr>
            <a:endParaRPr lang="tr-TR" sz="2400" dirty="0" smtClean="0">
              <a:solidFill>
                <a:srgbClr val="C00000"/>
              </a:solidFill>
              <a:latin typeface="Futura Bk BT"/>
            </a:endParaRPr>
          </a:p>
          <a:p>
            <a:pPr algn="just" eaLnBrk="0" hangingPunct="0">
              <a:lnSpc>
                <a:spcPct val="120000"/>
              </a:lnSpc>
              <a:spcBef>
                <a:spcPts val="600"/>
              </a:spcBef>
            </a:pPr>
            <a:r>
              <a:rPr lang="tr-TR" sz="2400" dirty="0" smtClean="0">
                <a:solidFill>
                  <a:srgbClr val="C00000"/>
                </a:solidFill>
                <a:latin typeface="Futura Bk BT"/>
              </a:rPr>
              <a:t>“ </a:t>
            </a:r>
            <a:r>
              <a:rPr lang="en-US" sz="2400" dirty="0" smtClean="0">
                <a:solidFill>
                  <a:srgbClr val="C00000"/>
                </a:solidFill>
                <a:latin typeface="Futura Bk BT"/>
              </a:rPr>
              <a:t>The </a:t>
            </a:r>
            <a:r>
              <a:rPr lang="en-US" sz="2400" dirty="0">
                <a:solidFill>
                  <a:srgbClr val="C00000"/>
                </a:solidFill>
                <a:latin typeface="Futura Bk BT"/>
              </a:rPr>
              <a:t>mole is the amount of substance of a system which contains as many elementary entities as there are atoms in 0.012 kilogram of carbon </a:t>
            </a:r>
            <a:r>
              <a:rPr lang="en-US" sz="2400" dirty="0" smtClean="0">
                <a:solidFill>
                  <a:srgbClr val="C00000"/>
                </a:solidFill>
                <a:latin typeface="Futura Bk BT"/>
              </a:rPr>
              <a:t>12</a:t>
            </a:r>
            <a:r>
              <a:rPr lang="tr-TR" sz="2400" dirty="0" smtClean="0">
                <a:solidFill>
                  <a:srgbClr val="C00000"/>
                </a:solidFill>
                <a:latin typeface="Futura Bk BT"/>
              </a:rPr>
              <a:t>. ”</a:t>
            </a:r>
          </a:p>
          <a:p>
            <a:pPr algn="just" eaLnBrk="0" hangingPunct="0">
              <a:lnSpc>
                <a:spcPct val="120000"/>
              </a:lnSpc>
              <a:spcBef>
                <a:spcPts val="600"/>
              </a:spcBef>
            </a:pPr>
            <a:endParaRPr lang="tr-TR" sz="2400" dirty="0" smtClean="0">
              <a:solidFill>
                <a:srgbClr val="C00000"/>
              </a:solidFill>
              <a:latin typeface="Futura Bk BT"/>
            </a:endParaRPr>
          </a:p>
          <a:p>
            <a:pPr algn="just" eaLnBrk="0" hangingPunct="0">
              <a:lnSpc>
                <a:spcPct val="120000"/>
              </a:lnSpc>
              <a:spcBef>
                <a:spcPts val="600"/>
              </a:spcBef>
            </a:pPr>
            <a:endParaRPr lang="en-US" sz="2400" dirty="0">
              <a:solidFill>
                <a:srgbClr val="C00000"/>
              </a:solidFill>
              <a:latin typeface="Futura Bk BT"/>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pPr>
              <a:defRPr/>
            </a:pPr>
            <a:r>
              <a:rPr lang="en-US" sz="3600" b="0" dirty="0" smtClean="0">
                <a:latin typeface="Futura Bk BT" pitchFamily="34" charset="0"/>
                <a:cs typeface="+mj-cs"/>
              </a:rPr>
              <a:t>Unit of Luminous Intensity</a:t>
            </a:r>
            <a:endParaRPr lang="tr-TR" sz="3600" b="0" dirty="0">
              <a:latin typeface="Futura Bk BT" pitchFamily="34" charset="0"/>
              <a:cs typeface="+mj-cs"/>
            </a:endParaRPr>
          </a:p>
        </p:txBody>
      </p:sp>
      <p:sp>
        <p:nvSpPr>
          <p:cNvPr id="28676" name="Rectangle 4"/>
          <p:cNvSpPr>
            <a:spLocks noChangeArrowheads="1"/>
          </p:cNvSpPr>
          <p:nvPr/>
        </p:nvSpPr>
        <p:spPr bwMode="auto">
          <a:xfrm>
            <a:off x="3795713" y="2428875"/>
            <a:ext cx="9144000" cy="0"/>
          </a:xfrm>
          <a:prstGeom prst="rect">
            <a:avLst/>
          </a:prstGeom>
          <a:noFill/>
          <a:ln w="9525">
            <a:noFill/>
            <a:miter lim="800000"/>
            <a:headEnd/>
            <a:tailEnd/>
          </a:ln>
        </p:spPr>
        <p:txBody>
          <a:bodyPr>
            <a:spAutoFit/>
          </a:bodyPr>
          <a:lstStyle/>
          <a:p>
            <a:pPr eaLnBrk="0" hangingPunct="0"/>
            <a:endParaRPr lang="tr-TR"/>
          </a:p>
        </p:txBody>
      </p:sp>
      <p:sp>
        <p:nvSpPr>
          <p:cNvPr id="28677" name="Rectangle 6"/>
          <p:cNvSpPr>
            <a:spLocks noChangeArrowheads="1"/>
          </p:cNvSpPr>
          <p:nvPr/>
        </p:nvSpPr>
        <p:spPr bwMode="auto">
          <a:xfrm>
            <a:off x="539552" y="924829"/>
            <a:ext cx="7848872" cy="2351413"/>
          </a:xfrm>
          <a:prstGeom prst="rect">
            <a:avLst/>
          </a:prstGeom>
          <a:noFill/>
          <a:ln w="9525">
            <a:noFill/>
            <a:miter lim="800000"/>
            <a:headEnd/>
            <a:tailEnd/>
          </a:ln>
        </p:spPr>
        <p:txBody>
          <a:bodyPr wrap="square" anchor="ctr">
            <a:spAutoFit/>
          </a:bodyPr>
          <a:lstStyle/>
          <a:p>
            <a:pPr marL="285750" indent="-190500" algn="just" eaLnBrk="0" hangingPunct="0">
              <a:lnSpc>
                <a:spcPct val="120000"/>
              </a:lnSpc>
              <a:spcBef>
                <a:spcPct val="50000"/>
              </a:spcBef>
            </a:pPr>
            <a:r>
              <a:rPr lang="tr-TR" sz="2400" b="1" u="sng" dirty="0" err="1" smtClean="0">
                <a:solidFill>
                  <a:srgbClr val="C00000"/>
                </a:solidFill>
                <a:latin typeface="Futura Bk BT"/>
              </a:rPr>
              <a:t>Candela</a:t>
            </a:r>
            <a:endParaRPr lang="tr-TR" sz="2400" b="1" u="sng" dirty="0" smtClean="0">
              <a:solidFill>
                <a:srgbClr val="C00000"/>
              </a:solidFill>
              <a:latin typeface="Futura Bk BT"/>
            </a:endParaRPr>
          </a:p>
          <a:p>
            <a:pPr algn="just" eaLnBrk="0" hangingPunct="0"/>
            <a:endParaRPr lang="tr-TR" sz="2200" dirty="0" smtClean="0">
              <a:solidFill>
                <a:srgbClr val="FF0000"/>
              </a:solidFill>
            </a:endParaRPr>
          </a:p>
          <a:p>
            <a:pPr algn="just" eaLnBrk="0" hangingPunct="0"/>
            <a:r>
              <a:rPr lang="en-US" sz="2400" dirty="0" smtClean="0">
                <a:solidFill>
                  <a:srgbClr val="C00000"/>
                </a:solidFill>
                <a:latin typeface="Futura Bk BT"/>
              </a:rPr>
              <a:t>The </a:t>
            </a:r>
            <a:r>
              <a:rPr lang="en-US" sz="2400" dirty="0">
                <a:solidFill>
                  <a:srgbClr val="C00000"/>
                </a:solidFill>
                <a:latin typeface="Futura Bk BT"/>
              </a:rPr>
              <a:t>candela is the luminous intensity, in a given direction, of a source that emits monochromatic radiation of frequency 540 x 1012 Hertz and that has a radiant intensity in that direction of 1/683 watt per </a:t>
            </a:r>
            <a:r>
              <a:rPr lang="en-US" sz="2400" dirty="0" err="1">
                <a:solidFill>
                  <a:srgbClr val="C00000"/>
                </a:solidFill>
                <a:latin typeface="Futura Bk BT"/>
              </a:rPr>
              <a:t>steradian</a:t>
            </a:r>
            <a:r>
              <a:rPr lang="en-US" sz="2400" dirty="0" smtClean="0">
                <a:solidFill>
                  <a:srgbClr val="C00000"/>
                </a:solidFill>
                <a:latin typeface="Futura Bk BT"/>
              </a:rPr>
              <a:t>.</a:t>
            </a:r>
            <a:endParaRPr lang="en-US" sz="2400" dirty="0">
              <a:solidFill>
                <a:srgbClr val="C00000"/>
              </a:solidFill>
              <a:latin typeface="Futura Bk BT"/>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Autofit/>
          </a:bodyPr>
          <a:lstStyle/>
          <a:p>
            <a:pPr>
              <a:defRPr/>
            </a:pPr>
            <a:r>
              <a:rPr lang="tr-TR" sz="3600" b="0" dirty="0" err="1" smtClean="0">
                <a:latin typeface="Futura Bk BT" pitchFamily="34" charset="0"/>
                <a:cs typeface="+mj-cs"/>
              </a:rPr>
              <a:t>Coherent</a:t>
            </a:r>
            <a:r>
              <a:rPr lang="tr-TR" sz="3600" b="0" dirty="0" smtClean="0">
                <a:latin typeface="Futura Bk BT" pitchFamily="34" charset="0"/>
                <a:cs typeface="+mj-cs"/>
              </a:rPr>
              <a:t> </a:t>
            </a:r>
            <a:r>
              <a:rPr lang="en-US" sz="3600" b="0" dirty="0" smtClean="0">
                <a:latin typeface="Futura Bk BT" pitchFamily="34" charset="0"/>
                <a:cs typeface="+mj-cs"/>
              </a:rPr>
              <a:t>Derived SI Units</a:t>
            </a:r>
            <a:endParaRPr lang="tr-TR" sz="3600" b="0" dirty="0">
              <a:latin typeface="Futura Bk BT" pitchFamily="34" charset="0"/>
              <a:cs typeface="+mj-cs"/>
            </a:endParaRPr>
          </a:p>
        </p:txBody>
      </p:sp>
      <p:graphicFrame>
        <p:nvGraphicFramePr>
          <p:cNvPr id="7" name="Table 6"/>
          <p:cNvGraphicFramePr>
            <a:graphicFrameLocks noGrp="1"/>
          </p:cNvGraphicFramePr>
          <p:nvPr/>
        </p:nvGraphicFramePr>
        <p:xfrm>
          <a:off x="611560" y="1196752"/>
          <a:ext cx="7992888" cy="4680519"/>
        </p:xfrm>
        <a:graphic>
          <a:graphicData uri="http://schemas.openxmlformats.org/drawingml/2006/table">
            <a:tbl>
              <a:tblPr firstRow="1" bandRow="1">
                <a:tableStyleId>{21E4AEA4-8DFA-4A89-87EB-49C32662AFE0}</a:tableStyleId>
              </a:tblPr>
              <a:tblGrid>
                <a:gridCol w="2520280"/>
                <a:gridCol w="1476164"/>
                <a:gridCol w="2484276"/>
                <a:gridCol w="1512168"/>
              </a:tblGrid>
              <a:tr h="418723">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u="none" strike="noStrike" cap="none" normalizeH="0" baseline="0" dirty="0" smtClean="0">
                          <a:ln>
                            <a:noFill/>
                          </a:ln>
                          <a:effectLst/>
                          <a:latin typeface="Arial" pitchFamily="34" charset="0"/>
                          <a:cs typeface="Arial" pitchFamily="34" charset="0"/>
                        </a:rPr>
                        <a:t>Derived Quantity</a:t>
                      </a:r>
                      <a:endParaRPr kumimoji="0" lang="en-US" sz="1800" b="0" i="0" u="none" strike="noStrike" cap="none" normalizeH="0" baseline="0" dirty="0" smtClean="0">
                        <a:ln>
                          <a:noFill/>
                        </a:ln>
                        <a:solidFill>
                          <a:srgbClr val="FF0000"/>
                        </a:solidFill>
                        <a:effectLst/>
                        <a:latin typeface="Arial" pitchFamily="34" charset="0"/>
                        <a:cs typeface="Arial" pitchFamily="34" charset="0"/>
                      </a:endParaRPr>
                    </a:p>
                  </a:txBody>
                  <a:tcPr anchor="ctr" horzOverflow="overflow"/>
                </a:tc>
                <a:tc hMerge="1">
                  <a:txBody>
                    <a:bodyPr/>
                    <a:lstStyle/>
                    <a:p>
                      <a:endParaRPr lang="en-US"/>
                    </a:p>
                  </a:txBody>
                  <a:tcPr/>
                </a:tc>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SI Coherent Derived Unit</a:t>
                      </a:r>
                      <a:endParaRPr kumimoji="0" lang="en-US" sz="1800" b="0" i="0" u="none" strike="noStrike" cap="none" normalizeH="0" baseline="0" smtClean="0">
                        <a:ln>
                          <a:noFill/>
                        </a:ln>
                        <a:solidFill>
                          <a:srgbClr val="FF0000"/>
                        </a:solidFill>
                        <a:effectLst/>
                        <a:latin typeface="Arial" pitchFamily="34" charset="0"/>
                        <a:cs typeface="Arial" pitchFamily="34" charset="0"/>
                      </a:endParaRPr>
                    </a:p>
                  </a:txBody>
                  <a:tcPr anchor="ctr" horzOverflow="overflow"/>
                </a:tc>
                <a:tc hMerge="1">
                  <a:txBody>
                    <a:bodyPr/>
                    <a:lstStyle/>
                    <a:p>
                      <a:endParaRPr lang="en-US"/>
                    </a:p>
                  </a:txBody>
                  <a:tcPr/>
                </a:tc>
              </a:tr>
              <a:tr h="41872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u="none" strike="noStrike" cap="none" normalizeH="0" baseline="0" dirty="0" smtClean="0">
                          <a:ln>
                            <a:noFill/>
                          </a:ln>
                          <a:solidFill>
                            <a:schemeClr val="bg1"/>
                          </a:solidFill>
                          <a:effectLst/>
                          <a:latin typeface="Arial" pitchFamily="34" charset="0"/>
                          <a:cs typeface="Arial" pitchFamily="34" charset="0"/>
                        </a:rPr>
                        <a:t>Name</a:t>
                      </a:r>
                      <a:endParaRPr kumimoji="0" lang="en-US" sz="1800" b="1" i="0" u="none" strike="noStrike" cap="none" normalizeH="0" baseline="0" dirty="0" smtClean="0">
                        <a:ln>
                          <a:noFill/>
                        </a:ln>
                        <a:solidFill>
                          <a:schemeClr val="bg1"/>
                        </a:solidFill>
                        <a:effectLst/>
                        <a:latin typeface="Arial" pitchFamily="34" charset="0"/>
                        <a:cs typeface="Arial" pitchFamily="34" charset="0"/>
                      </a:endParaRPr>
                    </a:p>
                  </a:txBody>
                  <a:tcPr anchor="ctr" horzOverflow="overflow">
                    <a:solidFill>
                      <a:srgbClr val="C0504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u="none" strike="noStrike" cap="none" normalizeH="0" baseline="0" dirty="0" smtClean="0">
                          <a:ln>
                            <a:noFill/>
                          </a:ln>
                          <a:solidFill>
                            <a:schemeClr val="bg1"/>
                          </a:solidFill>
                          <a:effectLst/>
                          <a:latin typeface="Arial" pitchFamily="34" charset="0"/>
                          <a:cs typeface="Arial" pitchFamily="34" charset="0"/>
                        </a:rPr>
                        <a:t>Symbol</a:t>
                      </a:r>
                      <a:endParaRPr kumimoji="0" lang="en-US" sz="1800" b="1" i="0" u="none" strike="noStrike" cap="none" normalizeH="0" baseline="0" dirty="0" smtClean="0">
                        <a:ln>
                          <a:noFill/>
                        </a:ln>
                        <a:solidFill>
                          <a:schemeClr val="bg1"/>
                        </a:solidFill>
                        <a:effectLst/>
                        <a:latin typeface="Arial" pitchFamily="34" charset="0"/>
                        <a:cs typeface="Arial" pitchFamily="34" charset="0"/>
                      </a:endParaRPr>
                    </a:p>
                  </a:txBody>
                  <a:tcPr anchor="ctr" horzOverflow="overflow">
                    <a:solidFill>
                      <a:srgbClr val="C0504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u="none" strike="noStrike" cap="none" normalizeH="0" baseline="0" dirty="0" smtClean="0">
                          <a:ln>
                            <a:noFill/>
                          </a:ln>
                          <a:solidFill>
                            <a:schemeClr val="bg1"/>
                          </a:solidFill>
                          <a:effectLst/>
                          <a:latin typeface="Arial" pitchFamily="34" charset="0"/>
                          <a:cs typeface="Arial" pitchFamily="34" charset="0"/>
                        </a:rPr>
                        <a:t>Name</a:t>
                      </a:r>
                      <a:endParaRPr kumimoji="0" lang="en-US" sz="1800" b="1" i="0" u="none" strike="noStrike" cap="none" normalizeH="0" baseline="0" dirty="0" smtClean="0">
                        <a:ln>
                          <a:noFill/>
                        </a:ln>
                        <a:solidFill>
                          <a:schemeClr val="bg1"/>
                        </a:solidFill>
                        <a:effectLst/>
                        <a:latin typeface="Arial" pitchFamily="34" charset="0"/>
                        <a:cs typeface="Arial" pitchFamily="34" charset="0"/>
                      </a:endParaRPr>
                    </a:p>
                  </a:txBody>
                  <a:tcPr anchor="ctr" horzOverflow="overflow">
                    <a:solidFill>
                      <a:srgbClr val="C0504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u="none" strike="noStrike" cap="none" normalizeH="0" baseline="0" dirty="0" smtClean="0">
                          <a:ln>
                            <a:noFill/>
                          </a:ln>
                          <a:solidFill>
                            <a:schemeClr val="bg1"/>
                          </a:solidFill>
                          <a:effectLst/>
                          <a:latin typeface="Arial" pitchFamily="34" charset="0"/>
                          <a:cs typeface="Arial" pitchFamily="34" charset="0"/>
                        </a:rPr>
                        <a:t>Symbol</a:t>
                      </a:r>
                      <a:endParaRPr kumimoji="0" lang="en-US" sz="1800" b="1" i="0" u="none" strike="noStrike" cap="none" normalizeH="0" baseline="0" dirty="0" smtClean="0">
                        <a:ln>
                          <a:noFill/>
                        </a:ln>
                        <a:solidFill>
                          <a:schemeClr val="bg1"/>
                        </a:solidFill>
                        <a:effectLst/>
                        <a:latin typeface="Arial" pitchFamily="34" charset="0"/>
                        <a:cs typeface="Arial" pitchFamily="34" charset="0"/>
                      </a:endParaRPr>
                    </a:p>
                  </a:txBody>
                  <a:tcPr anchor="ctr" horzOverflow="overflow">
                    <a:solidFill>
                      <a:srgbClr val="C0504D"/>
                    </a:solidFill>
                  </a:tcPr>
                </a:tc>
              </a:tr>
              <a:tr h="41872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u="none" strike="noStrike" cap="none" normalizeH="0" baseline="0" dirty="0" smtClean="0">
                          <a:ln>
                            <a:noFill/>
                          </a:ln>
                          <a:effectLst/>
                          <a:latin typeface="Arial" pitchFamily="34" charset="0"/>
                          <a:cs typeface="Arial" pitchFamily="34" charset="0"/>
                        </a:rPr>
                        <a:t>area</a:t>
                      </a:r>
                      <a:endParaRPr kumimoji="0" lang="en-US" sz="1800" b="0" i="0" u="none" strike="noStrike" cap="none" normalizeH="0" baseline="0" dirty="0" smtClean="0">
                        <a:ln>
                          <a:noFill/>
                        </a:ln>
                        <a:solidFill>
                          <a:srgbClr val="000000"/>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u="none" strike="noStrike" cap="none" normalizeH="0" baseline="0" dirty="0" smtClean="0">
                          <a:ln>
                            <a:noFill/>
                          </a:ln>
                          <a:effectLst/>
                          <a:latin typeface="Arial" pitchFamily="34" charset="0"/>
                          <a:cs typeface="Arial" pitchFamily="34" charset="0"/>
                        </a:rPr>
                        <a:t>A</a:t>
                      </a:r>
                      <a:endParaRPr kumimoji="0" lang="en-US" sz="1800" b="0" i="1" u="none" strike="noStrike" cap="none" normalizeH="0" baseline="0" dirty="0" smtClean="0">
                        <a:ln>
                          <a:noFill/>
                        </a:ln>
                        <a:solidFill>
                          <a:srgbClr val="000000"/>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square meter</a:t>
                      </a:r>
                      <a:endParaRPr kumimoji="0" lang="en-US" sz="1800" b="0" i="0" u="none" strike="noStrike" cap="none" normalizeH="0" baseline="0" smtClean="0">
                        <a:ln>
                          <a:noFill/>
                        </a:ln>
                        <a:solidFill>
                          <a:srgbClr val="000000"/>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m</a:t>
                      </a:r>
                      <a:r>
                        <a:rPr kumimoji="0" lang="en-US" sz="1800" u="none" strike="noStrike" cap="none" normalizeH="0" baseline="30000" smtClean="0">
                          <a:ln>
                            <a:noFill/>
                          </a:ln>
                          <a:effectLst/>
                          <a:latin typeface="Arial" pitchFamily="34" charset="0"/>
                          <a:cs typeface="Arial" pitchFamily="34" charset="0"/>
                        </a:rPr>
                        <a:t>2</a:t>
                      </a:r>
                      <a:endParaRPr kumimoji="0" lang="en-US" sz="1800" b="0" i="0" u="none" strike="noStrike" cap="none" normalizeH="0" baseline="30000" smtClean="0">
                        <a:ln>
                          <a:noFill/>
                        </a:ln>
                        <a:solidFill>
                          <a:srgbClr val="000000"/>
                        </a:solidFill>
                        <a:effectLst/>
                        <a:latin typeface="Arial" pitchFamily="34" charset="0"/>
                        <a:cs typeface="Arial" pitchFamily="34" charset="0"/>
                      </a:endParaRPr>
                    </a:p>
                  </a:txBody>
                  <a:tcPr anchor="ctr" horzOverflow="overflow"/>
                </a:tc>
              </a:tr>
              <a:tr h="41872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volume</a:t>
                      </a:r>
                      <a:endParaRPr kumimoji="0" lang="en-US" sz="1800" b="0" i="0" u="none" strike="noStrike" cap="none" normalizeH="0" baseline="0" smtClean="0">
                        <a:ln>
                          <a:noFill/>
                        </a:ln>
                        <a:solidFill>
                          <a:srgbClr val="000000"/>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u="none" strike="noStrike" cap="none" normalizeH="0" baseline="0" dirty="0" smtClean="0">
                          <a:ln>
                            <a:noFill/>
                          </a:ln>
                          <a:effectLst/>
                          <a:latin typeface="Arial" pitchFamily="34" charset="0"/>
                          <a:cs typeface="Arial" pitchFamily="34" charset="0"/>
                        </a:rPr>
                        <a:t>V</a:t>
                      </a:r>
                      <a:endParaRPr kumimoji="0" lang="en-US" sz="1800" b="0" i="1" u="none" strike="noStrike" cap="none" normalizeH="0" baseline="0" dirty="0" smtClean="0">
                        <a:ln>
                          <a:noFill/>
                        </a:ln>
                        <a:solidFill>
                          <a:srgbClr val="000000"/>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cubic meter</a:t>
                      </a:r>
                      <a:endParaRPr kumimoji="0" lang="en-US" sz="1800" b="0" i="0" u="none" strike="noStrike" cap="none" normalizeH="0" baseline="0" smtClean="0">
                        <a:ln>
                          <a:noFill/>
                        </a:ln>
                        <a:solidFill>
                          <a:srgbClr val="000000"/>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m</a:t>
                      </a:r>
                      <a:r>
                        <a:rPr kumimoji="0" lang="en-US" sz="1800" u="none" strike="noStrike" cap="none" normalizeH="0" baseline="30000" smtClean="0">
                          <a:ln>
                            <a:noFill/>
                          </a:ln>
                          <a:effectLst/>
                          <a:latin typeface="Arial" pitchFamily="34" charset="0"/>
                          <a:cs typeface="Arial" pitchFamily="34" charset="0"/>
                        </a:rPr>
                        <a:t>3</a:t>
                      </a:r>
                      <a:endParaRPr kumimoji="0" lang="en-US" sz="1800" b="0" i="0" u="none" strike="noStrike" cap="none" normalizeH="0" baseline="0" smtClean="0">
                        <a:ln>
                          <a:noFill/>
                        </a:ln>
                        <a:solidFill>
                          <a:srgbClr val="000000"/>
                        </a:solidFill>
                        <a:effectLst/>
                        <a:latin typeface="Arial" pitchFamily="34" charset="0"/>
                        <a:cs typeface="Arial" pitchFamily="34" charset="0"/>
                      </a:endParaRPr>
                    </a:p>
                  </a:txBody>
                  <a:tcPr anchor="ctr" horzOverflow="overflow"/>
                </a:tc>
              </a:tr>
              <a:tr h="72272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u="none" strike="noStrike" cap="none" normalizeH="0" baseline="0" dirty="0" smtClean="0">
                          <a:ln>
                            <a:noFill/>
                          </a:ln>
                          <a:effectLst/>
                          <a:latin typeface="Arial" pitchFamily="34" charset="0"/>
                          <a:cs typeface="Arial" pitchFamily="34" charset="0"/>
                        </a:rPr>
                        <a:t>acceleration</a:t>
                      </a:r>
                      <a:endParaRPr kumimoji="0" lang="en-US" sz="1800" b="0" i="0" u="none" strike="noStrike" cap="none" normalizeH="0" baseline="0" dirty="0" smtClean="0">
                        <a:ln>
                          <a:noFill/>
                        </a:ln>
                        <a:solidFill>
                          <a:srgbClr val="000000"/>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u="none" strike="noStrike" cap="none" normalizeH="0" baseline="0" dirty="0" smtClean="0">
                          <a:ln>
                            <a:noFill/>
                          </a:ln>
                          <a:effectLst/>
                          <a:latin typeface="Arial" pitchFamily="34" charset="0"/>
                          <a:cs typeface="Arial" pitchFamily="34" charset="0"/>
                        </a:rPr>
                        <a:t>a</a:t>
                      </a:r>
                      <a:endParaRPr kumimoji="0" lang="en-US" sz="1800" b="0" i="1" u="none" strike="noStrike" cap="none" normalizeH="0" baseline="0" dirty="0" smtClean="0">
                        <a:ln>
                          <a:noFill/>
                        </a:ln>
                        <a:solidFill>
                          <a:srgbClr val="000000"/>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u="none" strike="noStrike" cap="none" normalizeH="0" baseline="0" dirty="0" smtClean="0">
                          <a:ln>
                            <a:noFill/>
                          </a:ln>
                          <a:effectLst/>
                          <a:latin typeface="Arial" pitchFamily="34" charset="0"/>
                          <a:cs typeface="Arial" pitchFamily="34" charset="0"/>
                        </a:rPr>
                        <a:t>meter per second squared</a:t>
                      </a:r>
                      <a:endParaRPr kumimoji="0" lang="en-US" sz="1800" b="0" i="0" u="none" strike="noStrike" cap="none" normalizeH="0" baseline="0" dirty="0" smtClean="0">
                        <a:ln>
                          <a:noFill/>
                        </a:ln>
                        <a:solidFill>
                          <a:srgbClr val="000000"/>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m/s</a:t>
                      </a:r>
                      <a:r>
                        <a:rPr kumimoji="0" lang="en-US" sz="1800" u="none" strike="noStrike" cap="none" normalizeH="0" baseline="30000" smtClean="0">
                          <a:ln>
                            <a:noFill/>
                          </a:ln>
                          <a:effectLst/>
                          <a:latin typeface="Arial" pitchFamily="34" charset="0"/>
                          <a:cs typeface="Arial" pitchFamily="34" charset="0"/>
                        </a:rPr>
                        <a:t>2</a:t>
                      </a:r>
                      <a:endParaRPr kumimoji="0" lang="en-US" sz="1800" b="0" i="0" u="none" strike="noStrike" cap="none" normalizeH="0" baseline="0" smtClean="0">
                        <a:ln>
                          <a:noFill/>
                        </a:ln>
                        <a:solidFill>
                          <a:srgbClr val="000000"/>
                        </a:solidFill>
                        <a:effectLst/>
                        <a:latin typeface="Arial" pitchFamily="34" charset="0"/>
                        <a:cs typeface="Arial" pitchFamily="34" charset="0"/>
                      </a:endParaRPr>
                    </a:p>
                  </a:txBody>
                  <a:tcPr anchor="ctr" horzOverflow="overflow"/>
                </a:tc>
              </a:tr>
              <a:tr h="72272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densitiy, mass density</a:t>
                      </a:r>
                      <a:endParaRPr kumimoji="0" lang="en-US" sz="1800" b="0" i="0" u="none" strike="noStrike" cap="none" normalizeH="0" baseline="0" smtClean="0">
                        <a:ln>
                          <a:noFill/>
                        </a:ln>
                        <a:solidFill>
                          <a:srgbClr val="000000"/>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u="none" strike="noStrike" cap="none" normalizeH="0" baseline="0" dirty="0" smtClean="0">
                          <a:ln>
                            <a:noFill/>
                          </a:ln>
                          <a:effectLst/>
                          <a:latin typeface="Arial" pitchFamily="34" charset="0"/>
                          <a:cs typeface="Arial" pitchFamily="34" charset="0"/>
                          <a:sym typeface="Symbol" pitchFamily="18" charset="2"/>
                        </a:rPr>
                        <a:t></a:t>
                      </a:r>
                      <a:endParaRPr kumimoji="0" lang="en-US" sz="1600" b="0" i="1" u="none" strike="noStrike" cap="none" normalizeH="0" baseline="0" dirty="0" smtClean="0">
                        <a:ln>
                          <a:noFill/>
                        </a:ln>
                        <a:solidFill>
                          <a:srgbClr val="000000"/>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u="none" strike="noStrike" cap="none" normalizeH="0" baseline="0" dirty="0" smtClean="0">
                          <a:ln>
                            <a:noFill/>
                          </a:ln>
                          <a:effectLst/>
                          <a:latin typeface="Arial" pitchFamily="34" charset="0"/>
                          <a:cs typeface="Arial" pitchFamily="34" charset="0"/>
                        </a:rPr>
                        <a:t>kilogram per cubic meter</a:t>
                      </a:r>
                      <a:endParaRPr kumimoji="0" lang="en-US" sz="1800" b="0" i="0" u="none" strike="noStrike" cap="none" normalizeH="0" baseline="0" dirty="0" smtClean="0">
                        <a:ln>
                          <a:noFill/>
                        </a:ln>
                        <a:solidFill>
                          <a:srgbClr val="000000"/>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kg/m</a:t>
                      </a:r>
                      <a:r>
                        <a:rPr kumimoji="0" lang="en-US" sz="1800" u="none" strike="noStrike" cap="none" normalizeH="0" baseline="30000" smtClean="0">
                          <a:ln>
                            <a:noFill/>
                          </a:ln>
                          <a:effectLst/>
                          <a:latin typeface="Arial" pitchFamily="34" charset="0"/>
                          <a:cs typeface="Arial" pitchFamily="34" charset="0"/>
                        </a:rPr>
                        <a:t>3</a:t>
                      </a:r>
                      <a:endParaRPr kumimoji="0" lang="en-US" sz="1800" b="0" i="0" u="none" strike="noStrike" cap="none" normalizeH="0" baseline="0" smtClean="0">
                        <a:ln>
                          <a:noFill/>
                        </a:ln>
                        <a:solidFill>
                          <a:srgbClr val="000000"/>
                        </a:solidFill>
                        <a:effectLst/>
                        <a:latin typeface="Arial" pitchFamily="34" charset="0"/>
                        <a:cs typeface="Arial" pitchFamily="34" charset="0"/>
                      </a:endParaRPr>
                    </a:p>
                  </a:txBody>
                  <a:tcPr anchor="ctr" horzOverflow="overflow"/>
                </a:tc>
              </a:tr>
              <a:tr h="41872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u="none" strike="noStrike" cap="none" normalizeH="0" baseline="0" dirty="0" smtClean="0">
                          <a:ln>
                            <a:noFill/>
                          </a:ln>
                          <a:effectLst/>
                          <a:latin typeface="Arial" pitchFamily="34" charset="0"/>
                          <a:cs typeface="Arial" pitchFamily="34" charset="0"/>
                        </a:rPr>
                        <a:t>magnetic field strength</a:t>
                      </a:r>
                      <a:endParaRPr kumimoji="0" lang="en-US" sz="1800" b="0" i="0" u="none" strike="noStrike" cap="none" normalizeH="0" baseline="0" dirty="0" smtClean="0">
                        <a:ln>
                          <a:noFill/>
                        </a:ln>
                        <a:solidFill>
                          <a:srgbClr val="000000"/>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u="none" strike="noStrike" cap="none" normalizeH="0" baseline="0" dirty="0" smtClean="0">
                          <a:ln>
                            <a:noFill/>
                          </a:ln>
                          <a:effectLst/>
                          <a:latin typeface="Arial" pitchFamily="34" charset="0"/>
                          <a:cs typeface="Arial" pitchFamily="34" charset="0"/>
                        </a:rPr>
                        <a:t>H</a:t>
                      </a:r>
                      <a:endParaRPr kumimoji="0" lang="en-US" sz="1800" b="0" i="1" u="none" strike="noStrike" cap="none" normalizeH="0" baseline="0" dirty="0" smtClean="0">
                        <a:ln>
                          <a:noFill/>
                        </a:ln>
                        <a:solidFill>
                          <a:srgbClr val="000000"/>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u="none" strike="noStrike" cap="none" normalizeH="0" baseline="0" dirty="0" err="1" smtClean="0">
                          <a:ln>
                            <a:noFill/>
                          </a:ln>
                          <a:effectLst/>
                          <a:latin typeface="Arial" pitchFamily="34" charset="0"/>
                          <a:cs typeface="Arial" pitchFamily="34" charset="0"/>
                        </a:rPr>
                        <a:t>amper</a:t>
                      </a:r>
                      <a:r>
                        <a:rPr kumimoji="0" lang="en-US" sz="1800" u="none" strike="noStrike" cap="none" normalizeH="0" baseline="0" dirty="0" smtClean="0">
                          <a:ln>
                            <a:noFill/>
                          </a:ln>
                          <a:effectLst/>
                          <a:latin typeface="Arial" pitchFamily="34" charset="0"/>
                          <a:cs typeface="Arial" pitchFamily="34" charset="0"/>
                        </a:rPr>
                        <a:t> per meter</a:t>
                      </a:r>
                      <a:endParaRPr kumimoji="0" lang="en-US" sz="1800" b="0" i="0" u="none" strike="noStrike" cap="none" normalizeH="0" baseline="0" dirty="0" smtClean="0">
                        <a:ln>
                          <a:noFill/>
                        </a:ln>
                        <a:solidFill>
                          <a:srgbClr val="000000"/>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u="none" strike="noStrike" cap="none" normalizeH="0" baseline="0" dirty="0" smtClean="0">
                          <a:ln>
                            <a:noFill/>
                          </a:ln>
                          <a:effectLst/>
                          <a:latin typeface="Arial" pitchFamily="34" charset="0"/>
                          <a:cs typeface="Arial" pitchFamily="34" charset="0"/>
                        </a:rPr>
                        <a:t>A/m</a:t>
                      </a:r>
                      <a:endParaRPr kumimoji="0" lang="en-US" sz="1800" b="0" i="0" u="none" strike="noStrike" cap="none" normalizeH="0" baseline="0" dirty="0" smtClean="0">
                        <a:ln>
                          <a:noFill/>
                        </a:ln>
                        <a:solidFill>
                          <a:srgbClr val="000000"/>
                        </a:solidFill>
                        <a:effectLst/>
                        <a:latin typeface="Arial" pitchFamily="34" charset="0"/>
                        <a:cs typeface="Arial" pitchFamily="34" charset="0"/>
                      </a:endParaRPr>
                    </a:p>
                  </a:txBody>
                  <a:tcPr anchor="ctr" horzOverflow="overflow"/>
                </a:tc>
              </a:tr>
              <a:tr h="72272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Luminance</a:t>
                      </a:r>
                      <a:endParaRPr kumimoji="0" lang="en-US" sz="1800" b="0" i="0" u="none" strike="noStrike" cap="none" normalizeH="0" baseline="0" smtClean="0">
                        <a:ln>
                          <a:noFill/>
                        </a:ln>
                        <a:solidFill>
                          <a:srgbClr val="000000"/>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u="none" strike="noStrike" cap="none" normalizeH="0" baseline="0" dirty="0" err="1" smtClean="0">
                          <a:ln>
                            <a:noFill/>
                          </a:ln>
                          <a:effectLst/>
                          <a:latin typeface="Arial" pitchFamily="34" charset="0"/>
                          <a:cs typeface="Arial" pitchFamily="34" charset="0"/>
                          <a:sym typeface="Symbol" pitchFamily="18" charset="2"/>
                        </a:rPr>
                        <a:t>L</a:t>
                      </a:r>
                      <a:r>
                        <a:rPr kumimoji="0" lang="en-US" sz="1800" u="none" strike="noStrike" cap="none" normalizeH="0" baseline="-10000" dirty="0" err="1" smtClean="0">
                          <a:ln>
                            <a:noFill/>
                          </a:ln>
                          <a:effectLst/>
                          <a:latin typeface="Arial" pitchFamily="34" charset="0"/>
                          <a:cs typeface="Arial" pitchFamily="34" charset="0"/>
                        </a:rPr>
                        <a:t>v</a:t>
                      </a:r>
                      <a:endParaRPr kumimoji="0" lang="en-US" sz="1800" b="0" i="1" u="none" strike="noStrike" cap="none" normalizeH="0" baseline="-10000" dirty="0" smtClean="0">
                        <a:ln>
                          <a:noFill/>
                        </a:ln>
                        <a:solidFill>
                          <a:srgbClr val="000000"/>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u="none" strike="noStrike" cap="none" normalizeH="0" baseline="0" dirty="0" smtClean="0">
                          <a:ln>
                            <a:noFill/>
                          </a:ln>
                          <a:effectLst/>
                          <a:latin typeface="Arial" pitchFamily="34" charset="0"/>
                          <a:cs typeface="Arial" pitchFamily="34" charset="0"/>
                        </a:rPr>
                        <a:t>candela per square meter</a:t>
                      </a:r>
                      <a:endParaRPr kumimoji="0" lang="en-US" sz="1800" b="0" i="0" u="none" strike="noStrike" cap="none" normalizeH="0" baseline="0" dirty="0" smtClean="0">
                        <a:ln>
                          <a:noFill/>
                        </a:ln>
                        <a:solidFill>
                          <a:srgbClr val="000000"/>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cd/m</a:t>
                      </a:r>
                      <a:r>
                        <a:rPr kumimoji="0" lang="en-US" sz="1800" u="none" strike="noStrike" cap="none" normalizeH="0" baseline="30000" smtClean="0">
                          <a:ln>
                            <a:noFill/>
                          </a:ln>
                          <a:effectLst/>
                          <a:latin typeface="Arial" pitchFamily="34" charset="0"/>
                          <a:cs typeface="Arial" pitchFamily="34" charset="0"/>
                        </a:rPr>
                        <a:t>2</a:t>
                      </a:r>
                      <a:endParaRPr kumimoji="0" lang="en-US" sz="1800" b="0" i="0" u="none" strike="noStrike" cap="none" normalizeH="0" baseline="30000" smtClean="0">
                        <a:ln>
                          <a:noFill/>
                        </a:ln>
                        <a:solidFill>
                          <a:srgbClr val="000000"/>
                        </a:solidFill>
                        <a:effectLst/>
                        <a:latin typeface="Arial" pitchFamily="34" charset="0"/>
                        <a:cs typeface="Arial" pitchFamily="34" charset="0"/>
                      </a:endParaRPr>
                    </a:p>
                  </a:txBody>
                  <a:tcPr anchor="ctr" horzOverflow="overflow"/>
                </a:tc>
              </a:tr>
              <a:tr h="41872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u="none" strike="noStrike" cap="none" normalizeH="0" baseline="0" dirty="0" smtClean="0">
                          <a:ln>
                            <a:noFill/>
                          </a:ln>
                          <a:effectLst/>
                          <a:latin typeface="Arial" pitchFamily="34" charset="0"/>
                          <a:cs typeface="Arial" pitchFamily="34" charset="0"/>
                        </a:rPr>
                        <a:t>concentration</a:t>
                      </a:r>
                      <a:endParaRPr kumimoji="0" lang="en-US" sz="1800" b="0" i="0" u="none" strike="noStrike" cap="none" normalizeH="0" baseline="0" dirty="0" smtClean="0">
                        <a:ln>
                          <a:noFill/>
                        </a:ln>
                        <a:solidFill>
                          <a:srgbClr val="000000"/>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u="none" strike="noStrike" cap="none" normalizeH="0" baseline="0" dirty="0" smtClean="0">
                          <a:ln>
                            <a:noFill/>
                          </a:ln>
                          <a:effectLst/>
                          <a:latin typeface="Arial" pitchFamily="34" charset="0"/>
                          <a:cs typeface="Arial" pitchFamily="34" charset="0"/>
                        </a:rPr>
                        <a:t>c</a:t>
                      </a:r>
                      <a:endParaRPr kumimoji="0" lang="en-US" sz="1800" b="0" i="1" u="none" strike="noStrike" cap="none" normalizeH="0" baseline="0" dirty="0" smtClean="0">
                        <a:ln>
                          <a:noFill/>
                        </a:ln>
                        <a:solidFill>
                          <a:srgbClr val="000000"/>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u="none" strike="noStrike" cap="none" normalizeH="0" baseline="0" dirty="0" smtClean="0">
                          <a:ln>
                            <a:noFill/>
                          </a:ln>
                          <a:effectLst/>
                          <a:latin typeface="Arial" pitchFamily="34" charset="0"/>
                          <a:cs typeface="Arial" pitchFamily="34" charset="0"/>
                        </a:rPr>
                        <a:t>mole per cubic meter</a:t>
                      </a:r>
                      <a:endParaRPr kumimoji="0" lang="en-US" sz="1800" b="0" i="0" u="none" strike="noStrike" cap="none" normalizeH="0" baseline="0" dirty="0" smtClean="0">
                        <a:ln>
                          <a:noFill/>
                        </a:ln>
                        <a:solidFill>
                          <a:srgbClr val="000000"/>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u="none" strike="noStrike" cap="none" normalizeH="0" baseline="0" dirty="0" smtClean="0">
                          <a:ln>
                            <a:noFill/>
                          </a:ln>
                          <a:effectLst/>
                          <a:latin typeface="Arial" pitchFamily="34" charset="0"/>
                          <a:cs typeface="Arial" pitchFamily="34" charset="0"/>
                        </a:rPr>
                        <a:t>mol/m</a:t>
                      </a:r>
                      <a:r>
                        <a:rPr kumimoji="0" lang="en-US" sz="1800" u="none" strike="noStrike" cap="none" normalizeH="0" baseline="30000" dirty="0" smtClean="0">
                          <a:ln>
                            <a:noFill/>
                          </a:ln>
                          <a:effectLst/>
                          <a:latin typeface="Arial" pitchFamily="34" charset="0"/>
                          <a:cs typeface="Arial" pitchFamily="34" charset="0"/>
                        </a:rPr>
                        <a:t>3</a:t>
                      </a:r>
                      <a:r>
                        <a:rPr kumimoji="0" lang="en-US" sz="1800" u="none" strike="noStrike" cap="none" normalizeH="0" baseline="0" dirty="0" smtClean="0">
                          <a:ln>
                            <a:noFill/>
                          </a:ln>
                          <a:effectLst/>
                          <a:latin typeface="Arial" pitchFamily="34" charset="0"/>
                          <a:cs typeface="Arial" pitchFamily="34" charset="0"/>
                        </a:rPr>
                        <a:t> </a:t>
                      </a:r>
                      <a:endParaRPr kumimoji="0" lang="en-US" sz="1800" b="0" i="0" u="none" strike="noStrike" cap="none" normalizeH="0" baseline="0" dirty="0" smtClean="0">
                        <a:ln>
                          <a:noFill/>
                        </a:ln>
                        <a:solidFill>
                          <a:srgbClr val="000000"/>
                        </a:solidFill>
                        <a:effectLst/>
                        <a:latin typeface="Arial" pitchFamily="34" charset="0"/>
                        <a:cs typeface="Arial" pitchFamily="34" charset="0"/>
                      </a:endParaRPr>
                    </a:p>
                  </a:txBody>
                  <a:tcPr anchor="ctr" horzOverflow="overflow"/>
                </a:tc>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pPr>
              <a:defRPr/>
            </a:pPr>
            <a:r>
              <a:rPr lang="en-US" sz="3600" b="0" dirty="0" smtClean="0">
                <a:latin typeface="Futura Bk BT" pitchFamily="34" charset="0"/>
                <a:cs typeface="+mj-cs"/>
              </a:rPr>
              <a:t>Derived Units With Special Names</a:t>
            </a:r>
            <a:endParaRPr lang="tr-TR" sz="3600" b="0" dirty="0">
              <a:latin typeface="Futura Bk BT" pitchFamily="34" charset="0"/>
              <a:cs typeface="+mj-cs"/>
            </a:endParaRPr>
          </a:p>
        </p:txBody>
      </p:sp>
      <p:sp>
        <p:nvSpPr>
          <p:cNvPr id="31748" name="Rectangle 1027"/>
          <p:cNvSpPr>
            <a:spLocks noChangeArrowheads="1"/>
          </p:cNvSpPr>
          <p:nvPr/>
        </p:nvSpPr>
        <p:spPr bwMode="auto">
          <a:xfrm>
            <a:off x="3795713" y="2428875"/>
            <a:ext cx="9144000" cy="0"/>
          </a:xfrm>
          <a:prstGeom prst="rect">
            <a:avLst/>
          </a:prstGeom>
          <a:noFill/>
          <a:ln w="9525">
            <a:noFill/>
            <a:miter lim="800000"/>
            <a:headEnd/>
            <a:tailEnd/>
          </a:ln>
        </p:spPr>
        <p:txBody>
          <a:bodyPr>
            <a:spAutoFit/>
          </a:bodyPr>
          <a:lstStyle/>
          <a:p>
            <a:pPr eaLnBrk="0" hangingPunct="0"/>
            <a:endParaRPr lang="tr-TR"/>
          </a:p>
        </p:txBody>
      </p:sp>
      <p:sp>
        <p:nvSpPr>
          <p:cNvPr id="31749" name="Text Box 1028"/>
          <p:cNvSpPr txBox="1">
            <a:spLocks noChangeArrowheads="1"/>
          </p:cNvSpPr>
          <p:nvPr/>
        </p:nvSpPr>
        <p:spPr bwMode="auto">
          <a:xfrm>
            <a:off x="467544" y="1052736"/>
            <a:ext cx="7992888" cy="1279581"/>
          </a:xfrm>
          <a:prstGeom prst="rect">
            <a:avLst/>
          </a:prstGeom>
          <a:noFill/>
          <a:ln w="9525">
            <a:noFill/>
            <a:miter lim="800000"/>
            <a:headEnd/>
            <a:tailEnd/>
          </a:ln>
        </p:spPr>
        <p:txBody>
          <a:bodyPr wrap="square">
            <a:spAutoFit/>
          </a:bodyPr>
          <a:lstStyle/>
          <a:p>
            <a:pPr algn="just" eaLnBrk="0" hangingPunct="0">
              <a:lnSpc>
                <a:spcPct val="110000"/>
              </a:lnSpc>
              <a:spcBef>
                <a:spcPct val="50000"/>
              </a:spcBef>
            </a:pPr>
            <a:r>
              <a:rPr lang="en-US" sz="2400" dirty="0">
                <a:solidFill>
                  <a:srgbClr val="000000"/>
                </a:solidFill>
                <a:latin typeface="Arial" pitchFamily="34" charset="0"/>
                <a:cs typeface="Times New Roman" pitchFamily="18" charset="0"/>
              </a:rPr>
              <a:t>A class of units in SI that are completely defined in terms of the base units, but which have been given their own names. </a:t>
            </a:r>
            <a:endParaRPr lang="en-US" sz="2400" dirty="0">
              <a:latin typeface="Arial" pitchFamily="34" charset="0"/>
            </a:endParaRPr>
          </a:p>
        </p:txBody>
      </p:sp>
      <p:graphicFrame>
        <p:nvGraphicFramePr>
          <p:cNvPr id="8" name="Table 7"/>
          <p:cNvGraphicFramePr>
            <a:graphicFrameLocks noGrp="1"/>
          </p:cNvGraphicFramePr>
          <p:nvPr/>
        </p:nvGraphicFramePr>
        <p:xfrm>
          <a:off x="683568" y="2636912"/>
          <a:ext cx="7848873" cy="3096345"/>
        </p:xfrm>
        <a:graphic>
          <a:graphicData uri="http://schemas.openxmlformats.org/drawingml/2006/table">
            <a:tbl>
              <a:tblPr firstRow="1" bandRow="1">
                <a:tableStyleId>{21E4AEA4-8DFA-4A89-87EB-49C32662AFE0}</a:tableStyleId>
              </a:tblPr>
              <a:tblGrid>
                <a:gridCol w="2880320"/>
                <a:gridCol w="2352262"/>
                <a:gridCol w="2616291"/>
              </a:tblGrid>
              <a:tr h="5367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latin typeface="Arial" pitchFamily="34" charset="0"/>
                          <a:cs typeface="Arial" pitchFamily="34" charset="0"/>
                        </a:rPr>
                        <a:t>Measured Quantity</a:t>
                      </a:r>
                      <a:endParaRPr kumimoji="0" lang="en-US" sz="2000" b="1" i="0" u="none" strike="noStrike" cap="none" normalizeH="0" baseline="0" dirty="0" smtClean="0">
                        <a:ln>
                          <a:noFill/>
                        </a:ln>
                        <a:solidFill>
                          <a:srgbClr val="FF0000"/>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latin typeface="Arial" pitchFamily="34" charset="0"/>
                          <a:cs typeface="Arial" pitchFamily="34" charset="0"/>
                        </a:rPr>
                        <a:t>Unit</a:t>
                      </a:r>
                      <a:endParaRPr kumimoji="0" lang="en-US" sz="2000" b="1" i="0" u="none" strike="noStrike" cap="none" normalizeH="0" baseline="0" dirty="0" smtClean="0">
                        <a:ln>
                          <a:noFill/>
                        </a:ln>
                        <a:solidFill>
                          <a:srgbClr val="FF0000"/>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smtClean="0">
                          <a:ln>
                            <a:noFill/>
                          </a:ln>
                          <a:effectLst/>
                          <a:latin typeface="Arial" pitchFamily="34" charset="0"/>
                          <a:cs typeface="Arial" pitchFamily="34" charset="0"/>
                        </a:rPr>
                        <a:t>Symbol</a:t>
                      </a:r>
                      <a:endParaRPr kumimoji="0" lang="en-US" sz="2000" b="1" i="0" u="none" strike="noStrike" cap="none" normalizeH="0" baseline="0" smtClean="0">
                        <a:ln>
                          <a:noFill/>
                        </a:ln>
                        <a:solidFill>
                          <a:srgbClr val="FF0000"/>
                        </a:solidFill>
                        <a:effectLst/>
                        <a:latin typeface="Arial" pitchFamily="34" charset="0"/>
                        <a:cs typeface="Arial" pitchFamily="34" charset="0"/>
                      </a:endParaRPr>
                    </a:p>
                  </a:txBody>
                  <a:tcPr anchor="ctr" horzOverflow="overflow"/>
                </a:tc>
              </a:tr>
              <a:tr h="5367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smtClean="0">
                          <a:ln>
                            <a:noFill/>
                          </a:ln>
                          <a:effectLst/>
                          <a:latin typeface="Arial" pitchFamily="34" charset="0"/>
                          <a:cs typeface="Arial" pitchFamily="34" charset="0"/>
                        </a:rPr>
                        <a:t>activity</a:t>
                      </a:r>
                      <a:endParaRPr kumimoji="0" lang="en-US" sz="2000" b="1" i="0" u="none" strike="noStrike" cap="none" normalizeH="0" baseline="0" smtClean="0">
                        <a:ln>
                          <a:noFill/>
                        </a:ln>
                        <a:solidFill>
                          <a:srgbClr val="000000"/>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err="1" smtClean="0">
                          <a:ln>
                            <a:noFill/>
                          </a:ln>
                          <a:effectLst/>
                          <a:latin typeface="Arial" pitchFamily="34" charset="0"/>
                          <a:cs typeface="Arial" pitchFamily="34" charset="0"/>
                        </a:rPr>
                        <a:t>becquerel</a:t>
                      </a:r>
                      <a:endParaRPr kumimoji="0" lang="en-US" sz="2000" b="1" i="0" u="none" strike="noStrike" cap="none" normalizeH="0" baseline="0" dirty="0" smtClean="0">
                        <a:ln>
                          <a:noFill/>
                        </a:ln>
                        <a:solidFill>
                          <a:srgbClr val="000000"/>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smtClean="0">
                          <a:ln>
                            <a:noFill/>
                          </a:ln>
                          <a:effectLst/>
                          <a:latin typeface="Arial" pitchFamily="34" charset="0"/>
                          <a:cs typeface="Arial" pitchFamily="34" charset="0"/>
                        </a:rPr>
                        <a:t>Bq (s</a:t>
                      </a:r>
                      <a:r>
                        <a:rPr kumimoji="0" lang="en-US" sz="2000" u="none" strike="noStrike" cap="none" normalizeH="0" baseline="30000" smtClean="0">
                          <a:ln>
                            <a:noFill/>
                          </a:ln>
                          <a:effectLst/>
                          <a:latin typeface="Arial" pitchFamily="34" charset="0"/>
                          <a:cs typeface="Arial" pitchFamily="34" charset="0"/>
                        </a:rPr>
                        <a:t>-1</a:t>
                      </a:r>
                      <a:r>
                        <a:rPr kumimoji="0" lang="en-US" sz="2000" u="none" strike="noStrike" cap="none" normalizeH="0" baseline="0" smtClean="0">
                          <a:ln>
                            <a:noFill/>
                          </a:ln>
                          <a:effectLst/>
                          <a:latin typeface="Arial" pitchFamily="34" charset="0"/>
                          <a:cs typeface="Arial" pitchFamily="34" charset="0"/>
                        </a:rPr>
                        <a:t>)</a:t>
                      </a:r>
                      <a:endParaRPr kumimoji="0" lang="en-US" sz="2000" b="1" i="0" u="none" strike="noStrike" cap="none" normalizeH="0" baseline="0" smtClean="0">
                        <a:ln>
                          <a:noFill/>
                        </a:ln>
                        <a:solidFill>
                          <a:srgbClr val="000000"/>
                        </a:solidFill>
                        <a:effectLst/>
                        <a:latin typeface="Arial" pitchFamily="34" charset="0"/>
                        <a:cs typeface="Arial" pitchFamily="34" charset="0"/>
                      </a:endParaRPr>
                    </a:p>
                  </a:txBody>
                  <a:tcPr anchor="ctr" horzOverflow="overflow"/>
                </a:tc>
              </a:tr>
              <a:tr h="5367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smtClean="0">
                          <a:ln>
                            <a:noFill/>
                          </a:ln>
                          <a:effectLst/>
                          <a:latin typeface="Arial" pitchFamily="34" charset="0"/>
                          <a:cs typeface="Arial" pitchFamily="34" charset="0"/>
                        </a:rPr>
                        <a:t>electric charge</a:t>
                      </a:r>
                      <a:endParaRPr kumimoji="0" lang="en-US" sz="2000" b="1" i="0" u="none" strike="noStrike" cap="none" normalizeH="0" baseline="0" smtClean="0">
                        <a:ln>
                          <a:noFill/>
                        </a:ln>
                        <a:solidFill>
                          <a:srgbClr val="000000"/>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latin typeface="Arial" pitchFamily="34" charset="0"/>
                          <a:cs typeface="Arial" pitchFamily="34" charset="0"/>
                        </a:rPr>
                        <a:t>coulomb</a:t>
                      </a:r>
                      <a:endParaRPr kumimoji="0" lang="en-US" sz="2000" b="1" i="0" u="none" strike="noStrike" cap="none" normalizeH="0" baseline="0" dirty="0" smtClean="0">
                        <a:ln>
                          <a:noFill/>
                        </a:ln>
                        <a:solidFill>
                          <a:srgbClr val="000000"/>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latin typeface="Arial" pitchFamily="34" charset="0"/>
                          <a:cs typeface="Arial" pitchFamily="34" charset="0"/>
                        </a:rPr>
                        <a:t>C (s</a:t>
                      </a:r>
                      <a:r>
                        <a:rPr kumimoji="0" lang="tr-TR" sz="2000" u="none" strike="noStrike" cap="none" normalizeH="0" baseline="0" dirty="0" smtClean="0">
                          <a:ln>
                            <a:noFill/>
                          </a:ln>
                          <a:effectLst/>
                          <a:latin typeface="Arial" pitchFamily="34" charset="0"/>
                          <a:cs typeface="Arial" pitchFamily="34" charset="0"/>
                        </a:rPr>
                        <a:t> </a:t>
                      </a:r>
                      <a:r>
                        <a:rPr kumimoji="0" lang="en-US" sz="2000" u="none" strike="noStrike" cap="none" normalizeH="0" baseline="0" dirty="0" smtClean="0">
                          <a:ln>
                            <a:noFill/>
                          </a:ln>
                          <a:effectLst/>
                          <a:latin typeface="Arial" pitchFamily="34" charset="0"/>
                          <a:cs typeface="Arial" pitchFamily="34" charset="0"/>
                        </a:rPr>
                        <a:t>A)</a:t>
                      </a:r>
                      <a:endParaRPr kumimoji="0" lang="en-US" sz="2000" b="1" i="0" u="none" strike="noStrike" cap="none" normalizeH="0" baseline="0" dirty="0" smtClean="0">
                        <a:ln>
                          <a:noFill/>
                        </a:ln>
                        <a:solidFill>
                          <a:srgbClr val="000000"/>
                        </a:solidFill>
                        <a:effectLst/>
                        <a:latin typeface="Arial" pitchFamily="34" charset="0"/>
                        <a:cs typeface="Arial" pitchFamily="34" charset="0"/>
                      </a:endParaRPr>
                    </a:p>
                  </a:txBody>
                  <a:tcPr anchor="ctr" horzOverflow="overflow"/>
                </a:tc>
              </a:tr>
              <a:tr h="94954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latin typeface="Arial" pitchFamily="34" charset="0"/>
                          <a:cs typeface="Arial" pitchFamily="34" charset="0"/>
                        </a:rPr>
                        <a:t>thermodynamic temperature</a:t>
                      </a:r>
                      <a:endParaRPr kumimoji="0" lang="en-US" sz="2000" b="1" i="0" u="none" strike="noStrike" cap="none" normalizeH="0" baseline="0" dirty="0" smtClean="0">
                        <a:ln>
                          <a:noFill/>
                        </a:ln>
                        <a:solidFill>
                          <a:srgbClr val="000000"/>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latin typeface="Arial" pitchFamily="34" charset="0"/>
                          <a:cs typeface="Arial" pitchFamily="34" charset="0"/>
                        </a:rPr>
                        <a:t>degree Celsius</a:t>
                      </a:r>
                      <a:endParaRPr kumimoji="0" lang="en-US" sz="2000" b="1" i="0" u="none" strike="noStrike" cap="none" normalizeH="0" baseline="0" dirty="0" smtClean="0">
                        <a:ln>
                          <a:noFill/>
                        </a:ln>
                        <a:solidFill>
                          <a:srgbClr val="000000"/>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latin typeface="Arial" pitchFamily="34" charset="0"/>
                          <a:cs typeface="Arial" pitchFamily="34" charset="0"/>
                        </a:rPr>
                        <a:t>°C (K)</a:t>
                      </a:r>
                      <a:endParaRPr kumimoji="0" lang="en-US" sz="2000" b="1" i="0" u="none" strike="noStrike" cap="none" normalizeH="0" baseline="0" dirty="0" smtClean="0">
                        <a:ln>
                          <a:noFill/>
                        </a:ln>
                        <a:solidFill>
                          <a:srgbClr val="000000"/>
                        </a:solidFill>
                        <a:effectLst/>
                        <a:latin typeface="Arial" pitchFamily="34" charset="0"/>
                        <a:cs typeface="Arial" pitchFamily="34" charset="0"/>
                      </a:endParaRPr>
                    </a:p>
                  </a:txBody>
                  <a:tcPr anchor="ctr" horzOverflow="overflow"/>
                </a:tc>
              </a:tr>
              <a:tr h="5367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latin typeface="Arial" pitchFamily="34" charset="0"/>
                          <a:cs typeface="Arial" pitchFamily="34" charset="0"/>
                        </a:rPr>
                        <a:t>capacitance</a:t>
                      </a:r>
                      <a:endParaRPr kumimoji="0" lang="en-US" sz="2000" b="1" i="0" u="none" strike="noStrike" cap="none" normalizeH="0" baseline="0" dirty="0" smtClean="0">
                        <a:ln>
                          <a:noFill/>
                        </a:ln>
                        <a:solidFill>
                          <a:srgbClr val="000000"/>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smtClean="0">
                          <a:ln>
                            <a:noFill/>
                          </a:ln>
                          <a:effectLst/>
                          <a:latin typeface="Arial" pitchFamily="34" charset="0"/>
                          <a:cs typeface="Arial" pitchFamily="34" charset="0"/>
                        </a:rPr>
                        <a:t>farad</a:t>
                      </a:r>
                      <a:endParaRPr kumimoji="0" lang="en-US" sz="2000" b="1" i="0" u="none" strike="noStrike" cap="none" normalizeH="0" baseline="0" smtClean="0">
                        <a:ln>
                          <a:noFill/>
                        </a:ln>
                        <a:solidFill>
                          <a:srgbClr val="000000"/>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latin typeface="Arial" pitchFamily="34" charset="0"/>
                          <a:cs typeface="Arial" pitchFamily="34" charset="0"/>
                        </a:rPr>
                        <a:t>F</a:t>
                      </a:r>
                      <a:r>
                        <a:rPr kumimoji="0" lang="tr-TR" sz="2000" u="none" strike="noStrike" cap="none" normalizeH="0" baseline="0" dirty="0" smtClean="0">
                          <a:ln>
                            <a:noFill/>
                          </a:ln>
                          <a:effectLst/>
                          <a:latin typeface="Arial" pitchFamily="34" charset="0"/>
                          <a:cs typeface="Arial" pitchFamily="34" charset="0"/>
                        </a:rPr>
                        <a:t> </a:t>
                      </a:r>
                      <a:r>
                        <a:rPr kumimoji="0" lang="en-US" sz="2000" u="none" strike="noStrike" cap="none" normalizeH="0" baseline="0" dirty="0" smtClean="0">
                          <a:ln>
                            <a:noFill/>
                          </a:ln>
                          <a:effectLst/>
                          <a:latin typeface="Arial" pitchFamily="34" charset="0"/>
                          <a:cs typeface="Arial" pitchFamily="34" charset="0"/>
                        </a:rPr>
                        <a:t> (m</a:t>
                      </a:r>
                      <a:r>
                        <a:rPr kumimoji="0" lang="en-US" sz="2000" u="none" strike="noStrike" cap="none" normalizeH="0" baseline="30000" dirty="0" smtClean="0">
                          <a:ln>
                            <a:noFill/>
                          </a:ln>
                          <a:effectLst/>
                          <a:latin typeface="Arial" pitchFamily="34" charset="0"/>
                          <a:cs typeface="Arial" pitchFamily="34" charset="0"/>
                        </a:rPr>
                        <a:t>-2</a:t>
                      </a:r>
                      <a:r>
                        <a:rPr kumimoji="0" lang="tr-TR" sz="2000" u="none" strike="noStrike" cap="none" normalizeH="0" baseline="30000" dirty="0" smtClean="0">
                          <a:ln>
                            <a:noFill/>
                          </a:ln>
                          <a:effectLst/>
                          <a:latin typeface="Arial" pitchFamily="34" charset="0"/>
                          <a:cs typeface="Arial" pitchFamily="34" charset="0"/>
                        </a:rPr>
                        <a:t> </a:t>
                      </a:r>
                      <a:r>
                        <a:rPr kumimoji="0" lang="en-US" sz="2000" u="none" strike="noStrike" cap="none" normalizeH="0" baseline="0" dirty="0" smtClean="0">
                          <a:ln>
                            <a:noFill/>
                          </a:ln>
                          <a:effectLst/>
                          <a:latin typeface="Arial" pitchFamily="34" charset="0"/>
                          <a:cs typeface="Arial" pitchFamily="34" charset="0"/>
                        </a:rPr>
                        <a:t>kg</a:t>
                      </a:r>
                      <a:r>
                        <a:rPr kumimoji="0" lang="en-US" sz="2000" u="none" strike="noStrike" cap="none" normalizeH="0" baseline="30000" dirty="0" smtClean="0">
                          <a:ln>
                            <a:noFill/>
                          </a:ln>
                          <a:effectLst/>
                          <a:latin typeface="Arial" pitchFamily="34" charset="0"/>
                          <a:cs typeface="Arial" pitchFamily="34" charset="0"/>
                        </a:rPr>
                        <a:t>-1</a:t>
                      </a:r>
                      <a:r>
                        <a:rPr kumimoji="0" lang="tr-TR" sz="2000" u="none" strike="noStrike" cap="none" normalizeH="0" baseline="30000" dirty="0" smtClean="0">
                          <a:ln>
                            <a:noFill/>
                          </a:ln>
                          <a:effectLst/>
                          <a:latin typeface="Arial" pitchFamily="34" charset="0"/>
                          <a:cs typeface="Arial" pitchFamily="34" charset="0"/>
                        </a:rPr>
                        <a:t> </a:t>
                      </a:r>
                      <a:r>
                        <a:rPr kumimoji="0" lang="en-US" sz="2000" u="none" strike="noStrike" cap="none" normalizeH="0" baseline="0" dirty="0" smtClean="0">
                          <a:ln>
                            <a:noFill/>
                          </a:ln>
                          <a:effectLst/>
                          <a:latin typeface="Arial" pitchFamily="34" charset="0"/>
                          <a:cs typeface="Arial" pitchFamily="34" charset="0"/>
                        </a:rPr>
                        <a:t>s</a:t>
                      </a:r>
                      <a:r>
                        <a:rPr kumimoji="0" lang="en-US" sz="2000" u="none" strike="noStrike" cap="none" normalizeH="0" baseline="30000" dirty="0" smtClean="0">
                          <a:ln>
                            <a:noFill/>
                          </a:ln>
                          <a:effectLst/>
                          <a:latin typeface="Arial" pitchFamily="34" charset="0"/>
                          <a:cs typeface="Arial" pitchFamily="34" charset="0"/>
                        </a:rPr>
                        <a:t>4</a:t>
                      </a:r>
                      <a:r>
                        <a:rPr kumimoji="0" lang="tr-TR" sz="2000" u="none" strike="noStrike" cap="none" normalizeH="0" baseline="30000" dirty="0" smtClean="0">
                          <a:ln>
                            <a:noFill/>
                          </a:ln>
                          <a:effectLst/>
                          <a:latin typeface="Arial" pitchFamily="34" charset="0"/>
                          <a:cs typeface="Arial" pitchFamily="34" charset="0"/>
                        </a:rPr>
                        <a:t> </a:t>
                      </a:r>
                      <a:r>
                        <a:rPr kumimoji="0" lang="en-US" sz="2000" u="none" strike="noStrike" cap="none" normalizeH="0" baseline="0" dirty="0" smtClean="0">
                          <a:ln>
                            <a:noFill/>
                          </a:ln>
                          <a:effectLst/>
                          <a:latin typeface="Arial" pitchFamily="34" charset="0"/>
                          <a:cs typeface="Arial" pitchFamily="34" charset="0"/>
                        </a:rPr>
                        <a:t>A</a:t>
                      </a:r>
                      <a:r>
                        <a:rPr kumimoji="0" lang="en-US" sz="2000" u="none" strike="noStrike" cap="none" normalizeH="0" baseline="30000" dirty="0" smtClean="0">
                          <a:ln>
                            <a:noFill/>
                          </a:ln>
                          <a:effectLst/>
                          <a:latin typeface="Arial" pitchFamily="34" charset="0"/>
                          <a:cs typeface="Arial" pitchFamily="34" charset="0"/>
                        </a:rPr>
                        <a:t>2</a:t>
                      </a:r>
                      <a:r>
                        <a:rPr kumimoji="0" lang="en-US" sz="2000" u="none" strike="noStrike" cap="none" normalizeH="0" baseline="0" dirty="0" smtClean="0">
                          <a:ln>
                            <a:noFill/>
                          </a:ln>
                          <a:effectLst/>
                          <a:latin typeface="Arial" pitchFamily="34" charset="0"/>
                          <a:cs typeface="Arial" pitchFamily="34" charset="0"/>
                        </a:rPr>
                        <a:t>)</a:t>
                      </a:r>
                      <a:endParaRPr kumimoji="0" lang="en-US" sz="2000" b="1" i="0" u="none" strike="noStrike" cap="none" normalizeH="0" baseline="0" dirty="0" smtClean="0">
                        <a:ln>
                          <a:noFill/>
                        </a:ln>
                        <a:solidFill>
                          <a:srgbClr val="000000"/>
                        </a:solidFill>
                        <a:effectLst/>
                        <a:latin typeface="Arial" pitchFamily="34" charset="0"/>
                        <a:cs typeface="Arial" pitchFamily="34" charset="0"/>
                      </a:endParaRPr>
                    </a:p>
                  </a:txBody>
                  <a:tcPr anchor="ctr" horzOverflow="overflow"/>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pPr>
              <a:defRPr/>
            </a:pPr>
            <a:r>
              <a:rPr lang="en-US" sz="3600" b="0" dirty="0" smtClean="0">
                <a:latin typeface="Futura Bk BT" pitchFamily="34" charset="0"/>
                <a:cs typeface="+mj-cs"/>
              </a:rPr>
              <a:t>SI System</a:t>
            </a:r>
          </a:p>
        </p:txBody>
      </p:sp>
      <p:sp>
        <p:nvSpPr>
          <p:cNvPr id="5124" name="Rectangle 3"/>
          <p:cNvSpPr>
            <a:spLocks noChangeArrowheads="1"/>
          </p:cNvSpPr>
          <p:nvPr/>
        </p:nvSpPr>
        <p:spPr bwMode="auto">
          <a:xfrm>
            <a:off x="395536" y="1269085"/>
            <a:ext cx="7962678" cy="3588675"/>
          </a:xfrm>
          <a:prstGeom prst="rect">
            <a:avLst/>
          </a:prstGeom>
          <a:noFill/>
          <a:ln w="9525">
            <a:noFill/>
            <a:miter lim="800000"/>
            <a:headEnd/>
            <a:tailEnd/>
          </a:ln>
        </p:spPr>
        <p:txBody>
          <a:bodyPr wrap="square">
            <a:spAutoFit/>
          </a:bodyPr>
          <a:lstStyle/>
          <a:p>
            <a:pPr marL="531813" indent="-531813" algn="just" defTabSz="190500" eaLnBrk="0" hangingPunct="0">
              <a:lnSpc>
                <a:spcPct val="90000"/>
              </a:lnSpc>
              <a:spcBef>
                <a:spcPct val="50000"/>
              </a:spcBef>
              <a:buClr>
                <a:srgbClr val="FF0000"/>
              </a:buClr>
              <a:buSzPct val="90000"/>
              <a:buFont typeface="Wingdings" pitchFamily="2" charset="2"/>
              <a:buChar char="q"/>
            </a:pPr>
            <a:r>
              <a:rPr lang="en-US" sz="2400">
                <a:latin typeface="Futura Bk BT"/>
              </a:rPr>
              <a:t>Système International d'Unités   </a:t>
            </a:r>
          </a:p>
          <a:p>
            <a:pPr marL="531813" indent="-531813" algn="just" defTabSz="190500" eaLnBrk="0" hangingPunct="0">
              <a:lnSpc>
                <a:spcPct val="90000"/>
              </a:lnSpc>
              <a:spcBef>
                <a:spcPct val="50000"/>
              </a:spcBef>
              <a:buClr>
                <a:srgbClr val="FF0000"/>
              </a:buClr>
              <a:buSzPct val="90000"/>
            </a:pPr>
            <a:r>
              <a:rPr lang="en-US" sz="2400" smtClean="0">
                <a:latin typeface="Futura Bk BT"/>
              </a:rPr>
              <a:t>	</a:t>
            </a:r>
            <a:r>
              <a:rPr lang="en-US" sz="2400" b="1" i="1" smtClean="0">
                <a:latin typeface="Futura Bk BT"/>
              </a:rPr>
              <a:t>(</a:t>
            </a:r>
            <a:r>
              <a:rPr lang="en-US" sz="2400" b="1" i="1">
                <a:latin typeface="Futura Bk BT"/>
              </a:rPr>
              <a:t>International System of Units)</a:t>
            </a:r>
          </a:p>
          <a:p>
            <a:pPr marL="190500" indent="-190500" algn="just" defTabSz="190500" eaLnBrk="0" hangingPunct="0">
              <a:lnSpc>
                <a:spcPct val="90000"/>
              </a:lnSpc>
              <a:spcBef>
                <a:spcPct val="50000"/>
              </a:spcBef>
              <a:buClr>
                <a:srgbClr val="FF0000"/>
              </a:buClr>
            </a:pPr>
            <a:r>
              <a:rPr lang="en-US" sz="1000">
                <a:latin typeface="Futura Bk BT"/>
              </a:rPr>
              <a:t>       </a:t>
            </a:r>
          </a:p>
          <a:p>
            <a:pPr marL="531813" indent="-531813" algn="just" defTabSz="190500" eaLnBrk="0" hangingPunct="0">
              <a:lnSpc>
                <a:spcPct val="90000"/>
              </a:lnSpc>
              <a:spcBef>
                <a:spcPct val="50000"/>
              </a:spcBef>
              <a:buClr>
                <a:srgbClr val="FF0000"/>
              </a:buClr>
              <a:buSzPct val="90000"/>
              <a:buFont typeface="Wingdings" pitchFamily="2" charset="2"/>
              <a:buChar char="q"/>
            </a:pPr>
            <a:r>
              <a:rPr lang="en-US" sz="2400">
                <a:latin typeface="Futura Bk BT"/>
              </a:rPr>
              <a:t>Consists of 7 base and many </a:t>
            </a:r>
            <a:r>
              <a:rPr lang="en-US" sz="2400" smtClean="0">
                <a:latin typeface="Futura Bk BT"/>
              </a:rPr>
              <a:t>derived units</a:t>
            </a:r>
          </a:p>
          <a:p>
            <a:pPr marL="190500" indent="-190500" algn="just" defTabSz="190500" eaLnBrk="0" hangingPunct="0">
              <a:lnSpc>
                <a:spcPct val="90000"/>
              </a:lnSpc>
              <a:spcBef>
                <a:spcPct val="50000"/>
              </a:spcBef>
              <a:buClr>
                <a:srgbClr val="FF0000"/>
              </a:buClr>
              <a:buSzPct val="90000"/>
              <a:buFont typeface="Wingdings" pitchFamily="2" charset="2"/>
              <a:buChar char="q"/>
            </a:pPr>
            <a:endParaRPr lang="en-US" sz="1000" smtClean="0">
              <a:latin typeface="Futura Bk BT"/>
            </a:endParaRPr>
          </a:p>
          <a:p>
            <a:pPr marL="531813" indent="-531813" algn="just" defTabSz="190500" eaLnBrk="0" hangingPunct="0">
              <a:lnSpc>
                <a:spcPct val="90000"/>
              </a:lnSpc>
              <a:spcBef>
                <a:spcPct val="50000"/>
              </a:spcBef>
              <a:buClr>
                <a:srgbClr val="FF0000"/>
              </a:buClr>
              <a:buSzPct val="90000"/>
              <a:buFont typeface="Wingdings" pitchFamily="2" charset="2"/>
              <a:buChar char="q"/>
            </a:pPr>
            <a:r>
              <a:rPr lang="en-US" sz="2400" smtClean="0"/>
              <a:t>The SI is, of course, a living system which evolves and which reflects current best measurement practice. </a:t>
            </a:r>
          </a:p>
          <a:p>
            <a:pPr marL="531813" indent="-531813" algn="just" defTabSz="190500" eaLnBrk="0" hangingPunct="0">
              <a:lnSpc>
                <a:spcPct val="90000"/>
              </a:lnSpc>
              <a:spcBef>
                <a:spcPct val="50000"/>
              </a:spcBef>
              <a:buClr>
                <a:srgbClr val="FF0000"/>
              </a:buClr>
              <a:buSzPct val="90000"/>
              <a:buFont typeface="Wingdings" pitchFamily="2" charset="2"/>
              <a:buChar char="q"/>
            </a:pPr>
            <a:endParaRPr lang="en-US" sz="2400">
              <a:latin typeface="Futura Bk BT"/>
            </a:endParaRPr>
          </a:p>
        </p:txBody>
      </p:sp>
      <p:pic>
        <p:nvPicPr>
          <p:cNvPr id="5125" name="Picture 4" descr="im_carte_home"/>
          <p:cNvPicPr>
            <a:picLocks noChangeAspect="1" noChangeArrowheads="1"/>
          </p:cNvPicPr>
          <p:nvPr/>
        </p:nvPicPr>
        <p:blipFill>
          <a:blip r:embed="rId2" cstate="print"/>
          <a:srcRect/>
          <a:stretch>
            <a:fillRect/>
          </a:stretch>
        </p:blipFill>
        <p:spPr bwMode="auto">
          <a:xfrm>
            <a:off x="2714612" y="4143380"/>
            <a:ext cx="3874243" cy="2025747"/>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pPr>
              <a:defRPr/>
            </a:pPr>
            <a:r>
              <a:rPr lang="en-US" sz="3600" b="0" dirty="0" smtClean="0">
                <a:latin typeface="Futura Bk BT" pitchFamily="34" charset="0"/>
                <a:cs typeface="+mj-cs"/>
              </a:rPr>
              <a:t>Non - SI  Units</a:t>
            </a:r>
            <a:endParaRPr lang="tr-TR" sz="3600" b="0" dirty="0">
              <a:latin typeface="Futura Bk BT" pitchFamily="34" charset="0"/>
              <a:cs typeface="+mj-cs"/>
            </a:endParaRPr>
          </a:p>
        </p:txBody>
      </p:sp>
      <p:sp>
        <p:nvSpPr>
          <p:cNvPr id="33796" name="Rectangle 1027"/>
          <p:cNvSpPr>
            <a:spLocks noChangeArrowheads="1"/>
          </p:cNvSpPr>
          <p:nvPr/>
        </p:nvSpPr>
        <p:spPr bwMode="auto">
          <a:xfrm>
            <a:off x="3795713" y="2428875"/>
            <a:ext cx="9144000" cy="0"/>
          </a:xfrm>
          <a:prstGeom prst="rect">
            <a:avLst/>
          </a:prstGeom>
          <a:noFill/>
          <a:ln w="9525">
            <a:noFill/>
            <a:miter lim="800000"/>
            <a:headEnd/>
            <a:tailEnd/>
          </a:ln>
        </p:spPr>
        <p:txBody>
          <a:bodyPr>
            <a:spAutoFit/>
          </a:bodyPr>
          <a:lstStyle/>
          <a:p>
            <a:pPr eaLnBrk="0" hangingPunct="0"/>
            <a:endParaRPr lang="tr-TR"/>
          </a:p>
        </p:txBody>
      </p:sp>
      <p:sp>
        <p:nvSpPr>
          <p:cNvPr id="33797" name="Rectangle 1061"/>
          <p:cNvSpPr>
            <a:spLocks noChangeArrowheads="1"/>
          </p:cNvSpPr>
          <p:nvPr/>
        </p:nvSpPr>
        <p:spPr bwMode="auto">
          <a:xfrm>
            <a:off x="323528" y="980728"/>
            <a:ext cx="8496944" cy="5386090"/>
          </a:xfrm>
          <a:prstGeom prst="rect">
            <a:avLst/>
          </a:prstGeom>
          <a:noFill/>
          <a:ln w="9525">
            <a:noFill/>
            <a:miter lim="800000"/>
            <a:headEnd/>
            <a:tailEnd/>
          </a:ln>
        </p:spPr>
        <p:txBody>
          <a:bodyPr wrap="square">
            <a:spAutoFit/>
          </a:bodyPr>
          <a:lstStyle/>
          <a:p>
            <a:pPr algn="just" eaLnBrk="0" hangingPunct="0">
              <a:lnSpc>
                <a:spcPct val="110000"/>
              </a:lnSpc>
              <a:spcBef>
                <a:spcPts val="1200"/>
              </a:spcBef>
            </a:pPr>
            <a:r>
              <a:rPr lang="en-US" sz="2000" dirty="0">
                <a:latin typeface="Futura Bk BT"/>
                <a:cs typeface="Times New Roman" pitchFamily="18" charset="0"/>
              </a:rPr>
              <a:t>Some of non-SI units are of historical importance in the established literature. </a:t>
            </a:r>
            <a:endParaRPr lang="en-US" sz="2000" dirty="0">
              <a:latin typeface="Futura Bk BT"/>
            </a:endParaRPr>
          </a:p>
          <a:p>
            <a:pPr algn="just" eaLnBrk="0" hangingPunct="0">
              <a:lnSpc>
                <a:spcPct val="110000"/>
              </a:lnSpc>
              <a:spcBef>
                <a:spcPts val="1200"/>
              </a:spcBef>
            </a:pPr>
            <a:r>
              <a:rPr lang="en-US" sz="2000" dirty="0" smtClean="0">
                <a:latin typeface="Futura Bk BT"/>
                <a:cs typeface="Times New Roman" pitchFamily="18" charset="0"/>
              </a:rPr>
              <a:t>Other </a:t>
            </a:r>
            <a:r>
              <a:rPr lang="en-US" sz="2000" dirty="0">
                <a:latin typeface="Futura Bk BT"/>
                <a:cs typeface="Times New Roman" pitchFamily="18" charset="0"/>
              </a:rPr>
              <a:t>non-SI units, such as the units of time and angle, are so deeply embedded in the history and culture of the human race that they will continue to be used for the foreseeable future. </a:t>
            </a:r>
            <a:endParaRPr lang="en-US" sz="2000" dirty="0">
              <a:latin typeface="Futura Bk BT"/>
            </a:endParaRPr>
          </a:p>
          <a:p>
            <a:pPr algn="just" eaLnBrk="0" hangingPunct="0">
              <a:lnSpc>
                <a:spcPct val="110000"/>
              </a:lnSpc>
              <a:spcBef>
                <a:spcPts val="1200"/>
              </a:spcBef>
            </a:pPr>
            <a:r>
              <a:rPr lang="en-US" sz="2000" dirty="0" smtClean="0">
                <a:solidFill>
                  <a:srgbClr val="C00000"/>
                </a:solidFill>
                <a:latin typeface="Futura Bk BT"/>
                <a:cs typeface="Times New Roman" pitchFamily="18" charset="0"/>
              </a:rPr>
              <a:t>The </a:t>
            </a:r>
            <a:r>
              <a:rPr lang="en-US" sz="2000" dirty="0">
                <a:solidFill>
                  <a:srgbClr val="C00000"/>
                </a:solidFill>
                <a:latin typeface="Futura Bk BT"/>
                <a:cs typeface="Times New Roman" pitchFamily="18" charset="0"/>
              </a:rPr>
              <a:t>main examples of non-SI </a:t>
            </a:r>
            <a:r>
              <a:rPr lang="en-US" sz="2000" dirty="0" smtClean="0">
                <a:solidFill>
                  <a:srgbClr val="C00000"/>
                </a:solidFill>
                <a:latin typeface="Futura Bk BT"/>
                <a:cs typeface="Times New Roman" pitchFamily="18" charset="0"/>
              </a:rPr>
              <a:t>units</a:t>
            </a:r>
            <a:r>
              <a:rPr lang="en-US" sz="2000" dirty="0" smtClean="0">
                <a:solidFill>
                  <a:srgbClr val="C00000"/>
                </a:solidFill>
                <a:cs typeface="Times New Roman" pitchFamily="18" charset="0"/>
              </a:rPr>
              <a:t> : </a:t>
            </a:r>
            <a:r>
              <a:rPr lang="en-US" sz="2000" dirty="0" smtClean="0">
                <a:solidFill>
                  <a:srgbClr val="C00000"/>
                </a:solidFill>
                <a:latin typeface="Futura Bk BT"/>
                <a:cs typeface="Times New Roman" pitchFamily="18" charset="0"/>
              </a:rPr>
              <a:t> </a:t>
            </a:r>
            <a:endParaRPr lang="en-US" sz="2000" dirty="0">
              <a:solidFill>
                <a:srgbClr val="C00000"/>
              </a:solidFill>
              <a:latin typeface="Futura Bk BT"/>
            </a:endParaRPr>
          </a:p>
          <a:p>
            <a:pPr marL="1233488" lvl="2" indent="-319088" algn="just" eaLnBrk="0" hangingPunct="0">
              <a:lnSpc>
                <a:spcPct val="110000"/>
              </a:lnSpc>
              <a:spcBef>
                <a:spcPts val="1200"/>
              </a:spcBef>
              <a:buFont typeface="Wingdings" pitchFamily="2" charset="2"/>
              <a:buChar char="Ø"/>
            </a:pPr>
            <a:r>
              <a:rPr lang="en-US" sz="2000" dirty="0" smtClean="0">
                <a:solidFill>
                  <a:srgbClr val="C00000"/>
                </a:solidFill>
                <a:latin typeface="Futura Bk BT"/>
                <a:cs typeface="Times New Roman" pitchFamily="18" charset="0"/>
              </a:rPr>
              <a:t>minute </a:t>
            </a:r>
            <a:r>
              <a:rPr lang="en-US" sz="2000" dirty="0">
                <a:solidFill>
                  <a:srgbClr val="C00000"/>
                </a:solidFill>
                <a:latin typeface="Futura Bk BT"/>
                <a:cs typeface="Times New Roman" pitchFamily="18" charset="0"/>
              </a:rPr>
              <a:t>(min), </a:t>
            </a:r>
            <a:endParaRPr lang="en-US" sz="2000" dirty="0">
              <a:solidFill>
                <a:srgbClr val="C00000"/>
              </a:solidFill>
              <a:latin typeface="Futura Bk BT"/>
            </a:endParaRPr>
          </a:p>
          <a:p>
            <a:pPr marL="1233488" lvl="2" indent="-319088" algn="just" eaLnBrk="0" hangingPunct="0">
              <a:lnSpc>
                <a:spcPct val="110000"/>
              </a:lnSpc>
              <a:spcBef>
                <a:spcPts val="1200"/>
              </a:spcBef>
              <a:buFont typeface="Wingdings" pitchFamily="2" charset="2"/>
              <a:buChar char="Ø"/>
            </a:pPr>
            <a:r>
              <a:rPr lang="en-US" sz="2000" dirty="0">
                <a:solidFill>
                  <a:srgbClr val="C00000"/>
                </a:solidFill>
                <a:latin typeface="Futura Bk BT"/>
                <a:cs typeface="Times New Roman" pitchFamily="18" charset="0"/>
              </a:rPr>
              <a:t>hour (h), </a:t>
            </a:r>
            <a:endParaRPr lang="en-US" sz="2000" dirty="0">
              <a:solidFill>
                <a:srgbClr val="C00000"/>
              </a:solidFill>
              <a:latin typeface="Futura Bk BT"/>
            </a:endParaRPr>
          </a:p>
          <a:p>
            <a:pPr marL="1233488" lvl="2" indent="-319088" algn="just" eaLnBrk="0" hangingPunct="0">
              <a:lnSpc>
                <a:spcPct val="110000"/>
              </a:lnSpc>
              <a:spcBef>
                <a:spcPts val="1200"/>
              </a:spcBef>
              <a:buFont typeface="Wingdings" pitchFamily="2" charset="2"/>
              <a:buChar char="Ø"/>
            </a:pPr>
            <a:r>
              <a:rPr lang="en-US" sz="2000" dirty="0" err="1">
                <a:solidFill>
                  <a:srgbClr val="C00000"/>
                </a:solidFill>
                <a:latin typeface="Futura Bk BT"/>
                <a:cs typeface="Times New Roman" pitchFamily="18" charset="0"/>
              </a:rPr>
              <a:t>tonne</a:t>
            </a:r>
            <a:r>
              <a:rPr lang="en-US" sz="2000" dirty="0">
                <a:solidFill>
                  <a:srgbClr val="C00000"/>
                </a:solidFill>
                <a:latin typeface="Futura Bk BT"/>
                <a:cs typeface="Times New Roman" pitchFamily="18" charset="0"/>
              </a:rPr>
              <a:t> (t), </a:t>
            </a:r>
            <a:endParaRPr lang="en-US" sz="2000" dirty="0">
              <a:solidFill>
                <a:srgbClr val="C00000"/>
              </a:solidFill>
              <a:latin typeface="Futura Bk BT"/>
            </a:endParaRPr>
          </a:p>
          <a:p>
            <a:pPr marL="1233488" lvl="2" indent="-319088" algn="just" eaLnBrk="0" hangingPunct="0">
              <a:lnSpc>
                <a:spcPct val="110000"/>
              </a:lnSpc>
              <a:spcBef>
                <a:spcPts val="1200"/>
              </a:spcBef>
              <a:buFont typeface="Wingdings" pitchFamily="2" charset="2"/>
              <a:buChar char="Ø"/>
            </a:pPr>
            <a:r>
              <a:rPr lang="en-US" sz="2000" dirty="0" err="1">
                <a:solidFill>
                  <a:srgbClr val="C00000"/>
                </a:solidFill>
                <a:latin typeface="Futura Bk BT"/>
                <a:cs typeface="Times New Roman" pitchFamily="18" charset="0"/>
              </a:rPr>
              <a:t>litre</a:t>
            </a:r>
            <a:r>
              <a:rPr lang="en-US" sz="2000" dirty="0">
                <a:solidFill>
                  <a:srgbClr val="C00000"/>
                </a:solidFill>
                <a:latin typeface="Futura Bk BT"/>
                <a:cs typeface="Times New Roman" pitchFamily="18" charset="0"/>
              </a:rPr>
              <a:t> (l), </a:t>
            </a:r>
            <a:endParaRPr lang="en-US" sz="2000" dirty="0">
              <a:solidFill>
                <a:srgbClr val="C00000"/>
              </a:solidFill>
              <a:latin typeface="Futura Bk BT"/>
            </a:endParaRPr>
          </a:p>
          <a:p>
            <a:pPr marL="1233488" lvl="2" indent="-319088" algn="just" eaLnBrk="0" hangingPunct="0">
              <a:lnSpc>
                <a:spcPct val="110000"/>
              </a:lnSpc>
              <a:spcBef>
                <a:spcPts val="1200"/>
              </a:spcBef>
              <a:buFont typeface="Wingdings" pitchFamily="2" charset="2"/>
              <a:buChar char="Ø"/>
            </a:pPr>
            <a:r>
              <a:rPr lang="en-US" sz="2000" dirty="0">
                <a:solidFill>
                  <a:srgbClr val="C00000"/>
                </a:solidFill>
                <a:latin typeface="Futura Bk BT"/>
                <a:cs typeface="Times New Roman" pitchFamily="18" charset="0"/>
              </a:rPr>
              <a:t>hectare (ha). </a:t>
            </a:r>
            <a:endParaRPr lang="en-US" sz="2000" dirty="0">
              <a:solidFill>
                <a:srgbClr val="C00000"/>
              </a:solidFill>
              <a:latin typeface="Futura Bk BT"/>
            </a:endParaRPr>
          </a:p>
          <a:p>
            <a:pPr algn="just" eaLnBrk="0" hangingPunct="0">
              <a:lnSpc>
                <a:spcPct val="110000"/>
              </a:lnSpc>
              <a:spcBef>
                <a:spcPts val="1200"/>
              </a:spcBef>
            </a:pPr>
            <a:r>
              <a:rPr lang="en-US" sz="2000" dirty="0" smtClean="0">
                <a:latin typeface="Futura Bk BT"/>
                <a:cs typeface="Times New Roman" pitchFamily="18" charset="0"/>
              </a:rPr>
              <a:t>These </a:t>
            </a:r>
            <a:r>
              <a:rPr lang="en-US" sz="2000" dirty="0">
                <a:latin typeface="Futura Bk BT"/>
                <a:cs typeface="Times New Roman" pitchFamily="18" charset="0"/>
              </a:rPr>
              <a:t>units are all in common use throughout the world. </a:t>
            </a:r>
            <a:endParaRPr lang="en-US" sz="2000" dirty="0">
              <a:latin typeface="Futura Bk BT"/>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pPr>
              <a:defRPr/>
            </a:pPr>
            <a:r>
              <a:rPr lang="en-US" sz="3600" b="0" dirty="0" smtClean="0">
                <a:latin typeface="Futura Bk BT" pitchFamily="34" charset="0"/>
                <a:cs typeface="+mj-cs"/>
              </a:rPr>
              <a:t>Non - SI  Units</a:t>
            </a:r>
            <a:endParaRPr lang="tr-TR" sz="3600" b="0" dirty="0">
              <a:latin typeface="Futura Bk BT" pitchFamily="34" charset="0"/>
              <a:cs typeface="+mj-cs"/>
            </a:endParaRPr>
          </a:p>
        </p:txBody>
      </p:sp>
      <p:sp>
        <p:nvSpPr>
          <p:cNvPr id="34820" name="Rectangle 1027"/>
          <p:cNvSpPr>
            <a:spLocks noChangeArrowheads="1"/>
          </p:cNvSpPr>
          <p:nvPr/>
        </p:nvSpPr>
        <p:spPr bwMode="auto">
          <a:xfrm>
            <a:off x="3795713" y="2428875"/>
            <a:ext cx="9144000" cy="0"/>
          </a:xfrm>
          <a:prstGeom prst="rect">
            <a:avLst/>
          </a:prstGeom>
          <a:noFill/>
          <a:ln w="9525">
            <a:noFill/>
            <a:miter lim="800000"/>
            <a:headEnd/>
            <a:tailEnd/>
          </a:ln>
        </p:spPr>
        <p:txBody>
          <a:bodyPr>
            <a:spAutoFit/>
          </a:bodyPr>
          <a:lstStyle/>
          <a:p>
            <a:pPr eaLnBrk="0" hangingPunct="0"/>
            <a:endParaRPr lang="tr-TR"/>
          </a:p>
        </p:txBody>
      </p:sp>
      <p:sp>
        <p:nvSpPr>
          <p:cNvPr id="34821" name="Rectangle 1029"/>
          <p:cNvSpPr>
            <a:spLocks noChangeArrowheads="1"/>
          </p:cNvSpPr>
          <p:nvPr/>
        </p:nvSpPr>
        <p:spPr bwMode="auto">
          <a:xfrm>
            <a:off x="323528" y="1124744"/>
            <a:ext cx="8352928" cy="5570756"/>
          </a:xfrm>
          <a:prstGeom prst="rect">
            <a:avLst/>
          </a:prstGeom>
          <a:noFill/>
          <a:ln w="9525">
            <a:noFill/>
            <a:miter lim="800000"/>
            <a:headEnd/>
            <a:tailEnd/>
          </a:ln>
        </p:spPr>
        <p:txBody>
          <a:bodyPr wrap="square">
            <a:spAutoFit/>
          </a:bodyPr>
          <a:lstStyle/>
          <a:p>
            <a:pPr marL="376238" indent="-376238" algn="just" eaLnBrk="0" hangingPunct="0">
              <a:buClr>
                <a:srgbClr val="C00000"/>
              </a:buClr>
              <a:buFont typeface="Wingdings" pitchFamily="2" charset="2"/>
              <a:buChar char="Ø"/>
            </a:pPr>
            <a:r>
              <a:rPr lang="en-US" sz="2400" dirty="0">
                <a:latin typeface="Futura Bk BT"/>
                <a:cs typeface="Times New Roman" pitchFamily="18" charset="0"/>
              </a:rPr>
              <a:t>Scientists often use units for logarithmic ratio quantities like the </a:t>
            </a:r>
            <a:r>
              <a:rPr lang="en-US" sz="2400" dirty="0" err="1">
                <a:latin typeface="Futura Bk BT"/>
                <a:cs typeface="Times New Roman" pitchFamily="18" charset="0"/>
              </a:rPr>
              <a:t>neper</a:t>
            </a:r>
            <a:r>
              <a:rPr lang="en-US" sz="2400" dirty="0">
                <a:latin typeface="Futura Bk BT"/>
                <a:cs typeface="Times New Roman" pitchFamily="18" charset="0"/>
              </a:rPr>
              <a:t>, bell and decibel.  </a:t>
            </a:r>
          </a:p>
          <a:p>
            <a:pPr marL="376238" indent="-376238" algn="just" eaLnBrk="0" hangingPunct="0">
              <a:buClr>
                <a:srgbClr val="C00000"/>
              </a:buClr>
              <a:buFont typeface="Wingdings" pitchFamily="2" charset="2"/>
              <a:buChar char="Ø"/>
            </a:pPr>
            <a:endParaRPr lang="en-US" sz="2400" dirty="0">
              <a:latin typeface="Futura Bk BT"/>
              <a:cs typeface="Times New Roman" pitchFamily="18" charset="0"/>
            </a:endParaRPr>
          </a:p>
          <a:p>
            <a:pPr marL="376238" indent="-376238" algn="just" eaLnBrk="0" hangingPunct="0">
              <a:buClr>
                <a:srgbClr val="C00000"/>
              </a:buClr>
              <a:buFont typeface="Wingdings" pitchFamily="2" charset="2"/>
              <a:buChar char="Ø"/>
            </a:pPr>
            <a:r>
              <a:rPr lang="en-US" sz="2400" dirty="0">
                <a:latin typeface="Futura Bk BT"/>
                <a:cs typeface="Times New Roman" pitchFamily="18" charset="0"/>
              </a:rPr>
              <a:t>These are dimensionless units, and some scientists consider that they should not even be called units.</a:t>
            </a:r>
          </a:p>
          <a:p>
            <a:pPr marL="376238" indent="-376238" algn="just" eaLnBrk="0" hangingPunct="0">
              <a:buClr>
                <a:srgbClr val="C00000"/>
              </a:buClr>
              <a:buFont typeface="Wingdings" pitchFamily="2" charset="2"/>
              <a:buChar char="Ø"/>
            </a:pPr>
            <a:endParaRPr lang="en-US" sz="2400" dirty="0">
              <a:latin typeface="Futura Bk BT"/>
              <a:cs typeface="Times New Roman" pitchFamily="18" charset="0"/>
            </a:endParaRPr>
          </a:p>
          <a:p>
            <a:pPr marL="376238" indent="-376238" algn="just" eaLnBrk="0" hangingPunct="0">
              <a:buClr>
                <a:srgbClr val="C00000"/>
              </a:buClr>
              <a:buFont typeface="Wingdings" pitchFamily="2" charset="2"/>
              <a:buChar char="Ø"/>
            </a:pPr>
            <a:r>
              <a:rPr lang="en-US" sz="2400" dirty="0">
                <a:latin typeface="Futura Bk BT"/>
                <a:cs typeface="Times New Roman" pitchFamily="18" charset="0"/>
              </a:rPr>
              <a:t>They are used to convey information on the nature of the logarithmic ratio quantity concerned. </a:t>
            </a:r>
          </a:p>
          <a:p>
            <a:pPr marL="376238" indent="-376238" algn="just" eaLnBrk="0" hangingPunct="0">
              <a:buClr>
                <a:srgbClr val="C00000"/>
              </a:buClr>
              <a:buFont typeface="Wingdings" pitchFamily="2" charset="2"/>
              <a:buChar char="Ø"/>
            </a:pPr>
            <a:endParaRPr lang="en-US" sz="2400" dirty="0">
              <a:latin typeface="Futura Bk BT"/>
              <a:cs typeface="Times New Roman" pitchFamily="18" charset="0"/>
            </a:endParaRPr>
          </a:p>
          <a:p>
            <a:pPr marL="376238" indent="-376238" algn="just" eaLnBrk="0" hangingPunct="0">
              <a:buClr>
                <a:srgbClr val="C00000"/>
              </a:buClr>
              <a:buFont typeface="Wingdings" pitchFamily="2" charset="2"/>
              <a:buChar char="Ø"/>
            </a:pPr>
            <a:r>
              <a:rPr lang="en-US" sz="2400" dirty="0">
                <a:latin typeface="Futura Bk BT"/>
                <a:cs typeface="Times New Roman" pitchFamily="18" charset="0"/>
              </a:rPr>
              <a:t>The numerical values of these units are rarely required. </a:t>
            </a:r>
          </a:p>
          <a:p>
            <a:pPr marL="376238" indent="-376238" algn="just" eaLnBrk="0" hangingPunct="0">
              <a:buClr>
                <a:srgbClr val="C00000"/>
              </a:buClr>
              <a:buFont typeface="Wingdings" pitchFamily="2" charset="2"/>
              <a:buChar char="Ø"/>
            </a:pPr>
            <a:endParaRPr lang="en-US" sz="2400" dirty="0">
              <a:latin typeface="Futura Bk BT"/>
              <a:cs typeface="Times New Roman" pitchFamily="18" charset="0"/>
            </a:endParaRPr>
          </a:p>
          <a:p>
            <a:pPr marL="376238" indent="-376238" algn="just" eaLnBrk="0" hangingPunct="0">
              <a:buClr>
                <a:srgbClr val="C00000"/>
              </a:buClr>
              <a:buFont typeface="Wingdings" pitchFamily="2" charset="2"/>
              <a:buChar char="Ø"/>
            </a:pPr>
            <a:r>
              <a:rPr lang="en-US" sz="2400" dirty="0">
                <a:latin typeface="Futura Bk BT"/>
                <a:cs typeface="Times New Roman" pitchFamily="18" charset="0"/>
              </a:rPr>
              <a:t>The units </a:t>
            </a:r>
            <a:r>
              <a:rPr lang="en-US" sz="2400" dirty="0" err="1">
                <a:latin typeface="Futura Bk BT"/>
                <a:cs typeface="Times New Roman" pitchFamily="18" charset="0"/>
              </a:rPr>
              <a:t>neper</a:t>
            </a:r>
            <a:r>
              <a:rPr lang="en-US" sz="2400" dirty="0">
                <a:latin typeface="Futura Bk BT"/>
                <a:cs typeface="Times New Roman" pitchFamily="18" charset="0"/>
              </a:rPr>
              <a:t>, bell, and decibel have been accepted by the CIPM for use with the International System, but are not considered as SI units.</a:t>
            </a:r>
          </a:p>
          <a:p>
            <a:pPr marL="376238" indent="-376238" eaLnBrk="0" hangingPunct="0"/>
            <a:endParaRPr lang="en-US" sz="2000" b="1" dirty="0">
              <a:latin typeface="Futura Bk BT"/>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pPr>
              <a:defRPr/>
            </a:pPr>
            <a:r>
              <a:rPr lang="en-US" sz="3600" b="0" dirty="0" smtClean="0">
                <a:latin typeface="Futura Bk BT" pitchFamily="34" charset="0"/>
                <a:cs typeface="+mj-cs"/>
              </a:rPr>
              <a:t>SI Prefixes</a:t>
            </a:r>
            <a:endParaRPr lang="tr-TR" sz="3600" b="0" dirty="0">
              <a:latin typeface="Futura Bk BT" pitchFamily="34" charset="0"/>
              <a:cs typeface="+mj-cs"/>
            </a:endParaRPr>
          </a:p>
        </p:txBody>
      </p:sp>
      <p:sp>
        <p:nvSpPr>
          <p:cNvPr id="35844" name="Rectangle 3"/>
          <p:cNvSpPr>
            <a:spLocks noChangeArrowheads="1"/>
          </p:cNvSpPr>
          <p:nvPr/>
        </p:nvSpPr>
        <p:spPr bwMode="auto">
          <a:xfrm>
            <a:off x="3795713" y="2428875"/>
            <a:ext cx="9144000" cy="0"/>
          </a:xfrm>
          <a:prstGeom prst="rect">
            <a:avLst/>
          </a:prstGeom>
          <a:noFill/>
          <a:ln w="9525">
            <a:noFill/>
            <a:miter lim="800000"/>
            <a:headEnd/>
            <a:tailEnd/>
          </a:ln>
        </p:spPr>
        <p:txBody>
          <a:bodyPr>
            <a:spAutoFit/>
          </a:bodyPr>
          <a:lstStyle/>
          <a:p>
            <a:pPr eaLnBrk="0" hangingPunct="0"/>
            <a:endParaRPr lang="tr-TR"/>
          </a:p>
        </p:txBody>
      </p:sp>
      <p:graphicFrame>
        <p:nvGraphicFramePr>
          <p:cNvPr id="491177" name="Group 681"/>
          <p:cNvGraphicFramePr>
            <a:graphicFrameLocks noGrp="1"/>
          </p:cNvGraphicFramePr>
          <p:nvPr/>
        </p:nvGraphicFramePr>
        <p:xfrm>
          <a:off x="395536" y="908720"/>
          <a:ext cx="8287074" cy="5470526"/>
        </p:xfrm>
        <a:graphic>
          <a:graphicData uri="http://schemas.openxmlformats.org/drawingml/2006/table">
            <a:tbl>
              <a:tblPr firstRow="1" bandRow="1" bandCol="1">
                <a:tableStyleId>{72833802-FEF1-4C79-8D5D-14CF1EAF98D9}</a:tableStyleId>
              </a:tblPr>
              <a:tblGrid>
                <a:gridCol w="1381179"/>
                <a:gridCol w="1381179"/>
                <a:gridCol w="1381179"/>
                <a:gridCol w="1381179"/>
                <a:gridCol w="1381179"/>
                <a:gridCol w="1381179"/>
              </a:tblGrid>
              <a:tr h="412750">
                <a:tc gridSpan="3">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dirty="0" smtClean="0">
                          <a:ln>
                            <a:noFill/>
                          </a:ln>
                          <a:effectLst/>
                          <a:latin typeface="Arial" pitchFamily="34" charset="0"/>
                          <a:cs typeface="Arial" pitchFamily="34" charset="0"/>
                        </a:rPr>
                        <a:t>Multiples</a:t>
                      </a:r>
                      <a:endParaRPr kumimoji="0" lang="en-US" sz="1800" b="1" i="0" u="none" strike="noStrike" cap="none" normalizeH="0" baseline="0" dirty="0" smtClean="0">
                        <a:ln>
                          <a:noFill/>
                        </a:ln>
                        <a:solidFill>
                          <a:srgbClr val="FF0000"/>
                        </a:solidFill>
                        <a:effectLst/>
                        <a:latin typeface="Arial" pitchFamily="34" charset="0"/>
                        <a:cs typeface="Arial" pitchFamily="34" charset="0"/>
                      </a:endParaRPr>
                    </a:p>
                  </a:txBody>
                  <a:tcPr anchor="ctr" horzOverflow="overflow"/>
                </a:tc>
                <a:tc hMerge="1">
                  <a:txBody>
                    <a:bodyPr/>
                    <a:lstStyle/>
                    <a:p>
                      <a:endParaRPr lang="en-US"/>
                    </a:p>
                  </a:txBody>
                  <a:tcPr/>
                </a:tc>
                <a:tc hMerge="1">
                  <a:txBody>
                    <a:bodyPr/>
                    <a:lstStyle/>
                    <a:p>
                      <a:endParaRPr lang="en-US"/>
                    </a:p>
                  </a:txBody>
                  <a:tcPr/>
                </a:tc>
                <a:tc gridSpan="3">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Submultiples</a:t>
                      </a:r>
                      <a:endParaRPr kumimoji="0" lang="en-US" sz="1800" b="1" i="0" u="none" strike="noStrike" cap="none" normalizeH="0" baseline="0" smtClean="0">
                        <a:ln>
                          <a:noFill/>
                        </a:ln>
                        <a:solidFill>
                          <a:srgbClr val="FF0000"/>
                        </a:solidFill>
                        <a:effectLst/>
                        <a:latin typeface="Arial" pitchFamily="34" charset="0"/>
                        <a:cs typeface="Arial" pitchFamily="34" charset="0"/>
                      </a:endParaRPr>
                    </a:p>
                  </a:txBody>
                  <a:tcPr anchor="ctr" horzOverflow="overflow"/>
                </a:tc>
                <a:tc hMerge="1">
                  <a:txBody>
                    <a:bodyPr/>
                    <a:lstStyle/>
                    <a:p>
                      <a:endParaRPr lang="en-US"/>
                    </a:p>
                  </a:txBody>
                  <a:tcPr/>
                </a:tc>
                <a:tc hMerge="1">
                  <a:txBody>
                    <a:bodyPr/>
                    <a:lstStyle/>
                    <a:p>
                      <a:endParaRPr lang="en-US"/>
                    </a:p>
                  </a:txBody>
                  <a:tcPr/>
                </a:tc>
              </a:tr>
              <a:tr h="412750">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dirty="0" smtClean="0">
                          <a:ln>
                            <a:noFill/>
                          </a:ln>
                          <a:effectLst/>
                          <a:latin typeface="Arial" pitchFamily="34" charset="0"/>
                          <a:cs typeface="Arial" pitchFamily="34" charset="0"/>
                        </a:rPr>
                        <a:t>Factor</a:t>
                      </a:r>
                      <a:endParaRPr kumimoji="0" lang="en-US" sz="1800" b="1" i="0" u="none" strike="noStrike" cap="none" normalizeH="0" baseline="0" dirty="0" smtClean="0">
                        <a:ln>
                          <a:noFill/>
                        </a:ln>
                        <a:solidFill>
                          <a:srgbClr val="FF0000"/>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Name</a:t>
                      </a:r>
                      <a:endParaRPr kumimoji="0" lang="en-US" sz="1800" b="1" i="0" u="none" strike="noStrike" cap="none" normalizeH="0" baseline="0" smtClean="0">
                        <a:ln>
                          <a:noFill/>
                        </a:ln>
                        <a:solidFill>
                          <a:srgbClr val="FF0000"/>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Symbol</a:t>
                      </a:r>
                      <a:endParaRPr kumimoji="0" lang="en-US" sz="1800" b="1" i="0" u="none" strike="noStrike" cap="none" normalizeH="0" baseline="0" smtClean="0">
                        <a:ln>
                          <a:noFill/>
                        </a:ln>
                        <a:solidFill>
                          <a:srgbClr val="FF0000"/>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Factor</a:t>
                      </a:r>
                      <a:endParaRPr kumimoji="0" lang="en-US" sz="1800" b="1" i="0" u="none" strike="noStrike" cap="none" normalizeH="0" baseline="0" smtClean="0">
                        <a:ln>
                          <a:noFill/>
                        </a:ln>
                        <a:solidFill>
                          <a:srgbClr val="FF0000"/>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Name</a:t>
                      </a:r>
                      <a:endParaRPr kumimoji="0" lang="en-US" sz="1800" b="1" i="0" u="none" strike="noStrike" cap="none" normalizeH="0" baseline="0" smtClean="0">
                        <a:ln>
                          <a:noFill/>
                        </a:ln>
                        <a:solidFill>
                          <a:srgbClr val="FF0000"/>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Symbol</a:t>
                      </a:r>
                      <a:endParaRPr kumimoji="0" lang="en-US" sz="1800" b="1" i="0" u="none" strike="noStrike" cap="none" normalizeH="0" baseline="0" smtClean="0">
                        <a:ln>
                          <a:noFill/>
                        </a:ln>
                        <a:solidFill>
                          <a:srgbClr val="FF0000"/>
                        </a:solidFill>
                        <a:effectLst/>
                        <a:latin typeface="Arial" pitchFamily="34" charset="0"/>
                        <a:cs typeface="Arial" pitchFamily="34" charset="0"/>
                      </a:endParaRPr>
                    </a:p>
                  </a:txBody>
                  <a:tcPr anchor="ctr" horzOverflow="overflow"/>
                </a:tc>
              </a:tr>
              <a:tr h="461963">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10</a:t>
                      </a:r>
                      <a:r>
                        <a:rPr kumimoji="0" lang="en-US" sz="1800" u="none" strike="noStrike" cap="none" normalizeH="0" baseline="30000" smtClean="0">
                          <a:ln>
                            <a:noFill/>
                          </a:ln>
                          <a:effectLst/>
                          <a:latin typeface="Arial" pitchFamily="34" charset="0"/>
                          <a:cs typeface="Arial" pitchFamily="34" charset="0"/>
                        </a:rPr>
                        <a:t>1</a:t>
                      </a:r>
                      <a:endParaRPr kumimoji="0" lang="en-US" sz="1800" b="1" i="0" u="none" strike="noStrike" cap="none" normalizeH="0" baseline="3000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deca</a:t>
                      </a:r>
                      <a:endParaRPr kumimoji="0" lang="en-US" sz="1800" b="1" i="0" u="none" strike="noStrike" cap="none" normalizeH="0" baseline="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da</a:t>
                      </a:r>
                      <a:endParaRPr kumimoji="0" lang="en-US" sz="1800" b="1" i="0" u="none" strike="noStrike" cap="none" normalizeH="0" baseline="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10</a:t>
                      </a:r>
                      <a:r>
                        <a:rPr kumimoji="0" lang="en-US" sz="1800" u="none" strike="noStrike" cap="none" normalizeH="0" baseline="30000" smtClean="0">
                          <a:ln>
                            <a:noFill/>
                          </a:ln>
                          <a:effectLst/>
                          <a:latin typeface="Arial" pitchFamily="34" charset="0"/>
                          <a:cs typeface="Arial" pitchFamily="34" charset="0"/>
                        </a:rPr>
                        <a:t>-1</a:t>
                      </a:r>
                      <a:endParaRPr kumimoji="0" lang="en-US" sz="1800" b="1" i="0" u="none" strike="noStrike" cap="none" normalizeH="0" baseline="3000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deci</a:t>
                      </a:r>
                      <a:endParaRPr kumimoji="0" lang="en-US" sz="1800" b="1" i="0" u="none" strike="noStrike" cap="none" normalizeH="0" baseline="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d</a:t>
                      </a:r>
                      <a:endParaRPr kumimoji="0" lang="en-US" sz="1800" b="1" i="0" u="none" strike="noStrike" cap="none" normalizeH="0" baseline="0" smtClean="0">
                        <a:ln>
                          <a:noFill/>
                        </a:ln>
                        <a:solidFill>
                          <a:schemeClr val="tx1"/>
                        </a:solidFill>
                        <a:effectLst/>
                        <a:latin typeface="Arial" pitchFamily="34" charset="0"/>
                        <a:cs typeface="Arial" pitchFamily="34" charset="0"/>
                      </a:endParaRPr>
                    </a:p>
                  </a:txBody>
                  <a:tcPr anchor="ctr" horzOverflow="overflow"/>
                </a:tc>
              </a:tr>
              <a:tr h="460375">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10</a:t>
                      </a:r>
                      <a:r>
                        <a:rPr kumimoji="0" lang="en-US" sz="1800" u="none" strike="noStrike" cap="none" normalizeH="0" baseline="30000" smtClean="0">
                          <a:ln>
                            <a:noFill/>
                          </a:ln>
                          <a:effectLst/>
                          <a:latin typeface="Arial" pitchFamily="34" charset="0"/>
                          <a:cs typeface="Arial" pitchFamily="34" charset="0"/>
                        </a:rPr>
                        <a:t>2</a:t>
                      </a:r>
                      <a:endParaRPr kumimoji="0" lang="en-US" sz="1800" b="1" i="0" u="none" strike="noStrike" cap="none" normalizeH="0" baseline="3000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hecto</a:t>
                      </a:r>
                      <a:endParaRPr kumimoji="0" lang="en-US" sz="1800" b="1" i="0" u="none" strike="noStrike" cap="none" normalizeH="0" baseline="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h</a:t>
                      </a:r>
                      <a:endParaRPr kumimoji="0" lang="en-US" sz="1800" b="1" i="0" u="none" strike="noStrike" cap="none" normalizeH="0" baseline="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10</a:t>
                      </a:r>
                      <a:r>
                        <a:rPr kumimoji="0" lang="en-US" sz="1800" u="none" strike="noStrike" cap="none" normalizeH="0" baseline="30000" smtClean="0">
                          <a:ln>
                            <a:noFill/>
                          </a:ln>
                          <a:effectLst/>
                          <a:latin typeface="Arial" pitchFamily="34" charset="0"/>
                          <a:cs typeface="Arial" pitchFamily="34" charset="0"/>
                        </a:rPr>
                        <a:t>-2</a:t>
                      </a:r>
                      <a:endParaRPr kumimoji="0" lang="en-US" sz="1800" b="1" i="0" u="none" strike="noStrike" cap="none" normalizeH="0" baseline="3000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centi</a:t>
                      </a:r>
                      <a:endParaRPr kumimoji="0" lang="en-US" sz="1800" b="1" i="0" u="none" strike="noStrike" cap="none" normalizeH="0" baseline="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c</a:t>
                      </a:r>
                      <a:endParaRPr kumimoji="0" lang="en-US" sz="1800" b="1" i="0" u="none" strike="noStrike" cap="none" normalizeH="0" baseline="0" smtClean="0">
                        <a:ln>
                          <a:noFill/>
                        </a:ln>
                        <a:solidFill>
                          <a:schemeClr val="tx1"/>
                        </a:solidFill>
                        <a:effectLst/>
                        <a:latin typeface="Arial" pitchFamily="34" charset="0"/>
                        <a:cs typeface="Arial" pitchFamily="34" charset="0"/>
                      </a:endParaRPr>
                    </a:p>
                  </a:txBody>
                  <a:tcPr anchor="ctr" horzOverflow="overflow"/>
                </a:tc>
              </a:tr>
              <a:tr h="463550">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10</a:t>
                      </a:r>
                      <a:r>
                        <a:rPr kumimoji="0" lang="en-US" sz="1800" u="none" strike="noStrike" cap="none" normalizeH="0" baseline="30000" smtClean="0">
                          <a:ln>
                            <a:noFill/>
                          </a:ln>
                          <a:effectLst/>
                          <a:latin typeface="Arial" pitchFamily="34" charset="0"/>
                          <a:cs typeface="Arial" pitchFamily="34" charset="0"/>
                        </a:rPr>
                        <a:t>3</a:t>
                      </a:r>
                      <a:endParaRPr kumimoji="0" lang="en-US" sz="1800" b="1" i="0" u="none" strike="noStrike" cap="none" normalizeH="0" baseline="3000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kilo</a:t>
                      </a:r>
                      <a:endParaRPr kumimoji="0" lang="en-US" sz="1800" b="1" i="0" u="none" strike="noStrike" cap="none" normalizeH="0" baseline="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k</a:t>
                      </a:r>
                      <a:endParaRPr kumimoji="0" lang="en-US" sz="1800" b="1" i="0" u="none" strike="noStrike" cap="none" normalizeH="0" baseline="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10</a:t>
                      </a:r>
                      <a:r>
                        <a:rPr kumimoji="0" lang="en-US" sz="1800" u="none" strike="noStrike" cap="none" normalizeH="0" baseline="30000" smtClean="0">
                          <a:ln>
                            <a:noFill/>
                          </a:ln>
                          <a:effectLst/>
                          <a:latin typeface="Arial" pitchFamily="34" charset="0"/>
                          <a:cs typeface="Arial" pitchFamily="34" charset="0"/>
                        </a:rPr>
                        <a:t>-3</a:t>
                      </a:r>
                      <a:endParaRPr kumimoji="0" lang="en-US" sz="1800" b="1" i="0" u="none" strike="noStrike" cap="none" normalizeH="0" baseline="3000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milli</a:t>
                      </a:r>
                      <a:endParaRPr kumimoji="0" lang="en-US" sz="1800" b="1" i="0" u="none" strike="noStrike" cap="none" normalizeH="0" baseline="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m</a:t>
                      </a:r>
                      <a:endParaRPr kumimoji="0" lang="en-US" sz="1800" b="1" i="0" u="none" strike="noStrike" cap="none" normalizeH="0" baseline="0" smtClean="0">
                        <a:ln>
                          <a:noFill/>
                        </a:ln>
                        <a:solidFill>
                          <a:schemeClr val="tx1"/>
                        </a:solidFill>
                        <a:effectLst/>
                        <a:latin typeface="Arial" pitchFamily="34" charset="0"/>
                        <a:cs typeface="Arial" pitchFamily="34" charset="0"/>
                      </a:endParaRPr>
                    </a:p>
                  </a:txBody>
                  <a:tcPr anchor="ctr" horzOverflow="overflow"/>
                </a:tc>
              </a:tr>
              <a:tr h="463550">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10</a:t>
                      </a:r>
                      <a:r>
                        <a:rPr kumimoji="0" lang="en-US" sz="1800" u="none" strike="noStrike" cap="none" normalizeH="0" baseline="30000" smtClean="0">
                          <a:ln>
                            <a:noFill/>
                          </a:ln>
                          <a:effectLst/>
                          <a:latin typeface="Arial" pitchFamily="34" charset="0"/>
                          <a:cs typeface="Arial" pitchFamily="34" charset="0"/>
                        </a:rPr>
                        <a:t>6</a:t>
                      </a:r>
                      <a:endParaRPr kumimoji="0" lang="en-US" sz="1800" b="1" i="0" u="none" strike="noStrike" cap="none" normalizeH="0" baseline="3000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mega</a:t>
                      </a:r>
                      <a:endParaRPr kumimoji="0" lang="en-US" sz="1800" b="1" i="0" u="none" strike="noStrike" cap="none" normalizeH="0" baseline="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M</a:t>
                      </a:r>
                      <a:endParaRPr kumimoji="0" lang="en-US" sz="1800" b="1" i="0" u="none" strike="noStrike" cap="none" normalizeH="0" baseline="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10</a:t>
                      </a:r>
                      <a:r>
                        <a:rPr kumimoji="0" lang="en-US" sz="1800" u="none" strike="noStrike" cap="none" normalizeH="0" baseline="30000" smtClean="0">
                          <a:ln>
                            <a:noFill/>
                          </a:ln>
                          <a:effectLst/>
                          <a:latin typeface="Arial" pitchFamily="34" charset="0"/>
                          <a:cs typeface="Arial" pitchFamily="34" charset="0"/>
                        </a:rPr>
                        <a:t>-6</a:t>
                      </a:r>
                      <a:endParaRPr kumimoji="0" lang="en-US" sz="1800" b="1" i="0" u="none" strike="noStrike" cap="none" normalizeH="0" baseline="3000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micro</a:t>
                      </a:r>
                      <a:endParaRPr kumimoji="0" lang="en-US" sz="1800" b="1" i="0" u="none" strike="noStrike" cap="none" normalizeH="0" baseline="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sym typeface="Symbol" pitchFamily="18" charset="2"/>
                        </a:rPr>
                        <a:t></a:t>
                      </a:r>
                      <a:endParaRPr kumimoji="0" lang="en-US" sz="1800" b="1" i="0" u="none" strike="noStrike" cap="none" normalizeH="0" baseline="0" smtClean="0">
                        <a:ln>
                          <a:noFill/>
                        </a:ln>
                        <a:solidFill>
                          <a:schemeClr val="tx1"/>
                        </a:solidFill>
                        <a:effectLst/>
                        <a:latin typeface="Arial" pitchFamily="34" charset="0"/>
                        <a:cs typeface="Arial" pitchFamily="34" charset="0"/>
                      </a:endParaRPr>
                    </a:p>
                  </a:txBody>
                  <a:tcPr anchor="ctr" horzOverflow="overflow"/>
                </a:tc>
              </a:tr>
              <a:tr h="463550">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10</a:t>
                      </a:r>
                      <a:r>
                        <a:rPr kumimoji="0" lang="en-US" sz="1800" u="none" strike="noStrike" cap="none" normalizeH="0" baseline="30000" smtClean="0">
                          <a:ln>
                            <a:noFill/>
                          </a:ln>
                          <a:effectLst/>
                          <a:latin typeface="Arial" pitchFamily="34" charset="0"/>
                          <a:cs typeface="Arial" pitchFamily="34" charset="0"/>
                        </a:rPr>
                        <a:t>9</a:t>
                      </a:r>
                      <a:endParaRPr kumimoji="0" lang="en-US" sz="1800" b="1" i="0" u="none" strike="noStrike" cap="none" normalizeH="0" baseline="3000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giga</a:t>
                      </a:r>
                      <a:endParaRPr kumimoji="0" lang="en-US" sz="1800" b="1" i="0" u="none" strike="noStrike" cap="none" normalizeH="0" baseline="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G</a:t>
                      </a:r>
                      <a:endParaRPr kumimoji="0" lang="en-US" sz="1800" b="1" i="0" u="none" strike="noStrike" cap="none" normalizeH="0" baseline="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dirty="0" smtClean="0">
                          <a:ln>
                            <a:noFill/>
                          </a:ln>
                          <a:effectLst/>
                          <a:latin typeface="Arial" pitchFamily="34" charset="0"/>
                          <a:cs typeface="Arial" pitchFamily="34" charset="0"/>
                        </a:rPr>
                        <a:t>10</a:t>
                      </a:r>
                      <a:r>
                        <a:rPr kumimoji="0" lang="en-US" sz="1800" u="none" strike="noStrike" cap="none" normalizeH="0" baseline="30000" dirty="0" smtClean="0">
                          <a:ln>
                            <a:noFill/>
                          </a:ln>
                          <a:effectLst/>
                          <a:latin typeface="Arial" pitchFamily="34" charset="0"/>
                          <a:cs typeface="Arial" pitchFamily="34" charset="0"/>
                        </a:rPr>
                        <a:t>-9</a:t>
                      </a:r>
                      <a:endParaRPr kumimoji="0" lang="en-US" sz="1800" b="1" i="0" u="none" strike="noStrike" cap="none" normalizeH="0" baseline="30000" dirty="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nano</a:t>
                      </a:r>
                      <a:endParaRPr kumimoji="0" lang="en-US" sz="1800" b="1" i="0" u="none" strike="noStrike" cap="none" normalizeH="0" baseline="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n</a:t>
                      </a:r>
                      <a:endParaRPr kumimoji="0" lang="en-US" sz="1800" b="1" i="0" u="none" strike="noStrike" cap="none" normalizeH="0" baseline="0" smtClean="0">
                        <a:ln>
                          <a:noFill/>
                        </a:ln>
                        <a:solidFill>
                          <a:schemeClr val="tx1"/>
                        </a:solidFill>
                        <a:effectLst/>
                        <a:latin typeface="Arial" pitchFamily="34" charset="0"/>
                        <a:cs typeface="Arial" pitchFamily="34" charset="0"/>
                      </a:endParaRPr>
                    </a:p>
                  </a:txBody>
                  <a:tcPr anchor="ctr" horzOverflow="overflow"/>
                </a:tc>
              </a:tr>
              <a:tr h="463550">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10</a:t>
                      </a:r>
                      <a:r>
                        <a:rPr kumimoji="0" lang="en-US" sz="1800" u="none" strike="noStrike" cap="none" normalizeH="0" baseline="30000" smtClean="0">
                          <a:ln>
                            <a:noFill/>
                          </a:ln>
                          <a:effectLst/>
                          <a:latin typeface="Arial" pitchFamily="34" charset="0"/>
                          <a:cs typeface="Arial" pitchFamily="34" charset="0"/>
                        </a:rPr>
                        <a:t>12</a:t>
                      </a:r>
                      <a:endParaRPr kumimoji="0" lang="en-US" sz="1800" b="1" i="0" u="none" strike="noStrike" cap="none" normalizeH="0" baseline="3000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tera</a:t>
                      </a:r>
                      <a:endParaRPr kumimoji="0" lang="en-US" sz="1800" b="1" i="0" u="none" strike="noStrike" cap="none" normalizeH="0" baseline="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T</a:t>
                      </a:r>
                      <a:endParaRPr kumimoji="0" lang="en-US" sz="1800" b="1" i="0" u="none" strike="noStrike" cap="none" normalizeH="0" baseline="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10</a:t>
                      </a:r>
                      <a:r>
                        <a:rPr kumimoji="0" lang="en-US" sz="1800" u="none" strike="noStrike" cap="none" normalizeH="0" baseline="30000" smtClean="0">
                          <a:ln>
                            <a:noFill/>
                          </a:ln>
                          <a:effectLst/>
                          <a:latin typeface="Arial" pitchFamily="34" charset="0"/>
                          <a:cs typeface="Arial" pitchFamily="34" charset="0"/>
                        </a:rPr>
                        <a:t>-12</a:t>
                      </a:r>
                      <a:endParaRPr kumimoji="0" lang="en-US" sz="1800" b="1" i="0" u="none" strike="noStrike" cap="none" normalizeH="0" baseline="3000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pico</a:t>
                      </a:r>
                      <a:endParaRPr kumimoji="0" lang="en-US" sz="1800" b="1" i="0" u="none" strike="noStrike" cap="none" normalizeH="0" baseline="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p</a:t>
                      </a:r>
                      <a:endParaRPr kumimoji="0" lang="en-US" sz="1800" b="1" i="0" u="none" strike="noStrike" cap="none" normalizeH="0" baseline="0" smtClean="0">
                        <a:ln>
                          <a:noFill/>
                        </a:ln>
                        <a:solidFill>
                          <a:schemeClr val="tx1"/>
                        </a:solidFill>
                        <a:effectLst/>
                        <a:latin typeface="Arial" pitchFamily="34" charset="0"/>
                        <a:cs typeface="Arial" pitchFamily="34" charset="0"/>
                      </a:endParaRPr>
                    </a:p>
                  </a:txBody>
                  <a:tcPr anchor="ctr" horzOverflow="overflow"/>
                </a:tc>
              </a:tr>
              <a:tr h="460375">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10</a:t>
                      </a:r>
                      <a:r>
                        <a:rPr kumimoji="0" lang="en-US" sz="1800" u="none" strike="noStrike" cap="none" normalizeH="0" baseline="30000" smtClean="0">
                          <a:ln>
                            <a:noFill/>
                          </a:ln>
                          <a:effectLst/>
                          <a:latin typeface="Arial" pitchFamily="34" charset="0"/>
                          <a:cs typeface="Arial" pitchFamily="34" charset="0"/>
                        </a:rPr>
                        <a:t>15</a:t>
                      </a:r>
                      <a:endParaRPr kumimoji="0" lang="en-US" sz="1800" b="1" i="0" u="none" strike="noStrike" cap="none" normalizeH="0" baseline="3000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peta</a:t>
                      </a:r>
                      <a:endParaRPr kumimoji="0" lang="en-US" sz="1800" b="1" i="0" u="none" strike="noStrike" cap="none" normalizeH="0" baseline="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P</a:t>
                      </a:r>
                      <a:endParaRPr kumimoji="0" lang="en-US" sz="1800" b="1" i="0" u="none" strike="noStrike" cap="none" normalizeH="0" baseline="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10</a:t>
                      </a:r>
                      <a:r>
                        <a:rPr kumimoji="0" lang="en-US" sz="1800" u="none" strike="noStrike" cap="none" normalizeH="0" baseline="30000" smtClean="0">
                          <a:ln>
                            <a:noFill/>
                          </a:ln>
                          <a:effectLst/>
                          <a:latin typeface="Arial" pitchFamily="34" charset="0"/>
                          <a:cs typeface="Arial" pitchFamily="34" charset="0"/>
                        </a:rPr>
                        <a:t>-15</a:t>
                      </a:r>
                      <a:endParaRPr kumimoji="0" lang="en-US" sz="1800" b="1" i="0" u="none" strike="noStrike" cap="none" normalizeH="0" baseline="3000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femto</a:t>
                      </a:r>
                      <a:endParaRPr kumimoji="0" lang="en-US" sz="1800" b="1" i="0" u="none" strike="noStrike" cap="none" normalizeH="0" baseline="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f</a:t>
                      </a:r>
                      <a:endParaRPr kumimoji="0" lang="en-US" sz="1800" b="1" i="0" u="none" strike="noStrike" cap="none" normalizeH="0" baseline="0" smtClean="0">
                        <a:ln>
                          <a:noFill/>
                        </a:ln>
                        <a:solidFill>
                          <a:schemeClr val="tx1"/>
                        </a:solidFill>
                        <a:effectLst/>
                        <a:latin typeface="Arial" pitchFamily="34" charset="0"/>
                        <a:cs typeface="Arial" pitchFamily="34" charset="0"/>
                      </a:endParaRPr>
                    </a:p>
                  </a:txBody>
                  <a:tcPr anchor="ctr" horzOverflow="overflow"/>
                </a:tc>
              </a:tr>
              <a:tr h="463550">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10</a:t>
                      </a:r>
                      <a:r>
                        <a:rPr kumimoji="0" lang="en-US" sz="1800" u="none" strike="noStrike" cap="none" normalizeH="0" baseline="30000" smtClean="0">
                          <a:ln>
                            <a:noFill/>
                          </a:ln>
                          <a:effectLst/>
                          <a:latin typeface="Arial" pitchFamily="34" charset="0"/>
                          <a:cs typeface="Arial" pitchFamily="34" charset="0"/>
                        </a:rPr>
                        <a:t>18</a:t>
                      </a:r>
                      <a:endParaRPr kumimoji="0" lang="en-US" sz="1800" b="1" i="0" u="none" strike="noStrike" cap="none" normalizeH="0" baseline="3000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exa</a:t>
                      </a:r>
                      <a:endParaRPr kumimoji="0" lang="en-US" sz="1800" b="1" i="0" u="none" strike="noStrike" cap="none" normalizeH="0" baseline="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E</a:t>
                      </a:r>
                      <a:endParaRPr kumimoji="0" lang="en-US" sz="1800" b="1" i="0" u="none" strike="noStrike" cap="none" normalizeH="0" baseline="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10</a:t>
                      </a:r>
                      <a:r>
                        <a:rPr kumimoji="0" lang="en-US" sz="1800" u="none" strike="noStrike" cap="none" normalizeH="0" baseline="30000" smtClean="0">
                          <a:ln>
                            <a:noFill/>
                          </a:ln>
                          <a:effectLst/>
                          <a:latin typeface="Arial" pitchFamily="34" charset="0"/>
                          <a:cs typeface="Arial" pitchFamily="34" charset="0"/>
                        </a:rPr>
                        <a:t>-18</a:t>
                      </a:r>
                      <a:endParaRPr kumimoji="0" lang="en-US" sz="1800" b="1" i="0" u="none" strike="noStrike" cap="none" normalizeH="0" baseline="3000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atto</a:t>
                      </a:r>
                      <a:endParaRPr kumimoji="0" lang="en-US" sz="1800" b="1" i="0" u="none" strike="noStrike" cap="none" normalizeH="0" baseline="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a</a:t>
                      </a:r>
                      <a:endParaRPr kumimoji="0" lang="en-US" sz="1800" b="1" i="0" u="none" strike="noStrike" cap="none" normalizeH="0" baseline="0" smtClean="0">
                        <a:ln>
                          <a:noFill/>
                        </a:ln>
                        <a:solidFill>
                          <a:schemeClr val="tx1"/>
                        </a:solidFill>
                        <a:effectLst/>
                        <a:latin typeface="Arial" pitchFamily="34" charset="0"/>
                        <a:cs typeface="Arial" pitchFamily="34" charset="0"/>
                      </a:endParaRPr>
                    </a:p>
                  </a:txBody>
                  <a:tcPr anchor="ctr" horzOverflow="overflow"/>
                </a:tc>
              </a:tr>
              <a:tr h="463550">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10</a:t>
                      </a:r>
                      <a:r>
                        <a:rPr kumimoji="0" lang="en-US" sz="1800" u="none" strike="noStrike" cap="none" normalizeH="0" baseline="30000" smtClean="0">
                          <a:ln>
                            <a:noFill/>
                          </a:ln>
                          <a:effectLst/>
                          <a:latin typeface="Arial" pitchFamily="34" charset="0"/>
                          <a:cs typeface="Arial" pitchFamily="34" charset="0"/>
                        </a:rPr>
                        <a:t>21</a:t>
                      </a:r>
                      <a:endParaRPr kumimoji="0" lang="en-US" sz="1800" b="1" i="0" u="none" strike="noStrike" cap="none" normalizeH="0" baseline="3000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zetta</a:t>
                      </a:r>
                      <a:endParaRPr kumimoji="0" lang="en-US" sz="1800" b="1" i="0" u="none" strike="noStrike" cap="none" normalizeH="0" baseline="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Z</a:t>
                      </a:r>
                      <a:endParaRPr kumimoji="0" lang="en-US" sz="1800" b="1" i="0" u="none" strike="noStrike" cap="none" normalizeH="0" baseline="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10</a:t>
                      </a:r>
                      <a:r>
                        <a:rPr kumimoji="0" lang="en-US" sz="1800" u="none" strike="noStrike" cap="none" normalizeH="0" baseline="30000" smtClean="0">
                          <a:ln>
                            <a:noFill/>
                          </a:ln>
                          <a:effectLst/>
                          <a:latin typeface="Arial" pitchFamily="34" charset="0"/>
                          <a:cs typeface="Arial" pitchFamily="34" charset="0"/>
                        </a:rPr>
                        <a:t>-21</a:t>
                      </a:r>
                      <a:endParaRPr kumimoji="0" lang="en-US" sz="1800" b="1" i="0" u="none" strike="noStrike" cap="none" normalizeH="0" baseline="3000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zepto</a:t>
                      </a:r>
                      <a:endParaRPr kumimoji="0" lang="en-US" sz="1800" b="1" i="0" u="none" strike="noStrike" cap="none" normalizeH="0" baseline="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z</a:t>
                      </a:r>
                      <a:endParaRPr kumimoji="0" lang="en-US" sz="1800" b="1" i="0" u="none" strike="noStrike" cap="none" normalizeH="0" baseline="0" smtClean="0">
                        <a:ln>
                          <a:noFill/>
                        </a:ln>
                        <a:solidFill>
                          <a:schemeClr val="tx1"/>
                        </a:solidFill>
                        <a:effectLst/>
                        <a:latin typeface="Arial" pitchFamily="34" charset="0"/>
                        <a:cs typeface="Arial" pitchFamily="34" charset="0"/>
                      </a:endParaRPr>
                    </a:p>
                  </a:txBody>
                  <a:tcPr anchor="ctr" horzOverflow="overflow"/>
                </a:tc>
              </a:tr>
              <a:tr h="481013">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10</a:t>
                      </a:r>
                      <a:r>
                        <a:rPr kumimoji="0" lang="en-US" sz="1800" u="none" strike="noStrike" cap="none" normalizeH="0" baseline="30000" smtClean="0">
                          <a:ln>
                            <a:noFill/>
                          </a:ln>
                          <a:effectLst/>
                          <a:latin typeface="Arial" pitchFamily="34" charset="0"/>
                          <a:cs typeface="Arial" pitchFamily="34" charset="0"/>
                        </a:rPr>
                        <a:t>24</a:t>
                      </a:r>
                      <a:endParaRPr kumimoji="0" lang="en-US" sz="1800" b="1" i="0" u="none" strike="noStrike" cap="none" normalizeH="0" baseline="3000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yotta</a:t>
                      </a:r>
                      <a:endParaRPr kumimoji="0" lang="en-US" sz="1800" b="1" i="0" u="none" strike="noStrike" cap="none" normalizeH="0" baseline="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Y</a:t>
                      </a:r>
                      <a:endParaRPr kumimoji="0" lang="en-US" sz="1800" b="1" i="0" u="none" strike="noStrike" cap="none" normalizeH="0" baseline="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10</a:t>
                      </a:r>
                      <a:r>
                        <a:rPr kumimoji="0" lang="en-US" sz="1800" u="none" strike="noStrike" cap="none" normalizeH="0" baseline="30000" smtClean="0">
                          <a:ln>
                            <a:noFill/>
                          </a:ln>
                          <a:effectLst/>
                          <a:latin typeface="Arial" pitchFamily="34" charset="0"/>
                          <a:cs typeface="Arial" pitchFamily="34" charset="0"/>
                        </a:rPr>
                        <a:t>-24</a:t>
                      </a:r>
                      <a:endParaRPr kumimoji="0" lang="en-US" sz="1800" b="1" i="0" u="none" strike="noStrike" cap="none" normalizeH="0" baseline="3000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smtClean="0">
                          <a:ln>
                            <a:noFill/>
                          </a:ln>
                          <a:effectLst/>
                          <a:latin typeface="Arial" pitchFamily="34" charset="0"/>
                          <a:cs typeface="Arial" pitchFamily="34" charset="0"/>
                        </a:rPr>
                        <a:t>yocto</a:t>
                      </a:r>
                      <a:endParaRPr kumimoji="0" lang="en-US" sz="1800" b="1" i="0" u="none" strike="noStrike" cap="none" normalizeH="0" baseline="0" smtClean="0">
                        <a:ln>
                          <a:noFill/>
                        </a:ln>
                        <a:solidFill>
                          <a:schemeClr val="tx1"/>
                        </a:solidFill>
                        <a:effectLst/>
                        <a:latin typeface="Arial" pitchFamily="34" charset="0"/>
                        <a:cs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u="none" strike="noStrike" cap="none" normalizeH="0" baseline="0" dirty="0" smtClean="0">
                          <a:ln>
                            <a:noFill/>
                          </a:ln>
                          <a:effectLst/>
                          <a:latin typeface="Arial" pitchFamily="34" charset="0"/>
                          <a:cs typeface="Arial" pitchFamily="34" charset="0"/>
                        </a:rPr>
                        <a:t>y</a:t>
                      </a:r>
                      <a:endParaRPr kumimoji="0" lang="en-US" sz="1800" b="1" i="0" u="none" strike="noStrike" cap="none" normalizeH="0" baseline="0" dirty="0" smtClean="0">
                        <a:ln>
                          <a:noFill/>
                        </a:ln>
                        <a:solidFill>
                          <a:schemeClr val="tx1"/>
                        </a:solidFill>
                        <a:effectLst/>
                        <a:latin typeface="Arial" pitchFamily="34" charset="0"/>
                        <a:cs typeface="Arial" pitchFamily="34" charset="0"/>
                      </a:endParaRPr>
                    </a:p>
                  </a:txBody>
                  <a:tcPr anchor="ctr" horzOverflow="overflow"/>
                </a:tc>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3"/>
          <p:cNvSpPr>
            <a:spLocks noChangeArrowheads="1"/>
          </p:cNvSpPr>
          <p:nvPr/>
        </p:nvSpPr>
        <p:spPr bwMode="auto">
          <a:xfrm>
            <a:off x="3795713" y="2428875"/>
            <a:ext cx="9144000" cy="0"/>
          </a:xfrm>
          <a:prstGeom prst="rect">
            <a:avLst/>
          </a:prstGeom>
          <a:noFill/>
          <a:ln w="9525">
            <a:noFill/>
            <a:miter lim="800000"/>
            <a:headEnd/>
            <a:tailEnd/>
          </a:ln>
        </p:spPr>
        <p:txBody>
          <a:bodyPr>
            <a:spAutoFit/>
          </a:bodyPr>
          <a:lstStyle/>
          <a:p>
            <a:endParaRPr lang="tr-TR"/>
          </a:p>
        </p:txBody>
      </p:sp>
      <p:sp>
        <p:nvSpPr>
          <p:cNvPr id="44036" name="Text Box 4"/>
          <p:cNvSpPr txBox="1">
            <a:spLocks noChangeArrowheads="1"/>
          </p:cNvSpPr>
          <p:nvPr/>
        </p:nvSpPr>
        <p:spPr bwMode="auto">
          <a:xfrm>
            <a:off x="857250" y="1000125"/>
            <a:ext cx="7924800" cy="1016000"/>
          </a:xfrm>
          <a:prstGeom prst="rect">
            <a:avLst/>
          </a:prstGeom>
          <a:noFill/>
          <a:ln w="9525">
            <a:noFill/>
            <a:miter lim="800000"/>
            <a:headEnd/>
            <a:tailEnd/>
          </a:ln>
        </p:spPr>
        <p:txBody>
          <a:bodyPr>
            <a:spAutoFit/>
          </a:bodyPr>
          <a:lstStyle/>
          <a:p>
            <a:pPr>
              <a:buFont typeface="Wingdings" pitchFamily="2" charset="2"/>
              <a:buNone/>
            </a:pPr>
            <a:r>
              <a:rPr lang="en-US" sz="2400" b="1"/>
              <a:t>CIPM Recommendation 1 (CI-2005):</a:t>
            </a:r>
          </a:p>
          <a:p>
            <a:pPr>
              <a:buFont typeface="Wingdings" pitchFamily="2" charset="2"/>
              <a:buNone/>
            </a:pPr>
            <a:r>
              <a:rPr lang="en-US" sz="2400" b="1"/>
              <a:t>Redefinition of kilogram, ampere, Kelvin, mole</a:t>
            </a:r>
          </a:p>
        </p:txBody>
      </p:sp>
      <p:sp>
        <p:nvSpPr>
          <p:cNvPr id="6" name="Rectangle 2"/>
          <p:cNvSpPr txBox="1">
            <a:spLocks noChangeArrowheads="1"/>
          </p:cNvSpPr>
          <p:nvPr/>
        </p:nvSpPr>
        <p:spPr>
          <a:xfrm>
            <a:off x="357158" y="-24"/>
            <a:ext cx="8229600" cy="719138"/>
          </a:xfrm>
          <a:prstGeom prst="rect">
            <a:avLst/>
          </a:prstGeom>
        </p:spPr>
        <p:txBody>
          <a:bodyPr/>
          <a:lstStyle/>
          <a:p>
            <a:pPr eaLnBrk="0" hangingPunct="0">
              <a:buClrTx/>
              <a:buFontTx/>
              <a:buNone/>
              <a:defRPr/>
            </a:pPr>
            <a:r>
              <a:rPr lang="en-US" sz="3600" dirty="0" smtClean="0">
                <a:solidFill>
                  <a:schemeClr val="bg1"/>
                </a:solidFill>
                <a:latin typeface="Futura Bk BT" pitchFamily="34" charset="0"/>
                <a:ea typeface="+mj-ea"/>
                <a:cs typeface="+mj-cs"/>
              </a:rPr>
              <a:t>Redefinition of SI Units</a:t>
            </a:r>
            <a:endParaRPr lang="en-US" sz="3600" dirty="0">
              <a:solidFill>
                <a:schemeClr val="bg1"/>
              </a:solidFill>
              <a:latin typeface="Futura Bk BT" pitchFamily="34" charset="0"/>
              <a:ea typeface="+mj-ea"/>
              <a:cs typeface="+mj-cs"/>
            </a:endParaRPr>
          </a:p>
        </p:txBody>
      </p:sp>
      <p:pic>
        <p:nvPicPr>
          <p:cNvPr id="7" name="6 Resim" descr="CIPM recom-1.jpg"/>
          <p:cNvPicPr>
            <a:picLocks noChangeAspect="1"/>
          </p:cNvPicPr>
          <p:nvPr/>
        </p:nvPicPr>
        <p:blipFill>
          <a:blip r:embed="rId2" cstate="print"/>
          <a:stretch>
            <a:fillRect/>
          </a:stretch>
        </p:blipFill>
        <p:spPr>
          <a:xfrm>
            <a:off x="430866" y="1907476"/>
            <a:ext cx="6927216" cy="2378780"/>
          </a:xfrm>
          <a:prstGeom prst="rect">
            <a:avLst/>
          </a:prstGeom>
        </p:spPr>
      </p:pic>
      <p:pic>
        <p:nvPicPr>
          <p:cNvPr id="8" name="7 Resim" descr="CIPM recom-2.jpg"/>
          <p:cNvPicPr>
            <a:picLocks noChangeAspect="1"/>
          </p:cNvPicPr>
          <p:nvPr/>
        </p:nvPicPr>
        <p:blipFill>
          <a:blip r:embed="rId3" cstate="print"/>
          <a:stretch>
            <a:fillRect/>
          </a:stretch>
        </p:blipFill>
        <p:spPr>
          <a:xfrm>
            <a:off x="428596" y="4500570"/>
            <a:ext cx="8423994" cy="1785950"/>
          </a:xfrm>
          <a:prstGeom prst="rect">
            <a:avLst/>
          </a:prstGeom>
          <a:ln w="12700">
            <a:solidFill>
              <a:schemeClr val="tx1"/>
            </a:solidFill>
          </a:ln>
        </p:spPr>
      </p:pic>
      <p:sp>
        <p:nvSpPr>
          <p:cNvPr id="9" name="8 Oval"/>
          <p:cNvSpPr/>
          <p:nvPr/>
        </p:nvSpPr>
        <p:spPr bwMode="auto">
          <a:xfrm>
            <a:off x="3357554" y="5929330"/>
            <a:ext cx="1214446" cy="428628"/>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50000"/>
              </a:spcBef>
              <a:spcAft>
                <a:spcPct val="0"/>
              </a:spcAft>
              <a:buClr>
                <a:schemeClr val="accent2"/>
              </a:buClr>
              <a:buSzTx/>
              <a:buFont typeface="Wingdings" pitchFamily="2" charset="2"/>
              <a:buChar char="Ø"/>
              <a:tabLst/>
            </a:pPr>
            <a:endParaRPr kumimoji="0" lang="en-US"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3"/>
          <p:cNvSpPr>
            <a:spLocks noChangeArrowheads="1"/>
          </p:cNvSpPr>
          <p:nvPr/>
        </p:nvSpPr>
        <p:spPr bwMode="auto">
          <a:xfrm>
            <a:off x="3795713" y="2428875"/>
            <a:ext cx="9144000" cy="0"/>
          </a:xfrm>
          <a:prstGeom prst="rect">
            <a:avLst/>
          </a:prstGeom>
          <a:noFill/>
          <a:ln w="9525">
            <a:noFill/>
            <a:miter lim="800000"/>
            <a:headEnd/>
            <a:tailEnd/>
          </a:ln>
        </p:spPr>
        <p:txBody>
          <a:bodyPr>
            <a:spAutoFit/>
          </a:bodyPr>
          <a:lstStyle/>
          <a:p>
            <a:endParaRPr lang="tr-TR"/>
          </a:p>
        </p:txBody>
      </p:sp>
      <p:pic>
        <p:nvPicPr>
          <p:cNvPr id="43012" name="5 Resim" descr="Paper-1.jpg"/>
          <p:cNvPicPr>
            <a:picLocks noChangeAspect="1"/>
          </p:cNvPicPr>
          <p:nvPr/>
        </p:nvPicPr>
        <p:blipFill>
          <a:blip r:embed="rId2" cstate="print"/>
          <a:srcRect/>
          <a:stretch>
            <a:fillRect/>
          </a:stretch>
        </p:blipFill>
        <p:spPr bwMode="auto">
          <a:xfrm>
            <a:off x="642910" y="1500174"/>
            <a:ext cx="3857625" cy="2159000"/>
          </a:xfrm>
          <a:prstGeom prst="rect">
            <a:avLst/>
          </a:prstGeom>
          <a:noFill/>
          <a:ln w="9525">
            <a:noFill/>
            <a:miter lim="800000"/>
            <a:headEnd/>
            <a:tailEnd/>
          </a:ln>
        </p:spPr>
      </p:pic>
      <p:pic>
        <p:nvPicPr>
          <p:cNvPr id="43013" name="6 Resim" descr="Avogadro.jpg"/>
          <p:cNvPicPr>
            <a:picLocks noChangeAspect="1"/>
          </p:cNvPicPr>
          <p:nvPr/>
        </p:nvPicPr>
        <p:blipFill>
          <a:blip r:embed="rId3" cstate="print"/>
          <a:srcRect/>
          <a:stretch>
            <a:fillRect/>
          </a:stretch>
        </p:blipFill>
        <p:spPr bwMode="auto">
          <a:xfrm>
            <a:off x="3643306" y="2500306"/>
            <a:ext cx="817562" cy="949325"/>
          </a:xfrm>
          <a:prstGeom prst="rect">
            <a:avLst/>
          </a:prstGeom>
          <a:noFill/>
          <a:ln w="9525">
            <a:noFill/>
            <a:miter lim="800000"/>
            <a:headEnd/>
            <a:tailEnd/>
          </a:ln>
        </p:spPr>
      </p:pic>
      <p:pic>
        <p:nvPicPr>
          <p:cNvPr id="43014" name="7 Resim" descr="Paper-2.jpg"/>
          <p:cNvPicPr>
            <a:picLocks noChangeAspect="1"/>
          </p:cNvPicPr>
          <p:nvPr/>
        </p:nvPicPr>
        <p:blipFill>
          <a:blip r:embed="rId4" cstate="print"/>
          <a:srcRect/>
          <a:stretch>
            <a:fillRect/>
          </a:stretch>
        </p:blipFill>
        <p:spPr bwMode="auto">
          <a:xfrm>
            <a:off x="4786314" y="1600201"/>
            <a:ext cx="3862388" cy="2043113"/>
          </a:xfrm>
          <a:prstGeom prst="rect">
            <a:avLst/>
          </a:prstGeom>
          <a:noFill/>
          <a:ln w="9525">
            <a:noFill/>
            <a:miter lim="800000"/>
            <a:headEnd/>
            <a:tailEnd/>
          </a:ln>
        </p:spPr>
      </p:pic>
      <p:pic>
        <p:nvPicPr>
          <p:cNvPr id="43015" name="8 Resim" descr="Paper-3.jpg"/>
          <p:cNvPicPr>
            <a:picLocks noChangeAspect="1"/>
          </p:cNvPicPr>
          <p:nvPr/>
        </p:nvPicPr>
        <p:blipFill>
          <a:blip r:embed="rId5" cstate="print"/>
          <a:srcRect/>
          <a:stretch>
            <a:fillRect/>
          </a:stretch>
        </p:blipFill>
        <p:spPr bwMode="auto">
          <a:xfrm>
            <a:off x="2000232" y="3857628"/>
            <a:ext cx="5480685" cy="2611755"/>
          </a:xfrm>
          <a:prstGeom prst="rect">
            <a:avLst/>
          </a:prstGeom>
          <a:noFill/>
          <a:ln w="9525">
            <a:noFill/>
            <a:miter lim="800000"/>
            <a:headEnd/>
            <a:tailEnd/>
          </a:ln>
        </p:spPr>
      </p:pic>
      <p:pic>
        <p:nvPicPr>
          <p:cNvPr id="43016" name="9 Resim" descr="Boltzman.jpg"/>
          <p:cNvPicPr>
            <a:picLocks noChangeAspect="1"/>
          </p:cNvPicPr>
          <p:nvPr/>
        </p:nvPicPr>
        <p:blipFill>
          <a:blip r:embed="rId6" cstate="print"/>
          <a:srcRect/>
          <a:stretch>
            <a:fillRect/>
          </a:stretch>
        </p:blipFill>
        <p:spPr bwMode="auto">
          <a:xfrm>
            <a:off x="6500826" y="5357826"/>
            <a:ext cx="782638" cy="952500"/>
          </a:xfrm>
          <a:prstGeom prst="rect">
            <a:avLst/>
          </a:prstGeom>
          <a:noFill/>
          <a:ln w="9525">
            <a:noFill/>
            <a:miter lim="800000"/>
            <a:headEnd/>
            <a:tailEnd/>
          </a:ln>
        </p:spPr>
      </p:pic>
      <p:pic>
        <p:nvPicPr>
          <p:cNvPr id="43017" name="10 Resim" descr="Plank.jpg"/>
          <p:cNvPicPr>
            <a:picLocks noChangeAspect="1"/>
          </p:cNvPicPr>
          <p:nvPr/>
        </p:nvPicPr>
        <p:blipFill>
          <a:blip r:embed="rId7" cstate="print"/>
          <a:srcRect/>
          <a:stretch>
            <a:fillRect/>
          </a:stretch>
        </p:blipFill>
        <p:spPr bwMode="auto">
          <a:xfrm>
            <a:off x="8001024" y="2714620"/>
            <a:ext cx="592137" cy="857250"/>
          </a:xfrm>
          <a:prstGeom prst="rect">
            <a:avLst/>
          </a:prstGeom>
          <a:noFill/>
          <a:ln w="9525">
            <a:noFill/>
            <a:miter lim="800000"/>
            <a:headEnd/>
            <a:tailEnd/>
          </a:ln>
        </p:spPr>
      </p:pic>
      <p:sp>
        <p:nvSpPr>
          <p:cNvPr id="11" name="Rectangle 2"/>
          <p:cNvSpPr txBox="1">
            <a:spLocks noChangeArrowheads="1"/>
          </p:cNvSpPr>
          <p:nvPr/>
        </p:nvSpPr>
        <p:spPr>
          <a:xfrm>
            <a:off x="357158" y="-24"/>
            <a:ext cx="8229600" cy="719138"/>
          </a:xfrm>
          <a:prstGeom prst="rect">
            <a:avLst/>
          </a:prstGeom>
        </p:spPr>
        <p:txBody>
          <a:bodyPr/>
          <a:lstStyle/>
          <a:p>
            <a:pPr eaLnBrk="0" hangingPunct="0">
              <a:buClrTx/>
              <a:buFontTx/>
              <a:buNone/>
              <a:defRPr/>
            </a:pPr>
            <a:r>
              <a:rPr lang="en-US" sz="3600" dirty="0" smtClean="0">
                <a:solidFill>
                  <a:schemeClr val="bg1"/>
                </a:solidFill>
                <a:latin typeface="Futura Bk BT" pitchFamily="34" charset="0"/>
                <a:ea typeface="+mj-ea"/>
                <a:cs typeface="+mj-cs"/>
              </a:rPr>
              <a:t>Redefinition of SI Units</a:t>
            </a:r>
            <a:endParaRPr lang="en-US" sz="3600" dirty="0">
              <a:solidFill>
                <a:schemeClr val="bg1"/>
              </a:solidFill>
              <a:latin typeface="Futura Bk BT" pitchFamily="34" charset="0"/>
              <a:ea typeface="+mj-ea"/>
              <a:cs typeface="+mj-cs"/>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1027"/>
          <p:cNvSpPr>
            <a:spLocks noChangeArrowheads="1"/>
          </p:cNvSpPr>
          <p:nvPr/>
        </p:nvSpPr>
        <p:spPr bwMode="auto">
          <a:xfrm>
            <a:off x="3795713" y="2428875"/>
            <a:ext cx="9144000" cy="0"/>
          </a:xfrm>
          <a:prstGeom prst="rect">
            <a:avLst/>
          </a:prstGeom>
          <a:noFill/>
          <a:ln w="9525">
            <a:noFill/>
            <a:miter lim="800000"/>
            <a:headEnd/>
            <a:tailEnd/>
          </a:ln>
        </p:spPr>
        <p:txBody>
          <a:bodyPr>
            <a:spAutoFit/>
          </a:bodyPr>
          <a:lstStyle/>
          <a:p>
            <a:endParaRPr lang="tr-TR"/>
          </a:p>
        </p:txBody>
      </p:sp>
      <p:sp>
        <p:nvSpPr>
          <p:cNvPr id="45060" name="Text Box 1028"/>
          <p:cNvSpPr txBox="1">
            <a:spLocks noChangeArrowheads="1"/>
          </p:cNvSpPr>
          <p:nvPr/>
        </p:nvSpPr>
        <p:spPr bwMode="auto">
          <a:xfrm>
            <a:off x="914400" y="1066800"/>
            <a:ext cx="7924800" cy="3416320"/>
          </a:xfrm>
          <a:prstGeom prst="rect">
            <a:avLst/>
          </a:prstGeom>
          <a:noFill/>
          <a:ln w="9525">
            <a:noFill/>
            <a:miter lim="800000"/>
            <a:headEnd/>
            <a:tailEnd/>
          </a:ln>
        </p:spPr>
        <p:txBody>
          <a:bodyPr>
            <a:spAutoFit/>
          </a:bodyPr>
          <a:lstStyle/>
          <a:p>
            <a:endParaRPr lang="en-US" sz="2400" b="1" dirty="0"/>
          </a:p>
          <a:p>
            <a:pPr>
              <a:buFont typeface="Wingdings" pitchFamily="2" charset="2"/>
              <a:buNone/>
            </a:pPr>
            <a:r>
              <a:rPr lang="en-US" sz="2400" dirty="0">
                <a:solidFill>
                  <a:srgbClr val="C00000"/>
                </a:solidFill>
                <a:latin typeface="Futura Bk BT"/>
              </a:rPr>
              <a:t>New proposal for mole</a:t>
            </a:r>
          </a:p>
          <a:p>
            <a:pPr algn="just">
              <a:buFont typeface="Wingdings" pitchFamily="2" charset="2"/>
              <a:buNone/>
            </a:pPr>
            <a:endParaRPr lang="tr-TR" sz="2400" dirty="0"/>
          </a:p>
          <a:p>
            <a:pPr algn="just">
              <a:buFont typeface="Wingdings" pitchFamily="2" charset="2"/>
              <a:buNone/>
            </a:pPr>
            <a:r>
              <a:rPr lang="en-US" sz="2400" dirty="0">
                <a:latin typeface="Futura Bk BT"/>
              </a:rPr>
              <a:t>The mole is the amount of  substance of  a system that contains exactly 6</a:t>
            </a:r>
            <a:r>
              <a:rPr lang="tr-TR" sz="2400" dirty="0"/>
              <a:t>,</a:t>
            </a:r>
            <a:r>
              <a:rPr lang="en-US" sz="2400" dirty="0">
                <a:latin typeface="Futura Bk BT"/>
              </a:rPr>
              <a:t>0221415</a:t>
            </a:r>
            <a:r>
              <a:rPr lang="en-US" sz="1600" dirty="0">
                <a:latin typeface="Futura Bk BT"/>
                <a:cs typeface="Arial" charset="0"/>
              </a:rPr>
              <a:t>•</a:t>
            </a:r>
            <a:r>
              <a:rPr lang="en-US" sz="2400" dirty="0">
                <a:latin typeface="Futura Bk BT"/>
              </a:rPr>
              <a:t>10</a:t>
            </a:r>
            <a:r>
              <a:rPr lang="en-US" sz="2400" baseline="30000" dirty="0">
                <a:latin typeface="Futura Bk BT"/>
              </a:rPr>
              <a:t>23</a:t>
            </a:r>
            <a:r>
              <a:rPr lang="en-US" sz="2400" dirty="0">
                <a:latin typeface="Futura Bk BT"/>
              </a:rPr>
              <a:t> specified elementary entities, which may be atoms, molecules, ions, electrons, other particles or specified groups of such particles.        </a:t>
            </a:r>
          </a:p>
          <a:p>
            <a:endParaRPr lang="en-US" sz="2400" b="1" dirty="0">
              <a:latin typeface="Futura Bk BT"/>
            </a:endParaRPr>
          </a:p>
          <a:p>
            <a:endParaRPr lang="en-US" sz="2400" b="1" dirty="0">
              <a:latin typeface="Futura Bk BT"/>
            </a:endParaRPr>
          </a:p>
        </p:txBody>
      </p:sp>
      <p:sp>
        <p:nvSpPr>
          <p:cNvPr id="7" name="Rectangle 2"/>
          <p:cNvSpPr txBox="1">
            <a:spLocks noChangeArrowheads="1"/>
          </p:cNvSpPr>
          <p:nvPr/>
        </p:nvSpPr>
        <p:spPr>
          <a:xfrm>
            <a:off x="357158" y="-24"/>
            <a:ext cx="8229600" cy="719138"/>
          </a:xfrm>
          <a:prstGeom prst="rect">
            <a:avLst/>
          </a:prstGeom>
        </p:spPr>
        <p:txBody>
          <a:bodyPr/>
          <a:lstStyle/>
          <a:p>
            <a:pPr eaLnBrk="0" hangingPunct="0">
              <a:buClrTx/>
              <a:buFontTx/>
              <a:buNone/>
              <a:defRPr/>
            </a:pPr>
            <a:r>
              <a:rPr lang="en-US" sz="3600" dirty="0" smtClean="0">
                <a:solidFill>
                  <a:schemeClr val="bg1"/>
                </a:solidFill>
                <a:latin typeface="Futura Bk BT" pitchFamily="34" charset="0"/>
                <a:ea typeface="+mj-ea"/>
                <a:cs typeface="+mj-cs"/>
              </a:rPr>
              <a:t>Redefinition of SI Units</a:t>
            </a:r>
            <a:endParaRPr lang="en-US" sz="3600" dirty="0">
              <a:solidFill>
                <a:schemeClr val="bg1"/>
              </a:solidFill>
              <a:latin typeface="Futura Bk BT" pitchFamily="34" charset="0"/>
              <a:ea typeface="+mj-ea"/>
              <a:cs typeface="+mj-cs"/>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3"/>
          <p:cNvSpPr>
            <a:spLocks noChangeArrowheads="1"/>
          </p:cNvSpPr>
          <p:nvPr/>
        </p:nvSpPr>
        <p:spPr bwMode="auto">
          <a:xfrm>
            <a:off x="3795713" y="2428875"/>
            <a:ext cx="9144000" cy="0"/>
          </a:xfrm>
          <a:prstGeom prst="rect">
            <a:avLst/>
          </a:prstGeom>
          <a:noFill/>
          <a:ln w="9525">
            <a:noFill/>
            <a:miter lim="800000"/>
            <a:headEnd/>
            <a:tailEnd/>
          </a:ln>
        </p:spPr>
        <p:txBody>
          <a:bodyPr>
            <a:spAutoFit/>
          </a:bodyPr>
          <a:lstStyle/>
          <a:p>
            <a:endParaRPr lang="tr-TR"/>
          </a:p>
        </p:txBody>
      </p:sp>
      <p:sp>
        <p:nvSpPr>
          <p:cNvPr id="46084" name="Text Box 38"/>
          <p:cNvSpPr txBox="1">
            <a:spLocks noChangeArrowheads="1"/>
          </p:cNvSpPr>
          <p:nvPr/>
        </p:nvSpPr>
        <p:spPr bwMode="auto">
          <a:xfrm>
            <a:off x="642910" y="1107121"/>
            <a:ext cx="7924800" cy="4893647"/>
          </a:xfrm>
          <a:prstGeom prst="rect">
            <a:avLst/>
          </a:prstGeom>
          <a:noFill/>
          <a:ln w="9525">
            <a:noFill/>
            <a:miter lim="800000"/>
            <a:headEnd/>
            <a:tailEnd/>
          </a:ln>
        </p:spPr>
        <p:txBody>
          <a:bodyPr>
            <a:spAutoFit/>
          </a:bodyPr>
          <a:lstStyle/>
          <a:p>
            <a:pPr>
              <a:buFont typeface="Wingdings" pitchFamily="2" charset="2"/>
              <a:buNone/>
            </a:pPr>
            <a:r>
              <a:rPr lang="en-US" sz="2400" dirty="0">
                <a:solidFill>
                  <a:srgbClr val="FF0000"/>
                </a:solidFill>
                <a:latin typeface="Futura Bk BT"/>
              </a:rPr>
              <a:t>New proposal for </a:t>
            </a:r>
            <a:r>
              <a:rPr lang="en-US" sz="2400" dirty="0" err="1">
                <a:solidFill>
                  <a:srgbClr val="FF0000"/>
                </a:solidFill>
                <a:latin typeface="Futura Bk BT"/>
              </a:rPr>
              <a:t>Amper</a:t>
            </a:r>
            <a:endParaRPr lang="en-US" sz="2400" dirty="0">
              <a:solidFill>
                <a:srgbClr val="FF0000"/>
              </a:solidFill>
              <a:latin typeface="Futura Bk BT"/>
            </a:endParaRPr>
          </a:p>
          <a:p>
            <a:pPr algn="just">
              <a:buFont typeface="Wingdings" pitchFamily="2" charset="2"/>
              <a:buNone/>
            </a:pPr>
            <a:endParaRPr lang="tr-TR" sz="2400" dirty="0" smtClean="0">
              <a:latin typeface="Futura Bk BT"/>
            </a:endParaRPr>
          </a:p>
          <a:p>
            <a:pPr algn="just">
              <a:buFont typeface="Wingdings" pitchFamily="2" charset="2"/>
              <a:buNone/>
            </a:pPr>
            <a:r>
              <a:rPr lang="en-US" sz="2400" dirty="0" smtClean="0">
                <a:latin typeface="Futura Bk BT"/>
              </a:rPr>
              <a:t>The </a:t>
            </a:r>
            <a:r>
              <a:rPr lang="tr-TR" sz="2400" dirty="0"/>
              <a:t>A</a:t>
            </a:r>
            <a:r>
              <a:rPr lang="en-US" sz="2400" dirty="0" err="1">
                <a:latin typeface="Futura Bk BT"/>
              </a:rPr>
              <a:t>mpere</a:t>
            </a:r>
            <a:r>
              <a:rPr lang="en-US" sz="2400" dirty="0">
                <a:latin typeface="Futura Bk BT"/>
              </a:rPr>
              <a:t> is the electric current in the direction of the flow of exactly 1/(1</a:t>
            </a:r>
            <a:r>
              <a:rPr lang="tr-TR" sz="2400" dirty="0"/>
              <a:t>,</a:t>
            </a:r>
            <a:r>
              <a:rPr lang="en-US" sz="2400" dirty="0">
                <a:latin typeface="Futura Bk BT"/>
              </a:rPr>
              <a:t>60217653</a:t>
            </a:r>
            <a:r>
              <a:rPr lang="tr-TR" sz="2400" dirty="0"/>
              <a:t> </a:t>
            </a:r>
            <a:r>
              <a:rPr lang="en-US" sz="1400" dirty="0">
                <a:latin typeface="Futura Bk BT"/>
              </a:rPr>
              <a:t>•</a:t>
            </a:r>
            <a:r>
              <a:rPr lang="tr-TR" sz="1400" dirty="0"/>
              <a:t> </a:t>
            </a:r>
            <a:r>
              <a:rPr lang="en-US" sz="2400" dirty="0">
                <a:latin typeface="Futura Bk BT"/>
              </a:rPr>
              <a:t>10</a:t>
            </a:r>
            <a:r>
              <a:rPr lang="en-US" sz="2400" baseline="30000" dirty="0">
                <a:latin typeface="Futura Bk BT"/>
              </a:rPr>
              <a:t>-19</a:t>
            </a:r>
            <a:r>
              <a:rPr lang="en-US" sz="2400" dirty="0">
                <a:latin typeface="Futura Bk BT"/>
              </a:rPr>
              <a:t>) elementary charges per second.</a:t>
            </a:r>
          </a:p>
          <a:p>
            <a:pPr algn="just"/>
            <a:endParaRPr lang="en-US" sz="2400" dirty="0">
              <a:latin typeface="Futura Bk BT"/>
            </a:endParaRPr>
          </a:p>
          <a:p>
            <a:pPr algn="just">
              <a:buFont typeface="Wingdings" pitchFamily="2" charset="2"/>
              <a:buNone/>
            </a:pPr>
            <a:r>
              <a:rPr lang="en-US" sz="2400" dirty="0">
                <a:solidFill>
                  <a:srgbClr val="FF0000"/>
                </a:solidFill>
                <a:latin typeface="Futura Bk BT"/>
              </a:rPr>
              <a:t>New proposal for Kelvin</a:t>
            </a:r>
          </a:p>
          <a:p>
            <a:pPr algn="just">
              <a:buFont typeface="Wingdings" pitchFamily="2" charset="2"/>
              <a:buNone/>
            </a:pPr>
            <a:endParaRPr lang="tr-TR" sz="2400" dirty="0"/>
          </a:p>
          <a:p>
            <a:pPr algn="just">
              <a:buFont typeface="Wingdings" pitchFamily="2" charset="2"/>
              <a:buNone/>
            </a:pPr>
            <a:r>
              <a:rPr lang="en-US" sz="2400" dirty="0">
                <a:latin typeface="Futura Bk BT"/>
              </a:rPr>
              <a:t>The Kelvin is the change of thermodynamic temperature that results in a change of thermal </a:t>
            </a:r>
            <a:r>
              <a:rPr lang="en-US" sz="2400" dirty="0" err="1">
                <a:latin typeface="Futura Bk BT"/>
              </a:rPr>
              <a:t>kT</a:t>
            </a:r>
            <a:r>
              <a:rPr lang="en-US" sz="2400" dirty="0">
                <a:latin typeface="Futura Bk BT"/>
              </a:rPr>
              <a:t> by exactly 1.3806505 </a:t>
            </a:r>
            <a:r>
              <a:rPr lang="en-US" sz="1600" dirty="0">
                <a:latin typeface="Futura Bk BT"/>
                <a:cs typeface="Arial" charset="0"/>
              </a:rPr>
              <a:t>•</a:t>
            </a:r>
            <a:r>
              <a:rPr lang="en-US" sz="2400" dirty="0">
                <a:latin typeface="Futura Bk BT"/>
              </a:rPr>
              <a:t> 10</a:t>
            </a:r>
            <a:r>
              <a:rPr lang="en-US" sz="2400" baseline="30000" dirty="0">
                <a:latin typeface="Futura Bk BT"/>
              </a:rPr>
              <a:t>-23</a:t>
            </a:r>
            <a:r>
              <a:rPr lang="en-US" sz="2400" dirty="0">
                <a:latin typeface="Futura Bk BT"/>
              </a:rPr>
              <a:t> </a:t>
            </a:r>
            <a:r>
              <a:rPr lang="en-US" sz="2400" dirty="0" smtClean="0">
                <a:latin typeface="Futura Bk BT"/>
              </a:rPr>
              <a:t>joule    </a:t>
            </a:r>
            <a:endParaRPr lang="en-US" sz="2400" dirty="0">
              <a:latin typeface="Futura Bk BT"/>
            </a:endParaRPr>
          </a:p>
          <a:p>
            <a:endParaRPr lang="en-US" sz="2400" dirty="0">
              <a:latin typeface="Futura Bk BT"/>
            </a:endParaRPr>
          </a:p>
          <a:p>
            <a:endParaRPr lang="en-US" sz="2400" b="1" dirty="0">
              <a:latin typeface="Futura Bk BT"/>
            </a:endParaRPr>
          </a:p>
        </p:txBody>
      </p:sp>
      <p:sp>
        <p:nvSpPr>
          <p:cNvPr id="7" name="Rectangle 2"/>
          <p:cNvSpPr txBox="1">
            <a:spLocks noChangeArrowheads="1"/>
          </p:cNvSpPr>
          <p:nvPr/>
        </p:nvSpPr>
        <p:spPr>
          <a:xfrm>
            <a:off x="357158" y="-24"/>
            <a:ext cx="8229600" cy="719138"/>
          </a:xfrm>
          <a:prstGeom prst="rect">
            <a:avLst/>
          </a:prstGeom>
        </p:spPr>
        <p:txBody>
          <a:bodyPr/>
          <a:lstStyle/>
          <a:p>
            <a:pPr eaLnBrk="0" hangingPunct="0">
              <a:buClrTx/>
              <a:buFontTx/>
              <a:buNone/>
              <a:defRPr/>
            </a:pPr>
            <a:r>
              <a:rPr lang="en-US" sz="3600" dirty="0" smtClean="0">
                <a:solidFill>
                  <a:schemeClr val="bg1"/>
                </a:solidFill>
                <a:latin typeface="Futura Bk BT" pitchFamily="34" charset="0"/>
                <a:ea typeface="+mj-ea"/>
                <a:cs typeface="+mj-cs"/>
              </a:rPr>
              <a:t>Redefinition of SI Units</a:t>
            </a:r>
            <a:endParaRPr lang="en-US" sz="3600" dirty="0">
              <a:solidFill>
                <a:schemeClr val="bg1"/>
              </a:solidFill>
              <a:latin typeface="Futura Bk BT" pitchFamily="34" charset="0"/>
              <a:ea typeface="+mj-ea"/>
              <a:cs typeface="+mj-cs"/>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Rectangle 3"/>
          <p:cNvSpPr>
            <a:spLocks noChangeArrowheads="1"/>
          </p:cNvSpPr>
          <p:nvPr/>
        </p:nvSpPr>
        <p:spPr bwMode="auto">
          <a:xfrm>
            <a:off x="3795713" y="2428875"/>
            <a:ext cx="9144000" cy="0"/>
          </a:xfrm>
          <a:prstGeom prst="rect">
            <a:avLst/>
          </a:prstGeom>
          <a:noFill/>
          <a:ln w="9525">
            <a:noFill/>
            <a:miter lim="800000"/>
            <a:headEnd/>
            <a:tailEnd/>
          </a:ln>
        </p:spPr>
        <p:txBody>
          <a:bodyPr>
            <a:spAutoFit/>
          </a:bodyPr>
          <a:lstStyle/>
          <a:p>
            <a:endParaRPr lang="tr-TR"/>
          </a:p>
        </p:txBody>
      </p:sp>
      <p:sp>
        <p:nvSpPr>
          <p:cNvPr id="1030" name="Text Box 4"/>
          <p:cNvSpPr txBox="1">
            <a:spLocks noChangeArrowheads="1"/>
          </p:cNvSpPr>
          <p:nvPr/>
        </p:nvSpPr>
        <p:spPr bwMode="auto">
          <a:xfrm>
            <a:off x="914400" y="1066800"/>
            <a:ext cx="7924800" cy="2678113"/>
          </a:xfrm>
          <a:prstGeom prst="rect">
            <a:avLst/>
          </a:prstGeom>
          <a:noFill/>
          <a:ln w="9525">
            <a:noFill/>
            <a:miter lim="800000"/>
            <a:headEnd/>
            <a:tailEnd/>
          </a:ln>
        </p:spPr>
        <p:txBody>
          <a:bodyPr>
            <a:spAutoFit/>
          </a:bodyPr>
          <a:lstStyle/>
          <a:p>
            <a:pPr>
              <a:buFont typeface="Wingdings" pitchFamily="2" charset="2"/>
              <a:buNone/>
            </a:pPr>
            <a:r>
              <a:rPr lang="en-US" sz="2400" dirty="0">
                <a:solidFill>
                  <a:srgbClr val="FF0000"/>
                </a:solidFill>
                <a:latin typeface="Futura Bk BT"/>
              </a:rPr>
              <a:t>New proposal for kilogram</a:t>
            </a:r>
          </a:p>
          <a:p>
            <a:pPr algn="just">
              <a:buFont typeface="Wingdings" pitchFamily="2" charset="2"/>
              <a:buNone/>
            </a:pPr>
            <a:endParaRPr lang="tr-TR" sz="2400" dirty="0" smtClean="0"/>
          </a:p>
          <a:p>
            <a:pPr algn="just">
              <a:buFont typeface="Wingdings" pitchFamily="2" charset="2"/>
              <a:buNone/>
            </a:pPr>
            <a:r>
              <a:rPr lang="en-US" sz="2400" dirty="0" smtClean="0">
                <a:latin typeface="Futura Bk BT"/>
              </a:rPr>
              <a:t>The </a:t>
            </a:r>
            <a:r>
              <a:rPr lang="en-US" sz="2400" dirty="0">
                <a:latin typeface="Futura Bk BT"/>
              </a:rPr>
              <a:t>kilogram is the mass of a body whose equivalent energy is equal to that of a number of photons whose frequencies sum to exactly (</a:t>
            </a:r>
            <a:r>
              <a:rPr lang="en-US" sz="2400" dirty="0" smtClean="0">
                <a:latin typeface="Futura Bk BT"/>
                <a:sym typeface="Symbol" pitchFamily="18" charset="2"/>
              </a:rPr>
              <a:t></a:t>
            </a:r>
            <a:r>
              <a:rPr lang="en-US" sz="2400" dirty="0" smtClean="0">
                <a:latin typeface="Futura Bk BT"/>
              </a:rPr>
              <a:t>=mc²/h</a:t>
            </a:r>
            <a:r>
              <a:rPr lang="en-US" sz="2400" dirty="0">
                <a:latin typeface="Futura Bk BT"/>
                <a:sym typeface="Symbol" pitchFamily="18" charset="2"/>
              </a:rPr>
              <a:t>)</a:t>
            </a:r>
            <a:r>
              <a:rPr lang="tr-TR" sz="2400" dirty="0">
                <a:sym typeface="Symbol" pitchFamily="18" charset="2"/>
              </a:rPr>
              <a:t> </a:t>
            </a:r>
            <a:r>
              <a:rPr lang="en-US" sz="2400" dirty="0">
                <a:latin typeface="Futura Bk BT"/>
              </a:rPr>
              <a:t>[(299 792 458)²/662 606 93] x 10</a:t>
            </a:r>
            <a:r>
              <a:rPr lang="en-US" sz="2400" baseline="30000" dirty="0">
                <a:latin typeface="Futura Bk BT"/>
              </a:rPr>
              <a:t>41</a:t>
            </a:r>
            <a:r>
              <a:rPr lang="en-US" sz="2400" dirty="0">
                <a:latin typeface="Futura Bk BT"/>
              </a:rPr>
              <a:t> Hertz     </a:t>
            </a:r>
            <a:r>
              <a:rPr lang="en-US" sz="2400" b="1" dirty="0">
                <a:latin typeface="Futura Bk BT"/>
              </a:rPr>
              <a:t>            </a:t>
            </a:r>
          </a:p>
          <a:p>
            <a:endParaRPr lang="en-US" sz="2400" b="1" dirty="0"/>
          </a:p>
        </p:txBody>
      </p:sp>
      <p:graphicFrame>
        <p:nvGraphicFramePr>
          <p:cNvPr id="514048" name="Object 2"/>
          <p:cNvGraphicFramePr>
            <a:graphicFrameLocks noChangeAspect="1"/>
          </p:cNvGraphicFramePr>
          <p:nvPr/>
        </p:nvGraphicFramePr>
        <p:xfrm>
          <a:off x="1295400" y="3581400"/>
          <a:ext cx="1898650" cy="2362200"/>
        </p:xfrm>
        <a:graphic>
          <a:graphicData uri="http://schemas.openxmlformats.org/presentationml/2006/ole">
            <p:oleObj spid="_x0000_s102402" r:id="rId3" imgW="3371429" imgH="4191585" progId="">
              <p:embed/>
            </p:oleObj>
          </a:graphicData>
        </a:graphic>
      </p:graphicFrame>
      <p:graphicFrame>
        <p:nvGraphicFramePr>
          <p:cNvPr id="514049" name="Object 3" descr="*"/>
          <p:cNvGraphicFramePr>
            <a:graphicFrameLocks noChangeAspect="1"/>
          </p:cNvGraphicFramePr>
          <p:nvPr/>
        </p:nvGraphicFramePr>
        <p:xfrm>
          <a:off x="3962400" y="3581400"/>
          <a:ext cx="1627188" cy="2362200"/>
        </p:xfrm>
        <a:graphic>
          <a:graphicData uri="http://schemas.openxmlformats.org/presentationml/2006/ole">
            <p:oleObj spid="_x0000_s102403" r:id="rId4" imgW="2848665" imgH="2305638" progId="Word.Picture.8">
              <p:embed/>
            </p:oleObj>
          </a:graphicData>
        </a:graphic>
      </p:graphicFrame>
      <p:pic>
        <p:nvPicPr>
          <p:cNvPr id="492551" name="Picture 7" descr="Watt_balance1"/>
          <p:cNvPicPr>
            <a:picLocks noChangeAspect="1" noChangeArrowheads="1"/>
          </p:cNvPicPr>
          <p:nvPr/>
        </p:nvPicPr>
        <p:blipFill>
          <a:blip r:embed="rId5" cstate="print"/>
          <a:srcRect l="6351" r="3143"/>
          <a:stretch>
            <a:fillRect/>
          </a:stretch>
        </p:blipFill>
        <p:spPr bwMode="auto">
          <a:xfrm>
            <a:off x="6553200" y="3657600"/>
            <a:ext cx="1565275" cy="2362200"/>
          </a:xfrm>
          <a:prstGeom prst="rect">
            <a:avLst/>
          </a:prstGeom>
          <a:noFill/>
          <a:ln w="9525">
            <a:noFill/>
            <a:miter lim="800000"/>
            <a:headEnd/>
            <a:tailEnd/>
          </a:ln>
        </p:spPr>
      </p:pic>
      <p:sp>
        <p:nvSpPr>
          <p:cNvPr id="9" name="Rectangle 2"/>
          <p:cNvSpPr txBox="1">
            <a:spLocks noChangeArrowheads="1"/>
          </p:cNvSpPr>
          <p:nvPr/>
        </p:nvSpPr>
        <p:spPr>
          <a:xfrm>
            <a:off x="357158" y="-24"/>
            <a:ext cx="8229600" cy="719138"/>
          </a:xfrm>
          <a:prstGeom prst="rect">
            <a:avLst/>
          </a:prstGeom>
        </p:spPr>
        <p:txBody>
          <a:bodyPr/>
          <a:lstStyle/>
          <a:p>
            <a:pPr eaLnBrk="0" hangingPunct="0">
              <a:buClrTx/>
              <a:buFontTx/>
              <a:buNone/>
              <a:defRPr/>
            </a:pPr>
            <a:r>
              <a:rPr lang="en-US" sz="3600" dirty="0" smtClean="0">
                <a:solidFill>
                  <a:schemeClr val="bg1"/>
                </a:solidFill>
                <a:latin typeface="Futura Bk BT" pitchFamily="34" charset="0"/>
                <a:ea typeface="+mj-ea"/>
                <a:cs typeface="+mj-cs"/>
              </a:rPr>
              <a:t>Redefinition of SI Units</a:t>
            </a:r>
            <a:endParaRPr lang="en-US" sz="3600" dirty="0">
              <a:solidFill>
                <a:schemeClr val="bg1"/>
              </a:solidFill>
              <a:latin typeface="Futura Bk BT" pitchFamily="34" charset="0"/>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92551"/>
                                        </p:tgtEl>
                                        <p:attrNameLst>
                                          <p:attrName>style.visibility</p:attrName>
                                        </p:attrNameLst>
                                      </p:cBhvr>
                                      <p:to>
                                        <p:strVal val="visible"/>
                                      </p:to>
                                    </p:set>
                                    <p:animEffect transition="in" filter="dissolve">
                                      <p:cBhvr>
                                        <p:cTn id="7" dur="500"/>
                                        <p:tgtEl>
                                          <p:spTgt spid="49255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14048"/>
                                        </p:tgtEl>
                                        <p:attrNameLst>
                                          <p:attrName>style.visibility</p:attrName>
                                        </p:attrNameLst>
                                      </p:cBhvr>
                                      <p:to>
                                        <p:strVal val="visible"/>
                                      </p:to>
                                    </p:set>
                                    <p:animEffect transition="in" filter="dissolve">
                                      <p:cBhvr>
                                        <p:cTn id="12" dur="500"/>
                                        <p:tgtEl>
                                          <p:spTgt spid="51404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514049"/>
                                        </p:tgtEl>
                                        <p:attrNameLst>
                                          <p:attrName>style.visibility</p:attrName>
                                        </p:attrNameLst>
                                      </p:cBhvr>
                                      <p:to>
                                        <p:strVal val="visible"/>
                                      </p:to>
                                    </p:set>
                                    <p:animEffect transition="in" filter="dissolve">
                                      <p:cBhvr>
                                        <p:cTn id="17" dur="500"/>
                                        <p:tgtEl>
                                          <p:spTgt spid="5140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0"/>
          <p:cNvSpPr txBox="1">
            <a:spLocks noChangeArrowheads="1"/>
          </p:cNvSpPr>
          <p:nvPr/>
        </p:nvSpPr>
        <p:spPr bwMode="auto">
          <a:xfrm>
            <a:off x="1357290" y="3214686"/>
            <a:ext cx="6751638" cy="646331"/>
          </a:xfrm>
          <a:prstGeom prst="rect">
            <a:avLst/>
          </a:prstGeom>
          <a:noFill/>
          <a:ln w="190500" algn="ctr">
            <a:noFill/>
            <a:miter lim="800000"/>
            <a:headEnd/>
            <a:tailEnd/>
          </a:ln>
          <a:effectLst/>
        </p:spPr>
        <p:txBody>
          <a:bodyPr>
            <a:spAutoFit/>
          </a:bodyPr>
          <a:lstStyle/>
          <a:p>
            <a:pPr algn="ctr">
              <a:spcBef>
                <a:spcPct val="50000"/>
              </a:spcBef>
              <a:defRPr/>
            </a:pPr>
            <a:r>
              <a:rPr lang="tr-TR" sz="3600" b="1" dirty="0" smtClean="0">
                <a:solidFill>
                  <a:srgbClr val="FF0000"/>
                </a:solidFill>
                <a:effectLst>
                  <a:outerShdw blurRad="38100" dist="38100" dir="2700000" algn="tl">
                    <a:srgbClr val="C0C0C0"/>
                  </a:outerShdw>
                </a:effectLst>
              </a:rPr>
              <a:t>Thank you for attention...</a:t>
            </a:r>
            <a:endParaRPr lang="tr-TR" sz="3600" b="1" dirty="0">
              <a:solidFill>
                <a:srgbClr val="FF0000"/>
              </a:solidFill>
              <a:effectLst>
                <a:outerShdw blurRad="38100" dist="38100" dir="2700000" algn="tl">
                  <a:srgbClr val="C0C0C0"/>
                </a:outerShdw>
              </a:effectLst>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pPr>
              <a:defRPr/>
            </a:pPr>
            <a:r>
              <a:rPr lang="en-US" sz="3600" b="0" dirty="0" smtClean="0">
                <a:latin typeface="Futura Bk BT" pitchFamily="34" charset="0"/>
                <a:cs typeface="+mj-cs"/>
              </a:rPr>
              <a:t>SI Base Units</a:t>
            </a:r>
          </a:p>
        </p:txBody>
      </p:sp>
      <p:sp>
        <p:nvSpPr>
          <p:cNvPr id="16388" name="Text Box 1027"/>
          <p:cNvSpPr txBox="1">
            <a:spLocks noChangeArrowheads="1"/>
          </p:cNvSpPr>
          <p:nvPr/>
        </p:nvSpPr>
        <p:spPr bwMode="auto">
          <a:xfrm>
            <a:off x="4427984" y="1628800"/>
            <a:ext cx="4502224" cy="3140075"/>
          </a:xfrm>
          <a:prstGeom prst="rect">
            <a:avLst/>
          </a:prstGeom>
          <a:noFill/>
          <a:ln w="9525">
            <a:noFill/>
            <a:miter lim="800000"/>
            <a:headEnd/>
            <a:tailEnd/>
          </a:ln>
        </p:spPr>
        <p:txBody>
          <a:bodyPr wrap="square">
            <a:spAutoFit/>
          </a:bodyPr>
          <a:lstStyle/>
          <a:p>
            <a:pPr defTabSz="571500" eaLnBrk="0" hangingPunct="0">
              <a:spcBef>
                <a:spcPct val="50000"/>
              </a:spcBef>
            </a:pPr>
            <a:r>
              <a:rPr lang="en-US" sz="2000" dirty="0">
                <a:solidFill>
                  <a:srgbClr val="C00000"/>
                </a:solidFill>
                <a:latin typeface="Arial" pitchFamily="34" charset="0"/>
              </a:rPr>
              <a:t>m</a:t>
            </a:r>
            <a:r>
              <a:rPr lang="en-US" sz="2000" dirty="0">
                <a:solidFill>
                  <a:srgbClr val="0066FF"/>
                </a:solidFill>
                <a:latin typeface="Arial" pitchFamily="34" charset="0"/>
              </a:rPr>
              <a:t>  	</a:t>
            </a:r>
            <a:r>
              <a:rPr lang="en-US" sz="2000" dirty="0">
                <a:latin typeface="Arial" pitchFamily="34" charset="0"/>
              </a:rPr>
              <a:t>: Length</a:t>
            </a:r>
            <a:r>
              <a:rPr lang="en-US" sz="2000" dirty="0">
                <a:solidFill>
                  <a:srgbClr val="FF0000"/>
                </a:solidFill>
                <a:latin typeface="Arial" pitchFamily="34" charset="0"/>
              </a:rPr>
              <a:t> </a:t>
            </a:r>
          </a:p>
          <a:p>
            <a:pPr defTabSz="571500" eaLnBrk="0" hangingPunct="0">
              <a:spcBef>
                <a:spcPct val="50000"/>
              </a:spcBef>
            </a:pPr>
            <a:r>
              <a:rPr lang="en-US" sz="2000" dirty="0">
                <a:solidFill>
                  <a:srgbClr val="CC0000"/>
                </a:solidFill>
                <a:latin typeface="Arial" pitchFamily="34" charset="0"/>
              </a:rPr>
              <a:t>kg</a:t>
            </a:r>
            <a:r>
              <a:rPr lang="en-US" sz="2000" dirty="0">
                <a:solidFill>
                  <a:srgbClr val="0066FF"/>
                </a:solidFill>
                <a:latin typeface="Arial" pitchFamily="34" charset="0"/>
              </a:rPr>
              <a:t> 	</a:t>
            </a:r>
            <a:r>
              <a:rPr lang="en-US" sz="2000" dirty="0">
                <a:latin typeface="Arial" pitchFamily="34" charset="0"/>
              </a:rPr>
              <a:t>: Mass</a:t>
            </a:r>
          </a:p>
          <a:p>
            <a:pPr defTabSz="571500" eaLnBrk="0" hangingPunct="0">
              <a:spcBef>
                <a:spcPct val="50000"/>
              </a:spcBef>
            </a:pPr>
            <a:r>
              <a:rPr lang="en-US" sz="2000" dirty="0">
                <a:solidFill>
                  <a:srgbClr val="CC0000"/>
                </a:solidFill>
                <a:latin typeface="Arial" pitchFamily="34" charset="0"/>
              </a:rPr>
              <a:t>s</a:t>
            </a:r>
            <a:r>
              <a:rPr lang="en-US" sz="2000" dirty="0">
                <a:solidFill>
                  <a:srgbClr val="0066FF"/>
                </a:solidFill>
                <a:latin typeface="Arial" pitchFamily="34" charset="0"/>
              </a:rPr>
              <a:t>   	</a:t>
            </a:r>
            <a:r>
              <a:rPr lang="en-US" sz="2000" dirty="0">
                <a:latin typeface="Arial" pitchFamily="34" charset="0"/>
              </a:rPr>
              <a:t>: Time</a:t>
            </a:r>
          </a:p>
          <a:p>
            <a:pPr defTabSz="571500" eaLnBrk="0" hangingPunct="0">
              <a:spcBef>
                <a:spcPct val="50000"/>
              </a:spcBef>
            </a:pPr>
            <a:r>
              <a:rPr lang="en-US" sz="2000" dirty="0">
                <a:solidFill>
                  <a:srgbClr val="CC0000"/>
                </a:solidFill>
                <a:latin typeface="Arial" pitchFamily="34" charset="0"/>
              </a:rPr>
              <a:t>A</a:t>
            </a:r>
            <a:r>
              <a:rPr lang="en-US" sz="2000" dirty="0">
                <a:solidFill>
                  <a:srgbClr val="FF6600"/>
                </a:solidFill>
                <a:latin typeface="Arial" pitchFamily="34" charset="0"/>
              </a:rPr>
              <a:t>  </a:t>
            </a:r>
            <a:r>
              <a:rPr lang="en-US" sz="2000" dirty="0">
                <a:solidFill>
                  <a:srgbClr val="0066FF"/>
                </a:solidFill>
                <a:latin typeface="Arial" pitchFamily="34" charset="0"/>
              </a:rPr>
              <a:t>	</a:t>
            </a:r>
            <a:r>
              <a:rPr lang="en-US" sz="2000" dirty="0">
                <a:latin typeface="Arial" pitchFamily="34" charset="0"/>
              </a:rPr>
              <a:t>: Electrical Current</a:t>
            </a:r>
          </a:p>
          <a:p>
            <a:pPr defTabSz="571500" eaLnBrk="0" hangingPunct="0">
              <a:spcBef>
                <a:spcPct val="50000"/>
              </a:spcBef>
            </a:pPr>
            <a:r>
              <a:rPr lang="en-US" sz="2000" dirty="0">
                <a:solidFill>
                  <a:srgbClr val="C00000"/>
                </a:solidFill>
                <a:latin typeface="Arial" pitchFamily="34" charset="0"/>
              </a:rPr>
              <a:t>K</a:t>
            </a:r>
            <a:r>
              <a:rPr lang="en-US" sz="2000" dirty="0">
                <a:solidFill>
                  <a:srgbClr val="FF0000"/>
                </a:solidFill>
                <a:latin typeface="Arial" pitchFamily="34" charset="0"/>
              </a:rPr>
              <a:t> </a:t>
            </a:r>
            <a:r>
              <a:rPr lang="en-US" sz="2000" dirty="0">
                <a:solidFill>
                  <a:srgbClr val="0066FF"/>
                </a:solidFill>
                <a:latin typeface="Arial" pitchFamily="34" charset="0"/>
              </a:rPr>
              <a:t> 	</a:t>
            </a:r>
            <a:r>
              <a:rPr lang="en-US" sz="2000" dirty="0">
                <a:latin typeface="Arial" pitchFamily="34" charset="0"/>
              </a:rPr>
              <a:t>: Thermodynamic Temperature</a:t>
            </a:r>
          </a:p>
          <a:p>
            <a:pPr defTabSz="571500" eaLnBrk="0" hangingPunct="0">
              <a:spcBef>
                <a:spcPct val="50000"/>
              </a:spcBef>
            </a:pPr>
            <a:r>
              <a:rPr lang="en-US" sz="2000" dirty="0">
                <a:solidFill>
                  <a:srgbClr val="CC0000"/>
                </a:solidFill>
                <a:latin typeface="Arial" pitchFamily="34" charset="0"/>
              </a:rPr>
              <a:t>mol</a:t>
            </a:r>
            <a:r>
              <a:rPr lang="en-US" sz="2000" dirty="0">
                <a:solidFill>
                  <a:srgbClr val="0066FF"/>
                </a:solidFill>
                <a:latin typeface="Arial" pitchFamily="34" charset="0"/>
              </a:rPr>
              <a:t>	</a:t>
            </a:r>
            <a:r>
              <a:rPr lang="en-US" sz="2000" dirty="0">
                <a:latin typeface="Arial" pitchFamily="34" charset="0"/>
              </a:rPr>
              <a:t>: Amount of Substance</a:t>
            </a:r>
          </a:p>
          <a:p>
            <a:pPr defTabSz="571500" eaLnBrk="0" hangingPunct="0">
              <a:spcBef>
                <a:spcPct val="50000"/>
              </a:spcBef>
            </a:pPr>
            <a:r>
              <a:rPr lang="en-US" sz="2000" dirty="0" err="1">
                <a:solidFill>
                  <a:srgbClr val="CC0000"/>
                </a:solidFill>
                <a:latin typeface="Arial" pitchFamily="34" charset="0"/>
              </a:rPr>
              <a:t>cd</a:t>
            </a:r>
            <a:r>
              <a:rPr lang="en-US" sz="2000" dirty="0">
                <a:solidFill>
                  <a:srgbClr val="0066FF"/>
                </a:solidFill>
                <a:latin typeface="Arial" pitchFamily="34" charset="0"/>
              </a:rPr>
              <a:t> 	</a:t>
            </a:r>
            <a:r>
              <a:rPr lang="en-US" sz="2000" dirty="0">
                <a:latin typeface="Arial" pitchFamily="34" charset="0"/>
              </a:rPr>
              <a:t>: Luminous Intensity</a:t>
            </a:r>
            <a:r>
              <a:rPr lang="en-US" sz="2000" dirty="0">
                <a:solidFill>
                  <a:srgbClr val="0066FF"/>
                </a:solidFill>
                <a:latin typeface="Arial" pitchFamily="34" charset="0"/>
              </a:rPr>
              <a:t> </a:t>
            </a:r>
          </a:p>
        </p:txBody>
      </p:sp>
      <p:pic>
        <p:nvPicPr>
          <p:cNvPr id="16389" name="Picture 1028"/>
          <p:cNvPicPr>
            <a:picLocks noChangeAspect="1" noChangeArrowheads="1"/>
          </p:cNvPicPr>
          <p:nvPr/>
        </p:nvPicPr>
        <p:blipFill>
          <a:blip r:embed="rId2" cstate="print"/>
          <a:srcRect/>
          <a:stretch>
            <a:fillRect/>
          </a:stretch>
        </p:blipFill>
        <p:spPr bwMode="auto">
          <a:xfrm>
            <a:off x="197574" y="850655"/>
            <a:ext cx="4014386" cy="5632852"/>
          </a:xfrm>
          <a:prstGeom prst="rect">
            <a:avLst/>
          </a:prstGeom>
          <a:noFill/>
          <a:ln w="9525">
            <a:noFill/>
            <a:miter lim="800000"/>
            <a:headEnd/>
            <a:tailEnd/>
          </a:ln>
        </p:spPr>
      </p:pic>
      <p:sp>
        <p:nvSpPr>
          <p:cNvPr id="16390" name="AutoShape 1030"/>
          <p:cNvSpPr>
            <a:spLocks/>
          </p:cNvSpPr>
          <p:nvPr/>
        </p:nvSpPr>
        <p:spPr bwMode="auto">
          <a:xfrm>
            <a:off x="4283968" y="6453336"/>
            <a:ext cx="4104456" cy="360040"/>
          </a:xfrm>
          <a:prstGeom prst="callout1">
            <a:avLst>
              <a:gd name="adj1" fmla="val 18750"/>
              <a:gd name="adj2" fmla="val -1222"/>
              <a:gd name="adj3" fmla="val -66667"/>
              <a:gd name="adj4" fmla="val -7958"/>
            </a:avLst>
          </a:prstGeom>
          <a:noFill/>
          <a:ln w="9525">
            <a:solidFill>
              <a:schemeClr val="tx2"/>
            </a:solidFill>
            <a:miter lim="800000"/>
            <a:headEnd/>
            <a:tailEnd/>
          </a:ln>
        </p:spPr>
        <p:txBody>
          <a:bodyPr/>
          <a:lstStyle/>
          <a:p>
            <a:r>
              <a:rPr lang="en-US" sz="1200" dirty="0">
                <a:latin typeface="Arial" pitchFamily="34" charset="0"/>
              </a:rPr>
              <a:t>SI  Brochure is available on BIPM web-site: www.bipm.org</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defRPr/>
            </a:pPr>
            <a:r>
              <a:rPr lang="en-US" sz="3600" b="0" dirty="0" smtClean="0">
                <a:latin typeface="Futura Bk BT" pitchFamily="34" charset="0"/>
                <a:cs typeface="+mj-cs"/>
              </a:rPr>
              <a:t>SI Base Units</a:t>
            </a:r>
          </a:p>
        </p:txBody>
      </p:sp>
      <p:graphicFrame>
        <p:nvGraphicFramePr>
          <p:cNvPr id="7" name="Table 6"/>
          <p:cNvGraphicFramePr>
            <a:graphicFrameLocks noGrp="1"/>
          </p:cNvGraphicFramePr>
          <p:nvPr/>
        </p:nvGraphicFramePr>
        <p:xfrm>
          <a:off x="714348" y="1214422"/>
          <a:ext cx="7786743" cy="4992557"/>
        </p:xfrm>
        <a:graphic>
          <a:graphicData uri="http://schemas.openxmlformats.org/drawingml/2006/table">
            <a:tbl>
              <a:tblPr firstRow="1" bandRow="1">
                <a:tableStyleId>{21E4AEA4-8DFA-4A89-87EB-49C32662AFE0}</a:tableStyleId>
              </a:tblPr>
              <a:tblGrid>
                <a:gridCol w="2831108"/>
                <a:gridCol w="1408341"/>
                <a:gridCol w="1989946"/>
                <a:gridCol w="1557348"/>
              </a:tblGrid>
              <a:tr h="485632">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noProof="0" smtClean="0">
                          <a:ln>
                            <a:noFill/>
                          </a:ln>
                          <a:effectLst/>
                          <a:latin typeface="Futura Bk BT"/>
                          <a:cs typeface="Arial" pitchFamily="34" charset="0"/>
                        </a:rPr>
                        <a:t>Base Quantity</a:t>
                      </a:r>
                      <a:endParaRPr kumimoji="0" lang="en-US" sz="2000" b="1" i="0" u="none" strike="noStrike" cap="none" normalizeH="0" baseline="0" noProof="0" smtClean="0">
                        <a:ln>
                          <a:noFill/>
                        </a:ln>
                        <a:solidFill>
                          <a:schemeClr val="bg1"/>
                        </a:solidFill>
                        <a:effectLst/>
                        <a:latin typeface="Futura Bk BT"/>
                        <a:cs typeface="Arial" pitchFamily="34" charset="0"/>
                      </a:endParaRPr>
                    </a:p>
                  </a:txBody>
                  <a:tcPr marL="36000" marR="36000" marT="36000" marB="36000" anchor="ctr" horzOverflow="overflow"/>
                </a:tc>
                <a:tc hMerge="1">
                  <a:txBody>
                    <a:bodyPr/>
                    <a:lstStyle/>
                    <a:p>
                      <a:endParaRPr lang="en-US"/>
                    </a:p>
                  </a:txBody>
                  <a:tcPr/>
                </a:tc>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noProof="0" smtClean="0">
                          <a:ln>
                            <a:noFill/>
                          </a:ln>
                          <a:effectLst/>
                          <a:latin typeface="Futura Bk BT"/>
                          <a:cs typeface="Arial" pitchFamily="34" charset="0"/>
                        </a:rPr>
                        <a:t>SI Basic Unit</a:t>
                      </a:r>
                      <a:endParaRPr kumimoji="0" lang="en-US" sz="2000" b="1" i="0" u="none" strike="noStrike" cap="none" normalizeH="0" baseline="0" noProof="0" smtClean="0">
                        <a:ln>
                          <a:noFill/>
                        </a:ln>
                        <a:solidFill>
                          <a:schemeClr val="bg1"/>
                        </a:solidFill>
                        <a:effectLst/>
                        <a:latin typeface="Futura Bk BT"/>
                        <a:cs typeface="Arial" pitchFamily="34" charset="0"/>
                      </a:endParaRPr>
                    </a:p>
                  </a:txBody>
                  <a:tcPr marL="36000" marR="36000" marT="36000" marB="36000" anchor="ctr" horzOverflow="overflow"/>
                </a:tc>
                <a:tc hMerge="1">
                  <a:txBody>
                    <a:bodyPr/>
                    <a:lstStyle/>
                    <a:p>
                      <a:endParaRPr lang="en-US"/>
                    </a:p>
                  </a:txBody>
                  <a:tcPr/>
                </a:tc>
              </a:tr>
              <a:tr h="485632">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u="none" strike="noStrike" cap="none" normalizeH="0" baseline="0" noProof="0" smtClean="0">
                          <a:ln>
                            <a:noFill/>
                          </a:ln>
                          <a:solidFill>
                            <a:schemeClr val="bg1"/>
                          </a:solidFill>
                          <a:effectLst/>
                          <a:latin typeface="Futura Bk BT"/>
                          <a:cs typeface="Arial" pitchFamily="34" charset="0"/>
                        </a:rPr>
                        <a:t>Name</a:t>
                      </a:r>
                      <a:endParaRPr kumimoji="0" lang="en-US" sz="2000" b="1" i="0" u="none" strike="noStrike" cap="none" normalizeH="0" baseline="0" noProof="0" smtClean="0">
                        <a:ln>
                          <a:noFill/>
                        </a:ln>
                        <a:solidFill>
                          <a:schemeClr val="bg1"/>
                        </a:solidFill>
                        <a:effectLst/>
                        <a:latin typeface="Futura Bk BT"/>
                        <a:cs typeface="Arial" pitchFamily="34" charset="0"/>
                      </a:endParaRPr>
                    </a:p>
                  </a:txBody>
                  <a:tcPr marL="36000" marR="36000" marT="36000" marB="36000" anchor="ctr" horzOverflow="overflow">
                    <a:solidFill>
                      <a:srgbClr val="C0504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u="none" strike="noStrike" cap="none" normalizeH="0" baseline="0" noProof="0" smtClean="0">
                          <a:ln>
                            <a:noFill/>
                          </a:ln>
                          <a:solidFill>
                            <a:schemeClr val="bg1"/>
                          </a:solidFill>
                          <a:effectLst/>
                          <a:latin typeface="Futura Bk BT"/>
                          <a:cs typeface="Arial" pitchFamily="34" charset="0"/>
                        </a:rPr>
                        <a:t>Symbol</a:t>
                      </a:r>
                      <a:endParaRPr kumimoji="0" lang="en-US" sz="2000" b="1" i="0" u="none" strike="noStrike" cap="none" normalizeH="0" baseline="0" noProof="0" smtClean="0">
                        <a:ln>
                          <a:noFill/>
                        </a:ln>
                        <a:solidFill>
                          <a:schemeClr val="bg1"/>
                        </a:solidFill>
                        <a:effectLst/>
                        <a:latin typeface="Futura Bk BT"/>
                        <a:cs typeface="Arial" pitchFamily="34" charset="0"/>
                      </a:endParaRPr>
                    </a:p>
                  </a:txBody>
                  <a:tcPr marL="36000" marR="36000" marT="36000" marB="36000" anchor="ctr" horzOverflow="overflow">
                    <a:solidFill>
                      <a:srgbClr val="C0504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u="none" strike="noStrike" cap="none" normalizeH="0" baseline="0" noProof="0" smtClean="0">
                          <a:ln>
                            <a:noFill/>
                          </a:ln>
                          <a:solidFill>
                            <a:schemeClr val="bg1"/>
                          </a:solidFill>
                          <a:effectLst/>
                          <a:latin typeface="Futura Bk BT"/>
                          <a:cs typeface="Arial" pitchFamily="34" charset="0"/>
                        </a:rPr>
                        <a:t>Name</a:t>
                      </a:r>
                      <a:endParaRPr kumimoji="0" lang="en-US" sz="2000" b="1" i="0" u="none" strike="noStrike" cap="none" normalizeH="0" baseline="0" noProof="0" smtClean="0">
                        <a:ln>
                          <a:noFill/>
                        </a:ln>
                        <a:solidFill>
                          <a:schemeClr val="bg1"/>
                        </a:solidFill>
                        <a:effectLst/>
                        <a:latin typeface="Futura Bk BT"/>
                        <a:cs typeface="Arial" pitchFamily="34" charset="0"/>
                      </a:endParaRPr>
                    </a:p>
                  </a:txBody>
                  <a:tcPr marL="36000" marR="36000" marT="36000" marB="36000" anchor="ctr" horzOverflow="overflow">
                    <a:solidFill>
                      <a:srgbClr val="C0504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u="none" strike="noStrike" cap="none" normalizeH="0" baseline="0" noProof="0" smtClean="0">
                          <a:ln>
                            <a:noFill/>
                          </a:ln>
                          <a:solidFill>
                            <a:schemeClr val="bg1"/>
                          </a:solidFill>
                          <a:effectLst/>
                          <a:latin typeface="Futura Bk BT"/>
                          <a:cs typeface="Arial" pitchFamily="34" charset="0"/>
                        </a:rPr>
                        <a:t>Symbol</a:t>
                      </a:r>
                      <a:endParaRPr kumimoji="0" lang="en-US" sz="2000" b="1" i="0" u="none" strike="noStrike" cap="none" normalizeH="0" baseline="0" noProof="0" smtClean="0">
                        <a:ln>
                          <a:noFill/>
                        </a:ln>
                        <a:solidFill>
                          <a:schemeClr val="bg1"/>
                        </a:solidFill>
                        <a:effectLst/>
                        <a:latin typeface="Futura Bk BT"/>
                        <a:cs typeface="Arial" pitchFamily="34" charset="0"/>
                      </a:endParaRPr>
                    </a:p>
                  </a:txBody>
                  <a:tcPr marL="36000" marR="36000" marT="36000" marB="36000" anchor="ctr" horzOverflow="overflow">
                    <a:solidFill>
                      <a:srgbClr val="C0504D"/>
                    </a:solidFill>
                  </a:tcPr>
                </a:tc>
              </a:tr>
              <a:tr h="6129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noProof="0" smtClean="0">
                          <a:ln>
                            <a:noFill/>
                          </a:ln>
                          <a:effectLst/>
                          <a:latin typeface="Futura Bk BT"/>
                          <a:cs typeface="Arial" pitchFamily="34" charset="0"/>
                        </a:rPr>
                        <a:t>Length</a:t>
                      </a:r>
                      <a:endParaRPr kumimoji="0" lang="en-US" sz="2000" b="0" i="0" u="none" strike="noStrike" cap="none" normalizeH="0" baseline="0" noProof="0" smtClean="0">
                        <a:ln>
                          <a:noFill/>
                        </a:ln>
                        <a:solidFill>
                          <a:srgbClr val="000000"/>
                        </a:solidFill>
                        <a:effectLst/>
                        <a:latin typeface="Futura Bk BT"/>
                        <a:cs typeface="Arial" pitchFamily="34" charset="0"/>
                      </a:endParaRPr>
                    </a:p>
                  </a:txBody>
                  <a:tcPr marL="36000" marR="36000" marT="36000" marB="36000"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i="1" u="none" strike="noStrike" cap="none" normalizeH="0" baseline="0" noProof="0" smtClean="0">
                          <a:ln>
                            <a:noFill/>
                          </a:ln>
                          <a:effectLst/>
                          <a:latin typeface="Futura Bk BT"/>
                          <a:cs typeface="Times" pitchFamily="18" charset="0"/>
                        </a:rPr>
                        <a:t>l,</a:t>
                      </a:r>
                      <a:r>
                        <a:rPr kumimoji="0" lang="en-US" sz="2000" i="1" u="none" strike="noStrike" cap="none" normalizeH="0" baseline="0" noProof="0" smtClean="0">
                          <a:ln>
                            <a:noFill/>
                          </a:ln>
                          <a:effectLst/>
                          <a:latin typeface="Times" pitchFamily="18" charset="0"/>
                          <a:cs typeface="Times" pitchFamily="18" charset="0"/>
                        </a:rPr>
                        <a:t> </a:t>
                      </a:r>
                      <a:r>
                        <a:rPr kumimoji="0" lang="en-US" sz="2000" i="1" u="none" strike="noStrike" cap="none" normalizeH="0" baseline="0" noProof="0" smtClean="0">
                          <a:ln>
                            <a:noFill/>
                          </a:ln>
                          <a:effectLst/>
                          <a:latin typeface="Futura Bk BT"/>
                          <a:cs typeface="Times" pitchFamily="18" charset="0"/>
                        </a:rPr>
                        <a:t>x, r</a:t>
                      </a:r>
                      <a:endParaRPr kumimoji="0" lang="en-US" sz="2000" b="0" i="1" u="none" strike="noStrike" cap="none" normalizeH="0" baseline="0" noProof="0" smtClean="0">
                        <a:ln>
                          <a:noFill/>
                        </a:ln>
                        <a:solidFill>
                          <a:srgbClr val="000000"/>
                        </a:solidFill>
                        <a:effectLst/>
                        <a:latin typeface="Futura Bk BT"/>
                        <a:cs typeface="Times" pitchFamily="18" charset="0"/>
                      </a:endParaRPr>
                    </a:p>
                  </a:txBody>
                  <a:tcPr marL="36000" marR="36000" marT="36000" marB="36000"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noProof="0" smtClean="0">
                          <a:ln>
                            <a:noFill/>
                          </a:ln>
                          <a:effectLst/>
                          <a:latin typeface="Futura Bk BT"/>
                          <a:cs typeface="Arial" pitchFamily="34" charset="0"/>
                        </a:rPr>
                        <a:t>meter</a:t>
                      </a:r>
                      <a:endParaRPr kumimoji="0" lang="en-US" sz="2000" b="0" i="0" u="none" strike="noStrike" cap="none" normalizeH="0" baseline="0" noProof="0" smtClean="0">
                        <a:ln>
                          <a:noFill/>
                        </a:ln>
                        <a:solidFill>
                          <a:srgbClr val="000000"/>
                        </a:solidFill>
                        <a:effectLst/>
                        <a:latin typeface="Futura Bk BT"/>
                        <a:cs typeface="Arial" pitchFamily="34" charset="0"/>
                      </a:endParaRPr>
                    </a:p>
                  </a:txBody>
                  <a:tcPr marL="36000" marR="36000" marT="36000" marB="36000"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noProof="0" smtClean="0">
                          <a:ln>
                            <a:noFill/>
                          </a:ln>
                          <a:effectLst/>
                          <a:latin typeface="Futura Bk BT"/>
                          <a:cs typeface="Arial" pitchFamily="34" charset="0"/>
                        </a:rPr>
                        <a:t>m</a:t>
                      </a:r>
                      <a:endParaRPr kumimoji="0" lang="en-US" sz="2000" b="0" i="0" u="none" strike="noStrike" cap="none" normalizeH="0" baseline="0" noProof="0" smtClean="0">
                        <a:ln>
                          <a:noFill/>
                        </a:ln>
                        <a:solidFill>
                          <a:srgbClr val="000000"/>
                        </a:solidFill>
                        <a:effectLst/>
                        <a:latin typeface="Futura Bk BT"/>
                        <a:cs typeface="Arial" pitchFamily="34" charset="0"/>
                      </a:endParaRPr>
                    </a:p>
                  </a:txBody>
                  <a:tcPr marL="36000" marR="36000" marT="36000" marB="36000" anchor="ctr" horzOverflow="overflow"/>
                </a:tc>
              </a:tr>
              <a:tr h="48563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noProof="0" smtClean="0">
                          <a:ln>
                            <a:noFill/>
                          </a:ln>
                          <a:effectLst/>
                          <a:latin typeface="Futura Bk BT"/>
                          <a:cs typeface="Arial" pitchFamily="34" charset="0"/>
                        </a:rPr>
                        <a:t>Mass</a:t>
                      </a:r>
                      <a:endParaRPr kumimoji="0" lang="en-US" sz="2000" b="0" i="0" u="none" strike="noStrike" cap="none" normalizeH="0" baseline="0" noProof="0" smtClean="0">
                        <a:ln>
                          <a:noFill/>
                        </a:ln>
                        <a:solidFill>
                          <a:srgbClr val="000000"/>
                        </a:solidFill>
                        <a:effectLst/>
                        <a:latin typeface="Futura Bk BT"/>
                        <a:cs typeface="Arial" pitchFamily="34" charset="0"/>
                      </a:endParaRPr>
                    </a:p>
                  </a:txBody>
                  <a:tcPr marL="36000" marR="36000" marT="36000" marB="36000"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i="1" u="none" strike="noStrike" cap="none" normalizeH="0" baseline="0" noProof="0" smtClean="0">
                          <a:ln>
                            <a:noFill/>
                          </a:ln>
                          <a:effectLst/>
                          <a:latin typeface="Times" pitchFamily="18" charset="0"/>
                          <a:cs typeface="Times" pitchFamily="18" charset="0"/>
                        </a:rPr>
                        <a:t>m</a:t>
                      </a:r>
                      <a:endParaRPr kumimoji="0" lang="en-US" sz="2000" b="0" i="1" u="none" strike="noStrike" cap="none" normalizeH="0" baseline="0" noProof="0" smtClean="0">
                        <a:ln>
                          <a:noFill/>
                        </a:ln>
                        <a:solidFill>
                          <a:srgbClr val="000000"/>
                        </a:solidFill>
                        <a:effectLst/>
                        <a:latin typeface="Futura Bk BT"/>
                        <a:cs typeface="Times" pitchFamily="18" charset="0"/>
                      </a:endParaRPr>
                    </a:p>
                  </a:txBody>
                  <a:tcPr marL="36000" marR="36000" marT="36000" marB="36000"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noProof="0" smtClean="0">
                          <a:ln>
                            <a:noFill/>
                          </a:ln>
                          <a:effectLst/>
                          <a:latin typeface="Futura Bk BT"/>
                          <a:cs typeface="Arial" pitchFamily="34" charset="0"/>
                        </a:rPr>
                        <a:t>kilogram</a:t>
                      </a:r>
                      <a:endParaRPr kumimoji="0" lang="en-US" sz="2000" b="0" i="0" u="none" strike="noStrike" cap="none" normalizeH="0" baseline="0" noProof="0" smtClean="0">
                        <a:ln>
                          <a:noFill/>
                        </a:ln>
                        <a:solidFill>
                          <a:srgbClr val="000000"/>
                        </a:solidFill>
                        <a:effectLst/>
                        <a:latin typeface="Futura Bk BT"/>
                        <a:cs typeface="Arial" pitchFamily="34" charset="0"/>
                      </a:endParaRPr>
                    </a:p>
                  </a:txBody>
                  <a:tcPr marL="36000" marR="36000" marT="36000" marB="36000"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noProof="0" smtClean="0">
                          <a:ln>
                            <a:noFill/>
                          </a:ln>
                          <a:effectLst/>
                          <a:latin typeface="Futura Bk BT"/>
                          <a:cs typeface="Arial" pitchFamily="34" charset="0"/>
                        </a:rPr>
                        <a:t>kg</a:t>
                      </a:r>
                      <a:endParaRPr kumimoji="0" lang="en-US" sz="2000" b="0" i="0" u="none" strike="noStrike" cap="none" normalizeH="0" baseline="0" noProof="0" smtClean="0">
                        <a:ln>
                          <a:noFill/>
                        </a:ln>
                        <a:solidFill>
                          <a:srgbClr val="000000"/>
                        </a:solidFill>
                        <a:effectLst/>
                        <a:latin typeface="Futura Bk BT"/>
                        <a:cs typeface="Arial" pitchFamily="34" charset="0"/>
                      </a:endParaRPr>
                    </a:p>
                  </a:txBody>
                  <a:tcPr marL="36000" marR="36000" marT="36000" marB="36000" anchor="ctr" horzOverflow="overflow"/>
                </a:tc>
              </a:tr>
              <a:tr h="48563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noProof="0" smtClean="0">
                          <a:ln>
                            <a:noFill/>
                          </a:ln>
                          <a:effectLst/>
                          <a:latin typeface="Futura Bk BT"/>
                          <a:cs typeface="Arial" pitchFamily="34" charset="0"/>
                        </a:rPr>
                        <a:t>Time, duration</a:t>
                      </a:r>
                      <a:endParaRPr kumimoji="0" lang="en-US" sz="2000" b="0" i="0" u="none" strike="noStrike" cap="none" normalizeH="0" baseline="0" noProof="0" smtClean="0">
                        <a:ln>
                          <a:noFill/>
                        </a:ln>
                        <a:solidFill>
                          <a:srgbClr val="000000"/>
                        </a:solidFill>
                        <a:effectLst/>
                        <a:latin typeface="Futura Bk BT"/>
                        <a:cs typeface="Arial" pitchFamily="34" charset="0"/>
                      </a:endParaRPr>
                    </a:p>
                  </a:txBody>
                  <a:tcPr marL="36000" marR="36000" marT="36000" marB="36000"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i="1" u="none" strike="noStrike" cap="none" normalizeH="0" baseline="0" noProof="0" smtClean="0">
                          <a:ln>
                            <a:noFill/>
                          </a:ln>
                          <a:effectLst/>
                          <a:latin typeface="Futura Bk BT"/>
                          <a:cs typeface="Times" pitchFamily="18" charset="0"/>
                        </a:rPr>
                        <a:t>t</a:t>
                      </a:r>
                      <a:endParaRPr kumimoji="0" lang="en-US" sz="2000" b="0" i="1" u="none" strike="noStrike" cap="none" normalizeH="0" baseline="0" noProof="0" smtClean="0">
                        <a:ln>
                          <a:noFill/>
                        </a:ln>
                        <a:solidFill>
                          <a:srgbClr val="000000"/>
                        </a:solidFill>
                        <a:effectLst/>
                        <a:latin typeface="Futura Bk BT"/>
                        <a:cs typeface="Times" pitchFamily="18" charset="0"/>
                      </a:endParaRPr>
                    </a:p>
                  </a:txBody>
                  <a:tcPr marL="36000" marR="36000" marT="36000" marB="36000"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noProof="0" smtClean="0">
                          <a:ln>
                            <a:noFill/>
                          </a:ln>
                          <a:effectLst/>
                          <a:latin typeface="Futura Bk BT"/>
                          <a:cs typeface="Arial" pitchFamily="34" charset="0"/>
                        </a:rPr>
                        <a:t>second</a:t>
                      </a:r>
                      <a:endParaRPr kumimoji="0" lang="en-US" sz="2000" b="0" i="0" u="none" strike="noStrike" cap="none" normalizeH="0" baseline="0" noProof="0" smtClean="0">
                        <a:ln>
                          <a:noFill/>
                        </a:ln>
                        <a:solidFill>
                          <a:srgbClr val="000000"/>
                        </a:solidFill>
                        <a:effectLst/>
                        <a:latin typeface="Futura Bk BT"/>
                        <a:cs typeface="Arial" pitchFamily="34" charset="0"/>
                      </a:endParaRPr>
                    </a:p>
                  </a:txBody>
                  <a:tcPr marL="36000" marR="36000" marT="36000" marB="36000"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noProof="0" smtClean="0">
                          <a:ln>
                            <a:noFill/>
                          </a:ln>
                          <a:effectLst/>
                          <a:latin typeface="Futura Bk BT"/>
                          <a:cs typeface="Arial" pitchFamily="34" charset="0"/>
                        </a:rPr>
                        <a:t>s</a:t>
                      </a:r>
                      <a:endParaRPr kumimoji="0" lang="en-US" sz="2000" b="0" i="0" u="none" strike="noStrike" cap="none" normalizeH="0" baseline="0" noProof="0" smtClean="0">
                        <a:ln>
                          <a:noFill/>
                        </a:ln>
                        <a:solidFill>
                          <a:srgbClr val="000000"/>
                        </a:solidFill>
                        <a:effectLst/>
                        <a:latin typeface="Futura Bk BT"/>
                        <a:cs typeface="Arial" pitchFamily="34" charset="0"/>
                      </a:endParaRPr>
                    </a:p>
                  </a:txBody>
                  <a:tcPr marL="36000" marR="36000" marT="36000" marB="36000" anchor="ctr" horzOverflow="overflow"/>
                </a:tc>
              </a:tr>
              <a:tr h="48563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noProof="0" smtClean="0">
                          <a:ln>
                            <a:noFill/>
                          </a:ln>
                          <a:effectLst/>
                          <a:latin typeface="Futura Bk BT"/>
                          <a:cs typeface="Arial" pitchFamily="34" charset="0"/>
                        </a:rPr>
                        <a:t>Electric current</a:t>
                      </a:r>
                      <a:endParaRPr kumimoji="0" lang="en-US" sz="2000" b="0" i="0" u="none" strike="noStrike" cap="none" normalizeH="0" baseline="0" noProof="0" smtClean="0">
                        <a:ln>
                          <a:noFill/>
                        </a:ln>
                        <a:solidFill>
                          <a:srgbClr val="000000"/>
                        </a:solidFill>
                        <a:effectLst/>
                        <a:latin typeface="Futura Bk BT"/>
                        <a:cs typeface="Arial" pitchFamily="34" charset="0"/>
                      </a:endParaRPr>
                    </a:p>
                  </a:txBody>
                  <a:tcPr marL="36000" marR="36000" marT="36000" marB="36000"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i="1" u="none" strike="noStrike" cap="none" normalizeH="0" baseline="0" noProof="0" smtClean="0">
                          <a:ln>
                            <a:noFill/>
                          </a:ln>
                          <a:effectLst/>
                          <a:latin typeface="Futura Bk BT"/>
                          <a:cs typeface="Times" pitchFamily="18" charset="0"/>
                          <a:sym typeface="Symbol" pitchFamily="18" charset="2"/>
                        </a:rPr>
                        <a:t></a:t>
                      </a:r>
                      <a:r>
                        <a:rPr kumimoji="0" lang="en-US" sz="2000" i="1" u="none" strike="noStrike" cap="none" normalizeH="0" baseline="0" noProof="0" smtClean="0">
                          <a:ln>
                            <a:noFill/>
                          </a:ln>
                          <a:effectLst/>
                          <a:latin typeface="Futura Bk BT"/>
                          <a:cs typeface="Times" pitchFamily="18" charset="0"/>
                        </a:rPr>
                        <a:t>, i</a:t>
                      </a:r>
                      <a:endParaRPr kumimoji="0" lang="en-US" sz="2000" b="0" i="1" u="none" strike="noStrike" cap="none" normalizeH="0" baseline="0" noProof="0" smtClean="0">
                        <a:ln>
                          <a:noFill/>
                        </a:ln>
                        <a:solidFill>
                          <a:srgbClr val="000000"/>
                        </a:solidFill>
                        <a:effectLst/>
                        <a:latin typeface="Futura Bk BT"/>
                        <a:cs typeface="Times" pitchFamily="18" charset="0"/>
                      </a:endParaRPr>
                    </a:p>
                  </a:txBody>
                  <a:tcPr marL="36000" marR="36000" marT="36000" marB="36000"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noProof="0" smtClean="0">
                          <a:ln>
                            <a:noFill/>
                          </a:ln>
                          <a:effectLst/>
                          <a:latin typeface="Futura Bk BT"/>
                          <a:cs typeface="Arial" pitchFamily="34" charset="0"/>
                        </a:rPr>
                        <a:t>ampere</a:t>
                      </a:r>
                      <a:endParaRPr kumimoji="0" lang="en-US" sz="2000" b="0" i="0" u="none" strike="noStrike" cap="none" normalizeH="0" baseline="0" noProof="0" smtClean="0">
                        <a:ln>
                          <a:noFill/>
                        </a:ln>
                        <a:solidFill>
                          <a:srgbClr val="000000"/>
                        </a:solidFill>
                        <a:effectLst/>
                        <a:latin typeface="Futura Bk BT"/>
                        <a:cs typeface="Arial" pitchFamily="34" charset="0"/>
                      </a:endParaRPr>
                    </a:p>
                  </a:txBody>
                  <a:tcPr marL="36000" marR="36000" marT="36000" marB="36000"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noProof="0" smtClean="0">
                          <a:ln>
                            <a:noFill/>
                          </a:ln>
                          <a:effectLst/>
                          <a:latin typeface="Futura Bk BT"/>
                          <a:cs typeface="Arial" pitchFamily="34" charset="0"/>
                        </a:rPr>
                        <a:t>A</a:t>
                      </a:r>
                      <a:endParaRPr kumimoji="0" lang="en-US" sz="2000" b="0" i="0" u="none" strike="noStrike" cap="none" normalizeH="0" baseline="0" noProof="0" smtClean="0">
                        <a:ln>
                          <a:noFill/>
                        </a:ln>
                        <a:solidFill>
                          <a:srgbClr val="000000"/>
                        </a:solidFill>
                        <a:effectLst/>
                        <a:latin typeface="Futura Bk BT"/>
                        <a:cs typeface="Arial" pitchFamily="34" charset="0"/>
                      </a:endParaRPr>
                    </a:p>
                  </a:txBody>
                  <a:tcPr marL="36000" marR="36000" marT="36000" marB="36000" anchor="ctr" horzOverflow="overflow"/>
                </a:tc>
              </a:tr>
              <a:tr h="73292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noProof="0" smtClean="0">
                          <a:ln>
                            <a:noFill/>
                          </a:ln>
                          <a:effectLst/>
                          <a:latin typeface="Futura Bk BT"/>
                          <a:cs typeface="Arial" pitchFamily="34" charset="0"/>
                        </a:rPr>
                        <a:t>Thermodynamic temperature</a:t>
                      </a:r>
                      <a:endParaRPr kumimoji="0" lang="en-US" sz="2000" b="0" i="0" u="none" strike="noStrike" cap="none" normalizeH="0" baseline="0" noProof="0" smtClean="0">
                        <a:ln>
                          <a:noFill/>
                        </a:ln>
                        <a:solidFill>
                          <a:srgbClr val="000000"/>
                        </a:solidFill>
                        <a:effectLst/>
                        <a:latin typeface="Futura Bk BT"/>
                        <a:cs typeface="Arial" pitchFamily="34" charset="0"/>
                      </a:endParaRPr>
                    </a:p>
                  </a:txBody>
                  <a:tcPr marL="36000" marR="36000" marT="36000" marB="36000"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i="1" u="none" strike="noStrike" cap="none" normalizeH="0" baseline="0" noProof="0" smtClean="0">
                          <a:ln>
                            <a:noFill/>
                          </a:ln>
                          <a:effectLst/>
                          <a:latin typeface="Futura Bk BT"/>
                          <a:cs typeface="Times" pitchFamily="18" charset="0"/>
                        </a:rPr>
                        <a:t>T</a:t>
                      </a:r>
                      <a:endParaRPr kumimoji="0" lang="en-US" sz="2000" b="0" i="1" u="none" strike="noStrike" cap="none" normalizeH="0" baseline="0" noProof="0" smtClean="0">
                        <a:ln>
                          <a:noFill/>
                        </a:ln>
                        <a:solidFill>
                          <a:srgbClr val="000000"/>
                        </a:solidFill>
                        <a:effectLst/>
                        <a:latin typeface="Futura Bk BT"/>
                        <a:cs typeface="Times" pitchFamily="18" charset="0"/>
                      </a:endParaRPr>
                    </a:p>
                  </a:txBody>
                  <a:tcPr marL="36000" marR="36000" marT="36000" marB="36000"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noProof="0" smtClean="0">
                          <a:ln>
                            <a:noFill/>
                          </a:ln>
                          <a:effectLst/>
                          <a:latin typeface="Futura Bk BT"/>
                          <a:cs typeface="Arial" pitchFamily="34" charset="0"/>
                        </a:rPr>
                        <a:t>kelvin</a:t>
                      </a:r>
                      <a:endParaRPr kumimoji="0" lang="en-US" sz="2000" b="0" i="0" u="none" strike="noStrike" cap="none" normalizeH="0" baseline="0" noProof="0" smtClean="0">
                        <a:ln>
                          <a:noFill/>
                        </a:ln>
                        <a:solidFill>
                          <a:srgbClr val="000000"/>
                        </a:solidFill>
                        <a:effectLst/>
                        <a:latin typeface="Futura Bk BT"/>
                        <a:cs typeface="Arial" pitchFamily="34" charset="0"/>
                      </a:endParaRPr>
                    </a:p>
                  </a:txBody>
                  <a:tcPr marL="36000" marR="36000" marT="36000" marB="36000"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noProof="0" smtClean="0">
                          <a:ln>
                            <a:noFill/>
                          </a:ln>
                          <a:effectLst/>
                          <a:latin typeface="Futura Bk BT"/>
                          <a:cs typeface="Arial" pitchFamily="34" charset="0"/>
                        </a:rPr>
                        <a:t>K</a:t>
                      </a:r>
                      <a:endParaRPr kumimoji="0" lang="en-US" sz="2000" b="0" i="0" u="none" strike="noStrike" cap="none" normalizeH="0" baseline="0" noProof="0" smtClean="0">
                        <a:ln>
                          <a:noFill/>
                        </a:ln>
                        <a:solidFill>
                          <a:srgbClr val="000000"/>
                        </a:solidFill>
                        <a:effectLst/>
                        <a:latin typeface="Futura Bk BT"/>
                        <a:cs typeface="Arial" pitchFamily="34" charset="0"/>
                      </a:endParaRPr>
                    </a:p>
                  </a:txBody>
                  <a:tcPr marL="36000" marR="36000" marT="36000" marB="36000" anchor="ctr" horzOverflow="overflow"/>
                </a:tc>
              </a:tr>
              <a:tr h="48563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noProof="0" smtClean="0">
                          <a:ln>
                            <a:noFill/>
                          </a:ln>
                          <a:effectLst/>
                          <a:latin typeface="Futura Bk BT"/>
                          <a:cs typeface="Arial" pitchFamily="34" charset="0"/>
                        </a:rPr>
                        <a:t>Amount of substance</a:t>
                      </a:r>
                      <a:endParaRPr kumimoji="0" lang="en-US" sz="2000" b="0" i="0" u="none" strike="noStrike" cap="none" normalizeH="0" baseline="0" noProof="0" smtClean="0">
                        <a:ln>
                          <a:noFill/>
                        </a:ln>
                        <a:solidFill>
                          <a:srgbClr val="000000"/>
                        </a:solidFill>
                        <a:effectLst/>
                        <a:latin typeface="Futura Bk BT"/>
                        <a:cs typeface="Arial" pitchFamily="34" charset="0"/>
                      </a:endParaRPr>
                    </a:p>
                  </a:txBody>
                  <a:tcPr marL="36000" marR="36000" marT="36000" marB="36000"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i="1" u="none" strike="noStrike" cap="none" normalizeH="0" baseline="0" noProof="0" smtClean="0">
                          <a:ln>
                            <a:noFill/>
                          </a:ln>
                          <a:effectLst/>
                          <a:latin typeface="Futura Bk BT"/>
                          <a:cs typeface="Times" pitchFamily="18" charset="0"/>
                        </a:rPr>
                        <a:t>n</a:t>
                      </a:r>
                      <a:endParaRPr kumimoji="0" lang="en-US" sz="2000" b="0" i="1" u="none" strike="noStrike" cap="none" normalizeH="0" baseline="0" noProof="0" smtClean="0">
                        <a:ln>
                          <a:noFill/>
                        </a:ln>
                        <a:solidFill>
                          <a:srgbClr val="000000"/>
                        </a:solidFill>
                        <a:effectLst/>
                        <a:latin typeface="Futura Bk BT"/>
                        <a:cs typeface="Times" pitchFamily="18" charset="0"/>
                      </a:endParaRPr>
                    </a:p>
                  </a:txBody>
                  <a:tcPr marL="36000" marR="36000" marT="36000" marB="36000"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noProof="0" smtClean="0">
                          <a:ln>
                            <a:noFill/>
                          </a:ln>
                          <a:effectLst/>
                          <a:latin typeface="Futura Bk BT"/>
                          <a:cs typeface="Arial" pitchFamily="34" charset="0"/>
                        </a:rPr>
                        <a:t>mole</a:t>
                      </a:r>
                      <a:endParaRPr kumimoji="0" lang="en-US" sz="2000" b="0" i="0" u="none" strike="noStrike" cap="none" normalizeH="0" baseline="0" noProof="0" smtClean="0">
                        <a:ln>
                          <a:noFill/>
                        </a:ln>
                        <a:solidFill>
                          <a:srgbClr val="000000"/>
                        </a:solidFill>
                        <a:effectLst/>
                        <a:latin typeface="Futura Bk BT"/>
                        <a:cs typeface="Arial" pitchFamily="34" charset="0"/>
                      </a:endParaRPr>
                    </a:p>
                  </a:txBody>
                  <a:tcPr marL="36000" marR="36000" marT="36000" marB="36000"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noProof="0" smtClean="0">
                          <a:ln>
                            <a:noFill/>
                          </a:ln>
                          <a:effectLst/>
                          <a:latin typeface="Futura Bk BT"/>
                          <a:cs typeface="Arial" pitchFamily="34" charset="0"/>
                        </a:rPr>
                        <a:t>mol</a:t>
                      </a:r>
                      <a:endParaRPr kumimoji="0" lang="en-US" sz="2000" b="0" i="0" u="none" strike="noStrike" cap="none" normalizeH="0" baseline="0" noProof="0" smtClean="0">
                        <a:ln>
                          <a:noFill/>
                        </a:ln>
                        <a:solidFill>
                          <a:srgbClr val="000000"/>
                        </a:solidFill>
                        <a:effectLst/>
                        <a:latin typeface="Futura Bk BT"/>
                        <a:cs typeface="Arial" pitchFamily="34" charset="0"/>
                      </a:endParaRPr>
                    </a:p>
                  </a:txBody>
                  <a:tcPr marL="36000" marR="36000" marT="36000" marB="36000" anchor="ctr" horzOverflow="overflow"/>
                </a:tc>
              </a:tr>
              <a:tr h="73292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noProof="0" smtClean="0">
                          <a:ln>
                            <a:noFill/>
                          </a:ln>
                          <a:effectLst/>
                          <a:latin typeface="Futura Bk BT"/>
                          <a:cs typeface="Arial" pitchFamily="34" charset="0"/>
                        </a:rPr>
                        <a:t>Luminous intensity</a:t>
                      </a:r>
                      <a:endParaRPr kumimoji="0" lang="en-US" sz="2000" b="0" i="0" u="none" strike="noStrike" cap="none" normalizeH="0" baseline="0" noProof="0" smtClean="0">
                        <a:ln>
                          <a:noFill/>
                        </a:ln>
                        <a:solidFill>
                          <a:srgbClr val="000000"/>
                        </a:solidFill>
                        <a:effectLst/>
                        <a:latin typeface="Futura Bk BT"/>
                        <a:cs typeface="Arial" pitchFamily="34" charset="0"/>
                      </a:endParaRPr>
                    </a:p>
                  </a:txBody>
                  <a:tcPr marL="36000" marR="36000" marT="36000" marB="36000"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i="1" u="none" strike="noStrike" cap="none" normalizeH="0" baseline="0" noProof="0" smtClean="0">
                          <a:ln>
                            <a:noFill/>
                          </a:ln>
                          <a:effectLst/>
                          <a:latin typeface="Futura Bk BT"/>
                          <a:cs typeface="Times" pitchFamily="18" charset="0"/>
                          <a:sym typeface="Symbol" pitchFamily="18" charset="2"/>
                        </a:rPr>
                        <a:t></a:t>
                      </a:r>
                      <a:r>
                        <a:rPr kumimoji="0" lang="en-US" sz="2000" i="1" u="none" strike="noStrike" cap="none" normalizeH="0" baseline="-25000" noProof="0" smtClean="0">
                          <a:ln>
                            <a:noFill/>
                          </a:ln>
                          <a:effectLst/>
                          <a:latin typeface="Futura Bk BT"/>
                          <a:cs typeface="Times" pitchFamily="18" charset="0"/>
                        </a:rPr>
                        <a:t>v</a:t>
                      </a:r>
                      <a:endParaRPr kumimoji="0" lang="en-US" sz="2000" b="0" i="1" u="none" strike="noStrike" cap="none" normalizeH="0" baseline="-25000" noProof="0" smtClean="0">
                        <a:ln>
                          <a:noFill/>
                        </a:ln>
                        <a:solidFill>
                          <a:srgbClr val="000000"/>
                        </a:solidFill>
                        <a:effectLst/>
                        <a:latin typeface="Futura Bk BT"/>
                        <a:cs typeface="Times" pitchFamily="18" charset="0"/>
                      </a:endParaRPr>
                    </a:p>
                  </a:txBody>
                  <a:tcPr marL="36000" marR="36000" marT="36000" marB="36000"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noProof="0" dirty="0" smtClean="0">
                          <a:ln>
                            <a:noFill/>
                          </a:ln>
                          <a:effectLst/>
                          <a:latin typeface="Futura Bk BT"/>
                          <a:cs typeface="Arial" pitchFamily="34" charset="0"/>
                        </a:rPr>
                        <a:t>candela</a:t>
                      </a:r>
                      <a:endParaRPr kumimoji="0" lang="en-US" sz="2000" b="0" i="0" u="none" strike="noStrike" cap="none" normalizeH="0" baseline="0" noProof="0" dirty="0" smtClean="0">
                        <a:ln>
                          <a:noFill/>
                        </a:ln>
                        <a:solidFill>
                          <a:srgbClr val="000000"/>
                        </a:solidFill>
                        <a:effectLst/>
                        <a:latin typeface="Futura Bk BT"/>
                        <a:cs typeface="Arial" pitchFamily="34" charset="0"/>
                      </a:endParaRPr>
                    </a:p>
                  </a:txBody>
                  <a:tcPr marL="36000" marR="36000" marT="36000" marB="36000"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noProof="0" dirty="0" err="1" smtClean="0">
                          <a:ln>
                            <a:noFill/>
                          </a:ln>
                          <a:effectLst/>
                          <a:latin typeface="Futura Bk BT"/>
                          <a:cs typeface="Arial" pitchFamily="34" charset="0"/>
                        </a:rPr>
                        <a:t>cd</a:t>
                      </a:r>
                      <a:endParaRPr kumimoji="0" lang="en-US" sz="2000" b="0" i="0" u="none" strike="noStrike" cap="none" normalizeH="0" baseline="0" noProof="0" dirty="0" smtClean="0">
                        <a:ln>
                          <a:noFill/>
                        </a:ln>
                        <a:solidFill>
                          <a:srgbClr val="000000"/>
                        </a:solidFill>
                        <a:effectLst/>
                        <a:latin typeface="Futura Bk BT"/>
                        <a:cs typeface="Arial" pitchFamily="34" charset="0"/>
                      </a:endParaRPr>
                    </a:p>
                  </a:txBody>
                  <a:tcPr marL="36000" marR="36000" marT="36000" marB="36000" anchor="ctr" horzOverflow="overflow"/>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pPr>
              <a:defRPr/>
            </a:pPr>
            <a:r>
              <a:rPr lang="en-US" sz="3600" b="0" dirty="0" smtClean="0">
                <a:latin typeface="Futura Bk BT" pitchFamily="34" charset="0"/>
                <a:cs typeface="+mj-cs"/>
              </a:rPr>
              <a:t>Unit of Length</a:t>
            </a:r>
          </a:p>
        </p:txBody>
      </p:sp>
      <p:sp>
        <p:nvSpPr>
          <p:cNvPr id="18436" name="Text Box 3"/>
          <p:cNvSpPr txBox="1">
            <a:spLocks noChangeArrowheads="1"/>
          </p:cNvSpPr>
          <p:nvPr/>
        </p:nvSpPr>
        <p:spPr bwMode="auto">
          <a:xfrm>
            <a:off x="179512" y="1014280"/>
            <a:ext cx="8820472" cy="3914918"/>
          </a:xfrm>
          <a:prstGeom prst="rect">
            <a:avLst/>
          </a:prstGeom>
          <a:noFill/>
          <a:ln w="9525">
            <a:noFill/>
            <a:miter lim="800000"/>
            <a:headEnd/>
            <a:tailEnd/>
          </a:ln>
        </p:spPr>
        <p:txBody>
          <a:bodyPr wrap="square">
            <a:spAutoFit/>
          </a:bodyPr>
          <a:lstStyle/>
          <a:p>
            <a:pPr marL="285750">
              <a:lnSpc>
                <a:spcPct val="120000"/>
              </a:lnSpc>
              <a:spcBef>
                <a:spcPct val="50000"/>
              </a:spcBef>
            </a:pPr>
            <a:r>
              <a:rPr lang="en-US" sz="2400" b="1" u="sng" dirty="0" smtClean="0">
                <a:solidFill>
                  <a:srgbClr val="C00000"/>
                </a:solidFill>
              </a:rPr>
              <a:t>Meter</a:t>
            </a:r>
          </a:p>
          <a:p>
            <a:pPr marL="285750">
              <a:lnSpc>
                <a:spcPct val="120000"/>
              </a:lnSpc>
              <a:spcBef>
                <a:spcPct val="50000"/>
              </a:spcBef>
            </a:pPr>
            <a:r>
              <a:rPr lang="en-US" sz="2400" dirty="0" smtClean="0">
                <a:solidFill>
                  <a:srgbClr val="C00000"/>
                </a:solidFill>
                <a:latin typeface="Futura Bk BT"/>
              </a:rPr>
              <a:t>“ </a:t>
            </a:r>
            <a:r>
              <a:rPr lang="en-US" sz="2400" dirty="0">
                <a:solidFill>
                  <a:srgbClr val="C00000"/>
                </a:solidFill>
                <a:latin typeface="Futura Bk BT"/>
              </a:rPr>
              <a:t>The </a:t>
            </a:r>
            <a:r>
              <a:rPr lang="en-US" sz="2400" dirty="0" smtClean="0">
                <a:solidFill>
                  <a:srgbClr val="C00000"/>
                </a:solidFill>
                <a:latin typeface="Futura Bk BT"/>
              </a:rPr>
              <a:t>met</a:t>
            </a:r>
            <a:r>
              <a:rPr lang="en-US" sz="2400" dirty="0" smtClean="0">
                <a:solidFill>
                  <a:srgbClr val="C00000"/>
                </a:solidFill>
              </a:rPr>
              <a:t>er</a:t>
            </a:r>
            <a:r>
              <a:rPr lang="en-US" sz="2400" dirty="0" smtClean="0">
                <a:solidFill>
                  <a:srgbClr val="C00000"/>
                </a:solidFill>
                <a:latin typeface="Futura Bk BT"/>
              </a:rPr>
              <a:t> </a:t>
            </a:r>
            <a:r>
              <a:rPr lang="en-US" sz="2400" dirty="0">
                <a:solidFill>
                  <a:srgbClr val="C00000"/>
                </a:solidFill>
                <a:latin typeface="Futura Bk BT"/>
              </a:rPr>
              <a:t>is the length of the path </a:t>
            </a:r>
            <a:r>
              <a:rPr lang="en-US" sz="2400" dirty="0" smtClean="0">
                <a:solidFill>
                  <a:srgbClr val="C00000"/>
                </a:solidFill>
                <a:latin typeface="Futura Bk BT"/>
              </a:rPr>
              <a:t>travel</a:t>
            </a:r>
            <a:r>
              <a:rPr lang="en-US" sz="2400" dirty="0" smtClean="0">
                <a:solidFill>
                  <a:srgbClr val="C00000"/>
                </a:solidFill>
              </a:rPr>
              <a:t>l</a:t>
            </a:r>
            <a:r>
              <a:rPr lang="en-US" sz="2400" dirty="0" smtClean="0">
                <a:solidFill>
                  <a:srgbClr val="C00000"/>
                </a:solidFill>
                <a:latin typeface="Futura Bk BT"/>
              </a:rPr>
              <a:t>ed by </a:t>
            </a:r>
            <a:r>
              <a:rPr lang="en-US" sz="2400" dirty="0">
                <a:solidFill>
                  <a:srgbClr val="C00000"/>
                </a:solidFill>
                <a:latin typeface="Futura Bk BT"/>
              </a:rPr>
              <a:t>light in vacuum during a time interval of </a:t>
            </a:r>
            <a:r>
              <a:rPr lang="en-US" sz="2400" dirty="0" smtClean="0">
                <a:solidFill>
                  <a:srgbClr val="C00000"/>
                </a:solidFill>
                <a:latin typeface="Futura Bk BT"/>
              </a:rPr>
              <a:t>1/299 </a:t>
            </a:r>
            <a:r>
              <a:rPr lang="en-US" sz="2400" dirty="0">
                <a:solidFill>
                  <a:srgbClr val="C00000"/>
                </a:solidFill>
                <a:latin typeface="Futura Bk BT"/>
              </a:rPr>
              <a:t>792 458 of a second  ”</a:t>
            </a:r>
          </a:p>
          <a:p>
            <a:pPr marL="285750">
              <a:lnSpc>
                <a:spcPct val="120000"/>
              </a:lnSpc>
              <a:spcBef>
                <a:spcPct val="50000"/>
              </a:spcBef>
            </a:pPr>
            <a:endParaRPr lang="en-US" sz="2000" dirty="0" smtClean="0">
              <a:latin typeface="Futura Bk BT"/>
            </a:endParaRPr>
          </a:p>
          <a:p>
            <a:pPr marL="285750">
              <a:lnSpc>
                <a:spcPct val="120000"/>
              </a:lnSpc>
              <a:spcBef>
                <a:spcPct val="50000"/>
              </a:spcBef>
            </a:pPr>
            <a:r>
              <a:rPr lang="en-US" sz="2000" dirty="0" smtClean="0">
                <a:latin typeface="Futura Bk BT"/>
              </a:rPr>
              <a:t>The </a:t>
            </a:r>
            <a:r>
              <a:rPr lang="en-US" sz="2000" dirty="0">
                <a:latin typeface="Futura Bk BT"/>
              </a:rPr>
              <a:t>meter is realized at the primary level </a:t>
            </a:r>
            <a:r>
              <a:rPr lang="en-US" sz="2000" dirty="0" smtClean="0"/>
              <a:t>i</a:t>
            </a:r>
            <a:r>
              <a:rPr lang="en-US" sz="2000" dirty="0" smtClean="0">
                <a:latin typeface="Futura Bk BT"/>
              </a:rPr>
              <a:t>n </a:t>
            </a:r>
            <a:r>
              <a:rPr lang="en-US" sz="2000" dirty="0">
                <a:latin typeface="Futura Bk BT"/>
              </a:rPr>
              <a:t>terms of the </a:t>
            </a:r>
            <a:r>
              <a:rPr lang="en-US" sz="2000" dirty="0" smtClean="0">
                <a:latin typeface="Futura Bk BT"/>
              </a:rPr>
              <a:t>wavelength </a:t>
            </a:r>
            <a:r>
              <a:rPr lang="en-US" sz="2000" dirty="0">
                <a:latin typeface="Futura Bk BT"/>
              </a:rPr>
              <a:t>of an iodine </a:t>
            </a:r>
            <a:r>
              <a:rPr lang="en-US" sz="2000" dirty="0" smtClean="0">
                <a:latin typeface="Futura Bk BT"/>
              </a:rPr>
              <a:t>stabilized </a:t>
            </a:r>
            <a:r>
              <a:rPr lang="en-US" sz="2000" dirty="0">
                <a:latin typeface="Futura Bk BT"/>
              </a:rPr>
              <a:t>Helium-Neon </a:t>
            </a:r>
            <a:r>
              <a:rPr lang="en-US" sz="2000" dirty="0" smtClean="0">
                <a:latin typeface="Futura Bk BT"/>
              </a:rPr>
              <a:t>laser. The </a:t>
            </a:r>
            <a:r>
              <a:rPr lang="en-US" sz="2000" dirty="0">
                <a:latin typeface="Futura Bk BT"/>
              </a:rPr>
              <a:t>present definition of the meter </a:t>
            </a:r>
            <a:r>
              <a:rPr lang="en-US" sz="2000" dirty="0" smtClean="0">
                <a:latin typeface="Futura Bk BT"/>
              </a:rPr>
              <a:t>was </a:t>
            </a:r>
            <a:r>
              <a:rPr lang="en-US" sz="2000" dirty="0">
                <a:latin typeface="Futura Bk BT"/>
              </a:rPr>
              <a:t>adopted by the 17th </a:t>
            </a:r>
            <a:r>
              <a:rPr lang="en-US" sz="2000" dirty="0" smtClean="0">
                <a:latin typeface="Futura Bk BT"/>
              </a:rPr>
              <a:t>CGPM </a:t>
            </a:r>
            <a:r>
              <a:rPr lang="en-US" sz="1600" dirty="0" smtClean="0">
                <a:latin typeface="Futura Bk BT"/>
              </a:rPr>
              <a:t>(1983</a:t>
            </a:r>
            <a:r>
              <a:rPr lang="en-US" sz="1600" dirty="0">
                <a:latin typeface="Futura Bk BT"/>
              </a:rPr>
              <a:t>, Resolution 1)</a:t>
            </a:r>
          </a:p>
          <a:p>
            <a:pPr marL="285750" algn="ctr">
              <a:lnSpc>
                <a:spcPct val="120000"/>
              </a:lnSpc>
              <a:spcBef>
                <a:spcPct val="50000"/>
              </a:spcBef>
            </a:pPr>
            <a:r>
              <a:rPr lang="en-US" sz="2000" dirty="0" smtClean="0">
                <a:latin typeface="Futura Bk BT"/>
                <a:cs typeface="Times" pitchFamily="18" charset="0"/>
              </a:rPr>
              <a:t>c</a:t>
            </a:r>
            <a:r>
              <a:rPr lang="en-US" sz="2000" baseline="-25000" dirty="0" smtClean="0">
                <a:latin typeface="Futura Bk BT"/>
                <a:cs typeface="Times" pitchFamily="18" charset="0"/>
              </a:rPr>
              <a:t>0</a:t>
            </a:r>
            <a:r>
              <a:rPr lang="en-US" sz="2000" dirty="0" smtClean="0">
                <a:latin typeface="Futura Bk BT"/>
                <a:cs typeface="Times" pitchFamily="18" charset="0"/>
              </a:rPr>
              <a:t> </a:t>
            </a:r>
            <a:r>
              <a:rPr lang="en-US" sz="2000" dirty="0">
                <a:latin typeface="Futura Bk BT"/>
              </a:rPr>
              <a:t>= 299 792 458 m/s, speed of light in vacuum </a:t>
            </a:r>
          </a:p>
        </p:txBody>
      </p:sp>
      <p:sp>
        <p:nvSpPr>
          <p:cNvPr id="18437" name="Rectangle 4"/>
          <p:cNvSpPr>
            <a:spLocks noChangeArrowheads="1"/>
          </p:cNvSpPr>
          <p:nvPr/>
        </p:nvSpPr>
        <p:spPr bwMode="auto">
          <a:xfrm>
            <a:off x="3795713" y="2428875"/>
            <a:ext cx="9144000" cy="0"/>
          </a:xfrm>
          <a:prstGeom prst="rect">
            <a:avLst/>
          </a:prstGeom>
          <a:noFill/>
          <a:ln w="9525">
            <a:noFill/>
            <a:miter lim="800000"/>
            <a:headEnd/>
            <a:tailEnd/>
          </a:ln>
        </p:spPr>
        <p:txBody>
          <a:bodyPr>
            <a:spAutoFit/>
          </a:bodyPr>
          <a:lstStyle/>
          <a:p>
            <a:pPr eaLnBrk="0" hangingPunct="0"/>
            <a:endParaRPr lang="tr-T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pPr>
              <a:defRPr/>
            </a:pPr>
            <a:r>
              <a:rPr lang="en-US" sz="3600" b="0" dirty="0" smtClean="0">
                <a:latin typeface="Futura Bk BT" pitchFamily="34" charset="0"/>
                <a:cs typeface="+mj-cs"/>
              </a:rPr>
              <a:t>Unit of Length</a:t>
            </a:r>
            <a:endParaRPr lang="tr-TR" sz="3600" b="0" dirty="0" smtClean="0">
              <a:latin typeface="Futura Bk BT" pitchFamily="34" charset="0"/>
              <a:cs typeface="+mj-cs"/>
            </a:endParaRPr>
          </a:p>
        </p:txBody>
      </p:sp>
      <p:sp>
        <p:nvSpPr>
          <p:cNvPr id="19460" name="Rectangle 4"/>
          <p:cNvSpPr>
            <a:spLocks noChangeArrowheads="1"/>
          </p:cNvSpPr>
          <p:nvPr/>
        </p:nvSpPr>
        <p:spPr bwMode="auto">
          <a:xfrm>
            <a:off x="3795713" y="2428875"/>
            <a:ext cx="9144000" cy="0"/>
          </a:xfrm>
          <a:prstGeom prst="rect">
            <a:avLst/>
          </a:prstGeom>
          <a:noFill/>
          <a:ln w="9525">
            <a:noFill/>
            <a:miter lim="800000"/>
            <a:headEnd/>
            <a:tailEnd/>
          </a:ln>
        </p:spPr>
        <p:txBody>
          <a:bodyPr>
            <a:spAutoFit/>
          </a:bodyPr>
          <a:lstStyle/>
          <a:p>
            <a:pPr eaLnBrk="0" hangingPunct="0"/>
            <a:endParaRPr lang="tr-TR"/>
          </a:p>
        </p:txBody>
      </p:sp>
      <p:sp>
        <p:nvSpPr>
          <p:cNvPr id="19461" name="Text Box 6"/>
          <p:cNvSpPr txBox="1">
            <a:spLocks noChangeArrowheads="1"/>
          </p:cNvSpPr>
          <p:nvPr/>
        </p:nvSpPr>
        <p:spPr bwMode="auto">
          <a:xfrm>
            <a:off x="251520" y="980728"/>
            <a:ext cx="8352928" cy="4972451"/>
          </a:xfrm>
          <a:prstGeom prst="rect">
            <a:avLst/>
          </a:prstGeom>
          <a:noFill/>
          <a:ln w="9525">
            <a:noFill/>
            <a:miter lim="800000"/>
            <a:headEnd/>
            <a:tailEnd/>
          </a:ln>
        </p:spPr>
        <p:txBody>
          <a:bodyPr wrap="square">
            <a:spAutoFit/>
          </a:bodyPr>
          <a:lstStyle/>
          <a:p>
            <a:pPr marL="285750" indent="-190500" algn="just" eaLnBrk="0" hangingPunct="0">
              <a:lnSpc>
                <a:spcPct val="120000"/>
              </a:lnSpc>
              <a:spcBef>
                <a:spcPct val="50000"/>
              </a:spcBef>
            </a:pPr>
            <a:r>
              <a:rPr lang="en-US" sz="2400" b="1" u="sng" dirty="0" smtClean="0">
                <a:solidFill>
                  <a:srgbClr val="C00000"/>
                </a:solidFill>
              </a:rPr>
              <a:t>Meter</a:t>
            </a:r>
          </a:p>
          <a:p>
            <a:pPr marL="190500" indent="-190500" algn="just" eaLnBrk="0" hangingPunct="0">
              <a:lnSpc>
                <a:spcPct val="114000"/>
              </a:lnSpc>
              <a:spcBef>
                <a:spcPct val="50000"/>
              </a:spcBef>
            </a:pPr>
            <a:r>
              <a:rPr lang="tr-TR" sz="2000" b="1" dirty="0" smtClean="0">
                <a:solidFill>
                  <a:srgbClr val="C00000"/>
                </a:solidFill>
                <a:latin typeface="Futura Bk BT"/>
              </a:rPr>
              <a:t>				</a:t>
            </a:r>
            <a:r>
              <a:rPr lang="en-US" sz="2800" b="1" dirty="0" smtClean="0">
                <a:solidFill>
                  <a:srgbClr val="C00000"/>
                </a:solidFill>
                <a:latin typeface="Futura Bk BT"/>
              </a:rPr>
              <a:t>Improved Accuracy</a:t>
            </a:r>
          </a:p>
          <a:p>
            <a:pPr marL="190500" indent="-190500" algn="just" eaLnBrk="0" hangingPunct="0">
              <a:lnSpc>
                <a:spcPct val="114000"/>
              </a:lnSpc>
              <a:spcBef>
                <a:spcPct val="50000"/>
              </a:spcBef>
            </a:pPr>
            <a:endParaRPr lang="en-US" sz="2000" b="1" dirty="0" smtClean="0">
              <a:solidFill>
                <a:srgbClr val="C00000"/>
              </a:solidFill>
              <a:latin typeface="Futura Bk BT"/>
            </a:endParaRPr>
          </a:p>
          <a:p>
            <a:pPr marL="190500" indent="-190500" algn="just" eaLnBrk="0" hangingPunct="0">
              <a:lnSpc>
                <a:spcPct val="114000"/>
              </a:lnSpc>
              <a:spcBef>
                <a:spcPct val="50000"/>
              </a:spcBef>
            </a:pPr>
            <a:endParaRPr lang="en-US" sz="2000" b="1" dirty="0" smtClean="0">
              <a:solidFill>
                <a:srgbClr val="C00000"/>
              </a:solidFill>
              <a:latin typeface="Futura Bk BT"/>
            </a:endParaRPr>
          </a:p>
          <a:p>
            <a:pPr marL="190500" indent="-190500" algn="just" eaLnBrk="0" hangingPunct="0">
              <a:lnSpc>
                <a:spcPct val="114000"/>
              </a:lnSpc>
              <a:spcBef>
                <a:spcPct val="50000"/>
              </a:spcBef>
            </a:pPr>
            <a:endParaRPr lang="en-US" sz="2000" b="1" dirty="0" smtClean="0">
              <a:solidFill>
                <a:srgbClr val="C00000"/>
              </a:solidFill>
              <a:latin typeface="Futura Bk BT"/>
            </a:endParaRPr>
          </a:p>
          <a:p>
            <a:pPr marL="190500" indent="-190500" algn="just" eaLnBrk="0" hangingPunct="0">
              <a:lnSpc>
                <a:spcPct val="114000"/>
              </a:lnSpc>
              <a:spcBef>
                <a:spcPct val="50000"/>
              </a:spcBef>
            </a:pPr>
            <a:endParaRPr lang="en-US" sz="2000" b="1" dirty="0" smtClean="0">
              <a:solidFill>
                <a:srgbClr val="C00000"/>
              </a:solidFill>
              <a:latin typeface="Futura Bk BT"/>
            </a:endParaRPr>
          </a:p>
          <a:p>
            <a:pPr marL="190500" indent="-190500" algn="just" eaLnBrk="0" hangingPunct="0">
              <a:lnSpc>
                <a:spcPct val="114000"/>
              </a:lnSpc>
              <a:spcBef>
                <a:spcPct val="50000"/>
              </a:spcBef>
            </a:pPr>
            <a:endParaRPr lang="en-US" sz="2000" b="1" dirty="0" smtClean="0">
              <a:solidFill>
                <a:srgbClr val="C00000"/>
              </a:solidFill>
              <a:latin typeface="Futura Bk BT"/>
            </a:endParaRPr>
          </a:p>
          <a:p>
            <a:pPr marL="190500" indent="-190500" algn="just" eaLnBrk="0" hangingPunct="0">
              <a:lnSpc>
                <a:spcPct val="114000"/>
              </a:lnSpc>
              <a:spcBef>
                <a:spcPts val="1200"/>
              </a:spcBef>
            </a:pPr>
            <a:r>
              <a:rPr lang="en-US" sz="2000" b="1" dirty="0" smtClean="0">
                <a:solidFill>
                  <a:srgbClr val="C00000"/>
                </a:solidFill>
                <a:latin typeface="Futura Bk BT"/>
              </a:rPr>
              <a:t>              				</a:t>
            </a:r>
            <a:r>
              <a:rPr lang="tr-TR" sz="2000" b="1" dirty="0" smtClean="0">
                <a:solidFill>
                  <a:srgbClr val="C00000"/>
                </a:solidFill>
                <a:latin typeface="Futura Bk BT"/>
              </a:rPr>
              <a:t>	</a:t>
            </a:r>
            <a:r>
              <a:rPr lang="en-US" sz="2000" b="1" dirty="0" smtClean="0">
                <a:solidFill>
                  <a:srgbClr val="C00000"/>
                </a:solidFill>
                <a:latin typeface="Futura Bk BT"/>
              </a:rPr>
              <a:t>He-Ne Laser</a:t>
            </a:r>
            <a:r>
              <a:rPr lang="tr-TR" sz="2000" b="1" dirty="0" smtClean="0">
                <a:solidFill>
                  <a:srgbClr val="C00000"/>
                </a:solidFill>
                <a:latin typeface="Futura Bk BT"/>
              </a:rPr>
              <a:t> </a:t>
            </a:r>
            <a:r>
              <a:rPr lang="tr-TR" sz="2000" dirty="0" smtClean="0">
                <a:latin typeface="Futura Bk BT"/>
              </a:rPr>
              <a:t>						     (</a:t>
            </a:r>
            <a:r>
              <a:rPr lang="en-US" sz="2000" dirty="0" smtClean="0">
                <a:latin typeface="Futura Bk BT"/>
              </a:rPr>
              <a:t>Established setup in UME</a:t>
            </a:r>
            <a:r>
              <a:rPr lang="tr-TR" sz="2000" dirty="0" smtClean="0">
                <a:latin typeface="Futura Bk BT"/>
              </a:rPr>
              <a:t>)</a:t>
            </a:r>
            <a:endParaRPr lang="en-US" sz="2000" dirty="0" smtClean="0">
              <a:latin typeface="Futura Bk BT"/>
            </a:endParaRPr>
          </a:p>
          <a:p>
            <a:pPr marL="190500" indent="-190500" algn="just" eaLnBrk="0" hangingPunct="0">
              <a:lnSpc>
                <a:spcPct val="114000"/>
              </a:lnSpc>
              <a:spcBef>
                <a:spcPts val="0"/>
              </a:spcBef>
            </a:pPr>
            <a:r>
              <a:rPr lang="tr-TR" sz="1000" b="1" dirty="0" smtClean="0">
                <a:solidFill>
                  <a:srgbClr val="C00000"/>
                </a:solidFill>
                <a:latin typeface="Futura Bk BT"/>
              </a:rPr>
              <a:t>		</a:t>
            </a:r>
            <a:r>
              <a:rPr lang="en-US" sz="2000" b="1" dirty="0" err="1" smtClean="0">
                <a:solidFill>
                  <a:srgbClr val="C00000"/>
                </a:solidFill>
                <a:latin typeface="Futura Bk BT"/>
              </a:rPr>
              <a:t>Eg</a:t>
            </a:r>
            <a:r>
              <a:rPr lang="tr-TR" sz="2000" b="1" dirty="0" smtClean="0">
                <a:solidFill>
                  <a:srgbClr val="C00000"/>
                </a:solidFill>
                <a:latin typeface="Futura Bk BT"/>
              </a:rPr>
              <a:t>y</a:t>
            </a:r>
            <a:r>
              <a:rPr lang="en-US" sz="2000" b="1" dirty="0" err="1" smtClean="0">
                <a:solidFill>
                  <a:srgbClr val="C00000"/>
                </a:solidFill>
                <a:latin typeface="Futura Bk BT"/>
              </a:rPr>
              <a:t>ptian</a:t>
            </a:r>
            <a:r>
              <a:rPr lang="en-US" sz="2000" b="1" dirty="0" smtClean="0">
                <a:solidFill>
                  <a:srgbClr val="C00000"/>
                </a:solidFill>
                <a:latin typeface="Futura Bk BT"/>
              </a:rPr>
              <a:t> Royal Cubit</a:t>
            </a:r>
          </a:p>
        </p:txBody>
      </p:sp>
      <p:pic>
        <p:nvPicPr>
          <p:cNvPr id="11" name="Picture 8" descr="Uzunluk14"/>
          <p:cNvPicPr>
            <a:picLocks noChangeAspect="1" noChangeArrowheads="1"/>
          </p:cNvPicPr>
          <p:nvPr/>
        </p:nvPicPr>
        <p:blipFill>
          <a:blip r:embed="rId2" cstate="print"/>
          <a:srcRect/>
          <a:stretch>
            <a:fillRect/>
          </a:stretch>
        </p:blipFill>
        <p:spPr bwMode="auto">
          <a:xfrm>
            <a:off x="5286380" y="2571744"/>
            <a:ext cx="3121152" cy="2080768"/>
          </a:xfrm>
          <a:prstGeom prst="rect">
            <a:avLst/>
          </a:prstGeom>
          <a:noFill/>
          <a:ln w="9525">
            <a:noFill/>
            <a:miter lim="800000"/>
            <a:headEnd/>
            <a:tailEnd/>
          </a:ln>
        </p:spPr>
      </p:pic>
      <p:sp>
        <p:nvSpPr>
          <p:cNvPr id="20482" name="AutoShape 2"/>
          <p:cNvSpPr>
            <a:spLocks noChangeAspect="1" noChangeArrowheads="1"/>
          </p:cNvSpPr>
          <p:nvPr/>
        </p:nvSpPr>
        <p:spPr bwMode="auto">
          <a:xfrm rot="18583748">
            <a:off x="4172842" y="3839827"/>
            <a:ext cx="1041797" cy="339328"/>
          </a:xfrm>
          <a:prstGeom prst="rightArrow">
            <a:avLst>
              <a:gd name="adj1" fmla="val 50000"/>
              <a:gd name="adj2" fmla="val 68710"/>
            </a:avLst>
          </a:prstGeom>
          <a:solidFill>
            <a:srgbClr val="C0504D"/>
          </a:solidFill>
          <a:ln w="38100">
            <a:solidFill>
              <a:srgbClr val="F2F2F2"/>
            </a:solidFill>
            <a:miter lim="800000"/>
            <a:headEnd/>
            <a:tailEnd/>
          </a:ln>
          <a:effectLst>
            <a:outerShdw dist="28398" dir="3806097" algn="ctr" rotWithShape="0">
              <a:srgbClr val="622423">
                <a:alpha val="50000"/>
              </a:srgbClr>
            </a:outerShdw>
          </a:effectLst>
        </p:spPr>
        <p:txBody>
          <a:bodyPr vert="horz" wrap="square" lIns="91440" tIns="45720" rIns="91440" bIns="45720" numCol="1" anchor="t" anchorCtr="0" compatLnSpc="1">
            <a:prstTxWarp prst="textNoShape">
              <a:avLst/>
            </a:prstTxWarp>
          </a:bodyPr>
          <a:lstStyle/>
          <a:p>
            <a:endParaRPr lang="en-US"/>
          </a:p>
        </p:txBody>
      </p:sp>
      <p:pic>
        <p:nvPicPr>
          <p:cNvPr id="12" name="Picture 1"/>
          <p:cNvPicPr>
            <a:picLocks noChangeAspect="1" noChangeArrowheads="1"/>
          </p:cNvPicPr>
          <p:nvPr/>
        </p:nvPicPr>
        <p:blipFill>
          <a:blip r:embed="rId3" cstate="print"/>
          <a:srcRect/>
          <a:stretch>
            <a:fillRect/>
          </a:stretch>
        </p:blipFill>
        <p:spPr bwMode="auto">
          <a:xfrm>
            <a:off x="642910" y="3643314"/>
            <a:ext cx="3429000" cy="1703070"/>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pPr>
              <a:defRPr/>
            </a:pPr>
            <a:r>
              <a:rPr lang="en-US" sz="3600" b="0" dirty="0" smtClean="0">
                <a:latin typeface="Futura Bk BT" pitchFamily="34" charset="0"/>
                <a:cs typeface="+mj-cs"/>
              </a:rPr>
              <a:t>Unit of Length</a:t>
            </a:r>
            <a:endParaRPr lang="tr-TR" sz="3600" b="0" dirty="0" smtClean="0">
              <a:latin typeface="Futura Bk BT" pitchFamily="34" charset="0"/>
              <a:cs typeface="+mj-cs"/>
            </a:endParaRPr>
          </a:p>
        </p:txBody>
      </p:sp>
      <p:sp>
        <p:nvSpPr>
          <p:cNvPr id="19460" name="Rectangle 4"/>
          <p:cNvSpPr>
            <a:spLocks noChangeArrowheads="1"/>
          </p:cNvSpPr>
          <p:nvPr/>
        </p:nvSpPr>
        <p:spPr bwMode="auto">
          <a:xfrm>
            <a:off x="3795713" y="2428875"/>
            <a:ext cx="9144000" cy="0"/>
          </a:xfrm>
          <a:prstGeom prst="rect">
            <a:avLst/>
          </a:prstGeom>
          <a:noFill/>
          <a:ln w="9525">
            <a:noFill/>
            <a:miter lim="800000"/>
            <a:headEnd/>
            <a:tailEnd/>
          </a:ln>
        </p:spPr>
        <p:txBody>
          <a:bodyPr>
            <a:spAutoFit/>
          </a:bodyPr>
          <a:lstStyle/>
          <a:p>
            <a:pPr eaLnBrk="0" hangingPunct="0"/>
            <a:endParaRPr lang="tr-TR"/>
          </a:p>
        </p:txBody>
      </p:sp>
      <p:sp>
        <p:nvSpPr>
          <p:cNvPr id="19461" name="Text Box 6"/>
          <p:cNvSpPr txBox="1">
            <a:spLocks noChangeArrowheads="1"/>
          </p:cNvSpPr>
          <p:nvPr/>
        </p:nvSpPr>
        <p:spPr bwMode="auto">
          <a:xfrm>
            <a:off x="251520" y="980728"/>
            <a:ext cx="8352928" cy="5696944"/>
          </a:xfrm>
          <a:prstGeom prst="rect">
            <a:avLst/>
          </a:prstGeom>
          <a:noFill/>
          <a:ln w="9525">
            <a:noFill/>
            <a:miter lim="800000"/>
            <a:headEnd/>
            <a:tailEnd/>
          </a:ln>
        </p:spPr>
        <p:txBody>
          <a:bodyPr wrap="square">
            <a:spAutoFit/>
          </a:bodyPr>
          <a:lstStyle/>
          <a:p>
            <a:pPr marL="285750" indent="-190500" eaLnBrk="0" hangingPunct="0">
              <a:lnSpc>
                <a:spcPct val="120000"/>
              </a:lnSpc>
              <a:spcBef>
                <a:spcPct val="50000"/>
              </a:spcBef>
            </a:pPr>
            <a:r>
              <a:rPr lang="en-US" sz="2400" b="1" u="sng" dirty="0" smtClean="0">
                <a:solidFill>
                  <a:srgbClr val="C00000"/>
                </a:solidFill>
              </a:rPr>
              <a:t>Meter</a:t>
            </a:r>
          </a:p>
          <a:p>
            <a:pPr marL="190500" indent="-190500" algn="ctr" eaLnBrk="0" hangingPunct="0">
              <a:lnSpc>
                <a:spcPct val="114000"/>
              </a:lnSpc>
              <a:spcBef>
                <a:spcPct val="50000"/>
              </a:spcBef>
            </a:pPr>
            <a:r>
              <a:rPr lang="en-US" sz="2000" b="1" dirty="0" smtClean="0">
                <a:solidFill>
                  <a:srgbClr val="C00000"/>
                </a:solidFill>
                <a:latin typeface="Futura Bk BT"/>
              </a:rPr>
              <a:t>Improved </a:t>
            </a:r>
            <a:r>
              <a:rPr lang="en-US" sz="2000" b="1" dirty="0">
                <a:solidFill>
                  <a:srgbClr val="C00000"/>
                </a:solidFill>
                <a:latin typeface="Futura Bk BT"/>
              </a:rPr>
              <a:t>Accuracy</a:t>
            </a:r>
          </a:p>
          <a:p>
            <a:pPr marL="355600" indent="-355600" algn="just" eaLnBrk="0" hangingPunct="0">
              <a:lnSpc>
                <a:spcPct val="114000"/>
              </a:lnSpc>
              <a:spcBef>
                <a:spcPct val="50000"/>
              </a:spcBef>
              <a:buClr>
                <a:srgbClr val="C00000"/>
              </a:buClr>
              <a:buSzPct val="90000"/>
              <a:buFont typeface="Wingdings" pitchFamily="2" charset="2"/>
              <a:buChar char="q"/>
            </a:pPr>
            <a:r>
              <a:rPr lang="en-US" sz="2000" dirty="0" smtClean="0">
                <a:latin typeface="Futura Bk BT"/>
              </a:rPr>
              <a:t>The </a:t>
            </a:r>
            <a:r>
              <a:rPr lang="en-US" sz="2000" dirty="0">
                <a:latin typeface="Futura Bk BT"/>
              </a:rPr>
              <a:t>1798 definition of the meter was based upon the international </a:t>
            </a:r>
            <a:r>
              <a:rPr lang="en-US" sz="2000" dirty="0" smtClean="0">
                <a:latin typeface="Futura Bk BT"/>
              </a:rPr>
              <a:t>prototype </a:t>
            </a:r>
            <a:r>
              <a:rPr lang="en-US" sz="2000" dirty="0">
                <a:latin typeface="Futura Bk BT"/>
              </a:rPr>
              <a:t>of platinum-iridium object placed in Paris.</a:t>
            </a:r>
          </a:p>
          <a:p>
            <a:pPr marL="190500" indent="-190500" algn="just" eaLnBrk="0" hangingPunct="0">
              <a:lnSpc>
                <a:spcPct val="114000"/>
              </a:lnSpc>
              <a:spcBef>
                <a:spcPct val="50000"/>
              </a:spcBef>
              <a:buClr>
                <a:srgbClr val="C00000"/>
              </a:buClr>
              <a:buSzPct val="90000"/>
              <a:buFont typeface="Wingdings" pitchFamily="2" charset="2"/>
              <a:buChar char="q"/>
            </a:pPr>
            <a:endParaRPr lang="en-US" sz="500" dirty="0">
              <a:latin typeface="Futura Bk BT"/>
            </a:endParaRPr>
          </a:p>
          <a:p>
            <a:pPr marL="355600" indent="-355600" algn="just" eaLnBrk="0" hangingPunct="0">
              <a:lnSpc>
                <a:spcPct val="114000"/>
              </a:lnSpc>
              <a:spcBef>
                <a:spcPct val="50000"/>
              </a:spcBef>
              <a:buClr>
                <a:srgbClr val="C00000"/>
              </a:buClr>
              <a:buSzPct val="90000"/>
              <a:buFont typeface="Wingdings" pitchFamily="2" charset="2"/>
              <a:buChar char="q"/>
            </a:pPr>
            <a:r>
              <a:rPr lang="en-US" sz="2000" dirty="0">
                <a:latin typeface="Futura Bk BT"/>
              </a:rPr>
              <a:t>In 1960 the meter was redefined as 1 650 763,73 wavelengths of a specific spectral line of krypton-86.</a:t>
            </a:r>
          </a:p>
          <a:p>
            <a:pPr marL="190500" indent="-190500" algn="just" eaLnBrk="0" hangingPunct="0">
              <a:lnSpc>
                <a:spcPct val="114000"/>
              </a:lnSpc>
              <a:spcBef>
                <a:spcPct val="50000"/>
              </a:spcBef>
              <a:buClr>
                <a:srgbClr val="C00000"/>
              </a:buClr>
              <a:buSzPct val="90000"/>
              <a:buFont typeface="Wingdings" pitchFamily="2" charset="2"/>
              <a:buChar char="q"/>
            </a:pPr>
            <a:endParaRPr lang="en-US" sz="500" dirty="0">
              <a:latin typeface="Futura Bk BT"/>
            </a:endParaRPr>
          </a:p>
          <a:p>
            <a:pPr marL="355600" indent="-355600" algn="just" eaLnBrk="0" hangingPunct="0">
              <a:lnSpc>
                <a:spcPct val="114000"/>
              </a:lnSpc>
              <a:spcBef>
                <a:spcPct val="50000"/>
              </a:spcBef>
              <a:buClr>
                <a:srgbClr val="C00000"/>
              </a:buClr>
              <a:buSzPct val="90000"/>
              <a:buFont typeface="Wingdings" pitchFamily="2" charset="2"/>
              <a:buChar char="q"/>
            </a:pPr>
            <a:r>
              <a:rPr lang="en-US" sz="2000" dirty="0">
                <a:latin typeface="Futura Bk BT"/>
              </a:rPr>
              <a:t>By 1983, this definition had become inadequate and it was decided to redefine the </a:t>
            </a:r>
            <a:r>
              <a:rPr lang="en-US" sz="2000" dirty="0" smtClean="0">
                <a:latin typeface="Futura Bk BT"/>
              </a:rPr>
              <a:t>meter </a:t>
            </a:r>
            <a:r>
              <a:rPr lang="en-US" sz="2000" dirty="0">
                <a:latin typeface="Futura Bk BT"/>
              </a:rPr>
              <a:t>as the length of the path </a:t>
            </a:r>
            <a:r>
              <a:rPr lang="en-US" sz="2000" dirty="0" smtClean="0">
                <a:latin typeface="Futura Bk BT"/>
              </a:rPr>
              <a:t>travelled </a:t>
            </a:r>
            <a:r>
              <a:rPr lang="en-US" sz="2000" dirty="0">
                <a:latin typeface="Futura Bk BT"/>
              </a:rPr>
              <a:t>by light in vacuum during a time interval of 1/299792458  second</a:t>
            </a:r>
          </a:p>
          <a:p>
            <a:pPr marL="190500" indent="-190500" algn="just" eaLnBrk="0" hangingPunct="0">
              <a:lnSpc>
                <a:spcPct val="114000"/>
              </a:lnSpc>
              <a:spcBef>
                <a:spcPct val="50000"/>
              </a:spcBef>
              <a:buClr>
                <a:srgbClr val="C00000"/>
              </a:buClr>
              <a:buSzPct val="90000"/>
              <a:buFont typeface="Wingdings" pitchFamily="2" charset="2"/>
              <a:buChar char="q"/>
            </a:pPr>
            <a:endParaRPr lang="en-US" sz="500" dirty="0">
              <a:latin typeface="Futura Bk BT"/>
            </a:endParaRPr>
          </a:p>
          <a:p>
            <a:pPr marL="355600" indent="-355600" algn="just" eaLnBrk="0" hangingPunct="0">
              <a:lnSpc>
                <a:spcPct val="114000"/>
              </a:lnSpc>
              <a:spcBef>
                <a:spcPct val="50000"/>
              </a:spcBef>
              <a:buClr>
                <a:srgbClr val="C00000"/>
              </a:buClr>
              <a:buSzPct val="90000"/>
              <a:buFont typeface="Wingdings" pitchFamily="2" charset="2"/>
              <a:buChar char="q"/>
            </a:pPr>
            <a:r>
              <a:rPr lang="en-US" sz="2000" dirty="0">
                <a:latin typeface="Futura Bk BT"/>
              </a:rPr>
              <a:t>Redefinition have reduced the relative </a:t>
            </a:r>
            <a:r>
              <a:rPr lang="en-US" sz="2000" dirty="0" smtClean="0">
                <a:latin typeface="Futura Bk BT"/>
              </a:rPr>
              <a:t>uncertainty from  </a:t>
            </a:r>
            <a:r>
              <a:rPr lang="en-US" sz="2000" dirty="0">
                <a:latin typeface="Futura Bk BT"/>
              </a:rPr>
              <a:t>10</a:t>
            </a:r>
            <a:r>
              <a:rPr lang="en-US" sz="2000" baseline="30000" dirty="0">
                <a:latin typeface="Futura Bk BT"/>
              </a:rPr>
              <a:t>-7</a:t>
            </a:r>
            <a:r>
              <a:rPr lang="en-US" sz="2000" dirty="0">
                <a:latin typeface="Futura Bk BT"/>
              </a:rPr>
              <a:t> to 10</a:t>
            </a:r>
            <a:r>
              <a:rPr lang="en-US" sz="2000" baseline="30000" dirty="0">
                <a:latin typeface="Futura Bk BT"/>
              </a:rPr>
              <a:t>-11</a:t>
            </a:r>
            <a:r>
              <a:rPr lang="en-US" sz="2000" dirty="0">
                <a:latin typeface="Futura Bk BT"/>
              </a:rPr>
              <a:t> </a:t>
            </a:r>
            <a:r>
              <a:rPr lang="en-US" sz="2000" dirty="0" smtClean="0">
                <a:latin typeface="Futura Bk BT"/>
              </a:rPr>
              <a:t>within </a:t>
            </a:r>
            <a:r>
              <a:rPr lang="en-US" sz="2000" dirty="0">
                <a:latin typeface="Futura Bk BT"/>
              </a:rPr>
              <a:t>200 years</a:t>
            </a:r>
          </a:p>
          <a:p>
            <a:pPr marL="190500" indent="-190500" algn="ctr" eaLnBrk="0" hangingPunct="0">
              <a:lnSpc>
                <a:spcPct val="114000"/>
              </a:lnSpc>
              <a:spcBef>
                <a:spcPct val="50000"/>
              </a:spcBef>
            </a:pPr>
            <a:endParaRPr lang="en-US" sz="2000" dirty="0">
              <a:latin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pPr>
              <a:defRPr/>
            </a:pPr>
            <a:r>
              <a:rPr lang="en-US" sz="3600" b="0" dirty="0" smtClean="0">
                <a:latin typeface="Futura Bk BT" pitchFamily="34" charset="0"/>
                <a:cs typeface="+mj-cs"/>
              </a:rPr>
              <a:t>Unit of Length</a:t>
            </a:r>
          </a:p>
        </p:txBody>
      </p:sp>
      <p:sp>
        <p:nvSpPr>
          <p:cNvPr id="18437" name="Rectangle 4"/>
          <p:cNvSpPr>
            <a:spLocks noChangeArrowheads="1"/>
          </p:cNvSpPr>
          <p:nvPr/>
        </p:nvSpPr>
        <p:spPr bwMode="auto">
          <a:xfrm>
            <a:off x="3795713" y="2428875"/>
            <a:ext cx="9144000" cy="0"/>
          </a:xfrm>
          <a:prstGeom prst="rect">
            <a:avLst/>
          </a:prstGeom>
          <a:noFill/>
          <a:ln w="9525">
            <a:noFill/>
            <a:miter lim="800000"/>
            <a:headEnd/>
            <a:tailEnd/>
          </a:ln>
        </p:spPr>
        <p:txBody>
          <a:bodyPr>
            <a:spAutoFit/>
          </a:bodyPr>
          <a:lstStyle/>
          <a:p>
            <a:pPr eaLnBrk="0" hangingPunct="0"/>
            <a:endParaRPr lang="tr-TR"/>
          </a:p>
        </p:txBody>
      </p:sp>
      <p:pic>
        <p:nvPicPr>
          <p:cNvPr id="50178" name="Picture 2"/>
          <p:cNvPicPr>
            <a:picLocks noChangeAspect="1" noChangeArrowheads="1"/>
          </p:cNvPicPr>
          <p:nvPr/>
        </p:nvPicPr>
        <p:blipFill>
          <a:blip r:embed="rId2" cstate="print"/>
          <a:srcRect l="34570" t="38437" r="28516" b="10000"/>
          <a:stretch>
            <a:fillRect/>
          </a:stretch>
        </p:blipFill>
        <p:spPr bwMode="auto">
          <a:xfrm>
            <a:off x="2000232" y="1428736"/>
            <a:ext cx="5786478" cy="5051656"/>
          </a:xfrm>
          <a:prstGeom prst="rect">
            <a:avLst/>
          </a:prstGeom>
          <a:noFill/>
          <a:ln w="9525">
            <a:noFill/>
            <a:miter lim="800000"/>
            <a:headEnd/>
            <a:tailEnd/>
          </a:ln>
          <a:effectLst/>
        </p:spPr>
      </p:pic>
      <p:sp>
        <p:nvSpPr>
          <p:cNvPr id="16" name="15 Dikdörtgen"/>
          <p:cNvSpPr/>
          <p:nvPr/>
        </p:nvSpPr>
        <p:spPr>
          <a:xfrm>
            <a:off x="214282" y="928670"/>
            <a:ext cx="8501122" cy="430887"/>
          </a:xfrm>
          <a:prstGeom prst="rect">
            <a:avLst/>
          </a:prstGeom>
        </p:spPr>
        <p:txBody>
          <a:bodyPr wrap="square">
            <a:spAutoFit/>
          </a:bodyPr>
          <a:lstStyle/>
          <a:p>
            <a:pPr algn="ctr">
              <a:spcBef>
                <a:spcPct val="50000"/>
              </a:spcBef>
              <a:defRPr/>
            </a:pPr>
            <a:r>
              <a:rPr lang="en-US" sz="2200" b="1" dirty="0" smtClean="0">
                <a:solidFill>
                  <a:srgbClr val="C00000"/>
                </a:solidFill>
                <a:latin typeface="Futura Bk BT"/>
                <a:cs typeface="Times New Roman" pitchFamily="18" charset="0"/>
              </a:rPr>
              <a:t>Laser wavelength standards and</a:t>
            </a:r>
            <a:r>
              <a:rPr lang="en-US" sz="2200" b="1" dirty="0" smtClean="0">
                <a:solidFill>
                  <a:srgbClr val="C00000"/>
                </a:solidFill>
                <a:latin typeface="Futura Bk BT"/>
              </a:rPr>
              <a:t> </a:t>
            </a:r>
            <a:r>
              <a:rPr lang="en-US" sz="2200" b="1" dirty="0" err="1" smtClean="0">
                <a:solidFill>
                  <a:srgbClr val="C00000"/>
                </a:solidFill>
                <a:latin typeface="Futura Bk BT"/>
                <a:cs typeface="Times New Roman" pitchFamily="18" charset="0"/>
              </a:rPr>
              <a:t>Köster</a:t>
            </a:r>
            <a:r>
              <a:rPr lang="en-US" sz="2200" b="1" dirty="0" smtClean="0">
                <a:solidFill>
                  <a:srgbClr val="C00000"/>
                </a:solidFill>
                <a:latin typeface="Futura Bk BT"/>
                <a:cs typeface="Times New Roman" pitchFamily="18" charset="0"/>
              </a:rPr>
              <a:t> Interferometer</a:t>
            </a:r>
            <a:r>
              <a:rPr lang="tr-TR" sz="2200" b="1" dirty="0" smtClean="0">
                <a:solidFill>
                  <a:srgbClr val="C00000"/>
                </a:solidFill>
                <a:cs typeface="Times New Roman" pitchFamily="18" charset="0"/>
              </a:rPr>
              <a:t>, UME</a:t>
            </a:r>
            <a:endParaRPr lang="en-US" sz="2200" b="1" dirty="0">
              <a:solidFill>
                <a:srgbClr val="C00000"/>
              </a:solidFill>
              <a:latin typeface="Futura Bk BT"/>
            </a:endParaRPr>
          </a:p>
        </p:txBody>
      </p:sp>
    </p:spTree>
  </p:cSld>
  <p:clrMapOvr>
    <a:masterClrMapping/>
  </p:clrMapOvr>
</p:sld>
</file>

<file path=ppt/theme/theme1.xml><?xml version="1.0" encoding="utf-8"?>
<a:theme xmlns:a="http://schemas.openxmlformats.org/drawingml/2006/main" name="Ulusal Yenilik Sistemimizin Geleceği_2">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cene3d>
          <a:camera prst="orthographicFront">
            <a:rot lat="0" lon="0" rev="0"/>
          </a:camera>
          <a:lightRig rig="contrasting" dir="t">
            <a:rot lat="0" lon="0" rev="1200000"/>
          </a:lightRig>
        </a:scene3d>
        <a:sp3d contourW="19050" prstMaterial="metal">
          <a:bevelT w="88900" h="203200"/>
          <a:bevelB w="165100" h="254000"/>
        </a:sp3d>
      </a:spPr>
      <a:bodyPr spcFirstLastPara="0" vert="horz" wrap="square" lIns="216354" tIns="189034" rIns="216354" bIns="189034" numCol="1" spcCol="1270" anchor="ctr" anchorCtr="0">
        <a:noAutofit/>
      </a:bodyPr>
      <a:lstStyle>
        <a:defPPr algn="ctr" defTabSz="711200">
          <a:lnSpc>
            <a:spcPct val="90000"/>
          </a:lnSpc>
          <a:spcBef>
            <a:spcPct val="0"/>
          </a:spcBef>
          <a:spcAft>
            <a:spcPct val="35000"/>
          </a:spcAft>
          <a:defRPr b="1" u="none" kern="1200" dirty="0" smtClean="0">
            <a:latin typeface="Futura Bk BT" pitchFamily="34" charset="0"/>
          </a:defRPr>
        </a:defPPr>
      </a:lstStyle>
      <a: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a:style>
    </a:spDef>
    <a:txDef>
      <a:spPr>
        <a:noFill/>
      </a:spPr>
      <a:bodyPr wrap="square" rtlCol="0">
        <a:spAutoFit/>
      </a:bodyPr>
      <a:lstStyle>
        <a:defPPr>
          <a:defRPr dirty="0">
            <a:latin typeface="Futura Lt BT" pitchFamily="34" charset="0"/>
          </a:defRPr>
        </a:defPPr>
      </a:lstStyle>
    </a:txDef>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9388</TotalTime>
  <Words>1616</Words>
  <Application>Microsoft Office PowerPoint</Application>
  <PresentationFormat>Ekran Gösterisi (4:3)</PresentationFormat>
  <Paragraphs>358</Paragraphs>
  <Slides>38</Slides>
  <Notes>2</Notes>
  <HiddenSlides>0</HiddenSlides>
  <MMClips>0</MMClips>
  <ScaleCrop>false</ScaleCrop>
  <HeadingPairs>
    <vt:vector size="6" baseType="variant">
      <vt:variant>
        <vt:lpstr>Tema</vt:lpstr>
      </vt:variant>
      <vt:variant>
        <vt:i4>1</vt:i4>
      </vt:variant>
      <vt:variant>
        <vt:lpstr>Katıştırılmış OLE Hizmet Programları</vt:lpstr>
      </vt:variant>
      <vt:variant>
        <vt:i4>2</vt:i4>
      </vt:variant>
      <vt:variant>
        <vt:lpstr>Slayt Başlıkları</vt:lpstr>
      </vt:variant>
      <vt:variant>
        <vt:i4>38</vt:i4>
      </vt:variant>
    </vt:vector>
  </HeadingPairs>
  <TitlesOfParts>
    <vt:vector size="41" baseType="lpstr">
      <vt:lpstr>Ulusal Yenilik Sistemimizin Geleceği_2</vt:lpstr>
      <vt:lpstr>CorelDRAW</vt:lpstr>
      <vt:lpstr>Microsoft Word Picture</vt:lpstr>
      <vt:lpstr> The International System of Units (SI)</vt:lpstr>
      <vt:lpstr>Content</vt:lpstr>
      <vt:lpstr>SI System</vt:lpstr>
      <vt:lpstr>SI Base Units</vt:lpstr>
      <vt:lpstr>SI Base Units</vt:lpstr>
      <vt:lpstr>Unit of Length</vt:lpstr>
      <vt:lpstr>Unit of Length</vt:lpstr>
      <vt:lpstr>Unit of Length</vt:lpstr>
      <vt:lpstr>Unit of Length</vt:lpstr>
      <vt:lpstr>Unit of Length</vt:lpstr>
      <vt:lpstr>Unit of Mass </vt:lpstr>
      <vt:lpstr>Unit of Mass </vt:lpstr>
      <vt:lpstr>Unit of Mass </vt:lpstr>
      <vt:lpstr>Unit of Time</vt:lpstr>
      <vt:lpstr>Unit of Time</vt:lpstr>
      <vt:lpstr>Unit of Time</vt:lpstr>
      <vt:lpstr>Unit of Electrical Current</vt:lpstr>
      <vt:lpstr>Unit of Electrical Current</vt:lpstr>
      <vt:lpstr>Unit of Electrical Current</vt:lpstr>
      <vt:lpstr>Unit of Electrical Current</vt:lpstr>
      <vt:lpstr>Unit of Electrical Current</vt:lpstr>
      <vt:lpstr>Unit of Electrical Current</vt:lpstr>
      <vt:lpstr>Unit of Electrical Current</vt:lpstr>
      <vt:lpstr>Unit of Thermodynamic Temperature</vt:lpstr>
      <vt:lpstr>Unit of Thermodynamic Temperature</vt:lpstr>
      <vt:lpstr>Unit of Amount of Substance</vt:lpstr>
      <vt:lpstr>Unit of Luminous Intensity</vt:lpstr>
      <vt:lpstr>Coherent Derived SI Units</vt:lpstr>
      <vt:lpstr>Derived Units With Special Names</vt:lpstr>
      <vt:lpstr>Non - SI  Units</vt:lpstr>
      <vt:lpstr>Non - SI  Units</vt:lpstr>
      <vt:lpstr>SI Prefixes</vt:lpstr>
      <vt:lpstr>Slayt 33</vt:lpstr>
      <vt:lpstr>Slayt 34</vt:lpstr>
      <vt:lpstr>Slayt 35</vt:lpstr>
      <vt:lpstr>Slayt 36</vt:lpstr>
      <vt:lpstr>Slayt 37</vt:lpstr>
      <vt:lpstr>Slayt 38</vt:lpstr>
    </vt:vector>
  </TitlesOfParts>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McKinsey Mind Designing the Analysis</dc:title>
  <dc:creator>nihan.tiltak</dc:creator>
  <cp:lastModifiedBy>enversa</cp:lastModifiedBy>
  <cp:revision>892</cp:revision>
  <cp:lastPrinted>2012-11-15T10:02:18Z</cp:lastPrinted>
  <dcterms:created xsi:type="dcterms:W3CDTF">2012-02-08T13:48:39Z</dcterms:created>
  <dcterms:modified xsi:type="dcterms:W3CDTF">2013-05-08T12:11:33Z</dcterms:modified>
</cp:coreProperties>
</file>