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8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9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0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11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theme/theme12.xml" ContentType="application/vnd.openxmlformats-officedocument.theme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3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drawings/drawing2.xml" ContentType="application/vnd.openxmlformats-officedocument.drawingml.chartshape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77" r:id="rId2"/>
    <p:sldMasterId id="2147483691" r:id="rId3"/>
    <p:sldMasterId id="2147483705" r:id="rId4"/>
    <p:sldMasterId id="2147483719" r:id="rId5"/>
    <p:sldMasterId id="2147483745" r:id="rId6"/>
    <p:sldMasterId id="2147483769" r:id="rId7"/>
    <p:sldMasterId id="2147483783" r:id="rId8"/>
    <p:sldMasterId id="2147483808" r:id="rId9"/>
    <p:sldMasterId id="2147483822" r:id="rId10"/>
    <p:sldMasterId id="2147483836" r:id="rId11"/>
    <p:sldMasterId id="2147483849" r:id="rId12"/>
    <p:sldMasterId id="2147483864" r:id="rId13"/>
    <p:sldMasterId id="2147483879" r:id="rId14"/>
  </p:sldMasterIdLst>
  <p:notesMasterIdLst>
    <p:notesMasterId r:id="rId55"/>
  </p:notesMasterIdLst>
  <p:sldIdLst>
    <p:sldId id="257" r:id="rId15"/>
    <p:sldId id="301" r:id="rId16"/>
    <p:sldId id="299" r:id="rId17"/>
    <p:sldId id="300" r:id="rId18"/>
    <p:sldId id="259" r:id="rId19"/>
    <p:sldId id="260" r:id="rId20"/>
    <p:sldId id="287" r:id="rId21"/>
    <p:sldId id="298" r:id="rId22"/>
    <p:sldId id="295" r:id="rId23"/>
    <p:sldId id="262" r:id="rId24"/>
    <p:sldId id="263" r:id="rId25"/>
    <p:sldId id="269" r:id="rId26"/>
    <p:sldId id="270" r:id="rId27"/>
    <p:sldId id="264" r:id="rId28"/>
    <p:sldId id="296" r:id="rId29"/>
    <p:sldId id="265" r:id="rId30"/>
    <p:sldId id="266" r:id="rId31"/>
    <p:sldId id="281" r:id="rId32"/>
    <p:sldId id="284" r:id="rId33"/>
    <p:sldId id="275" r:id="rId34"/>
    <p:sldId id="276" r:id="rId35"/>
    <p:sldId id="313" r:id="rId36"/>
    <p:sldId id="304" r:id="rId37"/>
    <p:sldId id="274" r:id="rId38"/>
    <p:sldId id="290" r:id="rId39"/>
    <p:sldId id="286" r:id="rId40"/>
    <p:sldId id="282" r:id="rId41"/>
    <p:sldId id="288" r:id="rId42"/>
    <p:sldId id="289" r:id="rId43"/>
    <p:sldId id="310" r:id="rId44"/>
    <p:sldId id="311" r:id="rId45"/>
    <p:sldId id="312" r:id="rId46"/>
    <p:sldId id="309" r:id="rId47"/>
    <p:sldId id="305" r:id="rId48"/>
    <p:sldId id="306" r:id="rId49"/>
    <p:sldId id="307" r:id="rId50"/>
    <p:sldId id="308" r:id="rId51"/>
    <p:sldId id="293" r:id="rId52"/>
    <p:sldId id="292" r:id="rId53"/>
    <p:sldId id="303" r:id="rId54"/>
  </p:sldIdLst>
  <p:sldSz cx="9144000" cy="6858000" type="screen4x3"/>
  <p:notesSz cx="10233025" cy="1466215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12" autoAdjust="0"/>
    <p:restoredTop sz="96250" autoAdjust="0"/>
  </p:normalViewPr>
  <p:slideViewPr>
    <p:cSldViewPr>
      <p:cViewPr varScale="1">
        <p:scale>
          <a:sx n="71" d="100"/>
          <a:sy n="71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slide" Target="slides/slide36.xml"/><Relationship Id="rId55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hidrologi\Desktop\Informasi%20Seputar%20SDA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Copy%20of%20Perhit%20Sed%20Seng-Sut%2510.xls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D:\FEBRY%202012\Status%20Wadah%20Koordinasi\STATUS%20WADAH%20KOORDINASI.xlsx" TargetMode="External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Book1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lang="en-US"/>
            </a:pPr>
            <a:r>
              <a:rPr lang="id-ID" sz="2800"/>
              <a:t>Hydropower Potential in Indonesia</a:t>
            </a:r>
          </a:p>
        </c:rich>
      </c:tx>
      <c:layout>
        <c:manualLayout>
          <c:xMode val="edge"/>
          <c:yMode val="edge"/>
          <c:x val="0.34430230430504893"/>
          <c:y val="2.610722610722610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9053339327059254"/>
          <c:y val="8.0169002230009723E-2"/>
          <c:w val="0.8094666067294074"/>
          <c:h val="0.772774866322894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'File 8'!$F$3</c:f>
              <c:strCache>
                <c:ptCount val="1"/>
                <c:pt idx="0">
                  <c:v>Potential Hydro Capacity (2003)</c:v>
                </c:pt>
              </c:strCache>
            </c:strRef>
          </c:tx>
          <c:invertIfNegative val="0"/>
          <c:val>
            <c:numRef>
              <c:f>'File 8'!$F$4:$F$10</c:f>
              <c:numCache>
                <c:formatCode>General</c:formatCode>
                <c:ptCount val="7"/>
                <c:pt idx="0">
                  <c:v>15587</c:v>
                </c:pt>
                <c:pt idx="1">
                  <c:v>4200</c:v>
                </c:pt>
                <c:pt idx="2">
                  <c:v>21581</c:v>
                </c:pt>
                <c:pt idx="3">
                  <c:v>10183</c:v>
                </c:pt>
                <c:pt idx="4">
                  <c:v>22371</c:v>
                </c:pt>
                <c:pt idx="5">
                  <c:v>624</c:v>
                </c:pt>
                <c:pt idx="6">
                  <c:v>430</c:v>
                </c:pt>
              </c:numCache>
            </c:numRef>
          </c:val>
        </c:ser>
        <c:ser>
          <c:idx val="1"/>
          <c:order val="1"/>
          <c:tx>
            <c:strRef>
              <c:f>'File 8'!$G$3</c:f>
              <c:strCache>
                <c:ptCount val="1"/>
                <c:pt idx="0">
                  <c:v>Demand Capacity (2010-2019)</c:v>
                </c:pt>
              </c:strCache>
            </c:strRef>
          </c:tx>
          <c:invertIfNegative val="0"/>
          <c:cat>
            <c:strRef>
              <c:f>'File 8'!$E$4:$E$10</c:f>
              <c:strCache>
                <c:ptCount val="7"/>
                <c:pt idx="0">
                  <c:v>Sumatera</c:v>
                </c:pt>
                <c:pt idx="1">
                  <c:v>Jawa Bali</c:v>
                </c:pt>
                <c:pt idx="2">
                  <c:v>Kalimantan</c:v>
                </c:pt>
                <c:pt idx="3">
                  <c:v>Sulawesi</c:v>
                </c:pt>
                <c:pt idx="4">
                  <c:v>Papua</c:v>
                </c:pt>
                <c:pt idx="5">
                  <c:v>Nusa Tenggara</c:v>
                </c:pt>
                <c:pt idx="6">
                  <c:v>Maluku</c:v>
                </c:pt>
              </c:strCache>
            </c:strRef>
          </c:cat>
          <c:val>
            <c:numRef>
              <c:f>'File 8'!$G$4:$G$10</c:f>
              <c:numCache>
                <c:formatCode>General</c:formatCode>
                <c:ptCount val="7"/>
                <c:pt idx="0">
                  <c:v>13666</c:v>
                </c:pt>
                <c:pt idx="1">
                  <c:v>58617</c:v>
                </c:pt>
                <c:pt idx="2">
                  <c:v>3442</c:v>
                </c:pt>
                <c:pt idx="3">
                  <c:v>3140</c:v>
                </c:pt>
              </c:numCache>
            </c:numRef>
          </c:val>
        </c:ser>
        <c:ser>
          <c:idx val="2"/>
          <c:order val="2"/>
          <c:tx>
            <c:strRef>
              <c:f>'File 8'!$H$3</c:f>
              <c:strCache>
                <c:ptCount val="1"/>
                <c:pt idx="0">
                  <c:v>Supply Capacity</c:v>
                </c:pt>
              </c:strCache>
            </c:strRef>
          </c:tx>
          <c:invertIfNegative val="0"/>
          <c:val>
            <c:numRef>
              <c:f>'File 8'!$H$4:$H$10</c:f>
              <c:numCache>
                <c:formatCode>General</c:formatCode>
                <c:ptCount val="7"/>
                <c:pt idx="0">
                  <c:v>2940</c:v>
                </c:pt>
                <c:pt idx="1">
                  <c:v>21485</c:v>
                </c:pt>
                <c:pt idx="2">
                  <c:v>620</c:v>
                </c:pt>
                <c:pt idx="3">
                  <c:v>559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813120"/>
        <c:axId val="127815040"/>
      </c:barChart>
      <c:catAx>
        <c:axId val="12781312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en-US" sz="1800"/>
            </a:pPr>
            <a:endParaRPr lang="en-US"/>
          </a:p>
        </c:txPr>
        <c:crossAx val="127815040"/>
        <c:crosses val="autoZero"/>
        <c:auto val="1"/>
        <c:lblAlgn val="ctr"/>
        <c:lblOffset val="100"/>
        <c:noMultiLvlLbl val="0"/>
      </c:catAx>
      <c:valAx>
        <c:axId val="12781504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lang="en-US"/>
                </a:pPr>
                <a:r>
                  <a:rPr lang="en-US" sz="3600"/>
                  <a:t>MEGAWATT</a:t>
                </a:r>
              </a:p>
            </c:rich>
          </c:tx>
          <c:layout>
            <c:manualLayout>
              <c:xMode val="edge"/>
              <c:yMode val="edge"/>
              <c:x val="0.10164891741675694"/>
              <c:y val="0.2827149753134019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n-US" sz="1800"/>
            </a:pPr>
            <a:endParaRPr lang="en-US"/>
          </a:p>
        </c:txPr>
        <c:crossAx val="12781312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lang="en-US" sz="1200"/>
            </a:pPr>
            <a:endParaRPr lang="en-US"/>
          </a:p>
        </c:txPr>
      </c:dTable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en-US"/>
            </a:pPr>
            <a:r>
              <a:rPr lang="en-US" dirty="0" smtClean="0"/>
              <a:t>Land</a:t>
            </a:r>
            <a:r>
              <a:rPr lang="en-US" baseline="0" dirty="0" smtClean="0"/>
              <a:t> Use Change in</a:t>
            </a:r>
            <a:r>
              <a:rPr lang="id-ID" dirty="0" smtClean="0"/>
              <a:t> Citarum</a:t>
            </a:r>
            <a:r>
              <a:rPr lang="en-US" dirty="0" smtClean="0"/>
              <a:t> RB</a:t>
            </a:r>
            <a:endParaRPr lang="id-ID" dirty="0"/>
          </a:p>
        </c:rich>
      </c:tx>
      <c:layout>
        <c:manualLayout>
          <c:xMode val="edge"/>
          <c:yMode val="edge"/>
          <c:x val="0.15273570555353369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6900015864572524"/>
          <c:y val="0.13750807985573599"/>
          <c:w val="0.59701438854515643"/>
          <c:h val="0.63802863871414028"/>
        </c:manualLayout>
      </c:layout>
      <c:bar3DChart>
        <c:barDir val="col"/>
        <c:grouping val="clustered"/>
        <c:varyColors val="0"/>
        <c:ser>
          <c:idx val="0"/>
          <c:order val="0"/>
          <c:tx>
            <c:v>2000</c:v>
          </c:tx>
          <c:spPr>
            <a:solidFill>
              <a:srgbClr val="C00000"/>
            </a:solidFill>
          </c:spPr>
          <c:invertIfNegative val="0"/>
          <c:cat>
            <c:strRef>
              <c:f>Sheet1!$P$6:$P$7</c:f>
              <c:strCache>
                <c:ptCount val="2"/>
                <c:pt idx="0">
                  <c:v>Hutan</c:v>
                </c:pt>
                <c:pt idx="1">
                  <c:v>Permukiman</c:v>
                </c:pt>
              </c:strCache>
            </c:strRef>
          </c:cat>
          <c:val>
            <c:numRef>
              <c:f>Sheet1!$Q$6:$Q$7</c:f>
              <c:numCache>
                <c:formatCode>_-* #,##0_-;\-* #,##0_-;_-* "-"_-;_-@_-</c:formatCode>
                <c:ptCount val="2"/>
                <c:pt idx="0">
                  <c:v>71750</c:v>
                </c:pt>
                <c:pt idx="1">
                  <c:v>81686</c:v>
                </c:pt>
              </c:numCache>
            </c:numRef>
          </c:val>
        </c:ser>
        <c:ser>
          <c:idx val="1"/>
          <c:order val="1"/>
          <c:tx>
            <c:v>2008</c:v>
          </c:tx>
          <c:spPr>
            <a:solidFill>
              <a:srgbClr val="002060"/>
            </a:solidFill>
          </c:spPr>
          <c:invertIfNegative val="0"/>
          <c:cat>
            <c:strRef>
              <c:f>Sheet1!$P$6:$P$7</c:f>
              <c:strCache>
                <c:ptCount val="2"/>
                <c:pt idx="0">
                  <c:v>Hutan</c:v>
                </c:pt>
                <c:pt idx="1">
                  <c:v>Permukiman</c:v>
                </c:pt>
              </c:strCache>
            </c:strRef>
          </c:cat>
          <c:val>
            <c:numRef>
              <c:f>Sheet1!$R$6:$R$7</c:f>
              <c:numCache>
                <c:formatCode>_-* #,##0_-;\-* #,##0_-;_-* "-"_-;_-@_-</c:formatCode>
                <c:ptCount val="2"/>
                <c:pt idx="0">
                  <c:v>9968</c:v>
                </c:pt>
                <c:pt idx="1">
                  <c:v>172361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9"/>
        <c:gapDepth val="143"/>
        <c:shape val="box"/>
        <c:axId val="131212032"/>
        <c:axId val="131213952"/>
        <c:axId val="0"/>
      </c:bar3DChart>
      <c:catAx>
        <c:axId val="13121203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lang="en-US" sz="2000"/>
                </a:pPr>
                <a:r>
                  <a:rPr lang="en-US" sz="2000" dirty="0" smtClean="0"/>
                  <a:t>Typical of Land Use</a:t>
                </a:r>
                <a:endParaRPr lang="en-US" sz="2000" dirty="0"/>
              </a:p>
            </c:rich>
          </c:tx>
          <c:layout/>
          <c:overlay val="0"/>
        </c:title>
        <c:majorTickMark val="none"/>
        <c:minorTickMark val="none"/>
        <c:tickLblPos val="nextTo"/>
        <c:txPr>
          <a:bodyPr/>
          <a:lstStyle/>
          <a:p>
            <a:pPr>
              <a:defRPr lang="en-US" sz="1800"/>
            </a:pPr>
            <a:endParaRPr lang="en-US"/>
          </a:p>
        </c:txPr>
        <c:crossAx val="131213952"/>
        <c:crosses val="autoZero"/>
        <c:auto val="1"/>
        <c:lblAlgn val="ctr"/>
        <c:lblOffset val="100"/>
        <c:noMultiLvlLbl val="0"/>
      </c:catAx>
      <c:valAx>
        <c:axId val="13121395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lang="en-US" sz="2000"/>
                </a:pPr>
                <a:r>
                  <a:rPr lang="id-ID" sz="2000"/>
                  <a:t>Luas (ha)</a:t>
                </a:r>
              </a:p>
            </c:rich>
          </c:tx>
          <c:layout>
            <c:manualLayout>
              <c:xMode val="edge"/>
              <c:yMode val="edge"/>
              <c:x val="0"/>
              <c:y val="0.35720630496360484"/>
            </c:manualLayout>
          </c:layout>
          <c:overlay val="0"/>
        </c:title>
        <c:numFmt formatCode="_-* #,##0_-;\-* #,##0_-;_-* &quot;-&quot;_-;_-@_-" sourceLinked="1"/>
        <c:majorTickMark val="out"/>
        <c:minorTickMark val="none"/>
        <c:tickLblPos val="nextTo"/>
        <c:txPr>
          <a:bodyPr/>
          <a:lstStyle/>
          <a:p>
            <a:pPr>
              <a:defRPr lang="en-US" sz="1600"/>
            </a:pPr>
            <a:endParaRPr lang="en-US"/>
          </a:p>
        </c:txPr>
        <c:crossAx val="13121203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lang="en-US" sz="2000"/>
          </a:pPr>
          <a:endParaRPr lang="en-US"/>
        </a:p>
      </c:txPr>
    </c:legend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ln>
      <a:solidFill>
        <a:srgbClr val="002060"/>
      </a:solidFill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en-US" sz="20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 sz="2000"/>
              <a:t>Sutami Reservoir Capacity</a:t>
            </a:r>
          </a:p>
        </c:rich>
      </c:tx>
      <c:layout>
        <c:manualLayout>
          <c:xMode val="edge"/>
          <c:yMode val="edge"/>
          <c:x val="0.46231257559608802"/>
          <c:y val="2.9989892080514058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1452719411185991"/>
          <c:y val="7.1097955286134523E-2"/>
          <c:w val="0.78547280588814039"/>
          <c:h val="0.73246573810976878"/>
        </c:manualLayout>
      </c:layout>
      <c:barChart>
        <c:barDir val="col"/>
        <c:grouping val="clustered"/>
        <c:varyColors val="0"/>
        <c:ser>
          <c:idx val="0"/>
          <c:order val="2"/>
          <c:tx>
            <c:strRef>
              <c:f>Volume!$O$30</c:f>
              <c:strCache>
                <c:ptCount val="1"/>
                <c:pt idx="0">
                  <c:v>Available Dead Storage</c:v>
                </c:pt>
              </c:strCache>
            </c:strRef>
          </c:tx>
          <c:spPr>
            <a:solidFill>
              <a:srgbClr val="CCCC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Volume!$L$32:$L$44</c:f>
              <c:numCache>
                <c:formatCode>General</c:formatCode>
                <c:ptCount val="13"/>
                <c:pt idx="0">
                  <c:v>1973</c:v>
                </c:pt>
                <c:pt idx="1">
                  <c:v>1977</c:v>
                </c:pt>
                <c:pt idx="2">
                  <c:v>1982</c:v>
                </c:pt>
                <c:pt idx="3">
                  <c:v>1987</c:v>
                </c:pt>
                <c:pt idx="4">
                  <c:v>1989</c:v>
                </c:pt>
                <c:pt idx="5">
                  <c:v>1992</c:v>
                </c:pt>
                <c:pt idx="6">
                  <c:v>1994</c:v>
                </c:pt>
                <c:pt idx="7">
                  <c:v>1997</c:v>
                </c:pt>
                <c:pt idx="8">
                  <c:v>2002</c:v>
                </c:pt>
                <c:pt idx="9">
                  <c:v>2004</c:v>
                </c:pt>
                <c:pt idx="10">
                  <c:v>2006</c:v>
                </c:pt>
                <c:pt idx="11">
                  <c:v>2009</c:v>
                </c:pt>
                <c:pt idx="12">
                  <c:v>2011</c:v>
                </c:pt>
              </c:numCache>
            </c:numRef>
          </c:cat>
          <c:val>
            <c:numRef>
              <c:f>Volume!$O$32:$O$44</c:f>
              <c:numCache>
                <c:formatCode>0</c:formatCode>
                <c:ptCount val="13"/>
                <c:pt idx="0">
                  <c:v>110</c:v>
                </c:pt>
                <c:pt idx="1">
                  <c:v>67.200000000000017</c:v>
                </c:pt>
                <c:pt idx="2">
                  <c:v>54.09</c:v>
                </c:pt>
                <c:pt idx="3">
                  <c:v>39.54</c:v>
                </c:pt>
                <c:pt idx="4">
                  <c:v>39.760000000000012</c:v>
                </c:pt>
                <c:pt idx="5">
                  <c:v>35.839999999999996</c:v>
                </c:pt>
                <c:pt idx="6">
                  <c:v>35.140000000000015</c:v>
                </c:pt>
                <c:pt idx="7">
                  <c:v>35.420000000000016</c:v>
                </c:pt>
                <c:pt idx="8">
                  <c:v>30.569999999999986</c:v>
                </c:pt>
                <c:pt idx="9">
                  <c:v>29.909999999999989</c:v>
                </c:pt>
                <c:pt idx="10">
                  <c:v>28</c:v>
                </c:pt>
                <c:pt idx="11">
                  <c:v>24.409999999999989</c:v>
                </c:pt>
                <c:pt idx="12">
                  <c:v>23.175000000000011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1619072"/>
        <c:axId val="131624960"/>
      </c:barChart>
      <c:lineChart>
        <c:grouping val="standard"/>
        <c:varyColors val="0"/>
        <c:ser>
          <c:idx val="1"/>
          <c:order val="0"/>
          <c:tx>
            <c:strRef>
              <c:f>Volume!$M$30</c:f>
              <c:strCache>
                <c:ptCount val="1"/>
                <c:pt idx="0">
                  <c:v>Gross Storage* </c:v>
                </c:pt>
              </c:strCache>
            </c:strRef>
          </c:tx>
          <c:spPr>
            <a:ln w="12700">
              <a:solidFill>
                <a:srgbClr val="FF0000"/>
              </a:solidFill>
              <a:prstDash val="solid"/>
            </a:ln>
          </c:spPr>
          <c:marker>
            <c:symbol val="square"/>
            <c:size val="7"/>
            <c:spPr>
              <a:solidFill>
                <a:srgbClr val="FFFFFF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cat>
            <c:numRef>
              <c:f>Volume!$L$32:$L$44</c:f>
              <c:numCache>
                <c:formatCode>General</c:formatCode>
                <c:ptCount val="13"/>
                <c:pt idx="0">
                  <c:v>1973</c:v>
                </c:pt>
                <c:pt idx="1">
                  <c:v>1977</c:v>
                </c:pt>
                <c:pt idx="2">
                  <c:v>1982</c:v>
                </c:pt>
                <c:pt idx="3">
                  <c:v>1987</c:v>
                </c:pt>
                <c:pt idx="4">
                  <c:v>1989</c:v>
                </c:pt>
                <c:pt idx="5">
                  <c:v>1992</c:v>
                </c:pt>
                <c:pt idx="6">
                  <c:v>1994</c:v>
                </c:pt>
                <c:pt idx="7">
                  <c:v>1997</c:v>
                </c:pt>
                <c:pt idx="8">
                  <c:v>2002</c:v>
                </c:pt>
                <c:pt idx="9">
                  <c:v>2004</c:v>
                </c:pt>
                <c:pt idx="10">
                  <c:v>2006</c:v>
                </c:pt>
                <c:pt idx="11">
                  <c:v>2009</c:v>
                </c:pt>
                <c:pt idx="12">
                  <c:v>2011</c:v>
                </c:pt>
              </c:numCache>
            </c:numRef>
          </c:cat>
          <c:val>
            <c:numRef>
              <c:f>Volume!$M$32:$M$44</c:f>
              <c:numCache>
                <c:formatCode>0</c:formatCode>
                <c:ptCount val="13"/>
                <c:pt idx="0">
                  <c:v>343</c:v>
                </c:pt>
                <c:pt idx="1">
                  <c:v>261.68</c:v>
                </c:pt>
                <c:pt idx="2">
                  <c:v>221.29</c:v>
                </c:pt>
                <c:pt idx="3">
                  <c:v>192.41</c:v>
                </c:pt>
                <c:pt idx="4">
                  <c:v>192.39000000000001</c:v>
                </c:pt>
                <c:pt idx="5">
                  <c:v>189.97</c:v>
                </c:pt>
                <c:pt idx="6">
                  <c:v>186.26999999999998</c:v>
                </c:pt>
                <c:pt idx="7">
                  <c:v>183.23999999999998</c:v>
                </c:pt>
                <c:pt idx="8">
                  <c:v>176</c:v>
                </c:pt>
                <c:pt idx="9">
                  <c:v>176.03</c:v>
                </c:pt>
                <c:pt idx="10">
                  <c:v>174.7</c:v>
                </c:pt>
                <c:pt idx="11">
                  <c:v>165.19</c:v>
                </c:pt>
                <c:pt idx="12">
                  <c:v>158.91800000000001</c:v>
                </c:pt>
              </c:numCache>
            </c:numRef>
          </c:val>
          <c:smooth val="1"/>
        </c:ser>
        <c:ser>
          <c:idx val="2"/>
          <c:order val="1"/>
          <c:tx>
            <c:strRef>
              <c:f>Volume!$N$30</c:f>
              <c:strCache>
                <c:ptCount val="1"/>
                <c:pt idx="0">
                  <c:v>Effective</c:v>
                </c:pt>
              </c:strCache>
            </c:strRef>
          </c:tx>
          <c:spPr>
            <a:ln w="25400">
              <a:solidFill>
                <a:srgbClr val="0000FF"/>
              </a:solidFill>
              <a:prstDash val="solid"/>
            </a:ln>
          </c:spPr>
          <c:marker>
            <c:symbol val="diamond"/>
            <c:size val="7"/>
            <c:spPr>
              <a:solidFill>
                <a:srgbClr val="FFFFFF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cat>
            <c:numRef>
              <c:f>Volume!$L$32:$L$44</c:f>
              <c:numCache>
                <c:formatCode>General</c:formatCode>
                <c:ptCount val="13"/>
                <c:pt idx="0">
                  <c:v>1973</c:v>
                </c:pt>
                <c:pt idx="1">
                  <c:v>1977</c:v>
                </c:pt>
                <c:pt idx="2">
                  <c:v>1982</c:v>
                </c:pt>
                <c:pt idx="3">
                  <c:v>1987</c:v>
                </c:pt>
                <c:pt idx="4">
                  <c:v>1989</c:v>
                </c:pt>
                <c:pt idx="5">
                  <c:v>1992</c:v>
                </c:pt>
                <c:pt idx="6">
                  <c:v>1994</c:v>
                </c:pt>
                <c:pt idx="7">
                  <c:v>1997</c:v>
                </c:pt>
                <c:pt idx="8">
                  <c:v>2002</c:v>
                </c:pt>
                <c:pt idx="9">
                  <c:v>2004</c:v>
                </c:pt>
                <c:pt idx="10">
                  <c:v>2006</c:v>
                </c:pt>
                <c:pt idx="11">
                  <c:v>2009</c:v>
                </c:pt>
                <c:pt idx="12">
                  <c:v>2011</c:v>
                </c:pt>
              </c:numCache>
            </c:numRef>
          </c:cat>
          <c:val>
            <c:numRef>
              <c:f>Volume!$N$32:$N$44</c:f>
              <c:numCache>
                <c:formatCode>0</c:formatCode>
                <c:ptCount val="13"/>
                <c:pt idx="0">
                  <c:v>233</c:v>
                </c:pt>
                <c:pt idx="1">
                  <c:v>194.48000000000027</c:v>
                </c:pt>
                <c:pt idx="2">
                  <c:v>167.2</c:v>
                </c:pt>
                <c:pt idx="3">
                  <c:v>152.87</c:v>
                </c:pt>
                <c:pt idx="4">
                  <c:v>152.63</c:v>
                </c:pt>
                <c:pt idx="5">
                  <c:v>154.13</c:v>
                </c:pt>
                <c:pt idx="6">
                  <c:v>151.13</c:v>
                </c:pt>
                <c:pt idx="7">
                  <c:v>147.8200000000007</c:v>
                </c:pt>
                <c:pt idx="8">
                  <c:v>145.43</c:v>
                </c:pt>
                <c:pt idx="9">
                  <c:v>146.12</c:v>
                </c:pt>
                <c:pt idx="10">
                  <c:v>146.69999999999999</c:v>
                </c:pt>
                <c:pt idx="11">
                  <c:v>140.78</c:v>
                </c:pt>
                <c:pt idx="12">
                  <c:v>135.74299999999999</c:v>
                </c:pt>
              </c:numCache>
            </c:numRef>
          </c:val>
          <c:smooth val="1"/>
        </c:ser>
        <c:ser>
          <c:idx val="3"/>
          <c:order val="3"/>
          <c:tx>
            <c:strRef>
              <c:f>Volume!$S$30</c:f>
              <c:strCache>
                <c:ptCount val="1"/>
                <c:pt idx="0">
                  <c:v>Total Storage**</c:v>
                </c:pt>
              </c:strCache>
            </c:strRef>
          </c:tx>
          <c:cat>
            <c:numRef>
              <c:f>Volume!$L$32:$L$44</c:f>
              <c:numCache>
                <c:formatCode>General</c:formatCode>
                <c:ptCount val="13"/>
                <c:pt idx="0">
                  <c:v>1973</c:v>
                </c:pt>
                <c:pt idx="1">
                  <c:v>1977</c:v>
                </c:pt>
                <c:pt idx="2">
                  <c:v>1982</c:v>
                </c:pt>
                <c:pt idx="3">
                  <c:v>1987</c:v>
                </c:pt>
                <c:pt idx="4">
                  <c:v>1989</c:v>
                </c:pt>
                <c:pt idx="5">
                  <c:v>1992</c:v>
                </c:pt>
                <c:pt idx="6">
                  <c:v>1994</c:v>
                </c:pt>
                <c:pt idx="7">
                  <c:v>1997</c:v>
                </c:pt>
                <c:pt idx="8">
                  <c:v>2002</c:v>
                </c:pt>
                <c:pt idx="9">
                  <c:v>2004</c:v>
                </c:pt>
                <c:pt idx="10">
                  <c:v>2006</c:v>
                </c:pt>
                <c:pt idx="11">
                  <c:v>2009</c:v>
                </c:pt>
                <c:pt idx="12">
                  <c:v>2011</c:v>
                </c:pt>
              </c:numCache>
            </c:numRef>
          </c:cat>
          <c:val>
            <c:numRef>
              <c:f>Volume!$U$32:$U$44</c:f>
              <c:numCache>
                <c:formatCode>0</c:formatCode>
                <c:ptCount val="13"/>
                <c:pt idx="0">
                  <c:v>399.12299999999999</c:v>
                </c:pt>
                <c:pt idx="1">
                  <c:v>316.74149999999969</c:v>
                </c:pt>
                <c:pt idx="2">
                  <c:v>275.28999999999894</c:v>
                </c:pt>
                <c:pt idx="3">
                  <c:v>245.3485</c:v>
                </c:pt>
                <c:pt idx="4">
                  <c:v>244.267</c:v>
                </c:pt>
                <c:pt idx="5">
                  <c:v>240.78549999999998</c:v>
                </c:pt>
                <c:pt idx="6">
                  <c:v>236.02400000000003</c:v>
                </c:pt>
                <c:pt idx="7">
                  <c:v>231.93250000000003</c:v>
                </c:pt>
                <c:pt idx="8">
                  <c:v>223.63100000000003</c:v>
                </c:pt>
                <c:pt idx="9">
                  <c:v>222.59950000000001</c:v>
                </c:pt>
                <c:pt idx="10">
                  <c:v>220.20800000000003</c:v>
                </c:pt>
                <c:pt idx="11">
                  <c:v>210.69899999999998</c:v>
                </c:pt>
                <c:pt idx="12">
                  <c:v>204.42600000000004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1619072"/>
        <c:axId val="131624960"/>
      </c:lineChart>
      <c:catAx>
        <c:axId val="131619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lang="en-US" sz="925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31624960"/>
        <c:crosses val="autoZero"/>
        <c:auto val="0"/>
        <c:lblAlgn val="ctr"/>
        <c:lblOffset val="100"/>
        <c:tickLblSkip val="1"/>
        <c:tickMarkSkip val="1"/>
        <c:noMultiLvlLbl val="0"/>
      </c:catAx>
      <c:valAx>
        <c:axId val="131624960"/>
        <c:scaling>
          <c:orientation val="minMax"/>
        </c:scaling>
        <c:delete val="0"/>
        <c:axPos val="l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lang="en-US" sz="18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1800" b="1"/>
                  <a:t>Volume (million m</a:t>
                </a:r>
                <a:r>
                  <a:rPr lang="en-US" sz="1800" b="1" baseline="30000"/>
                  <a:t>3</a:t>
                </a:r>
                <a:r>
                  <a:rPr lang="en-US" sz="1800" b="1"/>
                  <a:t>)</a:t>
                </a:r>
              </a:p>
            </c:rich>
          </c:tx>
          <c:layout>
            <c:manualLayout>
              <c:xMode val="edge"/>
              <c:yMode val="edge"/>
              <c:x val="0.15777210298374889"/>
              <c:y val="0.20030858842334601"/>
            </c:manualLayout>
          </c:layout>
          <c:overlay val="0"/>
          <c:spPr>
            <a:noFill/>
            <a:ln w="25400">
              <a:noFill/>
            </a:ln>
          </c:spPr>
        </c:title>
        <c:numFmt formatCode="0" sourceLinked="1"/>
        <c:majorTickMark val="none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lang="en-US" sz="16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3161907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lang="en-US" sz="1400"/>
            </a:pPr>
            <a:endParaRPr lang="en-US"/>
          </a:p>
        </c:txPr>
      </c:dTable>
      <c:spPr>
        <a:noFill/>
        <a:ln w="12700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noFill/>
    <a:ln w="9525">
      <a:solidFill>
        <a:schemeClr val="bg1"/>
      </a:solidFill>
    </a:ln>
  </c:spPr>
  <c:txPr>
    <a:bodyPr/>
    <a:lstStyle/>
    <a:p>
      <a:pPr>
        <a:defRPr sz="925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494252873563218E-2"/>
          <c:y val="0"/>
          <c:w val="0.94942528735632181"/>
          <c:h val="0.86254012305839045"/>
        </c:manualLayout>
      </c:layout>
      <c:bar3DChart>
        <c:barDir val="col"/>
        <c:grouping val="standar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2.2781107007641847E-2"/>
                  <c:y val="-8.18891183684006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4332063330793329"/>
                  <c:y val="3.734383202099743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663182588902264E-2"/>
                  <c:y val="-6.68228561593735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en-AU" sz="1200" b="1" baseline="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'[STATUS WADAH KOORDINASI.xlsx]RESUME'!$B$16:$B$18</c:f>
              <c:strCache>
                <c:ptCount val="3"/>
                <c:pt idx="0">
                  <c:v>Belum Terbentuk</c:v>
                </c:pt>
                <c:pt idx="1">
                  <c:v>Sudah terbentuk dan dikukuhkan (Tatib, pembagian komisi)</c:v>
                </c:pt>
                <c:pt idx="2">
                  <c:v>Beroperasional &amp; memiliki sekretariat</c:v>
                </c:pt>
              </c:strCache>
            </c:strRef>
          </c:cat>
          <c:val>
            <c:numRef>
              <c:f>'[STATUS WADAH KOORDINASI.xlsx]RESUME'!$C$16:$C$18</c:f>
              <c:numCache>
                <c:formatCode>General</c:formatCode>
                <c:ptCount val="3"/>
                <c:pt idx="0">
                  <c:v>30</c:v>
                </c:pt>
                <c:pt idx="1">
                  <c:v>33</c:v>
                </c:pt>
                <c:pt idx="2">
                  <c:v>29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31072000"/>
        <c:axId val="131074688"/>
        <c:axId val="111497664"/>
      </c:bar3DChart>
      <c:catAx>
        <c:axId val="13107200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lang="en-AU"/>
            </a:pPr>
            <a:endParaRPr lang="en-US"/>
          </a:p>
        </c:txPr>
        <c:crossAx val="131074688"/>
        <c:crosses val="autoZero"/>
        <c:auto val="1"/>
        <c:lblAlgn val="ctr"/>
        <c:lblOffset val="100"/>
        <c:noMultiLvlLbl val="0"/>
      </c:catAx>
      <c:valAx>
        <c:axId val="1310746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31072000"/>
        <c:crosses val="autoZero"/>
        <c:crossBetween val="between"/>
      </c:valAx>
      <c:serAx>
        <c:axId val="111497664"/>
        <c:scaling>
          <c:orientation val="minMax"/>
        </c:scaling>
        <c:delete val="1"/>
        <c:axPos val="b"/>
        <c:majorTickMark val="out"/>
        <c:minorTickMark val="none"/>
        <c:tickLblPos val="none"/>
        <c:crossAx val="131074688"/>
        <c:crosses val="autoZero"/>
      </c:serAx>
      <c:spPr>
        <a:noFill/>
      </c:spPr>
    </c:plotArea>
    <c:plotVisOnly val="1"/>
    <c:dispBlanksAs val="gap"/>
    <c:showDLblsOverMax val="0"/>
  </c:chart>
  <c:spPr>
    <a:noFill/>
    <a:ln>
      <a:noFill/>
    </a:ln>
  </c:spPr>
  <c:externalData r:id="rId2">
    <c:autoUpdate val="0"/>
  </c:externalData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9368766404199492E-2"/>
          <c:y val="0.14814814814814856"/>
          <c:w val="0.47222222222222232"/>
          <c:h val="0.78703703703703709"/>
        </c:manualLayout>
      </c:layout>
      <c:pieChart>
        <c:varyColors val="1"/>
        <c:ser>
          <c:idx val="0"/>
          <c:order val="0"/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lang="en-US" sz="1600" b="1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val>
            <c:numRef>
              <c:f>Sheet1!$C$3:$C$5</c:f>
              <c:numCache>
                <c:formatCode>General</c:formatCode>
                <c:ptCount val="3"/>
                <c:pt idx="0">
                  <c:v>22</c:v>
                </c:pt>
                <c:pt idx="1">
                  <c:v>3</c:v>
                </c:pt>
                <c:pt idx="2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099103237095363"/>
          <c:y val="0.18535203674614692"/>
          <c:w val="4.5335958005249373E-2"/>
          <c:h val="0.47542289019894557"/>
        </c:manualLayout>
      </c:layout>
      <c:overlay val="1"/>
      <c:txPr>
        <a:bodyPr/>
        <a:lstStyle/>
        <a:p>
          <a:pPr rtl="0">
            <a:defRPr lang="en-US" sz="1600" baseline="0"/>
          </a:pPr>
          <a:endParaRPr lang="en-US"/>
        </a:p>
      </c:txPr>
    </c:legend>
    <c:plotVisOnly val="1"/>
    <c:dispBlanksAs val="zero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C0689D-594F-4429-A25D-44E5FCB54A9E}" type="doc">
      <dgm:prSet loTypeId="urn:microsoft.com/office/officeart/2005/8/layout/hList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802AD7D9-B261-41B9-B958-62410D2EF549}">
      <dgm:prSet phldrT="[Text]" custT="1"/>
      <dgm:spPr>
        <a:xfrm>
          <a:off x="0" y="35623"/>
          <a:ext cx="8358846" cy="428815"/>
        </a:xfrm>
        <a:solidFill>
          <a:srgbClr val="4F81BD">
            <a:shade val="8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en-US" sz="2400" b="1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E F </a:t>
          </a:r>
          <a:r>
            <a:rPr lang="en-US" sz="2400" b="1" dirty="0" err="1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F</a:t>
          </a:r>
          <a:r>
            <a:rPr lang="en-US" sz="2400" b="1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O R T S</a:t>
          </a:r>
          <a:endParaRPr lang="id-ID" sz="2400" b="1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2C3C58CD-1872-438D-AE80-9D3DB50DFD16}" type="parTrans" cxnId="{27F8FF5A-30EC-4E1E-81FD-1123EBC227BF}">
      <dgm:prSet/>
      <dgm:spPr/>
      <dgm:t>
        <a:bodyPr/>
        <a:lstStyle/>
        <a:p>
          <a:endParaRPr lang="id-ID"/>
        </a:p>
      </dgm:t>
    </dgm:pt>
    <dgm:pt modelId="{0CAA8294-F5F3-4C51-9CA4-40203C516EA3}" type="sibTrans" cxnId="{27F8FF5A-30EC-4E1E-81FD-1123EBC227BF}">
      <dgm:prSet/>
      <dgm:spPr/>
      <dgm:t>
        <a:bodyPr/>
        <a:lstStyle/>
        <a:p>
          <a:endParaRPr lang="id-ID"/>
        </a:p>
      </dgm:t>
    </dgm:pt>
    <dgm:pt modelId="{8F5D184E-CB45-4F88-968E-12FB32F220D5}">
      <dgm:prSet phldrT="[Text]"/>
      <dgm:spPr>
        <a:xfrm>
          <a:off x="0" y="511021"/>
          <a:ext cx="2089711" cy="357189"/>
        </a:xfr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en-US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</a:t>
          </a:r>
          <a:endParaRPr lang="id-ID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67F66F78-E91A-4431-BE66-065AA59E8B2A}" type="parTrans" cxnId="{A71814E8-D084-43B3-A9F0-41AEDF214D5C}">
      <dgm:prSet/>
      <dgm:spPr/>
      <dgm:t>
        <a:bodyPr/>
        <a:lstStyle/>
        <a:p>
          <a:endParaRPr lang="id-ID"/>
        </a:p>
      </dgm:t>
    </dgm:pt>
    <dgm:pt modelId="{E83D0C7A-CE43-4F36-9328-E8AA9BAA3B93}" type="sibTrans" cxnId="{A71814E8-D084-43B3-A9F0-41AEDF214D5C}">
      <dgm:prSet/>
      <dgm:spPr/>
      <dgm:t>
        <a:bodyPr/>
        <a:lstStyle/>
        <a:p>
          <a:endParaRPr lang="id-ID"/>
        </a:p>
      </dgm:t>
    </dgm:pt>
    <dgm:pt modelId="{E2AEE8E5-8D8F-4663-AF5F-94A4B815E961}">
      <dgm:prSet phldrT="[Text]"/>
      <dgm:spPr>
        <a:xfrm>
          <a:off x="2089711" y="511021"/>
          <a:ext cx="2089711" cy="357189"/>
        </a:xfr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en-US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EXECUTE</a:t>
          </a:r>
          <a:endParaRPr lang="id-ID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C3B09380-85DB-48DE-A8FA-77517D5DC8CD}" type="parTrans" cxnId="{94F79134-47A8-4FD1-A39A-6997C3B87264}">
      <dgm:prSet/>
      <dgm:spPr/>
      <dgm:t>
        <a:bodyPr/>
        <a:lstStyle/>
        <a:p>
          <a:endParaRPr lang="id-ID"/>
        </a:p>
      </dgm:t>
    </dgm:pt>
    <dgm:pt modelId="{9FA2F591-3ECC-4346-A629-365F817F4135}" type="sibTrans" cxnId="{94F79134-47A8-4FD1-A39A-6997C3B87264}">
      <dgm:prSet/>
      <dgm:spPr/>
      <dgm:t>
        <a:bodyPr/>
        <a:lstStyle/>
        <a:p>
          <a:endParaRPr lang="id-ID"/>
        </a:p>
      </dgm:t>
    </dgm:pt>
    <dgm:pt modelId="{1F4ED5FB-ADB2-4174-B5B9-C436F333DC03}">
      <dgm:prSet phldrT="[Text]"/>
      <dgm:spPr>
        <a:xfrm>
          <a:off x="4179423" y="511021"/>
          <a:ext cx="2089711" cy="357189"/>
        </a:xfr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en-US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MONITOR</a:t>
          </a:r>
          <a:endParaRPr lang="id-ID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91A0292-85D8-4DE4-966D-3198A570331C}" type="parTrans" cxnId="{F3ECCE85-0320-4A19-BFD9-E9E30C297B2C}">
      <dgm:prSet/>
      <dgm:spPr/>
      <dgm:t>
        <a:bodyPr/>
        <a:lstStyle/>
        <a:p>
          <a:endParaRPr lang="id-ID"/>
        </a:p>
      </dgm:t>
    </dgm:pt>
    <dgm:pt modelId="{6FA84476-5F4A-440D-A948-24C92A7DDF07}" type="sibTrans" cxnId="{F3ECCE85-0320-4A19-BFD9-E9E30C297B2C}">
      <dgm:prSet/>
      <dgm:spPr/>
      <dgm:t>
        <a:bodyPr/>
        <a:lstStyle/>
        <a:p>
          <a:endParaRPr lang="id-ID"/>
        </a:p>
      </dgm:t>
    </dgm:pt>
    <dgm:pt modelId="{A00CDD50-8417-4CD7-9E53-0C84424433D3}">
      <dgm:prSet/>
      <dgm:spPr>
        <a:xfrm>
          <a:off x="6269134" y="511021"/>
          <a:ext cx="2089711" cy="357189"/>
        </a:xfr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en-US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EVALUATE</a:t>
          </a:r>
          <a:endParaRPr lang="id-ID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63B6267C-AB88-4FC3-8FB3-EB1A09D39DEA}" type="parTrans" cxnId="{EF7FF322-DD78-4277-A7A9-2637D8320427}">
      <dgm:prSet/>
      <dgm:spPr/>
      <dgm:t>
        <a:bodyPr/>
        <a:lstStyle/>
        <a:p>
          <a:endParaRPr lang="id-ID"/>
        </a:p>
      </dgm:t>
    </dgm:pt>
    <dgm:pt modelId="{7B516F7C-08E8-4135-8C9B-CBBBC1D63D01}" type="sibTrans" cxnId="{EF7FF322-DD78-4277-A7A9-2637D8320427}">
      <dgm:prSet/>
      <dgm:spPr/>
      <dgm:t>
        <a:bodyPr/>
        <a:lstStyle/>
        <a:p>
          <a:endParaRPr lang="id-ID"/>
        </a:p>
      </dgm:t>
    </dgm:pt>
    <dgm:pt modelId="{1D134666-F8CB-4B36-9200-CFE406817DBB}" type="pres">
      <dgm:prSet presAssocID="{7EC0689D-594F-4429-A25D-44E5FCB54A9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1CE98370-997B-414A-AF2D-F1B0EF1F9DE3}" type="pres">
      <dgm:prSet presAssocID="{802AD7D9-B261-41B9-B958-62410D2EF549}" presName="roof" presStyleLbl="dkBgShp" presStyleIdx="0" presStyleCnt="2" custScaleY="80035" custLinFactNeighborX="-847" custLinFactNeighborY="-1005"/>
      <dgm:spPr>
        <a:prstGeom prst="rect">
          <a:avLst/>
        </a:prstGeom>
      </dgm:spPr>
      <dgm:t>
        <a:bodyPr/>
        <a:lstStyle/>
        <a:p>
          <a:endParaRPr lang="id-ID"/>
        </a:p>
      </dgm:t>
    </dgm:pt>
    <dgm:pt modelId="{DBEDC7F4-13F2-477A-BDD2-D9ACE5448DED}" type="pres">
      <dgm:prSet presAssocID="{802AD7D9-B261-41B9-B958-62410D2EF549}" presName="pillars" presStyleCnt="0"/>
      <dgm:spPr/>
    </dgm:pt>
    <dgm:pt modelId="{EB3F3F5A-1DA9-4B04-9F85-4DDF09B33527}" type="pres">
      <dgm:prSet presAssocID="{802AD7D9-B261-41B9-B958-62410D2EF549}" presName="pillar1" presStyleLbl="node1" presStyleIdx="0" presStyleCnt="4" custScaleY="31746" custLinFactNeighborY="-35219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d-ID"/>
        </a:p>
      </dgm:t>
    </dgm:pt>
    <dgm:pt modelId="{5783E34D-70A7-42D9-AA95-A6CE880A816B}" type="pres">
      <dgm:prSet presAssocID="{E2AEE8E5-8D8F-4663-AF5F-94A4B815E961}" presName="pillarX" presStyleLbl="node1" presStyleIdx="1" presStyleCnt="4" custScaleY="31746" custLinFactNeighborY="-35219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d-ID"/>
        </a:p>
      </dgm:t>
    </dgm:pt>
    <dgm:pt modelId="{362560EE-1021-4C01-864E-4047C28C795C}" type="pres">
      <dgm:prSet presAssocID="{1F4ED5FB-ADB2-4174-B5B9-C436F333DC03}" presName="pillarX" presStyleLbl="node1" presStyleIdx="2" presStyleCnt="4" custScaleY="31746" custLinFactNeighborY="-35219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d-ID"/>
        </a:p>
      </dgm:t>
    </dgm:pt>
    <dgm:pt modelId="{C3653775-9AC9-4A92-84A6-6476732B9C40}" type="pres">
      <dgm:prSet presAssocID="{A00CDD50-8417-4CD7-9E53-0C84424433D3}" presName="pillarX" presStyleLbl="node1" presStyleIdx="3" presStyleCnt="4" custScaleY="31746" custLinFactNeighborY="-35219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d-ID"/>
        </a:p>
      </dgm:t>
    </dgm:pt>
    <dgm:pt modelId="{C86A525F-6C46-4A24-AAA9-51F160F11DE3}" type="pres">
      <dgm:prSet presAssocID="{802AD7D9-B261-41B9-B958-62410D2EF549}" presName="base" presStyleLbl="dkBgShp" presStyleIdx="1" presStyleCnt="2" custScaleY="54356" custLinFactY="-300000" custLinFactNeighborY="-335182"/>
      <dgm:spPr>
        <a:xfrm>
          <a:off x="0" y="882905"/>
          <a:ext cx="8358846" cy="67953"/>
        </a:xfrm>
        <a:prstGeom prst="rect">
          <a:avLst/>
        </a:prstGeom>
        <a:solidFill>
          <a:srgbClr val="4F81BD">
            <a:shade val="8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endParaRPr lang="id-ID"/>
        </a:p>
      </dgm:t>
    </dgm:pt>
  </dgm:ptLst>
  <dgm:cxnLst>
    <dgm:cxn modelId="{E17EB13B-CF49-43F3-A5B2-2D96A5002833}" type="presOf" srcId="{E2AEE8E5-8D8F-4663-AF5F-94A4B815E961}" destId="{5783E34D-70A7-42D9-AA95-A6CE880A816B}" srcOrd="0" destOrd="0" presId="urn:microsoft.com/office/officeart/2005/8/layout/hList3"/>
    <dgm:cxn modelId="{27F8FF5A-30EC-4E1E-81FD-1123EBC227BF}" srcId="{7EC0689D-594F-4429-A25D-44E5FCB54A9E}" destId="{802AD7D9-B261-41B9-B958-62410D2EF549}" srcOrd="0" destOrd="0" parTransId="{2C3C58CD-1872-438D-AE80-9D3DB50DFD16}" sibTransId="{0CAA8294-F5F3-4C51-9CA4-40203C516EA3}"/>
    <dgm:cxn modelId="{E2F5EF13-A1C7-4529-BA25-48D66DD53C9E}" type="presOf" srcId="{A00CDD50-8417-4CD7-9E53-0C84424433D3}" destId="{C3653775-9AC9-4A92-84A6-6476732B9C40}" srcOrd="0" destOrd="0" presId="urn:microsoft.com/office/officeart/2005/8/layout/hList3"/>
    <dgm:cxn modelId="{F3ECCE85-0320-4A19-BFD9-E9E30C297B2C}" srcId="{802AD7D9-B261-41B9-B958-62410D2EF549}" destId="{1F4ED5FB-ADB2-4174-B5B9-C436F333DC03}" srcOrd="2" destOrd="0" parTransId="{F91A0292-85D8-4DE4-966D-3198A570331C}" sibTransId="{6FA84476-5F4A-440D-A948-24C92A7DDF07}"/>
    <dgm:cxn modelId="{00BF42CA-6FB1-493A-8C99-A2229ED8832B}" type="presOf" srcId="{8F5D184E-CB45-4F88-968E-12FB32F220D5}" destId="{EB3F3F5A-1DA9-4B04-9F85-4DDF09B33527}" srcOrd="0" destOrd="0" presId="urn:microsoft.com/office/officeart/2005/8/layout/hList3"/>
    <dgm:cxn modelId="{3BEAFCE6-3568-44E5-8284-8ED2923F699D}" type="presOf" srcId="{802AD7D9-B261-41B9-B958-62410D2EF549}" destId="{1CE98370-997B-414A-AF2D-F1B0EF1F9DE3}" srcOrd="0" destOrd="0" presId="urn:microsoft.com/office/officeart/2005/8/layout/hList3"/>
    <dgm:cxn modelId="{13C9DD72-21B9-4288-A4A3-51CF1378E8FB}" type="presOf" srcId="{7EC0689D-594F-4429-A25D-44E5FCB54A9E}" destId="{1D134666-F8CB-4B36-9200-CFE406817DBB}" srcOrd="0" destOrd="0" presId="urn:microsoft.com/office/officeart/2005/8/layout/hList3"/>
    <dgm:cxn modelId="{A71814E8-D084-43B3-A9F0-41AEDF214D5C}" srcId="{802AD7D9-B261-41B9-B958-62410D2EF549}" destId="{8F5D184E-CB45-4F88-968E-12FB32F220D5}" srcOrd="0" destOrd="0" parTransId="{67F66F78-E91A-4431-BE66-065AA59E8B2A}" sibTransId="{E83D0C7A-CE43-4F36-9328-E8AA9BAA3B93}"/>
    <dgm:cxn modelId="{EF7FF322-DD78-4277-A7A9-2637D8320427}" srcId="{802AD7D9-B261-41B9-B958-62410D2EF549}" destId="{A00CDD50-8417-4CD7-9E53-0C84424433D3}" srcOrd="3" destOrd="0" parTransId="{63B6267C-AB88-4FC3-8FB3-EB1A09D39DEA}" sibTransId="{7B516F7C-08E8-4135-8C9B-CBBBC1D63D01}"/>
    <dgm:cxn modelId="{94F79134-47A8-4FD1-A39A-6997C3B87264}" srcId="{802AD7D9-B261-41B9-B958-62410D2EF549}" destId="{E2AEE8E5-8D8F-4663-AF5F-94A4B815E961}" srcOrd="1" destOrd="0" parTransId="{C3B09380-85DB-48DE-A8FA-77517D5DC8CD}" sibTransId="{9FA2F591-3ECC-4346-A629-365F817F4135}"/>
    <dgm:cxn modelId="{B7694EFC-CE13-4356-9191-5A1101F75D08}" type="presOf" srcId="{1F4ED5FB-ADB2-4174-B5B9-C436F333DC03}" destId="{362560EE-1021-4C01-864E-4047C28C795C}" srcOrd="0" destOrd="0" presId="urn:microsoft.com/office/officeart/2005/8/layout/hList3"/>
    <dgm:cxn modelId="{EB893DF9-6E4C-4FB9-8B50-D1B6C02490C0}" type="presParOf" srcId="{1D134666-F8CB-4B36-9200-CFE406817DBB}" destId="{1CE98370-997B-414A-AF2D-F1B0EF1F9DE3}" srcOrd="0" destOrd="0" presId="urn:microsoft.com/office/officeart/2005/8/layout/hList3"/>
    <dgm:cxn modelId="{89D2E855-226B-4A6C-AD50-37109FE8C238}" type="presParOf" srcId="{1D134666-F8CB-4B36-9200-CFE406817DBB}" destId="{DBEDC7F4-13F2-477A-BDD2-D9ACE5448DED}" srcOrd="1" destOrd="0" presId="urn:microsoft.com/office/officeart/2005/8/layout/hList3"/>
    <dgm:cxn modelId="{F95EEBC1-60FD-41FE-8120-FDBD7725A1FE}" type="presParOf" srcId="{DBEDC7F4-13F2-477A-BDD2-D9ACE5448DED}" destId="{EB3F3F5A-1DA9-4B04-9F85-4DDF09B33527}" srcOrd="0" destOrd="0" presId="urn:microsoft.com/office/officeart/2005/8/layout/hList3"/>
    <dgm:cxn modelId="{F28DD90E-4352-45CF-B23F-2928B6835A93}" type="presParOf" srcId="{DBEDC7F4-13F2-477A-BDD2-D9ACE5448DED}" destId="{5783E34D-70A7-42D9-AA95-A6CE880A816B}" srcOrd="1" destOrd="0" presId="urn:microsoft.com/office/officeart/2005/8/layout/hList3"/>
    <dgm:cxn modelId="{4468891D-59D4-45FE-866B-B57BA5E9B569}" type="presParOf" srcId="{DBEDC7F4-13F2-477A-BDD2-D9ACE5448DED}" destId="{362560EE-1021-4C01-864E-4047C28C795C}" srcOrd="2" destOrd="0" presId="urn:microsoft.com/office/officeart/2005/8/layout/hList3"/>
    <dgm:cxn modelId="{75E0C514-9A5C-49E9-A8B7-314C0252B92B}" type="presParOf" srcId="{DBEDC7F4-13F2-477A-BDD2-D9ACE5448DED}" destId="{C3653775-9AC9-4A92-84A6-6476732B9C40}" srcOrd="3" destOrd="0" presId="urn:microsoft.com/office/officeart/2005/8/layout/hList3"/>
    <dgm:cxn modelId="{646802CA-7714-4508-911F-ACADD3F674EA}" type="presParOf" srcId="{1D134666-F8CB-4B36-9200-CFE406817DBB}" destId="{C86A525F-6C46-4A24-AAA9-51F160F11DE3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E0A37C-7AE8-4712-AF06-84A067F87B56}" type="doc">
      <dgm:prSet loTypeId="urn:microsoft.com/office/officeart/2005/8/layout/hList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746F5DF6-D336-44D4-9904-6090B30FED32}">
      <dgm:prSet phldrT="[Text]"/>
      <dgm:spPr>
        <a:xfrm>
          <a:off x="0" y="206029"/>
          <a:ext cx="8358246" cy="478199"/>
        </a:xfrm>
        <a:solidFill>
          <a:srgbClr val="4F81BD">
            <a:shade val="8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en-US" b="1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ACTIVITIES</a:t>
          </a:r>
          <a:endParaRPr lang="id-ID" b="1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BB2382C-BA2A-479F-9CDE-82A7FEDDA1D5}" type="parTrans" cxnId="{11ACCE78-9062-401F-B7F7-87F592658624}">
      <dgm:prSet/>
      <dgm:spPr/>
      <dgm:t>
        <a:bodyPr/>
        <a:lstStyle/>
        <a:p>
          <a:endParaRPr lang="id-ID"/>
        </a:p>
      </dgm:t>
    </dgm:pt>
    <dgm:pt modelId="{137A1951-98C0-4877-918B-8A6F82EEDC3E}" type="sibTrans" cxnId="{11ACCE78-9062-401F-B7F7-87F592658624}">
      <dgm:prSet/>
      <dgm:spPr/>
      <dgm:t>
        <a:bodyPr/>
        <a:lstStyle/>
        <a:p>
          <a:endParaRPr lang="id-ID"/>
        </a:p>
      </dgm:t>
    </dgm:pt>
    <dgm:pt modelId="{641F5D31-75C2-4479-A1CC-C4DF6891DED7}">
      <dgm:prSet phldrT="[Text]"/>
      <dgm:spPr>
        <a:xfrm>
          <a:off x="4081" y="735794"/>
          <a:ext cx="2783361" cy="2295302"/>
        </a:xfrm>
        <a:solidFill>
          <a:srgbClr val="1F497D">
            <a:lumMod val="75000"/>
            <a:alpha val="8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 anchor="t" anchorCtr="0"/>
        <a:lstStyle/>
        <a:p>
          <a:pPr marL="361950" indent="-190500" algn="ctr"/>
          <a:r>
            <a:rPr lang="en-US" b="1" u="sng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CONSERVATION</a:t>
          </a:r>
          <a:endParaRPr lang="id-ID" b="1" u="sng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441325" indent="-269875" algn="l"/>
          <a:r>
            <a:rPr lang="id-ID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	</a:t>
          </a:r>
          <a:r>
            <a:rPr lang="en-US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Water sources protection and preservation</a:t>
          </a:r>
          <a:endParaRPr lang="id-ID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441325" indent="-269875" algn="l"/>
          <a:r>
            <a:rPr lang="id-ID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	</a:t>
          </a:r>
          <a:r>
            <a:rPr lang="en-US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Water preservation</a:t>
          </a:r>
          <a:endParaRPr lang="id-ID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441325" indent="-269875" algn="l"/>
          <a:r>
            <a:rPr lang="id-ID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	</a:t>
          </a:r>
          <a:r>
            <a:rPr lang="en-US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Water quality management &amp; water pollution control</a:t>
          </a:r>
          <a:endParaRPr lang="id-ID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81FB528C-9B86-44B4-B830-C38AAD2BE8FF}" type="parTrans" cxnId="{8483AE08-938D-44A6-8C7C-C0D402F34165}">
      <dgm:prSet/>
      <dgm:spPr/>
      <dgm:t>
        <a:bodyPr/>
        <a:lstStyle/>
        <a:p>
          <a:endParaRPr lang="id-ID"/>
        </a:p>
      </dgm:t>
    </dgm:pt>
    <dgm:pt modelId="{04739F4C-4045-4C26-BDB7-E7CBE866C512}" type="sibTrans" cxnId="{8483AE08-938D-44A6-8C7C-C0D402F34165}">
      <dgm:prSet/>
      <dgm:spPr/>
      <dgm:t>
        <a:bodyPr/>
        <a:lstStyle/>
        <a:p>
          <a:endParaRPr lang="id-ID"/>
        </a:p>
      </dgm:t>
    </dgm:pt>
    <dgm:pt modelId="{744995CE-05D6-4F70-B78B-CC72BF77239A}">
      <dgm:prSet phldrT="[Text]"/>
      <dgm:spPr>
        <a:xfrm>
          <a:off x="2787442" y="735794"/>
          <a:ext cx="2783361" cy="2295302"/>
        </a:xfrm>
        <a:solidFill>
          <a:srgbClr val="4BACC6">
            <a:lumMod val="75000"/>
            <a:alpha val="8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 anchor="t" anchorCtr="0"/>
        <a:lstStyle/>
        <a:p>
          <a:pPr marL="361950" indent="-266700" algn="ctr"/>
          <a:r>
            <a:rPr lang="en-US" b="1" u="sng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UTILIZATION</a:t>
          </a:r>
          <a:endParaRPr lang="id-ID" b="1" u="sng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361950" indent="-266700" algn="l"/>
          <a:r>
            <a:rPr lang="id-ID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	</a:t>
          </a:r>
          <a:r>
            <a:rPr lang="en-US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Administration</a:t>
          </a:r>
          <a:endParaRPr lang="id-ID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361950" indent="-266700" algn="l"/>
          <a:r>
            <a:rPr lang="id-ID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	</a:t>
          </a:r>
          <a:r>
            <a:rPr lang="en-US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Supply</a:t>
          </a:r>
          <a:endParaRPr lang="id-ID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361950" indent="-266700" algn="l"/>
          <a:r>
            <a:rPr lang="id-ID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	</a:t>
          </a:r>
          <a:r>
            <a:rPr lang="en-US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Usage</a:t>
          </a:r>
          <a:endParaRPr lang="id-ID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361950" indent="-266700" algn="l"/>
          <a:r>
            <a:rPr lang="id-ID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4.	</a:t>
          </a:r>
          <a:r>
            <a:rPr lang="en-US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Development</a:t>
          </a:r>
          <a:endParaRPr lang="id-ID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361950" indent="-266700" algn="l"/>
          <a:r>
            <a:rPr lang="id-ID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5.	</a:t>
          </a:r>
          <a:r>
            <a:rPr lang="en-US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Operation</a:t>
          </a:r>
          <a:endParaRPr lang="id-ID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F4135C8-928D-402A-99E6-D6753BA0C18B}" type="parTrans" cxnId="{E2075503-18BC-464E-BC2E-11570659D637}">
      <dgm:prSet/>
      <dgm:spPr/>
      <dgm:t>
        <a:bodyPr/>
        <a:lstStyle/>
        <a:p>
          <a:endParaRPr lang="id-ID"/>
        </a:p>
      </dgm:t>
    </dgm:pt>
    <dgm:pt modelId="{9D9E47F8-EAC1-4489-8375-0ADDDEFE1BD3}" type="sibTrans" cxnId="{E2075503-18BC-464E-BC2E-11570659D637}">
      <dgm:prSet/>
      <dgm:spPr/>
      <dgm:t>
        <a:bodyPr/>
        <a:lstStyle/>
        <a:p>
          <a:endParaRPr lang="id-ID"/>
        </a:p>
      </dgm:t>
    </dgm:pt>
    <dgm:pt modelId="{CA0239C1-417F-43B3-8A48-F1E532CCCD23}">
      <dgm:prSet phldrT="[Text]"/>
      <dgm:spPr>
        <a:xfrm>
          <a:off x="5570803" y="735794"/>
          <a:ext cx="2783361" cy="2295302"/>
        </a:xfrm>
        <a:solidFill>
          <a:srgbClr val="8064A2">
            <a:lumMod val="75000"/>
            <a:alpha val="8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 anchor="t" anchorCtr="0"/>
        <a:lstStyle/>
        <a:p>
          <a:pPr marL="120650" indent="-25400" algn="ctr"/>
          <a:r>
            <a:rPr lang="en-US" b="1" u="sng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CONTROL OF  WATER DESTRUCTIVE POTENTIAL</a:t>
          </a:r>
          <a:endParaRPr lang="id-ID" b="1" u="sng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361950" indent="-266700" algn="l"/>
          <a:r>
            <a:rPr lang="id-ID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	</a:t>
          </a:r>
          <a:r>
            <a:rPr lang="en-US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Preventive</a:t>
          </a:r>
          <a:endParaRPr lang="id-ID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361950" indent="-266700" algn="l"/>
          <a:r>
            <a:rPr lang="id-ID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	</a:t>
          </a:r>
          <a:r>
            <a:rPr lang="en-US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Handling</a:t>
          </a:r>
          <a:endParaRPr lang="id-ID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361950" indent="-266700" algn="l"/>
          <a:r>
            <a:rPr lang="id-ID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	</a:t>
          </a:r>
          <a:r>
            <a:rPr lang="en-US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Recovery</a:t>
          </a:r>
          <a:endParaRPr lang="id-ID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8E6E394-0635-4033-A8CC-91FEE14A9412}" type="parTrans" cxnId="{4CC9EF6F-04C5-4AF3-A135-2343B16DFE98}">
      <dgm:prSet/>
      <dgm:spPr/>
      <dgm:t>
        <a:bodyPr/>
        <a:lstStyle/>
        <a:p>
          <a:endParaRPr lang="id-ID"/>
        </a:p>
      </dgm:t>
    </dgm:pt>
    <dgm:pt modelId="{B021DEAD-3460-4A5D-AB20-EABA71143D20}" type="sibTrans" cxnId="{4CC9EF6F-04C5-4AF3-A135-2343B16DFE98}">
      <dgm:prSet/>
      <dgm:spPr/>
      <dgm:t>
        <a:bodyPr/>
        <a:lstStyle/>
        <a:p>
          <a:endParaRPr lang="id-ID"/>
        </a:p>
      </dgm:t>
    </dgm:pt>
    <dgm:pt modelId="{0394B0A8-74F6-4428-AF60-08526BD7B5B3}" type="pres">
      <dgm:prSet presAssocID="{D9E0A37C-7AE8-4712-AF06-84A067F87B5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1BEB171F-3480-42BA-84FF-E4930A3BEC85}" type="pres">
      <dgm:prSet presAssocID="{746F5DF6-D336-44D4-9904-6090B30FED32}" presName="roof" presStyleLbl="dkBgShp" presStyleIdx="0" presStyleCnt="2" custScaleY="43751" custLinFactNeighborY="-8132"/>
      <dgm:spPr>
        <a:prstGeom prst="rect">
          <a:avLst/>
        </a:prstGeom>
      </dgm:spPr>
      <dgm:t>
        <a:bodyPr/>
        <a:lstStyle/>
        <a:p>
          <a:endParaRPr lang="id-ID"/>
        </a:p>
      </dgm:t>
    </dgm:pt>
    <dgm:pt modelId="{DC9CDF7D-CA55-48CF-B1D5-28F284B3FB93}" type="pres">
      <dgm:prSet presAssocID="{746F5DF6-D336-44D4-9904-6090B30FED32}" presName="pillars" presStyleCnt="0"/>
      <dgm:spPr/>
    </dgm:pt>
    <dgm:pt modelId="{C2418A4B-DD24-4173-B3F2-4AB930D45A5B}" type="pres">
      <dgm:prSet presAssocID="{746F5DF6-D336-44D4-9904-6090B30FED32}" presName="pillar1" presStyleLbl="node1" presStyleIdx="0" presStyleCnt="3" custScaleY="86949" custLinFactNeighborY="-21105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d-ID"/>
        </a:p>
      </dgm:t>
    </dgm:pt>
    <dgm:pt modelId="{C4B4966C-B273-4E02-A853-27F92487E805}" type="pres">
      <dgm:prSet presAssocID="{744995CE-05D6-4F70-B78B-CC72BF77239A}" presName="pillarX" presStyleLbl="node1" presStyleIdx="1" presStyleCnt="3" custScaleY="86949" custLinFactNeighborY="-21105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d-ID"/>
        </a:p>
      </dgm:t>
    </dgm:pt>
    <dgm:pt modelId="{2F1499DF-32AF-4224-9B2B-8C964C759128}" type="pres">
      <dgm:prSet presAssocID="{CA0239C1-417F-43B3-8A48-F1E532CCCD23}" presName="pillarX" presStyleLbl="node1" presStyleIdx="2" presStyleCnt="3" custScaleY="86949" custLinFactNeighborY="-21105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id-ID"/>
        </a:p>
      </dgm:t>
    </dgm:pt>
    <dgm:pt modelId="{0AEA4935-04C5-435C-BF7A-E68711DDCABB}" type="pres">
      <dgm:prSet presAssocID="{746F5DF6-D336-44D4-9904-6090B30FED32}" presName="base" presStyleLbl="dkBgShp" presStyleIdx="1" presStyleCnt="2" custScaleY="17927" custLinFactY="-100000" custLinFactNeighborY="-159835"/>
      <dgm:spPr>
        <a:xfrm>
          <a:off x="0" y="3097553"/>
          <a:ext cx="8358246" cy="45719"/>
        </a:xfrm>
        <a:prstGeom prst="rect">
          <a:avLst/>
        </a:prstGeom>
        <a:solidFill>
          <a:srgbClr val="4F81BD">
            <a:shade val="8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endParaRPr lang="id-ID"/>
        </a:p>
      </dgm:t>
    </dgm:pt>
  </dgm:ptLst>
  <dgm:cxnLst>
    <dgm:cxn modelId="{4CC9EF6F-04C5-4AF3-A135-2343B16DFE98}" srcId="{746F5DF6-D336-44D4-9904-6090B30FED32}" destId="{CA0239C1-417F-43B3-8A48-F1E532CCCD23}" srcOrd="2" destOrd="0" parTransId="{B8E6E394-0635-4033-A8CC-91FEE14A9412}" sibTransId="{B021DEAD-3460-4A5D-AB20-EABA71143D20}"/>
    <dgm:cxn modelId="{11ACCE78-9062-401F-B7F7-87F592658624}" srcId="{D9E0A37C-7AE8-4712-AF06-84A067F87B56}" destId="{746F5DF6-D336-44D4-9904-6090B30FED32}" srcOrd="0" destOrd="0" parTransId="{1BB2382C-BA2A-479F-9CDE-82A7FEDDA1D5}" sibTransId="{137A1951-98C0-4877-918B-8A6F82EEDC3E}"/>
    <dgm:cxn modelId="{E4DEA645-9ED7-4DFE-84A3-EF1047D55C66}" type="presOf" srcId="{D9E0A37C-7AE8-4712-AF06-84A067F87B56}" destId="{0394B0A8-74F6-4428-AF60-08526BD7B5B3}" srcOrd="0" destOrd="0" presId="urn:microsoft.com/office/officeart/2005/8/layout/hList3"/>
    <dgm:cxn modelId="{A79AC2D6-1324-4259-A4E9-688236F39ECE}" type="presOf" srcId="{641F5D31-75C2-4479-A1CC-C4DF6891DED7}" destId="{C2418A4B-DD24-4173-B3F2-4AB930D45A5B}" srcOrd="0" destOrd="0" presId="urn:microsoft.com/office/officeart/2005/8/layout/hList3"/>
    <dgm:cxn modelId="{BFC960A3-3C40-4ECD-A798-921ED280E2B2}" type="presOf" srcId="{CA0239C1-417F-43B3-8A48-F1E532CCCD23}" destId="{2F1499DF-32AF-4224-9B2B-8C964C759128}" srcOrd="0" destOrd="0" presId="urn:microsoft.com/office/officeart/2005/8/layout/hList3"/>
    <dgm:cxn modelId="{8483AE08-938D-44A6-8C7C-C0D402F34165}" srcId="{746F5DF6-D336-44D4-9904-6090B30FED32}" destId="{641F5D31-75C2-4479-A1CC-C4DF6891DED7}" srcOrd="0" destOrd="0" parTransId="{81FB528C-9B86-44B4-B830-C38AAD2BE8FF}" sibTransId="{04739F4C-4045-4C26-BDB7-E7CBE866C512}"/>
    <dgm:cxn modelId="{4EE6325D-D425-4EA5-903A-DBC560AFA125}" type="presOf" srcId="{746F5DF6-D336-44D4-9904-6090B30FED32}" destId="{1BEB171F-3480-42BA-84FF-E4930A3BEC85}" srcOrd="0" destOrd="0" presId="urn:microsoft.com/office/officeart/2005/8/layout/hList3"/>
    <dgm:cxn modelId="{E2075503-18BC-464E-BC2E-11570659D637}" srcId="{746F5DF6-D336-44D4-9904-6090B30FED32}" destId="{744995CE-05D6-4F70-B78B-CC72BF77239A}" srcOrd="1" destOrd="0" parTransId="{5F4135C8-928D-402A-99E6-D6753BA0C18B}" sibTransId="{9D9E47F8-EAC1-4489-8375-0ADDDEFE1BD3}"/>
    <dgm:cxn modelId="{C4723A16-C273-487B-BE35-111D6406F11D}" type="presOf" srcId="{744995CE-05D6-4F70-B78B-CC72BF77239A}" destId="{C4B4966C-B273-4E02-A853-27F92487E805}" srcOrd="0" destOrd="0" presId="urn:microsoft.com/office/officeart/2005/8/layout/hList3"/>
    <dgm:cxn modelId="{FDD954FF-D7E7-4694-AB51-56F187F67E29}" type="presParOf" srcId="{0394B0A8-74F6-4428-AF60-08526BD7B5B3}" destId="{1BEB171F-3480-42BA-84FF-E4930A3BEC85}" srcOrd="0" destOrd="0" presId="urn:microsoft.com/office/officeart/2005/8/layout/hList3"/>
    <dgm:cxn modelId="{D14A0A2A-A831-4989-9516-5949EACEE0CB}" type="presParOf" srcId="{0394B0A8-74F6-4428-AF60-08526BD7B5B3}" destId="{DC9CDF7D-CA55-48CF-B1D5-28F284B3FB93}" srcOrd="1" destOrd="0" presId="urn:microsoft.com/office/officeart/2005/8/layout/hList3"/>
    <dgm:cxn modelId="{04A7B1EB-90D9-4DFF-9990-558C2CC95E3C}" type="presParOf" srcId="{DC9CDF7D-CA55-48CF-B1D5-28F284B3FB93}" destId="{C2418A4B-DD24-4173-B3F2-4AB930D45A5B}" srcOrd="0" destOrd="0" presId="urn:microsoft.com/office/officeart/2005/8/layout/hList3"/>
    <dgm:cxn modelId="{EBF87013-AA80-4A37-87A8-D5D6745F03DF}" type="presParOf" srcId="{DC9CDF7D-CA55-48CF-B1D5-28F284B3FB93}" destId="{C4B4966C-B273-4E02-A853-27F92487E805}" srcOrd="1" destOrd="0" presId="urn:microsoft.com/office/officeart/2005/8/layout/hList3"/>
    <dgm:cxn modelId="{EF900A70-753C-4FCC-8927-FF26F42BE8A5}" type="presParOf" srcId="{DC9CDF7D-CA55-48CF-B1D5-28F284B3FB93}" destId="{2F1499DF-32AF-4224-9B2B-8C964C759128}" srcOrd="2" destOrd="0" presId="urn:microsoft.com/office/officeart/2005/8/layout/hList3"/>
    <dgm:cxn modelId="{2C5B1522-2819-4B3A-9FF4-0BF0648708AF}" type="presParOf" srcId="{0394B0A8-74F6-4428-AF60-08526BD7B5B3}" destId="{0AEA4935-04C5-435C-BF7A-E68711DDCABB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C62F427-AFCB-432E-8186-A25B4AA11095}" type="doc">
      <dgm:prSet loTypeId="urn:microsoft.com/office/officeart/2005/8/layout/radial5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C2680D5D-3731-4C77-ACBC-160A96422450}">
      <dgm:prSet phldrT="[Text]"/>
      <dgm:spPr>
        <a:xfrm>
          <a:off x="2176975" y="1806665"/>
          <a:ext cx="1289651" cy="1289651"/>
        </a:xfrm>
        <a:solidFill>
          <a:srgbClr val="9BBB59">
            <a:lumMod val="75000"/>
          </a:srgbClr>
        </a:solidFill>
        <a:ln>
          <a:noFill/>
        </a:ln>
        <a:effectLst>
          <a:outerShdw blurRad="330200" dist="266700" dir="8100000" algn="tr" rotWithShape="0">
            <a:sysClr val="window" lastClr="FFFFFF">
              <a:lumMod val="50000"/>
              <a:alpha val="40000"/>
            </a:sys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id-ID" b="1" cap="none" spc="0" dirty="0" smtClean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libri"/>
              <a:ea typeface="+mn-ea"/>
              <a:cs typeface="+mn-cs"/>
            </a:rPr>
            <a:t>PR</a:t>
          </a:r>
          <a:endParaRPr lang="id-ID" b="1" cap="none" spc="0" dirty="0">
            <a:ln w="11430"/>
            <a:gradFill>
              <a:gsLst>
                <a:gs pos="0">
                  <a:srgbClr val="F79646">
                    <a:tint val="90000"/>
                    <a:satMod val="120000"/>
                  </a:srgbClr>
                </a:gs>
                <a:gs pos="25000">
                  <a:srgbClr val="F79646">
                    <a:tint val="93000"/>
                    <a:satMod val="120000"/>
                  </a:srgbClr>
                </a:gs>
                <a:gs pos="50000">
                  <a:srgbClr val="F79646">
                    <a:shade val="89000"/>
                    <a:satMod val="110000"/>
                  </a:srgbClr>
                </a:gs>
                <a:gs pos="75000">
                  <a:srgbClr val="F79646">
                    <a:tint val="93000"/>
                    <a:satMod val="120000"/>
                  </a:srgbClr>
                </a:gs>
                <a:gs pos="100000">
                  <a:srgbClr val="F79646">
                    <a:tint val="90000"/>
                    <a:satMod val="120000"/>
                  </a:srgb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Calibri"/>
            <a:ea typeface="+mn-ea"/>
            <a:cs typeface="+mn-cs"/>
          </a:endParaRPr>
        </a:p>
      </dgm:t>
    </dgm:pt>
    <dgm:pt modelId="{EF61062E-E6E6-4C53-B66A-A220B1108E78}" type="parTrans" cxnId="{9396D39E-850A-4E5B-9C06-70D7C8A444E4}">
      <dgm:prSet/>
      <dgm:spPr/>
      <dgm:t>
        <a:bodyPr/>
        <a:lstStyle/>
        <a:p>
          <a:endParaRPr lang="id-ID"/>
        </a:p>
      </dgm:t>
    </dgm:pt>
    <dgm:pt modelId="{342AD368-07A4-4D24-ADBF-ED547EC171E5}" type="sibTrans" cxnId="{9396D39E-850A-4E5B-9C06-70D7C8A444E4}">
      <dgm:prSet/>
      <dgm:spPr/>
      <dgm:t>
        <a:bodyPr/>
        <a:lstStyle/>
        <a:p>
          <a:endParaRPr lang="id-ID"/>
        </a:p>
      </dgm:t>
    </dgm:pt>
    <dgm:pt modelId="{647AD503-C142-4F23-A26F-15A000DEB86B}">
      <dgm:prSet phldrT="[Text]"/>
      <dgm:spPr>
        <a:xfrm>
          <a:off x="613921" y="2709094"/>
          <a:ext cx="1289651" cy="1289651"/>
        </a:xfrm>
        <a:solidFill>
          <a:srgbClr val="4BACC6">
            <a:lumMod val="75000"/>
            <a:alpha val="80000"/>
          </a:srgbClr>
        </a:solidFill>
        <a:ln>
          <a:noFill/>
        </a:ln>
        <a:effectLst>
          <a:outerShdw blurRad="330200" dist="266700" dir="8100000" algn="tr" rotWithShape="0">
            <a:sysClr val="window" lastClr="FFFFFF">
              <a:lumMod val="50000"/>
              <a:alpha val="40000"/>
            </a:sys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id-ID" b="1" cap="none" spc="0" dirty="0" smtClean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libri"/>
              <a:ea typeface="+mn-ea"/>
              <a:cs typeface="+mn-cs"/>
            </a:rPr>
            <a:t>U</a:t>
          </a:r>
          <a:endParaRPr lang="id-ID" b="1" cap="none" spc="0" dirty="0">
            <a:ln w="11430"/>
            <a:gradFill>
              <a:gsLst>
                <a:gs pos="0">
                  <a:srgbClr val="F79646">
                    <a:tint val="90000"/>
                    <a:satMod val="120000"/>
                  </a:srgbClr>
                </a:gs>
                <a:gs pos="25000">
                  <a:srgbClr val="F79646">
                    <a:tint val="93000"/>
                    <a:satMod val="120000"/>
                  </a:srgbClr>
                </a:gs>
                <a:gs pos="50000">
                  <a:srgbClr val="F79646">
                    <a:shade val="89000"/>
                    <a:satMod val="110000"/>
                  </a:srgbClr>
                </a:gs>
                <a:gs pos="75000">
                  <a:srgbClr val="F79646">
                    <a:tint val="93000"/>
                    <a:satMod val="120000"/>
                  </a:srgbClr>
                </a:gs>
                <a:gs pos="100000">
                  <a:srgbClr val="F79646">
                    <a:tint val="90000"/>
                    <a:satMod val="120000"/>
                  </a:srgb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Calibri"/>
            <a:ea typeface="+mn-ea"/>
            <a:cs typeface="+mn-cs"/>
          </a:endParaRPr>
        </a:p>
      </dgm:t>
    </dgm:pt>
    <dgm:pt modelId="{A4366E16-6F6A-4693-B7BC-4E19AED3DED3}" type="parTrans" cxnId="{10AD8365-DE10-40F2-BD67-2C76CCC57E90}">
      <dgm:prSet/>
      <dgm:spPr>
        <a:xfrm rot="9000000">
          <a:off x="1906760" y="2807854"/>
          <a:ext cx="280413" cy="181974"/>
        </a:xfr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 w="0">
          <a:noFill/>
        </a:ln>
        <a:effectLst>
          <a:outerShdw blurRad="330200" dist="266700" dir="8100000" algn="tr" rotWithShape="0">
            <a:sysClr val="window" lastClr="FFFFFF">
              <a:lumMod val="50000"/>
              <a:alpha val="40000"/>
            </a:sys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ysClr val="window" lastClr="FFFFFF"/>
          </a:contourClr>
        </a:sp3d>
      </dgm:spPr>
      <dgm:t>
        <a:bodyPr/>
        <a:lstStyle/>
        <a:p>
          <a:endParaRPr lang="id-ID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2126EC82-0166-426E-99DA-E36B86354C44}" type="sibTrans" cxnId="{10AD8365-DE10-40F2-BD67-2C76CCC57E90}">
      <dgm:prSet/>
      <dgm:spPr/>
      <dgm:t>
        <a:bodyPr/>
        <a:lstStyle/>
        <a:p>
          <a:endParaRPr lang="id-ID"/>
        </a:p>
      </dgm:t>
    </dgm:pt>
    <dgm:pt modelId="{A051E965-7472-4E22-8AF4-335A919C7247}">
      <dgm:prSet phldrT="[Text]"/>
      <dgm:spPr>
        <a:xfrm>
          <a:off x="3740029" y="2709094"/>
          <a:ext cx="1289651" cy="1289651"/>
        </a:xfrm>
        <a:gradFill rotWithShape="0">
          <a:gsLst>
            <a:gs pos="0">
              <a:srgbClr val="4F81BD">
                <a:hueOff val="0"/>
                <a:satOff val="0"/>
                <a:lumOff val="0"/>
                <a:shade val="51000"/>
                <a:satMod val="130000"/>
                <a:alpha val="8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330200" dist="266700" dir="8100000" algn="tr" rotWithShape="0">
            <a:sysClr val="window" lastClr="FFFFFF">
              <a:lumMod val="50000"/>
              <a:alpha val="40000"/>
            </a:sys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id-ID" b="1" cap="none" spc="0" dirty="0" smtClean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libri"/>
              <a:ea typeface="+mn-ea"/>
              <a:cs typeface="+mn-cs"/>
            </a:rPr>
            <a:t>DP</a:t>
          </a:r>
          <a:endParaRPr lang="id-ID" b="1" cap="none" spc="0" dirty="0">
            <a:ln w="11430"/>
            <a:gradFill>
              <a:gsLst>
                <a:gs pos="0">
                  <a:srgbClr val="F79646">
                    <a:tint val="90000"/>
                    <a:satMod val="120000"/>
                  </a:srgbClr>
                </a:gs>
                <a:gs pos="25000">
                  <a:srgbClr val="F79646">
                    <a:tint val="93000"/>
                    <a:satMod val="120000"/>
                  </a:srgbClr>
                </a:gs>
                <a:gs pos="50000">
                  <a:srgbClr val="F79646">
                    <a:shade val="89000"/>
                    <a:satMod val="110000"/>
                  </a:srgbClr>
                </a:gs>
                <a:gs pos="75000">
                  <a:srgbClr val="F79646">
                    <a:tint val="93000"/>
                    <a:satMod val="120000"/>
                  </a:srgbClr>
                </a:gs>
                <a:gs pos="100000">
                  <a:srgbClr val="F79646">
                    <a:tint val="90000"/>
                    <a:satMod val="120000"/>
                  </a:srgb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Calibri"/>
            <a:ea typeface="+mn-ea"/>
            <a:cs typeface="+mn-cs"/>
          </a:endParaRPr>
        </a:p>
      </dgm:t>
    </dgm:pt>
    <dgm:pt modelId="{147FF2BA-40F5-4A53-AFA6-AF805418773D}" type="sibTrans" cxnId="{A30B2C42-E841-45F0-9316-82AA430CB62A}">
      <dgm:prSet/>
      <dgm:spPr/>
      <dgm:t>
        <a:bodyPr/>
        <a:lstStyle/>
        <a:p>
          <a:endParaRPr lang="id-ID"/>
        </a:p>
      </dgm:t>
    </dgm:pt>
    <dgm:pt modelId="{790F1A75-A1D5-404D-A990-0C64D373E870}" type="parTrans" cxnId="{A30B2C42-E841-45F0-9316-82AA430CB62A}">
      <dgm:prSet/>
      <dgm:spPr>
        <a:xfrm rot="1800000">
          <a:off x="3456428" y="2807854"/>
          <a:ext cx="280413" cy="181974"/>
        </a:xfr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 w="0">
          <a:noFill/>
        </a:ln>
        <a:effectLst>
          <a:outerShdw blurRad="330200" dist="266700" dir="8100000" algn="tr" rotWithShape="0">
            <a:sysClr val="window" lastClr="FFFFFF">
              <a:lumMod val="50000"/>
              <a:alpha val="40000"/>
            </a:sys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ysClr val="window" lastClr="FFFFFF"/>
          </a:contourClr>
        </a:sp3d>
      </dgm:spPr>
      <dgm:t>
        <a:bodyPr/>
        <a:lstStyle/>
        <a:p>
          <a:endParaRPr lang="id-ID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D504FD9-E9E8-461F-9E78-EFE432F4424A}">
      <dgm:prSet phldrT="[Text]"/>
      <dgm:spPr>
        <a:xfrm>
          <a:off x="2176975" y="1806"/>
          <a:ext cx="1289651" cy="1289651"/>
        </a:xfrm>
        <a:solidFill>
          <a:srgbClr val="C0504D">
            <a:lumMod val="75000"/>
            <a:alpha val="80000"/>
          </a:srgbClr>
        </a:solidFill>
        <a:ln>
          <a:noFill/>
        </a:ln>
        <a:effectLst>
          <a:outerShdw blurRad="330200" dist="266700" dir="8100000" algn="tr" rotWithShape="0">
            <a:sysClr val="window" lastClr="FFFFFF">
              <a:lumMod val="50000"/>
              <a:alpha val="40000"/>
            </a:sys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id-ID" b="1" cap="none" spc="0" dirty="0" smtClean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libri"/>
              <a:ea typeface="+mn-ea"/>
              <a:cs typeface="+mn-cs"/>
            </a:rPr>
            <a:t>C</a:t>
          </a:r>
          <a:endParaRPr lang="id-ID" b="1" cap="none" spc="0" dirty="0">
            <a:ln w="11430"/>
            <a:gradFill>
              <a:gsLst>
                <a:gs pos="0">
                  <a:srgbClr val="F79646">
                    <a:tint val="90000"/>
                    <a:satMod val="120000"/>
                  </a:srgbClr>
                </a:gs>
                <a:gs pos="25000">
                  <a:srgbClr val="F79646">
                    <a:tint val="93000"/>
                    <a:satMod val="120000"/>
                  </a:srgbClr>
                </a:gs>
                <a:gs pos="50000">
                  <a:srgbClr val="F79646">
                    <a:shade val="89000"/>
                    <a:satMod val="110000"/>
                  </a:srgbClr>
                </a:gs>
                <a:gs pos="75000">
                  <a:srgbClr val="F79646">
                    <a:tint val="93000"/>
                    <a:satMod val="120000"/>
                  </a:srgbClr>
                </a:gs>
                <a:gs pos="100000">
                  <a:srgbClr val="F79646">
                    <a:tint val="90000"/>
                    <a:satMod val="120000"/>
                  </a:srgb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Calibri"/>
            <a:ea typeface="+mn-ea"/>
            <a:cs typeface="+mn-cs"/>
          </a:endParaRPr>
        </a:p>
      </dgm:t>
    </dgm:pt>
    <dgm:pt modelId="{7FDCA5F7-BE9D-413E-9F4F-1DD42F50813B}" type="sibTrans" cxnId="{0E7E749D-8CC4-4EB2-AA12-11F1BA79680C}">
      <dgm:prSet/>
      <dgm:spPr/>
      <dgm:t>
        <a:bodyPr/>
        <a:lstStyle/>
        <a:p>
          <a:endParaRPr lang="id-ID"/>
        </a:p>
      </dgm:t>
    </dgm:pt>
    <dgm:pt modelId="{15FC429F-B34B-48DA-BA03-90B9BEBEF88D}" type="parTrans" cxnId="{0E7E749D-8CC4-4EB2-AA12-11F1BA79680C}">
      <dgm:prSet/>
      <dgm:spPr>
        <a:xfrm rot="16200000">
          <a:off x="2681594" y="1465802"/>
          <a:ext cx="280413" cy="181974"/>
        </a:xfr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 w="0">
          <a:noFill/>
        </a:ln>
        <a:effectLst>
          <a:outerShdw blurRad="330200" dist="266700" dir="8100000" algn="tr" rotWithShape="0">
            <a:sysClr val="window" lastClr="FFFFFF">
              <a:lumMod val="50000"/>
              <a:alpha val="40000"/>
            </a:sys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ysClr val="window" lastClr="FFFFFF"/>
          </a:contourClr>
        </a:sp3d>
      </dgm:spPr>
      <dgm:t>
        <a:bodyPr/>
        <a:lstStyle/>
        <a:p>
          <a:endParaRPr lang="id-ID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725D37E-2655-4C99-ACF0-C646E307C5D8}" type="pres">
      <dgm:prSet presAssocID="{7C62F427-AFCB-432E-8186-A25B4AA1109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5FB6261A-C4A9-43A9-B8E6-FDBE217F028D}" type="pres">
      <dgm:prSet presAssocID="{C2680D5D-3731-4C77-ACBC-160A96422450}" presName="centerShape" presStyleLbl="node0" presStyleIdx="0" presStyleCnt="1"/>
      <dgm:spPr>
        <a:prstGeom prst="ellipse">
          <a:avLst/>
        </a:prstGeom>
      </dgm:spPr>
      <dgm:t>
        <a:bodyPr/>
        <a:lstStyle/>
        <a:p>
          <a:endParaRPr lang="id-ID"/>
        </a:p>
      </dgm:t>
    </dgm:pt>
    <dgm:pt modelId="{8DB55676-3EC6-4F86-A753-10D84E550E80}" type="pres">
      <dgm:prSet presAssocID="{15FC429F-B34B-48DA-BA03-90B9BEBEF88D}" presName="parTrans" presStyleLbl="sibTrans2D1" presStyleIdx="0" presStyleCnt="3" custScaleX="102693" custScaleY="41501"/>
      <dgm:spPr>
        <a:prstGeom prst="leftRightArrow">
          <a:avLst/>
        </a:prstGeom>
      </dgm:spPr>
      <dgm:t>
        <a:bodyPr/>
        <a:lstStyle/>
        <a:p>
          <a:endParaRPr lang="id-ID"/>
        </a:p>
      </dgm:t>
    </dgm:pt>
    <dgm:pt modelId="{198BE1C2-FE8C-481A-87D8-8D012AE9874A}" type="pres">
      <dgm:prSet presAssocID="{15FC429F-B34B-48DA-BA03-90B9BEBEF88D}" presName="connectorText" presStyleLbl="sibTrans2D1" presStyleIdx="0" presStyleCnt="3"/>
      <dgm:spPr/>
      <dgm:t>
        <a:bodyPr/>
        <a:lstStyle/>
        <a:p>
          <a:endParaRPr lang="id-ID"/>
        </a:p>
      </dgm:t>
    </dgm:pt>
    <dgm:pt modelId="{A44DA498-972C-4265-A378-4F5F618CA593}" type="pres">
      <dgm:prSet presAssocID="{FD504FD9-E9E8-461F-9E78-EFE432F4424A}" presName="node" presStyleLbl="node1" presStyleIdx="0" presStyleCnt="3" custRadScaleRad="100100" custRadScaleInc="102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id-ID"/>
        </a:p>
      </dgm:t>
    </dgm:pt>
    <dgm:pt modelId="{42489390-0637-401C-B020-623451EC477A}" type="pres">
      <dgm:prSet presAssocID="{790F1A75-A1D5-404D-A990-0C64D373E870}" presName="parTrans" presStyleLbl="sibTrans2D1" presStyleIdx="1" presStyleCnt="3" custScaleX="102693" custScaleY="41501"/>
      <dgm:spPr>
        <a:prstGeom prst="leftRightArrow">
          <a:avLst/>
        </a:prstGeom>
      </dgm:spPr>
      <dgm:t>
        <a:bodyPr/>
        <a:lstStyle/>
        <a:p>
          <a:endParaRPr lang="id-ID"/>
        </a:p>
      </dgm:t>
    </dgm:pt>
    <dgm:pt modelId="{82E9D627-DC34-4DF4-9FF3-8C11D6FB0FA3}" type="pres">
      <dgm:prSet presAssocID="{790F1A75-A1D5-404D-A990-0C64D373E870}" presName="connectorText" presStyleLbl="sibTrans2D1" presStyleIdx="1" presStyleCnt="3"/>
      <dgm:spPr/>
      <dgm:t>
        <a:bodyPr/>
        <a:lstStyle/>
        <a:p>
          <a:endParaRPr lang="id-ID"/>
        </a:p>
      </dgm:t>
    </dgm:pt>
    <dgm:pt modelId="{C6B5150B-943A-4306-8483-8779290CD719}" type="pres">
      <dgm:prSet presAssocID="{A051E965-7472-4E22-8AF4-335A919C7247}" presName="node" presStyleLbl="node1" presStyleIdx="1" presStyleCnt="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id-ID"/>
        </a:p>
      </dgm:t>
    </dgm:pt>
    <dgm:pt modelId="{F9B1C6EF-B0CC-4B75-B012-C9DC45B375F2}" type="pres">
      <dgm:prSet presAssocID="{A4366E16-6F6A-4693-B7BC-4E19AED3DED3}" presName="parTrans" presStyleLbl="sibTrans2D1" presStyleIdx="2" presStyleCnt="3" custScaleX="102693" custScaleY="41501"/>
      <dgm:spPr>
        <a:prstGeom prst="leftRightArrow">
          <a:avLst/>
        </a:prstGeom>
      </dgm:spPr>
      <dgm:t>
        <a:bodyPr/>
        <a:lstStyle/>
        <a:p>
          <a:endParaRPr lang="id-ID"/>
        </a:p>
      </dgm:t>
    </dgm:pt>
    <dgm:pt modelId="{71F8BF64-370F-45A0-8766-757AE3A47C0C}" type="pres">
      <dgm:prSet presAssocID="{A4366E16-6F6A-4693-B7BC-4E19AED3DED3}" presName="connectorText" presStyleLbl="sibTrans2D1" presStyleIdx="2" presStyleCnt="3"/>
      <dgm:spPr/>
      <dgm:t>
        <a:bodyPr/>
        <a:lstStyle/>
        <a:p>
          <a:endParaRPr lang="id-ID"/>
        </a:p>
      </dgm:t>
    </dgm:pt>
    <dgm:pt modelId="{328052A5-FE64-4C2E-B84B-2BE811B69572}" type="pres">
      <dgm:prSet presAssocID="{647AD503-C142-4F23-A26F-15A000DEB86B}" presName="node" presStyleLbl="node1" presStyleIdx="2" presStyleCnt="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id-ID"/>
        </a:p>
      </dgm:t>
    </dgm:pt>
  </dgm:ptLst>
  <dgm:cxnLst>
    <dgm:cxn modelId="{32F6F148-73AE-4DBD-8457-EB782559C982}" type="presOf" srcId="{A051E965-7472-4E22-8AF4-335A919C7247}" destId="{C6B5150B-943A-4306-8483-8779290CD719}" srcOrd="0" destOrd="0" presId="urn:microsoft.com/office/officeart/2005/8/layout/radial5"/>
    <dgm:cxn modelId="{2B9306A1-2875-4DF0-B793-4D6A806EA434}" type="presOf" srcId="{15FC429F-B34B-48DA-BA03-90B9BEBEF88D}" destId="{8DB55676-3EC6-4F86-A753-10D84E550E80}" srcOrd="0" destOrd="0" presId="urn:microsoft.com/office/officeart/2005/8/layout/radial5"/>
    <dgm:cxn modelId="{A30B2C42-E841-45F0-9316-82AA430CB62A}" srcId="{C2680D5D-3731-4C77-ACBC-160A96422450}" destId="{A051E965-7472-4E22-8AF4-335A919C7247}" srcOrd="1" destOrd="0" parTransId="{790F1A75-A1D5-404D-A990-0C64D373E870}" sibTransId="{147FF2BA-40F5-4A53-AFA6-AF805418773D}"/>
    <dgm:cxn modelId="{337FC7DE-A85E-42F4-A8D5-001AE17B87BD}" type="presOf" srcId="{C2680D5D-3731-4C77-ACBC-160A96422450}" destId="{5FB6261A-C4A9-43A9-B8E6-FDBE217F028D}" srcOrd="0" destOrd="0" presId="urn:microsoft.com/office/officeart/2005/8/layout/radial5"/>
    <dgm:cxn modelId="{2C0C2F99-8C5E-43B9-8B86-2A1FDCB648DD}" type="presOf" srcId="{FD504FD9-E9E8-461F-9E78-EFE432F4424A}" destId="{A44DA498-972C-4265-A378-4F5F618CA593}" srcOrd="0" destOrd="0" presId="urn:microsoft.com/office/officeart/2005/8/layout/radial5"/>
    <dgm:cxn modelId="{AC4C9157-F955-4C00-B8ED-EE1C35832758}" type="presOf" srcId="{790F1A75-A1D5-404D-A990-0C64D373E870}" destId="{82E9D627-DC34-4DF4-9FF3-8C11D6FB0FA3}" srcOrd="1" destOrd="0" presId="urn:microsoft.com/office/officeart/2005/8/layout/radial5"/>
    <dgm:cxn modelId="{10AD8365-DE10-40F2-BD67-2C76CCC57E90}" srcId="{C2680D5D-3731-4C77-ACBC-160A96422450}" destId="{647AD503-C142-4F23-A26F-15A000DEB86B}" srcOrd="2" destOrd="0" parTransId="{A4366E16-6F6A-4693-B7BC-4E19AED3DED3}" sibTransId="{2126EC82-0166-426E-99DA-E36B86354C44}"/>
    <dgm:cxn modelId="{0E7E749D-8CC4-4EB2-AA12-11F1BA79680C}" srcId="{C2680D5D-3731-4C77-ACBC-160A96422450}" destId="{FD504FD9-E9E8-461F-9E78-EFE432F4424A}" srcOrd="0" destOrd="0" parTransId="{15FC429F-B34B-48DA-BA03-90B9BEBEF88D}" sibTransId="{7FDCA5F7-BE9D-413E-9F4F-1DD42F50813B}"/>
    <dgm:cxn modelId="{9396D39E-850A-4E5B-9C06-70D7C8A444E4}" srcId="{7C62F427-AFCB-432E-8186-A25B4AA11095}" destId="{C2680D5D-3731-4C77-ACBC-160A96422450}" srcOrd="0" destOrd="0" parTransId="{EF61062E-E6E6-4C53-B66A-A220B1108E78}" sibTransId="{342AD368-07A4-4D24-ADBF-ED547EC171E5}"/>
    <dgm:cxn modelId="{D09A221B-E660-4928-912E-0069F8AD7CE5}" type="presOf" srcId="{A4366E16-6F6A-4693-B7BC-4E19AED3DED3}" destId="{71F8BF64-370F-45A0-8766-757AE3A47C0C}" srcOrd="1" destOrd="0" presId="urn:microsoft.com/office/officeart/2005/8/layout/radial5"/>
    <dgm:cxn modelId="{AC369FAE-72EB-4A96-B9C5-609663435AAC}" type="presOf" srcId="{790F1A75-A1D5-404D-A990-0C64D373E870}" destId="{42489390-0637-401C-B020-623451EC477A}" srcOrd="0" destOrd="0" presId="urn:microsoft.com/office/officeart/2005/8/layout/radial5"/>
    <dgm:cxn modelId="{C8900322-87F7-4A01-98CB-F421E62C16D2}" type="presOf" srcId="{7C62F427-AFCB-432E-8186-A25B4AA11095}" destId="{F725D37E-2655-4C99-ACF0-C646E307C5D8}" srcOrd="0" destOrd="0" presId="urn:microsoft.com/office/officeart/2005/8/layout/radial5"/>
    <dgm:cxn modelId="{7D2E2E00-463D-4014-B8CF-EAB93956CBE9}" type="presOf" srcId="{A4366E16-6F6A-4693-B7BC-4E19AED3DED3}" destId="{F9B1C6EF-B0CC-4B75-B012-C9DC45B375F2}" srcOrd="0" destOrd="0" presId="urn:microsoft.com/office/officeart/2005/8/layout/radial5"/>
    <dgm:cxn modelId="{E28607D0-52FF-418D-AC54-55AF13FB371C}" type="presOf" srcId="{15FC429F-B34B-48DA-BA03-90B9BEBEF88D}" destId="{198BE1C2-FE8C-481A-87D8-8D012AE9874A}" srcOrd="1" destOrd="0" presId="urn:microsoft.com/office/officeart/2005/8/layout/radial5"/>
    <dgm:cxn modelId="{795F401B-C495-49BA-A91C-4253F005E531}" type="presOf" srcId="{647AD503-C142-4F23-A26F-15A000DEB86B}" destId="{328052A5-FE64-4C2E-B84B-2BE811B69572}" srcOrd="0" destOrd="0" presId="urn:microsoft.com/office/officeart/2005/8/layout/radial5"/>
    <dgm:cxn modelId="{5ACB6127-732B-4D55-9CBC-D7D19BF7F02B}" type="presParOf" srcId="{F725D37E-2655-4C99-ACF0-C646E307C5D8}" destId="{5FB6261A-C4A9-43A9-B8E6-FDBE217F028D}" srcOrd="0" destOrd="0" presId="urn:microsoft.com/office/officeart/2005/8/layout/radial5"/>
    <dgm:cxn modelId="{4459295C-1A9D-4E8F-B886-D0FCB4CE964F}" type="presParOf" srcId="{F725D37E-2655-4C99-ACF0-C646E307C5D8}" destId="{8DB55676-3EC6-4F86-A753-10D84E550E80}" srcOrd="1" destOrd="0" presId="urn:microsoft.com/office/officeart/2005/8/layout/radial5"/>
    <dgm:cxn modelId="{61CA238F-FC81-448C-8CB8-65855CBA6100}" type="presParOf" srcId="{8DB55676-3EC6-4F86-A753-10D84E550E80}" destId="{198BE1C2-FE8C-481A-87D8-8D012AE9874A}" srcOrd="0" destOrd="0" presId="urn:microsoft.com/office/officeart/2005/8/layout/radial5"/>
    <dgm:cxn modelId="{7CCA82CA-82C6-4C1A-95F1-F4A8119DC33E}" type="presParOf" srcId="{F725D37E-2655-4C99-ACF0-C646E307C5D8}" destId="{A44DA498-972C-4265-A378-4F5F618CA593}" srcOrd="2" destOrd="0" presId="urn:microsoft.com/office/officeart/2005/8/layout/radial5"/>
    <dgm:cxn modelId="{62C46118-F6CB-4ABA-A479-D808B7AF5728}" type="presParOf" srcId="{F725D37E-2655-4C99-ACF0-C646E307C5D8}" destId="{42489390-0637-401C-B020-623451EC477A}" srcOrd="3" destOrd="0" presId="urn:microsoft.com/office/officeart/2005/8/layout/radial5"/>
    <dgm:cxn modelId="{EF44D6BF-A21B-4560-973A-FBE065ED6244}" type="presParOf" srcId="{42489390-0637-401C-B020-623451EC477A}" destId="{82E9D627-DC34-4DF4-9FF3-8C11D6FB0FA3}" srcOrd="0" destOrd="0" presId="urn:microsoft.com/office/officeart/2005/8/layout/radial5"/>
    <dgm:cxn modelId="{A1780397-8223-4B34-B987-761E3AC54817}" type="presParOf" srcId="{F725D37E-2655-4C99-ACF0-C646E307C5D8}" destId="{C6B5150B-943A-4306-8483-8779290CD719}" srcOrd="4" destOrd="0" presId="urn:microsoft.com/office/officeart/2005/8/layout/radial5"/>
    <dgm:cxn modelId="{37F1733F-5738-47EB-87FC-1B829D074008}" type="presParOf" srcId="{F725D37E-2655-4C99-ACF0-C646E307C5D8}" destId="{F9B1C6EF-B0CC-4B75-B012-C9DC45B375F2}" srcOrd="5" destOrd="0" presId="urn:microsoft.com/office/officeart/2005/8/layout/radial5"/>
    <dgm:cxn modelId="{BEB18E0A-88E3-4921-9AC1-C8B4EA77FCA4}" type="presParOf" srcId="{F9B1C6EF-B0CC-4B75-B012-C9DC45B375F2}" destId="{71F8BF64-370F-45A0-8766-757AE3A47C0C}" srcOrd="0" destOrd="0" presId="urn:microsoft.com/office/officeart/2005/8/layout/radial5"/>
    <dgm:cxn modelId="{B2546B4C-FA17-46BD-8B45-154380840D8C}" type="presParOf" srcId="{F725D37E-2655-4C99-ACF0-C646E307C5D8}" destId="{328052A5-FE64-4C2E-B84B-2BE811B69572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E98370-997B-414A-AF2D-F1B0EF1F9DE3}">
      <dsp:nvSpPr>
        <dsp:cNvPr id="0" name=""/>
        <dsp:cNvSpPr/>
      </dsp:nvSpPr>
      <dsp:spPr>
        <a:xfrm>
          <a:off x="0" y="35623"/>
          <a:ext cx="8358846" cy="428815"/>
        </a:xfrm>
        <a:prstGeom prst="rect">
          <a:avLst/>
        </a:prstGeom>
        <a:solidFill>
          <a:srgbClr val="4F81BD">
            <a:shade val="8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E F </a:t>
          </a:r>
          <a:r>
            <a:rPr lang="en-US" sz="2400" b="1" kern="1200" dirty="0" err="1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F</a:t>
          </a:r>
          <a:r>
            <a:rPr lang="en-US" sz="2400" b="1" kern="1200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O R T S</a:t>
          </a:r>
          <a:endParaRPr lang="id-ID" sz="2400" b="1" kern="120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35623"/>
        <a:ext cx="8358846" cy="428815"/>
      </dsp:txXfrm>
    </dsp:sp>
    <dsp:sp modelId="{EB3F3F5A-1DA9-4B04-9F85-4DDF09B33527}">
      <dsp:nvSpPr>
        <dsp:cNvPr id="0" name=""/>
        <dsp:cNvSpPr/>
      </dsp:nvSpPr>
      <dsp:spPr>
        <a:xfrm>
          <a:off x="0" y="511021"/>
          <a:ext cx="2089711" cy="357189"/>
        </a:xfrm>
        <a:prstGeom prst="rect">
          <a:avLst/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PLAN</a:t>
          </a:r>
          <a:endParaRPr lang="id-ID" sz="16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0" y="511021"/>
        <a:ext cx="2089711" cy="357189"/>
      </dsp:txXfrm>
    </dsp:sp>
    <dsp:sp modelId="{5783E34D-70A7-42D9-AA95-A6CE880A816B}">
      <dsp:nvSpPr>
        <dsp:cNvPr id="0" name=""/>
        <dsp:cNvSpPr/>
      </dsp:nvSpPr>
      <dsp:spPr>
        <a:xfrm>
          <a:off x="2089711" y="511021"/>
          <a:ext cx="2089711" cy="357189"/>
        </a:xfrm>
        <a:prstGeom prst="rect">
          <a:avLst/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EXECUTE</a:t>
          </a:r>
          <a:endParaRPr lang="id-ID" sz="16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089711" y="511021"/>
        <a:ext cx="2089711" cy="357189"/>
      </dsp:txXfrm>
    </dsp:sp>
    <dsp:sp modelId="{362560EE-1021-4C01-864E-4047C28C795C}">
      <dsp:nvSpPr>
        <dsp:cNvPr id="0" name=""/>
        <dsp:cNvSpPr/>
      </dsp:nvSpPr>
      <dsp:spPr>
        <a:xfrm>
          <a:off x="4179423" y="511021"/>
          <a:ext cx="2089711" cy="357189"/>
        </a:xfrm>
        <a:prstGeom prst="rect">
          <a:avLst/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MONITOR</a:t>
          </a:r>
          <a:endParaRPr lang="id-ID" sz="16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179423" y="511021"/>
        <a:ext cx="2089711" cy="357189"/>
      </dsp:txXfrm>
    </dsp:sp>
    <dsp:sp modelId="{C3653775-9AC9-4A92-84A6-6476732B9C40}">
      <dsp:nvSpPr>
        <dsp:cNvPr id="0" name=""/>
        <dsp:cNvSpPr/>
      </dsp:nvSpPr>
      <dsp:spPr>
        <a:xfrm>
          <a:off x="6269134" y="511021"/>
          <a:ext cx="2089711" cy="357189"/>
        </a:xfrm>
        <a:prstGeom prst="rect">
          <a:avLst/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EVALUATE</a:t>
          </a:r>
          <a:endParaRPr lang="id-ID" sz="16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6269134" y="511021"/>
        <a:ext cx="2089711" cy="357189"/>
      </dsp:txXfrm>
    </dsp:sp>
    <dsp:sp modelId="{C86A525F-6C46-4A24-AAA9-51F160F11DE3}">
      <dsp:nvSpPr>
        <dsp:cNvPr id="0" name=""/>
        <dsp:cNvSpPr/>
      </dsp:nvSpPr>
      <dsp:spPr>
        <a:xfrm>
          <a:off x="0" y="882905"/>
          <a:ext cx="8358846" cy="67953"/>
        </a:xfrm>
        <a:prstGeom prst="rect">
          <a:avLst/>
        </a:prstGeom>
        <a:solidFill>
          <a:srgbClr val="4F81BD">
            <a:shade val="8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EB171F-3480-42BA-84FF-E4930A3BEC85}">
      <dsp:nvSpPr>
        <dsp:cNvPr id="0" name=""/>
        <dsp:cNvSpPr/>
      </dsp:nvSpPr>
      <dsp:spPr>
        <a:xfrm>
          <a:off x="0" y="117146"/>
          <a:ext cx="8358245" cy="478199"/>
        </a:xfrm>
        <a:prstGeom prst="rect">
          <a:avLst/>
        </a:prstGeom>
        <a:solidFill>
          <a:srgbClr val="4F81BD">
            <a:shade val="8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ACTIVITIES</a:t>
          </a:r>
          <a:endParaRPr lang="id-ID" sz="2200" b="1" kern="120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0" y="117146"/>
        <a:ext cx="8358245" cy="478199"/>
      </dsp:txXfrm>
    </dsp:sp>
    <dsp:sp modelId="{C2418A4B-DD24-4173-B3F2-4AB930D45A5B}">
      <dsp:nvSpPr>
        <dsp:cNvPr id="0" name=""/>
        <dsp:cNvSpPr/>
      </dsp:nvSpPr>
      <dsp:spPr>
        <a:xfrm>
          <a:off x="4081" y="656985"/>
          <a:ext cx="2783361" cy="1995742"/>
        </a:xfrm>
        <a:prstGeom prst="rect">
          <a:avLst/>
        </a:prstGeom>
        <a:solidFill>
          <a:srgbClr val="1F497D">
            <a:lumMod val="75000"/>
            <a:alpha val="8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361950" lvl="0" indent="-19050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u="sng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CONSERVATION</a:t>
          </a:r>
          <a:endParaRPr lang="id-ID" sz="1600" b="1" u="sng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441325" lvl="0" indent="-269875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	</a:t>
          </a:r>
          <a:r>
            <a:rPr lang="en-U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Water sources protection and preservation</a:t>
          </a:r>
          <a:endParaRPr lang="id-ID" sz="1600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441325" lvl="0" indent="-269875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	</a:t>
          </a:r>
          <a:r>
            <a:rPr lang="en-U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Water preservation</a:t>
          </a:r>
          <a:endParaRPr lang="id-ID" sz="1600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441325" lvl="0" indent="-269875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	</a:t>
          </a:r>
          <a:r>
            <a:rPr lang="en-U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Water quality management &amp; water pollution control</a:t>
          </a:r>
          <a:endParaRPr lang="id-ID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4081" y="656985"/>
        <a:ext cx="2783361" cy="1995742"/>
      </dsp:txXfrm>
    </dsp:sp>
    <dsp:sp modelId="{C4B4966C-B273-4E02-A853-27F92487E805}">
      <dsp:nvSpPr>
        <dsp:cNvPr id="0" name=""/>
        <dsp:cNvSpPr/>
      </dsp:nvSpPr>
      <dsp:spPr>
        <a:xfrm>
          <a:off x="2787442" y="656985"/>
          <a:ext cx="2783361" cy="1995742"/>
        </a:xfrm>
        <a:prstGeom prst="rect">
          <a:avLst/>
        </a:prstGeom>
        <a:solidFill>
          <a:srgbClr val="4BACC6">
            <a:lumMod val="75000"/>
            <a:alpha val="8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361950" lvl="0" indent="-26670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u="sng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UTILIZATION</a:t>
          </a:r>
          <a:endParaRPr lang="id-ID" sz="1600" b="1" u="sng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361950" lvl="0" indent="-26670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	</a:t>
          </a:r>
          <a:r>
            <a:rPr lang="en-U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Administration</a:t>
          </a:r>
          <a:endParaRPr lang="id-ID" sz="1600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361950" lvl="0" indent="-26670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	</a:t>
          </a:r>
          <a:r>
            <a:rPr lang="en-U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Supply</a:t>
          </a:r>
          <a:endParaRPr lang="id-ID" sz="1600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361950" lvl="0" indent="-26670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	</a:t>
          </a:r>
          <a:r>
            <a:rPr lang="en-U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Usage</a:t>
          </a:r>
          <a:endParaRPr lang="id-ID" sz="1600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361950" lvl="0" indent="-26670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4.	</a:t>
          </a:r>
          <a:r>
            <a:rPr lang="en-U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Development</a:t>
          </a:r>
          <a:endParaRPr lang="id-ID" sz="1600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361950" lvl="0" indent="-26670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5.	</a:t>
          </a:r>
          <a:r>
            <a:rPr lang="en-U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Operation</a:t>
          </a:r>
          <a:endParaRPr lang="id-ID" sz="16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787442" y="656985"/>
        <a:ext cx="2783361" cy="1995742"/>
      </dsp:txXfrm>
    </dsp:sp>
    <dsp:sp modelId="{2F1499DF-32AF-4224-9B2B-8C964C759128}">
      <dsp:nvSpPr>
        <dsp:cNvPr id="0" name=""/>
        <dsp:cNvSpPr/>
      </dsp:nvSpPr>
      <dsp:spPr>
        <a:xfrm>
          <a:off x="5570803" y="656985"/>
          <a:ext cx="2783361" cy="1995742"/>
        </a:xfrm>
        <a:prstGeom prst="rect">
          <a:avLst/>
        </a:prstGeom>
        <a:solidFill>
          <a:srgbClr val="8064A2">
            <a:lumMod val="75000"/>
            <a:alpha val="8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20650" lvl="0" indent="-2540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u="sng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CONTROL OF  WATER DESTRUCTIVE POTENTIAL</a:t>
          </a:r>
          <a:endParaRPr lang="id-ID" sz="1600" b="1" u="sng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361950" lvl="0" indent="-26670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1.	</a:t>
          </a:r>
          <a:r>
            <a:rPr lang="en-U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Preventive</a:t>
          </a:r>
          <a:endParaRPr lang="id-ID" sz="1600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361950" lvl="0" indent="-26670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2.	</a:t>
          </a:r>
          <a:r>
            <a:rPr lang="en-U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Handling</a:t>
          </a:r>
          <a:endParaRPr lang="id-ID" sz="1600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  <a:p>
          <a:pPr marL="361950" lvl="0" indent="-26670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3.	</a:t>
          </a:r>
          <a:r>
            <a:rPr lang="en-US" sz="16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Recovery</a:t>
          </a:r>
          <a:endParaRPr lang="id-ID" sz="1600" kern="1200" dirty="0" smtClean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5570803" y="656985"/>
        <a:ext cx="2783361" cy="1995742"/>
      </dsp:txXfrm>
    </dsp:sp>
    <dsp:sp modelId="{0AEA4935-04C5-435C-BF7A-E68711DDCABB}">
      <dsp:nvSpPr>
        <dsp:cNvPr id="0" name=""/>
        <dsp:cNvSpPr/>
      </dsp:nvSpPr>
      <dsp:spPr>
        <a:xfrm>
          <a:off x="0" y="2728922"/>
          <a:ext cx="8358245" cy="45719"/>
        </a:xfrm>
        <a:prstGeom prst="rect">
          <a:avLst/>
        </a:prstGeom>
        <a:solidFill>
          <a:srgbClr val="4F81BD">
            <a:shade val="8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B6261A-C4A9-43A9-B8E6-FDBE217F028D}">
      <dsp:nvSpPr>
        <dsp:cNvPr id="0" name=""/>
        <dsp:cNvSpPr/>
      </dsp:nvSpPr>
      <dsp:spPr>
        <a:xfrm>
          <a:off x="1903304" y="1579546"/>
          <a:ext cx="1127527" cy="1127527"/>
        </a:xfrm>
        <a:prstGeom prst="ellipse">
          <a:avLst/>
        </a:prstGeom>
        <a:solidFill>
          <a:srgbClr val="9BBB59">
            <a:lumMod val="75000"/>
          </a:srgbClr>
        </a:solidFill>
        <a:ln>
          <a:noFill/>
        </a:ln>
        <a:effectLst>
          <a:outerShdw blurRad="330200" dist="266700" dir="8100000" algn="tr" rotWithShape="0">
            <a:sysClr val="window" lastClr="FFFFFF">
              <a:lumMod val="50000"/>
              <a:alpha val="40000"/>
            </a:sys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800" b="1" kern="1200" cap="none" spc="0" dirty="0" smtClean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libri"/>
              <a:ea typeface="+mn-ea"/>
              <a:cs typeface="+mn-cs"/>
            </a:rPr>
            <a:t>PR</a:t>
          </a:r>
          <a:endParaRPr lang="id-ID" sz="4800" b="1" kern="1200" cap="none" spc="0" dirty="0">
            <a:ln w="11430"/>
            <a:gradFill>
              <a:gsLst>
                <a:gs pos="0">
                  <a:srgbClr val="F79646">
                    <a:tint val="90000"/>
                    <a:satMod val="120000"/>
                  </a:srgbClr>
                </a:gs>
                <a:gs pos="25000">
                  <a:srgbClr val="F79646">
                    <a:tint val="93000"/>
                    <a:satMod val="120000"/>
                  </a:srgbClr>
                </a:gs>
                <a:gs pos="50000">
                  <a:srgbClr val="F79646">
                    <a:shade val="89000"/>
                    <a:satMod val="110000"/>
                  </a:srgbClr>
                </a:gs>
                <a:gs pos="75000">
                  <a:srgbClr val="F79646">
                    <a:tint val="93000"/>
                    <a:satMod val="120000"/>
                  </a:srgbClr>
                </a:gs>
                <a:gs pos="100000">
                  <a:srgbClr val="F79646">
                    <a:tint val="90000"/>
                    <a:satMod val="120000"/>
                  </a:srgb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Calibri"/>
            <a:ea typeface="+mn-ea"/>
            <a:cs typeface="+mn-cs"/>
          </a:endParaRPr>
        </a:p>
      </dsp:txBody>
      <dsp:txXfrm>
        <a:off x="2068427" y="1744669"/>
        <a:ext cx="797281" cy="797281"/>
      </dsp:txXfrm>
    </dsp:sp>
    <dsp:sp modelId="{8DB55676-3EC6-4F86-A753-10D84E550E80}">
      <dsp:nvSpPr>
        <dsp:cNvPr id="0" name=""/>
        <dsp:cNvSpPr/>
      </dsp:nvSpPr>
      <dsp:spPr>
        <a:xfrm rot="16203672">
          <a:off x="2344894" y="1280768"/>
          <a:ext cx="246021" cy="159097"/>
        </a:xfrm>
        <a:prstGeom prst="leftRightArrow">
          <a:avLst/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 w="0">
          <a:noFill/>
        </a:ln>
        <a:effectLst>
          <a:outerShdw blurRad="330200" dist="266700" dir="8100000" algn="tr" rotWithShape="0">
            <a:sysClr val="window" lastClr="FFFFFF">
              <a:lumMod val="50000"/>
              <a:alpha val="40000"/>
            </a:sys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ysClr val="window" lastClr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6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2368733" y="1336451"/>
        <a:ext cx="198292" cy="95459"/>
      </dsp:txXfrm>
    </dsp:sp>
    <dsp:sp modelId="{A44DA498-972C-4265-A378-4F5F618CA593}">
      <dsp:nvSpPr>
        <dsp:cNvPr id="0" name=""/>
        <dsp:cNvSpPr/>
      </dsp:nvSpPr>
      <dsp:spPr>
        <a:xfrm>
          <a:off x="1904991" y="1"/>
          <a:ext cx="1127527" cy="1127527"/>
        </a:xfrm>
        <a:prstGeom prst="ellipse">
          <a:avLst/>
        </a:prstGeom>
        <a:solidFill>
          <a:srgbClr val="C0504D">
            <a:lumMod val="75000"/>
            <a:alpha val="80000"/>
          </a:srgbClr>
        </a:solidFill>
        <a:ln>
          <a:noFill/>
        </a:ln>
        <a:effectLst>
          <a:outerShdw blurRad="330200" dist="266700" dir="8100000" algn="tr" rotWithShape="0">
            <a:sysClr val="window" lastClr="FFFFFF">
              <a:lumMod val="50000"/>
              <a:alpha val="40000"/>
            </a:sys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600" b="1" kern="1200" cap="none" spc="0" dirty="0" smtClean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libri"/>
              <a:ea typeface="+mn-ea"/>
              <a:cs typeface="+mn-cs"/>
            </a:rPr>
            <a:t>C</a:t>
          </a:r>
          <a:endParaRPr lang="id-ID" sz="4600" b="1" kern="1200" cap="none" spc="0" dirty="0">
            <a:ln w="11430"/>
            <a:gradFill>
              <a:gsLst>
                <a:gs pos="0">
                  <a:srgbClr val="F79646">
                    <a:tint val="90000"/>
                    <a:satMod val="120000"/>
                  </a:srgbClr>
                </a:gs>
                <a:gs pos="25000">
                  <a:srgbClr val="F79646">
                    <a:tint val="93000"/>
                    <a:satMod val="120000"/>
                  </a:srgbClr>
                </a:gs>
                <a:gs pos="50000">
                  <a:srgbClr val="F79646">
                    <a:shade val="89000"/>
                    <a:satMod val="110000"/>
                  </a:srgbClr>
                </a:gs>
                <a:gs pos="75000">
                  <a:srgbClr val="F79646">
                    <a:tint val="93000"/>
                    <a:satMod val="120000"/>
                  </a:srgbClr>
                </a:gs>
                <a:gs pos="100000">
                  <a:srgbClr val="F79646">
                    <a:tint val="90000"/>
                    <a:satMod val="120000"/>
                  </a:srgb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Calibri"/>
            <a:ea typeface="+mn-ea"/>
            <a:cs typeface="+mn-cs"/>
          </a:endParaRPr>
        </a:p>
      </dsp:txBody>
      <dsp:txXfrm>
        <a:off x="2070114" y="165124"/>
        <a:ext cx="797281" cy="797281"/>
      </dsp:txXfrm>
    </dsp:sp>
    <dsp:sp modelId="{42489390-0637-401C-B020-623451EC477A}">
      <dsp:nvSpPr>
        <dsp:cNvPr id="0" name=""/>
        <dsp:cNvSpPr/>
      </dsp:nvSpPr>
      <dsp:spPr>
        <a:xfrm rot="1800000">
          <a:off x="3021915" y="2454874"/>
          <a:ext cx="245162" cy="159097"/>
        </a:xfrm>
        <a:prstGeom prst="leftRightArrow">
          <a:avLst/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 w="0">
          <a:noFill/>
        </a:ln>
        <a:effectLst>
          <a:outerShdw blurRad="330200" dist="266700" dir="8100000" algn="tr" rotWithShape="0">
            <a:sysClr val="window" lastClr="FFFFFF">
              <a:lumMod val="50000"/>
              <a:alpha val="40000"/>
            </a:sys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ysClr val="window" lastClr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6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025112" y="2474761"/>
        <a:ext cx="197433" cy="95459"/>
      </dsp:txXfrm>
    </dsp:sp>
    <dsp:sp modelId="{C6B5150B-943A-4306-8483-8779290CD719}">
      <dsp:nvSpPr>
        <dsp:cNvPr id="0" name=""/>
        <dsp:cNvSpPr/>
      </dsp:nvSpPr>
      <dsp:spPr>
        <a:xfrm>
          <a:off x="3269864" y="2368529"/>
          <a:ext cx="1127527" cy="1127527"/>
        </a:xfrm>
        <a:prstGeom prst="ellipse">
          <a:avLst/>
        </a:prstGeom>
        <a:gradFill rotWithShape="0">
          <a:gsLst>
            <a:gs pos="0">
              <a:srgbClr val="4F81BD">
                <a:hueOff val="0"/>
                <a:satOff val="0"/>
                <a:lumOff val="0"/>
                <a:shade val="51000"/>
                <a:satMod val="130000"/>
                <a:alpha val="80000"/>
              </a:srgbClr>
            </a:gs>
            <a:gs pos="80000">
              <a:srgbClr val="4F81B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330200" dist="266700" dir="8100000" algn="tr" rotWithShape="0">
            <a:sysClr val="window" lastClr="FFFFFF">
              <a:lumMod val="50000"/>
              <a:alpha val="40000"/>
            </a:sys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600" b="1" kern="1200" cap="none" spc="0" dirty="0" smtClean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libri"/>
              <a:ea typeface="+mn-ea"/>
              <a:cs typeface="+mn-cs"/>
            </a:rPr>
            <a:t>DP</a:t>
          </a:r>
          <a:endParaRPr lang="id-ID" sz="4600" b="1" kern="1200" cap="none" spc="0" dirty="0">
            <a:ln w="11430"/>
            <a:gradFill>
              <a:gsLst>
                <a:gs pos="0">
                  <a:srgbClr val="F79646">
                    <a:tint val="90000"/>
                    <a:satMod val="120000"/>
                  </a:srgbClr>
                </a:gs>
                <a:gs pos="25000">
                  <a:srgbClr val="F79646">
                    <a:tint val="93000"/>
                    <a:satMod val="120000"/>
                  </a:srgbClr>
                </a:gs>
                <a:gs pos="50000">
                  <a:srgbClr val="F79646">
                    <a:shade val="89000"/>
                    <a:satMod val="110000"/>
                  </a:srgbClr>
                </a:gs>
                <a:gs pos="75000">
                  <a:srgbClr val="F79646">
                    <a:tint val="93000"/>
                    <a:satMod val="120000"/>
                  </a:srgbClr>
                </a:gs>
                <a:gs pos="100000">
                  <a:srgbClr val="F79646">
                    <a:tint val="90000"/>
                    <a:satMod val="120000"/>
                  </a:srgb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Calibri"/>
            <a:ea typeface="+mn-ea"/>
            <a:cs typeface="+mn-cs"/>
          </a:endParaRPr>
        </a:p>
      </dsp:txBody>
      <dsp:txXfrm>
        <a:off x="3434987" y="2533652"/>
        <a:ext cx="797281" cy="797281"/>
      </dsp:txXfrm>
    </dsp:sp>
    <dsp:sp modelId="{F9B1C6EF-B0CC-4B75-B012-C9DC45B375F2}">
      <dsp:nvSpPr>
        <dsp:cNvPr id="0" name=""/>
        <dsp:cNvSpPr/>
      </dsp:nvSpPr>
      <dsp:spPr>
        <a:xfrm rot="9000000">
          <a:off x="1667058" y="2454874"/>
          <a:ext cx="245162" cy="159097"/>
        </a:xfrm>
        <a:prstGeom prst="leftRightArrow">
          <a:avLst/>
        </a:prstGeom>
        <a:solidFill>
          <a:srgbClr val="4F81BD">
            <a:tint val="60000"/>
            <a:hueOff val="0"/>
            <a:satOff val="0"/>
            <a:lumOff val="0"/>
            <a:alphaOff val="0"/>
          </a:srgbClr>
        </a:solidFill>
        <a:ln w="0">
          <a:noFill/>
        </a:ln>
        <a:effectLst>
          <a:outerShdw blurRad="330200" dist="266700" dir="8100000" algn="tr" rotWithShape="0">
            <a:sysClr val="window" lastClr="FFFFFF">
              <a:lumMod val="50000"/>
              <a:alpha val="40000"/>
            </a:sys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ysClr val="window" lastClr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6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1711590" y="2474761"/>
        <a:ext cx="197433" cy="95459"/>
      </dsp:txXfrm>
    </dsp:sp>
    <dsp:sp modelId="{328052A5-FE64-4C2E-B84B-2BE811B69572}">
      <dsp:nvSpPr>
        <dsp:cNvPr id="0" name=""/>
        <dsp:cNvSpPr/>
      </dsp:nvSpPr>
      <dsp:spPr>
        <a:xfrm>
          <a:off x="536745" y="2368529"/>
          <a:ext cx="1127527" cy="1127527"/>
        </a:xfrm>
        <a:prstGeom prst="ellipse">
          <a:avLst/>
        </a:prstGeom>
        <a:solidFill>
          <a:srgbClr val="4BACC6">
            <a:lumMod val="75000"/>
            <a:alpha val="80000"/>
          </a:srgbClr>
        </a:solidFill>
        <a:ln>
          <a:noFill/>
        </a:ln>
        <a:effectLst>
          <a:outerShdw blurRad="330200" dist="266700" dir="8100000" algn="tr" rotWithShape="0">
            <a:sysClr val="window" lastClr="FFFFFF">
              <a:lumMod val="50000"/>
              <a:alpha val="40000"/>
            </a:sys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600" b="1" kern="1200" cap="none" spc="0" dirty="0" smtClean="0">
              <a:ln w="11430"/>
              <a:gradFill>
                <a:gsLst>
                  <a:gs pos="0">
                    <a:srgbClr val="F79646">
                      <a:tint val="90000"/>
                      <a:satMod val="120000"/>
                    </a:srgbClr>
                  </a:gs>
                  <a:gs pos="25000">
                    <a:srgbClr val="F79646">
                      <a:tint val="93000"/>
                      <a:satMod val="120000"/>
                    </a:srgbClr>
                  </a:gs>
                  <a:gs pos="50000">
                    <a:srgbClr val="F79646">
                      <a:shade val="89000"/>
                      <a:satMod val="110000"/>
                    </a:srgbClr>
                  </a:gs>
                  <a:gs pos="75000">
                    <a:srgbClr val="F79646">
                      <a:tint val="93000"/>
                      <a:satMod val="120000"/>
                    </a:srgbClr>
                  </a:gs>
                  <a:gs pos="100000">
                    <a:srgbClr val="F79646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libri"/>
              <a:ea typeface="+mn-ea"/>
              <a:cs typeface="+mn-cs"/>
            </a:rPr>
            <a:t>U</a:t>
          </a:r>
          <a:endParaRPr lang="id-ID" sz="4600" b="1" kern="1200" cap="none" spc="0" dirty="0">
            <a:ln w="11430"/>
            <a:gradFill>
              <a:gsLst>
                <a:gs pos="0">
                  <a:srgbClr val="F79646">
                    <a:tint val="90000"/>
                    <a:satMod val="120000"/>
                  </a:srgbClr>
                </a:gs>
                <a:gs pos="25000">
                  <a:srgbClr val="F79646">
                    <a:tint val="93000"/>
                    <a:satMod val="120000"/>
                  </a:srgbClr>
                </a:gs>
                <a:gs pos="50000">
                  <a:srgbClr val="F79646">
                    <a:shade val="89000"/>
                    <a:satMod val="110000"/>
                  </a:srgbClr>
                </a:gs>
                <a:gs pos="75000">
                  <a:srgbClr val="F79646">
                    <a:tint val="93000"/>
                    <a:satMod val="120000"/>
                  </a:srgbClr>
                </a:gs>
                <a:gs pos="100000">
                  <a:srgbClr val="F79646">
                    <a:tint val="90000"/>
                    <a:satMod val="120000"/>
                  </a:srgb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Calibri"/>
            <a:ea typeface="+mn-ea"/>
            <a:cs typeface="+mn-cs"/>
          </a:endParaRPr>
        </a:p>
      </dsp:txBody>
      <dsp:txXfrm>
        <a:off x="701868" y="2533652"/>
        <a:ext cx="797281" cy="7972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0.04425</cdr:x>
      <cdr:y>0.36066</cdr:y>
    </cdr:from>
    <cdr:to>
      <cdr:x>0.89381</cdr:x>
      <cdr:y>0.4918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1000" y="1676400"/>
          <a:ext cx="7315200" cy="609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id-ID" sz="1100" dirty="0"/>
        </a:p>
      </cdr:txBody>
    </cdr:sp>
  </cdr:relSizeAnchor>
  <cdr:relSizeAnchor xmlns:cdr="http://schemas.openxmlformats.org/drawingml/2006/chartDrawing">
    <cdr:from>
      <cdr:x>0.02036</cdr:x>
      <cdr:y>0.6942</cdr:y>
    </cdr:from>
    <cdr:to>
      <cdr:x>0.29556</cdr:x>
      <cdr:y>0.79256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6195" y="2644916"/>
          <a:ext cx="1300155" cy="37475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en-US" sz="1200" b="1" dirty="0" smtClean="0">
              <a:latin typeface="Segoe UI" pitchFamily="34" charset="0"/>
              <a:ea typeface="Segoe UI" pitchFamily="34" charset="0"/>
              <a:cs typeface="Segoe UI" pitchFamily="34" charset="0"/>
            </a:rPr>
            <a:t>Preparation</a:t>
          </a:r>
          <a:endParaRPr lang="id-ID" sz="1200" b="1" dirty="0">
            <a:latin typeface="Segoe UI" pitchFamily="34" charset="0"/>
            <a:ea typeface="Segoe UI" pitchFamily="34" charset="0"/>
            <a:cs typeface="Segoe UI" pitchFamily="34" charset="0"/>
          </a:endParaRPr>
        </a:p>
      </cdr:txBody>
    </cdr:sp>
  </cdr:relSizeAnchor>
  <cdr:relSizeAnchor xmlns:cdr="http://schemas.openxmlformats.org/drawingml/2006/chartDrawing">
    <cdr:from>
      <cdr:x>0.31235</cdr:x>
      <cdr:y>0.69837</cdr:y>
    </cdr:from>
    <cdr:to>
      <cdr:x>0.60267</cdr:x>
      <cdr:y>0.81088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1475656" y="2660784"/>
          <a:ext cx="1371588" cy="428663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en-US" sz="1200" b="1" dirty="0" smtClean="0">
              <a:latin typeface="Segoe UI" pitchFamily="34" charset="0"/>
              <a:ea typeface="Segoe UI" pitchFamily="34" charset="0"/>
              <a:cs typeface="Segoe UI" pitchFamily="34" charset="0"/>
            </a:rPr>
            <a:t>Establish</a:t>
          </a:r>
          <a:r>
            <a:rPr lang="id-ID" sz="1200" b="1" dirty="0" smtClean="0">
              <a:latin typeface="Segoe UI" pitchFamily="34" charset="0"/>
              <a:ea typeface="Segoe UI" pitchFamily="34" charset="0"/>
              <a:cs typeface="Segoe UI" pitchFamily="34" charset="0"/>
            </a:rPr>
            <a:t>ed</a:t>
          </a:r>
          <a:endParaRPr lang="id-ID" sz="1200" b="1" dirty="0">
            <a:latin typeface="Segoe UI" pitchFamily="34" charset="0"/>
            <a:ea typeface="Segoe UI" pitchFamily="34" charset="0"/>
            <a:cs typeface="Segoe UI" pitchFamily="34" charset="0"/>
          </a:endParaRPr>
        </a:p>
      </cdr:txBody>
    </cdr:sp>
  </cdr:relSizeAnchor>
  <cdr:relSizeAnchor xmlns:cdr="http://schemas.openxmlformats.org/drawingml/2006/chartDrawing">
    <cdr:from>
      <cdr:x>0.60194</cdr:x>
      <cdr:y>0.6942</cdr:y>
    </cdr:from>
    <cdr:to>
      <cdr:x>0.94065</cdr:x>
      <cdr:y>0.79256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843808" y="2644916"/>
          <a:ext cx="1600202" cy="374752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id-ID" sz="1200" b="1" dirty="0" smtClean="0">
              <a:latin typeface="Segoe UI" pitchFamily="34" charset="0"/>
              <a:ea typeface="Segoe UI" pitchFamily="34" charset="0"/>
              <a:cs typeface="Segoe UI" pitchFamily="34" charset="0"/>
            </a:rPr>
            <a:t>Operational</a:t>
          </a:r>
          <a:endParaRPr lang="id-ID" sz="1200" b="1" dirty="0">
            <a:latin typeface="Segoe UI" pitchFamily="34" charset="0"/>
            <a:ea typeface="Segoe UI" pitchFamily="34" charset="0"/>
            <a:cs typeface="Segoe UI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0.71831</cdr:x>
      <cdr:y>0.25</cdr:y>
    </cdr:from>
    <cdr:to>
      <cdr:x>0.74648</cdr:x>
      <cdr:y>0.26667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86200" y="1143000"/>
          <a:ext cx="152400" cy="76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id-ID" sz="1100" dirty="0"/>
        </a:p>
      </cdr:txBody>
    </cdr:sp>
  </cdr:relSizeAnchor>
  <cdr:relSizeAnchor xmlns:cdr="http://schemas.openxmlformats.org/drawingml/2006/chartDrawing">
    <cdr:from>
      <cdr:x>0.67188</cdr:x>
      <cdr:y>0.20761</cdr:y>
    </cdr:from>
    <cdr:to>
      <cdr:x>0.94499</cdr:x>
      <cdr:y>0.32982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071834" y="571493"/>
          <a:ext cx="1248645" cy="336407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20000"/>
            <a:lumOff val="80000"/>
          </a:schemeClr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en-US" sz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Establish</a:t>
          </a:r>
          <a:r>
            <a:rPr lang="id-ID" sz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ed</a:t>
          </a:r>
          <a:endParaRPr lang="id-ID" sz="1200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0.67188</cdr:x>
      <cdr:y>0.36332</cdr:y>
    </cdr:from>
    <cdr:to>
      <cdr:x>0.87188</cdr:x>
      <cdr:y>0.46283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3071834" y="1000132"/>
          <a:ext cx="914400" cy="273915"/>
        </a:xfrm>
        <a:prstGeom xmlns:a="http://schemas.openxmlformats.org/drawingml/2006/main" prst="rect">
          <a:avLst/>
        </a:prstGeom>
        <a:solidFill xmlns:a="http://schemas.openxmlformats.org/drawingml/2006/main">
          <a:srgbClr val="9BBB59">
            <a:lumMod val="20000"/>
            <a:lumOff val="80000"/>
          </a:srgbClr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Process</a:t>
          </a:r>
          <a:endParaRPr lang="id-ID" sz="1400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0.67188</cdr:x>
      <cdr:y>0.54499</cdr:y>
    </cdr:from>
    <cdr:to>
      <cdr:x>0.95521</cdr:x>
      <cdr:y>0.6561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3071834" y="1500198"/>
          <a:ext cx="1295385" cy="305855"/>
        </a:xfrm>
        <a:prstGeom xmlns:a="http://schemas.openxmlformats.org/drawingml/2006/main" prst="rect">
          <a:avLst/>
        </a:prstGeom>
        <a:solidFill xmlns:a="http://schemas.openxmlformats.org/drawingml/2006/main">
          <a:srgbClr val="9BBB59">
            <a:lumMod val="20000"/>
            <a:lumOff val="80000"/>
          </a:srgbClr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Preparation</a:t>
          </a:r>
          <a:endParaRPr lang="id-ID" sz="1400" dirty="0"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4311" cy="733108"/>
          </a:xfrm>
          <a:prstGeom prst="rect">
            <a:avLst/>
          </a:prstGeom>
        </p:spPr>
        <p:txBody>
          <a:bodyPr vert="horz" lIns="142253" tIns="71127" rIns="142253" bIns="71127" rtlCol="0"/>
          <a:lstStyle>
            <a:lvl1pPr algn="l">
              <a:defRPr sz="19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796346" y="0"/>
            <a:ext cx="4434311" cy="733108"/>
          </a:xfrm>
          <a:prstGeom prst="rect">
            <a:avLst/>
          </a:prstGeom>
        </p:spPr>
        <p:txBody>
          <a:bodyPr vert="horz" lIns="142253" tIns="71127" rIns="142253" bIns="71127" rtlCol="0"/>
          <a:lstStyle>
            <a:lvl1pPr algn="r">
              <a:defRPr sz="1900"/>
            </a:lvl1pPr>
          </a:lstStyle>
          <a:p>
            <a:fld id="{B8BEBE7D-3264-4B71-B23A-597F949EC2E7}" type="datetimeFigureOut">
              <a:rPr lang="id-ID" smtClean="0"/>
              <a:pPr/>
              <a:t>21/02/2013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50975" y="1100138"/>
            <a:ext cx="7331075" cy="54975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42253" tIns="71127" rIns="142253" bIns="71127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23303" y="6964521"/>
            <a:ext cx="8186420" cy="6597968"/>
          </a:xfrm>
          <a:prstGeom prst="rect">
            <a:avLst/>
          </a:prstGeom>
        </p:spPr>
        <p:txBody>
          <a:bodyPr vert="horz" lIns="142253" tIns="71127" rIns="142253" bIns="7112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3926498"/>
            <a:ext cx="4434311" cy="733108"/>
          </a:xfrm>
          <a:prstGeom prst="rect">
            <a:avLst/>
          </a:prstGeom>
        </p:spPr>
        <p:txBody>
          <a:bodyPr vert="horz" lIns="142253" tIns="71127" rIns="142253" bIns="71127" rtlCol="0" anchor="b"/>
          <a:lstStyle>
            <a:lvl1pPr algn="l">
              <a:defRPr sz="19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796346" y="13926498"/>
            <a:ext cx="4434311" cy="733108"/>
          </a:xfrm>
          <a:prstGeom prst="rect">
            <a:avLst/>
          </a:prstGeom>
        </p:spPr>
        <p:txBody>
          <a:bodyPr vert="horz" lIns="142253" tIns="71127" rIns="142253" bIns="71127" rtlCol="0" anchor="b"/>
          <a:lstStyle>
            <a:lvl1pPr algn="r">
              <a:defRPr sz="1900"/>
            </a:lvl1pPr>
          </a:lstStyle>
          <a:p>
            <a:fld id="{BEDFC0DE-B8D8-4C0C-82F1-FD759CBB0D2D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12362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821B3-622D-4FFD-88EF-6125771C783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821B3-622D-4FFD-88EF-6125771C783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821B3-622D-4FFD-88EF-6125771C783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1AE21D-DAE1-4801-B506-A8E63FDE4EE5}" type="slidenum">
              <a:rPr lang="en-US" altLang="ja-JP" smtClean="0"/>
              <a:pPr>
                <a:defRPr/>
              </a:pPr>
              <a:t>12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BA7527-560E-44B5-9E63-C5E9C7AFD8A9}" type="slidenum">
              <a:rPr lang="id-ID" smtClean="0"/>
              <a:pPr/>
              <a:t>13</a:t>
            </a:fld>
            <a:endParaRPr lang="id-ID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994B55-CBB0-461F-A7E4-09AE989CF7C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BA7527-560E-44B5-9E63-C5E9C7AFD8A9}" type="slidenum">
              <a:rPr lang="id-ID" smtClean="0"/>
              <a:pPr/>
              <a:t>16</a:t>
            </a:fld>
            <a:endParaRPr lang="id-ID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dirty="0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466986"/>
            <a:fld id="{39B16CAE-8032-4123-93AC-CD502F241460}" type="slidenum">
              <a:rPr lang="en-US" smtClean="0"/>
              <a:pPr defTabSz="1466986"/>
              <a:t>17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1422532">
              <a:defRPr/>
            </a:pPr>
            <a:r>
              <a:rPr lang="en-AU" sz="1900" dirty="0" err="1" smtClean="0"/>
              <a:t>Untuk</a:t>
            </a:r>
            <a:r>
              <a:rPr lang="en-AU" sz="1900" dirty="0" smtClean="0"/>
              <a:t> </a:t>
            </a:r>
            <a:r>
              <a:rPr lang="en-AU" sz="1900" dirty="0" err="1" smtClean="0"/>
              <a:t>wilayah</a:t>
            </a:r>
            <a:r>
              <a:rPr lang="en-AU" sz="1900" dirty="0" smtClean="0"/>
              <a:t> </a:t>
            </a:r>
            <a:r>
              <a:rPr lang="en-AU" sz="1900" dirty="0" err="1" smtClean="0"/>
              <a:t>Jawa</a:t>
            </a:r>
            <a:r>
              <a:rPr lang="en-AU" sz="1900" dirty="0" smtClean="0"/>
              <a:t>-Bali </a:t>
            </a:r>
            <a:r>
              <a:rPr lang="en-AU" sz="1900" dirty="0" err="1" smtClean="0"/>
              <a:t>memiliki</a:t>
            </a:r>
            <a:r>
              <a:rPr lang="en-AU" sz="1900" dirty="0" smtClean="0"/>
              <a:t> </a:t>
            </a:r>
            <a:r>
              <a:rPr lang="en-AU" sz="1900" dirty="0" err="1" smtClean="0"/>
              <a:t>kebtuhan</a:t>
            </a:r>
            <a:r>
              <a:rPr lang="en-AU" sz="1900" dirty="0" smtClean="0"/>
              <a:t> air </a:t>
            </a:r>
            <a:r>
              <a:rPr lang="en-AU" sz="1900" dirty="0" err="1" smtClean="0"/>
              <a:t>untuk</a:t>
            </a:r>
            <a:r>
              <a:rPr lang="en-AU" sz="1900" dirty="0" smtClean="0"/>
              <a:t> DMI paling </a:t>
            </a:r>
            <a:r>
              <a:rPr lang="en-AU" sz="1900" dirty="0" err="1" smtClean="0"/>
              <a:t>tinggi</a:t>
            </a:r>
            <a:r>
              <a:rPr lang="en-AU" sz="1900" dirty="0" smtClean="0"/>
              <a:t>, </a:t>
            </a:r>
            <a:r>
              <a:rPr lang="en-AU" sz="1900" dirty="0" err="1" smtClean="0"/>
              <a:t>yakni</a:t>
            </a:r>
            <a:r>
              <a:rPr lang="en-AU" sz="1900" dirty="0" smtClean="0"/>
              <a:t> </a:t>
            </a:r>
            <a:r>
              <a:rPr lang="en-AU" sz="1900" dirty="0" err="1" smtClean="0"/>
              <a:t>pada</a:t>
            </a:r>
            <a:r>
              <a:rPr lang="en-AU" sz="1900" dirty="0" smtClean="0"/>
              <a:t> </a:t>
            </a:r>
            <a:r>
              <a:rPr lang="en-AU" sz="1900" dirty="0" err="1" smtClean="0"/>
              <a:t>tahun</a:t>
            </a:r>
            <a:r>
              <a:rPr lang="en-AU" sz="1900" dirty="0" smtClean="0"/>
              <a:t> 2010 </a:t>
            </a:r>
            <a:r>
              <a:rPr lang="en-AU" sz="1900" dirty="0" err="1" smtClean="0"/>
              <a:t>sekitar</a:t>
            </a:r>
            <a:r>
              <a:rPr lang="en-AU" sz="1900" dirty="0" smtClean="0"/>
              <a:t> 23,1 </a:t>
            </a:r>
            <a:r>
              <a:rPr lang="en-AU" sz="1900" dirty="0" err="1" smtClean="0"/>
              <a:t>Milyar</a:t>
            </a:r>
            <a:r>
              <a:rPr lang="en-AU" sz="1900" dirty="0" smtClean="0"/>
              <a:t> m</a:t>
            </a:r>
            <a:r>
              <a:rPr lang="en-AU" sz="1900" baseline="30000" dirty="0" smtClean="0"/>
              <a:t>3</a:t>
            </a:r>
            <a:r>
              <a:rPr lang="en-AU" sz="1900" dirty="0" smtClean="0"/>
              <a:t>/</a:t>
            </a:r>
            <a:r>
              <a:rPr lang="en-AU" sz="1900" dirty="0" err="1" smtClean="0"/>
              <a:t>tahun</a:t>
            </a:r>
            <a:r>
              <a:rPr lang="en-AU" sz="1900" dirty="0" smtClean="0"/>
              <a:t>, </a:t>
            </a:r>
            <a:r>
              <a:rPr lang="en-AU" sz="1900" dirty="0" err="1" smtClean="0"/>
              <a:t>dan</a:t>
            </a:r>
            <a:r>
              <a:rPr lang="en-AU" sz="1900" dirty="0" smtClean="0"/>
              <a:t> </a:t>
            </a:r>
            <a:r>
              <a:rPr lang="en-AU" sz="1900" dirty="0" err="1" smtClean="0"/>
              <a:t>pada</a:t>
            </a:r>
            <a:r>
              <a:rPr lang="en-AU" sz="1900" dirty="0" smtClean="0"/>
              <a:t> </a:t>
            </a:r>
            <a:r>
              <a:rPr lang="en-AU" sz="1900" dirty="0" err="1" smtClean="0"/>
              <a:t>tahun</a:t>
            </a:r>
            <a:r>
              <a:rPr lang="en-AU" sz="1900" dirty="0" smtClean="0"/>
              <a:t> 2030 </a:t>
            </a:r>
            <a:r>
              <a:rPr lang="en-AU" sz="1900" dirty="0" err="1" smtClean="0"/>
              <a:t>kebutuhannya</a:t>
            </a:r>
            <a:r>
              <a:rPr lang="en-AU" sz="1900" dirty="0" smtClean="0"/>
              <a:t> </a:t>
            </a:r>
            <a:r>
              <a:rPr lang="en-AU" sz="1900" dirty="0" err="1" smtClean="0"/>
              <a:t>naik</a:t>
            </a:r>
            <a:r>
              <a:rPr lang="en-AU" sz="1900" dirty="0" smtClean="0"/>
              <a:t> </a:t>
            </a:r>
            <a:r>
              <a:rPr lang="en-AU" sz="1900" dirty="0" err="1" smtClean="0"/>
              <a:t>lebih</a:t>
            </a:r>
            <a:r>
              <a:rPr lang="en-AU" sz="1900" dirty="0" smtClean="0"/>
              <a:t> </a:t>
            </a:r>
            <a:r>
              <a:rPr lang="en-AU" sz="1900" dirty="0" err="1" smtClean="0"/>
              <a:t>dari</a:t>
            </a:r>
            <a:r>
              <a:rPr lang="en-AU" sz="1900" dirty="0" smtClean="0"/>
              <a:t> 8 kali </a:t>
            </a:r>
            <a:r>
              <a:rPr lang="en-AU" sz="1900" dirty="0" err="1" smtClean="0"/>
              <a:t>lipat</a:t>
            </a:r>
            <a:r>
              <a:rPr lang="en-AU" sz="1900" dirty="0" smtClean="0"/>
              <a:t> </a:t>
            </a:r>
            <a:r>
              <a:rPr lang="en-AU" sz="1900" dirty="0" err="1" smtClean="0"/>
              <a:t>yaitu</a:t>
            </a:r>
            <a:r>
              <a:rPr lang="en-AU" sz="1900" dirty="0" smtClean="0"/>
              <a:t> </a:t>
            </a:r>
            <a:r>
              <a:rPr lang="en-AU" sz="1900" dirty="0" err="1" smtClean="0"/>
              <a:t>hampir</a:t>
            </a:r>
            <a:r>
              <a:rPr lang="en-AU" sz="1900" dirty="0" smtClean="0"/>
              <a:t> </a:t>
            </a:r>
            <a:r>
              <a:rPr lang="en-AU" sz="1900" dirty="0" err="1" smtClean="0"/>
              <a:t>mencapai</a:t>
            </a:r>
            <a:r>
              <a:rPr lang="en-AU" sz="1900" dirty="0" smtClean="0"/>
              <a:t> 190 </a:t>
            </a:r>
            <a:r>
              <a:rPr lang="en-AU" sz="1900" dirty="0" err="1" smtClean="0"/>
              <a:t>Milyar</a:t>
            </a:r>
            <a:r>
              <a:rPr lang="en-AU" sz="1900" dirty="0" smtClean="0"/>
              <a:t> m</a:t>
            </a:r>
            <a:r>
              <a:rPr lang="en-AU" sz="1900" baseline="30000" dirty="0" smtClean="0"/>
              <a:t>3</a:t>
            </a:r>
            <a:r>
              <a:rPr lang="en-AU" sz="1900" dirty="0" smtClean="0"/>
              <a:t>/</a:t>
            </a:r>
            <a:r>
              <a:rPr lang="en-AU" sz="1900" dirty="0" err="1" smtClean="0"/>
              <a:t>tahun</a:t>
            </a:r>
            <a:r>
              <a:rPr lang="en-AU" sz="1900" dirty="0" smtClean="0"/>
              <a:t>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CFA06-1A62-455D-838E-D30C09129F29}" type="slidenum">
              <a:rPr lang="id-ID" smtClean="0"/>
              <a:pPr/>
              <a:t>18</a:t>
            </a:fld>
            <a:endParaRPr lang="id-ID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FC0DE-B8D8-4C0C-82F1-FD759CBB0D2D}" type="slidenum">
              <a:rPr lang="id-ID" smtClean="0"/>
              <a:pPr/>
              <a:t>19</a:t>
            </a:fld>
            <a:endParaRPr lang="id-ID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821B3-622D-4FFD-88EF-6125771C783C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50975" y="1100138"/>
            <a:ext cx="7331075" cy="549751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1F844E9-2F90-4AC6-A9C4-72D8F243873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417569" fontAlgn="base">
              <a:spcBef>
                <a:spcPct val="0"/>
              </a:spcBef>
              <a:spcAft>
                <a:spcPct val="0"/>
              </a:spcAft>
              <a:defRPr/>
            </a:pPr>
            <a:fld id="{16DA2296-025B-4200-8322-A5E1C480D263}" type="slidenum">
              <a:rPr lang="en-US" smtClean="0"/>
              <a:pPr defTabSz="1417569"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dirty="0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50975" y="1100138"/>
            <a:ext cx="7331075" cy="549751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1114351" indent="-428596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714386" indent="-342877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2400140" indent="-342877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3085894" indent="-342877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3771649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4457403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5143157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5828911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79A4E59A-1704-42ED-9D11-C0AC85BAA4A1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id-ID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F2CA8E-25E6-438B-A6FC-D08ED54638F7}" type="slidenum">
              <a:rPr lang="en-U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50975" y="1100138"/>
            <a:ext cx="7331075" cy="549751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50975" y="1100138"/>
            <a:ext cx="7331075" cy="54975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1114351" indent="-428596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714386" indent="-342877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2400140" indent="-342877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3085894" indent="-342877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3771649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4457403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5143157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5828911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23E394-C87D-4228-8206-E71C47D60EB9}" type="slidenum">
              <a:rPr lang="id-ID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id-ID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50975" y="1100138"/>
            <a:ext cx="7331075" cy="54975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1114351" indent="-428596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714386" indent="-342877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2400140" indent="-342877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3085894" indent="-342877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3771649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4457403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5143157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5828911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B671F845-8D55-48D6-8693-35864D60D003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28</a:t>
            </a:fld>
            <a:endParaRPr lang="id-ID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50975" y="1100138"/>
            <a:ext cx="7331075" cy="54975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1114351" indent="-428596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714386" indent="-342877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2400140" indent="-342877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3085894" indent="-342877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3771649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4457403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5143157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5828911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665ED5E6-33BA-49F9-A80C-DCF340ABA17D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id-ID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E844B7-B2EA-4BC9-AD10-983BCF170385}" type="slidenum">
              <a:rPr lang="en-US" smtClean="0">
                <a:solidFill>
                  <a:prstClr val="black"/>
                </a:solidFill>
                <a:latin typeface="Arial" pitchFamily="34" charset="0"/>
              </a:rPr>
              <a:pPr/>
              <a:t>31</a:t>
            </a:fld>
            <a:endParaRPr 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23303" y="6961977"/>
            <a:ext cx="8186420" cy="6600512"/>
          </a:xfrm>
          <a:noFill/>
          <a:ln/>
        </p:spPr>
        <p:txBody>
          <a:bodyPr/>
          <a:lstStyle/>
          <a:p>
            <a:pPr eaLnBrk="1" hangingPunct="1"/>
            <a:endParaRPr lang="id-ID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14440-A5FE-47B4-98CF-C969C8FF0AE8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id-ID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49388" y="1096963"/>
            <a:ext cx="7334250" cy="5502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51231-F9B5-42C2-B71A-1BCAE9889097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33</a:t>
            </a:fld>
            <a:endParaRPr lang="id-ID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DA2371-8005-4A1E-B161-BDB34E4E8912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34</a:t>
            </a:fld>
            <a:endParaRPr lang="id-ID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60BC27-1AE1-4763-A294-29218084D488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35</a:t>
            </a:fld>
            <a:endParaRPr lang="id-ID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D1780E6-92F9-40F9-9462-BDA8893462E3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36</a:t>
            </a:fld>
            <a:endParaRPr lang="id-ID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id-ID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F92F310-6748-4641-A0FF-9BB41880893D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37</a:t>
            </a:fld>
            <a:endParaRPr lang="id-ID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50975" y="1100138"/>
            <a:ext cx="7331075" cy="54975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1114351" indent="-428596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714386" indent="-342877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2400140" indent="-342877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3085894" indent="-342877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3771649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4457403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5143157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5828911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3BD2B68F-A195-419B-B195-53D857EA3890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38</a:t>
            </a:fld>
            <a:endParaRPr lang="id-ID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50975" y="1100138"/>
            <a:ext cx="7331075" cy="54975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1114351" indent="-428596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714386" indent="-342877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2400140" indent="-342877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3085894" indent="-342877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3771649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4457403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5143157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5828911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9670E09C-6F7F-439F-8FCB-24BC00C7AACD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39</a:t>
            </a:fld>
            <a:endParaRPr lang="id-ID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7914" y="1097662"/>
            <a:ext cx="7317199" cy="550080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251231-F9B5-42C2-B71A-1BCAE9889097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40</a:t>
            </a:fld>
            <a:endParaRPr lang="id-ID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314440-A5FE-47B4-98CF-C969C8FF0AE8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id-ID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821B3-622D-4FFD-88EF-6125771C783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821B3-622D-4FFD-88EF-6125771C783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50975" y="1100138"/>
            <a:ext cx="7331075" cy="54975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1114351" indent="-428596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714386" indent="-342877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2400140" indent="-342877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3085894" indent="-342877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3771649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4457403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5143157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5828911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09A54-C4B2-4401-ABCC-347697B00B05}" type="slidenum">
              <a:rPr lang="id-ID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id-ID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450975" y="1100138"/>
            <a:ext cx="7331075" cy="54975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1114351" indent="-428596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714386" indent="-342877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2400140" indent="-342877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3085894" indent="-342877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3771649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4457403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5143157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5828911" indent="-3428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24A56250-63E1-449D-91BF-8A44337E9535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id-ID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0975" y="1100138"/>
            <a:ext cx="7331075" cy="54975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11109-F527-44C9-A805-F3D4A7CF5C95}" type="datetimeFigureOut">
              <a:rPr lang="id-ID" smtClean="0"/>
              <a:pPr/>
              <a:t>21/02/2013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8C0F-BA82-4F93-8276-C4CAC82D158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11109-F527-44C9-A805-F3D4A7CF5C95}" type="datetimeFigureOut">
              <a:rPr lang="id-ID" smtClean="0"/>
              <a:pPr/>
              <a:t>21/02/2013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8C0F-BA82-4F93-8276-C4CAC82D158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44BA4-B07B-46D2-9B2B-CE060C7D653F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5DA64-B39B-46F0-A3D8-DE9D65D388D8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90642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6938963" y="6492891"/>
            <a:ext cx="2133600" cy="365125"/>
          </a:xfrm>
        </p:spPr>
        <p:txBody>
          <a:bodyPr/>
          <a:lstStyle>
            <a:lvl1pPr>
              <a:defRPr sz="1400" b="1" i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69F0441-0D83-44D6-BD86-10BFABC197D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31371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F4652A-8BD5-40A3-AD3B-566387E0399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51378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FC7703-636A-4FE2-9BB9-E54ADB3E714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41623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982BB-01FF-4181-A1ED-4D90B7472AC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64984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EBF446-4AAF-4207-A591-00B52914298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67100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C563A0-43DA-4483-99DC-DC7A7E7849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12924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F70C7B-37A6-482F-9FEB-C24B3F701C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06656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B1D213-91EE-42A7-88AD-4C07FE3D4A0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28700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242139-A285-4D64-BCE5-11351FFFBBD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197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11109-F527-44C9-A805-F3D4A7CF5C95}" type="datetimeFigureOut">
              <a:rPr lang="id-ID" smtClean="0"/>
              <a:pPr/>
              <a:t>21/02/2013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8C0F-BA82-4F93-8276-C4CAC82D158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4A6CB1-FFB4-493A-9E39-15403A0188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61874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C3D5B2-08D9-4B06-AD0E-59DDB99C82F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81526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D17109-7194-479F-91F2-34B4ABBD254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7862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ECDA6-39E2-4780-8765-813A0E0E395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25039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92100"/>
            <a:ext cx="8228013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0"/>
          </p:nvPr>
        </p:nvSpPr>
        <p:spPr>
          <a:xfrm>
            <a:off x="6553201" y="6245227"/>
            <a:ext cx="2132013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42920-EBF3-44D9-8F59-B988866BE046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63997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652B5-403B-4939-84F1-A643B7319A53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D0180-FA62-40E5-9C10-F5A750181E7B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55941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DF319-9F07-4E53-ADDD-3CD19932D49F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35B38-D2D6-4E00-8B42-9537E6FD4FE2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5644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7974C-C851-4AAE-99DB-C88D6C6CC1C1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10334-30C8-4223-8575-3257D784DE9E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93099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586F2-55FD-4EEF-9D5E-656EA8848E11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DA198-F192-4488-9054-59CDCCFFBF60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36844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846C2-7F1F-4638-A807-EB07A90AC386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D4503-7724-45B8-9F04-E20749F27212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144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E53D72-833B-415A-B74A-D662C90BF45B}" type="datetime1">
              <a:rPr lang="en-US"/>
              <a:pPr/>
              <a:t>2/21/2013</a:t>
            </a:fld>
            <a:endParaRPr lang="ja-JP" altLang="ja-JP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ja-JP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6285C-CCDA-4704-9373-9271AA7043A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8D42B-880A-4D1A-9A37-F926FBBAD2B3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CAFD7-A140-4E33-A658-AC8D081B92BC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53855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55811-D7C3-4CE7-AB18-B439AFF97980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C6F9B-01BC-4D90-B3AF-AC90DC12FB68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21539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0C554-4962-4751-9EEF-BCBDC88718D3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406A5-339B-4080-BAA4-C8386E80B17B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36584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DA4CC-3E92-4602-B507-8036AFBB847C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22B78-CD23-4E5B-83F7-2EFA54173420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8730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13160-823B-4D21-8B67-AC7411479712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E9DC0-9EA5-4376-B4A7-1ED1791278A0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79397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A262D-BF14-4584-BDBF-039FD460AA90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788B0-B9C6-4862-A077-18A02A7A9D9B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77309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6938963" y="6492875"/>
            <a:ext cx="2133600" cy="365125"/>
          </a:xfrm>
        </p:spPr>
        <p:txBody>
          <a:bodyPr/>
          <a:lstStyle>
            <a:lvl1pPr>
              <a:defRPr sz="1400" b="1" i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A32B674-A58D-4D71-8E71-D31C92BBA8F0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9754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304800"/>
            <a:ext cx="9144000" cy="2286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6324600"/>
            <a:ext cx="9144000" cy="76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6" name="Picture 5" descr="logopu_keren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82880" y="6202680"/>
            <a:ext cx="502920" cy="502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 userDrawn="1"/>
        </p:nvSpPr>
        <p:spPr>
          <a:xfrm>
            <a:off x="685800" y="6400800"/>
            <a:ext cx="48768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ministry of public works - directorate general of water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95322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96580-7A78-4743-BE9C-0903D2D7197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CBBDE-CDF1-49D6-AEFD-71E8F9006CF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45812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55388-5AAC-4617-B7F6-16DD0D52BE8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1BED1-48ED-4D3E-8E85-F94E5FFC8BC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630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9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42B5D-0E3F-43CF-BBC6-EF5C0A9355E3}" type="slidenum">
              <a:rPr lang="id-ID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  <p:transition>
    <p:zoom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4261F-72BC-49F9-8F13-92F747DBFA4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8ADF6-076D-4140-881D-1E707E2224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19279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5E833-7992-4A16-A56F-33C6DFBCDB9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8DEB6-2166-4FB0-8D48-7FE61ADCE3A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30602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C0E0E-AFBB-453D-8BC2-90E234E3E42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B26BB-ACDD-4D03-8256-79D99D22DA0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79039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07A9D-3AE0-4C90-95D3-C60282BC3C3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44789-74BD-4631-B614-9EC92DA15AE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25982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D54CB-5FBA-4963-A218-FDEB36E0333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7A33B-B3BC-4E3F-BBD5-145097567D3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91514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794A7-3534-4694-92FA-7226B569765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36FE6-5EBE-4964-B8A6-80591878B5A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15759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E36B7-D1D8-4DD4-B6DA-6DC1CAB77BA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AFD14-4756-430F-9688-2C389C7C37E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87974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8D5BB-87F5-4AFE-943B-004319CE682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F7F9C-279D-4CAC-9441-C4945ECBFCB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20203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62512-8307-4CA9-935E-BF2AF0151B9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70E7F-5292-4821-A569-37C00D63D96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6310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6938963" y="6492875"/>
            <a:ext cx="2133600" cy="365125"/>
          </a:xfrm>
        </p:spPr>
        <p:txBody>
          <a:bodyPr/>
          <a:lstStyle>
            <a:lvl1pPr>
              <a:defRPr sz="1400" b="1" i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87FCCC0-22D4-4F24-BF26-7A48D1DA9FEF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7213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6938963" y="6492891"/>
            <a:ext cx="2133600" cy="365125"/>
          </a:xfrm>
        </p:spPr>
        <p:txBody>
          <a:bodyPr/>
          <a:lstStyle>
            <a:lvl1pPr>
              <a:defRPr sz="1400" b="1" i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8E0DC63-018C-4AD1-AA4D-47152F8895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69196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30134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18055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90896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27854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40041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29693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48517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67751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75734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1628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8275B-2D93-455E-8DB9-4C8E5E81894E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5AAF8-7C08-43D3-88B6-65ABB42048E4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27627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61770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96913" y="233363"/>
            <a:ext cx="8196262" cy="6111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96913" y="1482725"/>
            <a:ext cx="3860800" cy="20732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10113" y="1482725"/>
            <a:ext cx="3860800" cy="20732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96913" y="3708400"/>
            <a:ext cx="3860800" cy="20748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0113" y="3708400"/>
            <a:ext cx="3860800" cy="20748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714920"/>
      </p:ext>
    </p:extLst>
  </p:cSld>
  <p:clrMapOvr>
    <a:masterClrMapping/>
  </p:clrMapOvr>
  <p:transition>
    <p:fade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1355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73625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D8DAF-6916-4142-BCA5-D1D63B00704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18952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35992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09684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721830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94333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52277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7492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7464D-6369-466C-ABE3-74647C9EB3E5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3F393-1121-4565-9C97-E53ABEFDD80E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99747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039097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61003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14391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24580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32578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96913" y="233363"/>
            <a:ext cx="8196262" cy="6111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96913" y="1482725"/>
            <a:ext cx="3860800" cy="20732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10113" y="1482725"/>
            <a:ext cx="3860800" cy="20732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96913" y="3708400"/>
            <a:ext cx="3860800" cy="20748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0113" y="3708400"/>
            <a:ext cx="3860800" cy="20748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84944"/>
      </p:ext>
    </p:extLst>
  </p:cSld>
  <p:clrMapOvr>
    <a:masterClrMapping/>
  </p:clrMapOvr>
  <p:transition>
    <p:fade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1355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95340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D8DAF-6916-4142-BCA5-D1D63B00704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76182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4A92A5-F99C-4075-A832-9F026593A220}" type="slidenum">
              <a:rPr lang="en-US" smtClean="0">
                <a:solidFill>
                  <a:srgbClr val="EEECE1"/>
                </a:solidFill>
              </a:rPr>
              <a:pPr/>
              <a:t>‹#›</a:t>
            </a:fld>
            <a:endParaRPr lang="en-US">
              <a:solidFill>
                <a:srgbClr val="EEECE1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7350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6A58D0E-A4F6-4AD7-B0B2-1B67B85F06A5}" type="slidenum">
              <a:rPr lang="en-US" smtClean="0">
                <a:solidFill>
                  <a:srgbClr val="EEECE1"/>
                </a:solidFill>
              </a:rPr>
              <a:pPr/>
              <a:t>‹#›</a:t>
            </a:fld>
            <a:endParaRPr lang="en-US">
              <a:solidFill>
                <a:srgbClr val="EEECE1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119030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4F4BB-59AF-428A-9D37-320FEE767702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17642-CD34-4200-80C4-F48E867E4B9A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63591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04DDE-6822-4B60-BDF4-74B889149AAD}" type="slidenum">
              <a:rPr lang="en-US" smtClean="0">
                <a:solidFill>
                  <a:srgbClr val="EEECE1"/>
                </a:solidFill>
              </a:rPr>
              <a:pPr/>
              <a:t>‹#›</a:t>
            </a:fld>
            <a:endParaRPr lang="en-US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53297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57CDB-1AB2-44A2-99EA-0910B22F88EF}" type="slidenum">
              <a:rPr lang="en-US" smtClean="0">
                <a:solidFill>
                  <a:srgbClr val="EEECE1"/>
                </a:solidFill>
              </a:rPr>
              <a:pPr/>
              <a:t>‹#›</a:t>
            </a:fld>
            <a:endParaRPr lang="en-US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9896584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A0223-C2FF-4DE4-B72C-095F4F90A2B5}" type="slidenum">
              <a:rPr lang="en-US" smtClean="0">
                <a:solidFill>
                  <a:srgbClr val="EEECE1"/>
                </a:solidFill>
              </a:rPr>
              <a:pPr/>
              <a:t>‹#›</a:t>
            </a:fld>
            <a:endParaRPr lang="en-US">
              <a:solidFill>
                <a:srgbClr val="EEECE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0892598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8C04E-9B0E-4038-84DE-F4BE469113BB}" type="slidenum">
              <a:rPr lang="en-US" smtClean="0">
                <a:solidFill>
                  <a:srgbClr val="EEECE1"/>
                </a:solidFill>
              </a:rPr>
              <a:pPr/>
              <a:t>‹#›</a:t>
            </a:fld>
            <a:endParaRPr lang="en-US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5318536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182E-4B2E-4E25-AF21-040E4950A895}" type="slidenum">
              <a:rPr lang="en-US" smtClean="0">
                <a:solidFill>
                  <a:srgbClr val="EEECE1"/>
                </a:solidFill>
              </a:rPr>
              <a:pPr/>
              <a:t>‹#›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75780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15095E5-CB6D-43B9-B3ED-BD0328388BB2}" type="slidenum">
              <a:rPr lang="en-US" smtClean="0">
                <a:solidFill>
                  <a:srgbClr val="EEECE1"/>
                </a:solidFill>
              </a:rPr>
              <a:pPr/>
              <a:t>‹#›</a:t>
            </a:fld>
            <a:endParaRPr lang="en-US">
              <a:solidFill>
                <a:srgbClr val="EEECE1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250965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DA6477-1218-402E-AD0D-AD5E711F9213}" type="slidenum">
              <a:rPr lang="en-US" smtClean="0">
                <a:solidFill>
                  <a:srgbClr val="EEECE1"/>
                </a:solidFill>
              </a:rPr>
              <a:pPr/>
              <a:t>‹#›</a:t>
            </a:fld>
            <a:endParaRPr lang="en-US">
              <a:solidFill>
                <a:srgbClr val="EEECE1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843398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74209-5A91-47F3-B503-D582221E7EE2}" type="slidenum">
              <a:rPr lang="en-US" smtClean="0">
                <a:solidFill>
                  <a:srgbClr val="EEECE1"/>
                </a:solidFill>
              </a:rPr>
              <a:pPr/>
              <a:t>‹#›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62006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EECE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DFD7-7459-4D27-BEE1-725C19CC3125}" type="slidenum">
              <a:rPr lang="en-US" smtClean="0">
                <a:solidFill>
                  <a:srgbClr val="EEECE1"/>
                </a:solidFill>
              </a:rPr>
              <a:pPr/>
              <a:t>‹#›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7298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21DA0-0009-4E90-A112-29349ACD0F59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6C2B9-7EB4-430B-AB17-95B44C4FB793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342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F5965-4E7F-4057-94AA-89E424DA3B5B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EBD7F-805F-4C8A-B306-1B5E26CCCC76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483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11109-F527-44C9-A805-F3D4A7CF5C95}" type="datetimeFigureOut">
              <a:rPr lang="id-ID" smtClean="0"/>
              <a:pPr/>
              <a:t>21/02/2013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8C0F-BA82-4F93-8276-C4CAC82D158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CD5E4-5702-40DE-8D70-03E8D77B0F97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B2D75-5472-4DF7-9A3F-96F7CFF25383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3477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C6E1B-14FD-45E0-A806-B4236FEDD77C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EF89F-1B0E-4824-91A6-7A3963C1C7A8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152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57D2B-F475-4427-B1BF-C29B868D4146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F8037-3F53-4CE6-AEED-72CEDD567EFA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1053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6F2AC-1C9C-42AB-BB73-D679C4E73340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B73AB-F92E-4354-ABEC-467F7B7137A4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2219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C7629-E869-43A5-AC0E-B18775682599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D7F17-7090-44BB-B1F1-16296CFEC92E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7113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8404E-4A0F-4C3F-95AB-0CBDCB019BE8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E4398-364F-4E85-861F-AACDD2491247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2351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304800"/>
            <a:ext cx="9144000" cy="2286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6324600"/>
            <a:ext cx="9144000" cy="76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6" name="Picture 5" descr="logopu_keren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82880" y="6202680"/>
            <a:ext cx="502920" cy="502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 userDrawn="1"/>
        </p:nvSpPr>
        <p:spPr>
          <a:xfrm>
            <a:off x="685800" y="6400816"/>
            <a:ext cx="48768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ministry of public works - directorate general of water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3432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8275B-2D93-455E-8DB9-4C8E5E81894E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5AAF8-7C08-43D3-88B6-65ABB42048E4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1540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7464D-6369-466C-ABE3-74647C9EB3E5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3F393-1121-4565-9C97-E53ABEFDD80E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8330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4F4BB-59AF-428A-9D37-320FEE767702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17642-CD34-4200-80C4-F48E867E4B9A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61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11109-F527-44C9-A805-F3D4A7CF5C95}" type="datetimeFigureOut">
              <a:rPr lang="id-ID" smtClean="0"/>
              <a:pPr/>
              <a:t>21/02/2013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8C0F-BA82-4F93-8276-C4CAC82D158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21DA0-0009-4E90-A112-29349ACD0F59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6C2B9-7EB4-430B-AB17-95B44C4FB793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1047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F5965-4E7F-4057-94AA-89E424DA3B5B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EBD7F-805F-4C8A-B306-1B5E26CCCC76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7808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CD5E4-5702-40DE-8D70-03E8D77B0F97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B2D75-5472-4DF7-9A3F-96F7CFF25383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9547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C6E1B-14FD-45E0-A806-B4236FEDD77C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EF89F-1B0E-4824-91A6-7A3963C1C7A8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2719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57D2B-F475-4427-B1BF-C29B868D4146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F8037-3F53-4CE6-AEED-72CEDD567EFA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6803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6F2AC-1C9C-42AB-BB73-D679C4E73340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B73AB-F92E-4354-ABEC-467F7B7137A4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3128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C7629-E869-43A5-AC0E-B18775682599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D7F17-7090-44BB-B1F1-16296CFEC92E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9351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8404E-4A0F-4C3F-95AB-0CBDCB019BE8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E4398-364F-4E85-861F-AACDD2491247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8885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6938963" y="6492891"/>
            <a:ext cx="2133600" cy="365125"/>
          </a:xfrm>
        </p:spPr>
        <p:txBody>
          <a:bodyPr/>
          <a:lstStyle>
            <a:lvl1pPr>
              <a:defRPr sz="1400" b="1" i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8E0DC63-018C-4AD1-AA4D-47152F8895D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9198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304800"/>
            <a:ext cx="9144000" cy="2286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6324600"/>
            <a:ext cx="9144000" cy="76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6" name="Picture 5" descr="logopu_keren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82880" y="6202680"/>
            <a:ext cx="502920" cy="502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 userDrawn="1"/>
        </p:nvSpPr>
        <p:spPr>
          <a:xfrm>
            <a:off x="685800" y="6400816"/>
            <a:ext cx="48768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ministry of public works - directorate general of water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621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11109-F527-44C9-A805-F3D4A7CF5C95}" type="datetimeFigureOut">
              <a:rPr lang="id-ID" smtClean="0"/>
              <a:pPr/>
              <a:t>21/02/2013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8C0F-BA82-4F93-8276-C4CAC82D158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8275B-2D93-455E-8DB9-4C8E5E81894E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5AAF8-7C08-43D3-88B6-65ABB42048E4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2040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7464D-6369-466C-ABE3-74647C9EB3E5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3F393-1121-4565-9C97-E53ABEFDD80E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897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4F4BB-59AF-428A-9D37-320FEE767702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17642-CD34-4200-80C4-F48E867E4B9A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5670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21DA0-0009-4E90-A112-29349ACD0F59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6C2B9-7EB4-430B-AB17-95B44C4FB793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531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F5965-4E7F-4057-94AA-89E424DA3B5B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EBD7F-805F-4C8A-B306-1B5E26CCCC76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6383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CD5E4-5702-40DE-8D70-03E8D77B0F97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B2D75-5472-4DF7-9A3F-96F7CFF25383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5074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C6E1B-14FD-45E0-A806-B4236FEDD77C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EF89F-1B0E-4824-91A6-7A3963C1C7A8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6974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57D2B-F475-4427-B1BF-C29B868D4146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F8037-3F53-4CE6-AEED-72CEDD567EFA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1628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6F2AC-1C9C-42AB-BB73-D679C4E73340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B73AB-F92E-4354-ABEC-467F7B7137A4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026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C7629-E869-43A5-AC0E-B18775682599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D7F17-7090-44BB-B1F1-16296CFEC92E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901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11109-F527-44C9-A805-F3D4A7CF5C95}" type="datetimeFigureOut">
              <a:rPr lang="id-ID" smtClean="0"/>
              <a:pPr/>
              <a:t>21/02/2013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8C0F-BA82-4F93-8276-C4CAC82D158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8404E-4A0F-4C3F-95AB-0CBDCB019BE8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E4398-364F-4E85-861F-AACDD2491247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9974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6938963" y="6492891"/>
            <a:ext cx="2133600" cy="365125"/>
          </a:xfrm>
        </p:spPr>
        <p:txBody>
          <a:bodyPr/>
          <a:lstStyle>
            <a:lvl1pPr>
              <a:defRPr sz="1400" b="1" i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8E0DC63-018C-4AD1-AA4D-47152F8895D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2077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304800"/>
            <a:ext cx="9144000" cy="2286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6324600"/>
            <a:ext cx="9144000" cy="76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6" name="Picture 5" descr="logopu_keren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82880" y="6202680"/>
            <a:ext cx="502920" cy="502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 userDrawn="1"/>
        </p:nvSpPr>
        <p:spPr>
          <a:xfrm>
            <a:off x="685800" y="6400816"/>
            <a:ext cx="48768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ministry of public works - directorate general of water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4142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8275B-2D93-455E-8DB9-4C8E5E81894E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5AAF8-7C08-43D3-88B6-65ABB42048E4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7475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7464D-6369-466C-ABE3-74647C9EB3E5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3F393-1121-4565-9C97-E53ABEFDD80E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24211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4F4BB-59AF-428A-9D37-320FEE767702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17642-CD34-4200-80C4-F48E867E4B9A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88695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21DA0-0009-4E90-A112-29349ACD0F59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6C2B9-7EB4-430B-AB17-95B44C4FB793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78566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F5965-4E7F-4057-94AA-89E424DA3B5B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EBD7F-805F-4C8A-B306-1B5E26CCCC76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297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CD5E4-5702-40DE-8D70-03E8D77B0F97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B2D75-5472-4DF7-9A3F-96F7CFF25383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51208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C6E1B-14FD-45E0-A806-B4236FEDD77C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EF89F-1B0E-4824-91A6-7A3963C1C7A8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95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11109-F527-44C9-A805-F3D4A7CF5C95}" type="datetimeFigureOut">
              <a:rPr lang="id-ID" smtClean="0"/>
              <a:pPr/>
              <a:t>21/02/2013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8C0F-BA82-4F93-8276-C4CAC82D158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57D2B-F475-4427-B1BF-C29B868D4146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F8037-3F53-4CE6-AEED-72CEDD567EFA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31224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6F2AC-1C9C-42AB-BB73-D679C4E73340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B73AB-F92E-4354-ABEC-467F7B7137A4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31821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C7629-E869-43A5-AC0E-B18775682599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D7F17-7090-44BB-B1F1-16296CFEC92E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78787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8404E-4A0F-4C3F-95AB-0CBDCB019BE8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E4398-364F-4E85-861F-AACDD2491247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05507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6938963" y="6492891"/>
            <a:ext cx="2133600" cy="365125"/>
          </a:xfrm>
        </p:spPr>
        <p:txBody>
          <a:bodyPr/>
          <a:lstStyle>
            <a:lvl1pPr>
              <a:defRPr sz="1400" b="1" i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8E0DC63-018C-4AD1-AA4D-47152F8895D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03104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304800"/>
            <a:ext cx="9144000" cy="2286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6324600"/>
            <a:ext cx="9144000" cy="76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6" name="Picture 5" descr="logopu_keren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82880" y="6202680"/>
            <a:ext cx="502920" cy="502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 userDrawn="1"/>
        </p:nvSpPr>
        <p:spPr>
          <a:xfrm>
            <a:off x="685800" y="6400816"/>
            <a:ext cx="48768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ministry of public works - directorate general of water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1434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42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id-ID">
              <a:solidFill>
                <a:srgbClr val="EBDDC3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E89D719-A644-482D-9BE4-D111153B112B}" type="slidenum">
              <a:rPr lang="id-ID" smtClean="0">
                <a:solidFill>
                  <a:srgbClr val="EBDDC3"/>
                </a:solidFill>
              </a:rPr>
              <a:pPr/>
              <a:t>‹#›</a:t>
            </a:fld>
            <a:endParaRPr lang="id-ID">
              <a:solidFill>
                <a:srgbClr val="EBDD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4154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E89D719-A644-482D-9BE4-D111153B112B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2575188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E89D719-A644-482D-9BE4-D111153B112B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d-ID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581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E89D719-A644-482D-9BE4-D111153B112B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id-ID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408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11109-F527-44C9-A805-F3D4A7CF5C95}" type="datetimeFigureOut">
              <a:rPr lang="id-ID" smtClean="0"/>
              <a:pPr/>
              <a:t>21/02/2013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8C0F-BA82-4F93-8276-C4CAC82D158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E89D719-A644-482D-9BE4-D111153B112B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704289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E89D719-A644-482D-9BE4-D111153B112B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760110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E89D719-A644-482D-9BE4-D111153B112B}" type="slidenum">
              <a:rPr lang="id-ID" smtClean="0">
                <a:solidFill>
                  <a:srgbClr val="775F55"/>
                </a:solidFill>
              </a:rPr>
              <a:pPr/>
              <a:t>‹#›</a:t>
            </a:fld>
            <a:endParaRPr lang="id-ID">
              <a:solidFill>
                <a:srgbClr val="775F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90613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E89D719-A644-482D-9BE4-D111153B112B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17903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16"/>
            <a:ext cx="2667000" cy="365125"/>
          </a:xfrm>
        </p:spPr>
        <p:txBody>
          <a:bodyPr rtlCol="0"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E89D719-A644-482D-9BE4-D111153B112B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22"/>
            <a:ext cx="4572000" cy="365125"/>
          </a:xfrm>
        </p:spPr>
        <p:txBody>
          <a:bodyPr rtlCol="0"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0810410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9D719-A644-482D-9BE4-D111153B112B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225016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2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18"/>
            <a:ext cx="2209800" cy="365125"/>
          </a:xfrm>
        </p:spPr>
        <p:txBody>
          <a:bodyPr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6" y="6248223"/>
            <a:ext cx="5573483" cy="365125"/>
          </a:xfrm>
        </p:spPr>
        <p:txBody>
          <a:bodyPr/>
          <a:lstStyle/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6"/>
            <a:ext cx="533400" cy="244476"/>
          </a:xfrm>
        </p:spPr>
        <p:txBody>
          <a:bodyPr/>
          <a:lstStyle/>
          <a:p>
            <a:fld id="{7E89D719-A644-482D-9BE4-D111153B112B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37092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8CC71-EB4E-43D2-B9D5-8C271D70F3E4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80FB6-6D8B-4E32-920C-A9A8B626395C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2059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3B708-2ECB-42CD-B5BD-C374421DC8C7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1ACB1-8A97-4A9C-B38D-57DF66148484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2121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7B799-6DA4-4D81-9BEA-9CE254079221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E93C7-25F6-4255-8B47-7E965507DEA7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093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11109-F527-44C9-A805-F3D4A7CF5C95}" type="datetimeFigureOut">
              <a:rPr lang="id-ID" smtClean="0"/>
              <a:pPr/>
              <a:t>21/02/2013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8C0F-BA82-4F93-8276-C4CAC82D158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25793-598C-4303-80F5-67D533652668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734B3-C826-4784-801E-7FB5C7AF7326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21336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6D309-23F1-463A-A9FC-424A63A24AB9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BA100-DF06-44DF-B1CA-44671D15AD57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32224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BD898-60EB-40F8-8A83-9A58D5F2BAF0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BA89C-A8F5-4860-B1AD-9D1266E8D8DB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25106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2C7D0-9BFA-46FB-9BFB-9EF1955AF390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2BFCF-6DCC-4048-BD6A-5044BD23B531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52415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D3962-5FDE-4B03-8C7A-798CB5FD173B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63FF6-0A46-4826-8B7E-060B449095BA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892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99868-05E1-4B73-92E6-516489D1394F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E20C3-0E3A-4670-8512-86F055789237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78161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22786-8B39-4921-B0A8-F6427DA33CA7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ADF3F-248F-468F-8C10-71D1C4A41097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69786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B3519-7DA4-422A-9253-F15D6011E588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C01B9-DE62-443E-A78C-8A5457798019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98651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6938963" y="6492891"/>
            <a:ext cx="2133600" cy="365125"/>
          </a:xfrm>
        </p:spPr>
        <p:txBody>
          <a:bodyPr/>
          <a:lstStyle>
            <a:lvl1pPr>
              <a:defRPr sz="1400" b="1" i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18F5E30-E340-4778-96AB-55F3E047CC7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68090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304800"/>
            <a:ext cx="9144000" cy="2286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6324600"/>
            <a:ext cx="9144000" cy="76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6" name="Picture 5" descr="logopu_keren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82880" y="6202680"/>
            <a:ext cx="502920" cy="502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 userDrawn="1"/>
        </p:nvSpPr>
        <p:spPr>
          <a:xfrm>
            <a:off x="685800" y="6400816"/>
            <a:ext cx="48768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20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ministry of public works - directorate general of water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933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11109-F527-44C9-A805-F3D4A7CF5C95}" type="datetimeFigureOut">
              <a:rPr lang="id-ID" smtClean="0"/>
              <a:pPr/>
              <a:t>21/02/2013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8C0F-BA82-4F93-8276-C4CAC82D1587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92A0F-BEFF-4801-A330-338B218EB8AD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DD3DB-3C47-4724-83BC-61651481A180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77148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AB24B-AA3D-4E4D-A433-6919381A0432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EF6B5-3568-498C-9A8B-0ED768FCFEFE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07190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5A22F-DE8A-4449-ADB7-A5FDF418ACAE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B22DF-D168-4E7E-AF52-C5F45274D665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3497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65975-97F9-485A-B07B-1E175EA39442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83D59-A6C9-4FA9-A48E-BEDAC8D02465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04366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1AA60-72D1-459B-8887-38686CA6C466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2D1DB-98C1-4968-817A-E0D3CEDBAE3D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15544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4C328-3AC4-4BD9-AED6-C4EFF7CAA8D1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60F1E-7232-4045-8419-754E94230004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89904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7B556-94AE-4A1A-ABF1-8F9844EEFF45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45A9A-BFE5-4AB9-A62F-54DE92DD2537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18681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E49B7-761D-49B0-A6D5-FD1EC27D419D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FCB7F-12AE-4D00-ADDB-C970F3365CEC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60908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d-ID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E881F-9CD8-4AD2-9B27-CEF9F2B67540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D6B4A-9CD9-421D-AF49-45BD2F246D83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28255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766A4-9BFB-481F-AEEB-2888837B0CE2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1AB76-BA43-4589-B22F-EA9EDEC54A88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214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13" Type="http://schemas.openxmlformats.org/officeDocument/2006/relationships/slideLayout" Target="../slideLayouts/slideLayout152.xml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1.xml"/><Relationship Id="rId2" Type="http://schemas.openxmlformats.org/officeDocument/2006/relationships/slideLayout" Target="../slideLayouts/slideLayout141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5" Type="http://schemas.openxmlformats.org/officeDocument/2006/relationships/theme" Target="../theme/theme12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Relationship Id="rId14" Type="http://schemas.openxmlformats.org/officeDocument/2006/relationships/slideLayout" Target="../slideLayouts/slideLayout15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13" Type="http://schemas.openxmlformats.org/officeDocument/2006/relationships/slideLayout" Target="../slideLayouts/slideLayout166.xml"/><Relationship Id="rId3" Type="http://schemas.openxmlformats.org/officeDocument/2006/relationships/slideLayout" Target="../slideLayouts/slideLayout156.xml"/><Relationship Id="rId7" Type="http://schemas.openxmlformats.org/officeDocument/2006/relationships/slideLayout" Target="../slideLayouts/slideLayout160.xml"/><Relationship Id="rId12" Type="http://schemas.openxmlformats.org/officeDocument/2006/relationships/slideLayout" Target="../slideLayouts/slideLayout165.xml"/><Relationship Id="rId2" Type="http://schemas.openxmlformats.org/officeDocument/2006/relationships/slideLayout" Target="../slideLayouts/slideLayout155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9.xml"/><Relationship Id="rId11" Type="http://schemas.openxmlformats.org/officeDocument/2006/relationships/slideLayout" Target="../slideLayouts/slideLayout164.xml"/><Relationship Id="rId5" Type="http://schemas.openxmlformats.org/officeDocument/2006/relationships/slideLayout" Target="../slideLayouts/slideLayout158.xml"/><Relationship Id="rId15" Type="http://schemas.openxmlformats.org/officeDocument/2006/relationships/theme" Target="../theme/theme13.xml"/><Relationship Id="rId10" Type="http://schemas.openxmlformats.org/officeDocument/2006/relationships/slideLayout" Target="../slideLayouts/slideLayout163.xml"/><Relationship Id="rId4" Type="http://schemas.openxmlformats.org/officeDocument/2006/relationships/slideLayout" Target="../slideLayouts/slideLayout157.xml"/><Relationship Id="rId9" Type="http://schemas.openxmlformats.org/officeDocument/2006/relationships/slideLayout" Target="../slideLayouts/slideLayout162.xml"/><Relationship Id="rId14" Type="http://schemas.openxmlformats.org/officeDocument/2006/relationships/slideLayout" Target="../slideLayouts/slideLayout167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slideLayout" Target="../slideLayouts/slideLayout89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image" Target="../media/image4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11109-F527-44C9-A805-F3D4A7CF5C95}" type="datetimeFigureOut">
              <a:rPr lang="id-ID" smtClean="0"/>
              <a:pPr/>
              <a:t>21/02/2013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58C0F-BA82-4F93-8276-C4CAC82D1587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id-ID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05BCFD-6A78-4B63-A093-9DF271D1A1DA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11F23EA-3AE2-4A59-8D75-D076BBABEFAC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359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44F25F-F7D6-4984-94C6-A382CE688E6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236FBFA-42EE-4D44-9B58-EEBE7279D6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951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995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  <p:sldLayoutId id="2147483861" r:id="rId12"/>
    <p:sldLayoutId id="2147483862" r:id="rId13"/>
    <p:sldLayoutId id="2147483863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FE4CD-C46D-4D05-8D36-6B8059F7A24E}" type="datetimeFigureOut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E770D3-229B-411C-A65D-F0D86CB36BEE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147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  <p:sldLayoutId id="2147483877" r:id="rId13"/>
    <p:sldLayoutId id="2147483878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EEECE1"/>
              </a:solidFill>
              <a:latin typeface="Times New Roman" pitchFamily="18" charset="0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EEECE1"/>
              </a:solidFill>
              <a:latin typeface="Times New Roman" pitchFamily="18" charset="0"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CFCBC4B-1DCB-4F1A-AAB8-4F1BB8591EB1}" type="slidenum">
              <a:rPr lang="en-US" smtClean="0">
                <a:solidFill>
                  <a:srgbClr val="EEECE1"/>
                </a:solidFill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EEECE1"/>
              </a:solidFill>
              <a:latin typeface="Times New Roman" pitchFamily="18" charset="0"/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599895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id-ID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486D13-E762-4070-9C63-D76C8934EB4F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6A2046-5B8F-4C9F-955D-4DA644B0D8C5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32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9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id-ID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486D13-E762-4070-9C63-D76C8934EB4F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6A2046-5B8F-4C9F-955D-4DA644B0D8C5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2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id-ID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486D13-E762-4070-9C63-D76C8934EB4F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6A2046-5B8F-4C9F-955D-4DA644B0D8C5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084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id-ID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486D13-E762-4070-9C63-D76C8934EB4F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6A2046-5B8F-4C9F-955D-4DA644B0D8C5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592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16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7" y="6248222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id-ID">
              <a:solidFill>
                <a:srgbClr val="775F55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E89D719-A644-482D-9BE4-D111153B112B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2288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id-ID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67FBA40-AC46-4040-9E39-3F37D5500830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8C135AB-06CC-4D9A-885A-1A719494A78F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396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id-ID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D99BA4-E843-474E-A352-3725EF2E1869}" type="datetimeFigureOut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21/02/2013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EAF5A3-9AD3-48EE-9E7A-40AB5FEC44A7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931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CB7B63-E675-4D78-8140-C8662E2378E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231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13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7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jpeg"/><Relationship Id="rId11" Type="http://schemas.openxmlformats.org/officeDocument/2006/relationships/image" Target="../media/image14.jpeg"/><Relationship Id="rId5" Type="http://schemas.openxmlformats.org/officeDocument/2006/relationships/image" Target="../media/image32.jpeg"/><Relationship Id="rId10" Type="http://schemas.openxmlformats.org/officeDocument/2006/relationships/image" Target="../media/image36.jpeg"/><Relationship Id="rId4" Type="http://schemas.openxmlformats.org/officeDocument/2006/relationships/image" Target="../media/image31.jpeg"/><Relationship Id="rId9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9.emf"/><Relationship Id="rId5" Type="http://schemas.openxmlformats.org/officeDocument/2006/relationships/oleObject" Target="???" TargetMode="Externa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17.jpe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Microsoft_Excel_97-2003_Worksheet1.xls"/><Relationship Id="rId11" Type="http://schemas.openxmlformats.org/officeDocument/2006/relationships/image" Target="../media/image29.jpe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3.jpeg"/><Relationship Id="rId4" Type="http://schemas.openxmlformats.org/officeDocument/2006/relationships/image" Target="../media/image17.jpeg"/><Relationship Id="rId9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17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7.jpeg"/><Relationship Id="rId5" Type="http://schemas.openxmlformats.org/officeDocument/2006/relationships/image" Target="../media/image52.png"/><Relationship Id="rId4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3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41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notesSlide" Target="../notesSlides/notesSlide29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5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63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65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55.xml"/><Relationship Id="rId6" Type="http://schemas.openxmlformats.org/officeDocument/2006/relationships/image" Target="../media/image70.png"/><Relationship Id="rId5" Type="http://schemas.openxmlformats.org/officeDocument/2006/relationships/image" Target="../media/image69.jpeg"/><Relationship Id="rId4" Type="http://schemas.openxmlformats.org/officeDocument/2006/relationships/image" Target="../media/image6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4.xml"/><Relationship Id="rId4" Type="http://schemas.openxmlformats.org/officeDocument/2006/relationships/image" Target="../media/image7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7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4.xml"/><Relationship Id="rId4" Type="http://schemas.openxmlformats.org/officeDocument/2006/relationships/image" Target="../media/image7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8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7.xml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Fajar Wicaksono\Pictures\Air\bendungan-djuan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4545" y="5159011"/>
            <a:ext cx="2387046" cy="1714488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4" descr="MVC-003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5" y="0"/>
            <a:ext cx="2267744" cy="1700808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8" descr="sawa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3429000"/>
            <a:ext cx="2267744" cy="1728192"/>
          </a:xfrm>
          <a:prstGeom prst="rect">
            <a:avLst/>
          </a:prstGeom>
          <a:blipFill>
            <a:blip r:embed="rId6" cstate="print"/>
            <a:tile tx="0" ty="0" sx="100000" sy="100000" flip="none" algn="tl"/>
          </a:blip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50800" dir="5400000" algn="ctr" rotWithShape="0">
              <a:srgbClr val="000000">
                <a:alpha val="83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332656"/>
            <a:ext cx="6876256" cy="1988840"/>
          </a:xfr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r>
              <a:rPr lang="en-US" sz="40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Implementation of Integrated Water Resources Management (IWRM)</a:t>
            </a:r>
            <a:br>
              <a:rPr lang="en-US" sz="40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40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in INDONESIA</a:t>
            </a:r>
            <a:endParaRPr lang="en-US" sz="40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0" y="2564904"/>
            <a:ext cx="6876256" cy="142876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id-ID" sz="2000" dirty="0" smtClean="0">
                <a:solidFill>
                  <a:schemeClr val="bg2">
                    <a:lumMod val="50000"/>
                  </a:schemeClr>
                </a:solidFill>
              </a:rPr>
              <a:t>p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resented by:</a:t>
            </a:r>
          </a:p>
          <a:p>
            <a:pPr>
              <a:spcBef>
                <a:spcPts val="0"/>
              </a:spcBef>
            </a:pPr>
            <a:r>
              <a:rPr lang="en-US" sz="2800" b="1" dirty="0" err="1" smtClean="0">
                <a:solidFill>
                  <a:schemeClr val="bg2">
                    <a:lumMod val="50000"/>
                  </a:schemeClr>
                </a:solidFill>
              </a:rPr>
              <a:t>Hari</a:t>
            </a:r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bg2">
                    <a:lumMod val="50000"/>
                  </a:schemeClr>
                </a:solidFill>
              </a:rPr>
              <a:t>Suprayogi</a:t>
            </a:r>
            <a:endParaRPr lang="en-US" sz="28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</a:rPr>
              <a:t>Adolf Tommy M </a:t>
            </a:r>
            <a:r>
              <a:rPr lang="en-US" sz="2800" b="1" dirty="0" err="1" smtClean="0">
                <a:solidFill>
                  <a:schemeClr val="bg2">
                    <a:lumMod val="50000"/>
                  </a:schemeClr>
                </a:solidFill>
              </a:rPr>
              <a:t>Sitompul</a:t>
            </a:r>
            <a:endParaRPr lang="id-ID" sz="2800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9" name="Picture 8" descr="industri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76256" y="5157192"/>
            <a:ext cx="2267744" cy="1700808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gading-02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76261" y="1700808"/>
            <a:ext cx="2267743" cy="1700808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0" descr="http://www.ppk.or.id/galleries/Sumut11.jpg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2362706" y="5157208"/>
            <a:ext cx="2254006" cy="170080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4" name="Picture 7" descr="IMG00527-20110730-1554.jpg"/>
          <p:cNvPicPr>
            <a:picLocks noChangeAspect="1"/>
          </p:cNvPicPr>
          <p:nvPr/>
        </p:nvPicPr>
        <p:blipFill>
          <a:blip r:embed="rId10" cstate="print">
            <a:lum bright="-10000" contrast="30000"/>
          </a:blip>
          <a:srcRect l="7462" t="6468" r="10448" b="11940"/>
          <a:stretch>
            <a:fillRect/>
          </a:stretch>
        </p:blipFill>
        <p:spPr bwMode="auto">
          <a:xfrm>
            <a:off x="4630756" y="5157208"/>
            <a:ext cx="2232248" cy="1714059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 descr="Logo PU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78255" y="4619532"/>
            <a:ext cx="381000" cy="44252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00042" y="4572008"/>
            <a:ext cx="35156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5138" indent="-457200" algn="just" fontAlgn="auto">
              <a:spcAft>
                <a:spcPts val="0"/>
              </a:spcAft>
              <a:defRPr/>
            </a:pPr>
            <a:r>
              <a:rPr lang="id-ID" sz="1400" dirty="0" smtClean="0"/>
              <a:t>Directorate General of Water Resources</a:t>
            </a:r>
          </a:p>
          <a:p>
            <a:pPr marL="465138" indent="-457200" algn="just" fontAlgn="auto">
              <a:spcAft>
                <a:spcPts val="0"/>
              </a:spcAft>
              <a:defRPr/>
            </a:pPr>
            <a:r>
              <a:rPr lang="id-ID" sz="1400" dirty="0" smtClean="0"/>
              <a:t>Ministry of Public Works</a:t>
            </a: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3466307" y="4033399"/>
            <a:ext cx="326304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/>
              <a:t>February 21</a:t>
            </a:r>
            <a:r>
              <a:rPr lang="id-ID" sz="1600" dirty="0" smtClean="0"/>
              <a:t>, 201</a:t>
            </a:r>
            <a:r>
              <a:rPr lang="en-US" sz="1600" dirty="0" smtClean="0"/>
              <a:t>3</a:t>
            </a:r>
          </a:p>
          <a:p>
            <a:pPr algn="r"/>
            <a:r>
              <a:rPr lang="en-US" sz="1600" dirty="0" smtClean="0"/>
              <a:t>for D-8 Water Cooperation Meeting</a:t>
            </a:r>
          </a:p>
          <a:p>
            <a:pPr algn="r"/>
            <a:r>
              <a:rPr lang="en-US" sz="1600" dirty="0" smtClean="0"/>
              <a:t>21-22 February, 2013</a:t>
            </a:r>
          </a:p>
          <a:p>
            <a:pPr algn="r"/>
            <a:r>
              <a:rPr lang="en-US" sz="1600" dirty="0" smtClean="0"/>
              <a:t>Istanbul, Turkey  </a:t>
            </a:r>
          </a:p>
          <a:p>
            <a:pPr algn="r"/>
            <a:endParaRPr lang="en-US" sz="1600" dirty="0" smtClean="0"/>
          </a:p>
          <a:p>
            <a:pPr algn="r"/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346" y="866932"/>
            <a:ext cx="8215370" cy="1285884"/>
          </a:xfrm>
          <a:solidFill>
            <a:schemeClr val="accent1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l"/>
            <a:r>
              <a:rPr lang="en-US" sz="3600" b="1" dirty="0" smtClean="0"/>
              <a:t>4.Water Balance</a:t>
            </a:r>
            <a:endParaRPr lang="en-US" sz="3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C2B7-80B8-4F28-B182-D3819F42EDD1}" type="slidenum">
              <a:rPr lang="en-US" smtClean="0"/>
              <a:pPr/>
              <a:t>10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331648" y="2492897"/>
          <a:ext cx="6960771" cy="3343029"/>
        </p:xfrm>
        <a:graphic>
          <a:graphicData uri="http://schemas.openxmlformats.org/drawingml/2006/table">
            <a:tbl>
              <a:tblPr/>
              <a:tblGrid>
                <a:gridCol w="471462"/>
                <a:gridCol w="1814538"/>
                <a:gridCol w="1679917"/>
                <a:gridCol w="1497427"/>
                <a:gridCol w="1497427"/>
              </a:tblGrid>
              <a:tr h="32629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Region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Availability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(S)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Demand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(B)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Balance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(S-B)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262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x 10⁶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m³/</a:t>
                      </a:r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yr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x 10⁶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m³/</a:t>
                      </a:r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yr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x 10⁶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m³/</a:t>
                      </a:r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yr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262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Sumatera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  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111,077.65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</a:t>
                      </a:r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37,805.55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73,272.10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262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Jawa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–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Bali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    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31,636.50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100,917.77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69,281.27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262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Kalimantan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  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140,005.55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</a:t>
                      </a:r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11,982.78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128,022.77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262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Sulawesi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</a:t>
                      </a:r>
                      <a:r>
                        <a:rPr lang="id-ID" sz="2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34,787.55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 </a:t>
                      </a:r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21,493.34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13,294.21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262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Nusa</a:t>
                      </a:r>
                      <a:r>
                        <a:rPr lang="id-ID" sz="2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Tenggara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  </a:t>
                      </a:r>
                      <a:r>
                        <a:rPr lang="id-ID" sz="2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7,759.70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</a:t>
                      </a:r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2,054.04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</a:t>
                      </a:r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id-ID" sz="2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5,705.66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493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Maluku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     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15,457.10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</a:t>
                      </a:r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</a:t>
                      </a:r>
                      <a:r>
                        <a:rPr lang="id-ID" sz="20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540.23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</a:t>
                      </a:r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14,916.87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856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Papua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  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350,589.65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</a:t>
                      </a:r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 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385.58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id-ID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350,204.07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198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Indonesia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691,313.70 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175,179.29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2000" b="1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id-ID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516,134.41 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357159" y="285729"/>
            <a:ext cx="8358246" cy="6391319"/>
            <a:chOff x="357158" y="285729"/>
            <a:chExt cx="8358246" cy="6391319"/>
          </a:xfrm>
        </p:grpSpPr>
        <p:grpSp>
          <p:nvGrpSpPr>
            <p:cNvPr id="8" name="Group 6"/>
            <p:cNvGrpSpPr/>
            <p:nvPr/>
          </p:nvGrpSpPr>
          <p:grpSpPr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681010" y="6436119"/>
                <a:ext cx="7715304" cy="18851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428596" y="500042"/>
                <a:ext cx="7929618" cy="20707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pic>
            <p:nvPicPr>
              <p:cNvPr id="12" name="Picture 11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334404" y="500042"/>
                <a:ext cx="381000" cy="427567"/>
              </a:xfrm>
              <a:prstGeom prst="rect">
                <a:avLst/>
              </a:prstGeom>
            </p:spPr>
          </p:pic>
          <p:pic>
            <p:nvPicPr>
              <p:cNvPr id="13" name="Picture 12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7158" y="6200794"/>
                <a:ext cx="381000" cy="427567"/>
              </a:xfrm>
              <a:prstGeom prst="rect">
                <a:avLst/>
              </a:prstGeom>
            </p:spPr>
          </p:pic>
        </p:grpSp>
        <p:sp>
          <p:nvSpPr>
            <p:cNvPr id="9" name="Rectangle 8"/>
            <p:cNvSpPr/>
            <p:nvPr/>
          </p:nvSpPr>
          <p:spPr>
            <a:xfrm>
              <a:off x="694435" y="6153828"/>
              <a:ext cx="3515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/>
                <a:t>Directorate General of Water Resources</a:t>
              </a:r>
            </a:p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>
                  <a:solidFill>
                    <a:schemeClr val="bg1"/>
                  </a:solidFill>
                </a:rPr>
                <a:t>Ministry of Public Works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999267" y="981058"/>
            <a:ext cx="4644702" cy="1214446"/>
            <a:chOff x="3214678" y="785794"/>
            <a:chExt cx="5359082" cy="1339461"/>
          </a:xfrm>
        </p:grpSpPr>
        <p:pic>
          <p:nvPicPr>
            <p:cNvPr id="15" name="Picture 14" descr="gunung-sahari1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14678" y="785794"/>
              <a:ext cx="1785949" cy="13394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4" name="Picture 13" descr="industri3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58016" y="785794"/>
              <a:ext cx="1715744" cy="129237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6" name="Picture 19" descr="PC19001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072066" y="785794"/>
              <a:ext cx="1714512" cy="131885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715436" cy="862034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Water Availability vs. Water Demand</a:t>
            </a:r>
            <a:endParaRPr lang="en-US" sz="36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C2B7-80B8-4F28-B182-D3819F42EDD1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8" name="Picture 7" descr="Neraca ai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7690" y="1142984"/>
            <a:ext cx="8153400" cy="548640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57159" y="285729"/>
            <a:ext cx="8358246" cy="6391319"/>
            <a:chOff x="357158" y="285729"/>
            <a:chExt cx="8358246" cy="6391319"/>
          </a:xfrm>
        </p:grpSpPr>
        <p:grpSp>
          <p:nvGrpSpPr>
            <p:cNvPr id="7" name="Group 6"/>
            <p:cNvGrpSpPr/>
            <p:nvPr/>
          </p:nvGrpSpPr>
          <p:grpSpPr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681010" y="6436119"/>
                <a:ext cx="7715304" cy="18851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428596" y="500042"/>
                <a:ext cx="7929618" cy="20707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pic>
            <p:nvPicPr>
              <p:cNvPr id="12" name="Picture 11" descr="Logo PU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334404" y="500042"/>
                <a:ext cx="381000" cy="427567"/>
              </a:xfrm>
              <a:prstGeom prst="rect">
                <a:avLst/>
              </a:prstGeom>
            </p:spPr>
          </p:pic>
          <p:pic>
            <p:nvPicPr>
              <p:cNvPr id="13" name="Picture 12" descr="Logo PU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57158" y="6200794"/>
                <a:ext cx="381000" cy="427567"/>
              </a:xfrm>
              <a:prstGeom prst="rect">
                <a:avLst/>
              </a:prstGeom>
            </p:spPr>
          </p:pic>
        </p:grpSp>
        <p:sp>
          <p:nvSpPr>
            <p:cNvPr id="9" name="Rectangle 8"/>
            <p:cNvSpPr/>
            <p:nvPr/>
          </p:nvSpPr>
          <p:spPr>
            <a:xfrm>
              <a:off x="694435" y="6153828"/>
              <a:ext cx="3515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/>
                <a:t>Directorate General of Water Resources</a:t>
              </a:r>
            </a:p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>
                  <a:solidFill>
                    <a:schemeClr val="bg1"/>
                  </a:solidFill>
                </a:rPr>
                <a:t>Ministry of Public Works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357159" y="285729"/>
            <a:ext cx="8358246" cy="6391319"/>
            <a:chOff x="357158" y="285729"/>
            <a:chExt cx="8358246" cy="6391319"/>
          </a:xfrm>
        </p:grpSpPr>
        <p:grpSp>
          <p:nvGrpSpPr>
            <p:cNvPr id="28" name="Group 6"/>
            <p:cNvGrpSpPr/>
            <p:nvPr/>
          </p:nvGrpSpPr>
          <p:grpSpPr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681010" y="6436119"/>
                <a:ext cx="7715304" cy="18851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428596" y="500042"/>
                <a:ext cx="7929618" cy="20707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pic>
            <p:nvPicPr>
              <p:cNvPr id="35" name="Picture 34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334404" y="500042"/>
                <a:ext cx="381000" cy="427567"/>
              </a:xfrm>
              <a:prstGeom prst="rect">
                <a:avLst/>
              </a:prstGeom>
            </p:spPr>
          </p:pic>
          <p:pic>
            <p:nvPicPr>
              <p:cNvPr id="36" name="Picture 35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7158" y="6200794"/>
                <a:ext cx="381000" cy="427567"/>
              </a:xfrm>
              <a:prstGeom prst="rect">
                <a:avLst/>
              </a:prstGeom>
            </p:spPr>
          </p:pic>
        </p:grpSp>
        <p:sp>
          <p:nvSpPr>
            <p:cNvPr id="32" name="Rectangle 31"/>
            <p:cNvSpPr/>
            <p:nvPr/>
          </p:nvSpPr>
          <p:spPr>
            <a:xfrm>
              <a:off x="694435" y="6153828"/>
              <a:ext cx="3515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/>
                <a:t>Directorate General of Water Resources</a:t>
              </a:r>
            </a:p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>
                  <a:solidFill>
                    <a:schemeClr val="bg1"/>
                  </a:solidFill>
                </a:rPr>
                <a:t>Ministry of Public Works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342928" y="428604"/>
            <a:ext cx="7300906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44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SEDIMENTATION</a:t>
            </a:r>
            <a:endParaRPr kumimoji="0" lang="id-ID" sz="4400" b="1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285720" y="1071546"/>
            <a:ext cx="2286016" cy="550072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23" name="Picture 12" descr="sedlodoy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7" y="4286256"/>
            <a:ext cx="2500330" cy="1857388"/>
          </a:xfrm>
          <a:prstGeom prst="rect">
            <a:avLst/>
          </a:prstGeom>
          <a:noFill/>
          <a:ln w="38100">
            <a:solidFill>
              <a:srgbClr val="5F5F5F"/>
            </a:solidFill>
            <a:miter lim="800000"/>
            <a:headEnd/>
            <a:tailEnd/>
          </a:ln>
        </p:spPr>
      </p:pic>
      <p:sp>
        <p:nvSpPr>
          <p:cNvPr id="126980" name="Text Box 4"/>
          <p:cNvSpPr txBox="1">
            <a:spLocks noChangeArrowheads="1"/>
          </p:cNvSpPr>
          <p:nvPr/>
        </p:nvSpPr>
        <p:spPr bwMode="auto">
          <a:xfrm>
            <a:off x="628718" y="6072206"/>
            <a:ext cx="16087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id-ID" b="1" dirty="0" smtClean="0">
                <a:latin typeface="Arial Narrow" pitchFamily="34" charset="0"/>
              </a:rPr>
              <a:t>URBAN</a:t>
            </a:r>
            <a:r>
              <a:rPr kumimoji="0" lang="en-US" b="1" dirty="0" smtClean="0">
                <a:latin typeface="Arial Narrow" pitchFamily="34" charset="0"/>
              </a:rPr>
              <a:t>IZATION</a:t>
            </a:r>
            <a:endParaRPr kumimoji="0" lang="en-US" b="1" dirty="0">
              <a:latin typeface="Arial Narrow" pitchFamily="34" charset="0"/>
            </a:endParaRPr>
          </a:p>
        </p:txBody>
      </p:sp>
      <p:pic>
        <p:nvPicPr>
          <p:cNvPr id="126984" name="Picture 8" descr="DSC0147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285860"/>
            <a:ext cx="2657476" cy="19050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</p:spPr>
      </p:pic>
      <p:grpSp>
        <p:nvGrpSpPr>
          <p:cNvPr id="3" name="Group 27"/>
          <p:cNvGrpSpPr/>
          <p:nvPr/>
        </p:nvGrpSpPr>
        <p:grpSpPr>
          <a:xfrm>
            <a:off x="2928926" y="1142984"/>
            <a:ext cx="2714644" cy="5500726"/>
            <a:chOff x="2786050" y="428604"/>
            <a:chExt cx="2971800" cy="6000792"/>
          </a:xfrm>
        </p:grpSpPr>
        <p:sp>
          <p:nvSpPr>
            <p:cNvPr id="27" name="Rounded Rectangle 26"/>
            <p:cNvSpPr/>
            <p:nvPr/>
          </p:nvSpPr>
          <p:spPr>
            <a:xfrm>
              <a:off x="3000364" y="428604"/>
              <a:ext cx="2571768" cy="6000792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pic>
          <p:nvPicPr>
            <p:cNvPr id="126981" name="Picture 5" descr="DSC0127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162288" y="757254"/>
              <a:ext cx="2209800" cy="1600200"/>
            </a:xfrm>
            <a:prstGeom prst="rect">
              <a:avLst/>
            </a:prstGeom>
            <a:noFill/>
            <a:ln w="12700">
              <a:solidFill>
                <a:schemeClr val="hlink"/>
              </a:solidFill>
              <a:miter lim="800000"/>
              <a:headEnd/>
              <a:tailEnd/>
            </a:ln>
          </p:spPr>
        </p:pic>
        <p:pic>
          <p:nvPicPr>
            <p:cNvPr id="126982" name="Picture 6" descr="DSC0067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162288" y="2509854"/>
              <a:ext cx="2209800" cy="1447800"/>
            </a:xfrm>
            <a:prstGeom prst="rect">
              <a:avLst/>
            </a:prstGeom>
            <a:noFill/>
            <a:ln w="12700">
              <a:solidFill>
                <a:schemeClr val="hlink"/>
              </a:solidFill>
              <a:miter lim="800000"/>
              <a:headEnd/>
              <a:tailEnd/>
            </a:ln>
          </p:spPr>
        </p:pic>
        <p:sp>
          <p:nvSpPr>
            <p:cNvPr id="126985" name="Text Box 9"/>
            <p:cNvSpPr txBox="1">
              <a:spLocks noChangeArrowheads="1"/>
            </p:cNvSpPr>
            <p:nvPr/>
          </p:nvSpPr>
          <p:spPr bwMode="auto">
            <a:xfrm>
              <a:off x="2786050" y="5786453"/>
              <a:ext cx="2971800" cy="402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kumimoji="0" lang="id-ID" b="1" dirty="0" smtClean="0">
                  <a:latin typeface="Arial Narrow" pitchFamily="34" charset="0"/>
                </a:rPr>
                <a:t>DEFORESTATION</a:t>
              </a:r>
              <a:endParaRPr kumimoji="0" lang="en-US" b="1" dirty="0">
                <a:latin typeface="Arial Narrow" pitchFamily="34" charset="0"/>
              </a:endParaRPr>
            </a:p>
          </p:txBody>
        </p:sp>
      </p:grpSp>
      <p:sp>
        <p:nvSpPr>
          <p:cNvPr id="30" name="Right Arrow 29"/>
          <p:cNvSpPr/>
          <p:nvPr/>
        </p:nvSpPr>
        <p:spPr>
          <a:xfrm>
            <a:off x="5429258" y="1643050"/>
            <a:ext cx="1143008" cy="928694"/>
          </a:xfrm>
          <a:prstGeom prst="rightArrow">
            <a:avLst>
              <a:gd name="adj1" fmla="val 48430"/>
              <a:gd name="adj2" fmla="val 532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Right Arrow 30"/>
          <p:cNvSpPr/>
          <p:nvPr/>
        </p:nvSpPr>
        <p:spPr>
          <a:xfrm rot="5400000">
            <a:off x="5822165" y="3250413"/>
            <a:ext cx="1285884" cy="928694"/>
          </a:xfrm>
          <a:prstGeom prst="rightArrow">
            <a:avLst>
              <a:gd name="adj1" fmla="val 48430"/>
              <a:gd name="adj2" fmla="val 532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Text Box 11"/>
          <p:cNvSpPr txBox="1">
            <a:spLocks noChangeArrowheads="1"/>
          </p:cNvSpPr>
          <p:nvPr/>
        </p:nvSpPr>
        <p:spPr bwMode="auto">
          <a:xfrm>
            <a:off x="6057906" y="6143644"/>
            <a:ext cx="31304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b="1" dirty="0" smtClean="0">
                <a:latin typeface="Arial Narrow" pitchFamily="34" charset="0"/>
              </a:rPr>
              <a:t>SEDIMENTATION </a:t>
            </a:r>
            <a:r>
              <a:rPr kumimoji="0" lang="id-ID" b="1" dirty="0" smtClean="0">
                <a:latin typeface="Arial Narrow" pitchFamily="34" charset="0"/>
              </a:rPr>
              <a:t>IN RESERVOIR</a:t>
            </a:r>
            <a:endParaRPr kumimoji="0" lang="en-US" b="1" dirty="0">
              <a:latin typeface="Arial Narrow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00298" y="2928935"/>
            <a:ext cx="7143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000" dirty="0" smtClean="0"/>
              <a:t>+</a:t>
            </a:r>
            <a:endParaRPr lang="id-ID" sz="8000" dirty="0"/>
          </a:p>
        </p:txBody>
      </p:sp>
      <p:sp>
        <p:nvSpPr>
          <p:cNvPr id="126987" name="Text Box 11"/>
          <p:cNvSpPr txBox="1">
            <a:spLocks noChangeArrowheads="1"/>
          </p:cNvSpPr>
          <p:nvPr/>
        </p:nvSpPr>
        <p:spPr bwMode="auto">
          <a:xfrm>
            <a:off x="6233804" y="3214686"/>
            <a:ext cx="28387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b="1" dirty="0" smtClean="0">
                <a:latin typeface="Arial Narrow" pitchFamily="34" charset="0"/>
              </a:rPr>
              <a:t>EROSI</a:t>
            </a:r>
            <a:r>
              <a:rPr kumimoji="0" lang="id-ID" b="1" dirty="0" smtClean="0">
                <a:latin typeface="Arial Narrow" pitchFamily="34" charset="0"/>
              </a:rPr>
              <a:t>ON &amp;</a:t>
            </a:r>
            <a:r>
              <a:rPr kumimoji="0" lang="en-US" b="1" dirty="0" smtClean="0">
                <a:latin typeface="Arial Narrow" pitchFamily="34" charset="0"/>
              </a:rPr>
              <a:t> SEDIMENTA</a:t>
            </a:r>
            <a:r>
              <a:rPr kumimoji="0" lang="id-ID" b="1" dirty="0" smtClean="0">
                <a:latin typeface="Arial Narrow" pitchFamily="34" charset="0"/>
              </a:rPr>
              <a:t>TION</a:t>
            </a:r>
            <a:endParaRPr kumimoji="0" lang="en-US" b="1" dirty="0">
              <a:latin typeface="Arial Narrow" pitchFamily="34" charset="0"/>
            </a:endParaRPr>
          </a:p>
        </p:txBody>
      </p:sp>
      <p:pic>
        <p:nvPicPr>
          <p:cNvPr id="40" name="Picture 14" descr="MVC-003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6" y="1428736"/>
            <a:ext cx="2000264" cy="1500198"/>
          </a:xfrm>
          <a:prstGeom prst="rect">
            <a:avLst/>
          </a:prstGeom>
          <a:noFill/>
          <a:ln w="9525">
            <a:solidFill>
              <a:srgbClr val="FF66FF"/>
            </a:solidFill>
            <a:miter lim="800000"/>
            <a:headEnd/>
            <a:tailEnd/>
          </a:ln>
        </p:spPr>
      </p:pic>
      <p:pic>
        <p:nvPicPr>
          <p:cNvPr id="41" name="Picture 11" descr="Tanjungsari"/>
          <p:cNvPicPr>
            <a:picLocks noChangeAspect="1" noChangeArrowheads="1"/>
          </p:cNvPicPr>
          <p:nvPr/>
        </p:nvPicPr>
        <p:blipFill>
          <a:blip r:embed="rId9" cstate="print">
            <a:lum bright="-12000"/>
          </a:blip>
          <a:srcRect t="1791"/>
          <a:stretch>
            <a:fillRect/>
          </a:stretch>
        </p:blipFill>
        <p:spPr bwMode="auto">
          <a:xfrm>
            <a:off x="3286118" y="4500570"/>
            <a:ext cx="2000264" cy="1357322"/>
          </a:xfrm>
          <a:prstGeom prst="rect">
            <a:avLst/>
          </a:prstGeom>
          <a:noFill/>
          <a:ln w="9525">
            <a:solidFill>
              <a:srgbClr val="FF66FF"/>
            </a:solidFill>
            <a:miter lim="800000"/>
            <a:headEnd/>
            <a:tailEnd/>
          </a:ln>
        </p:spPr>
      </p:pic>
      <p:pic>
        <p:nvPicPr>
          <p:cNvPr id="43" name="Picture 42" descr="JALAN RAYA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28596" y="4538670"/>
            <a:ext cx="2000264" cy="142876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4" name="Picture 43" descr="gading-023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28596" y="3000372"/>
            <a:ext cx="2000264" cy="1500198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57159" y="285729"/>
            <a:ext cx="8358246" cy="6391319"/>
            <a:chOff x="357158" y="285729"/>
            <a:chExt cx="8358246" cy="6391319"/>
          </a:xfrm>
        </p:grpSpPr>
        <p:grpSp>
          <p:nvGrpSpPr>
            <p:cNvPr id="14" name="Group 6"/>
            <p:cNvGrpSpPr/>
            <p:nvPr/>
          </p:nvGrpSpPr>
          <p:grpSpPr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681010" y="6436119"/>
                <a:ext cx="7715304" cy="18851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28596" y="500042"/>
                <a:ext cx="7929618" cy="20707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pic>
            <p:nvPicPr>
              <p:cNvPr id="18" name="Picture 17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334404" y="500042"/>
                <a:ext cx="381000" cy="427567"/>
              </a:xfrm>
              <a:prstGeom prst="rect">
                <a:avLst/>
              </a:prstGeom>
            </p:spPr>
          </p:pic>
          <p:pic>
            <p:nvPicPr>
              <p:cNvPr id="19" name="Picture 18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7158" y="6200794"/>
                <a:ext cx="381000" cy="427567"/>
              </a:xfrm>
              <a:prstGeom prst="rect">
                <a:avLst/>
              </a:prstGeom>
            </p:spPr>
          </p:pic>
        </p:grpSp>
        <p:sp>
          <p:nvSpPr>
            <p:cNvPr id="15" name="Rectangle 14"/>
            <p:cNvSpPr/>
            <p:nvPr/>
          </p:nvSpPr>
          <p:spPr>
            <a:xfrm>
              <a:off x="694435" y="6153828"/>
              <a:ext cx="3515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/>
                <a:t>Directorate General of Water Resources</a:t>
              </a:r>
            </a:p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>
                  <a:solidFill>
                    <a:schemeClr val="bg1"/>
                  </a:solidFill>
                </a:rPr>
                <a:t>Ministry of Public Works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9" y="500042"/>
            <a:ext cx="7158126" cy="928670"/>
          </a:xfrm>
        </p:spPr>
        <p:txBody>
          <a:bodyPr>
            <a:noAutofit/>
          </a:bodyPr>
          <a:lstStyle/>
          <a:p>
            <a:pPr algn="l">
              <a:tabLst>
                <a:tab pos="723900" algn="l"/>
              </a:tabLst>
            </a:pPr>
            <a:r>
              <a:rPr lang="id-ID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Land Use Change</a:t>
            </a:r>
            <a:br>
              <a:rPr lang="id-ID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id-ID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id-ID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Citarum </a:t>
            </a:r>
            <a:r>
              <a:rPr lang="en-US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River Basin</a:t>
            </a:r>
            <a:r>
              <a:rPr lang="id-ID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id-ID" sz="3200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39" y="0"/>
            <a:ext cx="3500462" cy="323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70773" y="3357562"/>
            <a:ext cx="347323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ounded Rectangle 9"/>
          <p:cNvSpPr/>
          <p:nvPr/>
        </p:nvSpPr>
        <p:spPr>
          <a:xfrm>
            <a:off x="7643834" y="285728"/>
            <a:ext cx="1285884" cy="50006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altLang="ja-JP" sz="2000" b="1" dirty="0" smtClean="0">
                <a:solidFill>
                  <a:srgbClr val="003300"/>
                </a:solidFill>
                <a:latin typeface="Arial Narrow" pitchFamily="34" charset="0"/>
                <a:ea typeface="ＭＳ Ｐゴシック" pitchFamily="34" charset="-128"/>
              </a:rPr>
              <a:t>Year 2000</a:t>
            </a:r>
            <a:endParaRPr lang="en-US" altLang="ja-JP" sz="2000" b="1" dirty="0" smtClean="0">
              <a:solidFill>
                <a:srgbClr val="003300"/>
              </a:solidFill>
              <a:latin typeface="Arial Narrow" pitchFamily="34" charset="0"/>
              <a:ea typeface="ＭＳ Ｐゴシック" pitchFamily="34" charset="-12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715272" y="3500438"/>
            <a:ext cx="1214446" cy="50006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altLang="ja-JP" sz="2000" b="1" dirty="0" smtClean="0">
                <a:solidFill>
                  <a:srgbClr val="003300"/>
                </a:solidFill>
                <a:latin typeface="Arial Narrow" pitchFamily="34" charset="0"/>
                <a:ea typeface="ＭＳ Ｐゴシック" pitchFamily="34" charset="-128"/>
              </a:rPr>
              <a:t>Year 2008</a:t>
            </a:r>
            <a:endParaRPr lang="en-US" altLang="ja-JP" sz="2000" b="1" dirty="0" smtClean="0">
              <a:solidFill>
                <a:srgbClr val="003300"/>
              </a:solidFill>
              <a:latin typeface="Arial Narrow" pitchFamily="34" charset="0"/>
              <a:ea typeface="ＭＳ Ｐゴシック" pitchFamily="34" charset="-128"/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315070355"/>
              </p:ext>
            </p:extLst>
          </p:nvPr>
        </p:nvGraphicFramePr>
        <p:xfrm>
          <a:off x="357158" y="2000240"/>
          <a:ext cx="5143536" cy="3886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57159" y="285729"/>
            <a:ext cx="8358246" cy="6391319"/>
            <a:chOff x="357158" y="285729"/>
            <a:chExt cx="8358246" cy="6391319"/>
          </a:xfrm>
        </p:grpSpPr>
        <p:grpSp>
          <p:nvGrpSpPr>
            <p:cNvPr id="9" name="Group 6"/>
            <p:cNvGrpSpPr/>
            <p:nvPr/>
          </p:nvGrpSpPr>
          <p:grpSpPr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681010" y="6436119"/>
                <a:ext cx="7715304" cy="18851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28596" y="500042"/>
                <a:ext cx="7929618" cy="20707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pic>
            <p:nvPicPr>
              <p:cNvPr id="13" name="Picture 12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334404" y="500042"/>
                <a:ext cx="381000" cy="427567"/>
              </a:xfrm>
              <a:prstGeom prst="rect">
                <a:avLst/>
              </a:prstGeom>
            </p:spPr>
          </p:pic>
          <p:pic>
            <p:nvPicPr>
              <p:cNvPr id="14" name="Picture 13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7158" y="6200794"/>
                <a:ext cx="381000" cy="427567"/>
              </a:xfrm>
              <a:prstGeom prst="rect">
                <a:avLst/>
              </a:prstGeom>
            </p:spPr>
          </p:pic>
        </p:grpSp>
        <p:sp>
          <p:nvSpPr>
            <p:cNvPr id="10" name="Rectangle 9"/>
            <p:cNvSpPr/>
            <p:nvPr/>
          </p:nvSpPr>
          <p:spPr>
            <a:xfrm>
              <a:off x="694435" y="6153828"/>
              <a:ext cx="3515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/>
                <a:t>Directorate General of Water Resources</a:t>
              </a:r>
            </a:p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>
                  <a:solidFill>
                    <a:schemeClr val="bg1"/>
                  </a:solidFill>
                </a:rPr>
                <a:t>Ministry of Public Works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3534" y="403194"/>
            <a:ext cx="87484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Sedimentation at Sutami Reservoir</a:t>
            </a:r>
            <a:endPara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Brantas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River Basin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428600" y="1357298"/>
          <a:ext cx="8210577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Rectangle 4"/>
          <p:cNvSpPr/>
          <p:nvPr/>
        </p:nvSpPr>
        <p:spPr>
          <a:xfrm>
            <a:off x="4500562" y="6143660"/>
            <a:ext cx="3898888" cy="646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*   Gross Storage =</a:t>
            </a:r>
            <a:r>
              <a:rPr lang="en-US" dirty="0" err="1" smtClean="0">
                <a:solidFill>
                  <a:schemeClr val="bg1"/>
                </a:solidFill>
              </a:rPr>
              <a:t>Effec</a:t>
            </a:r>
            <a:r>
              <a:rPr lang="en-US" dirty="0" smtClean="0">
                <a:solidFill>
                  <a:schemeClr val="bg1"/>
                </a:solidFill>
              </a:rPr>
              <a:t>. + Dead Storage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**Total Storage = Gross + Flood Storage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3D9A-8259-454E-8546-68B0646EA45C}" type="slidenum">
              <a:rPr lang="id-ID" smtClean="0"/>
              <a:pPr/>
              <a:t>14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841368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Number of Floods </a:t>
            </a:r>
            <a:r>
              <a:rPr lang="en-US" sz="3600" b="1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Occured</a:t>
            </a:r>
            <a:r>
              <a:rPr lang="en-US" sz="36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in </a:t>
            </a:r>
            <a:r>
              <a:rPr lang="id-ID" sz="36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Indonesia</a:t>
            </a:r>
            <a:endParaRPr lang="id-ID" sz="36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0" name="Group 8"/>
          <p:cNvGrpSpPr/>
          <p:nvPr/>
        </p:nvGrpSpPr>
        <p:grpSpPr>
          <a:xfrm>
            <a:off x="142844" y="6305570"/>
            <a:ext cx="4143404" cy="552454"/>
            <a:chOff x="4000497" y="5734066"/>
            <a:chExt cx="4143404" cy="552454"/>
          </a:xfrm>
        </p:grpSpPr>
        <p:pic>
          <p:nvPicPr>
            <p:cNvPr id="11" name="Picture 10" descr="Logo PU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00497" y="5734066"/>
              <a:ext cx="428628" cy="481016"/>
            </a:xfrm>
            <a:prstGeom prst="rect">
              <a:avLst/>
            </a:prstGeom>
          </p:spPr>
        </p:pic>
        <p:sp>
          <p:nvSpPr>
            <p:cNvPr id="12" name="Subtitle 2"/>
            <p:cNvSpPr txBox="1">
              <a:spLocks/>
            </p:cNvSpPr>
            <p:nvPr/>
          </p:nvSpPr>
          <p:spPr>
            <a:xfrm>
              <a:off x="4429173" y="5929330"/>
              <a:ext cx="3714728" cy="357190"/>
            </a:xfrm>
            <a:prstGeom prst="rect">
              <a:avLst/>
            </a:prstGeom>
          </p:spPr>
          <p:txBody>
            <a:bodyPr vert="horz" anchor="ctr" anchorCtr="0">
              <a:normAutofit fontScale="92500" lnSpcReduction="10000"/>
            </a:bodyPr>
            <a:lstStyle/>
            <a:p>
              <a:pPr>
                <a:spcBef>
                  <a:spcPts val="600"/>
                </a:spcBef>
                <a:buClr>
                  <a:srgbClr val="94B6D2"/>
                </a:buClr>
                <a:buSzPct val="76000"/>
                <a:buFont typeface="Wingdings 3"/>
                <a:buNone/>
                <a:defRPr/>
              </a:pPr>
              <a:r>
                <a:rPr lang="en-US" sz="2000" dirty="0">
                  <a:solidFill>
                    <a:prstClr val="black">
                      <a:tint val="75000"/>
                    </a:prstClr>
                  </a:solidFill>
                </a:rPr>
                <a:t> </a:t>
              </a:r>
              <a:r>
                <a:rPr lang="en-US" sz="2000" dirty="0" smtClean="0">
                  <a:solidFill>
                    <a:prstClr val="black">
                      <a:tint val="75000"/>
                    </a:prstClr>
                  </a:solidFill>
                </a:rPr>
                <a:t>Ministry of Public Works</a:t>
              </a:r>
              <a:endParaRPr lang="id-ID" sz="2000" dirty="0">
                <a:solidFill>
                  <a:prstClr val="black">
                    <a:tint val="75000"/>
                  </a:prstClr>
                </a:solidFill>
              </a:endParaRPr>
            </a:p>
          </p:txBody>
        </p:sp>
      </p:grp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7E89D719-A644-482D-9BE4-D111153B112B}" type="slidenum">
              <a:rPr lang="id-ID" smtClean="0"/>
              <a:pPr/>
              <a:t>15</a:t>
            </a:fld>
            <a:endParaRPr lang="id-ID"/>
          </a:p>
        </p:txBody>
      </p:sp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642914" y="1714488"/>
          <a:ext cx="8264552" cy="4659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0" name="Worksheet" r:id="rId5" imgW="7381951" imgH="3390900" progId="Excel.Sheet.8">
                  <p:link updateAutomatic="1"/>
                </p:oleObj>
              </mc:Choice>
              <mc:Fallback>
                <p:oleObj name="Worksheet" r:id="rId5" imgW="7381951" imgH="3390900" progId="Excel.Sheet.8">
                  <p:link updateAutomatic="1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4" y="1714488"/>
                        <a:ext cx="8264552" cy="4659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778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57159" y="285729"/>
            <a:ext cx="8358246" cy="6391319"/>
            <a:chOff x="357158" y="285729"/>
            <a:chExt cx="8358246" cy="6391319"/>
          </a:xfrm>
        </p:grpSpPr>
        <p:grpSp>
          <p:nvGrpSpPr>
            <p:cNvPr id="22" name="Group 6"/>
            <p:cNvGrpSpPr/>
            <p:nvPr/>
          </p:nvGrpSpPr>
          <p:grpSpPr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681010" y="6436119"/>
                <a:ext cx="7715304" cy="18851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428596" y="500042"/>
                <a:ext cx="7929618" cy="20707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pic>
            <p:nvPicPr>
              <p:cNvPr id="26" name="Picture 25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334404" y="500042"/>
                <a:ext cx="381000" cy="427567"/>
              </a:xfrm>
              <a:prstGeom prst="rect">
                <a:avLst/>
              </a:prstGeom>
            </p:spPr>
          </p:pic>
          <p:pic>
            <p:nvPicPr>
              <p:cNvPr id="27" name="Picture 26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7158" y="6200794"/>
                <a:ext cx="381000" cy="427567"/>
              </a:xfrm>
              <a:prstGeom prst="rect">
                <a:avLst/>
              </a:prstGeom>
            </p:spPr>
          </p:pic>
        </p:grpSp>
        <p:sp>
          <p:nvSpPr>
            <p:cNvPr id="23" name="Rectangle 22"/>
            <p:cNvSpPr/>
            <p:nvPr/>
          </p:nvSpPr>
          <p:spPr>
            <a:xfrm>
              <a:off x="694435" y="6153828"/>
              <a:ext cx="3515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/>
                <a:t>Directorate General of Water Resources</a:t>
              </a:r>
            </a:p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>
                  <a:solidFill>
                    <a:schemeClr val="bg1"/>
                  </a:solidFill>
                </a:rPr>
                <a:t>Ministry of Public Works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7929618" cy="725470"/>
          </a:xfrm>
        </p:spPr>
        <p:txBody>
          <a:bodyPr>
            <a:normAutofit fontScale="90000"/>
          </a:bodyPr>
          <a:lstStyle/>
          <a:p>
            <a:pPr algn="r"/>
            <a:r>
              <a:rPr lang="id-ID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 </a:t>
            </a:r>
            <a:r>
              <a:rPr lang="en-US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id-ID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ollution</a:t>
            </a:r>
            <a:endParaRPr lang="id-ID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3D9A-8259-454E-8546-68B0646EA45C}" type="slidenum">
              <a:rPr lang="id-ID" smtClean="0"/>
              <a:pPr/>
              <a:t>16</a:t>
            </a:fld>
            <a:endParaRPr lang="id-ID" dirty="0"/>
          </a:p>
        </p:txBody>
      </p:sp>
      <p:pic>
        <p:nvPicPr>
          <p:cNvPr id="5" name="Picture 2" descr="http://gualalawatershed.files.wordpress.com/2012/02/watershed_diagram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1357298"/>
            <a:ext cx="4143404" cy="5252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Harmful-Effects-Of-And-Pesticides_5B1_5D-70983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728" y="785794"/>
            <a:ext cx="1909746" cy="1432310"/>
          </a:xfrm>
          <a:prstGeom prst="round2DiagRect">
            <a:avLst>
              <a:gd name="adj1" fmla="val 16667"/>
              <a:gd name="adj2" fmla="val 0"/>
            </a:avLst>
          </a:prstGeom>
          <a:ln w="127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sapi4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15140" y="1643051"/>
            <a:ext cx="2071702" cy="1473211"/>
          </a:xfrm>
          <a:prstGeom prst="round2DiagRect">
            <a:avLst>
              <a:gd name="adj1" fmla="val 0"/>
              <a:gd name="adj2" fmla="val 20526"/>
            </a:avLst>
          </a:prstGeom>
          <a:ln w="127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13" descr="bantaran-sungai-ciliwung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3" y="2786059"/>
            <a:ext cx="2071670" cy="1477205"/>
          </a:xfrm>
          <a:prstGeom prst="round2DiagRect">
            <a:avLst>
              <a:gd name="adj1" fmla="val 16667"/>
              <a:gd name="adj2" fmla="val 0"/>
            </a:avLst>
          </a:prstGeom>
          <a:ln w="127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Right Arrow 8"/>
          <p:cNvSpPr/>
          <p:nvPr/>
        </p:nvSpPr>
        <p:spPr>
          <a:xfrm rot="3121174">
            <a:off x="2998361" y="2496462"/>
            <a:ext cx="1057325" cy="329547"/>
          </a:xfrm>
          <a:prstGeom prst="rightArrow">
            <a:avLst/>
          </a:prstGeom>
          <a:solidFill>
            <a:srgbClr val="FF0000">
              <a:alpha val="7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642912" y="2285992"/>
            <a:ext cx="2857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d-ID" altLang="ja-JP" b="1" dirty="0" smtClean="0">
                <a:latin typeface="Calibri" pitchFamily="34" charset="0"/>
              </a:rPr>
              <a:t>Fertilizer and pesticides</a:t>
            </a:r>
            <a:endParaRPr lang="ja-JP" altLang="en-US" b="1">
              <a:latin typeface="Calibri" pitchFamily="34" charset="0"/>
            </a:endParaRP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-71469" y="4357694"/>
            <a:ext cx="25002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d-ID" altLang="ja-JP" b="1" dirty="0" smtClean="0">
                <a:latin typeface="Calibri" pitchFamily="34" charset="0"/>
              </a:rPr>
              <a:t>Waste from household</a:t>
            </a:r>
            <a:endParaRPr lang="ja-JP" altLang="en-US" b="1">
              <a:latin typeface="Calibri" pitchFamily="34" charset="0"/>
            </a:endParaRPr>
          </a:p>
        </p:txBody>
      </p:sp>
      <p:sp>
        <p:nvSpPr>
          <p:cNvPr id="12" name="Right Arrow 11"/>
          <p:cNvSpPr/>
          <p:nvPr/>
        </p:nvSpPr>
        <p:spPr>
          <a:xfrm rot="1495842">
            <a:off x="2234747" y="3850807"/>
            <a:ext cx="1057325" cy="329547"/>
          </a:xfrm>
          <a:prstGeom prst="rightArrow">
            <a:avLst/>
          </a:prstGeom>
          <a:solidFill>
            <a:srgbClr val="FF0000">
              <a:alpha val="7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6643722" y="3143248"/>
            <a:ext cx="25002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d-ID" altLang="ja-JP" b="1" dirty="0" smtClean="0">
                <a:latin typeface="Calibri" pitchFamily="34" charset="0"/>
              </a:rPr>
              <a:t>Waste from Livestock</a:t>
            </a:r>
            <a:endParaRPr lang="ja-JP" altLang="en-US" b="1">
              <a:latin typeface="Calibri" pitchFamily="34" charset="0"/>
            </a:endParaRPr>
          </a:p>
        </p:txBody>
      </p:sp>
      <p:sp>
        <p:nvSpPr>
          <p:cNvPr id="14" name="Right Arrow 13"/>
          <p:cNvSpPr/>
          <p:nvPr/>
        </p:nvSpPr>
        <p:spPr>
          <a:xfrm rot="7939302">
            <a:off x="5554802" y="3244611"/>
            <a:ext cx="1649594" cy="488785"/>
          </a:xfrm>
          <a:prstGeom prst="rightArrow">
            <a:avLst/>
          </a:prstGeom>
          <a:solidFill>
            <a:srgbClr val="FF0000">
              <a:alpha val="7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5" name="Picture 13" descr="bantaran-sungai-ciliwung1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236504" y="4949411"/>
            <a:ext cx="2071702" cy="1466043"/>
          </a:xfrm>
          <a:prstGeom prst="round2DiagRect">
            <a:avLst>
              <a:gd name="adj1" fmla="val 16667"/>
              <a:gd name="adj2" fmla="val 0"/>
            </a:avLst>
          </a:prstGeom>
          <a:ln w="127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2" y="6357958"/>
            <a:ext cx="2428808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d-ID" altLang="ja-JP" b="1" dirty="0" smtClean="0">
                <a:latin typeface="Calibri" pitchFamily="34" charset="0"/>
              </a:rPr>
              <a:t>Waste from industry</a:t>
            </a:r>
            <a:endParaRPr lang="ja-JP" altLang="en-US" b="1">
              <a:latin typeface="Calibri" pitchFamily="34" charset="0"/>
            </a:endParaRPr>
          </a:p>
        </p:txBody>
      </p:sp>
      <p:sp>
        <p:nvSpPr>
          <p:cNvPr id="17" name="Right Arrow 16"/>
          <p:cNvSpPr/>
          <p:nvPr/>
        </p:nvSpPr>
        <p:spPr>
          <a:xfrm rot="20201933">
            <a:off x="2154391" y="5401575"/>
            <a:ext cx="1458505" cy="357734"/>
          </a:xfrm>
          <a:prstGeom prst="rightArrow">
            <a:avLst/>
          </a:prstGeom>
          <a:solidFill>
            <a:srgbClr val="FF0000">
              <a:alpha val="70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TextBox 17"/>
          <p:cNvSpPr txBox="1"/>
          <p:nvPr/>
        </p:nvSpPr>
        <p:spPr>
          <a:xfrm>
            <a:off x="4929192" y="5500718"/>
            <a:ext cx="4143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800" dirty="0" smtClean="0">
                <a:solidFill>
                  <a:srgbClr val="003300"/>
                </a:solidFill>
              </a:rPr>
              <a:t>Impact:</a:t>
            </a:r>
          </a:p>
          <a:p>
            <a:pPr algn="r"/>
            <a:r>
              <a:rPr lang="id-ID" sz="2800" dirty="0" smtClean="0">
                <a:solidFill>
                  <a:srgbClr val="003300"/>
                </a:solidFill>
              </a:rPr>
              <a:t>Water quality deterioration </a:t>
            </a:r>
            <a:endParaRPr lang="id-ID" sz="2800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3D9A-8259-454E-8546-68B0646EA45C}" type="slidenum">
              <a:rPr lang="id-ID" smtClean="0"/>
              <a:pPr/>
              <a:t>17</a:t>
            </a:fld>
            <a:endParaRPr lang="id-ID"/>
          </a:p>
        </p:txBody>
      </p:sp>
      <p:pic>
        <p:nvPicPr>
          <p:cNvPr id="6" name="Picture 5" descr="Peta Status Mutu - Ganti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5918" y="857233"/>
            <a:ext cx="6143668" cy="3798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4786314" y="6581041"/>
            <a:ext cx="42148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d-ID" sz="1400" dirty="0" smtClean="0"/>
              <a:t>Sources</a:t>
            </a:r>
            <a:r>
              <a:rPr lang="en-US" sz="1400" b="0" dirty="0"/>
              <a:t>: </a:t>
            </a:r>
            <a:r>
              <a:rPr lang="id-ID" sz="1400" b="0" dirty="0" smtClean="0"/>
              <a:t>Ministry of Environmentand DGWR,</a:t>
            </a:r>
            <a:r>
              <a:rPr lang="en-US" sz="1400" b="0" dirty="0"/>
              <a:t>2009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57159" y="285729"/>
            <a:ext cx="8358246" cy="6391319"/>
            <a:chOff x="357158" y="285729"/>
            <a:chExt cx="8358246" cy="6391319"/>
          </a:xfrm>
        </p:grpSpPr>
        <p:grpSp>
          <p:nvGrpSpPr>
            <p:cNvPr id="10" name="Group 6"/>
            <p:cNvGrpSpPr/>
            <p:nvPr/>
          </p:nvGrpSpPr>
          <p:grpSpPr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681010" y="6436119"/>
                <a:ext cx="7715304" cy="18851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428596" y="500042"/>
                <a:ext cx="7929618" cy="20707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pic>
            <p:nvPicPr>
              <p:cNvPr id="14" name="Picture 13" descr="Logo PU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334404" y="500042"/>
                <a:ext cx="381000" cy="427567"/>
              </a:xfrm>
              <a:prstGeom prst="rect">
                <a:avLst/>
              </a:prstGeom>
            </p:spPr>
          </p:pic>
          <p:pic>
            <p:nvPicPr>
              <p:cNvPr id="15" name="Picture 14" descr="Logo PU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57158" y="6200794"/>
                <a:ext cx="381000" cy="427567"/>
              </a:xfrm>
              <a:prstGeom prst="rect">
                <a:avLst/>
              </a:prstGeom>
            </p:spPr>
          </p:pic>
        </p:grpSp>
        <p:sp>
          <p:nvSpPr>
            <p:cNvPr id="11" name="Rectangle 10"/>
            <p:cNvSpPr/>
            <p:nvPr/>
          </p:nvSpPr>
          <p:spPr>
            <a:xfrm>
              <a:off x="694435" y="6153828"/>
              <a:ext cx="3515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/>
                <a:t>Directorate General of Water Resources</a:t>
              </a:r>
            </a:p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>
                  <a:solidFill>
                    <a:schemeClr val="bg1"/>
                  </a:solidFill>
                </a:rPr>
                <a:t>Ministry of Public Works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-155572" y="285728"/>
            <a:ext cx="9299575" cy="857232"/>
          </a:xfrm>
        </p:spPr>
        <p:txBody>
          <a:bodyPr/>
          <a:lstStyle/>
          <a:p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 QUALITY STATUS OF RIVERS IN INDONESIA</a:t>
            </a:r>
            <a:endPara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142984" y="4286256"/>
          <a:ext cx="7024709" cy="2324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6027"/>
                <a:gridCol w="3004483"/>
                <a:gridCol w="1447800"/>
                <a:gridCol w="1676399"/>
              </a:tblGrid>
              <a:tr h="139460">
                <a:tc rowSpan="2"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No.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79454" marR="79454" marT="39727" marB="39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id-ID" sz="1800" b="1" dirty="0" smtClean="0">
                          <a:solidFill>
                            <a:schemeClr val="tx1"/>
                          </a:solidFill>
                        </a:rPr>
                        <a:t>Quality Status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79454" marR="79454" marT="39727" marB="39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d-ID" sz="1800" b="1" dirty="0" smtClean="0">
                          <a:solidFill>
                            <a:schemeClr val="tx1"/>
                          </a:solidFill>
                        </a:rPr>
                        <a:t>Quantity</a:t>
                      </a:r>
                      <a:r>
                        <a:rPr lang="id-ID" sz="1800" b="1" baseline="0" dirty="0" smtClean="0">
                          <a:solidFill>
                            <a:schemeClr val="tx1"/>
                          </a:solidFill>
                        </a:rPr>
                        <a:t> of Rivers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79454" marR="79454" marT="39727" marB="39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79454" marR="79454" marT="39727" marB="39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176887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b="1" dirty="0" smtClean="0">
                          <a:solidFill>
                            <a:schemeClr val="tx1"/>
                          </a:solidFill>
                        </a:rPr>
                        <a:t>Upstream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79454" marR="79454" marT="39727" marB="39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b="1" dirty="0" smtClean="0">
                          <a:solidFill>
                            <a:schemeClr val="tx1"/>
                          </a:solidFill>
                        </a:rPr>
                        <a:t>Down</a:t>
                      </a:r>
                      <a:r>
                        <a:rPr lang="id-ID" sz="1800" b="1" baseline="0" dirty="0" smtClean="0">
                          <a:solidFill>
                            <a:schemeClr val="tx1"/>
                          </a:solidFill>
                        </a:rPr>
                        <a:t>stream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79454" marR="79454" marT="39727" marB="39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223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1.</a:t>
                      </a:r>
                      <a:endParaRPr lang="en-US" sz="1600" dirty="0"/>
                    </a:p>
                  </a:txBody>
                  <a:tcPr marL="79454" marR="79454" marT="39727" marB="39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Quality Standard Class</a:t>
                      </a:r>
                      <a:r>
                        <a:rPr lang="id-ID" sz="1600" baseline="0" dirty="0" smtClean="0"/>
                        <a:t> II</a:t>
                      </a:r>
                      <a:endParaRPr lang="en-US" sz="1600" dirty="0"/>
                    </a:p>
                  </a:txBody>
                  <a:tcPr marL="79454" marR="79454" marT="39727" marB="39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2</a:t>
                      </a:r>
                      <a:endParaRPr lang="en-US" sz="1600" dirty="0"/>
                    </a:p>
                  </a:txBody>
                  <a:tcPr marL="79454" marR="79454" marT="39727" marB="39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-</a:t>
                      </a:r>
                      <a:endParaRPr lang="en-US" sz="1600" dirty="0"/>
                    </a:p>
                  </a:txBody>
                  <a:tcPr marL="79454" marR="79454" marT="39727" marB="39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223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2</a:t>
                      </a:r>
                      <a:endParaRPr lang="en-US" sz="1600" dirty="0"/>
                    </a:p>
                  </a:txBody>
                  <a:tcPr marL="79454" marR="79454" marT="39727" marB="39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Mild Polluted</a:t>
                      </a:r>
                      <a:endParaRPr lang="en-US" sz="1600" dirty="0"/>
                    </a:p>
                  </a:txBody>
                  <a:tcPr marL="79454" marR="79454" marT="39727" marB="39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20</a:t>
                      </a:r>
                      <a:endParaRPr lang="en-US" sz="1600" dirty="0"/>
                    </a:p>
                  </a:txBody>
                  <a:tcPr marL="79454" marR="79454" marT="39727" marB="39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14</a:t>
                      </a:r>
                      <a:endParaRPr lang="en-US" sz="1600" dirty="0"/>
                    </a:p>
                  </a:txBody>
                  <a:tcPr marL="79454" marR="79454" marT="39727" marB="39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223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3</a:t>
                      </a:r>
                      <a:endParaRPr lang="en-US" sz="1600" dirty="0"/>
                    </a:p>
                  </a:txBody>
                  <a:tcPr marL="79454" marR="79454" marT="39727" marB="39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Moderate</a:t>
                      </a:r>
                      <a:r>
                        <a:rPr lang="id-ID" sz="1600" baseline="0" dirty="0" smtClean="0"/>
                        <a:t> Polluted</a:t>
                      </a:r>
                      <a:endParaRPr lang="en-US" sz="1600" dirty="0"/>
                    </a:p>
                  </a:txBody>
                  <a:tcPr marL="79454" marR="79454" marT="39727" marB="39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6</a:t>
                      </a:r>
                      <a:endParaRPr lang="en-US" sz="1600" dirty="0"/>
                    </a:p>
                  </a:txBody>
                  <a:tcPr marL="79454" marR="79454" marT="39727" marB="39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15</a:t>
                      </a:r>
                      <a:endParaRPr lang="en-US" sz="1600" dirty="0"/>
                    </a:p>
                  </a:txBody>
                  <a:tcPr marL="79454" marR="79454" marT="39727" marB="39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223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4</a:t>
                      </a:r>
                      <a:endParaRPr lang="en-US" sz="1600" dirty="0"/>
                    </a:p>
                  </a:txBody>
                  <a:tcPr marL="79454" marR="79454" marT="39727" marB="39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Heavy Polluted</a:t>
                      </a:r>
                      <a:endParaRPr lang="en-US" sz="1600" dirty="0"/>
                    </a:p>
                  </a:txBody>
                  <a:tcPr marL="79454" marR="79454" marT="39727" marB="397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4</a:t>
                      </a:r>
                      <a:endParaRPr lang="en-US" sz="1600" dirty="0"/>
                    </a:p>
                  </a:txBody>
                  <a:tcPr marL="79454" marR="79454" marT="39727" marB="39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3</a:t>
                      </a:r>
                      <a:endParaRPr lang="en-US" sz="1600" dirty="0"/>
                    </a:p>
                  </a:txBody>
                  <a:tcPr marL="79454" marR="79454" marT="39727" marB="39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22230">
                <a:tc gridSpan="2">
                  <a:txBody>
                    <a:bodyPr/>
                    <a:lstStyle/>
                    <a:p>
                      <a:pPr algn="ctr"/>
                      <a:r>
                        <a:rPr lang="id-ID" sz="1600" b="1" dirty="0" smtClean="0"/>
                        <a:t>Total</a:t>
                      </a:r>
                      <a:endParaRPr lang="en-US" sz="1600" b="1" dirty="0"/>
                    </a:p>
                  </a:txBody>
                  <a:tcPr marL="79454" marR="79454" marT="39727" marB="39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79454" marR="79454" marT="39727" marB="39727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32</a:t>
                      </a:r>
                      <a:endParaRPr lang="en-US" sz="1600" dirty="0"/>
                    </a:p>
                  </a:txBody>
                  <a:tcPr marL="79454" marR="79454" marT="39727" marB="39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79454" marR="79454" marT="39727" marB="397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57159" y="285729"/>
            <a:ext cx="8358246" cy="6391319"/>
            <a:chOff x="357158" y="285729"/>
            <a:chExt cx="8358246" cy="6391319"/>
          </a:xfrm>
        </p:grpSpPr>
        <p:grpSp>
          <p:nvGrpSpPr>
            <p:cNvPr id="14" name="Group 6"/>
            <p:cNvGrpSpPr/>
            <p:nvPr/>
          </p:nvGrpSpPr>
          <p:grpSpPr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681010" y="6436119"/>
                <a:ext cx="7715304" cy="18851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28596" y="500042"/>
                <a:ext cx="7929618" cy="20707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pic>
            <p:nvPicPr>
              <p:cNvPr id="18" name="Picture 17" descr="Logo PU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334404" y="500042"/>
                <a:ext cx="381000" cy="427567"/>
              </a:xfrm>
              <a:prstGeom prst="rect">
                <a:avLst/>
              </a:prstGeom>
            </p:spPr>
          </p:pic>
          <p:pic>
            <p:nvPicPr>
              <p:cNvPr id="19" name="Picture 18" descr="Logo PU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57158" y="6200794"/>
                <a:ext cx="381000" cy="427567"/>
              </a:xfrm>
              <a:prstGeom prst="rect">
                <a:avLst/>
              </a:prstGeom>
            </p:spPr>
          </p:pic>
        </p:grpSp>
        <p:sp>
          <p:nvSpPr>
            <p:cNvPr id="15" name="Rectangle 14"/>
            <p:cNvSpPr/>
            <p:nvPr/>
          </p:nvSpPr>
          <p:spPr>
            <a:xfrm>
              <a:off x="694435" y="6153828"/>
              <a:ext cx="3515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/>
                <a:t>Directorate General of Water Resources</a:t>
              </a:r>
            </a:p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>
                  <a:solidFill>
                    <a:schemeClr val="bg1"/>
                  </a:solidFill>
                </a:rPr>
                <a:t>Ministry of Public Works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357158" y="357166"/>
            <a:ext cx="8786842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200" b="1" dirty="0" smtClean="0">
                <a:solidFill>
                  <a:schemeClr val="tx1"/>
                </a:solidFill>
              </a:rPr>
              <a:t>WATER DEMAND (2010 – 2030)</a:t>
            </a:r>
          </a:p>
        </p:txBody>
      </p:sp>
      <p:graphicFrame>
        <p:nvGraphicFramePr>
          <p:cNvPr id="39938" name="Chart 6"/>
          <p:cNvGraphicFramePr>
            <a:graphicFrameLocks/>
          </p:cNvGraphicFramePr>
          <p:nvPr/>
        </p:nvGraphicFramePr>
        <p:xfrm>
          <a:off x="428634" y="1151380"/>
          <a:ext cx="5500688" cy="314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2" name="Chart" r:id="rId6" imgW="6309907" imgH="3804234" progId="Excel.Sheet.8">
                  <p:embed/>
                </p:oleObj>
              </mc:Choice>
              <mc:Fallback>
                <p:oleObj name="Chart" r:id="rId6" imgW="6309907" imgH="3804234" progId="Excel.Sheet.8">
                  <p:embed/>
                  <p:pic>
                    <p:nvPicPr>
                      <p:cNvPr id="0" name="Chart 6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34" y="1151380"/>
                        <a:ext cx="5500688" cy="3143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0"/>
          <p:cNvPicPr>
            <a:picLocks noChangeAspect="1" noChangeArrowheads="1"/>
          </p:cNvPicPr>
          <p:nvPr/>
        </p:nvPicPr>
        <p:blipFill>
          <a:blip r:embed="rId8" cstate="print"/>
          <a:srcRect l="2280" t="27168" r="2061" b="21965"/>
          <a:stretch>
            <a:fillRect/>
          </a:stretch>
        </p:blipFill>
        <p:spPr bwMode="auto">
          <a:xfrm>
            <a:off x="428596" y="4286256"/>
            <a:ext cx="5508000" cy="231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215074" y="6560146"/>
            <a:ext cx="26594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Source: National Planning Agency, 2010</a:t>
            </a:r>
            <a:endParaRPr lang="en-US" sz="1200" i="1" dirty="0"/>
          </a:p>
        </p:txBody>
      </p:sp>
      <p:grpSp>
        <p:nvGrpSpPr>
          <p:cNvPr id="20" name="Group 19"/>
          <p:cNvGrpSpPr/>
          <p:nvPr/>
        </p:nvGrpSpPr>
        <p:grpSpPr>
          <a:xfrm>
            <a:off x="6215074" y="1214422"/>
            <a:ext cx="2286016" cy="5072098"/>
            <a:chOff x="6040547" y="-453864"/>
            <a:chExt cx="1835343" cy="4050093"/>
          </a:xfrm>
        </p:grpSpPr>
        <p:pic>
          <p:nvPicPr>
            <p:cNvPr id="21" name="Picture 20" descr="gunung-sahari1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040547" y="-453864"/>
              <a:ext cx="1785950" cy="13394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2" name="Picture 21" descr="industri3.jp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062528" y="2303850"/>
              <a:ext cx="1813362" cy="129237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3" name="Picture 19" descr="PC190018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051478" y="964389"/>
              <a:ext cx="1796936" cy="131885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57159" y="285729"/>
            <a:ext cx="8358246" cy="6391319"/>
            <a:chOff x="357158" y="285729"/>
            <a:chExt cx="8358246" cy="6391319"/>
          </a:xfrm>
        </p:grpSpPr>
        <p:grpSp>
          <p:nvGrpSpPr>
            <p:cNvPr id="5" name="Group 6"/>
            <p:cNvGrpSpPr/>
            <p:nvPr/>
          </p:nvGrpSpPr>
          <p:grpSpPr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681010" y="6436119"/>
                <a:ext cx="7715304" cy="18851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28596" y="500042"/>
                <a:ext cx="7929618" cy="20707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pic>
            <p:nvPicPr>
              <p:cNvPr id="9" name="Picture 8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334404" y="500042"/>
                <a:ext cx="381000" cy="427567"/>
              </a:xfrm>
              <a:prstGeom prst="rect">
                <a:avLst/>
              </a:prstGeom>
            </p:spPr>
          </p:pic>
          <p:pic>
            <p:nvPicPr>
              <p:cNvPr id="10" name="Picture 9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7158" y="6200794"/>
                <a:ext cx="381000" cy="427567"/>
              </a:xfrm>
              <a:prstGeom prst="rect">
                <a:avLst/>
              </a:prstGeom>
            </p:spPr>
          </p:pic>
        </p:grpSp>
        <p:sp>
          <p:nvSpPr>
            <p:cNvPr id="6" name="Rectangle 5"/>
            <p:cNvSpPr/>
            <p:nvPr/>
          </p:nvSpPr>
          <p:spPr>
            <a:xfrm>
              <a:off x="694435" y="6153828"/>
              <a:ext cx="3515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/>
                <a:t>Directorate General of Water Resources</a:t>
              </a:r>
            </a:p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>
                  <a:solidFill>
                    <a:schemeClr val="bg1"/>
                  </a:solidFill>
                </a:rPr>
                <a:t>Ministry of Public Works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1" name="Picture 10" descr="interbasin_transf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02" y="178540"/>
            <a:ext cx="8286808" cy="39648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857248"/>
          </a:xfrm>
        </p:spPr>
        <p:txBody>
          <a:bodyPr>
            <a:normAutofit/>
          </a:bodyPr>
          <a:lstStyle/>
          <a:p>
            <a:r>
              <a:rPr lang="id-ID" sz="3200" b="1" dirty="0" smtClean="0"/>
              <a:t>Water Transfer</a:t>
            </a:r>
            <a:endParaRPr lang="id-ID" sz="3200" b="1" dirty="0"/>
          </a:p>
        </p:txBody>
      </p:sp>
      <p:pic>
        <p:nvPicPr>
          <p:cNvPr id="13" name="Picture 12" descr="Water_transfer.jpg"/>
          <p:cNvPicPr>
            <a:picLocks noChangeAspect="1"/>
          </p:cNvPicPr>
          <p:nvPr/>
        </p:nvPicPr>
        <p:blipFill>
          <a:blip r:embed="rId5"/>
          <a:srcRect r="45336" b="57840"/>
          <a:stretch>
            <a:fillRect/>
          </a:stretch>
        </p:blipFill>
        <p:spPr>
          <a:xfrm>
            <a:off x="3786182" y="4143382"/>
            <a:ext cx="4714908" cy="2305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5943600" cy="1143000"/>
          </a:xfrm>
        </p:spPr>
        <p:txBody>
          <a:bodyPr/>
          <a:lstStyle/>
          <a:p>
            <a:pPr algn="l"/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8797" y="1371600"/>
            <a:ext cx="6786610" cy="4629168"/>
          </a:xfrm>
          <a:ln>
            <a:noFill/>
          </a:ln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000" dirty="0" smtClean="0"/>
              <a:t>General Information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/>
              <a:t>Water Resources in Indonesia</a:t>
            </a:r>
            <a:endParaRPr lang="id-ID" sz="3000" dirty="0" smtClean="0"/>
          </a:p>
          <a:p>
            <a:pPr marL="514350" indent="-514350">
              <a:buFont typeface="+mj-lt"/>
              <a:buAutoNum type="arabicPeriod"/>
            </a:pPr>
            <a:r>
              <a:rPr lang="id-ID" sz="3000" dirty="0" smtClean="0"/>
              <a:t>Water </a:t>
            </a:r>
            <a:r>
              <a:rPr lang="en-US" sz="3000" dirty="0" smtClean="0"/>
              <a:t>Usage</a:t>
            </a:r>
            <a:r>
              <a:rPr lang="id-ID" sz="3000" dirty="0" smtClean="0"/>
              <a:t> </a:t>
            </a:r>
            <a:r>
              <a:rPr lang="en-US" sz="3000" dirty="0" smtClean="0"/>
              <a:t>C</a:t>
            </a:r>
            <a:r>
              <a:rPr lang="id-ID" sz="3000" dirty="0" smtClean="0"/>
              <a:t>ondition</a:t>
            </a:r>
            <a:endParaRPr lang="en-US" sz="30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/>
              <a:t>Water Demand</a:t>
            </a:r>
          </a:p>
          <a:p>
            <a:pPr marL="514350" indent="-514350">
              <a:buFont typeface="+mj-lt"/>
              <a:buAutoNum type="arabicPeriod"/>
            </a:pPr>
            <a:r>
              <a:rPr lang="id-ID" sz="3000" dirty="0" smtClean="0"/>
              <a:t>W</a:t>
            </a:r>
            <a:r>
              <a:rPr lang="en-GB" sz="3000" dirty="0" err="1" smtClean="0"/>
              <a:t>ater</a:t>
            </a:r>
            <a:r>
              <a:rPr lang="en-GB" sz="3000" dirty="0" smtClean="0"/>
              <a:t> Storage </a:t>
            </a:r>
            <a:r>
              <a:rPr lang="en-GB" sz="3000" dirty="0"/>
              <a:t>C</a:t>
            </a:r>
            <a:r>
              <a:rPr lang="en-GB" sz="3000" dirty="0" smtClean="0"/>
              <a:t>apacity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/>
              <a:t>Water Quality </a:t>
            </a:r>
            <a:r>
              <a:rPr lang="en-US" sz="3000" dirty="0"/>
              <a:t>S</a:t>
            </a:r>
            <a:r>
              <a:rPr lang="en-US" sz="3000" dirty="0" smtClean="0"/>
              <a:t>tatus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/>
              <a:t>Water Demand in the year 2030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/>
              <a:t>Strategy for Water </a:t>
            </a:r>
            <a:r>
              <a:rPr lang="en-US" sz="3000" dirty="0"/>
              <a:t>P</a:t>
            </a:r>
            <a:r>
              <a:rPr lang="en-US" sz="3000" dirty="0" smtClean="0"/>
              <a:t>rovision</a:t>
            </a: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C2B7-80B8-4F28-B182-D3819F42ED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357159" y="285729"/>
            <a:ext cx="8358246" cy="6391319"/>
            <a:chOff x="357158" y="285729"/>
            <a:chExt cx="8358246" cy="6391319"/>
          </a:xfrm>
        </p:grpSpPr>
        <p:grpSp>
          <p:nvGrpSpPr>
            <p:cNvPr id="29" name="Group 6"/>
            <p:cNvGrpSpPr/>
            <p:nvPr/>
          </p:nvGrpSpPr>
          <p:grpSpPr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681010" y="6436119"/>
                <a:ext cx="7715304" cy="18851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428596" y="500042"/>
                <a:ext cx="7929618" cy="20707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prstClr val="white"/>
                  </a:solidFill>
                </a:endParaRPr>
              </a:p>
            </p:txBody>
          </p:sp>
          <p:pic>
            <p:nvPicPr>
              <p:cNvPr id="33" name="Picture 32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334404" y="500042"/>
                <a:ext cx="381000" cy="427567"/>
              </a:xfrm>
              <a:prstGeom prst="rect">
                <a:avLst/>
              </a:prstGeom>
            </p:spPr>
          </p:pic>
          <p:pic>
            <p:nvPicPr>
              <p:cNvPr id="34" name="Picture 33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7158" y="6200794"/>
                <a:ext cx="381000" cy="427567"/>
              </a:xfrm>
              <a:prstGeom prst="rect">
                <a:avLst/>
              </a:prstGeom>
            </p:spPr>
          </p:pic>
        </p:grpSp>
        <p:sp>
          <p:nvSpPr>
            <p:cNvPr id="30" name="Rectangle 29"/>
            <p:cNvSpPr/>
            <p:nvPr/>
          </p:nvSpPr>
          <p:spPr>
            <a:xfrm>
              <a:off x="694435" y="6153828"/>
              <a:ext cx="3515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65138" indent="-457200" algn="just">
                <a:defRPr/>
              </a:pPr>
              <a:r>
                <a:rPr lang="id-ID" sz="1400" dirty="0" smtClean="0">
                  <a:solidFill>
                    <a:prstClr val="black"/>
                  </a:solidFill>
                </a:rPr>
                <a:t>Directorate General of Water Resources</a:t>
              </a:r>
            </a:p>
            <a:p>
              <a:pPr marL="465138" indent="-457200" algn="just">
                <a:defRPr/>
              </a:pPr>
              <a:r>
                <a:rPr lang="id-ID" sz="1400" dirty="0" smtClean="0">
                  <a:solidFill>
                    <a:prstClr val="white"/>
                  </a:solidFill>
                </a:rPr>
                <a:t>Ministry of Public Works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880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57159" y="285729"/>
            <a:ext cx="8358246" cy="6391319"/>
            <a:chOff x="357158" y="285729"/>
            <a:chExt cx="8358246" cy="6391319"/>
          </a:xfrm>
        </p:grpSpPr>
        <p:grpSp>
          <p:nvGrpSpPr>
            <p:cNvPr id="7" name="Group 6"/>
            <p:cNvGrpSpPr/>
            <p:nvPr/>
          </p:nvGrpSpPr>
          <p:grpSpPr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681010" y="6436119"/>
                <a:ext cx="7715304" cy="18851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428596" y="500042"/>
                <a:ext cx="7929618" cy="20707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id-ID"/>
              </a:p>
            </p:txBody>
          </p:sp>
          <p:pic>
            <p:nvPicPr>
              <p:cNvPr id="14" name="Picture 13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334404" y="500042"/>
                <a:ext cx="381000" cy="427567"/>
              </a:xfrm>
              <a:prstGeom prst="rect">
                <a:avLst/>
              </a:prstGeom>
            </p:spPr>
          </p:pic>
          <p:pic>
            <p:nvPicPr>
              <p:cNvPr id="15" name="Picture 14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7158" y="6200794"/>
                <a:ext cx="381000" cy="427567"/>
              </a:xfrm>
              <a:prstGeom prst="rect">
                <a:avLst/>
              </a:prstGeom>
            </p:spPr>
          </p:pic>
        </p:grpSp>
        <p:sp>
          <p:nvSpPr>
            <p:cNvPr id="8" name="Rectangle 7"/>
            <p:cNvSpPr/>
            <p:nvPr/>
          </p:nvSpPr>
          <p:spPr>
            <a:xfrm>
              <a:off x="694435" y="6153828"/>
              <a:ext cx="3515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65138" indent="-457200" fontAlgn="auto">
                <a:spcAft>
                  <a:spcPts val="0"/>
                </a:spcAft>
                <a:defRPr/>
              </a:pPr>
              <a:r>
                <a:rPr lang="id-ID" sz="1400" dirty="0" smtClean="0"/>
                <a:t>Directorate General of Water Resources</a:t>
              </a:r>
            </a:p>
            <a:p>
              <a:pPr marL="465138" indent="-457200" fontAlgn="auto">
                <a:spcAft>
                  <a:spcPts val="0"/>
                </a:spcAft>
                <a:defRPr/>
              </a:pPr>
              <a:r>
                <a:rPr lang="id-ID" sz="1400" dirty="0" smtClean="0">
                  <a:solidFill>
                    <a:schemeClr val="bg1"/>
                  </a:solidFill>
                </a:rPr>
                <a:t>Ministry of Public Works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152400" y="762000"/>
            <a:ext cx="8763000" cy="480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2200" b="1" dirty="0">
                <a:solidFill>
                  <a:schemeClr val="tx1"/>
                </a:solidFill>
              </a:rPr>
              <a:t>Law No. 7 / 2004 concerning Water Resources, which replaced Law No. 11 / 1974 concerning Irrigation.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sz="2200" b="1" dirty="0">
              <a:solidFill>
                <a:schemeClr val="tx1"/>
              </a:solidFill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2200" b="1" dirty="0">
                <a:solidFill>
                  <a:schemeClr val="tx1"/>
                </a:solidFill>
              </a:rPr>
              <a:t>In the new rule, </a:t>
            </a:r>
            <a:r>
              <a:rPr lang="en-US" sz="2200" b="1" dirty="0" smtClean="0">
                <a:solidFill>
                  <a:schemeClr val="tx1"/>
                </a:solidFill>
              </a:rPr>
              <a:t>the principle </a:t>
            </a:r>
            <a:r>
              <a:rPr lang="en-US" sz="2200" b="1" dirty="0">
                <a:solidFill>
                  <a:schemeClr val="tx1"/>
                </a:solidFill>
              </a:rPr>
              <a:t>of water </a:t>
            </a:r>
            <a:r>
              <a:rPr lang="en-US" sz="2200" b="1" dirty="0" smtClean="0">
                <a:solidFill>
                  <a:schemeClr val="tx1"/>
                </a:solidFill>
              </a:rPr>
              <a:t>resources management </a:t>
            </a:r>
            <a:r>
              <a:rPr lang="en-US" sz="2200" b="1" dirty="0">
                <a:solidFill>
                  <a:schemeClr val="tx1"/>
                </a:solidFill>
              </a:rPr>
              <a:t>are </a:t>
            </a:r>
            <a:r>
              <a:rPr lang="en-US" sz="2200" b="1" dirty="0" smtClean="0">
                <a:solidFill>
                  <a:schemeClr val="tx1"/>
                </a:solidFill>
              </a:rPr>
              <a:t>continuity, </a:t>
            </a:r>
            <a:r>
              <a:rPr lang="en-US" sz="2200" b="1" dirty="0">
                <a:solidFill>
                  <a:schemeClr val="tx1"/>
                </a:solidFill>
              </a:rPr>
              <a:t>balancing, public </a:t>
            </a:r>
            <a:r>
              <a:rPr lang="id-ID" sz="2200" b="1" dirty="0" smtClean="0">
                <a:solidFill>
                  <a:schemeClr val="tx1"/>
                </a:solidFill>
              </a:rPr>
              <a:t> </a:t>
            </a:r>
            <a:r>
              <a:rPr lang="en-US" sz="2200" b="1" dirty="0" smtClean="0">
                <a:solidFill>
                  <a:schemeClr val="tx1"/>
                </a:solidFill>
              </a:rPr>
              <a:t>advantage, </a:t>
            </a:r>
            <a:r>
              <a:rPr lang="en-US" sz="2200" b="1" dirty="0">
                <a:solidFill>
                  <a:schemeClr val="tx1"/>
                </a:solidFill>
              </a:rPr>
              <a:t>unity, harmony, justice, autonomy, as well as transparency and accountability.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sz="2200" b="1" dirty="0">
              <a:solidFill>
                <a:schemeClr val="tx1"/>
              </a:solidFill>
            </a:endParaRP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2200" b="1" dirty="0">
                <a:solidFill>
                  <a:schemeClr val="tx1"/>
                </a:solidFill>
              </a:rPr>
              <a:t>Water Resources Management shall mean the effort of planning, implementation, monitoring and evaluation in regard to the conservation of water resources, utilization, and the control of water destructive potential (Law 7/2004 article 1 point 7).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28596" y="361912"/>
            <a:ext cx="8715404" cy="781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INDONESIA RULES IN WATER RESOURCES </a:t>
            </a:r>
            <a:r>
              <a:rPr lang="en-US" sz="2800" b="1" dirty="0" smtClean="0">
                <a:solidFill>
                  <a:schemeClr val="tx1"/>
                </a:solidFill>
              </a:rPr>
              <a:t>SECTOR</a:t>
            </a:r>
            <a:endParaRPr lang="en-US" sz="2800" b="1" dirty="0">
              <a:solidFill>
                <a:schemeClr val="tx1"/>
              </a:solidFill>
            </a:endParaRPr>
          </a:p>
        </p:txBody>
      </p:sp>
      <p:pic>
        <p:nvPicPr>
          <p:cNvPr id="25605" name="Image.jpg"/>
          <p:cNvPicPr>
            <a:picLocks noChangeAspect="1" noChangeArrowheads="1"/>
          </p:cNvPicPr>
          <p:nvPr/>
        </p:nvPicPr>
        <p:blipFill>
          <a:blip r:embed="rId4" cstate="print"/>
          <a:srcRect t="68365"/>
          <a:stretch>
            <a:fillRect/>
          </a:stretch>
        </p:blipFill>
        <p:spPr bwMode="auto">
          <a:xfrm>
            <a:off x="8" y="5257800"/>
            <a:ext cx="91662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57159" y="285729"/>
            <a:ext cx="8358246" cy="6391319"/>
            <a:chOff x="357158" y="285729"/>
            <a:chExt cx="8358246" cy="6391319"/>
          </a:xfrm>
        </p:grpSpPr>
        <p:grpSp>
          <p:nvGrpSpPr>
            <p:cNvPr id="27" name="Group 6"/>
            <p:cNvGrpSpPr/>
            <p:nvPr/>
          </p:nvGrpSpPr>
          <p:grpSpPr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29" name="Rectangle 28"/>
              <p:cNvSpPr/>
              <p:nvPr/>
            </p:nvSpPr>
            <p:spPr>
              <a:xfrm>
                <a:off x="681010" y="6436119"/>
                <a:ext cx="7715304" cy="18851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428596" y="500042"/>
                <a:ext cx="7929618" cy="20707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id-ID"/>
              </a:p>
            </p:txBody>
          </p:sp>
          <p:pic>
            <p:nvPicPr>
              <p:cNvPr id="31" name="Picture 30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334404" y="500042"/>
                <a:ext cx="381000" cy="427567"/>
              </a:xfrm>
              <a:prstGeom prst="rect">
                <a:avLst/>
              </a:prstGeom>
            </p:spPr>
          </p:pic>
          <p:pic>
            <p:nvPicPr>
              <p:cNvPr id="32" name="Picture 31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7158" y="6200794"/>
                <a:ext cx="381000" cy="427567"/>
              </a:xfrm>
              <a:prstGeom prst="rect">
                <a:avLst/>
              </a:prstGeom>
            </p:spPr>
          </p:pic>
        </p:grpSp>
        <p:sp>
          <p:nvSpPr>
            <p:cNvPr id="28" name="Rectangle 27"/>
            <p:cNvSpPr/>
            <p:nvPr/>
          </p:nvSpPr>
          <p:spPr>
            <a:xfrm>
              <a:off x="694435" y="6153828"/>
              <a:ext cx="3515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65138" indent="-457200" fontAlgn="auto">
                <a:spcAft>
                  <a:spcPts val="0"/>
                </a:spcAft>
                <a:defRPr/>
              </a:pPr>
              <a:r>
                <a:rPr lang="id-ID" sz="1400" dirty="0" smtClean="0"/>
                <a:t>Directorate General of Water Resources</a:t>
              </a:r>
            </a:p>
            <a:p>
              <a:pPr marL="465138" indent="-457200" fontAlgn="auto">
                <a:spcAft>
                  <a:spcPts val="0"/>
                </a:spcAft>
                <a:defRPr/>
              </a:pPr>
              <a:r>
                <a:rPr lang="id-ID" sz="1400" dirty="0" smtClean="0">
                  <a:solidFill>
                    <a:schemeClr val="bg1"/>
                  </a:solidFill>
                </a:rPr>
                <a:t>Ministry of Public Works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15" name="Diagram 14"/>
          <p:cNvGraphicFramePr/>
          <p:nvPr/>
        </p:nvGraphicFramePr>
        <p:xfrm>
          <a:off x="428596" y="990600"/>
          <a:ext cx="8358846" cy="178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6" name="Down Arrow 15"/>
          <p:cNvSpPr/>
          <p:nvPr/>
        </p:nvSpPr>
        <p:spPr>
          <a:xfrm>
            <a:off x="4419600" y="2038368"/>
            <a:ext cx="381000" cy="228600"/>
          </a:xfrm>
          <a:prstGeom prst="down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rgbClr val="FFFFFF"/>
              </a:solidFill>
              <a:latin typeface="Calibri" pitchFamily="34" charset="0"/>
              <a:cs typeface="+mn-cs"/>
            </a:endParaRPr>
          </a:p>
        </p:txBody>
      </p:sp>
      <p:graphicFrame>
        <p:nvGraphicFramePr>
          <p:cNvPr id="17" name="Diagram 16"/>
          <p:cNvGraphicFramePr/>
          <p:nvPr/>
        </p:nvGraphicFramePr>
        <p:xfrm>
          <a:off x="428596" y="2147878"/>
          <a:ext cx="8358246" cy="3643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8" name="Rectangle 17"/>
          <p:cNvSpPr/>
          <p:nvPr/>
        </p:nvSpPr>
        <p:spPr>
          <a:xfrm>
            <a:off x="1071540" y="4945360"/>
            <a:ext cx="2143140" cy="1150640"/>
          </a:xfrm>
          <a:prstGeom prst="rect">
            <a:avLst/>
          </a:prstGeom>
          <a:solidFill>
            <a:srgbClr val="1F497D">
              <a:lumMod val="75000"/>
              <a:alpha val="80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cs typeface="+mn-cs"/>
              </a:rPr>
              <a:t>Maintaining sustainable water resources supportability, capacity, and functionality</a:t>
            </a: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214678" y="4945360"/>
            <a:ext cx="2786082" cy="1150640"/>
          </a:xfrm>
          <a:prstGeom prst="rect">
            <a:avLst/>
          </a:prstGeom>
          <a:solidFill>
            <a:srgbClr val="4BACC6">
              <a:lumMod val="75000"/>
              <a:alpha val="80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cs typeface="+mn-cs"/>
              </a:rPr>
              <a:t>Sustainable water resources utilization, by prioritizing the fulfillment of public needs equally</a:t>
            </a:r>
            <a:endParaRPr lang="en-GB" sz="1600" dirty="0">
              <a:solidFill>
                <a:srgbClr val="FFFFFF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000760" y="4945360"/>
            <a:ext cx="2786082" cy="1150640"/>
          </a:xfrm>
          <a:prstGeom prst="rect">
            <a:avLst/>
          </a:prstGeom>
          <a:solidFill>
            <a:srgbClr val="8064A2">
              <a:lumMod val="75000"/>
              <a:alpha val="80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cs typeface="+mn-cs"/>
              </a:rPr>
              <a:t>Preventing</a:t>
            </a:r>
            <a:r>
              <a:rPr lang="id-ID" sz="1600" dirty="0">
                <a:solidFill>
                  <a:srgbClr val="FFFFFF"/>
                </a:solidFill>
                <a:latin typeface="Calibri" pitchFamily="34" charset="0"/>
                <a:cs typeface="+mn-cs"/>
              </a:rPr>
              <a:t>, </a:t>
            </a:r>
            <a:r>
              <a:rPr lang="en-US" sz="1600" dirty="0">
                <a:solidFill>
                  <a:srgbClr val="FFFFFF"/>
                </a:solidFill>
                <a:latin typeface="Calibri" pitchFamily="34" charset="0"/>
                <a:cs typeface="+mn-cs"/>
              </a:rPr>
              <a:t>handling</a:t>
            </a:r>
            <a:r>
              <a:rPr lang="id-ID" sz="1600" dirty="0">
                <a:solidFill>
                  <a:srgbClr val="FFFFFF"/>
                </a:solidFill>
                <a:latin typeface="Calibri" pitchFamily="34" charset="0"/>
                <a:cs typeface="+mn-cs"/>
              </a:rPr>
              <a:t>,    </a:t>
            </a:r>
            <a:r>
              <a:rPr lang="en-US" sz="1600" dirty="0">
                <a:solidFill>
                  <a:srgbClr val="FFFFFF"/>
                </a:solidFill>
                <a:latin typeface="Calibri" pitchFamily="34" charset="0"/>
                <a:cs typeface="+mn-cs"/>
              </a:rPr>
              <a:t>and recovery of environment damages caused by water destructive potential</a:t>
            </a:r>
            <a:endParaRPr lang="en-GB" sz="1600" dirty="0">
              <a:solidFill>
                <a:srgbClr val="FFFFFF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21" name="Rectangle 20"/>
          <p:cNvSpPr/>
          <p:nvPr/>
        </p:nvSpPr>
        <p:spPr>
          <a:xfrm rot="16200000">
            <a:off x="140987" y="5226217"/>
            <a:ext cx="1157400" cy="582182"/>
          </a:xfrm>
          <a:prstGeom prst="rect">
            <a:avLst/>
          </a:prstGeom>
          <a:solidFill>
            <a:srgbClr val="4F81BD">
              <a:alpha val="80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kern="0" dirty="0">
                <a:solidFill>
                  <a:sysClr val="window" lastClr="FFFFFF"/>
                </a:solidFill>
                <a:latin typeface="Calibri" pitchFamily="34" charset="0"/>
                <a:cs typeface="+mn-cs"/>
              </a:rPr>
              <a:t>OBJECTIVES</a:t>
            </a:r>
            <a:endParaRPr lang="id-ID" sz="1400" b="1" kern="0" dirty="0">
              <a:solidFill>
                <a:sysClr val="window" lastClr="FFFFFF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357158" y="428604"/>
            <a:ext cx="8329642" cy="500066"/>
          </a:xfrm>
          <a:prstGeom prst="rect">
            <a:avLst/>
          </a:prstGeom>
          <a:noFill/>
          <a:effectLst>
            <a:softEdge rad="63500"/>
          </a:effectLst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30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25000"/>
                  </a:schemeClr>
                </a:solidFill>
                <a:uLnTx/>
                <a:uFillTx/>
                <a:latin typeface="+mj-lt"/>
                <a:ea typeface="+mj-ea"/>
                <a:cs typeface="+mj-cs"/>
              </a:rPr>
              <a:t>Water Resources</a:t>
            </a:r>
            <a:r>
              <a:rPr kumimoji="0" lang="id-ID" sz="3000" b="1" i="0" u="none" strike="noStrike" kern="1200" cap="none" spc="-100" normalizeH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25000"/>
                  </a:schemeClr>
                </a:solidFill>
                <a:uLnTx/>
                <a:uFillTx/>
                <a:latin typeface="+mj-lt"/>
                <a:ea typeface="+mj-ea"/>
                <a:cs typeface="+mj-cs"/>
              </a:rPr>
              <a:t> Management (</a:t>
            </a:r>
            <a:r>
              <a:rPr lang="en-US" sz="30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25000"/>
                  </a:schemeClr>
                </a:solidFill>
                <a:latin typeface="+mj-lt"/>
                <a:ea typeface="+mj-ea"/>
                <a:cs typeface="+mj-cs"/>
              </a:rPr>
              <a:t>Law</a:t>
            </a:r>
            <a:r>
              <a:rPr kumimoji="0" lang="id-ID" sz="3000" b="1" i="0" u="none" strike="noStrike" kern="1200" cap="none" spc="-100" normalizeH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25000"/>
                  </a:schemeClr>
                </a:solidFill>
                <a:uLnTx/>
                <a:uFillTx/>
                <a:latin typeface="+mj-lt"/>
                <a:ea typeface="+mj-ea"/>
                <a:cs typeface="+mj-cs"/>
              </a:rPr>
              <a:t> No. 7 / 2004)</a:t>
            </a:r>
            <a:endParaRPr kumimoji="0" lang="id-ID" sz="30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tx2">
                  <a:lumMod val="25000"/>
                </a:schemeClr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4294967295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</p:spPr>
        <p:txBody>
          <a:bodyPr/>
          <a:lstStyle/>
          <a:p>
            <a:fld id="{7FA7E151-8BCB-4CA1-9B4A-C9B986393D8A}" type="slidenum">
              <a:rPr lang="id-ID" smtClean="0"/>
              <a:pPr/>
              <a:t>21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" y="1143000"/>
            <a:ext cx="8503920" cy="5334000"/>
          </a:xfrm>
        </p:spPr>
        <p:txBody>
          <a:bodyPr>
            <a:noAutofit/>
          </a:bodyPr>
          <a:lstStyle/>
          <a:p>
            <a:pPr>
              <a:buClr>
                <a:srgbClr val="FFFF00"/>
              </a:buClr>
              <a:buSzPct val="100000"/>
              <a:tabLst>
                <a:tab pos="2609850" algn="l"/>
                <a:tab pos="2952750" algn="l"/>
                <a:tab pos="3313113" algn="l"/>
              </a:tabLst>
            </a:pPr>
            <a:r>
              <a:rPr lang="id-ID" sz="2300" b="1" dirty="0" smtClean="0">
                <a:solidFill>
                  <a:srgbClr val="FFFF00"/>
                </a:solidFill>
              </a:rPr>
              <a:t>LAW NO. 41 / 1999</a:t>
            </a:r>
            <a:r>
              <a:rPr lang="id-ID" sz="2300" b="1" dirty="0" smtClean="0"/>
              <a:t>	:	FORESTRY</a:t>
            </a:r>
          </a:p>
          <a:p>
            <a:pPr>
              <a:buClr>
                <a:srgbClr val="FFFF00"/>
              </a:buClr>
              <a:buSzPct val="100000"/>
              <a:tabLst>
                <a:tab pos="2609850" algn="l"/>
                <a:tab pos="2952750" algn="l"/>
                <a:tab pos="3313113" algn="l"/>
              </a:tabLst>
            </a:pPr>
            <a:r>
              <a:rPr lang="id-ID" sz="2300" b="1" dirty="0" smtClean="0">
                <a:solidFill>
                  <a:srgbClr val="FFFF00"/>
                </a:solidFill>
              </a:rPr>
              <a:t>LAW NO. 7 / 2004	</a:t>
            </a:r>
            <a:r>
              <a:rPr lang="id-ID" sz="2300" b="1" dirty="0" smtClean="0"/>
              <a:t>	:	WATER RESOURCES</a:t>
            </a:r>
          </a:p>
          <a:p>
            <a:pPr>
              <a:buClr>
                <a:srgbClr val="FFFF00"/>
              </a:buClr>
              <a:buSzPct val="100000"/>
              <a:tabLst>
                <a:tab pos="2609850" algn="l"/>
                <a:tab pos="2952750" algn="l"/>
                <a:tab pos="3313113" algn="l"/>
              </a:tabLst>
            </a:pPr>
            <a:r>
              <a:rPr lang="id-ID" sz="2300" b="1" dirty="0" smtClean="0">
                <a:solidFill>
                  <a:srgbClr val="FFFF00"/>
                </a:solidFill>
              </a:rPr>
              <a:t>LAW NO. 26 / 2007</a:t>
            </a:r>
            <a:r>
              <a:rPr lang="id-ID" sz="2300" b="1" dirty="0" smtClean="0"/>
              <a:t>	: 	SPATIAL PLANNING</a:t>
            </a:r>
          </a:p>
          <a:p>
            <a:pPr>
              <a:buClr>
                <a:srgbClr val="FFFF00"/>
              </a:buClr>
              <a:buSzPct val="100000"/>
              <a:tabLst>
                <a:tab pos="2609850" algn="l"/>
                <a:tab pos="2952750" algn="l"/>
                <a:tab pos="3313113" algn="l"/>
              </a:tabLst>
            </a:pPr>
            <a:r>
              <a:rPr lang="id-ID" sz="2300" b="1" dirty="0" smtClean="0">
                <a:solidFill>
                  <a:srgbClr val="FFFF00"/>
                </a:solidFill>
              </a:rPr>
              <a:t>LAW NO. 27 / 2007</a:t>
            </a:r>
            <a:r>
              <a:rPr lang="id-ID" sz="2300" b="1" dirty="0" smtClean="0"/>
              <a:t>	: 	SMALL ISLAND AND COASTAL REGION</a:t>
            </a:r>
          </a:p>
          <a:p>
            <a:pPr>
              <a:buClr>
                <a:srgbClr val="FFFF00"/>
              </a:buClr>
              <a:buSzPct val="100000"/>
              <a:tabLst>
                <a:tab pos="2609850" algn="l"/>
                <a:tab pos="2952750" algn="l"/>
                <a:tab pos="3313113" algn="l"/>
              </a:tabLst>
            </a:pPr>
            <a:r>
              <a:rPr lang="id-ID" sz="2300" b="1" dirty="0" smtClean="0">
                <a:solidFill>
                  <a:srgbClr val="FFFF00"/>
                </a:solidFill>
              </a:rPr>
              <a:t>LAW NO. 32 / 2009</a:t>
            </a:r>
            <a:r>
              <a:rPr lang="id-ID" sz="2300" b="1" dirty="0" smtClean="0"/>
              <a:t>	:	ENVIRONMENTAL PROTECTION</a:t>
            </a:r>
          </a:p>
          <a:p>
            <a:pPr>
              <a:buClr>
                <a:srgbClr val="FFFF00"/>
              </a:buClr>
              <a:buSzPct val="100000"/>
              <a:tabLst>
                <a:tab pos="5657850" algn="l"/>
                <a:tab pos="5924550" algn="l"/>
                <a:tab pos="6461125" algn="l"/>
                <a:tab pos="6731000" algn="l"/>
              </a:tabLst>
            </a:pPr>
            <a:r>
              <a:rPr lang="id-ID" sz="2300" b="1" dirty="0" smtClean="0">
                <a:solidFill>
                  <a:srgbClr val="FFFF00"/>
                </a:solidFill>
              </a:rPr>
              <a:t>GOVERNMENT REGULATION NO. 42 / 2008 </a:t>
            </a:r>
            <a:r>
              <a:rPr lang="id-ID" sz="2300" b="1" dirty="0" smtClean="0"/>
              <a:t>	: 	WATER RESOURCES MANAGEMENT</a:t>
            </a:r>
          </a:p>
          <a:p>
            <a:pPr>
              <a:buClr>
                <a:srgbClr val="FFFF00"/>
              </a:buClr>
              <a:buSzPct val="100000"/>
              <a:tabLst>
                <a:tab pos="5657850" algn="l"/>
                <a:tab pos="5924550" algn="l"/>
                <a:tab pos="6461125" algn="l"/>
                <a:tab pos="6731000" algn="l"/>
              </a:tabLst>
            </a:pPr>
            <a:r>
              <a:rPr lang="id-ID" sz="2300" b="1" dirty="0" smtClean="0">
                <a:solidFill>
                  <a:srgbClr val="FFFF00"/>
                </a:solidFill>
              </a:rPr>
              <a:t>GOVERNMENT REGULATION NO. 43 / 2008 </a:t>
            </a:r>
            <a:r>
              <a:rPr lang="id-ID" sz="2300" b="1" dirty="0" smtClean="0"/>
              <a:t>	: 	GROUND WATER MANAGEMENT</a:t>
            </a:r>
          </a:p>
          <a:p>
            <a:pPr>
              <a:buClr>
                <a:srgbClr val="FFFF00"/>
              </a:buClr>
              <a:buSzPct val="100000"/>
              <a:tabLst>
                <a:tab pos="5657850" algn="l"/>
                <a:tab pos="5924550" algn="l"/>
                <a:tab pos="6461125" algn="l"/>
                <a:tab pos="6731000" algn="l"/>
              </a:tabLst>
            </a:pPr>
            <a:r>
              <a:rPr lang="id-ID" sz="2300" b="1" dirty="0" smtClean="0">
                <a:solidFill>
                  <a:srgbClr val="FFFF00"/>
                </a:solidFill>
              </a:rPr>
              <a:t>PRESIDENTIAL DECREE NO. 12 / 2012</a:t>
            </a:r>
            <a:r>
              <a:rPr lang="id-ID" sz="2300" b="1" dirty="0" smtClean="0"/>
              <a:t>	: 	RIVER BASIN</a:t>
            </a:r>
          </a:p>
          <a:p>
            <a:pPr>
              <a:buClr>
                <a:srgbClr val="FFFF00"/>
              </a:buClr>
              <a:buSzPct val="100000"/>
              <a:tabLst>
                <a:tab pos="5657850" algn="l"/>
                <a:tab pos="5924550" algn="l"/>
                <a:tab pos="6461125" algn="l"/>
                <a:tab pos="6731000" algn="l"/>
              </a:tabLst>
            </a:pPr>
            <a:r>
              <a:rPr lang="id-ID" sz="2300" b="1" dirty="0" smtClean="0">
                <a:solidFill>
                  <a:srgbClr val="FFFF00"/>
                </a:solidFill>
              </a:rPr>
              <a:t>PRESIDENTIAL DECREE NO. 26 / 2011</a:t>
            </a:r>
            <a:r>
              <a:rPr lang="id-ID" sz="2300" b="1" dirty="0" smtClean="0"/>
              <a:t>	: 	GROUND WATER BASIN</a:t>
            </a:r>
          </a:p>
          <a:p>
            <a:endParaRPr lang="id-ID" sz="2300" dirty="0" smtClean="0"/>
          </a:p>
          <a:p>
            <a:endParaRPr lang="id-ID" sz="23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57175"/>
            <a:ext cx="8534400" cy="758952"/>
          </a:xfrm>
        </p:spPr>
        <p:txBody>
          <a:bodyPr>
            <a:noAutofit/>
          </a:bodyPr>
          <a:lstStyle/>
          <a:p>
            <a:pPr algn="ctr"/>
            <a:r>
              <a:rPr lang="id-ID" sz="4400" b="1" dirty="0" smtClean="0">
                <a:solidFill>
                  <a:srgbClr val="FFFF00"/>
                </a:solidFill>
                <a:latin typeface="Copperplate Gothic Bold" pitchFamily="34" charset="0"/>
              </a:rPr>
              <a:t>BASIC  REGULATION</a:t>
            </a:r>
            <a:endParaRPr lang="id-ID" sz="4400" b="1" dirty="0">
              <a:solidFill>
                <a:srgbClr val="FFFF00"/>
              </a:solidFill>
              <a:latin typeface="Copperplate Gothic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42490" y="6098823"/>
            <a:ext cx="457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white"/>
                </a:solidFill>
                <a:latin typeface="Times New Roman" pitchFamily="18" charset="0"/>
              </a:rPr>
              <a:t>1</a:t>
            </a:r>
            <a:endParaRPr lang="en-US" dirty="0">
              <a:solidFill>
                <a:prstClr val="white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3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8" y="1600200"/>
            <a:ext cx="714375" cy="15430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d-ID" sz="1400" dirty="0" smtClean="0">
                <a:latin typeface="Arial Narrow" pitchFamily="34" charset="0"/>
              </a:rPr>
              <a:t>Gov Reg</a:t>
            </a:r>
            <a:r>
              <a:rPr lang="en-US" sz="1400" dirty="0" smtClean="0">
                <a:latin typeface="Arial Narrow" pitchFamily="34" charset="0"/>
              </a:rPr>
              <a:t>.</a:t>
            </a:r>
            <a:r>
              <a:rPr lang="id-ID" sz="1400" dirty="0" smtClean="0">
                <a:latin typeface="Arial Narrow" pitchFamily="34" charset="0"/>
              </a:rPr>
              <a:t> No</a:t>
            </a:r>
            <a:r>
              <a:rPr lang="en-US" sz="1400" dirty="0" smtClean="0">
                <a:latin typeface="Arial Narrow" pitchFamily="34" charset="0"/>
              </a:rPr>
              <a:t>.</a:t>
            </a:r>
            <a:r>
              <a:rPr lang="id-ID" sz="1400" dirty="0" smtClean="0">
                <a:latin typeface="Arial Narrow" pitchFamily="34" charset="0"/>
              </a:rPr>
              <a:t> 42</a:t>
            </a:r>
            <a:r>
              <a:rPr lang="en-US" sz="1400" dirty="0" smtClean="0">
                <a:latin typeface="Arial Narrow" pitchFamily="34" charset="0"/>
              </a:rPr>
              <a:t> /2008</a:t>
            </a:r>
            <a:r>
              <a:rPr lang="id-ID" sz="1400" dirty="0" smtClean="0">
                <a:latin typeface="Arial Narrow" pitchFamily="34" charset="0"/>
              </a:rPr>
              <a:t> </a:t>
            </a:r>
            <a:r>
              <a:rPr lang="en-US" sz="1400" dirty="0" smtClean="0">
                <a:latin typeface="Arial Narrow" pitchFamily="34" charset="0"/>
              </a:rPr>
              <a:t>on</a:t>
            </a:r>
            <a:r>
              <a:rPr lang="id-ID" sz="1400" dirty="0" smtClean="0">
                <a:latin typeface="Arial Narrow" pitchFamily="34" charset="0"/>
              </a:rPr>
              <a:t> WRM</a:t>
            </a:r>
            <a:endParaRPr lang="id-ID" sz="1400" dirty="0">
              <a:latin typeface="Arial Narrow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57250" y="1643063"/>
            <a:ext cx="928688" cy="1071562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1400" dirty="0">
                <a:solidFill>
                  <a:prstClr val="black"/>
                </a:solidFill>
              </a:rPr>
              <a:t>Final Draft</a:t>
            </a:r>
            <a:r>
              <a:rPr lang="id-ID" sz="1400" dirty="0">
                <a:solidFill>
                  <a:prstClr val="black"/>
                </a:solidFill>
              </a:rPr>
              <a:t> Gov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  <a:r>
              <a:rPr lang="id-ID" sz="1400" dirty="0">
                <a:solidFill>
                  <a:prstClr val="black"/>
                </a:solidFill>
              </a:rPr>
              <a:t> Reg </a:t>
            </a:r>
            <a:r>
              <a:rPr lang="en-US" sz="1400" dirty="0">
                <a:solidFill>
                  <a:prstClr val="black"/>
                </a:solidFill>
              </a:rPr>
              <a:t>on</a:t>
            </a:r>
            <a:r>
              <a:rPr lang="id-ID" sz="1400" dirty="0">
                <a:solidFill>
                  <a:prstClr val="black"/>
                </a:solidFill>
              </a:rPr>
              <a:t> Swamp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57375" y="1600200"/>
            <a:ext cx="928688" cy="11144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id-ID" sz="1400" dirty="0">
                <a:solidFill>
                  <a:prstClr val="black"/>
                </a:solidFill>
              </a:rPr>
              <a:t>Gov Reg No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  <a:r>
              <a:rPr lang="id-ID" sz="1400" dirty="0">
                <a:solidFill>
                  <a:prstClr val="black"/>
                </a:solidFill>
              </a:rPr>
              <a:t> 38</a:t>
            </a:r>
            <a:r>
              <a:rPr lang="en-US" sz="1400" dirty="0">
                <a:solidFill>
                  <a:prstClr val="black"/>
                </a:solidFill>
              </a:rPr>
              <a:t>/2011</a:t>
            </a:r>
            <a:r>
              <a:rPr lang="id-ID" sz="1400" dirty="0">
                <a:solidFill>
                  <a:prstClr val="black"/>
                </a:solidFill>
              </a:rPr>
              <a:t> </a:t>
            </a:r>
            <a:r>
              <a:rPr lang="en-US" sz="1400" dirty="0">
                <a:solidFill>
                  <a:prstClr val="black"/>
                </a:solidFill>
              </a:rPr>
              <a:t>on </a:t>
            </a:r>
            <a:r>
              <a:rPr lang="id-ID" sz="1400" dirty="0">
                <a:solidFill>
                  <a:prstClr val="black"/>
                </a:solidFill>
              </a:rPr>
              <a:t>River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857500" y="1643063"/>
            <a:ext cx="928688" cy="1285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id-ID" sz="1400" dirty="0">
                <a:solidFill>
                  <a:prstClr val="black"/>
                </a:solidFill>
              </a:rPr>
              <a:t>Gov Reg No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  <a:r>
              <a:rPr lang="id-ID" sz="1400" dirty="0">
                <a:solidFill>
                  <a:prstClr val="black"/>
                </a:solidFill>
              </a:rPr>
              <a:t> 43</a:t>
            </a:r>
            <a:r>
              <a:rPr lang="en-US" sz="1400" dirty="0">
                <a:solidFill>
                  <a:prstClr val="black"/>
                </a:solidFill>
              </a:rPr>
              <a:t>/2011</a:t>
            </a:r>
            <a:r>
              <a:rPr lang="id-ID" sz="1400" dirty="0">
                <a:solidFill>
                  <a:prstClr val="black"/>
                </a:solidFill>
              </a:rPr>
              <a:t> </a:t>
            </a:r>
            <a:r>
              <a:rPr lang="en-US" sz="1400" dirty="0">
                <a:solidFill>
                  <a:prstClr val="black"/>
                </a:solidFill>
              </a:rPr>
              <a:t>on </a:t>
            </a:r>
            <a:r>
              <a:rPr lang="id-ID" sz="1400" dirty="0">
                <a:solidFill>
                  <a:prstClr val="black"/>
                </a:solidFill>
              </a:rPr>
              <a:t>Ground Water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963988" y="1647825"/>
            <a:ext cx="1073150" cy="7810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id-ID" sz="1400" dirty="0">
                <a:solidFill>
                  <a:prstClr val="black"/>
                </a:solidFill>
              </a:rPr>
              <a:t>Gov Reg No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  <a:r>
              <a:rPr lang="id-ID" sz="1400" dirty="0">
                <a:solidFill>
                  <a:prstClr val="black"/>
                </a:solidFill>
              </a:rPr>
              <a:t> 20/2006 </a:t>
            </a:r>
            <a:r>
              <a:rPr lang="en-US" sz="1400" dirty="0">
                <a:solidFill>
                  <a:prstClr val="black"/>
                </a:solidFill>
              </a:rPr>
              <a:t>on </a:t>
            </a:r>
            <a:r>
              <a:rPr lang="id-ID" sz="1400" dirty="0">
                <a:solidFill>
                  <a:prstClr val="black"/>
                </a:solidFill>
              </a:rPr>
              <a:t>Irrigation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145088" y="1647825"/>
            <a:ext cx="1000125" cy="1143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id-ID" sz="1400" dirty="0">
                <a:solidFill>
                  <a:prstClr val="black"/>
                </a:solidFill>
              </a:rPr>
              <a:t>Gov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  <a:r>
              <a:rPr lang="id-ID" sz="1400" dirty="0">
                <a:solidFill>
                  <a:prstClr val="black"/>
                </a:solidFill>
              </a:rPr>
              <a:t> Reg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  <a:r>
              <a:rPr lang="id-ID" sz="1400" dirty="0">
                <a:solidFill>
                  <a:prstClr val="black"/>
                </a:solidFill>
              </a:rPr>
              <a:t> No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  <a:r>
              <a:rPr lang="id-ID" sz="1400" dirty="0">
                <a:solidFill>
                  <a:prstClr val="black"/>
                </a:solidFill>
              </a:rPr>
              <a:t> 16/2005 </a:t>
            </a:r>
            <a:r>
              <a:rPr lang="en-US" sz="1400" dirty="0">
                <a:solidFill>
                  <a:prstClr val="black"/>
                </a:solidFill>
              </a:rPr>
              <a:t>on</a:t>
            </a:r>
            <a:r>
              <a:rPr lang="id-ID" sz="1400" dirty="0">
                <a:solidFill>
                  <a:prstClr val="black"/>
                </a:solidFill>
              </a:rPr>
              <a:t> Drinking Water Supply System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272213" y="1714500"/>
            <a:ext cx="871537" cy="114300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1400" dirty="0">
                <a:solidFill>
                  <a:prstClr val="black"/>
                </a:solidFill>
              </a:rPr>
              <a:t>Final </a:t>
            </a:r>
            <a:r>
              <a:rPr lang="id-ID" sz="1400" dirty="0">
                <a:solidFill>
                  <a:prstClr val="black"/>
                </a:solidFill>
              </a:rPr>
              <a:t>Draft Gov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  <a:r>
              <a:rPr lang="id-ID" sz="1400" dirty="0">
                <a:solidFill>
                  <a:prstClr val="black"/>
                </a:solidFill>
              </a:rPr>
              <a:t> Reg </a:t>
            </a:r>
            <a:r>
              <a:rPr lang="en-US" sz="1400" dirty="0">
                <a:solidFill>
                  <a:prstClr val="black"/>
                </a:solidFill>
              </a:rPr>
              <a:t>on W</a:t>
            </a:r>
            <a:r>
              <a:rPr lang="id-ID" sz="1400" dirty="0">
                <a:solidFill>
                  <a:prstClr val="black"/>
                </a:solidFill>
              </a:rPr>
              <a:t>ater Use Right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8072438" y="1643063"/>
            <a:ext cx="1000125" cy="10715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id-ID" sz="1400" dirty="0">
                <a:solidFill>
                  <a:prstClr val="black"/>
                </a:solidFill>
              </a:rPr>
              <a:t>Gov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  <a:r>
              <a:rPr lang="id-ID" sz="1400" dirty="0">
                <a:solidFill>
                  <a:prstClr val="black"/>
                </a:solidFill>
              </a:rPr>
              <a:t> Reg No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  <a:r>
              <a:rPr lang="id-ID" sz="1400" dirty="0">
                <a:solidFill>
                  <a:prstClr val="black"/>
                </a:solidFill>
              </a:rPr>
              <a:t> 37</a:t>
            </a:r>
            <a:r>
              <a:rPr lang="en-US" sz="1400" dirty="0">
                <a:solidFill>
                  <a:prstClr val="black"/>
                </a:solidFill>
              </a:rPr>
              <a:t>/</a:t>
            </a:r>
            <a:r>
              <a:rPr lang="id-ID" sz="1400" dirty="0">
                <a:solidFill>
                  <a:prstClr val="black"/>
                </a:solidFill>
              </a:rPr>
              <a:t>2010 about Dam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285875" y="714375"/>
            <a:ext cx="5214938" cy="64293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id-ID" sz="2800" b="1" dirty="0">
                <a:solidFill>
                  <a:prstClr val="black"/>
                </a:solidFill>
              </a:rPr>
              <a:t>Water Resources Law No. 7/2004</a:t>
            </a:r>
          </a:p>
        </p:txBody>
      </p:sp>
      <p:cxnSp>
        <p:nvCxnSpPr>
          <p:cNvPr id="15" name="Straight Arrow Connector 14"/>
          <p:cNvCxnSpPr>
            <a:stCxn id="13" idx="2"/>
          </p:cNvCxnSpPr>
          <p:nvPr/>
        </p:nvCxnSpPr>
        <p:spPr>
          <a:xfrm rot="5400000">
            <a:off x="1873250" y="3340101"/>
            <a:ext cx="4002087" cy="36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/>
          <p:cNvSpPr txBox="1">
            <a:spLocks/>
          </p:cNvSpPr>
          <p:nvPr/>
        </p:nvSpPr>
        <p:spPr>
          <a:xfrm>
            <a:off x="714375" y="3429000"/>
            <a:ext cx="1214438" cy="14287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1400" dirty="0">
                <a:solidFill>
                  <a:prstClr val="black"/>
                </a:solidFill>
                <a:latin typeface="Arial Narrow" pitchFamily="34" charset="0"/>
              </a:rPr>
              <a:t>Presidential</a:t>
            </a:r>
          </a:p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id-ID" sz="1400" dirty="0">
                <a:solidFill>
                  <a:prstClr val="black"/>
                </a:solidFill>
                <a:latin typeface="Arial Narrow" pitchFamily="34" charset="0"/>
              </a:rPr>
              <a:t>Decree </a:t>
            </a:r>
            <a:r>
              <a:rPr lang="en-US" sz="1400" dirty="0">
                <a:solidFill>
                  <a:prstClr val="black"/>
                </a:solidFill>
                <a:latin typeface="Arial Narrow" pitchFamily="34" charset="0"/>
              </a:rPr>
              <a:t>No.06/2009 on </a:t>
            </a:r>
            <a:r>
              <a:rPr lang="id-ID" sz="1400" dirty="0">
                <a:solidFill>
                  <a:prstClr val="black"/>
                </a:solidFill>
                <a:latin typeface="Arial Narrow" pitchFamily="34" charset="0"/>
              </a:rPr>
              <a:t>National Water Resources Council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2071688" y="3429000"/>
            <a:ext cx="1143000" cy="1285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id-ID" sz="1400" dirty="0">
                <a:solidFill>
                  <a:prstClr val="black"/>
                </a:solidFill>
                <a:latin typeface="Arial Narrow" pitchFamily="34" charset="0"/>
              </a:rPr>
              <a:t>Pres Reg No</a:t>
            </a:r>
            <a:r>
              <a:rPr lang="en-US" sz="1400" dirty="0">
                <a:solidFill>
                  <a:prstClr val="black"/>
                </a:solidFill>
                <a:latin typeface="Arial Narrow" pitchFamily="34" charset="0"/>
              </a:rPr>
              <a:t>.</a:t>
            </a:r>
            <a:r>
              <a:rPr lang="id-ID" sz="1400" dirty="0">
                <a:solidFill>
                  <a:prstClr val="black"/>
                </a:solidFill>
                <a:latin typeface="Arial Narrow" pitchFamily="34" charset="0"/>
              </a:rPr>
              <a:t> 12</a:t>
            </a:r>
            <a:r>
              <a:rPr lang="en-US" sz="1400" dirty="0">
                <a:solidFill>
                  <a:prstClr val="black"/>
                </a:solidFill>
                <a:latin typeface="Arial Narrow" pitchFamily="34" charset="0"/>
              </a:rPr>
              <a:t>/</a:t>
            </a:r>
            <a:r>
              <a:rPr lang="id-ID" sz="1400" dirty="0">
                <a:solidFill>
                  <a:prstClr val="black"/>
                </a:solidFill>
                <a:latin typeface="Arial Narrow" pitchFamily="34" charset="0"/>
              </a:rPr>
              <a:t> 2008 </a:t>
            </a:r>
            <a:r>
              <a:rPr lang="en-US" sz="1400" dirty="0">
                <a:solidFill>
                  <a:prstClr val="black"/>
                </a:solidFill>
                <a:latin typeface="Arial Narrow" pitchFamily="34" charset="0"/>
              </a:rPr>
              <a:t>on </a:t>
            </a:r>
            <a:r>
              <a:rPr lang="id-ID" sz="1400" dirty="0">
                <a:solidFill>
                  <a:prstClr val="black"/>
                </a:solidFill>
                <a:latin typeface="Arial Narrow" pitchFamily="34" charset="0"/>
              </a:rPr>
              <a:t>Water Resources Council</a:t>
            </a: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4357688" y="3429000"/>
            <a:ext cx="1143000" cy="1285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id-ID" sz="1400" dirty="0">
                <a:solidFill>
                  <a:prstClr val="black"/>
                </a:solidFill>
                <a:latin typeface="Arial Narrow" pitchFamily="34" charset="0"/>
              </a:rPr>
              <a:t>Pres</a:t>
            </a:r>
            <a:r>
              <a:rPr lang="en-US" sz="1400" dirty="0" err="1">
                <a:solidFill>
                  <a:prstClr val="black"/>
                </a:solidFill>
                <a:latin typeface="Arial Narrow" pitchFamily="34" charset="0"/>
              </a:rPr>
              <a:t>idential</a:t>
            </a:r>
            <a:r>
              <a:rPr lang="id-ID" sz="1400" dirty="0">
                <a:solidFill>
                  <a:prstClr val="black"/>
                </a:solidFill>
                <a:latin typeface="Arial Narrow" pitchFamily="34" charset="0"/>
              </a:rPr>
              <a:t> Decree </a:t>
            </a:r>
            <a:r>
              <a:rPr lang="en-US" sz="1400" dirty="0">
                <a:solidFill>
                  <a:prstClr val="black"/>
                </a:solidFill>
                <a:latin typeface="Arial Narrow" pitchFamily="34" charset="0"/>
              </a:rPr>
              <a:t>12/2012 on </a:t>
            </a:r>
            <a:r>
              <a:rPr lang="id-ID" sz="1400" dirty="0">
                <a:solidFill>
                  <a:prstClr val="black"/>
                </a:solidFill>
                <a:latin typeface="Arial Narrow" pitchFamily="34" charset="0"/>
              </a:rPr>
              <a:t>River Basin Territories</a:t>
            </a: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5629275" y="3429000"/>
            <a:ext cx="1285875" cy="10001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id-ID" sz="1400" dirty="0">
                <a:solidFill>
                  <a:prstClr val="black"/>
                </a:solidFill>
                <a:latin typeface="Arial Narrow" pitchFamily="34" charset="0"/>
              </a:rPr>
              <a:t>Pres</a:t>
            </a:r>
            <a:r>
              <a:rPr lang="en-US" sz="1400" dirty="0">
                <a:solidFill>
                  <a:prstClr val="black"/>
                </a:solidFill>
                <a:latin typeface="Arial Narrow" pitchFamily="34" charset="0"/>
              </a:rPr>
              <a:t>.</a:t>
            </a:r>
            <a:r>
              <a:rPr lang="id-ID" sz="1400" dirty="0">
                <a:solidFill>
                  <a:prstClr val="black"/>
                </a:solidFill>
                <a:latin typeface="Arial Narrow" pitchFamily="34" charset="0"/>
              </a:rPr>
              <a:t> Decree</a:t>
            </a:r>
            <a:r>
              <a:rPr lang="en-US" sz="1400" dirty="0">
                <a:solidFill>
                  <a:prstClr val="black"/>
                </a:solidFill>
                <a:latin typeface="Arial Narrow" pitchFamily="34" charset="0"/>
              </a:rPr>
              <a:t> No.26/2011</a:t>
            </a:r>
            <a:r>
              <a:rPr lang="id-ID" sz="1400" dirty="0">
                <a:solidFill>
                  <a:prstClr val="black"/>
                </a:solidFill>
                <a:latin typeface="Arial Narrow" pitchFamily="34" charset="0"/>
              </a:rPr>
              <a:t>  </a:t>
            </a:r>
            <a:r>
              <a:rPr lang="en-US" sz="1400" dirty="0">
                <a:solidFill>
                  <a:prstClr val="black"/>
                </a:solidFill>
                <a:latin typeface="Arial Narrow" pitchFamily="34" charset="0"/>
              </a:rPr>
              <a:t>on </a:t>
            </a:r>
            <a:r>
              <a:rPr lang="id-ID" sz="1400" dirty="0">
                <a:solidFill>
                  <a:prstClr val="black"/>
                </a:solidFill>
                <a:latin typeface="Arial Narrow" pitchFamily="34" charset="0"/>
              </a:rPr>
              <a:t>Ground </a:t>
            </a:r>
            <a:r>
              <a:rPr lang="en-US" sz="1400" dirty="0">
                <a:solidFill>
                  <a:prstClr val="black"/>
                </a:solidFill>
                <a:latin typeface="Arial Narrow" pitchFamily="34" charset="0"/>
              </a:rPr>
              <a:t>W</a:t>
            </a:r>
            <a:r>
              <a:rPr lang="id-ID" sz="1400" dirty="0">
                <a:solidFill>
                  <a:prstClr val="black"/>
                </a:solidFill>
                <a:latin typeface="Arial Narrow" pitchFamily="34" charset="0"/>
              </a:rPr>
              <a:t>ater Basin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1285875" y="3143250"/>
            <a:ext cx="49863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endCxn id="16" idx="0"/>
          </p:cNvCxnSpPr>
          <p:nvPr/>
        </p:nvCxnSpPr>
        <p:spPr>
          <a:xfrm rot="16200000" flipH="1">
            <a:off x="1160463" y="3268662"/>
            <a:ext cx="285750" cy="34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endCxn id="17" idx="0"/>
          </p:cNvCxnSpPr>
          <p:nvPr/>
        </p:nvCxnSpPr>
        <p:spPr>
          <a:xfrm rot="5400000">
            <a:off x="2500313" y="3286125"/>
            <a:ext cx="2857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endCxn id="18" idx="0"/>
          </p:cNvCxnSpPr>
          <p:nvPr/>
        </p:nvCxnSpPr>
        <p:spPr>
          <a:xfrm>
            <a:off x="4787900" y="3143250"/>
            <a:ext cx="141288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endCxn id="19" idx="0"/>
          </p:cNvCxnSpPr>
          <p:nvPr/>
        </p:nvCxnSpPr>
        <p:spPr>
          <a:xfrm rot="5400000">
            <a:off x="6129338" y="3286125"/>
            <a:ext cx="2857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Content Placeholder 2"/>
          <p:cNvSpPr txBox="1">
            <a:spLocks/>
          </p:cNvSpPr>
          <p:nvPr/>
        </p:nvSpPr>
        <p:spPr>
          <a:xfrm>
            <a:off x="2214563" y="5357813"/>
            <a:ext cx="3286125" cy="8572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id-ID" sz="1400" dirty="0">
                <a:solidFill>
                  <a:prstClr val="black"/>
                </a:solidFill>
                <a:latin typeface="Arial Narrow" pitchFamily="34" charset="0"/>
              </a:rPr>
              <a:t>Min</a:t>
            </a:r>
            <a:r>
              <a:rPr lang="en-US" sz="1400" dirty="0" err="1">
                <a:solidFill>
                  <a:prstClr val="black"/>
                </a:solidFill>
                <a:latin typeface="Arial Narrow" pitchFamily="34" charset="0"/>
              </a:rPr>
              <a:t>ister</a:t>
            </a:r>
            <a:r>
              <a:rPr lang="id-ID" sz="1400" dirty="0">
                <a:solidFill>
                  <a:prstClr val="black"/>
                </a:solidFill>
                <a:latin typeface="Arial Narrow" pitchFamily="34" charset="0"/>
              </a:rPr>
              <a:t> Regulation No 4/PRT/M/2008 about Manual of Establishment Coordination Team for WRM and National Water Resources Council.</a:t>
            </a:r>
          </a:p>
        </p:txBody>
      </p:sp>
      <p:cxnSp>
        <p:nvCxnSpPr>
          <p:cNvPr id="51" name="Straight Connector 50"/>
          <p:cNvCxnSpPr/>
          <p:nvPr/>
        </p:nvCxnSpPr>
        <p:spPr>
          <a:xfrm>
            <a:off x="428625" y="1428750"/>
            <a:ext cx="814387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endCxn id="3" idx="0"/>
          </p:cNvCxnSpPr>
          <p:nvPr/>
        </p:nvCxnSpPr>
        <p:spPr>
          <a:xfrm rot="5400000">
            <a:off x="342900" y="1514475"/>
            <a:ext cx="1714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endCxn id="12" idx="0"/>
          </p:cNvCxnSpPr>
          <p:nvPr/>
        </p:nvCxnSpPr>
        <p:spPr>
          <a:xfrm rot="5400000">
            <a:off x="8465343" y="1535907"/>
            <a:ext cx="21431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Content Placeholder 2"/>
          <p:cNvSpPr txBox="1">
            <a:spLocks/>
          </p:cNvSpPr>
          <p:nvPr/>
        </p:nvSpPr>
        <p:spPr>
          <a:xfrm>
            <a:off x="0" y="0"/>
            <a:ext cx="8072438" cy="5715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id-ID" sz="3600" b="1" dirty="0">
                <a:solidFill>
                  <a:prstClr val="black"/>
                </a:solidFill>
              </a:rPr>
              <a:t>FAMILY TREE OF WATER RESOURCES LAW</a:t>
            </a: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7251700" y="1790700"/>
            <a:ext cx="820738" cy="114300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sz="1400" dirty="0">
                <a:solidFill>
                  <a:prstClr val="black"/>
                </a:solidFill>
              </a:rPr>
              <a:t>Final </a:t>
            </a:r>
            <a:r>
              <a:rPr lang="id-ID" sz="1400" dirty="0">
                <a:solidFill>
                  <a:prstClr val="black"/>
                </a:solidFill>
              </a:rPr>
              <a:t>Draft Gov</a:t>
            </a:r>
            <a:r>
              <a:rPr lang="en-US" sz="1400" dirty="0">
                <a:solidFill>
                  <a:prstClr val="black"/>
                </a:solidFill>
              </a:rPr>
              <a:t>.</a:t>
            </a:r>
            <a:r>
              <a:rPr lang="id-ID" sz="1400" dirty="0">
                <a:solidFill>
                  <a:prstClr val="black"/>
                </a:solidFill>
              </a:rPr>
              <a:t> Reg </a:t>
            </a:r>
            <a:r>
              <a:rPr lang="en-US" sz="1400" dirty="0">
                <a:solidFill>
                  <a:prstClr val="black"/>
                </a:solidFill>
              </a:rPr>
              <a:t>on Lake</a:t>
            </a:r>
            <a:endParaRPr lang="id-ID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5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0" dur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6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49" grpId="0" animBg="1"/>
      <p:bldP spid="70" grpId="0" animBg="1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2049374"/>
            <a:ext cx="352904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Information</a:t>
            </a:r>
            <a:r>
              <a:rPr lang="en-US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 </a:t>
            </a:r>
            <a:r>
              <a:rPr lang="en-US" sz="1600" kern="0" dirty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:</a:t>
            </a:r>
          </a:p>
          <a:p>
            <a:pPr marL="1260475" indent="-1260475" fontAlgn="auto">
              <a:spcBef>
                <a:spcPts val="0"/>
              </a:spcBef>
              <a:spcAft>
                <a:spcPts val="0"/>
              </a:spcAft>
              <a:tabLst>
                <a:tab pos="1071563" algn="l"/>
              </a:tabLst>
              <a:defRPr/>
            </a:pPr>
            <a:r>
              <a:rPr lang="id-ID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C</a:t>
            </a:r>
            <a:r>
              <a:rPr lang="en-US" sz="1600" kern="0" dirty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	= 	</a:t>
            </a:r>
            <a:r>
              <a:rPr lang="id-ID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Water Resources Conservation</a:t>
            </a:r>
            <a:endParaRPr lang="en-US" sz="1600" kern="0" dirty="0">
              <a:ln w="10160">
                <a:noFill/>
                <a:prstDash val="solid"/>
              </a:ln>
              <a:solidFill>
                <a:schemeClr val="tx2"/>
              </a:solidFill>
            </a:endParaRPr>
          </a:p>
          <a:p>
            <a:pPr marL="1260475" indent="-1260475" fontAlgn="auto">
              <a:spcBef>
                <a:spcPts val="0"/>
              </a:spcBef>
              <a:spcAft>
                <a:spcPts val="0"/>
              </a:spcAft>
              <a:tabLst>
                <a:tab pos="1071563" algn="l"/>
              </a:tabLst>
              <a:defRPr/>
            </a:pPr>
            <a:r>
              <a:rPr lang="id-ID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U</a:t>
            </a:r>
            <a:r>
              <a:rPr lang="en-US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 </a:t>
            </a:r>
            <a:r>
              <a:rPr lang="en-US" sz="1600" kern="0" dirty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	= 	</a:t>
            </a:r>
            <a:r>
              <a:rPr lang="id-ID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Water Resources Utilization</a:t>
            </a:r>
            <a:endParaRPr lang="en-US" sz="1600" kern="0" dirty="0">
              <a:ln w="10160">
                <a:noFill/>
                <a:prstDash val="solid"/>
              </a:ln>
              <a:solidFill>
                <a:schemeClr val="tx2"/>
              </a:solidFill>
            </a:endParaRPr>
          </a:p>
          <a:p>
            <a:pPr marL="1260475" indent="-1260475" fontAlgn="auto">
              <a:spcBef>
                <a:spcPts val="0"/>
              </a:spcBef>
              <a:spcAft>
                <a:spcPts val="0"/>
              </a:spcAft>
              <a:tabLst>
                <a:tab pos="1071563" algn="l"/>
              </a:tabLst>
              <a:defRPr/>
            </a:pPr>
            <a:r>
              <a:rPr lang="en-US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D</a:t>
            </a:r>
            <a:r>
              <a:rPr lang="id-ID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P</a:t>
            </a:r>
            <a:r>
              <a:rPr lang="en-US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 </a:t>
            </a:r>
            <a:r>
              <a:rPr lang="en-US" sz="1600" kern="0" dirty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	= 	</a:t>
            </a:r>
            <a:r>
              <a:rPr lang="id-ID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Control of Water Destructive Potential</a:t>
            </a:r>
            <a:endParaRPr lang="en-US" sz="1600" kern="0" dirty="0">
              <a:ln w="10160">
                <a:noFill/>
                <a:prstDash val="solid"/>
              </a:ln>
              <a:solidFill>
                <a:schemeClr val="tx2"/>
              </a:solidFill>
            </a:endParaRPr>
          </a:p>
          <a:p>
            <a:pPr marL="1260475" indent="-1260475" fontAlgn="auto">
              <a:spcBef>
                <a:spcPts val="0"/>
              </a:spcBef>
              <a:spcAft>
                <a:spcPts val="0"/>
              </a:spcAft>
              <a:tabLst>
                <a:tab pos="1071563" algn="l"/>
              </a:tabLst>
              <a:defRPr/>
            </a:pPr>
            <a:r>
              <a:rPr lang="en-US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P</a:t>
            </a:r>
            <a:r>
              <a:rPr lang="id-ID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R</a:t>
            </a:r>
            <a:r>
              <a:rPr lang="en-US" sz="1600" kern="0" dirty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	= 	</a:t>
            </a:r>
            <a:r>
              <a:rPr lang="id-ID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Public </a:t>
            </a:r>
            <a:r>
              <a:rPr lang="en-US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R</a:t>
            </a:r>
            <a:r>
              <a:rPr lang="id-ID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ole</a:t>
            </a:r>
            <a:endParaRPr lang="en-US" sz="1600" kern="0" dirty="0">
              <a:ln w="10160">
                <a:noFill/>
                <a:prstDash val="solid"/>
              </a:ln>
              <a:solidFill>
                <a:schemeClr val="tx2"/>
              </a:solidFill>
            </a:endParaRPr>
          </a:p>
          <a:p>
            <a:pPr marL="1260475" indent="-1260475" fontAlgn="auto">
              <a:spcBef>
                <a:spcPts val="0"/>
              </a:spcBef>
              <a:spcAft>
                <a:spcPts val="0"/>
              </a:spcAft>
              <a:tabLst>
                <a:tab pos="1071563" algn="l"/>
              </a:tabLst>
              <a:defRPr/>
            </a:pPr>
            <a:r>
              <a:rPr lang="id-ID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WR-</a:t>
            </a:r>
            <a:r>
              <a:rPr lang="en-US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DI</a:t>
            </a:r>
            <a:r>
              <a:rPr lang="id-ID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S </a:t>
            </a:r>
            <a:r>
              <a:rPr lang="en-US" sz="1600" kern="0" dirty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	= 	</a:t>
            </a:r>
            <a:r>
              <a:rPr lang="id-ID" sz="1600" kern="0" dirty="0" smtClean="0">
                <a:ln w="10160">
                  <a:noFill/>
                  <a:prstDash val="solid"/>
                </a:ln>
                <a:solidFill>
                  <a:schemeClr val="tx2"/>
                </a:solidFill>
              </a:rPr>
              <a:t>Water Resources Data and Information System</a:t>
            </a:r>
            <a:endParaRPr lang="en-US" sz="1600" kern="0" dirty="0">
              <a:ln w="10160">
                <a:noFill/>
                <a:prstDash val="solid"/>
              </a:ln>
              <a:solidFill>
                <a:schemeClr val="tx2"/>
              </a:solidFill>
            </a:endParaRPr>
          </a:p>
        </p:txBody>
      </p:sp>
      <p:grpSp>
        <p:nvGrpSpPr>
          <p:cNvPr id="2" name="Group 15"/>
          <p:cNvGrpSpPr/>
          <p:nvPr/>
        </p:nvGrpSpPr>
        <p:grpSpPr>
          <a:xfrm>
            <a:off x="3886208" y="1066800"/>
            <a:ext cx="4934137" cy="4954080"/>
            <a:chOff x="3963251" y="806772"/>
            <a:chExt cx="5643604" cy="5666416"/>
          </a:xfrm>
        </p:grpSpPr>
        <p:graphicFrame>
          <p:nvGraphicFramePr>
            <p:cNvPr id="6" name="Diagram 5"/>
            <p:cNvGraphicFramePr/>
            <p:nvPr/>
          </p:nvGraphicFramePr>
          <p:xfrm>
            <a:off x="3963251" y="806772"/>
            <a:ext cx="5643604" cy="400055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7" name="Left-Right Arrow 4"/>
            <p:cNvSpPr/>
            <p:nvPr/>
          </p:nvSpPr>
          <p:spPr>
            <a:xfrm rot="16200000">
              <a:off x="5539247" y="2941323"/>
              <a:ext cx="225606" cy="111631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>
                <a:rot lat="0" lon="0" rev="7500000"/>
              </a:lightRig>
            </a:scene3d>
            <a:sp3d z="-70000"/>
          </p:spPr>
          <p:txBody>
            <a:bodyPr lIns="0" tIns="0" rIns="0" bIns="0" anchor="ctr"/>
            <a:lstStyle/>
            <a:p>
              <a:pPr algn="ctr" defTabSz="400050">
                <a:lnSpc>
                  <a:spcPct val="90000"/>
                </a:lnSpc>
                <a:spcAft>
                  <a:spcPct val="35000"/>
                </a:spcAft>
              </a:pPr>
              <a:endParaRPr lang="id-ID" sz="9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8" name="Left-Right Arrow 7"/>
            <p:cNvSpPr/>
            <p:nvPr/>
          </p:nvSpPr>
          <p:spPr>
            <a:xfrm rot="18092095">
              <a:off x="5097119" y="2639421"/>
              <a:ext cx="1575976" cy="248071"/>
            </a:xfrm>
            <a:prstGeom prst="leftRightArrow">
              <a:avLst/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9" name="Left-Right Arrow 8"/>
            <p:cNvSpPr/>
            <p:nvPr/>
          </p:nvSpPr>
          <p:spPr>
            <a:xfrm rot="3444368">
              <a:off x="7004117" y="2624983"/>
              <a:ext cx="1575976" cy="248071"/>
            </a:xfrm>
            <a:prstGeom prst="leftRightArrow">
              <a:avLst/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25400" h="88900"/>
              <a:bevelB w="0" h="101600"/>
            </a:sp3d>
          </p:spPr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0" name="Left-Right Arrow 9"/>
            <p:cNvSpPr/>
            <p:nvPr/>
          </p:nvSpPr>
          <p:spPr>
            <a:xfrm>
              <a:off x="6033434" y="4197229"/>
              <a:ext cx="1612457" cy="242457"/>
            </a:xfrm>
            <a:prstGeom prst="leftRightArrow">
              <a:avLst/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anchor="ctr"/>
            <a:lstStyle/>
            <a:p>
              <a:pPr algn="ctr"/>
              <a:endParaRPr lang="id-ID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550286" y="4894482"/>
              <a:ext cx="4533630" cy="857281"/>
            </a:xfrm>
            <a:prstGeom prst="rect">
              <a:avLst/>
            </a:prstGeom>
            <a:solidFill>
              <a:srgbClr val="8064A2">
                <a:lumMod val="75000"/>
                <a:alpha val="80000"/>
              </a:srgbClr>
            </a:solidFill>
            <a:ln w="25400" cap="flat" cmpd="sng" algn="ctr">
              <a:noFill/>
              <a:prstDash val="solid"/>
            </a:ln>
            <a:effectLst>
              <a:outerShdw blurRad="355600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b="1" kern="0" dirty="0" smtClean="0">
                  <a:solidFill>
                    <a:sysClr val="window" lastClr="FFFFFF"/>
                  </a:solidFill>
                  <a:latin typeface="Arial Narrow" pitchFamily="34" charset="0"/>
                  <a:cs typeface="+mn-cs"/>
                </a:rPr>
                <a:t>Process of Water Resources Management</a:t>
              </a:r>
              <a:endParaRPr lang="id-ID" b="1" kern="0" dirty="0">
                <a:solidFill>
                  <a:sysClr val="window" lastClr="FFFFFF"/>
                </a:solidFill>
                <a:latin typeface="Arial Narrow" pitchFamily="34" charset="0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1200" kern="0" dirty="0" smtClean="0">
                  <a:solidFill>
                    <a:sysClr val="window" lastClr="FFFFFF"/>
                  </a:solidFill>
                  <a:latin typeface="Arial Narrow" pitchFamily="34" charset="0"/>
                  <a:cs typeface="+mn-cs"/>
                </a:rPr>
                <a:t>Plan, Execute,  Monitor, Evaluate</a:t>
              </a:r>
              <a:endParaRPr lang="id-ID" sz="1200" kern="0" dirty="0">
                <a:solidFill>
                  <a:sysClr val="window" lastClr="FFFFFF"/>
                </a:solidFill>
                <a:latin typeface="Arial Narrow" pitchFamily="34" charset="0"/>
                <a:cs typeface="+mn-cs"/>
              </a:endParaRPr>
            </a:p>
          </p:txBody>
        </p:sp>
        <p:sp>
          <p:nvSpPr>
            <p:cNvPr id="12" name="Trapezoid 11"/>
            <p:cNvSpPr/>
            <p:nvPr/>
          </p:nvSpPr>
          <p:spPr>
            <a:xfrm>
              <a:off x="4384208" y="5774700"/>
              <a:ext cx="4874019" cy="698488"/>
            </a:xfrm>
            <a:prstGeom prst="trapezoid">
              <a:avLst/>
            </a:prstGeom>
            <a:solidFill>
              <a:srgbClr val="EEECE1">
                <a:lumMod val="25000"/>
                <a:alpha val="90000"/>
              </a:srgbClr>
            </a:solidFill>
            <a:ln w="25400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2800" b="1" kern="0" dirty="0" smtClean="0">
                  <a:solidFill>
                    <a:sysClr val="window" lastClr="FFFFFF"/>
                  </a:solidFill>
                  <a:latin typeface="Calibri"/>
                  <a:cs typeface="+mn-cs"/>
                </a:rPr>
                <a:t>WR - DIS</a:t>
              </a:r>
              <a:endParaRPr lang="id-ID" sz="2800" b="1" kern="0" dirty="0">
                <a:solidFill>
                  <a:sysClr val="window" lastClr="FFFFFF"/>
                </a:solidFill>
                <a:latin typeface="Calibri"/>
                <a:cs typeface="+mn-cs"/>
              </a:endParaRPr>
            </a:p>
          </p:txBody>
        </p:sp>
      </p:grpSp>
      <p:sp>
        <p:nvSpPr>
          <p:cNvPr id="13" name="Title 1"/>
          <p:cNvSpPr txBox="1">
            <a:spLocks/>
          </p:cNvSpPr>
          <p:nvPr/>
        </p:nvSpPr>
        <p:spPr>
          <a:xfrm>
            <a:off x="302840" y="548680"/>
            <a:ext cx="8229600" cy="609600"/>
          </a:xfrm>
          <a:prstGeom prst="rect">
            <a:avLst/>
          </a:prstGeom>
          <a:noFill/>
          <a:effectLst>
            <a:softEdge rad="63500"/>
          </a:effectLst>
        </p:spPr>
        <p:txBody>
          <a:bodyPr>
            <a:normAutofit fontScale="90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42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2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Integrated Water Resources</a:t>
            </a:r>
            <a:r>
              <a:rPr kumimoji="0" lang="id-ID" sz="4200" b="0" i="0" u="none" strike="noStrike" kern="1200" cap="none" spc="-100" normalizeH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tx2">
                    <a:lumMod val="2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Management</a:t>
            </a:r>
            <a:endParaRPr kumimoji="0" lang="id-ID" sz="42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tx2">
                  <a:lumMod val="25000"/>
                </a:schemeClr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4294967295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</p:spPr>
        <p:txBody>
          <a:bodyPr/>
          <a:lstStyle/>
          <a:p>
            <a:fld id="{7FA7E151-8BCB-4CA1-9B4A-C9B986393D8A}" type="slidenum">
              <a:rPr lang="id-ID" smtClean="0"/>
              <a:pPr/>
              <a:t>24</a:t>
            </a:fld>
            <a:endParaRPr lang="id-ID"/>
          </a:p>
        </p:txBody>
      </p:sp>
      <p:grpSp>
        <p:nvGrpSpPr>
          <p:cNvPr id="17" name="Group 16"/>
          <p:cNvGrpSpPr/>
          <p:nvPr/>
        </p:nvGrpSpPr>
        <p:grpSpPr>
          <a:xfrm>
            <a:off x="357159" y="285729"/>
            <a:ext cx="8358246" cy="6391319"/>
            <a:chOff x="357158" y="285729"/>
            <a:chExt cx="8358246" cy="6391319"/>
          </a:xfrm>
        </p:grpSpPr>
        <p:grpSp>
          <p:nvGrpSpPr>
            <p:cNvPr id="18" name="Group 6"/>
            <p:cNvGrpSpPr/>
            <p:nvPr/>
          </p:nvGrpSpPr>
          <p:grpSpPr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681010" y="6436119"/>
                <a:ext cx="7715304" cy="18851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28596" y="500042"/>
                <a:ext cx="7929618" cy="20707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id-ID"/>
              </a:p>
            </p:txBody>
          </p:sp>
          <p:pic>
            <p:nvPicPr>
              <p:cNvPr id="22" name="Picture 21" descr="Logo PU.jpg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8334404" y="500042"/>
                <a:ext cx="381000" cy="427567"/>
              </a:xfrm>
              <a:prstGeom prst="rect">
                <a:avLst/>
              </a:prstGeom>
            </p:spPr>
          </p:pic>
          <p:pic>
            <p:nvPicPr>
              <p:cNvPr id="27" name="Picture 26" descr="Logo PU.jpg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357158" y="6200794"/>
                <a:ext cx="381000" cy="427567"/>
              </a:xfrm>
              <a:prstGeom prst="rect">
                <a:avLst/>
              </a:prstGeom>
            </p:spPr>
          </p:pic>
        </p:grpSp>
        <p:sp>
          <p:nvSpPr>
            <p:cNvPr id="19" name="Rectangle 18"/>
            <p:cNvSpPr/>
            <p:nvPr/>
          </p:nvSpPr>
          <p:spPr>
            <a:xfrm>
              <a:off x="694435" y="6153828"/>
              <a:ext cx="3515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65138" indent="-457200" fontAlgn="auto">
                <a:spcAft>
                  <a:spcPts val="0"/>
                </a:spcAft>
                <a:defRPr/>
              </a:pPr>
              <a:r>
                <a:rPr lang="id-ID" sz="1400" dirty="0" smtClean="0"/>
                <a:t>Directorate General of Water Resources</a:t>
              </a:r>
            </a:p>
            <a:p>
              <a:pPr marL="465138" indent="-457200" fontAlgn="auto">
                <a:spcAft>
                  <a:spcPts val="0"/>
                </a:spcAft>
                <a:defRPr/>
              </a:pPr>
              <a:r>
                <a:rPr lang="id-ID" sz="1400" dirty="0" smtClean="0">
                  <a:solidFill>
                    <a:schemeClr val="bg1"/>
                  </a:solidFill>
                </a:rPr>
                <a:t>Ministry of Public Works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323530" y="1124744"/>
            <a:ext cx="8352928" cy="467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718" tIns="45359" rIns="90718" bIns="45359">
            <a:spAutoFit/>
          </a:bodyPr>
          <a:lstStyle/>
          <a:p>
            <a:pPr marL="392113" indent="-338138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100" dirty="0" smtClean="0">
                <a:solidFill>
                  <a:prstClr val="black"/>
                </a:solidFill>
              </a:rPr>
              <a:t>RBT </a:t>
            </a:r>
            <a:r>
              <a:rPr lang="id-ID" sz="2100" dirty="0" smtClean="0">
                <a:solidFill>
                  <a:prstClr val="black"/>
                </a:solidFill>
              </a:rPr>
              <a:t>(River Basin Ter</a:t>
            </a:r>
            <a:r>
              <a:rPr lang="en-US" sz="2100" dirty="0" smtClean="0">
                <a:solidFill>
                  <a:prstClr val="black"/>
                </a:solidFill>
              </a:rPr>
              <a:t>r</a:t>
            </a:r>
            <a:r>
              <a:rPr lang="id-ID" sz="2100" dirty="0" smtClean="0">
                <a:solidFill>
                  <a:prstClr val="black"/>
                </a:solidFill>
              </a:rPr>
              <a:t>itory)</a:t>
            </a:r>
            <a:r>
              <a:rPr lang="en-US" sz="2100" dirty="0" smtClean="0">
                <a:solidFill>
                  <a:prstClr val="black"/>
                </a:solidFill>
              </a:rPr>
              <a:t> : a </a:t>
            </a:r>
            <a:r>
              <a:rPr lang="en-US" sz="2100" dirty="0">
                <a:solidFill>
                  <a:prstClr val="black"/>
                </a:solidFill>
              </a:rPr>
              <a:t>territory </a:t>
            </a:r>
            <a:r>
              <a:rPr lang="en-US" sz="2100" dirty="0" smtClean="0">
                <a:solidFill>
                  <a:prstClr val="black"/>
                </a:solidFill>
              </a:rPr>
              <a:t>unit </a:t>
            </a:r>
            <a:r>
              <a:rPr lang="en-US" sz="2100" dirty="0">
                <a:solidFill>
                  <a:prstClr val="black"/>
                </a:solidFill>
              </a:rPr>
              <a:t>of WRM </a:t>
            </a:r>
            <a:r>
              <a:rPr lang="en-US" sz="2100" dirty="0" smtClean="0">
                <a:solidFill>
                  <a:prstClr val="black"/>
                </a:solidFill>
              </a:rPr>
              <a:t>could be in </a:t>
            </a:r>
            <a:r>
              <a:rPr lang="en-US" sz="2100" dirty="0">
                <a:solidFill>
                  <a:prstClr val="black"/>
                </a:solidFill>
              </a:rPr>
              <a:t>one or more river basins and/or small </a:t>
            </a:r>
            <a:r>
              <a:rPr lang="en-US" sz="2100" dirty="0" smtClean="0">
                <a:solidFill>
                  <a:prstClr val="black"/>
                </a:solidFill>
              </a:rPr>
              <a:t>islands.</a:t>
            </a:r>
          </a:p>
          <a:p>
            <a:pPr marL="392113" indent="-338138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100" dirty="0" smtClean="0">
                <a:solidFill>
                  <a:prstClr val="black"/>
                </a:solidFill>
              </a:rPr>
              <a:t>The whole Indonesia : 131 river basin territories (RBTs) where 63 RBTs </a:t>
            </a:r>
            <a:r>
              <a:rPr lang="id-ID" sz="2100" dirty="0" smtClean="0">
                <a:solidFill>
                  <a:prstClr val="black"/>
                </a:solidFill>
              </a:rPr>
              <a:t>are central </a:t>
            </a:r>
            <a:r>
              <a:rPr lang="en-US" sz="2100" dirty="0" smtClean="0">
                <a:solidFill>
                  <a:prstClr val="black"/>
                </a:solidFill>
              </a:rPr>
              <a:t>government responsibilities and </a:t>
            </a:r>
            <a:r>
              <a:rPr lang="id-ID" sz="2100" dirty="0" smtClean="0">
                <a:solidFill>
                  <a:prstClr val="black"/>
                </a:solidFill>
              </a:rPr>
              <a:t>the</a:t>
            </a:r>
            <a:r>
              <a:rPr lang="en-US" sz="2100" dirty="0" smtClean="0">
                <a:solidFill>
                  <a:prstClr val="black"/>
                </a:solidFill>
              </a:rPr>
              <a:t> rest of 68 RBTs are local government responsibilities.</a:t>
            </a:r>
            <a:endParaRPr lang="en-US" sz="2100" dirty="0">
              <a:solidFill>
                <a:prstClr val="black"/>
              </a:solidFill>
            </a:endParaRPr>
          </a:p>
          <a:p>
            <a:pPr marL="392113" indent="-338138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100" b="1" dirty="0">
                <a:solidFill>
                  <a:prstClr val="black"/>
                </a:solidFill>
              </a:rPr>
              <a:t>Central G</a:t>
            </a:r>
            <a:r>
              <a:rPr lang="en-US" sz="2100" b="1" dirty="0" smtClean="0">
                <a:solidFill>
                  <a:prstClr val="black"/>
                </a:solidFill>
              </a:rPr>
              <a:t>overnment</a:t>
            </a:r>
            <a:r>
              <a:rPr lang="en-US" sz="2100" dirty="0" smtClean="0">
                <a:solidFill>
                  <a:prstClr val="black"/>
                </a:solidFill>
              </a:rPr>
              <a:t>: </a:t>
            </a:r>
            <a:r>
              <a:rPr lang="en-US" sz="2100" dirty="0">
                <a:solidFill>
                  <a:prstClr val="black"/>
                </a:solidFill>
              </a:rPr>
              <a:t>responsible to manage inter-state, inter-provinces, and nationally strategic </a:t>
            </a:r>
            <a:r>
              <a:rPr lang="en-US" sz="2100" dirty="0" smtClean="0">
                <a:solidFill>
                  <a:prstClr val="black"/>
                </a:solidFill>
              </a:rPr>
              <a:t>RBTs; </a:t>
            </a:r>
            <a:r>
              <a:rPr lang="en-US" sz="2100" b="1" dirty="0" smtClean="0">
                <a:solidFill>
                  <a:prstClr val="black"/>
                </a:solidFill>
              </a:rPr>
              <a:t>Provincial </a:t>
            </a:r>
            <a:r>
              <a:rPr lang="en-US" sz="2100" b="1" dirty="0">
                <a:solidFill>
                  <a:prstClr val="black"/>
                </a:solidFill>
              </a:rPr>
              <a:t>G</a:t>
            </a:r>
            <a:r>
              <a:rPr lang="en-US" sz="2100" b="1" dirty="0" smtClean="0">
                <a:solidFill>
                  <a:prstClr val="black"/>
                </a:solidFill>
              </a:rPr>
              <a:t>overnment</a:t>
            </a:r>
            <a:r>
              <a:rPr lang="en-US" sz="2100" dirty="0" smtClean="0">
                <a:solidFill>
                  <a:prstClr val="black"/>
                </a:solidFill>
              </a:rPr>
              <a:t>:  </a:t>
            </a:r>
            <a:r>
              <a:rPr lang="en-US" sz="2100" dirty="0">
                <a:solidFill>
                  <a:prstClr val="black"/>
                </a:solidFill>
              </a:rPr>
              <a:t>responsible with inter-districts </a:t>
            </a:r>
            <a:r>
              <a:rPr lang="en-US" sz="2100" dirty="0" smtClean="0">
                <a:solidFill>
                  <a:prstClr val="black"/>
                </a:solidFill>
              </a:rPr>
              <a:t>RBTs ; </a:t>
            </a:r>
            <a:r>
              <a:rPr lang="en-US" sz="2100" b="1" dirty="0" smtClean="0">
                <a:solidFill>
                  <a:prstClr val="black"/>
                </a:solidFill>
              </a:rPr>
              <a:t>District/Regency </a:t>
            </a:r>
            <a:r>
              <a:rPr lang="en-US" sz="2100" b="1" dirty="0">
                <a:solidFill>
                  <a:prstClr val="black"/>
                </a:solidFill>
              </a:rPr>
              <a:t>G</a:t>
            </a:r>
            <a:r>
              <a:rPr lang="en-US" sz="2100" b="1" dirty="0" smtClean="0">
                <a:solidFill>
                  <a:prstClr val="black"/>
                </a:solidFill>
              </a:rPr>
              <a:t>overnment</a:t>
            </a:r>
            <a:r>
              <a:rPr lang="en-US" sz="2100" dirty="0" smtClean="0">
                <a:solidFill>
                  <a:prstClr val="black"/>
                </a:solidFill>
              </a:rPr>
              <a:t>: responsible </a:t>
            </a:r>
            <a:r>
              <a:rPr lang="en-US" sz="2100" dirty="0">
                <a:solidFill>
                  <a:prstClr val="black"/>
                </a:solidFill>
              </a:rPr>
              <a:t>with RBTs in one district/regency.</a:t>
            </a:r>
          </a:p>
          <a:p>
            <a:pPr marL="392113" indent="-338138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100" dirty="0" smtClean="0">
                <a:solidFill>
                  <a:prstClr val="black"/>
                </a:solidFill>
              </a:rPr>
              <a:t>The </a:t>
            </a:r>
            <a:r>
              <a:rPr lang="en-US" sz="2100" dirty="0">
                <a:solidFill>
                  <a:prstClr val="black"/>
                </a:solidFill>
              </a:rPr>
              <a:t>implementation of water management in </a:t>
            </a:r>
            <a:r>
              <a:rPr lang="en-US" sz="2100" dirty="0" smtClean="0">
                <a:solidFill>
                  <a:prstClr val="black"/>
                </a:solidFill>
              </a:rPr>
              <a:t>RBTs : by river </a:t>
            </a:r>
            <a:r>
              <a:rPr lang="en-US" sz="2100" dirty="0">
                <a:solidFill>
                  <a:prstClr val="black"/>
                </a:solidFill>
              </a:rPr>
              <a:t>basin territory management units (river basin organizations/ </a:t>
            </a:r>
            <a:r>
              <a:rPr lang="en-US" sz="2100" dirty="0" smtClean="0">
                <a:solidFill>
                  <a:prstClr val="black"/>
                </a:solidFill>
              </a:rPr>
              <a:t>RBO’s). </a:t>
            </a:r>
            <a:endParaRPr lang="en-US" sz="2100" dirty="0">
              <a:solidFill>
                <a:prstClr val="black"/>
              </a:solidFill>
            </a:endParaRPr>
          </a:p>
          <a:p>
            <a:pPr marL="392113" indent="-338138" algn="just"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100" dirty="0" smtClean="0">
                <a:solidFill>
                  <a:prstClr val="black"/>
                </a:solidFill>
              </a:rPr>
              <a:t>Have to established National </a:t>
            </a:r>
            <a:r>
              <a:rPr lang="en-US" sz="2100" dirty="0">
                <a:solidFill>
                  <a:prstClr val="black"/>
                </a:solidFill>
              </a:rPr>
              <a:t>Water </a:t>
            </a:r>
            <a:r>
              <a:rPr lang="en-US" sz="2100" dirty="0" smtClean="0">
                <a:solidFill>
                  <a:prstClr val="black"/>
                </a:solidFill>
              </a:rPr>
              <a:t>Council, Provincial Water </a:t>
            </a:r>
            <a:r>
              <a:rPr lang="en-US" sz="2100" dirty="0">
                <a:solidFill>
                  <a:prstClr val="black"/>
                </a:solidFill>
              </a:rPr>
              <a:t>Councils and </a:t>
            </a:r>
            <a:r>
              <a:rPr lang="en-US" sz="2100" dirty="0" smtClean="0">
                <a:solidFill>
                  <a:prstClr val="black"/>
                </a:solidFill>
              </a:rPr>
              <a:t>River </a:t>
            </a:r>
            <a:r>
              <a:rPr lang="en-US" sz="2100" dirty="0">
                <a:solidFill>
                  <a:prstClr val="black"/>
                </a:solidFill>
              </a:rPr>
              <a:t>Basin </a:t>
            </a:r>
            <a:r>
              <a:rPr lang="en-US" sz="2100" dirty="0" smtClean="0">
                <a:solidFill>
                  <a:prstClr val="black"/>
                </a:solidFill>
              </a:rPr>
              <a:t>Territory </a:t>
            </a:r>
            <a:r>
              <a:rPr lang="en-US" sz="2100" dirty="0">
                <a:solidFill>
                  <a:prstClr val="black"/>
                </a:solidFill>
              </a:rPr>
              <a:t>Water Councils.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576064"/>
          </a:xfrm>
        </p:spPr>
        <p:txBody>
          <a:bodyPr>
            <a:normAutofit fontScale="90000"/>
          </a:bodyPr>
          <a:lstStyle/>
          <a:p>
            <a:pPr algn="l"/>
            <a:r>
              <a:rPr lang="id-ID" sz="3600" b="1" dirty="0" smtClean="0"/>
              <a:t>Integrated Water Resources Management</a:t>
            </a:r>
            <a:endParaRPr lang="id-ID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FCB4DA-9095-4930-9A43-FF5669395D1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57159" y="285729"/>
            <a:ext cx="8358246" cy="6391319"/>
            <a:chOff x="357158" y="285729"/>
            <a:chExt cx="8358246" cy="6391319"/>
          </a:xfrm>
        </p:grpSpPr>
        <p:grpSp>
          <p:nvGrpSpPr>
            <p:cNvPr id="8" name="Group 6"/>
            <p:cNvGrpSpPr/>
            <p:nvPr/>
          </p:nvGrpSpPr>
          <p:grpSpPr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681010" y="6436119"/>
                <a:ext cx="7715304" cy="18851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428596" y="500042"/>
                <a:ext cx="7929618" cy="20707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prstClr val="white"/>
                  </a:solidFill>
                </a:endParaRPr>
              </a:p>
            </p:txBody>
          </p:sp>
          <p:pic>
            <p:nvPicPr>
              <p:cNvPr id="12" name="Picture 11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334404" y="500042"/>
                <a:ext cx="381000" cy="427567"/>
              </a:xfrm>
              <a:prstGeom prst="rect">
                <a:avLst/>
              </a:prstGeom>
            </p:spPr>
          </p:pic>
          <p:pic>
            <p:nvPicPr>
              <p:cNvPr id="13" name="Picture 12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7158" y="6200794"/>
                <a:ext cx="381000" cy="427567"/>
              </a:xfrm>
              <a:prstGeom prst="rect">
                <a:avLst/>
              </a:prstGeom>
            </p:spPr>
          </p:pic>
        </p:grpSp>
        <p:sp>
          <p:nvSpPr>
            <p:cNvPr id="9" name="Rectangle 8"/>
            <p:cNvSpPr/>
            <p:nvPr/>
          </p:nvSpPr>
          <p:spPr>
            <a:xfrm>
              <a:off x="770633" y="6153828"/>
              <a:ext cx="3515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65138" indent="-457200" algn="just">
                <a:defRPr/>
              </a:pPr>
              <a:r>
                <a:rPr lang="id-ID" sz="1400" dirty="0" smtClean="0">
                  <a:solidFill>
                    <a:prstClr val="black"/>
                  </a:solidFill>
                </a:rPr>
                <a:t>Directorate General of Water Resources</a:t>
              </a:r>
            </a:p>
            <a:p>
              <a:pPr marL="465138" indent="-457200" algn="just">
                <a:defRPr/>
              </a:pPr>
              <a:r>
                <a:rPr lang="id-ID" sz="1400" dirty="0" smtClean="0">
                  <a:solidFill>
                    <a:prstClr val="white"/>
                  </a:solidFill>
                </a:rPr>
                <a:t>Ministry of Public Works</a:t>
              </a:r>
              <a:endParaRPr lang="en-US" sz="14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20187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3" t="27344" r="5698" b="19922"/>
          <a:stretch>
            <a:fillRect/>
          </a:stretch>
        </p:blipFill>
        <p:spPr bwMode="auto">
          <a:xfrm>
            <a:off x="0" y="1000125"/>
            <a:ext cx="8572500" cy="3260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339" name="Group 10"/>
          <p:cNvGrpSpPr>
            <a:grpSpLocks/>
          </p:cNvGrpSpPr>
          <p:nvPr/>
        </p:nvGrpSpPr>
        <p:grpSpPr bwMode="auto">
          <a:xfrm>
            <a:off x="0" y="1"/>
            <a:ext cx="9144000" cy="785813"/>
            <a:chOff x="-32" y="0"/>
            <a:chExt cx="9144032" cy="785818"/>
          </a:xfrm>
        </p:grpSpPr>
        <p:pic>
          <p:nvPicPr>
            <p:cNvPr id="1437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4" t="7143" r="539" b="14285"/>
            <a:stretch>
              <a:fillRect/>
            </a:stretch>
          </p:blipFill>
          <p:spPr bwMode="auto">
            <a:xfrm>
              <a:off x="-32" y="0"/>
              <a:ext cx="9144032" cy="785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73" name="Rectangle 21"/>
            <p:cNvSpPr>
              <a:spLocks noChangeArrowheads="1"/>
            </p:cNvSpPr>
            <p:nvPr/>
          </p:nvSpPr>
          <p:spPr bwMode="auto">
            <a:xfrm>
              <a:off x="130941" y="137906"/>
              <a:ext cx="73700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0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Map of </a:t>
              </a:r>
              <a:r>
                <a:rPr lang="id-ID" sz="20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rPr>
                <a:t>River Basin Territory (RBT) </a:t>
              </a:r>
            </a:p>
          </p:txBody>
        </p:sp>
        <p:pic>
          <p:nvPicPr>
            <p:cNvPr id="14374" name="Picture 3" descr="C:\Users\Fajar Wicaksono\Pictures\Garuda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6669" y="56424"/>
              <a:ext cx="500087" cy="538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340" name="Rectangle 7"/>
          <p:cNvSpPr>
            <a:spLocks noChangeArrowheads="1"/>
          </p:cNvSpPr>
          <p:nvPr/>
        </p:nvSpPr>
        <p:spPr bwMode="auto">
          <a:xfrm>
            <a:off x="4889507" y="714375"/>
            <a:ext cx="37241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d-ID" sz="1600" b="1">
                <a:latin typeface="Calibri" pitchFamily="34" charset="0"/>
              </a:rPr>
              <a:t>Presidential </a:t>
            </a:r>
            <a:r>
              <a:rPr lang="en-US" sz="1600" b="1">
                <a:latin typeface="Calibri" pitchFamily="34" charset="0"/>
              </a:rPr>
              <a:t>Regulation No. 1</a:t>
            </a:r>
            <a:r>
              <a:rPr lang="id-ID" sz="1600" b="1">
                <a:latin typeface="Calibri" pitchFamily="34" charset="0"/>
              </a:rPr>
              <a:t>2</a:t>
            </a:r>
            <a:r>
              <a:rPr lang="en-US" sz="1600" b="1">
                <a:latin typeface="Calibri" pitchFamily="34" charset="0"/>
              </a:rPr>
              <a:t>  Year 20</a:t>
            </a:r>
            <a:r>
              <a:rPr lang="id-ID" sz="1600" b="1">
                <a:latin typeface="Calibri" pitchFamily="34" charset="0"/>
              </a:rPr>
              <a:t>12</a:t>
            </a:r>
            <a:r>
              <a:rPr lang="en-US" sz="1600" b="1">
                <a:latin typeface="Calibri" pitchFamily="34" charset="0"/>
              </a:rPr>
              <a:t> </a:t>
            </a:r>
            <a:endParaRPr lang="id-ID" sz="1600" b="1">
              <a:latin typeface="Calibri" pitchFamily="34" charset="0"/>
            </a:endParaRPr>
          </a:p>
        </p:txBody>
      </p:sp>
      <p:sp>
        <p:nvSpPr>
          <p:cNvPr id="14341" name="Rectangle 8"/>
          <p:cNvSpPr>
            <a:spLocks noChangeArrowheads="1"/>
          </p:cNvSpPr>
          <p:nvPr/>
        </p:nvSpPr>
        <p:spPr bwMode="auto">
          <a:xfrm>
            <a:off x="3" y="4286266"/>
            <a:ext cx="82153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Indonesia has over 5590 rivers</a:t>
            </a:r>
            <a:r>
              <a:rPr lang="id-ID">
                <a:latin typeface="Calibri" pitchFamily="34" charset="0"/>
              </a:rPr>
              <a:t>,</a:t>
            </a:r>
            <a:r>
              <a:rPr lang="en-US">
                <a:latin typeface="Calibri" pitchFamily="34" charset="0"/>
              </a:rPr>
              <a:t> these rivers are grouped into 13</a:t>
            </a:r>
            <a:r>
              <a:rPr lang="id-ID">
                <a:latin typeface="Calibri" pitchFamily="34" charset="0"/>
              </a:rPr>
              <a:t>1</a:t>
            </a:r>
            <a:r>
              <a:rPr lang="en-US">
                <a:latin typeface="Calibri" pitchFamily="34" charset="0"/>
              </a:rPr>
              <a:t> river basins. The river basins are categorized into 5 strata’s of river basins, include:</a:t>
            </a:r>
            <a:endParaRPr lang="id-ID">
              <a:latin typeface="Calibri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857250" y="4951413"/>
          <a:ext cx="6096000" cy="1835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60"/>
                <a:gridCol w="3159140"/>
                <a:gridCol w="2032000"/>
              </a:tblGrid>
              <a:tr h="304903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No.</a:t>
                      </a:r>
                      <a:endParaRPr lang="id-ID" sz="14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Criteria of River Basin</a:t>
                      </a:r>
                      <a:endParaRPr lang="id-ID" sz="14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Sum</a:t>
                      </a:r>
                      <a:endParaRPr lang="id-ID" sz="14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</a:tr>
              <a:tr h="304903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id-ID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marL="0" indent="17463">
                        <a:buNone/>
                      </a:pPr>
                      <a:r>
                        <a:rPr lang="en-US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State Trans</a:t>
                      </a:r>
                      <a:endParaRPr lang="id-ID" sz="14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id-ID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</a:tr>
              <a:tr h="304903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id-ID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marL="0" indent="17463">
                        <a:buNone/>
                      </a:pPr>
                      <a:r>
                        <a:rPr lang="en-US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Provincial Trans boundary</a:t>
                      </a:r>
                      <a:endParaRPr lang="id-ID" sz="14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</a:t>
                      </a:r>
                      <a:endParaRPr lang="id-ID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</a:tr>
              <a:tr h="310637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id-ID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marL="0" indent="17463">
                        <a:buNone/>
                      </a:pPr>
                      <a:r>
                        <a:rPr lang="en-US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National Strategic</a:t>
                      </a:r>
                      <a:endParaRPr lang="id-ID" sz="14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</a:t>
                      </a:r>
                      <a:endParaRPr lang="id-ID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</a:tr>
              <a:tr h="304903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id-ID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marL="0" indent="17463">
                        <a:buNone/>
                      </a:pPr>
                      <a:r>
                        <a:rPr lang="en-US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Regency/City Trans boundary</a:t>
                      </a:r>
                      <a:endParaRPr lang="id-ID" sz="14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53</a:t>
                      </a:r>
                      <a:endParaRPr lang="id-ID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</a:tr>
              <a:tr h="304903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id-ID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en-US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Regency/City</a:t>
                      </a:r>
                      <a:endParaRPr lang="id-ID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</a:t>
                      </a:r>
                      <a:endParaRPr lang="id-ID" sz="1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45735" marB="4573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829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1295400"/>
            <a:ext cx="9144000" cy="51054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" descr="E:\The Official Book of Directorate of Irrigation\Peta\peta-i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09688"/>
            <a:ext cx="9130351" cy="5091112"/>
          </a:xfrm>
          <a:prstGeom prst="rect">
            <a:avLst/>
          </a:prstGeom>
          <a:noFill/>
        </p:spPr>
      </p:pic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406418" y="428604"/>
            <a:ext cx="78803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d-ID" sz="2800" b="1" dirty="0" smtClean="0"/>
              <a:t>Strategic plan, plan, implementation plan, feasibility study, program and activity </a:t>
            </a:r>
            <a:endParaRPr lang="pt-BR" sz="2800" b="1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5613779" y="1514886"/>
            <a:ext cx="2209800" cy="91440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W</a:t>
            </a:r>
            <a:r>
              <a:rPr lang="id-ID" b="1" dirty="0" smtClean="0">
                <a:solidFill>
                  <a:schemeClr val="tx1"/>
                </a:solidFill>
              </a:rPr>
              <a:t>ater </a:t>
            </a:r>
            <a:r>
              <a:rPr lang="en-US" b="1" dirty="0">
                <a:solidFill>
                  <a:schemeClr val="tx1"/>
                </a:solidFill>
              </a:rPr>
              <a:t>R</a:t>
            </a:r>
            <a:r>
              <a:rPr lang="id-ID" b="1" dirty="0" smtClean="0">
                <a:solidFill>
                  <a:schemeClr val="tx1"/>
                </a:solidFill>
              </a:rPr>
              <a:t>esources </a:t>
            </a:r>
            <a:r>
              <a:rPr lang="en-US" b="1" dirty="0">
                <a:solidFill>
                  <a:schemeClr val="tx1"/>
                </a:solidFill>
              </a:rPr>
              <a:t>M</a:t>
            </a:r>
            <a:r>
              <a:rPr lang="id-ID" b="1" dirty="0" smtClean="0">
                <a:solidFill>
                  <a:schemeClr val="tx1"/>
                </a:solidFill>
              </a:rPr>
              <a:t>anagement</a:t>
            </a:r>
            <a:r>
              <a:rPr lang="en-US" b="1" dirty="0" smtClean="0">
                <a:solidFill>
                  <a:schemeClr val="tx1"/>
                </a:solidFill>
              </a:rPr>
              <a:t> Plan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2" name="Right Arrow 21"/>
          <p:cNvSpPr/>
          <p:nvPr/>
        </p:nvSpPr>
        <p:spPr>
          <a:xfrm>
            <a:off x="3986284" y="1299936"/>
            <a:ext cx="1524000" cy="1295400"/>
          </a:xfrm>
          <a:prstGeom prst="rightArrow">
            <a:avLst>
              <a:gd name="adj1" fmla="val 50000"/>
              <a:gd name="adj2" fmla="val 3419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b="1" dirty="0" smtClean="0">
                <a:solidFill>
                  <a:schemeClr val="tx1"/>
                </a:solidFill>
              </a:rPr>
              <a:t>Implemented based on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600132" y="3315274"/>
            <a:ext cx="2209800" cy="9144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 smtClean="0">
                <a:solidFill>
                  <a:schemeClr val="tx1"/>
                </a:solidFill>
              </a:rPr>
              <a:t>River Basin Territory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616051" y="5434134"/>
            <a:ext cx="2209800" cy="91440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 smtClean="0">
                <a:solidFill>
                  <a:schemeClr val="tx1"/>
                </a:solidFill>
              </a:rPr>
              <a:t>Implementation Plan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3" name="Right Arrow 32"/>
          <p:cNvSpPr/>
          <p:nvPr/>
        </p:nvSpPr>
        <p:spPr>
          <a:xfrm rot="5400000">
            <a:off x="6173905" y="3799205"/>
            <a:ext cx="1040638" cy="2060812"/>
          </a:xfrm>
          <a:prstGeom prst="rightArrow">
            <a:avLst>
              <a:gd name="adj1" fmla="val 50000"/>
              <a:gd name="adj2" fmla="val 3419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34" name="Right Arrow 33"/>
          <p:cNvSpPr/>
          <p:nvPr/>
        </p:nvSpPr>
        <p:spPr>
          <a:xfrm rot="5400000">
            <a:off x="6327434" y="1848692"/>
            <a:ext cx="765435" cy="2060812"/>
          </a:xfrm>
          <a:prstGeom prst="rightArrow">
            <a:avLst>
              <a:gd name="adj1" fmla="val 50000"/>
              <a:gd name="adj2" fmla="val 3419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id-ID" sz="1200" b="1" dirty="0" smtClean="0">
                <a:solidFill>
                  <a:schemeClr val="tx1"/>
                </a:solidFill>
              </a:rPr>
              <a:t>boundary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" name="Picture 19" descr="POLIC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34" y="1357300"/>
            <a:ext cx="3214678" cy="1967453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357159" y="285729"/>
            <a:ext cx="8358246" cy="6391319"/>
            <a:chOff x="357158" y="285729"/>
            <a:chExt cx="8358246" cy="6391319"/>
          </a:xfrm>
        </p:grpSpPr>
        <p:grpSp>
          <p:nvGrpSpPr>
            <p:cNvPr id="25" name="Group 6"/>
            <p:cNvGrpSpPr/>
            <p:nvPr/>
          </p:nvGrpSpPr>
          <p:grpSpPr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28" name="Rectangle 27"/>
              <p:cNvSpPr/>
              <p:nvPr/>
            </p:nvSpPr>
            <p:spPr>
              <a:xfrm>
                <a:off x="681010" y="6436119"/>
                <a:ext cx="7715304" cy="18851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428596" y="500042"/>
                <a:ext cx="7929618" cy="20707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pic>
            <p:nvPicPr>
              <p:cNvPr id="31" name="Picture 30" descr="Logo PU.jp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8334404" y="500042"/>
                <a:ext cx="381000" cy="427567"/>
              </a:xfrm>
              <a:prstGeom prst="rect">
                <a:avLst/>
              </a:prstGeom>
            </p:spPr>
          </p:pic>
          <p:pic>
            <p:nvPicPr>
              <p:cNvPr id="32" name="Picture 31" descr="Logo PU.jp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57158" y="6200794"/>
                <a:ext cx="381000" cy="427567"/>
              </a:xfrm>
              <a:prstGeom prst="rect">
                <a:avLst/>
              </a:prstGeom>
            </p:spPr>
          </p:pic>
        </p:grpSp>
        <p:sp>
          <p:nvSpPr>
            <p:cNvPr id="26" name="Rectangle 25"/>
            <p:cNvSpPr/>
            <p:nvPr/>
          </p:nvSpPr>
          <p:spPr>
            <a:xfrm>
              <a:off x="770633" y="6153828"/>
              <a:ext cx="3515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/>
                <a:t>Directorate General of Water Resources</a:t>
              </a:r>
            </a:p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>
                  <a:solidFill>
                    <a:schemeClr val="bg1"/>
                  </a:solidFill>
                </a:rPr>
                <a:t>Ministry of Public Works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7" name="Left Arrow 36"/>
          <p:cNvSpPr/>
          <p:nvPr/>
        </p:nvSpPr>
        <p:spPr>
          <a:xfrm>
            <a:off x="4572001" y="5643578"/>
            <a:ext cx="785818" cy="571504"/>
          </a:xfrm>
          <a:prstGeom prst="lef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Rectangle 37"/>
          <p:cNvSpPr/>
          <p:nvPr/>
        </p:nvSpPr>
        <p:spPr>
          <a:xfrm>
            <a:off x="2714612" y="5429264"/>
            <a:ext cx="1852610" cy="91440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 smtClean="0">
                <a:solidFill>
                  <a:schemeClr val="tx1"/>
                </a:solidFill>
              </a:rPr>
              <a:t>Feasibility Study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0" y="5429264"/>
            <a:ext cx="1852610" cy="91440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 smtClean="0">
                <a:solidFill>
                  <a:schemeClr val="tx1"/>
                </a:solidFill>
              </a:rPr>
              <a:t>Program of annual activitis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0" name="Left Arrow 39"/>
          <p:cNvSpPr/>
          <p:nvPr/>
        </p:nvSpPr>
        <p:spPr>
          <a:xfrm>
            <a:off x="1857361" y="5572140"/>
            <a:ext cx="785818" cy="571504"/>
          </a:xfrm>
          <a:prstGeom prst="lef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1" name="Rectangle 40"/>
          <p:cNvSpPr/>
          <p:nvPr/>
        </p:nvSpPr>
        <p:spPr>
          <a:xfrm>
            <a:off x="0" y="3929066"/>
            <a:ext cx="1852610" cy="91440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 smtClean="0">
                <a:solidFill>
                  <a:schemeClr val="tx1"/>
                </a:solidFill>
              </a:rPr>
              <a:t>Annual activities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2" name="Up Arrow 41"/>
          <p:cNvSpPr/>
          <p:nvPr/>
        </p:nvSpPr>
        <p:spPr>
          <a:xfrm>
            <a:off x="714348" y="4929198"/>
            <a:ext cx="500066" cy="428628"/>
          </a:xfrm>
          <a:prstGeom prst="up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0125"/>
            <a:ext cx="6007100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1" name="Group 4"/>
          <p:cNvGrpSpPr>
            <a:grpSpLocks/>
          </p:cNvGrpSpPr>
          <p:nvPr/>
        </p:nvGrpSpPr>
        <p:grpSpPr bwMode="auto">
          <a:xfrm>
            <a:off x="0" y="0"/>
            <a:ext cx="9144000" cy="928688"/>
            <a:chOff x="-32" y="0"/>
            <a:chExt cx="9144032" cy="785818"/>
          </a:xfrm>
        </p:grpSpPr>
        <p:pic>
          <p:nvPicPr>
            <p:cNvPr id="17417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4" t="7143" r="539" b="14285"/>
            <a:stretch>
              <a:fillRect/>
            </a:stretch>
          </p:blipFill>
          <p:spPr bwMode="auto">
            <a:xfrm>
              <a:off x="-32" y="0"/>
              <a:ext cx="9144032" cy="785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8" name="Rectangle 21"/>
            <p:cNvSpPr>
              <a:spLocks noChangeArrowheads="1"/>
            </p:cNvSpPr>
            <p:nvPr/>
          </p:nvSpPr>
          <p:spPr bwMode="auto">
            <a:xfrm>
              <a:off x="71406" y="120878"/>
              <a:ext cx="7655769" cy="338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2000" b="1" dirty="0" smtClean="0">
                  <a:solidFill>
                    <a:prstClr val="white"/>
                  </a:solidFill>
                  <a:latin typeface="Tahoma" pitchFamily="34" charset="0"/>
                  <a:cs typeface="Tahoma" pitchFamily="34" charset="0"/>
                </a:rPr>
                <a:t>STATUS </a:t>
              </a:r>
              <a:r>
                <a:rPr lang="en-US" sz="2000" b="1" dirty="0" smtClean="0">
                  <a:solidFill>
                    <a:prstClr val="white"/>
                  </a:solidFill>
                  <a:latin typeface="Tahoma" pitchFamily="34" charset="0"/>
                  <a:cs typeface="Tahoma" pitchFamily="34" charset="0"/>
                </a:rPr>
                <a:t>RB</a:t>
              </a:r>
              <a:r>
                <a:rPr lang="id-ID" sz="2000" b="1" dirty="0" smtClean="0">
                  <a:solidFill>
                    <a:prstClr val="white"/>
                  </a:solidFill>
                  <a:latin typeface="Tahoma" pitchFamily="34" charset="0"/>
                  <a:cs typeface="Tahoma" pitchFamily="34" charset="0"/>
                </a:rPr>
                <a:t> STRATEGIC PLAN &amp; IMPLEMENTATION PLAN</a:t>
              </a:r>
            </a:p>
          </p:txBody>
        </p:sp>
        <p:pic>
          <p:nvPicPr>
            <p:cNvPr id="17419" name="Picture 3" descr="C:\Users\Fajar Wicaksono\Pictures\Garuda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6669" y="56424"/>
              <a:ext cx="500087" cy="538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589338"/>
            <a:ext cx="6357938" cy="326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ight Arrow 9"/>
          <p:cNvSpPr/>
          <p:nvPr/>
        </p:nvSpPr>
        <p:spPr>
          <a:xfrm>
            <a:off x="5857883" y="2000250"/>
            <a:ext cx="1000125" cy="5715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17414" name="TextBox 10"/>
          <p:cNvSpPr txBox="1">
            <a:spLocks noChangeArrowheads="1"/>
          </p:cNvSpPr>
          <p:nvPr/>
        </p:nvSpPr>
        <p:spPr bwMode="auto">
          <a:xfrm>
            <a:off x="3214696" y="1071579"/>
            <a:ext cx="2428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d-ID" b="1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Strategic Plan</a:t>
            </a:r>
          </a:p>
        </p:txBody>
      </p:sp>
      <p:sp>
        <p:nvSpPr>
          <p:cNvPr id="17415" name="TextBox 11"/>
          <p:cNvSpPr txBox="1">
            <a:spLocks noChangeArrowheads="1"/>
          </p:cNvSpPr>
          <p:nvPr/>
        </p:nvSpPr>
        <p:spPr bwMode="auto">
          <a:xfrm>
            <a:off x="4357688" y="4071939"/>
            <a:ext cx="2786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d-ID" b="1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Implementation Plan</a:t>
            </a:r>
          </a:p>
        </p:txBody>
      </p:sp>
      <p:sp>
        <p:nvSpPr>
          <p:cNvPr id="17416" name="TextBox 12"/>
          <p:cNvSpPr txBox="1">
            <a:spLocks noChangeArrowheads="1"/>
          </p:cNvSpPr>
          <p:nvPr/>
        </p:nvSpPr>
        <p:spPr bwMode="auto">
          <a:xfrm>
            <a:off x="7000883" y="1571625"/>
            <a:ext cx="21431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d-ID" b="1" dirty="0" smtClean="0">
                <a:solidFill>
                  <a:prstClr val="black"/>
                </a:solidFill>
                <a:latin typeface="Calibri" pitchFamily="34" charset="0"/>
              </a:rPr>
              <a:t>Presidential Decree No. 33/2011 : 131 river basin teritory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</a:rPr>
              <a:t>should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</a:rPr>
              <a:t>have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</a:rPr>
              <a:t>each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</a:rPr>
              <a:t>Strategic Plan</a:t>
            </a:r>
          </a:p>
        </p:txBody>
      </p:sp>
    </p:spTree>
    <p:extLst>
      <p:ext uri="{BB962C8B-B14F-4D97-AF65-F5344CB8AC3E}">
        <p14:creationId xmlns:p14="http://schemas.microsoft.com/office/powerpoint/2010/main" val="283080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000127"/>
            <a:ext cx="4929188" cy="3286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prstClr val="white"/>
              </a:solidFill>
            </a:endParaRPr>
          </a:p>
        </p:txBody>
      </p:sp>
      <p:grpSp>
        <p:nvGrpSpPr>
          <p:cNvPr id="15363" name="Group 2"/>
          <p:cNvGrpSpPr>
            <a:grpSpLocks/>
          </p:cNvGrpSpPr>
          <p:nvPr/>
        </p:nvGrpSpPr>
        <p:grpSpPr bwMode="auto">
          <a:xfrm>
            <a:off x="0" y="-29105"/>
            <a:ext cx="9144000" cy="830997"/>
            <a:chOff x="-32" y="-29106"/>
            <a:chExt cx="9144032" cy="831002"/>
          </a:xfrm>
        </p:grpSpPr>
        <p:pic>
          <p:nvPicPr>
            <p:cNvPr id="1536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4" t="7143" r="539" b="14285"/>
            <a:stretch>
              <a:fillRect/>
            </a:stretch>
          </p:blipFill>
          <p:spPr bwMode="auto">
            <a:xfrm>
              <a:off x="-32" y="-6513"/>
              <a:ext cx="9144032" cy="785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0" name="Rectangle 21"/>
            <p:cNvSpPr>
              <a:spLocks noChangeArrowheads="1"/>
            </p:cNvSpPr>
            <p:nvPr/>
          </p:nvSpPr>
          <p:spPr bwMode="auto">
            <a:xfrm>
              <a:off x="130941" y="-29106"/>
              <a:ext cx="7727207" cy="83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2400" b="1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STATUS NATIONAL</a:t>
              </a:r>
              <a:r>
                <a:rPr lang="en-US" sz="2400" b="1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 and </a:t>
              </a:r>
              <a:r>
                <a:rPr lang="id-ID" sz="2400" b="1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PROVINCIAL</a:t>
              </a:r>
              <a:r>
                <a:rPr lang="en-US" sz="2400" b="1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 </a:t>
              </a:r>
              <a:r>
                <a:rPr lang="id-ID" sz="2400" b="1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WR COUNCIL  </a:t>
              </a:r>
              <a:endParaRPr lang="en-US" sz="2400" b="1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2400" b="1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&amp; </a:t>
              </a:r>
              <a:r>
                <a:rPr lang="en-US" sz="2400" b="1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RBT WR COUNCIL</a:t>
              </a:r>
              <a:r>
                <a:rPr lang="id-ID" sz="2400" b="1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 </a:t>
              </a:r>
            </a:p>
          </p:txBody>
        </p:sp>
        <p:pic>
          <p:nvPicPr>
            <p:cNvPr id="15371" name="Picture 3" descr="C:\Users\Fajar Wicaksono\Pictures\Garuda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6669" y="56424"/>
              <a:ext cx="500087" cy="538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190575319"/>
              </p:ext>
            </p:extLst>
          </p:nvPr>
        </p:nvGraphicFramePr>
        <p:xfrm>
          <a:off x="0" y="1000108"/>
          <a:ext cx="4724400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365" name="TextBox 8"/>
          <p:cNvSpPr txBox="1">
            <a:spLocks noChangeArrowheads="1"/>
          </p:cNvSpPr>
          <p:nvPr/>
        </p:nvSpPr>
        <p:spPr bwMode="auto">
          <a:xfrm>
            <a:off x="357188" y="857250"/>
            <a:ext cx="4286250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RBT WR COUNCIL</a:t>
            </a:r>
            <a:endParaRPr lang="id-ID" b="1" dirty="0" smtClean="0">
              <a:solidFill>
                <a:srgbClr val="7030A0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2380717097"/>
              </p:ext>
            </p:extLst>
          </p:nvPr>
        </p:nvGraphicFramePr>
        <p:xfrm>
          <a:off x="4572000" y="4105276"/>
          <a:ext cx="4572000" cy="2752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367" name="TextBox 10"/>
          <p:cNvSpPr txBox="1">
            <a:spLocks noChangeArrowheads="1"/>
          </p:cNvSpPr>
          <p:nvPr/>
        </p:nvSpPr>
        <p:spPr bwMode="auto">
          <a:xfrm>
            <a:off x="4786317" y="3929070"/>
            <a:ext cx="4357687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d-ID" b="1" dirty="0" smtClean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PROVINCIAL LEVEL W</a:t>
            </a:r>
            <a:r>
              <a:rPr lang="en-US" b="1" dirty="0" smtClean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R</a:t>
            </a:r>
            <a:r>
              <a:rPr lang="id-ID" b="1" dirty="0" smtClean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 COUNCIL</a:t>
            </a:r>
          </a:p>
        </p:txBody>
      </p:sp>
      <p:sp>
        <p:nvSpPr>
          <p:cNvPr id="15368" name="TextBox 11"/>
          <p:cNvSpPr txBox="1">
            <a:spLocks noChangeArrowheads="1"/>
          </p:cNvSpPr>
          <p:nvPr/>
        </p:nvSpPr>
        <p:spPr bwMode="auto">
          <a:xfrm>
            <a:off x="5143500" y="1500188"/>
            <a:ext cx="40005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id-ID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1  NATIONAL WATER </a:t>
            </a:r>
            <a:r>
              <a:rPr lang="en-US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RESOURCES </a:t>
            </a:r>
            <a:r>
              <a:rPr lang="id-ID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COUNCIL</a:t>
            </a:r>
            <a:r>
              <a:rPr lang="en-US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(</a:t>
            </a:r>
            <a:r>
              <a:rPr lang="en-US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44 member : 22 </a:t>
            </a:r>
            <a:r>
              <a:rPr lang="en-US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Govt</a:t>
            </a:r>
            <a:r>
              <a:rPr lang="en-US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+ 22 NGO</a:t>
            </a:r>
            <a:r>
              <a:rPr lang="en-US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)</a:t>
            </a:r>
            <a:endParaRPr lang="id-ID" b="1" dirty="0" smtClean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4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229600" cy="2000256"/>
          </a:xfrm>
        </p:spPr>
        <p:txBody>
          <a:bodyPr/>
          <a:lstStyle/>
          <a:p>
            <a:pPr marL="354013" lvl="0" indent="-354013" eaLnBrk="1" fontAlgn="auto" hangingPunct="1">
              <a:spcBef>
                <a:spcPct val="20000"/>
              </a:spcBef>
              <a:spcAft>
                <a:spcPts val="0"/>
              </a:spcAft>
            </a:pPr>
            <a:r>
              <a:rPr lang="en-US" sz="2400" b="1" dirty="0" smtClean="0">
                <a:cs typeface="Arial" pitchFamily="34" charset="0"/>
              </a:rPr>
              <a:t>consists of about </a:t>
            </a:r>
            <a:r>
              <a:rPr lang="en-US" sz="2400" b="1" u="sng" dirty="0" smtClean="0">
                <a:cs typeface="Arial" pitchFamily="34" charset="0"/>
              </a:rPr>
              <a:t>17</a:t>
            </a:r>
            <a:r>
              <a:rPr lang="id-ID" sz="2400" b="1" u="sng" dirty="0" smtClean="0">
                <a:cs typeface="Arial" pitchFamily="34" charset="0"/>
              </a:rPr>
              <a:t>,</a:t>
            </a:r>
            <a:r>
              <a:rPr lang="en-US" sz="2400" b="1" u="sng" dirty="0" smtClean="0">
                <a:cs typeface="Arial" pitchFamily="34" charset="0"/>
              </a:rPr>
              <a:t>508 </a:t>
            </a:r>
            <a:r>
              <a:rPr lang="en-US" sz="2400" b="1" dirty="0" smtClean="0">
                <a:cs typeface="Arial" pitchFamily="34" charset="0"/>
              </a:rPr>
              <a:t>islands of which </a:t>
            </a:r>
            <a:r>
              <a:rPr lang="en-US" sz="2400" b="1" u="sng" dirty="0" smtClean="0">
                <a:cs typeface="Arial" pitchFamily="34" charset="0"/>
              </a:rPr>
              <a:t>6,000</a:t>
            </a:r>
            <a:r>
              <a:rPr lang="en-US" sz="2400" b="1" dirty="0" smtClean="0">
                <a:cs typeface="Arial" pitchFamily="34" charset="0"/>
              </a:rPr>
              <a:t> are inhabited,</a:t>
            </a:r>
            <a:r>
              <a:rPr lang="en-US" sz="2400" b="1" dirty="0">
                <a:cs typeface="Arial" pitchFamily="34" charset="0"/>
              </a:rPr>
              <a:t/>
            </a:r>
            <a:br>
              <a:rPr lang="en-US" sz="2400" b="1" dirty="0">
                <a:cs typeface="Arial" pitchFamily="34" charset="0"/>
              </a:rPr>
            </a:br>
            <a:r>
              <a:rPr lang="en-US" sz="2400" b="1" dirty="0" smtClean="0">
                <a:solidFill>
                  <a:prstClr val="black"/>
                </a:solidFill>
                <a:latin typeface="Calibri" pitchFamily="34" charset="0"/>
                <a:ea typeface="+mn-ea"/>
                <a:cs typeface="+mn-cs"/>
              </a:rPr>
              <a:t>total </a:t>
            </a:r>
            <a:r>
              <a:rPr lang="en-US" sz="2400" b="1" dirty="0">
                <a:solidFill>
                  <a:prstClr val="black"/>
                </a:solidFill>
                <a:latin typeface="Calibri" pitchFamily="34" charset="0"/>
                <a:ea typeface="+mn-ea"/>
                <a:cs typeface="+mn-cs"/>
              </a:rPr>
              <a:t>land area of about </a:t>
            </a:r>
            <a:r>
              <a:rPr lang="id-ID" sz="2400" b="1" dirty="0">
                <a:solidFill>
                  <a:prstClr val="black"/>
                </a:solidFill>
                <a:latin typeface="Calibri" pitchFamily="34" charset="0"/>
                <a:ea typeface="+mn-ea"/>
                <a:cs typeface="+mn-cs"/>
              </a:rPr>
              <a:t>1.94</a:t>
            </a:r>
            <a:r>
              <a:rPr lang="en-US" sz="2400" b="1" dirty="0">
                <a:solidFill>
                  <a:prstClr val="black"/>
                </a:solidFill>
                <a:latin typeface="Calibri" pitchFamily="34" charset="0"/>
                <a:ea typeface="+mn-ea"/>
                <a:cs typeface="+mn-cs"/>
              </a:rPr>
              <a:t> million km</a:t>
            </a:r>
            <a:r>
              <a:rPr lang="en-US" sz="2400" b="1" baseline="30000" dirty="0">
                <a:solidFill>
                  <a:prstClr val="black"/>
                </a:solidFill>
                <a:latin typeface="Calibri" pitchFamily="34" charset="0"/>
                <a:ea typeface="+mn-ea"/>
                <a:cs typeface="+mn-cs"/>
              </a:rPr>
              <a:t>2</a:t>
            </a:r>
            <a:r>
              <a:rPr lang="id-ID" sz="2400" b="1" baseline="30000" dirty="0">
                <a:solidFill>
                  <a:prstClr val="black"/>
                </a:solidFill>
                <a:latin typeface="Calibri" pitchFamily="34" charset="0"/>
                <a:ea typeface="+mn-ea"/>
                <a:cs typeface="+mn-cs"/>
              </a:rPr>
              <a:t/>
            </a:r>
            <a:br>
              <a:rPr lang="id-ID" sz="2400" b="1" baseline="30000" dirty="0">
                <a:solidFill>
                  <a:prstClr val="black"/>
                </a:solidFill>
                <a:latin typeface="Calibri" pitchFamily="34" charset="0"/>
                <a:ea typeface="+mn-ea"/>
                <a:cs typeface="+mn-cs"/>
              </a:rPr>
            </a:br>
            <a:r>
              <a:rPr lang="en-US" dirty="0" smtClean="0">
                <a:cs typeface="Arial" pitchFamily="34" charset="0"/>
              </a:rPr>
              <a:t/>
            </a:r>
            <a:br>
              <a:rPr lang="en-US" dirty="0" smtClean="0">
                <a:cs typeface="Arial" pitchFamily="34" charset="0"/>
              </a:rPr>
            </a:b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5224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7620000" cy="838200"/>
          </a:xfrm>
          <a:solidFill>
            <a:schemeClr val="accent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lvl="0" algn="r"/>
            <a:r>
              <a:rPr lang="en-US" sz="2200" b="1" dirty="0" smtClean="0">
                <a:solidFill>
                  <a:schemeClr val="bg1"/>
                </a:solidFill>
                <a:latin typeface="+mn-lt"/>
              </a:rPr>
              <a:t>REAL TIME HYDROLOGICAL COLLECTION  </a:t>
            </a:r>
            <a:br>
              <a:rPr lang="en-US" sz="2200" b="1" dirty="0" smtClean="0">
                <a:solidFill>
                  <a:schemeClr val="bg1"/>
                </a:solidFill>
                <a:latin typeface="+mn-lt"/>
              </a:rPr>
            </a:br>
            <a:r>
              <a:rPr lang="en-US" sz="2200" b="1" dirty="0" smtClean="0">
                <a:solidFill>
                  <a:schemeClr val="bg1"/>
                </a:solidFill>
                <a:latin typeface="+mn-lt"/>
              </a:rPr>
              <a:t>(TELEMETRY SYSTEM)</a:t>
            </a:r>
            <a:endParaRPr lang="en-US" sz="22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0483" name="Picture 3" descr="F:\Foto anyar\Hidrologi\FFWS\DSCN327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47800" y="1066800"/>
            <a:ext cx="222885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038600"/>
            <a:ext cx="4648200" cy="2555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F:\Foto anyar\Hidrologi\FFWS\P80603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1066800"/>
            <a:ext cx="222885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1" name="Picture 1" descr="G:\Foto anyar\Hidrologi\FFWS\Tilamuta 3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410200" y="4038600"/>
            <a:ext cx="3454400" cy="25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 descr="G:\Foto anyar\Hidrologi\FFWS\100_7400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867400" y="1066800"/>
            <a:ext cx="1981200" cy="2971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740851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ChangeArrowheads="1"/>
          </p:cNvSpPr>
          <p:nvPr/>
        </p:nvSpPr>
        <p:spPr bwMode="auto">
          <a:xfrm>
            <a:off x="0" y="2667000"/>
            <a:ext cx="4800600" cy="3581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30" name="Rectangle 3"/>
          <p:cNvSpPr>
            <a:spLocks noChangeArrowheads="1"/>
          </p:cNvSpPr>
          <p:nvPr/>
        </p:nvSpPr>
        <p:spPr bwMode="auto">
          <a:xfrm>
            <a:off x="5067300" y="0"/>
            <a:ext cx="4076700" cy="6223000"/>
          </a:xfrm>
          <a:prstGeom prst="rect">
            <a:avLst/>
          </a:prstGeom>
          <a:solidFill>
            <a:srgbClr val="CCFF33">
              <a:alpha val="8980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31" name="Rectangle 4"/>
          <p:cNvSpPr>
            <a:spLocks noChangeArrowheads="1"/>
          </p:cNvSpPr>
          <p:nvPr/>
        </p:nvSpPr>
        <p:spPr bwMode="auto">
          <a:xfrm>
            <a:off x="0" y="0"/>
            <a:ext cx="4800600" cy="2590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32" name="AutoShape 5"/>
          <p:cNvSpPr>
            <a:spLocks noChangeArrowheads="1"/>
          </p:cNvSpPr>
          <p:nvPr/>
        </p:nvSpPr>
        <p:spPr bwMode="auto">
          <a:xfrm>
            <a:off x="6934200" y="3200400"/>
            <a:ext cx="1524000" cy="3276600"/>
          </a:xfrm>
          <a:prstGeom prst="can">
            <a:avLst>
              <a:gd name="adj" fmla="val 8092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459782" name="AutoShape 6"/>
          <p:cNvSpPr>
            <a:spLocks noChangeArrowheads="1"/>
          </p:cNvSpPr>
          <p:nvPr/>
        </p:nvSpPr>
        <p:spPr bwMode="auto">
          <a:xfrm>
            <a:off x="7239000" y="1905000"/>
            <a:ext cx="914400" cy="914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34" name="Line 7"/>
          <p:cNvSpPr>
            <a:spLocks noChangeShapeType="1"/>
          </p:cNvSpPr>
          <p:nvPr/>
        </p:nvSpPr>
        <p:spPr bwMode="auto">
          <a:xfrm flipV="1">
            <a:off x="8153400" y="2286000"/>
            <a:ext cx="0" cy="34290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35" name="Line 8"/>
          <p:cNvSpPr>
            <a:spLocks noChangeShapeType="1"/>
          </p:cNvSpPr>
          <p:nvPr/>
        </p:nvSpPr>
        <p:spPr bwMode="auto">
          <a:xfrm>
            <a:off x="7239000" y="2286000"/>
            <a:ext cx="0" cy="25908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59785" name="AutoShape 9"/>
          <p:cNvSpPr>
            <a:spLocks noChangeArrowheads="1"/>
          </p:cNvSpPr>
          <p:nvPr/>
        </p:nvSpPr>
        <p:spPr bwMode="auto">
          <a:xfrm rot="268030">
            <a:off x="7391400" y="2057400"/>
            <a:ext cx="609600" cy="609600"/>
          </a:xfrm>
          <a:prstGeom prst="star8">
            <a:avLst>
              <a:gd name="adj" fmla="val 3825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37" name="Rectangle 10"/>
          <p:cNvSpPr>
            <a:spLocks noChangeArrowheads="1"/>
          </p:cNvSpPr>
          <p:nvPr/>
        </p:nvSpPr>
        <p:spPr bwMode="auto">
          <a:xfrm>
            <a:off x="5486400" y="457200"/>
            <a:ext cx="1143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38" name="Rectangle 11"/>
          <p:cNvSpPr>
            <a:spLocks noChangeArrowheads="1"/>
          </p:cNvSpPr>
          <p:nvPr/>
        </p:nvSpPr>
        <p:spPr bwMode="auto">
          <a:xfrm>
            <a:off x="5257800" y="5105400"/>
            <a:ext cx="12954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459788" name="Oval 12"/>
          <p:cNvSpPr>
            <a:spLocks noChangeArrowheads="1"/>
          </p:cNvSpPr>
          <p:nvPr/>
        </p:nvSpPr>
        <p:spPr bwMode="auto">
          <a:xfrm>
            <a:off x="7086600" y="2209800"/>
            <a:ext cx="76200" cy="762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40" name="Freeform 13"/>
          <p:cNvSpPr>
            <a:spLocks/>
          </p:cNvSpPr>
          <p:nvPr/>
        </p:nvSpPr>
        <p:spPr bwMode="auto">
          <a:xfrm flipH="1">
            <a:off x="6705600" y="685800"/>
            <a:ext cx="419100" cy="1524000"/>
          </a:xfrm>
          <a:custGeom>
            <a:avLst/>
            <a:gdLst>
              <a:gd name="T0" fmla="*/ 0 w 312"/>
              <a:gd name="T1" fmla="*/ 2147483647 h 518"/>
              <a:gd name="T2" fmla="*/ 2147483647 w 312"/>
              <a:gd name="T3" fmla="*/ 2147483647 h 518"/>
              <a:gd name="T4" fmla="*/ 2147483647 w 312"/>
              <a:gd name="T5" fmla="*/ 2147483647 h 518"/>
              <a:gd name="T6" fmla="*/ 2147483647 w 312"/>
              <a:gd name="T7" fmla="*/ 2147483647 h 518"/>
              <a:gd name="T8" fmla="*/ 2147483647 w 312"/>
              <a:gd name="T9" fmla="*/ 2147483647 h 518"/>
              <a:gd name="T10" fmla="*/ 2147483647 w 312"/>
              <a:gd name="T11" fmla="*/ 2147483647 h 518"/>
              <a:gd name="T12" fmla="*/ 2147483647 w 312"/>
              <a:gd name="T13" fmla="*/ 2147483647 h 518"/>
              <a:gd name="T14" fmla="*/ 2147483647 w 312"/>
              <a:gd name="T15" fmla="*/ 2147483647 h 518"/>
              <a:gd name="T16" fmla="*/ 2147483647 w 312"/>
              <a:gd name="T17" fmla="*/ 2147483647 h 51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2"/>
              <a:gd name="T28" fmla="*/ 0 h 518"/>
              <a:gd name="T29" fmla="*/ 312 w 312"/>
              <a:gd name="T30" fmla="*/ 518 h 51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2" h="518">
                <a:moveTo>
                  <a:pt x="0" y="518"/>
                </a:moveTo>
                <a:cubicBezTo>
                  <a:pt x="1" y="415"/>
                  <a:pt x="0" y="313"/>
                  <a:pt x="4" y="210"/>
                </a:cubicBezTo>
                <a:cubicBezTo>
                  <a:pt x="5" y="187"/>
                  <a:pt x="10" y="187"/>
                  <a:pt x="24" y="178"/>
                </a:cubicBezTo>
                <a:cubicBezTo>
                  <a:pt x="29" y="163"/>
                  <a:pt x="45" y="116"/>
                  <a:pt x="56" y="106"/>
                </a:cubicBezTo>
                <a:cubicBezTo>
                  <a:pt x="63" y="100"/>
                  <a:pt x="80" y="90"/>
                  <a:pt x="80" y="90"/>
                </a:cubicBezTo>
                <a:cubicBezTo>
                  <a:pt x="83" y="86"/>
                  <a:pt x="84" y="81"/>
                  <a:pt x="88" y="78"/>
                </a:cubicBezTo>
                <a:cubicBezTo>
                  <a:pt x="91" y="75"/>
                  <a:pt x="97" y="77"/>
                  <a:pt x="100" y="74"/>
                </a:cubicBezTo>
                <a:cubicBezTo>
                  <a:pt x="121" y="53"/>
                  <a:pt x="84" y="69"/>
                  <a:pt x="116" y="58"/>
                </a:cubicBezTo>
                <a:cubicBezTo>
                  <a:pt x="154" y="0"/>
                  <a:pt x="271" y="34"/>
                  <a:pt x="312" y="34"/>
                </a:cubicBezTo>
              </a:path>
            </a:pathLst>
          </a:custGeom>
          <a:noFill/>
          <a:ln w="38100" cap="rnd">
            <a:solidFill>
              <a:schemeClr val="accent2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41" name="Rectangle 14"/>
          <p:cNvSpPr>
            <a:spLocks noChangeArrowheads="1"/>
          </p:cNvSpPr>
          <p:nvPr/>
        </p:nvSpPr>
        <p:spPr bwMode="auto">
          <a:xfrm>
            <a:off x="6019800" y="5257800"/>
            <a:ext cx="3810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42" name="Rectangle 15"/>
          <p:cNvSpPr>
            <a:spLocks noChangeArrowheads="1"/>
          </p:cNvSpPr>
          <p:nvPr/>
        </p:nvSpPr>
        <p:spPr bwMode="auto">
          <a:xfrm>
            <a:off x="5410200" y="5181600"/>
            <a:ext cx="3810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43" name="Line 16"/>
          <p:cNvSpPr>
            <a:spLocks noChangeShapeType="1"/>
          </p:cNvSpPr>
          <p:nvPr/>
        </p:nvSpPr>
        <p:spPr bwMode="auto">
          <a:xfrm flipV="1">
            <a:off x="5334000" y="47244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44" name="Oval 17"/>
          <p:cNvSpPr>
            <a:spLocks noChangeArrowheads="1"/>
          </p:cNvSpPr>
          <p:nvPr/>
        </p:nvSpPr>
        <p:spPr bwMode="auto">
          <a:xfrm>
            <a:off x="5257800" y="4648200"/>
            <a:ext cx="1524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45" name="Rectangle 18"/>
          <p:cNvSpPr>
            <a:spLocks noChangeArrowheads="1"/>
          </p:cNvSpPr>
          <p:nvPr/>
        </p:nvSpPr>
        <p:spPr bwMode="auto">
          <a:xfrm>
            <a:off x="6172200" y="533400"/>
            <a:ext cx="3810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46" name="Rectangle 19"/>
          <p:cNvSpPr>
            <a:spLocks noChangeArrowheads="1"/>
          </p:cNvSpPr>
          <p:nvPr/>
        </p:nvSpPr>
        <p:spPr bwMode="auto">
          <a:xfrm>
            <a:off x="5638800" y="533400"/>
            <a:ext cx="3810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graphicFrame>
        <p:nvGraphicFramePr>
          <p:cNvPr id="1026" name="Object 20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838200" y="1524000"/>
          <a:ext cx="83820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1" name="Bitmap Image" r:id="rId4" imgW="5971429" imgH="2600000" progId="PBrush">
                  <p:embed/>
                </p:oleObj>
              </mc:Choice>
              <mc:Fallback>
                <p:oleObj name="Bitmap Image" r:id="rId4" imgW="5971429" imgH="2600000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8990" t="24098" r="41483" b="49393"/>
                      <a:stretch>
                        <a:fillRect/>
                      </a:stretch>
                    </p:blipFill>
                    <p:spPr bwMode="auto">
                      <a:xfrm>
                        <a:off x="838200" y="1524000"/>
                        <a:ext cx="838200" cy="654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21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828800" y="228600"/>
          <a:ext cx="205740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2" name="Bitmap Image" r:id="rId6" imgW="5971429" imgH="2600000" progId="PBrush">
                  <p:embed/>
                </p:oleObj>
              </mc:Choice>
              <mc:Fallback>
                <p:oleObj name="Bitmap Image" r:id="rId6" imgW="5971429" imgH="2600000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9141" r="54185" b="73491"/>
                      <a:stretch>
                        <a:fillRect/>
                      </a:stretch>
                    </p:blipFill>
                    <p:spPr bwMode="auto">
                      <a:xfrm>
                        <a:off x="1828800" y="228600"/>
                        <a:ext cx="2057400" cy="895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2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962400" y="1219200"/>
          <a:ext cx="76200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3" name="Bitmap Image" r:id="rId7" imgW="5971429" imgH="2600000" progId="PBrush">
                  <p:embed/>
                </p:oleObj>
              </mc:Choice>
              <mc:Fallback>
                <p:oleObj name="Bitmap Image" r:id="rId7" imgW="5971429" imgH="2600000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8990" t="24098" r="41483" b="49393"/>
                      <a:stretch>
                        <a:fillRect/>
                      </a:stretch>
                    </p:blipFill>
                    <p:spPr bwMode="auto">
                      <a:xfrm>
                        <a:off x="3962400" y="1219200"/>
                        <a:ext cx="762000" cy="577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7" name="Line 23"/>
          <p:cNvSpPr>
            <a:spLocks noChangeShapeType="1"/>
          </p:cNvSpPr>
          <p:nvPr/>
        </p:nvSpPr>
        <p:spPr bwMode="auto">
          <a:xfrm>
            <a:off x="6172200" y="9906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59800" name="AutoShape 24"/>
          <p:cNvSpPr>
            <a:spLocks noChangeArrowheads="1"/>
          </p:cNvSpPr>
          <p:nvPr/>
        </p:nvSpPr>
        <p:spPr bwMode="auto">
          <a:xfrm>
            <a:off x="6096000" y="990600"/>
            <a:ext cx="152400" cy="228600"/>
          </a:xfrm>
          <a:prstGeom prst="downArrow">
            <a:avLst>
              <a:gd name="adj1" fmla="val 50000"/>
              <a:gd name="adj2" fmla="val 37500"/>
            </a:avLst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auto">
          <a:xfrm flipH="1" flipV="1">
            <a:off x="4419600" y="1828800"/>
            <a:ext cx="838200" cy="28194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59802" name="Line 26"/>
          <p:cNvSpPr>
            <a:spLocks noChangeShapeType="1"/>
          </p:cNvSpPr>
          <p:nvPr/>
        </p:nvSpPr>
        <p:spPr bwMode="auto">
          <a:xfrm flipH="1" flipV="1">
            <a:off x="5181600" y="4343400"/>
            <a:ext cx="76200" cy="304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304800" y="4267200"/>
            <a:ext cx="12954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1066800" y="4419600"/>
            <a:ext cx="3810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457200" y="4343400"/>
            <a:ext cx="3810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54" name="Line 30"/>
          <p:cNvSpPr>
            <a:spLocks noChangeShapeType="1"/>
          </p:cNvSpPr>
          <p:nvPr/>
        </p:nvSpPr>
        <p:spPr bwMode="auto">
          <a:xfrm flipV="1">
            <a:off x="381000" y="38862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5" name="Oval 31"/>
          <p:cNvSpPr>
            <a:spLocks noChangeArrowheads="1"/>
          </p:cNvSpPr>
          <p:nvPr/>
        </p:nvSpPr>
        <p:spPr bwMode="auto">
          <a:xfrm>
            <a:off x="304800" y="3810000"/>
            <a:ext cx="1524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56" name="Line 32"/>
          <p:cNvSpPr>
            <a:spLocks noChangeShapeType="1"/>
          </p:cNvSpPr>
          <p:nvPr/>
        </p:nvSpPr>
        <p:spPr bwMode="auto">
          <a:xfrm flipH="1" flipV="1">
            <a:off x="3124200" y="762000"/>
            <a:ext cx="1143000" cy="6096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57" name="Line 33"/>
          <p:cNvSpPr>
            <a:spLocks noChangeShapeType="1"/>
          </p:cNvSpPr>
          <p:nvPr/>
        </p:nvSpPr>
        <p:spPr bwMode="auto">
          <a:xfrm flipH="1">
            <a:off x="1524000" y="762000"/>
            <a:ext cx="1143000" cy="6858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59810" name="Line 34"/>
          <p:cNvSpPr>
            <a:spLocks noChangeShapeType="1"/>
          </p:cNvSpPr>
          <p:nvPr/>
        </p:nvSpPr>
        <p:spPr bwMode="auto">
          <a:xfrm flipH="1" flipV="1">
            <a:off x="4038600" y="1219200"/>
            <a:ext cx="152400" cy="76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59811" name="Line 35"/>
          <p:cNvSpPr>
            <a:spLocks noChangeShapeType="1"/>
          </p:cNvSpPr>
          <p:nvPr/>
        </p:nvSpPr>
        <p:spPr bwMode="auto">
          <a:xfrm flipH="1">
            <a:off x="2590800" y="762000"/>
            <a:ext cx="152400" cy="76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59812" name="Line 36"/>
          <p:cNvSpPr>
            <a:spLocks noChangeShapeType="1"/>
          </p:cNvSpPr>
          <p:nvPr/>
        </p:nvSpPr>
        <p:spPr bwMode="auto">
          <a:xfrm flipH="1">
            <a:off x="1219200" y="1981200"/>
            <a:ext cx="76200" cy="152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61" name="Text Box 37"/>
          <p:cNvSpPr txBox="1">
            <a:spLocks noChangeArrowheads="1"/>
          </p:cNvSpPr>
          <p:nvPr/>
        </p:nvSpPr>
        <p:spPr bwMode="auto">
          <a:xfrm>
            <a:off x="2286000" y="32766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id-ID">
              <a:solidFill>
                <a:prstClr val="black"/>
              </a:solidFill>
              <a:ea typeface="ＭＳ Ｐゴシック"/>
              <a:cs typeface="ＭＳ Ｐゴシック"/>
            </a:endParaRPr>
          </a:p>
        </p:txBody>
      </p:sp>
      <p:pic>
        <p:nvPicPr>
          <p:cNvPr id="1062" name="Picture 38" descr="DSC02249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2211388" y="3438525"/>
            <a:ext cx="1724025" cy="1295400"/>
          </a:xfrm>
        </p:spPr>
      </p:pic>
      <p:sp>
        <p:nvSpPr>
          <p:cNvPr id="459815" name="Line 39"/>
          <p:cNvSpPr>
            <a:spLocks noChangeShapeType="1"/>
          </p:cNvSpPr>
          <p:nvPr/>
        </p:nvSpPr>
        <p:spPr bwMode="auto">
          <a:xfrm>
            <a:off x="1600200" y="4343400"/>
            <a:ext cx="1524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64" name="Text Box 40"/>
          <p:cNvSpPr txBox="1">
            <a:spLocks noChangeArrowheads="1"/>
          </p:cNvSpPr>
          <p:nvPr/>
        </p:nvSpPr>
        <p:spPr bwMode="auto">
          <a:xfrm>
            <a:off x="228600" y="4876800"/>
            <a:ext cx="1371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prstClr val="black"/>
                </a:solidFill>
                <a:ea typeface="ＭＳ Ｐゴシック"/>
                <a:cs typeface="ＭＳ Ｐゴシック"/>
              </a:rPr>
              <a:t>RECIEVER</a:t>
            </a:r>
          </a:p>
        </p:txBody>
      </p:sp>
      <p:sp>
        <p:nvSpPr>
          <p:cNvPr id="1065" name="Text Box 41"/>
          <p:cNvSpPr txBox="1">
            <a:spLocks noChangeArrowheads="1"/>
          </p:cNvSpPr>
          <p:nvPr/>
        </p:nvSpPr>
        <p:spPr bwMode="auto">
          <a:xfrm>
            <a:off x="2514600" y="30480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prstClr val="black"/>
                </a:solidFill>
                <a:ea typeface="ＭＳ Ｐゴシック"/>
                <a:cs typeface="ＭＳ Ｐゴシック"/>
              </a:rPr>
              <a:t>SERVER</a:t>
            </a:r>
          </a:p>
        </p:txBody>
      </p:sp>
      <p:sp>
        <p:nvSpPr>
          <p:cNvPr id="1066" name="Text Box 42"/>
          <p:cNvSpPr txBox="1">
            <a:spLocks noChangeArrowheads="1"/>
          </p:cNvSpPr>
          <p:nvPr/>
        </p:nvSpPr>
        <p:spPr bwMode="auto">
          <a:xfrm>
            <a:off x="4876800" y="5715000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prstClr val="black"/>
                </a:solidFill>
                <a:ea typeface="ＭＳ Ｐゴシック"/>
                <a:cs typeface="ＭＳ Ｐゴシック"/>
              </a:rPr>
              <a:t>TRANSMITTER</a:t>
            </a:r>
          </a:p>
        </p:txBody>
      </p:sp>
      <p:sp>
        <p:nvSpPr>
          <p:cNvPr id="1067" name="Text Box 43"/>
          <p:cNvSpPr txBox="1">
            <a:spLocks noChangeArrowheads="1"/>
          </p:cNvSpPr>
          <p:nvPr/>
        </p:nvSpPr>
        <p:spPr bwMode="auto">
          <a:xfrm>
            <a:off x="5334000" y="1143000"/>
            <a:ext cx="17192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prstClr val="black"/>
                </a:solidFill>
                <a:ea typeface="ＭＳ Ｐゴシック"/>
                <a:cs typeface="ＭＳ Ｐゴシック"/>
              </a:rPr>
              <a:t>DATA ACQUISITION</a:t>
            </a:r>
          </a:p>
        </p:txBody>
      </p:sp>
      <p:sp>
        <p:nvSpPr>
          <p:cNvPr id="1068" name="Text Box 44"/>
          <p:cNvSpPr txBox="1">
            <a:spLocks noChangeArrowheads="1"/>
          </p:cNvSpPr>
          <p:nvPr/>
        </p:nvSpPr>
        <p:spPr bwMode="auto">
          <a:xfrm>
            <a:off x="66675" y="5910263"/>
            <a:ext cx="1905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prstClr val="black"/>
                </a:solidFill>
                <a:ea typeface="ＭＳ Ｐゴシック"/>
                <a:cs typeface="ＭＳ Ｐゴシック"/>
              </a:rPr>
              <a:t>MAIN OFFICE</a:t>
            </a:r>
          </a:p>
        </p:txBody>
      </p:sp>
      <p:sp>
        <p:nvSpPr>
          <p:cNvPr id="1069" name="Text Box 45"/>
          <p:cNvSpPr txBox="1">
            <a:spLocks noChangeArrowheads="1"/>
          </p:cNvSpPr>
          <p:nvPr/>
        </p:nvSpPr>
        <p:spPr bwMode="auto">
          <a:xfrm>
            <a:off x="1905000" y="2133600"/>
            <a:ext cx="2514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prstClr val="black"/>
                </a:solidFill>
                <a:ea typeface="ＭＳ Ｐゴシック"/>
                <a:cs typeface="ＭＳ Ｐゴシック"/>
              </a:rPr>
              <a:t>CELLULAR PROVIDER</a:t>
            </a:r>
          </a:p>
        </p:txBody>
      </p:sp>
      <p:sp>
        <p:nvSpPr>
          <p:cNvPr id="1070" name="Text Box 46"/>
          <p:cNvSpPr txBox="1">
            <a:spLocks noChangeArrowheads="1"/>
          </p:cNvSpPr>
          <p:nvPr/>
        </p:nvSpPr>
        <p:spPr bwMode="auto">
          <a:xfrm>
            <a:off x="7848600" y="3048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prstClr val="black"/>
                </a:solidFill>
                <a:ea typeface="ＭＳ Ｐゴシック"/>
                <a:cs typeface="ＭＳ Ｐゴシック"/>
              </a:rPr>
              <a:t>SITE</a:t>
            </a:r>
          </a:p>
        </p:txBody>
      </p:sp>
      <p:sp>
        <p:nvSpPr>
          <p:cNvPr id="1071" name="Line 47"/>
          <p:cNvSpPr>
            <a:spLocks noChangeShapeType="1"/>
          </p:cNvSpPr>
          <p:nvPr/>
        </p:nvSpPr>
        <p:spPr bwMode="auto">
          <a:xfrm flipH="1">
            <a:off x="381000" y="1981200"/>
            <a:ext cx="914400" cy="18288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72" name="Line 48"/>
          <p:cNvSpPr>
            <a:spLocks noChangeShapeType="1"/>
          </p:cNvSpPr>
          <p:nvPr/>
        </p:nvSpPr>
        <p:spPr bwMode="auto">
          <a:xfrm flipV="1">
            <a:off x="1609725" y="4129088"/>
            <a:ext cx="990600" cy="2286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73" name="Text Box 49"/>
          <p:cNvSpPr txBox="1">
            <a:spLocks noChangeArrowheads="1"/>
          </p:cNvSpPr>
          <p:nvPr/>
        </p:nvSpPr>
        <p:spPr bwMode="auto">
          <a:xfrm>
            <a:off x="2362200" y="17526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prstClr val="black"/>
                </a:solidFill>
                <a:ea typeface="ＭＳ Ｐゴシック"/>
                <a:cs typeface="ＭＳ Ｐゴシック"/>
              </a:rPr>
              <a:t>VIA SMS</a:t>
            </a:r>
          </a:p>
        </p:txBody>
      </p:sp>
      <p:sp>
        <p:nvSpPr>
          <p:cNvPr id="459826" name="AutoShape 50"/>
          <p:cNvSpPr>
            <a:spLocks noChangeArrowheads="1"/>
          </p:cNvSpPr>
          <p:nvPr/>
        </p:nvSpPr>
        <p:spPr bwMode="auto">
          <a:xfrm rot="268030">
            <a:off x="6858000" y="2133600"/>
            <a:ext cx="609600" cy="609600"/>
          </a:xfrm>
          <a:prstGeom prst="star8">
            <a:avLst>
              <a:gd name="adj" fmla="val 38250"/>
            </a:avLst>
          </a:prstGeom>
          <a:solidFill>
            <a:srgbClr val="F9B7A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75" name="Oval 51"/>
          <p:cNvSpPr>
            <a:spLocks noChangeArrowheads="1"/>
          </p:cNvSpPr>
          <p:nvPr/>
        </p:nvSpPr>
        <p:spPr bwMode="auto">
          <a:xfrm>
            <a:off x="7010400" y="2286000"/>
            <a:ext cx="304800" cy="304800"/>
          </a:xfrm>
          <a:prstGeom prst="ellipse">
            <a:avLst/>
          </a:prstGeom>
          <a:gradFill rotWithShape="1">
            <a:gsLst>
              <a:gs pos="0">
                <a:srgbClr val="F9B7A5"/>
              </a:gs>
              <a:gs pos="100000">
                <a:srgbClr val="73554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76" name="Line 52"/>
          <p:cNvSpPr>
            <a:spLocks noChangeShapeType="1"/>
          </p:cNvSpPr>
          <p:nvPr/>
        </p:nvSpPr>
        <p:spPr bwMode="auto">
          <a:xfrm>
            <a:off x="7239000" y="26670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59829" name="AutoShape 53"/>
          <p:cNvSpPr>
            <a:spLocks noChangeArrowheads="1"/>
          </p:cNvSpPr>
          <p:nvPr/>
        </p:nvSpPr>
        <p:spPr bwMode="auto">
          <a:xfrm rot="10800000" flipH="1" flipV="1">
            <a:off x="7162800" y="3733800"/>
            <a:ext cx="152400" cy="533400"/>
          </a:xfrm>
          <a:prstGeom prst="flowChartOffpageConnector">
            <a:avLst/>
          </a:prstGeom>
          <a:solidFill>
            <a:srgbClr val="F9B7A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459830" name="Rectangle 54"/>
          <p:cNvSpPr>
            <a:spLocks noChangeArrowheads="1"/>
          </p:cNvSpPr>
          <p:nvPr/>
        </p:nvSpPr>
        <p:spPr bwMode="auto">
          <a:xfrm>
            <a:off x="7162800" y="4267200"/>
            <a:ext cx="152400" cy="1676400"/>
          </a:xfrm>
          <a:prstGeom prst="rect">
            <a:avLst/>
          </a:prstGeom>
          <a:solidFill>
            <a:srgbClr val="CCFF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459831" name="Rectangle 55"/>
          <p:cNvSpPr>
            <a:spLocks noChangeArrowheads="1"/>
          </p:cNvSpPr>
          <p:nvPr/>
        </p:nvSpPr>
        <p:spPr bwMode="auto">
          <a:xfrm>
            <a:off x="6934200" y="5257800"/>
            <a:ext cx="1524000" cy="121920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459832" name="Oval 56"/>
          <p:cNvSpPr>
            <a:spLocks noChangeArrowheads="1"/>
          </p:cNvSpPr>
          <p:nvPr/>
        </p:nvSpPr>
        <p:spPr bwMode="auto">
          <a:xfrm>
            <a:off x="7924800" y="5791200"/>
            <a:ext cx="457200" cy="381000"/>
          </a:xfrm>
          <a:prstGeom prst="ellipse">
            <a:avLst/>
          </a:prstGeom>
          <a:solidFill>
            <a:srgbClr val="F9B7A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081" name="Rectangle 57"/>
          <p:cNvSpPr>
            <a:spLocks noChangeArrowheads="1"/>
          </p:cNvSpPr>
          <p:nvPr/>
        </p:nvSpPr>
        <p:spPr bwMode="auto">
          <a:xfrm>
            <a:off x="2286000" y="5029200"/>
            <a:ext cx="1828800" cy="1219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>
              <a:solidFill>
                <a:prstClr val="black"/>
              </a:solidFill>
            </a:endParaRPr>
          </a:p>
        </p:txBody>
      </p:sp>
      <p:grpSp>
        <p:nvGrpSpPr>
          <p:cNvPr id="2" name="Group 58"/>
          <p:cNvGrpSpPr>
            <a:grpSpLocks/>
          </p:cNvGrpSpPr>
          <p:nvPr/>
        </p:nvGrpSpPr>
        <p:grpSpPr bwMode="auto">
          <a:xfrm>
            <a:off x="2562225" y="5048250"/>
            <a:ext cx="361950" cy="1082675"/>
            <a:chOff x="3162" y="576"/>
            <a:chExt cx="228" cy="682"/>
          </a:xfrm>
        </p:grpSpPr>
        <p:pic>
          <p:nvPicPr>
            <p:cNvPr id="1097" name="Picture 5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162" y="576"/>
              <a:ext cx="228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98" name="Line 60"/>
            <p:cNvSpPr>
              <a:spLocks noChangeShapeType="1"/>
            </p:cNvSpPr>
            <p:nvPr/>
          </p:nvSpPr>
          <p:spPr bwMode="auto">
            <a:xfrm flipV="1">
              <a:off x="3269" y="1042"/>
              <a:ext cx="0" cy="21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Group 61"/>
          <p:cNvGrpSpPr>
            <a:grpSpLocks/>
          </p:cNvGrpSpPr>
          <p:nvPr/>
        </p:nvGrpSpPr>
        <p:grpSpPr bwMode="auto">
          <a:xfrm>
            <a:off x="2876550" y="5048250"/>
            <a:ext cx="361950" cy="1082675"/>
            <a:chOff x="3360" y="576"/>
            <a:chExt cx="228" cy="682"/>
          </a:xfrm>
        </p:grpSpPr>
        <p:pic>
          <p:nvPicPr>
            <p:cNvPr id="1095" name="Picture 6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360" y="576"/>
              <a:ext cx="228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96" name="Line 63"/>
            <p:cNvSpPr>
              <a:spLocks noChangeShapeType="1"/>
            </p:cNvSpPr>
            <p:nvPr/>
          </p:nvSpPr>
          <p:spPr bwMode="auto">
            <a:xfrm flipV="1">
              <a:off x="3485" y="1042"/>
              <a:ext cx="0" cy="21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Group 64"/>
          <p:cNvGrpSpPr>
            <a:grpSpLocks/>
          </p:cNvGrpSpPr>
          <p:nvPr/>
        </p:nvGrpSpPr>
        <p:grpSpPr bwMode="auto">
          <a:xfrm>
            <a:off x="3200400" y="5048250"/>
            <a:ext cx="361950" cy="1082675"/>
            <a:chOff x="3162" y="576"/>
            <a:chExt cx="228" cy="682"/>
          </a:xfrm>
        </p:grpSpPr>
        <p:pic>
          <p:nvPicPr>
            <p:cNvPr id="1093" name="Picture 6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162" y="576"/>
              <a:ext cx="228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94" name="Line 66"/>
            <p:cNvSpPr>
              <a:spLocks noChangeShapeType="1"/>
            </p:cNvSpPr>
            <p:nvPr/>
          </p:nvSpPr>
          <p:spPr bwMode="auto">
            <a:xfrm flipV="1">
              <a:off x="3269" y="1042"/>
              <a:ext cx="0" cy="21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67"/>
          <p:cNvGrpSpPr>
            <a:grpSpLocks/>
          </p:cNvGrpSpPr>
          <p:nvPr/>
        </p:nvGrpSpPr>
        <p:grpSpPr bwMode="auto">
          <a:xfrm>
            <a:off x="3514725" y="5048250"/>
            <a:ext cx="361950" cy="1082675"/>
            <a:chOff x="3360" y="576"/>
            <a:chExt cx="228" cy="682"/>
          </a:xfrm>
        </p:grpSpPr>
        <p:pic>
          <p:nvPicPr>
            <p:cNvPr id="1091" name="Picture 6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360" y="576"/>
              <a:ext cx="228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92" name="Line 69"/>
            <p:cNvSpPr>
              <a:spLocks noChangeShapeType="1"/>
            </p:cNvSpPr>
            <p:nvPr/>
          </p:nvSpPr>
          <p:spPr bwMode="auto">
            <a:xfrm flipV="1">
              <a:off x="3485" y="1042"/>
              <a:ext cx="0" cy="21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86" name="Text Box 70"/>
          <p:cNvSpPr txBox="1">
            <a:spLocks noChangeArrowheads="1"/>
          </p:cNvSpPr>
          <p:nvPr/>
        </p:nvSpPr>
        <p:spPr bwMode="auto">
          <a:xfrm>
            <a:off x="2333625" y="574833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prstClr val="black"/>
                </a:solidFill>
                <a:ea typeface="ＭＳ Ｐゴシック"/>
                <a:cs typeface="ＭＳ Ｐゴシック"/>
              </a:rPr>
              <a:t>Related Institution</a:t>
            </a:r>
          </a:p>
        </p:txBody>
      </p:sp>
      <p:sp>
        <p:nvSpPr>
          <p:cNvPr id="1087" name="Line 71"/>
          <p:cNvSpPr>
            <a:spLocks noChangeShapeType="1"/>
          </p:cNvSpPr>
          <p:nvPr/>
        </p:nvSpPr>
        <p:spPr bwMode="auto">
          <a:xfrm>
            <a:off x="1614488" y="4619625"/>
            <a:ext cx="747712" cy="790575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59848" name="Line 72"/>
          <p:cNvSpPr>
            <a:spLocks noChangeShapeType="1"/>
          </p:cNvSpPr>
          <p:nvPr/>
        </p:nvSpPr>
        <p:spPr bwMode="auto">
          <a:xfrm rot="4029014">
            <a:off x="1585119" y="4648994"/>
            <a:ext cx="152400" cy="158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89" name="Text Box 73"/>
          <p:cNvSpPr txBox="1">
            <a:spLocks noChangeArrowheads="1"/>
          </p:cNvSpPr>
          <p:nvPr/>
        </p:nvSpPr>
        <p:spPr bwMode="auto">
          <a:xfrm>
            <a:off x="423863" y="6278563"/>
            <a:ext cx="8305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3200" b="1" dirty="0">
                <a:solidFill>
                  <a:srgbClr val="CC0000"/>
                </a:solidFill>
                <a:latin typeface="Tahoma" pitchFamily="34" charset="0"/>
              </a:rPr>
              <a:t>Hydrological Data Telemetry System</a:t>
            </a:r>
          </a:p>
        </p:txBody>
      </p:sp>
      <p:sp>
        <p:nvSpPr>
          <p:cNvPr id="1090" name="Line 74"/>
          <p:cNvSpPr>
            <a:spLocks noChangeShapeType="1"/>
          </p:cNvSpPr>
          <p:nvPr/>
        </p:nvSpPr>
        <p:spPr bwMode="auto">
          <a:xfrm flipV="1">
            <a:off x="8153400" y="2362200"/>
            <a:ext cx="0" cy="342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49984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11022E-16 9.24855E-7 L 1.11022E-16 -0.1498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598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11022E-16 -0.06104 L 1.11022E-16 0.12208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4598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10" dur="5000" fill="hold"/>
                                        <p:tgtEl>
                                          <p:spTgt spid="4597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12" dur="5000" fill="hold"/>
                                        <p:tgtEl>
                                          <p:spTgt spid="4597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 1.32948E-6 L 0.0 -0.12763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4598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16" dur="5000" fill="hold"/>
                                        <p:tgtEl>
                                          <p:spTgt spid="4598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18" dur="5000" fill="hold"/>
                                        <p:tgtEl>
                                          <p:spTgt spid="4598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7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416 2.22222E-6 L 0.00416 -0.10834 C 0.00416 -0.15787 -0.01181 -0.21667 -0.025 -0.21667 L -0.05417 -0.21667 " pathEditMode="relative" rAng="0" ptsTypes="FfFF">
                                      <p:cBhvr>
                                        <p:cTn id="20" dur="5000" fill="hold"/>
                                        <p:tgtEl>
                                          <p:spTgt spid="4597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0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11022E-16 -4.85549E-6 L 1.11022E-16 0.58266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4598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 2.22222E-6 L -0.09167 -0.4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4598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-2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 -3.33333E-6 L -0.10833 -0.07222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459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" y="-3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33333E-6 3.33333E-6 L -0.13334 0.10555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4598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5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9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 5.55112E-17 L -0.09583 0.25556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4598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" y="12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33333E-6 -3.33333E-6 L 0.1 -0.03333 " pathEditMode="relative" rAng="0" ptsTypes="AA">
                                      <p:cBhvr>
                                        <p:cTn id="32" dur="5000" fill="hold"/>
                                        <p:tgtEl>
                                          <p:spTgt spid="4598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1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33333E-6 -0.06111 L 3.33333E-6 0.15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4598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33333E-6 -4.21965E-6 L 0.075 0.11099 " pathEditMode="relative" rAng="0" ptsTypes="AA">
                                      <p:cBhvr>
                                        <p:cTn id="36" dur="5000" fill="hold"/>
                                        <p:tgtEl>
                                          <p:spTgt spid="4598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" y="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9782" grpId="0" animBg="1"/>
      <p:bldP spid="459785" grpId="0" animBg="1"/>
      <p:bldP spid="459788" grpId="0" animBg="1"/>
      <p:bldP spid="459800" grpId="0" animBg="1"/>
      <p:bldP spid="459802" grpId="0" animBg="1"/>
      <p:bldP spid="459810" grpId="0" animBg="1"/>
      <p:bldP spid="459811" grpId="0" animBg="1"/>
      <p:bldP spid="459812" grpId="0" animBg="1"/>
      <p:bldP spid="459815" grpId="0" animBg="1"/>
      <p:bldP spid="459826" grpId="0" animBg="1"/>
      <p:bldP spid="459826" grpId="1" animBg="1"/>
      <p:bldP spid="459829" grpId="0" animBg="1"/>
      <p:bldP spid="459830" grpId="0" animBg="1"/>
      <p:bldP spid="459831" grpId="0" animBg="1"/>
      <p:bldP spid="459832" grpId="0" animBg="1"/>
      <p:bldP spid="45984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5181595" cy="6096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ja-JP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Input data for run-off analysis</a:t>
            </a:r>
            <a:endParaRPr lang="ja-JP" altLang="en-US" sz="2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4" name="Group 67"/>
          <p:cNvGrpSpPr/>
          <p:nvPr/>
        </p:nvGrpSpPr>
        <p:grpSpPr>
          <a:xfrm>
            <a:off x="0" y="990602"/>
            <a:ext cx="8915400" cy="5638798"/>
            <a:chOff x="0" y="990602"/>
            <a:chExt cx="8915400" cy="5638798"/>
          </a:xfrm>
        </p:grpSpPr>
        <p:sp>
          <p:nvSpPr>
            <p:cNvPr id="78" name="テキスト ボックス 11"/>
            <p:cNvSpPr txBox="1">
              <a:spLocks noChangeArrowheads="1"/>
            </p:cNvSpPr>
            <p:nvPr/>
          </p:nvSpPr>
          <p:spPr bwMode="auto">
            <a:xfrm>
              <a:off x="1447800" y="990602"/>
              <a:ext cx="109517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ja-JP" sz="1400" b="1" dirty="0" smtClean="0">
                  <a:solidFill>
                    <a:prstClr val="black"/>
                  </a:solidFill>
                </a:rPr>
                <a:t>Data Feed</a:t>
              </a:r>
              <a:endParaRPr lang="ja-JP" altLang="en-US" sz="1400" b="1">
                <a:solidFill>
                  <a:prstClr val="black"/>
                </a:solidFill>
              </a:endParaRPr>
            </a:p>
          </p:txBody>
        </p:sp>
        <p:grpSp>
          <p:nvGrpSpPr>
            <p:cNvPr id="5" name="Group 65"/>
            <p:cNvGrpSpPr/>
            <p:nvPr/>
          </p:nvGrpSpPr>
          <p:grpSpPr>
            <a:xfrm>
              <a:off x="0" y="1267843"/>
              <a:ext cx="8915400" cy="5361557"/>
              <a:chOff x="0" y="1267843"/>
              <a:chExt cx="8915400" cy="5361557"/>
            </a:xfrm>
          </p:grpSpPr>
          <p:sp>
            <p:nvSpPr>
              <p:cNvPr id="6" name="正方形/長方形 5"/>
              <p:cNvSpPr/>
              <p:nvPr/>
            </p:nvSpPr>
            <p:spPr bwMode="auto">
              <a:xfrm>
                <a:off x="3660775" y="1560513"/>
                <a:ext cx="285750" cy="114300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90000" tIns="0" rIns="90000" bIns="46800"/>
              <a:lstStyle/>
              <a:p>
                <a:pPr marL="342900" indent="-342900" eaLnBrk="0" hangingPunct="0">
                  <a:defRPr/>
                </a:pPr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正方形/長方形 6"/>
              <p:cNvSpPr/>
              <p:nvPr/>
            </p:nvSpPr>
            <p:spPr bwMode="auto">
              <a:xfrm>
                <a:off x="3375025" y="1560515"/>
                <a:ext cx="285750" cy="72072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90000" tIns="0" rIns="90000" bIns="46800"/>
              <a:lstStyle/>
              <a:p>
                <a:pPr marL="342900" indent="-342900" eaLnBrk="0" hangingPunct="0">
                  <a:defRPr/>
                </a:pPr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正方形/長方形 7"/>
              <p:cNvSpPr/>
              <p:nvPr/>
            </p:nvSpPr>
            <p:spPr bwMode="auto">
              <a:xfrm>
                <a:off x="3946525" y="1560514"/>
                <a:ext cx="285750" cy="53975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90000" tIns="0" rIns="90000" bIns="46800"/>
              <a:lstStyle/>
              <a:p>
                <a:pPr marL="342900" indent="-342900" eaLnBrk="0" hangingPunct="0">
                  <a:defRPr/>
                </a:pPr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正方形/長方形 8"/>
              <p:cNvSpPr/>
              <p:nvPr/>
            </p:nvSpPr>
            <p:spPr bwMode="auto">
              <a:xfrm>
                <a:off x="3089275" y="1560515"/>
                <a:ext cx="285750" cy="179387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90000" tIns="0" rIns="90000" bIns="46800"/>
              <a:lstStyle/>
              <a:p>
                <a:pPr marL="342900" indent="-342900" eaLnBrk="0" hangingPunct="0">
                  <a:defRPr/>
                </a:pPr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79" name="正方形/長方形 9"/>
              <p:cNvSpPr>
                <a:spLocks noChangeArrowheads="1"/>
              </p:cNvSpPr>
              <p:nvPr/>
            </p:nvSpPr>
            <p:spPr bwMode="auto">
              <a:xfrm>
                <a:off x="457204" y="1549402"/>
                <a:ext cx="7954963" cy="2701925"/>
              </a:xfrm>
              <a:prstGeom prst="rect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0000" tIns="0" rIns="90000" bIns="46800"/>
              <a:lstStyle/>
              <a:p>
                <a:pPr marL="342900" indent="-342900" eaLnBrk="0" hangingPunct="0"/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28680" name="直線矢印コネクタ 24"/>
              <p:cNvCxnSpPr>
                <a:cxnSpLocks noChangeShapeType="1"/>
              </p:cNvCxnSpPr>
              <p:nvPr/>
            </p:nvCxnSpPr>
            <p:spPr bwMode="auto">
              <a:xfrm>
                <a:off x="3733800" y="2743200"/>
                <a:ext cx="2667000" cy="1588"/>
              </a:xfrm>
              <a:prstGeom prst="straightConnector1">
                <a:avLst/>
              </a:prstGeom>
              <a:noFill/>
              <a:ln w="31750" algn="ctr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</p:spPr>
          </p:cxnSp>
          <p:sp>
            <p:nvSpPr>
              <p:cNvPr id="28681" name="テキスト ボックス 11"/>
              <p:cNvSpPr txBox="1">
                <a:spLocks noChangeArrowheads="1"/>
              </p:cNvSpPr>
              <p:nvPr/>
            </p:nvSpPr>
            <p:spPr bwMode="auto">
              <a:xfrm>
                <a:off x="3200404" y="1280233"/>
                <a:ext cx="95981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ja-JP" sz="1400" dirty="0" smtClean="0">
                    <a:solidFill>
                      <a:prstClr val="black"/>
                    </a:solidFill>
                  </a:rPr>
                  <a:t>Telemetry</a:t>
                </a:r>
                <a:endParaRPr lang="ja-JP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682" name="テキスト ボックス 12"/>
              <p:cNvSpPr txBox="1">
                <a:spLocks noChangeArrowheads="1"/>
              </p:cNvSpPr>
              <p:nvPr/>
            </p:nvSpPr>
            <p:spPr bwMode="auto">
              <a:xfrm>
                <a:off x="6248403" y="1905000"/>
                <a:ext cx="736099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ja-JP" dirty="0">
                    <a:solidFill>
                      <a:prstClr val="black"/>
                    </a:solidFill>
                  </a:rPr>
                  <a:t>Flood</a:t>
                </a:r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83" name="テキスト ボックス 28"/>
              <p:cNvSpPr txBox="1">
                <a:spLocks noChangeArrowheads="1"/>
              </p:cNvSpPr>
              <p:nvPr/>
            </p:nvSpPr>
            <p:spPr bwMode="auto">
              <a:xfrm>
                <a:off x="5943601" y="4267201"/>
                <a:ext cx="631904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ja-JP" sz="1600" dirty="0">
                    <a:solidFill>
                      <a:prstClr val="black"/>
                    </a:solidFill>
                  </a:rPr>
                  <a:t>Time</a:t>
                </a:r>
                <a:endParaRPr lang="ja-JP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8684" name="テキスト ボックス 29"/>
              <p:cNvSpPr txBox="1">
                <a:spLocks noChangeArrowheads="1"/>
              </p:cNvSpPr>
              <p:nvPr/>
            </p:nvSpPr>
            <p:spPr bwMode="auto">
              <a:xfrm rot="16200000">
                <a:off x="7350836" y="2768392"/>
                <a:ext cx="1790875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ja-JP" sz="1600" b="1" dirty="0">
                    <a:solidFill>
                      <a:prstClr val="black"/>
                    </a:solidFill>
                  </a:rPr>
                  <a:t>River discharge</a:t>
                </a:r>
                <a:endParaRPr lang="ja-JP" altLang="en-US" sz="16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8685" name="テキスト ボックス 30"/>
              <p:cNvSpPr txBox="1">
                <a:spLocks noChangeArrowheads="1"/>
              </p:cNvSpPr>
              <p:nvPr/>
            </p:nvSpPr>
            <p:spPr bwMode="auto">
              <a:xfrm rot="5400000">
                <a:off x="5905106" y="3076936"/>
                <a:ext cx="1542410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ja-JP" sz="1000" b="1" dirty="0" err="1" smtClean="0">
                    <a:solidFill>
                      <a:prstClr val="black"/>
                    </a:solidFill>
                  </a:rPr>
                  <a:t>accuration</a:t>
                </a:r>
                <a:r>
                  <a:rPr lang="en-US" altLang="ja-JP" sz="1000" b="1" dirty="0" smtClean="0">
                    <a:solidFill>
                      <a:prstClr val="black"/>
                    </a:solidFill>
                  </a:rPr>
                  <a:t> decreases</a:t>
                </a:r>
                <a:endParaRPr lang="ja-JP" altLang="en-US" sz="10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8686" name="テキスト ボックス 16"/>
              <p:cNvSpPr txBox="1">
                <a:spLocks noChangeArrowheads="1"/>
              </p:cNvSpPr>
              <p:nvPr/>
            </p:nvSpPr>
            <p:spPr bwMode="auto">
              <a:xfrm>
                <a:off x="4495800" y="2362200"/>
                <a:ext cx="1247457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ja-JP" dirty="0">
                    <a:solidFill>
                      <a:srgbClr val="FF0000"/>
                    </a:solidFill>
                  </a:rPr>
                  <a:t>Lead Time</a:t>
                </a:r>
                <a:endParaRPr lang="ja-JP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8687" name="テキスト ボックス 17"/>
              <p:cNvSpPr txBox="1">
                <a:spLocks noChangeArrowheads="1"/>
              </p:cNvSpPr>
              <p:nvPr/>
            </p:nvSpPr>
            <p:spPr bwMode="auto">
              <a:xfrm>
                <a:off x="457200" y="5105400"/>
                <a:ext cx="1289135" cy="338554"/>
              </a:xfrm>
              <a:prstGeom prst="rect">
                <a:avLst/>
              </a:prstGeom>
              <a:solidFill>
                <a:srgbClr val="007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ja-JP" sz="1600" b="1" dirty="0" smtClean="0">
                    <a:solidFill>
                      <a:prstClr val="white"/>
                    </a:solidFill>
                  </a:rPr>
                  <a:t>Detections</a:t>
                </a:r>
                <a:endParaRPr lang="ja-JP" altLang="en-US" sz="16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テキスト ボックス 18"/>
              <p:cNvSpPr txBox="1"/>
              <p:nvPr/>
            </p:nvSpPr>
            <p:spPr>
              <a:xfrm>
                <a:off x="2362200" y="5105400"/>
                <a:ext cx="1650901" cy="338554"/>
              </a:xfrm>
              <a:prstGeom prst="rect">
                <a:avLst/>
              </a:prstGeom>
              <a:noFill/>
              <a:ln>
                <a:solidFill>
                  <a:schemeClr val="accent6"/>
                </a:solidFill>
              </a:ln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ja-JP" sz="1600" dirty="0">
                    <a:solidFill>
                      <a:prstClr val="black"/>
                    </a:solidFill>
                    <a:latin typeface="Arial" charset="0"/>
                  </a:rPr>
                  <a:t>Run-off analysis</a:t>
                </a:r>
              </a:p>
            </p:txBody>
          </p:sp>
          <p:sp>
            <p:nvSpPr>
              <p:cNvPr id="20" name="テキスト ボックス 19"/>
              <p:cNvSpPr txBox="1"/>
              <p:nvPr/>
            </p:nvSpPr>
            <p:spPr>
              <a:xfrm>
                <a:off x="4876800" y="5105400"/>
                <a:ext cx="1181277" cy="338554"/>
              </a:xfrm>
              <a:prstGeom prst="rect">
                <a:avLst/>
              </a:prstGeom>
              <a:noFill/>
              <a:ln>
                <a:solidFill>
                  <a:schemeClr val="accent6"/>
                </a:solidFill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ja-JP" sz="1600" dirty="0" smtClean="0">
                    <a:solidFill>
                      <a:prstClr val="black"/>
                    </a:solidFill>
                  </a:rPr>
                  <a:t>Warning</a:t>
                </a:r>
                <a:endParaRPr lang="ja-JP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テキスト ボックス 20"/>
              <p:cNvSpPr txBox="1"/>
              <p:nvPr/>
            </p:nvSpPr>
            <p:spPr>
              <a:xfrm>
                <a:off x="7086600" y="5105400"/>
                <a:ext cx="1044965" cy="338554"/>
              </a:xfrm>
              <a:prstGeom prst="rect">
                <a:avLst/>
              </a:prstGeom>
              <a:noFill/>
              <a:ln>
                <a:solidFill>
                  <a:schemeClr val="accent6"/>
                </a:solidFill>
              </a:ln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ja-JP" sz="1600" dirty="0">
                    <a:solidFill>
                      <a:prstClr val="black"/>
                    </a:solidFill>
                  </a:rPr>
                  <a:t>Response</a:t>
                </a:r>
                <a:endParaRPr lang="ja-JP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8691" name="右矢印 21"/>
              <p:cNvSpPr>
                <a:spLocks noChangeArrowheads="1"/>
              </p:cNvSpPr>
              <p:nvPr/>
            </p:nvSpPr>
            <p:spPr bwMode="auto">
              <a:xfrm>
                <a:off x="1905000" y="5105400"/>
                <a:ext cx="285750" cy="357187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solidFill>
                <a:schemeClr val="accent1"/>
              </a:solidFill>
              <a:ln w="9525" algn="ctr">
                <a:noFill/>
                <a:round/>
                <a:headEnd/>
                <a:tailEnd/>
              </a:ln>
            </p:spPr>
            <p:txBody>
              <a:bodyPr lIns="90000" tIns="0" rIns="90000" bIns="46800"/>
              <a:lstStyle/>
              <a:p>
                <a:pPr marL="342900" indent="-342900" eaLnBrk="0" hangingPunct="0"/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92" name="右矢印 22"/>
              <p:cNvSpPr>
                <a:spLocks noChangeArrowheads="1"/>
              </p:cNvSpPr>
              <p:nvPr/>
            </p:nvSpPr>
            <p:spPr bwMode="auto">
              <a:xfrm>
                <a:off x="4343400" y="5105400"/>
                <a:ext cx="285750" cy="357187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solidFill>
                <a:schemeClr val="accent1"/>
              </a:solidFill>
              <a:ln w="9525" algn="ctr">
                <a:noFill/>
                <a:round/>
                <a:headEnd/>
                <a:tailEnd/>
              </a:ln>
            </p:spPr>
            <p:txBody>
              <a:bodyPr lIns="90000" tIns="0" rIns="90000" bIns="46800"/>
              <a:lstStyle/>
              <a:p>
                <a:pPr marL="342900" indent="-342900" eaLnBrk="0" hangingPunct="0"/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93" name="右矢印 23"/>
              <p:cNvSpPr>
                <a:spLocks noChangeArrowheads="1"/>
              </p:cNvSpPr>
              <p:nvPr/>
            </p:nvSpPr>
            <p:spPr bwMode="auto">
              <a:xfrm>
                <a:off x="6477000" y="5105400"/>
                <a:ext cx="285750" cy="357187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solidFill>
                <a:schemeClr val="accent1"/>
              </a:solidFill>
              <a:ln w="9525" algn="ctr">
                <a:noFill/>
                <a:round/>
                <a:headEnd/>
                <a:tailEnd/>
              </a:ln>
            </p:spPr>
            <p:txBody>
              <a:bodyPr lIns="90000" tIns="0" rIns="90000" bIns="46800"/>
              <a:lstStyle/>
              <a:p>
                <a:pPr marL="342900" indent="-342900" eaLnBrk="0" hangingPunct="0"/>
                <a:endParaRPr lang="ja-JP" altLang="en-US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25" name="直線コネクタ 24"/>
              <p:cNvCxnSpPr>
                <a:endCxn id="28687" idx="1"/>
              </p:cNvCxnSpPr>
              <p:nvPr/>
            </p:nvCxnSpPr>
            <p:spPr bwMode="auto">
              <a:xfrm rot="10800000" flipV="1">
                <a:off x="457201" y="2841623"/>
                <a:ext cx="3275017" cy="2433053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</a:schemeClr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6" name="直線コネクタ 25"/>
              <p:cNvCxnSpPr>
                <a:stCxn id="28685" idx="1"/>
                <a:endCxn id="21" idx="1"/>
              </p:cNvCxnSpPr>
              <p:nvPr/>
            </p:nvCxnSpPr>
            <p:spPr bwMode="auto">
              <a:xfrm rot="16200000" flipH="1">
                <a:off x="5458537" y="3646615"/>
                <a:ext cx="2845835" cy="410289"/>
              </a:xfrm>
              <a:prstGeom prst="line">
                <a:avLst/>
              </a:prstGeom>
              <a:noFill/>
              <a:ln w="25400" cap="flat" cmpd="sng" algn="ctr">
                <a:solidFill>
                  <a:schemeClr val="bg1">
                    <a:lumMod val="50000"/>
                  </a:schemeClr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pic>
            <p:nvPicPr>
              <p:cNvPr id="28696" name="Picture 13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27565" t="14018" r="57274"/>
              <a:stretch>
                <a:fillRect/>
              </a:stretch>
            </p:blipFill>
            <p:spPr bwMode="auto">
              <a:xfrm>
                <a:off x="2057400" y="5562600"/>
                <a:ext cx="683315" cy="762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697" name="Picture 13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l="50996" t="14018" r="29707"/>
              <a:stretch>
                <a:fillRect/>
              </a:stretch>
            </p:blipFill>
            <p:spPr bwMode="auto">
              <a:xfrm>
                <a:off x="2819400" y="5638800"/>
                <a:ext cx="887668" cy="7777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698" name="Picture 13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8F8F8"/>
                  </a:clrFrom>
                  <a:clrTo>
                    <a:srgbClr val="F8F8F8">
                      <a:alpha val="0"/>
                    </a:srgbClr>
                  </a:clrTo>
                </a:clrChange>
              </a:blip>
              <a:srcRect l="78561" t="14018"/>
              <a:stretch>
                <a:fillRect/>
              </a:stretch>
            </p:blipFill>
            <p:spPr bwMode="auto">
              <a:xfrm>
                <a:off x="3581400" y="5486400"/>
                <a:ext cx="966304" cy="762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699" name="Picture 13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14018" r="80704"/>
              <a:stretch>
                <a:fillRect/>
              </a:stretch>
            </p:blipFill>
            <p:spPr bwMode="auto">
              <a:xfrm>
                <a:off x="0" y="5486400"/>
                <a:ext cx="1304511" cy="1143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00" name="テキスト ボックス 30"/>
              <p:cNvSpPr txBox="1">
                <a:spLocks noChangeArrowheads="1"/>
              </p:cNvSpPr>
              <p:nvPr/>
            </p:nvSpPr>
            <p:spPr bwMode="auto">
              <a:xfrm>
                <a:off x="2209800" y="4724400"/>
                <a:ext cx="1925335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ja-JP" dirty="0">
                    <a:solidFill>
                      <a:srgbClr val="FF0000"/>
                    </a:solidFill>
                  </a:rPr>
                  <a:t>Flood </a:t>
                </a:r>
                <a:r>
                  <a:rPr lang="en-US" altLang="ja-JP" dirty="0" smtClean="0">
                    <a:solidFill>
                      <a:srgbClr val="FF0000"/>
                    </a:solidFill>
                  </a:rPr>
                  <a:t>forecasting</a:t>
                </a:r>
                <a:endParaRPr lang="ja-JP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8701" name="テキスト ボックス 32"/>
              <p:cNvSpPr txBox="1">
                <a:spLocks noChangeArrowheads="1"/>
              </p:cNvSpPr>
              <p:nvPr/>
            </p:nvSpPr>
            <p:spPr bwMode="auto">
              <a:xfrm>
                <a:off x="3423754" y="4419600"/>
                <a:ext cx="1776448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ja-JP" sz="1400" b="1" dirty="0">
                    <a:solidFill>
                      <a:srgbClr val="254061"/>
                    </a:solidFill>
                  </a:rPr>
                  <a:t>Present condition</a:t>
                </a:r>
                <a:endParaRPr lang="ja-JP" altLang="en-US" sz="1400" b="1">
                  <a:solidFill>
                    <a:srgbClr val="254061"/>
                  </a:solidFill>
                </a:endParaRPr>
              </a:p>
            </p:txBody>
          </p:sp>
          <p:pic>
            <p:nvPicPr>
              <p:cNvPr id="28702" name="図 127" descr="figure1.gif"/>
              <p:cNvPicPr>
                <a:picLocks noChangeAspect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953000" y="5638800"/>
                <a:ext cx="1258887" cy="8905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2" name="直線コネクタ 31"/>
              <p:cNvCxnSpPr/>
              <p:nvPr/>
            </p:nvCxnSpPr>
            <p:spPr bwMode="auto">
              <a:xfrm rot="16200000" flipH="1">
                <a:off x="2811516" y="2963916"/>
                <a:ext cx="2895600" cy="15767"/>
              </a:xfrm>
              <a:prstGeom prst="line">
                <a:avLst/>
              </a:prstGeom>
              <a:noFill/>
              <a:ln w="25400" cap="flat" cmpd="sng" algn="ctr">
                <a:solidFill>
                  <a:schemeClr val="accent1">
                    <a:lumMod val="50000"/>
                  </a:schemeClr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pic>
            <p:nvPicPr>
              <p:cNvPr id="28704" name="図 2" descr="新規.gif"/>
              <p:cNvPicPr>
                <a:picLocks noChangeAspect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7204" y="1577975"/>
                <a:ext cx="938213" cy="609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705" name="テキスト ボックス 11"/>
              <p:cNvSpPr txBox="1">
                <a:spLocks noChangeArrowheads="1"/>
              </p:cNvSpPr>
              <p:nvPr/>
            </p:nvSpPr>
            <p:spPr bwMode="auto">
              <a:xfrm>
                <a:off x="609600" y="1295402"/>
                <a:ext cx="60960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ja-JP" sz="1200" dirty="0" smtClean="0">
                    <a:solidFill>
                      <a:prstClr val="black"/>
                    </a:solidFill>
                  </a:rPr>
                  <a:t>NWP</a:t>
                </a:r>
                <a:endParaRPr lang="ja-JP" altLang="en-US" sz="1200">
                  <a:solidFill>
                    <a:prstClr val="black"/>
                  </a:solidFill>
                </a:endParaRPr>
              </a:p>
            </p:txBody>
          </p:sp>
          <p:sp>
            <p:nvSpPr>
              <p:cNvPr id="28706" name="テキスト ボックス 11"/>
              <p:cNvSpPr txBox="1">
                <a:spLocks noChangeArrowheads="1"/>
              </p:cNvSpPr>
              <p:nvPr/>
            </p:nvSpPr>
            <p:spPr bwMode="auto">
              <a:xfrm>
                <a:off x="1447804" y="1267843"/>
                <a:ext cx="812467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ja-JP" sz="1400" dirty="0" smtClean="0">
                    <a:solidFill>
                      <a:prstClr val="black"/>
                    </a:solidFill>
                  </a:rPr>
                  <a:t>Satellite</a:t>
                </a:r>
                <a:endParaRPr lang="ja-JP" altLang="en-US" sz="1400">
                  <a:solidFill>
                    <a:prstClr val="black"/>
                  </a:solidFill>
                </a:endParaRPr>
              </a:p>
            </p:txBody>
          </p:sp>
          <p:pic>
            <p:nvPicPr>
              <p:cNvPr id="28707" name="Picture 100" descr="レドーム（車山）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286000" y="1582738"/>
                <a:ext cx="719138" cy="6270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0" name="Group 261"/>
              <p:cNvGrpSpPr>
                <a:grpSpLocks/>
              </p:cNvGrpSpPr>
              <p:nvPr/>
            </p:nvGrpSpPr>
            <p:grpSpPr bwMode="auto">
              <a:xfrm>
                <a:off x="1436688" y="1568450"/>
                <a:ext cx="685800" cy="533400"/>
                <a:chOff x="1694" y="713"/>
                <a:chExt cx="573" cy="574"/>
              </a:xfrm>
            </p:grpSpPr>
            <p:sp>
              <p:nvSpPr>
                <p:cNvPr id="28717" name="Freeform 36"/>
                <p:cNvSpPr>
                  <a:spLocks/>
                </p:cNvSpPr>
                <p:nvPr/>
              </p:nvSpPr>
              <p:spPr bwMode="auto">
                <a:xfrm>
                  <a:off x="1795" y="827"/>
                  <a:ext cx="374" cy="374"/>
                </a:xfrm>
                <a:custGeom>
                  <a:avLst/>
                  <a:gdLst>
                    <a:gd name="T0" fmla="*/ 169 w 374"/>
                    <a:gd name="T1" fmla="*/ 0 h 374"/>
                    <a:gd name="T2" fmla="*/ 133 w 374"/>
                    <a:gd name="T3" fmla="*/ 7 h 374"/>
                    <a:gd name="T4" fmla="*/ 98 w 374"/>
                    <a:gd name="T5" fmla="*/ 21 h 374"/>
                    <a:gd name="T6" fmla="*/ 69 w 374"/>
                    <a:gd name="T7" fmla="*/ 42 h 374"/>
                    <a:gd name="T8" fmla="*/ 42 w 374"/>
                    <a:gd name="T9" fmla="*/ 67 h 374"/>
                    <a:gd name="T10" fmla="*/ 23 w 374"/>
                    <a:gd name="T11" fmla="*/ 98 h 374"/>
                    <a:gd name="T12" fmla="*/ 10 w 374"/>
                    <a:gd name="T13" fmla="*/ 130 h 374"/>
                    <a:gd name="T14" fmla="*/ 2 w 374"/>
                    <a:gd name="T15" fmla="*/ 169 h 374"/>
                    <a:gd name="T16" fmla="*/ 2 w 374"/>
                    <a:gd name="T17" fmla="*/ 205 h 374"/>
                    <a:gd name="T18" fmla="*/ 10 w 374"/>
                    <a:gd name="T19" fmla="*/ 243 h 374"/>
                    <a:gd name="T20" fmla="*/ 23 w 374"/>
                    <a:gd name="T21" fmla="*/ 276 h 374"/>
                    <a:gd name="T22" fmla="*/ 42 w 374"/>
                    <a:gd name="T23" fmla="*/ 307 h 374"/>
                    <a:gd name="T24" fmla="*/ 69 w 374"/>
                    <a:gd name="T25" fmla="*/ 332 h 374"/>
                    <a:gd name="T26" fmla="*/ 98 w 374"/>
                    <a:gd name="T27" fmla="*/ 353 h 374"/>
                    <a:gd name="T28" fmla="*/ 133 w 374"/>
                    <a:gd name="T29" fmla="*/ 366 h 374"/>
                    <a:gd name="T30" fmla="*/ 169 w 374"/>
                    <a:gd name="T31" fmla="*/ 374 h 374"/>
                    <a:gd name="T32" fmla="*/ 207 w 374"/>
                    <a:gd name="T33" fmla="*/ 374 h 374"/>
                    <a:gd name="T34" fmla="*/ 244 w 374"/>
                    <a:gd name="T35" fmla="*/ 366 h 374"/>
                    <a:gd name="T36" fmla="*/ 277 w 374"/>
                    <a:gd name="T37" fmla="*/ 353 h 374"/>
                    <a:gd name="T38" fmla="*/ 307 w 374"/>
                    <a:gd name="T39" fmla="*/ 332 h 374"/>
                    <a:gd name="T40" fmla="*/ 332 w 374"/>
                    <a:gd name="T41" fmla="*/ 307 h 374"/>
                    <a:gd name="T42" fmla="*/ 353 w 374"/>
                    <a:gd name="T43" fmla="*/ 276 h 374"/>
                    <a:gd name="T44" fmla="*/ 367 w 374"/>
                    <a:gd name="T45" fmla="*/ 243 h 374"/>
                    <a:gd name="T46" fmla="*/ 374 w 374"/>
                    <a:gd name="T47" fmla="*/ 205 h 374"/>
                    <a:gd name="T48" fmla="*/ 374 w 374"/>
                    <a:gd name="T49" fmla="*/ 169 h 374"/>
                    <a:gd name="T50" fmla="*/ 367 w 374"/>
                    <a:gd name="T51" fmla="*/ 130 h 374"/>
                    <a:gd name="T52" fmla="*/ 353 w 374"/>
                    <a:gd name="T53" fmla="*/ 98 h 374"/>
                    <a:gd name="T54" fmla="*/ 332 w 374"/>
                    <a:gd name="T55" fmla="*/ 67 h 374"/>
                    <a:gd name="T56" fmla="*/ 307 w 374"/>
                    <a:gd name="T57" fmla="*/ 42 h 374"/>
                    <a:gd name="T58" fmla="*/ 277 w 374"/>
                    <a:gd name="T59" fmla="*/ 21 h 374"/>
                    <a:gd name="T60" fmla="*/ 244 w 374"/>
                    <a:gd name="T61" fmla="*/ 7 h 374"/>
                    <a:gd name="T62" fmla="*/ 207 w 374"/>
                    <a:gd name="T63" fmla="*/ 0 h 37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374"/>
                    <a:gd name="T97" fmla="*/ 0 h 374"/>
                    <a:gd name="T98" fmla="*/ 374 w 374"/>
                    <a:gd name="T99" fmla="*/ 374 h 37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374" h="374">
                      <a:moveTo>
                        <a:pt x="188" y="0"/>
                      </a:moveTo>
                      <a:lnTo>
                        <a:pt x="169" y="0"/>
                      </a:lnTo>
                      <a:lnTo>
                        <a:pt x="150" y="3"/>
                      </a:lnTo>
                      <a:lnTo>
                        <a:pt x="133" y="7"/>
                      </a:lnTo>
                      <a:lnTo>
                        <a:pt x="115" y="15"/>
                      </a:lnTo>
                      <a:lnTo>
                        <a:pt x="98" y="21"/>
                      </a:lnTo>
                      <a:lnTo>
                        <a:pt x="83" y="32"/>
                      </a:lnTo>
                      <a:lnTo>
                        <a:pt x="69" y="42"/>
                      </a:lnTo>
                      <a:lnTo>
                        <a:pt x="56" y="53"/>
                      </a:lnTo>
                      <a:lnTo>
                        <a:pt x="42" y="67"/>
                      </a:lnTo>
                      <a:lnTo>
                        <a:pt x="33" y="82"/>
                      </a:lnTo>
                      <a:lnTo>
                        <a:pt x="23" y="98"/>
                      </a:lnTo>
                      <a:lnTo>
                        <a:pt x="16" y="113"/>
                      </a:lnTo>
                      <a:lnTo>
                        <a:pt x="10" y="130"/>
                      </a:lnTo>
                      <a:lnTo>
                        <a:pt x="4" y="149"/>
                      </a:lnTo>
                      <a:lnTo>
                        <a:pt x="2" y="169"/>
                      </a:lnTo>
                      <a:lnTo>
                        <a:pt x="0" y="188"/>
                      </a:lnTo>
                      <a:lnTo>
                        <a:pt x="2" y="205"/>
                      </a:lnTo>
                      <a:lnTo>
                        <a:pt x="4" y="224"/>
                      </a:lnTo>
                      <a:lnTo>
                        <a:pt x="10" y="243"/>
                      </a:lnTo>
                      <a:lnTo>
                        <a:pt x="16" y="261"/>
                      </a:lnTo>
                      <a:lnTo>
                        <a:pt x="23" y="276"/>
                      </a:lnTo>
                      <a:lnTo>
                        <a:pt x="33" y="291"/>
                      </a:lnTo>
                      <a:lnTo>
                        <a:pt x="42" y="307"/>
                      </a:lnTo>
                      <a:lnTo>
                        <a:pt x="56" y="320"/>
                      </a:lnTo>
                      <a:lnTo>
                        <a:pt x="69" y="332"/>
                      </a:lnTo>
                      <a:lnTo>
                        <a:pt x="83" y="343"/>
                      </a:lnTo>
                      <a:lnTo>
                        <a:pt x="98" y="353"/>
                      </a:lnTo>
                      <a:lnTo>
                        <a:pt x="115" y="360"/>
                      </a:lnTo>
                      <a:lnTo>
                        <a:pt x="133" y="366"/>
                      </a:lnTo>
                      <a:lnTo>
                        <a:pt x="150" y="370"/>
                      </a:lnTo>
                      <a:lnTo>
                        <a:pt x="169" y="374"/>
                      </a:lnTo>
                      <a:lnTo>
                        <a:pt x="188" y="374"/>
                      </a:lnTo>
                      <a:lnTo>
                        <a:pt x="207" y="374"/>
                      </a:lnTo>
                      <a:lnTo>
                        <a:pt x="225" y="370"/>
                      </a:lnTo>
                      <a:lnTo>
                        <a:pt x="244" y="366"/>
                      </a:lnTo>
                      <a:lnTo>
                        <a:pt x="261" y="360"/>
                      </a:lnTo>
                      <a:lnTo>
                        <a:pt x="277" y="353"/>
                      </a:lnTo>
                      <a:lnTo>
                        <a:pt x="292" y="343"/>
                      </a:lnTo>
                      <a:lnTo>
                        <a:pt x="307" y="332"/>
                      </a:lnTo>
                      <a:lnTo>
                        <a:pt x="321" y="320"/>
                      </a:lnTo>
                      <a:lnTo>
                        <a:pt x="332" y="307"/>
                      </a:lnTo>
                      <a:lnTo>
                        <a:pt x="344" y="291"/>
                      </a:lnTo>
                      <a:lnTo>
                        <a:pt x="353" y="276"/>
                      </a:lnTo>
                      <a:lnTo>
                        <a:pt x="361" y="261"/>
                      </a:lnTo>
                      <a:lnTo>
                        <a:pt x="367" y="243"/>
                      </a:lnTo>
                      <a:lnTo>
                        <a:pt x="371" y="224"/>
                      </a:lnTo>
                      <a:lnTo>
                        <a:pt x="374" y="205"/>
                      </a:lnTo>
                      <a:lnTo>
                        <a:pt x="374" y="188"/>
                      </a:lnTo>
                      <a:lnTo>
                        <a:pt x="374" y="169"/>
                      </a:lnTo>
                      <a:lnTo>
                        <a:pt x="371" y="149"/>
                      </a:lnTo>
                      <a:lnTo>
                        <a:pt x="367" y="130"/>
                      </a:lnTo>
                      <a:lnTo>
                        <a:pt x="361" y="113"/>
                      </a:lnTo>
                      <a:lnTo>
                        <a:pt x="353" y="98"/>
                      </a:lnTo>
                      <a:lnTo>
                        <a:pt x="344" y="82"/>
                      </a:lnTo>
                      <a:lnTo>
                        <a:pt x="332" y="67"/>
                      </a:lnTo>
                      <a:lnTo>
                        <a:pt x="321" y="53"/>
                      </a:lnTo>
                      <a:lnTo>
                        <a:pt x="307" y="42"/>
                      </a:lnTo>
                      <a:lnTo>
                        <a:pt x="292" y="32"/>
                      </a:lnTo>
                      <a:lnTo>
                        <a:pt x="277" y="21"/>
                      </a:lnTo>
                      <a:lnTo>
                        <a:pt x="261" y="15"/>
                      </a:lnTo>
                      <a:lnTo>
                        <a:pt x="244" y="7"/>
                      </a:lnTo>
                      <a:lnTo>
                        <a:pt x="225" y="3"/>
                      </a:lnTo>
                      <a:lnTo>
                        <a:pt x="207" y="0"/>
                      </a:lnTo>
                      <a:lnTo>
                        <a:pt x="188" y="0"/>
                      </a:lnTo>
                      <a:close/>
                    </a:path>
                  </a:pathLst>
                </a:custGeom>
                <a:solidFill>
                  <a:srgbClr val="7FF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d-ID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18" name="Freeform 37"/>
                <p:cNvSpPr>
                  <a:spLocks/>
                </p:cNvSpPr>
                <p:nvPr/>
              </p:nvSpPr>
              <p:spPr bwMode="auto">
                <a:xfrm>
                  <a:off x="1694" y="713"/>
                  <a:ext cx="573" cy="574"/>
                </a:xfrm>
                <a:custGeom>
                  <a:avLst/>
                  <a:gdLst>
                    <a:gd name="T0" fmla="*/ 422 w 573"/>
                    <a:gd name="T1" fmla="*/ 307 h 574"/>
                    <a:gd name="T2" fmla="*/ 370 w 573"/>
                    <a:gd name="T3" fmla="*/ 359 h 574"/>
                    <a:gd name="T4" fmla="*/ 349 w 573"/>
                    <a:gd name="T5" fmla="*/ 338 h 574"/>
                    <a:gd name="T6" fmla="*/ 420 w 573"/>
                    <a:gd name="T7" fmla="*/ 267 h 574"/>
                    <a:gd name="T8" fmla="*/ 312 w 573"/>
                    <a:gd name="T9" fmla="*/ 158 h 574"/>
                    <a:gd name="T10" fmla="*/ 241 w 573"/>
                    <a:gd name="T11" fmla="*/ 229 h 574"/>
                    <a:gd name="T12" fmla="*/ 214 w 573"/>
                    <a:gd name="T13" fmla="*/ 204 h 574"/>
                    <a:gd name="T14" fmla="*/ 266 w 573"/>
                    <a:gd name="T15" fmla="*/ 152 h 574"/>
                    <a:gd name="T16" fmla="*/ 117 w 573"/>
                    <a:gd name="T17" fmla="*/ 0 h 574"/>
                    <a:gd name="T18" fmla="*/ 0 w 573"/>
                    <a:gd name="T19" fmla="*/ 117 h 574"/>
                    <a:gd name="T20" fmla="*/ 151 w 573"/>
                    <a:gd name="T21" fmla="*/ 267 h 574"/>
                    <a:gd name="T22" fmla="*/ 201 w 573"/>
                    <a:gd name="T23" fmla="*/ 215 h 574"/>
                    <a:gd name="T24" fmla="*/ 228 w 573"/>
                    <a:gd name="T25" fmla="*/ 242 h 574"/>
                    <a:gd name="T26" fmla="*/ 176 w 573"/>
                    <a:gd name="T27" fmla="*/ 294 h 574"/>
                    <a:gd name="T28" fmla="*/ 222 w 573"/>
                    <a:gd name="T29" fmla="*/ 340 h 574"/>
                    <a:gd name="T30" fmla="*/ 136 w 573"/>
                    <a:gd name="T31" fmla="*/ 426 h 574"/>
                    <a:gd name="T32" fmla="*/ 149 w 573"/>
                    <a:gd name="T33" fmla="*/ 440 h 574"/>
                    <a:gd name="T34" fmla="*/ 236 w 573"/>
                    <a:gd name="T35" fmla="*/ 354 h 574"/>
                    <a:gd name="T36" fmla="*/ 285 w 573"/>
                    <a:gd name="T37" fmla="*/ 401 h 574"/>
                    <a:gd name="T38" fmla="*/ 335 w 573"/>
                    <a:gd name="T39" fmla="*/ 350 h 574"/>
                    <a:gd name="T40" fmla="*/ 358 w 573"/>
                    <a:gd name="T41" fmla="*/ 373 h 574"/>
                    <a:gd name="T42" fmla="*/ 307 w 573"/>
                    <a:gd name="T43" fmla="*/ 423 h 574"/>
                    <a:gd name="T44" fmla="*/ 456 w 573"/>
                    <a:gd name="T45" fmla="*/ 574 h 574"/>
                    <a:gd name="T46" fmla="*/ 573 w 573"/>
                    <a:gd name="T47" fmla="*/ 457 h 574"/>
                    <a:gd name="T48" fmla="*/ 422 w 573"/>
                    <a:gd name="T49" fmla="*/ 307 h 574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573"/>
                    <a:gd name="T76" fmla="*/ 0 h 574"/>
                    <a:gd name="T77" fmla="*/ 573 w 573"/>
                    <a:gd name="T78" fmla="*/ 574 h 574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573" h="574">
                      <a:moveTo>
                        <a:pt x="422" y="307"/>
                      </a:moveTo>
                      <a:lnTo>
                        <a:pt x="370" y="359"/>
                      </a:lnTo>
                      <a:lnTo>
                        <a:pt x="349" y="338"/>
                      </a:lnTo>
                      <a:lnTo>
                        <a:pt x="420" y="267"/>
                      </a:lnTo>
                      <a:lnTo>
                        <a:pt x="312" y="158"/>
                      </a:lnTo>
                      <a:lnTo>
                        <a:pt x="241" y="229"/>
                      </a:lnTo>
                      <a:lnTo>
                        <a:pt x="214" y="204"/>
                      </a:lnTo>
                      <a:lnTo>
                        <a:pt x="266" y="152"/>
                      </a:lnTo>
                      <a:lnTo>
                        <a:pt x="117" y="0"/>
                      </a:lnTo>
                      <a:lnTo>
                        <a:pt x="0" y="117"/>
                      </a:lnTo>
                      <a:lnTo>
                        <a:pt x="151" y="267"/>
                      </a:lnTo>
                      <a:lnTo>
                        <a:pt x="201" y="215"/>
                      </a:lnTo>
                      <a:lnTo>
                        <a:pt x="228" y="242"/>
                      </a:lnTo>
                      <a:lnTo>
                        <a:pt x="176" y="294"/>
                      </a:lnTo>
                      <a:lnTo>
                        <a:pt x="222" y="340"/>
                      </a:lnTo>
                      <a:lnTo>
                        <a:pt x="136" y="426"/>
                      </a:lnTo>
                      <a:lnTo>
                        <a:pt x="149" y="440"/>
                      </a:lnTo>
                      <a:lnTo>
                        <a:pt x="236" y="354"/>
                      </a:lnTo>
                      <a:lnTo>
                        <a:pt x="285" y="401"/>
                      </a:lnTo>
                      <a:lnTo>
                        <a:pt x="335" y="350"/>
                      </a:lnTo>
                      <a:lnTo>
                        <a:pt x="358" y="373"/>
                      </a:lnTo>
                      <a:lnTo>
                        <a:pt x="307" y="423"/>
                      </a:lnTo>
                      <a:lnTo>
                        <a:pt x="456" y="574"/>
                      </a:lnTo>
                      <a:lnTo>
                        <a:pt x="573" y="457"/>
                      </a:lnTo>
                      <a:lnTo>
                        <a:pt x="422" y="3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d-ID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19" name="Freeform 38"/>
                <p:cNvSpPr>
                  <a:spLocks/>
                </p:cNvSpPr>
                <p:nvPr/>
              </p:nvSpPr>
              <p:spPr bwMode="auto">
                <a:xfrm>
                  <a:off x="1897" y="898"/>
                  <a:ext cx="190" cy="192"/>
                </a:xfrm>
                <a:custGeom>
                  <a:avLst/>
                  <a:gdLst>
                    <a:gd name="T0" fmla="*/ 0 w 190"/>
                    <a:gd name="T1" fmla="*/ 109 h 192"/>
                    <a:gd name="T2" fmla="*/ 109 w 190"/>
                    <a:gd name="T3" fmla="*/ 0 h 192"/>
                    <a:gd name="T4" fmla="*/ 190 w 190"/>
                    <a:gd name="T5" fmla="*/ 82 h 192"/>
                    <a:gd name="T6" fmla="*/ 82 w 190"/>
                    <a:gd name="T7" fmla="*/ 192 h 192"/>
                    <a:gd name="T8" fmla="*/ 0 w 190"/>
                    <a:gd name="T9" fmla="*/ 109 h 19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0"/>
                    <a:gd name="T16" fmla="*/ 0 h 192"/>
                    <a:gd name="T17" fmla="*/ 190 w 190"/>
                    <a:gd name="T18" fmla="*/ 192 h 19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0" h="192">
                      <a:moveTo>
                        <a:pt x="0" y="109"/>
                      </a:moveTo>
                      <a:lnTo>
                        <a:pt x="109" y="0"/>
                      </a:lnTo>
                      <a:lnTo>
                        <a:pt x="190" y="82"/>
                      </a:lnTo>
                      <a:lnTo>
                        <a:pt x="82" y="192"/>
                      </a:lnTo>
                      <a:lnTo>
                        <a:pt x="0" y="10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d-ID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20" name="Freeform 39"/>
                <p:cNvSpPr>
                  <a:spLocks/>
                </p:cNvSpPr>
                <p:nvPr/>
              </p:nvSpPr>
              <p:spPr bwMode="auto">
                <a:xfrm>
                  <a:off x="1763" y="834"/>
                  <a:ext cx="74" cy="75"/>
                </a:xfrm>
                <a:custGeom>
                  <a:avLst/>
                  <a:gdLst>
                    <a:gd name="T0" fmla="*/ 38 w 74"/>
                    <a:gd name="T1" fmla="*/ 0 h 75"/>
                    <a:gd name="T2" fmla="*/ 74 w 74"/>
                    <a:gd name="T3" fmla="*/ 37 h 75"/>
                    <a:gd name="T4" fmla="*/ 36 w 74"/>
                    <a:gd name="T5" fmla="*/ 75 h 75"/>
                    <a:gd name="T6" fmla="*/ 0 w 74"/>
                    <a:gd name="T7" fmla="*/ 39 h 75"/>
                    <a:gd name="T8" fmla="*/ 38 w 74"/>
                    <a:gd name="T9" fmla="*/ 0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4"/>
                    <a:gd name="T16" fmla="*/ 0 h 75"/>
                    <a:gd name="T17" fmla="*/ 74 w 74"/>
                    <a:gd name="T18" fmla="*/ 75 h 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4" h="75">
                      <a:moveTo>
                        <a:pt x="38" y="0"/>
                      </a:moveTo>
                      <a:lnTo>
                        <a:pt x="74" y="37"/>
                      </a:lnTo>
                      <a:lnTo>
                        <a:pt x="36" y="75"/>
                      </a:lnTo>
                      <a:lnTo>
                        <a:pt x="0" y="39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d-ID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21" name="Freeform 40"/>
                <p:cNvSpPr>
                  <a:spLocks/>
                </p:cNvSpPr>
                <p:nvPr/>
              </p:nvSpPr>
              <p:spPr bwMode="auto">
                <a:xfrm>
                  <a:off x="1720" y="792"/>
                  <a:ext cx="68" cy="67"/>
                </a:xfrm>
                <a:custGeom>
                  <a:avLst/>
                  <a:gdLst>
                    <a:gd name="T0" fmla="*/ 29 w 68"/>
                    <a:gd name="T1" fmla="*/ 67 h 67"/>
                    <a:gd name="T2" fmla="*/ 0 w 68"/>
                    <a:gd name="T3" fmla="*/ 38 h 67"/>
                    <a:gd name="T4" fmla="*/ 39 w 68"/>
                    <a:gd name="T5" fmla="*/ 0 h 67"/>
                    <a:gd name="T6" fmla="*/ 68 w 68"/>
                    <a:gd name="T7" fmla="*/ 29 h 67"/>
                    <a:gd name="T8" fmla="*/ 29 w 68"/>
                    <a:gd name="T9" fmla="*/ 67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8"/>
                    <a:gd name="T16" fmla="*/ 0 h 67"/>
                    <a:gd name="T17" fmla="*/ 68 w 68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8" h="67">
                      <a:moveTo>
                        <a:pt x="29" y="67"/>
                      </a:moveTo>
                      <a:lnTo>
                        <a:pt x="0" y="38"/>
                      </a:lnTo>
                      <a:lnTo>
                        <a:pt x="39" y="0"/>
                      </a:lnTo>
                      <a:lnTo>
                        <a:pt x="68" y="29"/>
                      </a:lnTo>
                      <a:lnTo>
                        <a:pt x="29" y="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d-ID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22" name="Freeform 41"/>
                <p:cNvSpPr>
                  <a:spLocks/>
                </p:cNvSpPr>
                <p:nvPr/>
              </p:nvSpPr>
              <p:spPr bwMode="auto">
                <a:xfrm>
                  <a:off x="1814" y="783"/>
                  <a:ext cx="75" cy="74"/>
                </a:xfrm>
                <a:custGeom>
                  <a:avLst/>
                  <a:gdLst>
                    <a:gd name="T0" fmla="*/ 0 w 75"/>
                    <a:gd name="T1" fmla="*/ 38 h 74"/>
                    <a:gd name="T2" fmla="*/ 39 w 75"/>
                    <a:gd name="T3" fmla="*/ 0 h 74"/>
                    <a:gd name="T4" fmla="*/ 75 w 75"/>
                    <a:gd name="T5" fmla="*/ 36 h 74"/>
                    <a:gd name="T6" fmla="*/ 37 w 75"/>
                    <a:gd name="T7" fmla="*/ 74 h 74"/>
                    <a:gd name="T8" fmla="*/ 0 w 75"/>
                    <a:gd name="T9" fmla="*/ 38 h 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5"/>
                    <a:gd name="T16" fmla="*/ 0 h 74"/>
                    <a:gd name="T17" fmla="*/ 75 w 75"/>
                    <a:gd name="T18" fmla="*/ 74 h 7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5" h="74">
                      <a:moveTo>
                        <a:pt x="0" y="38"/>
                      </a:moveTo>
                      <a:lnTo>
                        <a:pt x="39" y="0"/>
                      </a:lnTo>
                      <a:lnTo>
                        <a:pt x="75" y="36"/>
                      </a:lnTo>
                      <a:lnTo>
                        <a:pt x="37" y="74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d-ID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23" name="Freeform 42"/>
                <p:cNvSpPr>
                  <a:spLocks/>
                </p:cNvSpPr>
                <p:nvPr/>
              </p:nvSpPr>
              <p:spPr bwMode="auto">
                <a:xfrm>
                  <a:off x="1864" y="832"/>
                  <a:ext cx="69" cy="71"/>
                </a:xfrm>
                <a:custGeom>
                  <a:avLst/>
                  <a:gdLst>
                    <a:gd name="T0" fmla="*/ 39 w 69"/>
                    <a:gd name="T1" fmla="*/ 0 h 71"/>
                    <a:gd name="T2" fmla="*/ 69 w 69"/>
                    <a:gd name="T3" fmla="*/ 33 h 71"/>
                    <a:gd name="T4" fmla="*/ 31 w 69"/>
                    <a:gd name="T5" fmla="*/ 71 h 71"/>
                    <a:gd name="T6" fmla="*/ 0 w 69"/>
                    <a:gd name="T7" fmla="*/ 39 h 71"/>
                    <a:gd name="T8" fmla="*/ 39 w 69"/>
                    <a:gd name="T9" fmla="*/ 0 h 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71"/>
                    <a:gd name="T17" fmla="*/ 69 w 69"/>
                    <a:gd name="T18" fmla="*/ 71 h 7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71">
                      <a:moveTo>
                        <a:pt x="39" y="0"/>
                      </a:moveTo>
                      <a:lnTo>
                        <a:pt x="69" y="33"/>
                      </a:lnTo>
                      <a:lnTo>
                        <a:pt x="31" y="71"/>
                      </a:lnTo>
                      <a:lnTo>
                        <a:pt x="0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d-ID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24" name="Freeform 43"/>
                <p:cNvSpPr>
                  <a:spLocks/>
                </p:cNvSpPr>
                <p:nvPr/>
              </p:nvSpPr>
              <p:spPr bwMode="auto">
                <a:xfrm>
                  <a:off x="1772" y="740"/>
                  <a:ext cx="67" cy="67"/>
                </a:xfrm>
                <a:custGeom>
                  <a:avLst/>
                  <a:gdLst>
                    <a:gd name="T0" fmla="*/ 67 w 67"/>
                    <a:gd name="T1" fmla="*/ 29 h 67"/>
                    <a:gd name="T2" fmla="*/ 29 w 67"/>
                    <a:gd name="T3" fmla="*/ 67 h 67"/>
                    <a:gd name="T4" fmla="*/ 0 w 67"/>
                    <a:gd name="T5" fmla="*/ 39 h 67"/>
                    <a:gd name="T6" fmla="*/ 39 w 67"/>
                    <a:gd name="T7" fmla="*/ 0 h 67"/>
                    <a:gd name="T8" fmla="*/ 67 w 67"/>
                    <a:gd name="T9" fmla="*/ 29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7"/>
                    <a:gd name="T16" fmla="*/ 0 h 67"/>
                    <a:gd name="T17" fmla="*/ 67 w 67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7" h="67">
                      <a:moveTo>
                        <a:pt x="67" y="29"/>
                      </a:moveTo>
                      <a:lnTo>
                        <a:pt x="29" y="67"/>
                      </a:lnTo>
                      <a:lnTo>
                        <a:pt x="0" y="39"/>
                      </a:lnTo>
                      <a:lnTo>
                        <a:pt x="39" y="0"/>
                      </a:lnTo>
                      <a:lnTo>
                        <a:pt x="67" y="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d-ID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25" name="Freeform 44"/>
                <p:cNvSpPr>
                  <a:spLocks/>
                </p:cNvSpPr>
                <p:nvPr/>
              </p:nvSpPr>
              <p:spPr bwMode="auto">
                <a:xfrm>
                  <a:off x="1812" y="884"/>
                  <a:ext cx="70" cy="71"/>
                </a:xfrm>
                <a:custGeom>
                  <a:avLst/>
                  <a:gdLst>
                    <a:gd name="T0" fmla="*/ 33 w 70"/>
                    <a:gd name="T1" fmla="*/ 71 h 71"/>
                    <a:gd name="T2" fmla="*/ 0 w 70"/>
                    <a:gd name="T3" fmla="*/ 39 h 71"/>
                    <a:gd name="T4" fmla="*/ 39 w 70"/>
                    <a:gd name="T5" fmla="*/ 0 h 71"/>
                    <a:gd name="T6" fmla="*/ 70 w 70"/>
                    <a:gd name="T7" fmla="*/ 33 h 71"/>
                    <a:gd name="T8" fmla="*/ 33 w 70"/>
                    <a:gd name="T9" fmla="*/ 71 h 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0"/>
                    <a:gd name="T16" fmla="*/ 0 h 71"/>
                    <a:gd name="T17" fmla="*/ 70 w 70"/>
                    <a:gd name="T18" fmla="*/ 71 h 7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0" h="71">
                      <a:moveTo>
                        <a:pt x="33" y="71"/>
                      </a:moveTo>
                      <a:lnTo>
                        <a:pt x="0" y="39"/>
                      </a:lnTo>
                      <a:lnTo>
                        <a:pt x="39" y="0"/>
                      </a:lnTo>
                      <a:lnTo>
                        <a:pt x="70" y="33"/>
                      </a:lnTo>
                      <a:lnTo>
                        <a:pt x="33" y="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d-ID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26" name="Freeform 45"/>
                <p:cNvSpPr>
                  <a:spLocks/>
                </p:cNvSpPr>
                <p:nvPr/>
              </p:nvSpPr>
              <p:spPr bwMode="auto">
                <a:xfrm>
                  <a:off x="2123" y="1091"/>
                  <a:ext cx="75" cy="75"/>
                </a:xfrm>
                <a:custGeom>
                  <a:avLst/>
                  <a:gdLst>
                    <a:gd name="T0" fmla="*/ 0 w 75"/>
                    <a:gd name="T1" fmla="*/ 39 h 75"/>
                    <a:gd name="T2" fmla="*/ 39 w 75"/>
                    <a:gd name="T3" fmla="*/ 0 h 75"/>
                    <a:gd name="T4" fmla="*/ 75 w 75"/>
                    <a:gd name="T5" fmla="*/ 37 h 75"/>
                    <a:gd name="T6" fmla="*/ 37 w 75"/>
                    <a:gd name="T7" fmla="*/ 75 h 75"/>
                    <a:gd name="T8" fmla="*/ 0 w 75"/>
                    <a:gd name="T9" fmla="*/ 39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5"/>
                    <a:gd name="T16" fmla="*/ 0 h 75"/>
                    <a:gd name="T17" fmla="*/ 75 w 75"/>
                    <a:gd name="T18" fmla="*/ 75 h 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5" h="75">
                      <a:moveTo>
                        <a:pt x="0" y="39"/>
                      </a:moveTo>
                      <a:lnTo>
                        <a:pt x="39" y="0"/>
                      </a:lnTo>
                      <a:lnTo>
                        <a:pt x="75" y="37"/>
                      </a:lnTo>
                      <a:lnTo>
                        <a:pt x="37" y="75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d-ID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27" name="Freeform 46"/>
                <p:cNvSpPr>
                  <a:spLocks/>
                </p:cNvSpPr>
                <p:nvPr/>
              </p:nvSpPr>
              <p:spPr bwMode="auto">
                <a:xfrm>
                  <a:off x="2072" y="1143"/>
                  <a:ext cx="74" cy="75"/>
                </a:xfrm>
                <a:custGeom>
                  <a:avLst/>
                  <a:gdLst>
                    <a:gd name="T0" fmla="*/ 74 w 74"/>
                    <a:gd name="T1" fmla="*/ 37 h 75"/>
                    <a:gd name="T2" fmla="*/ 36 w 74"/>
                    <a:gd name="T3" fmla="*/ 75 h 75"/>
                    <a:gd name="T4" fmla="*/ 0 w 74"/>
                    <a:gd name="T5" fmla="*/ 39 h 75"/>
                    <a:gd name="T6" fmla="*/ 38 w 74"/>
                    <a:gd name="T7" fmla="*/ 0 h 75"/>
                    <a:gd name="T8" fmla="*/ 74 w 74"/>
                    <a:gd name="T9" fmla="*/ 37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4"/>
                    <a:gd name="T16" fmla="*/ 0 h 75"/>
                    <a:gd name="T17" fmla="*/ 74 w 74"/>
                    <a:gd name="T18" fmla="*/ 75 h 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4" h="75">
                      <a:moveTo>
                        <a:pt x="74" y="37"/>
                      </a:moveTo>
                      <a:lnTo>
                        <a:pt x="36" y="75"/>
                      </a:lnTo>
                      <a:lnTo>
                        <a:pt x="0" y="39"/>
                      </a:lnTo>
                      <a:lnTo>
                        <a:pt x="38" y="0"/>
                      </a:lnTo>
                      <a:lnTo>
                        <a:pt x="74" y="3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d-ID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28" name="Freeform 47"/>
                <p:cNvSpPr>
                  <a:spLocks/>
                </p:cNvSpPr>
                <p:nvPr/>
              </p:nvSpPr>
              <p:spPr bwMode="auto">
                <a:xfrm>
                  <a:off x="2173" y="1141"/>
                  <a:ext cx="67" cy="69"/>
                </a:xfrm>
                <a:custGeom>
                  <a:avLst/>
                  <a:gdLst>
                    <a:gd name="T0" fmla="*/ 39 w 67"/>
                    <a:gd name="T1" fmla="*/ 0 h 69"/>
                    <a:gd name="T2" fmla="*/ 67 w 67"/>
                    <a:gd name="T3" fmla="*/ 29 h 69"/>
                    <a:gd name="T4" fmla="*/ 29 w 67"/>
                    <a:gd name="T5" fmla="*/ 69 h 69"/>
                    <a:gd name="T6" fmla="*/ 0 w 67"/>
                    <a:gd name="T7" fmla="*/ 39 h 69"/>
                    <a:gd name="T8" fmla="*/ 39 w 67"/>
                    <a:gd name="T9" fmla="*/ 0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7"/>
                    <a:gd name="T16" fmla="*/ 0 h 69"/>
                    <a:gd name="T17" fmla="*/ 67 w 67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7" h="69">
                      <a:moveTo>
                        <a:pt x="39" y="0"/>
                      </a:moveTo>
                      <a:lnTo>
                        <a:pt x="67" y="29"/>
                      </a:lnTo>
                      <a:lnTo>
                        <a:pt x="29" y="69"/>
                      </a:lnTo>
                      <a:lnTo>
                        <a:pt x="0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d-ID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29" name="Freeform 48"/>
                <p:cNvSpPr>
                  <a:spLocks/>
                </p:cNvSpPr>
                <p:nvPr/>
              </p:nvSpPr>
              <p:spPr bwMode="auto">
                <a:xfrm>
                  <a:off x="2077" y="1047"/>
                  <a:ext cx="71" cy="69"/>
                </a:xfrm>
                <a:custGeom>
                  <a:avLst/>
                  <a:gdLst>
                    <a:gd name="T0" fmla="*/ 39 w 71"/>
                    <a:gd name="T1" fmla="*/ 0 h 69"/>
                    <a:gd name="T2" fmla="*/ 71 w 71"/>
                    <a:gd name="T3" fmla="*/ 31 h 69"/>
                    <a:gd name="T4" fmla="*/ 33 w 71"/>
                    <a:gd name="T5" fmla="*/ 69 h 69"/>
                    <a:gd name="T6" fmla="*/ 0 w 71"/>
                    <a:gd name="T7" fmla="*/ 39 h 69"/>
                    <a:gd name="T8" fmla="*/ 39 w 71"/>
                    <a:gd name="T9" fmla="*/ 0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69"/>
                    <a:gd name="T17" fmla="*/ 71 w 71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69">
                      <a:moveTo>
                        <a:pt x="39" y="0"/>
                      </a:moveTo>
                      <a:lnTo>
                        <a:pt x="71" y="31"/>
                      </a:lnTo>
                      <a:lnTo>
                        <a:pt x="33" y="69"/>
                      </a:lnTo>
                      <a:lnTo>
                        <a:pt x="0" y="39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d-ID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30" name="Freeform 49"/>
                <p:cNvSpPr>
                  <a:spLocks/>
                </p:cNvSpPr>
                <p:nvPr/>
              </p:nvSpPr>
              <p:spPr bwMode="auto">
                <a:xfrm>
                  <a:off x="2027" y="1099"/>
                  <a:ext cx="69" cy="69"/>
                </a:xfrm>
                <a:custGeom>
                  <a:avLst/>
                  <a:gdLst>
                    <a:gd name="T0" fmla="*/ 69 w 69"/>
                    <a:gd name="T1" fmla="*/ 31 h 69"/>
                    <a:gd name="T2" fmla="*/ 31 w 69"/>
                    <a:gd name="T3" fmla="*/ 69 h 69"/>
                    <a:gd name="T4" fmla="*/ 0 w 69"/>
                    <a:gd name="T5" fmla="*/ 37 h 69"/>
                    <a:gd name="T6" fmla="*/ 37 w 69"/>
                    <a:gd name="T7" fmla="*/ 0 h 69"/>
                    <a:gd name="T8" fmla="*/ 69 w 69"/>
                    <a:gd name="T9" fmla="*/ 31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9"/>
                    <a:gd name="T16" fmla="*/ 0 h 69"/>
                    <a:gd name="T17" fmla="*/ 69 w 69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9" h="69">
                      <a:moveTo>
                        <a:pt x="69" y="31"/>
                      </a:moveTo>
                      <a:lnTo>
                        <a:pt x="31" y="69"/>
                      </a:lnTo>
                      <a:lnTo>
                        <a:pt x="0" y="37"/>
                      </a:lnTo>
                      <a:lnTo>
                        <a:pt x="37" y="0"/>
                      </a:lnTo>
                      <a:lnTo>
                        <a:pt x="69" y="3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d-ID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31" name="Freeform 50"/>
                <p:cNvSpPr>
                  <a:spLocks/>
                </p:cNvSpPr>
                <p:nvPr/>
              </p:nvSpPr>
              <p:spPr bwMode="auto">
                <a:xfrm>
                  <a:off x="2121" y="1193"/>
                  <a:ext cx="68" cy="67"/>
                </a:xfrm>
                <a:custGeom>
                  <a:avLst/>
                  <a:gdLst>
                    <a:gd name="T0" fmla="*/ 29 w 68"/>
                    <a:gd name="T1" fmla="*/ 67 h 67"/>
                    <a:gd name="T2" fmla="*/ 0 w 68"/>
                    <a:gd name="T3" fmla="*/ 39 h 67"/>
                    <a:gd name="T4" fmla="*/ 39 w 68"/>
                    <a:gd name="T5" fmla="*/ 0 h 67"/>
                    <a:gd name="T6" fmla="*/ 68 w 68"/>
                    <a:gd name="T7" fmla="*/ 29 h 67"/>
                    <a:gd name="T8" fmla="*/ 29 w 68"/>
                    <a:gd name="T9" fmla="*/ 67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8"/>
                    <a:gd name="T16" fmla="*/ 0 h 67"/>
                    <a:gd name="T17" fmla="*/ 68 w 68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8" h="67">
                      <a:moveTo>
                        <a:pt x="29" y="67"/>
                      </a:moveTo>
                      <a:lnTo>
                        <a:pt x="0" y="39"/>
                      </a:lnTo>
                      <a:lnTo>
                        <a:pt x="39" y="0"/>
                      </a:lnTo>
                      <a:lnTo>
                        <a:pt x="68" y="29"/>
                      </a:lnTo>
                      <a:lnTo>
                        <a:pt x="29" y="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d-ID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32" name="Freeform 51"/>
                <p:cNvSpPr>
                  <a:spLocks/>
                </p:cNvSpPr>
                <p:nvPr/>
              </p:nvSpPr>
              <p:spPr bwMode="auto">
                <a:xfrm>
                  <a:off x="1853" y="974"/>
                  <a:ext cx="155" cy="158"/>
                </a:xfrm>
                <a:custGeom>
                  <a:avLst/>
                  <a:gdLst>
                    <a:gd name="T0" fmla="*/ 126 w 155"/>
                    <a:gd name="T1" fmla="*/ 20 h 158"/>
                    <a:gd name="T2" fmla="*/ 113 w 155"/>
                    <a:gd name="T3" fmla="*/ 10 h 158"/>
                    <a:gd name="T4" fmla="*/ 100 w 155"/>
                    <a:gd name="T5" fmla="*/ 4 h 158"/>
                    <a:gd name="T6" fmla="*/ 84 w 155"/>
                    <a:gd name="T7" fmla="*/ 2 h 158"/>
                    <a:gd name="T8" fmla="*/ 69 w 155"/>
                    <a:gd name="T9" fmla="*/ 2 h 158"/>
                    <a:gd name="T10" fmla="*/ 55 w 155"/>
                    <a:gd name="T11" fmla="*/ 4 h 158"/>
                    <a:gd name="T12" fmla="*/ 40 w 155"/>
                    <a:gd name="T13" fmla="*/ 10 h 158"/>
                    <a:gd name="T14" fmla="*/ 27 w 155"/>
                    <a:gd name="T15" fmla="*/ 20 h 158"/>
                    <a:gd name="T16" fmla="*/ 17 w 155"/>
                    <a:gd name="T17" fmla="*/ 29 h 158"/>
                    <a:gd name="T18" fmla="*/ 9 w 155"/>
                    <a:gd name="T19" fmla="*/ 43 h 158"/>
                    <a:gd name="T20" fmla="*/ 4 w 155"/>
                    <a:gd name="T21" fmla="*/ 58 h 158"/>
                    <a:gd name="T22" fmla="*/ 0 w 155"/>
                    <a:gd name="T23" fmla="*/ 71 h 158"/>
                    <a:gd name="T24" fmla="*/ 0 w 155"/>
                    <a:gd name="T25" fmla="*/ 87 h 158"/>
                    <a:gd name="T26" fmla="*/ 4 w 155"/>
                    <a:gd name="T27" fmla="*/ 102 h 158"/>
                    <a:gd name="T28" fmla="*/ 9 w 155"/>
                    <a:gd name="T29" fmla="*/ 116 h 158"/>
                    <a:gd name="T30" fmla="*/ 17 w 155"/>
                    <a:gd name="T31" fmla="*/ 129 h 158"/>
                    <a:gd name="T32" fmla="*/ 27 w 155"/>
                    <a:gd name="T33" fmla="*/ 139 h 158"/>
                    <a:gd name="T34" fmla="*/ 40 w 155"/>
                    <a:gd name="T35" fmla="*/ 148 h 158"/>
                    <a:gd name="T36" fmla="*/ 55 w 155"/>
                    <a:gd name="T37" fmla="*/ 154 h 158"/>
                    <a:gd name="T38" fmla="*/ 69 w 155"/>
                    <a:gd name="T39" fmla="*/ 156 h 158"/>
                    <a:gd name="T40" fmla="*/ 84 w 155"/>
                    <a:gd name="T41" fmla="*/ 156 h 158"/>
                    <a:gd name="T42" fmla="*/ 100 w 155"/>
                    <a:gd name="T43" fmla="*/ 154 h 158"/>
                    <a:gd name="T44" fmla="*/ 113 w 155"/>
                    <a:gd name="T45" fmla="*/ 148 h 158"/>
                    <a:gd name="T46" fmla="*/ 126 w 155"/>
                    <a:gd name="T47" fmla="*/ 139 h 158"/>
                    <a:gd name="T48" fmla="*/ 138 w 155"/>
                    <a:gd name="T49" fmla="*/ 129 h 158"/>
                    <a:gd name="T50" fmla="*/ 146 w 155"/>
                    <a:gd name="T51" fmla="*/ 116 h 158"/>
                    <a:gd name="T52" fmla="*/ 151 w 155"/>
                    <a:gd name="T53" fmla="*/ 102 h 158"/>
                    <a:gd name="T54" fmla="*/ 153 w 155"/>
                    <a:gd name="T55" fmla="*/ 87 h 158"/>
                    <a:gd name="T56" fmla="*/ 153 w 155"/>
                    <a:gd name="T57" fmla="*/ 71 h 158"/>
                    <a:gd name="T58" fmla="*/ 151 w 155"/>
                    <a:gd name="T59" fmla="*/ 58 h 158"/>
                    <a:gd name="T60" fmla="*/ 146 w 155"/>
                    <a:gd name="T61" fmla="*/ 43 h 158"/>
                    <a:gd name="T62" fmla="*/ 138 w 155"/>
                    <a:gd name="T63" fmla="*/ 29 h 158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55"/>
                    <a:gd name="T97" fmla="*/ 0 h 158"/>
                    <a:gd name="T98" fmla="*/ 155 w 155"/>
                    <a:gd name="T99" fmla="*/ 158 h 158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55" h="158">
                      <a:moveTo>
                        <a:pt x="132" y="23"/>
                      </a:moveTo>
                      <a:lnTo>
                        <a:pt x="126" y="20"/>
                      </a:lnTo>
                      <a:lnTo>
                        <a:pt x="121" y="14"/>
                      </a:lnTo>
                      <a:lnTo>
                        <a:pt x="113" y="10"/>
                      </a:lnTo>
                      <a:lnTo>
                        <a:pt x="107" y="8"/>
                      </a:lnTo>
                      <a:lnTo>
                        <a:pt x="100" y="4"/>
                      </a:lnTo>
                      <a:lnTo>
                        <a:pt x="92" y="2"/>
                      </a:lnTo>
                      <a:lnTo>
                        <a:pt x="84" y="2"/>
                      </a:lnTo>
                      <a:lnTo>
                        <a:pt x="77" y="0"/>
                      </a:lnTo>
                      <a:lnTo>
                        <a:pt x="69" y="2"/>
                      </a:lnTo>
                      <a:lnTo>
                        <a:pt x="61" y="2"/>
                      </a:lnTo>
                      <a:lnTo>
                        <a:pt x="55" y="4"/>
                      </a:lnTo>
                      <a:lnTo>
                        <a:pt x="48" y="8"/>
                      </a:lnTo>
                      <a:lnTo>
                        <a:pt x="40" y="10"/>
                      </a:lnTo>
                      <a:lnTo>
                        <a:pt x="34" y="14"/>
                      </a:lnTo>
                      <a:lnTo>
                        <a:pt x="27" y="20"/>
                      </a:lnTo>
                      <a:lnTo>
                        <a:pt x="21" y="23"/>
                      </a:lnTo>
                      <a:lnTo>
                        <a:pt x="17" y="29"/>
                      </a:lnTo>
                      <a:lnTo>
                        <a:pt x="11" y="37"/>
                      </a:lnTo>
                      <a:lnTo>
                        <a:pt x="9" y="43"/>
                      </a:lnTo>
                      <a:lnTo>
                        <a:pt x="6" y="50"/>
                      </a:lnTo>
                      <a:lnTo>
                        <a:pt x="4" y="58"/>
                      </a:lnTo>
                      <a:lnTo>
                        <a:pt x="2" y="64"/>
                      </a:lnTo>
                      <a:lnTo>
                        <a:pt x="0" y="71"/>
                      </a:lnTo>
                      <a:lnTo>
                        <a:pt x="0" y="79"/>
                      </a:lnTo>
                      <a:lnTo>
                        <a:pt x="0" y="87"/>
                      </a:lnTo>
                      <a:lnTo>
                        <a:pt x="2" y="94"/>
                      </a:lnTo>
                      <a:lnTo>
                        <a:pt x="4" y="102"/>
                      </a:lnTo>
                      <a:lnTo>
                        <a:pt x="6" y="110"/>
                      </a:lnTo>
                      <a:lnTo>
                        <a:pt x="9" y="116"/>
                      </a:lnTo>
                      <a:lnTo>
                        <a:pt x="11" y="123"/>
                      </a:lnTo>
                      <a:lnTo>
                        <a:pt x="17" y="129"/>
                      </a:lnTo>
                      <a:lnTo>
                        <a:pt x="21" y="135"/>
                      </a:lnTo>
                      <a:lnTo>
                        <a:pt x="27" y="139"/>
                      </a:lnTo>
                      <a:lnTo>
                        <a:pt x="34" y="144"/>
                      </a:lnTo>
                      <a:lnTo>
                        <a:pt x="40" y="148"/>
                      </a:lnTo>
                      <a:lnTo>
                        <a:pt x="48" y="152"/>
                      </a:lnTo>
                      <a:lnTo>
                        <a:pt x="55" y="154"/>
                      </a:lnTo>
                      <a:lnTo>
                        <a:pt x="61" y="156"/>
                      </a:lnTo>
                      <a:lnTo>
                        <a:pt x="69" y="156"/>
                      </a:lnTo>
                      <a:lnTo>
                        <a:pt x="77" y="158"/>
                      </a:lnTo>
                      <a:lnTo>
                        <a:pt x="84" y="156"/>
                      </a:lnTo>
                      <a:lnTo>
                        <a:pt x="92" y="156"/>
                      </a:lnTo>
                      <a:lnTo>
                        <a:pt x="100" y="154"/>
                      </a:lnTo>
                      <a:lnTo>
                        <a:pt x="107" y="152"/>
                      </a:lnTo>
                      <a:lnTo>
                        <a:pt x="113" y="148"/>
                      </a:lnTo>
                      <a:lnTo>
                        <a:pt x="121" y="144"/>
                      </a:lnTo>
                      <a:lnTo>
                        <a:pt x="126" y="139"/>
                      </a:lnTo>
                      <a:lnTo>
                        <a:pt x="132" y="135"/>
                      </a:lnTo>
                      <a:lnTo>
                        <a:pt x="138" y="129"/>
                      </a:lnTo>
                      <a:lnTo>
                        <a:pt x="142" y="123"/>
                      </a:lnTo>
                      <a:lnTo>
                        <a:pt x="146" y="116"/>
                      </a:lnTo>
                      <a:lnTo>
                        <a:pt x="149" y="110"/>
                      </a:lnTo>
                      <a:lnTo>
                        <a:pt x="151" y="102"/>
                      </a:lnTo>
                      <a:lnTo>
                        <a:pt x="153" y="94"/>
                      </a:lnTo>
                      <a:lnTo>
                        <a:pt x="153" y="87"/>
                      </a:lnTo>
                      <a:lnTo>
                        <a:pt x="155" y="79"/>
                      </a:lnTo>
                      <a:lnTo>
                        <a:pt x="153" y="71"/>
                      </a:lnTo>
                      <a:lnTo>
                        <a:pt x="153" y="64"/>
                      </a:lnTo>
                      <a:lnTo>
                        <a:pt x="151" y="58"/>
                      </a:lnTo>
                      <a:lnTo>
                        <a:pt x="149" y="50"/>
                      </a:lnTo>
                      <a:lnTo>
                        <a:pt x="146" y="43"/>
                      </a:lnTo>
                      <a:lnTo>
                        <a:pt x="142" y="37"/>
                      </a:lnTo>
                      <a:lnTo>
                        <a:pt x="138" y="29"/>
                      </a:lnTo>
                      <a:lnTo>
                        <a:pt x="132" y="2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d-ID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733" name="Freeform 52"/>
                <p:cNvSpPr>
                  <a:spLocks/>
                </p:cNvSpPr>
                <p:nvPr/>
              </p:nvSpPr>
              <p:spPr bwMode="auto">
                <a:xfrm>
                  <a:off x="1870" y="994"/>
                  <a:ext cx="119" cy="119"/>
                </a:xfrm>
                <a:custGeom>
                  <a:avLst/>
                  <a:gdLst>
                    <a:gd name="T0" fmla="*/ 102 w 119"/>
                    <a:gd name="T1" fmla="*/ 101 h 119"/>
                    <a:gd name="T2" fmla="*/ 92 w 119"/>
                    <a:gd name="T3" fmla="*/ 109 h 119"/>
                    <a:gd name="T4" fmla="*/ 83 w 119"/>
                    <a:gd name="T5" fmla="*/ 113 h 119"/>
                    <a:gd name="T6" fmla="*/ 71 w 119"/>
                    <a:gd name="T7" fmla="*/ 117 h 119"/>
                    <a:gd name="T8" fmla="*/ 61 w 119"/>
                    <a:gd name="T9" fmla="*/ 119 h 119"/>
                    <a:gd name="T10" fmla="*/ 50 w 119"/>
                    <a:gd name="T11" fmla="*/ 117 h 119"/>
                    <a:gd name="T12" fmla="*/ 38 w 119"/>
                    <a:gd name="T13" fmla="*/ 113 h 119"/>
                    <a:gd name="T14" fmla="*/ 27 w 119"/>
                    <a:gd name="T15" fmla="*/ 109 h 119"/>
                    <a:gd name="T16" fmla="*/ 19 w 119"/>
                    <a:gd name="T17" fmla="*/ 101 h 119"/>
                    <a:gd name="T18" fmla="*/ 15 w 119"/>
                    <a:gd name="T19" fmla="*/ 97 h 119"/>
                    <a:gd name="T20" fmla="*/ 12 w 119"/>
                    <a:gd name="T21" fmla="*/ 92 h 119"/>
                    <a:gd name="T22" fmla="*/ 8 w 119"/>
                    <a:gd name="T23" fmla="*/ 88 h 119"/>
                    <a:gd name="T24" fmla="*/ 6 w 119"/>
                    <a:gd name="T25" fmla="*/ 82 h 119"/>
                    <a:gd name="T26" fmla="*/ 4 w 119"/>
                    <a:gd name="T27" fmla="*/ 76 h 119"/>
                    <a:gd name="T28" fmla="*/ 2 w 119"/>
                    <a:gd name="T29" fmla="*/ 71 h 119"/>
                    <a:gd name="T30" fmla="*/ 2 w 119"/>
                    <a:gd name="T31" fmla="*/ 65 h 119"/>
                    <a:gd name="T32" fmla="*/ 0 w 119"/>
                    <a:gd name="T33" fmla="*/ 59 h 119"/>
                    <a:gd name="T34" fmla="*/ 2 w 119"/>
                    <a:gd name="T35" fmla="*/ 53 h 119"/>
                    <a:gd name="T36" fmla="*/ 2 w 119"/>
                    <a:gd name="T37" fmla="*/ 48 h 119"/>
                    <a:gd name="T38" fmla="*/ 4 w 119"/>
                    <a:gd name="T39" fmla="*/ 42 h 119"/>
                    <a:gd name="T40" fmla="*/ 6 w 119"/>
                    <a:gd name="T41" fmla="*/ 38 h 119"/>
                    <a:gd name="T42" fmla="*/ 8 w 119"/>
                    <a:gd name="T43" fmla="*/ 32 h 119"/>
                    <a:gd name="T44" fmla="*/ 12 w 119"/>
                    <a:gd name="T45" fmla="*/ 26 h 119"/>
                    <a:gd name="T46" fmla="*/ 15 w 119"/>
                    <a:gd name="T47" fmla="*/ 23 h 119"/>
                    <a:gd name="T48" fmla="*/ 19 w 119"/>
                    <a:gd name="T49" fmla="*/ 17 h 119"/>
                    <a:gd name="T50" fmla="*/ 23 w 119"/>
                    <a:gd name="T51" fmla="*/ 13 h 119"/>
                    <a:gd name="T52" fmla="*/ 27 w 119"/>
                    <a:gd name="T53" fmla="*/ 9 h 119"/>
                    <a:gd name="T54" fmla="*/ 33 w 119"/>
                    <a:gd name="T55" fmla="*/ 7 h 119"/>
                    <a:gd name="T56" fmla="*/ 38 w 119"/>
                    <a:gd name="T57" fmla="*/ 5 h 119"/>
                    <a:gd name="T58" fmla="*/ 42 w 119"/>
                    <a:gd name="T59" fmla="*/ 3 h 119"/>
                    <a:gd name="T60" fmla="*/ 48 w 119"/>
                    <a:gd name="T61" fmla="*/ 2 h 119"/>
                    <a:gd name="T62" fmla="*/ 54 w 119"/>
                    <a:gd name="T63" fmla="*/ 2 h 119"/>
                    <a:gd name="T64" fmla="*/ 60 w 119"/>
                    <a:gd name="T65" fmla="*/ 0 h 119"/>
                    <a:gd name="T66" fmla="*/ 65 w 119"/>
                    <a:gd name="T67" fmla="*/ 2 h 119"/>
                    <a:gd name="T68" fmla="*/ 73 w 119"/>
                    <a:gd name="T69" fmla="*/ 2 h 119"/>
                    <a:gd name="T70" fmla="*/ 77 w 119"/>
                    <a:gd name="T71" fmla="*/ 3 h 119"/>
                    <a:gd name="T72" fmla="*/ 83 w 119"/>
                    <a:gd name="T73" fmla="*/ 5 h 119"/>
                    <a:gd name="T74" fmla="*/ 88 w 119"/>
                    <a:gd name="T75" fmla="*/ 7 h 119"/>
                    <a:gd name="T76" fmla="*/ 94 w 119"/>
                    <a:gd name="T77" fmla="*/ 9 h 119"/>
                    <a:gd name="T78" fmla="*/ 98 w 119"/>
                    <a:gd name="T79" fmla="*/ 13 h 119"/>
                    <a:gd name="T80" fmla="*/ 102 w 119"/>
                    <a:gd name="T81" fmla="*/ 17 h 119"/>
                    <a:gd name="T82" fmla="*/ 106 w 119"/>
                    <a:gd name="T83" fmla="*/ 23 h 119"/>
                    <a:gd name="T84" fmla="*/ 109 w 119"/>
                    <a:gd name="T85" fmla="*/ 26 h 119"/>
                    <a:gd name="T86" fmla="*/ 113 w 119"/>
                    <a:gd name="T87" fmla="*/ 32 h 119"/>
                    <a:gd name="T88" fmla="*/ 115 w 119"/>
                    <a:gd name="T89" fmla="*/ 38 h 119"/>
                    <a:gd name="T90" fmla="*/ 117 w 119"/>
                    <a:gd name="T91" fmla="*/ 42 h 119"/>
                    <a:gd name="T92" fmla="*/ 119 w 119"/>
                    <a:gd name="T93" fmla="*/ 48 h 119"/>
                    <a:gd name="T94" fmla="*/ 119 w 119"/>
                    <a:gd name="T95" fmla="*/ 53 h 119"/>
                    <a:gd name="T96" fmla="*/ 119 w 119"/>
                    <a:gd name="T97" fmla="*/ 59 h 119"/>
                    <a:gd name="T98" fmla="*/ 119 w 119"/>
                    <a:gd name="T99" fmla="*/ 65 h 119"/>
                    <a:gd name="T100" fmla="*/ 119 w 119"/>
                    <a:gd name="T101" fmla="*/ 71 h 119"/>
                    <a:gd name="T102" fmla="*/ 117 w 119"/>
                    <a:gd name="T103" fmla="*/ 76 h 119"/>
                    <a:gd name="T104" fmla="*/ 115 w 119"/>
                    <a:gd name="T105" fmla="*/ 82 h 119"/>
                    <a:gd name="T106" fmla="*/ 113 w 119"/>
                    <a:gd name="T107" fmla="*/ 88 h 119"/>
                    <a:gd name="T108" fmla="*/ 109 w 119"/>
                    <a:gd name="T109" fmla="*/ 92 h 119"/>
                    <a:gd name="T110" fmla="*/ 106 w 119"/>
                    <a:gd name="T111" fmla="*/ 97 h 119"/>
                    <a:gd name="T112" fmla="*/ 102 w 119"/>
                    <a:gd name="T113" fmla="*/ 101 h 11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19"/>
                    <a:gd name="T172" fmla="*/ 0 h 119"/>
                    <a:gd name="T173" fmla="*/ 119 w 119"/>
                    <a:gd name="T174" fmla="*/ 119 h 11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19" h="119">
                      <a:moveTo>
                        <a:pt x="102" y="101"/>
                      </a:moveTo>
                      <a:lnTo>
                        <a:pt x="92" y="109"/>
                      </a:lnTo>
                      <a:lnTo>
                        <a:pt x="83" y="113"/>
                      </a:lnTo>
                      <a:lnTo>
                        <a:pt x="71" y="117"/>
                      </a:lnTo>
                      <a:lnTo>
                        <a:pt x="61" y="119"/>
                      </a:lnTo>
                      <a:lnTo>
                        <a:pt x="50" y="117"/>
                      </a:lnTo>
                      <a:lnTo>
                        <a:pt x="38" y="113"/>
                      </a:lnTo>
                      <a:lnTo>
                        <a:pt x="27" y="109"/>
                      </a:lnTo>
                      <a:lnTo>
                        <a:pt x="19" y="101"/>
                      </a:lnTo>
                      <a:lnTo>
                        <a:pt x="15" y="97"/>
                      </a:lnTo>
                      <a:lnTo>
                        <a:pt x="12" y="92"/>
                      </a:lnTo>
                      <a:lnTo>
                        <a:pt x="8" y="88"/>
                      </a:lnTo>
                      <a:lnTo>
                        <a:pt x="6" y="82"/>
                      </a:lnTo>
                      <a:lnTo>
                        <a:pt x="4" y="76"/>
                      </a:lnTo>
                      <a:lnTo>
                        <a:pt x="2" y="71"/>
                      </a:lnTo>
                      <a:lnTo>
                        <a:pt x="2" y="65"/>
                      </a:lnTo>
                      <a:lnTo>
                        <a:pt x="0" y="59"/>
                      </a:lnTo>
                      <a:lnTo>
                        <a:pt x="2" y="53"/>
                      </a:lnTo>
                      <a:lnTo>
                        <a:pt x="2" y="48"/>
                      </a:lnTo>
                      <a:lnTo>
                        <a:pt x="4" y="42"/>
                      </a:lnTo>
                      <a:lnTo>
                        <a:pt x="6" y="38"/>
                      </a:lnTo>
                      <a:lnTo>
                        <a:pt x="8" y="32"/>
                      </a:lnTo>
                      <a:lnTo>
                        <a:pt x="12" y="26"/>
                      </a:lnTo>
                      <a:lnTo>
                        <a:pt x="15" y="23"/>
                      </a:lnTo>
                      <a:lnTo>
                        <a:pt x="19" y="17"/>
                      </a:lnTo>
                      <a:lnTo>
                        <a:pt x="23" y="13"/>
                      </a:lnTo>
                      <a:lnTo>
                        <a:pt x="27" y="9"/>
                      </a:lnTo>
                      <a:lnTo>
                        <a:pt x="33" y="7"/>
                      </a:lnTo>
                      <a:lnTo>
                        <a:pt x="38" y="5"/>
                      </a:lnTo>
                      <a:lnTo>
                        <a:pt x="42" y="3"/>
                      </a:lnTo>
                      <a:lnTo>
                        <a:pt x="48" y="2"/>
                      </a:lnTo>
                      <a:lnTo>
                        <a:pt x="54" y="2"/>
                      </a:lnTo>
                      <a:lnTo>
                        <a:pt x="60" y="0"/>
                      </a:lnTo>
                      <a:lnTo>
                        <a:pt x="65" y="2"/>
                      </a:lnTo>
                      <a:lnTo>
                        <a:pt x="73" y="2"/>
                      </a:lnTo>
                      <a:lnTo>
                        <a:pt x="77" y="3"/>
                      </a:lnTo>
                      <a:lnTo>
                        <a:pt x="83" y="5"/>
                      </a:lnTo>
                      <a:lnTo>
                        <a:pt x="88" y="7"/>
                      </a:lnTo>
                      <a:lnTo>
                        <a:pt x="94" y="9"/>
                      </a:lnTo>
                      <a:lnTo>
                        <a:pt x="98" y="13"/>
                      </a:lnTo>
                      <a:lnTo>
                        <a:pt x="102" y="17"/>
                      </a:lnTo>
                      <a:lnTo>
                        <a:pt x="106" y="23"/>
                      </a:lnTo>
                      <a:lnTo>
                        <a:pt x="109" y="26"/>
                      </a:lnTo>
                      <a:lnTo>
                        <a:pt x="113" y="32"/>
                      </a:lnTo>
                      <a:lnTo>
                        <a:pt x="115" y="38"/>
                      </a:lnTo>
                      <a:lnTo>
                        <a:pt x="117" y="42"/>
                      </a:lnTo>
                      <a:lnTo>
                        <a:pt x="119" y="48"/>
                      </a:lnTo>
                      <a:lnTo>
                        <a:pt x="119" y="53"/>
                      </a:lnTo>
                      <a:lnTo>
                        <a:pt x="119" y="59"/>
                      </a:lnTo>
                      <a:lnTo>
                        <a:pt x="119" y="65"/>
                      </a:lnTo>
                      <a:lnTo>
                        <a:pt x="119" y="71"/>
                      </a:lnTo>
                      <a:lnTo>
                        <a:pt x="117" y="76"/>
                      </a:lnTo>
                      <a:lnTo>
                        <a:pt x="115" y="82"/>
                      </a:lnTo>
                      <a:lnTo>
                        <a:pt x="113" y="88"/>
                      </a:lnTo>
                      <a:lnTo>
                        <a:pt x="109" y="92"/>
                      </a:lnTo>
                      <a:lnTo>
                        <a:pt x="106" y="97"/>
                      </a:lnTo>
                      <a:lnTo>
                        <a:pt x="102" y="10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id-ID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8709" name="テキスト ボックス 11"/>
              <p:cNvSpPr txBox="1">
                <a:spLocks noChangeArrowheads="1"/>
              </p:cNvSpPr>
              <p:nvPr/>
            </p:nvSpPr>
            <p:spPr bwMode="auto">
              <a:xfrm>
                <a:off x="2324100" y="1280035"/>
                <a:ext cx="647934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ja-JP" sz="1400" dirty="0">
                    <a:solidFill>
                      <a:prstClr val="black"/>
                    </a:solidFill>
                  </a:rPr>
                  <a:t>Radar</a:t>
                </a:r>
                <a:endParaRPr lang="ja-JP" altLang="en-US" sz="140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28710" name="直線矢印コネクタ 24"/>
              <p:cNvCxnSpPr>
                <a:cxnSpLocks noChangeShapeType="1"/>
                <a:stCxn id="70" idx="3"/>
              </p:cNvCxnSpPr>
              <p:nvPr/>
            </p:nvCxnSpPr>
            <p:spPr bwMode="auto">
              <a:xfrm>
                <a:off x="1008528" y="3572436"/>
                <a:ext cx="5392272" cy="10552"/>
              </a:xfrm>
              <a:prstGeom prst="straightConnector1">
                <a:avLst/>
              </a:prstGeom>
              <a:noFill/>
              <a:ln w="31750" algn="ctr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</p:spPr>
          </p:cxnSp>
          <p:cxnSp>
            <p:nvCxnSpPr>
              <p:cNvPr id="28711" name="直線矢印コネクタ 24"/>
              <p:cNvCxnSpPr>
                <a:cxnSpLocks noChangeShapeType="1"/>
              </p:cNvCxnSpPr>
              <p:nvPr/>
            </p:nvCxnSpPr>
            <p:spPr bwMode="auto">
              <a:xfrm>
                <a:off x="1905000" y="3276600"/>
                <a:ext cx="4495800" cy="1588"/>
              </a:xfrm>
              <a:prstGeom prst="straightConnector1">
                <a:avLst/>
              </a:prstGeom>
              <a:noFill/>
              <a:ln w="31750" algn="ctr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</p:spPr>
          </p:cxnSp>
          <p:cxnSp>
            <p:nvCxnSpPr>
              <p:cNvPr id="28712" name="直線矢印コネクタ 24"/>
              <p:cNvCxnSpPr>
                <a:cxnSpLocks noChangeShapeType="1"/>
              </p:cNvCxnSpPr>
              <p:nvPr/>
            </p:nvCxnSpPr>
            <p:spPr bwMode="auto">
              <a:xfrm>
                <a:off x="2743200" y="3048000"/>
                <a:ext cx="3657600" cy="1588"/>
              </a:xfrm>
              <a:prstGeom prst="straightConnector1">
                <a:avLst/>
              </a:prstGeom>
              <a:noFill/>
              <a:ln w="31750" algn="ctr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</p:spPr>
          </p:cxnSp>
          <p:sp>
            <p:nvSpPr>
              <p:cNvPr id="64" name="フリーフォーム 4"/>
              <p:cNvSpPr/>
              <p:nvPr/>
            </p:nvSpPr>
            <p:spPr bwMode="auto">
              <a:xfrm>
                <a:off x="4724400" y="2284413"/>
                <a:ext cx="3638550" cy="2000250"/>
              </a:xfrm>
              <a:custGeom>
                <a:avLst/>
                <a:gdLst>
                  <a:gd name="connsiteX0" fmla="*/ 0 w 3597442"/>
                  <a:gd name="connsiteY0" fmla="*/ 1511968 h 1562100"/>
                  <a:gd name="connsiteX1" fmla="*/ 806116 w 3597442"/>
                  <a:gd name="connsiteY1" fmla="*/ 1487905 h 1562100"/>
                  <a:gd name="connsiteX2" fmla="*/ 1263316 w 3597442"/>
                  <a:gd name="connsiteY2" fmla="*/ 1066800 h 1562100"/>
                  <a:gd name="connsiteX3" fmla="*/ 1768642 w 3597442"/>
                  <a:gd name="connsiteY3" fmla="*/ 140368 h 1562100"/>
                  <a:gd name="connsiteX4" fmla="*/ 2141621 w 3597442"/>
                  <a:gd name="connsiteY4" fmla="*/ 224590 h 1562100"/>
                  <a:gd name="connsiteX5" fmla="*/ 2671011 w 3597442"/>
                  <a:gd name="connsiteY5" fmla="*/ 1042737 h 1562100"/>
                  <a:gd name="connsiteX6" fmla="*/ 3236495 w 3597442"/>
                  <a:gd name="connsiteY6" fmla="*/ 1403684 h 1562100"/>
                  <a:gd name="connsiteX7" fmla="*/ 3597442 w 3597442"/>
                  <a:gd name="connsiteY7" fmla="*/ 1511968 h 1562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7442" h="1562100">
                    <a:moveTo>
                      <a:pt x="0" y="1511968"/>
                    </a:moveTo>
                    <a:cubicBezTo>
                      <a:pt x="297781" y="1537034"/>
                      <a:pt x="595563" y="1562100"/>
                      <a:pt x="806116" y="1487905"/>
                    </a:cubicBezTo>
                    <a:cubicBezTo>
                      <a:pt x="1016669" y="1413710"/>
                      <a:pt x="1102895" y="1291389"/>
                      <a:pt x="1263316" y="1066800"/>
                    </a:cubicBezTo>
                    <a:cubicBezTo>
                      <a:pt x="1423737" y="842211"/>
                      <a:pt x="1622258" y="280736"/>
                      <a:pt x="1768642" y="140368"/>
                    </a:cubicBezTo>
                    <a:cubicBezTo>
                      <a:pt x="1915026" y="0"/>
                      <a:pt x="1991226" y="74195"/>
                      <a:pt x="2141621" y="224590"/>
                    </a:cubicBezTo>
                    <a:cubicBezTo>
                      <a:pt x="2292016" y="374985"/>
                      <a:pt x="2488532" y="846221"/>
                      <a:pt x="2671011" y="1042737"/>
                    </a:cubicBezTo>
                    <a:cubicBezTo>
                      <a:pt x="2853490" y="1239253"/>
                      <a:pt x="3082090" y="1325479"/>
                      <a:pt x="3236495" y="1403684"/>
                    </a:cubicBezTo>
                    <a:cubicBezTo>
                      <a:pt x="3390900" y="1481889"/>
                      <a:pt x="3494171" y="1496928"/>
                      <a:pt x="3597442" y="1511968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90000" tIns="0" rIns="90000" bIns="46800"/>
              <a:lstStyle/>
              <a:p>
                <a:pPr marL="342900" indent="-342900" eaLnBrk="0" hangingPunct="0">
                  <a:defRPr/>
                </a:pPr>
                <a:endParaRPr lang="ja-JP" altLang="en-US">
                  <a:solidFill>
                    <a:prstClr val="black"/>
                  </a:solidFill>
                  <a:latin typeface="Arial" charset="0"/>
                </a:endParaRPr>
              </a:p>
            </p:txBody>
          </p:sp>
          <p:sp>
            <p:nvSpPr>
              <p:cNvPr id="62" name="Down Arrow 61"/>
              <p:cNvSpPr/>
              <p:nvPr/>
            </p:nvSpPr>
            <p:spPr>
              <a:xfrm>
                <a:off x="6400800" y="2514600"/>
                <a:ext cx="228600" cy="1600200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Down Arrow 64"/>
              <p:cNvSpPr/>
              <p:nvPr/>
            </p:nvSpPr>
            <p:spPr>
              <a:xfrm>
                <a:off x="2590800" y="2209800"/>
                <a:ext cx="152400" cy="914400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Down Arrow 66"/>
              <p:cNvSpPr/>
              <p:nvPr/>
            </p:nvSpPr>
            <p:spPr>
              <a:xfrm>
                <a:off x="1752600" y="2209800"/>
                <a:ext cx="152400" cy="1143000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Down Arrow 69"/>
              <p:cNvSpPr/>
              <p:nvPr/>
            </p:nvSpPr>
            <p:spPr>
              <a:xfrm>
                <a:off x="838199" y="2209800"/>
                <a:ext cx="170329" cy="1447800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prstClr val="white"/>
                  </a:solidFill>
                </a:endParaRPr>
              </a:p>
            </p:txBody>
          </p:sp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flipH="1">
                <a:off x="6629400" y="5638800"/>
                <a:ext cx="1185698" cy="72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3" name="Picture 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7848600" y="5638800"/>
                <a:ext cx="1066800" cy="762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</p:spTree>
    <p:extLst>
      <p:ext uri="{BB962C8B-B14F-4D97-AF65-F5344CB8AC3E}">
        <p14:creationId xmlns:p14="http://schemas.microsoft.com/office/powerpoint/2010/main" val="322727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7584" y="1196752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CHALLENGEs IN THE FUTURE</a:t>
            </a:r>
            <a:br>
              <a:rPr lang="en-US" dirty="0" smtClean="0"/>
            </a:br>
            <a:r>
              <a:rPr lang="en-US" sz="3600" cap="none" dirty="0" smtClean="0"/>
              <a:t>in the context of Water Cooperation</a:t>
            </a:r>
            <a:endParaRPr lang="id-ID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354" y="3420034"/>
            <a:ext cx="3850105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Jakarta_skyline_(Commons).jpg"/>
          <p:cNvPicPr>
            <a:picLocks noChangeAspect="1"/>
          </p:cNvPicPr>
          <p:nvPr/>
        </p:nvPicPr>
        <p:blipFill>
          <a:blip r:embed="rId4" cstate="print"/>
          <a:srcRect l="16591" t="5592" r="2519" b="4539"/>
          <a:stretch>
            <a:fillRect/>
          </a:stretch>
        </p:blipFill>
        <p:spPr>
          <a:xfrm>
            <a:off x="4132384" y="3420038"/>
            <a:ext cx="4589585" cy="1532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782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2750" y="180975"/>
            <a:ext cx="7831658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d-ID" sz="2800" b="1" dirty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RATIO </a:t>
            </a:r>
            <a:r>
              <a:rPr lang="en-US" sz="2800" b="1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of RESERVOIR </a:t>
            </a:r>
            <a:r>
              <a:rPr lang="id-ID" sz="2800" b="1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STORAGE PER</a:t>
            </a:r>
            <a:r>
              <a:rPr lang="en-US" sz="2800" b="1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2800" b="1" dirty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</a:t>
            </a:r>
            <a:r>
              <a:rPr lang="id-ID" sz="2800" b="1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APITA</a:t>
            </a:r>
            <a:endParaRPr lang="id-ID" sz="2800" b="1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57188" y="928688"/>
            <a:ext cx="421481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dirty="0" smtClean="0">
                <a:solidFill>
                  <a:prstClr val="black"/>
                </a:solidFill>
                <a:cs typeface="Arial" charset="0"/>
                <a:sym typeface="Wingdings" pitchFamily="2" charset="2"/>
              </a:rPr>
              <a:t>At Present </a:t>
            </a:r>
            <a:r>
              <a:rPr lang="id-ID" sz="3600" b="1" dirty="0" smtClean="0">
                <a:solidFill>
                  <a:prstClr val="black"/>
                </a:solidFill>
                <a:cs typeface="Arial" charset="0"/>
                <a:sym typeface="Wingdings" pitchFamily="2" charset="2"/>
              </a:rPr>
              <a:t></a:t>
            </a:r>
            <a:endParaRPr lang="id-ID" sz="3600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75" y="1000125"/>
            <a:ext cx="535781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d-ID" sz="3600" b="1" dirty="0">
                <a:solidFill>
                  <a:prstClr val="black"/>
                </a:solidFill>
                <a:cs typeface="Arial" charset="0"/>
              </a:rPr>
              <a:t>52 </a:t>
            </a:r>
            <a:r>
              <a:rPr lang="id-ID" sz="3600" b="1" dirty="0" smtClean="0">
                <a:solidFill>
                  <a:prstClr val="black"/>
                </a:solidFill>
                <a:cs typeface="Arial" charset="0"/>
              </a:rPr>
              <a:t>M</a:t>
            </a:r>
            <a:r>
              <a:rPr lang="id-ID" sz="3600" b="1" baseline="30000" dirty="0" smtClean="0">
                <a:solidFill>
                  <a:prstClr val="black"/>
                </a:solidFill>
                <a:cs typeface="Arial" charset="0"/>
              </a:rPr>
              <a:t>3</a:t>
            </a:r>
            <a:r>
              <a:rPr lang="id-ID" sz="3600" b="1" dirty="0" smtClean="0">
                <a:solidFill>
                  <a:prstClr val="black"/>
                </a:solidFill>
                <a:cs typeface="Arial" charset="0"/>
              </a:rPr>
              <a:t>/</a:t>
            </a:r>
            <a:r>
              <a:rPr lang="en-US" sz="3600" b="1" dirty="0" smtClean="0">
                <a:solidFill>
                  <a:prstClr val="black"/>
                </a:solidFill>
                <a:cs typeface="Arial" charset="0"/>
              </a:rPr>
              <a:t>C</a:t>
            </a:r>
            <a:r>
              <a:rPr lang="id-ID" sz="3600" b="1" dirty="0" smtClean="0">
                <a:solidFill>
                  <a:prstClr val="black"/>
                </a:solidFill>
                <a:cs typeface="Arial" charset="0"/>
              </a:rPr>
              <a:t>apita/</a:t>
            </a:r>
            <a:r>
              <a:rPr lang="en-US" sz="3600" b="1" dirty="0" smtClean="0">
                <a:solidFill>
                  <a:prstClr val="black"/>
                </a:solidFill>
                <a:cs typeface="Arial" charset="0"/>
              </a:rPr>
              <a:t>Year</a:t>
            </a:r>
            <a:endParaRPr lang="id-ID" sz="3600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625" y="1500188"/>
            <a:ext cx="34290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dirty="0" err="1" smtClean="0">
                <a:solidFill>
                  <a:prstClr val="black"/>
                </a:solidFill>
                <a:cs typeface="Arial" charset="0"/>
                <a:sym typeface="Wingdings" pitchFamily="2" charset="2"/>
              </a:rPr>
              <a:t>i.e</a:t>
            </a:r>
            <a:r>
              <a:rPr lang="en-US" sz="3600" b="1" dirty="0" smtClean="0">
                <a:solidFill>
                  <a:prstClr val="black"/>
                </a:solidFill>
                <a:cs typeface="Arial" charset="0"/>
                <a:sym typeface="Wingdings" pitchFamily="2" charset="2"/>
              </a:rPr>
              <a:t> achieving</a:t>
            </a:r>
            <a:r>
              <a:rPr lang="id-ID" sz="3600" b="1" dirty="0" smtClean="0">
                <a:solidFill>
                  <a:prstClr val="black"/>
                </a:solidFill>
                <a:cs typeface="Arial" charset="0"/>
                <a:sym typeface="Wingdings" pitchFamily="2" charset="2"/>
              </a:rPr>
              <a:t></a:t>
            </a:r>
            <a:endParaRPr lang="id-ID" sz="3600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0438" y="1577975"/>
            <a:ext cx="53578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d-ID" sz="3600" b="1" dirty="0">
                <a:solidFill>
                  <a:prstClr val="black"/>
                </a:solidFill>
                <a:cs typeface="Arial" charset="0"/>
              </a:rPr>
              <a:t>100 </a:t>
            </a:r>
            <a:r>
              <a:rPr lang="id-ID" sz="3600" b="1" dirty="0" smtClean="0">
                <a:solidFill>
                  <a:prstClr val="black"/>
                </a:solidFill>
                <a:cs typeface="Arial" charset="0"/>
              </a:rPr>
              <a:t>M</a:t>
            </a:r>
            <a:r>
              <a:rPr lang="id-ID" sz="3600" b="1" baseline="30000" dirty="0" smtClean="0">
                <a:solidFill>
                  <a:prstClr val="black"/>
                </a:solidFill>
                <a:cs typeface="Arial" charset="0"/>
              </a:rPr>
              <a:t>3</a:t>
            </a:r>
            <a:r>
              <a:rPr lang="id-ID" sz="3600" b="1" dirty="0" smtClean="0">
                <a:solidFill>
                  <a:prstClr val="black"/>
                </a:solidFill>
                <a:cs typeface="Arial" charset="0"/>
              </a:rPr>
              <a:t>/</a:t>
            </a:r>
            <a:r>
              <a:rPr lang="en-US" sz="3600" b="1" dirty="0" smtClean="0">
                <a:solidFill>
                  <a:prstClr val="black"/>
                </a:solidFill>
                <a:cs typeface="Arial" charset="0"/>
              </a:rPr>
              <a:t>C</a:t>
            </a:r>
            <a:r>
              <a:rPr lang="id-ID" sz="3600" b="1" dirty="0" smtClean="0">
                <a:solidFill>
                  <a:prstClr val="black"/>
                </a:solidFill>
                <a:cs typeface="Arial" charset="0"/>
              </a:rPr>
              <a:t>apita/</a:t>
            </a:r>
            <a:r>
              <a:rPr lang="en-US" sz="3600" b="1" dirty="0" smtClean="0">
                <a:solidFill>
                  <a:prstClr val="black"/>
                </a:solidFill>
                <a:cs typeface="Arial" charset="0"/>
              </a:rPr>
              <a:t>Year</a:t>
            </a:r>
            <a:endParaRPr lang="id-ID" sz="3600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71938" y="1571625"/>
            <a:ext cx="4786312" cy="785813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d-ID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62" y="2312988"/>
            <a:ext cx="49291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dirty="0" smtClean="0">
                <a:solidFill>
                  <a:prstClr val="black"/>
                </a:solidFill>
                <a:cs typeface="Arial" charset="0"/>
                <a:sym typeface="Wingdings" pitchFamily="2" charset="2"/>
              </a:rPr>
              <a:t>Required Cost </a:t>
            </a:r>
            <a:r>
              <a:rPr lang="id-ID" sz="3600" b="1" dirty="0" smtClean="0">
                <a:solidFill>
                  <a:prstClr val="black"/>
                </a:solidFill>
                <a:cs typeface="Arial" charset="0"/>
                <a:sym typeface="Wingdings" pitchFamily="2" charset="2"/>
              </a:rPr>
              <a:t></a:t>
            </a:r>
            <a:r>
              <a:rPr lang="id-ID" sz="3600" b="1" dirty="0" smtClean="0">
                <a:solidFill>
                  <a:prstClr val="black"/>
                </a:solidFill>
                <a:cs typeface="Arial" charset="0"/>
              </a:rPr>
              <a:t> </a:t>
            </a:r>
            <a:endParaRPr lang="id-ID" sz="3600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66658" y="2286000"/>
            <a:ext cx="60965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d-ID" sz="3600" b="1" dirty="0" smtClean="0">
                <a:solidFill>
                  <a:prstClr val="black"/>
                </a:solidFill>
                <a:cs typeface="Arial" charset="0"/>
              </a:rPr>
              <a:t>50 </a:t>
            </a:r>
            <a:r>
              <a:rPr lang="en-US" sz="3600" b="1" dirty="0" smtClean="0">
                <a:solidFill>
                  <a:prstClr val="black"/>
                </a:solidFill>
                <a:cs typeface="Arial" charset="0"/>
              </a:rPr>
              <a:t>Billion USD </a:t>
            </a:r>
            <a:endParaRPr lang="id-ID" sz="3600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63" y="3000375"/>
            <a:ext cx="8143875" cy="156966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d-ID" sz="4800" b="1" dirty="0" smtClean="0">
                <a:solidFill>
                  <a:prstClr val="black"/>
                </a:solidFill>
              </a:rPr>
              <a:t>AL</a:t>
            </a:r>
            <a:r>
              <a:rPr lang="en-US" sz="4800" b="1" dirty="0" smtClean="0">
                <a:solidFill>
                  <a:prstClr val="black"/>
                </a:solidFill>
              </a:rPr>
              <a:t>L</a:t>
            </a:r>
            <a:r>
              <a:rPr lang="id-ID" sz="4800" b="1" dirty="0" smtClean="0">
                <a:solidFill>
                  <a:prstClr val="black"/>
                </a:solidFill>
              </a:rPr>
              <a:t>O</a:t>
            </a:r>
            <a:r>
              <a:rPr lang="en-US" sz="4800" b="1" dirty="0" smtClean="0">
                <a:solidFill>
                  <a:prstClr val="black"/>
                </a:solidFill>
              </a:rPr>
              <a:t>CATED BUDGET FOR DGWR</a:t>
            </a:r>
            <a:r>
              <a:rPr lang="id-ID" sz="4800" b="1" dirty="0" smtClean="0">
                <a:solidFill>
                  <a:prstClr val="black"/>
                </a:solidFill>
              </a:rPr>
              <a:t> </a:t>
            </a:r>
            <a:r>
              <a:rPr lang="id-ID" sz="4800" b="1" dirty="0">
                <a:solidFill>
                  <a:prstClr val="black"/>
                </a:solidFill>
              </a:rPr>
              <a:t>= </a:t>
            </a:r>
            <a:r>
              <a:rPr lang="id-ID" sz="4800" b="1" dirty="0" smtClean="0">
                <a:solidFill>
                  <a:prstClr val="black"/>
                </a:solidFill>
              </a:rPr>
              <a:t>1</a:t>
            </a:r>
            <a:r>
              <a:rPr lang="en-US" sz="4800" b="1" dirty="0" smtClean="0">
                <a:solidFill>
                  <a:prstClr val="black"/>
                </a:solidFill>
              </a:rPr>
              <a:t>,</a:t>
            </a:r>
            <a:r>
              <a:rPr lang="id-ID" sz="4800" b="1" dirty="0" smtClean="0">
                <a:solidFill>
                  <a:prstClr val="black"/>
                </a:solidFill>
              </a:rPr>
              <a:t>8 </a:t>
            </a:r>
            <a:r>
              <a:rPr lang="en-US" sz="4800" b="1" dirty="0" smtClean="0">
                <a:solidFill>
                  <a:prstClr val="black"/>
                </a:solidFill>
              </a:rPr>
              <a:t>Billion USD</a:t>
            </a:r>
            <a:endParaRPr lang="id-ID" sz="4800" b="1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5611" y="4869160"/>
            <a:ext cx="4071937" cy="156966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 smtClean="0">
                <a:solidFill>
                  <a:prstClr val="black"/>
                </a:solidFill>
              </a:rPr>
              <a:t>IMPOSSIBLE IF ONLY FUNDED BY THE GOVERNMENT </a:t>
            </a:r>
            <a:endParaRPr lang="id-ID" sz="3200" b="1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72519" y="5084603"/>
            <a:ext cx="3714750" cy="113877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id-ID" sz="3600" b="1" dirty="0">
                <a:solidFill>
                  <a:prstClr val="white"/>
                </a:solidFill>
              </a:rPr>
              <a:t>PRIVATE </a:t>
            </a:r>
            <a:r>
              <a:rPr lang="id-ID" sz="3600" b="1" dirty="0" smtClean="0">
                <a:solidFill>
                  <a:prstClr val="white"/>
                </a:solidFill>
              </a:rPr>
              <a:t>SECTOR</a:t>
            </a:r>
            <a:endParaRPr lang="en-US" sz="3600" b="1" dirty="0" smtClean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white"/>
                </a:solidFill>
              </a:rPr>
              <a:t>s</a:t>
            </a:r>
            <a:r>
              <a:rPr lang="en-US" sz="3200" b="1" dirty="0" smtClean="0">
                <a:solidFill>
                  <a:prstClr val="white"/>
                </a:solidFill>
              </a:rPr>
              <a:t>hould be involved</a:t>
            </a:r>
            <a:endParaRPr lang="id-ID" sz="3200" b="1" dirty="0">
              <a:solidFill>
                <a:prstClr val="white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714875" y="5654815"/>
            <a:ext cx="500063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702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 animBg="1"/>
      <p:bldP spid="10" grpId="0"/>
      <p:bldP spid="11" grpId="0"/>
      <p:bldP spid="12" grpId="0" animBg="1"/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020762"/>
          </a:xfrm>
        </p:spPr>
        <p:txBody>
          <a:bodyPr/>
          <a:lstStyle/>
          <a:p>
            <a:r>
              <a:rPr lang="en-US" b="1" dirty="0" smtClean="0"/>
              <a:t>THE POSSIBILITY OF PRIVATE SECTOR INVOLVEMENT </a:t>
            </a:r>
            <a:endParaRPr lang="id-ID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859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id-ID" sz="2000" smtClean="0">
                <a:latin typeface="Arial" charset="0"/>
                <a:cs typeface="Arial" charset="0"/>
              </a:rPr>
              <a:t>	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85775" y="3924300"/>
            <a:ext cx="8229600" cy="19621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8600" b="1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POTENCY IN THE WATER SECTOR :</a:t>
            </a:r>
            <a:endParaRPr lang="id-ID" sz="8600" b="1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514350" indent="-51435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62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CONSUMPTION OF WATER AS </a:t>
            </a:r>
            <a:r>
              <a:rPr lang="id-ID" sz="62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RAW MATERIAL</a:t>
            </a:r>
            <a:r>
              <a:rPr lang="en-US" sz="6200" dirty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62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 THE PRODUCTION PROCESS,</a:t>
            </a:r>
            <a:endParaRPr lang="id-ID" sz="6200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514350" indent="-51435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62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FOR LEACHING PROCESS IN INDUSTRY,</a:t>
            </a:r>
            <a:endParaRPr lang="id-ID" sz="6200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514350" indent="-51435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62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SELLING THE MINERAL WATER FOR THE PUBLIC CONSUMPTION.</a:t>
            </a:r>
            <a:endParaRPr lang="id-ID" sz="6200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514350" indent="-514350">
              <a:spcBef>
                <a:spcPct val="20000"/>
              </a:spcBef>
              <a:defRPr/>
            </a:pPr>
            <a:endParaRPr lang="id-ID" sz="3800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id-ID" sz="3200" dirty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	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42925" y="1562100"/>
            <a:ext cx="8229600" cy="19621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id-ID" sz="3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3400" b="1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LEGAL ASPECT :</a:t>
            </a:r>
            <a:endParaRPr lang="id-ID" sz="3400" b="1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sz="33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LAW </a:t>
            </a:r>
            <a:r>
              <a:rPr lang="id-ID" sz="33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</a:t>
            </a:r>
            <a:r>
              <a:rPr lang="en-US" sz="33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UMBER</a:t>
            </a:r>
            <a:r>
              <a:rPr lang="id-ID" sz="33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7</a:t>
            </a:r>
            <a:r>
              <a:rPr lang="en-US" sz="33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/</a:t>
            </a:r>
            <a:r>
              <a:rPr lang="id-ID" sz="33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2004 </a:t>
            </a:r>
            <a:r>
              <a:rPr lang="en-US" sz="33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REGARDING</a:t>
            </a:r>
            <a:r>
              <a:rPr lang="id-ID" sz="33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33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WATER RESOURCES,</a:t>
            </a:r>
            <a:endParaRPr lang="id-ID" sz="3300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sz="33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GOVT. REGULATION NO.38</a:t>
            </a:r>
            <a:r>
              <a:rPr lang="en-US" sz="3300" dirty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/</a:t>
            </a:r>
            <a:r>
              <a:rPr lang="id-ID" sz="33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2011 </a:t>
            </a:r>
            <a:r>
              <a:rPr lang="en-US" sz="33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REGARDING</a:t>
            </a:r>
            <a:r>
              <a:rPr lang="id-ID" sz="33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33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RIVER.</a:t>
            </a:r>
            <a:endParaRPr lang="id-ID" sz="3300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endParaRPr lang="id-ID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83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5" y="109538"/>
            <a:ext cx="8286750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400" b="1" dirty="0" smtClean="0">
                <a:solidFill>
                  <a:srgbClr val="C0504D"/>
                </a:solidFill>
                <a:cs typeface="Arial" charset="0"/>
              </a:rPr>
              <a:t>Potency in Water Sector</a:t>
            </a:r>
            <a:endParaRPr lang="id-ID" sz="4400" b="1" dirty="0">
              <a:solidFill>
                <a:srgbClr val="C0504D"/>
              </a:solidFill>
              <a:cs typeface="Arial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28625" y="1357313"/>
            <a:ext cx="8229600" cy="5143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6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Conservation</a:t>
            </a:r>
            <a:r>
              <a:rPr lang="id-ID" sz="36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/R</a:t>
            </a:r>
            <a:r>
              <a:rPr lang="en-US" sz="3600" dirty="0" err="1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evitalization</a:t>
            </a:r>
            <a:r>
              <a:rPr lang="en-US" sz="36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of Natural Lakes,</a:t>
            </a:r>
            <a:endParaRPr lang="id-ID" sz="3600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6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Existing Reservoir</a:t>
            </a:r>
            <a:endParaRPr lang="id-ID" sz="3600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id-ID" sz="3600" dirty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		</a:t>
            </a:r>
            <a:r>
              <a:rPr lang="en-US" sz="36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to be operated by Private Sector,</a:t>
            </a:r>
            <a:endParaRPr lang="id-ID" sz="3600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6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LO</a:t>
            </a:r>
            <a:r>
              <a:rPr lang="id-ID" sz="36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NG STORAGE</a:t>
            </a:r>
            <a:r>
              <a:rPr lang="en-US" sz="36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</a:t>
            </a:r>
            <a:endParaRPr lang="id-ID" sz="3600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6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The “</a:t>
            </a:r>
            <a:r>
              <a:rPr lang="en-US" sz="3600" dirty="0" err="1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former“river</a:t>
            </a:r>
            <a:r>
              <a:rPr lang="en-US" sz="36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area,</a:t>
            </a:r>
            <a:endParaRPr lang="id-ID" sz="3600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6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Natural Lakes or Small Reservoir for </a:t>
            </a:r>
            <a:r>
              <a:rPr lang="id-ID" sz="36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REST AREA</a:t>
            </a:r>
            <a:r>
              <a:rPr lang="en-US" sz="36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in the Toll Road/Highway,</a:t>
            </a:r>
            <a:endParaRPr lang="id-ID" sz="3600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6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Hydropower</a:t>
            </a:r>
            <a:r>
              <a:rPr lang="id-ID" sz="36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/</a:t>
            </a:r>
            <a:r>
              <a:rPr lang="en-US" sz="3600" dirty="0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Mini Hydro,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600" dirty="0" err="1" smtClean="0">
                <a:solidFill>
                  <a:prstClr val="black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etc</a:t>
            </a:r>
            <a:endParaRPr lang="id-ID" sz="3600" dirty="0">
              <a:solidFill>
                <a:prstClr val="black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928687" y="2926531"/>
            <a:ext cx="428625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555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5" y="109538"/>
            <a:ext cx="828675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 smtClean="0">
                <a:solidFill>
                  <a:prstClr val="white"/>
                </a:solidFill>
                <a:cs typeface="Arial" charset="0"/>
              </a:rPr>
              <a:t>POTENCY OF COOPERATION IN THE FUTURE</a:t>
            </a:r>
            <a:endParaRPr lang="id-ID" sz="3200" b="1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071563" y="1785938"/>
            <a:ext cx="4929187" cy="7143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id-ID" sz="3600" b="1" dirty="0" smtClean="0">
                <a:solidFill>
                  <a:prstClr val="black"/>
                </a:solidFill>
              </a:rPr>
              <a:t>ENGINEERING</a:t>
            </a:r>
            <a:r>
              <a:rPr lang="en-US" sz="3600" b="1" dirty="0" smtClean="0">
                <a:solidFill>
                  <a:prstClr val="black"/>
                </a:solidFill>
              </a:rPr>
              <a:t> KNOWLEDGE</a:t>
            </a:r>
            <a:endParaRPr lang="id-ID" sz="3600" b="1" dirty="0">
              <a:solidFill>
                <a:prstClr val="black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429000" y="2714625"/>
            <a:ext cx="5357813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>
              <a:spcBef>
                <a:spcPct val="20000"/>
              </a:spcBef>
              <a:defRPr/>
            </a:pPr>
            <a:r>
              <a:rPr lang="en-US" sz="3600" b="1" dirty="0" smtClean="0">
                <a:solidFill>
                  <a:prstClr val="black"/>
                </a:solidFill>
              </a:rPr>
              <a:t>NEED OF EXPERTS</a:t>
            </a:r>
            <a:r>
              <a:rPr lang="id-ID" sz="3600" b="1" dirty="0" smtClean="0">
                <a:solidFill>
                  <a:prstClr val="black"/>
                </a:solidFill>
              </a:rPr>
              <a:t> </a:t>
            </a:r>
            <a:r>
              <a:rPr lang="en-US" sz="3600" b="1" dirty="0" smtClean="0">
                <a:solidFill>
                  <a:prstClr val="black"/>
                </a:solidFill>
              </a:rPr>
              <a:t>IN WATER RESOURCES ENGINEERING</a:t>
            </a:r>
            <a:endParaRPr lang="id-ID" sz="3600" b="1" dirty="0">
              <a:solidFill>
                <a:prstClr val="black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785938" y="4214813"/>
            <a:ext cx="3929062" cy="7143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id-ID" sz="3600" b="1" dirty="0" smtClean="0">
                <a:solidFill>
                  <a:prstClr val="black"/>
                </a:solidFill>
              </a:rPr>
              <a:t>RESEARCH</a:t>
            </a:r>
            <a:r>
              <a:rPr lang="en-US" sz="3600" b="1" dirty="0" smtClean="0">
                <a:solidFill>
                  <a:prstClr val="black"/>
                </a:solidFill>
              </a:rPr>
              <a:t> POTENCY</a:t>
            </a:r>
            <a:endParaRPr lang="id-ID" sz="3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93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id-ID" sz="4000" b="1" smtClean="0">
                <a:latin typeface="Arial Narrow" pitchFamily="34" charset="0"/>
              </a:rPr>
              <a:t>Concluding Remarks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Arial Narrow" pitchFamily="34" charset="0"/>
              </a:rPr>
              <a:t>The development of water resources management in Indonesia has been promoted through the concepts of </a:t>
            </a:r>
            <a:r>
              <a:rPr lang="en-US" sz="2800" i="1" dirty="0" smtClean="0">
                <a:latin typeface="Arial Narrow" pitchFamily="34" charset="0"/>
              </a:rPr>
              <a:t>“Integrated Water Resources Management” (IWRM)</a:t>
            </a:r>
            <a:r>
              <a:rPr lang="en-US" sz="2800" dirty="0" smtClean="0">
                <a:latin typeface="Arial Narrow" pitchFamily="34" charset="0"/>
              </a:rPr>
              <a:t> based on economic efficiency, equity and environmental sustainability</a:t>
            </a:r>
            <a:r>
              <a:rPr lang="id-ID" sz="2800" dirty="0" smtClean="0">
                <a:latin typeface="Arial Narrow" pitchFamily="34" charset="0"/>
              </a:rPr>
              <a:t>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Arial Narrow" pitchFamily="34" charset="0"/>
              </a:rPr>
              <a:t>T</a:t>
            </a:r>
            <a:r>
              <a:rPr lang="id-ID" sz="2800" dirty="0" smtClean="0">
                <a:latin typeface="Arial Narrow" pitchFamily="34" charset="0"/>
              </a:rPr>
              <a:t>he main challenges for water resources manager and engineers is how to manage the available water for fulfilling the water demand as well as to conserve the environment,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Arial Narrow" pitchFamily="34" charset="0"/>
              </a:rPr>
              <a:t>Integrated Water Resources Management in Indonesia, in response to climate change phenomena, is implemented through holistic approach and strong institutional system involving all stakeholders</a:t>
            </a:r>
            <a:r>
              <a:rPr lang="en-US" sz="2800" dirty="0">
                <a:latin typeface="Arial Narrow" pitchFamily="34" charset="0"/>
              </a:rPr>
              <a:t>.</a:t>
            </a:r>
            <a:endParaRPr lang="en-US" sz="3000" dirty="0" smtClean="0">
              <a:latin typeface="Arial Narrow" pitchFamily="34" charset="0"/>
            </a:endParaRPr>
          </a:p>
        </p:txBody>
      </p:sp>
      <p:grpSp>
        <p:nvGrpSpPr>
          <p:cNvPr id="30724" name="Group 3"/>
          <p:cNvGrpSpPr>
            <a:grpSpLocks/>
          </p:cNvGrpSpPr>
          <p:nvPr/>
        </p:nvGrpSpPr>
        <p:grpSpPr bwMode="auto">
          <a:xfrm>
            <a:off x="357196" y="285750"/>
            <a:ext cx="8358187" cy="6391275"/>
            <a:chOff x="357158" y="285729"/>
            <a:chExt cx="8358246" cy="6391319"/>
          </a:xfrm>
        </p:grpSpPr>
        <p:grpSp>
          <p:nvGrpSpPr>
            <p:cNvPr id="30725" name="Group 6"/>
            <p:cNvGrpSpPr>
              <a:grpSpLocks/>
            </p:cNvGrpSpPr>
            <p:nvPr/>
          </p:nvGrpSpPr>
          <p:grpSpPr bwMode="auto"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681010" y="6436107"/>
                <a:ext cx="7715304" cy="18866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id-ID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28596" y="500042"/>
                <a:ext cx="7929619" cy="207073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id-ID">
                  <a:solidFill>
                    <a:prstClr val="white"/>
                  </a:solidFill>
                </a:endParaRPr>
              </a:p>
            </p:txBody>
          </p:sp>
          <p:pic>
            <p:nvPicPr>
              <p:cNvPr id="30729" name="Picture 8" descr="Logo PU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34404" y="500042"/>
                <a:ext cx="381000" cy="427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30" name="Picture 9" descr="Logo PU.jp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7158" y="6200794"/>
                <a:ext cx="381000" cy="427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0726" name="Rectangle 5"/>
            <p:cNvSpPr>
              <a:spLocks noChangeArrowheads="1"/>
            </p:cNvSpPr>
            <p:nvPr/>
          </p:nvSpPr>
          <p:spPr bwMode="auto">
            <a:xfrm>
              <a:off x="770633" y="6153828"/>
              <a:ext cx="351561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465138" indent="-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1400" smtClean="0">
                  <a:solidFill>
                    <a:prstClr val="black"/>
                  </a:solidFill>
                  <a:cs typeface="Arial" charset="0"/>
                </a:rPr>
                <a:t>Directorate General of Water Resources</a:t>
              </a:r>
            </a:p>
            <a:p>
              <a:pPr marL="465138" indent="-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sz="1400" smtClean="0">
                  <a:solidFill>
                    <a:prstClr val="white"/>
                  </a:solidFill>
                  <a:cs typeface="Arial" charset="0"/>
                </a:rPr>
                <a:t>Ministry of Public Works</a:t>
              </a:r>
              <a:endParaRPr lang="en-US" sz="1400" smtClean="0">
                <a:solidFill>
                  <a:prstClr val="white"/>
                </a:solidFill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742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ctrTitle"/>
          </p:nvPr>
        </p:nvSpPr>
        <p:spPr>
          <a:xfrm>
            <a:off x="685800" y="2201879"/>
            <a:ext cx="7772400" cy="1470025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3957638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d-ID" smtClean="0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104" name="Picture 3" descr="Policy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itle 1"/>
            <p:cNvSpPr txBox="1">
              <a:spLocks/>
            </p:cNvSpPr>
            <p:nvPr/>
          </p:nvSpPr>
          <p:spPr>
            <a:xfrm>
              <a:off x="2809875" y="4357688"/>
              <a:ext cx="6334125" cy="12858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txBody>
            <a:bodyPr anchor="ctr">
              <a:normAutofit fontScale="45000" lnSpcReduction="20000"/>
            </a:bodyPr>
            <a:lstStyle/>
            <a:p>
              <a:pPr algn="ctr">
                <a:defRPr/>
              </a:pPr>
              <a:endParaRPr lang="en-CA" sz="6900" b="1" dirty="0" smtClean="0">
                <a:solidFill>
                  <a:prstClr val="black"/>
                </a:solidFill>
                <a:cs typeface="Arial" charset="0"/>
              </a:endParaRPr>
            </a:p>
            <a:p>
              <a:pPr algn="ctr">
                <a:defRPr/>
              </a:pPr>
              <a:r>
                <a:rPr lang="en-CA" sz="6900" b="1" dirty="0" smtClean="0">
                  <a:solidFill>
                    <a:prstClr val="black"/>
                  </a:solidFill>
                  <a:cs typeface="Arial" charset="0"/>
                </a:rPr>
                <a:t>THANK YOU</a:t>
              </a:r>
            </a:p>
            <a:p>
              <a:pPr algn="ctr">
                <a:defRPr/>
              </a:pPr>
              <a:r>
                <a:rPr lang="en-CA" sz="6900" b="1" i="1" dirty="0" smtClean="0">
                  <a:solidFill>
                    <a:prstClr val="black"/>
                  </a:solidFill>
                  <a:cs typeface="Arial" charset="0"/>
                </a:rPr>
                <a:t>TESEKKUR EDERIM</a:t>
              </a:r>
              <a:endParaRPr lang="id-ID" sz="6900" i="1" dirty="0">
                <a:solidFill>
                  <a:prstClr val="black"/>
                </a:solidFill>
                <a:cs typeface="Arial" charset="0"/>
              </a:endParaRPr>
            </a:p>
            <a:p>
              <a:pPr>
                <a:defRPr/>
              </a:pPr>
              <a:endParaRPr lang="id-ID" sz="6900" dirty="0">
                <a:solidFill>
                  <a:prstClr val="black">
                    <a:lumMod val="95000"/>
                    <a:lumOff val="5000"/>
                  </a:prstClr>
                </a:solidFill>
                <a:cs typeface="Arial" charset="0"/>
              </a:endParaRPr>
            </a:p>
          </p:txBody>
        </p:sp>
      </p:grpSp>
      <p:pic>
        <p:nvPicPr>
          <p:cNvPr id="17414" name="Picture 3" descr="C:\Users\Fajar Wicaksono\Pictures\Garud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4" y="214313"/>
            <a:ext cx="11938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427804"/>
            <a:ext cx="2133600" cy="365125"/>
          </a:xfrm>
        </p:spPr>
        <p:txBody>
          <a:bodyPr/>
          <a:lstStyle/>
          <a:p>
            <a:pPr>
              <a:defRPr/>
            </a:pPr>
            <a:fld id="{B9F994A9-B117-4351-B05D-FF120A797919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39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89078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3075" grpId="0" build="p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8" y="71414"/>
            <a:ext cx="8286808" cy="120032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prstClr val="white"/>
                </a:solidFill>
                <a:cs typeface="Arial" pitchFamily="34" charset="0"/>
              </a:rPr>
              <a:t>Indonesia has varied rainfall distribution  from </a:t>
            </a:r>
            <a:r>
              <a:rPr lang="en-US" b="1" dirty="0" smtClean="0">
                <a:solidFill>
                  <a:srgbClr val="FFFF00"/>
                </a:solidFill>
                <a:cs typeface="Arial" pitchFamily="34" charset="0"/>
              </a:rPr>
              <a:t>800–4</a:t>
            </a:r>
            <a:r>
              <a:rPr lang="id-ID" b="1" dirty="0" smtClean="0">
                <a:solidFill>
                  <a:srgbClr val="FFFF00"/>
                </a:solidFill>
                <a:cs typeface="Arial" pitchFamily="34" charset="0"/>
              </a:rPr>
              <a:t>,</a:t>
            </a:r>
            <a:r>
              <a:rPr lang="en-US" b="1" dirty="0" smtClean="0">
                <a:solidFill>
                  <a:srgbClr val="FFFF00"/>
                </a:solidFill>
                <a:cs typeface="Arial" pitchFamily="34" charset="0"/>
              </a:rPr>
              <a:t>000 mm/year</a:t>
            </a:r>
            <a:r>
              <a:rPr lang="en-US" b="1" dirty="0" smtClean="0">
                <a:solidFill>
                  <a:srgbClr val="0000CC"/>
                </a:solidFill>
                <a:cs typeface="Arial" pitchFamily="34" charset="0"/>
              </a:rPr>
              <a:t>. </a:t>
            </a:r>
            <a:r>
              <a:rPr lang="en-US" b="1" dirty="0" smtClean="0">
                <a:solidFill>
                  <a:prstClr val="white"/>
                </a:solidFill>
                <a:cs typeface="Arial" pitchFamily="34" charset="0"/>
              </a:rPr>
              <a:t>The rainfall are mostly concentrated within 5 (five) months whereas the other 7 (seven) months faces dry season</a:t>
            </a:r>
            <a:endParaRPr lang="id-ID" b="1" dirty="0" smtClean="0">
              <a:solidFill>
                <a:prstClr val="white"/>
              </a:solidFill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d-ID" dirty="0">
              <a:solidFill>
                <a:prstClr val="white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85720" y="1428736"/>
            <a:ext cx="8569788" cy="5143536"/>
            <a:chOff x="285720" y="1428736"/>
            <a:chExt cx="8569788" cy="5143536"/>
          </a:xfrm>
        </p:grpSpPr>
        <p:pic>
          <p:nvPicPr>
            <p:cNvPr id="63491" name="Picture 3" descr="C:\Users\hidrologi\Desktop\evach091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5720" y="1428736"/>
              <a:ext cx="8569788" cy="514353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6" name="Rectangle 5"/>
            <p:cNvSpPr/>
            <p:nvPr/>
          </p:nvSpPr>
          <p:spPr>
            <a:xfrm>
              <a:off x="785786" y="1500174"/>
              <a:ext cx="7715304" cy="285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dirty="0" smtClean="0">
                  <a:solidFill>
                    <a:prstClr val="black"/>
                  </a:solidFill>
                </a:rPr>
                <a:t>Monthly Rainfall</a:t>
              </a:r>
              <a:endParaRPr lang="id-ID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446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81354" y="1981202"/>
            <a:ext cx="7772400" cy="1362075"/>
          </a:xfrm>
        </p:spPr>
        <p:txBody>
          <a:bodyPr/>
          <a:lstStyle/>
          <a:p>
            <a:pPr algn="ctr"/>
            <a:r>
              <a:rPr lang="id-ID" smtClean="0"/>
              <a:t>Terima Kasih</a:t>
            </a:r>
            <a:endParaRPr lang="id-ID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354" y="3420034"/>
            <a:ext cx="3850105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Jakarta_skyline_(Commons).jpg"/>
          <p:cNvPicPr>
            <a:picLocks noChangeAspect="1"/>
          </p:cNvPicPr>
          <p:nvPr/>
        </p:nvPicPr>
        <p:blipFill>
          <a:blip r:embed="rId4" cstate="print"/>
          <a:srcRect l="16591" t="5592" r="2519" b="4539"/>
          <a:stretch>
            <a:fillRect/>
          </a:stretch>
        </p:blipFill>
        <p:spPr>
          <a:xfrm>
            <a:off x="4132384" y="3420038"/>
            <a:ext cx="4589585" cy="1532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870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3" cstate="print">
            <a:lum bright="40000" contrast="-70000"/>
          </a:blip>
          <a:srcRect/>
          <a:stretch>
            <a:fillRect/>
          </a:stretch>
        </p:blipFill>
        <p:spPr bwMode="auto">
          <a:xfrm>
            <a:off x="857224" y="1214422"/>
            <a:ext cx="750099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2"/>
          <p:cNvSpPr txBox="1">
            <a:spLocks noGrp="1" noChangeArrowheads="1"/>
          </p:cNvSpPr>
          <p:nvPr>
            <p:ph idx="1"/>
          </p:nvPr>
        </p:nvSpPr>
        <p:spPr bwMode="auto">
          <a:xfrm>
            <a:off x="928668" y="1214422"/>
            <a:ext cx="7286676" cy="4573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4013" indent="-354013" algn="just">
              <a:buFont typeface="Arial" charset="0"/>
              <a:buChar char="•"/>
            </a:pPr>
            <a:r>
              <a:rPr lang="id-ID" dirty="0" smtClean="0">
                <a:latin typeface="Calibri" pitchFamily="34" charset="0"/>
              </a:rPr>
              <a:t>The </a:t>
            </a:r>
            <a:r>
              <a:rPr lang="en-US" dirty="0" smtClean="0">
                <a:latin typeface="Calibri" pitchFamily="34" charset="0"/>
              </a:rPr>
              <a:t>population </a:t>
            </a:r>
            <a:r>
              <a:rPr lang="en-US" dirty="0">
                <a:latin typeface="Calibri" pitchFamily="34" charset="0"/>
              </a:rPr>
              <a:t>is </a:t>
            </a:r>
            <a:r>
              <a:rPr lang="id-ID" dirty="0" smtClean="0">
                <a:latin typeface="Calibri" pitchFamily="34" charset="0"/>
              </a:rPr>
              <a:t>±</a:t>
            </a:r>
            <a:r>
              <a:rPr lang="en-US" dirty="0" smtClean="0">
                <a:latin typeface="Calibri" pitchFamily="34" charset="0"/>
              </a:rPr>
              <a:t> 23</a:t>
            </a:r>
            <a:r>
              <a:rPr lang="id-ID" dirty="0" smtClean="0">
                <a:latin typeface="Calibri" pitchFamily="34" charset="0"/>
              </a:rPr>
              <a:t>7.6</a:t>
            </a:r>
            <a:r>
              <a:rPr lang="en-US" dirty="0" smtClean="0">
                <a:latin typeface="Calibri" pitchFamily="34" charset="0"/>
              </a:rPr>
              <a:t> </a:t>
            </a:r>
            <a:r>
              <a:rPr lang="en-US" dirty="0">
                <a:latin typeface="Calibri" pitchFamily="34" charset="0"/>
              </a:rPr>
              <a:t>million with growth rate of </a:t>
            </a:r>
            <a:r>
              <a:rPr lang="en-US" dirty="0" smtClean="0">
                <a:latin typeface="Calibri" pitchFamily="34" charset="0"/>
              </a:rPr>
              <a:t>1,</a:t>
            </a:r>
            <a:r>
              <a:rPr lang="id-ID" dirty="0" smtClean="0">
                <a:latin typeface="Calibri" pitchFamily="34" charset="0"/>
              </a:rPr>
              <a:t>49</a:t>
            </a:r>
            <a:r>
              <a:rPr lang="en-US" dirty="0" smtClean="0">
                <a:latin typeface="Calibri" pitchFamily="34" charset="0"/>
              </a:rPr>
              <a:t>% (2010), 300 million in 2030,</a:t>
            </a:r>
            <a:endParaRPr lang="id-ID" dirty="0" smtClean="0">
              <a:latin typeface="Calibri" pitchFamily="34" charset="0"/>
            </a:endParaRPr>
          </a:p>
          <a:p>
            <a:pPr marL="354013" indent="-354013" algn="just">
              <a:buFont typeface="Arial" charset="0"/>
              <a:buChar char="•"/>
            </a:pPr>
            <a:r>
              <a:rPr lang="id-ID" dirty="0" smtClean="0">
                <a:cs typeface="Arial" pitchFamily="34" charset="0"/>
              </a:rPr>
              <a:t>Water </a:t>
            </a:r>
            <a:r>
              <a:rPr lang="id-ID" dirty="0">
                <a:cs typeface="Arial" pitchFamily="34" charset="0"/>
              </a:rPr>
              <a:t>Resources is regulated by </a:t>
            </a:r>
            <a:r>
              <a:rPr lang="id-ID" dirty="0">
                <a:solidFill>
                  <a:srgbClr val="0070C0"/>
                </a:solidFill>
                <a:cs typeface="Arial" pitchFamily="34" charset="0"/>
              </a:rPr>
              <a:t>Water Resources Law No.7/2004 and</a:t>
            </a:r>
            <a:r>
              <a:rPr lang="en-US" dirty="0">
                <a:solidFill>
                  <a:srgbClr val="0070C0"/>
                </a:solidFill>
                <a:cs typeface="Arial" pitchFamily="34" charset="0"/>
              </a:rPr>
              <a:t> 6 Government Regulations</a:t>
            </a:r>
            <a:r>
              <a:rPr lang="id-ID" dirty="0">
                <a:cs typeface="Arial" pitchFamily="34" charset="0"/>
              </a:rPr>
              <a:t>, while Policy on National Water Resources is stated by </a:t>
            </a:r>
            <a:r>
              <a:rPr lang="id-ID" dirty="0">
                <a:solidFill>
                  <a:srgbClr val="0070C0"/>
                </a:solidFill>
                <a:cs typeface="Arial" pitchFamily="34" charset="0"/>
              </a:rPr>
              <a:t>Presidential Decree No. </a:t>
            </a:r>
            <a:r>
              <a:rPr lang="id-ID" dirty="0" smtClean="0">
                <a:solidFill>
                  <a:srgbClr val="0070C0"/>
                </a:solidFill>
                <a:cs typeface="Arial" pitchFamily="34" charset="0"/>
              </a:rPr>
              <a:t>33/2011</a:t>
            </a:r>
            <a:r>
              <a:rPr lang="en-US" dirty="0" smtClean="0">
                <a:solidFill>
                  <a:srgbClr val="0070C0"/>
                </a:solidFill>
                <a:cs typeface="Arial" pitchFamily="34" charset="0"/>
              </a:rPr>
              <a:t>,</a:t>
            </a:r>
            <a:endParaRPr lang="en-US" dirty="0">
              <a:solidFill>
                <a:srgbClr val="0070C0"/>
              </a:solidFill>
              <a:cs typeface="Arial" pitchFamily="34" charset="0"/>
            </a:endParaRPr>
          </a:p>
          <a:p>
            <a:pPr marL="354013" indent="-354013" algn="just">
              <a:buFont typeface="Arial" charset="0"/>
              <a:buChar char="•"/>
            </a:pPr>
            <a:endParaRPr lang="en-US" sz="2400" dirty="0">
              <a:latin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535781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dirty="0" smtClean="0"/>
              <a:t>Other</a:t>
            </a:r>
            <a:r>
              <a:rPr lang="id-ID" sz="4000" b="1" dirty="0" smtClean="0"/>
              <a:t> </a:t>
            </a:r>
            <a:r>
              <a:rPr lang="en-US" sz="4000" b="1" dirty="0" smtClean="0"/>
              <a:t>Information Related</a:t>
            </a:r>
            <a:endParaRPr lang="en-US" sz="40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C2B7-80B8-4F28-B182-D3819F42EDD1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357159" y="285729"/>
            <a:ext cx="8358246" cy="6391319"/>
            <a:chOff x="357158" y="285729"/>
            <a:chExt cx="8358246" cy="6391319"/>
          </a:xfrm>
        </p:grpSpPr>
        <p:grpSp>
          <p:nvGrpSpPr>
            <p:cNvPr id="17" name="Group 6"/>
            <p:cNvGrpSpPr/>
            <p:nvPr/>
          </p:nvGrpSpPr>
          <p:grpSpPr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681010" y="6436119"/>
                <a:ext cx="7715304" cy="18851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428596" y="500042"/>
                <a:ext cx="7929618" cy="20707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pic>
            <p:nvPicPr>
              <p:cNvPr id="21" name="Picture 20" descr="Logo PU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334404" y="500042"/>
                <a:ext cx="381000" cy="427567"/>
              </a:xfrm>
              <a:prstGeom prst="rect">
                <a:avLst/>
              </a:prstGeom>
            </p:spPr>
          </p:pic>
          <p:pic>
            <p:nvPicPr>
              <p:cNvPr id="22" name="Picture 21" descr="Logo PU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57158" y="6200794"/>
                <a:ext cx="381000" cy="427567"/>
              </a:xfrm>
              <a:prstGeom prst="rect">
                <a:avLst/>
              </a:prstGeom>
            </p:spPr>
          </p:pic>
        </p:grpSp>
        <p:sp>
          <p:nvSpPr>
            <p:cNvPr id="18" name="Rectangle 17"/>
            <p:cNvSpPr/>
            <p:nvPr/>
          </p:nvSpPr>
          <p:spPr>
            <a:xfrm>
              <a:off x="694435" y="6153828"/>
              <a:ext cx="3515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/>
                <a:t>Directorate General of Water Resources</a:t>
              </a:r>
            </a:p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>
                  <a:solidFill>
                    <a:schemeClr val="bg1"/>
                  </a:solidFill>
                </a:rPr>
                <a:t>Ministry of Public Works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357159" y="285729"/>
            <a:ext cx="8358246" cy="6391319"/>
            <a:chOff x="357158" y="285729"/>
            <a:chExt cx="8358246" cy="6391319"/>
          </a:xfrm>
        </p:grpSpPr>
        <p:grpSp>
          <p:nvGrpSpPr>
            <p:cNvPr id="25" name="Group 6"/>
            <p:cNvGrpSpPr/>
            <p:nvPr/>
          </p:nvGrpSpPr>
          <p:grpSpPr>
            <a:xfrm>
              <a:off x="357158" y="285729"/>
              <a:ext cx="8358246" cy="6342645"/>
              <a:chOff x="357158" y="500042"/>
              <a:chExt cx="8358246" cy="6128319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681010" y="6436119"/>
                <a:ext cx="7715304" cy="188516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428596" y="500042"/>
                <a:ext cx="7929618" cy="207071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pic>
            <p:nvPicPr>
              <p:cNvPr id="29" name="Picture 28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8334404" y="500042"/>
                <a:ext cx="381000" cy="427567"/>
              </a:xfrm>
              <a:prstGeom prst="rect">
                <a:avLst/>
              </a:prstGeom>
            </p:spPr>
          </p:pic>
          <p:pic>
            <p:nvPicPr>
              <p:cNvPr id="30" name="Picture 29" descr="Logo PU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57158" y="6200794"/>
                <a:ext cx="381000" cy="427567"/>
              </a:xfrm>
              <a:prstGeom prst="rect">
                <a:avLst/>
              </a:prstGeom>
            </p:spPr>
          </p:pic>
        </p:grpSp>
        <p:sp>
          <p:nvSpPr>
            <p:cNvPr id="26" name="Rectangle 25"/>
            <p:cNvSpPr/>
            <p:nvPr/>
          </p:nvSpPr>
          <p:spPr>
            <a:xfrm>
              <a:off x="694435" y="6153828"/>
              <a:ext cx="3515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/>
                <a:t>Directorate General of Water Resources</a:t>
              </a:r>
            </a:p>
            <a:p>
              <a:pPr marL="465138" indent="-457200" algn="just" fontAlgn="auto">
                <a:spcAft>
                  <a:spcPts val="0"/>
                </a:spcAft>
                <a:defRPr/>
              </a:pPr>
              <a:r>
                <a:rPr lang="id-ID" sz="1400" dirty="0" smtClean="0">
                  <a:solidFill>
                    <a:schemeClr val="bg1"/>
                  </a:solidFill>
                </a:rPr>
                <a:t>Ministry of Public Works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2. Water Resources in Indonesia</a:t>
            </a:r>
            <a:endParaRPr lang="en-US" sz="24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C2B7-80B8-4F28-B182-D3819F42EDD1}" type="slidenum">
              <a:rPr lang="en-US" smtClean="0"/>
              <a:pPr/>
              <a:t>6</a:t>
            </a:fld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0" y="1419232"/>
            <a:ext cx="9144000" cy="5438792"/>
            <a:chOff x="0" y="1419232"/>
            <a:chExt cx="9144000" cy="5438792"/>
          </a:xfrm>
        </p:grpSpPr>
        <p:pic>
          <p:nvPicPr>
            <p:cNvPr id="14" name="Picture 13" descr="Picture21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1419232"/>
              <a:ext cx="9144000" cy="54387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5" name="Rectangle 14"/>
            <p:cNvSpPr/>
            <p:nvPr/>
          </p:nvSpPr>
          <p:spPr>
            <a:xfrm>
              <a:off x="1995486" y="2571744"/>
              <a:ext cx="1933572" cy="47148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altLang="ja-JP" sz="1600" b="1" u="sng" dirty="0">
                  <a:latin typeface="Calibri" pitchFamily="34" charset="0"/>
                </a:rPr>
                <a:t>KALIMANTAN</a:t>
              </a:r>
            </a:p>
            <a:p>
              <a:pPr algn="ctr">
                <a:defRPr/>
              </a:pPr>
              <a:r>
                <a:rPr lang="id-ID" altLang="ja-JP" sz="1600" b="1" dirty="0">
                  <a:latin typeface="Calibri" pitchFamily="34" charset="0"/>
                </a:rPr>
                <a:t>TP :  1008  PC :  98.8</a:t>
              </a:r>
              <a:endParaRPr lang="ja-JP" altLang="en-US" sz="1600" b="1">
                <a:latin typeface="Calibri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714876" y="3000372"/>
              <a:ext cx="1920204" cy="50482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altLang="ja-JP" sz="1600" b="1" u="sng" dirty="0">
                  <a:latin typeface="Calibri" pitchFamily="34" charset="0"/>
                </a:rPr>
                <a:t>SULAWESI</a:t>
              </a:r>
            </a:p>
            <a:p>
              <a:pPr algn="ctr">
                <a:defRPr/>
              </a:pPr>
              <a:r>
                <a:rPr lang="id-ID" altLang="ja-JP" sz="1600" b="1" dirty="0">
                  <a:latin typeface="Calibri" pitchFamily="34" charset="0"/>
                </a:rPr>
                <a:t>TP :   247  PC :  18.3</a:t>
              </a:r>
              <a:endParaRPr lang="ja-JP" altLang="en-US" sz="1600" b="1">
                <a:latin typeface="Calibri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459844" y="1700808"/>
              <a:ext cx="2608014" cy="619116"/>
            </a:xfrm>
            <a:prstGeom prst="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altLang="ja-JP" sz="2000" b="1" u="sng" dirty="0">
                  <a:latin typeface="Calibri" pitchFamily="34" charset="0"/>
                </a:rPr>
                <a:t>INDONESIA (TOTAL)</a:t>
              </a:r>
            </a:p>
            <a:p>
              <a:pPr algn="ctr">
                <a:defRPr/>
              </a:pPr>
              <a:r>
                <a:rPr lang="id-ID" altLang="ja-JP" sz="2000" b="1" dirty="0">
                  <a:latin typeface="Calibri" pitchFamily="34" charset="0"/>
                </a:rPr>
                <a:t>TP :  3221  PC :  16.8</a:t>
              </a:r>
              <a:endParaRPr lang="ja-JP" altLang="en-US" sz="2000" b="1" dirty="0">
                <a:latin typeface="Calibri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133580" y="3399272"/>
              <a:ext cx="1939014" cy="45835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altLang="ja-JP" sz="1600" b="1" u="sng" dirty="0">
                  <a:latin typeface="Calibri" pitchFamily="34" charset="0"/>
                </a:rPr>
                <a:t>PAPUA &amp; MALUKU</a:t>
              </a:r>
            </a:p>
            <a:p>
              <a:pPr algn="ctr">
                <a:defRPr/>
              </a:pPr>
              <a:r>
                <a:rPr lang="id-ID" altLang="ja-JP" sz="1600" b="1" dirty="0">
                  <a:latin typeface="Calibri" pitchFamily="34" charset="0"/>
                </a:rPr>
                <a:t>TP :  981  PC :  251.5</a:t>
              </a:r>
              <a:endParaRPr lang="ja-JP" altLang="en-US" sz="1600" b="1">
                <a:latin typeface="Calibri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6200" y="4648201"/>
              <a:ext cx="1924032" cy="4953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altLang="ja-JP" sz="1600" b="1" u="sng" dirty="0">
                  <a:latin typeface="Calibri" pitchFamily="34" charset="0"/>
                </a:rPr>
                <a:t>SUMATERA</a:t>
              </a:r>
            </a:p>
            <a:p>
              <a:pPr algn="ctr">
                <a:defRPr/>
              </a:pPr>
              <a:r>
                <a:rPr lang="id-ID" altLang="ja-JP" sz="1600" b="1" dirty="0">
                  <a:latin typeface="Calibri" pitchFamily="34" charset="0"/>
                </a:rPr>
                <a:t>TP :   738  PC :  18.4</a:t>
              </a:r>
              <a:endParaRPr lang="ja-JP" altLang="en-US" sz="1600" b="1">
                <a:latin typeface="Calibri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643042" y="5500702"/>
              <a:ext cx="1857388" cy="50006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altLang="ja-JP" sz="1600" b="1" u="sng" dirty="0" smtClean="0">
                  <a:latin typeface="Calibri" pitchFamily="34" charset="0"/>
                </a:rPr>
                <a:t>JAVA</a:t>
              </a:r>
              <a:endParaRPr lang="id-ID" altLang="ja-JP" sz="1600" b="1" u="sng" dirty="0">
                <a:latin typeface="Calibri" pitchFamily="34" charset="0"/>
              </a:endParaRPr>
            </a:p>
            <a:p>
              <a:pPr algn="ctr">
                <a:defRPr/>
              </a:pPr>
              <a:r>
                <a:rPr lang="id-ID" altLang="ja-JP" sz="1600" b="1" dirty="0">
                  <a:latin typeface="Calibri" pitchFamily="34" charset="0"/>
                </a:rPr>
                <a:t>TP :   187  PC :   1.6</a:t>
              </a:r>
              <a:endParaRPr lang="ja-JP" altLang="en-US" sz="1600" b="1">
                <a:latin typeface="Calibri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939461" y="6009938"/>
              <a:ext cx="2561365" cy="49089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altLang="ja-JP" sz="1600" b="1" u="sng" dirty="0" smtClean="0">
                  <a:latin typeface="Calibri" pitchFamily="34" charset="0"/>
                </a:rPr>
                <a:t>BALI AND NUSA TENGGARA</a:t>
              </a:r>
              <a:endParaRPr lang="id-ID" altLang="ja-JP" sz="1600" b="1" u="sng" dirty="0">
                <a:latin typeface="Calibri" pitchFamily="34" charset="0"/>
              </a:endParaRPr>
            </a:p>
            <a:p>
              <a:pPr algn="ctr">
                <a:defRPr/>
              </a:pPr>
              <a:r>
                <a:rPr lang="id-ID" altLang="ja-JP" sz="1600" b="1" dirty="0">
                  <a:latin typeface="Calibri" pitchFamily="34" charset="0"/>
                </a:rPr>
                <a:t>TP :    60  PC :   5.5</a:t>
              </a:r>
              <a:endParaRPr lang="ja-JP" altLang="en-US" sz="1600" b="1">
                <a:latin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1438" y="6211693"/>
              <a:ext cx="38576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 smtClean="0">
                  <a:solidFill>
                    <a:srgbClr val="002060"/>
                  </a:solidFill>
                </a:rPr>
                <a:t>TP = Total Potential (billion m</a:t>
              </a:r>
              <a:r>
                <a:rPr lang="id-ID" baseline="30000" dirty="0" smtClean="0">
                  <a:solidFill>
                    <a:srgbClr val="002060"/>
                  </a:solidFill>
                </a:rPr>
                <a:t>3</a:t>
              </a:r>
              <a:r>
                <a:rPr lang="id-ID" dirty="0" smtClean="0">
                  <a:solidFill>
                    <a:srgbClr val="002060"/>
                  </a:solidFill>
                </a:rPr>
                <a:t>/yr) 	</a:t>
              </a:r>
            </a:p>
            <a:p>
              <a:r>
                <a:rPr lang="id-ID" dirty="0" smtClean="0">
                  <a:solidFill>
                    <a:srgbClr val="002060"/>
                  </a:solidFill>
                </a:rPr>
                <a:t>PC = Per capita (1000 m</a:t>
              </a:r>
              <a:r>
                <a:rPr lang="id-ID" baseline="30000" dirty="0" smtClean="0">
                  <a:solidFill>
                    <a:srgbClr val="002060"/>
                  </a:solidFill>
                </a:rPr>
                <a:t>3</a:t>
              </a:r>
              <a:r>
                <a:rPr lang="id-ID" dirty="0" smtClean="0">
                  <a:solidFill>
                    <a:srgbClr val="002060"/>
                  </a:solidFill>
                </a:rPr>
                <a:t>/cap/yr)</a:t>
              </a:r>
              <a:endParaRPr lang="id-ID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"/>
          <p:cNvGrpSpPr/>
          <p:nvPr/>
        </p:nvGrpSpPr>
        <p:grpSpPr>
          <a:xfrm>
            <a:off x="0" y="1500850"/>
            <a:ext cx="9144000" cy="4343400"/>
            <a:chOff x="0" y="1297782"/>
            <a:chExt cx="9144000" cy="4343400"/>
          </a:xfrm>
          <a:solidFill>
            <a:schemeClr val="bg1">
              <a:alpha val="76863"/>
            </a:schemeClr>
          </a:solidFill>
        </p:grpSpPr>
        <p:pic>
          <p:nvPicPr>
            <p:cNvPr id="71" name="Content Placeholder 3" descr="peta_ws_indo_rev1.jpg"/>
            <p:cNvPicPr>
              <a:picLocks noChangeAspect="1"/>
            </p:cNvPicPr>
            <p:nvPr/>
          </p:nvPicPr>
          <p:blipFill>
            <a:blip r:embed="rId3" cstate="print"/>
            <a:srcRect l="1667" t="24628" r="1667" b="14132"/>
            <a:stretch>
              <a:fillRect/>
            </a:stretch>
          </p:blipFill>
          <p:spPr>
            <a:xfrm>
              <a:off x="0" y="1371600"/>
              <a:ext cx="9020909" cy="4114800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72" name="Rectangle 71"/>
            <p:cNvSpPr/>
            <p:nvPr/>
          </p:nvSpPr>
          <p:spPr>
            <a:xfrm>
              <a:off x="0" y="1297782"/>
              <a:ext cx="9144000" cy="4343400"/>
            </a:xfrm>
            <a:prstGeom prst="rect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62" name="Rectangle 61"/>
          <p:cNvSpPr/>
          <p:nvPr/>
        </p:nvSpPr>
        <p:spPr>
          <a:xfrm>
            <a:off x="4879983" y="1841500"/>
            <a:ext cx="741363" cy="3714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Box 49"/>
          <p:cNvSpPr txBox="1">
            <a:spLocks noChangeArrowheads="1"/>
          </p:cNvSpPr>
          <p:nvPr/>
        </p:nvSpPr>
        <p:spPr bwMode="auto">
          <a:xfrm>
            <a:off x="5753440" y="5857197"/>
            <a:ext cx="3278273" cy="854080"/>
          </a:xfrm>
          <a:prstGeom prst="rect">
            <a:avLst/>
          </a:prstGeom>
          <a:solidFill>
            <a:srgbClr val="DCE6F2"/>
          </a:solidFill>
          <a:ln>
            <a:headEnd/>
            <a:tailEnd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u="sng" dirty="0">
                <a:solidFill>
                  <a:schemeClr val="tx1"/>
                </a:solidFill>
                <a:latin typeface="Trebuchet MS" pitchFamily="34" charset="0"/>
              </a:rPr>
              <a:t>Source: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i="1" dirty="0">
                <a:solidFill>
                  <a:schemeClr val="tx1"/>
                </a:solidFill>
                <a:latin typeface="Trebuchet MS" pitchFamily="34" charset="0"/>
              </a:rPr>
              <a:t>WR Research Centre, 2012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i="1" dirty="0">
                <a:solidFill>
                  <a:schemeClr val="tx1"/>
                </a:solidFill>
                <a:latin typeface="Trebuchet MS" pitchFamily="34" charset="0"/>
              </a:rPr>
              <a:t>Roadmap CC Water Sector, 2011</a:t>
            </a:r>
          </a:p>
        </p:txBody>
      </p:sp>
      <p:graphicFrame>
        <p:nvGraphicFramePr>
          <p:cNvPr id="8" name="Group 84"/>
          <p:cNvGraphicFramePr>
            <a:graphicFrameLocks/>
          </p:cNvGraphicFramePr>
          <p:nvPr/>
        </p:nvGraphicFramePr>
        <p:xfrm>
          <a:off x="2403475" y="4071942"/>
          <a:ext cx="1828800" cy="650875"/>
        </p:xfrm>
        <a:graphic>
          <a:graphicData uri="http://schemas.openxmlformats.org/drawingml/2006/table">
            <a:tbl>
              <a:tblPr/>
              <a:tblGrid>
                <a:gridCol w="1828800"/>
              </a:tblGrid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DMI (10</a:t>
                      </a:r>
                      <a:r>
                        <a:rPr kumimoji="0" lang="en-U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6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 m</a:t>
                      </a:r>
                      <a:r>
                        <a:rPr kumimoji="0" lang="en-U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3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/yr)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50195"/>
                      </a:srgbClr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34,100 (19.5%)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Group 84"/>
          <p:cNvGraphicFramePr>
            <a:graphicFrameLocks/>
          </p:cNvGraphicFramePr>
          <p:nvPr/>
        </p:nvGraphicFramePr>
        <p:xfrm>
          <a:off x="5745163" y="4083051"/>
          <a:ext cx="2128837" cy="650875"/>
        </p:xfrm>
        <a:graphic>
          <a:graphicData uri="http://schemas.openxmlformats.org/drawingml/2006/table">
            <a:tbl>
              <a:tblPr/>
              <a:tblGrid>
                <a:gridCol w="2128837"/>
              </a:tblGrid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IRRIGATION (10</a:t>
                      </a:r>
                      <a:r>
                        <a:rPr kumimoji="0" lang="en-U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6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 m</a:t>
                      </a:r>
                      <a:r>
                        <a:rPr kumimoji="0" lang="en-U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3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/yr)</a:t>
                      </a:r>
                    </a:p>
                  </a:txBody>
                  <a:tcPr marL="91460" marR="91460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>
                        <a:alpha val="50195"/>
                      </a:srgbClr>
                    </a:solidFill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141,000 (80.5 %)</a:t>
                      </a:r>
                    </a:p>
                  </a:txBody>
                  <a:tcPr marL="91460" marR="91460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84"/>
          <p:cNvGraphicFramePr>
            <a:graphicFrameLocks/>
          </p:cNvGraphicFramePr>
          <p:nvPr/>
        </p:nvGraphicFramePr>
        <p:xfrm>
          <a:off x="738188" y="5291154"/>
          <a:ext cx="2005012" cy="835027"/>
        </p:xfrm>
        <a:graphic>
          <a:graphicData uri="http://schemas.openxmlformats.org/drawingml/2006/table">
            <a:tbl>
              <a:tblPr/>
              <a:tblGrid>
                <a:gridCol w="2005012"/>
              </a:tblGrid>
              <a:tr h="5180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Domestic &amp; Municipal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 (10</a:t>
                      </a:r>
                      <a:r>
                        <a:rPr kumimoji="0" lang="en-U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6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m</a:t>
                      </a:r>
                      <a:r>
                        <a:rPr kumimoji="0" lang="en-U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3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/yr)</a:t>
                      </a:r>
                    </a:p>
                  </a:txBody>
                  <a:tcPr marL="91407" marR="91407" marT="45649" marB="45649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</a:tr>
              <a:tr h="3170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6</a:t>
                      </a:r>
                      <a:r>
                        <a:rPr kumimoji="0" lang="id-ID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,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400 (3,7%)</a:t>
                      </a:r>
                    </a:p>
                  </a:txBody>
                  <a:tcPr marL="91407" marR="91407" marT="45649" marB="45649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49804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Group 84"/>
          <p:cNvGraphicFramePr>
            <a:graphicFrameLocks/>
          </p:cNvGraphicFramePr>
          <p:nvPr/>
        </p:nvGraphicFramePr>
        <p:xfrm>
          <a:off x="3602038" y="2655904"/>
          <a:ext cx="2362200" cy="706437"/>
        </p:xfrm>
        <a:graphic>
          <a:graphicData uri="http://schemas.openxmlformats.org/drawingml/2006/table">
            <a:tbl>
              <a:tblPr/>
              <a:tblGrid>
                <a:gridCol w="2362200"/>
              </a:tblGrid>
              <a:tr h="3886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+mn-ea"/>
                          <a:cs typeface="+mn-cs"/>
                        </a:rPr>
                        <a:t>UTILIZED (10</a:t>
                      </a:r>
                      <a:r>
                        <a:rPr kumimoji="0" lang="en-US" sz="1400" b="1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+mn-ea"/>
                          <a:cs typeface="+mn-cs"/>
                        </a:rPr>
                        <a:t>6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+mn-ea"/>
                          <a:cs typeface="+mn-cs"/>
                        </a:rPr>
                        <a:t> m3/yr)</a:t>
                      </a:r>
                    </a:p>
                  </a:txBody>
                  <a:tcPr marT="45759" marB="45759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  <a:alpha val="50195"/>
                      </a:schemeClr>
                    </a:solidFill>
                  </a:tcPr>
                </a:tc>
              </a:tr>
              <a:tr h="3177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175,100  (25.3%)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marT="45759" marB="45759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6" name="Title 15"/>
          <p:cNvSpPr txBox="1">
            <a:spLocks/>
          </p:cNvSpPr>
          <p:nvPr/>
        </p:nvSpPr>
        <p:spPr>
          <a:xfrm>
            <a:off x="1263658" y="134938"/>
            <a:ext cx="7053263" cy="762000"/>
          </a:xfrm>
          <a:prstGeom prst="rect">
            <a:avLst/>
          </a:prstGeom>
        </p:spPr>
        <p:txBody>
          <a:bodyPr>
            <a:normAutofit fontScale="67500" lnSpcReduction="20000"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GAMBARAN UMUM POTENSI DAN KONDISI </a:t>
            </a:r>
            <a:r>
              <a:rPr lang="id-ID" sz="4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PEMANFAATAN AIR</a:t>
            </a:r>
            <a:r>
              <a:rPr lang="en-US" sz="4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DI INDONESIA</a:t>
            </a:r>
            <a:endParaRPr lang="id-ID" sz="40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7" name="Group 84"/>
          <p:cNvGraphicFramePr>
            <a:graphicFrameLocks/>
          </p:cNvGraphicFramePr>
          <p:nvPr/>
        </p:nvGraphicFramePr>
        <p:xfrm>
          <a:off x="6553200" y="2659079"/>
          <a:ext cx="2362200" cy="706437"/>
        </p:xfrm>
        <a:graphic>
          <a:graphicData uri="http://schemas.openxmlformats.org/drawingml/2006/table">
            <a:tbl>
              <a:tblPr/>
              <a:tblGrid>
                <a:gridCol w="2362200"/>
              </a:tblGrid>
              <a:tr h="3886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+mn-ea"/>
                          <a:cs typeface="+mn-cs"/>
                        </a:rPr>
                        <a:t>UNUTILIZED (10</a:t>
                      </a:r>
                      <a:r>
                        <a:rPr kumimoji="0" lang="en-US" sz="1400" b="1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+mn-ea"/>
                          <a:cs typeface="+mn-cs"/>
                        </a:rPr>
                        <a:t>6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+mn-ea"/>
                          <a:cs typeface="+mn-cs"/>
                        </a:rPr>
                        <a:t> m3/yr)</a:t>
                      </a:r>
                    </a:p>
                  </a:txBody>
                  <a:tcPr marT="45759" marB="45759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  <a:alpha val="50195"/>
                      </a:schemeClr>
                    </a:solidFill>
                  </a:tcPr>
                </a:tc>
              </a:tr>
              <a:tr h="3177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516,200  (74.7%)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marT="45759" marB="45759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1" name="Rectangle 30"/>
          <p:cNvSpPr/>
          <p:nvPr/>
        </p:nvSpPr>
        <p:spPr>
          <a:xfrm>
            <a:off x="3587750" y="2659079"/>
            <a:ext cx="2376488" cy="822325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6535744" y="2667000"/>
            <a:ext cx="2370137" cy="83978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34" name="Elbow Connector 33"/>
          <p:cNvCxnSpPr>
            <a:stCxn id="62" idx="2"/>
            <a:endCxn id="31" idx="0"/>
          </p:cNvCxnSpPr>
          <p:nvPr/>
        </p:nvCxnSpPr>
        <p:spPr>
          <a:xfrm rot="5400000">
            <a:off x="4791075" y="2198696"/>
            <a:ext cx="446088" cy="47466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62" idx="2"/>
            <a:endCxn id="32" idx="0"/>
          </p:cNvCxnSpPr>
          <p:nvPr/>
        </p:nvCxnSpPr>
        <p:spPr>
          <a:xfrm rot="16200000" flipH="1">
            <a:off x="6259520" y="1204913"/>
            <a:ext cx="454025" cy="247015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2393950" y="4076707"/>
            <a:ext cx="1828800" cy="6572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746750" y="4076707"/>
            <a:ext cx="2152650" cy="65722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54063" y="5286391"/>
            <a:ext cx="1973262" cy="847725"/>
          </a:xfrm>
          <a:prstGeom prst="rect">
            <a:avLst/>
          </a:prstGeom>
          <a:noFill/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41" name="Group 84"/>
          <p:cNvGraphicFramePr>
            <a:graphicFrameLocks/>
          </p:cNvGraphicFramePr>
          <p:nvPr/>
        </p:nvGraphicFramePr>
        <p:xfrm>
          <a:off x="3752850" y="5281629"/>
          <a:ext cx="1676400" cy="835027"/>
        </p:xfrm>
        <a:graphic>
          <a:graphicData uri="http://schemas.openxmlformats.org/drawingml/2006/table">
            <a:tbl>
              <a:tblPr/>
              <a:tblGrid>
                <a:gridCol w="1676400"/>
              </a:tblGrid>
              <a:tr h="5180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INDUSTRY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 (10</a:t>
                      </a:r>
                      <a:r>
                        <a:rPr kumimoji="0" lang="en-U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6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m</a:t>
                      </a:r>
                      <a:r>
                        <a:rPr kumimoji="0" lang="en-U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3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/yr)</a:t>
                      </a:r>
                    </a:p>
                  </a:txBody>
                  <a:tcPr marT="45649" marB="45649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50195"/>
                      </a:srgbClr>
                    </a:solidFill>
                  </a:tcPr>
                </a:tc>
              </a:tr>
              <a:tr h="3170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27</a:t>
                      </a:r>
                      <a:r>
                        <a:rPr kumimoji="0" lang="id-ID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,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700 (15,8%)</a:t>
                      </a:r>
                    </a:p>
                  </a:txBody>
                  <a:tcPr marT="45649" marB="45649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49804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2" name="Rectangle 41"/>
          <p:cNvSpPr/>
          <p:nvPr/>
        </p:nvSpPr>
        <p:spPr>
          <a:xfrm>
            <a:off x="3756027" y="5286391"/>
            <a:ext cx="1657350" cy="847725"/>
          </a:xfrm>
          <a:prstGeom prst="rect">
            <a:avLst/>
          </a:prstGeom>
          <a:noFill/>
          <a:ln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4" name="Elbow Connector 43"/>
          <p:cNvCxnSpPr>
            <a:stCxn id="31" idx="2"/>
            <a:endCxn id="37" idx="0"/>
          </p:cNvCxnSpPr>
          <p:nvPr/>
        </p:nvCxnSpPr>
        <p:spPr>
          <a:xfrm rot="5400000">
            <a:off x="3744913" y="3044825"/>
            <a:ext cx="595312" cy="14684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1" idx="2"/>
            <a:endCxn id="38" idx="0"/>
          </p:cNvCxnSpPr>
          <p:nvPr/>
        </p:nvCxnSpPr>
        <p:spPr>
          <a:xfrm rot="16200000" flipH="1">
            <a:off x="5502276" y="2755907"/>
            <a:ext cx="595312" cy="204628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lbow Connector 47"/>
          <p:cNvCxnSpPr>
            <a:stCxn id="37" idx="2"/>
            <a:endCxn id="39" idx="0"/>
          </p:cNvCxnSpPr>
          <p:nvPr/>
        </p:nvCxnSpPr>
        <p:spPr>
          <a:xfrm rot="5400000">
            <a:off x="2248694" y="4226719"/>
            <a:ext cx="552450" cy="156686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/>
          <p:cNvCxnSpPr>
            <a:stCxn id="37" idx="2"/>
            <a:endCxn id="42" idx="0"/>
          </p:cNvCxnSpPr>
          <p:nvPr/>
        </p:nvCxnSpPr>
        <p:spPr>
          <a:xfrm rot="16200000" flipH="1">
            <a:off x="3670300" y="4371983"/>
            <a:ext cx="552450" cy="127635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>
            <a:off x="2490788" y="1306513"/>
            <a:ext cx="3821112" cy="939800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3" name="Group 84"/>
          <p:cNvGraphicFramePr>
            <a:graphicFrameLocks/>
          </p:cNvGraphicFramePr>
          <p:nvPr/>
        </p:nvGraphicFramePr>
        <p:xfrm>
          <a:off x="2493963" y="1316038"/>
          <a:ext cx="3808412" cy="931862"/>
        </p:xfrm>
        <a:graphic>
          <a:graphicData uri="http://schemas.openxmlformats.org/drawingml/2006/table">
            <a:tbl>
              <a:tblPr/>
              <a:tblGrid>
                <a:gridCol w="1822420"/>
                <a:gridCol w="1985992"/>
              </a:tblGrid>
              <a:tr h="33349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pitchFamily="34" charset="0"/>
                        </a:rPr>
                        <a:t>WATER AVAILABILITY (10</a:t>
                      </a:r>
                      <a:r>
                        <a:rPr kumimoji="0" lang="en-U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pitchFamily="34" charset="0"/>
                        </a:rPr>
                        <a:t>6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pitchFamily="34" charset="0"/>
                        </a:rPr>
                        <a:t> m</a:t>
                      </a:r>
                      <a:r>
                        <a:rPr kumimoji="0" lang="en-U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pitchFamily="34" charset="0"/>
                        </a:rPr>
                        <a:t>3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pitchFamily="34" charset="0"/>
                        </a:rPr>
                        <a:t>/yr)</a:t>
                      </a:r>
                    </a:p>
                  </a:txBody>
                  <a:tcPr marL="91431" marR="91431" marT="45737" marB="45737" horzOverflow="overflow">
                    <a:lnL w="12700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34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POTENTIAL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marL="91431" marR="91431" marT="45737" marB="45737" anchor="ctr" horzOverflow="overflow">
                    <a:lnL w="12700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id-ID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ACTUAL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marL="91431" marR="91431" marT="45737" marB="45737" anchor="ctr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049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3,</a:t>
                      </a:r>
                      <a:r>
                        <a:rPr kumimoji="0" lang="id-ID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906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,</a:t>
                      </a:r>
                      <a:r>
                        <a:rPr kumimoji="0" lang="id-ID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5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00</a:t>
                      </a:r>
                    </a:p>
                  </a:txBody>
                  <a:tcPr marL="91431" marR="91431" marT="45737" marB="45737" horzOverflow="overflow">
                    <a:lnL w="12700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</a:rPr>
                        <a:t>691,300</a:t>
                      </a:r>
                    </a:p>
                  </a:txBody>
                  <a:tcPr marL="91431" marR="91431" marT="45737" marB="45737" horzOverflow="overflow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4" name="Table 73"/>
          <p:cNvGraphicFramePr>
            <a:graphicFrameLocks noGrp="1"/>
          </p:cNvGraphicFramePr>
          <p:nvPr/>
        </p:nvGraphicFramePr>
        <p:xfrm>
          <a:off x="141288" y="1301754"/>
          <a:ext cx="1954212" cy="3052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7425"/>
                <a:gridCol w="866787"/>
              </a:tblGrid>
              <a:tr h="37079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INDONESIA</a:t>
                      </a:r>
                      <a:endParaRPr lang="en-US" sz="1200" dirty="0"/>
                    </a:p>
                  </a:txBody>
                  <a:tcPr marL="91407" marR="91407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3</a:t>
                      </a:r>
                      <a:r>
                        <a:rPr lang="id-ID" sz="1200" dirty="0" smtClean="0"/>
                        <a:t>,</a:t>
                      </a:r>
                      <a:r>
                        <a:rPr lang="en-US" sz="1200" dirty="0" smtClean="0"/>
                        <a:t>906,500</a:t>
                      </a:r>
                      <a:endParaRPr lang="en-US" sz="1200" dirty="0"/>
                    </a:p>
                  </a:txBody>
                  <a:tcPr marL="91407" marR="91407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7079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SUMATERA</a:t>
                      </a:r>
                      <a:endParaRPr lang="en-US" sz="1200" dirty="0"/>
                    </a:p>
                  </a:txBody>
                  <a:tcPr marL="91407" marR="91407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840,700</a:t>
                      </a:r>
                      <a:endParaRPr lang="en-US" sz="1200" dirty="0"/>
                    </a:p>
                  </a:txBody>
                  <a:tcPr marL="91407" marR="91407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79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JAVA</a:t>
                      </a:r>
                      <a:endParaRPr lang="en-US" sz="1200" dirty="0"/>
                    </a:p>
                  </a:txBody>
                  <a:tcPr marL="91407" marR="91407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164,000</a:t>
                      </a:r>
                      <a:endParaRPr lang="en-US" sz="1200" dirty="0"/>
                    </a:p>
                  </a:txBody>
                  <a:tcPr marL="91407" marR="91407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79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KALIMANTAN</a:t>
                      </a:r>
                    </a:p>
                  </a:txBody>
                  <a:tcPr marL="91407" marR="91407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1,314,000</a:t>
                      </a:r>
                      <a:endParaRPr lang="en-US" sz="1200" dirty="0"/>
                    </a:p>
                  </a:txBody>
                  <a:tcPr marL="91407" marR="91407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79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SULAWESI</a:t>
                      </a:r>
                      <a:endParaRPr lang="en-US" sz="1200" dirty="0"/>
                    </a:p>
                  </a:txBody>
                  <a:tcPr marL="91407" marR="91407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299,200</a:t>
                      </a:r>
                      <a:endParaRPr lang="en-US" sz="1200" dirty="0"/>
                    </a:p>
                  </a:txBody>
                  <a:tcPr marL="91407" marR="91407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718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BALI + NUSA</a:t>
                      </a:r>
                      <a:r>
                        <a:rPr lang="en-US" sz="1200" baseline="0" dirty="0" smtClean="0"/>
                        <a:t> </a:t>
                      </a:r>
                    </a:p>
                    <a:p>
                      <a:r>
                        <a:rPr lang="en-US" sz="1200" baseline="0" dirty="0" smtClean="0"/>
                        <a:t>TENGGARA</a:t>
                      </a:r>
                      <a:endParaRPr lang="en-US" sz="1200" dirty="0"/>
                    </a:p>
                  </a:txBody>
                  <a:tcPr marL="91407" marR="91407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49,600</a:t>
                      </a:r>
                      <a:endParaRPr lang="en-US" sz="1200" dirty="0"/>
                    </a:p>
                  </a:txBody>
                  <a:tcPr marL="91407" marR="91407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79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MALUKU</a:t>
                      </a:r>
                      <a:endParaRPr lang="en-US" sz="1200" dirty="0"/>
                    </a:p>
                  </a:txBody>
                  <a:tcPr marL="91407" marR="91407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176,700</a:t>
                      </a:r>
                      <a:endParaRPr lang="en-US" sz="1200" dirty="0"/>
                    </a:p>
                  </a:txBody>
                  <a:tcPr marL="91407" marR="91407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79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PAPUA</a:t>
                      </a:r>
                      <a:endParaRPr lang="en-US" sz="1200" dirty="0"/>
                    </a:p>
                  </a:txBody>
                  <a:tcPr marL="91407" marR="91407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1,062,100</a:t>
                      </a:r>
                      <a:endParaRPr lang="en-US" sz="1200" dirty="0"/>
                    </a:p>
                  </a:txBody>
                  <a:tcPr marL="91407" marR="91407" marT="45714" marB="4571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6" name="Right Arrow 75"/>
          <p:cNvSpPr/>
          <p:nvPr/>
        </p:nvSpPr>
        <p:spPr>
          <a:xfrm>
            <a:off x="2206625" y="1528765"/>
            <a:ext cx="190500" cy="473075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568" name="TextBox 76"/>
          <p:cNvSpPr txBox="1">
            <a:spLocks noChangeArrowheads="1"/>
          </p:cNvSpPr>
          <p:nvPr/>
        </p:nvSpPr>
        <p:spPr bwMode="auto">
          <a:xfrm>
            <a:off x="63500" y="944564"/>
            <a:ext cx="2852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b="1">
                <a:latin typeface="Calibri" pitchFamily="34" charset="0"/>
              </a:rPr>
              <a:t>DISTRIBUTION</a:t>
            </a:r>
          </a:p>
        </p:txBody>
      </p: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8" y="0"/>
            <a:ext cx="9166225" cy="995363"/>
            <a:chOff x="-22205" y="24"/>
            <a:chExt cx="9166237" cy="1071546"/>
          </a:xfrm>
        </p:grpSpPr>
        <p:pic>
          <p:nvPicPr>
            <p:cNvPr id="18547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2205" y="24"/>
              <a:ext cx="9166237" cy="1071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285770" y="114528"/>
              <a:ext cx="7880360" cy="596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0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3. </a:t>
              </a:r>
              <a:r>
                <a:rPr lang="id-ID" sz="3000" b="1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WATER </a:t>
              </a:r>
              <a:r>
                <a:rPr lang="id-ID" sz="3000" b="1" dirty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USAGE CONDITION IN INDONESIA</a:t>
              </a:r>
            </a:p>
          </p:txBody>
        </p:sp>
      </p:grpSp>
      <p:sp>
        <p:nvSpPr>
          <p:cNvPr id="35" name="Slide Number Placeholder 34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5464DA-3711-470F-B23A-D00B4741392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9808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19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26" grpId="0"/>
      <p:bldP spid="31" grpId="0" animBg="1"/>
      <p:bldP spid="32" grpId="0" animBg="1"/>
      <p:bldP spid="37" grpId="0" animBg="1"/>
      <p:bldP spid="38" grpId="0" animBg="1"/>
      <p:bldP spid="39" grpId="0" animBg="1"/>
      <p:bldP spid="42" grpId="0" animBg="1"/>
      <p:bldP spid="61" grpId="0" animBg="1"/>
      <p:bldP spid="76" grpId="0" animBg="1"/>
      <p:bldP spid="19568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643063" y="3929063"/>
            <a:ext cx="3186112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</a:pPr>
            <a:endParaRPr lang="en-US" sz="3200" smtClean="0">
              <a:solidFill>
                <a:prstClr val="black"/>
              </a:solidFill>
              <a:latin typeface="Calibri" pitchFamily="34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925282145"/>
              </p:ext>
            </p:extLst>
          </p:nvPr>
        </p:nvGraphicFramePr>
        <p:xfrm>
          <a:off x="0" y="1"/>
          <a:ext cx="8001024" cy="6810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Oval 6"/>
          <p:cNvSpPr/>
          <p:nvPr/>
        </p:nvSpPr>
        <p:spPr>
          <a:xfrm>
            <a:off x="7358067" y="5786438"/>
            <a:ext cx="2571750" cy="8572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CA" dirty="0">
                <a:solidFill>
                  <a:prstClr val="black"/>
                </a:solidFill>
              </a:rPr>
              <a:t>75</a:t>
            </a:r>
            <a:r>
              <a:rPr lang="id-ID" dirty="0">
                <a:solidFill>
                  <a:prstClr val="black"/>
                </a:solidFill>
              </a:rPr>
              <a:t> GW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7786696" y="6213475"/>
            <a:ext cx="357187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31313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Ratio of Reservoir Storage</a:t>
            </a:r>
            <a:endParaRPr lang="en-US" sz="40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7E89D719-A644-482D-9BE4-D111153B112B}" type="slidenum">
              <a:rPr lang="id-ID" smtClean="0"/>
              <a:pPr/>
              <a:t>9</a:t>
            </a:fld>
            <a:endParaRPr lang="id-ID"/>
          </a:p>
        </p:txBody>
      </p:sp>
      <p:grpSp>
        <p:nvGrpSpPr>
          <p:cNvPr id="6" name="Group 8"/>
          <p:cNvGrpSpPr/>
          <p:nvPr/>
        </p:nvGrpSpPr>
        <p:grpSpPr>
          <a:xfrm>
            <a:off x="142844" y="6305570"/>
            <a:ext cx="4143404" cy="552454"/>
            <a:chOff x="4000497" y="5734066"/>
            <a:chExt cx="4143404" cy="552454"/>
          </a:xfrm>
        </p:grpSpPr>
        <p:pic>
          <p:nvPicPr>
            <p:cNvPr id="7" name="Picture 6" descr="Logo PU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00497" y="5734066"/>
              <a:ext cx="428628" cy="481016"/>
            </a:xfrm>
            <a:prstGeom prst="rect">
              <a:avLst/>
            </a:prstGeom>
          </p:spPr>
        </p:pic>
        <p:sp>
          <p:nvSpPr>
            <p:cNvPr id="8" name="Subtitle 2"/>
            <p:cNvSpPr txBox="1">
              <a:spLocks/>
            </p:cNvSpPr>
            <p:nvPr/>
          </p:nvSpPr>
          <p:spPr>
            <a:xfrm>
              <a:off x="4429173" y="5929330"/>
              <a:ext cx="3714728" cy="357190"/>
            </a:xfrm>
            <a:prstGeom prst="rect">
              <a:avLst/>
            </a:prstGeom>
          </p:spPr>
          <p:txBody>
            <a:bodyPr vert="horz" anchor="ctr" anchorCtr="0">
              <a:normAutofit fontScale="92500" lnSpcReduction="10000"/>
            </a:bodyPr>
            <a:lstStyle/>
            <a:p>
              <a:pPr>
                <a:spcBef>
                  <a:spcPts val="600"/>
                </a:spcBef>
                <a:buClr>
                  <a:srgbClr val="94B6D2"/>
                </a:buClr>
                <a:buSzPct val="76000"/>
                <a:buFont typeface="Wingdings 3"/>
                <a:buNone/>
                <a:defRPr/>
              </a:pPr>
              <a:r>
                <a:rPr lang="en-US" sz="2000" dirty="0" smtClean="0">
                  <a:solidFill>
                    <a:prstClr val="black">
                      <a:tint val="75000"/>
                    </a:prstClr>
                  </a:solidFill>
                </a:rPr>
                <a:t>Ministry of Public Works</a:t>
              </a:r>
              <a:endParaRPr lang="id-ID" sz="2000" dirty="0">
                <a:solidFill>
                  <a:prstClr val="black">
                    <a:tint val="75000"/>
                  </a:prstClr>
                </a:solidFill>
              </a:endParaRPr>
            </a:p>
          </p:txBody>
        </p:sp>
      </p:grp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3" y="1805905"/>
            <a:ext cx="5313362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20"/>
          <p:cNvSpPr txBox="1">
            <a:spLocks noChangeArrowheads="1"/>
          </p:cNvSpPr>
          <p:nvPr/>
        </p:nvSpPr>
        <p:spPr bwMode="auto">
          <a:xfrm>
            <a:off x="5607050" y="1824885"/>
            <a:ext cx="37099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>
                <a:solidFill>
                  <a:prstClr val="black"/>
                </a:solidFill>
                <a:latin typeface="Calibri" pitchFamily="34" charset="0"/>
              </a:rPr>
              <a:t>RESERVOIR STORAGE PERCAPITA BY REGION</a:t>
            </a: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3721" y="2140883"/>
            <a:ext cx="3538537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22"/>
          <p:cNvSpPr txBox="1">
            <a:spLocks noChangeArrowheads="1"/>
          </p:cNvSpPr>
          <p:nvPr/>
        </p:nvSpPr>
        <p:spPr bwMode="auto">
          <a:xfrm>
            <a:off x="5533793" y="4690392"/>
            <a:ext cx="362585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 dirty="0">
                <a:solidFill>
                  <a:prstClr val="black"/>
                </a:solidFill>
                <a:latin typeface="Calibri" pitchFamily="34" charset="0"/>
              </a:rPr>
              <a:t>Source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:</a:t>
            </a:r>
          </a:p>
          <a:p>
            <a:r>
              <a:rPr lang="en-US" sz="1200" i="1" dirty="0">
                <a:solidFill>
                  <a:prstClr val="black"/>
                </a:solidFill>
                <a:latin typeface="Calibri" pitchFamily="34" charset="0"/>
              </a:rPr>
              <a:t>World Bank, 2003; White, 2005; Grey and </a:t>
            </a:r>
            <a:r>
              <a:rPr lang="en-US" sz="1200" i="1" dirty="0" err="1">
                <a:solidFill>
                  <a:prstClr val="black"/>
                </a:solidFill>
                <a:latin typeface="Calibri" pitchFamily="34" charset="0"/>
              </a:rPr>
              <a:t>Sadoff</a:t>
            </a:r>
            <a:r>
              <a:rPr lang="en-US" sz="1200" i="1" dirty="0">
                <a:solidFill>
                  <a:prstClr val="black"/>
                </a:solidFill>
                <a:latin typeface="Calibri" pitchFamily="34" charset="0"/>
              </a:rPr>
              <a:t>, 2007; IMWI, 2006; </a:t>
            </a:r>
          </a:p>
        </p:txBody>
      </p:sp>
      <p:sp>
        <p:nvSpPr>
          <p:cNvPr id="17" name="Oval 16"/>
          <p:cNvSpPr/>
          <p:nvPr/>
        </p:nvSpPr>
        <p:spPr>
          <a:xfrm>
            <a:off x="4286250" y="4528483"/>
            <a:ext cx="642938" cy="78581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18851" y="5410671"/>
            <a:ext cx="3552592" cy="10772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prstClr val="black"/>
                </a:solidFill>
                <a:latin typeface="Calibri"/>
                <a:cs typeface="Calibri"/>
              </a:rPr>
              <a:t>INDONESIA</a:t>
            </a:r>
          </a:p>
          <a:p>
            <a:pPr algn="ctr">
              <a:defRPr/>
            </a:pPr>
            <a:r>
              <a:rPr lang="en-US" b="1" dirty="0" smtClean="0">
                <a:solidFill>
                  <a:prstClr val="black"/>
                </a:solidFill>
                <a:latin typeface="Calibri"/>
                <a:cs typeface="Calibri"/>
              </a:rPr>
              <a:t>5</a:t>
            </a:r>
            <a:r>
              <a:rPr lang="id-ID" b="1" dirty="0" smtClean="0">
                <a:solidFill>
                  <a:prstClr val="black"/>
                </a:solidFill>
                <a:latin typeface="Calibri"/>
                <a:cs typeface="Calibri"/>
              </a:rPr>
              <a:t>2</a:t>
            </a:r>
            <a:r>
              <a:rPr lang="en-US" b="1" dirty="0" smtClean="0">
                <a:solidFill>
                  <a:prstClr val="black"/>
                </a:solidFill>
                <a:latin typeface="Calibri"/>
                <a:cs typeface="Calibri"/>
              </a:rPr>
              <a:t> m</a:t>
            </a:r>
            <a:r>
              <a:rPr lang="en-US" b="1" baseline="30000" dirty="0" smtClean="0">
                <a:solidFill>
                  <a:prstClr val="black"/>
                </a:solidFill>
                <a:latin typeface="Calibri"/>
                <a:cs typeface="Calibri"/>
              </a:rPr>
              <a:t>3</a:t>
            </a:r>
            <a:r>
              <a:rPr lang="en-US" b="1" dirty="0" smtClean="0">
                <a:solidFill>
                  <a:prstClr val="black"/>
                </a:solidFill>
                <a:latin typeface="Calibri"/>
                <a:cs typeface="Calibri"/>
              </a:rPr>
              <a:t>/</a:t>
            </a:r>
            <a:r>
              <a:rPr lang="en-US" b="1" dirty="0" err="1" smtClean="0">
                <a:solidFill>
                  <a:prstClr val="black"/>
                </a:solidFill>
                <a:latin typeface="Calibri"/>
                <a:cs typeface="Calibri"/>
              </a:rPr>
              <a:t>kapita</a:t>
            </a:r>
            <a:r>
              <a:rPr lang="en-US" b="1" dirty="0" smtClean="0">
                <a:solidFill>
                  <a:prstClr val="black"/>
                </a:solidFill>
                <a:latin typeface="Calibri"/>
                <a:cs typeface="Calibri"/>
              </a:rPr>
              <a:t> (present)</a:t>
            </a:r>
          </a:p>
          <a:p>
            <a:pPr algn="ctr">
              <a:defRPr/>
            </a:pPr>
            <a:r>
              <a:rPr lang="en-US" b="1" dirty="0" smtClean="0">
                <a:solidFill>
                  <a:prstClr val="black"/>
                </a:solidFill>
                <a:latin typeface="Calibri"/>
                <a:cs typeface="Calibri"/>
              </a:rPr>
              <a:t>920 m</a:t>
            </a:r>
            <a:r>
              <a:rPr lang="en-US" b="1" baseline="30000" dirty="0" smtClean="0">
                <a:solidFill>
                  <a:prstClr val="black"/>
                </a:solidFill>
                <a:latin typeface="Calibri"/>
                <a:cs typeface="Calibri"/>
              </a:rPr>
              <a:t>3</a:t>
            </a:r>
            <a:r>
              <a:rPr lang="en-US" b="1" dirty="0" smtClean="0">
                <a:solidFill>
                  <a:prstClr val="black"/>
                </a:solidFill>
                <a:latin typeface="Calibri"/>
                <a:cs typeface="Calibri"/>
              </a:rPr>
              <a:t>/</a:t>
            </a:r>
            <a:r>
              <a:rPr lang="en-US" b="1" dirty="0" err="1" smtClean="0">
                <a:solidFill>
                  <a:prstClr val="black"/>
                </a:solidFill>
                <a:latin typeface="Calibri"/>
                <a:cs typeface="Calibri"/>
              </a:rPr>
              <a:t>kapita</a:t>
            </a:r>
            <a:r>
              <a:rPr lang="en-US" b="1" dirty="0" smtClean="0">
                <a:solidFill>
                  <a:prstClr val="black"/>
                </a:solidFill>
                <a:latin typeface="Calibri"/>
                <a:cs typeface="Calibri"/>
              </a:rPr>
              <a:t> in 2030.</a:t>
            </a:r>
            <a:endParaRPr lang="en-US" b="1" dirty="0">
              <a:solidFill>
                <a:prstClr val="black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633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wa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Pap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1846</TotalTime>
  <Words>1919</Words>
  <Application>Microsoft Office PowerPoint</Application>
  <PresentationFormat>On-screen Show (4:3)</PresentationFormat>
  <Paragraphs>486</Paragraphs>
  <Slides>40</Slides>
  <Notes>37</Notes>
  <HiddenSlides>0</HiddenSlides>
  <MMClips>0</MMClips>
  <ScaleCrop>false</ScaleCrop>
  <HeadingPairs>
    <vt:vector size="8" baseType="variant">
      <vt:variant>
        <vt:lpstr>Theme</vt:lpstr>
      </vt:variant>
      <vt:variant>
        <vt:i4>14</vt:i4>
      </vt:variant>
      <vt:variant>
        <vt:lpstr>Links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57" baseType="lpstr">
      <vt:lpstr>water</vt:lpstr>
      <vt:lpstr>Office Theme</vt:lpstr>
      <vt:lpstr>1_Office Theme</vt:lpstr>
      <vt:lpstr>2_Office Theme</vt:lpstr>
      <vt:lpstr>3_Office Theme</vt:lpstr>
      <vt:lpstr>Median</vt:lpstr>
      <vt:lpstr>6_Office Theme</vt:lpstr>
      <vt:lpstr>5_Office Theme</vt:lpstr>
      <vt:lpstr>7_Office Theme</vt:lpstr>
      <vt:lpstr>4_Office Theme</vt:lpstr>
      <vt:lpstr>8_Office Theme</vt:lpstr>
      <vt:lpstr>9_Office Theme</vt:lpstr>
      <vt:lpstr>10_Office Theme</vt:lpstr>
      <vt:lpstr>Paper</vt:lpstr>
      <vt:lpstr>???</vt:lpstr>
      <vt:lpstr>Chart</vt:lpstr>
      <vt:lpstr>Bitmap Image</vt:lpstr>
      <vt:lpstr>Implementation of Integrated Water Resources Management (IWRM) in INDONESIA</vt:lpstr>
      <vt:lpstr>Outline</vt:lpstr>
      <vt:lpstr>consists of about 17,508 islands of which 6,000 are inhabited, total land area of about 1.94 million km2  </vt:lpstr>
      <vt:lpstr>PowerPoint Presentation</vt:lpstr>
      <vt:lpstr>Other Information Related</vt:lpstr>
      <vt:lpstr>2. Water Resources in Indonesia</vt:lpstr>
      <vt:lpstr>PowerPoint Presentation</vt:lpstr>
      <vt:lpstr>PowerPoint Presentation</vt:lpstr>
      <vt:lpstr>Ratio of Reservoir Storage</vt:lpstr>
      <vt:lpstr>4.Water Balance</vt:lpstr>
      <vt:lpstr>Water Availability vs. Water Demand</vt:lpstr>
      <vt:lpstr>PowerPoint Presentation</vt:lpstr>
      <vt:lpstr>Land Use Change (Citarum River Basin)</vt:lpstr>
      <vt:lpstr>PowerPoint Presentation</vt:lpstr>
      <vt:lpstr>Number of Floods Occured in Indonesia</vt:lpstr>
      <vt:lpstr>Water Pollution</vt:lpstr>
      <vt:lpstr>WATER QUALITY STATUS OF RIVERS IN INDONESIA</vt:lpstr>
      <vt:lpstr>PowerPoint Presentation</vt:lpstr>
      <vt:lpstr>Water Transfer</vt:lpstr>
      <vt:lpstr>PowerPoint Presentation</vt:lpstr>
      <vt:lpstr>PowerPoint Presentation</vt:lpstr>
      <vt:lpstr>BASIC  REGULATION</vt:lpstr>
      <vt:lpstr>PowerPoint Presentation</vt:lpstr>
      <vt:lpstr>PowerPoint Presentation</vt:lpstr>
      <vt:lpstr>Integrated Water Resources Management</vt:lpstr>
      <vt:lpstr>PowerPoint Presentation</vt:lpstr>
      <vt:lpstr>PowerPoint Presentation</vt:lpstr>
      <vt:lpstr>PowerPoint Presentation</vt:lpstr>
      <vt:lpstr>PowerPoint Presentation</vt:lpstr>
      <vt:lpstr>REAL TIME HYDROLOGICAL COLLECTION   (TELEMETRY SYSTEM)</vt:lpstr>
      <vt:lpstr>PowerPoint Presentation</vt:lpstr>
      <vt:lpstr>Input data for run-off analysis</vt:lpstr>
      <vt:lpstr>CHALLENGEs IN THE FUTURE in the context of Water Cooperation</vt:lpstr>
      <vt:lpstr>PowerPoint Presentation</vt:lpstr>
      <vt:lpstr>THE POSSIBILITY OF PRIVATE SECTOR INVOLVEMENT </vt:lpstr>
      <vt:lpstr>PowerPoint Presentation</vt:lpstr>
      <vt:lpstr>PowerPoint Presentation</vt:lpstr>
      <vt:lpstr>Concluding Remarks</vt:lpstr>
      <vt:lpstr>PowerPoint Presentation</vt:lpstr>
      <vt:lpstr>Terima Kasih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Integrated Water Resources Management (IWRM) for a Populated Island</dc:title>
  <dc:creator>hidrologi</dc:creator>
  <cp:lastModifiedBy>A Tommy M Sitompul</cp:lastModifiedBy>
  <cp:revision>183</cp:revision>
  <dcterms:created xsi:type="dcterms:W3CDTF">2012-06-06T00:26:12Z</dcterms:created>
  <dcterms:modified xsi:type="dcterms:W3CDTF">2013-02-21T10:21:25Z</dcterms:modified>
</cp:coreProperties>
</file>