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4071" r:id="rId2"/>
    <p:sldMasterId id="2147484055" r:id="rId3"/>
  </p:sldMasterIdLst>
  <p:notesMasterIdLst>
    <p:notesMasterId r:id="rId40"/>
  </p:notesMasterIdLst>
  <p:handoutMasterIdLst>
    <p:handoutMasterId r:id="rId41"/>
  </p:handoutMasterIdLst>
  <p:sldIdLst>
    <p:sldId id="276" r:id="rId4"/>
    <p:sldId id="551" r:id="rId5"/>
    <p:sldId id="552" r:id="rId6"/>
    <p:sldId id="585" r:id="rId7"/>
    <p:sldId id="553" r:id="rId8"/>
    <p:sldId id="554" r:id="rId9"/>
    <p:sldId id="555" r:id="rId10"/>
    <p:sldId id="556" r:id="rId11"/>
    <p:sldId id="557" r:id="rId12"/>
    <p:sldId id="558" r:id="rId13"/>
    <p:sldId id="559" r:id="rId14"/>
    <p:sldId id="560" r:id="rId15"/>
    <p:sldId id="561" r:id="rId16"/>
    <p:sldId id="562" r:id="rId17"/>
    <p:sldId id="563" r:id="rId18"/>
    <p:sldId id="564" r:id="rId19"/>
    <p:sldId id="565" r:id="rId20"/>
    <p:sldId id="584" r:id="rId21"/>
    <p:sldId id="566" r:id="rId22"/>
    <p:sldId id="567" r:id="rId23"/>
    <p:sldId id="568" r:id="rId24"/>
    <p:sldId id="569" r:id="rId25"/>
    <p:sldId id="570" r:id="rId26"/>
    <p:sldId id="571" r:id="rId27"/>
    <p:sldId id="572" r:id="rId28"/>
    <p:sldId id="573" r:id="rId29"/>
    <p:sldId id="574" r:id="rId30"/>
    <p:sldId id="575" r:id="rId31"/>
    <p:sldId id="576" r:id="rId32"/>
    <p:sldId id="577" r:id="rId33"/>
    <p:sldId id="578" r:id="rId34"/>
    <p:sldId id="579" r:id="rId35"/>
    <p:sldId id="580" r:id="rId36"/>
    <p:sldId id="581" r:id="rId37"/>
    <p:sldId id="582" r:id="rId38"/>
    <p:sldId id="539" r:id="rId39"/>
  </p:sldIdLst>
  <p:sldSz cx="9144000" cy="6858000" type="screen4x3"/>
  <p:notesSz cx="7099300" cy="10234613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60000"/>
    <a:srgbClr val="808080"/>
    <a:srgbClr val="CC0000"/>
    <a:srgbClr val="FF6699"/>
    <a:srgbClr val="FFCCFF"/>
    <a:srgbClr val="FF0066"/>
    <a:srgbClr val="FFEBEB"/>
    <a:srgbClr val="F0EC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Açık Stil 3 - Vurgu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Açık Stil 2 - Vurgu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Açık Stil 2 - Vurgu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5BE263C-DBD7-4A20-BB59-AAB30ACAA65A}" styleName="Orta Stil 3 - Vurgu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882" autoAdjust="0"/>
    <p:restoredTop sz="94660"/>
  </p:normalViewPr>
  <p:slideViewPr>
    <p:cSldViewPr>
      <p:cViewPr>
        <p:scale>
          <a:sx n="60" d="100"/>
          <a:sy n="60" d="100"/>
        </p:scale>
        <p:origin x="-1608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2172" y="-96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1175"/>
          </a:xfrm>
          <a:prstGeom prst="rect">
            <a:avLst/>
          </a:prstGeom>
        </p:spPr>
        <p:txBody>
          <a:bodyPr vert="horz" lIns="91405" tIns="45703" rIns="91405" bIns="45703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4021615" y="1"/>
            <a:ext cx="3076098" cy="511175"/>
          </a:xfrm>
          <a:prstGeom prst="rect">
            <a:avLst/>
          </a:prstGeom>
        </p:spPr>
        <p:txBody>
          <a:bodyPr vert="horz" lIns="91405" tIns="45703" rIns="91405" bIns="45703" rtlCol="0"/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1" y="9721851"/>
            <a:ext cx="3076099" cy="511175"/>
          </a:xfrm>
          <a:prstGeom prst="rect">
            <a:avLst/>
          </a:prstGeom>
        </p:spPr>
        <p:txBody>
          <a:bodyPr vert="horz" lIns="91405" tIns="45703" rIns="91405" bIns="45703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4021615" y="9721851"/>
            <a:ext cx="3076098" cy="511175"/>
          </a:xfrm>
          <a:prstGeom prst="rect">
            <a:avLst/>
          </a:prstGeom>
        </p:spPr>
        <p:txBody>
          <a:bodyPr vert="horz" lIns="91405" tIns="45703" rIns="91405" bIns="45703" rtlCol="0" anchor="b"/>
          <a:lstStyle>
            <a:lvl1pPr algn="r">
              <a:defRPr sz="1200"/>
            </a:lvl1pPr>
          </a:lstStyle>
          <a:p>
            <a:fld id="{19413987-5BA5-4A2B-84BA-59B6484687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1175"/>
          </a:xfrm>
          <a:prstGeom prst="rect">
            <a:avLst/>
          </a:prstGeom>
        </p:spPr>
        <p:txBody>
          <a:bodyPr vert="horz" lIns="99028" tIns="49514" rIns="99028" bIns="495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4021615" y="1"/>
            <a:ext cx="3076098" cy="511175"/>
          </a:xfrm>
          <a:prstGeom prst="rect">
            <a:avLst/>
          </a:prstGeom>
        </p:spPr>
        <p:txBody>
          <a:bodyPr vert="horz" lIns="99028" tIns="49514" rIns="99028" bIns="495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9938"/>
            <a:ext cx="5114925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28" tIns="49514" rIns="99028" bIns="49514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10723" y="4860926"/>
            <a:ext cx="5679440" cy="4605338"/>
          </a:xfrm>
          <a:prstGeom prst="rect">
            <a:avLst/>
          </a:prstGeom>
        </p:spPr>
        <p:txBody>
          <a:bodyPr vert="horz" lIns="99028" tIns="49514" rIns="99028" bIns="49514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1" y="9721851"/>
            <a:ext cx="3076099" cy="511175"/>
          </a:xfrm>
          <a:prstGeom prst="rect">
            <a:avLst/>
          </a:prstGeom>
        </p:spPr>
        <p:txBody>
          <a:bodyPr vert="horz" lIns="99028" tIns="49514" rIns="99028" bIns="495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4021615" y="9721851"/>
            <a:ext cx="3076098" cy="511175"/>
          </a:xfrm>
          <a:prstGeom prst="rect">
            <a:avLst/>
          </a:prstGeom>
        </p:spPr>
        <p:txBody>
          <a:bodyPr vert="horz" lIns="99028" tIns="49514" rIns="99028" bIns="495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0CFA9F4-E842-4EE8-A49F-D9495B9C15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3082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smtClean="0"/>
          </a:p>
        </p:txBody>
      </p:sp>
      <p:sp>
        <p:nvSpPr>
          <p:cNvPr id="5" name="4 Veri Yer Tutucusu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178CD08-0B4B-4656-824A-90365C45C48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214688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 descr="taeklogo_yazili_sayda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2058" y="297920"/>
            <a:ext cx="1500198" cy="14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85728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576F2-D4EF-415F-9C54-80D11F9134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EEA503-5718-429F-96FD-7904482015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1432DD-FC3D-48C8-9E25-A74F67DD548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18A93-1A6B-466E-8131-CFF0638D5B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Başlık, Metin Üzerind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765675" y="1600200"/>
            <a:ext cx="40005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3"/>
          </p:nvPr>
        </p:nvSpPr>
        <p:spPr>
          <a:xfrm>
            <a:off x="612775" y="3938588"/>
            <a:ext cx="81534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A466-0F43-42D3-BC11-7B15028AF9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taeklogo_yazili_saydam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36527" y="571480"/>
            <a:ext cx="1610933" cy="15001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 Resim" descr="Arka Fon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9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83708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 descr="ume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00042"/>
            <a:ext cx="1183811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000240"/>
            <a:ext cx="8358246" cy="118427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857760"/>
            <a:ext cx="6400800" cy="1357322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>
            <a:lvl1pPr marL="0" indent="0" algn="ct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400" b="1" kern="1200" noProof="0" dirty="0">
                <a:solidFill>
                  <a:schemeClr val="accent2">
                    <a:lumMod val="50000"/>
                  </a:schemeClr>
                </a:solidFill>
                <a:latin typeface="Futura Bk BT" pitchFamily="34" charset="0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fld id="{478C5068-0F73-43C2-AF46-5844E215FD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400" y="1052736"/>
            <a:ext cx="7715200" cy="5073427"/>
          </a:xfrm>
        </p:spPr>
        <p:txBody>
          <a:bodyPr>
            <a:normAutofit/>
          </a:bodyPr>
          <a:lstStyle>
            <a:lvl1pPr>
              <a:defRPr sz="3200">
                <a:latin typeface="Futura Bk BT" pitchFamily="34" charset="0"/>
              </a:defRPr>
            </a:lvl1pPr>
            <a:lvl2pPr>
              <a:defRPr sz="2800">
                <a:latin typeface="Futura Bk BT" pitchFamily="34" charset="0"/>
              </a:defRPr>
            </a:lvl2pPr>
            <a:lvl3pPr>
              <a:defRPr sz="2400">
                <a:latin typeface="Futura Bk BT" pitchFamily="34" charset="0"/>
              </a:defRPr>
            </a:lvl3pPr>
            <a:lvl4pPr>
              <a:defRPr sz="2000">
                <a:latin typeface="Futura Bk BT" pitchFamily="34" charset="0"/>
              </a:defRPr>
            </a:lvl4pPr>
            <a:lvl5pPr>
              <a:defRPr sz="2000">
                <a:latin typeface="Futura Bk BT" pitchFamily="34" charset="0"/>
              </a:defRPr>
            </a:lvl5pPr>
          </a:lstStyle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776864" cy="706090"/>
          </a:xfrm>
        </p:spPr>
        <p:txBody>
          <a:bodyPr>
            <a:normAutofit/>
          </a:bodyPr>
          <a:lstStyle>
            <a:lvl1pPr>
              <a:defRPr sz="3600" b="1">
                <a:latin typeface="Futura Bk BT" pitchFamily="34" charset="0"/>
              </a:defRPr>
            </a:lvl1pPr>
          </a:lstStyle>
          <a:p>
            <a:r>
              <a:rPr lang="tr-TR" noProof="0" dirty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B7A-4B72-44CD-9097-51919B6DAB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6A212-6F43-479D-AD9F-E0C87DF797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4028256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073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AF1D9-F93C-419E-8CE8-5898F1D6E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124745"/>
            <a:ext cx="4029844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7544" y="1988840"/>
            <a:ext cx="4029844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792088"/>
          </a:xfrm>
        </p:spPr>
        <p:txBody>
          <a:bodyPr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0297-EB70-4A50-9811-905236B072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214282" y="0"/>
            <a:ext cx="795816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en-US" dirty="0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4BE83F5C-58FC-42E8-B1E7-11A6F9D4B6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5129" name="12 Grup"/>
          <p:cNvGrpSpPr>
            <a:grpSpLocks noChangeAspect="1"/>
          </p:cNvGrpSpPr>
          <p:nvPr/>
        </p:nvGrpSpPr>
        <p:grpSpPr bwMode="auto">
          <a:xfrm>
            <a:off x="8275638" y="44450"/>
            <a:ext cx="933450" cy="787400"/>
            <a:chOff x="-52904" y="96988"/>
            <a:chExt cx="971600" cy="819073"/>
          </a:xfrm>
        </p:grpSpPr>
        <p:pic>
          <p:nvPicPr>
            <p:cNvPr id="5132" name="4 İçerik Yer Tutucusu" descr="TUBITAK%20LOGO[1].bmp"/>
            <p:cNvPicPr preferRelativeResize="0">
              <a:picLocks noChangeAspect="1"/>
            </p:cNvPicPr>
            <p:nvPr userDrawn="1"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504" y="96988"/>
              <a:ext cx="617244" cy="636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14 Metin kutusu"/>
            <p:cNvSpPr txBox="1">
              <a:spLocks noChangeArrowheads="1"/>
            </p:cNvSpPr>
            <p:nvPr userDrawn="1"/>
          </p:nvSpPr>
          <p:spPr bwMode="auto">
            <a:xfrm>
              <a:off x="-52904" y="739366"/>
              <a:ext cx="971600" cy="17669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tr-TR" sz="1100" b="1" dirty="0" smtClean="0">
                  <a:solidFill>
                    <a:srgbClr val="000000"/>
                  </a:solidFill>
                </a:rPr>
                <a:t>TÜBİTAK</a:t>
              </a:r>
              <a:endParaRPr lang="en-US" sz="1100" b="1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68" r:id="rId2"/>
    <p:sldLayoutId id="2147484067" r:id="rId3"/>
    <p:sldLayoutId id="2147484050" r:id="rId4"/>
    <p:sldLayoutId id="2147484045" r:id="rId5"/>
    <p:sldLayoutId id="2147484069" r:id="rId6"/>
    <p:sldLayoutId id="2147484070" r:id="rId7"/>
    <p:sldLayoutId id="2147484046" r:id="rId8"/>
    <p:sldLayoutId id="2147484047" r:id="rId9"/>
    <p:sldLayoutId id="2147484048" r:id="rId10"/>
    <p:sldLayoutId id="2147484086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8 Resim" descr="Arka Fon.jpg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 userDrawn="1"/>
        </p:nvSpPr>
        <p:spPr bwMode="auto">
          <a:xfrm>
            <a:off x="0" y="0"/>
            <a:ext cx="8147050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512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395288" y="0"/>
            <a:ext cx="7777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512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714375" y="1052513"/>
            <a:ext cx="771525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Futura Bk BT" pitchFamily="34" charset="0"/>
                <a:cs typeface="+mn-cs"/>
              </a:defRPr>
            </a:lvl1pPr>
          </a:lstStyle>
          <a:p>
            <a:pPr>
              <a:defRPr/>
            </a:pPr>
            <a:fld id="{2C56A212-6F43-479D-AD9F-E0C87DF797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3" name="22 Dikdörtgen"/>
          <p:cNvSpPr/>
          <p:nvPr userDrawn="1"/>
        </p:nvSpPr>
        <p:spPr bwMode="auto">
          <a:xfrm>
            <a:off x="818991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sp>
        <p:nvSpPr>
          <p:cNvPr id="17" name="16 Dikdörtgen"/>
          <p:cNvSpPr/>
          <p:nvPr userDrawn="1"/>
        </p:nvSpPr>
        <p:spPr bwMode="auto">
          <a:xfrm>
            <a:off x="8272463" y="0"/>
            <a:ext cx="36512" cy="720725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sz="2400" dirty="0">
              <a:solidFill>
                <a:prstClr val="black"/>
              </a:solidFill>
              <a:latin typeface="Times"/>
            </a:endParaRPr>
          </a:p>
        </p:txBody>
      </p:sp>
      <p:pic>
        <p:nvPicPr>
          <p:cNvPr id="14" name="Picture 13" descr="taeklogo_yazili_saydam.pn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8363300" y="24290"/>
            <a:ext cx="733200" cy="682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Futura Bk B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utura Bk B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Futura Bk B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4A49-58EB-46B3-A2E5-4BB7CA554A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ctrTitle"/>
          </p:nvPr>
        </p:nvSpPr>
        <p:spPr>
          <a:xfrm>
            <a:off x="277346" y="2000240"/>
            <a:ext cx="8715375" cy="1184275"/>
          </a:xfrm>
        </p:spPr>
        <p:txBody>
          <a:bodyPr>
            <a:noAutofit/>
          </a:bodyPr>
          <a:lstStyle/>
          <a:p>
            <a:pPr marL="0" lvl="2" algn="ctr">
              <a:spcBef>
                <a:spcPts val="0"/>
              </a:spcBef>
            </a:pPr>
            <a:r>
              <a:rPr lang="tr-TR" dirty="0" smtClean="0">
                <a:solidFill>
                  <a:srgbClr val="C00000"/>
                </a:solidFill>
              </a:rPr>
              <a:t>Basic and General Terms in Metrology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267" name="7 Metin kutusu"/>
          <p:cNvSpPr txBox="1">
            <a:spLocks noChangeArrowheads="1"/>
          </p:cNvSpPr>
          <p:nvPr/>
        </p:nvSpPr>
        <p:spPr bwMode="auto">
          <a:xfrm>
            <a:off x="214282" y="5204612"/>
            <a:ext cx="87154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Enver SADIKOĞLU</a:t>
            </a:r>
          </a:p>
          <a:p>
            <a:pPr algn="ctr"/>
            <a:endParaRPr lang="en-GB" sz="2000" b="1" dirty="0" smtClean="0"/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Workshop on Metrology</a:t>
            </a:r>
          </a:p>
          <a:p>
            <a:pPr algn="ctr">
              <a:spcBef>
                <a:spcPts val="0"/>
              </a:spcBef>
            </a:pPr>
            <a:r>
              <a:rPr lang="tr-TR" sz="1600" b="1" dirty="0" smtClean="0"/>
              <a:t>TÜBİTAK </a:t>
            </a:r>
            <a:r>
              <a:rPr lang="tr-TR" sz="1600" b="1" dirty="0" smtClean="0"/>
              <a:t>UME,</a:t>
            </a:r>
            <a:r>
              <a:rPr lang="en-GB" sz="1600" b="1" dirty="0" smtClean="0"/>
              <a:t> </a:t>
            </a:r>
            <a:r>
              <a:rPr lang="tr-TR" sz="1600" b="1" dirty="0" smtClean="0"/>
              <a:t>Gebze – Kocaeli</a:t>
            </a:r>
          </a:p>
          <a:p>
            <a:pPr algn="ctr">
              <a:spcBef>
                <a:spcPts val="0"/>
              </a:spcBef>
            </a:pPr>
            <a:r>
              <a:rPr lang="en-GB" sz="1600" b="1" dirty="0" smtClean="0"/>
              <a:t> </a:t>
            </a:r>
            <a:r>
              <a:rPr lang="tr-TR" sz="1600" b="1" dirty="0" smtClean="0"/>
              <a:t>May 06-08,</a:t>
            </a:r>
            <a:r>
              <a:rPr lang="en-GB" sz="1600" b="1" dirty="0" smtClean="0">
                <a:latin typeface="Futura Lt BT"/>
              </a:rPr>
              <a:t> 2013</a:t>
            </a:r>
            <a:endParaRPr lang="en-GB" sz="1600" b="1" dirty="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4483" name="Rectangle 3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4484" name="Rectangle 4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4490" name="Text Box 10"/>
          <p:cNvSpPr txBox="1">
            <a:spLocks noChangeArrowheads="1"/>
          </p:cNvSpPr>
          <p:nvPr/>
        </p:nvSpPr>
        <p:spPr bwMode="auto">
          <a:xfrm>
            <a:off x="357158" y="914400"/>
            <a:ext cx="810104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REFERENCE MATERIAL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Material, sufficiently homogeneous and stable regarding one or more properties, used in calibration, in assigment of a value to another material, or in quality assurance</a:t>
            </a:r>
            <a:r>
              <a:rPr lang="tr-TR" sz="2000" b="1" dirty="0">
                <a:latin typeface="Arial" charset="0"/>
              </a:rPr>
              <a:t>.</a:t>
            </a:r>
          </a:p>
        </p:txBody>
      </p:sp>
      <p:sp>
        <p:nvSpPr>
          <p:cNvPr id="404491" name="Text Box 11"/>
          <p:cNvSpPr txBox="1">
            <a:spLocks noChangeArrowheads="1"/>
          </p:cNvSpPr>
          <p:nvPr/>
        </p:nvSpPr>
        <p:spPr bwMode="auto">
          <a:xfrm>
            <a:off x="428596" y="3071810"/>
            <a:ext cx="74676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Examples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Water of stated purity, the dynamic viscosity</a:t>
            </a:r>
          </a:p>
          <a:p>
            <a:pPr algn="just" eaLnBrk="0" hangingPunct="0"/>
            <a:r>
              <a:rPr lang="tr-TR" sz="2200" dirty="0" smtClean="0">
                <a:latin typeface="Futura Bk BT"/>
              </a:rPr>
              <a:t>of which is used to calibrate viscometers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Fish tissue containing a stated mass </a:t>
            </a:r>
          </a:p>
          <a:p>
            <a:pPr algn="just" eaLnBrk="0" hangingPunct="0"/>
            <a:r>
              <a:rPr lang="tr-TR" sz="2200" dirty="0" smtClean="0">
                <a:latin typeface="Futura Bk BT"/>
              </a:rPr>
              <a:t>fraction of a dioxin, used as a calibrator</a:t>
            </a:r>
          </a:p>
        </p:txBody>
      </p:sp>
      <p:pic>
        <p:nvPicPr>
          <p:cNvPr id="404498" name="Picture 18" descr="undefin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714620"/>
            <a:ext cx="1739900" cy="2438400"/>
          </a:xfrm>
          <a:prstGeom prst="rect">
            <a:avLst/>
          </a:prstGeom>
          <a:noFill/>
        </p:spPr>
      </p:pic>
      <p:sp>
        <p:nvSpPr>
          <p:cNvPr id="404503" name="Text Box 23"/>
          <p:cNvSpPr txBox="1">
            <a:spLocks noChangeArrowheads="1"/>
          </p:cNvSpPr>
          <p:nvPr/>
        </p:nvSpPr>
        <p:spPr bwMode="auto">
          <a:xfrm>
            <a:off x="6357950" y="5143512"/>
            <a:ext cx="22860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400" b="1" dirty="0">
                <a:solidFill>
                  <a:srgbClr val="000000"/>
                </a:solidFill>
                <a:latin typeface="Arial" charset="0"/>
              </a:rPr>
              <a:t>NIST’s </a:t>
            </a:r>
            <a:r>
              <a:rPr lang="tr-TR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SRM 4359 Seaweed Radionuclide Standard </a:t>
            </a:r>
            <a:br>
              <a:rPr lang="tr-TR" sz="1400" b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tr-TR" sz="1400" b="1" dirty="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tr-TR" sz="1400" b="1" dirty="0">
                <a:latin typeface="Arial" charset="0"/>
              </a:rPr>
              <a:t>www.nist.gov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2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050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5507" name="Rectangle 205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5513" name="Text Box 2057"/>
          <p:cNvSpPr txBox="1">
            <a:spLocks noChangeArrowheads="1"/>
          </p:cNvSpPr>
          <p:nvPr/>
        </p:nvSpPr>
        <p:spPr bwMode="auto">
          <a:xfrm>
            <a:off x="285720" y="914400"/>
            <a:ext cx="847728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n-GB" sz="2200" b="1" dirty="0" smtClean="0">
                <a:solidFill>
                  <a:srgbClr val="FF0000"/>
                </a:solidFill>
                <a:latin typeface="Futura Bk BT"/>
              </a:rPr>
              <a:t>C</a:t>
            </a:r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ERTIFIED REFERENCE MATERIAL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en-GB" sz="2200" dirty="0" smtClean="0">
                <a:latin typeface="Futura Bk BT"/>
              </a:rPr>
              <a:t>Reference material, accompanied by documentation issued by an authoritative body and referring to valid procedures used to obtain a specified property value with uncertainty and traceability</a:t>
            </a:r>
            <a:r>
              <a:rPr lang="tr-TR" sz="2200" dirty="0" smtClean="0">
                <a:latin typeface="Futura Bk BT"/>
              </a:rPr>
              <a:t>.</a:t>
            </a:r>
            <a:endParaRPr lang="en-GB" sz="2200" dirty="0" smtClean="0">
              <a:latin typeface="Futura Bk BT"/>
            </a:endParaRPr>
          </a:p>
          <a:p>
            <a:pPr algn="just" eaLnBrk="0" hangingPunct="0"/>
            <a:endParaRPr lang="en-GB" sz="2200" dirty="0" smtClean="0">
              <a:latin typeface="Futura Bk BT"/>
            </a:endParaRPr>
          </a:p>
          <a:p>
            <a:pPr algn="just" eaLnBrk="0" hangingPunct="0"/>
            <a:r>
              <a:rPr lang="en-GB" sz="2200" b="1" dirty="0" smtClean="0">
                <a:solidFill>
                  <a:srgbClr val="FF0000"/>
                </a:solidFill>
                <a:latin typeface="Futura Bk BT"/>
              </a:rPr>
              <a:t>Example</a:t>
            </a:r>
            <a:endParaRPr lang="tr-TR" sz="2200" b="1" dirty="0" smtClean="0">
              <a:solidFill>
                <a:srgbClr val="FF0000"/>
              </a:solidFill>
              <a:latin typeface="Futura Bk BT"/>
            </a:endParaRPr>
          </a:p>
          <a:p>
            <a:pPr algn="just" eaLnBrk="0" hangingPunct="0"/>
            <a:endParaRPr lang="en-GB" sz="2200" dirty="0" smtClean="0">
              <a:latin typeface="Futura Bk BT"/>
            </a:endParaRPr>
          </a:p>
          <a:p>
            <a:pPr algn="just" eaLnBrk="0" hangingPunct="0"/>
            <a:r>
              <a:rPr lang="en-GB" sz="2200" dirty="0" smtClean="0">
                <a:latin typeface="Futura Bk BT"/>
              </a:rPr>
              <a:t>Human serum with assigned quantity value for the concentration of cholesterol and associated measurement uncertainty stated in an accompanying certificate, used as calibrator or measurement trueness control material.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0387" name="Rectangle 3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0388" name="Rectangle 4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0392" name="Text Box 8"/>
          <p:cNvSpPr txBox="1">
            <a:spLocks noChangeArrowheads="1"/>
          </p:cNvSpPr>
          <p:nvPr/>
        </p:nvSpPr>
        <p:spPr bwMode="auto">
          <a:xfrm>
            <a:off x="285720" y="914400"/>
            <a:ext cx="87058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n-GB" sz="2000" b="1" dirty="0" smtClean="0">
                <a:solidFill>
                  <a:srgbClr val="FF0000"/>
                </a:solidFill>
                <a:latin typeface="Futura Bk BT"/>
              </a:rPr>
              <a:t>CALIBRATION</a:t>
            </a:r>
            <a:endParaRPr lang="tr-TR" sz="2000" b="1" dirty="0" smtClean="0">
              <a:solidFill>
                <a:srgbClr val="FF0000"/>
              </a:solidFill>
              <a:latin typeface="Futura Bk BT"/>
            </a:endParaRPr>
          </a:p>
          <a:p>
            <a:pPr algn="just" eaLnBrk="0" hangingPunct="0"/>
            <a:endParaRPr lang="en-GB" sz="2000" dirty="0" smtClean="0">
              <a:latin typeface="Futura Bk BT"/>
            </a:endParaRPr>
          </a:p>
          <a:p>
            <a:pPr algn="just" eaLnBrk="0" hangingPunct="0"/>
            <a:r>
              <a:rPr lang="en-GB" sz="2000" dirty="0" smtClean="0">
                <a:latin typeface="Futura Bk BT"/>
              </a:rPr>
              <a:t>Operation, that under specified conditions, in a first step establishes a relation between </a:t>
            </a:r>
            <a:r>
              <a:rPr lang="en-GB" sz="2000" b="1" dirty="0" smtClean="0">
                <a:solidFill>
                  <a:srgbClr val="FF0000"/>
                </a:solidFill>
                <a:latin typeface="Futura Bk BT"/>
              </a:rPr>
              <a:t>the quantity values with measurement uncertainties provided by measurement standards </a:t>
            </a:r>
            <a:r>
              <a:rPr lang="en-GB" sz="2000" dirty="0" smtClean="0">
                <a:latin typeface="Futura Bk BT"/>
              </a:rPr>
              <a:t>and corresponding indications with associated uncertainties and, in a second step, </a:t>
            </a:r>
            <a:r>
              <a:rPr lang="en-GB" sz="2000" b="1" dirty="0" smtClean="0">
                <a:solidFill>
                  <a:srgbClr val="FF0000"/>
                </a:solidFill>
                <a:latin typeface="Futura Bk BT"/>
              </a:rPr>
              <a:t>uses this information to establish a relation for obtaining a measurement result from an indication</a:t>
            </a:r>
            <a:r>
              <a:rPr lang="en-GB" sz="2000" dirty="0" smtClean="0">
                <a:latin typeface="Futura Bk BT"/>
              </a:rPr>
              <a:t>.</a:t>
            </a:r>
          </a:p>
          <a:p>
            <a:pPr algn="just" eaLnBrk="0" hangingPunct="0"/>
            <a:endParaRPr lang="tr-TR" sz="2000" dirty="0" smtClean="0">
              <a:latin typeface="Futura Bk BT"/>
            </a:endParaRPr>
          </a:p>
          <a:p>
            <a:pPr algn="just" eaLnBrk="0" hangingPunct="0"/>
            <a:r>
              <a:rPr lang="en-GB" sz="2000" b="1" dirty="0" smtClean="0">
                <a:solidFill>
                  <a:srgbClr val="FF0000"/>
                </a:solidFill>
                <a:latin typeface="Futura Bk BT"/>
              </a:rPr>
              <a:t>Notes:</a:t>
            </a:r>
          </a:p>
          <a:p>
            <a:pPr algn="just" eaLnBrk="0" hangingPunct="0"/>
            <a:endParaRPr lang="tr-TR" sz="2000" dirty="0" smtClean="0">
              <a:latin typeface="Futura Bk BT"/>
            </a:endParaRPr>
          </a:p>
          <a:p>
            <a:pPr algn="just" eaLnBrk="0" hangingPunct="0"/>
            <a:r>
              <a:rPr lang="en-GB" sz="2000" dirty="0" smtClean="0">
                <a:latin typeface="Futura Bk BT"/>
              </a:rPr>
              <a:t>A calibration may be expressed by a statement, calibration function, calibration diagram, calibration curve, or calibration table. In some cases it may consist of an additive or multiplicative correction of the indication with associated uncertainty.</a:t>
            </a:r>
          </a:p>
          <a:p>
            <a:pPr algn="just" eaLnBrk="0" hangingPunct="0"/>
            <a:endParaRPr lang="en-GB" sz="2000" dirty="0" smtClean="0">
              <a:latin typeface="Futura Bk BT"/>
            </a:endParaRPr>
          </a:p>
          <a:p>
            <a:pPr algn="just" eaLnBrk="0" hangingPunct="0"/>
            <a:r>
              <a:rPr lang="en-GB" sz="2000" dirty="0" smtClean="0">
                <a:latin typeface="Futura Bk BT"/>
              </a:rPr>
              <a:t>Calibration should not be confused with adjustment of a measuring system, often mistakenly called “self-calibration”, nor with verification.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1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6052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6053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6054" name="Text Box 6"/>
          <p:cNvSpPr txBox="1">
            <a:spLocks noChangeArrowheads="1"/>
          </p:cNvSpPr>
          <p:nvPr/>
        </p:nvSpPr>
        <p:spPr bwMode="auto">
          <a:xfrm>
            <a:off x="285721" y="1557338"/>
            <a:ext cx="853601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 smtClean="0">
                <a:solidFill>
                  <a:srgbClr val="FF0000"/>
                </a:solidFill>
                <a:latin typeface="Futura Bk BT"/>
              </a:rPr>
              <a:t>TRACEABILITY</a:t>
            </a: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Property of a measurement result whereby the result can be related to a stated reference through a documented unbroken chain of calibrations, each contributing to the measurement uncertainty</a:t>
            </a:r>
          </a:p>
          <a:p>
            <a:pPr algn="just">
              <a:spcBef>
                <a:spcPct val="50000"/>
              </a:spcBef>
            </a:pPr>
            <a:endParaRPr lang="tr-TR" sz="2400" dirty="0" smtClean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Metrological traceability requires an established calibration hierarchy.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Text Box 2"/>
          <p:cNvSpPr txBox="1">
            <a:spLocks noChangeArrowheads="1"/>
          </p:cNvSpPr>
          <p:nvPr/>
        </p:nvSpPr>
        <p:spPr bwMode="auto">
          <a:xfrm>
            <a:off x="150628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Traceability</a:t>
            </a:r>
          </a:p>
        </p:txBody>
      </p:sp>
      <p:sp>
        <p:nvSpPr>
          <p:cNvPr id="406531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6532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6533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6556" name="Text Box 28"/>
          <p:cNvSpPr txBox="1">
            <a:spLocks noChangeArrowheads="1"/>
          </p:cNvSpPr>
          <p:nvPr/>
        </p:nvSpPr>
        <p:spPr bwMode="auto">
          <a:xfrm>
            <a:off x="571472" y="1142984"/>
            <a:ext cx="81153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The result of a measurement is traceable to specified reference standard</a:t>
            </a:r>
          </a:p>
          <a:p>
            <a:pPr algn="just">
              <a:spcBef>
                <a:spcPct val="50000"/>
              </a:spcBef>
            </a:pPr>
            <a:endParaRPr lang="tr-TR" sz="2400" dirty="0" smtClean="0">
              <a:latin typeface="Futura Bk BT"/>
            </a:endParaRP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tr-TR" sz="2400" dirty="0" smtClean="0">
                <a:latin typeface="Futura Bk BT"/>
              </a:rPr>
              <a:t> 	</a:t>
            </a:r>
            <a:r>
              <a:rPr lang="tr-TR" sz="2400" dirty="0" smtClean="0">
                <a:solidFill>
                  <a:srgbClr val="FF0000"/>
                </a:solidFill>
                <a:latin typeface="Futura Bk BT"/>
              </a:rPr>
              <a:t>if the result is related to that standard through an 	unbroken chain of comparison (calibration)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tr-TR" sz="2400" dirty="0" smtClean="0">
                <a:latin typeface="Futura Bk BT"/>
              </a:rPr>
              <a:t> 	</a:t>
            </a:r>
            <a:r>
              <a:rPr lang="tr-TR" sz="2400" dirty="0" smtClean="0">
                <a:solidFill>
                  <a:srgbClr val="0070C0"/>
                </a:solidFill>
                <a:latin typeface="Futura Bk BT"/>
              </a:rPr>
              <a:t>all having stated uncertainties</a:t>
            </a:r>
            <a:endParaRPr lang="en-US" sz="2400" dirty="0" smtClean="0">
              <a:solidFill>
                <a:srgbClr val="0070C0"/>
              </a:solidFill>
              <a:latin typeface="Futura Bk BT"/>
            </a:endParaRP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5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7556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7557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7558" name="Text Box 6"/>
          <p:cNvSpPr txBox="1">
            <a:spLocks noChangeArrowheads="1"/>
          </p:cNvSpPr>
          <p:nvPr/>
        </p:nvSpPr>
        <p:spPr bwMode="auto">
          <a:xfrm>
            <a:off x="357158" y="1142984"/>
            <a:ext cx="828680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Can we calibrate hand tools with reference to the speed of light ?</a:t>
            </a:r>
          </a:p>
          <a:p>
            <a:pPr algn="just">
              <a:spcBef>
                <a:spcPct val="50000"/>
              </a:spcBef>
            </a:pPr>
            <a:endParaRPr lang="tr-TR" sz="2400" dirty="0" smtClean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Yes,</a:t>
            </a: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Use transfer standards which are traceable...</a:t>
            </a:r>
          </a:p>
        </p:txBody>
      </p:sp>
      <p:graphicFrame>
        <p:nvGraphicFramePr>
          <p:cNvPr id="415744" name="Object 0"/>
          <p:cNvGraphicFramePr>
            <a:graphicFrameLocks noChangeAspect="1"/>
          </p:cNvGraphicFramePr>
          <p:nvPr/>
        </p:nvGraphicFramePr>
        <p:xfrm>
          <a:off x="5715008" y="4000504"/>
          <a:ext cx="1960563" cy="2160587"/>
        </p:xfrm>
        <a:graphic>
          <a:graphicData uri="http://schemas.openxmlformats.org/presentationml/2006/ole">
            <p:oleObj spid="_x0000_s1026" name="Bitmap Image" r:id="rId3" imgW="3095238" imgH="3409524" progId="PBrush">
              <p:embed/>
            </p:oleObj>
          </a:graphicData>
        </a:graphic>
      </p:graphicFrame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tr-TR" sz="1200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50628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Traceability</a:t>
            </a:r>
          </a:p>
        </p:txBody>
      </p:sp>
      <p:pic>
        <p:nvPicPr>
          <p:cNvPr id="11" name="Picture 6" descr="fuzimage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000504"/>
            <a:ext cx="15541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1" name="Rectangle 1027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11652" name="Rectangle 1028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11653" name="Rectangle 1029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11654" name="Text Box 1030"/>
          <p:cNvSpPr txBox="1">
            <a:spLocks noChangeArrowheads="1"/>
          </p:cNvSpPr>
          <p:nvPr/>
        </p:nvSpPr>
        <p:spPr bwMode="auto">
          <a:xfrm>
            <a:off x="500034" y="1643050"/>
            <a:ext cx="80010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Definition				c=299 792 458 m/s</a:t>
            </a: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Realisation/Representation	Iodine Spectrum</a:t>
            </a: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Primary Standard			He-Ne Laser</a:t>
            </a:r>
          </a:p>
          <a:p>
            <a:pPr algn="just">
              <a:spcBef>
                <a:spcPct val="50000"/>
              </a:spcBef>
            </a:pPr>
            <a:r>
              <a:rPr lang="tr-TR" sz="2400" dirty="0" smtClean="0">
                <a:latin typeface="Futura Bk BT"/>
              </a:rPr>
              <a:t>Reference Standard			Gauge blocks</a:t>
            </a: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tr-TR" sz="1200" dirty="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50628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Traceability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5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12676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12677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12678" name="Text Box 6"/>
          <p:cNvSpPr txBox="1">
            <a:spLocks noChangeArrowheads="1"/>
          </p:cNvSpPr>
          <p:nvPr/>
        </p:nvSpPr>
        <p:spPr bwMode="auto">
          <a:xfrm>
            <a:off x="428596" y="1285860"/>
            <a:ext cx="828680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Example of traceability chain</a:t>
            </a:r>
          </a:p>
          <a:p>
            <a:pPr algn="just">
              <a:spcBef>
                <a:spcPct val="50000"/>
              </a:spcBef>
            </a:pPr>
            <a:endParaRPr lang="tr-TR" sz="1600" dirty="0">
              <a:latin typeface="Futura Bk BT"/>
            </a:endParaRP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Gauge </a:t>
            </a:r>
            <a:r>
              <a:rPr lang="tr-TR" sz="2400" dirty="0">
                <a:latin typeface="Futura Bk BT"/>
              </a:rPr>
              <a:t>block interferometer</a:t>
            </a: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Interferometric </a:t>
            </a:r>
            <a:r>
              <a:rPr lang="tr-TR" sz="2400" dirty="0">
                <a:latin typeface="Futura Bk BT"/>
              </a:rPr>
              <a:t>calibration of grade 00</a:t>
            </a: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Comparator</a:t>
            </a:r>
            <a:endParaRPr lang="tr-TR" sz="2400" dirty="0">
              <a:latin typeface="Futura Bk BT"/>
            </a:endParaRP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Mechanical </a:t>
            </a:r>
            <a:r>
              <a:rPr lang="tr-TR" sz="2400" dirty="0">
                <a:latin typeface="Futura Bk BT"/>
              </a:rPr>
              <a:t>comparison against grade 00</a:t>
            </a: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Comparator</a:t>
            </a:r>
            <a:endParaRPr lang="tr-TR" sz="2400" dirty="0">
              <a:latin typeface="Futura Bk BT"/>
            </a:endParaRP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Mechanical </a:t>
            </a:r>
            <a:r>
              <a:rPr lang="tr-TR" sz="2400" dirty="0">
                <a:latin typeface="Futura Bk BT"/>
              </a:rPr>
              <a:t>comparison against grade 0</a:t>
            </a:r>
          </a:p>
          <a:p>
            <a:pPr algn="just">
              <a:spcBef>
                <a:spcPct val="50000"/>
              </a:spcBef>
              <a:buFont typeface="Arial" pitchFamily="34" charset="0"/>
              <a:buChar char="•"/>
              <a:tabLst>
                <a:tab pos="361950" algn="l"/>
              </a:tabLst>
            </a:pPr>
            <a:r>
              <a:rPr lang="tr-TR" sz="2400" dirty="0" smtClean="0">
                <a:latin typeface="Futura Bk BT"/>
              </a:rPr>
              <a:t> 	Hand </a:t>
            </a:r>
            <a:r>
              <a:rPr lang="tr-TR" sz="2400" dirty="0">
                <a:latin typeface="Futura Bk BT"/>
              </a:rPr>
              <a:t>tool</a:t>
            </a: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tr-TR" sz="1200" dirty="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50628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Traceability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71472" y="1285860"/>
          <a:ext cx="7883525" cy="5187950"/>
        </p:xfrm>
        <a:graphic>
          <a:graphicData uri="http://schemas.openxmlformats.org/presentationml/2006/ole">
            <p:oleObj spid="_x0000_s73730" name="VISIO" r:id="rId3" imgW="6941520" imgH="4561920" progId="">
              <p:embed/>
            </p:oleObj>
          </a:graphicData>
        </a:graphic>
      </p:graphicFrame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071563" y="4500563"/>
            <a:ext cx="1428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 b="1"/>
              <a:t>U=5</a:t>
            </a:r>
            <a:r>
              <a:rPr lang="tr-TR" sz="800" b="1"/>
              <a:t>•</a:t>
            </a:r>
            <a:r>
              <a:rPr lang="tr-TR" sz="1400" b="1"/>
              <a:t>10</a:t>
            </a:r>
            <a:r>
              <a:rPr lang="tr-TR" sz="1400" b="1" baseline="30000"/>
              <a:t>-11</a:t>
            </a:r>
            <a:r>
              <a:rPr lang="tr-TR" sz="1400" b="1"/>
              <a:t> x L</a:t>
            </a:r>
          </a:p>
          <a:p>
            <a:endParaRPr lang="tr-TR" sz="1400" b="1"/>
          </a:p>
          <a:p>
            <a:r>
              <a:rPr lang="tr-TR" sz="1400" b="1"/>
              <a:t>U= 0.005 nm </a:t>
            </a:r>
          </a:p>
          <a:p>
            <a:r>
              <a:rPr lang="tr-TR" sz="1400" b="1"/>
              <a:t>for L=100 mm</a:t>
            </a:r>
            <a:endParaRPr lang="en-GB" sz="1400" b="1"/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2771775" y="5734050"/>
            <a:ext cx="172878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400" b="1"/>
              <a:t>U= 30 nm </a:t>
            </a:r>
          </a:p>
          <a:p>
            <a:pPr algn="ctr"/>
            <a:r>
              <a:rPr lang="tr-TR" sz="1400" b="1"/>
              <a:t>for L=100 mm</a:t>
            </a:r>
            <a:endParaRPr lang="en-GB" sz="1400" b="1"/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4932363" y="5734050"/>
            <a:ext cx="13684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 b="1"/>
              <a:t>U= 100 nm </a:t>
            </a:r>
          </a:p>
          <a:p>
            <a:r>
              <a:rPr lang="tr-TR" sz="1400" b="1"/>
              <a:t>for L=100 mm</a:t>
            </a:r>
            <a:endParaRPr lang="en-GB" sz="1400" b="1"/>
          </a:p>
        </p:txBody>
      </p:sp>
      <p:sp>
        <p:nvSpPr>
          <p:cNvPr id="2055" name="TextBox 5"/>
          <p:cNvSpPr txBox="1">
            <a:spLocks noChangeArrowheads="1"/>
          </p:cNvSpPr>
          <p:nvPr/>
        </p:nvSpPr>
        <p:spPr bwMode="auto">
          <a:xfrm>
            <a:off x="7578166" y="2133600"/>
            <a:ext cx="1079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 dirty="0"/>
              <a:t>U= 1000 nm </a:t>
            </a:r>
          </a:p>
        </p:txBody>
      </p:sp>
      <p:sp>
        <p:nvSpPr>
          <p:cNvPr id="2056" name="TextBox 5"/>
          <p:cNvSpPr txBox="1">
            <a:spLocks noChangeArrowheads="1"/>
          </p:cNvSpPr>
          <p:nvPr/>
        </p:nvSpPr>
        <p:spPr bwMode="auto">
          <a:xfrm>
            <a:off x="7330564" y="3865345"/>
            <a:ext cx="13319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 dirty="0"/>
              <a:t>U= 50 000 nm </a:t>
            </a:r>
          </a:p>
        </p:txBody>
      </p:sp>
      <p:sp>
        <p:nvSpPr>
          <p:cNvPr id="2057" name="TextBox 5"/>
          <p:cNvSpPr txBox="1">
            <a:spLocks noChangeArrowheads="1"/>
          </p:cNvSpPr>
          <p:nvPr/>
        </p:nvSpPr>
        <p:spPr bwMode="auto">
          <a:xfrm>
            <a:off x="7380288" y="6453188"/>
            <a:ext cx="13319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/>
              <a:t>U= 50 000 nm </a:t>
            </a:r>
          </a:p>
        </p:txBody>
      </p:sp>
      <p:sp>
        <p:nvSpPr>
          <p:cNvPr id="2058" name="11 Başlık"/>
          <p:cNvSpPr>
            <a:spLocks noGrp="1"/>
          </p:cNvSpPr>
          <p:nvPr>
            <p:ph type="title"/>
          </p:nvPr>
        </p:nvSpPr>
        <p:spPr>
          <a:xfrm>
            <a:off x="15875" y="0"/>
            <a:ext cx="7777163" cy="706438"/>
          </a:xfrm>
        </p:spPr>
        <p:txBody>
          <a:bodyPr/>
          <a:lstStyle/>
          <a:p>
            <a:r>
              <a:rPr lang="en-US" b="0" dirty="0" smtClean="0">
                <a:latin typeface="Futura Bk BT"/>
              </a:rPr>
              <a:t>Example of Traceability </a:t>
            </a:r>
          </a:p>
        </p:txBody>
      </p:sp>
      <p:sp>
        <p:nvSpPr>
          <p:cNvPr id="2059" name="12 Metin kutusu"/>
          <p:cNvSpPr txBox="1">
            <a:spLocks noChangeArrowheads="1"/>
          </p:cNvSpPr>
          <p:nvPr/>
        </p:nvSpPr>
        <p:spPr bwMode="auto">
          <a:xfrm>
            <a:off x="214282" y="857232"/>
            <a:ext cx="3714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Dimensional measurements</a:t>
            </a:r>
          </a:p>
        </p:txBody>
      </p:sp>
      <p:sp>
        <p:nvSpPr>
          <p:cNvPr id="12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tr-TR" sz="1200" dirty="0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5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7076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7077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714480" y="1357298"/>
            <a:ext cx="5715040" cy="4714908"/>
            <a:chOff x="576" y="528"/>
            <a:chExt cx="3840" cy="3456"/>
          </a:xfrm>
        </p:grpSpPr>
        <p:sp>
          <p:nvSpPr>
            <p:cNvPr id="387079" name="Rectangle 7"/>
            <p:cNvSpPr>
              <a:spLocks noChangeArrowheads="1"/>
            </p:cNvSpPr>
            <p:nvPr/>
          </p:nvSpPr>
          <p:spPr bwMode="auto">
            <a:xfrm>
              <a:off x="2010" y="536"/>
              <a:ext cx="2406" cy="856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80" name="Rectangle 8"/>
            <p:cNvSpPr>
              <a:spLocks noChangeArrowheads="1"/>
            </p:cNvSpPr>
            <p:nvPr/>
          </p:nvSpPr>
          <p:spPr bwMode="auto">
            <a:xfrm>
              <a:off x="2010" y="1392"/>
              <a:ext cx="2406" cy="1008"/>
            </a:xfrm>
            <a:prstGeom prst="rect">
              <a:avLst/>
            </a:prstGeom>
            <a:gradFill rotWithShape="0">
              <a:gsLst>
                <a:gs pos="0">
                  <a:srgbClr val="33CCCC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81" name="Rectangle 9"/>
            <p:cNvSpPr>
              <a:spLocks noChangeArrowheads="1"/>
            </p:cNvSpPr>
            <p:nvPr/>
          </p:nvSpPr>
          <p:spPr bwMode="auto">
            <a:xfrm>
              <a:off x="2010" y="2400"/>
              <a:ext cx="2406" cy="1584"/>
            </a:xfrm>
            <a:prstGeom prst="rect">
              <a:avLst/>
            </a:prstGeom>
            <a:gradFill rotWithShape="0">
              <a:gsLst>
                <a:gs pos="0">
                  <a:srgbClr val="00FFF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82" name="Text Box 10"/>
            <p:cNvSpPr txBox="1">
              <a:spLocks noChangeArrowheads="1"/>
            </p:cNvSpPr>
            <p:nvPr/>
          </p:nvSpPr>
          <p:spPr bwMode="auto">
            <a:xfrm>
              <a:off x="2581" y="600"/>
              <a:ext cx="1229" cy="27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600" b="1" dirty="0">
                  <a:latin typeface="Futura Bk BT"/>
                </a:rPr>
                <a:t>SI Units</a:t>
              </a:r>
            </a:p>
          </p:txBody>
        </p:sp>
        <p:sp>
          <p:nvSpPr>
            <p:cNvPr id="387083" name="Text Box 11"/>
            <p:cNvSpPr txBox="1">
              <a:spLocks noChangeArrowheads="1"/>
            </p:cNvSpPr>
            <p:nvPr/>
          </p:nvSpPr>
          <p:spPr bwMode="auto">
            <a:xfrm>
              <a:off x="2574" y="1008"/>
              <a:ext cx="1228" cy="2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600" b="1" dirty="0">
                  <a:latin typeface="Futura Bk BT"/>
                </a:rPr>
                <a:t>BIPM</a:t>
              </a:r>
            </a:p>
          </p:txBody>
        </p:sp>
        <p:sp>
          <p:nvSpPr>
            <p:cNvPr id="387084" name="Text Box 12"/>
            <p:cNvSpPr txBox="1">
              <a:spLocks noChangeArrowheads="1"/>
            </p:cNvSpPr>
            <p:nvPr/>
          </p:nvSpPr>
          <p:spPr bwMode="auto">
            <a:xfrm>
              <a:off x="2574" y="1504"/>
              <a:ext cx="1228" cy="24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400" b="1">
                  <a:latin typeface="Arial" charset="0"/>
                </a:rPr>
                <a:t>NMI</a:t>
              </a:r>
            </a:p>
          </p:txBody>
        </p:sp>
        <p:sp>
          <p:nvSpPr>
            <p:cNvPr id="387085" name="Text Box 13"/>
            <p:cNvSpPr txBox="1">
              <a:spLocks noChangeArrowheads="1"/>
            </p:cNvSpPr>
            <p:nvPr/>
          </p:nvSpPr>
          <p:spPr bwMode="auto">
            <a:xfrm>
              <a:off x="2574" y="1903"/>
              <a:ext cx="1228" cy="3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Calibration Laboratories</a:t>
              </a:r>
            </a:p>
          </p:txBody>
        </p:sp>
        <p:sp>
          <p:nvSpPr>
            <p:cNvPr id="387086" name="Text Box 14"/>
            <p:cNvSpPr txBox="1">
              <a:spLocks noChangeArrowheads="1"/>
            </p:cNvSpPr>
            <p:nvPr/>
          </p:nvSpPr>
          <p:spPr bwMode="auto">
            <a:xfrm>
              <a:off x="2574" y="2472"/>
              <a:ext cx="1228" cy="3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Factory Metrology Service</a:t>
              </a:r>
            </a:p>
          </p:txBody>
        </p:sp>
        <p:sp>
          <p:nvSpPr>
            <p:cNvPr id="387087" name="Text Box 15"/>
            <p:cNvSpPr txBox="1">
              <a:spLocks noChangeArrowheads="1"/>
            </p:cNvSpPr>
            <p:nvPr/>
          </p:nvSpPr>
          <p:spPr bwMode="auto">
            <a:xfrm>
              <a:off x="2574" y="3008"/>
              <a:ext cx="1228" cy="3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Measurement Instruments</a:t>
              </a:r>
            </a:p>
          </p:txBody>
        </p:sp>
        <p:sp>
          <p:nvSpPr>
            <p:cNvPr id="387088" name="Line 16"/>
            <p:cNvSpPr>
              <a:spLocks noChangeShapeType="1"/>
            </p:cNvSpPr>
            <p:nvPr/>
          </p:nvSpPr>
          <p:spPr bwMode="auto">
            <a:xfrm>
              <a:off x="576" y="1392"/>
              <a:ext cx="14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87089" name="Line 17"/>
            <p:cNvSpPr>
              <a:spLocks noChangeShapeType="1"/>
            </p:cNvSpPr>
            <p:nvPr/>
          </p:nvSpPr>
          <p:spPr bwMode="auto">
            <a:xfrm>
              <a:off x="585" y="2400"/>
              <a:ext cx="14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387090" name="Text Box 18"/>
            <p:cNvSpPr txBox="1">
              <a:spLocks noChangeArrowheads="1"/>
            </p:cNvSpPr>
            <p:nvPr/>
          </p:nvSpPr>
          <p:spPr bwMode="auto">
            <a:xfrm>
              <a:off x="576" y="2592"/>
              <a:ext cx="1075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600" b="1" dirty="0">
                  <a:latin typeface="Futura Bk BT"/>
                </a:rPr>
                <a:t>Producer</a:t>
              </a:r>
            </a:p>
          </p:txBody>
        </p:sp>
        <p:sp>
          <p:nvSpPr>
            <p:cNvPr id="387091" name="Text Box 19"/>
            <p:cNvSpPr txBox="1">
              <a:spLocks noChangeArrowheads="1"/>
            </p:cNvSpPr>
            <p:nvPr/>
          </p:nvSpPr>
          <p:spPr bwMode="auto">
            <a:xfrm>
              <a:off x="576" y="1584"/>
              <a:ext cx="1075" cy="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600" b="1" dirty="0">
                  <a:latin typeface="Futura Bk BT"/>
                </a:rPr>
                <a:t>National Level</a:t>
              </a:r>
            </a:p>
          </p:txBody>
        </p:sp>
        <p:sp>
          <p:nvSpPr>
            <p:cNvPr id="387092" name="Text Box 20"/>
            <p:cNvSpPr txBox="1">
              <a:spLocks noChangeArrowheads="1"/>
            </p:cNvSpPr>
            <p:nvPr/>
          </p:nvSpPr>
          <p:spPr bwMode="auto">
            <a:xfrm>
              <a:off x="627" y="528"/>
              <a:ext cx="1280" cy="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600" b="1" dirty="0">
                  <a:latin typeface="Futura Bk BT"/>
                </a:rPr>
                <a:t>International Level</a:t>
              </a:r>
            </a:p>
          </p:txBody>
        </p:sp>
        <p:sp>
          <p:nvSpPr>
            <p:cNvPr id="387093" name="Text Box 21"/>
            <p:cNvSpPr txBox="1">
              <a:spLocks noChangeArrowheads="1"/>
            </p:cNvSpPr>
            <p:nvPr/>
          </p:nvSpPr>
          <p:spPr bwMode="auto">
            <a:xfrm>
              <a:off x="2574" y="3536"/>
              <a:ext cx="1228" cy="36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Product Subjected to Test</a:t>
              </a:r>
            </a:p>
          </p:txBody>
        </p:sp>
        <p:sp>
          <p:nvSpPr>
            <p:cNvPr id="387094" name="AutoShape 22"/>
            <p:cNvSpPr>
              <a:spLocks noChangeArrowheads="1"/>
            </p:cNvSpPr>
            <p:nvPr/>
          </p:nvSpPr>
          <p:spPr bwMode="auto">
            <a:xfrm>
              <a:off x="3085" y="864"/>
              <a:ext cx="153" cy="144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95" name="AutoShape 23"/>
            <p:cNvSpPr>
              <a:spLocks noChangeArrowheads="1"/>
            </p:cNvSpPr>
            <p:nvPr/>
          </p:nvSpPr>
          <p:spPr bwMode="auto">
            <a:xfrm>
              <a:off x="3093" y="1264"/>
              <a:ext cx="154" cy="240"/>
            </a:xfrm>
            <a:prstGeom prst="downArrow">
              <a:avLst>
                <a:gd name="adj1" fmla="val 50000"/>
                <a:gd name="adj2" fmla="val 38961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96" name="AutoShape 24"/>
            <p:cNvSpPr>
              <a:spLocks noChangeArrowheads="1"/>
            </p:cNvSpPr>
            <p:nvPr/>
          </p:nvSpPr>
          <p:spPr bwMode="auto">
            <a:xfrm>
              <a:off x="3085" y="1760"/>
              <a:ext cx="153" cy="144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97" name="AutoShape 25"/>
            <p:cNvSpPr>
              <a:spLocks noChangeArrowheads="1"/>
            </p:cNvSpPr>
            <p:nvPr/>
          </p:nvSpPr>
          <p:spPr bwMode="auto">
            <a:xfrm>
              <a:off x="3085" y="2848"/>
              <a:ext cx="153" cy="144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98" name="AutoShape 26"/>
            <p:cNvSpPr>
              <a:spLocks noChangeArrowheads="1"/>
            </p:cNvSpPr>
            <p:nvPr/>
          </p:nvSpPr>
          <p:spPr bwMode="auto">
            <a:xfrm>
              <a:off x="3085" y="2280"/>
              <a:ext cx="153" cy="192"/>
            </a:xfrm>
            <a:prstGeom prst="downArrow">
              <a:avLst>
                <a:gd name="adj1" fmla="val 50000"/>
                <a:gd name="adj2" fmla="val 31373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7099" name="AutoShape 27"/>
            <p:cNvSpPr>
              <a:spLocks noChangeArrowheads="1"/>
            </p:cNvSpPr>
            <p:nvPr/>
          </p:nvSpPr>
          <p:spPr bwMode="auto">
            <a:xfrm>
              <a:off x="3085" y="3384"/>
              <a:ext cx="153" cy="144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GB" sz="2400">
                <a:latin typeface="Futura Bk BT"/>
              </a:endParaRPr>
            </a:p>
          </p:txBody>
        </p:sp>
      </p:grpSp>
      <p:sp>
        <p:nvSpPr>
          <p:cNvPr id="2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tr-TR" sz="1200" dirty="0"/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150628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Traceability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2928" y="0"/>
            <a:ext cx="7776864" cy="706090"/>
          </a:xfrm>
        </p:spPr>
        <p:txBody>
          <a:bodyPr/>
          <a:lstStyle/>
          <a:p>
            <a:r>
              <a:rPr lang="tr-TR" b="0" dirty="0" smtClean="0"/>
              <a:t>Contents</a:t>
            </a:r>
            <a:endParaRPr lang="tr-TR" b="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052736"/>
            <a:ext cx="8143880" cy="507342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International Vocabulary on Metrology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Measurement Standards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Traceability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Accuracy, precision and uncertainty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20000"/>
            </a:pPr>
            <a:r>
              <a:rPr lang="tr-TR" sz="2400" dirty="0" smtClean="0"/>
              <a:t>Calibration, verification and testing</a:t>
            </a:r>
            <a:endParaRPr lang="en-US" sz="2400" dirty="0" smtClean="0"/>
          </a:p>
        </p:txBody>
      </p:sp>
      <p:sp>
        <p:nvSpPr>
          <p:cNvPr id="5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tr-TR" sz="1200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9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8100" name="Text Box 4"/>
          <p:cNvSpPr txBox="1">
            <a:spLocks noChangeArrowheads="1"/>
          </p:cNvSpPr>
          <p:nvPr/>
        </p:nvSpPr>
        <p:spPr bwMode="auto">
          <a:xfrm>
            <a:off x="357158" y="1000108"/>
            <a:ext cx="8393141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MEASUREMENT</a:t>
            </a:r>
          </a:p>
          <a:p>
            <a:pPr algn="just">
              <a:spcBef>
                <a:spcPct val="50000"/>
              </a:spcBef>
            </a:pPr>
            <a:r>
              <a:rPr lang="tr-TR" sz="2400" dirty="0">
                <a:latin typeface="Futura Bk BT"/>
              </a:rPr>
              <a:t>Process of experimentally obtaining one or more quantity values that can be attributed to a quantity.</a:t>
            </a:r>
          </a:p>
          <a:p>
            <a:pPr algn="just">
              <a:spcBef>
                <a:spcPct val="50000"/>
              </a:spcBef>
            </a:pPr>
            <a:endParaRPr lang="tr-TR" sz="24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endParaRPr lang="tr-TR" sz="2000" b="1" dirty="0">
              <a:latin typeface="Arial" charset="0"/>
            </a:endParaRPr>
          </a:p>
        </p:txBody>
      </p:sp>
      <p:sp>
        <p:nvSpPr>
          <p:cNvPr id="388101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8102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041400" y="3124200"/>
            <a:ext cx="7767638" cy="2362200"/>
            <a:chOff x="672" y="1728"/>
            <a:chExt cx="4848" cy="1192"/>
          </a:xfrm>
        </p:grpSpPr>
        <p:sp>
          <p:nvSpPr>
            <p:cNvPr id="388104" name="Rectangle 8"/>
            <p:cNvSpPr>
              <a:spLocks noChangeArrowheads="1"/>
            </p:cNvSpPr>
            <p:nvPr/>
          </p:nvSpPr>
          <p:spPr bwMode="auto">
            <a:xfrm>
              <a:off x="672" y="1728"/>
              <a:ext cx="1118" cy="3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Determination of </a:t>
              </a:r>
            </a:p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measurement object</a:t>
              </a:r>
            </a:p>
          </p:txBody>
        </p:sp>
        <p:sp>
          <p:nvSpPr>
            <p:cNvPr id="388105" name="Line 9"/>
            <p:cNvSpPr>
              <a:spLocks noChangeShapeType="1"/>
            </p:cNvSpPr>
            <p:nvPr/>
          </p:nvSpPr>
          <p:spPr bwMode="auto">
            <a:xfrm>
              <a:off x="1797" y="1916"/>
              <a:ext cx="340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8106" name="Rectangle 10"/>
            <p:cNvSpPr>
              <a:spLocks noChangeArrowheads="1"/>
            </p:cNvSpPr>
            <p:nvPr/>
          </p:nvSpPr>
          <p:spPr bwMode="auto">
            <a:xfrm>
              <a:off x="2144" y="1728"/>
              <a:ext cx="1248" cy="3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Determination of </a:t>
              </a:r>
            </a:p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measurement quantity</a:t>
              </a:r>
            </a:p>
          </p:txBody>
        </p:sp>
        <p:sp>
          <p:nvSpPr>
            <p:cNvPr id="388107" name="Line 11"/>
            <p:cNvSpPr>
              <a:spLocks noChangeShapeType="1"/>
            </p:cNvSpPr>
            <p:nvPr/>
          </p:nvSpPr>
          <p:spPr bwMode="auto">
            <a:xfrm>
              <a:off x="3399" y="1868"/>
              <a:ext cx="426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8108" name="Rectangle 12"/>
            <p:cNvSpPr>
              <a:spLocks noChangeArrowheads="1"/>
            </p:cNvSpPr>
            <p:nvPr/>
          </p:nvSpPr>
          <p:spPr bwMode="auto">
            <a:xfrm>
              <a:off x="3832" y="1728"/>
              <a:ext cx="1335" cy="3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Choosing a measurement </a:t>
              </a:r>
            </a:p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method</a:t>
              </a:r>
            </a:p>
          </p:txBody>
        </p:sp>
        <p:sp>
          <p:nvSpPr>
            <p:cNvPr id="388109" name="Line 13"/>
            <p:cNvSpPr>
              <a:spLocks noChangeShapeType="1"/>
            </p:cNvSpPr>
            <p:nvPr/>
          </p:nvSpPr>
          <p:spPr bwMode="auto">
            <a:xfrm>
              <a:off x="5184" y="1872"/>
              <a:ext cx="336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8110" name="Line 14"/>
            <p:cNvSpPr>
              <a:spLocks noChangeShapeType="1"/>
            </p:cNvSpPr>
            <p:nvPr/>
          </p:nvSpPr>
          <p:spPr bwMode="auto">
            <a:xfrm flipH="1">
              <a:off x="5136" y="2640"/>
              <a:ext cx="384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8111" name="Rectangle 15"/>
            <p:cNvSpPr>
              <a:spLocks noChangeArrowheads="1"/>
            </p:cNvSpPr>
            <p:nvPr/>
          </p:nvSpPr>
          <p:spPr bwMode="auto">
            <a:xfrm>
              <a:off x="3832" y="2352"/>
              <a:ext cx="1304" cy="5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Construction of </a:t>
              </a:r>
            </a:p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a measurement set-up</a:t>
              </a:r>
            </a:p>
          </p:txBody>
        </p:sp>
        <p:sp>
          <p:nvSpPr>
            <p:cNvPr id="388112" name="Line 16"/>
            <p:cNvSpPr>
              <a:spLocks noChangeShapeType="1"/>
            </p:cNvSpPr>
            <p:nvPr/>
          </p:nvSpPr>
          <p:spPr bwMode="auto">
            <a:xfrm>
              <a:off x="3399" y="2636"/>
              <a:ext cx="426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8113" name="Rectangle 17"/>
            <p:cNvSpPr>
              <a:spLocks noChangeArrowheads="1"/>
            </p:cNvSpPr>
            <p:nvPr/>
          </p:nvSpPr>
          <p:spPr bwMode="auto">
            <a:xfrm>
              <a:off x="2144" y="2448"/>
              <a:ext cx="1248" cy="3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Data collection </a:t>
              </a:r>
            </a:p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and processing</a:t>
              </a:r>
            </a:p>
          </p:txBody>
        </p:sp>
        <p:sp>
          <p:nvSpPr>
            <p:cNvPr id="388114" name="Line 18"/>
            <p:cNvSpPr>
              <a:spLocks noChangeShapeType="1"/>
            </p:cNvSpPr>
            <p:nvPr/>
          </p:nvSpPr>
          <p:spPr bwMode="auto">
            <a:xfrm>
              <a:off x="5520" y="1872"/>
              <a:ext cx="0" cy="76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88115" name="Rectangle 19"/>
            <p:cNvSpPr>
              <a:spLocks noChangeArrowheads="1"/>
            </p:cNvSpPr>
            <p:nvPr/>
          </p:nvSpPr>
          <p:spPr bwMode="auto">
            <a:xfrm>
              <a:off x="672" y="2352"/>
              <a:ext cx="1162" cy="52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ctr">
                <a:spcBef>
                  <a:spcPct val="50000"/>
                </a:spcBef>
              </a:pPr>
              <a:r>
                <a:rPr lang="tr-TR" sz="1200" b="1" dirty="0">
                  <a:latin typeface="Futura Bk BT"/>
                </a:rPr>
                <a:t>Reporting of results</a:t>
              </a:r>
            </a:p>
          </p:txBody>
        </p:sp>
        <p:sp>
          <p:nvSpPr>
            <p:cNvPr id="388116" name="Line 20"/>
            <p:cNvSpPr>
              <a:spLocks noChangeShapeType="1"/>
            </p:cNvSpPr>
            <p:nvPr/>
          </p:nvSpPr>
          <p:spPr bwMode="auto">
            <a:xfrm>
              <a:off x="1841" y="2588"/>
              <a:ext cx="319" cy="4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23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1026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10627" name="Text Box 1027"/>
          <p:cNvSpPr txBox="1">
            <a:spLocks noChangeArrowheads="1"/>
          </p:cNvSpPr>
          <p:nvPr/>
        </p:nvSpPr>
        <p:spPr bwMode="auto">
          <a:xfrm>
            <a:off x="428596" y="1285860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MEASUREMENT</a:t>
            </a:r>
          </a:p>
          <a:p>
            <a:pPr algn="just">
              <a:spcBef>
                <a:spcPct val="50000"/>
              </a:spcBef>
            </a:pPr>
            <a:endParaRPr lang="tr-TR" sz="2000" b="1" dirty="0">
              <a:latin typeface="Arial" charset="0"/>
            </a:endParaRPr>
          </a:p>
          <a:p>
            <a:pPr algn="just">
              <a:spcBef>
                <a:spcPct val="50000"/>
              </a:spcBef>
            </a:pPr>
            <a:r>
              <a:rPr lang="tr-TR" sz="2400" dirty="0">
                <a:latin typeface="Futura Bk BT"/>
              </a:rPr>
              <a:t>Measurements allow us to describe the world around us </a:t>
            </a:r>
            <a:r>
              <a:rPr lang="tr-TR" sz="2400" dirty="0" smtClean="0">
                <a:latin typeface="Futura Bk BT"/>
              </a:rPr>
              <a:t>quantitatively.</a:t>
            </a:r>
            <a:endParaRPr lang="tr-TR" sz="24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endParaRPr lang="tr-TR" sz="24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400" dirty="0">
                <a:latin typeface="Futura Bk BT"/>
              </a:rPr>
              <a:t>Expression of measurement results require units</a:t>
            </a:r>
          </a:p>
          <a:p>
            <a:pPr algn="just">
              <a:spcBef>
                <a:spcPct val="50000"/>
              </a:spcBef>
            </a:pPr>
            <a:r>
              <a:rPr lang="tr-TR" sz="2400" dirty="0">
                <a:latin typeface="Futura Bk BT"/>
              </a:rPr>
              <a:t>and units require measurement standards.</a:t>
            </a:r>
          </a:p>
          <a:p>
            <a:pPr algn="just">
              <a:spcBef>
                <a:spcPct val="50000"/>
              </a:spcBef>
            </a:pPr>
            <a:endParaRPr lang="tr-TR" sz="2000" b="1" dirty="0">
              <a:latin typeface="Arial" charset="0"/>
            </a:endParaRPr>
          </a:p>
        </p:txBody>
      </p:sp>
      <p:sp>
        <p:nvSpPr>
          <p:cNvPr id="410629" name="Rectangle 1029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9124" name="Text Box 4"/>
          <p:cNvSpPr txBox="1">
            <a:spLocks noChangeArrowheads="1"/>
          </p:cNvSpPr>
          <p:nvPr/>
        </p:nvSpPr>
        <p:spPr bwMode="auto">
          <a:xfrm>
            <a:off x="285720" y="1071546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MEASUREMENT</a:t>
            </a:r>
          </a:p>
        </p:txBody>
      </p:sp>
      <p:sp>
        <p:nvSpPr>
          <p:cNvPr id="389125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9126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9127" name="Text Box 7"/>
          <p:cNvSpPr txBox="1">
            <a:spLocks noChangeArrowheads="1"/>
          </p:cNvSpPr>
          <p:nvPr/>
        </p:nvSpPr>
        <p:spPr bwMode="auto">
          <a:xfrm>
            <a:off x="285720" y="2133600"/>
            <a:ext cx="821537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>
                <a:latin typeface="Futura Bk BT"/>
              </a:rPr>
              <a:t>Points to pay attention in measurements</a:t>
            </a:r>
          </a:p>
          <a:p>
            <a:pPr algn="just">
              <a:spcBef>
                <a:spcPct val="50000"/>
              </a:spcBef>
            </a:pPr>
            <a:endParaRPr lang="en-US" sz="2400" dirty="0">
              <a:latin typeface="Futura Bk BT"/>
            </a:endParaRPr>
          </a:p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en-US" sz="2400" dirty="0">
                <a:latin typeface="Futura Bk BT"/>
              </a:rPr>
              <a:t>  Status of measuring </a:t>
            </a:r>
            <a:r>
              <a:rPr lang="en-US" sz="2400" dirty="0" smtClean="0">
                <a:latin typeface="Futura Bk BT"/>
              </a:rPr>
              <a:t>devices</a:t>
            </a:r>
            <a:endParaRPr lang="tr-TR" sz="2400" dirty="0" smtClean="0">
              <a:latin typeface="Futura Bk BT"/>
            </a:endParaRPr>
          </a:p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en-US" sz="2400" dirty="0" smtClean="0">
                <a:latin typeface="Futura Bk BT"/>
              </a:rPr>
              <a:t>  </a:t>
            </a:r>
            <a:r>
              <a:rPr lang="en-US" sz="2400" dirty="0">
                <a:latin typeface="Futura Bk BT"/>
              </a:rPr>
              <a:t>Technical specifications, calibration, traceability</a:t>
            </a:r>
          </a:p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en-US" sz="2400" dirty="0">
                <a:latin typeface="Futura Bk BT"/>
              </a:rPr>
              <a:t>  Environmental Conditions</a:t>
            </a:r>
          </a:p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en-US" sz="2400" dirty="0">
                <a:latin typeface="Futura Bk BT"/>
              </a:rPr>
              <a:t>  Method</a:t>
            </a:r>
          </a:p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en-US" sz="2400" dirty="0">
                <a:latin typeface="Futura Bk BT"/>
              </a:rPr>
              <a:t>  Operator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0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7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0148" name="Text Box 4"/>
          <p:cNvSpPr txBox="1">
            <a:spLocks noChangeArrowheads="1"/>
          </p:cNvSpPr>
          <p:nvPr/>
        </p:nvSpPr>
        <p:spPr bwMode="auto">
          <a:xfrm>
            <a:off x="285720" y="928670"/>
            <a:ext cx="8678893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RANGE</a:t>
            </a: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Range of a nominal indication </a:t>
            </a:r>
            <a:r>
              <a:rPr lang="tr-TR" sz="2200" dirty="0" smtClean="0">
                <a:latin typeface="Futura Bk BT"/>
              </a:rPr>
              <a:t>interval.</a:t>
            </a:r>
            <a:endParaRPr lang="tr-TR" sz="22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Absolute value of the difference between the extreme quantity values of a nominal indication interval</a:t>
            </a:r>
          </a:p>
          <a:p>
            <a:pPr algn="just">
              <a:spcBef>
                <a:spcPct val="50000"/>
              </a:spcBef>
            </a:pPr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Example</a:t>
            </a:r>
            <a:endParaRPr lang="tr-TR" sz="2200" b="1" dirty="0">
              <a:solidFill>
                <a:srgbClr val="FF0000"/>
              </a:solidFill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For nominal indication interval of –100 V to +100 V, the range of the nominal indication interval is 200 V.</a:t>
            </a: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Range of a nominal indication interval is sometimes termed “spam of a nominal interval”.</a:t>
            </a:r>
          </a:p>
          <a:p>
            <a:pPr algn="just"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SENSITIVITY</a:t>
            </a: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Quotient of the change in the indication and the corresponding change in the value of the quantity being measured</a:t>
            </a:r>
            <a:r>
              <a:rPr lang="tr-TR" sz="2200" dirty="0" smtClean="0">
                <a:latin typeface="Futura Bk BT"/>
              </a:rPr>
              <a:t>.</a:t>
            </a:r>
            <a:endParaRPr lang="tr-TR" sz="2000" b="1" dirty="0">
              <a:latin typeface="Arial" charset="0"/>
            </a:endParaRPr>
          </a:p>
        </p:txBody>
      </p:sp>
      <p:sp>
        <p:nvSpPr>
          <p:cNvPr id="390149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0150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tr-TR" sz="1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1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1172" name="Text Box 4"/>
          <p:cNvSpPr txBox="1">
            <a:spLocks noChangeArrowheads="1"/>
          </p:cNvSpPr>
          <p:nvPr/>
        </p:nvSpPr>
        <p:spPr bwMode="auto">
          <a:xfrm>
            <a:off x="357158" y="928670"/>
            <a:ext cx="85360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RESOLUTION</a:t>
            </a:r>
          </a:p>
        </p:txBody>
      </p:sp>
      <p:sp>
        <p:nvSpPr>
          <p:cNvPr id="391173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1174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1175" name="Text Box 7"/>
          <p:cNvSpPr txBox="1">
            <a:spLocks noChangeArrowheads="1"/>
          </p:cNvSpPr>
          <p:nvPr/>
        </p:nvSpPr>
        <p:spPr bwMode="auto">
          <a:xfrm>
            <a:off x="428596" y="1500174"/>
            <a:ext cx="8186766" cy="330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Smallest change in a quantity being measured that causes a perceptible change in the corresponding indication</a:t>
            </a:r>
          </a:p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The resolution can depend on, for example, noise (internal or external) or friction. It may also depend on the value of the quantity being measured</a:t>
            </a:r>
            <a:r>
              <a:rPr lang="tr-TR" sz="2200" dirty="0">
                <a:latin typeface="Futura Bk BT"/>
              </a:rPr>
              <a:t>.</a:t>
            </a:r>
            <a:endParaRPr lang="en-GB" sz="22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endParaRPr lang="en-GB" sz="22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Smallest difference between indications that can be meaningfully distinguished</a:t>
            </a:r>
            <a:r>
              <a:rPr lang="tr-TR" sz="2200" dirty="0">
                <a:latin typeface="Futura Bk BT"/>
              </a:rPr>
              <a:t>.</a:t>
            </a:r>
            <a:endParaRPr lang="en-GB" sz="2200" dirty="0">
              <a:latin typeface="Futura Bk BT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0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tr-TR" sz="1200" dirty="0"/>
          </a:p>
        </p:txBody>
      </p:sp>
      <p:pic>
        <p:nvPicPr>
          <p:cNvPr id="11" name="10 Resim" descr="34858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4572008"/>
            <a:ext cx="4960551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9363" name="Rectangle 3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9364" name="Rectangle 4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9378" name="Text Box 18"/>
          <p:cNvSpPr txBox="1">
            <a:spLocks noChangeArrowheads="1"/>
          </p:cNvSpPr>
          <p:nvPr/>
        </p:nvSpPr>
        <p:spPr bwMode="auto">
          <a:xfrm>
            <a:off x="285720" y="1066800"/>
            <a:ext cx="847728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GB" sz="2200" b="1" dirty="0">
                <a:solidFill>
                  <a:srgbClr val="FF0000"/>
                </a:solidFill>
                <a:latin typeface="Futura Bk BT"/>
              </a:rPr>
              <a:t>Measurement Procedure</a:t>
            </a:r>
          </a:p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Detailed description of a measurement according to one or more measurement principles and to a given measurement method, based on a measurement model and including any calculation to obtain a measurement result.      </a:t>
            </a:r>
            <a:endParaRPr lang="tr-TR" sz="22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endParaRPr lang="tr-TR" sz="10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200" b="1" dirty="0">
                <a:solidFill>
                  <a:srgbClr val="FF0000"/>
                </a:solidFill>
                <a:latin typeface="Futura Bk BT"/>
              </a:rPr>
              <a:t>Notes:</a:t>
            </a:r>
          </a:p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A  measurement procedure is usually documented in sufficient detail to enable an operator to perform a measurement.</a:t>
            </a:r>
          </a:p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A measurement procedure can include a target measurement uncertainty.</a:t>
            </a:r>
          </a:p>
          <a:p>
            <a:pPr algn="just">
              <a:spcBef>
                <a:spcPct val="50000"/>
              </a:spcBef>
            </a:pPr>
            <a:r>
              <a:rPr lang="en-GB" sz="2200" dirty="0">
                <a:latin typeface="Futura Bk BT"/>
              </a:rPr>
              <a:t>A measurement procedure is sometimes called a standard operating procedure, </a:t>
            </a:r>
            <a:r>
              <a:rPr lang="en-GB" sz="2200" b="1" dirty="0">
                <a:solidFill>
                  <a:srgbClr val="FF0000"/>
                </a:solidFill>
                <a:latin typeface="Futura Bk BT"/>
              </a:rPr>
              <a:t>abbreviated SOP.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tr-TR" sz="1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1026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1411" name="Rectangle 102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1412" name="Rectangle 1028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1415" name="Text Box 1031"/>
          <p:cNvSpPr txBox="1">
            <a:spLocks noChangeArrowheads="1"/>
          </p:cNvSpPr>
          <p:nvPr/>
        </p:nvSpPr>
        <p:spPr bwMode="auto">
          <a:xfrm>
            <a:off x="428596" y="1143000"/>
            <a:ext cx="8410604" cy="41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spcAft>
                <a:spcPts val="1200"/>
              </a:spcAft>
            </a:pPr>
            <a:r>
              <a:rPr lang="en-US" sz="2400" b="1" dirty="0">
                <a:solidFill>
                  <a:srgbClr val="FF0000"/>
                </a:solidFill>
                <a:latin typeface="Futura Bk BT"/>
              </a:rPr>
              <a:t>Measurement Result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200" dirty="0">
                <a:latin typeface="Futura Bk BT"/>
              </a:rPr>
              <a:t>Set of quantity values being attributed to a </a:t>
            </a:r>
            <a:r>
              <a:rPr lang="en-US" sz="2200" dirty="0" err="1">
                <a:latin typeface="Futura Bk BT"/>
              </a:rPr>
              <a:t>measurand</a:t>
            </a:r>
            <a:r>
              <a:rPr lang="en-US" sz="2200" dirty="0">
                <a:latin typeface="Futura Bk BT"/>
              </a:rPr>
              <a:t> together with any other available relevant information.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US" sz="22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200" dirty="0">
                <a:latin typeface="Futura Bk BT"/>
              </a:rPr>
              <a:t>A measurement generally provides information about the set of quantity values, such that some may be more representative of the </a:t>
            </a:r>
            <a:r>
              <a:rPr lang="en-US" sz="2200" dirty="0" err="1">
                <a:latin typeface="Futura Bk BT"/>
              </a:rPr>
              <a:t>measurand</a:t>
            </a:r>
            <a:r>
              <a:rPr lang="en-US" sz="2200" dirty="0">
                <a:latin typeface="Futura Bk BT"/>
              </a:rPr>
              <a:t> than others. This may be demonstrated in the form of a probability density function (PDF)</a:t>
            </a:r>
            <a:r>
              <a:rPr lang="tr-TR" sz="2200" dirty="0">
                <a:latin typeface="Futura Bk BT"/>
              </a:rPr>
              <a:t>.</a:t>
            </a:r>
            <a:endParaRPr lang="en-US" sz="2200" dirty="0">
              <a:latin typeface="Futura Bk BT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tr-TR" sz="1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5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2196" name="Text Box 4"/>
          <p:cNvSpPr txBox="1">
            <a:spLocks noChangeArrowheads="1"/>
          </p:cNvSpPr>
          <p:nvPr/>
        </p:nvSpPr>
        <p:spPr bwMode="auto">
          <a:xfrm>
            <a:off x="1042988" y="1125538"/>
            <a:ext cx="7921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tr-TR" sz="2000" b="1">
                <a:latin typeface="Arial" charset="0"/>
              </a:rPr>
              <a:t> </a:t>
            </a:r>
          </a:p>
        </p:txBody>
      </p:sp>
      <p:sp>
        <p:nvSpPr>
          <p:cNvPr id="392197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2199" name="Text Box 7"/>
          <p:cNvSpPr txBox="1">
            <a:spLocks noChangeArrowheads="1"/>
          </p:cNvSpPr>
          <p:nvPr/>
        </p:nvSpPr>
        <p:spPr bwMode="auto">
          <a:xfrm>
            <a:off x="285720" y="914400"/>
            <a:ext cx="857256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ERROR</a:t>
            </a:r>
          </a:p>
          <a:p>
            <a:pPr algn="ctr">
              <a:spcBef>
                <a:spcPct val="50000"/>
              </a:spcBef>
            </a:pPr>
            <a:endParaRPr lang="tr-TR" sz="1000" dirty="0">
              <a:latin typeface="Futura Bk BT"/>
            </a:endParaRPr>
          </a:p>
          <a:p>
            <a:pPr algn="ctr">
              <a:spcBef>
                <a:spcPct val="50000"/>
              </a:spcBef>
              <a:spcAft>
                <a:spcPts val="1200"/>
              </a:spcAft>
            </a:pPr>
            <a:r>
              <a:rPr lang="tr-TR" sz="2200" b="1" u="sng" dirty="0">
                <a:latin typeface="Futura Bk BT"/>
              </a:rPr>
              <a:t>Current Definition</a:t>
            </a: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Difference of measured quantity value and reference quantity value.</a:t>
            </a:r>
          </a:p>
          <a:p>
            <a:pPr algn="just">
              <a:spcBef>
                <a:spcPct val="50000"/>
              </a:spcBef>
            </a:pPr>
            <a:endParaRPr lang="tr-TR" sz="1000" dirty="0">
              <a:latin typeface="Futura Bk BT"/>
            </a:endParaRPr>
          </a:p>
          <a:p>
            <a:pPr algn="ctr">
              <a:spcBef>
                <a:spcPct val="50000"/>
              </a:spcBef>
              <a:spcAft>
                <a:spcPts val="1200"/>
              </a:spcAft>
            </a:pPr>
            <a:r>
              <a:rPr lang="tr-TR" sz="2200" b="1" u="sng" dirty="0">
                <a:latin typeface="Futura Bk BT"/>
              </a:rPr>
              <a:t>Previous Defiinition</a:t>
            </a: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Result of measurement minus a true value of the measurand.</a:t>
            </a:r>
          </a:p>
          <a:p>
            <a:pPr algn="just">
              <a:spcBef>
                <a:spcPct val="50000"/>
              </a:spcBef>
            </a:pPr>
            <a:endParaRPr lang="tr-TR" sz="2200" dirty="0">
              <a:latin typeface="Futura Bk BT"/>
            </a:endParaRPr>
          </a:p>
          <a:p>
            <a:pPr algn="just">
              <a:spcBef>
                <a:spcPct val="50000"/>
              </a:spcBef>
            </a:pPr>
            <a:r>
              <a:rPr lang="tr-TR" sz="2200" dirty="0">
                <a:latin typeface="Futura Bk BT"/>
              </a:rPr>
              <a:t>Since  a true value can not be determined, in practice a conventional true value is used.</a:t>
            </a:r>
            <a:endParaRPr lang="en-US" sz="2200" dirty="0">
              <a:latin typeface="Futura Bk BT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0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tr-TR" sz="1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9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3220" name="Text Box 4"/>
          <p:cNvSpPr txBox="1">
            <a:spLocks noChangeArrowheads="1"/>
          </p:cNvSpPr>
          <p:nvPr/>
        </p:nvSpPr>
        <p:spPr bwMode="auto">
          <a:xfrm>
            <a:off x="214282" y="857232"/>
            <a:ext cx="7921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 smtClean="0">
                <a:solidFill>
                  <a:srgbClr val="FF0000"/>
                </a:solidFill>
                <a:latin typeface="Futura Bk BT"/>
              </a:rPr>
              <a:t>ACCURACY</a:t>
            </a:r>
          </a:p>
        </p:txBody>
      </p:sp>
      <p:sp>
        <p:nvSpPr>
          <p:cNvPr id="393221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3222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3223" name="Text Box 7"/>
          <p:cNvSpPr txBox="1">
            <a:spLocks noChangeArrowheads="1"/>
          </p:cNvSpPr>
          <p:nvPr/>
        </p:nvSpPr>
        <p:spPr bwMode="auto">
          <a:xfrm>
            <a:off x="285720" y="1428736"/>
            <a:ext cx="8429684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tr-TR" sz="2200" b="1" u="sng" dirty="0" smtClean="0">
                <a:latin typeface="Futura Bk BT"/>
              </a:rPr>
              <a:t>Classical Approach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tr-TR" sz="2200" dirty="0" smtClean="0">
                <a:latin typeface="Futura Bk BT"/>
              </a:rPr>
              <a:t>Closeness of agreement between a measured quantity value and a true quantity value of the measurand.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endParaRPr lang="tr-TR" sz="1200" dirty="0" smtClean="0">
              <a:latin typeface="Futura Bk BT"/>
            </a:endParaRPr>
          </a:p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tr-TR" sz="2200" b="1" u="sng" dirty="0" smtClean="0">
                <a:latin typeface="Futura Bk BT"/>
              </a:rPr>
              <a:t>Uncertainty Approach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tr-TR" sz="2200" dirty="0" smtClean="0">
                <a:latin typeface="Futura Bk BT"/>
              </a:rPr>
              <a:t>Closeness of agreement between measured quantity values that are being attributed to the measurand 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tr-TR" sz="2200" dirty="0" smtClean="0">
                <a:latin typeface="Futura Bk BT"/>
              </a:rPr>
              <a:t>The concept measurement accuracy is not given a numerical value, but a measurement is said to be accurate when it offers a smaller measurement uncertainty</a:t>
            </a:r>
            <a:r>
              <a:rPr lang="tr-TR" sz="2200" dirty="0">
                <a:latin typeface="Futura Bk BT"/>
              </a:rPr>
              <a:t>.</a:t>
            </a:r>
            <a:endParaRPr lang="en-US" sz="2200" dirty="0">
              <a:latin typeface="Futura Bk BT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0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tr-TR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3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4244" name="Text Box 4"/>
          <p:cNvSpPr txBox="1">
            <a:spLocks noChangeArrowheads="1"/>
          </p:cNvSpPr>
          <p:nvPr/>
        </p:nvSpPr>
        <p:spPr bwMode="auto">
          <a:xfrm>
            <a:off x="428596" y="1142984"/>
            <a:ext cx="7921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PRECISION</a:t>
            </a:r>
          </a:p>
        </p:txBody>
      </p:sp>
      <p:sp>
        <p:nvSpPr>
          <p:cNvPr id="394245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4246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4247" name="Text Box 7"/>
          <p:cNvSpPr txBox="1">
            <a:spLocks noChangeArrowheads="1"/>
          </p:cNvSpPr>
          <p:nvPr/>
        </p:nvSpPr>
        <p:spPr bwMode="auto">
          <a:xfrm>
            <a:off x="428596" y="1752600"/>
            <a:ext cx="848680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200" dirty="0">
                <a:latin typeface="Futura Bk BT"/>
              </a:rPr>
              <a:t>Closeness of agreement between indications obtained by replicate measurements on the same or similar objects under specified conditions.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tr-TR" sz="22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200" dirty="0">
                <a:latin typeface="Futura Bk BT"/>
              </a:rPr>
              <a:t>Measurement precision is usually expressed numerically by measures of imprecision, such as standard deviation, variance, or coefficient of variation under the specified conditions of measurement.</a:t>
            </a:r>
          </a:p>
          <a:p>
            <a:pPr algn="just">
              <a:spcBef>
                <a:spcPct val="50000"/>
              </a:spcBef>
            </a:pPr>
            <a:endParaRPr lang="en-US" sz="2000" b="1" dirty="0">
              <a:latin typeface="Arial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0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tr-TR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398339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8340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8341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8342" name="Text Box 6"/>
          <p:cNvSpPr txBox="1">
            <a:spLocks noChangeArrowheads="1"/>
          </p:cNvSpPr>
          <p:nvPr/>
        </p:nvSpPr>
        <p:spPr bwMode="auto">
          <a:xfrm>
            <a:off x="285720" y="1214422"/>
            <a:ext cx="8501122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tr-TR" sz="2200" dirty="0">
                <a:latin typeface="Futura Bk BT"/>
              </a:rPr>
              <a:t>All definitions presented here are given in accordance with VIM document</a:t>
            </a:r>
          </a:p>
          <a:p>
            <a:pPr algn="just" eaLnBrk="0" hangingPunct="0"/>
            <a:endParaRPr lang="tr-TR" sz="2200" dirty="0">
              <a:latin typeface="Futura Bk BT"/>
            </a:endParaRPr>
          </a:p>
          <a:p>
            <a:pPr algn="just" eaLnBrk="0" hangingPunct="0"/>
            <a:r>
              <a:rPr lang="en-US" sz="2200" dirty="0">
                <a:solidFill>
                  <a:srgbClr val="FF0000"/>
                </a:solidFill>
                <a:latin typeface="Futura Bk BT"/>
              </a:rPr>
              <a:t>International Vocabulary of Basic and General Terms in Metrology</a:t>
            </a:r>
            <a:r>
              <a:rPr lang="tr-TR" sz="2200" dirty="0">
                <a:solidFill>
                  <a:srgbClr val="FF0000"/>
                </a:solidFill>
                <a:latin typeface="Futura Bk BT"/>
              </a:rPr>
              <a:t> </a:t>
            </a:r>
          </a:p>
          <a:p>
            <a:pPr algn="just" eaLnBrk="0" hangingPunct="0"/>
            <a:endParaRPr lang="tr-TR" sz="2200" dirty="0">
              <a:latin typeface="Futura Bk BT"/>
            </a:endParaRPr>
          </a:p>
          <a:p>
            <a:pPr algn="just" eaLnBrk="0" hangingPunct="0"/>
            <a:r>
              <a:rPr lang="tr-TR" sz="2200" dirty="0">
                <a:latin typeface="Futura Bk BT"/>
              </a:rPr>
              <a:t>Published: 		1987</a:t>
            </a:r>
          </a:p>
          <a:p>
            <a:pPr algn="just" eaLnBrk="0" hangingPunct="0"/>
            <a:r>
              <a:rPr lang="tr-TR" sz="2200" dirty="0">
                <a:latin typeface="Futura Bk BT"/>
              </a:rPr>
              <a:t>Second Edition: 	1994</a:t>
            </a:r>
          </a:p>
          <a:p>
            <a:pPr algn="just" eaLnBrk="0" hangingPunct="0"/>
            <a:r>
              <a:rPr lang="tr-TR" sz="2200" dirty="0">
                <a:latin typeface="Futura Bk BT"/>
              </a:rPr>
              <a:t>Third Edition:		</a:t>
            </a:r>
            <a:r>
              <a:rPr lang="tr-TR" sz="2200" dirty="0" smtClean="0">
                <a:latin typeface="Futura Bk BT"/>
              </a:rPr>
              <a:t>2008</a:t>
            </a:r>
            <a:endParaRPr lang="tr-TR" sz="2200" dirty="0">
              <a:latin typeface="Futura Bk BT"/>
            </a:endParaRPr>
          </a:p>
          <a:p>
            <a:pPr algn="just" eaLnBrk="0" hangingPunct="0"/>
            <a:endParaRPr lang="tr-TR" sz="2200" dirty="0">
              <a:latin typeface="Futura Bk BT"/>
            </a:endParaRPr>
          </a:p>
          <a:p>
            <a:pPr algn="just" eaLnBrk="0" hangingPunct="0"/>
            <a:r>
              <a:rPr lang="tr-TR" sz="2200" dirty="0">
                <a:latin typeface="Futura Bk BT"/>
              </a:rPr>
              <a:t>Vocabulary was prepared by joint working group consisting of experts from BIPM, IEC, IFCC, ISO, IUPAC, IUPAP and OIML.</a:t>
            </a:r>
            <a:endParaRPr lang="en-US" sz="2200" dirty="0">
              <a:latin typeface="Futura Bk BT"/>
            </a:endParaRPr>
          </a:p>
        </p:txBody>
      </p:sp>
      <p:sp>
        <p:nvSpPr>
          <p:cNvPr id="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7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5268" name="Text Box 4"/>
          <p:cNvSpPr txBox="1">
            <a:spLocks noChangeArrowheads="1"/>
          </p:cNvSpPr>
          <p:nvPr/>
        </p:nvSpPr>
        <p:spPr bwMode="auto">
          <a:xfrm>
            <a:off x="914400" y="1143000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PRECISION AND ACCURACY</a:t>
            </a:r>
          </a:p>
        </p:txBody>
      </p:sp>
      <p:sp>
        <p:nvSpPr>
          <p:cNvPr id="395269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5270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pic>
        <p:nvPicPr>
          <p:cNvPr id="395271" name="Picture 7" descr="C:\MSOFFICE\POWERPNT\egitim5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214554"/>
            <a:ext cx="4572000" cy="4187825"/>
          </a:xfrm>
          <a:prstGeom prst="rect">
            <a:avLst/>
          </a:prstGeom>
          <a:noFill/>
        </p:spPr>
      </p:pic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2714298" y="1752600"/>
            <a:ext cx="4572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000" b="1" dirty="0">
                <a:latin typeface="Arial" charset="0"/>
              </a:rPr>
              <a:t>  </a:t>
            </a:r>
            <a:r>
              <a:rPr lang="tr-TR" b="1" dirty="0">
                <a:latin typeface="Futura Bk BT"/>
              </a:rPr>
              <a:t>High Precision          Low Precision</a:t>
            </a:r>
            <a:endParaRPr lang="en-US" b="1" dirty="0">
              <a:latin typeface="Futura Bk BT"/>
            </a:endParaRPr>
          </a:p>
        </p:txBody>
      </p:sp>
      <p:sp>
        <p:nvSpPr>
          <p:cNvPr id="395273" name="Text Box 9"/>
          <p:cNvSpPr txBox="1">
            <a:spLocks noChangeArrowheads="1"/>
          </p:cNvSpPr>
          <p:nvPr/>
        </p:nvSpPr>
        <p:spPr bwMode="auto">
          <a:xfrm>
            <a:off x="762000" y="304800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000" b="1" dirty="0">
                <a:latin typeface="Arial" charset="0"/>
              </a:rPr>
              <a:t>  </a:t>
            </a:r>
            <a:r>
              <a:rPr lang="tr-TR" b="1" dirty="0">
                <a:latin typeface="Futura Bk BT"/>
              </a:rPr>
              <a:t>High Accuracy</a:t>
            </a:r>
            <a:endParaRPr lang="en-US" b="1" dirty="0">
              <a:latin typeface="Futura Bk BT"/>
            </a:endParaRPr>
          </a:p>
        </p:txBody>
      </p:sp>
      <p:sp>
        <p:nvSpPr>
          <p:cNvPr id="395274" name="Text Box 10"/>
          <p:cNvSpPr txBox="1">
            <a:spLocks noChangeArrowheads="1"/>
          </p:cNvSpPr>
          <p:nvPr/>
        </p:nvSpPr>
        <p:spPr bwMode="auto">
          <a:xfrm>
            <a:off x="901700" y="4699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 dirty="0">
                <a:latin typeface="Futura Bk BT"/>
              </a:rPr>
              <a:t>Low</a:t>
            </a:r>
            <a:r>
              <a:rPr lang="tr-TR" sz="1800" b="1" dirty="0">
                <a:latin typeface="Arial" charset="0"/>
              </a:rPr>
              <a:t> </a:t>
            </a:r>
            <a:r>
              <a:rPr lang="tr-TR" b="1" dirty="0">
                <a:latin typeface="Futura Bk BT"/>
              </a:rPr>
              <a:t>Accuracy</a:t>
            </a:r>
            <a:endParaRPr lang="en-US" b="1" dirty="0">
              <a:latin typeface="Futura Bk BT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3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tr-TR" sz="1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1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6292" name="Text Box 4"/>
          <p:cNvSpPr txBox="1">
            <a:spLocks noChangeArrowheads="1"/>
          </p:cNvSpPr>
          <p:nvPr/>
        </p:nvSpPr>
        <p:spPr bwMode="auto">
          <a:xfrm>
            <a:off x="285720" y="928670"/>
            <a:ext cx="8550305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400" b="1" dirty="0" smtClean="0">
                <a:solidFill>
                  <a:srgbClr val="FF0000"/>
                </a:solidFill>
                <a:latin typeface="Futura Bk BT"/>
              </a:rPr>
              <a:t>UNCERTAINTY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tr-TR" sz="1000" b="1" dirty="0">
              <a:solidFill>
                <a:srgbClr val="FF0000"/>
              </a:solidFill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latin typeface="Futura Bk BT"/>
              </a:rPr>
              <a:t>Parameter characterizing the dispersion of the quantity values being attributed to a </a:t>
            </a:r>
            <a:r>
              <a:rPr lang="en-US" sz="2000" dirty="0" err="1">
                <a:latin typeface="Futura Bk BT"/>
              </a:rPr>
              <a:t>measurand</a:t>
            </a:r>
            <a:r>
              <a:rPr lang="en-US" sz="2000" dirty="0">
                <a:latin typeface="Futura Bk BT"/>
              </a:rPr>
              <a:t>, based on the information used.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US" sz="20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latin typeface="Futura Bk BT"/>
              </a:rPr>
              <a:t>Measurement uncertainty includes components arising from systematic effects, such as components associated with corrections and the assigned quantity values of measurement standards, as well as the definitional uncertainty. </a:t>
            </a:r>
            <a:endParaRPr lang="tr-TR" sz="20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tr-TR" sz="20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latin typeface="Futura Bk BT"/>
              </a:rPr>
              <a:t>Sometimes known systematic effects are not corrected for but are instead treated as uncertainty components.</a:t>
            </a:r>
          </a:p>
        </p:txBody>
      </p:sp>
      <p:sp>
        <p:nvSpPr>
          <p:cNvPr id="396293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6294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tr-TR" sz="1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5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97316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97317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71538" y="1357298"/>
            <a:ext cx="7018338" cy="3597275"/>
            <a:chOff x="672" y="1008"/>
            <a:chExt cx="4421" cy="2266"/>
          </a:xfrm>
        </p:grpSpPr>
        <p:graphicFrame>
          <p:nvGraphicFramePr>
            <p:cNvPr id="416768" name="Object 1024"/>
            <p:cNvGraphicFramePr>
              <a:graphicFrameLocks noChangeAspect="1"/>
            </p:cNvGraphicFramePr>
            <p:nvPr/>
          </p:nvGraphicFramePr>
          <p:xfrm>
            <a:off x="1248" y="1152"/>
            <a:ext cx="3316" cy="2122"/>
          </p:xfrm>
          <a:graphic>
            <a:graphicData uri="http://schemas.openxmlformats.org/presentationml/2006/ole">
              <p:oleObj spid="_x0000_s2050" name="Klip" r:id="rId3" imgW="4762440" imgH="3504600" progId="">
                <p:embed/>
              </p:oleObj>
            </a:graphicData>
          </a:graphic>
        </p:graphicFrame>
        <p:sp>
          <p:nvSpPr>
            <p:cNvPr id="397320" name="Rectangle 8"/>
            <p:cNvSpPr>
              <a:spLocks noChangeArrowheads="1"/>
            </p:cNvSpPr>
            <p:nvPr/>
          </p:nvSpPr>
          <p:spPr bwMode="auto">
            <a:xfrm>
              <a:off x="1776" y="2736"/>
              <a:ext cx="288" cy="240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000" b="1" dirty="0" smtClean="0">
                  <a:solidFill>
                    <a:srgbClr val="FF0000"/>
                  </a:solidFill>
                  <a:latin typeface="Futura Bk BT"/>
                </a:rPr>
                <a:t>M</a:t>
              </a:r>
              <a:r>
                <a:rPr lang="tr-TR" sz="2000" b="1" baseline="-25000" dirty="0" smtClean="0">
                  <a:solidFill>
                    <a:srgbClr val="FF0000"/>
                  </a:solidFill>
                  <a:latin typeface="Futura Bk BT"/>
                </a:rPr>
                <a:t>x</a:t>
              </a:r>
              <a:endParaRPr lang="tr-TR" sz="2000" b="1" baseline="-25000" dirty="0">
                <a:solidFill>
                  <a:srgbClr val="FF0000"/>
                </a:solidFill>
                <a:latin typeface="Futura Bk BT"/>
              </a:endParaRPr>
            </a:p>
          </p:txBody>
        </p:sp>
        <p:sp>
          <p:nvSpPr>
            <p:cNvPr id="397321" name="Rectangle 9"/>
            <p:cNvSpPr>
              <a:spLocks noChangeArrowheads="1"/>
            </p:cNvSpPr>
            <p:nvPr/>
          </p:nvSpPr>
          <p:spPr bwMode="auto">
            <a:xfrm>
              <a:off x="3792" y="2736"/>
              <a:ext cx="288" cy="2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000" b="1" dirty="0">
                  <a:solidFill>
                    <a:srgbClr val="FF0000"/>
                  </a:solidFill>
                  <a:latin typeface="Futura Bk BT"/>
                </a:rPr>
                <a:t>M</a:t>
              </a:r>
              <a:r>
                <a:rPr lang="tr-TR" sz="2000" b="1" baseline="-25000" dirty="0">
                  <a:solidFill>
                    <a:srgbClr val="FF0000"/>
                  </a:solidFill>
                  <a:latin typeface="Futura Bk BT"/>
                </a:rPr>
                <a:t>R</a:t>
              </a:r>
            </a:p>
          </p:txBody>
        </p:sp>
        <p:sp>
          <p:nvSpPr>
            <p:cNvPr id="397322" name="Line 10"/>
            <p:cNvSpPr>
              <a:spLocks noChangeShapeType="1"/>
            </p:cNvSpPr>
            <p:nvPr/>
          </p:nvSpPr>
          <p:spPr bwMode="auto">
            <a:xfrm>
              <a:off x="4224" y="2928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97323" name="Line 11"/>
            <p:cNvSpPr>
              <a:spLocks noChangeShapeType="1"/>
            </p:cNvSpPr>
            <p:nvPr/>
          </p:nvSpPr>
          <p:spPr bwMode="auto">
            <a:xfrm flipH="1" flipV="1">
              <a:off x="912" y="292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97324" name="Text Box 12"/>
            <p:cNvSpPr txBox="1">
              <a:spLocks noChangeArrowheads="1"/>
            </p:cNvSpPr>
            <p:nvPr/>
          </p:nvSpPr>
          <p:spPr bwMode="auto">
            <a:xfrm>
              <a:off x="4800" y="2756"/>
              <a:ext cx="293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r-TR" sz="2000" b="1" dirty="0">
                  <a:solidFill>
                    <a:srgbClr val="FF0000"/>
                  </a:solidFill>
                  <a:latin typeface="Futura Bk BT"/>
                </a:rPr>
                <a:t>u</a:t>
              </a:r>
              <a:r>
                <a:rPr lang="tr-TR" sz="2000" b="1" baseline="-25000" dirty="0">
                  <a:solidFill>
                    <a:srgbClr val="FF0000"/>
                  </a:solidFill>
                  <a:latin typeface="Futura Bk BT"/>
                </a:rPr>
                <a:t>R</a:t>
              </a:r>
            </a:p>
          </p:txBody>
        </p:sp>
        <p:sp>
          <p:nvSpPr>
            <p:cNvPr id="397325" name="Text Box 13"/>
            <p:cNvSpPr txBox="1">
              <a:spLocks noChangeArrowheads="1"/>
            </p:cNvSpPr>
            <p:nvPr/>
          </p:nvSpPr>
          <p:spPr bwMode="auto">
            <a:xfrm>
              <a:off x="672" y="2804"/>
              <a:ext cx="27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r-TR" sz="2000" b="1" dirty="0">
                  <a:solidFill>
                    <a:srgbClr val="FF0000"/>
                  </a:solidFill>
                  <a:latin typeface="Futura Bk BT"/>
                </a:rPr>
                <a:t>u</a:t>
              </a:r>
              <a:r>
                <a:rPr lang="tr-TR" sz="2000" b="1" baseline="-25000" dirty="0">
                  <a:solidFill>
                    <a:srgbClr val="FF0000"/>
                  </a:solidFill>
                  <a:latin typeface="Futura Bk BT"/>
                </a:rPr>
                <a:t>x</a:t>
              </a:r>
            </a:p>
          </p:txBody>
        </p:sp>
        <p:sp>
          <p:nvSpPr>
            <p:cNvPr id="397326" name="Text Box 14"/>
            <p:cNvSpPr txBox="1">
              <a:spLocks noChangeArrowheads="1"/>
            </p:cNvSpPr>
            <p:nvPr/>
          </p:nvSpPr>
          <p:spPr bwMode="auto">
            <a:xfrm>
              <a:off x="3600" y="1008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tr-TR" sz="2000" b="1" dirty="0">
                  <a:solidFill>
                    <a:srgbClr val="FF0000"/>
                  </a:solidFill>
                  <a:latin typeface="Futura Bk BT"/>
                </a:rPr>
                <a:t>u</a:t>
              </a:r>
              <a:r>
                <a:rPr lang="tr-TR" sz="2000" b="1" baseline="-25000" dirty="0">
                  <a:solidFill>
                    <a:srgbClr val="FF0000"/>
                  </a:solidFill>
                  <a:latin typeface="Futura Bk BT"/>
                </a:rPr>
                <a:t>S</a:t>
              </a:r>
            </a:p>
          </p:txBody>
        </p:sp>
        <p:sp>
          <p:nvSpPr>
            <p:cNvPr id="397327" name="Line 15"/>
            <p:cNvSpPr>
              <a:spLocks noChangeShapeType="1"/>
            </p:cNvSpPr>
            <p:nvPr/>
          </p:nvSpPr>
          <p:spPr bwMode="auto">
            <a:xfrm>
              <a:off x="3072" y="115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397328" name="Text Box 16"/>
          <p:cNvSpPr txBox="1">
            <a:spLocks noChangeArrowheads="1"/>
          </p:cNvSpPr>
          <p:nvPr/>
        </p:nvSpPr>
        <p:spPr bwMode="auto">
          <a:xfrm>
            <a:off x="2214546" y="5500702"/>
            <a:ext cx="47387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Futura Bk BT"/>
              </a:rPr>
              <a:t>    u = ( </a:t>
            </a:r>
            <a:r>
              <a:rPr lang="tr-TR" sz="2400" b="1" dirty="0" smtClean="0">
                <a:solidFill>
                  <a:srgbClr val="FF0000"/>
                </a:solidFill>
                <a:latin typeface="Futura Bk BT"/>
              </a:rPr>
              <a:t>u</a:t>
            </a:r>
            <a:r>
              <a:rPr lang="tr-TR" sz="2400" b="1" baseline="-25000" dirty="0" smtClean="0">
                <a:solidFill>
                  <a:srgbClr val="FF0000"/>
                </a:solidFill>
                <a:latin typeface="Futura Bk BT"/>
              </a:rPr>
              <a:t>R</a:t>
            </a:r>
            <a:r>
              <a:rPr lang="tr-TR" sz="2400" b="1" baseline="30000" dirty="0" smtClean="0">
                <a:solidFill>
                  <a:srgbClr val="FF0000"/>
                </a:solidFill>
                <a:latin typeface="Futura Bk BT"/>
              </a:rPr>
              <a:t>2</a:t>
            </a:r>
            <a:r>
              <a:rPr lang="tr-TR" sz="2400" b="1" dirty="0" smtClean="0">
                <a:solidFill>
                  <a:srgbClr val="FF0000"/>
                </a:solidFill>
                <a:latin typeface="Futura Bk BT"/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+ u</a:t>
            </a:r>
            <a:r>
              <a:rPr lang="tr-TR" sz="2400" b="1" baseline="-25000" dirty="0">
                <a:solidFill>
                  <a:srgbClr val="FF0000"/>
                </a:solidFill>
                <a:latin typeface="Futura Bk BT"/>
              </a:rPr>
              <a:t>X</a:t>
            </a:r>
            <a:r>
              <a:rPr lang="tr-TR" sz="2400" b="1" baseline="30000" dirty="0">
                <a:solidFill>
                  <a:srgbClr val="FF0000"/>
                </a:solidFill>
                <a:latin typeface="Futura Bk BT"/>
              </a:rPr>
              <a:t>2</a:t>
            </a: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 + u</a:t>
            </a:r>
            <a:r>
              <a:rPr lang="tr-TR" sz="2400" b="1" baseline="-25000" dirty="0">
                <a:solidFill>
                  <a:srgbClr val="FF0000"/>
                </a:solidFill>
                <a:latin typeface="Futura Bk BT"/>
              </a:rPr>
              <a:t>S</a:t>
            </a:r>
            <a:r>
              <a:rPr lang="tr-TR" sz="2400" b="1" baseline="30000" dirty="0">
                <a:solidFill>
                  <a:srgbClr val="FF0000"/>
                </a:solidFill>
                <a:latin typeface="Futura Bk BT"/>
              </a:rPr>
              <a:t>2</a:t>
            </a: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 )</a:t>
            </a:r>
            <a:r>
              <a:rPr lang="tr-TR" sz="2400" b="1" baseline="30000" dirty="0">
                <a:solidFill>
                  <a:srgbClr val="FF0000"/>
                </a:solidFill>
                <a:latin typeface="Futura Bk BT"/>
              </a:rPr>
              <a:t>1/2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tr-TR" sz="12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2435" name="Rectangle 3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2436" name="Rectangle 4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2450" name="Text Box 18"/>
          <p:cNvSpPr txBox="1">
            <a:spLocks noChangeArrowheads="1"/>
          </p:cNvSpPr>
          <p:nvPr/>
        </p:nvSpPr>
        <p:spPr bwMode="auto">
          <a:xfrm>
            <a:off x="357158" y="1066800"/>
            <a:ext cx="8286808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400" b="1" dirty="0">
                <a:solidFill>
                  <a:srgbClr val="FF0000"/>
                </a:solidFill>
                <a:latin typeface="Futura Bk BT"/>
              </a:rPr>
              <a:t>Verification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tr-TR" sz="1000" dirty="0" smtClean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 smtClean="0">
                <a:latin typeface="Futura Bk BT"/>
              </a:rPr>
              <a:t>Provision </a:t>
            </a:r>
            <a:r>
              <a:rPr lang="tr-TR" sz="2000" dirty="0">
                <a:latin typeface="Futura Bk BT"/>
              </a:rPr>
              <a:t>of objective evidence that a given item fulfils specified requirements, taking any measurement uncertainty into consideration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tr-TR" sz="20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b="1" dirty="0" smtClean="0">
                <a:solidFill>
                  <a:srgbClr val="FF0000"/>
                </a:solidFill>
                <a:latin typeface="Futura Bk BT"/>
              </a:rPr>
              <a:t>Example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tr-TR" sz="1000" dirty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>
                <a:latin typeface="Futura Bk BT"/>
              </a:rPr>
              <a:t>Confirmation that a given reference material as claimed for the quantity and measurement procedure concerned, down to a test portion having a mass of 10 mg.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tr-TR" sz="1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3459" name="Rectangle 3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3460" name="Rectangle 4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3465" name="Text Box 9"/>
          <p:cNvSpPr txBox="1">
            <a:spLocks noChangeArrowheads="1"/>
          </p:cNvSpPr>
          <p:nvPr/>
        </p:nvSpPr>
        <p:spPr bwMode="auto">
          <a:xfrm>
            <a:off x="262562" y="880238"/>
            <a:ext cx="8405842" cy="540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b="1" dirty="0" smtClean="0">
                <a:solidFill>
                  <a:srgbClr val="FF0000"/>
                </a:solidFill>
                <a:latin typeface="Futura Bk BT"/>
              </a:rPr>
              <a:t>Adjustement of a measuring system (adjustment)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 smtClean="0">
                <a:latin typeface="Futura Bk BT"/>
              </a:rPr>
              <a:t>Set of operations carried out on a measuring system in order that it provide prescribed indications corresponding to given values of the quantity to be measured.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tr-TR" sz="1000" dirty="0" smtClean="0">
              <a:latin typeface="Futura Bk B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b="1" dirty="0" smtClean="0">
                <a:solidFill>
                  <a:srgbClr val="FF0000"/>
                </a:solidFill>
                <a:latin typeface="Futura Bk BT"/>
              </a:rPr>
              <a:t>Notes: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tr-TR" sz="2000" dirty="0" smtClean="0">
                <a:latin typeface="Futura Bk BT"/>
              </a:rPr>
              <a:t>  Types of adjustment include zero adjustment of a measuring 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 smtClean="0">
                <a:latin typeface="Futura Bk BT"/>
              </a:rPr>
              <a:t>   system, offset adjustment, and spam adjustment  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 smtClean="0">
                <a:latin typeface="Futura Bk BT"/>
              </a:rPr>
              <a:t>    (sometimes called gain adjustment).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tr-TR" sz="2000" dirty="0" smtClean="0">
                <a:latin typeface="Futura Bk BT"/>
              </a:rPr>
              <a:t>  Adjustment of a measuring system should not be confused 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 smtClean="0">
                <a:latin typeface="Futura Bk BT"/>
              </a:rPr>
              <a:t>   with calibration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tr-TR" sz="2000" dirty="0" smtClean="0">
                <a:latin typeface="Futura Bk BT"/>
              </a:rPr>
              <a:t>  After an adjustment, a measuring system must be recalibrated.</a:t>
            </a:r>
            <a:endParaRPr lang="tr-TR" sz="2000" b="1" dirty="0">
              <a:latin typeface="Arial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tr-TR" sz="12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3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409604" name="Text Box 4"/>
          <p:cNvSpPr txBox="1">
            <a:spLocks noChangeArrowheads="1"/>
          </p:cNvSpPr>
          <p:nvPr/>
        </p:nvSpPr>
        <p:spPr bwMode="auto">
          <a:xfrm>
            <a:off x="428596" y="1125538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400" b="1" dirty="0" smtClean="0">
                <a:solidFill>
                  <a:srgbClr val="FF0000"/>
                </a:solidFill>
                <a:latin typeface="Futura Bk BT"/>
              </a:rPr>
              <a:t>TESTING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400" dirty="0" smtClean="0">
                <a:latin typeface="Futura Bk BT"/>
              </a:rPr>
              <a:t>Technical procedure consisting of determination of one or more of the characteristics of a given product, process or service, in accordance with specified procedure.</a:t>
            </a:r>
          </a:p>
        </p:txBody>
      </p:sp>
      <p:sp>
        <p:nvSpPr>
          <p:cNvPr id="409605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9606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409608" name="Rectangle 8"/>
          <p:cNvSpPr>
            <a:spLocks noChangeArrowheads="1"/>
          </p:cNvSpPr>
          <p:nvPr/>
        </p:nvSpPr>
        <p:spPr bwMode="auto">
          <a:xfrm>
            <a:off x="3643313" y="263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pic>
        <p:nvPicPr>
          <p:cNvPr id="40960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857628"/>
            <a:ext cx="2895600" cy="2479675"/>
          </a:xfrm>
          <a:prstGeom prst="rect">
            <a:avLst/>
          </a:prstGeom>
          <a:noFill/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1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tr-TR" sz="12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1357290" y="3214686"/>
            <a:ext cx="6751638" cy="646331"/>
          </a:xfrm>
          <a:prstGeom prst="rect">
            <a:avLst/>
          </a:prstGeom>
          <a:noFill/>
          <a:ln w="1905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attention...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2928" y="0"/>
            <a:ext cx="7776864" cy="706090"/>
          </a:xfrm>
        </p:spPr>
        <p:txBody>
          <a:bodyPr>
            <a:normAutofit/>
          </a:bodyPr>
          <a:lstStyle/>
          <a:p>
            <a:r>
              <a:rPr lang="tr-TR" b="0" dirty="0" smtClean="0"/>
              <a:t>Basic Reference</a:t>
            </a:r>
            <a:endParaRPr lang="tr-TR" b="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357298"/>
            <a:ext cx="464347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000" b="1" dirty="0" smtClean="0"/>
              <a:t>International Vocabulary of Metrology – Basic and general concepts and associated terms (VIM), JCGM 200: 2008</a:t>
            </a:r>
          </a:p>
          <a:p>
            <a:pPr algn="just">
              <a:lnSpc>
                <a:spcPct val="150000"/>
              </a:lnSpc>
            </a:pPr>
            <a:endParaRPr lang="tr-TR" sz="2000" b="1" dirty="0" smtClean="0"/>
          </a:p>
          <a:p>
            <a:pPr algn="just">
              <a:lnSpc>
                <a:spcPct val="150000"/>
              </a:lnSpc>
            </a:pPr>
            <a:endParaRPr lang="tr-TR" sz="2000" b="1" dirty="0" smtClean="0"/>
          </a:p>
          <a:p>
            <a:pPr>
              <a:lnSpc>
                <a:spcPct val="120000"/>
              </a:lnSpc>
            </a:pPr>
            <a:r>
              <a:rPr lang="tr-TR" sz="2000" dirty="0" smtClean="0"/>
              <a:t>The document  was prepared by Working Group 2 of the Joint Committee on Guides in Metrology (JCGM/WG 2) of the BIPM. </a:t>
            </a:r>
            <a:endParaRPr lang="tr-TR" dirty="0">
              <a:latin typeface="Futura Lt BT" pitchFamily="34" charset="0"/>
            </a:endParaRPr>
          </a:p>
        </p:txBody>
      </p:sp>
      <p:pic>
        <p:nvPicPr>
          <p:cNvPr id="6" name="Picture 5" descr="VIM Resi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785" y="1357297"/>
            <a:ext cx="3373743" cy="4797185"/>
          </a:xfrm>
          <a:prstGeom prst="rect">
            <a:avLst/>
          </a:prstGeom>
          <a:ln w="3175" cap="sq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210739" y="1366542"/>
            <a:ext cx="3373200" cy="47988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6354" tIns="189034" rIns="216354" bIns="189034" numCol="1" spcCol="1270" rtlCol="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b="1" u="none" kern="1200" dirty="0" smtClean="0">
              <a:latin typeface="Futura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1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0932" name="Text Box 4"/>
          <p:cNvSpPr txBox="1">
            <a:spLocks noChangeArrowheads="1"/>
          </p:cNvSpPr>
          <p:nvPr/>
        </p:nvSpPr>
        <p:spPr bwMode="auto">
          <a:xfrm>
            <a:off x="285720" y="889049"/>
            <a:ext cx="8501121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tr-TR" sz="2000" b="1" dirty="0">
                <a:solidFill>
                  <a:srgbClr val="FF0000"/>
                </a:solidFill>
                <a:latin typeface="Futura Bk BT"/>
              </a:rPr>
              <a:t>INTERNATIONAL MEASUREMENT STANDARD </a:t>
            </a:r>
          </a:p>
          <a:p>
            <a:pPr algn="just" eaLnBrk="0" hangingPunct="0"/>
            <a:endParaRPr lang="tr-TR" sz="2000" dirty="0" smtClean="0">
              <a:latin typeface="Futura Bk BT"/>
            </a:endParaRPr>
          </a:p>
          <a:p>
            <a:pPr algn="just" eaLnBrk="0" hangingPunct="0"/>
            <a:r>
              <a:rPr lang="tr-TR" sz="2000" dirty="0" smtClean="0">
                <a:latin typeface="Futura Bk BT"/>
              </a:rPr>
              <a:t>Measurement </a:t>
            </a:r>
            <a:r>
              <a:rPr lang="tr-TR" sz="2000" dirty="0">
                <a:latin typeface="Futura Bk BT"/>
              </a:rPr>
              <a:t>standard recognized by signatories to an international agreement and intended to serve worldwide</a:t>
            </a:r>
            <a:r>
              <a:rPr lang="tr-TR" sz="2000" dirty="0" smtClean="0">
                <a:latin typeface="Futura Bk BT"/>
              </a:rPr>
              <a:t>.</a:t>
            </a:r>
          </a:p>
          <a:p>
            <a:pPr algn="just" eaLnBrk="0" hangingPunct="0"/>
            <a:endParaRPr lang="tr-TR" sz="2000" dirty="0">
              <a:latin typeface="Futura Bk BT"/>
            </a:endParaRPr>
          </a:p>
          <a:p>
            <a:pPr algn="just" eaLnBrk="0" hangingPunct="0"/>
            <a:r>
              <a:rPr lang="tr-TR" sz="2000" dirty="0" smtClean="0">
                <a:latin typeface="Futura Bk BT"/>
              </a:rPr>
              <a:t>Examples</a:t>
            </a:r>
          </a:p>
          <a:p>
            <a:pPr algn="just" eaLnBrk="0" hangingPunct="0"/>
            <a:endParaRPr lang="tr-TR" sz="2000" dirty="0">
              <a:latin typeface="Futura Bk BT"/>
            </a:endParaRPr>
          </a:p>
          <a:p>
            <a:pPr algn="just" eaLnBrk="0" hangingPunct="0"/>
            <a:r>
              <a:rPr lang="tr-TR" sz="2000" dirty="0">
                <a:latin typeface="Futura Bk BT"/>
              </a:rPr>
              <a:t>International prototype of the kilogram</a:t>
            </a:r>
          </a:p>
          <a:p>
            <a:pPr algn="just" eaLnBrk="0" hangingPunct="0"/>
            <a:r>
              <a:rPr lang="tr-TR" sz="2000" dirty="0">
                <a:latin typeface="Futura Bk BT"/>
              </a:rPr>
              <a:t>VSMOW2 (Vienna Standard Mean Ocean </a:t>
            </a:r>
          </a:p>
          <a:p>
            <a:pPr algn="just" eaLnBrk="0" hangingPunct="0"/>
            <a:r>
              <a:rPr lang="tr-TR" sz="2000" dirty="0">
                <a:latin typeface="Futura Bk BT"/>
              </a:rPr>
              <a:t>Water) distributed by International Atomic </a:t>
            </a:r>
          </a:p>
          <a:p>
            <a:pPr algn="just" eaLnBrk="0" hangingPunct="0"/>
            <a:r>
              <a:rPr lang="tr-TR" sz="2000" dirty="0">
                <a:latin typeface="Futura Bk BT"/>
              </a:rPr>
              <a:t>Energy Agency (IAEA) for differential </a:t>
            </a:r>
          </a:p>
          <a:p>
            <a:pPr algn="just" eaLnBrk="0" hangingPunct="0"/>
            <a:r>
              <a:rPr lang="tr-TR" sz="2000" dirty="0">
                <a:latin typeface="Futura Bk BT"/>
              </a:rPr>
              <a:t>stable isotope amount ratio measurements</a:t>
            </a:r>
          </a:p>
          <a:p>
            <a:pPr algn="just" eaLnBrk="0" hangingPunct="0"/>
            <a:endParaRPr lang="tr-TR" sz="2000" dirty="0">
              <a:latin typeface="Futura Bk BT"/>
            </a:endParaRPr>
          </a:p>
          <a:p>
            <a:pPr algn="just" eaLnBrk="0" hangingPunct="0"/>
            <a:r>
              <a:rPr lang="tr-TR" sz="2000" b="1" dirty="0">
                <a:solidFill>
                  <a:srgbClr val="FF0000"/>
                </a:solidFill>
                <a:latin typeface="Futura Bk BT"/>
              </a:rPr>
              <a:t>NATIONAL MEASUREMENT STANDARD </a:t>
            </a:r>
          </a:p>
          <a:p>
            <a:pPr algn="just" eaLnBrk="0" hangingPunct="0"/>
            <a:r>
              <a:rPr lang="tr-TR" sz="2000" b="1" dirty="0">
                <a:solidFill>
                  <a:srgbClr val="FF0000"/>
                </a:solidFill>
                <a:latin typeface="Futura Bk BT"/>
              </a:rPr>
              <a:t>(NATIONAL STANDARD)</a:t>
            </a:r>
          </a:p>
          <a:p>
            <a:pPr algn="just" eaLnBrk="0" hangingPunct="0"/>
            <a:endParaRPr lang="tr-TR" sz="2000" dirty="0">
              <a:latin typeface="Futura Bk BT"/>
            </a:endParaRPr>
          </a:p>
          <a:p>
            <a:pPr algn="just" eaLnBrk="0" hangingPunct="0"/>
            <a:r>
              <a:rPr lang="tr-TR" sz="2000" dirty="0">
                <a:latin typeface="Futura Bk BT"/>
              </a:rPr>
              <a:t>Measurement standard recognized by national authority to serve in the country</a:t>
            </a:r>
            <a:r>
              <a:rPr lang="tr-TR" sz="2000" dirty="0" smtClean="0">
                <a:latin typeface="Futura Bk BT"/>
              </a:rPr>
              <a:t>.</a:t>
            </a:r>
            <a:endParaRPr lang="tr-TR" sz="2000" dirty="0">
              <a:latin typeface="Futura Bk BT"/>
            </a:endParaRPr>
          </a:p>
        </p:txBody>
      </p:sp>
      <p:sp>
        <p:nvSpPr>
          <p:cNvPr id="380933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0934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pic>
        <p:nvPicPr>
          <p:cNvPr id="380936" name="Picture 8" descr="prototype_2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1150" y="2362200"/>
            <a:ext cx="1960563" cy="2438400"/>
          </a:xfrm>
          <a:prstGeom prst="rect">
            <a:avLst/>
          </a:prstGeom>
          <a:noFill/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2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5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1957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1958" name="Text Box 6"/>
          <p:cNvSpPr txBox="1">
            <a:spLocks noChangeArrowheads="1"/>
          </p:cNvSpPr>
          <p:nvPr/>
        </p:nvSpPr>
        <p:spPr bwMode="auto">
          <a:xfrm>
            <a:off x="285720" y="1125538"/>
            <a:ext cx="8678893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spcBef>
                <a:spcPts val="0"/>
              </a:spcBef>
              <a:spcAft>
                <a:spcPts val="600"/>
              </a:spcAft>
            </a:pPr>
            <a:r>
              <a:rPr lang="tr-TR" sz="2200" b="1" dirty="0">
                <a:solidFill>
                  <a:srgbClr val="FF0000"/>
                </a:solidFill>
                <a:latin typeface="Futura Bk BT"/>
              </a:rPr>
              <a:t>PRIMARY STANDARD </a:t>
            </a:r>
          </a:p>
          <a:p>
            <a:pPr algn="just" eaLnBrk="0" hangingPunct="0"/>
            <a:r>
              <a:rPr lang="tr-TR" sz="2200" dirty="0">
                <a:latin typeface="Futura Bk BT"/>
              </a:rPr>
              <a:t>Measurement standard whose quantity value and measurement uncertainty are established using a primary measurement procedure.</a:t>
            </a: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</a:pPr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Example</a:t>
            </a:r>
            <a:endParaRPr lang="tr-TR" sz="2200" b="1" dirty="0">
              <a:solidFill>
                <a:srgbClr val="FF0000"/>
              </a:solidFill>
              <a:latin typeface="Futura Bk BT"/>
            </a:endParaRPr>
          </a:p>
          <a:p>
            <a:pPr algn="just" eaLnBrk="0" hangingPunct="0"/>
            <a:r>
              <a:rPr lang="tr-TR" sz="2200" dirty="0">
                <a:latin typeface="Futura Bk BT"/>
              </a:rPr>
              <a:t>Primary measurement standard of amount of substance concentartion prepared by dissolving a known amount of substance of a chemical component to a known volume of solution.</a:t>
            </a:r>
          </a:p>
          <a:p>
            <a:pPr algn="just" eaLnBrk="0" hangingPunct="0"/>
            <a:endParaRPr lang="tr-TR" sz="2200" dirty="0">
              <a:latin typeface="Futura Bk BT"/>
            </a:endParaRPr>
          </a:p>
          <a:p>
            <a:pPr algn="just" eaLnBrk="0" hangingPunct="0">
              <a:spcBef>
                <a:spcPts val="0"/>
              </a:spcBef>
              <a:spcAft>
                <a:spcPts val="600"/>
              </a:spcAft>
            </a:pPr>
            <a:r>
              <a:rPr lang="tr-TR" sz="2200" b="1" dirty="0">
                <a:solidFill>
                  <a:srgbClr val="FF0000"/>
                </a:solidFill>
                <a:latin typeface="Futura Bk BT"/>
              </a:rPr>
              <a:t>SECONDARY STANDARD</a:t>
            </a:r>
          </a:p>
          <a:p>
            <a:pPr algn="just" eaLnBrk="0" hangingPunct="0"/>
            <a:r>
              <a:rPr lang="tr-TR" sz="2200" dirty="0">
                <a:latin typeface="Futura Bk BT"/>
              </a:rPr>
              <a:t>Measurement standard whose quantity value and measurement uncertainty are assigned through calibration with respect to a primary measurement standard for a quantity of the same </a:t>
            </a:r>
            <a:r>
              <a:rPr lang="tr-TR" sz="2200" dirty="0" smtClean="0">
                <a:latin typeface="Futura Bk BT"/>
              </a:rPr>
              <a:t>kind.</a:t>
            </a:r>
            <a:endParaRPr lang="tr-TR" sz="2200" dirty="0">
              <a:latin typeface="Futura Bk BT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2980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2981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2982" name="Text Box 6"/>
          <p:cNvSpPr txBox="1">
            <a:spLocks noChangeArrowheads="1"/>
          </p:cNvSpPr>
          <p:nvPr/>
        </p:nvSpPr>
        <p:spPr bwMode="auto">
          <a:xfrm>
            <a:off x="285720" y="1125538"/>
            <a:ext cx="8678893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n-US" sz="2200" b="1" dirty="0" smtClean="0">
                <a:solidFill>
                  <a:srgbClr val="FF0000"/>
                </a:solidFill>
                <a:latin typeface="Futura Bk BT"/>
              </a:rPr>
              <a:t>REFERENCE STANDARD</a:t>
            </a:r>
          </a:p>
          <a:p>
            <a:pPr algn="just" eaLnBrk="0" hangingPunct="0"/>
            <a:endParaRPr lang="en-US" sz="2200" dirty="0" smtClean="0">
              <a:latin typeface="Futura Bk BT"/>
            </a:endParaRPr>
          </a:p>
          <a:p>
            <a:pPr algn="just" eaLnBrk="0" hangingPunct="0"/>
            <a:r>
              <a:rPr lang="en-US" sz="2200" dirty="0" smtClean="0">
                <a:latin typeface="Futura Bk BT"/>
              </a:rPr>
              <a:t>Measurement standard designated for the calibration of working measurement standards for quantities of a given organization or at a given location.</a:t>
            </a:r>
          </a:p>
          <a:p>
            <a:pPr algn="just" eaLnBrk="0" hangingPunct="0"/>
            <a:endParaRPr lang="en-US" sz="2200" dirty="0" smtClean="0">
              <a:latin typeface="Futura Bk BT"/>
            </a:endParaRPr>
          </a:p>
          <a:p>
            <a:pPr algn="just" eaLnBrk="0" hangingPunct="0"/>
            <a:r>
              <a:rPr lang="en-US" sz="2200" b="1" dirty="0" smtClean="0">
                <a:solidFill>
                  <a:srgbClr val="FF0000"/>
                </a:solidFill>
                <a:latin typeface="Futura Bk BT"/>
              </a:rPr>
              <a:t>WORKING STANDARD</a:t>
            </a:r>
          </a:p>
          <a:p>
            <a:pPr algn="just" eaLnBrk="0" hangingPunct="0"/>
            <a:endParaRPr lang="en-US" sz="2200" dirty="0" smtClean="0">
              <a:latin typeface="Futura Bk BT"/>
            </a:endParaRPr>
          </a:p>
          <a:p>
            <a:pPr algn="just" eaLnBrk="0" hangingPunct="0"/>
            <a:r>
              <a:rPr lang="en-US" sz="2200" dirty="0" smtClean="0">
                <a:latin typeface="Futura Bk BT"/>
              </a:rPr>
              <a:t>Measurement standard that is used routinely to calibrate or verify measuring instruments or measuring systems.</a:t>
            </a:r>
          </a:p>
          <a:p>
            <a:pPr algn="just" eaLnBrk="0" hangingPunct="0"/>
            <a:endParaRPr lang="en-US" sz="2200" dirty="0" smtClean="0">
              <a:latin typeface="Futura Bk BT"/>
            </a:endParaRPr>
          </a:p>
          <a:p>
            <a:pPr algn="just" eaLnBrk="0" hangingPunct="0"/>
            <a:r>
              <a:rPr lang="en-US" sz="2200" dirty="0" smtClean="0">
                <a:latin typeface="Futura Bk BT"/>
              </a:rPr>
              <a:t>A working measurement standard is usually calibrated with respect to a reference measurement standard.</a:t>
            </a:r>
          </a:p>
          <a:p>
            <a:pPr algn="just">
              <a:spcBef>
                <a:spcPct val="50000"/>
              </a:spcBef>
            </a:pPr>
            <a:endParaRPr lang="en-US" sz="1800" b="1" dirty="0">
              <a:latin typeface="Arial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3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4004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4005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4006" name="Text Box 6"/>
          <p:cNvSpPr txBox="1">
            <a:spLocks noChangeArrowheads="1"/>
          </p:cNvSpPr>
          <p:nvPr/>
        </p:nvSpPr>
        <p:spPr bwMode="auto">
          <a:xfrm>
            <a:off x="357158" y="1125538"/>
            <a:ext cx="860745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TRAVELLING STANDRD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Measurement standard, sometimes of special construction, intended for transport between different locations.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Example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A portable battery-operated Caesium-133 frequency standard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b="1" dirty="0" smtClean="0">
                <a:solidFill>
                  <a:srgbClr val="FF0000"/>
                </a:solidFill>
                <a:latin typeface="Futura Bk BT"/>
              </a:rPr>
              <a:t>TRANSFER DEVICE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Device used as intermediary to compare measurement standards</a:t>
            </a:r>
          </a:p>
          <a:p>
            <a:pPr algn="just" eaLnBrk="0" hangingPunct="0"/>
            <a:endParaRPr lang="tr-TR" sz="2200" dirty="0" smtClean="0">
              <a:latin typeface="Futura Bk BT"/>
            </a:endParaRPr>
          </a:p>
          <a:p>
            <a:pPr algn="just" eaLnBrk="0" hangingPunct="0"/>
            <a:r>
              <a:rPr lang="tr-TR" sz="2200" dirty="0" smtClean="0">
                <a:latin typeface="Futura Bk BT"/>
              </a:rPr>
              <a:t>Sometimes, measurement standards are used as transfer devices.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9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7" name="Rectangle 3"/>
          <p:cNvSpPr>
            <a:spLocks noChangeArrowheads="1"/>
          </p:cNvSpPr>
          <p:nvPr/>
        </p:nvSpPr>
        <p:spPr bwMode="auto">
          <a:xfrm>
            <a:off x="3795713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tr-TR"/>
          </a:p>
        </p:txBody>
      </p:sp>
      <p:sp>
        <p:nvSpPr>
          <p:cNvPr id="385028" name="Rectangle 4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5029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385030" name="AutoShape 6"/>
          <p:cNvSpPr>
            <a:spLocks noChangeArrowheads="1"/>
          </p:cNvSpPr>
          <p:nvPr/>
        </p:nvSpPr>
        <p:spPr bwMode="auto">
          <a:xfrm>
            <a:off x="2737770" y="1357298"/>
            <a:ext cx="4876800" cy="4679950"/>
          </a:xfrm>
          <a:prstGeom prst="triangle">
            <a:avLst>
              <a:gd name="adj" fmla="val 50000"/>
            </a:avLst>
          </a:prstGeom>
          <a:solidFill>
            <a:srgbClr val="FFFF99"/>
          </a:solidFill>
          <a:ln w="38100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r-TR" dirty="0"/>
          </a:p>
        </p:txBody>
      </p:sp>
      <p:sp>
        <p:nvSpPr>
          <p:cNvPr id="385031" name="Line 7"/>
          <p:cNvSpPr>
            <a:spLocks noChangeShapeType="1"/>
          </p:cNvSpPr>
          <p:nvPr/>
        </p:nvSpPr>
        <p:spPr bwMode="auto">
          <a:xfrm>
            <a:off x="4214813" y="3200400"/>
            <a:ext cx="18859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85032" name="Line 8"/>
          <p:cNvSpPr>
            <a:spLocks noChangeShapeType="1"/>
          </p:cNvSpPr>
          <p:nvPr/>
        </p:nvSpPr>
        <p:spPr bwMode="auto">
          <a:xfrm>
            <a:off x="3694113" y="4162425"/>
            <a:ext cx="29924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85033" name="Line 9"/>
          <p:cNvSpPr>
            <a:spLocks noChangeShapeType="1"/>
          </p:cNvSpPr>
          <p:nvPr/>
        </p:nvSpPr>
        <p:spPr bwMode="auto">
          <a:xfrm>
            <a:off x="3303588" y="4989513"/>
            <a:ext cx="37719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85034" name="Text Box 10"/>
          <p:cNvSpPr txBox="1">
            <a:spLocks noChangeArrowheads="1"/>
          </p:cNvSpPr>
          <p:nvPr/>
        </p:nvSpPr>
        <p:spPr bwMode="auto">
          <a:xfrm>
            <a:off x="2133600" y="1341438"/>
            <a:ext cx="14954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GB" sz="2400">
              <a:latin typeface="Times New Roman" pitchFamily="18" charset="0"/>
            </a:endParaRPr>
          </a:p>
        </p:txBody>
      </p:sp>
      <p:sp>
        <p:nvSpPr>
          <p:cNvPr id="385035" name="Rectangle 11"/>
          <p:cNvSpPr>
            <a:spLocks noChangeArrowheads="1"/>
          </p:cNvSpPr>
          <p:nvPr/>
        </p:nvSpPr>
        <p:spPr bwMode="auto">
          <a:xfrm>
            <a:off x="4211638" y="3357563"/>
            <a:ext cx="1949450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600" b="1" dirty="0">
                <a:latin typeface="Futura Bk BT"/>
              </a:rPr>
              <a:t>National </a:t>
            </a:r>
            <a:endParaRPr lang="en-US" sz="1600" b="1" dirty="0">
              <a:latin typeface="Futura Bk BT"/>
            </a:endParaRPr>
          </a:p>
          <a:p>
            <a:pPr algn="ctr"/>
            <a:r>
              <a:rPr lang="en-US" sz="1600" b="1" dirty="0">
                <a:latin typeface="Futura Bk BT"/>
              </a:rPr>
              <a:t> </a:t>
            </a:r>
            <a:r>
              <a:rPr lang="en-US" sz="1600" b="1" dirty="0" err="1">
                <a:latin typeface="Futura Bk BT"/>
              </a:rPr>
              <a:t>Standar</a:t>
            </a:r>
            <a:r>
              <a:rPr lang="tr-TR" sz="1600" b="1" dirty="0">
                <a:latin typeface="Futura Bk BT"/>
              </a:rPr>
              <a:t>d</a:t>
            </a:r>
            <a:endParaRPr lang="en-US" sz="1600" b="1" dirty="0">
              <a:latin typeface="Futura Bk BT"/>
            </a:endParaRPr>
          </a:p>
        </p:txBody>
      </p:sp>
      <p:sp>
        <p:nvSpPr>
          <p:cNvPr id="385036" name="Rectangle 12"/>
          <p:cNvSpPr>
            <a:spLocks noChangeArrowheads="1"/>
          </p:cNvSpPr>
          <p:nvPr/>
        </p:nvSpPr>
        <p:spPr bwMode="auto">
          <a:xfrm>
            <a:off x="3924300" y="4265892"/>
            <a:ext cx="2447925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latin typeface="Futura Bk BT"/>
              </a:rPr>
              <a:t>Refer</a:t>
            </a:r>
            <a:r>
              <a:rPr lang="tr-TR" sz="1600" b="1" dirty="0">
                <a:latin typeface="Futura Bk BT"/>
              </a:rPr>
              <a:t>ence</a:t>
            </a:r>
            <a:endParaRPr lang="en-US" sz="1600" b="1" dirty="0">
              <a:latin typeface="Futura Bk BT"/>
            </a:endParaRPr>
          </a:p>
          <a:p>
            <a:pPr algn="ctr"/>
            <a:r>
              <a:rPr lang="en-US" sz="1600" b="1" dirty="0" err="1">
                <a:latin typeface="Futura Bk BT"/>
              </a:rPr>
              <a:t>Standar</a:t>
            </a:r>
            <a:r>
              <a:rPr lang="tr-TR" sz="1600" b="1" dirty="0">
                <a:latin typeface="Futura Bk BT"/>
              </a:rPr>
              <a:t>d</a:t>
            </a:r>
            <a:endParaRPr lang="en-US" sz="1600" b="1" dirty="0">
              <a:latin typeface="Futura Bk BT"/>
            </a:endParaRPr>
          </a:p>
        </p:txBody>
      </p:sp>
      <p:sp>
        <p:nvSpPr>
          <p:cNvPr id="385037" name="Rectangle 13"/>
          <p:cNvSpPr>
            <a:spLocks noChangeArrowheads="1"/>
          </p:cNvSpPr>
          <p:nvPr/>
        </p:nvSpPr>
        <p:spPr bwMode="auto">
          <a:xfrm>
            <a:off x="3627438" y="5157788"/>
            <a:ext cx="2959100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600" b="1" dirty="0">
                <a:latin typeface="Arial" charset="0"/>
              </a:rPr>
              <a:t>Working </a:t>
            </a:r>
          </a:p>
          <a:p>
            <a:pPr algn="ctr"/>
            <a:r>
              <a:rPr lang="tr-TR" sz="1600" b="1" dirty="0">
                <a:latin typeface="Arial" charset="0"/>
              </a:rPr>
              <a:t>Standard</a:t>
            </a:r>
            <a:endParaRPr lang="en-US" sz="1600" b="1" dirty="0">
              <a:latin typeface="Arial" charset="0"/>
            </a:endParaRPr>
          </a:p>
        </p:txBody>
      </p:sp>
      <p:sp>
        <p:nvSpPr>
          <p:cNvPr id="385038" name="Rectangle 14"/>
          <p:cNvSpPr>
            <a:spLocks noChangeArrowheads="1"/>
          </p:cNvSpPr>
          <p:nvPr/>
        </p:nvSpPr>
        <p:spPr bwMode="auto">
          <a:xfrm>
            <a:off x="3756025" y="5195888"/>
            <a:ext cx="30972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endParaRPr lang="en-GB" sz="1800" b="1">
              <a:latin typeface="Times New Roman" pitchFamily="18" charset="0"/>
            </a:endParaRPr>
          </a:p>
        </p:txBody>
      </p:sp>
      <p:sp>
        <p:nvSpPr>
          <p:cNvPr id="385039" name="Rectangle 15"/>
          <p:cNvSpPr>
            <a:spLocks noChangeArrowheads="1"/>
          </p:cNvSpPr>
          <p:nvPr/>
        </p:nvSpPr>
        <p:spPr bwMode="auto">
          <a:xfrm>
            <a:off x="4211638" y="2420938"/>
            <a:ext cx="1949450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600" b="1" dirty="0">
                <a:latin typeface="Futura Bk BT"/>
              </a:rPr>
              <a:t>SI</a:t>
            </a:r>
          </a:p>
          <a:p>
            <a:pPr algn="ctr"/>
            <a:r>
              <a:rPr lang="tr-TR" sz="1600" b="1" dirty="0">
                <a:latin typeface="Futura Bk BT"/>
              </a:rPr>
              <a:t>Units</a:t>
            </a:r>
            <a:endParaRPr lang="en-US" sz="1600" b="1" dirty="0">
              <a:latin typeface="Futura Bk BT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112964" y="25836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D</a:t>
            </a:r>
            <a:r>
              <a:rPr lang="tr-TR" sz="3600" dirty="0" smtClean="0">
                <a:solidFill>
                  <a:schemeClr val="bg1"/>
                </a:solidFill>
                <a:latin typeface="Futura Bk BT" pitchFamily="34" charset="0"/>
                <a:ea typeface="+mj-ea"/>
                <a:cs typeface="+mj-cs"/>
              </a:rPr>
              <a:t>efinitions</a:t>
            </a:r>
          </a:p>
        </p:txBody>
      </p:sp>
      <p:sp>
        <p:nvSpPr>
          <p:cNvPr id="18" name="4 Slayt Numarası Yer Tutucusu"/>
          <p:cNvSpPr txBox="1">
            <a:spLocks noGrp="1"/>
          </p:cNvSpPr>
          <p:nvPr/>
        </p:nvSpPr>
        <p:spPr bwMode="auto">
          <a:xfrm>
            <a:off x="6870716" y="63309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68CACFB0-CE42-437E-B07E-35280C20265C}" type="slidenum">
              <a:rPr lang="tr-TR" sz="1200"/>
              <a:pPr algn="r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tr-T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Ulusal Yenilik Sistemimizin Geleceği_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a:spPr>
      <a:bodyPr spcFirstLastPara="0" vert="horz" wrap="square" lIns="216354" tIns="189034" rIns="216354" bIns="189034" numCol="1" spcCol="1270" anchor="ctr" anchorCtr="0">
        <a:noAutofit/>
      </a:bodyPr>
      <a:lstStyle>
        <a:defPPr algn="ctr" defTabSz="711200">
          <a:lnSpc>
            <a:spcPct val="90000"/>
          </a:lnSpc>
          <a:spcBef>
            <a:spcPct val="0"/>
          </a:spcBef>
          <a:spcAft>
            <a:spcPct val="35000"/>
          </a:spcAft>
          <a:defRPr b="1" u="none" kern="1200" dirty="0" smtClean="0">
            <a:latin typeface="Futura Bk BT" pitchFamily="34" charset="0"/>
          </a:defRPr>
        </a:defPPr>
      </a:lstStyle>
      <a:style>
        <a:lnRef idx="0">
          <a:schemeClr val="lt1">
            <a:hueOff val="0"/>
            <a:satOff val="0"/>
            <a:lumOff val="0"/>
            <a:alphaOff val="0"/>
          </a:schemeClr>
        </a:lnRef>
        <a:fillRef idx="1">
          <a:schemeClr val="accent3">
            <a:hueOff val="0"/>
            <a:satOff val="0"/>
            <a:lumOff val="0"/>
            <a:alphaOff val="0"/>
          </a:schemeClr>
        </a:fillRef>
        <a:effectRef idx="2">
          <a:schemeClr val="accent3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Futura Lt BT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10156</TotalTime>
  <Words>1643</Words>
  <Application>Microsoft Office PowerPoint</Application>
  <PresentationFormat>Ekran Gösterisi (4:3)</PresentationFormat>
  <Paragraphs>328</Paragraphs>
  <Slides>36</Slides>
  <Notes>2</Notes>
  <HiddenSlides>0</HiddenSlides>
  <MMClips>0</MMClips>
  <ScaleCrop>false</ScaleCrop>
  <HeadingPairs>
    <vt:vector size="6" baseType="variant">
      <vt:variant>
        <vt:lpstr>Tema</vt:lpstr>
      </vt:variant>
      <vt:variant>
        <vt:i4>3</vt:i4>
      </vt:variant>
      <vt:variant>
        <vt:lpstr>Katıştırılmış OLE Hizmet Programları</vt:lpstr>
      </vt:variant>
      <vt:variant>
        <vt:i4>3</vt:i4>
      </vt:variant>
      <vt:variant>
        <vt:lpstr>Slayt Başlıkları</vt:lpstr>
      </vt:variant>
      <vt:variant>
        <vt:i4>36</vt:i4>
      </vt:variant>
    </vt:vector>
  </HeadingPairs>
  <TitlesOfParts>
    <vt:vector size="42" baseType="lpstr">
      <vt:lpstr>Ulusal Yenilik Sistemimizin Geleceği_2</vt:lpstr>
      <vt:lpstr>1_Ulusal Yenilik Sistemimizin Geleceği_2</vt:lpstr>
      <vt:lpstr>Custom Design</vt:lpstr>
      <vt:lpstr>Bitmap Image</vt:lpstr>
      <vt:lpstr>VISIO</vt:lpstr>
      <vt:lpstr>Klip</vt:lpstr>
      <vt:lpstr>Basic and General Terms in Metrology</vt:lpstr>
      <vt:lpstr>Contents</vt:lpstr>
      <vt:lpstr>Slayt 3</vt:lpstr>
      <vt:lpstr>Basic Reference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Example of Traceability 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McKinsey Mind Designing the Analysis</dc:title>
  <dc:creator>nihan.tiltak</dc:creator>
  <cp:lastModifiedBy>enversa</cp:lastModifiedBy>
  <cp:revision>971</cp:revision>
  <cp:lastPrinted>2012-11-15T10:02:18Z</cp:lastPrinted>
  <dcterms:created xsi:type="dcterms:W3CDTF">2012-02-08T13:48:39Z</dcterms:created>
  <dcterms:modified xsi:type="dcterms:W3CDTF">2013-05-08T12:16:26Z</dcterms:modified>
</cp:coreProperties>
</file>