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680" r:id="rId2"/>
    <p:sldId id="684" r:id="rId3"/>
    <p:sldId id="686" r:id="rId4"/>
    <p:sldId id="741" r:id="rId5"/>
    <p:sldId id="742" r:id="rId6"/>
    <p:sldId id="687" r:id="rId7"/>
    <p:sldId id="756" r:id="rId8"/>
    <p:sldId id="757" r:id="rId9"/>
    <p:sldId id="746" r:id="rId10"/>
    <p:sldId id="747" r:id="rId11"/>
    <p:sldId id="745" r:id="rId12"/>
    <p:sldId id="755" r:id="rId13"/>
    <p:sldId id="743" r:id="rId14"/>
    <p:sldId id="744" r:id="rId15"/>
    <p:sldId id="689" r:id="rId16"/>
    <p:sldId id="720" r:id="rId17"/>
    <p:sldId id="690" r:id="rId18"/>
    <p:sldId id="691" r:id="rId19"/>
    <p:sldId id="753" r:id="rId20"/>
    <p:sldId id="751" r:id="rId21"/>
    <p:sldId id="752" r:id="rId22"/>
    <p:sldId id="721" r:id="rId23"/>
    <p:sldId id="693" r:id="rId24"/>
    <p:sldId id="758" r:id="rId25"/>
    <p:sldId id="722" r:id="rId26"/>
    <p:sldId id="723" r:id="rId27"/>
    <p:sldId id="724" r:id="rId28"/>
    <p:sldId id="695" r:id="rId29"/>
    <p:sldId id="697" r:id="rId30"/>
    <p:sldId id="725" r:id="rId31"/>
    <p:sldId id="726" r:id="rId32"/>
    <p:sldId id="727" r:id="rId33"/>
    <p:sldId id="732" r:id="rId34"/>
    <p:sldId id="737" r:id="rId35"/>
    <p:sldId id="738" r:id="rId36"/>
    <p:sldId id="707" r:id="rId37"/>
    <p:sldId id="759" r:id="rId38"/>
    <p:sldId id="740" r:id="rId39"/>
    <p:sldId id="714" r:id="rId40"/>
  </p:sldIdLst>
  <p:sldSz cx="9144000" cy="6858000" type="screen4x3"/>
  <p:notesSz cx="6805613" cy="993933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CC00"/>
    <a:srgbClr val="CC3300"/>
    <a:srgbClr val="0000CC"/>
    <a:srgbClr val="FFFF99"/>
    <a:srgbClr val="CCFF33"/>
    <a:srgbClr val="009900"/>
    <a:srgbClr val="FF9900"/>
    <a:srgbClr val="CC9900"/>
    <a:srgbClr val="66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7691" autoAdjust="0"/>
  </p:normalViewPr>
  <p:slideViewPr>
    <p:cSldViewPr>
      <p:cViewPr>
        <p:scale>
          <a:sx n="70" d="100"/>
          <a:sy n="70" d="100"/>
        </p:scale>
        <p:origin x="-1368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nadali\Desktop\OSBUK_veriler_Mayis20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Arial Tur"/>
                <a:ea typeface="Arial Tur"/>
                <a:cs typeface="Arial Tur"/>
              </a:defRPr>
            </a:pPr>
            <a:r>
              <a:rPr lang="tr-TR" sz="1800" dirty="0" smtClean="0"/>
              <a:t>CURRENT STATUS OF 127 </a:t>
            </a:r>
            <a:r>
              <a:rPr lang="tr-TR" sz="1800" dirty="0" err="1" smtClean="0"/>
              <a:t>IEs</a:t>
            </a:r>
            <a:r>
              <a:rPr lang="tr-TR" sz="1800" baseline="0" dirty="0" smtClean="0"/>
              <a:t> THAT HAVE WWTP WORK</a:t>
            </a:r>
            <a:endParaRPr lang="tr-TR" sz="1800" dirty="0"/>
          </a:p>
        </c:rich>
      </c:tx>
      <c:layout>
        <c:manualLayout>
          <c:xMode val="edge"/>
          <c:yMode val="edge"/>
          <c:x val="0.11710765903355626"/>
          <c:y val="2.9914624870740827E-2"/>
        </c:manualLayout>
      </c:layout>
      <c:spPr>
        <a:noFill/>
        <a:ln w="25400">
          <a:noFill/>
        </a:ln>
      </c:spPr>
    </c:title>
    <c:view3D>
      <c:perspective val="0"/>
    </c:view3D>
    <c:plotArea>
      <c:layout>
        <c:manualLayout>
          <c:layoutTarget val="inner"/>
          <c:xMode val="edge"/>
          <c:yMode val="edge"/>
          <c:x val="7.6448874634466174E-2"/>
          <c:y val="0.2200859293326182"/>
          <c:w val="0.81134450821739912"/>
          <c:h val="0.55769347141566383"/>
        </c:manualLayout>
      </c:layout>
      <c:pie3DChart>
        <c:varyColors val="1"/>
        <c:ser>
          <c:idx val="0"/>
          <c:order val="0"/>
          <c:spPr>
            <a:solidFill>
              <a:srgbClr val="800080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CC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99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00CC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6.6699298923496519E-2"/>
                  <c:y val="7.1273918282583976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-0.28114462750892028"/>
                  <c:y val="-0.10458816541751777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0.18641164690214873"/>
                  <c:y val="-0.1447700255527164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0.2044240755356187"/>
                  <c:y val="2.2049900438413036E-2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3.7544710039432855E-2"/>
                  <c:y val="6.8560544554878533E-2"/>
                </c:manualLayout>
              </c:layout>
              <c:dLblPos val="bestFit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 Tur"/>
                    <a:ea typeface="Arial Tur"/>
                    <a:cs typeface="Arial Tur"/>
                  </a:defRPr>
                </a:pPr>
                <a:endParaRPr lang="tr-TR"/>
              </a:p>
            </c:txPr>
            <c:dLblPos val="ctr"/>
            <c:showVal val="1"/>
            <c:showLeaderLines val="1"/>
          </c:dLbls>
          <c:cat>
            <c:multiLvlStrRef>
              <c:f>'C:\Users\nadali\Desktop\A-OSBÜK\OSBÜK KARIŞIK\[OSB GENEL BİLGİ FORMU-ŞUBAT 2012.xls]OSB ATIKSU ARITMA TESİS DURUMU'!$D$271:$H$275</c:f>
              <c:multiLvlStrCache>
                <c:ptCount val="5"/>
                <c:lvl/>
                <c:lvl/>
                <c:lvl/>
                <c:lvl/>
                <c:lvl>
                  <c:pt idx="0">
                    <c:v>ÖN ARITMA</c:v>
                  </c:pt>
                  <c:pt idx="1">
                    <c:v>ARITMA TESİSİ VAR</c:v>
                  </c:pt>
                  <c:pt idx="2">
                    <c:v>PROJE AŞAMASINDA</c:v>
                  </c:pt>
                  <c:pt idx="3">
                    <c:v>BELEDİYE İLE SÖZLEŞME </c:v>
                  </c:pt>
                  <c:pt idx="4">
                    <c:v>İNŞAAT AŞAMASINDA</c:v>
                  </c:pt>
                </c:lvl>
              </c:multiLvlStrCache>
            </c:multiLvlStrRef>
          </c:cat>
          <c:val>
            <c:numRef>
              <c:f>'C:\Users\nadali\Desktop\A-OSBÜK\OSBÜK KARIŞIK\[OSB GENEL BİLGİ FORMU-ŞUBAT 2012.xls]OSB ATIKSU ARITMA TESİS DURUMU'!$I$271:$I$275</c:f>
              <c:numCache>
                <c:formatCode>General</c:formatCode>
                <c:ptCount val="5"/>
                <c:pt idx="0">
                  <c:v>8</c:v>
                </c:pt>
                <c:pt idx="1">
                  <c:v>54</c:v>
                </c:pt>
                <c:pt idx="2">
                  <c:v>30</c:v>
                </c:pt>
                <c:pt idx="3">
                  <c:v>29</c:v>
                </c:pt>
                <c:pt idx="4">
                  <c:v>6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1" i="0" u="none" strike="noStrike" baseline="0">
          <a:solidFill>
            <a:srgbClr val="000000"/>
          </a:solidFill>
          <a:latin typeface="Arial Tur"/>
          <a:ea typeface="Arial Tur"/>
          <a:cs typeface="Arial Tur"/>
        </a:defRPr>
      </a:pPr>
      <a:endParaRPr lang="tr-TR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0.50346</cdr:x>
      <cdr:y>0.4978</cdr:y>
    </cdr:from>
    <cdr:to>
      <cdr:x>0.56568</cdr:x>
      <cdr:y>0.54184</cdr:y>
    </cdr:to>
    <cdr:sp macro="" textlink="">
      <cdr:nvSpPr>
        <cdr:cNvPr id="5121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897062" y="2226951"/>
          <a:ext cx="481260" cy="1967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=""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="" xmlns:a14="http://schemas.microsoft.com/office/drawing/2010/main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18288" tIns="0" rIns="0" bIns="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tr-TR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/>
          <a:lstStyle>
            <a:lvl1pPr algn="r">
              <a:defRPr sz="1200"/>
            </a:lvl1pPr>
          </a:lstStyle>
          <a:p>
            <a:fld id="{5F612496-DCA0-4794-ACE8-9E936F083630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1" y="9440646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 anchor="b"/>
          <a:lstStyle>
            <a:lvl1pPr algn="r">
              <a:defRPr sz="1200"/>
            </a:lvl1pPr>
          </a:lstStyle>
          <a:p>
            <a:fld id="{6290B310-DD42-47AE-A611-8954FA97AF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92792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/>
          <a:lstStyle>
            <a:lvl1pPr algn="r">
              <a:defRPr sz="1200"/>
            </a:lvl1pPr>
          </a:lstStyle>
          <a:p>
            <a:fld id="{27E97218-A950-476D-A323-3B3DBEDD6FF4}" type="datetimeFigureOut">
              <a:rPr lang="tr-TR" smtClean="0"/>
              <a:pPr/>
              <a:t>20.02.2013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73637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26" tIns="46113" rIns="92226" bIns="46113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0562" y="4721187"/>
            <a:ext cx="5444490" cy="4472702"/>
          </a:xfrm>
          <a:prstGeom prst="rect">
            <a:avLst/>
          </a:prstGeom>
        </p:spPr>
        <p:txBody>
          <a:bodyPr vert="horz" lIns="92226" tIns="46113" rIns="92226" bIns="46113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2226" tIns="46113" rIns="92226" bIns="46113" rtlCol="0" anchor="b"/>
          <a:lstStyle>
            <a:lvl1pPr algn="r">
              <a:defRPr sz="1200"/>
            </a:lvl1pPr>
          </a:lstStyle>
          <a:p>
            <a:fld id="{ACCEAAF5-68CC-45D0-B7B7-982FDE8A5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97496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A245B2-3E67-42A6-AAEC-9FEA8F7253D5}" type="slidenum">
              <a:rPr lang="tr-TR" smtClean="0"/>
              <a:pPr/>
              <a:t>1</a:t>
            </a:fld>
            <a:endParaRPr lang="tr-TR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EAAF5-68CC-45D0-B7B7-982FDE8A533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53213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8569C-50FE-4B26-AA1A-34D612EE35A3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C712A-159C-44F0-A215-5F4113E10180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4845-FD9F-4DD7-A1A0-AC8CA85828E9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98264-C728-4F1B-8989-E801E23B88F0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F98B-634E-40D9-8376-D6A6B32C455C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B940A-7B14-466C-BC17-3199496EAEC0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89E3-A5C0-4EA3-A1C0-3923283C4E74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B87ED-C28D-4514-A38D-580F413AAA2D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F4FB8-B9C0-49CE-B742-EC04C04D1ACB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2629B-FA3A-453B-AB44-A06D02956EDA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D2583-B8E0-49CB-A2DF-F0FE4F435505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3715C8-97AF-4DFF-BA99-240BD29FCDAE}" type="datetime1">
              <a:rPr lang="tr-TR" smtClean="0"/>
              <a:pPr/>
              <a:t>20.02.2013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ergene.ormansu.gov.tr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9"/>
          <p:cNvSpPr>
            <a:spLocks noChangeArrowheads="1"/>
          </p:cNvSpPr>
          <p:nvPr/>
        </p:nvSpPr>
        <p:spPr bwMode="auto">
          <a:xfrm>
            <a:off x="755650" y="2133600"/>
            <a:ext cx="792003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tr-TR" sz="4400" b="1" dirty="0"/>
          </a:p>
          <a:p>
            <a:pPr algn="ctr"/>
            <a:endParaRPr lang="tr-TR" sz="2800" b="1" dirty="0">
              <a:solidFill>
                <a:srgbClr val="FF0000"/>
              </a:solidFill>
            </a:endParaRPr>
          </a:p>
          <a:p>
            <a:pPr algn="ctr"/>
            <a:endParaRPr lang="tr-TR" sz="2800" b="1" dirty="0">
              <a:solidFill>
                <a:srgbClr val="FF0000"/>
              </a:solidFill>
            </a:endParaRPr>
          </a:p>
          <a:p>
            <a:pPr algn="ctr"/>
            <a:endParaRPr lang="tr-TR" sz="2800" b="1" dirty="0">
              <a:solidFill>
                <a:srgbClr val="FF0000"/>
              </a:solidFill>
            </a:endParaRPr>
          </a:p>
          <a:p>
            <a:pPr algn="ctr"/>
            <a:endParaRPr lang="tr-TR" sz="2800" b="1" dirty="0">
              <a:solidFill>
                <a:srgbClr val="FF0000"/>
              </a:solidFill>
            </a:endParaRPr>
          </a:p>
          <a:p>
            <a:pPr algn="ctr"/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763688" y="0"/>
            <a:ext cx="6120680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19800000" lon="0" rev="0"/>
              </a:camera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kern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MINISTRY OF FORESTRY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kern="0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</a:rPr>
              <a:t>AND WATER AFFAIRS</a:t>
            </a:r>
            <a:endParaRPr lang="tr-TR" sz="4300" b="1" kern="0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+mn-cs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1691680" y="5633372"/>
            <a:ext cx="5715040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kern="0" spc="50" dirty="0" smtClean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+mn-cs"/>
              </a:rPr>
              <a:t>Dr</a:t>
            </a:r>
            <a:r>
              <a:rPr lang="tr-TR" sz="2400" b="1" kern="0" spc="50" dirty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+mn-cs"/>
              </a:rPr>
              <a:t>. </a:t>
            </a:r>
            <a:r>
              <a:rPr lang="tr-TR" sz="2400" b="1" kern="0" spc="50" dirty="0" smtClean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+mn-cs"/>
              </a:rPr>
              <a:t>Yakup KARAASLAN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spc="50" dirty="0" smtClean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</a:rPr>
              <a:t>Head of Water Quality Management Department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400" b="1" kern="0" spc="50" dirty="0" smtClean="0">
              <a:ln w="11430"/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</a:endParaRPr>
          </a:p>
        </p:txBody>
      </p:sp>
      <p:pic>
        <p:nvPicPr>
          <p:cNvPr id="12" name="7 Resim" descr="ormansu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924944"/>
            <a:ext cx="2706052" cy="216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2555776" y="19168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kern="0" spc="50" dirty="0">
                <a:ln w="11430"/>
                <a:solidFill>
                  <a:srgbClr val="FF0000"/>
                </a:solidFill>
                <a:latin typeface="Arial"/>
              </a:rPr>
              <a:t>WATER QUALITY MANAGEMENT </a:t>
            </a:r>
            <a:r>
              <a:rPr lang="tr-TR" sz="2400" b="1" kern="0" spc="50" dirty="0" smtClean="0">
                <a:ln w="11430"/>
                <a:solidFill>
                  <a:srgbClr val="FF0000"/>
                </a:solidFill>
                <a:latin typeface="Arial"/>
              </a:rPr>
              <a:t>IN TURKEY</a:t>
            </a:r>
            <a:endParaRPr lang="tr-TR" sz="2400" b="1" kern="0" spc="50" dirty="0">
              <a:ln w="11430"/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4" name="Picture 7" descr="C:\Users\mustafasager\Downloads\su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501008"/>
            <a:ext cx="1441863" cy="1445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288848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1 Başlık"/>
          <p:cNvSpPr txBox="1">
            <a:spLocks/>
          </p:cNvSpPr>
          <p:nvPr/>
        </p:nvSpPr>
        <p:spPr>
          <a:xfrm>
            <a:off x="338336" y="-409622"/>
            <a:ext cx="8805664" cy="93610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lvl="1" algn="ctr" eaLnBrk="0" hangingPunct="0"/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tr-TR" sz="28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tr-TR" sz="28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Quality</a:t>
            </a:r>
            <a:r>
              <a:rPr lang="tr-TR" sz="28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Büyük </a:t>
            </a:r>
            <a:r>
              <a:rPr lang="tr-TR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Manderes</a:t>
            </a:r>
            <a:r>
              <a:rPr lang="tr-TR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Basin</a:t>
            </a:r>
            <a:endParaRPr lang="tr-TR" sz="2800" b="1" kern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1" algn="ctr" eaLnBrk="0" hangingPunct="0"/>
            <a:r>
              <a:rPr lang="tr-TR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Organic</a:t>
            </a:r>
            <a:r>
              <a:rPr lang="tr-TR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Pollution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endParaRPr kumimoji="0" lang="tr-TR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1629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 txBox="1">
            <a:spLocks/>
          </p:cNvSpPr>
          <p:nvPr/>
        </p:nvSpPr>
        <p:spPr bwMode="auto">
          <a:xfrm>
            <a:off x="1979712" y="1268760"/>
            <a:ext cx="396044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just" eaLnBrk="0" hangingPunct="0">
              <a:buFontTx/>
              <a:buChar char="-"/>
            </a:pPr>
            <a:r>
              <a:rPr lang="en-US" b="1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Industrial and domestic wastewater, olive activities, geothermal waters</a:t>
            </a:r>
            <a:endParaRPr kumimoji="0" lang="tr-TR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Başlık"/>
          <p:cNvSpPr txBox="1">
            <a:spLocks/>
          </p:cNvSpPr>
          <p:nvPr/>
        </p:nvSpPr>
        <p:spPr>
          <a:xfrm>
            <a:off x="338336" y="-150310"/>
            <a:ext cx="8805664" cy="93610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lvl="1" algn="ctr" eaLnBrk="0" hangingPunct="0"/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tr-TR" sz="28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tr-TR" sz="28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Quality</a:t>
            </a:r>
            <a:r>
              <a:rPr lang="tr-TR" sz="28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2800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SabanBasin-Organic</a:t>
            </a:r>
            <a:r>
              <a:rPr lang="tr-TR" sz="28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Pollution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endParaRPr kumimoji="0" lang="tr-TR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15 Grup"/>
          <p:cNvGrpSpPr/>
          <p:nvPr/>
        </p:nvGrpSpPr>
        <p:grpSpPr>
          <a:xfrm>
            <a:off x="338336" y="1045687"/>
            <a:ext cx="8338120" cy="5618030"/>
            <a:chOff x="1541142" y="1045686"/>
            <a:chExt cx="6215074" cy="5778505"/>
          </a:xfrm>
        </p:grpSpPr>
        <p:pic>
          <p:nvPicPr>
            <p:cNvPr id="5123" name="Picture 3" descr="C:\Users\smgucver\Desktop\seyhan_B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1142" y="1045686"/>
              <a:ext cx="6215074" cy="5778505"/>
            </a:xfrm>
            <a:prstGeom prst="rect">
              <a:avLst/>
            </a:prstGeom>
            <a:noFill/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72198" y="5303234"/>
              <a:ext cx="1625852" cy="1500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" name="Grup 25"/>
            <p:cNvGrpSpPr/>
            <p:nvPr/>
          </p:nvGrpSpPr>
          <p:grpSpPr>
            <a:xfrm>
              <a:off x="6652588" y="5214950"/>
              <a:ext cx="864149" cy="728766"/>
              <a:chOff x="7603200" y="1804166"/>
              <a:chExt cx="864149" cy="728766"/>
            </a:xfrm>
          </p:grpSpPr>
          <p:sp>
            <p:nvSpPr>
              <p:cNvPr id="7" name="Metin kutusu 8"/>
              <p:cNvSpPr txBox="1"/>
              <p:nvPr/>
            </p:nvSpPr>
            <p:spPr>
              <a:xfrm>
                <a:off x="7603253" y="1804166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tr-TR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" name="Metin kutusu 9"/>
              <p:cNvSpPr txBox="1"/>
              <p:nvPr/>
            </p:nvSpPr>
            <p:spPr>
              <a:xfrm>
                <a:off x="7603200" y="2163600"/>
                <a:ext cx="7269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tr-TR" dirty="0">
                  <a:solidFill>
                    <a:schemeClr val="accent6"/>
                  </a:solidFill>
                </a:endParaRPr>
              </a:p>
            </p:txBody>
          </p:sp>
        </p:grpSp>
      </p:grpSp>
      <p:sp>
        <p:nvSpPr>
          <p:cNvPr id="15" name="1 Başlık"/>
          <p:cNvSpPr txBox="1">
            <a:spLocks/>
          </p:cNvSpPr>
          <p:nvPr/>
        </p:nvSpPr>
        <p:spPr bwMode="auto">
          <a:xfrm>
            <a:off x="1547664" y="1628800"/>
            <a:ext cx="374441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just" eaLnBrk="0" hangingPunct="0"/>
            <a:r>
              <a:rPr lang="tr-TR" b="1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I</a:t>
            </a:r>
            <a:r>
              <a:rPr lang="en-US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ntensive</a:t>
            </a:r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agricultural activities </a:t>
            </a: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beyond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Adana</a:t>
            </a:r>
            <a:endParaRPr kumimoji="0" lang="tr-TR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7" name="Grup 25"/>
          <p:cNvGrpSpPr/>
          <p:nvPr/>
        </p:nvGrpSpPr>
        <p:grpSpPr>
          <a:xfrm>
            <a:off x="5680480" y="5214950"/>
            <a:ext cx="1944216" cy="1448766"/>
            <a:chOff x="7380000" y="1804166"/>
            <a:chExt cx="1087349" cy="1448766"/>
          </a:xfrm>
        </p:grpSpPr>
        <p:sp>
          <p:nvSpPr>
            <p:cNvPr id="18" name="Metin kutusu 8"/>
            <p:cNvSpPr txBox="1"/>
            <p:nvPr/>
          </p:nvSpPr>
          <p:spPr>
            <a:xfrm>
              <a:off x="7603253" y="1804166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 smtClean="0">
                  <a:solidFill>
                    <a:srgbClr val="FF0000"/>
                  </a:solidFill>
                </a:rPr>
                <a:t>bad</a:t>
              </a:r>
              <a:endParaRPr lang="tr-TR" dirty="0">
                <a:solidFill>
                  <a:srgbClr val="FF0000"/>
                </a:solidFill>
              </a:endParaRPr>
            </a:p>
          </p:txBody>
        </p:sp>
        <p:sp>
          <p:nvSpPr>
            <p:cNvPr id="19" name="Metin kutusu 9"/>
            <p:cNvSpPr txBox="1"/>
            <p:nvPr/>
          </p:nvSpPr>
          <p:spPr>
            <a:xfrm>
              <a:off x="7603200" y="2163600"/>
              <a:ext cx="726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 smtClean="0">
                  <a:solidFill>
                    <a:schemeClr val="accent6"/>
                  </a:solidFill>
                </a:rPr>
                <a:t>medium</a:t>
              </a:r>
              <a:endParaRPr lang="tr-TR" dirty="0">
                <a:solidFill>
                  <a:schemeClr val="accent6"/>
                </a:solidFill>
              </a:endParaRPr>
            </a:p>
          </p:txBody>
        </p:sp>
        <p:sp>
          <p:nvSpPr>
            <p:cNvPr id="20" name="Metin kutusu 10"/>
            <p:cNvSpPr txBox="1"/>
            <p:nvPr/>
          </p:nvSpPr>
          <p:spPr>
            <a:xfrm>
              <a:off x="7603200" y="2523600"/>
              <a:ext cx="7269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 smtClean="0">
                  <a:solidFill>
                    <a:srgbClr val="1FD416"/>
                  </a:solidFill>
                </a:rPr>
                <a:t>good</a:t>
              </a:r>
              <a:endParaRPr lang="tr-TR" dirty="0">
                <a:solidFill>
                  <a:srgbClr val="1FD416"/>
                </a:solidFill>
              </a:endParaRPr>
            </a:p>
          </p:txBody>
        </p:sp>
        <p:sp>
          <p:nvSpPr>
            <p:cNvPr id="21" name="Metin kutusu 11"/>
            <p:cNvSpPr txBox="1"/>
            <p:nvPr/>
          </p:nvSpPr>
          <p:spPr>
            <a:xfrm>
              <a:off x="7603200" y="2883600"/>
              <a:ext cx="864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>
                  <a:solidFill>
                    <a:srgbClr val="0000FF"/>
                  </a:solidFill>
                </a:rPr>
                <a:t>v</a:t>
              </a:r>
              <a:r>
                <a:rPr lang="tr-TR" dirty="0" err="1" smtClean="0">
                  <a:solidFill>
                    <a:srgbClr val="0000FF"/>
                  </a:solidFill>
                </a:rPr>
                <a:t>ery</a:t>
              </a:r>
              <a:r>
                <a:rPr lang="tr-TR" dirty="0" smtClean="0">
                  <a:solidFill>
                    <a:srgbClr val="0000FF"/>
                  </a:solidFill>
                </a:rPr>
                <a:t> </a:t>
              </a:r>
              <a:r>
                <a:rPr lang="tr-TR" dirty="0" err="1" smtClean="0">
                  <a:solidFill>
                    <a:srgbClr val="0000FF"/>
                  </a:solidFill>
                </a:rPr>
                <a:t>good</a:t>
              </a:r>
              <a:endParaRPr lang="tr-TR" dirty="0">
                <a:solidFill>
                  <a:srgbClr val="0000FF"/>
                </a:solidFill>
              </a:endParaRPr>
            </a:p>
          </p:txBody>
        </p:sp>
        <p:cxnSp>
          <p:nvCxnSpPr>
            <p:cNvPr id="22" name="Düz Bağlayıcı 17"/>
            <p:cNvCxnSpPr/>
            <p:nvPr/>
          </p:nvCxnSpPr>
          <p:spPr>
            <a:xfrm>
              <a:off x="7380312" y="1994332"/>
              <a:ext cx="252012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üz Bağlayıcı 20"/>
            <p:cNvCxnSpPr/>
            <p:nvPr/>
          </p:nvCxnSpPr>
          <p:spPr>
            <a:xfrm>
              <a:off x="7380312" y="2354400"/>
              <a:ext cx="252000" cy="0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Düz Bağlayıcı 22"/>
            <p:cNvCxnSpPr/>
            <p:nvPr/>
          </p:nvCxnSpPr>
          <p:spPr>
            <a:xfrm>
              <a:off x="7380000" y="2714400"/>
              <a:ext cx="252000" cy="0"/>
            </a:xfrm>
            <a:prstGeom prst="line">
              <a:avLst/>
            </a:prstGeom>
            <a:ln w="34925">
              <a:solidFill>
                <a:srgbClr val="1FD4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üz Bağlayıcı 24"/>
            <p:cNvCxnSpPr/>
            <p:nvPr/>
          </p:nvCxnSpPr>
          <p:spPr>
            <a:xfrm>
              <a:off x="7380000" y="3074400"/>
              <a:ext cx="252000" cy="0"/>
            </a:xfrm>
            <a:prstGeom prst="line">
              <a:avLst/>
            </a:prstGeom>
            <a:ln w="349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12</a:t>
            </a:fld>
            <a:endParaRPr lang="tr-TR" dirty="0"/>
          </a:p>
        </p:txBody>
      </p:sp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338336" y="500042"/>
            <a:ext cx="8805664" cy="936104"/>
          </a:xfrm>
        </p:spPr>
        <p:txBody>
          <a:bodyPr>
            <a:noAutofit/>
          </a:bodyPr>
          <a:lstStyle/>
          <a:p>
            <a:pPr lvl="1" rtl="0">
              <a:spcBef>
                <a:spcPct val="0"/>
              </a:spcBef>
            </a:pP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Quality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Classes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Drinking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Resources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Metropolitan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Municipalities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urkey</a:t>
            </a: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tr-TR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http://suyonetimi.ormansu.gov.tr/su/Libraries/ResimliHaber/11_3.sflb.ashx?width=200&amp;height=200&amp;proportional=true&amp;decreaseOnly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1"/>
            <a:ext cx="1115616" cy="928669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5" y="1785926"/>
            <a:ext cx="8898601" cy="421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0"/>
            <a:ext cx="7175150" cy="1080120"/>
          </a:xfrm>
          <a:noFill/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Quality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Resources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Turkey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Coastal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Transitional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13</a:t>
            </a:fld>
            <a:endParaRPr lang="tr-TR" dirty="0"/>
          </a:p>
        </p:txBody>
      </p:sp>
      <p:pic>
        <p:nvPicPr>
          <p:cNvPr id="6" name="Picture 4" descr="http://suyonetimi.ormansu.gov.tr/su/Libraries/ResimliHaber/11_3.sflb.ashx?width=200&amp;height=200&amp;proportional=true&amp;decreaseOnly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1"/>
            <a:ext cx="1115616" cy="928669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7127" y="6334780"/>
            <a:ext cx="40666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rPr>
              <a:t>İzmit Bay, Gemlik Bay (</a:t>
            </a:r>
            <a:r>
              <a:rPr lang="tr-TR" sz="1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Centrum</a:t>
            </a:r>
            <a:r>
              <a:rPr lang="tr-TR" sz="1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kumimoji="0" lang="tr-TR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rPr>
              <a:t>Gemlik ),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rPr>
              <a:t> Silivri, Küçükçekmece, Bandırma (</a:t>
            </a:r>
            <a:r>
              <a:rPr kumimoji="0" lang="tr-TR" sz="1400" b="1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rPr>
              <a:t>Centrum</a:t>
            </a:r>
            <a:r>
              <a:rPr kumimoji="0" lang="tr-TR" sz="1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572000" y="633478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r-TR" sz="1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River</a:t>
            </a:r>
            <a:r>
              <a:rPr lang="tr-TR" sz="1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mouths</a:t>
            </a:r>
            <a:r>
              <a:rPr lang="tr-TR" sz="1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tr-TR" sz="1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deltas</a:t>
            </a:r>
            <a:r>
              <a:rPr lang="tr-TR" sz="14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1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Edremit, İzmir, Gökova, Marmaris, Dikili </a:t>
            </a:r>
            <a:r>
              <a:rPr lang="tr-TR" sz="14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tr-TR" sz="1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Çandarlı Bay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44672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6752"/>
            <a:ext cx="42576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14</a:t>
            </a:fld>
            <a:endParaRPr lang="tr-TR" dirty="0"/>
          </a:p>
        </p:txBody>
      </p:sp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613966" y="0"/>
            <a:ext cx="7172744" cy="1080120"/>
          </a:xfrm>
          <a:noFill/>
        </p:spPr>
        <p:txBody>
          <a:bodyPr>
            <a:normAutofit/>
          </a:bodyPr>
          <a:lstStyle/>
          <a:p>
            <a:pPr lvl="1" algn="l" rtl="0">
              <a:spcBef>
                <a:spcPct val="0"/>
              </a:spcBef>
            </a:pP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Quality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Resources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Turkey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Coastal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Transitional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Waters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suyonetimi.ormansu.gov.tr/su/Libraries/ResimliHaber/11_3.sflb.ashx?width=200&amp;height=200&amp;proportional=true&amp;decreaseOnly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1"/>
            <a:ext cx="1115616" cy="928669"/>
          </a:xfrm>
          <a:prstGeom prst="rect">
            <a:avLst/>
          </a:prstGeom>
          <a:noFill/>
        </p:spPr>
      </p:pic>
      <p:sp>
        <p:nvSpPr>
          <p:cNvPr id="20" name="19 Dikdörtgen"/>
          <p:cNvSpPr/>
          <p:nvPr/>
        </p:nvSpPr>
        <p:spPr>
          <a:xfrm>
            <a:off x="3203848" y="530120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tr-TR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Coasts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of İskenderun, Adana, Tarsus, Erdemli </a:t>
            </a:r>
            <a:r>
              <a:rPr lang="tr-TR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Fethiye  </a:t>
            </a:r>
            <a:r>
              <a:rPr lang="tr-TR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are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more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polluted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comperatively</a:t>
            </a:r>
            <a:endParaRPr lang="tr-TR" sz="16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" y="1647825"/>
            <a:ext cx="88201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251520" y="428604"/>
            <a:ext cx="8892480" cy="571520"/>
          </a:xfrm>
        </p:spPr>
        <p:txBody>
          <a:bodyPr>
            <a:normAutofit fontScale="90000"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WWTP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tatus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 Technologies Used in Turkey</a:t>
            </a:r>
            <a:endParaRPr lang="tr-TR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10 Tablo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7413564"/>
              </p:ext>
            </p:extLst>
          </p:nvPr>
        </p:nvGraphicFramePr>
        <p:xfrm>
          <a:off x="755576" y="1220724"/>
          <a:ext cx="7560840" cy="5317665"/>
        </p:xfrm>
        <a:graphic>
          <a:graphicData uri="http://schemas.openxmlformats.org/drawingml/2006/table">
            <a:tbl>
              <a:tblPr/>
              <a:tblGrid>
                <a:gridCol w="3966416"/>
                <a:gridCol w="1912893"/>
                <a:gridCol w="1681531"/>
              </a:tblGrid>
              <a:tr h="150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Domestic</a:t>
                      </a:r>
                      <a:r>
                        <a:rPr lang="tr-TR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Wastewater</a:t>
                      </a:r>
                      <a:r>
                        <a:rPr lang="tr-TR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Treatment</a:t>
                      </a:r>
                      <a:r>
                        <a:rPr lang="tr-TR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Technologies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Method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Currency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Mechanical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Screens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coarse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/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fine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Pyhsical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Sand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&amp;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grease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trap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Pyhsical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99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Primary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Sedimentation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Pyhsical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Mechanical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filter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Pyhsical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05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 Sludge Systems (carbon removal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Extended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aeration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Classical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sludge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MBR 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membrane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bioreactor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 Sludge Systems (carbon removal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Pre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denitrification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UCT/VIP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Bardenpho</a:t>
                      </a: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Oksidasyon</a:t>
                      </a: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hendekleri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1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Biofilm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trickling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filter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, RBC,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etc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1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IFAS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suspended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fixed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culture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(MBBR,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sludge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+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fixed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film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etc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.)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01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Wetlands (village and so on 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</a:t>
                      </a:r>
                      <a:r>
                        <a:rPr lang="en-US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maller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settlements)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Sand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filter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for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recycling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carbon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for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recycling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Physico-chemical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2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Disinfection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Chlorine</a:t>
                      </a: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Ozone</a:t>
                      </a: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UV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Chemical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Chemical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graphicFrame>
        <p:nvGraphicFramePr>
          <p:cNvPr id="6" name="5 Tablo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94774844"/>
              </p:ext>
            </p:extLst>
          </p:nvPr>
        </p:nvGraphicFramePr>
        <p:xfrm>
          <a:off x="755576" y="1196752"/>
          <a:ext cx="7776864" cy="5255625"/>
        </p:xfrm>
        <a:graphic>
          <a:graphicData uri="http://schemas.openxmlformats.org/drawingml/2006/table">
            <a:tbl>
              <a:tblPr/>
              <a:tblGrid>
                <a:gridCol w="4079743"/>
                <a:gridCol w="1967547"/>
                <a:gridCol w="1729574"/>
              </a:tblGrid>
              <a:tr h="43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Industrial</a:t>
                      </a:r>
                      <a:r>
                        <a:rPr lang="tr-TR" sz="1200" b="1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Wastewater</a:t>
                      </a:r>
                      <a:r>
                        <a:rPr lang="tr-TR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Treatment</a:t>
                      </a:r>
                      <a:r>
                        <a:rPr lang="tr-TR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Technologies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Method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Currency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3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Mechanical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Screens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coarse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/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fine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Sand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&amp;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grease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trap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3544" marR="53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Mechanical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Filters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9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UF + NF + RO </a:t>
                      </a:r>
                      <a:r>
                        <a:rPr lang="tr-TR" sz="12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membran</a:t>
                      </a: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recycle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9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Sand filter, activated carbon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etc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 (water softener)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chemical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79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Sand filter, activated carbon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etc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(re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cycle</a:t>
                      </a: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/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chmeical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586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 Sludge Systems (carbon removal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Extended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aeration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Classical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sludge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MBR (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membrane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bioreactor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Activated Sludge Systems (carbon removal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)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Pre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denitrification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UCT/VIP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Bardenpho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9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Anaerobic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UASB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EGSB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IC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Biological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48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Chemical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sedimentation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Chemical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Advanced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oxidation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Chemical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Not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39846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Sludge</a:t>
                      </a:r>
                      <a:r>
                        <a:rPr lang="tr-TR" sz="12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Management </a:t>
                      </a:r>
                      <a:r>
                        <a:rPr lang="tr-TR" sz="1200" b="1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Systems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279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Condensation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Methods</a:t>
                      </a:r>
                      <a:endParaRPr lang="tr-TR" sz="1200" dirty="0" smtClean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 </a:t>
                      </a: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Gravity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Physical</a:t>
                      </a:r>
                      <a:r>
                        <a:rPr lang="tr-TR" sz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200" dirty="0">
                        <a:solidFill>
                          <a:srgbClr val="0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Very</a:t>
                      </a:r>
                      <a:r>
                        <a:rPr lang="tr-TR" sz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tr-TR" sz="1200" baseline="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common</a:t>
                      </a:r>
                      <a:endParaRPr lang="tr-TR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747" marR="497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1 Başlık"/>
          <p:cNvSpPr txBox="1">
            <a:spLocks/>
          </p:cNvSpPr>
          <p:nvPr/>
        </p:nvSpPr>
        <p:spPr>
          <a:xfrm>
            <a:off x="251520" y="428604"/>
            <a:ext cx="8892480" cy="5715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WWTP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tatus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and Technologies Used in Turkey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143504" y="1643050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</a:rPr>
              <a:t>Number of Municipal </a:t>
            </a:r>
            <a:r>
              <a:rPr lang="tr-TR" sz="2400" dirty="0" err="1" smtClean="0">
                <a:solidFill>
                  <a:srgbClr val="0000FF"/>
                </a:solidFill>
              </a:rPr>
              <a:t>Serving</a:t>
            </a:r>
            <a:r>
              <a:rPr lang="tr-TR" sz="2400" dirty="0" smtClean="0">
                <a:solidFill>
                  <a:srgbClr val="0000FF"/>
                </a:solidFill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</a:rPr>
              <a:t>With</a:t>
            </a:r>
            <a:r>
              <a:rPr lang="tr-TR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Wastewater </a:t>
            </a:r>
            <a:r>
              <a:rPr lang="en-US" sz="2400" dirty="0">
                <a:solidFill>
                  <a:srgbClr val="0000FF"/>
                </a:solidFill>
              </a:rPr>
              <a:t>Treatment </a:t>
            </a:r>
            <a:r>
              <a:rPr lang="en-US" sz="2400" dirty="0" smtClean="0">
                <a:solidFill>
                  <a:srgbClr val="0000FF"/>
                </a:solidFill>
              </a:rPr>
              <a:t>Plant</a:t>
            </a:r>
            <a:endParaRPr lang="tr-TR" sz="2400" dirty="0" smtClean="0">
              <a:solidFill>
                <a:srgbClr val="0000FF"/>
              </a:solidFill>
              <a:latin typeface="+mn-lt"/>
              <a:cs typeface="+mn-cs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57158" y="4797152"/>
            <a:ext cx="39290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Ratio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of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Population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of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Municipal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Related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to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Wastewater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Treatment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Plant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to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Total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Municipal</a:t>
            </a:r>
            <a:r>
              <a:rPr lang="tr-TR" sz="2400" dirty="0" smtClean="0">
                <a:solidFill>
                  <a:srgbClr val="0000FF"/>
                </a:solidFill>
                <a:latin typeface="+mn-lt"/>
                <a:cs typeface="+mn-cs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+mn-lt"/>
                <a:cs typeface="+mn-cs"/>
              </a:rPr>
              <a:t>Population</a:t>
            </a:r>
            <a:endParaRPr lang="tr-TR" sz="2400" dirty="0" smtClean="0">
              <a:solidFill>
                <a:srgbClr val="0000FF"/>
              </a:solidFill>
              <a:latin typeface="+mn-lt"/>
              <a:cs typeface="+mn-cs"/>
            </a:endParaRPr>
          </a:p>
        </p:txBody>
      </p:sp>
      <p:sp>
        <p:nvSpPr>
          <p:cNvPr id="9" name="1 Başlık"/>
          <p:cNvSpPr>
            <a:spLocks noGrp="1"/>
          </p:cNvSpPr>
          <p:nvPr>
            <p:ph type="title"/>
          </p:nvPr>
        </p:nvSpPr>
        <p:spPr>
          <a:xfrm>
            <a:off x="251520" y="214290"/>
            <a:ext cx="8892480" cy="714396"/>
          </a:xfrm>
        </p:spPr>
        <p:txBody>
          <a:bodyPr>
            <a:norm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WWTP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tatus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and Technologies Used in Turkey</a:t>
            </a:r>
            <a:endParaRPr lang="tr-TR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4" y="1038225"/>
            <a:ext cx="4778934" cy="318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16" y="4230464"/>
            <a:ext cx="47244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179512" y="0"/>
            <a:ext cx="8821644" cy="1143000"/>
          </a:xfrm>
          <a:noFill/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WWTP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8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tatus</a:t>
            </a: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and Technologies Used in Turkey</a:t>
            </a:r>
            <a:endParaRPr lang="tr-TR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7 Grup"/>
          <p:cNvGrpSpPr/>
          <p:nvPr/>
        </p:nvGrpSpPr>
        <p:grpSpPr>
          <a:xfrm>
            <a:off x="0" y="1556792"/>
            <a:ext cx="9001156" cy="4672300"/>
            <a:chOff x="0" y="2924944"/>
            <a:chExt cx="7152114" cy="3306551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924944"/>
              <a:ext cx="6472398" cy="3306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10 Metin kutusu"/>
            <p:cNvSpPr txBox="1"/>
            <p:nvPr/>
          </p:nvSpPr>
          <p:spPr>
            <a:xfrm>
              <a:off x="5080412" y="5532455"/>
              <a:ext cx="2071670" cy="174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WWTP project phase (20 provinces)</a:t>
              </a:r>
              <a:endParaRPr lang="tr-TR" sz="1000" dirty="0"/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5076056" y="5676002"/>
              <a:ext cx="2071670" cy="174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1000" dirty="0" err="1"/>
                <a:t>There</a:t>
              </a:r>
              <a:r>
                <a:rPr lang="tr-TR" sz="1000" dirty="0"/>
                <a:t> </a:t>
              </a:r>
              <a:r>
                <a:rPr lang="tr-TR" sz="1000" dirty="0" smtClean="0"/>
                <a:t> </a:t>
              </a:r>
              <a:r>
                <a:rPr lang="tr-TR" sz="1000" dirty="0" err="1" smtClean="0"/>
                <a:t>are</a:t>
              </a:r>
              <a:r>
                <a:rPr lang="tr-TR" sz="1000" dirty="0" smtClean="0"/>
                <a:t> </a:t>
              </a:r>
              <a:r>
                <a:rPr lang="tr-TR" sz="1000" dirty="0" err="1" smtClean="0"/>
                <a:t>WWTPs</a:t>
              </a:r>
              <a:r>
                <a:rPr lang="tr-TR" sz="1000" dirty="0" smtClean="0"/>
                <a:t> </a:t>
              </a:r>
              <a:r>
                <a:rPr lang="tr-TR" sz="1000" dirty="0"/>
                <a:t>(47 </a:t>
              </a:r>
              <a:r>
                <a:rPr lang="tr-TR" sz="1000" dirty="0" err="1"/>
                <a:t>provinces</a:t>
              </a:r>
              <a:r>
                <a:rPr lang="tr-TR" sz="1000" dirty="0"/>
                <a:t>)</a:t>
              </a:r>
            </a:p>
          </p:txBody>
        </p:sp>
        <p:sp>
          <p:nvSpPr>
            <p:cNvPr id="13" name="12 Metin kutusu"/>
            <p:cNvSpPr txBox="1"/>
            <p:nvPr/>
          </p:nvSpPr>
          <p:spPr>
            <a:xfrm>
              <a:off x="5080412" y="5847075"/>
              <a:ext cx="2071670" cy="174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1000" dirty="0" err="1" smtClean="0"/>
                <a:t>WWTPs</a:t>
              </a:r>
              <a:r>
                <a:rPr lang="tr-TR" sz="1000" dirty="0" smtClean="0"/>
                <a:t> in</a:t>
              </a:r>
              <a:r>
                <a:rPr lang="en-US" sz="1000" dirty="0" smtClean="0"/>
                <a:t> construction phase(5</a:t>
              </a:r>
              <a:r>
                <a:rPr lang="tr-TR" sz="1000" dirty="0" smtClean="0"/>
                <a:t> </a:t>
              </a:r>
              <a:r>
                <a:rPr lang="tr-TR" sz="1000" dirty="0" err="1" smtClean="0"/>
                <a:t>provinces</a:t>
              </a:r>
              <a:r>
                <a:rPr lang="en-US" sz="1000" dirty="0" smtClean="0"/>
                <a:t>)</a:t>
              </a:r>
              <a:endParaRPr lang="tr-TR" sz="1000" dirty="0"/>
            </a:p>
          </p:txBody>
        </p:sp>
        <p:sp>
          <p:nvSpPr>
            <p:cNvPr id="14" name="13 Metin kutusu"/>
            <p:cNvSpPr txBox="1"/>
            <p:nvPr/>
          </p:nvSpPr>
          <p:spPr>
            <a:xfrm>
              <a:off x="5080444" y="5991091"/>
              <a:ext cx="2071670" cy="174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1000" dirty="0" smtClean="0"/>
                <a:t>No WWTP (9 </a:t>
              </a:r>
              <a:r>
                <a:rPr lang="tr-TR" sz="1000" dirty="0" err="1" smtClean="0"/>
                <a:t>provinces</a:t>
              </a:r>
              <a:r>
                <a:rPr lang="tr-TR" sz="1000" dirty="0" smtClean="0"/>
                <a:t>)</a:t>
              </a:r>
              <a:endParaRPr lang="tr-TR" sz="10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afik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2908283"/>
              </p:ext>
            </p:extLst>
          </p:nvPr>
        </p:nvGraphicFramePr>
        <p:xfrm>
          <a:off x="323528" y="1196752"/>
          <a:ext cx="504056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95701453"/>
              </p:ext>
            </p:extLst>
          </p:nvPr>
        </p:nvGraphicFramePr>
        <p:xfrm>
          <a:off x="5508104" y="1196751"/>
          <a:ext cx="3240360" cy="4608513"/>
        </p:xfrm>
        <a:graphic>
          <a:graphicData uri="http://schemas.openxmlformats.org/drawingml/2006/table">
            <a:tbl>
              <a:tblPr/>
              <a:tblGrid>
                <a:gridCol w="2700300"/>
                <a:gridCol w="540060"/>
              </a:tblGrid>
              <a:tr h="6583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 smtClean="0">
                          <a:latin typeface="Tahoma"/>
                        </a:rPr>
                        <a:t>TREATMENT STATUS OF </a:t>
                      </a:r>
                      <a:r>
                        <a:rPr lang="tr-TR" sz="1200" b="1" i="0" u="none" strike="noStrike" dirty="0" err="1" smtClean="0">
                          <a:latin typeface="Tahoma"/>
                        </a:rPr>
                        <a:t>IEs</a:t>
                      </a:r>
                      <a:endParaRPr lang="tr-TR" sz="1200" b="1" i="0" u="none" strike="noStrike" dirty="0">
                        <a:latin typeface="Tahom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5835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baseline="0" dirty="0" smtClean="0">
                          <a:latin typeface="Comic Sans MS"/>
                        </a:rPr>
                        <a:t> HAVE CENTRAL WASTEWATER TREATMENT PLANT</a:t>
                      </a:r>
                      <a:endParaRPr lang="tr-TR" sz="1200" b="1" i="0" u="none" strike="noStrike" dirty="0">
                        <a:latin typeface="Comic Sans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>
                          <a:latin typeface="Comic Sans MS"/>
                        </a:rPr>
                        <a:t>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 smtClean="0">
                          <a:latin typeface="Comic Sans MS"/>
                        </a:rPr>
                        <a:t>IN THE PHASE OF CONSTRUCTION</a:t>
                      </a:r>
                      <a:endParaRPr lang="tr-TR" sz="1200" b="1" i="0" u="none" strike="noStrike" dirty="0">
                        <a:latin typeface="Comic Sans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>
                          <a:latin typeface="Comic Sans MS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 smtClean="0">
                          <a:latin typeface="Comic Sans MS"/>
                        </a:rPr>
                        <a:t>IN THE PHASE OF PROJECT</a:t>
                      </a:r>
                      <a:endParaRPr lang="tr-TR" sz="1200" b="1" i="0" u="none" strike="noStrike" dirty="0">
                        <a:latin typeface="Comic Sans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>
                          <a:latin typeface="Comic Sans MS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FF"/>
                    </a:solidFill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 smtClean="0">
                          <a:latin typeface="Comic Sans MS"/>
                        </a:rPr>
                        <a:t>CONTRACTED BY THE MUNICIPAL</a:t>
                      </a:r>
                      <a:endParaRPr lang="tr-TR" sz="1200" b="1" i="0" u="none" strike="noStrike" dirty="0">
                        <a:latin typeface="Comic Sans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>
                          <a:latin typeface="Comic Sans MS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>
                          <a:latin typeface="Comic Sans MS"/>
                        </a:rPr>
                        <a:t> </a:t>
                      </a:r>
                      <a:r>
                        <a:rPr lang="tr-TR" sz="1200" b="1" i="0" u="none" strike="noStrike" dirty="0" smtClean="0">
                          <a:latin typeface="Comic Sans MS"/>
                        </a:rPr>
                        <a:t>SOLUTION</a:t>
                      </a:r>
                      <a:r>
                        <a:rPr lang="tr-TR" sz="1200" b="1" i="0" u="none" strike="noStrike" baseline="0" dirty="0" smtClean="0">
                          <a:latin typeface="Comic Sans MS"/>
                        </a:rPr>
                        <a:t> BY PRE-TREATMENT</a:t>
                      </a:r>
                      <a:endParaRPr lang="tr-TR" sz="1200" b="1" i="0" u="none" strike="noStrike" dirty="0">
                        <a:latin typeface="Comic Sans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>
                          <a:latin typeface="Comic Sans MS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00"/>
                    </a:solidFill>
                  </a:tcPr>
                </a:tc>
              </a:tr>
              <a:tr h="658359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 smtClean="0">
                          <a:latin typeface="Comic Sans MS"/>
                        </a:rPr>
                        <a:t>TOTAL</a:t>
                      </a:r>
                      <a:endParaRPr lang="tr-TR" sz="1200" b="1" i="0" u="none" strike="noStrike" dirty="0">
                        <a:latin typeface="Comic Sans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>
                          <a:latin typeface="Comic Sans MS"/>
                        </a:rPr>
                        <a:t>127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1 Başlık"/>
          <p:cNvSpPr txBox="1">
            <a:spLocks/>
          </p:cNvSpPr>
          <p:nvPr/>
        </p:nvSpPr>
        <p:spPr>
          <a:xfrm>
            <a:off x="0" y="-71462"/>
            <a:ext cx="9001156" cy="928670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Current</a:t>
            </a: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tr-TR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Status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of </a:t>
            </a:r>
            <a:r>
              <a:rPr kumimoji="0" lang="tr-TR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WWTPs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of </a:t>
            </a:r>
            <a:r>
              <a:rPr kumimoji="0" lang="tr-TR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Industrial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tr-TR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Estates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(IE)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4114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76263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tr-TR" sz="3600" b="1" kern="0" spc="50" dirty="0" smtClean="0">
                <a:ln w="11430"/>
                <a:solidFill>
                  <a:srgbClr val="FF0000"/>
                </a:solidFill>
                <a:latin typeface="Arial"/>
              </a:rPr>
              <a:t>       </a:t>
            </a:r>
            <a:r>
              <a:rPr lang="tr-TR" sz="3600" b="1" kern="0" spc="50" dirty="0" err="1" smtClean="0">
                <a:ln w="11430"/>
                <a:solidFill>
                  <a:srgbClr val="FF0000"/>
                </a:solidFill>
                <a:latin typeface="Arial"/>
              </a:rPr>
              <a:t>Scope</a:t>
            </a:r>
            <a:r>
              <a:rPr lang="tr-TR" sz="3600" b="1" kern="0" spc="50" dirty="0" smtClean="0">
                <a:ln w="11430"/>
                <a:solidFill>
                  <a:srgbClr val="FF0000"/>
                </a:solidFill>
                <a:latin typeface="Arial"/>
              </a:rPr>
              <a:t> </a:t>
            </a:r>
            <a:endParaRPr lang="tr-TR" sz="3600" b="1" kern="0" spc="50" dirty="0">
              <a:ln w="11430"/>
              <a:solidFill>
                <a:srgbClr val="FF0000"/>
              </a:solidFill>
              <a:latin typeface="Arial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371ECD-E491-4F54-8645-F6BA0019A88F}" type="slidenum">
              <a:rPr lang="tr-TR" smtClean="0"/>
              <a:pPr>
                <a:defRPr/>
              </a:pPr>
              <a:t>2</a:t>
            </a:fld>
            <a:endParaRPr lang="tr-TR"/>
          </a:p>
        </p:txBody>
      </p:sp>
      <p:sp>
        <p:nvSpPr>
          <p:cNvPr id="7" name="6 Dikdörtgen"/>
          <p:cNvSpPr>
            <a:spLocks noChangeArrowheads="1"/>
          </p:cNvSpPr>
          <p:nvPr/>
        </p:nvSpPr>
        <p:spPr bwMode="auto">
          <a:xfrm>
            <a:off x="683568" y="563969"/>
            <a:ext cx="5832649" cy="629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3000"/>
              </a:spcBef>
            </a:pPr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Current 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Situation Analysis of Water Quality </a:t>
            </a:r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Management</a:t>
            </a:r>
            <a:endParaRPr lang="en-US" sz="22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Current potential of water resources 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Quality of water resources, 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WWTP situation </a:t>
            </a:r>
            <a:r>
              <a:rPr lang="en-US" sz="20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 Turkey and the technologies </a:t>
            </a: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used,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Financial size of water sector,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Administrative </a:t>
            </a: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structure</a:t>
            </a:r>
            <a:endParaRPr lang="tr-TR" sz="20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Wingdings" pitchFamily="2" charset="2"/>
              <a:buChar char="ü"/>
            </a:pPr>
            <a:endParaRPr lang="en-US" sz="20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Progress 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 Water Quality </a:t>
            </a:r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Management</a:t>
            </a:r>
          </a:p>
          <a:p>
            <a:pPr marL="800100" lvl="1" indent="-342900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EU legislation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National legislation</a:t>
            </a:r>
          </a:p>
          <a:p>
            <a:pPr lvl="1">
              <a:buFont typeface="Wingdings" pitchFamily="2" charset="2"/>
              <a:buChar char="ü"/>
            </a:pPr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Studies carried out</a:t>
            </a:r>
          </a:p>
          <a:p>
            <a:endParaRPr lang="tr-TR" sz="22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Bottlenecks and 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challenges faced in Water Quality </a:t>
            </a:r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Management</a:t>
            </a:r>
          </a:p>
          <a:p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Strategies </a:t>
            </a:r>
            <a:r>
              <a:rPr lang="en-US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22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policies for future</a:t>
            </a:r>
          </a:p>
          <a:p>
            <a:pPr>
              <a:spcBef>
                <a:spcPts val="3000"/>
              </a:spcBef>
            </a:pPr>
            <a:endParaRPr lang="tr-TR" sz="2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1"/>
          <p:cNvSpPr txBox="1"/>
          <p:nvPr/>
        </p:nvSpPr>
        <p:spPr>
          <a:xfrm>
            <a:off x="1270016" y="5425875"/>
            <a:ext cx="609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0000FF"/>
                </a:solidFill>
              </a:rPr>
              <a:t>Source: </a:t>
            </a:r>
            <a:r>
              <a:rPr lang="tr-TR" b="1" dirty="0">
                <a:solidFill>
                  <a:srgbClr val="0000FF"/>
                </a:solidFill>
              </a:rPr>
              <a:t>P</a:t>
            </a:r>
            <a:r>
              <a:rPr lang="en-US" b="1" dirty="0" err="1" smtClean="0">
                <a:solidFill>
                  <a:srgbClr val="0000FF"/>
                </a:solidFill>
              </a:rPr>
              <a:t>repared</a:t>
            </a:r>
            <a:r>
              <a:rPr lang="tr-TR" b="1" dirty="0" smtClean="0">
                <a:solidFill>
                  <a:srgbClr val="0000FF"/>
                </a:solidFill>
              </a:rPr>
              <a:t> by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tr-TR" b="1" dirty="0">
                <a:solidFill>
                  <a:srgbClr val="0000FF"/>
                </a:solidFill>
              </a:rPr>
              <a:t>U</a:t>
            </a:r>
            <a:r>
              <a:rPr lang="tr-TR" b="1" dirty="0" smtClean="0">
                <a:solidFill>
                  <a:srgbClr val="0000FF"/>
                </a:solidFill>
              </a:rPr>
              <a:t>sing </a:t>
            </a:r>
            <a:r>
              <a:rPr lang="en-US" b="1" dirty="0" smtClean="0">
                <a:solidFill>
                  <a:srgbClr val="0000FF"/>
                </a:solidFill>
              </a:rPr>
              <a:t>TSI  </a:t>
            </a:r>
            <a:r>
              <a:rPr lang="en-US" b="1" dirty="0">
                <a:solidFill>
                  <a:srgbClr val="0000FF"/>
                </a:solidFill>
              </a:rPr>
              <a:t>2010 </a:t>
            </a:r>
            <a:r>
              <a:rPr lang="tr-TR" b="1" dirty="0" smtClean="0">
                <a:solidFill>
                  <a:srgbClr val="0000FF"/>
                </a:solidFill>
              </a:rPr>
              <a:t>D</a:t>
            </a:r>
            <a:r>
              <a:rPr lang="en-US" b="1" dirty="0" err="1" smtClean="0">
                <a:solidFill>
                  <a:srgbClr val="0000FF"/>
                </a:solidFill>
              </a:rPr>
              <a:t>ata</a:t>
            </a:r>
            <a:endParaRPr lang="tr-TR" b="1" dirty="0">
              <a:solidFill>
                <a:srgbClr val="0000FF"/>
              </a:solidFill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 bwMode="auto">
          <a:xfrm>
            <a:off x="150128" y="142876"/>
            <a:ext cx="9001156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Situation of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reated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omestic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3200" b="1" noProof="0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W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astewater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1340768"/>
            <a:ext cx="730567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1636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1"/>
          <p:cNvSpPr txBox="1"/>
          <p:nvPr/>
        </p:nvSpPr>
        <p:spPr>
          <a:xfrm>
            <a:off x="1270016" y="5425875"/>
            <a:ext cx="609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0000FF"/>
                </a:solidFill>
              </a:rPr>
              <a:t>Source: P</a:t>
            </a:r>
            <a:r>
              <a:rPr lang="en-US" b="1" dirty="0" err="1">
                <a:solidFill>
                  <a:srgbClr val="0000FF"/>
                </a:solidFill>
              </a:rPr>
              <a:t>repared</a:t>
            </a:r>
            <a:r>
              <a:rPr lang="tr-TR" b="1" dirty="0">
                <a:solidFill>
                  <a:srgbClr val="0000FF"/>
                </a:solidFill>
              </a:rPr>
              <a:t> by</a:t>
            </a:r>
            <a:r>
              <a:rPr lang="en-US" b="1" dirty="0">
                <a:solidFill>
                  <a:srgbClr val="0000FF"/>
                </a:solidFill>
              </a:rPr>
              <a:t> </a:t>
            </a:r>
            <a:r>
              <a:rPr lang="tr-TR" b="1" dirty="0">
                <a:solidFill>
                  <a:srgbClr val="0000FF"/>
                </a:solidFill>
              </a:rPr>
              <a:t>Using </a:t>
            </a:r>
            <a:r>
              <a:rPr lang="en-US" b="1" dirty="0">
                <a:solidFill>
                  <a:srgbClr val="0000FF"/>
                </a:solidFill>
              </a:rPr>
              <a:t>TSI  2010 </a:t>
            </a:r>
            <a:r>
              <a:rPr lang="tr-TR" b="1" dirty="0">
                <a:solidFill>
                  <a:srgbClr val="0000FF"/>
                </a:solidFill>
              </a:rPr>
              <a:t>D</a:t>
            </a:r>
            <a:r>
              <a:rPr lang="en-US" b="1" dirty="0" err="1">
                <a:solidFill>
                  <a:srgbClr val="0000FF"/>
                </a:solidFill>
              </a:rPr>
              <a:t>ata</a:t>
            </a:r>
            <a:endParaRPr lang="tr-TR" b="1" dirty="0">
              <a:solidFill>
                <a:srgbClr val="0000FF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352927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1 Başlık"/>
          <p:cNvSpPr txBox="1">
            <a:spLocks/>
          </p:cNvSpPr>
          <p:nvPr/>
        </p:nvSpPr>
        <p:spPr bwMode="auto">
          <a:xfrm>
            <a:off x="142844" y="188640"/>
            <a:ext cx="9001156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The Situation of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reated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Industrial </a:t>
            </a:r>
            <a:r>
              <a:rPr lang="en-US" sz="3200" b="1" noProof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W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astewater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636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179512" y="764704"/>
            <a:ext cx="8784976" cy="266429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Financial Size in Turkey</a:t>
            </a:r>
          </a:p>
          <a:p>
            <a:pPr marL="640080" marR="0" lvl="1" indent="-2468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ü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SUKAP Project (2011)</a:t>
            </a:r>
          </a:p>
          <a:p>
            <a:pPr marL="640080" lvl="1" indent="-246888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ü"/>
              <a:defRPr/>
            </a:pPr>
            <a:r>
              <a:rPr lang="tr-TR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Support for Village Infrastructures Project (KÖYDES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</a:t>
            </a:r>
            <a:r>
              <a:rPr lang="tr-TR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tr-TR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Support for   Municipal Infrastructures Project (</a:t>
            </a:r>
            <a:r>
              <a:rPr lang="tr-TR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BELDES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</a:t>
            </a:r>
          </a:p>
          <a:p>
            <a:pPr marL="640080" marR="0" lvl="1" indent="-2468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Char char="ü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Instrument for Pre-Accession</a:t>
            </a:r>
            <a:r>
              <a:rPr kumimoji="0" lang="tr-TR" sz="20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Assistance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(IPA) Program</a:t>
            </a:r>
          </a:p>
          <a:p>
            <a:pPr marL="640080" lvl="1" indent="-246888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ü"/>
              <a:defRPr/>
            </a:pPr>
            <a:r>
              <a:rPr lang="tr-TR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National Environmental Action </a:t>
            </a:r>
            <a:r>
              <a:rPr lang="tr-TR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Strategy (</a:t>
            </a:r>
            <a:r>
              <a:rPr lang="tr-TR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UÇES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2006)</a:t>
            </a:r>
          </a:p>
          <a:p>
            <a:pPr marL="640080" lvl="1" indent="-246888" algn="just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Investment Program</a:t>
            </a:r>
            <a:r>
              <a:rPr lang="tr-TR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Ministry of Development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(2007-2012)</a:t>
            </a:r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-2468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Arial" pitchFamily="34" charset="0"/>
              <a:buChar char="•"/>
              <a:tabLst/>
              <a:defRPr/>
            </a:pPr>
            <a:endParaRPr kumimoji="0" lang="tr-TR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-2468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2"/>
              </a:buClr>
              <a:buSzPct val="70000"/>
              <a:buFont typeface="Arial" pitchFamily="34" charset="0"/>
              <a:buChar char="•"/>
              <a:tabLst/>
              <a:defRPr/>
            </a:pPr>
            <a:endParaRPr kumimoji="0" lang="tr-TR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tr-TR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20688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Financial Size of Water </a:t>
            </a:r>
            <a:r>
              <a:rPr lang="tr-TR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Sector </a:t>
            </a:r>
            <a:endParaRPr lang="tr-TR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39552" y="573325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000" b="1" dirty="0" smtClean="0">
                <a:solidFill>
                  <a:srgbClr val="0000FF"/>
                </a:solidFill>
              </a:rPr>
              <a:t>C</a:t>
            </a:r>
            <a:r>
              <a:rPr lang="en-US" sz="2000" b="1" dirty="0" err="1" smtClean="0">
                <a:solidFill>
                  <a:srgbClr val="0000FF"/>
                </a:solidFill>
              </a:rPr>
              <a:t>omparison</a:t>
            </a:r>
            <a:r>
              <a:rPr lang="tr-TR" sz="2000" b="1" dirty="0" smtClean="0">
                <a:solidFill>
                  <a:srgbClr val="0000FF"/>
                </a:solidFill>
              </a:rPr>
              <a:t> of </a:t>
            </a:r>
            <a:r>
              <a:rPr lang="tr-TR" sz="2000" b="1" dirty="0">
                <a:solidFill>
                  <a:srgbClr val="0000FF"/>
                </a:solidFill>
              </a:rPr>
              <a:t>p</a:t>
            </a:r>
            <a:r>
              <a:rPr lang="en-US" sz="2000" b="1" dirty="0" err="1" smtClean="0">
                <a:solidFill>
                  <a:srgbClr val="0000FF"/>
                </a:solidFill>
              </a:rPr>
              <a:t>rovision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>
                <a:solidFill>
                  <a:srgbClr val="0000FF"/>
                </a:solidFill>
              </a:rPr>
              <a:t>for Investments in Environmental Sector </a:t>
            </a:r>
            <a:r>
              <a:rPr lang="en-US" sz="2000" b="1" dirty="0" smtClean="0">
                <a:solidFill>
                  <a:srgbClr val="0000FF"/>
                </a:solidFill>
              </a:rPr>
              <a:t>with </a:t>
            </a:r>
            <a:r>
              <a:rPr lang="en-US" sz="2000" b="1" dirty="0">
                <a:solidFill>
                  <a:srgbClr val="0000FF"/>
                </a:solidFill>
              </a:rPr>
              <a:t>the </a:t>
            </a:r>
            <a:r>
              <a:rPr lang="tr-TR" sz="2000" b="1" dirty="0" smtClean="0">
                <a:solidFill>
                  <a:srgbClr val="0000FF"/>
                </a:solidFill>
              </a:rPr>
              <a:t>UÇES</a:t>
            </a:r>
          </a:p>
        </p:txBody>
      </p:sp>
      <p:pic>
        <p:nvPicPr>
          <p:cNvPr id="10" name="Picture 2" descr="C:\Users\smgucver\Desktop\imagesCASNVGD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5643578"/>
            <a:ext cx="3286125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5896218"/>
              </p:ext>
            </p:extLst>
          </p:nvPr>
        </p:nvGraphicFramePr>
        <p:xfrm>
          <a:off x="683567" y="3429002"/>
          <a:ext cx="7776865" cy="2214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1946"/>
                <a:gridCol w="2074865"/>
                <a:gridCol w="1950027"/>
                <a:gridCol w="1950027"/>
              </a:tblGrid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 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Investment Program</a:t>
                      </a:r>
                      <a:r>
                        <a:rPr lang="tr-TR" sz="12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of 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Ministry of Development </a:t>
                      </a:r>
                      <a:endParaRPr lang="tr-TR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UÇES </a:t>
                      </a:r>
                      <a:r>
                        <a:rPr lang="tr-TR" sz="1200" dirty="0" smtClean="0">
                          <a:effectLst/>
                        </a:rPr>
                        <a:t>(planned)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effectLst/>
                        </a:rPr>
                        <a:t>Year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effectLst/>
                        </a:rPr>
                        <a:t>Credit (Thousand </a:t>
                      </a:r>
                      <a:r>
                        <a:rPr lang="tr-TR" sz="1200" dirty="0">
                          <a:effectLst/>
                        </a:rPr>
                        <a:t>TL)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effectLst/>
                        </a:rPr>
                        <a:t>Total (Thousand </a:t>
                      </a:r>
                      <a:r>
                        <a:rPr lang="tr-TR" sz="1200" dirty="0">
                          <a:effectLst/>
                        </a:rPr>
                        <a:t>TL)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effectLst/>
                        </a:rPr>
                        <a:t>Total (Thousand </a:t>
                      </a:r>
                      <a:r>
                        <a:rPr lang="tr-TR" sz="1200" dirty="0">
                          <a:effectLst/>
                        </a:rPr>
                        <a:t>TL)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2007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768.700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3.257.555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2.475.000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2008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1.914.150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4.377.967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2.633.000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2009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1.188.055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6.190.156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2.836.000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2010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1.861.274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9.185.079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2.977.000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2011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1.698.978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9.612.413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3.083.000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6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2012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2.146.588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6.846.954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>
                          <a:effectLst/>
                        </a:rPr>
                        <a:t>3.165.000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0118" y="18864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Administrative Structure for Water Quality Management</a:t>
            </a:r>
            <a:endParaRPr lang="tr-TR" sz="32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688632"/>
          </a:xfrm>
        </p:spPr>
        <p:txBody>
          <a:bodyPr/>
          <a:lstStyle/>
          <a:p>
            <a:pPr algn="just"/>
            <a:r>
              <a:rPr lang="tr-TR" sz="2400" dirty="0" err="1" smtClean="0">
                <a:solidFill>
                  <a:srgbClr val="0000FF"/>
                </a:solidFill>
              </a:rPr>
              <a:t>Administrative</a:t>
            </a:r>
            <a:r>
              <a:rPr lang="tr-TR" sz="2400" dirty="0" smtClean="0">
                <a:solidFill>
                  <a:srgbClr val="0000FF"/>
                </a:solidFill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</a:rPr>
              <a:t>Structure</a:t>
            </a:r>
            <a:r>
              <a:rPr lang="tr-TR" sz="2400" dirty="0" smtClean="0">
                <a:solidFill>
                  <a:srgbClr val="0000FF"/>
                </a:solidFill>
              </a:rPr>
              <a:t> in </a:t>
            </a:r>
            <a:r>
              <a:rPr lang="tr-TR" sz="2400" dirty="0" err="1" smtClean="0">
                <a:solidFill>
                  <a:srgbClr val="0000FF"/>
                </a:solidFill>
              </a:rPr>
              <a:t>Turkey</a:t>
            </a:r>
            <a:endParaRPr lang="tr-TR" sz="1600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2000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2000" dirty="0" smtClean="0">
              <a:solidFill>
                <a:srgbClr val="0000FF"/>
              </a:solidFill>
            </a:endParaRPr>
          </a:p>
          <a:p>
            <a:pPr lvl="1" algn="just">
              <a:buNone/>
            </a:pPr>
            <a:endParaRPr lang="tr-TR" sz="1200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tr-TR" sz="240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23</a:t>
            </a:fld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8092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429684" cy="692696"/>
          </a:xfrm>
          <a:noFill/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Reasons </a:t>
            </a:r>
            <a:r>
              <a:rPr lang="tr-T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 that Our I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nternal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aters</a:t>
            </a:r>
            <a:r>
              <a:rPr lang="tr-T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Are Relatively More Polluted than Our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Coastal 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waters</a:t>
            </a:r>
            <a:endParaRPr lang="tr-TR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683568" y="836712"/>
            <a:ext cx="8229600" cy="602128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Although wastewater</a:t>
            </a: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from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point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source </a:t>
            </a: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treatment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 greater than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80%</a:t>
            </a: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reasons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the continuation of contamination of water resources </a:t>
            </a: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are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given below</a:t>
            </a: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algn="just">
              <a:buNone/>
            </a:pPr>
            <a:endParaRPr lang="tr-TR" sz="1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Wastewater treatment plants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are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not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designed according to the appropriate norms and standards 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not well-operated.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Environmental </a:t>
            </a: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quality 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standards are not </a:t>
            </a: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developed 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implemented for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implementation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discharge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standards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based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 receiving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environment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by setting environmental objectives.</a:t>
            </a:r>
          </a:p>
          <a:p>
            <a:pPr lvl="0" algn="just">
              <a:buFont typeface="Wingdings" pitchFamily="2" charset="2"/>
              <a:buChar char="ü"/>
            </a:pPr>
            <a:r>
              <a:rPr lang="en-US" sz="16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Physico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-chemical parameters of water resources are taken into consideration in the 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assessment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quality class, but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mi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cro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pollutants and biological quality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parameters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are not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taken into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account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algn="just">
              <a:buNone/>
            </a:pPr>
            <a:endParaRPr lang="tr-TR" sz="16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Causes of </a:t>
            </a: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diffuse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pollution</a:t>
            </a:r>
            <a:r>
              <a:rPr lang="tr-TR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algn="just">
              <a:buFont typeface="Wingdings" pitchFamily="2" charset="2"/>
              <a:buChar char="ü"/>
            </a:pP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ensitive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water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areas caused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utrient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pollution</a:t>
            </a: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agricultural districts that affects these sensitive areas are not determined. Good agricultural practices are not implemented in these districts.</a:t>
            </a:r>
          </a:p>
          <a:p>
            <a:pPr lvl="0" algn="just">
              <a:buFont typeface="Wingdings" pitchFamily="2" charset="2"/>
              <a:buChar char="ü"/>
            </a:pP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 use of pesticides in our country is increasing every year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here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has not been any study on the impact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esticides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on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water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resources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lvl="0" algn="just">
              <a:buFont typeface="Wingdings" pitchFamily="2" charset="2"/>
              <a:buChar char="ü"/>
            </a:pP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Environmental quality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standard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s, which are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referred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to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receiving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environment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criteria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s, are not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determined in the view of pesticides</a:t>
            </a:r>
            <a:r>
              <a:rPr lang="tr-TR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pollution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prevention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work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 are not made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based </a:t>
            </a:r>
            <a:r>
              <a:rPr lang="en-US" sz="1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 receiving environment 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criteria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s.</a:t>
            </a:r>
            <a:r>
              <a:rPr lang="en-US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tr-TR" sz="18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4325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kstvak 37"/>
          <p:cNvSpPr txBox="1">
            <a:spLocks noChangeArrowheads="1"/>
          </p:cNvSpPr>
          <p:nvPr/>
        </p:nvSpPr>
        <p:spPr bwMode="auto">
          <a:xfrm>
            <a:off x="0" y="1841242"/>
            <a:ext cx="8785225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  </a:t>
            </a:r>
            <a:r>
              <a:rPr lang="tr-TR" sz="1600" b="1" dirty="0" err="1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Dangerous</a:t>
            </a: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 </a:t>
            </a:r>
            <a:r>
              <a:rPr lang="en-US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Substances </a:t>
            </a: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(repealed in 2013)</a:t>
            </a: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  </a:t>
            </a: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B</a:t>
            </a:r>
            <a:r>
              <a:rPr lang="en-US" sz="1600" b="1" dirty="0" err="1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athing</a:t>
            </a:r>
            <a:r>
              <a:rPr lang="en-US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 </a:t>
            </a: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water</a:t>
            </a: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  </a:t>
            </a: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G</a:t>
            </a:r>
            <a:r>
              <a:rPr lang="en-US" sz="1600" b="1" dirty="0" err="1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roundwater</a:t>
            </a:r>
            <a:endParaRPr lang="en-US" sz="1600" b="1" dirty="0">
              <a:solidFill>
                <a:srgbClr val="CC3300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  Water for Human Consumption</a:t>
            </a: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  Urban Waste Water Treatment</a:t>
            </a: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  </a:t>
            </a: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N</a:t>
            </a:r>
            <a:r>
              <a:rPr lang="en-US" sz="1600" b="1" dirty="0" err="1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itrate</a:t>
            </a:r>
            <a:endParaRPr lang="en-US" sz="1600" b="1" dirty="0">
              <a:solidFill>
                <a:srgbClr val="CC3300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  Habitat and Bird</a:t>
            </a: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  </a:t>
            </a: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C</a:t>
            </a:r>
            <a:r>
              <a:rPr lang="en-US" sz="1600" b="1" dirty="0" err="1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rustaceans</a:t>
            </a:r>
            <a:r>
              <a:rPr lang="en-US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 </a:t>
            </a: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D</a:t>
            </a:r>
            <a:r>
              <a:rPr lang="en-US" sz="1600" b="1" dirty="0" err="1" smtClean="0">
                <a:solidFill>
                  <a:srgbClr val="CC3300"/>
                </a:solidFill>
                <a:latin typeface="Verdana" pitchFamily="34" charset="0"/>
                <a:cs typeface="Arial" charset="0"/>
              </a:rPr>
              <a:t>irective</a:t>
            </a:r>
            <a:endParaRPr lang="en-US" sz="1600" b="1" dirty="0">
              <a:solidFill>
                <a:srgbClr val="CC3300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Char char="•"/>
            </a:pPr>
            <a:r>
              <a:rPr lang="tr-TR" sz="1600" b="1" dirty="0" smtClean="0">
                <a:solidFill>
                  <a:srgbClr val="CC3300"/>
                </a:solidFill>
                <a:latin typeface="Verdana" pitchFamily="34" charset="0"/>
              </a:rPr>
              <a:t> </a:t>
            </a:r>
            <a:r>
              <a:rPr lang="en-US" sz="1600" b="1" dirty="0">
                <a:solidFill>
                  <a:srgbClr val="CC3300"/>
                </a:solidFill>
                <a:latin typeface="Verdana" pitchFamily="34" charset="0"/>
              </a:rPr>
              <a:t>Clean water quality in order to support fish life</a:t>
            </a:r>
          </a:p>
          <a:p>
            <a:pPr>
              <a:buFontTx/>
              <a:buChar char="•"/>
            </a:pPr>
            <a:r>
              <a:rPr lang="en-US" sz="1600" b="1" dirty="0">
                <a:solidFill>
                  <a:srgbClr val="CC3300"/>
                </a:solidFill>
                <a:latin typeface="Verdana" pitchFamily="34" charset="0"/>
              </a:rPr>
              <a:t>  Environmental Quality Standards (published in 2008, replaced the dangerous substances directive</a:t>
            </a:r>
            <a:r>
              <a:rPr lang="en-US" sz="1600" b="1" dirty="0" smtClean="0">
                <a:solidFill>
                  <a:srgbClr val="CC3300"/>
                </a:solidFill>
                <a:latin typeface="Verdana" pitchFamily="34" charset="0"/>
              </a:rPr>
              <a:t>)</a:t>
            </a:r>
            <a:endParaRPr lang="tr-TR" sz="1600" b="1" dirty="0" smtClean="0">
              <a:solidFill>
                <a:srgbClr val="CC3300"/>
              </a:solidFill>
              <a:latin typeface="Verdana" pitchFamily="34" charset="0"/>
            </a:endParaRPr>
          </a:p>
          <a:p>
            <a:pPr>
              <a:buFontTx/>
              <a:buChar char="•"/>
            </a:pPr>
            <a:r>
              <a:rPr lang="tr-TR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 IPPC</a:t>
            </a:r>
            <a:endParaRPr lang="en-US" b="1" dirty="0" smtClean="0">
              <a:solidFill>
                <a:schemeClr val="tx2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Char char="•"/>
            </a:pPr>
            <a:r>
              <a:rPr lang="tr-TR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 Chemical Accidents</a:t>
            </a:r>
            <a:r>
              <a:rPr lang="en-US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(</a:t>
            </a:r>
            <a:r>
              <a:rPr lang="en-US" b="1" dirty="0" err="1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Seveso</a:t>
            </a:r>
            <a:r>
              <a:rPr lang="en-US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) </a:t>
            </a:r>
          </a:p>
          <a:p>
            <a:pPr>
              <a:buFontTx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 </a:t>
            </a:r>
            <a:r>
              <a:rPr lang="tr-TR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Environmental Impact Assessment</a:t>
            </a:r>
            <a:endParaRPr lang="en-US" b="1" dirty="0" smtClean="0">
              <a:solidFill>
                <a:schemeClr val="tx2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 </a:t>
            </a:r>
            <a:r>
              <a:rPr lang="tr-TR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Sewage sludge</a:t>
            </a:r>
            <a:endParaRPr lang="en-US" b="1" dirty="0" smtClean="0">
              <a:solidFill>
                <a:schemeClr val="tx2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 </a:t>
            </a:r>
            <a:r>
              <a:rPr lang="tr-TR" b="1" dirty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Plant Protection </a:t>
            </a:r>
            <a:r>
              <a:rPr lang="tr-TR" b="1" dirty="0" smtClean="0">
                <a:solidFill>
                  <a:schemeClr val="tx2"/>
                </a:solidFill>
                <a:latin typeface="Verdana" pitchFamily="34" charset="0"/>
                <a:cs typeface="Arial" charset="0"/>
              </a:rPr>
              <a:t>Products</a:t>
            </a:r>
          </a:p>
          <a:p>
            <a:pPr>
              <a:buFontTx/>
              <a:buChar char="•"/>
            </a:pPr>
            <a:r>
              <a:rPr lang="tr-TR" b="1" dirty="0">
                <a:solidFill>
                  <a:srgbClr val="82186E"/>
                </a:solidFill>
                <a:latin typeface="Verdana" pitchFamily="34" charset="0"/>
                <a:cs typeface="Arial" charset="0"/>
              </a:rPr>
              <a:t>Flood risk and </a:t>
            </a:r>
            <a:r>
              <a:rPr lang="tr-TR" b="1" dirty="0" smtClean="0">
                <a:solidFill>
                  <a:srgbClr val="82186E"/>
                </a:solidFill>
                <a:latin typeface="Verdana" pitchFamily="34" charset="0"/>
                <a:cs typeface="Arial" charset="0"/>
              </a:rPr>
              <a:t>evaluation</a:t>
            </a:r>
            <a:r>
              <a:rPr lang="en-US" b="1" dirty="0" smtClean="0">
                <a:solidFill>
                  <a:srgbClr val="82186E"/>
                </a:solidFill>
                <a:latin typeface="Verdana" pitchFamily="34" charset="0"/>
                <a:cs typeface="Arial" charset="0"/>
              </a:rPr>
              <a:t>; </a:t>
            </a:r>
            <a:endParaRPr lang="tr-TR" b="1" dirty="0" smtClean="0">
              <a:solidFill>
                <a:srgbClr val="82186E"/>
              </a:solidFill>
              <a:latin typeface="Verdana" pitchFamily="34" charset="0"/>
              <a:cs typeface="Arial" charset="0"/>
            </a:endParaRPr>
          </a:p>
          <a:p>
            <a:pPr>
              <a:buFontTx/>
              <a:buChar char="•"/>
            </a:pPr>
            <a:r>
              <a:rPr lang="en-US" b="1" dirty="0">
                <a:solidFill>
                  <a:srgbClr val="82186E"/>
                </a:solidFill>
                <a:latin typeface="Verdana" pitchFamily="34" charset="0"/>
                <a:cs typeface="Arial" charset="0"/>
              </a:rPr>
              <a:t>Marine Strategy (Plans must be consistent with </a:t>
            </a:r>
            <a:r>
              <a:rPr lang="tr-TR" b="1" dirty="0" smtClean="0">
                <a:solidFill>
                  <a:srgbClr val="82186E"/>
                </a:solidFill>
                <a:latin typeface="Verdana" pitchFamily="34" charset="0"/>
                <a:cs typeface="Arial" charset="0"/>
              </a:rPr>
              <a:t>RBMP</a:t>
            </a:r>
            <a:r>
              <a:rPr lang="en-US" b="1" dirty="0" smtClean="0">
                <a:solidFill>
                  <a:srgbClr val="82186E"/>
                </a:solidFill>
                <a:latin typeface="Verdana" pitchFamily="34" charset="0"/>
                <a:cs typeface="Arial" charset="0"/>
              </a:rPr>
              <a:t>)</a:t>
            </a:r>
            <a:endParaRPr lang="en-US" b="1" dirty="0">
              <a:solidFill>
                <a:srgbClr val="82186E"/>
              </a:solidFill>
              <a:latin typeface="Verdana" pitchFamily="34" charset="0"/>
              <a:cs typeface="Arial" charset="0"/>
            </a:endParaRPr>
          </a:p>
        </p:txBody>
      </p:sp>
      <p:sp>
        <p:nvSpPr>
          <p:cNvPr id="16387" name="Tekstvak 45"/>
          <p:cNvSpPr txBox="1">
            <a:spLocks noChangeArrowheads="1"/>
          </p:cNvSpPr>
          <p:nvPr/>
        </p:nvSpPr>
        <p:spPr bwMode="auto">
          <a:xfrm>
            <a:off x="250825" y="188913"/>
            <a:ext cx="75612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  <a:latin typeface="+mj-lt"/>
                <a:cs typeface="Arial" charset="0"/>
              </a:rPr>
              <a:t>          Related EU Directives</a:t>
            </a:r>
            <a:endParaRPr lang="en-GB" sz="3200" b="1" i="1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16388" name="TextBox 10"/>
          <p:cNvSpPr txBox="1">
            <a:spLocks noChangeArrowheads="1"/>
          </p:cNvSpPr>
          <p:nvPr/>
        </p:nvSpPr>
        <p:spPr bwMode="auto">
          <a:xfrm>
            <a:off x="0" y="836712"/>
            <a:ext cx="9144000" cy="4619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tx2"/>
                </a:solidFill>
                <a:latin typeface="Verdana" pitchFamily="34" charset="0"/>
              </a:rPr>
              <a:t>19</a:t>
            </a:r>
            <a:r>
              <a:rPr lang="tr-TR" sz="2400" b="1">
                <a:solidFill>
                  <a:schemeClr val="tx2"/>
                </a:solidFill>
                <a:latin typeface="Verdana" pitchFamily="34" charset="0"/>
              </a:rPr>
              <a:t>70</a:t>
            </a:r>
            <a:r>
              <a:rPr lang="en-US" sz="2400" b="1">
                <a:solidFill>
                  <a:schemeClr val="tx2"/>
                </a:solidFill>
                <a:latin typeface="Verdana" pitchFamily="34" charset="0"/>
              </a:rPr>
              <a:t>          1976            1991         1992          2000</a:t>
            </a:r>
            <a:endParaRPr lang="en-GB" sz="2400" b="1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16389" name="AutoShape 29"/>
          <p:cNvSpPr>
            <a:spLocks noChangeArrowheads="1"/>
          </p:cNvSpPr>
          <p:nvPr/>
        </p:nvSpPr>
        <p:spPr bwMode="auto">
          <a:xfrm>
            <a:off x="0" y="1340768"/>
            <a:ext cx="1619250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6390" name="AutoShape 30"/>
          <p:cNvSpPr>
            <a:spLocks noChangeArrowheads="1"/>
          </p:cNvSpPr>
          <p:nvPr/>
        </p:nvSpPr>
        <p:spPr bwMode="auto">
          <a:xfrm>
            <a:off x="1907704" y="1268760"/>
            <a:ext cx="1619250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6391" name="AutoShape 31"/>
          <p:cNvSpPr>
            <a:spLocks noChangeArrowheads="1"/>
          </p:cNvSpPr>
          <p:nvPr/>
        </p:nvSpPr>
        <p:spPr bwMode="auto">
          <a:xfrm>
            <a:off x="3779912" y="1268760"/>
            <a:ext cx="1619250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6392" name="AutoShape 33"/>
          <p:cNvSpPr>
            <a:spLocks noChangeArrowheads="1"/>
          </p:cNvSpPr>
          <p:nvPr/>
        </p:nvSpPr>
        <p:spPr bwMode="auto">
          <a:xfrm>
            <a:off x="5724128" y="1196752"/>
            <a:ext cx="1512888" cy="720725"/>
          </a:xfrm>
          <a:prstGeom prst="notchedRightArrow">
            <a:avLst>
              <a:gd name="adj1" fmla="val 50000"/>
              <a:gd name="adj2" fmla="val 524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6393" name="AutoShape 34"/>
          <p:cNvSpPr>
            <a:spLocks noChangeArrowheads="1"/>
          </p:cNvSpPr>
          <p:nvPr/>
        </p:nvSpPr>
        <p:spPr bwMode="auto">
          <a:xfrm>
            <a:off x="7954932" y="1268760"/>
            <a:ext cx="1189068" cy="936625"/>
          </a:xfrm>
          <a:prstGeom prst="homePlate">
            <a:avLst>
              <a:gd name="adj" fmla="val 355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000" b="1" dirty="0">
                <a:solidFill>
                  <a:schemeClr val="tx2"/>
                </a:solidFill>
                <a:latin typeface="Verdana" pitchFamily="34" charset="0"/>
              </a:rPr>
              <a:t>SÇD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188640"/>
            <a:ext cx="7161968" cy="548680"/>
          </a:xfrm>
        </p:spPr>
        <p:txBody>
          <a:bodyPr>
            <a:normAutofit fontScale="90000"/>
          </a:bodyPr>
          <a:lstStyle/>
          <a:p>
            <a:pPr algn="l"/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Water Framework Directive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64704"/>
            <a:ext cx="8784976" cy="4752528"/>
          </a:xfrm>
        </p:spPr>
        <p:txBody>
          <a:bodyPr>
            <a:normAutofit/>
          </a:bodyPr>
          <a:lstStyle/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protect and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expand in order t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prevent further deterioration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current status of the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ater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ecosystems, terrestrial ecosystems and marsh areas directly dependent on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aquatic ecosystems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promote the sustainable use of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water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in order 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ensure long-term protection of all underground and surface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waters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ensure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 gradual reduction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ischarges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emissions and gones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priority substances in water resources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 ensure improvement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by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taking specific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measures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in order to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stop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or gradually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eliminate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the d</a:t>
            </a:r>
            <a:r>
              <a:rPr lang="en-US" sz="19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ischarges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emissions and gones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of priority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substances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prevent further contamination of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groundwater by reducing the pollution by the time,</a:t>
            </a:r>
          </a:p>
          <a:p>
            <a:pPr lvl="0" algn="just">
              <a:buFont typeface="Wingdings" pitchFamily="2" charset="2"/>
              <a:buChar char="ü"/>
            </a:pP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Mitigate the adverse effects of floods and droughts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stop or gradually eliminate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the d</a:t>
            </a:r>
            <a:r>
              <a:rPr lang="en-US" sz="19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ischarges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emissions and gones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of priority substances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by e</a:t>
            </a:r>
            <a:r>
              <a:rPr lang="en-US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nsuring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 protection of marine waters and the surrounding area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tr-TR" sz="2400" b="1" dirty="0" smtClean="0"/>
          </a:p>
          <a:p>
            <a:pPr lvl="1" algn="just">
              <a:buFont typeface="Arial" pitchFamily="34" charset="0"/>
              <a:buChar char="•"/>
            </a:pPr>
            <a:endParaRPr lang="tr-TR" sz="2000" b="1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2000" b="1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2000" b="1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1200" b="1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b="1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b="1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b="1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tr-TR" sz="2400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26</a:t>
            </a:fld>
            <a:endParaRPr lang="tr-TR" dirty="0"/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899592" y="5877272"/>
            <a:ext cx="7161968" cy="54868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The purpose is to </a:t>
            </a:r>
            <a:r>
              <a:rPr lang="tr-TR" sz="2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a</a:t>
            </a:r>
            <a:r>
              <a:rPr lang="en-US" sz="2200" b="1" dirty="0" err="1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chieve</a:t>
            </a:r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good chemical and ecological status of all water sources</a:t>
            </a:r>
            <a:endParaRPr kumimoji="0" lang="tr-TR" sz="2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51520" y="5661248"/>
            <a:ext cx="8568952" cy="864096"/>
          </a:xfrm>
          <a:prstGeom prst="rect">
            <a:avLst/>
          </a:prstGeom>
          <a:noFill/>
          <a:ln w="4762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620688"/>
            <a:ext cx="7161968" cy="764704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Environmental Quality Standards </a:t>
            </a: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Directive(EQSD)(2008/105/EC)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68760"/>
            <a:ext cx="8784976" cy="3456384"/>
          </a:xfrm>
        </p:spPr>
        <p:txBody>
          <a:bodyPr>
            <a:normAutofit/>
          </a:bodyPr>
          <a:lstStyle/>
          <a:p>
            <a:pPr lvl="0"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 stipulate the </a:t>
            </a:r>
            <a:r>
              <a:rPr lang="en-US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identification 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tr-TR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2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nvironmental</a:t>
            </a:r>
            <a:r>
              <a:rPr lang="en-US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quality standard</a:t>
            </a:r>
            <a:r>
              <a:rPr lang="tr-TR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s, which are </a:t>
            </a:r>
            <a:r>
              <a:rPr lang="tr-TR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called as </a:t>
            </a:r>
            <a:r>
              <a:rPr lang="en-US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receiving 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environment</a:t>
            </a:r>
            <a:r>
              <a:rPr lang="tr-TR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criteria</a:t>
            </a:r>
            <a:r>
              <a:rPr lang="tr-TR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s, </a:t>
            </a:r>
            <a:r>
              <a:rPr lang="tr-TR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for all </a:t>
            </a:r>
            <a:r>
              <a:rPr lang="en-US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substances </a:t>
            </a:r>
            <a:r>
              <a:rPr lang="en-US" sz="2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substance groups. </a:t>
            </a:r>
            <a:endParaRPr lang="tr-TR" sz="19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It makes e</a:t>
            </a:r>
            <a:r>
              <a:rPr lang="en-US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nvironmental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quality standards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essential in order to prevent pollution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 d</a:t>
            </a:r>
            <a:r>
              <a:rPr lang="en-US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ischarge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permits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he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end point of the </a:t>
            </a:r>
            <a:r>
              <a:rPr lang="tr-TR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mixing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zone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must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be based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on,</a:t>
            </a:r>
            <a:endParaRPr lang="tr-TR" sz="19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Directive states that e</a:t>
            </a:r>
            <a:r>
              <a:rPr lang="en-US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nvironmental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quality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standards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should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be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identified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not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only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water column, 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also for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sediment </a:t>
            </a:r>
            <a:r>
              <a:rPr lang="en-US" sz="19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biota</a:t>
            </a:r>
            <a:r>
              <a:rPr lang="tr-TR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 algn="just">
              <a:buFont typeface="Wingdings" pitchFamily="2" charset="2"/>
              <a:buChar char="ü"/>
            </a:pPr>
            <a:endParaRPr lang="tr-TR" sz="19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endParaRPr lang="tr-TR" sz="19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tr-TR" sz="2400" b="1" dirty="0" smtClean="0"/>
          </a:p>
          <a:p>
            <a:pPr lvl="1" algn="just">
              <a:buFont typeface="Arial" pitchFamily="34" charset="0"/>
              <a:buChar char="•"/>
            </a:pPr>
            <a:endParaRPr lang="tr-TR" sz="2000" b="1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2000" b="1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2000" b="1" dirty="0" smtClean="0">
              <a:solidFill>
                <a:srgbClr val="0000FF"/>
              </a:solidFill>
            </a:endParaRPr>
          </a:p>
          <a:p>
            <a:pPr lvl="1" algn="just">
              <a:buFont typeface="Arial" pitchFamily="34" charset="0"/>
              <a:buChar char="•"/>
            </a:pPr>
            <a:endParaRPr lang="tr-TR" sz="1200" b="1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b="1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b="1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b="1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b="1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tr-TR" sz="2400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27</a:t>
            </a:fld>
            <a:endParaRPr lang="tr-TR" dirty="0"/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971600" y="5229200"/>
            <a:ext cx="7161968" cy="54868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Harmonisation is almostly done </a:t>
            </a:r>
            <a:r>
              <a:rPr lang="en-US" sz="2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with </a:t>
            </a:r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the</a:t>
            </a:r>
            <a:r>
              <a:rPr lang="tr-TR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publication of</a:t>
            </a:r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tr-TR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the By-Law about </a:t>
            </a:r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Quality </a:t>
            </a:r>
            <a:r>
              <a:rPr lang="en-US" sz="2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Management of Surface </a:t>
            </a:r>
            <a:r>
              <a:rPr lang="en-US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Water</a:t>
            </a:r>
            <a:r>
              <a:rPr lang="tr-TR" sz="22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, date 30.11.2012 and gazette no 28483.</a:t>
            </a:r>
            <a:endParaRPr kumimoji="0" lang="tr-TR" sz="2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51520" y="4509120"/>
            <a:ext cx="8568952" cy="1368152"/>
          </a:xfrm>
          <a:prstGeom prst="rect">
            <a:avLst/>
          </a:prstGeom>
          <a:noFill/>
          <a:ln w="4762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lnSpcReduction="10000"/>
          </a:bodyPr>
          <a:lstStyle/>
          <a:p>
            <a:pPr lvl="1"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Public Health Law in Turkey No. 1593 (1930)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DSI Law No. 6200 (1953) 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Law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on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Ground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No. 167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(1960) 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Law on the Establishment and Duties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General Directorate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Istanbul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and Sewerage Administration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 2560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(1981)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Environmental Law No. 2872 (1983)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Coastal Act No. 3621 (1990)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Metropolitan Municipality Law No. 5216 (2004)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Municipality Law No. 5393 (2005)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Geothermal Resources and Natural Mineral Waters Law No. 5686 (2007)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6107 Bank of Provinces Law (2011)</a:t>
            </a:r>
            <a:endParaRPr lang="tr-TR" sz="1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496944" cy="1052736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National Water Quality Management Legislation</a:t>
            </a:r>
            <a:endParaRPr lang="tr-TR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://t2.gstatic.com/images?q=tbn:ANd9GcT7VxlWdC9Gd-XHm9lcLpJI-w2SBaVRqWlYlkuq2u5ibxNaoE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5283200"/>
            <a:ext cx="2268537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071546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Regulation on the Control of Pollution Caused by Dangerous Substances in Water and Its Environment (Official Gazette dated 11.26.2005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26005)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Regulation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Pollution Control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Official Gazette dated 09.04.1988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19 999)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By-Law on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Fishery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Products (Official Gazette dated 03.10.1995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22223)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y-Law on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Bathing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Quality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OG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dated 03/10/1995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22223)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By-Law on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Quality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Surface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from Where Drinking Water Obtained or Planned to Be Obtained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(Official Gazette dated 01.09.2006 - 26 048 points)</a:t>
            </a:r>
          </a:p>
          <a:p>
            <a:pPr lvl="1"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By-Law on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Protection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Groundwater against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ollution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and Deterioration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(Official Gazette dated 04.07.2012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28257)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tr-TR" sz="2000" b="1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tr-TR" sz="20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tr-TR" sz="2000" b="1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Law</a:t>
            </a:r>
            <a:r>
              <a:rPr lang="tr-TR" sz="20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Basins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Conservation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Preparing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Management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Plans (Official Gazette dated 10.17.2012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28444)</a:t>
            </a:r>
            <a:endParaRPr lang="en-US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Surface Water Quality Management (Official Gazette dated 11.30.2012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No.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28483)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tr-TR" sz="2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568952" cy="90872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National Water Quality Management Legislation</a:t>
            </a:r>
            <a:endParaRPr lang="tr-TR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Available 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Water Resources Potential in Turkey</a:t>
            </a:r>
            <a:endParaRPr lang="tr-TR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3</a:t>
            </a:fld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5004048" y="4643446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Total </a:t>
            </a:r>
            <a:r>
              <a:rPr lang="tr-TR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Amount</a:t>
            </a:r>
            <a:r>
              <a:rPr lang="tr-TR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tr-TR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Water</a:t>
            </a:r>
            <a:r>
              <a:rPr lang="tr-TR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Targeted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Serving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Use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in 2023: </a:t>
            </a:r>
          </a:p>
          <a:p>
            <a:pPr algn="ctr"/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112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billions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m</a:t>
            </a:r>
            <a:r>
              <a:rPr lang="tr-TR" b="1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year</a:t>
            </a:r>
            <a:endParaRPr lang="tr-TR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67544" y="4653136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Total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Water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Use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of 2010: </a:t>
            </a:r>
          </a:p>
          <a:p>
            <a:pPr algn="ctr"/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43 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billions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m</a:t>
            </a:r>
            <a:r>
              <a:rPr lang="tr-TR" b="1" baseline="30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tr-TR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year</a:t>
            </a:r>
            <a:r>
              <a:rPr lang="tr-TR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tr-TR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96752"/>
            <a:ext cx="4680520" cy="327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23" y="1235480"/>
            <a:ext cx="467030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748464" cy="576064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Work</a:t>
            </a: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Water 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Quality Management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5832648" cy="4824536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River Basins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Protection Action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Plans</a:t>
            </a:r>
          </a:p>
          <a:p>
            <a:pPr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Project about to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Control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tr-TR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Dangerous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Substances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Pollution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Inland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Waters 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Determination of </a:t>
            </a:r>
            <a:r>
              <a:rPr lang="tr-TR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Dangerous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Substances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 Coastal and Transitional Waters of our country and Ecological Coastal Dynamics (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Kıyıtema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Project </a:t>
            </a:r>
          </a:p>
          <a:p>
            <a:pPr algn="just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Determination of Sensitive Areas in the Scale of River Basins in and Water Quality Objectives in Turkey Project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Determination of Environmental Quality Standards and Appropriate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Methodology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In Order To Detect and Prevent Water Pollution Caused by Using of Plant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rotection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roducts in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oastal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aters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ransitional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aters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nland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urface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0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aters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endParaRPr lang="tr-TR" sz="2800" b="1" dirty="0" smtClean="0">
              <a:solidFill>
                <a:srgbClr val="0000FF"/>
              </a:solidFill>
            </a:endParaRPr>
          </a:p>
          <a:p>
            <a:endParaRPr lang="tr-TR" sz="2800" b="1" dirty="0" smtClean="0">
              <a:solidFill>
                <a:srgbClr val="0000FF"/>
              </a:solidFill>
            </a:endParaRPr>
          </a:p>
          <a:p>
            <a:endParaRPr lang="tr-TR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  <p:pic>
        <p:nvPicPr>
          <p:cNvPr id="5" name="Picture 4" descr="C:\Users\smgucver\Desktop\dioxi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052736"/>
            <a:ext cx="2843808" cy="1296144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2563813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Dell\Desktop\imag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858" y="2204864"/>
            <a:ext cx="2276475" cy="1793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268760"/>
            <a:ext cx="5400600" cy="5040560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Basin Monitoring and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Determination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Reference Points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Project</a:t>
            </a: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Identification and Classification of Marine and Coastal Water Quality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Status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(DEKOS) Project (In the coordination of MoUE)</a:t>
            </a:r>
          </a:p>
          <a:p>
            <a:pPr algn="just"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Project submitted to TÜBİTAK-KAMAG 1007 and announced after acceptance;</a:t>
            </a:r>
          </a:p>
          <a:p>
            <a:pPr algn="just">
              <a:buFont typeface="Wingdings" pitchFamily="2" charset="2"/>
              <a:buChar char="ü"/>
            </a:pP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1900" dirty="0" smtClean="0"/>
              <a:t> </a:t>
            </a:r>
            <a:r>
              <a:rPr lang="en-US" sz="19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Determination of Environmental Quality Standards and Objectives for Surface, Coastal and Transition Waters</a:t>
            </a:r>
            <a:r>
              <a:rPr lang="tr-TR" sz="19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: Büyük Menderes Pilot </a:t>
            </a:r>
            <a:r>
              <a:rPr lang="tr-TR" sz="19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Basin</a:t>
            </a:r>
          </a:p>
          <a:p>
            <a:pPr marL="393192" lvl="1" indent="0" algn="just">
              <a:buNone/>
            </a:pPr>
            <a:endParaRPr lang="tr-TR" sz="19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Assessment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Chemical and Quantity Status of Groundwater and Determination of Objectives to Achieve Good Groundwater Status: </a:t>
            </a:r>
            <a:r>
              <a:rPr lang="en-US" sz="18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Büyük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Menderes Pilot Basin</a:t>
            </a:r>
          </a:p>
          <a:p>
            <a:pPr lvl="1" algn="just">
              <a:buFont typeface="Wingdings" pitchFamily="2" charset="2"/>
              <a:buChar char="ü"/>
            </a:pP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748464" cy="936104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Work</a:t>
            </a: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Water Quality Management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" name="Picture 7" descr="C:\Users\nanul\Documents\Alınan Dosyalarım\SCD_Izle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268760"/>
            <a:ext cx="2843808" cy="236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Ekran Alıntıs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0956" y="4293096"/>
            <a:ext cx="2963044" cy="190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268760"/>
            <a:ext cx="5400600" cy="5040560"/>
          </a:xfrm>
        </p:spPr>
        <p:txBody>
          <a:bodyPr>
            <a:normAutofit/>
          </a:bodyPr>
          <a:lstStyle/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Enhancing the Capacity of Water Quality Monitoring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Project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i-FI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(2011-2013)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Development of Appropriate Methods for the Treatment of Drinking Water IPA Technical Assistance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Project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Capacity Building Project on Groundwater Management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Project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 Turkey - ESEI-2012</a:t>
            </a: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32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748464" cy="936104"/>
          </a:xfrm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Work</a:t>
            </a: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Water Quality 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Management</a:t>
            </a: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International Works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8" name="Picture 4" descr="C:\Users\rkarakoc\Desktop\icmesuyu[18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559"/>
          <a:stretch/>
        </p:blipFill>
        <p:spPr bwMode="auto">
          <a:xfrm>
            <a:off x="6429388" y="1428736"/>
            <a:ext cx="2286016" cy="15001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smgucve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077072"/>
            <a:ext cx="2714625" cy="157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484784"/>
            <a:ext cx="8352928" cy="5040560"/>
          </a:xfrm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</a:pP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Draft Law on 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By-Law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on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Monitoring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the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Surface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and </a:t>
            </a:r>
            <a:r>
              <a:rPr lang="en-US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Groundwater</a:t>
            </a:r>
            <a:endParaRPr lang="tr-TR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</a:pP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raft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Bylaw on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Freshwater Quality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That Requires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Protection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Improvement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for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Sustainability of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ish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ife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endParaRPr lang="tr-TR" sz="20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Communique Works for Implementation for By-Law about Surface Water Quality Management and By-Law on Protection of Groundwater against Pollution and Deterioration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tr-TR" sz="20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</a:pP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</a:pPr>
            <a:endParaRPr lang="tr-TR" sz="1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1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endParaRPr lang="tr-TR" sz="18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33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748464" cy="936104"/>
          </a:xfrm>
        </p:spPr>
        <p:txBody>
          <a:bodyPr>
            <a:normAutofit fontScale="90000"/>
          </a:bodyPr>
          <a:lstStyle/>
          <a:p>
            <a:pPr marL="742950" indent="-742950"/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Work</a:t>
            </a: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Water Quality Management</a:t>
            </a: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Legislations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noFill/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Strategy and Policies for the Future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34</a:t>
            </a:fld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355976" y="1268760"/>
            <a:ext cx="4572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tr-TR" sz="2000" dirty="0" smtClean="0">
                <a:solidFill>
                  <a:srgbClr val="0000FF"/>
                </a:solidFill>
              </a:rPr>
              <a:t>Related to </a:t>
            </a:r>
            <a:r>
              <a:rPr lang="tr-TR" sz="2000" dirty="0">
                <a:solidFill>
                  <a:srgbClr val="0000FF"/>
                </a:solidFill>
              </a:rPr>
              <a:t>d</a:t>
            </a:r>
            <a:r>
              <a:rPr lang="en-US" sz="2000" dirty="0" err="1" smtClean="0">
                <a:solidFill>
                  <a:srgbClr val="0000FF"/>
                </a:solidFill>
              </a:rPr>
              <a:t>etermination</a:t>
            </a:r>
            <a:r>
              <a:rPr lang="tr-TR" sz="2000" dirty="0" smtClean="0">
                <a:solidFill>
                  <a:srgbClr val="0000FF"/>
                </a:solidFill>
              </a:rPr>
              <a:t>, remediation and improvement </a:t>
            </a:r>
            <a:r>
              <a:rPr lang="en-US" sz="2000" dirty="0" smtClean="0">
                <a:solidFill>
                  <a:srgbClr val="0000FF"/>
                </a:solidFill>
              </a:rPr>
              <a:t>of </a:t>
            </a:r>
            <a:r>
              <a:rPr lang="en-US" sz="2000" dirty="0">
                <a:solidFill>
                  <a:srgbClr val="0000FF"/>
                </a:solidFill>
              </a:rPr>
              <a:t>water quality across the </a:t>
            </a:r>
            <a:r>
              <a:rPr lang="en-US" sz="2000" dirty="0" smtClean="0">
                <a:solidFill>
                  <a:srgbClr val="0000FF"/>
                </a:solidFill>
              </a:rPr>
              <a:t>country</a:t>
            </a:r>
            <a:r>
              <a:rPr lang="tr-TR" sz="2000" dirty="0" smtClean="0">
                <a:solidFill>
                  <a:srgbClr val="0000FF"/>
                </a:solidFill>
              </a:rPr>
              <a:t>, for the purposes of;</a:t>
            </a:r>
          </a:p>
          <a:p>
            <a:endParaRPr lang="tr-TR" sz="2000" dirty="0" smtClean="0">
              <a:solidFill>
                <a:srgbClr val="0000FF"/>
              </a:solidFill>
            </a:endParaRPr>
          </a:p>
          <a:p>
            <a:pPr marL="742950" lvl="1" indent="-285750" algn="just"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00FF"/>
                </a:solidFill>
              </a:rPr>
              <a:t>To do legal </a:t>
            </a:r>
            <a:r>
              <a:rPr lang="tr-TR" sz="2000" dirty="0">
                <a:solidFill>
                  <a:srgbClr val="0000FF"/>
                </a:solidFill>
              </a:rPr>
              <a:t>and institutional arrangements,</a:t>
            </a:r>
            <a:endParaRPr lang="tr-TR" sz="2000" dirty="0" smtClean="0">
              <a:solidFill>
                <a:srgbClr val="0000FF"/>
              </a:solidFill>
            </a:endParaRPr>
          </a:p>
          <a:p>
            <a:pPr marL="742950" lvl="1" indent="-285750" algn="just"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00FF"/>
                </a:solidFill>
              </a:rPr>
              <a:t>To develop the </a:t>
            </a:r>
            <a:r>
              <a:rPr lang="en-US" sz="2000" dirty="0" smtClean="0">
                <a:solidFill>
                  <a:srgbClr val="0000FF"/>
                </a:solidFill>
              </a:rPr>
              <a:t>technical </a:t>
            </a:r>
            <a:r>
              <a:rPr lang="en-US" sz="2000" dirty="0">
                <a:solidFill>
                  <a:srgbClr val="0000FF"/>
                </a:solidFill>
              </a:rPr>
              <a:t>and economic instruments</a:t>
            </a:r>
            <a:r>
              <a:rPr lang="tr-TR" sz="2000" dirty="0" smtClean="0">
                <a:solidFill>
                  <a:srgbClr val="0000FF"/>
                </a:solidFill>
              </a:rPr>
              <a:t>,</a:t>
            </a:r>
          </a:p>
          <a:p>
            <a:pPr marL="742950" lvl="1" indent="-285750" algn="just"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0000FF"/>
                </a:solidFill>
              </a:rPr>
              <a:t>To </a:t>
            </a:r>
            <a:r>
              <a:rPr lang="tr-TR" sz="2000" dirty="0">
                <a:solidFill>
                  <a:srgbClr val="0000FF"/>
                </a:solidFill>
              </a:rPr>
              <a:t>p</a:t>
            </a:r>
            <a:r>
              <a:rPr lang="en-US" sz="2000" dirty="0" err="1" smtClean="0">
                <a:solidFill>
                  <a:srgbClr val="0000FF"/>
                </a:solidFill>
              </a:rPr>
              <a:t>rotect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>
                <a:solidFill>
                  <a:srgbClr val="0000FF"/>
                </a:solidFill>
              </a:rPr>
              <a:t>and improve the quality of water bodies</a:t>
            </a:r>
            <a:r>
              <a:rPr lang="tr-TR" sz="2000" dirty="0" smtClean="0">
                <a:solidFill>
                  <a:srgbClr val="0000FF"/>
                </a:solidFill>
              </a:rPr>
              <a:t>, to </a:t>
            </a:r>
            <a:r>
              <a:rPr lang="en-US" sz="2000" dirty="0" smtClean="0">
                <a:solidFill>
                  <a:srgbClr val="0000FF"/>
                </a:solidFill>
              </a:rPr>
              <a:t>determine </a:t>
            </a:r>
            <a:r>
              <a:rPr lang="en-US" sz="2000" dirty="0">
                <a:solidFill>
                  <a:srgbClr val="0000FF"/>
                </a:solidFill>
              </a:rPr>
              <a:t>the measures to be taken for this purpose</a:t>
            </a:r>
            <a:r>
              <a:rPr lang="tr-TR" sz="2000" dirty="0" smtClean="0">
                <a:solidFill>
                  <a:srgbClr val="0000FF"/>
                </a:solidFill>
              </a:rPr>
              <a:t> </a:t>
            </a:r>
            <a:r>
              <a:rPr lang="tr-TR" sz="2000" dirty="0">
                <a:solidFill>
                  <a:srgbClr val="0000FF"/>
                </a:solidFill>
              </a:rPr>
              <a:t>and </a:t>
            </a:r>
            <a:r>
              <a:rPr lang="tr-TR" sz="2000" dirty="0" smtClean="0">
                <a:solidFill>
                  <a:srgbClr val="0000FF"/>
                </a:solidFill>
              </a:rPr>
              <a:t>to </a:t>
            </a:r>
            <a:r>
              <a:rPr lang="tr-TR" sz="2000" dirty="0">
                <a:solidFill>
                  <a:srgbClr val="0000FF"/>
                </a:solidFill>
              </a:rPr>
              <a:t>follow up applications</a:t>
            </a:r>
            <a:endParaRPr lang="tr-TR" sz="2000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tr-TR" sz="2000" dirty="0" smtClean="0">
              <a:solidFill>
                <a:srgbClr val="0000FF"/>
              </a:solidFill>
            </a:endParaRPr>
          </a:p>
          <a:p>
            <a:pPr algn="just"/>
            <a:r>
              <a:rPr lang="en-US" sz="2000" dirty="0">
                <a:solidFill>
                  <a:srgbClr val="0000FF"/>
                </a:solidFill>
              </a:rPr>
              <a:t>to perform water quality </a:t>
            </a:r>
            <a:r>
              <a:rPr lang="en-US" sz="2000" dirty="0" smtClean="0">
                <a:solidFill>
                  <a:srgbClr val="0000FF"/>
                </a:solidFill>
              </a:rPr>
              <a:t>management</a:t>
            </a:r>
            <a:r>
              <a:rPr lang="tr-TR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with </a:t>
            </a:r>
            <a:r>
              <a:rPr lang="en-US" sz="2000" dirty="0">
                <a:solidFill>
                  <a:srgbClr val="0000FF"/>
                </a:solidFill>
              </a:rPr>
              <a:t>the participation of interested parties and </a:t>
            </a:r>
            <a:r>
              <a:rPr lang="en-US" sz="2000" dirty="0" smtClean="0">
                <a:solidFill>
                  <a:srgbClr val="0000FF"/>
                </a:solidFill>
              </a:rPr>
              <a:t>institutions</a:t>
            </a:r>
            <a:endParaRPr lang="tr-TR" sz="2000" dirty="0">
              <a:solidFill>
                <a:srgbClr val="0000F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12976"/>
            <a:ext cx="3778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257687"/>
            <a:ext cx="504056" cy="25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212976"/>
            <a:ext cx="1619225" cy="26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10 Grup"/>
          <p:cNvGrpSpPr/>
          <p:nvPr/>
        </p:nvGrpSpPr>
        <p:grpSpPr>
          <a:xfrm>
            <a:off x="290285" y="1340768"/>
            <a:ext cx="3561635" cy="4666605"/>
            <a:chOff x="1928815" y="476672"/>
            <a:chExt cx="5453056" cy="5530701"/>
          </a:xfrm>
        </p:grpSpPr>
        <p:pic>
          <p:nvPicPr>
            <p:cNvPr id="12" name="11 Resim" descr="birds2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9712" y="476672"/>
              <a:ext cx="5402159" cy="5530701"/>
            </a:xfrm>
            <a:prstGeom prst="rect">
              <a:avLst/>
            </a:prstGeom>
            <a:noFill/>
          </p:spPr>
        </p:pic>
        <p:pic>
          <p:nvPicPr>
            <p:cNvPr id="13" name="12 Resim" descr="su3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81380" y="3616888"/>
              <a:ext cx="5398685" cy="2371194"/>
            </a:xfrm>
            <a:prstGeom prst="rect">
              <a:avLst/>
            </a:prstGeom>
            <a:noFill/>
          </p:spPr>
        </p:pic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1928815" y="2144983"/>
              <a:ext cx="5408850" cy="917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sz="1400" b="1" i="0" u="none" strike="noStrike" cap="none" normalizeH="0" baseline="0" dirty="0" smtClean="0">
                  <a:ln>
                    <a:noFill/>
                  </a:ln>
                  <a:solidFill>
                    <a:srgbClr val="333399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SU KALİTE YÖNETİMİ </a:t>
              </a:r>
              <a:endParaRPr kumimoji="0" lang="tr-T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sz="1400" b="1" i="0" u="none" strike="noStrike" cap="none" normalizeH="0" baseline="0" dirty="0" smtClean="0">
                  <a:ln>
                    <a:noFill/>
                  </a:ln>
                  <a:solidFill>
                    <a:srgbClr val="333399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STRATEJİ BELGESİ VE EYLEM PLANI </a:t>
              </a:r>
              <a:endParaRPr kumimoji="0" lang="tr-T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tr-TR" sz="1400" b="1" i="0" u="none" strike="noStrike" cap="none" normalizeH="0" baseline="0" dirty="0" smtClean="0">
                  <a:ln>
                    <a:noFill/>
                  </a:ln>
                  <a:solidFill>
                    <a:srgbClr val="333399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(2013-2023)</a:t>
              </a:r>
              <a:endParaRPr kumimoji="0" lang="tr-T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Strategy and Policies for the Future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35</a:t>
            </a:fld>
            <a:endParaRPr lang="tr-T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94" y="1322814"/>
            <a:ext cx="3233539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3"/>
          <p:cNvSpPr/>
          <p:nvPr/>
        </p:nvSpPr>
        <p:spPr>
          <a:xfrm>
            <a:off x="3851921" y="1484784"/>
            <a:ext cx="48245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0000FF"/>
                </a:solidFill>
              </a:rPr>
              <a:t>The purpose is to </a:t>
            </a:r>
            <a:r>
              <a:rPr lang="en-US" sz="2000" b="1" dirty="0">
                <a:solidFill>
                  <a:srgbClr val="0000FF"/>
                </a:solidFill>
              </a:rPr>
              <a:t>provide guidance to the long-term </a:t>
            </a:r>
            <a:r>
              <a:rPr lang="en-US" sz="2000" b="1" dirty="0" smtClean="0">
                <a:solidFill>
                  <a:srgbClr val="0000FF"/>
                </a:solidFill>
              </a:rPr>
              <a:t>decisions</a:t>
            </a:r>
            <a:r>
              <a:rPr lang="tr-TR" sz="2000" b="1" dirty="0" smtClean="0">
                <a:solidFill>
                  <a:srgbClr val="0000FF"/>
                </a:solidFill>
              </a:rPr>
              <a:t> and investment program about; </a:t>
            </a:r>
          </a:p>
          <a:p>
            <a:endParaRPr lang="tr-TR" sz="2000" b="1" dirty="0" smtClean="0">
              <a:solidFill>
                <a:srgbClr val="0000FF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smtClean="0">
                <a:solidFill>
                  <a:srgbClr val="0000FF"/>
                </a:solidFill>
              </a:rPr>
              <a:t>protecting,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smtClean="0">
                <a:solidFill>
                  <a:srgbClr val="0000FF"/>
                </a:solidFill>
              </a:rPr>
              <a:t>develloping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sz="2000" b="1" dirty="0" err="1" smtClean="0">
                <a:solidFill>
                  <a:srgbClr val="0000FF"/>
                </a:solidFill>
              </a:rPr>
              <a:t>and</a:t>
            </a:r>
            <a:r>
              <a:rPr lang="tr-TR" sz="2000" b="1" dirty="0" smtClean="0">
                <a:solidFill>
                  <a:srgbClr val="0000FF"/>
                </a:solidFill>
              </a:rPr>
              <a:t> sustainable using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>
                <a:solidFill>
                  <a:srgbClr val="0000FF"/>
                </a:solidFill>
              </a:rPr>
              <a:t>of the natural resources of our country's </a:t>
            </a:r>
            <a:r>
              <a:rPr lang="en-US" sz="2000" b="1" dirty="0" smtClean="0">
                <a:solidFill>
                  <a:srgbClr val="0000FF"/>
                </a:solidFill>
              </a:rPr>
              <a:t>basins</a:t>
            </a:r>
            <a:r>
              <a:rPr lang="tr-TR" sz="2000" b="1" dirty="0" smtClean="0">
                <a:solidFill>
                  <a:srgbClr val="0000FF"/>
                </a:solidFill>
              </a:rPr>
              <a:t>, </a:t>
            </a:r>
          </a:p>
          <a:p>
            <a:pPr algn="just"/>
            <a:endParaRPr lang="tr-TR" sz="2000" b="1" strike="sngStrike" dirty="0" smtClean="0">
              <a:solidFill>
                <a:srgbClr val="0000FF"/>
              </a:solidFill>
            </a:endParaRPr>
          </a:p>
          <a:p>
            <a:pPr algn="just"/>
            <a:r>
              <a:rPr lang="tr-TR" sz="2000" b="1" dirty="0" err="1" smtClean="0">
                <a:solidFill>
                  <a:srgbClr val="0000FF"/>
                </a:solidFill>
              </a:rPr>
              <a:t>Another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purpose</a:t>
            </a:r>
            <a:r>
              <a:rPr lang="tr-TR" sz="2000" b="1" dirty="0" smtClean="0">
                <a:solidFill>
                  <a:srgbClr val="0000FF"/>
                </a:solidFill>
              </a:rPr>
              <a:t> is </a:t>
            </a:r>
            <a:r>
              <a:rPr lang="tr-TR" sz="2000" b="1" dirty="0" err="1" smtClean="0">
                <a:solidFill>
                  <a:srgbClr val="0000FF"/>
                </a:solidFill>
              </a:rPr>
              <a:t>to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demonstrate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a common way for future studies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to meet adequate</a:t>
            </a:r>
            <a:r>
              <a:rPr lang="tr-TR" sz="2000" b="1" dirty="0" err="1" smtClean="0">
                <a:solidFill>
                  <a:srgbClr val="0000FF"/>
                </a:solidFill>
              </a:rPr>
              <a:t>ly</a:t>
            </a:r>
            <a:r>
              <a:rPr lang="en-US" sz="2000" b="1" dirty="0" smtClean="0">
                <a:solidFill>
                  <a:srgbClr val="0000FF"/>
                </a:solidFill>
              </a:rPr>
              <a:t> and </a:t>
            </a:r>
            <a:r>
              <a:rPr lang="en-US" sz="2000" b="1" dirty="0" err="1" smtClean="0">
                <a:solidFill>
                  <a:srgbClr val="0000FF"/>
                </a:solidFill>
              </a:rPr>
              <a:t>sustainabl</a:t>
            </a:r>
            <a:r>
              <a:rPr lang="tr-TR" sz="2000" b="1" dirty="0" smtClean="0">
                <a:solidFill>
                  <a:srgbClr val="0000FF"/>
                </a:solidFill>
              </a:rPr>
              <a:t>y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smtClean="0">
                <a:solidFill>
                  <a:srgbClr val="0000FF"/>
                </a:solidFill>
              </a:rPr>
              <a:t> t</a:t>
            </a:r>
            <a:r>
              <a:rPr lang="en-US" sz="2000" b="1" dirty="0" smtClean="0">
                <a:solidFill>
                  <a:srgbClr val="0000FF"/>
                </a:solidFill>
              </a:rPr>
              <a:t>he needs and expectations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</a:rPr>
              <a:t>of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our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public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related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to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benefits</a:t>
            </a:r>
            <a:r>
              <a:rPr lang="tr-TR" sz="2000" b="1" dirty="0" smtClean="0">
                <a:solidFill>
                  <a:srgbClr val="0000FF"/>
                </a:solidFill>
              </a:rPr>
              <a:t> of </a:t>
            </a:r>
            <a:r>
              <a:rPr lang="tr-TR" sz="2000" b="1" dirty="0" err="1" smtClean="0">
                <a:solidFill>
                  <a:srgbClr val="0000FF"/>
                </a:solidFill>
              </a:rPr>
              <a:t>basins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about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ecology</a:t>
            </a:r>
            <a:r>
              <a:rPr lang="tr-TR" sz="2000" b="1" dirty="0" smtClean="0">
                <a:solidFill>
                  <a:srgbClr val="0000FF"/>
                </a:solidFill>
              </a:rPr>
              <a:t>, </a:t>
            </a:r>
            <a:r>
              <a:rPr lang="tr-TR" sz="2000" b="1" dirty="0" err="1" smtClean="0">
                <a:solidFill>
                  <a:srgbClr val="0000FF"/>
                </a:solidFill>
              </a:rPr>
              <a:t>economy</a:t>
            </a:r>
            <a:r>
              <a:rPr lang="tr-TR" sz="2000" b="1" dirty="0" smtClean="0">
                <a:solidFill>
                  <a:srgbClr val="0000FF"/>
                </a:solidFill>
              </a:rPr>
              <a:t>, </a:t>
            </a:r>
            <a:r>
              <a:rPr lang="tr-TR" sz="2000" b="1" dirty="0" err="1" smtClean="0">
                <a:solidFill>
                  <a:srgbClr val="0000FF"/>
                </a:solidFill>
              </a:rPr>
              <a:t>social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usefulness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and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social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  <a:r>
              <a:rPr lang="tr-TR" sz="2000" b="1" dirty="0" err="1" smtClean="0">
                <a:solidFill>
                  <a:srgbClr val="0000FF"/>
                </a:solidFill>
              </a:rPr>
              <a:t>services</a:t>
            </a:r>
            <a:endParaRPr lang="tr-TR" sz="2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Bottlenecks </a:t>
            </a:r>
            <a:r>
              <a:rPr lang="tr-TR" sz="3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 Challenges</a:t>
            </a:r>
            <a: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389120"/>
          </a:xfrm>
        </p:spPr>
        <p:txBody>
          <a:bodyPr>
            <a:normAutofit/>
          </a:bodyPr>
          <a:lstStyle/>
          <a:p>
            <a:pPr lvl="1" algn="just">
              <a:buFont typeface="Wingdings" pitchFamily="2" charset="2"/>
              <a:buChar char="ü"/>
            </a:pP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Authority for water management are numerous institutions, the conflict of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competence</a:t>
            </a:r>
            <a:endParaRPr lang="tr-TR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ack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coordination</a:t>
            </a:r>
          </a:p>
          <a:p>
            <a:pPr lvl="1" algn="just">
              <a:buFont typeface="Wingdings" pitchFamily="2" charset="2"/>
              <a:buChar char="ü"/>
            </a:pPr>
            <a: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uplication</a:t>
            </a:r>
            <a: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Monitoring studies,</a:t>
            </a:r>
            <a: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lack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standardization </a:t>
            </a:r>
            <a:endParaRPr lang="tr-TR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Wingdings" pitchFamily="2" charset="2"/>
              <a:buChar char="ü"/>
            </a:pP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Lack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monitoring network</a:t>
            </a:r>
          </a:p>
          <a:p>
            <a:pPr lvl="1" algn="just">
              <a:buFont typeface="Wingdings" pitchFamily="2" charset="2"/>
              <a:buChar char="ü"/>
            </a:pP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Lack of qualified personnel and equipment working in the field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monitoring</a:t>
            </a:r>
            <a:endParaRPr lang="en-US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36</a:t>
            </a:fld>
            <a:endParaRPr lang="tr-TR"/>
          </a:p>
        </p:txBody>
      </p:sp>
      <p:pic>
        <p:nvPicPr>
          <p:cNvPr id="6145" name="Picture 1" descr="C:\Users\smgucver\Desktop\imagesCA57DLN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643446"/>
            <a:ext cx="3929090" cy="16954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ecommendations</a:t>
            </a:r>
            <a: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554461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20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For the protection of </a:t>
            </a: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water resources</a:t>
            </a:r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;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dentification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meeting the deficit of </a:t>
            </a: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ational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quality management, administrative, legal and technical gaps </a:t>
            </a: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(Water law and sub-regulations),</a:t>
            </a: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endParaRPr lang="tr-TR" sz="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Strengthening the institutional infrastructure and capacity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endParaRPr lang="tr-TR" sz="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Ensur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ing the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coordination among agencies dealing with water quality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endParaRPr lang="tr-TR" sz="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Completion of the environmental sub-structures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w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hile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sub-structures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comply with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norms and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environmental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criteria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tendering the design and construction together</a:t>
            </a: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edition of </a:t>
            </a: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legislation on the subject,</a:t>
            </a: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endParaRPr lang="tr-TR" sz="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Good operation of the completed environmental infrastructures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</a:t>
            </a: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the elimination of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overlaps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monitoring </a:t>
            </a:r>
            <a:r>
              <a:rPr lang="tr-TR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works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ensuring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standardization</a:t>
            </a:r>
            <a:endParaRPr lang="tr-TR" sz="18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stablishment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national monitoring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network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in our country,</a:t>
            </a:r>
          </a:p>
          <a:p>
            <a:pPr lvl="0" algn="just">
              <a:buFont typeface="Wingdings" pitchFamily="2" charset="2"/>
              <a:buChar char="ü"/>
            </a:pPr>
            <a:endParaRPr lang="tr-TR" sz="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ut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forward the objectives of environmental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quality 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including </a:t>
            </a: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eneral</a:t>
            </a:r>
            <a:r>
              <a:rPr lang="tr-TR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chemical,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physico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-chemical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biological and </a:t>
            </a:r>
            <a:r>
              <a:rPr lang="en-US" sz="18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hydromorphological</a:t>
            </a:r>
            <a:r>
              <a:rPr lang="en-US" sz="1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quality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elements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endParaRPr lang="tr-TR" sz="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tr-TR" sz="1800" dirty="0" smtClean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Recommendations</a:t>
            </a:r>
            <a: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83264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20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For the protection of water resources</a:t>
            </a:r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;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Determination of Environmental Quality standards </a:t>
            </a:r>
            <a:r>
              <a:rPr lang="tr-TR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i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mplementation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of environmental 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ischarge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standards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based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on 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the receiving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environment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puting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forth</a:t>
            </a:r>
            <a:r>
              <a:rPr lang="en-US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environment  objectives</a:t>
            </a:r>
            <a:r>
              <a:rPr lang="tr-TR" sz="18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etermination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substances or groups of substances that are harmful to </a:t>
            </a:r>
            <a:r>
              <a:rPr lang="tr-TR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quatic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organisms and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therefore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human health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ve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receiving water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environments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and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taking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necessary measures for the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reduction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of these substances in receiving environment,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Determination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sensitive water bodies 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 view of </a:t>
            </a:r>
            <a:r>
              <a:rPr lang="tr-TR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utrient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pollution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and determination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areas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agricultural, industrial and urban areas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that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affecting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the sensitive areas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Identification e</a:t>
            </a:r>
            <a:r>
              <a:rPr lang="en-US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nvironmental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quality standard</a:t>
            </a:r>
            <a:r>
              <a:rPr lang="tr-TR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s, which are called as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receiving environment</a:t>
            </a:r>
            <a:r>
              <a:rPr lang="tr-TR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criteria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s, in view of pesticides and doing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pollution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prevention activities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for these 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pesticides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based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 the receiving environment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criteria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romotion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and organic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agricultural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practices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by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technical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and financial supports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lvl="0" algn="just"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Promoting the </a:t>
            </a:r>
            <a:r>
              <a:rPr lang="tr-TR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8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ollution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prevention programs and cleaner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production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practices </a:t>
            </a: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industry</a:t>
            </a:r>
            <a:r>
              <a:rPr lang="tr-TR" sz="18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lvl="0" algn="just">
              <a:buFont typeface="Wingdings" pitchFamily="2" charset="2"/>
              <a:buChar char="ü"/>
            </a:pPr>
            <a:r>
              <a:rPr lang="en-US" sz="18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Identification and follow-up measures to achieve good water quality</a:t>
            </a:r>
            <a:r>
              <a:rPr lang="tr-TR" sz="1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just">
              <a:buNone/>
            </a:pPr>
            <a:endParaRPr lang="tr-TR" sz="1800" b="1" dirty="0" smtClean="0">
              <a:solidFill>
                <a:srgbClr val="0000CC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0000FF"/>
                </a:solidFill>
              </a:rPr>
              <a:t>				</a:t>
            </a:r>
          </a:p>
          <a:p>
            <a:pPr algn="ctr">
              <a:buNone/>
            </a:pPr>
            <a:endParaRPr lang="tr-TR" dirty="0" smtClean="0">
              <a:solidFill>
                <a:srgbClr val="0000FF"/>
              </a:solidFill>
            </a:endParaRPr>
          </a:p>
          <a:p>
            <a:pPr algn="ctr">
              <a:buNone/>
            </a:pPr>
            <a:r>
              <a:rPr lang="tr-TR" dirty="0" smtClean="0">
                <a:solidFill>
                  <a:srgbClr val="0000FF"/>
                </a:solidFill>
              </a:rPr>
              <a:t>		</a:t>
            </a:r>
            <a:r>
              <a:rPr lang="tr-TR" sz="6000" dirty="0" smtClean="0">
                <a:solidFill>
                  <a:srgbClr val="0000FF"/>
                </a:solidFill>
              </a:rPr>
              <a:t>THANKS FOR YOUR PATIENCE</a:t>
            </a:r>
            <a:endParaRPr lang="tr-TR" sz="6000" dirty="0">
              <a:solidFill>
                <a:srgbClr val="0000FF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39</a:t>
            </a:fld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Amount of Water Used on the Basis of Resource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14348" y="1010559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When looking at the distribution with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drinking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network in municipalities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and villages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and when looking at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distribution of water used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by industry and mining enterprises on the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basis of water resources, it is seen that sea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is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used mostly.</a:t>
            </a:r>
          </a:p>
        </p:txBody>
      </p:sp>
      <p:sp>
        <p:nvSpPr>
          <p:cNvPr id="8" name="7 Dikdörtgen"/>
          <p:cNvSpPr/>
          <p:nvPr/>
        </p:nvSpPr>
        <p:spPr>
          <a:xfrm>
            <a:off x="2699792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Water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Drawn</a:t>
            </a:r>
            <a:r>
              <a:rPr lang="tr-TR" dirty="0" smtClean="0">
                <a:solidFill>
                  <a:srgbClr val="FF0000"/>
                </a:solidFill>
              </a:rPr>
              <a:t> in 2010 on </a:t>
            </a:r>
            <a:r>
              <a:rPr lang="tr-TR" dirty="0" err="1" smtClean="0">
                <a:solidFill>
                  <a:srgbClr val="FF0000"/>
                </a:solidFill>
              </a:rPr>
              <a:t>the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Basis</a:t>
            </a:r>
            <a:r>
              <a:rPr lang="tr-TR" dirty="0" smtClean="0">
                <a:solidFill>
                  <a:srgbClr val="FF0000"/>
                </a:solidFill>
              </a:rPr>
              <a:t> of Resource (TÜİK)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10888"/>
            <a:ext cx="7272808" cy="38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Sectoral</a:t>
            </a:r>
            <a:r>
              <a:rPr lang="en-US" sz="3200" b="1" dirty="0">
                <a:solidFill>
                  <a:srgbClr val="FF0000"/>
                </a:solidFill>
              </a:rPr>
              <a:t> Distribution of Water </a:t>
            </a:r>
            <a:r>
              <a:rPr lang="en-US" sz="3200" b="1" dirty="0" smtClean="0">
                <a:solidFill>
                  <a:srgbClr val="FF0000"/>
                </a:solidFill>
              </a:rPr>
              <a:t>Used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57290" y="1071547"/>
            <a:ext cx="62865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It is seen that water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drawn from water resources are largely used by the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municipalities when a </a:t>
            </a:r>
            <a:r>
              <a:rPr lang="en-US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sectoral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analysis 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is done</a:t>
            </a:r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547664" y="6237312"/>
            <a:ext cx="70567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tr-TR" sz="2000" dirty="0" err="1">
                <a:solidFill>
                  <a:srgbClr val="FF0000"/>
                </a:solidFill>
              </a:rPr>
              <a:t>Water</a:t>
            </a: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err="1">
                <a:solidFill>
                  <a:srgbClr val="FF0000"/>
                </a:solidFill>
              </a:rPr>
              <a:t>Drawn</a:t>
            </a:r>
            <a:r>
              <a:rPr lang="tr-TR" sz="2000" dirty="0">
                <a:solidFill>
                  <a:srgbClr val="FF0000"/>
                </a:solidFill>
              </a:rPr>
              <a:t> in 2010 on </a:t>
            </a:r>
            <a:r>
              <a:rPr lang="tr-TR" sz="2000" dirty="0" err="1">
                <a:solidFill>
                  <a:srgbClr val="FF0000"/>
                </a:solidFill>
              </a:rPr>
              <a:t>the</a:t>
            </a: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err="1">
                <a:solidFill>
                  <a:srgbClr val="FF0000"/>
                </a:solidFill>
              </a:rPr>
              <a:t>Basis</a:t>
            </a:r>
            <a:r>
              <a:rPr lang="tr-TR" sz="2000" dirty="0">
                <a:solidFill>
                  <a:srgbClr val="FF0000"/>
                </a:solidFill>
              </a:rPr>
              <a:t> of </a:t>
            </a:r>
            <a:r>
              <a:rPr lang="tr-TR" sz="2000" dirty="0" err="1" smtClean="0">
                <a:solidFill>
                  <a:srgbClr val="FF0000"/>
                </a:solidFill>
              </a:rPr>
              <a:t>Sectors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(TÜİK)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17878"/>
            <a:ext cx="8424936" cy="4519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96752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Factors Affecting Quality of Water Resources in Turkey</a:t>
            </a:r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tr-TR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9024" y="1025352"/>
            <a:ext cx="8784976" cy="5832648"/>
          </a:xfrm>
          <a:noFill/>
        </p:spPr>
        <p:txBody>
          <a:bodyPr>
            <a:normAutofit fontScale="92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The current quality of the waters of </a:t>
            </a:r>
            <a:r>
              <a:rPr lang="en-US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Turkey</a:t>
            </a:r>
            <a:endParaRPr lang="tr-TR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Causes of deterioration in the quality </a:t>
            </a: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-US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</a:t>
            </a: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resource</a:t>
            </a:r>
            <a:r>
              <a:rPr lang="tr-TR" sz="2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</a:t>
            </a:r>
            <a:endParaRPr lang="tr-TR" sz="2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2" algn="just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Industrialization, mining activities</a:t>
            </a:r>
          </a:p>
          <a:p>
            <a:pPr lvl="2" algn="just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Unplanned urbanization</a:t>
            </a:r>
          </a:p>
          <a:p>
            <a:pPr lvl="2" algn="just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Agricultural activities</a:t>
            </a:r>
          </a:p>
          <a:p>
            <a:pPr marL="667512" lvl="2" indent="0" algn="just">
              <a:buNone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285750" lvl="2" indent="-285750" algn="just">
              <a:buClr>
                <a:schemeClr val="accent3"/>
              </a:buClr>
              <a:buSzPct val="95000"/>
              <a:buFontTx/>
              <a:buChar char="-"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«Olive black water»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Industrial facilities producing olive oil, transition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to two-phase continuous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system, which produce less olive black water, instead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of 3-phase continuous system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is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encouraged </a:t>
            </a:r>
            <a:endParaRPr lang="en-US" sz="1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285750" lvl="2" indent="-285750" algn="just">
              <a:buClr>
                <a:schemeClr val="accent3"/>
              </a:buClr>
              <a:buSzPct val="95000"/>
              <a:buFontTx/>
              <a:buChar char="-"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Waste dams where mine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enrichment facilities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wastes are stored, affects adversely the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quality of water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resources.</a:t>
            </a:r>
          </a:p>
          <a:p>
            <a:pPr algn="just">
              <a:buNone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- As a result of livestock activities organic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load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and nutrient input </a:t>
            </a:r>
            <a:r>
              <a:rPr lang="en-US" sz="1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increasesin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water resources. This cause water quality negatively..</a:t>
            </a:r>
          </a:p>
          <a:p>
            <a:pPr algn="just">
              <a:buNone/>
            </a:pPr>
            <a:endParaRPr lang="en-US" sz="1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2" algn="just">
              <a:buNone/>
            </a:pPr>
            <a:endParaRPr lang="en-US" sz="1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2" algn="just">
              <a:buNone/>
            </a:pPr>
            <a:endParaRPr lang="en-US" sz="1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Pollution Status of Water Resources</a:t>
            </a:r>
          </a:p>
          <a:p>
            <a:pPr lvl="5" algn="just"/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quality thematic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map of 11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river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basin</a:t>
            </a:r>
          </a:p>
          <a:p>
            <a:pPr marL="1527048" lvl="5" indent="0" algn="just">
              <a:buNone/>
            </a:pP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 (COD, TP, TN, River Basin Action Plans)</a:t>
            </a:r>
          </a:p>
          <a:p>
            <a:pPr lvl="5" algn="just"/>
            <a:r>
              <a:rPr lang="en-US" sz="1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Ergene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Basin Action Plan</a:t>
            </a:r>
          </a:p>
          <a:p>
            <a:pPr lvl="5" algn="just"/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quality of drinking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water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reservoirs of metropolitan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municipalities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lvl="5" algn="just"/>
            <a:r>
              <a:rPr lang="en-US" sz="16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Datas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of 2011 of Integrated 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Pollution Monitoring 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Project in (water, sediment and biota monitoring works)</a:t>
            </a:r>
          </a:p>
          <a:p>
            <a:pPr lvl="2" algn="just">
              <a:buFont typeface="Arial" pitchFamily="34" charset="0"/>
              <a:buChar char="•"/>
            </a:pPr>
            <a:endParaRPr lang="en-US" sz="1600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dirty="0" smtClean="0">
              <a:solidFill>
                <a:srgbClr val="0000FF"/>
              </a:solidFill>
            </a:endParaRPr>
          </a:p>
          <a:p>
            <a:pPr lvl="2" algn="just">
              <a:buFont typeface="Arial" pitchFamily="34" charset="0"/>
              <a:buChar char="•"/>
            </a:pPr>
            <a:endParaRPr lang="tr-TR" sz="1600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dirty="0" smtClean="0">
              <a:solidFill>
                <a:srgbClr val="0000FF"/>
              </a:solidFill>
            </a:endParaRPr>
          </a:p>
          <a:p>
            <a:pPr algn="just">
              <a:buNone/>
            </a:pPr>
            <a:endParaRPr lang="tr-TR" sz="2400" dirty="0" smtClean="0">
              <a:solidFill>
                <a:srgbClr val="0000FF"/>
              </a:solidFill>
            </a:endParaRPr>
          </a:p>
          <a:p>
            <a:pPr>
              <a:buNone/>
            </a:pPr>
            <a:endParaRPr lang="tr-TR" sz="240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EAE15-48D9-4236-A116-2CB3B03DA43C}" type="slidenum">
              <a:rPr lang="tr-TR" smtClean="0"/>
              <a:pPr>
                <a:defRPr/>
              </a:pPr>
              <a:t>6</a:t>
            </a:fld>
            <a:endParaRPr lang="tr-TR" dirty="0"/>
          </a:p>
        </p:txBody>
      </p:sp>
      <p:pic>
        <p:nvPicPr>
          <p:cNvPr id="5" name="Picture 3" descr="C:\Users\rkarakoc\Desktop\yagmurlama-sulama-aycice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764704"/>
            <a:ext cx="2461952" cy="17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rkarakoc\Desktop\uzungo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49080"/>
            <a:ext cx="1800200" cy="9629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mgucver\Desktop\Petkim_Fabr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41712"/>
            <a:ext cx="1660521" cy="112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 txBox="1">
            <a:spLocks/>
          </p:cNvSpPr>
          <p:nvPr/>
        </p:nvSpPr>
        <p:spPr bwMode="auto">
          <a:xfrm>
            <a:off x="539552" y="4581128"/>
            <a:ext cx="741682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Sourca: Ministry of Food, Agriculture and Livestock Web Site</a:t>
            </a:r>
            <a:endParaRPr kumimoji="0" lang="tr-TR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 bwMode="auto">
          <a:xfrm>
            <a:off x="323528" y="4725144"/>
            <a:ext cx="8280920" cy="1949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just" eaLnBrk="0" hangingPunct="0"/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- Using of </a:t>
            </a:r>
            <a:r>
              <a:rPr lang="en-US" b="1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pesticides and </a:t>
            </a:r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fertilizers is the </a:t>
            </a:r>
            <a:r>
              <a:rPr lang="en-US" b="1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most important </a:t>
            </a:r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polluter factor </a:t>
            </a:r>
            <a:r>
              <a:rPr lang="en-US" b="1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affecting water </a:t>
            </a:r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quality.</a:t>
            </a:r>
          </a:p>
          <a:p>
            <a:pPr lvl="0" algn="just" eaLnBrk="0" hangingPunct="0"/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</a:t>
            </a:r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A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pproximately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500 pesticides are allowed and some of them are prohibited by Ministry of Food, Agriculture</a:t>
            </a:r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and Livestock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between 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2001  </a:t>
            </a: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and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2011</a:t>
            </a:r>
            <a:endParaRPr kumimoji="0" lang="en-US" b="1" i="0" u="none" strike="noStrike" kern="1200" cap="none" spc="0" normalizeH="0" baseline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 bwMode="auto">
          <a:xfrm>
            <a:off x="323528" y="926284"/>
            <a:ext cx="3456384" cy="48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r-TR" b="1" dirty="0" err="1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Use</a:t>
            </a:r>
            <a:r>
              <a:rPr lang="tr-TR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of </a:t>
            </a:r>
            <a:r>
              <a:rPr lang="tr-TR" b="1" dirty="0" err="1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Agricultural</a:t>
            </a:r>
            <a:r>
              <a:rPr lang="tr-TR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Fertilizers</a:t>
            </a:r>
            <a:endParaRPr kumimoji="0" lang="tr-TR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1 Başlık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836712"/>
          </a:xfrm>
          <a:noFill/>
        </p:spPr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tr-TR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br>
              <a:rPr lang="tr-TR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Factors affecting the quality of water resources in Turkey</a:t>
            </a:r>
            <a:endParaRPr lang="tr-TR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8 Resim" descr="Açıklama: C:\Users\dtokgoz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283968" cy="3280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1 Başlık"/>
          <p:cNvSpPr txBox="1">
            <a:spLocks/>
          </p:cNvSpPr>
          <p:nvPr/>
        </p:nvSpPr>
        <p:spPr bwMode="auto">
          <a:xfrm>
            <a:off x="4860032" y="930202"/>
            <a:ext cx="331236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r-TR" b="1" dirty="0" err="1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Plant</a:t>
            </a:r>
            <a:r>
              <a:rPr lang="tr-TR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tr-TR" b="1" dirty="0" err="1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Protection</a:t>
            </a:r>
            <a:r>
              <a:rPr lang="tr-TR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tr-TR" b="1" dirty="0" err="1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Products</a:t>
            </a:r>
            <a:endParaRPr kumimoji="0" lang="tr-TR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63" y="1556792"/>
            <a:ext cx="4788533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169614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Ergene </a:t>
            </a:r>
            <a:r>
              <a:rPr lang="tr-TR" sz="3200" b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Basin</a:t>
            </a:r>
            <a:endParaRPr lang="tr-TR" sz="3200" b="1" dirty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İçerik Yer Tutucusu 2"/>
          <p:cNvSpPr txBox="1">
            <a:spLocks/>
          </p:cNvSpPr>
          <p:nvPr/>
        </p:nvSpPr>
        <p:spPr>
          <a:xfrm>
            <a:off x="3643306" y="1000108"/>
            <a:ext cx="4925566" cy="194421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0000FF"/>
              </a:buClr>
              <a:buFont typeface="Wingdings" pitchFamily="2" charset="2"/>
              <a:buChar char="ü"/>
            </a:pPr>
            <a:r>
              <a:rPr lang="tr-TR" sz="1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ater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quality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is IV.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class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Clr>
                <a:srgbClr val="0000FF"/>
              </a:buClr>
              <a:buFont typeface="Wingdings" pitchFamily="2" charset="2"/>
              <a:buChar char="ü"/>
            </a:pP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Works of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Establishing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Domestic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WWTPE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Improved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Industrial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Estate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Joint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WWTP 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ongoing</a:t>
            </a:r>
            <a:endParaRPr lang="tr-TR" sz="1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00FF"/>
              </a:buClr>
              <a:buFont typeface="Wingdings" pitchFamily="2" charset="2"/>
              <a:buChar char="ü"/>
            </a:pPr>
            <a:r>
              <a:rPr lang="tr-TR" sz="1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umber 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municipal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ities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solid waste disposal facility </a:t>
            </a:r>
            <a:r>
              <a:rPr lang="tr-TR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6 </a:t>
            </a:r>
          </a:p>
          <a:p>
            <a:pPr algn="just">
              <a:buClr>
                <a:srgbClr val="0000FF"/>
              </a:buClr>
              <a:buFont typeface="Wingdings" pitchFamily="2" charset="2"/>
              <a:buChar char="ü"/>
            </a:pPr>
            <a:endParaRPr lang="tr-TR" sz="1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00FF"/>
              </a:buClr>
              <a:buFont typeface="Wingdings" pitchFamily="2" charset="2"/>
              <a:buChar char="§"/>
            </a:pPr>
            <a:endParaRPr lang="tr-TR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23528" y="6483068"/>
            <a:ext cx="763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/>
              <a:t>[3] </a:t>
            </a:r>
            <a:r>
              <a:rPr lang="tr-TR" sz="1000" dirty="0" smtClean="0">
                <a:hlinkClick r:id="rId2"/>
              </a:rPr>
              <a:t>http</a:t>
            </a:r>
            <a:r>
              <a:rPr lang="tr-TR" sz="1000" dirty="0">
                <a:hlinkClick r:id="rId2"/>
              </a:rPr>
              <a:t>://</a:t>
            </a:r>
            <a:r>
              <a:rPr lang="tr-TR" sz="1000" dirty="0" smtClean="0">
                <a:hlinkClick r:id="rId2"/>
              </a:rPr>
              <a:t>ergene.ormansu.gov.tr</a:t>
            </a:r>
            <a:r>
              <a:rPr lang="tr-TR" sz="1000" dirty="0" smtClean="0"/>
              <a:t> </a:t>
            </a:r>
            <a:endParaRPr lang="tr-TR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5"/>
            <a:ext cx="2993082" cy="256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32681"/>
            <a:ext cx="4061470" cy="287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6673" r="-6673"/>
          <a:stretch/>
        </p:blipFill>
        <p:spPr bwMode="auto">
          <a:xfrm>
            <a:off x="0" y="3933055"/>
            <a:ext cx="4614092" cy="2069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494312" y="1142981"/>
            <a:ext cx="12241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tr-TR" sz="1200" b="1" dirty="0" err="1" smtClean="0">
                <a:solidFill>
                  <a:srgbClr val="0000FF"/>
                </a:solidFill>
              </a:rPr>
              <a:t>Domestic</a:t>
            </a:r>
            <a:r>
              <a:rPr lang="tr-TR" sz="1200" b="1" dirty="0" smtClean="0">
                <a:solidFill>
                  <a:srgbClr val="0000FF"/>
                </a:solidFill>
              </a:rPr>
              <a:t> </a:t>
            </a:r>
            <a:r>
              <a:rPr lang="tr-TR" sz="1200" b="1" dirty="0" err="1" smtClean="0">
                <a:solidFill>
                  <a:srgbClr val="0000FF"/>
                </a:solidFill>
              </a:rPr>
              <a:t>Wastewater</a:t>
            </a:r>
            <a:r>
              <a:rPr lang="tr-TR" sz="1200" b="1" dirty="0">
                <a:solidFill>
                  <a:srgbClr val="0000CC"/>
                </a:solidFill>
              </a:rPr>
              <a:t/>
            </a:r>
            <a:br>
              <a:rPr lang="tr-TR" sz="1200" b="1" dirty="0">
                <a:solidFill>
                  <a:srgbClr val="0000CC"/>
                </a:solidFill>
              </a:rPr>
            </a:br>
            <a:r>
              <a:rPr lang="tr-TR" sz="1200" b="1" dirty="0">
                <a:solidFill>
                  <a:srgbClr val="FF0000"/>
                </a:solidFill>
              </a:rPr>
              <a:t>240.000</a:t>
            </a:r>
            <a:r>
              <a:rPr lang="tr-TR" sz="1200" b="1" dirty="0">
                <a:solidFill>
                  <a:srgbClr val="0000CC"/>
                </a:solidFill>
              </a:rPr>
              <a:t> </a:t>
            </a:r>
            <a:r>
              <a:rPr lang="tr-TR" sz="1200" b="1" dirty="0" smtClean="0">
                <a:solidFill>
                  <a:srgbClr val="FF0000"/>
                </a:solidFill>
              </a:rPr>
              <a:t>m</a:t>
            </a:r>
            <a:r>
              <a:rPr lang="tr-TR" sz="1200" b="1" baseline="30000" dirty="0" smtClean="0">
                <a:solidFill>
                  <a:srgbClr val="FF0000"/>
                </a:solidFill>
              </a:rPr>
              <a:t>3</a:t>
            </a:r>
            <a:r>
              <a:rPr lang="tr-TR" sz="1200" b="1" dirty="0" smtClean="0">
                <a:solidFill>
                  <a:srgbClr val="FF0000"/>
                </a:solidFill>
              </a:rPr>
              <a:t>/</a:t>
            </a:r>
            <a:r>
              <a:rPr lang="tr-TR" sz="1200" b="1" dirty="0" err="1" smtClean="0">
                <a:solidFill>
                  <a:srgbClr val="FF0000"/>
                </a:solidFill>
              </a:rPr>
              <a:t>day</a:t>
            </a:r>
            <a:endParaRPr lang="tr-TR" sz="1200" b="1" dirty="0">
              <a:solidFill>
                <a:srgbClr val="0000CC"/>
              </a:solidFill>
            </a:endParaRPr>
          </a:p>
          <a:p>
            <a:pPr algn="ctr" eaLnBrk="0" hangingPunct="0"/>
            <a:r>
              <a:rPr lang="tr-TR" sz="1200" b="1" dirty="0" err="1" smtClean="0">
                <a:solidFill>
                  <a:srgbClr val="0000FF"/>
                </a:solidFill>
              </a:rPr>
              <a:t>Industrial</a:t>
            </a:r>
            <a:r>
              <a:rPr lang="tr-TR" sz="1200" b="1" dirty="0" smtClean="0">
                <a:solidFill>
                  <a:srgbClr val="0000FF"/>
                </a:solidFill>
              </a:rPr>
              <a:t> </a:t>
            </a:r>
            <a:r>
              <a:rPr lang="tr-TR" sz="1200" b="1" dirty="0" err="1">
                <a:solidFill>
                  <a:srgbClr val="0000FF"/>
                </a:solidFill>
              </a:rPr>
              <a:t>S</a:t>
            </a:r>
            <a:r>
              <a:rPr lang="tr-TR" sz="1200" b="1" dirty="0" err="1" smtClean="0">
                <a:solidFill>
                  <a:srgbClr val="0000FF"/>
                </a:solidFill>
              </a:rPr>
              <a:t>astwater</a:t>
            </a:r>
            <a:r>
              <a:rPr lang="tr-TR" sz="1200" b="1" dirty="0">
                <a:solidFill>
                  <a:srgbClr val="0000FF"/>
                </a:solidFill>
              </a:rPr>
              <a:t/>
            </a:r>
            <a:br>
              <a:rPr lang="tr-TR" sz="1200" b="1" dirty="0">
                <a:solidFill>
                  <a:srgbClr val="0000FF"/>
                </a:solidFill>
              </a:rPr>
            </a:br>
            <a:r>
              <a:rPr lang="tr-TR" sz="1200" b="1" dirty="0">
                <a:solidFill>
                  <a:srgbClr val="FF0000"/>
                </a:solidFill>
              </a:rPr>
              <a:t>460.000</a:t>
            </a:r>
            <a:r>
              <a:rPr lang="tr-TR" sz="1200" b="1" dirty="0">
                <a:solidFill>
                  <a:srgbClr val="0033CC"/>
                </a:solidFill>
              </a:rPr>
              <a:t> </a:t>
            </a:r>
            <a:r>
              <a:rPr lang="tr-TR" sz="1200" b="1" dirty="0" smtClean="0">
                <a:solidFill>
                  <a:srgbClr val="FF0000"/>
                </a:solidFill>
              </a:rPr>
              <a:t>m</a:t>
            </a:r>
            <a:r>
              <a:rPr lang="tr-TR" sz="1200" b="1" baseline="30000" dirty="0" smtClean="0">
                <a:solidFill>
                  <a:srgbClr val="FF0000"/>
                </a:solidFill>
              </a:rPr>
              <a:t>3</a:t>
            </a:r>
            <a:r>
              <a:rPr lang="tr-TR" sz="1200" b="1" dirty="0" smtClean="0">
                <a:solidFill>
                  <a:srgbClr val="FF0000"/>
                </a:solidFill>
              </a:rPr>
              <a:t>/</a:t>
            </a:r>
            <a:r>
              <a:rPr lang="tr-TR" sz="1200" b="1" dirty="0" err="1" smtClean="0">
                <a:solidFill>
                  <a:srgbClr val="FF0000"/>
                </a:solidFill>
              </a:rPr>
              <a:t>day</a:t>
            </a:r>
            <a:endParaRPr lang="tr-TR" sz="1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268760"/>
            <a:ext cx="99248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b="1" dirty="0" smtClean="0"/>
              <a:t>Wastewater Amount </a:t>
            </a:r>
          </a:p>
          <a:p>
            <a:r>
              <a:rPr lang="tr-TR" sz="1050" b="1" dirty="0" smtClean="0"/>
              <a:t>m3/day</a:t>
            </a:r>
            <a:endParaRPr lang="tr-TR" sz="1050" b="1" dirty="0"/>
          </a:p>
        </p:txBody>
      </p:sp>
    </p:spTree>
    <p:extLst>
      <p:ext uri="{BB962C8B-B14F-4D97-AF65-F5344CB8AC3E}">
        <p14:creationId xmlns="" xmlns:p14="http://schemas.microsoft.com/office/powerpoint/2010/main" val="2890021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52" y="2714620"/>
            <a:ext cx="42862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 Başlık"/>
          <p:cNvSpPr txBox="1">
            <a:spLocks/>
          </p:cNvSpPr>
          <p:nvPr/>
        </p:nvSpPr>
        <p:spPr>
          <a:xfrm>
            <a:off x="0" y="-150310"/>
            <a:ext cx="9416960" cy="93610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marR="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kumimoji="0" lang="tr-TR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Water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tr-TR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Quality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of Yeşilırmak </a:t>
            </a:r>
            <a:r>
              <a:rPr kumimoji="0" lang="tr-TR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tr-TR" sz="28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Basin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</a:t>
            </a:r>
            <a:r>
              <a:rPr kumimoji="0" lang="tr-TR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Organic</a:t>
            </a:r>
            <a:r>
              <a:rPr kumimoji="0" lang="tr-TR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tr-TR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Pollution</a:t>
            </a:r>
            <a:endParaRPr kumimoji="0" lang="tr-TR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13" y="980728"/>
            <a:ext cx="8677275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Grup 25"/>
          <p:cNvGrpSpPr/>
          <p:nvPr/>
        </p:nvGrpSpPr>
        <p:grpSpPr>
          <a:xfrm>
            <a:off x="6228184" y="1268760"/>
            <a:ext cx="1944216" cy="1448766"/>
            <a:chOff x="7380000" y="1804166"/>
            <a:chExt cx="1087349" cy="1448766"/>
          </a:xfrm>
        </p:grpSpPr>
        <p:sp>
          <p:nvSpPr>
            <p:cNvPr id="28" name="Metin kutusu 8"/>
            <p:cNvSpPr txBox="1"/>
            <p:nvPr/>
          </p:nvSpPr>
          <p:spPr>
            <a:xfrm>
              <a:off x="7603253" y="1804166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 smtClean="0">
                  <a:solidFill>
                    <a:srgbClr val="FF0000"/>
                  </a:solidFill>
                </a:rPr>
                <a:t>bad</a:t>
              </a:r>
              <a:endParaRPr lang="tr-TR" dirty="0">
                <a:solidFill>
                  <a:srgbClr val="FF0000"/>
                </a:solidFill>
              </a:endParaRPr>
            </a:p>
          </p:txBody>
        </p:sp>
        <p:sp>
          <p:nvSpPr>
            <p:cNvPr id="29" name="Metin kutusu 9"/>
            <p:cNvSpPr txBox="1"/>
            <p:nvPr/>
          </p:nvSpPr>
          <p:spPr>
            <a:xfrm>
              <a:off x="7603200" y="2163600"/>
              <a:ext cx="726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 smtClean="0">
                  <a:solidFill>
                    <a:schemeClr val="accent6"/>
                  </a:solidFill>
                </a:rPr>
                <a:t>medium</a:t>
              </a:r>
              <a:endParaRPr lang="tr-TR" dirty="0">
                <a:solidFill>
                  <a:schemeClr val="accent6"/>
                </a:solidFill>
              </a:endParaRPr>
            </a:p>
          </p:txBody>
        </p:sp>
        <p:sp>
          <p:nvSpPr>
            <p:cNvPr id="30" name="Metin kutusu 10"/>
            <p:cNvSpPr txBox="1"/>
            <p:nvPr/>
          </p:nvSpPr>
          <p:spPr>
            <a:xfrm>
              <a:off x="7603200" y="2523600"/>
              <a:ext cx="7269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 smtClean="0">
                  <a:solidFill>
                    <a:srgbClr val="1FD416"/>
                  </a:solidFill>
                </a:rPr>
                <a:t>good</a:t>
              </a:r>
              <a:endParaRPr lang="tr-TR" dirty="0">
                <a:solidFill>
                  <a:srgbClr val="1FD416"/>
                </a:solidFill>
              </a:endParaRPr>
            </a:p>
          </p:txBody>
        </p:sp>
        <p:sp>
          <p:nvSpPr>
            <p:cNvPr id="31" name="Metin kutusu 11"/>
            <p:cNvSpPr txBox="1"/>
            <p:nvPr/>
          </p:nvSpPr>
          <p:spPr>
            <a:xfrm>
              <a:off x="7603200" y="2883600"/>
              <a:ext cx="864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err="1">
                  <a:solidFill>
                    <a:srgbClr val="0000FF"/>
                  </a:solidFill>
                </a:rPr>
                <a:t>v</a:t>
              </a:r>
              <a:r>
                <a:rPr lang="tr-TR" dirty="0" err="1" smtClean="0">
                  <a:solidFill>
                    <a:srgbClr val="0000FF"/>
                  </a:solidFill>
                </a:rPr>
                <a:t>ery</a:t>
              </a:r>
              <a:r>
                <a:rPr lang="tr-TR" dirty="0" smtClean="0">
                  <a:solidFill>
                    <a:srgbClr val="0000FF"/>
                  </a:solidFill>
                </a:rPr>
                <a:t> </a:t>
              </a:r>
              <a:r>
                <a:rPr lang="tr-TR" dirty="0" err="1" smtClean="0">
                  <a:solidFill>
                    <a:srgbClr val="0000FF"/>
                  </a:solidFill>
                </a:rPr>
                <a:t>good</a:t>
              </a:r>
              <a:endParaRPr lang="tr-TR" dirty="0">
                <a:solidFill>
                  <a:srgbClr val="0000FF"/>
                </a:solidFill>
              </a:endParaRPr>
            </a:p>
          </p:txBody>
        </p:sp>
        <p:cxnSp>
          <p:nvCxnSpPr>
            <p:cNvPr id="32" name="Düz Bağlayıcı 17"/>
            <p:cNvCxnSpPr/>
            <p:nvPr/>
          </p:nvCxnSpPr>
          <p:spPr>
            <a:xfrm>
              <a:off x="7380312" y="1994332"/>
              <a:ext cx="252012" cy="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Düz Bağlayıcı 20"/>
            <p:cNvCxnSpPr/>
            <p:nvPr/>
          </p:nvCxnSpPr>
          <p:spPr>
            <a:xfrm>
              <a:off x="7380312" y="2354400"/>
              <a:ext cx="252000" cy="0"/>
            </a:xfrm>
            <a:prstGeom prst="line">
              <a:avLst/>
            </a:prstGeom>
            <a:ln w="3492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üz Bağlayıcı 22"/>
            <p:cNvCxnSpPr/>
            <p:nvPr/>
          </p:nvCxnSpPr>
          <p:spPr>
            <a:xfrm>
              <a:off x="7380000" y="2714400"/>
              <a:ext cx="252000" cy="0"/>
            </a:xfrm>
            <a:prstGeom prst="line">
              <a:avLst/>
            </a:prstGeom>
            <a:ln w="34925">
              <a:solidFill>
                <a:srgbClr val="1FD41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üz Bağlayıcı 24"/>
            <p:cNvCxnSpPr/>
            <p:nvPr/>
          </p:nvCxnSpPr>
          <p:spPr>
            <a:xfrm>
              <a:off x="7380000" y="3074400"/>
              <a:ext cx="252000" cy="0"/>
            </a:xfrm>
            <a:prstGeom prst="line">
              <a:avLst/>
            </a:prstGeom>
            <a:ln w="349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1 Başlık"/>
          <p:cNvSpPr txBox="1">
            <a:spLocks/>
          </p:cNvSpPr>
          <p:nvPr/>
        </p:nvSpPr>
        <p:spPr bwMode="auto">
          <a:xfrm>
            <a:off x="1835696" y="980727"/>
            <a:ext cx="3960440" cy="129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just" eaLnBrk="0" hangingPunct="0">
              <a:buFontTx/>
              <a:buChar char="-"/>
            </a:pP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Pollution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from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livestock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activities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in Suluova</a:t>
            </a:r>
          </a:p>
          <a:p>
            <a:pPr lvl="0" algn="just" eaLnBrk="0" hangingPunct="0">
              <a:buFontTx/>
              <a:buChar char="-"/>
            </a:pP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Industrial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pollution</a:t>
            </a:r>
            <a:r>
              <a:rPr lang="tr-TR" b="1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 in Suluova Çekerek </a:t>
            </a:r>
            <a:r>
              <a:rPr lang="tr-TR" b="1" dirty="0" err="1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Streamlet</a:t>
            </a:r>
            <a:endParaRPr lang="tr-TR" b="1" dirty="0" smtClean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  <a:p>
            <a:pPr lvl="0" algn="just" eaLnBrk="0" hangingPunct="0">
              <a:buFontTx/>
              <a:buChar char="-"/>
            </a:pPr>
            <a:endParaRPr kumimoji="0" lang="tr-TR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12252</TotalTime>
  <Words>2630</Words>
  <Application>Microsoft Office PowerPoint</Application>
  <PresentationFormat>Ekran Gösterisi (4:3)</PresentationFormat>
  <Paragraphs>532</Paragraphs>
  <Slides>39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0" baseType="lpstr">
      <vt:lpstr>Akış</vt:lpstr>
      <vt:lpstr>Slayt 1</vt:lpstr>
      <vt:lpstr>       Scope </vt:lpstr>
      <vt:lpstr>Available Water Resources Potential in Turkey</vt:lpstr>
      <vt:lpstr>Amount of Water Used on the Basis of Resource</vt:lpstr>
      <vt:lpstr>Sectoral Distribution of Water Used</vt:lpstr>
      <vt:lpstr>            Factors Affecting Quality of Water Resources in Turkey </vt:lpstr>
      <vt:lpstr>          Factors affecting the quality of water resources in Turkey</vt:lpstr>
      <vt:lpstr>Slayt 8</vt:lpstr>
      <vt:lpstr>Slayt 9</vt:lpstr>
      <vt:lpstr>Slayt 10</vt:lpstr>
      <vt:lpstr>Slayt 11</vt:lpstr>
      <vt:lpstr>            Quality Classes of Drinking Water Resources of Metropolitan Municipalities in Turkey </vt:lpstr>
      <vt:lpstr>Quality of Water Resources in Turkey Coastal and Transitional Waters</vt:lpstr>
      <vt:lpstr>       Quality of Water Resources in Turkey  Coastal and Transitional Waters</vt:lpstr>
      <vt:lpstr> WWTP Status and Technologies Used in Turkey</vt:lpstr>
      <vt:lpstr>Slayt 16</vt:lpstr>
      <vt:lpstr>WWTP Status and Technologies Used in Turkey</vt:lpstr>
      <vt:lpstr>   WWTP Status and Technologies Used in Turkey</vt:lpstr>
      <vt:lpstr>Slayt 19</vt:lpstr>
      <vt:lpstr>Slayt 20</vt:lpstr>
      <vt:lpstr>Slayt 21</vt:lpstr>
      <vt:lpstr>Financial Size of Water Sector </vt:lpstr>
      <vt:lpstr>Administrative Structure for Water Quality Management</vt:lpstr>
      <vt:lpstr>Reasons of that Our Internal Waters Are Relatively More Polluted than Our Coastal waters</vt:lpstr>
      <vt:lpstr>Slayt 25</vt:lpstr>
      <vt:lpstr>Water Framework Directive</vt:lpstr>
      <vt:lpstr>  Environmental Quality Standards Directive(EQSD)(2008/105/EC) </vt:lpstr>
      <vt:lpstr>National Water Quality Management Legislation</vt:lpstr>
      <vt:lpstr>National Water Quality Management Legislation</vt:lpstr>
      <vt:lpstr>               Works for Water Quality Management</vt:lpstr>
      <vt:lpstr>               Works for Water Quality Management</vt:lpstr>
      <vt:lpstr>               Works for Water Quality Management- International Works</vt:lpstr>
      <vt:lpstr> Works for Water Quality Management- Legislations</vt:lpstr>
      <vt:lpstr>Strategy and Policies for the Future</vt:lpstr>
      <vt:lpstr>Strategy and Policies for the Future</vt:lpstr>
      <vt:lpstr> Bottlenecks / Challenges </vt:lpstr>
      <vt:lpstr> Recommendations </vt:lpstr>
      <vt:lpstr> Recommendations </vt:lpstr>
      <vt:lpstr>Slayt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Kd Kad Mül D. Bşk</dc:creator>
  <cp:lastModifiedBy>pc</cp:lastModifiedBy>
  <cp:revision>901</cp:revision>
  <cp:lastPrinted>2013-01-09T08:10:03Z</cp:lastPrinted>
  <dcterms:created xsi:type="dcterms:W3CDTF">2010-10-19T08:25:04Z</dcterms:created>
  <dcterms:modified xsi:type="dcterms:W3CDTF">2013-02-20T22:19:26Z</dcterms:modified>
</cp:coreProperties>
</file>