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3"/>
  </p:notesMasterIdLst>
  <p:sldIdLst>
    <p:sldId id="276" r:id="rId2"/>
    <p:sldId id="277" r:id="rId3"/>
    <p:sldId id="313" r:id="rId4"/>
    <p:sldId id="293" r:id="rId5"/>
    <p:sldId id="294" r:id="rId6"/>
    <p:sldId id="315" r:id="rId7"/>
    <p:sldId id="316" r:id="rId8"/>
    <p:sldId id="321" r:id="rId9"/>
    <p:sldId id="295" r:id="rId10"/>
    <p:sldId id="296" r:id="rId11"/>
    <p:sldId id="297" r:id="rId12"/>
    <p:sldId id="298" r:id="rId13"/>
    <p:sldId id="299" r:id="rId14"/>
    <p:sldId id="300" r:id="rId15"/>
    <p:sldId id="302" r:id="rId16"/>
    <p:sldId id="320" r:id="rId17"/>
    <p:sldId id="303" r:id="rId18"/>
    <p:sldId id="304" r:id="rId19"/>
    <p:sldId id="305" r:id="rId20"/>
    <p:sldId id="319" r:id="rId21"/>
    <p:sldId id="306" r:id="rId22"/>
    <p:sldId id="307" r:id="rId23"/>
    <p:sldId id="309" r:id="rId24"/>
    <p:sldId id="310" r:id="rId25"/>
    <p:sldId id="311" r:id="rId26"/>
    <p:sldId id="323" r:id="rId27"/>
    <p:sldId id="325" r:id="rId28"/>
    <p:sldId id="324" r:id="rId29"/>
    <p:sldId id="292" r:id="rId30"/>
    <p:sldId id="312" r:id="rId31"/>
    <p:sldId id="288" r:id="rId32"/>
  </p:sldIdLst>
  <p:sldSz cx="9144000" cy="6858000" type="screen4x3"/>
  <p:notesSz cx="7099300" cy="10234613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EC9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4660"/>
  </p:normalViewPr>
  <p:slideViewPr>
    <p:cSldViewPr>
      <p:cViewPr>
        <p:scale>
          <a:sx n="73" d="100"/>
          <a:sy n="73" d="100"/>
        </p:scale>
        <p:origin x="-990" y="-7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835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3376566-9402-4D16-9630-C6006D0C0A98}" type="doc">
      <dgm:prSet loTypeId="urn:microsoft.com/office/officeart/2005/8/layout/vList2" loCatId="list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lang="tr-TR"/>
        </a:p>
      </dgm:t>
    </dgm:pt>
    <dgm:pt modelId="{E69861C1-6732-45C4-BD95-ED0CA721A899}">
      <dgm:prSet custT="1"/>
      <dgm:spPr/>
      <dgm:t>
        <a:bodyPr/>
        <a:lstStyle/>
        <a:p>
          <a:r>
            <a:rPr lang="tr-TR" sz="3600" dirty="0" smtClean="0"/>
            <a:t>Introduction</a:t>
          </a:r>
          <a:endParaRPr lang="en-US" sz="3600" dirty="0" smtClean="0"/>
        </a:p>
      </dgm:t>
    </dgm:pt>
    <dgm:pt modelId="{5DFCBFB2-71B9-49AF-B78D-7A184D095873}" type="parTrans" cxnId="{F9F2A5C8-6E21-47E7-A496-E6434F40729E}">
      <dgm:prSet/>
      <dgm:spPr/>
      <dgm:t>
        <a:bodyPr/>
        <a:lstStyle/>
        <a:p>
          <a:endParaRPr lang="tr-TR"/>
        </a:p>
      </dgm:t>
    </dgm:pt>
    <dgm:pt modelId="{9902AFA9-C3FF-472C-A841-8375E7916691}" type="sibTrans" cxnId="{F9F2A5C8-6E21-47E7-A496-E6434F40729E}">
      <dgm:prSet/>
      <dgm:spPr/>
      <dgm:t>
        <a:bodyPr/>
        <a:lstStyle/>
        <a:p>
          <a:endParaRPr lang="tr-TR"/>
        </a:p>
      </dgm:t>
    </dgm:pt>
    <dgm:pt modelId="{777881AA-6BE6-40B4-80BA-D3D4E736509C}">
      <dgm:prSet/>
      <dgm:spPr/>
      <dgm:t>
        <a:bodyPr/>
        <a:lstStyle/>
        <a:p>
          <a:r>
            <a:rPr lang="tr-TR" dirty="0" smtClean="0"/>
            <a:t>Impact of Metrology to Economy</a:t>
          </a:r>
          <a:endParaRPr lang="en-US" dirty="0" smtClean="0"/>
        </a:p>
      </dgm:t>
    </dgm:pt>
    <dgm:pt modelId="{7F2AC1F9-E5BA-4EE2-B16C-FB728B73A021}" type="parTrans" cxnId="{10674C5D-92D1-4395-B359-D1F13B1F073F}">
      <dgm:prSet/>
      <dgm:spPr/>
      <dgm:t>
        <a:bodyPr/>
        <a:lstStyle/>
        <a:p>
          <a:endParaRPr lang="tr-TR"/>
        </a:p>
      </dgm:t>
    </dgm:pt>
    <dgm:pt modelId="{7BDE6A2C-D9BB-4E53-8159-0A47723ED726}" type="sibTrans" cxnId="{10674C5D-92D1-4395-B359-D1F13B1F073F}">
      <dgm:prSet/>
      <dgm:spPr/>
      <dgm:t>
        <a:bodyPr/>
        <a:lstStyle/>
        <a:p>
          <a:endParaRPr lang="tr-TR"/>
        </a:p>
      </dgm:t>
    </dgm:pt>
    <dgm:pt modelId="{A38BE3EA-BA31-43F1-9B9E-E354057B8F19}">
      <dgm:prSet/>
      <dgm:spPr/>
      <dgm:t>
        <a:bodyPr/>
        <a:lstStyle/>
        <a:p>
          <a:r>
            <a:rPr lang="tr-TR" dirty="0" smtClean="0"/>
            <a:t>Impact of Metrology to Quality of Life</a:t>
          </a:r>
          <a:endParaRPr lang="en-US" dirty="0" smtClean="0"/>
        </a:p>
      </dgm:t>
    </dgm:pt>
    <dgm:pt modelId="{8AC83D12-4B23-4B7A-AB5C-C469B604AE6E}" type="parTrans" cxnId="{8CB020BC-06C5-4184-A86E-7A2BDF3D1CE0}">
      <dgm:prSet/>
      <dgm:spPr/>
      <dgm:t>
        <a:bodyPr/>
        <a:lstStyle/>
        <a:p>
          <a:endParaRPr lang="tr-TR"/>
        </a:p>
      </dgm:t>
    </dgm:pt>
    <dgm:pt modelId="{C9BD0156-E9DB-42B8-944B-CDBE93A9EB32}" type="sibTrans" cxnId="{8CB020BC-06C5-4184-A86E-7A2BDF3D1CE0}">
      <dgm:prSet/>
      <dgm:spPr/>
      <dgm:t>
        <a:bodyPr/>
        <a:lstStyle/>
        <a:p>
          <a:endParaRPr lang="tr-TR"/>
        </a:p>
      </dgm:t>
    </dgm:pt>
    <dgm:pt modelId="{1D0EC6EC-E60A-474F-B1D4-F9E9220CD0B8}" type="pres">
      <dgm:prSet presAssocID="{D3376566-9402-4D16-9630-C6006D0C0A9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C97E436A-26AD-403D-99C2-8EC43F0BE5D7}" type="pres">
      <dgm:prSet presAssocID="{E69861C1-6732-45C4-BD95-ED0CA721A899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44E1CB71-CC27-4960-90E2-C7C4B42FD4D4}" type="pres">
      <dgm:prSet presAssocID="{9902AFA9-C3FF-472C-A841-8375E7916691}" presName="spacer" presStyleCnt="0"/>
      <dgm:spPr/>
    </dgm:pt>
    <dgm:pt modelId="{96EED0EB-874C-4E5C-80B5-330A149B5A7F}" type="pres">
      <dgm:prSet presAssocID="{777881AA-6BE6-40B4-80BA-D3D4E736509C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9C8EA74-04BE-40D6-82CE-B0F3E8DE0847}" type="pres">
      <dgm:prSet presAssocID="{7BDE6A2C-D9BB-4E53-8159-0A47723ED726}" presName="spacer" presStyleCnt="0"/>
      <dgm:spPr/>
    </dgm:pt>
    <dgm:pt modelId="{FB2BA192-8257-41D5-8007-F97405D10064}" type="pres">
      <dgm:prSet presAssocID="{A38BE3EA-BA31-43F1-9B9E-E354057B8F19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10674C5D-92D1-4395-B359-D1F13B1F073F}" srcId="{D3376566-9402-4D16-9630-C6006D0C0A98}" destId="{777881AA-6BE6-40B4-80BA-D3D4E736509C}" srcOrd="1" destOrd="0" parTransId="{7F2AC1F9-E5BA-4EE2-B16C-FB728B73A021}" sibTransId="{7BDE6A2C-D9BB-4E53-8159-0A47723ED726}"/>
    <dgm:cxn modelId="{A618FB8E-89C0-42E8-806A-C144036A459F}" type="presOf" srcId="{E69861C1-6732-45C4-BD95-ED0CA721A899}" destId="{C97E436A-26AD-403D-99C2-8EC43F0BE5D7}" srcOrd="0" destOrd="0" presId="urn:microsoft.com/office/officeart/2005/8/layout/vList2"/>
    <dgm:cxn modelId="{453A0FC5-C779-401A-AE36-4D892598DA27}" type="presOf" srcId="{D3376566-9402-4D16-9630-C6006D0C0A98}" destId="{1D0EC6EC-E60A-474F-B1D4-F9E9220CD0B8}" srcOrd="0" destOrd="0" presId="urn:microsoft.com/office/officeart/2005/8/layout/vList2"/>
    <dgm:cxn modelId="{F9F2A5C8-6E21-47E7-A496-E6434F40729E}" srcId="{D3376566-9402-4D16-9630-C6006D0C0A98}" destId="{E69861C1-6732-45C4-BD95-ED0CA721A899}" srcOrd="0" destOrd="0" parTransId="{5DFCBFB2-71B9-49AF-B78D-7A184D095873}" sibTransId="{9902AFA9-C3FF-472C-A841-8375E7916691}"/>
    <dgm:cxn modelId="{4F001CE8-9DFE-447D-8D00-60092553BD27}" type="presOf" srcId="{A38BE3EA-BA31-43F1-9B9E-E354057B8F19}" destId="{FB2BA192-8257-41D5-8007-F97405D10064}" srcOrd="0" destOrd="0" presId="urn:microsoft.com/office/officeart/2005/8/layout/vList2"/>
    <dgm:cxn modelId="{8CB020BC-06C5-4184-A86E-7A2BDF3D1CE0}" srcId="{D3376566-9402-4D16-9630-C6006D0C0A98}" destId="{A38BE3EA-BA31-43F1-9B9E-E354057B8F19}" srcOrd="2" destOrd="0" parTransId="{8AC83D12-4B23-4B7A-AB5C-C469B604AE6E}" sibTransId="{C9BD0156-E9DB-42B8-944B-CDBE93A9EB32}"/>
    <dgm:cxn modelId="{43C3D1DA-D997-47EC-BE14-8B8D60848074}" type="presOf" srcId="{777881AA-6BE6-40B4-80BA-D3D4E736509C}" destId="{96EED0EB-874C-4E5C-80B5-330A149B5A7F}" srcOrd="0" destOrd="0" presId="urn:microsoft.com/office/officeart/2005/8/layout/vList2"/>
    <dgm:cxn modelId="{2DF60A76-D302-49E1-97E9-520013B1A987}" type="presParOf" srcId="{1D0EC6EC-E60A-474F-B1D4-F9E9220CD0B8}" destId="{C97E436A-26AD-403D-99C2-8EC43F0BE5D7}" srcOrd="0" destOrd="0" presId="urn:microsoft.com/office/officeart/2005/8/layout/vList2"/>
    <dgm:cxn modelId="{5EACF147-7923-4D19-8807-C540853E0F34}" type="presParOf" srcId="{1D0EC6EC-E60A-474F-B1D4-F9E9220CD0B8}" destId="{44E1CB71-CC27-4960-90E2-C7C4B42FD4D4}" srcOrd="1" destOrd="0" presId="urn:microsoft.com/office/officeart/2005/8/layout/vList2"/>
    <dgm:cxn modelId="{36D4C3ED-378D-4E82-936F-E79FEDBAA8B1}" type="presParOf" srcId="{1D0EC6EC-E60A-474F-B1D4-F9E9220CD0B8}" destId="{96EED0EB-874C-4E5C-80B5-330A149B5A7F}" srcOrd="2" destOrd="0" presId="urn:microsoft.com/office/officeart/2005/8/layout/vList2"/>
    <dgm:cxn modelId="{15FC7A9D-8D13-43A1-9DC1-92E0229E74B1}" type="presParOf" srcId="{1D0EC6EC-E60A-474F-B1D4-F9E9220CD0B8}" destId="{29C8EA74-04BE-40D6-82CE-B0F3E8DE0847}" srcOrd="3" destOrd="0" presId="urn:microsoft.com/office/officeart/2005/8/layout/vList2"/>
    <dgm:cxn modelId="{A46E2139-2E54-4284-A6C8-7DCA2BF0C4C8}" type="presParOf" srcId="{1D0EC6EC-E60A-474F-B1D4-F9E9220CD0B8}" destId="{FB2BA192-8257-41D5-8007-F97405D10064}" srcOrd="4" destOrd="0" presId="urn:microsoft.com/office/officeart/2005/8/layout/vList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97E436A-26AD-403D-99C2-8EC43F0BE5D7}">
      <dsp:nvSpPr>
        <dsp:cNvPr id="0" name=""/>
        <dsp:cNvSpPr/>
      </dsp:nvSpPr>
      <dsp:spPr>
        <a:xfrm>
          <a:off x="0" y="457685"/>
          <a:ext cx="7962056" cy="948248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600" kern="1200" dirty="0" smtClean="0"/>
            <a:t>Introduction</a:t>
          </a:r>
          <a:endParaRPr lang="en-US" sz="3600" kern="1200" dirty="0" smtClean="0"/>
        </a:p>
      </dsp:txBody>
      <dsp:txXfrm>
        <a:off x="0" y="457685"/>
        <a:ext cx="7962056" cy="948248"/>
      </dsp:txXfrm>
    </dsp:sp>
    <dsp:sp modelId="{96EED0EB-874C-4E5C-80B5-330A149B5A7F}">
      <dsp:nvSpPr>
        <dsp:cNvPr id="0" name=""/>
        <dsp:cNvSpPr/>
      </dsp:nvSpPr>
      <dsp:spPr>
        <a:xfrm>
          <a:off x="0" y="1518254"/>
          <a:ext cx="7962056" cy="948248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l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900" kern="1200" dirty="0" smtClean="0"/>
            <a:t>Impact of Metrology to Economy</a:t>
          </a:r>
          <a:endParaRPr lang="en-US" sz="3900" kern="1200" dirty="0" smtClean="0"/>
        </a:p>
      </dsp:txBody>
      <dsp:txXfrm>
        <a:off x="0" y="1518254"/>
        <a:ext cx="7962056" cy="948248"/>
      </dsp:txXfrm>
    </dsp:sp>
    <dsp:sp modelId="{FB2BA192-8257-41D5-8007-F97405D10064}">
      <dsp:nvSpPr>
        <dsp:cNvPr id="0" name=""/>
        <dsp:cNvSpPr/>
      </dsp:nvSpPr>
      <dsp:spPr>
        <a:xfrm>
          <a:off x="0" y="2578822"/>
          <a:ext cx="7962056" cy="948248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l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900" kern="1200" dirty="0" smtClean="0"/>
            <a:t>Impact of Metrology to Quality of Life</a:t>
          </a:r>
          <a:endParaRPr lang="en-US" sz="3900" kern="1200" dirty="0" smtClean="0"/>
        </a:p>
      </dsp:txBody>
      <dsp:txXfrm>
        <a:off x="0" y="2578822"/>
        <a:ext cx="7962056" cy="94824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1175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4021138" y="0"/>
            <a:ext cx="3076575" cy="511175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fld id="{5BC0BCD7-EDAE-472F-94AF-C8277FF3F30C}" type="datetimeFigureOut">
              <a:rPr lang="tr-TR"/>
              <a:pPr>
                <a:defRPr/>
              </a:pPr>
              <a:t>08.05.2013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pPr lvl="0"/>
            <a:endParaRPr lang="tr-TR" noProof="0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709613" y="4860925"/>
            <a:ext cx="5680075" cy="4605338"/>
          </a:xfrm>
          <a:prstGeom prst="rect">
            <a:avLst/>
          </a:prstGeom>
        </p:spPr>
        <p:txBody>
          <a:bodyPr vert="horz" lIns="99048" tIns="49524" rIns="99048" bIns="49524" rtlCol="0">
            <a:normAutofit/>
          </a:bodyPr>
          <a:lstStyle/>
          <a:p>
            <a:pPr lvl="0"/>
            <a:r>
              <a:rPr lang="tr-TR" noProof="0" smtClean="0"/>
              <a:t>Asıl metin stillerini düzenlemek için tıklatın</a:t>
            </a:r>
          </a:p>
          <a:p>
            <a:pPr lvl="1"/>
            <a:r>
              <a:rPr lang="tr-TR" noProof="0" smtClean="0"/>
              <a:t>İkinci düzey</a:t>
            </a:r>
          </a:p>
          <a:p>
            <a:pPr lvl="2"/>
            <a:r>
              <a:rPr lang="tr-TR" noProof="0" smtClean="0"/>
              <a:t>Üçüncü düzey</a:t>
            </a:r>
          </a:p>
          <a:p>
            <a:pPr lvl="3"/>
            <a:r>
              <a:rPr lang="tr-TR" noProof="0" smtClean="0"/>
              <a:t>Dördüncü düzey</a:t>
            </a:r>
          </a:p>
          <a:p>
            <a:pPr lvl="4"/>
            <a:r>
              <a:rPr lang="tr-TR" noProof="0" smtClean="0"/>
              <a:t>Beşinci düzey</a:t>
            </a:r>
            <a:endParaRPr lang="tr-TR" noProof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6575" cy="511175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4021138" y="9721850"/>
            <a:ext cx="3076575" cy="511175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fld id="{B5611B3E-1AA2-4C3C-A7E1-46406CBEF02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15 Resim" descr="Arka Fon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38" y="0"/>
            <a:ext cx="91281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rmAutofit/>
          </a:bodyPr>
          <a:lstStyle>
            <a:lvl1pPr algn="ctr">
              <a:defRPr sz="4800" b="1">
                <a:solidFill>
                  <a:schemeClr val="accent2">
                    <a:lumMod val="50000"/>
                  </a:schemeClr>
                </a:solidFill>
                <a:latin typeface="Futura Bk BT" pitchFamily="34" charset="0"/>
              </a:defRPr>
            </a:lvl1pPr>
          </a:lstStyle>
          <a:p>
            <a:r>
              <a:rPr lang="tr-TR" noProof="0" smtClean="0"/>
              <a:t>Asıl başlık stili için tıklatın</a:t>
            </a:r>
            <a:endParaRPr lang="tr-TR" noProof="0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chemeClr val="tx1">
                    <a:tint val="75000"/>
                  </a:schemeClr>
                </a:solidFill>
                <a:latin typeface="Futura Bk BT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fld id="{87361650-A166-42F5-A8A9-2432A566735F}" type="datetimeFigureOut">
              <a:rPr lang="en-US"/>
              <a:pPr>
                <a:defRPr/>
              </a:pPr>
              <a:t>5/8/2013</a:t>
            </a:fld>
            <a:endParaRPr lang="en-US" dirty="0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fld id="{B45D8D68-34ED-4B95-91E0-383D0C973B1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slow"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0"/>
            <a:ext cx="7776864" cy="706090"/>
          </a:xfrm>
        </p:spPr>
        <p:txBody>
          <a:bodyPr>
            <a:normAutofit/>
          </a:bodyPr>
          <a:lstStyle>
            <a:lvl1pPr>
              <a:defRPr sz="3600" b="1">
                <a:latin typeface="Futura Bk BT" pitchFamily="34" charset="0"/>
              </a:defRPr>
            </a:lvl1pPr>
          </a:lstStyle>
          <a:p>
            <a:r>
              <a:rPr lang="tr-TR" noProof="0" smtClean="0"/>
              <a:t>Asıl başlık stili için tıklatın</a:t>
            </a:r>
            <a:endParaRPr lang="tr-TR" noProof="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714400" y="1052736"/>
            <a:ext cx="7715200" cy="5073427"/>
          </a:xfrm>
        </p:spPr>
        <p:txBody>
          <a:bodyPr>
            <a:normAutofit/>
          </a:bodyPr>
          <a:lstStyle>
            <a:lvl1pPr>
              <a:defRPr sz="3200">
                <a:latin typeface="Futura Bk BT" pitchFamily="34" charset="0"/>
              </a:defRPr>
            </a:lvl1pPr>
            <a:lvl2pPr>
              <a:defRPr sz="2800">
                <a:latin typeface="Futura Bk BT" pitchFamily="34" charset="0"/>
              </a:defRPr>
            </a:lvl2pPr>
            <a:lvl3pPr>
              <a:defRPr sz="2400">
                <a:latin typeface="Futura Bk BT" pitchFamily="34" charset="0"/>
              </a:defRPr>
            </a:lvl3pPr>
            <a:lvl4pPr>
              <a:defRPr sz="2000">
                <a:latin typeface="Futura Bk BT" pitchFamily="34" charset="0"/>
              </a:defRPr>
            </a:lvl4pPr>
            <a:lvl5pPr>
              <a:defRPr sz="2000">
                <a:latin typeface="Futura Bk BT" pitchFamily="34" charset="0"/>
              </a:defRPr>
            </a:lvl5pPr>
          </a:lstStyle>
          <a:p>
            <a:pPr lvl="0"/>
            <a:r>
              <a:rPr lang="tr-TR" noProof="0" smtClean="0"/>
              <a:t>Asıl metin stillerini düzenlemek için tıklatın</a:t>
            </a:r>
          </a:p>
          <a:p>
            <a:pPr lvl="1"/>
            <a:r>
              <a:rPr lang="tr-TR" noProof="0" smtClean="0"/>
              <a:t>İkinci düzey</a:t>
            </a:r>
          </a:p>
          <a:p>
            <a:pPr lvl="2"/>
            <a:r>
              <a:rPr lang="tr-TR" noProof="0" smtClean="0"/>
              <a:t>Üçüncü düzey</a:t>
            </a:r>
          </a:p>
          <a:p>
            <a:pPr lvl="3"/>
            <a:r>
              <a:rPr lang="tr-TR" noProof="0" smtClean="0"/>
              <a:t>Dördüncü düzey</a:t>
            </a:r>
          </a:p>
          <a:p>
            <a:pPr lvl="4"/>
            <a:r>
              <a:rPr lang="tr-TR" noProof="0" smtClean="0"/>
              <a:t>Beşinci düzey</a:t>
            </a:r>
            <a:endParaRPr lang="tr-TR" noProof="0" dirty="0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fld id="{B603A86F-CD17-4871-8ADF-D01E4FF44708}" type="datetimeFigureOut">
              <a:rPr lang="en-US"/>
              <a:pPr>
                <a:defRPr/>
              </a:pPr>
              <a:t>5/8/2013</a:t>
            </a:fld>
            <a:endParaRPr lang="en-US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Toplantı Adı, vb.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1889E2-DC02-460E-9960-532DC697CDA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slow"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67544" y="1052736"/>
            <a:ext cx="4028256" cy="507342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052736"/>
            <a:ext cx="4038600" cy="507342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F422A7-B2A3-46F4-B60B-298D7777C5C4}" type="datetimeFigureOut">
              <a:rPr lang="en-US"/>
              <a:pPr>
                <a:defRPr/>
              </a:pPr>
              <a:t>5/8/2013</a:t>
            </a:fld>
            <a:endParaRPr lang="en-US" dirty="0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FF0D44-61C6-4BAF-8B62-E70F23D8626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slow"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67544" y="1124745"/>
            <a:ext cx="4029844" cy="792088"/>
          </a:xfrm>
        </p:spPr>
        <p:txBody>
          <a:bodyPr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7544" y="1988840"/>
            <a:ext cx="4029844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124745"/>
            <a:ext cx="4041775" cy="792088"/>
          </a:xfrm>
        </p:spPr>
        <p:txBody>
          <a:bodyPr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1988840"/>
            <a:ext cx="4041775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493C50-2943-4CED-A609-C168E1A7DAA6}" type="datetimeFigureOut">
              <a:rPr lang="en-US"/>
              <a:pPr>
                <a:defRPr/>
              </a:pPr>
              <a:t>5/8/2013</a:t>
            </a:fld>
            <a:endParaRPr lang="en-US" dirty="0"/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67C841-6634-4EFF-987E-4C8391E890D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slow"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F6F7AA-F2C4-4B4A-99D8-8EA7138A0FEE}" type="datetimeFigureOut">
              <a:rPr lang="en-US"/>
              <a:pPr>
                <a:defRPr/>
              </a:pPr>
              <a:t>5/8/2013</a:t>
            </a:fld>
            <a:endParaRPr lang="en-US" dirty="0"/>
          </a:p>
        </p:txBody>
      </p:sp>
      <p:sp>
        <p:nvSpPr>
          <p:cNvPr id="4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0C2AD2-09DB-4866-9C21-CA4F84528AF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slow"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-12700" y="6594475"/>
            <a:ext cx="381000" cy="22860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69B8446C-C914-4E5D-97E8-8400D14FD9D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18 Resim" descr="Arka Fon.jp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938" y="0"/>
            <a:ext cx="91281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Dikdörtgen"/>
          <p:cNvSpPr/>
          <p:nvPr/>
        </p:nvSpPr>
        <p:spPr bwMode="auto">
          <a:xfrm>
            <a:off x="0" y="0"/>
            <a:ext cx="8147050" cy="720725"/>
          </a:xfrm>
          <a:prstGeom prst="rect">
            <a:avLst/>
          </a:prstGeom>
          <a:gradFill>
            <a:gsLst>
              <a:gs pos="0">
                <a:schemeClr val="accent2">
                  <a:shade val="51000"/>
                  <a:satMod val="130000"/>
                </a:schemeClr>
              </a:gs>
              <a:gs pos="80000">
                <a:schemeClr val="accent2">
                  <a:shade val="93000"/>
                  <a:satMod val="130000"/>
                </a:schemeClr>
              </a:gs>
              <a:gs pos="100000">
                <a:schemeClr val="accent2">
                  <a:shade val="94000"/>
                  <a:satMod val="135000"/>
                </a:schemeClr>
              </a:gs>
            </a:gsLst>
          </a:gradFill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eaLnBrk="0" hangingPunct="0">
              <a:defRPr/>
            </a:pPr>
            <a:endParaRPr lang="en-US" sz="2400">
              <a:solidFill>
                <a:prstClr val="black"/>
              </a:solidFill>
              <a:latin typeface="Times"/>
            </a:endParaRPr>
          </a:p>
        </p:txBody>
      </p:sp>
      <p:sp>
        <p:nvSpPr>
          <p:cNvPr id="1028" name="1 Başlık Yer Tutucusu"/>
          <p:cNvSpPr>
            <a:spLocks noGrp="1"/>
          </p:cNvSpPr>
          <p:nvPr>
            <p:ph type="title"/>
          </p:nvPr>
        </p:nvSpPr>
        <p:spPr bwMode="auto">
          <a:xfrm>
            <a:off x="395288" y="0"/>
            <a:ext cx="7777162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</a:p>
        </p:txBody>
      </p:sp>
      <p:sp>
        <p:nvSpPr>
          <p:cNvPr id="1029" name="2 Metin Yer Tutucusu"/>
          <p:cNvSpPr>
            <a:spLocks noGrp="1"/>
          </p:cNvSpPr>
          <p:nvPr>
            <p:ph type="body" idx="1"/>
          </p:nvPr>
        </p:nvSpPr>
        <p:spPr bwMode="auto">
          <a:xfrm>
            <a:off x="714375" y="1052513"/>
            <a:ext cx="7715250" cy="507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smtClean="0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Futura Bk BT" pitchFamily="34" charset="0"/>
                <a:cs typeface="+mn-cs"/>
              </a:defRPr>
            </a:lvl1pPr>
          </a:lstStyle>
          <a:p>
            <a:pPr>
              <a:defRPr/>
            </a:pPr>
            <a:fld id="{984B0FA2-7B17-4088-AE2A-4C43EDAC2B62}" type="datetimeFigureOut">
              <a:rPr lang="en-US"/>
              <a:pPr>
                <a:defRPr/>
              </a:pPr>
              <a:t>5/8/2013</a:t>
            </a:fld>
            <a:endParaRPr lang="en-US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Futura Bk BT" pitchFamily="34" charset="0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Futura Bk BT" pitchFamily="34" charset="0"/>
                <a:cs typeface="+mn-cs"/>
              </a:defRPr>
            </a:lvl1pPr>
          </a:lstStyle>
          <a:p>
            <a:pPr>
              <a:defRPr/>
            </a:pPr>
            <a:fld id="{6BA627B2-DC38-4E3F-AE3D-AFA7934B10E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grpSp>
        <p:nvGrpSpPr>
          <p:cNvPr id="1033" name="12 Grup"/>
          <p:cNvGrpSpPr>
            <a:grpSpLocks noChangeAspect="1"/>
          </p:cNvGrpSpPr>
          <p:nvPr/>
        </p:nvGrpSpPr>
        <p:grpSpPr bwMode="auto">
          <a:xfrm>
            <a:off x="8275638" y="44450"/>
            <a:ext cx="933450" cy="735013"/>
            <a:chOff x="-52904" y="96988"/>
            <a:chExt cx="971600" cy="765566"/>
          </a:xfrm>
        </p:grpSpPr>
        <p:pic>
          <p:nvPicPr>
            <p:cNvPr id="1036" name="4 İçerik Yer Tutucusu" descr="TUBITAK%20LOGO[1].bmp"/>
            <p:cNvPicPr preferRelativeResize="0">
              <a:picLocks noChangeAspect="1"/>
            </p:cNvPicPr>
            <p:nvPr userDrawn="1"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07504" y="96988"/>
              <a:ext cx="617244" cy="6363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" name="14 Metin kutusu"/>
            <p:cNvSpPr txBox="1"/>
            <p:nvPr userDrawn="1"/>
          </p:nvSpPr>
          <p:spPr>
            <a:xfrm>
              <a:off x="-52904" y="740196"/>
              <a:ext cx="971600" cy="122358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r-TR" sz="800" b="1" dirty="0">
                  <a:solidFill>
                    <a:prstClr val="black"/>
                  </a:solidFill>
                </a:rPr>
                <a:t>TÜBİTAK</a:t>
              </a:r>
              <a:endParaRPr lang="en-US" sz="800" b="1" dirty="0">
                <a:solidFill>
                  <a:prstClr val="black"/>
                </a:solidFill>
              </a:endParaRPr>
            </a:p>
          </p:txBody>
        </p:sp>
      </p:grpSp>
      <p:sp>
        <p:nvSpPr>
          <p:cNvPr id="23" name="22 Dikdörtgen"/>
          <p:cNvSpPr/>
          <p:nvPr/>
        </p:nvSpPr>
        <p:spPr bwMode="auto">
          <a:xfrm>
            <a:off x="8189913" y="0"/>
            <a:ext cx="36512" cy="720725"/>
          </a:xfrm>
          <a:prstGeom prst="rect">
            <a:avLst/>
          </a:prstGeom>
          <a:gradFill>
            <a:gsLst>
              <a:gs pos="0">
                <a:schemeClr val="accent2">
                  <a:shade val="51000"/>
                  <a:satMod val="130000"/>
                </a:schemeClr>
              </a:gs>
              <a:gs pos="80000">
                <a:schemeClr val="accent2">
                  <a:shade val="93000"/>
                  <a:satMod val="130000"/>
                </a:schemeClr>
              </a:gs>
              <a:gs pos="100000">
                <a:schemeClr val="accent2">
                  <a:shade val="94000"/>
                  <a:satMod val="135000"/>
                </a:schemeClr>
              </a:gs>
            </a:gsLst>
          </a:gradFill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eaLnBrk="0" hangingPunct="0">
              <a:defRPr/>
            </a:pPr>
            <a:endParaRPr lang="en-US" sz="2400">
              <a:solidFill>
                <a:prstClr val="black"/>
              </a:solidFill>
              <a:latin typeface="Times"/>
            </a:endParaRPr>
          </a:p>
        </p:txBody>
      </p:sp>
      <p:sp>
        <p:nvSpPr>
          <p:cNvPr id="17" name="16 Dikdörtgen"/>
          <p:cNvSpPr/>
          <p:nvPr/>
        </p:nvSpPr>
        <p:spPr bwMode="auto">
          <a:xfrm>
            <a:off x="8272463" y="0"/>
            <a:ext cx="36512" cy="720725"/>
          </a:xfrm>
          <a:prstGeom prst="rect">
            <a:avLst/>
          </a:prstGeom>
          <a:gradFill>
            <a:gsLst>
              <a:gs pos="0">
                <a:schemeClr val="accent2">
                  <a:shade val="51000"/>
                  <a:satMod val="130000"/>
                </a:schemeClr>
              </a:gs>
              <a:gs pos="80000">
                <a:schemeClr val="accent2">
                  <a:shade val="93000"/>
                  <a:satMod val="130000"/>
                </a:schemeClr>
              </a:gs>
              <a:gs pos="100000">
                <a:schemeClr val="accent2">
                  <a:shade val="94000"/>
                  <a:satMod val="135000"/>
                </a:schemeClr>
              </a:gs>
            </a:gsLst>
          </a:gradFill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eaLnBrk="0" hangingPunct="0">
              <a:defRPr/>
            </a:pPr>
            <a:endParaRPr lang="en-US" sz="2400">
              <a:solidFill>
                <a:prstClr val="black"/>
              </a:solidFill>
              <a:latin typeface="Time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1" r:id="rId3"/>
    <p:sldLayoutId id="2147483862" r:id="rId4"/>
    <p:sldLayoutId id="2147483863" r:id="rId5"/>
    <p:sldLayoutId id="2147483866" r:id="rId6"/>
  </p:sldLayoutIdLst>
  <p:transition spd="slow" advClick="0"/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chemeClr val="bg1"/>
          </a:solidFill>
          <a:latin typeface="Futura Bk BT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Futura Bk BT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Futura Bk BT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Futura Bk BT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Futura Bk BT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Futura Bk BT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Futura Bk BT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Futura Bk BT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Futura Bk BT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Futura Bk BT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Futura Bk BT" pitchFamily="34" charset="0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Futura Bk BT" pitchFamily="34" charset="0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Futura Bk BT" pitchFamily="34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Futura Bk BT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9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3" Type="http://schemas.openxmlformats.org/officeDocument/2006/relationships/image" Target="../media/image50.jpeg"/><Relationship Id="rId7" Type="http://schemas.openxmlformats.org/officeDocument/2006/relationships/image" Target="../media/image54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Relationship Id="rId9" Type="http://schemas.openxmlformats.org/officeDocument/2006/relationships/image" Target="../media/image56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3.jpeg"/><Relationship Id="rId4" Type="http://schemas.openxmlformats.org/officeDocument/2006/relationships/image" Target="../media/image62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ume.tubitak.gov.tr/" TargetMode="Externa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png"/><Relationship Id="rId7" Type="http://schemas.openxmlformats.org/officeDocument/2006/relationships/image" Target="../media/image1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1 Başlık"/>
          <p:cNvSpPr>
            <a:spLocks noGrp="1"/>
          </p:cNvSpPr>
          <p:nvPr>
            <p:ph type="ctrTitle"/>
          </p:nvPr>
        </p:nvSpPr>
        <p:spPr>
          <a:xfrm>
            <a:off x="714375" y="1357313"/>
            <a:ext cx="7772400" cy="3024187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tr-TR" sz="4000" dirty="0" smtClean="0">
                <a:solidFill>
                  <a:schemeClr val="tx1"/>
                </a:solidFill>
                <a:latin typeface="Futura Bk BT"/>
              </a:rPr>
              <a:t/>
            </a:r>
            <a:br>
              <a:rPr lang="tr-TR" sz="4000" dirty="0" smtClean="0">
                <a:solidFill>
                  <a:schemeClr val="tx1"/>
                </a:solidFill>
                <a:latin typeface="Futura Bk BT"/>
              </a:rPr>
            </a:br>
            <a:r>
              <a:rPr lang="tr-TR" sz="4000" dirty="0" smtClean="0">
                <a:solidFill>
                  <a:schemeClr val="tx1"/>
                </a:solidFill>
                <a:latin typeface="Futura Bk BT"/>
              </a:rPr>
              <a:t/>
            </a:r>
            <a:br>
              <a:rPr lang="tr-TR" sz="4000" dirty="0" smtClean="0">
                <a:solidFill>
                  <a:schemeClr val="tx1"/>
                </a:solidFill>
                <a:latin typeface="Futura Bk BT"/>
              </a:rPr>
            </a:br>
            <a:r>
              <a:rPr lang="tr-TR" sz="4000" dirty="0" smtClean="0">
                <a:solidFill>
                  <a:schemeClr val="tx1"/>
                </a:solidFill>
                <a:latin typeface="Futura Bk BT"/>
              </a:rPr>
              <a:t/>
            </a:r>
            <a:br>
              <a:rPr lang="tr-TR" sz="4000" dirty="0" smtClean="0">
                <a:solidFill>
                  <a:schemeClr val="tx1"/>
                </a:solidFill>
                <a:latin typeface="Futura Bk BT"/>
              </a:rPr>
            </a:br>
            <a:r>
              <a:rPr lang="tr-TR" sz="4000" dirty="0" smtClean="0">
                <a:solidFill>
                  <a:schemeClr val="tx1"/>
                </a:solidFill>
                <a:latin typeface="Futura Bk BT"/>
              </a:rPr>
              <a:t/>
            </a:r>
            <a:br>
              <a:rPr lang="tr-TR" sz="4000" dirty="0" smtClean="0">
                <a:solidFill>
                  <a:schemeClr val="tx1"/>
                </a:solidFill>
                <a:latin typeface="Futura Bk BT"/>
              </a:rPr>
            </a:br>
            <a:r>
              <a:rPr lang="tr-TR" sz="4000" dirty="0" smtClean="0">
                <a:solidFill>
                  <a:schemeClr val="tx1"/>
                </a:solidFill>
                <a:latin typeface="Futura Bk BT"/>
              </a:rPr>
              <a:t/>
            </a:r>
            <a:br>
              <a:rPr lang="tr-TR" sz="4000" dirty="0" smtClean="0">
                <a:solidFill>
                  <a:schemeClr val="tx1"/>
                </a:solidFill>
                <a:latin typeface="Futura Bk BT"/>
              </a:rPr>
            </a:br>
            <a:r>
              <a:rPr lang="tr-TR" sz="4000" dirty="0" smtClean="0">
                <a:solidFill>
                  <a:schemeClr val="tx1"/>
                </a:solidFill>
                <a:latin typeface="Futura Bk BT"/>
              </a:rPr>
              <a:t/>
            </a:r>
            <a:br>
              <a:rPr lang="tr-TR" sz="4000" dirty="0" smtClean="0">
                <a:solidFill>
                  <a:schemeClr val="tx1"/>
                </a:solidFill>
                <a:latin typeface="Futura Bk BT"/>
              </a:rPr>
            </a:br>
            <a:r>
              <a:rPr lang="tr-TR" sz="4000" dirty="0" smtClean="0">
                <a:solidFill>
                  <a:schemeClr val="tx1"/>
                </a:solidFill>
                <a:latin typeface="Futura Bk BT"/>
              </a:rPr>
              <a:t/>
            </a:r>
            <a:br>
              <a:rPr lang="tr-TR" sz="4000" dirty="0" smtClean="0">
                <a:solidFill>
                  <a:schemeClr val="tx1"/>
                </a:solidFill>
                <a:latin typeface="Futura Bk BT"/>
              </a:rPr>
            </a:br>
            <a:r>
              <a:rPr lang="tr-TR" sz="3600" dirty="0" smtClean="0">
                <a:solidFill>
                  <a:schemeClr val="tx1"/>
                </a:solidFill>
                <a:latin typeface="Futura Bk BT"/>
              </a:rPr>
              <a:t/>
            </a:r>
            <a:br>
              <a:rPr lang="tr-TR" sz="3600" dirty="0" smtClean="0">
                <a:solidFill>
                  <a:schemeClr val="tx1"/>
                </a:solidFill>
                <a:latin typeface="Futura Bk BT"/>
              </a:rPr>
            </a:br>
            <a:r>
              <a:rPr lang="tr-TR" sz="3600" dirty="0" smtClean="0">
                <a:solidFill>
                  <a:schemeClr val="tx1"/>
                </a:solidFill>
                <a:latin typeface="Futura Bk BT"/>
              </a:rPr>
              <a:t/>
            </a:r>
            <a:br>
              <a:rPr lang="tr-TR" sz="3600" dirty="0" smtClean="0">
                <a:solidFill>
                  <a:schemeClr val="tx1"/>
                </a:solidFill>
                <a:latin typeface="Futura Bk BT"/>
              </a:rPr>
            </a:br>
            <a:r>
              <a:rPr lang="tr-TR" sz="3600" dirty="0" smtClean="0">
                <a:solidFill>
                  <a:schemeClr val="tx1"/>
                </a:solidFill>
                <a:latin typeface="Futura Bk BT"/>
              </a:rPr>
              <a:t/>
            </a:r>
            <a:br>
              <a:rPr lang="tr-TR" sz="3600" dirty="0" smtClean="0">
                <a:solidFill>
                  <a:schemeClr val="tx1"/>
                </a:solidFill>
                <a:latin typeface="Futura Bk BT"/>
              </a:rPr>
            </a:br>
            <a:endParaRPr lang="tr-TR" sz="2200" dirty="0" smtClean="0">
              <a:solidFill>
                <a:schemeClr val="tx1"/>
              </a:solidFill>
              <a:latin typeface="Futura Bk BT"/>
            </a:endParaRPr>
          </a:p>
        </p:txBody>
      </p:sp>
      <p:grpSp>
        <p:nvGrpSpPr>
          <p:cNvPr id="5124" name="12 Grup"/>
          <p:cNvGrpSpPr>
            <a:grpSpLocks noChangeAspect="1"/>
          </p:cNvGrpSpPr>
          <p:nvPr/>
        </p:nvGrpSpPr>
        <p:grpSpPr bwMode="auto">
          <a:xfrm>
            <a:off x="3779838" y="476250"/>
            <a:ext cx="1371600" cy="1133475"/>
            <a:chOff x="-52904" y="96988"/>
            <a:chExt cx="971600" cy="803219"/>
          </a:xfrm>
        </p:grpSpPr>
        <p:pic>
          <p:nvPicPr>
            <p:cNvPr id="5126" name="4 İçerik Yer Tutucusu" descr="TUBITAK%20LOGO[1].bmp"/>
            <p:cNvPicPr preferRelativeResize="0"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07504" y="96988"/>
              <a:ext cx="617244" cy="6363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27" name="6 Metin kutusu"/>
            <p:cNvSpPr txBox="1">
              <a:spLocks noChangeArrowheads="1"/>
            </p:cNvSpPr>
            <p:nvPr/>
          </p:nvSpPr>
          <p:spPr bwMode="auto">
            <a:xfrm>
              <a:off x="-52904" y="777849"/>
              <a:ext cx="971600" cy="1223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tr-TR" sz="1100" b="1">
                  <a:solidFill>
                    <a:srgbClr val="000000"/>
                  </a:solidFill>
                </a:rPr>
                <a:t>TÜBİTAK</a:t>
              </a:r>
              <a:endParaRPr lang="en-US" sz="1100" b="1">
                <a:solidFill>
                  <a:srgbClr val="000000"/>
                </a:solidFill>
              </a:endParaRPr>
            </a:p>
          </p:txBody>
        </p:sp>
      </p:grpSp>
      <p:sp>
        <p:nvSpPr>
          <p:cNvPr id="9" name="9 Dikdörtgen"/>
          <p:cNvSpPr/>
          <p:nvPr/>
        </p:nvSpPr>
        <p:spPr>
          <a:xfrm>
            <a:off x="1071538" y="2714620"/>
            <a:ext cx="7000875" cy="12557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0" hangingPunct="0">
              <a:spcBef>
                <a:spcPct val="10000"/>
              </a:spcBef>
              <a:defRPr/>
            </a:pPr>
            <a:r>
              <a:rPr lang="tr-TR" sz="3600" b="1" dirty="0">
                <a:solidFill>
                  <a:srgbClr val="C00000"/>
                </a:solidFill>
                <a:latin typeface="Futura Bk BT"/>
                <a:ea typeface="+mj-ea"/>
                <a:cs typeface="+mj-cs"/>
              </a:rPr>
              <a:t>Metrology Impact to Economy</a:t>
            </a:r>
          </a:p>
          <a:p>
            <a:pPr algn="ctr" eaLnBrk="0" hangingPunct="0">
              <a:spcBef>
                <a:spcPct val="10000"/>
              </a:spcBef>
              <a:defRPr/>
            </a:pPr>
            <a:r>
              <a:rPr lang="tr-TR" sz="3600" b="1" dirty="0">
                <a:solidFill>
                  <a:srgbClr val="C00000"/>
                </a:solidFill>
                <a:latin typeface="Futura Bk BT"/>
                <a:ea typeface="+mj-ea"/>
                <a:cs typeface="+mj-cs"/>
              </a:rPr>
              <a:t>and Quality of Life</a:t>
            </a:r>
          </a:p>
        </p:txBody>
      </p:sp>
      <p:sp>
        <p:nvSpPr>
          <p:cNvPr id="8" name="7 Metin kutusu"/>
          <p:cNvSpPr txBox="1">
            <a:spLocks noChangeArrowheads="1"/>
          </p:cNvSpPr>
          <p:nvPr/>
        </p:nvSpPr>
        <p:spPr bwMode="auto">
          <a:xfrm>
            <a:off x="214282" y="5204612"/>
            <a:ext cx="8715404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tr-TR" sz="2000" b="1" dirty="0" smtClean="0"/>
              <a:t>Dr. Sinan FANK</a:t>
            </a:r>
            <a:endParaRPr lang="tr-TR" sz="2000" b="1" dirty="0" smtClean="0"/>
          </a:p>
          <a:p>
            <a:pPr algn="ctr"/>
            <a:endParaRPr lang="en-GB" sz="2000" b="1" dirty="0" smtClean="0"/>
          </a:p>
          <a:p>
            <a:pPr algn="ctr">
              <a:spcBef>
                <a:spcPts val="0"/>
              </a:spcBef>
            </a:pPr>
            <a:r>
              <a:rPr lang="tr-TR" sz="1600" b="1" dirty="0" smtClean="0"/>
              <a:t>Workshop on Metrology</a:t>
            </a:r>
          </a:p>
          <a:p>
            <a:pPr algn="ctr">
              <a:spcBef>
                <a:spcPts val="0"/>
              </a:spcBef>
            </a:pPr>
            <a:r>
              <a:rPr lang="tr-TR" sz="1600" b="1" dirty="0" smtClean="0"/>
              <a:t>TÜBİTAK </a:t>
            </a:r>
            <a:r>
              <a:rPr lang="tr-TR" sz="1600" b="1" dirty="0" smtClean="0"/>
              <a:t>UME,</a:t>
            </a:r>
            <a:r>
              <a:rPr lang="en-GB" sz="1600" b="1" dirty="0" smtClean="0"/>
              <a:t> </a:t>
            </a:r>
            <a:r>
              <a:rPr lang="tr-TR" sz="1600" b="1" dirty="0" smtClean="0"/>
              <a:t>Gebze – Kocaeli</a:t>
            </a:r>
          </a:p>
          <a:p>
            <a:pPr algn="ctr">
              <a:spcBef>
                <a:spcPts val="0"/>
              </a:spcBef>
            </a:pPr>
            <a:r>
              <a:rPr lang="en-GB" sz="1600" b="1" dirty="0" smtClean="0"/>
              <a:t> </a:t>
            </a:r>
            <a:r>
              <a:rPr lang="tr-TR" sz="1600" b="1" dirty="0" smtClean="0"/>
              <a:t>May 06-08,</a:t>
            </a:r>
            <a:r>
              <a:rPr lang="en-GB" sz="1600" b="1" dirty="0" smtClean="0">
                <a:latin typeface="Futura Lt BT"/>
              </a:rPr>
              <a:t> 2013</a:t>
            </a:r>
            <a:endParaRPr lang="en-GB" sz="1600" b="1" dirty="0">
              <a:latin typeface="Futura Lt BT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1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pPr algn="l">
              <a:defRPr/>
            </a:pPr>
            <a:fld id="{12F40F25-2A41-4916-9F8B-EF9505F79FEE}" type="slidenum">
              <a:rPr lang="tr-TR" smtClean="0"/>
              <a:pPr algn="l">
                <a:defRPr/>
              </a:pPr>
              <a:t>10</a:t>
            </a:fld>
            <a:endParaRPr lang="tr-TR" smtClean="0"/>
          </a:p>
        </p:txBody>
      </p:sp>
      <p:pic>
        <p:nvPicPr>
          <p:cNvPr id="1126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450013"/>
            <a:ext cx="7239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2" descr="https://encrypted-tbn2.gstatic.com/images?q=tbn:ANd9GcTvArJuo86okMGfo51QmblGT4FbVmiy19hjqjBXf8__4d6oM1Hr-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15125" y="4929188"/>
            <a:ext cx="19050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6" descr="https://encrypted-tbn1.gstatic.com/images?q=tbn:ANd9GcTTOWNta030eUL8gouIQJP4hpzZ2H-DnzAjUkqpJKOpH9opI7-d5Q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86500" y="3043238"/>
            <a:ext cx="28575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0" name="Picture 8" descr="https://encrypted-tbn2.gstatic.com/images?q=tbn:ANd9GcQP8oZmhKKvlJBE9kA1JlgiyzanY8_AWs7OECQ3yj0Ljytmsb5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7250" y="4714875"/>
            <a:ext cx="249555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1" name="Picture 10" descr="https://encrypted-tbn2.gstatic.com/images?q=tbn:ANd9GcRN4qTo7ZufspzGJIC8ZuECkEAL-WD7mlr-2PzcoVhMRyvZK8OteQ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57938" y="928688"/>
            <a:ext cx="2466975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2" name="Picture 1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86250" y="4643438"/>
            <a:ext cx="12954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10 Dikdörtgen"/>
          <p:cNvSpPr/>
          <p:nvPr/>
        </p:nvSpPr>
        <p:spPr>
          <a:xfrm>
            <a:off x="319088" y="1000125"/>
            <a:ext cx="8367712" cy="35861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2400" b="1" dirty="0"/>
              <a:t>Natural gas (2011 in Turkey)</a:t>
            </a:r>
          </a:p>
          <a:p>
            <a:pPr>
              <a:defRPr/>
            </a:pPr>
            <a:endParaRPr lang="en-US" sz="1100" dirty="0"/>
          </a:p>
          <a:p>
            <a:pPr marL="274638" indent="-274638">
              <a:spcBef>
                <a:spcPts val="600"/>
              </a:spcBef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en-US" sz="2400" dirty="0"/>
              <a:t>Annual sales: 45.7 Billion m³ </a:t>
            </a:r>
          </a:p>
          <a:p>
            <a:pPr marL="274638" indent="-274638">
              <a:spcBef>
                <a:spcPts val="600"/>
              </a:spcBef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en-US" sz="2400" dirty="0"/>
              <a:t>Cost Value: 14.250 Billion €</a:t>
            </a:r>
          </a:p>
          <a:p>
            <a:pPr marL="274638" indent="-274638">
              <a:spcBef>
                <a:spcPts val="600"/>
              </a:spcBef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en-US" sz="2400" dirty="0"/>
              <a:t>Domestic - Maximum permissible error </a:t>
            </a:r>
          </a:p>
          <a:p>
            <a:pPr marL="274638" indent="-274638">
              <a:spcBef>
                <a:spcPts val="600"/>
              </a:spcBef>
              <a:buClr>
                <a:srgbClr val="FF0000"/>
              </a:buClr>
              <a:defRPr/>
            </a:pPr>
            <a:r>
              <a:rPr lang="tr-TR" sz="2400" dirty="0"/>
              <a:t>    </a:t>
            </a:r>
            <a:r>
              <a:rPr lang="en-US" sz="2400" dirty="0"/>
              <a:t>(</a:t>
            </a:r>
            <a:r>
              <a:rPr lang="en-US" sz="2400" dirty="0" err="1"/>
              <a:t>Q</a:t>
            </a:r>
            <a:r>
              <a:rPr lang="en-US" sz="2400" baseline="-25000" dirty="0" err="1"/>
              <a:t>máx</a:t>
            </a:r>
            <a:r>
              <a:rPr lang="en-US" sz="2400" dirty="0"/>
              <a:t>, class 1): </a:t>
            </a:r>
            <a:r>
              <a:rPr lang="en-US" sz="2400" b="1" dirty="0"/>
              <a:t>1,0 %</a:t>
            </a:r>
          </a:p>
          <a:p>
            <a:pPr marL="274638" indent="-274638">
              <a:spcBef>
                <a:spcPts val="600"/>
              </a:spcBef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en-US" sz="2400" dirty="0"/>
              <a:t>Quantity of error: 45,7 Mm³</a:t>
            </a:r>
          </a:p>
          <a:p>
            <a:pPr marL="274638" indent="-274638">
              <a:spcBef>
                <a:spcPts val="600"/>
              </a:spcBef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en-US" sz="2400" dirty="0"/>
              <a:t>Lost due to error: 142,5 M€</a:t>
            </a:r>
          </a:p>
          <a:p>
            <a:pPr>
              <a:defRPr/>
            </a:pP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1274" name="1 Başlık"/>
          <p:cNvSpPr>
            <a:spLocks noGrp="1"/>
          </p:cNvSpPr>
          <p:nvPr>
            <p:ph type="title"/>
          </p:nvPr>
        </p:nvSpPr>
        <p:spPr>
          <a:xfrm>
            <a:off x="252413" y="0"/>
            <a:ext cx="7777162" cy="706438"/>
          </a:xfrm>
        </p:spPr>
        <p:txBody>
          <a:bodyPr/>
          <a:lstStyle/>
          <a:p>
            <a:r>
              <a:rPr lang="tr-TR" b="0" smtClean="0">
                <a:latin typeface="Futura Bk BT"/>
              </a:rPr>
              <a:t>Metrology Impact to Economy</a:t>
            </a:r>
            <a:endParaRPr lang="en-US" b="0" smtClean="0">
              <a:latin typeface="Futura Bk BT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450013"/>
            <a:ext cx="7239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3 Dikdörtgen"/>
          <p:cNvSpPr>
            <a:spLocks noChangeArrowheads="1"/>
          </p:cNvSpPr>
          <p:nvPr/>
        </p:nvSpPr>
        <p:spPr bwMode="auto">
          <a:xfrm>
            <a:off x="214313" y="928688"/>
            <a:ext cx="6429375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tr-TR" sz="2800" b="1" dirty="0"/>
              <a:t>Fuel </a:t>
            </a:r>
            <a:r>
              <a:rPr lang="tr-TR" sz="2400" b="1" dirty="0"/>
              <a:t>  (2011 in Turkey)</a:t>
            </a:r>
          </a:p>
          <a:p>
            <a:pPr>
              <a:defRPr/>
            </a:pPr>
            <a:endParaRPr lang="tr-TR" sz="1600" b="1" dirty="0"/>
          </a:p>
          <a:p>
            <a:pPr marL="274638" indent="-274638">
              <a:spcBef>
                <a:spcPts val="600"/>
              </a:spcBef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en-US" sz="2400" dirty="0"/>
              <a:t>An</a:t>
            </a:r>
            <a:r>
              <a:rPr lang="tr-TR" sz="2400" dirty="0"/>
              <a:t>n</a:t>
            </a:r>
            <a:r>
              <a:rPr lang="en-US" sz="2400" dirty="0" err="1"/>
              <a:t>ual</a:t>
            </a:r>
            <a:r>
              <a:rPr lang="en-US" sz="2400" dirty="0"/>
              <a:t> sales (refined products): </a:t>
            </a:r>
            <a:r>
              <a:rPr lang="tr-TR" sz="2400" dirty="0"/>
              <a:t>24.8</a:t>
            </a:r>
            <a:r>
              <a:rPr lang="en-US" sz="2400" dirty="0"/>
              <a:t> M</a:t>
            </a:r>
            <a:r>
              <a:rPr lang="tr-TR" sz="2400" dirty="0"/>
              <a:t>m³</a:t>
            </a:r>
            <a:endParaRPr lang="en-US" sz="2400" dirty="0"/>
          </a:p>
          <a:p>
            <a:pPr marL="274638" indent="-274638">
              <a:spcBef>
                <a:spcPts val="600"/>
              </a:spcBef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tr-TR" sz="2400" dirty="0"/>
              <a:t>Cost </a:t>
            </a:r>
            <a:r>
              <a:rPr lang="en-US" sz="2400" dirty="0"/>
              <a:t>Value </a:t>
            </a:r>
            <a:r>
              <a:rPr lang="tr-TR" sz="2400" dirty="0"/>
              <a:t>: 32.2</a:t>
            </a:r>
            <a:r>
              <a:rPr lang="en-US" sz="2400" dirty="0"/>
              <a:t> </a:t>
            </a:r>
            <a:r>
              <a:rPr lang="tr-TR" sz="2400" dirty="0"/>
              <a:t>Billion </a:t>
            </a:r>
            <a:r>
              <a:rPr lang="en-US" sz="2400" dirty="0"/>
              <a:t>€</a:t>
            </a:r>
          </a:p>
          <a:p>
            <a:pPr marL="274638" indent="-274638">
              <a:spcBef>
                <a:spcPts val="600"/>
              </a:spcBef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fr-FR" sz="2400" dirty="0"/>
              <a:t>Distribution – Max</a:t>
            </a:r>
            <a:r>
              <a:rPr lang="tr-TR" sz="2400" dirty="0"/>
              <a:t>.</a:t>
            </a:r>
            <a:r>
              <a:rPr lang="fr-FR" sz="2400" dirty="0"/>
              <a:t> permissible </a:t>
            </a:r>
            <a:r>
              <a:rPr lang="fr-FR" sz="2400" dirty="0" err="1"/>
              <a:t>error</a:t>
            </a:r>
            <a:r>
              <a:rPr lang="fr-FR" sz="2400" dirty="0"/>
              <a:t> : </a:t>
            </a:r>
            <a:r>
              <a:rPr lang="fr-FR" sz="2400" b="1" dirty="0"/>
              <a:t>0,5 %</a:t>
            </a:r>
          </a:p>
          <a:p>
            <a:pPr marL="274638" indent="-274638">
              <a:spcBef>
                <a:spcPts val="600"/>
              </a:spcBef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tr-TR" sz="2400" dirty="0"/>
              <a:t>Quantity of error: 124 000 m³ </a:t>
            </a:r>
          </a:p>
          <a:p>
            <a:pPr marL="274638" indent="-274638">
              <a:spcBef>
                <a:spcPts val="600"/>
              </a:spcBef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tr-TR" sz="2400" dirty="0"/>
              <a:t>Lost due to the error : </a:t>
            </a:r>
            <a:r>
              <a:rPr lang="en-US" sz="2400" dirty="0"/>
              <a:t> </a:t>
            </a:r>
            <a:r>
              <a:rPr lang="tr-TR" sz="2400" dirty="0"/>
              <a:t>161</a:t>
            </a:r>
            <a:r>
              <a:rPr lang="en-US" sz="2400" dirty="0"/>
              <a:t> M€</a:t>
            </a:r>
            <a:endParaRPr lang="tr-TR" sz="2400" dirty="0"/>
          </a:p>
        </p:txBody>
      </p:sp>
      <p:pic>
        <p:nvPicPr>
          <p:cNvPr id="12292" name="Picture 4" descr="https://encrypted-tbn3.gstatic.com/images?q=tbn:ANd9GcTqxw911n89LsBTs91lz0mW4p-yw2g4xRtMivaLX-u-6Uyd7TP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00813" y="928688"/>
            <a:ext cx="2476500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14" descr="https://encrypted-tbn0.gstatic.com/images?q=tbn:ANd9GcSfSgQv8TUmoENQhs2Snd4CQqTa6xYCl6sw62a0O-3fk_R8XAXjK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00813" y="4786313"/>
            <a:ext cx="2443162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Picture 16" descr="https://encrypted-tbn2.gstatic.com/images?q=tbn:ANd9GcTlv23u6fgAzEkS_Iek_YSzuByFu6qC4u5q2T_QTdGR3UBkJwA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14438" y="4429125"/>
            <a:ext cx="214312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5" name="Picture 18" descr="https://encrypted-tbn2.gstatic.com/images?q=tbn:ANd9GcQvg3Rt0jZ25RbgVPwOZFV1QmWTG91NoswVqVgS2ZpmcZa99GN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14813" y="3929063"/>
            <a:ext cx="2000250" cy="279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6" name="Picture 20" descr="https://encrypted-tbn1.gstatic.com/images?q=tbn:ANd9GcTXNjj_GIpdDr6Lm5buQOwjbwgefo7iH1aZATR-IFyl08jgpF2p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00813" y="2928938"/>
            <a:ext cx="2489200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7" name="1 Başlık"/>
          <p:cNvSpPr>
            <a:spLocks noGrp="1"/>
          </p:cNvSpPr>
          <p:nvPr>
            <p:ph type="title"/>
          </p:nvPr>
        </p:nvSpPr>
        <p:spPr>
          <a:xfrm>
            <a:off x="252413" y="0"/>
            <a:ext cx="7777162" cy="706438"/>
          </a:xfrm>
        </p:spPr>
        <p:txBody>
          <a:bodyPr/>
          <a:lstStyle/>
          <a:p>
            <a:r>
              <a:rPr lang="tr-TR" b="0" smtClean="0">
                <a:latin typeface="Futura Bk BT"/>
              </a:rPr>
              <a:t>Metrology Impact to Economy</a:t>
            </a:r>
            <a:endParaRPr lang="en-US" b="0" smtClean="0">
              <a:latin typeface="Futura Bk BT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450013"/>
            <a:ext cx="7239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2" name="3 Dikdörtgen"/>
          <p:cNvSpPr>
            <a:spLocks noChangeArrowheads="1"/>
          </p:cNvSpPr>
          <p:nvPr/>
        </p:nvSpPr>
        <p:spPr bwMode="auto">
          <a:xfrm>
            <a:off x="2779713" y="981075"/>
            <a:ext cx="6007100" cy="322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2400" b="1" dirty="0"/>
              <a:t>Electricity (2011 in Turkey)</a:t>
            </a:r>
          </a:p>
          <a:p>
            <a:pPr>
              <a:defRPr/>
            </a:pPr>
            <a:endParaRPr lang="en-US" sz="1050" b="1" dirty="0"/>
          </a:p>
          <a:p>
            <a:pPr marL="457200" indent="-457200">
              <a:spcBef>
                <a:spcPts val="600"/>
              </a:spcBef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en-US" sz="2400" dirty="0"/>
              <a:t>Annual consumption: 344.4 M kWh</a:t>
            </a:r>
          </a:p>
          <a:p>
            <a:pPr marL="457200" indent="-457200">
              <a:spcBef>
                <a:spcPts val="600"/>
              </a:spcBef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tr-TR" sz="2400" dirty="0"/>
              <a:t>Cost </a:t>
            </a:r>
            <a:r>
              <a:rPr lang="en-US" sz="2400" dirty="0"/>
              <a:t>Value : 1.86 Billion€</a:t>
            </a:r>
          </a:p>
          <a:p>
            <a:pPr marL="457200" indent="-457200">
              <a:spcBef>
                <a:spcPts val="600"/>
              </a:spcBef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en-US" sz="2400" dirty="0"/>
              <a:t>Domestic - Maximum permissible error (class A): </a:t>
            </a:r>
            <a:r>
              <a:rPr lang="en-US" sz="2400" b="1" dirty="0"/>
              <a:t>3,5%</a:t>
            </a:r>
          </a:p>
          <a:p>
            <a:pPr marL="457200" indent="-457200">
              <a:spcBef>
                <a:spcPts val="600"/>
              </a:spcBef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en-US" sz="2400" dirty="0"/>
              <a:t>Quantity</a:t>
            </a:r>
            <a:r>
              <a:rPr lang="tr-TR" sz="2400" dirty="0"/>
              <a:t> of error</a:t>
            </a:r>
            <a:r>
              <a:rPr lang="en-US" sz="2400" dirty="0"/>
              <a:t>: 12.054 M kWh</a:t>
            </a:r>
          </a:p>
          <a:p>
            <a:pPr marL="457200" indent="-457200">
              <a:spcBef>
                <a:spcPts val="600"/>
              </a:spcBef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tr-TR" sz="2400" dirty="0"/>
              <a:t>Lost due to the </a:t>
            </a:r>
            <a:r>
              <a:rPr lang="en-US" sz="2400" dirty="0"/>
              <a:t>: 65.1 M€</a:t>
            </a:r>
          </a:p>
        </p:txBody>
      </p:sp>
      <p:pic>
        <p:nvPicPr>
          <p:cNvPr id="13316" name="Picture 2" descr="https://encrypted-tbn0.gstatic.com/images?q=tbn:ANd9GcQFTXg9LH_sw8Ux6xBv7joOp2hfWOQLaO0ct1-uE7_mdxhAl8rErw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3" y="4929188"/>
            <a:ext cx="17145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8" descr="https://encrypted-tbn0.gstatic.com/images?q=tbn:ANd9GcTYwftVdIRPU0VlOnuBv91KwrgXBoJSeIV0XkNQtm0NUBIguS9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3" y="928688"/>
            <a:ext cx="2466975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Picture 10" descr="https://encrypted-tbn2.gstatic.com/images?q=tbn:ANd9GcROBsdRo2kFlEpIw4w3JBeGb_ZVOgMNjJleey6NF1s59tPQM3pv4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50" y="2928938"/>
            <a:ext cx="2371725" cy="192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9" name="Picture 12" descr="https://encrypted-tbn1.gstatic.com/images?q=tbn:ANd9GcSgA5hNGtueu4y57rwO1_KPR8NxQen24FqqxXezdfjsMghx-7He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00688" y="5000625"/>
            <a:ext cx="2762250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0" name="Picture 14" descr="https://encrypted-tbn1.gstatic.com/images?q=tbn:ANd9GcSOCqS7U7GxuQrmRwNgIP6GCbCMRPkAs7tUrx8ZMtEEhOVMFPc9QA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00375" y="4181475"/>
            <a:ext cx="1704975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21" name="1 Başlık"/>
          <p:cNvSpPr>
            <a:spLocks noGrp="1"/>
          </p:cNvSpPr>
          <p:nvPr>
            <p:ph type="title"/>
          </p:nvPr>
        </p:nvSpPr>
        <p:spPr>
          <a:xfrm>
            <a:off x="252413" y="0"/>
            <a:ext cx="7777162" cy="706438"/>
          </a:xfrm>
        </p:spPr>
        <p:txBody>
          <a:bodyPr/>
          <a:lstStyle/>
          <a:p>
            <a:r>
              <a:rPr lang="tr-TR" b="0" smtClean="0">
                <a:latin typeface="Futura Bk BT"/>
              </a:rPr>
              <a:t>Metrology Impact to Economy</a:t>
            </a:r>
            <a:endParaRPr lang="en-US" b="0" smtClean="0">
              <a:latin typeface="Futura Bk BT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450013"/>
            <a:ext cx="7239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2 Dikdörtgen"/>
          <p:cNvSpPr>
            <a:spLocks noChangeArrowheads="1"/>
          </p:cNvSpPr>
          <p:nvPr/>
        </p:nvSpPr>
        <p:spPr bwMode="auto">
          <a:xfrm>
            <a:off x="428625" y="1143000"/>
            <a:ext cx="6072188" cy="343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tr-TR" sz="2400" b="1" dirty="0"/>
              <a:t>Milk (2011 in Turkey)</a:t>
            </a:r>
          </a:p>
          <a:p>
            <a:pPr>
              <a:defRPr/>
            </a:pPr>
            <a:endParaRPr lang="tr-TR" sz="2400" dirty="0"/>
          </a:p>
          <a:p>
            <a:pPr marL="457200" indent="-457200">
              <a:spcBef>
                <a:spcPts val="600"/>
              </a:spcBef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tr-TR" sz="2400" dirty="0"/>
              <a:t>Consuption </a:t>
            </a:r>
            <a:r>
              <a:rPr lang="fr-FR" sz="2400" dirty="0"/>
              <a:t>(20</a:t>
            </a:r>
            <a:r>
              <a:rPr lang="tr-TR" sz="2400" dirty="0"/>
              <a:t>11</a:t>
            </a:r>
            <a:r>
              <a:rPr lang="fr-FR" sz="2400" dirty="0"/>
              <a:t>): </a:t>
            </a:r>
            <a:r>
              <a:rPr lang="tr-TR" sz="2400" dirty="0"/>
              <a:t>1</a:t>
            </a:r>
            <a:r>
              <a:rPr lang="fr-FR" sz="2400" dirty="0"/>
              <a:t>2  ML</a:t>
            </a:r>
          </a:p>
          <a:p>
            <a:pPr marL="457200" indent="-457200">
              <a:spcBef>
                <a:spcPts val="600"/>
              </a:spcBef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tr-TR" sz="2400" dirty="0"/>
              <a:t>Cost </a:t>
            </a:r>
            <a:r>
              <a:rPr lang="pt-BR" sz="2400" dirty="0"/>
              <a:t>Value </a:t>
            </a:r>
            <a:r>
              <a:rPr lang="tr-TR" sz="2400" dirty="0"/>
              <a:t>: 9.2 </a:t>
            </a:r>
            <a:r>
              <a:rPr lang="pt-BR" sz="2400" dirty="0"/>
              <a:t> </a:t>
            </a:r>
            <a:r>
              <a:rPr lang="tr-TR" sz="2400" dirty="0"/>
              <a:t>M</a:t>
            </a:r>
            <a:r>
              <a:rPr lang="pt-BR" sz="2400" dirty="0"/>
              <a:t>€</a:t>
            </a:r>
            <a:endParaRPr lang="tr-TR" sz="2400" dirty="0"/>
          </a:p>
          <a:p>
            <a:pPr marL="457200" indent="-457200">
              <a:spcBef>
                <a:spcPts val="600"/>
              </a:spcBef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pt-BR" sz="2400" dirty="0"/>
              <a:t>Maximum permissible error</a:t>
            </a:r>
            <a:r>
              <a:rPr lang="tr-TR" sz="2400" dirty="0"/>
              <a:t> : </a:t>
            </a:r>
            <a:r>
              <a:rPr lang="pt-BR" sz="2400" dirty="0"/>
              <a:t> 0,5 %</a:t>
            </a:r>
            <a:endParaRPr lang="tr-TR" sz="2400" dirty="0"/>
          </a:p>
          <a:p>
            <a:pPr marL="457200" indent="-457200">
              <a:spcBef>
                <a:spcPts val="600"/>
              </a:spcBef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tr-TR" sz="2400" dirty="0"/>
              <a:t>Quantity of error : 60,000 L</a:t>
            </a:r>
          </a:p>
          <a:p>
            <a:pPr marL="457200" indent="-457200">
              <a:spcBef>
                <a:spcPts val="600"/>
              </a:spcBef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tr-TR" sz="2400" dirty="0"/>
              <a:t>Lost due to the : 46.000 </a:t>
            </a:r>
            <a:r>
              <a:rPr lang="pt-BR" sz="2400" dirty="0"/>
              <a:t>€</a:t>
            </a:r>
          </a:p>
          <a:p>
            <a:pPr>
              <a:defRPr/>
            </a:pPr>
            <a:endParaRPr lang="pt-BR" sz="2400" dirty="0"/>
          </a:p>
        </p:txBody>
      </p:sp>
      <p:pic>
        <p:nvPicPr>
          <p:cNvPr id="14340" name="Picture 5" descr="https://encrypted-tbn3.gstatic.com/images?q=tbn:ANd9GcSEhWe4l0mtYUblvwiwdq3FWBxFuhTPF_C2rrNgoqA4aRZTtNlV5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00813" y="1285875"/>
            <a:ext cx="2376487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7" descr="https://encrypted-tbn3.gstatic.com/images?q=tbn:ANd9GcTnO5vde-T_KMX-8o5paqY5RYylxUPOyRmb89PCOm9iXr52v_4eK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15125" y="4357688"/>
            <a:ext cx="2181225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9" descr="https://encrypted-tbn0.gstatic.com/images?q=tbn:ANd9GcQPfyd2X0pmX2Nt1FCxnEk5Pzlnosx2rAdR9QRI_meGmQ5_B-ud7Q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75" y="4714875"/>
            <a:ext cx="3225800" cy="193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11" descr="https://encrypted-tbn1.gstatic.com/images?q=tbn:ANd9GcRqZIrhdey3tbBUufgfgQpMxexNYfRO-8zIyMOEgyXuYJdB-ks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14813" y="4500563"/>
            <a:ext cx="214312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4" name="1 Başlık"/>
          <p:cNvSpPr>
            <a:spLocks noGrp="1"/>
          </p:cNvSpPr>
          <p:nvPr>
            <p:ph type="title"/>
          </p:nvPr>
        </p:nvSpPr>
        <p:spPr>
          <a:xfrm>
            <a:off x="252413" y="0"/>
            <a:ext cx="7777162" cy="706438"/>
          </a:xfrm>
        </p:spPr>
        <p:txBody>
          <a:bodyPr/>
          <a:lstStyle/>
          <a:p>
            <a:r>
              <a:rPr lang="tr-TR" b="0" smtClean="0">
                <a:latin typeface="Futura Bk BT"/>
              </a:rPr>
              <a:t>Metrology Impact to Economy</a:t>
            </a:r>
            <a:endParaRPr lang="en-US" b="0" smtClean="0">
              <a:latin typeface="Futura Bk BT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2 Dikdörtgen"/>
          <p:cNvSpPr>
            <a:spLocks noChangeArrowheads="1"/>
          </p:cNvSpPr>
          <p:nvPr/>
        </p:nvSpPr>
        <p:spPr bwMode="auto">
          <a:xfrm>
            <a:off x="500063" y="1243013"/>
            <a:ext cx="8072437" cy="474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900"/>
              </a:spcBef>
            </a:pPr>
            <a:r>
              <a:rPr lang="en-US" sz="2800" b="1"/>
              <a:t>Impact to industrial companies</a:t>
            </a:r>
          </a:p>
          <a:p>
            <a:pPr>
              <a:spcBef>
                <a:spcPts val="900"/>
              </a:spcBef>
            </a:pPr>
            <a:endParaRPr lang="en-US" sz="1600"/>
          </a:p>
          <a:p>
            <a:pPr>
              <a:spcBef>
                <a:spcPts val="900"/>
              </a:spcBef>
            </a:pPr>
            <a:r>
              <a:rPr lang="en-US" sz="2400">
                <a:solidFill>
                  <a:srgbClr val="FF0000"/>
                </a:solidFill>
              </a:rPr>
              <a:t>If you measure better, there are some</a:t>
            </a:r>
            <a:r>
              <a:rPr lang="tr-TR" sz="2400">
                <a:solidFill>
                  <a:srgbClr val="FF0000"/>
                </a:solidFill>
              </a:rPr>
              <a:t> </a:t>
            </a:r>
            <a:r>
              <a:rPr lang="en-US" sz="2400">
                <a:solidFill>
                  <a:srgbClr val="FF0000"/>
                </a:solidFill>
              </a:rPr>
              <a:t>impacts:</a:t>
            </a:r>
            <a:endParaRPr lang="tr-TR" sz="2400">
              <a:solidFill>
                <a:srgbClr val="FF0000"/>
              </a:solidFill>
            </a:endParaRPr>
          </a:p>
          <a:p>
            <a:pPr>
              <a:spcBef>
                <a:spcPts val="900"/>
              </a:spcBef>
            </a:pPr>
            <a:endParaRPr lang="en-US" sz="800">
              <a:solidFill>
                <a:srgbClr val="FF0000"/>
              </a:solidFill>
            </a:endParaRPr>
          </a:p>
          <a:p>
            <a:pPr>
              <a:spcBef>
                <a:spcPts val="1200"/>
              </a:spcBef>
            </a:pPr>
            <a:r>
              <a:rPr lang="en-US" sz="2400"/>
              <a:t>- Reduction of production costs</a:t>
            </a:r>
          </a:p>
          <a:p>
            <a:pPr>
              <a:spcBef>
                <a:spcPts val="1200"/>
              </a:spcBef>
            </a:pPr>
            <a:r>
              <a:rPr lang="en-US" sz="2400"/>
              <a:t>- Reduction of waste</a:t>
            </a:r>
          </a:p>
          <a:p>
            <a:pPr>
              <a:spcBef>
                <a:spcPts val="1200"/>
              </a:spcBef>
            </a:pPr>
            <a:r>
              <a:rPr lang="en-US" sz="2400"/>
              <a:t>- Increase of interchangeability</a:t>
            </a:r>
          </a:p>
          <a:p>
            <a:pPr>
              <a:spcBef>
                <a:spcPts val="1200"/>
              </a:spcBef>
            </a:pPr>
            <a:r>
              <a:rPr lang="en-US" sz="2400"/>
              <a:t>- Reduction of technical assistance after sales</a:t>
            </a:r>
          </a:p>
          <a:p>
            <a:pPr>
              <a:spcBef>
                <a:spcPts val="1200"/>
              </a:spcBef>
            </a:pPr>
            <a:r>
              <a:rPr lang="en-US" sz="2400"/>
              <a:t>- Increase of competitiveness</a:t>
            </a:r>
          </a:p>
          <a:p>
            <a:pPr>
              <a:spcBef>
                <a:spcPts val="1200"/>
              </a:spcBef>
            </a:pPr>
            <a:r>
              <a:rPr lang="en-US" sz="2400"/>
              <a:t>- Increase of customer satisfaction</a:t>
            </a:r>
          </a:p>
        </p:txBody>
      </p:sp>
      <p:sp>
        <p:nvSpPr>
          <p:cNvPr id="15363" name="1 Başlık"/>
          <p:cNvSpPr>
            <a:spLocks noGrp="1"/>
          </p:cNvSpPr>
          <p:nvPr>
            <p:ph type="title"/>
          </p:nvPr>
        </p:nvSpPr>
        <p:spPr>
          <a:xfrm>
            <a:off x="252413" y="0"/>
            <a:ext cx="7777162" cy="706438"/>
          </a:xfrm>
        </p:spPr>
        <p:txBody>
          <a:bodyPr/>
          <a:lstStyle/>
          <a:p>
            <a:r>
              <a:rPr lang="tr-TR" b="0" smtClean="0">
                <a:latin typeface="Futura Bk BT"/>
              </a:rPr>
              <a:t>Metrology Impact to Economy</a:t>
            </a:r>
            <a:endParaRPr lang="en-US" b="0" smtClean="0">
              <a:latin typeface="Futura Bk BT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43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433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433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433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450013"/>
            <a:ext cx="7239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4 Dikdörtgen"/>
          <p:cNvSpPr>
            <a:spLocks noChangeArrowheads="1"/>
          </p:cNvSpPr>
          <p:nvPr/>
        </p:nvSpPr>
        <p:spPr bwMode="auto">
          <a:xfrm>
            <a:off x="857250" y="857250"/>
            <a:ext cx="85693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2400" b="1"/>
              <a:t>Metrology Supports Industrial Competitiveness </a:t>
            </a:r>
            <a:endParaRPr lang="tr-TR" sz="2400"/>
          </a:p>
        </p:txBody>
      </p:sp>
      <p:sp>
        <p:nvSpPr>
          <p:cNvPr id="16388" name="1 Başlık"/>
          <p:cNvSpPr>
            <a:spLocks noGrp="1"/>
          </p:cNvSpPr>
          <p:nvPr>
            <p:ph type="title"/>
          </p:nvPr>
        </p:nvSpPr>
        <p:spPr>
          <a:xfrm>
            <a:off x="252413" y="0"/>
            <a:ext cx="7777162" cy="706438"/>
          </a:xfrm>
        </p:spPr>
        <p:txBody>
          <a:bodyPr/>
          <a:lstStyle/>
          <a:p>
            <a:r>
              <a:rPr lang="tr-TR" b="0" smtClean="0">
                <a:latin typeface="Futura Bk BT"/>
              </a:rPr>
              <a:t>Metrology Impact to Economy</a:t>
            </a:r>
            <a:endParaRPr lang="en-US" b="0" smtClean="0">
              <a:latin typeface="Futura Bk BT"/>
            </a:endParaRPr>
          </a:p>
        </p:txBody>
      </p:sp>
      <p:pic>
        <p:nvPicPr>
          <p:cNvPr id="16389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5" y="1357313"/>
            <a:ext cx="8278813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0" name="Rectangle 8"/>
          <p:cNvSpPr>
            <a:spLocks noChangeArrowheads="1"/>
          </p:cNvSpPr>
          <p:nvPr/>
        </p:nvSpPr>
        <p:spPr bwMode="auto">
          <a:xfrm>
            <a:off x="4071938" y="6519863"/>
            <a:ext cx="138112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1600" i="1"/>
              <a:t>www.nist.gov</a:t>
            </a: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15140" y="5257800"/>
            <a:ext cx="2143125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0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0850" y="857232"/>
            <a:ext cx="234315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2" name="Picture 10" descr="https://encrypted-tbn2.gstatic.com/images?q=tbn:ANd9GcRVXbB-gE5wHBtoiMez--RNVSKSL2pbtbImF8nUksUmnZeMW0WZ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29454" y="3000372"/>
            <a:ext cx="1952625" cy="1952626"/>
          </a:xfrm>
          <a:prstGeom prst="rect">
            <a:avLst/>
          </a:prstGeom>
          <a:noFill/>
        </p:spPr>
      </p:pic>
      <p:sp>
        <p:nvSpPr>
          <p:cNvPr id="8" name="1 Başlık"/>
          <p:cNvSpPr txBox="1">
            <a:spLocks/>
          </p:cNvSpPr>
          <p:nvPr/>
        </p:nvSpPr>
        <p:spPr>
          <a:xfrm>
            <a:off x="0" y="142852"/>
            <a:ext cx="8215370" cy="511629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  <a:t> IMPACT of MEASUREMENT</a:t>
            </a:r>
            <a:r>
              <a:rPr kumimoji="0" lang="tr-TR" sz="20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  <a:t> COMPARISON </a:t>
            </a:r>
            <a:r>
              <a:rPr kumimoji="0" lang="tr-TR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  <a:t> in ECONOMY </a:t>
            </a:r>
            <a:endParaRPr kumimoji="0" lang="tr-TR" sz="20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Black" pitchFamily="34" charset="0"/>
              <a:ea typeface="+mj-ea"/>
              <a:cs typeface="+mj-cs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214282" y="856357"/>
            <a:ext cx="700092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smtClean="0"/>
              <a:t>THE MEASUREMENT PROBLEM</a:t>
            </a:r>
          </a:p>
          <a:p>
            <a:r>
              <a:rPr lang="en-US" sz="2400" dirty="0" smtClean="0"/>
              <a:t>Canada exports $5 billion of white paper an</a:t>
            </a:r>
            <a:r>
              <a:rPr lang="tr-TR" sz="2400" dirty="0" smtClean="0"/>
              <a:t>n</a:t>
            </a:r>
            <a:r>
              <a:rPr lang="en-US" sz="2400" dirty="0" err="1" smtClean="0"/>
              <a:t>ually</a:t>
            </a:r>
            <a:r>
              <a:rPr lang="en-US" sz="2400" dirty="0" smtClean="0"/>
              <a:t>.</a:t>
            </a:r>
          </a:p>
          <a:p>
            <a:r>
              <a:rPr lang="en-US" sz="2400" dirty="0" smtClean="0"/>
              <a:t>In North America the whiteness measurements were traceable</a:t>
            </a:r>
            <a:r>
              <a:rPr lang="tr-TR" sz="2400" dirty="0" smtClean="0"/>
              <a:t> </a:t>
            </a:r>
            <a:r>
              <a:rPr lang="en-US" sz="2400" dirty="0" smtClean="0"/>
              <a:t>to the NRC (Canada) and in Europe to the PTB (Germany).</a:t>
            </a:r>
          </a:p>
          <a:p>
            <a:r>
              <a:rPr lang="en-US" sz="2400" dirty="0" smtClean="0"/>
              <a:t>The two measurement standards differed by 0.5%.</a:t>
            </a:r>
          </a:p>
          <a:p>
            <a:r>
              <a:rPr lang="tr-TR" sz="2400" b="1" dirty="0" smtClean="0"/>
              <a:t>EXAMPLES – CANADIAN PAPER</a:t>
            </a:r>
          </a:p>
          <a:p>
            <a:r>
              <a:rPr lang="tr-TR" sz="2400" b="1" dirty="0" smtClean="0"/>
              <a:t>THE ECONOMIC IMPACT</a:t>
            </a:r>
          </a:p>
          <a:p>
            <a:endParaRPr lang="tr-TR" sz="1400" b="1" dirty="0" smtClean="0"/>
          </a:p>
          <a:p>
            <a:r>
              <a:rPr lang="en-US" sz="2400" dirty="0" smtClean="0"/>
              <a:t>For the Canadian exporters to meet the European standards</a:t>
            </a:r>
            <a:r>
              <a:rPr lang="tr-TR" sz="2400" dirty="0" smtClean="0"/>
              <a:t> </a:t>
            </a:r>
            <a:r>
              <a:rPr lang="en-US" sz="2400" dirty="0" smtClean="0"/>
              <a:t>would have cost them </a:t>
            </a:r>
            <a:r>
              <a:rPr lang="en-US" sz="2400" b="1" dirty="0" smtClean="0"/>
              <a:t>$65 million </a:t>
            </a:r>
            <a:r>
              <a:rPr lang="en-US" sz="2400" dirty="0" smtClean="0"/>
              <a:t>extra annually in bleach.</a:t>
            </a:r>
          </a:p>
          <a:p>
            <a:r>
              <a:rPr lang="en-US" sz="2400" dirty="0" smtClean="0"/>
              <a:t>A </a:t>
            </a:r>
            <a:r>
              <a:rPr lang="en-US" sz="2400" b="1" dirty="0" smtClean="0"/>
              <a:t>measurement comparison </a:t>
            </a:r>
            <a:r>
              <a:rPr lang="en-US" sz="2400" dirty="0" smtClean="0"/>
              <a:t>resolved the problem.</a:t>
            </a:r>
            <a:endParaRPr lang="tr-TR" sz="2400" dirty="0"/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-32" y="785794"/>
            <a:ext cx="7000893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b="1" dirty="0"/>
              <a:t>EXAMPLES – SHRIMPS, DRIED FRUIT AND NUTS</a:t>
            </a:r>
            <a:endParaRPr lang="tr-TR" b="1" dirty="0"/>
          </a:p>
          <a:p>
            <a:pPr>
              <a:spcBef>
                <a:spcPts val="600"/>
              </a:spcBef>
              <a:defRPr/>
            </a:pPr>
            <a:r>
              <a:rPr lang="tr-TR" b="1" u="sng" dirty="0">
                <a:solidFill>
                  <a:srgbClr val="FF0000"/>
                </a:solidFill>
              </a:rPr>
              <a:t>AFLATOXINS</a:t>
            </a:r>
          </a:p>
          <a:p>
            <a:pPr>
              <a:defRPr/>
            </a:pPr>
            <a:r>
              <a:rPr lang="en-US" dirty="0"/>
              <a:t> </a:t>
            </a:r>
            <a:endParaRPr lang="tr-TR" dirty="0"/>
          </a:p>
          <a:p>
            <a:pPr>
              <a:defRPr/>
            </a:pPr>
            <a:r>
              <a:rPr lang="en-US" sz="2000" dirty="0"/>
              <a:t>Found in</a:t>
            </a:r>
            <a:r>
              <a:rPr lang="tr-TR" sz="2000" dirty="0"/>
              <a:t>;  </a:t>
            </a:r>
            <a:r>
              <a:rPr lang="en-US" sz="2000" dirty="0"/>
              <a:t>African cereals, dried fruits</a:t>
            </a:r>
            <a:r>
              <a:rPr lang="tr-TR" sz="2000" dirty="0"/>
              <a:t>, </a:t>
            </a:r>
            <a:r>
              <a:rPr lang="en-US" sz="2000" dirty="0"/>
              <a:t>and nuts </a:t>
            </a:r>
            <a:endParaRPr lang="tr-TR" sz="2000" dirty="0"/>
          </a:p>
          <a:p>
            <a:pPr>
              <a:defRPr/>
            </a:pPr>
            <a:endParaRPr lang="tr-TR" sz="900" b="1" dirty="0">
              <a:solidFill>
                <a:srgbClr val="C00000"/>
              </a:solidFill>
            </a:endParaRPr>
          </a:p>
          <a:p>
            <a:pPr>
              <a:defRPr/>
            </a:pPr>
            <a:r>
              <a:rPr lang="tr-TR" sz="2000" b="1" dirty="0">
                <a:solidFill>
                  <a:srgbClr val="C00000"/>
                </a:solidFill>
              </a:rPr>
              <a:t>C</a:t>
            </a:r>
            <a:r>
              <a:rPr lang="en-US" sz="2000" b="1" dirty="0" err="1">
                <a:solidFill>
                  <a:srgbClr val="C00000"/>
                </a:solidFill>
              </a:rPr>
              <a:t>auses</a:t>
            </a:r>
            <a:r>
              <a:rPr lang="en-US" sz="2000" b="1" dirty="0">
                <a:solidFill>
                  <a:srgbClr val="C00000"/>
                </a:solidFill>
              </a:rPr>
              <a:t> liver cancer</a:t>
            </a:r>
          </a:p>
          <a:p>
            <a:pPr marL="355600" indent="-271463">
              <a:defRPr/>
            </a:pPr>
            <a:r>
              <a:rPr lang="tr-TR" sz="2000" dirty="0"/>
              <a:t>•   </a:t>
            </a:r>
            <a:r>
              <a:rPr lang="en-US" sz="2000" dirty="0"/>
              <a:t> EU regulation based on the objective</a:t>
            </a:r>
            <a:r>
              <a:rPr lang="tr-TR" sz="2000" dirty="0"/>
              <a:t> </a:t>
            </a:r>
            <a:r>
              <a:rPr lang="en-US" sz="2000" dirty="0"/>
              <a:t>to reduce health risks</a:t>
            </a:r>
            <a:r>
              <a:rPr lang="tr-TR" sz="2000" dirty="0"/>
              <a:t>, requirements for </a:t>
            </a:r>
            <a:r>
              <a:rPr lang="tr-TR" sz="2000" dirty="0" err="1"/>
              <a:t>the</a:t>
            </a:r>
            <a:r>
              <a:rPr lang="tr-TR" sz="2000" dirty="0"/>
              <a:t> </a:t>
            </a:r>
            <a:r>
              <a:rPr lang="tr-TR" sz="2000" b="1" dirty="0" err="1" smtClean="0"/>
              <a:t>antibiotic</a:t>
            </a:r>
            <a:r>
              <a:rPr lang="tr-TR" sz="2000" dirty="0" smtClean="0"/>
              <a:t>  </a:t>
            </a:r>
            <a:r>
              <a:rPr lang="tr-TR" sz="2000" dirty="0"/>
              <a:t>(chloramphenicol) content in </a:t>
            </a:r>
            <a:r>
              <a:rPr lang="en-US" sz="2000" dirty="0"/>
              <a:t>imported seafood from </a:t>
            </a:r>
            <a:r>
              <a:rPr lang="en-US" sz="2000" b="1" dirty="0"/>
              <a:t>1.5 ppb gram</a:t>
            </a:r>
            <a:r>
              <a:rPr lang="tr-TR" sz="2000" b="1" dirty="0"/>
              <a:t> </a:t>
            </a:r>
            <a:r>
              <a:rPr lang="en-US" sz="2000" b="1" dirty="0"/>
              <a:t>to 0.3 ppb gram</a:t>
            </a:r>
            <a:r>
              <a:rPr lang="en-US" sz="2000" dirty="0"/>
              <a:t>.</a:t>
            </a:r>
            <a:endParaRPr lang="tr-TR" sz="2000" dirty="0"/>
          </a:p>
          <a:p>
            <a:pPr marL="355600" indent="-260350">
              <a:buFont typeface="Arial" pitchFamily="34" charset="0"/>
              <a:buChar char="•"/>
              <a:tabLst>
                <a:tab pos="355600" algn="l"/>
              </a:tabLst>
              <a:defRPr/>
            </a:pPr>
            <a:r>
              <a:rPr lang="tr-TR" sz="2000" dirty="0"/>
              <a:t>National Fisheries Quality Control </a:t>
            </a:r>
            <a:r>
              <a:rPr lang="en-US" sz="2000" dirty="0"/>
              <a:t>Center </a:t>
            </a:r>
            <a:r>
              <a:rPr lang="tr-TR" sz="2000" dirty="0"/>
              <a:t>obliged to  </a:t>
            </a:r>
            <a:r>
              <a:rPr lang="en-US" sz="2000" dirty="0"/>
              <a:t>seafood</a:t>
            </a:r>
            <a:r>
              <a:rPr lang="tr-TR" sz="2000" dirty="0"/>
              <a:t> </a:t>
            </a:r>
            <a:r>
              <a:rPr lang="en-US" sz="2000" dirty="0"/>
              <a:t>producers </a:t>
            </a:r>
            <a:r>
              <a:rPr lang="tr-TR" sz="2000" dirty="0"/>
              <a:t>in </a:t>
            </a:r>
            <a:r>
              <a:rPr lang="en-US" sz="2000" b="1" dirty="0"/>
              <a:t>Vietnam</a:t>
            </a:r>
            <a:r>
              <a:rPr lang="en-US" sz="2000" dirty="0"/>
              <a:t> complying with the new</a:t>
            </a:r>
            <a:r>
              <a:rPr lang="tr-TR" sz="2000" dirty="0"/>
              <a:t> standard.</a:t>
            </a:r>
          </a:p>
          <a:p>
            <a:pPr marL="355600" indent="-260350">
              <a:defRPr/>
            </a:pPr>
            <a:r>
              <a:rPr lang="en-US" sz="2000" dirty="0"/>
              <a:t>•</a:t>
            </a:r>
            <a:r>
              <a:rPr lang="tr-TR" sz="2000" dirty="0"/>
              <a:t>   I</a:t>
            </a:r>
            <a:r>
              <a:rPr lang="en-US" sz="2000" dirty="0" err="1"/>
              <a:t>mpact</a:t>
            </a:r>
            <a:r>
              <a:rPr lang="en-US" sz="2000" dirty="0"/>
              <a:t> of this regulation would cut</a:t>
            </a:r>
            <a:r>
              <a:rPr lang="tr-TR" sz="2000" dirty="0"/>
              <a:t> </a:t>
            </a:r>
            <a:r>
              <a:rPr lang="en-US" sz="2000" dirty="0"/>
              <a:t>African exports of nuts, cereals, and</a:t>
            </a:r>
            <a:r>
              <a:rPr lang="tr-TR" sz="2000" dirty="0"/>
              <a:t> </a:t>
            </a:r>
            <a:r>
              <a:rPr lang="en-US" sz="2000" dirty="0"/>
              <a:t>dried fruits products by 64% or</a:t>
            </a:r>
            <a:r>
              <a:rPr lang="tr-TR" sz="2000" dirty="0"/>
              <a:t>    </a:t>
            </a:r>
            <a:r>
              <a:rPr lang="en-US" sz="2000" dirty="0"/>
              <a:t> </a:t>
            </a:r>
            <a:r>
              <a:rPr lang="tr-TR" sz="2000" dirty="0" smtClean="0"/>
              <a:t>   </a:t>
            </a:r>
            <a:r>
              <a:rPr lang="en-US" sz="2000" b="1" dirty="0" smtClean="0"/>
              <a:t>US</a:t>
            </a:r>
            <a:r>
              <a:rPr lang="en-US" sz="2000" b="1" dirty="0"/>
              <a:t>$</a:t>
            </a:r>
            <a:r>
              <a:rPr lang="tr-TR" sz="2000" b="1" dirty="0"/>
              <a:t> </a:t>
            </a:r>
            <a:r>
              <a:rPr lang="en-US" sz="2000" b="1" dirty="0"/>
              <a:t>670 </a:t>
            </a:r>
            <a:r>
              <a:rPr lang="tr-TR" sz="2000" b="1" dirty="0"/>
              <a:t>M</a:t>
            </a:r>
            <a:r>
              <a:rPr lang="en-US" sz="2000" b="1" dirty="0"/>
              <a:t>, </a:t>
            </a:r>
            <a:endParaRPr lang="tr-TR" sz="2000" b="1" dirty="0"/>
          </a:p>
          <a:p>
            <a:pPr>
              <a:defRPr/>
            </a:pPr>
            <a:endParaRPr lang="tr-TR" dirty="0"/>
          </a:p>
          <a:p>
            <a:pPr>
              <a:defRPr/>
            </a:pPr>
            <a:r>
              <a:rPr lang="tr-TR" sz="2400" b="1" dirty="0">
                <a:solidFill>
                  <a:srgbClr val="FF0000"/>
                </a:solidFill>
              </a:rPr>
              <a:t>Without precise and traceable measurement, how they can export their products ?</a:t>
            </a:r>
            <a:endParaRPr lang="en-US" sz="2400" b="1" dirty="0">
              <a:solidFill>
                <a:srgbClr val="FF0000"/>
              </a:solidFill>
            </a:endParaRPr>
          </a:p>
        </p:txBody>
      </p:sp>
      <p:pic>
        <p:nvPicPr>
          <p:cNvPr id="17411" name="Picture 4" descr="https://encrypted-tbn2.gstatic.com/images?q=tbn:ANd9GcTuiBN2Q3ny7kGCgDTLowTjqNmU071NTnqq1rrd4V1UkR9xhOGRy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1013" y="3857625"/>
            <a:ext cx="2098675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6" descr="https://encrypted-tbn3.gstatic.com/images?q=tbn:ANd9GcSJ9ISKSGtsCNjpXYMlNwE0EctXS1Nawt_nT2pino9G2QNiEAu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6563" y="928688"/>
            <a:ext cx="21336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8" descr="https://encrypted-tbn3.gstatic.com/images?q=tbn:ANd9GcQD0vGSfaDkpCNqBADEYuct-BLOUz8xau4Drq-YPTuJZgXl-FZhp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86563" y="5451475"/>
            <a:ext cx="2132012" cy="140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12" descr="https://encrypted-tbn2.gstatic.com/images?q=tbn:ANd9GcRad5Mm-MQ_PJdX9BzHG_q4BomjFKQU7NyBxwPTzL4FJ4RlTkt_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86563" y="2428875"/>
            <a:ext cx="21463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5" name="1 Başlık"/>
          <p:cNvSpPr>
            <a:spLocks noGrp="1"/>
          </p:cNvSpPr>
          <p:nvPr>
            <p:ph type="title"/>
          </p:nvPr>
        </p:nvSpPr>
        <p:spPr>
          <a:xfrm>
            <a:off x="252413" y="0"/>
            <a:ext cx="7777162" cy="706438"/>
          </a:xfrm>
        </p:spPr>
        <p:txBody>
          <a:bodyPr/>
          <a:lstStyle/>
          <a:p>
            <a:r>
              <a:rPr lang="tr-TR" b="0" smtClean="0">
                <a:latin typeface="Futura Bk BT"/>
              </a:rPr>
              <a:t>Metrology Impact to Economy</a:t>
            </a:r>
            <a:endParaRPr lang="en-US" b="0" smtClean="0">
              <a:latin typeface="Futura Bk BT"/>
            </a:endParaRPr>
          </a:p>
        </p:txBody>
      </p:sp>
      <p:sp>
        <p:nvSpPr>
          <p:cNvPr id="17416" name="Rectangle 7"/>
          <p:cNvSpPr>
            <a:spLocks noChangeArrowheads="1"/>
          </p:cNvSpPr>
          <p:nvPr/>
        </p:nvSpPr>
        <p:spPr bwMode="auto">
          <a:xfrm>
            <a:off x="285750" y="6488113"/>
            <a:ext cx="223520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1600" i="1"/>
              <a:t>www.bobstandards.bw</a:t>
            </a: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2 Dikdörtgen"/>
          <p:cNvSpPr>
            <a:spLocks noChangeArrowheads="1"/>
          </p:cNvSpPr>
          <p:nvPr/>
        </p:nvSpPr>
        <p:spPr bwMode="auto">
          <a:xfrm>
            <a:off x="571500" y="928688"/>
            <a:ext cx="5715000" cy="463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900"/>
              </a:spcBef>
            </a:pPr>
            <a:r>
              <a:rPr lang="tr-TR" sz="2200" b="1"/>
              <a:t>EXAMPLES – NORTH SEA OIL</a:t>
            </a:r>
          </a:p>
          <a:p>
            <a:pPr>
              <a:spcBef>
                <a:spcPts val="900"/>
              </a:spcBef>
            </a:pPr>
            <a:endParaRPr lang="tr-TR" sz="800" b="1"/>
          </a:p>
          <a:p>
            <a:pPr>
              <a:spcBef>
                <a:spcPts val="900"/>
              </a:spcBef>
            </a:pPr>
            <a:r>
              <a:rPr lang="tr-TR" sz="2200" b="1"/>
              <a:t>THE MEASUREMENT PROBLEM</a:t>
            </a:r>
          </a:p>
          <a:p>
            <a:pPr>
              <a:spcBef>
                <a:spcPts val="900"/>
              </a:spcBef>
            </a:pPr>
            <a:r>
              <a:rPr lang="en-US" sz="2200"/>
              <a:t>The accuracy of the measurement of </a:t>
            </a:r>
            <a:r>
              <a:rPr lang="en-US" sz="2200" b="1"/>
              <a:t>water content in crude oil</a:t>
            </a:r>
            <a:r>
              <a:rPr lang="tr-TR" sz="2200" b="1"/>
              <a:t> </a:t>
            </a:r>
            <a:r>
              <a:rPr lang="en-US" sz="2200"/>
              <a:t>is critical for the customers as well as for the oil company.</a:t>
            </a:r>
          </a:p>
          <a:p>
            <a:pPr>
              <a:spcBef>
                <a:spcPts val="900"/>
              </a:spcBef>
            </a:pPr>
            <a:r>
              <a:rPr lang="tr-TR" sz="2200" b="1"/>
              <a:t>THE ECONOMIC IMPACT</a:t>
            </a:r>
          </a:p>
          <a:p>
            <a:pPr>
              <a:spcBef>
                <a:spcPts val="900"/>
              </a:spcBef>
            </a:pPr>
            <a:r>
              <a:rPr lang="en-US" sz="2200"/>
              <a:t>One oil company has estimated that in a single North Sea</a:t>
            </a:r>
            <a:r>
              <a:rPr lang="tr-TR" sz="2200"/>
              <a:t> </a:t>
            </a:r>
            <a:r>
              <a:rPr lang="en-US" sz="2200"/>
              <a:t>pipeline an over</a:t>
            </a:r>
            <a:r>
              <a:rPr lang="tr-TR" sz="2200"/>
              <a:t> </a:t>
            </a:r>
            <a:r>
              <a:rPr lang="en-US" sz="2200"/>
              <a:t>estimation of </a:t>
            </a:r>
            <a:r>
              <a:rPr lang="en-US" sz="2200" b="1"/>
              <a:t>0,5%</a:t>
            </a:r>
            <a:r>
              <a:rPr lang="en-US" sz="2200"/>
              <a:t> in water content could</a:t>
            </a:r>
            <a:r>
              <a:rPr lang="tr-TR" sz="2200"/>
              <a:t> </a:t>
            </a:r>
            <a:r>
              <a:rPr lang="en-US" sz="2200"/>
              <a:t>represent an </a:t>
            </a:r>
            <a:r>
              <a:rPr lang="en-US" sz="2200" b="1"/>
              <a:t>undetected annual loss </a:t>
            </a:r>
            <a:r>
              <a:rPr lang="en-US" sz="2200"/>
              <a:t>of more than </a:t>
            </a:r>
            <a:r>
              <a:rPr lang="en-US" sz="2200" b="1"/>
              <a:t>US$ 3,5</a:t>
            </a:r>
            <a:r>
              <a:rPr lang="tr-TR" sz="2200" b="1"/>
              <a:t> million</a:t>
            </a:r>
            <a:r>
              <a:rPr lang="tr-TR" sz="2200"/>
              <a:t>.</a:t>
            </a:r>
          </a:p>
        </p:txBody>
      </p:sp>
      <p:pic>
        <p:nvPicPr>
          <p:cNvPr id="18435" name="Picture 2" descr="https://encrypted-tbn1.gstatic.com/images?q=tbn:ANd9GcRcmwWZ7bLvxkgNglhzVuiBM9QViJypP-Be7NhFrsg35E2q93hd0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29438" y="928688"/>
            <a:ext cx="2214562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4" descr="https://encrypted-tbn3.gstatic.com/images?q=tbn:ANd9GcR8EKK_mnYsdrjIv6GrVuFDbnDdzSheVqkrL-KAhdnvP48t-HDG1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2600" y="5214938"/>
            <a:ext cx="2311400" cy="164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6" descr="https://encrypted-tbn1.gstatic.com/images?q=tbn:ANd9GcSLuBHVQ2IbzralYNy8wQVTKlHngZlGPWuO0YVRGEQ0Q5WNbyC6Kw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86563" y="3143250"/>
            <a:ext cx="2357437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8" name="1 Başlık"/>
          <p:cNvSpPr>
            <a:spLocks noGrp="1"/>
          </p:cNvSpPr>
          <p:nvPr>
            <p:ph type="title"/>
          </p:nvPr>
        </p:nvSpPr>
        <p:spPr>
          <a:xfrm>
            <a:off x="252413" y="0"/>
            <a:ext cx="7777162" cy="706438"/>
          </a:xfrm>
        </p:spPr>
        <p:txBody>
          <a:bodyPr/>
          <a:lstStyle/>
          <a:p>
            <a:r>
              <a:rPr lang="tr-TR" b="0" smtClean="0">
                <a:latin typeface="Futura Bk BT"/>
              </a:rPr>
              <a:t>Metrology Impact to Economy</a:t>
            </a:r>
            <a:endParaRPr lang="en-US" b="0" smtClean="0">
              <a:latin typeface="Futura Bk BT"/>
            </a:endParaRPr>
          </a:p>
        </p:txBody>
      </p:sp>
      <p:sp>
        <p:nvSpPr>
          <p:cNvPr id="18439" name="Rectangle 6"/>
          <p:cNvSpPr>
            <a:spLocks noChangeArrowheads="1"/>
          </p:cNvSpPr>
          <p:nvPr/>
        </p:nvSpPr>
        <p:spPr bwMode="auto">
          <a:xfrm>
            <a:off x="285750" y="6286500"/>
            <a:ext cx="271462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1600" i="1"/>
              <a:t>www.bobstandards.bw</a:t>
            </a: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450013"/>
            <a:ext cx="7239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3 Dikdörtgen"/>
          <p:cNvSpPr>
            <a:spLocks noChangeArrowheads="1"/>
          </p:cNvSpPr>
          <p:nvPr/>
        </p:nvSpPr>
        <p:spPr bwMode="auto">
          <a:xfrm>
            <a:off x="500063" y="785813"/>
            <a:ext cx="8429625" cy="5100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58775" indent="-87313">
              <a:lnSpc>
                <a:spcPct val="150000"/>
              </a:lnSpc>
              <a:spcBef>
                <a:spcPts val="900"/>
              </a:spcBef>
              <a:buClr>
                <a:srgbClr val="FF0000"/>
              </a:buClr>
              <a:buFont typeface="Arial" pitchFamily="34" charset="0"/>
              <a:buChar char="•"/>
              <a:tabLst>
                <a:tab pos="358775" algn="l"/>
              </a:tabLst>
            </a:pPr>
            <a:r>
              <a:rPr lang="tr-TR" sz="2800" b="1"/>
              <a:t>  </a:t>
            </a:r>
            <a:r>
              <a:rPr lang="tr-TR" sz="2400"/>
              <a:t>Health and safety</a:t>
            </a:r>
          </a:p>
          <a:p>
            <a:pPr marL="358775" indent="-87313">
              <a:spcBef>
                <a:spcPts val="900"/>
              </a:spcBef>
              <a:buClr>
                <a:srgbClr val="FF0000"/>
              </a:buClr>
              <a:buFont typeface="Arial" pitchFamily="34" charset="0"/>
              <a:buChar char="•"/>
              <a:tabLst>
                <a:tab pos="358775" algn="l"/>
              </a:tabLst>
            </a:pPr>
            <a:r>
              <a:rPr lang="tr-TR" sz="2400"/>
              <a:t>  Environment</a:t>
            </a:r>
          </a:p>
          <a:p>
            <a:pPr marL="358775" indent="-87313">
              <a:spcBef>
                <a:spcPts val="900"/>
              </a:spcBef>
              <a:buClr>
                <a:srgbClr val="FF0000"/>
              </a:buClr>
              <a:buFont typeface="Arial" pitchFamily="34" charset="0"/>
              <a:buChar char="•"/>
              <a:tabLst>
                <a:tab pos="358775" algn="l"/>
              </a:tabLst>
            </a:pPr>
            <a:r>
              <a:rPr lang="tr-TR" sz="2400"/>
              <a:t>  Market reliability</a:t>
            </a:r>
          </a:p>
          <a:p>
            <a:pPr marL="358775" indent="-87313">
              <a:spcBef>
                <a:spcPts val="900"/>
              </a:spcBef>
              <a:buClr>
                <a:srgbClr val="FF0000"/>
              </a:buClr>
              <a:buFont typeface="Arial" pitchFamily="34" charset="0"/>
              <a:buChar char="•"/>
              <a:tabLst>
                <a:tab pos="358775" algn="l"/>
              </a:tabLst>
            </a:pPr>
            <a:r>
              <a:rPr lang="tr-TR" sz="2400"/>
              <a:t>  </a:t>
            </a:r>
            <a:r>
              <a:rPr lang="en-US" sz="2400"/>
              <a:t>Climate change and atmospheric pollution</a:t>
            </a:r>
            <a:endParaRPr lang="tr-TR" sz="2400"/>
          </a:p>
          <a:p>
            <a:pPr marL="358775" indent="-87313">
              <a:spcBef>
                <a:spcPts val="900"/>
              </a:spcBef>
              <a:buClr>
                <a:srgbClr val="FF0000"/>
              </a:buClr>
              <a:buFont typeface="Arial" pitchFamily="34" charset="0"/>
              <a:buChar char="•"/>
              <a:tabLst>
                <a:tab pos="358775" algn="l"/>
              </a:tabLst>
            </a:pPr>
            <a:r>
              <a:rPr lang="tr-TR" sz="2400"/>
              <a:t>  </a:t>
            </a:r>
            <a:r>
              <a:rPr lang="en-US" sz="2400"/>
              <a:t>Medicine and clinical chemistry</a:t>
            </a:r>
            <a:endParaRPr lang="tr-TR" sz="2400"/>
          </a:p>
          <a:p>
            <a:pPr marL="358775" indent="-87313">
              <a:spcBef>
                <a:spcPts val="900"/>
              </a:spcBef>
              <a:buClr>
                <a:srgbClr val="FF0000"/>
              </a:buClr>
              <a:buFont typeface="Arial" pitchFamily="34" charset="0"/>
              <a:buChar char="•"/>
              <a:tabLst>
                <a:tab pos="358775" algn="l"/>
              </a:tabLst>
            </a:pPr>
            <a:r>
              <a:rPr lang="tr-TR" sz="2400"/>
              <a:t>  Food safety</a:t>
            </a:r>
          </a:p>
          <a:p>
            <a:pPr marL="358775" indent="-87313">
              <a:spcBef>
                <a:spcPts val="900"/>
              </a:spcBef>
              <a:buClr>
                <a:srgbClr val="FF0000"/>
              </a:buClr>
              <a:buFont typeface="Arial" pitchFamily="34" charset="0"/>
              <a:buChar char="•"/>
              <a:tabLst>
                <a:tab pos="358775" algn="l"/>
              </a:tabLst>
            </a:pPr>
            <a:r>
              <a:rPr lang="tr-TR" sz="2400"/>
              <a:t>  Anti-doping control</a:t>
            </a:r>
          </a:p>
          <a:p>
            <a:pPr marL="358775" indent="-87313">
              <a:spcBef>
                <a:spcPts val="900"/>
              </a:spcBef>
              <a:buClr>
                <a:srgbClr val="FF0000"/>
              </a:buClr>
              <a:buFont typeface="Arial" pitchFamily="34" charset="0"/>
              <a:buChar char="•"/>
              <a:tabLst>
                <a:tab pos="358775" algn="l"/>
              </a:tabLst>
            </a:pPr>
            <a:r>
              <a:rPr lang="tr-TR" sz="2400"/>
              <a:t>  Forensic activities </a:t>
            </a:r>
          </a:p>
          <a:p>
            <a:pPr marL="358775" indent="-87313">
              <a:spcBef>
                <a:spcPts val="900"/>
              </a:spcBef>
              <a:buClr>
                <a:srgbClr val="FF0000"/>
              </a:buClr>
              <a:buFont typeface="Arial" pitchFamily="34" charset="0"/>
              <a:buChar char="•"/>
              <a:tabLst>
                <a:tab pos="358775" algn="l"/>
              </a:tabLst>
            </a:pPr>
            <a:r>
              <a:rPr lang="tr-TR" sz="2400"/>
              <a:t>  Pharmaceutical</a:t>
            </a:r>
          </a:p>
          <a:p>
            <a:pPr marL="358775" indent="-87313">
              <a:spcBef>
                <a:spcPts val="900"/>
              </a:spcBef>
              <a:buClr>
                <a:srgbClr val="FF0000"/>
              </a:buClr>
              <a:buFont typeface="Arial" pitchFamily="34" charset="0"/>
              <a:buChar char="•"/>
              <a:tabLst>
                <a:tab pos="358775" algn="l"/>
              </a:tabLst>
            </a:pPr>
            <a:r>
              <a:rPr lang="tr-TR" sz="2400"/>
              <a:t>  Defense</a:t>
            </a:r>
          </a:p>
        </p:txBody>
      </p:sp>
      <p:sp>
        <p:nvSpPr>
          <p:cNvPr id="19460" name="1 Başlık"/>
          <p:cNvSpPr>
            <a:spLocks noGrp="1"/>
          </p:cNvSpPr>
          <p:nvPr>
            <p:ph type="title"/>
          </p:nvPr>
        </p:nvSpPr>
        <p:spPr>
          <a:xfrm>
            <a:off x="252413" y="0"/>
            <a:ext cx="7777162" cy="706438"/>
          </a:xfrm>
        </p:spPr>
        <p:txBody>
          <a:bodyPr/>
          <a:lstStyle/>
          <a:p>
            <a:r>
              <a:rPr lang="tr-TR" b="0" smtClean="0">
                <a:latin typeface="Futura Bk BT"/>
              </a:rPr>
              <a:t>Metrology Impact to Quality of Life</a:t>
            </a:r>
            <a:endParaRPr lang="en-US" b="0" smtClean="0">
              <a:latin typeface="Futura Bk BT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94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94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945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252413" y="0"/>
            <a:ext cx="7777162" cy="706438"/>
          </a:xfrm>
        </p:spPr>
        <p:txBody>
          <a:bodyPr/>
          <a:lstStyle/>
          <a:p>
            <a:r>
              <a:rPr lang="en-US" b="0" smtClean="0">
                <a:latin typeface="Futura Bk BT"/>
              </a:rPr>
              <a:t>Contents</a:t>
            </a:r>
          </a:p>
        </p:txBody>
      </p:sp>
      <p:graphicFrame>
        <p:nvGraphicFramePr>
          <p:cNvPr id="9" name="8 İçerik Yer Tutucusu"/>
          <p:cNvGraphicFramePr>
            <a:graphicFrameLocks noGrp="1"/>
          </p:cNvGraphicFramePr>
          <p:nvPr>
            <p:ph idx="1"/>
          </p:nvPr>
        </p:nvGraphicFramePr>
        <p:xfrm>
          <a:off x="357158" y="1571612"/>
          <a:ext cx="7962056" cy="39847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5 Dikdörtgen"/>
          <p:cNvSpPr/>
          <p:nvPr/>
        </p:nvSpPr>
        <p:spPr>
          <a:xfrm>
            <a:off x="323528" y="908720"/>
            <a:ext cx="66784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err="1" smtClean="0"/>
              <a:t>Cholesterol</a:t>
            </a:r>
            <a:r>
              <a:rPr lang="tr-TR" sz="2400" b="1" dirty="0" smtClean="0"/>
              <a:t> </a:t>
            </a:r>
            <a:r>
              <a:rPr lang="tr-TR" sz="2400" b="1" dirty="0" err="1" smtClean="0"/>
              <a:t>SRMs</a:t>
            </a:r>
            <a:r>
              <a:rPr lang="tr-TR" sz="2400" b="1" dirty="0" smtClean="0"/>
              <a:t> </a:t>
            </a:r>
          </a:p>
          <a:p>
            <a:r>
              <a:rPr lang="tr-TR" sz="2400" b="1" dirty="0" smtClean="0"/>
              <a:t>An </a:t>
            </a:r>
            <a:r>
              <a:rPr lang="tr-TR" sz="2400" b="1" dirty="0" err="1" smtClean="0"/>
              <a:t>Economic</a:t>
            </a:r>
            <a:r>
              <a:rPr lang="tr-TR" sz="2400" b="1" dirty="0" smtClean="0"/>
              <a:t> </a:t>
            </a:r>
            <a:r>
              <a:rPr lang="tr-TR" sz="2400" b="1" dirty="0" err="1" smtClean="0"/>
              <a:t>Impact</a:t>
            </a:r>
            <a:r>
              <a:rPr lang="tr-TR" sz="2400" b="1" dirty="0" smtClean="0"/>
              <a:t> </a:t>
            </a:r>
            <a:r>
              <a:rPr lang="tr-TR" sz="2400" b="1" dirty="0" err="1" smtClean="0"/>
              <a:t>Study</a:t>
            </a:r>
            <a:r>
              <a:rPr lang="tr-TR" sz="2400" b="1" dirty="0" smtClean="0"/>
              <a:t> </a:t>
            </a:r>
            <a:endParaRPr lang="tr-TR" sz="2400" dirty="0"/>
          </a:p>
        </p:txBody>
      </p:sp>
      <p:sp>
        <p:nvSpPr>
          <p:cNvPr id="3" name="6 Dikdörtgen"/>
          <p:cNvSpPr/>
          <p:nvPr/>
        </p:nvSpPr>
        <p:spPr>
          <a:xfrm>
            <a:off x="214282" y="2887682"/>
            <a:ext cx="622992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tr-TR" sz="2000" dirty="0" smtClean="0"/>
          </a:p>
          <a:p>
            <a:endParaRPr lang="tr-TR" sz="2000" dirty="0" smtClean="0"/>
          </a:p>
          <a:p>
            <a:r>
              <a:rPr lang="tr-TR" sz="2000" b="1" i="1" dirty="0" err="1" smtClean="0"/>
              <a:t>Title</a:t>
            </a:r>
            <a:r>
              <a:rPr lang="tr-TR" sz="2000" i="1" dirty="0" smtClean="0"/>
              <a:t>:</a:t>
            </a:r>
            <a:r>
              <a:rPr lang="tr-TR" sz="2000" i="1" dirty="0" err="1" smtClean="0"/>
              <a:t>SRMsfor</a:t>
            </a:r>
            <a:r>
              <a:rPr lang="tr-TR" sz="2000" i="1" dirty="0" smtClean="0"/>
              <a:t> </a:t>
            </a:r>
            <a:r>
              <a:rPr lang="tr-TR" sz="2000" i="1" dirty="0" err="1" smtClean="0"/>
              <a:t>Cholesterol</a:t>
            </a:r>
            <a:r>
              <a:rPr lang="tr-TR" sz="2000" i="1" dirty="0" smtClean="0"/>
              <a:t> </a:t>
            </a:r>
            <a:r>
              <a:rPr lang="tr-TR" sz="2000" i="1" dirty="0" err="1" smtClean="0"/>
              <a:t>Measurements</a:t>
            </a:r>
            <a:endParaRPr lang="tr-TR" sz="2000" i="1" dirty="0" smtClean="0"/>
          </a:p>
          <a:p>
            <a:r>
              <a:rPr lang="tr-TR" sz="2000" i="1" dirty="0" err="1" smtClean="0"/>
              <a:t>Products</a:t>
            </a:r>
            <a:r>
              <a:rPr lang="tr-TR" sz="2000" i="1" dirty="0" smtClean="0"/>
              <a:t>:NIST SRMs911, 909, 1951,1952</a:t>
            </a:r>
          </a:p>
          <a:p>
            <a:r>
              <a:rPr lang="tr-TR" sz="2000" b="1" i="1" dirty="0" err="1" smtClean="0"/>
              <a:t>Users</a:t>
            </a:r>
            <a:r>
              <a:rPr lang="tr-TR" sz="2000" b="1" i="1" dirty="0" smtClean="0"/>
              <a:t> </a:t>
            </a:r>
            <a:r>
              <a:rPr lang="tr-TR" sz="2000" b="1" i="1" dirty="0" err="1" smtClean="0"/>
              <a:t>Impacted</a:t>
            </a:r>
            <a:r>
              <a:rPr lang="tr-TR" sz="2000" b="1" i="1" dirty="0" smtClean="0"/>
              <a:t>:</a:t>
            </a:r>
          </a:p>
          <a:p>
            <a:r>
              <a:rPr lang="tr-TR" sz="2000" dirty="0" smtClean="0"/>
              <a:t>•</a:t>
            </a:r>
            <a:r>
              <a:rPr lang="tr-TR" sz="2000" dirty="0" err="1" smtClean="0"/>
              <a:t>Instrument</a:t>
            </a:r>
            <a:r>
              <a:rPr lang="tr-TR" sz="2000" dirty="0" smtClean="0"/>
              <a:t> </a:t>
            </a:r>
            <a:r>
              <a:rPr lang="tr-TR" sz="2000" dirty="0" err="1" smtClean="0"/>
              <a:t>and</a:t>
            </a:r>
            <a:r>
              <a:rPr lang="tr-TR" sz="2000" dirty="0" smtClean="0"/>
              <a:t> </a:t>
            </a:r>
            <a:r>
              <a:rPr lang="tr-TR" sz="2000" dirty="0" err="1" smtClean="0"/>
              <a:t>reagent</a:t>
            </a:r>
            <a:r>
              <a:rPr lang="tr-TR" sz="2000" dirty="0" smtClean="0"/>
              <a:t> </a:t>
            </a:r>
            <a:r>
              <a:rPr lang="tr-TR" sz="2000" dirty="0" err="1" smtClean="0"/>
              <a:t>manufacturers</a:t>
            </a:r>
            <a:endParaRPr lang="tr-TR" sz="2000" dirty="0" smtClean="0"/>
          </a:p>
          <a:p>
            <a:r>
              <a:rPr lang="tr-TR" sz="2000" dirty="0" smtClean="0"/>
              <a:t>•Network </a:t>
            </a:r>
            <a:r>
              <a:rPr lang="tr-TR" sz="2000" dirty="0" err="1" smtClean="0"/>
              <a:t>laboratories</a:t>
            </a:r>
            <a:endParaRPr lang="tr-TR" sz="2000" dirty="0" smtClean="0"/>
          </a:p>
          <a:p>
            <a:r>
              <a:rPr lang="tr-TR" sz="2000" dirty="0" smtClean="0"/>
              <a:t>•</a:t>
            </a:r>
            <a:r>
              <a:rPr lang="tr-TR" sz="2000" dirty="0" err="1" smtClean="0"/>
              <a:t>Clinical</a:t>
            </a:r>
            <a:r>
              <a:rPr lang="tr-TR" sz="2000" dirty="0" smtClean="0"/>
              <a:t> </a:t>
            </a:r>
            <a:r>
              <a:rPr lang="tr-TR" sz="2000" dirty="0" err="1" smtClean="0"/>
              <a:t>labs</a:t>
            </a:r>
            <a:r>
              <a:rPr lang="tr-TR" sz="2000" dirty="0" smtClean="0"/>
              <a:t> </a:t>
            </a:r>
            <a:r>
              <a:rPr lang="tr-TR" sz="2000" dirty="0" err="1" smtClean="0"/>
              <a:t>and</a:t>
            </a:r>
            <a:r>
              <a:rPr lang="tr-TR" sz="2000" dirty="0" smtClean="0"/>
              <a:t> </a:t>
            </a:r>
            <a:r>
              <a:rPr lang="tr-TR" sz="2000" dirty="0" err="1" smtClean="0"/>
              <a:t>hospitals</a:t>
            </a:r>
            <a:endParaRPr lang="tr-TR" sz="2000" dirty="0" smtClean="0"/>
          </a:p>
          <a:p>
            <a:endParaRPr lang="tr-TR" sz="1050" dirty="0" smtClean="0"/>
          </a:p>
          <a:p>
            <a:r>
              <a:rPr lang="tr-TR" sz="2000" b="1" i="1" dirty="0" err="1" smtClean="0"/>
              <a:t>Results</a:t>
            </a:r>
            <a:r>
              <a:rPr lang="tr-TR" sz="2000" b="1" i="1" dirty="0" smtClean="0"/>
              <a:t>:</a:t>
            </a:r>
          </a:p>
          <a:p>
            <a:r>
              <a:rPr lang="tr-TR" sz="2000" dirty="0" smtClean="0"/>
              <a:t>–</a:t>
            </a:r>
            <a:r>
              <a:rPr lang="tr-TR" sz="2000" dirty="0" err="1" smtClean="0"/>
              <a:t>Social</a:t>
            </a:r>
            <a:r>
              <a:rPr lang="tr-TR" sz="2000" dirty="0" smtClean="0"/>
              <a:t> Rate of Return154%</a:t>
            </a:r>
          </a:p>
          <a:p>
            <a:r>
              <a:rPr lang="tr-TR" sz="2000" dirty="0" smtClean="0"/>
              <a:t>–Benefit to Cost Ratio   4.5:1</a:t>
            </a:r>
          </a:p>
          <a:p>
            <a:r>
              <a:rPr lang="tr-TR" sz="2000" dirty="0" smtClean="0"/>
              <a:t>–Net Present Value   $3.5 M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1785926"/>
            <a:ext cx="2448272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834497"/>
            <a:ext cx="4143372" cy="5952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1 Başlık"/>
          <p:cNvSpPr txBox="1">
            <a:spLocks/>
          </p:cNvSpPr>
          <p:nvPr/>
        </p:nvSpPr>
        <p:spPr>
          <a:xfrm>
            <a:off x="0" y="214290"/>
            <a:ext cx="8001024" cy="511629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tr-TR" sz="2600" b="1" kern="0" dirty="0" smtClean="0">
                <a:solidFill>
                  <a:schemeClr val="bg1"/>
                </a:solidFill>
                <a:latin typeface="Arial Black" pitchFamily="34" charset="0"/>
                <a:ea typeface="+mj-ea"/>
                <a:cs typeface="+mj-cs"/>
              </a:rPr>
              <a:t>METROLOGY</a:t>
            </a:r>
            <a:r>
              <a:rPr kumimoji="0" lang="tr-TR" sz="2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  <a:t> IMPACT in QUALITY OF LIFE </a:t>
            </a:r>
            <a:endParaRPr kumimoji="0" lang="tr-TR" sz="26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Black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Başlık"/>
          <p:cNvSpPr>
            <a:spLocks noGrp="1"/>
          </p:cNvSpPr>
          <p:nvPr>
            <p:ph type="title"/>
          </p:nvPr>
        </p:nvSpPr>
        <p:spPr>
          <a:xfrm>
            <a:off x="252413" y="0"/>
            <a:ext cx="7777162" cy="706438"/>
          </a:xfrm>
        </p:spPr>
        <p:txBody>
          <a:bodyPr/>
          <a:lstStyle/>
          <a:p>
            <a:r>
              <a:rPr lang="tr-TR" b="0" smtClean="0">
                <a:latin typeface="Futura Bk BT"/>
              </a:rPr>
              <a:t>Metrology Impact to Quality of Life</a:t>
            </a:r>
            <a:endParaRPr lang="en-US" b="0" smtClean="0">
              <a:latin typeface="Futura Bk BT"/>
            </a:endParaRPr>
          </a:p>
        </p:txBody>
      </p:sp>
      <p:sp>
        <p:nvSpPr>
          <p:cNvPr id="20483" name="4 Dikdörtgen"/>
          <p:cNvSpPr>
            <a:spLocks noChangeArrowheads="1"/>
          </p:cNvSpPr>
          <p:nvPr/>
        </p:nvSpPr>
        <p:spPr bwMode="auto">
          <a:xfrm>
            <a:off x="642938" y="785813"/>
            <a:ext cx="7958137" cy="370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600"/>
              </a:spcBef>
            </a:pPr>
            <a:r>
              <a:rPr lang="tr-TR" sz="2000" b="1">
                <a:solidFill>
                  <a:srgbClr val="000099"/>
                </a:solidFill>
              </a:rPr>
              <a:t>EXAMPLES – CHILEAN GRAPES</a:t>
            </a:r>
          </a:p>
          <a:p>
            <a:pPr>
              <a:spcBef>
                <a:spcPts val="600"/>
              </a:spcBef>
            </a:pPr>
            <a:r>
              <a:rPr lang="tr-TR" sz="2000" b="1"/>
              <a:t>THE MEASUREMENT PROBLEM</a:t>
            </a:r>
          </a:p>
          <a:p>
            <a:pPr>
              <a:spcBef>
                <a:spcPts val="600"/>
              </a:spcBef>
            </a:pPr>
            <a:r>
              <a:rPr lang="en-US" sz="2000"/>
              <a:t>Traces of </a:t>
            </a:r>
            <a:r>
              <a:rPr lang="en-US" sz="2000" b="1"/>
              <a:t>cyanide</a:t>
            </a:r>
            <a:r>
              <a:rPr lang="en-US" sz="2000"/>
              <a:t> were detected in </a:t>
            </a:r>
            <a:r>
              <a:rPr lang="en-US" sz="2000" b="1"/>
              <a:t>Chilean grapes </a:t>
            </a:r>
            <a:r>
              <a:rPr lang="en-US" sz="2000"/>
              <a:t>imported</a:t>
            </a:r>
            <a:r>
              <a:rPr lang="tr-TR" sz="2000"/>
              <a:t> </a:t>
            </a:r>
            <a:r>
              <a:rPr lang="en-US" sz="2000"/>
              <a:t>into the US in 1991.</a:t>
            </a:r>
            <a:r>
              <a:rPr lang="tr-TR" sz="2000"/>
              <a:t> </a:t>
            </a:r>
            <a:r>
              <a:rPr lang="en-US" sz="2000"/>
              <a:t> All grape imports from Chile were barred</a:t>
            </a:r>
            <a:r>
              <a:rPr lang="tr-TR" sz="2000"/>
              <a:t> with immediate effect.</a:t>
            </a:r>
          </a:p>
          <a:p>
            <a:pPr>
              <a:spcBef>
                <a:spcPts val="600"/>
              </a:spcBef>
            </a:pPr>
            <a:r>
              <a:rPr lang="en-US" sz="2000"/>
              <a:t>A subsequent investigation revealed that the </a:t>
            </a:r>
            <a:r>
              <a:rPr lang="en-US" sz="2000" b="1"/>
              <a:t>cyanide</a:t>
            </a:r>
            <a:r>
              <a:rPr lang="tr-TR" sz="2000" b="1"/>
              <a:t> </a:t>
            </a:r>
            <a:r>
              <a:rPr lang="en-US" sz="2000" b="1"/>
              <a:t>contamination </a:t>
            </a:r>
            <a:r>
              <a:rPr lang="en-US" sz="2000"/>
              <a:t>had occured in the test laboratory and was not</a:t>
            </a:r>
            <a:r>
              <a:rPr lang="tr-TR" sz="2000"/>
              <a:t> present in the grapes</a:t>
            </a:r>
          </a:p>
          <a:p>
            <a:pPr>
              <a:spcBef>
                <a:spcPts val="600"/>
              </a:spcBef>
            </a:pPr>
            <a:endParaRPr lang="tr-TR" sz="500" b="1"/>
          </a:p>
          <a:p>
            <a:pPr>
              <a:spcBef>
                <a:spcPts val="600"/>
              </a:spcBef>
            </a:pPr>
            <a:r>
              <a:rPr lang="tr-TR" sz="2000" b="1"/>
              <a:t>THE ECONOMIC IMPACT</a:t>
            </a:r>
          </a:p>
          <a:p>
            <a:pPr>
              <a:spcBef>
                <a:spcPts val="600"/>
              </a:spcBef>
            </a:pPr>
            <a:r>
              <a:rPr lang="en-US" sz="2000"/>
              <a:t>Loss of confidence in Chilean grapes and a </a:t>
            </a:r>
            <a:r>
              <a:rPr lang="en-US" sz="2000" b="1"/>
              <a:t>$ 400 Million</a:t>
            </a:r>
            <a:r>
              <a:rPr lang="tr-TR" sz="2000" b="1"/>
              <a:t> </a:t>
            </a:r>
            <a:r>
              <a:rPr lang="tr-TR" sz="2000"/>
              <a:t>lawsuit.</a:t>
            </a:r>
          </a:p>
        </p:txBody>
      </p:sp>
      <p:pic>
        <p:nvPicPr>
          <p:cNvPr id="20484" name="Picture 2" descr="https://encrypted-tbn1.gstatic.com/images?q=tbn:ANd9GcTiG836Uvs3WIpCPQksel-j_4O0Wfe7B019dyNEqHSesEK63JIpm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00813" y="4643438"/>
            <a:ext cx="2295525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8" descr="https://encrypted-tbn3.gstatic.com/images?q=tbn:ANd9GcTLd6nJTaE4p9R2v69wPky1uSeqavDRaQqT9o67QB7sbhZKkvp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4688" y="4500563"/>
            <a:ext cx="2514600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6" descr="https://encrypted-tbn1.gstatic.com/images?q=tbn:ANd9GcTxIDn6b6GPqFsFhRclRZQNWP0plslEgiRqeTg5XY9P-OSKMRr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75" y="4500563"/>
            <a:ext cx="1608138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7" name="Rectangle 10"/>
          <p:cNvSpPr>
            <a:spLocks noChangeArrowheads="1"/>
          </p:cNvSpPr>
          <p:nvPr/>
        </p:nvSpPr>
        <p:spPr bwMode="auto">
          <a:xfrm>
            <a:off x="3429000" y="6448425"/>
            <a:ext cx="271462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1600" i="1"/>
              <a:t>www.bobstandards.bw</a:t>
            </a: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450013"/>
            <a:ext cx="7239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3 Dikdörtgen"/>
          <p:cNvSpPr>
            <a:spLocks noChangeArrowheads="1"/>
          </p:cNvSpPr>
          <p:nvPr/>
        </p:nvSpPr>
        <p:spPr bwMode="auto">
          <a:xfrm>
            <a:off x="285750" y="857250"/>
            <a:ext cx="4572000" cy="323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2400" b="1">
                <a:solidFill>
                  <a:srgbClr val="C00000"/>
                </a:solidFill>
              </a:rPr>
              <a:t>Example for pressure measurements</a:t>
            </a:r>
          </a:p>
          <a:p>
            <a:r>
              <a:rPr lang="tr-TR" sz="2400"/>
              <a:t>• </a:t>
            </a:r>
            <a:r>
              <a:rPr lang="tr-TR" sz="2200"/>
              <a:t>Pressure vessels</a:t>
            </a:r>
          </a:p>
          <a:p>
            <a:r>
              <a:rPr lang="tr-TR" sz="2200"/>
              <a:t>• Road safety</a:t>
            </a:r>
          </a:p>
          <a:p>
            <a:r>
              <a:rPr lang="tr-TR" sz="2200"/>
              <a:t>• Tire economy</a:t>
            </a:r>
          </a:p>
          <a:p>
            <a:r>
              <a:rPr lang="tr-TR" sz="2200"/>
              <a:t>• Divers safety</a:t>
            </a:r>
          </a:p>
          <a:p>
            <a:r>
              <a:rPr lang="tr-TR" sz="2200"/>
              <a:t>• Oxygen administration</a:t>
            </a:r>
          </a:p>
          <a:p>
            <a:r>
              <a:rPr lang="tr-TR" sz="2200"/>
              <a:t>• Blood and eye pressure</a:t>
            </a:r>
          </a:p>
          <a:p>
            <a:r>
              <a:rPr lang="tr-TR" sz="2200"/>
              <a:t>• Etc.</a:t>
            </a:r>
          </a:p>
        </p:txBody>
      </p:sp>
      <p:pic>
        <p:nvPicPr>
          <p:cNvPr id="21508" name="Picture 4" descr="https://encrypted-tbn3.gstatic.com/images?q=tbn:ANd9GcRfH543ZZtm-OjcxDaMAPmxVAKFjbh0WTHK3iebHmmpDLHU_Txyc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813" y="4572000"/>
            <a:ext cx="213360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6" descr="https://encrypted-tbn2.gstatic.com/images?q=tbn:ANd9GcRuvEUpxGHAikbcXYTM5j8lXMH5tTeKUZrnUvymuTfo4kDkZzyKZw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71850" y="4835525"/>
            <a:ext cx="2628900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Picture 8" descr="https://encrypted-tbn2.gstatic.com/images?q=tbn:ANd9GcTsNv0vyM56tt6JES8g5AhO7vqCb3marEpmccG36U1kcyDJ1z0IXQ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02375" y="4818063"/>
            <a:ext cx="2619375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1" name="Picture 10" descr="https://encrypted-tbn2.gstatic.com/images?q=tbn:ANd9GcSfhKf3h7RSfjlvpJKYMRsDbuJN6p7x01KQ7GnoQ7jJD3nLiViN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86188" y="857250"/>
            <a:ext cx="2390775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2" name="Picture 12" descr="https://encrypted-tbn0.gstatic.com/images?q=tbn:ANd9GcSxxmLPKu7YabHV-kql6auG-3anlnDQJBbGlLPnZDEinDLiEtiA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70650" y="815975"/>
            <a:ext cx="2438400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3" name="Picture 14" descr="https://encrypted-tbn1.gstatic.com/images?q=tbn:ANd9GcR5jHrbHd2m5qttxVj5Hq5ZBjX9pdf4WhCI-jhpLBS-xa4Q7GTk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857625" y="3000375"/>
            <a:ext cx="2357438" cy="175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4" name="Picture 16" descr="https://encrypted-tbn3.gstatic.com/images?q=tbn:ANd9GcRMOoh9CjbN94YzvJUwkXoK8EcRAe7-yPfY37LAQXQcC_vcmmSs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500813" y="3000375"/>
            <a:ext cx="2405062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5" name="1 Başlık"/>
          <p:cNvSpPr>
            <a:spLocks noGrp="1"/>
          </p:cNvSpPr>
          <p:nvPr>
            <p:ph type="title"/>
          </p:nvPr>
        </p:nvSpPr>
        <p:spPr>
          <a:xfrm>
            <a:off x="252413" y="0"/>
            <a:ext cx="7777162" cy="706438"/>
          </a:xfrm>
        </p:spPr>
        <p:txBody>
          <a:bodyPr/>
          <a:lstStyle/>
          <a:p>
            <a:r>
              <a:rPr lang="tr-TR" b="0" smtClean="0">
                <a:latin typeface="Futura Bk BT"/>
              </a:rPr>
              <a:t>Metrology Impact to Quality of Life</a:t>
            </a:r>
            <a:endParaRPr lang="en-US" b="0" smtClean="0">
              <a:latin typeface="Futura Bk BT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1 Başlık"/>
          <p:cNvSpPr>
            <a:spLocks noGrp="1"/>
          </p:cNvSpPr>
          <p:nvPr>
            <p:ph type="title"/>
          </p:nvPr>
        </p:nvSpPr>
        <p:spPr>
          <a:xfrm>
            <a:off x="252413" y="0"/>
            <a:ext cx="7777162" cy="706438"/>
          </a:xfrm>
        </p:spPr>
        <p:txBody>
          <a:bodyPr/>
          <a:lstStyle/>
          <a:p>
            <a:r>
              <a:rPr lang="tr-TR" b="0" smtClean="0">
                <a:latin typeface="Futura Bk BT"/>
              </a:rPr>
              <a:t>Metrology Impact to Quality of Life</a:t>
            </a:r>
            <a:endParaRPr lang="en-US" b="0" smtClean="0">
              <a:latin typeface="Futura Bk BT"/>
            </a:endParaRPr>
          </a:p>
        </p:txBody>
      </p:sp>
      <p:sp>
        <p:nvSpPr>
          <p:cNvPr id="10" name="2 Dikdörtgen"/>
          <p:cNvSpPr/>
          <p:nvPr/>
        </p:nvSpPr>
        <p:spPr>
          <a:xfrm>
            <a:off x="285750" y="1500188"/>
            <a:ext cx="8286750" cy="50784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2400" dirty="0"/>
              <a:t>Those concerned with the </a:t>
            </a:r>
            <a:r>
              <a:rPr lang="en-US" sz="2400" b="1" dirty="0"/>
              <a:t>environment depend on measurement for accurate information</a:t>
            </a:r>
            <a:r>
              <a:rPr lang="tr-TR" sz="2400" b="1" dirty="0"/>
              <a:t> </a:t>
            </a:r>
            <a:r>
              <a:rPr lang="en-US" sz="2400" dirty="0"/>
              <a:t>about meteorological conditions</a:t>
            </a:r>
            <a:r>
              <a:rPr lang="tr-TR" sz="2400" dirty="0"/>
              <a:t> such as; </a:t>
            </a:r>
          </a:p>
          <a:p>
            <a:pPr marL="273050" indent="-27305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sz="2400" dirty="0"/>
              <a:t> </a:t>
            </a:r>
            <a:r>
              <a:rPr lang="tr-TR" sz="2400" dirty="0"/>
              <a:t>W</a:t>
            </a:r>
            <a:r>
              <a:rPr lang="en-US" sz="2400" dirty="0" err="1"/>
              <a:t>ind</a:t>
            </a:r>
            <a:r>
              <a:rPr lang="en-US" sz="2400" dirty="0"/>
              <a:t>, rainfall, sunshine, temperature, etc.</a:t>
            </a:r>
            <a:endParaRPr lang="tr-TR" sz="2400" dirty="0"/>
          </a:p>
          <a:p>
            <a:pPr marL="273050" indent="-27305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sz="2400" dirty="0"/>
              <a:t> </a:t>
            </a:r>
            <a:r>
              <a:rPr lang="tr-TR" sz="2400" dirty="0"/>
              <a:t>P</a:t>
            </a:r>
            <a:r>
              <a:rPr lang="en-US" sz="2400" dirty="0" err="1"/>
              <a:t>ollution</a:t>
            </a:r>
            <a:r>
              <a:rPr lang="en-US" sz="2400" dirty="0"/>
              <a:t> and</a:t>
            </a:r>
            <a:r>
              <a:rPr lang="tr-TR" sz="2400" dirty="0"/>
              <a:t> </a:t>
            </a:r>
            <a:r>
              <a:rPr lang="en-US" sz="2400" dirty="0"/>
              <a:t>emissions (including carbon dioxide emissions), </a:t>
            </a:r>
            <a:endParaRPr lang="tr-TR" sz="2400" dirty="0"/>
          </a:p>
          <a:p>
            <a:pPr marL="273050" indent="-27305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tr-TR" sz="2400" dirty="0"/>
              <a:t>G</a:t>
            </a:r>
            <a:r>
              <a:rPr lang="en-US" sz="2400" dirty="0" err="1"/>
              <a:t>eo</a:t>
            </a:r>
            <a:r>
              <a:rPr lang="en-US" sz="2400" dirty="0"/>
              <a:t>-seismic measures, </a:t>
            </a:r>
            <a:endParaRPr lang="tr-TR" sz="2400" dirty="0"/>
          </a:p>
          <a:p>
            <a:pPr marL="273050" indent="-27305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tr-TR" sz="2400" dirty="0"/>
              <a:t>M</a:t>
            </a:r>
            <a:r>
              <a:rPr lang="en-US" sz="2400" dirty="0" err="1"/>
              <a:t>easures</a:t>
            </a:r>
            <a:r>
              <a:rPr lang="en-US" sz="2400" dirty="0"/>
              <a:t> of the</a:t>
            </a:r>
            <a:r>
              <a:rPr lang="tr-TR" sz="2400" dirty="0"/>
              <a:t> </a:t>
            </a:r>
            <a:r>
              <a:rPr lang="en-US" sz="2400" dirty="0"/>
              <a:t>ozone layer, </a:t>
            </a:r>
            <a:endParaRPr lang="tr-TR" sz="2400" dirty="0"/>
          </a:p>
          <a:p>
            <a:pPr marL="273050" indent="-27305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tr-TR" sz="2400" dirty="0"/>
              <a:t>M</a:t>
            </a:r>
            <a:r>
              <a:rPr lang="en-US" sz="2400" dirty="0" err="1"/>
              <a:t>easures</a:t>
            </a:r>
            <a:r>
              <a:rPr lang="en-US" sz="2400" dirty="0"/>
              <a:t> of the condition of the polar caps, </a:t>
            </a:r>
            <a:endParaRPr lang="tr-TR" sz="2400" dirty="0"/>
          </a:p>
          <a:p>
            <a:pPr marL="273050" indent="-27305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sz="2400" dirty="0"/>
              <a:t>and so on. </a:t>
            </a:r>
            <a:endParaRPr lang="tr-TR" sz="2400" dirty="0"/>
          </a:p>
        </p:txBody>
      </p:sp>
      <p:sp>
        <p:nvSpPr>
          <p:cNvPr id="22532" name="Rectangle 10"/>
          <p:cNvSpPr>
            <a:spLocks noChangeArrowheads="1"/>
          </p:cNvSpPr>
          <p:nvPr/>
        </p:nvSpPr>
        <p:spPr bwMode="auto">
          <a:xfrm>
            <a:off x="357188" y="1000125"/>
            <a:ext cx="87868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2400">
                <a:latin typeface="Arial Black" pitchFamily="34" charset="0"/>
              </a:rPr>
              <a:t>METROLOGY IMPACT IN CLEAN ENVIRONMENT</a:t>
            </a:r>
            <a:endParaRPr lang="tr-TR" sz="24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2 Resim" descr="Deflectometer-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2205038"/>
            <a:ext cx="6169025" cy="410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3 Resim" descr="Mir_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94425" y="1928813"/>
            <a:ext cx="2949575" cy="371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4 Resim" descr="Mir_5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57813" y="1428750"/>
            <a:ext cx="2632075" cy="194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214313" y="928688"/>
            <a:ext cx="8213725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44000">
            <a:spAutoFit/>
          </a:bodyPr>
          <a:lstStyle/>
          <a:p>
            <a:pPr>
              <a:lnSpc>
                <a:spcPct val="110000"/>
              </a:lnSpc>
              <a:spcBef>
                <a:spcPct val="20000"/>
              </a:spcBef>
              <a:buFont typeface="Wingdings" pitchFamily="2" charset="2"/>
              <a:buNone/>
              <a:tabLst>
                <a:tab pos="365125" algn="l"/>
              </a:tabLst>
            </a:pPr>
            <a:r>
              <a:rPr lang="tr-TR" sz="2400"/>
              <a:t>Metrology provides high precision manufacturig for space research ( telescope mirrors, etc.) </a:t>
            </a:r>
            <a:endParaRPr lang="en-GB" sz="2400"/>
          </a:p>
        </p:txBody>
      </p:sp>
      <p:sp>
        <p:nvSpPr>
          <p:cNvPr id="23558" name="1 Başlık"/>
          <p:cNvSpPr>
            <a:spLocks noGrp="1"/>
          </p:cNvSpPr>
          <p:nvPr>
            <p:ph type="title"/>
          </p:nvPr>
        </p:nvSpPr>
        <p:spPr>
          <a:xfrm>
            <a:off x="252413" y="0"/>
            <a:ext cx="7777162" cy="706438"/>
          </a:xfrm>
        </p:spPr>
        <p:txBody>
          <a:bodyPr/>
          <a:lstStyle/>
          <a:p>
            <a:r>
              <a:rPr lang="tr-TR" b="0" smtClean="0">
                <a:latin typeface="Futura Bk BT"/>
              </a:rPr>
              <a:t>Metrology Impact in Space Science</a:t>
            </a:r>
            <a:endParaRPr lang="en-US" b="0" smtClean="0">
              <a:latin typeface="Futura Bk BT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4 Resi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3260725"/>
            <a:ext cx="5202238" cy="359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3 Resi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06863" y="1285875"/>
            <a:ext cx="5037137" cy="2373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5 Resi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825" y="908050"/>
            <a:ext cx="3624263" cy="252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6" descr="15_Motorblock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80063" y="4005263"/>
            <a:ext cx="3446462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2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8029575" cy="706438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tr-TR" b="0" dirty="0" smtClean="0">
                <a:latin typeface="Futura Bk BT"/>
              </a:rPr>
              <a:t>Metrology Impact on Precise Manufacturing</a:t>
            </a:r>
            <a:endParaRPr lang="en-US" b="0" dirty="0" smtClean="0">
              <a:latin typeface="Futura Bk BT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1 Başlık"/>
          <p:cNvSpPr>
            <a:spLocks noGrp="1"/>
          </p:cNvSpPr>
          <p:nvPr>
            <p:ph type="title"/>
          </p:nvPr>
        </p:nvSpPr>
        <p:spPr>
          <a:xfrm>
            <a:off x="395288" y="0"/>
            <a:ext cx="7777162" cy="706438"/>
          </a:xfrm>
        </p:spPr>
        <p:txBody>
          <a:bodyPr>
            <a:normAutofit fontScale="90000"/>
          </a:bodyPr>
          <a:lstStyle/>
          <a:p>
            <a:r>
              <a:rPr lang="tr-TR" sz="3000" dirty="0" smtClean="0">
                <a:latin typeface="Futura Bk BT"/>
              </a:rPr>
              <a:t>NECESSITY OF  METROLOGY INSTITUTES</a:t>
            </a:r>
          </a:p>
        </p:txBody>
      </p:sp>
      <p:sp>
        <p:nvSpPr>
          <p:cNvPr id="58369" name="Rectangle 1"/>
          <p:cNvSpPr>
            <a:spLocks noChangeArrowheads="1"/>
          </p:cNvSpPr>
          <p:nvPr/>
        </p:nvSpPr>
        <p:spPr bwMode="auto">
          <a:xfrm>
            <a:off x="214282" y="810191"/>
            <a:ext cx="8715436" cy="6047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400" dirty="0" smtClean="0">
                <a:solidFill>
                  <a:srgbClr val="000000"/>
                </a:solidFill>
                <a:ea typeface="Calibri" pitchFamily="34" charset="0"/>
              </a:rPr>
              <a:t>S</a:t>
            </a:r>
            <a:r>
              <a:rPr kumimoji="0" lang="en-GB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ignificant</a:t>
            </a:r>
            <a: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number of developing countries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has </a:t>
            </a:r>
            <a: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a national metrology organization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mostly carrying out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some legal verification work for the purpose of domestic retail trade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. </a:t>
            </a:r>
            <a:r>
              <a:rPr lang="tr-TR" sz="2400" dirty="0" err="1" smtClean="0">
                <a:solidFill>
                  <a:srgbClr val="000000"/>
                </a:solidFill>
                <a:ea typeface="Calibri" pitchFamily="34" charset="0"/>
              </a:rPr>
              <a:t>This</a:t>
            </a:r>
            <a:r>
              <a:rPr lang="tr-TR" sz="2400" dirty="0" smtClean="0">
                <a:solidFill>
                  <a:srgbClr val="000000"/>
                </a:solidFill>
                <a:ea typeface="Calibri" pitchFamily="34" charset="0"/>
              </a:rPr>
              <a:t> is </a:t>
            </a:r>
            <a:r>
              <a:rPr lang="tr-TR" sz="2400" b="1" dirty="0" smtClean="0">
                <a:solidFill>
                  <a:srgbClr val="FF0000"/>
                </a:solidFill>
                <a:ea typeface="Calibri" pitchFamily="34" charset="0"/>
              </a:rPr>
              <a:t>Legal </a:t>
            </a:r>
            <a:r>
              <a:rPr lang="tr-TR" sz="2400" b="1" dirty="0" err="1" smtClean="0">
                <a:solidFill>
                  <a:srgbClr val="FF0000"/>
                </a:solidFill>
                <a:ea typeface="Calibri" pitchFamily="34" charset="0"/>
              </a:rPr>
              <a:t>metrology</a:t>
            </a:r>
            <a: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. </a:t>
            </a:r>
            <a:endParaRPr kumimoji="0" lang="tr-TR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Most of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the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organizations lack appropriate (national) measurement standards and calibration and verification equipment.</a:t>
            </a:r>
            <a:endParaRPr kumimoji="0" lang="tr-TR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tr-TR" sz="1000" dirty="0" smtClean="0">
              <a:solidFill>
                <a:srgbClr val="000000"/>
              </a:solidFill>
              <a:ea typeface="Calibri" pitchFamily="34" charset="0"/>
            </a:endParaRPr>
          </a:p>
          <a:p>
            <a:pPr lvl="0" algn="just"/>
            <a:r>
              <a:rPr lang="tr-TR" sz="2400" dirty="0" err="1" smtClean="0">
                <a:solidFill>
                  <a:srgbClr val="000000"/>
                </a:solidFill>
                <a:ea typeface="Calibri" pitchFamily="34" charset="0"/>
              </a:rPr>
              <a:t>This</a:t>
            </a:r>
            <a:r>
              <a:rPr lang="tr-TR" sz="2400" dirty="0" smtClean="0">
                <a:solidFill>
                  <a:srgbClr val="000000"/>
                </a:solidFill>
                <a:ea typeface="Calibri" pitchFamily="34" charset="0"/>
              </a:rPr>
              <a:t> is </a:t>
            </a:r>
            <a:r>
              <a:rPr lang="tr-TR" sz="2400" b="1" dirty="0" err="1" smtClean="0">
                <a:solidFill>
                  <a:srgbClr val="FF0000"/>
                </a:solidFill>
                <a:ea typeface="Calibri" pitchFamily="34" charset="0"/>
              </a:rPr>
              <a:t>scientific</a:t>
            </a:r>
            <a:r>
              <a:rPr lang="tr-TR" sz="2400" b="1" dirty="0" smtClean="0">
                <a:solidFill>
                  <a:srgbClr val="FF0000"/>
                </a:solidFill>
                <a:ea typeface="Calibri" pitchFamily="34" charset="0"/>
              </a:rPr>
              <a:t> </a:t>
            </a:r>
            <a:r>
              <a:rPr lang="tr-TR" sz="2400" b="1" dirty="0" err="1" smtClean="0">
                <a:solidFill>
                  <a:srgbClr val="FF0000"/>
                </a:solidFill>
                <a:ea typeface="Calibri" pitchFamily="34" charset="0"/>
              </a:rPr>
              <a:t>metrology</a:t>
            </a:r>
            <a:r>
              <a:rPr lang="tr-TR" sz="2400" b="1" dirty="0" smtClean="0">
                <a:solidFill>
                  <a:srgbClr val="FF0000"/>
                </a:solidFill>
                <a:ea typeface="Calibri" pitchFamily="34" charset="0"/>
              </a:rPr>
              <a:t> </a:t>
            </a:r>
            <a:r>
              <a:rPr lang="tr-TR" sz="2400" dirty="0">
                <a:solidFill>
                  <a:srgbClr val="000000"/>
                </a:solidFill>
                <a:ea typeface="Calibri" pitchFamily="34" charset="0"/>
              </a:rPr>
              <a:t>and </a:t>
            </a:r>
            <a:r>
              <a:rPr lang="tr-TR" sz="2400" dirty="0" err="1">
                <a:solidFill>
                  <a:srgbClr val="000000"/>
                </a:solidFill>
                <a:ea typeface="Calibri" pitchFamily="34" charset="0"/>
              </a:rPr>
              <a:t>represented</a:t>
            </a:r>
            <a:r>
              <a:rPr lang="tr-TR" sz="2400" dirty="0">
                <a:solidFill>
                  <a:srgbClr val="000000"/>
                </a:solidFill>
                <a:ea typeface="Calibri" pitchFamily="34" charset="0"/>
              </a:rPr>
              <a:t> </a:t>
            </a:r>
            <a:r>
              <a:rPr lang="tr-TR" sz="2400" dirty="0" err="1" smtClean="0">
                <a:solidFill>
                  <a:srgbClr val="000000"/>
                </a:solidFill>
                <a:ea typeface="Calibri" pitchFamily="34" charset="0"/>
              </a:rPr>
              <a:t>by</a:t>
            </a:r>
            <a:r>
              <a:rPr lang="tr-TR" sz="2400" dirty="0" smtClean="0">
                <a:solidFill>
                  <a:srgbClr val="000000"/>
                </a:solidFill>
                <a:ea typeface="Calibri" pitchFamily="34" charset="0"/>
              </a:rPr>
              <a:t> </a:t>
            </a:r>
            <a:r>
              <a:rPr lang="tr-TR" sz="2400" b="1" dirty="0" smtClean="0">
                <a:solidFill>
                  <a:srgbClr val="000099"/>
                </a:solidFill>
                <a:ea typeface="Calibri" pitchFamily="34" charset="0"/>
              </a:rPr>
              <a:t>NATIONAL METROLOGY </a:t>
            </a:r>
            <a:r>
              <a:rPr lang="tr-TR" sz="2400" b="1" dirty="0" err="1" smtClean="0">
                <a:solidFill>
                  <a:srgbClr val="000099"/>
                </a:solidFill>
                <a:ea typeface="Calibri" pitchFamily="34" charset="0"/>
              </a:rPr>
              <a:t>INSTITUTE</a:t>
            </a:r>
            <a:r>
              <a:rPr lang="tr-TR" sz="2400" dirty="0" err="1" smtClean="0">
                <a:solidFill>
                  <a:srgbClr val="000000"/>
                </a:solidFill>
                <a:ea typeface="Calibri" pitchFamily="34" charset="0"/>
              </a:rPr>
              <a:t>s</a:t>
            </a:r>
            <a: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endParaRPr kumimoji="0" lang="tr-TR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lvl="0" algn="just"/>
            <a:r>
              <a:rPr lang="en-GB" sz="2400" dirty="0" smtClean="0">
                <a:solidFill>
                  <a:srgbClr val="000000"/>
                </a:solidFill>
                <a:ea typeface="Calibri" pitchFamily="34" charset="0"/>
              </a:rPr>
              <a:t>They </a:t>
            </a:r>
            <a:r>
              <a:rPr lang="en-GB" sz="2400" dirty="0">
                <a:solidFill>
                  <a:srgbClr val="000000"/>
                </a:solidFill>
                <a:ea typeface="Calibri" pitchFamily="34" charset="0"/>
              </a:rPr>
              <a:t>also urgently need</a:t>
            </a:r>
            <a:r>
              <a:rPr lang="tr-TR" sz="2400" dirty="0" smtClean="0">
                <a:solidFill>
                  <a:srgbClr val="000000"/>
                </a:solidFill>
                <a:ea typeface="Calibri" pitchFamily="34" charset="0"/>
              </a:rPr>
              <a:t>ed;</a:t>
            </a:r>
          </a:p>
          <a:p>
            <a:pPr lvl="0" algn="just"/>
            <a:endParaRPr lang="tr-TR" sz="900" dirty="0" smtClean="0">
              <a:solidFill>
                <a:srgbClr val="000000"/>
              </a:solidFill>
              <a:ea typeface="Calibri" pitchFamily="34" charset="0"/>
            </a:endParaRPr>
          </a:p>
          <a:p>
            <a:pPr marL="355600" lvl="0" indent="-355600" algn="just">
              <a:buFont typeface="Arial" pitchFamily="34" charset="0"/>
              <a:buChar char="•"/>
            </a:pPr>
            <a:r>
              <a:rPr lang="tr-TR" sz="2400" b="1" dirty="0" smtClean="0">
                <a:solidFill>
                  <a:srgbClr val="7030A0"/>
                </a:solidFill>
                <a:ea typeface="Calibri" pitchFamily="34" charset="0"/>
              </a:rPr>
              <a:t>M</a:t>
            </a:r>
            <a:r>
              <a:rPr lang="en-GB" sz="2400" b="1" dirty="0" err="1">
                <a:solidFill>
                  <a:srgbClr val="7030A0"/>
                </a:solidFill>
                <a:ea typeface="Calibri" pitchFamily="34" charset="0"/>
              </a:rPr>
              <a:t>etrolog</a:t>
            </a:r>
            <a:r>
              <a:rPr lang="tr-TR" sz="2400" b="1" dirty="0">
                <a:solidFill>
                  <a:srgbClr val="7030A0"/>
                </a:solidFill>
                <a:ea typeface="Calibri" pitchFamily="34" charset="0"/>
              </a:rPr>
              <a:t>y</a:t>
            </a:r>
            <a:r>
              <a:rPr lang="en-GB" sz="2400" b="1" dirty="0">
                <a:solidFill>
                  <a:srgbClr val="7030A0"/>
                </a:solidFill>
                <a:ea typeface="Calibri" pitchFamily="34" charset="0"/>
              </a:rPr>
              <a:t> education,</a:t>
            </a:r>
            <a:endParaRPr lang="tr-TR" sz="2400" b="1" dirty="0">
              <a:solidFill>
                <a:srgbClr val="7030A0"/>
              </a:solidFill>
              <a:ea typeface="Calibri" pitchFamily="34" charset="0"/>
            </a:endParaRPr>
          </a:p>
          <a:p>
            <a:pPr marL="355600" indent="-355600" algn="just">
              <a:buFont typeface="Arial" pitchFamily="34" charset="0"/>
              <a:buChar char="•"/>
            </a:pPr>
            <a:r>
              <a:rPr lang="tr-TR" sz="2400" b="1" dirty="0">
                <a:solidFill>
                  <a:srgbClr val="7030A0"/>
                </a:solidFill>
                <a:ea typeface="Calibri" pitchFamily="34" charset="0"/>
              </a:rPr>
              <a:t>P</a:t>
            </a:r>
            <a:r>
              <a:rPr lang="en-GB" sz="2400" b="1" dirty="0" err="1">
                <a:solidFill>
                  <a:srgbClr val="7030A0"/>
                </a:solidFill>
                <a:ea typeface="Calibri" pitchFamily="34" charset="0"/>
              </a:rPr>
              <a:t>ractical</a:t>
            </a:r>
            <a:r>
              <a:rPr lang="en-GB" sz="2400" b="1" dirty="0">
                <a:solidFill>
                  <a:srgbClr val="7030A0"/>
                </a:solidFill>
                <a:ea typeface="Calibri" pitchFamily="34" charset="0"/>
              </a:rPr>
              <a:t> experience</a:t>
            </a:r>
            <a:r>
              <a:rPr lang="tr-TR" sz="2400" b="1" dirty="0">
                <a:solidFill>
                  <a:srgbClr val="7030A0"/>
                </a:solidFill>
                <a:ea typeface="Calibri" pitchFamily="34" charset="0"/>
              </a:rPr>
              <a:t> in </a:t>
            </a:r>
            <a:r>
              <a:rPr lang="tr-TR" sz="2400" b="1" dirty="0" err="1">
                <a:solidFill>
                  <a:srgbClr val="7030A0"/>
                </a:solidFill>
                <a:ea typeface="Calibri" pitchFamily="34" charset="0"/>
              </a:rPr>
              <a:t>calibration</a:t>
            </a:r>
            <a:r>
              <a:rPr lang="en-GB" sz="2400" b="1" dirty="0">
                <a:solidFill>
                  <a:srgbClr val="7030A0"/>
                </a:solidFill>
                <a:ea typeface="Calibri" pitchFamily="34" charset="0"/>
              </a:rPr>
              <a:t>.</a:t>
            </a:r>
            <a:r>
              <a:rPr lang="en-GB" sz="2400" b="1" dirty="0" smtClean="0">
                <a:solidFill>
                  <a:srgbClr val="7030A0"/>
                </a:solidFill>
              </a:rPr>
              <a:t> </a:t>
            </a:r>
            <a:endParaRPr lang="tr-TR" sz="2400" b="1" dirty="0" smtClean="0">
              <a:solidFill>
                <a:srgbClr val="7030A0"/>
              </a:solidFill>
            </a:endParaRPr>
          </a:p>
          <a:p>
            <a:pPr marL="355600" indent="-355600" algn="just">
              <a:buFont typeface="Arial" pitchFamily="34" charset="0"/>
              <a:buChar char="•"/>
            </a:pPr>
            <a:r>
              <a:rPr lang="en-GB" sz="2400" b="1" dirty="0" smtClean="0">
                <a:solidFill>
                  <a:srgbClr val="7030A0"/>
                </a:solidFill>
              </a:rPr>
              <a:t>Appropriately maintained and internationally recognized traceability of the national measurement standards</a:t>
            </a:r>
            <a:r>
              <a:rPr lang="tr-TR" sz="2400" b="1" dirty="0" smtClean="0">
                <a:solidFill>
                  <a:srgbClr val="7030A0"/>
                </a:solidFill>
              </a:rPr>
              <a:t>,</a:t>
            </a:r>
          </a:p>
          <a:p>
            <a:pPr marL="355600" indent="-355600" algn="just">
              <a:buFont typeface="Arial" pitchFamily="34" charset="0"/>
              <a:buChar char="•"/>
            </a:pPr>
            <a:r>
              <a:rPr lang="tr-TR" sz="2400" b="1" dirty="0" smtClean="0">
                <a:solidFill>
                  <a:srgbClr val="7030A0"/>
                </a:solidFill>
              </a:rPr>
              <a:t>R</a:t>
            </a:r>
            <a:r>
              <a:rPr lang="en-GB" sz="2400" b="1" dirty="0" err="1" smtClean="0">
                <a:solidFill>
                  <a:srgbClr val="7030A0"/>
                </a:solidFill>
              </a:rPr>
              <a:t>egular</a:t>
            </a:r>
            <a:r>
              <a:rPr lang="en-GB" sz="2400" b="1" dirty="0" smtClean="0">
                <a:solidFill>
                  <a:srgbClr val="7030A0"/>
                </a:solidFill>
              </a:rPr>
              <a:t> participation in international comparisons, </a:t>
            </a:r>
            <a:endParaRPr kumimoji="0" lang="tr-TR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8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83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83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83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6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836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6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5836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6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5836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6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5836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69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1 Başlık"/>
          <p:cNvSpPr>
            <a:spLocks noGrp="1"/>
          </p:cNvSpPr>
          <p:nvPr>
            <p:ph type="title"/>
          </p:nvPr>
        </p:nvSpPr>
        <p:spPr>
          <a:xfrm>
            <a:off x="395288" y="0"/>
            <a:ext cx="7777162" cy="706438"/>
          </a:xfrm>
        </p:spPr>
        <p:txBody>
          <a:bodyPr>
            <a:normAutofit fontScale="90000"/>
          </a:bodyPr>
          <a:lstStyle/>
          <a:p>
            <a:r>
              <a:rPr lang="tr-TR" sz="3000" dirty="0" smtClean="0">
                <a:latin typeface="Futura Bk BT"/>
              </a:rPr>
              <a:t>NECESSITY OF  METROLOGY INSTITUTES</a:t>
            </a:r>
          </a:p>
        </p:txBody>
      </p:sp>
      <p:sp>
        <p:nvSpPr>
          <p:cNvPr id="58369" name="Rectangle 1"/>
          <p:cNvSpPr>
            <a:spLocks noChangeArrowheads="1"/>
          </p:cNvSpPr>
          <p:nvPr/>
        </p:nvSpPr>
        <p:spPr bwMode="auto">
          <a:xfrm>
            <a:off x="214282" y="1251834"/>
            <a:ext cx="8786874" cy="5047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800" dirty="0" err="1" smtClean="0">
                <a:solidFill>
                  <a:srgbClr val="000000"/>
                </a:solidFill>
                <a:ea typeface="Calibri" pitchFamily="34" charset="0"/>
              </a:rPr>
              <a:t>Accurately</a:t>
            </a:r>
            <a:r>
              <a:rPr lang="tr-TR" sz="2800" dirty="0" smtClean="0">
                <a:solidFill>
                  <a:srgbClr val="000000"/>
                </a:solidFill>
                <a:ea typeface="Calibri" pitchFamily="34" charset="0"/>
              </a:rPr>
              <a:t> </a:t>
            </a:r>
            <a:r>
              <a:rPr lang="tr-TR" sz="2800" dirty="0">
                <a:solidFill>
                  <a:srgbClr val="000000"/>
                </a:solidFill>
                <a:ea typeface="Calibri" pitchFamily="34" charset="0"/>
              </a:rPr>
              <a:t>m</a:t>
            </a:r>
            <a:r>
              <a:rPr lang="en-GB" sz="2800" dirty="0" err="1" smtClean="0">
                <a:solidFill>
                  <a:srgbClr val="000000"/>
                </a:solidFill>
                <a:ea typeface="Calibri" pitchFamily="34" charset="0"/>
              </a:rPr>
              <a:t>easure</a:t>
            </a:r>
            <a:r>
              <a:rPr lang="tr-TR" sz="2800" dirty="0" err="1" smtClean="0">
                <a:solidFill>
                  <a:srgbClr val="000000"/>
                </a:solidFill>
                <a:ea typeface="Calibri" pitchFamily="34" charset="0"/>
              </a:rPr>
              <a:t>ment</a:t>
            </a:r>
            <a:r>
              <a:rPr lang="tr-TR" sz="2800" dirty="0" smtClean="0">
                <a:solidFill>
                  <a:srgbClr val="000000"/>
                </a:solidFill>
                <a:ea typeface="Calibri" pitchFamily="34" charset="0"/>
              </a:rPr>
              <a:t> </a:t>
            </a:r>
            <a:r>
              <a:rPr lang="en-GB" sz="2800" dirty="0" smtClean="0">
                <a:solidFill>
                  <a:srgbClr val="000000"/>
                </a:solidFill>
                <a:ea typeface="Calibri" pitchFamily="34" charset="0"/>
              </a:rPr>
              <a:t>and test</a:t>
            </a:r>
            <a:r>
              <a:rPr lang="tr-TR" sz="2800" dirty="0" err="1" smtClean="0">
                <a:solidFill>
                  <a:srgbClr val="000000"/>
                </a:solidFill>
                <a:ea typeface="Calibri" pitchFamily="34" charset="0"/>
              </a:rPr>
              <a:t>ing</a:t>
            </a:r>
            <a:r>
              <a:rPr lang="en-GB" sz="2800" dirty="0" smtClean="0">
                <a:solidFill>
                  <a:srgbClr val="000000"/>
                </a:solidFill>
                <a:ea typeface="Calibri" pitchFamily="34" charset="0"/>
              </a:rPr>
              <a:t> </a:t>
            </a:r>
            <a:r>
              <a:rPr lang="tr-TR" sz="2800" dirty="0">
                <a:solidFill>
                  <a:srgbClr val="000000"/>
                </a:solidFill>
                <a:ea typeface="Calibri" pitchFamily="34" charset="0"/>
              </a:rPr>
              <a:t>of </a:t>
            </a:r>
            <a:r>
              <a:rPr lang="tr-TR" sz="2800" dirty="0" err="1">
                <a:solidFill>
                  <a:srgbClr val="000000"/>
                </a:solidFill>
                <a:ea typeface="Calibri" pitchFamily="34" charset="0"/>
              </a:rPr>
              <a:t>all</a:t>
            </a:r>
            <a:r>
              <a:rPr lang="tr-TR" sz="2800" dirty="0">
                <a:solidFill>
                  <a:srgbClr val="000000"/>
                </a:solidFill>
                <a:ea typeface="Calibri" pitchFamily="34" charset="0"/>
              </a:rPr>
              <a:t> </a:t>
            </a:r>
            <a:r>
              <a:rPr lang="en-GB" sz="2800" dirty="0">
                <a:solidFill>
                  <a:srgbClr val="000000"/>
                </a:solidFill>
                <a:ea typeface="Calibri" pitchFamily="34" charset="0"/>
              </a:rPr>
              <a:t>products</a:t>
            </a:r>
            <a:r>
              <a:rPr lang="tr-TR" sz="2800" dirty="0">
                <a:solidFill>
                  <a:srgbClr val="000000"/>
                </a:solidFill>
                <a:ea typeface="Calibri" pitchFamily="34" charset="0"/>
              </a:rPr>
              <a:t> </a:t>
            </a:r>
            <a:r>
              <a:rPr lang="tr-TR" sz="2800" dirty="0" err="1">
                <a:solidFill>
                  <a:srgbClr val="000000"/>
                </a:solidFill>
                <a:ea typeface="Calibri" pitchFamily="34" charset="0"/>
              </a:rPr>
              <a:t>are</a:t>
            </a:r>
            <a:r>
              <a:rPr lang="tr-TR" sz="2800" dirty="0">
                <a:solidFill>
                  <a:srgbClr val="000000"/>
                </a:solidFill>
                <a:ea typeface="Calibri" pitchFamily="34" charset="0"/>
              </a:rPr>
              <a:t> </a:t>
            </a:r>
            <a:r>
              <a:rPr lang="tr-TR" sz="2800" dirty="0" err="1">
                <a:solidFill>
                  <a:srgbClr val="000000"/>
                </a:solidFill>
                <a:ea typeface="Calibri" pitchFamily="34" charset="0"/>
              </a:rPr>
              <a:t>very</a:t>
            </a:r>
            <a:r>
              <a:rPr lang="tr-TR" sz="2800" dirty="0">
                <a:solidFill>
                  <a:srgbClr val="000000"/>
                </a:solidFill>
                <a:ea typeface="Calibri" pitchFamily="34" charset="0"/>
              </a:rPr>
              <a:t> </a:t>
            </a:r>
            <a:r>
              <a:rPr lang="en-GB" sz="2800" dirty="0">
                <a:solidFill>
                  <a:srgbClr val="000000"/>
                </a:solidFill>
                <a:ea typeface="Calibri" pitchFamily="34" charset="0"/>
              </a:rPr>
              <a:t>import</a:t>
            </a:r>
            <a:r>
              <a:rPr lang="tr-TR" sz="2800" dirty="0" smtClean="0">
                <a:solidFill>
                  <a:srgbClr val="000000"/>
                </a:solidFill>
                <a:ea typeface="Calibri" pitchFamily="34" charset="0"/>
              </a:rPr>
              <a:t>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tr-TR" sz="1400" dirty="0">
              <a:solidFill>
                <a:srgbClr val="000000"/>
              </a:solidFill>
              <a:ea typeface="Calibri" pitchFamily="34" charset="0"/>
            </a:endParaRPr>
          </a:p>
          <a:p>
            <a:pPr lvl="0" algn="just"/>
            <a:r>
              <a:rPr lang="tr-TR" sz="2800" b="1" dirty="0" err="1" smtClean="0">
                <a:solidFill>
                  <a:srgbClr val="C00000"/>
                </a:solidFill>
                <a:ea typeface="Calibri" pitchFamily="34" charset="0"/>
              </a:rPr>
              <a:t>In</a:t>
            </a:r>
            <a:r>
              <a:rPr lang="tr-TR" sz="2800" b="1" dirty="0" smtClean="0">
                <a:solidFill>
                  <a:srgbClr val="C00000"/>
                </a:solidFill>
                <a:ea typeface="Calibri" pitchFamily="34" charset="0"/>
              </a:rPr>
              <a:t> </a:t>
            </a:r>
            <a:r>
              <a:rPr lang="tr-TR" sz="2800" b="1" dirty="0" err="1">
                <a:solidFill>
                  <a:srgbClr val="C00000"/>
                </a:solidFill>
                <a:ea typeface="Calibri" pitchFamily="34" charset="0"/>
              </a:rPr>
              <a:t>order</a:t>
            </a:r>
            <a:r>
              <a:rPr lang="tr-TR" sz="2800" b="1" dirty="0">
                <a:solidFill>
                  <a:srgbClr val="C00000"/>
                </a:solidFill>
                <a:ea typeface="Calibri" pitchFamily="34" charset="0"/>
              </a:rPr>
              <a:t> </a:t>
            </a:r>
            <a:r>
              <a:rPr lang="tr-TR" sz="2800" b="1" dirty="0" err="1">
                <a:solidFill>
                  <a:srgbClr val="C00000"/>
                </a:solidFill>
                <a:ea typeface="Calibri" pitchFamily="34" charset="0"/>
              </a:rPr>
              <a:t>to</a:t>
            </a:r>
            <a:r>
              <a:rPr lang="tr-TR" sz="2800" b="1" dirty="0">
                <a:solidFill>
                  <a:srgbClr val="C00000"/>
                </a:solidFill>
                <a:ea typeface="Calibri" pitchFamily="34" charset="0"/>
              </a:rPr>
              <a:t> c</a:t>
            </a:r>
            <a:r>
              <a:rPr lang="en-GB" sz="2800" b="1" dirty="0" err="1">
                <a:solidFill>
                  <a:srgbClr val="C00000"/>
                </a:solidFill>
                <a:ea typeface="Calibri" pitchFamily="34" charset="0"/>
              </a:rPr>
              <a:t>onfidence</a:t>
            </a:r>
            <a:r>
              <a:rPr lang="en-GB" sz="2800" b="1" dirty="0">
                <a:solidFill>
                  <a:srgbClr val="C00000"/>
                </a:solidFill>
                <a:ea typeface="Calibri" pitchFamily="34" charset="0"/>
              </a:rPr>
              <a:t> </a:t>
            </a:r>
            <a:r>
              <a:rPr lang="tr-TR" sz="2800" b="1" dirty="0">
                <a:solidFill>
                  <a:srgbClr val="C00000"/>
                </a:solidFill>
                <a:ea typeface="Calibri" pitchFamily="34" charset="0"/>
              </a:rPr>
              <a:t>of </a:t>
            </a:r>
            <a:r>
              <a:rPr lang="en-GB" sz="2800" b="1" dirty="0">
                <a:solidFill>
                  <a:srgbClr val="C00000"/>
                </a:solidFill>
                <a:ea typeface="Calibri" pitchFamily="34" charset="0"/>
              </a:rPr>
              <a:t>measurement and test results</a:t>
            </a:r>
            <a:endParaRPr lang="tr-TR" sz="2800" b="1" dirty="0">
              <a:solidFill>
                <a:srgbClr val="C00000"/>
              </a:solidFill>
              <a:ea typeface="Calibri" pitchFamily="34" charset="0"/>
            </a:endParaRPr>
          </a:p>
          <a:p>
            <a:pPr marL="0" marR="0" lvl="0" indent="0" algn="just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2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algn="just"/>
            <a:r>
              <a:rPr lang="tr-TR" sz="2800" dirty="0" err="1">
                <a:solidFill>
                  <a:srgbClr val="000000"/>
                </a:solidFill>
                <a:ea typeface="Calibri" pitchFamily="34" charset="0"/>
              </a:rPr>
              <a:t>Each</a:t>
            </a:r>
            <a:r>
              <a:rPr lang="tr-TR" sz="2800" dirty="0">
                <a:solidFill>
                  <a:srgbClr val="000000"/>
                </a:solidFill>
                <a:ea typeface="Calibri" pitchFamily="34" charset="0"/>
              </a:rPr>
              <a:t> </a:t>
            </a:r>
            <a:r>
              <a:rPr lang="tr-TR" sz="2800" dirty="0" err="1">
                <a:solidFill>
                  <a:srgbClr val="000000"/>
                </a:solidFill>
                <a:ea typeface="Calibri" pitchFamily="34" charset="0"/>
              </a:rPr>
              <a:t>country</a:t>
            </a:r>
            <a:r>
              <a:rPr lang="tr-TR" sz="2800" dirty="0">
                <a:solidFill>
                  <a:srgbClr val="000000"/>
                </a:solidFill>
                <a:ea typeface="Calibri" pitchFamily="34" charset="0"/>
              </a:rPr>
              <a:t> </a:t>
            </a:r>
            <a:r>
              <a:rPr lang="tr-TR" sz="2800" dirty="0" err="1">
                <a:solidFill>
                  <a:srgbClr val="000000"/>
                </a:solidFill>
                <a:ea typeface="Calibri" pitchFamily="34" charset="0"/>
              </a:rPr>
              <a:t>needs</a:t>
            </a:r>
            <a:r>
              <a:rPr lang="tr-TR" sz="2800" dirty="0">
                <a:solidFill>
                  <a:srgbClr val="000000"/>
                </a:solidFill>
                <a:ea typeface="Calibri" pitchFamily="34" charset="0"/>
              </a:rPr>
              <a:t> </a:t>
            </a:r>
            <a:r>
              <a:rPr lang="tr-TR" sz="2800" b="1" dirty="0">
                <a:solidFill>
                  <a:srgbClr val="000099"/>
                </a:solidFill>
              </a:rPr>
              <a:t>NATIONAL METROLOGY </a:t>
            </a:r>
            <a:r>
              <a:rPr lang="tr-TR" sz="2800" b="1" dirty="0" smtClean="0">
                <a:solidFill>
                  <a:srgbClr val="000099"/>
                </a:solidFill>
              </a:rPr>
              <a:t>INSTITUTE</a:t>
            </a:r>
            <a:r>
              <a:rPr lang="en-GB" sz="2800" b="1" dirty="0" smtClean="0">
                <a:solidFill>
                  <a:srgbClr val="000099"/>
                </a:solidFill>
              </a:rPr>
              <a:t> </a:t>
            </a:r>
            <a:endParaRPr lang="tr-TR" sz="2800" b="1" dirty="0">
              <a:solidFill>
                <a:srgbClr val="000099"/>
              </a:solidFill>
            </a:endParaRPr>
          </a:p>
          <a:p>
            <a:pPr marL="355600" indent="-355600" algn="just"/>
            <a:endParaRPr lang="tr-TR" sz="2800" b="1" dirty="0" smtClean="0">
              <a:solidFill>
                <a:srgbClr val="7030A0"/>
              </a:solidFill>
            </a:endParaRPr>
          </a:p>
          <a:p>
            <a:pPr algn="just"/>
            <a:r>
              <a:rPr lang="tr-TR" sz="2800" b="1" dirty="0" err="1" smtClean="0">
                <a:solidFill>
                  <a:srgbClr val="000099"/>
                </a:solidFill>
              </a:rPr>
              <a:t>Otherwise</a:t>
            </a:r>
            <a:r>
              <a:rPr lang="tr-TR" sz="2800" b="1" dirty="0" smtClean="0">
                <a:solidFill>
                  <a:srgbClr val="000099"/>
                </a:solidFill>
              </a:rPr>
              <a:t>, </a:t>
            </a:r>
            <a:r>
              <a:rPr lang="en-GB" sz="2800" b="1" dirty="0" smtClean="0">
                <a:solidFill>
                  <a:srgbClr val="000099"/>
                </a:solidFill>
              </a:rPr>
              <a:t>leading to </a:t>
            </a:r>
            <a:r>
              <a:rPr lang="en-GB" sz="2800" b="1" dirty="0" smtClean="0">
                <a:solidFill>
                  <a:srgbClr val="C00000"/>
                </a:solidFill>
              </a:rPr>
              <a:t>serious handicaps </a:t>
            </a:r>
            <a:r>
              <a:rPr lang="en-GB" sz="2800" b="1" dirty="0" smtClean="0">
                <a:solidFill>
                  <a:srgbClr val="000099"/>
                </a:solidFill>
              </a:rPr>
              <a:t>in trading</a:t>
            </a:r>
            <a:r>
              <a:rPr lang="tr-TR" sz="2800" b="1" dirty="0">
                <a:solidFill>
                  <a:srgbClr val="000099"/>
                </a:solidFill>
              </a:rPr>
              <a:t> </a:t>
            </a:r>
            <a:r>
              <a:rPr lang="tr-TR" sz="2800" b="1" dirty="0" smtClean="0">
                <a:solidFill>
                  <a:srgbClr val="000099"/>
                </a:solidFill>
              </a:rPr>
              <a:t>and </a:t>
            </a:r>
            <a:r>
              <a:rPr lang="tr-TR" sz="2800" b="1" dirty="0" err="1" smtClean="0">
                <a:solidFill>
                  <a:srgbClr val="000099"/>
                </a:solidFill>
              </a:rPr>
              <a:t>manufacturing</a:t>
            </a:r>
            <a:r>
              <a:rPr lang="en-GB" sz="2800" dirty="0" smtClean="0"/>
              <a:t>.</a:t>
            </a:r>
            <a:endParaRPr lang="tr-TR" sz="2800" dirty="0" smtClean="0"/>
          </a:p>
          <a:p>
            <a:pPr marL="355600" marR="0" lvl="0" indent="-355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endParaRPr kumimoji="0" lang="en-GB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8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83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83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83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69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449704"/>
            <a:ext cx="723331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4 Dikdörtgen"/>
          <p:cNvSpPr/>
          <p:nvPr/>
        </p:nvSpPr>
        <p:spPr>
          <a:xfrm>
            <a:off x="179512" y="1124744"/>
            <a:ext cx="93217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smtClean="0"/>
              <a:t>Why should Government provide funding for METROLOGY?</a:t>
            </a:r>
            <a:endParaRPr lang="tr-TR" sz="2400" dirty="0"/>
          </a:p>
        </p:txBody>
      </p:sp>
      <p:sp>
        <p:nvSpPr>
          <p:cNvPr id="4" name="5 Dikdörtgen"/>
          <p:cNvSpPr/>
          <p:nvPr/>
        </p:nvSpPr>
        <p:spPr>
          <a:xfrm>
            <a:off x="323528" y="1916832"/>
            <a:ext cx="8406680" cy="43550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7800" indent="-177800"/>
            <a:r>
              <a:rPr lang="en-US" sz="2200" dirty="0" smtClean="0"/>
              <a:t>• To invest in core research and development, ensuring that the outputs</a:t>
            </a:r>
            <a:r>
              <a:rPr lang="tr-TR" sz="2200" dirty="0" smtClean="0"/>
              <a:t> </a:t>
            </a:r>
            <a:r>
              <a:rPr lang="en-US" sz="2200" dirty="0" smtClean="0"/>
              <a:t>are made available for all the </a:t>
            </a:r>
            <a:r>
              <a:rPr lang="tr-TR" sz="2200" dirty="0" err="1" smtClean="0"/>
              <a:t>country</a:t>
            </a:r>
            <a:r>
              <a:rPr lang="en-US" sz="2200" dirty="0" smtClean="0"/>
              <a:t> to take advantage for economic and</a:t>
            </a:r>
            <a:r>
              <a:rPr lang="tr-TR" sz="2200" dirty="0" smtClean="0"/>
              <a:t> </a:t>
            </a:r>
            <a:r>
              <a:rPr lang="tr-TR" sz="2200" dirty="0" err="1" smtClean="0"/>
              <a:t>social</a:t>
            </a:r>
            <a:r>
              <a:rPr lang="tr-TR" sz="2200" dirty="0" smtClean="0"/>
              <a:t> </a:t>
            </a:r>
            <a:r>
              <a:rPr lang="tr-TR" sz="2200" dirty="0" err="1" smtClean="0"/>
              <a:t>benefit</a:t>
            </a:r>
            <a:r>
              <a:rPr lang="tr-TR" sz="2200" dirty="0" smtClean="0"/>
              <a:t>,</a:t>
            </a:r>
          </a:p>
          <a:p>
            <a:pPr marL="177800" indent="-177800"/>
            <a:endParaRPr lang="tr-TR" sz="1100" dirty="0" smtClean="0"/>
          </a:p>
          <a:p>
            <a:pPr marL="177800" indent="-177800"/>
            <a:r>
              <a:rPr lang="en-US" sz="2200" dirty="0" smtClean="0"/>
              <a:t>• To support innovative companies that are pushing the boundaries of</a:t>
            </a:r>
            <a:r>
              <a:rPr lang="tr-TR" sz="2200" dirty="0" smtClean="0"/>
              <a:t> </a:t>
            </a:r>
            <a:r>
              <a:rPr lang="en-US" sz="2200" dirty="0" smtClean="0"/>
              <a:t>measurement science in their own fields, through a </a:t>
            </a:r>
            <a:r>
              <a:rPr lang="en-US" sz="2200" dirty="0" err="1" smtClean="0"/>
              <a:t>programme</a:t>
            </a:r>
            <a:r>
              <a:rPr lang="en-US" sz="2200" dirty="0" smtClean="0"/>
              <a:t> of</a:t>
            </a:r>
            <a:r>
              <a:rPr lang="tr-TR" sz="2200" dirty="0" smtClean="0"/>
              <a:t> </a:t>
            </a:r>
            <a:r>
              <a:rPr lang="tr-TR" sz="2200" dirty="0" err="1" smtClean="0"/>
              <a:t>knowledge</a:t>
            </a:r>
            <a:r>
              <a:rPr lang="tr-TR" sz="2200" dirty="0" smtClean="0"/>
              <a:t> transfer,</a:t>
            </a:r>
          </a:p>
          <a:p>
            <a:pPr marL="177800" indent="-177800"/>
            <a:endParaRPr lang="tr-TR" sz="1200" dirty="0" smtClean="0"/>
          </a:p>
          <a:p>
            <a:pPr marL="177800" indent="-177800"/>
            <a:r>
              <a:rPr lang="en-US" sz="2200" dirty="0" smtClean="0"/>
              <a:t>• To underpin specialist measurement services that support critical sectors</a:t>
            </a:r>
            <a:r>
              <a:rPr lang="tr-TR" sz="2200" dirty="0" smtClean="0"/>
              <a:t> </a:t>
            </a:r>
            <a:r>
              <a:rPr lang="en-US" sz="2200" dirty="0" smtClean="0"/>
              <a:t>such as healthcare or companies needing extreme accuracy such as</a:t>
            </a:r>
            <a:r>
              <a:rPr lang="tr-TR" sz="2200" dirty="0" smtClean="0"/>
              <a:t> </a:t>
            </a:r>
            <a:r>
              <a:rPr lang="tr-TR" sz="2200" dirty="0" err="1" smtClean="0"/>
              <a:t>advanced</a:t>
            </a:r>
            <a:r>
              <a:rPr lang="tr-TR" sz="2200" dirty="0" smtClean="0"/>
              <a:t> </a:t>
            </a:r>
            <a:r>
              <a:rPr lang="tr-TR" sz="2200" dirty="0" err="1" smtClean="0"/>
              <a:t>manufacturing</a:t>
            </a:r>
            <a:r>
              <a:rPr lang="tr-TR" sz="2200" dirty="0" smtClean="0"/>
              <a:t>,</a:t>
            </a:r>
          </a:p>
          <a:p>
            <a:pPr marL="177800" indent="-177800"/>
            <a:endParaRPr lang="tr-TR" sz="1200" dirty="0" smtClean="0"/>
          </a:p>
          <a:p>
            <a:pPr marL="177800" indent="-177800"/>
            <a:r>
              <a:rPr lang="en-US" sz="2200" dirty="0" smtClean="0"/>
              <a:t>• To provide a national centre for measurement science and technology</a:t>
            </a:r>
            <a:r>
              <a:rPr lang="tr-TR" sz="2200" dirty="0" smtClean="0"/>
              <a:t> </a:t>
            </a:r>
            <a:r>
              <a:rPr lang="en-US" sz="2200" dirty="0" smtClean="0"/>
              <a:t>services for the benefit of Government and business.</a:t>
            </a:r>
            <a:endParaRPr lang="tr-TR" sz="2200" dirty="0"/>
          </a:p>
        </p:txBody>
      </p:sp>
      <p:sp>
        <p:nvSpPr>
          <p:cNvPr id="5" name="4 Dikdörtgen"/>
          <p:cNvSpPr/>
          <p:nvPr/>
        </p:nvSpPr>
        <p:spPr>
          <a:xfrm>
            <a:off x="0" y="142852"/>
            <a:ext cx="842965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200" b="1" dirty="0" err="1" smtClean="0">
                <a:solidFill>
                  <a:schemeClr val="bg1"/>
                </a:solidFill>
              </a:rPr>
              <a:t>Why</a:t>
            </a:r>
            <a:r>
              <a:rPr lang="tr-TR" sz="2200" b="1" dirty="0" smtClean="0">
                <a:solidFill>
                  <a:schemeClr val="bg1"/>
                </a:solidFill>
              </a:rPr>
              <a:t> </a:t>
            </a:r>
            <a:r>
              <a:rPr lang="tr-TR" sz="2200" b="1" dirty="0" err="1" smtClean="0">
                <a:solidFill>
                  <a:schemeClr val="bg1"/>
                </a:solidFill>
              </a:rPr>
              <a:t>should</a:t>
            </a:r>
            <a:r>
              <a:rPr lang="tr-TR" sz="2200" b="1" dirty="0" smtClean="0">
                <a:solidFill>
                  <a:schemeClr val="bg1"/>
                </a:solidFill>
              </a:rPr>
              <a:t> </a:t>
            </a:r>
            <a:r>
              <a:rPr lang="tr-TR" sz="2200" b="1" dirty="0" err="1" smtClean="0">
                <a:solidFill>
                  <a:schemeClr val="bg1"/>
                </a:solidFill>
              </a:rPr>
              <a:t>Government</a:t>
            </a:r>
            <a:r>
              <a:rPr lang="tr-TR" sz="2200" b="1" dirty="0" smtClean="0">
                <a:solidFill>
                  <a:schemeClr val="bg1"/>
                </a:solidFill>
              </a:rPr>
              <a:t> </a:t>
            </a:r>
            <a:r>
              <a:rPr lang="tr-TR" sz="2200" b="1" dirty="0" err="1" smtClean="0">
                <a:solidFill>
                  <a:schemeClr val="bg1"/>
                </a:solidFill>
              </a:rPr>
              <a:t>provide</a:t>
            </a:r>
            <a:r>
              <a:rPr lang="tr-TR" sz="2200" b="1" dirty="0" smtClean="0">
                <a:solidFill>
                  <a:schemeClr val="bg1"/>
                </a:solidFill>
              </a:rPr>
              <a:t> </a:t>
            </a:r>
            <a:r>
              <a:rPr lang="tr-TR" sz="2200" b="1" dirty="0" err="1" smtClean="0">
                <a:solidFill>
                  <a:schemeClr val="bg1"/>
                </a:solidFill>
              </a:rPr>
              <a:t>funding</a:t>
            </a:r>
            <a:r>
              <a:rPr lang="tr-TR" sz="2200" b="1" dirty="0" smtClean="0">
                <a:solidFill>
                  <a:schemeClr val="bg1"/>
                </a:solidFill>
              </a:rPr>
              <a:t> for METROLOGY?</a:t>
            </a:r>
            <a:endParaRPr lang="tr-TR" sz="2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285750" y="1357313"/>
            <a:ext cx="8143875" cy="418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FF0000"/>
              </a:buClr>
              <a:buFont typeface="Arial" pitchFamily="34" charset="0"/>
              <a:buChar char="•"/>
              <a:tabLst>
                <a:tab pos="352425" algn="l"/>
              </a:tabLst>
            </a:pPr>
            <a:r>
              <a:rPr lang="tr-TR" sz="2800" dirty="0"/>
              <a:t> 	</a:t>
            </a:r>
            <a:r>
              <a:rPr lang="tr-TR" sz="2800" dirty="0" err="1"/>
              <a:t>Many</a:t>
            </a:r>
            <a:r>
              <a:rPr lang="tr-TR" sz="2800" dirty="0"/>
              <a:t> </a:t>
            </a:r>
            <a:r>
              <a:rPr lang="tr-TR" sz="2800" dirty="0" err="1"/>
              <a:t>things</a:t>
            </a:r>
            <a:r>
              <a:rPr lang="tr-TR" sz="2800" dirty="0"/>
              <a:t> in </a:t>
            </a:r>
            <a:r>
              <a:rPr lang="tr-TR" sz="2800" dirty="0" err="1"/>
              <a:t>our</a:t>
            </a:r>
            <a:r>
              <a:rPr lang="tr-TR" sz="2800" dirty="0"/>
              <a:t> life </a:t>
            </a:r>
            <a:r>
              <a:rPr lang="tr-TR" sz="2800" dirty="0" err="1"/>
              <a:t>based</a:t>
            </a:r>
            <a:r>
              <a:rPr lang="tr-TR" sz="2800" dirty="0"/>
              <a:t> on </a:t>
            </a:r>
            <a:r>
              <a:rPr lang="tr-TR" sz="2800" dirty="0" err="1"/>
              <a:t>measurements</a:t>
            </a:r>
            <a:endParaRPr lang="tr-TR" sz="2800" dirty="0"/>
          </a:p>
          <a:p>
            <a:pPr>
              <a:spcBef>
                <a:spcPct val="50000"/>
              </a:spcBef>
              <a:buClr>
                <a:srgbClr val="FF0000"/>
              </a:buClr>
              <a:buFont typeface="Arial" pitchFamily="34" charset="0"/>
              <a:buChar char="•"/>
              <a:tabLst>
                <a:tab pos="352425" algn="l"/>
              </a:tabLst>
            </a:pPr>
            <a:r>
              <a:rPr lang="tr-TR" sz="2800" dirty="0"/>
              <a:t> 	</a:t>
            </a:r>
            <a:r>
              <a:rPr lang="tr-TR" sz="2800" dirty="0" err="1"/>
              <a:t>Reliability</a:t>
            </a:r>
            <a:r>
              <a:rPr lang="tr-TR" sz="2800" dirty="0"/>
              <a:t> of </a:t>
            </a:r>
            <a:r>
              <a:rPr lang="tr-TR" sz="2800" dirty="0" err="1"/>
              <a:t>measurements</a:t>
            </a:r>
            <a:r>
              <a:rPr lang="tr-TR" sz="2800" dirty="0"/>
              <a:t> </a:t>
            </a:r>
            <a:r>
              <a:rPr lang="tr-TR" sz="2800" dirty="0" err="1"/>
              <a:t>shall</a:t>
            </a:r>
            <a:r>
              <a:rPr lang="tr-TR" sz="2800" dirty="0"/>
              <a:t> be </a:t>
            </a:r>
            <a:r>
              <a:rPr lang="tr-TR" sz="2800" dirty="0" err="1"/>
              <a:t>secured</a:t>
            </a:r>
            <a:r>
              <a:rPr lang="tr-TR" sz="2800" dirty="0"/>
              <a:t> 	</a:t>
            </a:r>
            <a:r>
              <a:rPr lang="tr-TR" sz="2800" dirty="0" err="1"/>
              <a:t>through</a:t>
            </a:r>
            <a:r>
              <a:rPr lang="tr-TR" sz="2800" dirty="0"/>
              <a:t> </a:t>
            </a:r>
            <a:r>
              <a:rPr lang="tr-TR" sz="2800" dirty="0" err="1"/>
              <a:t>traceability</a:t>
            </a:r>
            <a:r>
              <a:rPr lang="tr-TR" sz="2800" dirty="0"/>
              <a:t> </a:t>
            </a:r>
            <a:r>
              <a:rPr lang="tr-TR" sz="2800" dirty="0" err="1"/>
              <a:t>to</a:t>
            </a:r>
            <a:r>
              <a:rPr lang="tr-TR" sz="2800" dirty="0"/>
              <a:t> </a:t>
            </a:r>
            <a:r>
              <a:rPr lang="tr-TR" sz="2800" dirty="0" err="1"/>
              <a:t>national</a:t>
            </a:r>
            <a:r>
              <a:rPr lang="tr-TR" sz="2800" dirty="0"/>
              <a:t> </a:t>
            </a:r>
            <a:r>
              <a:rPr lang="tr-TR" sz="2800" dirty="0" err="1"/>
              <a:t>standards</a:t>
            </a:r>
            <a:endParaRPr lang="tr-TR" sz="2800" dirty="0"/>
          </a:p>
          <a:p>
            <a:pPr>
              <a:spcBef>
                <a:spcPct val="50000"/>
              </a:spcBef>
              <a:buClr>
                <a:srgbClr val="FF0000"/>
              </a:buClr>
              <a:buFont typeface="Arial" pitchFamily="34" charset="0"/>
              <a:buChar char="•"/>
              <a:tabLst>
                <a:tab pos="352425" algn="l"/>
              </a:tabLst>
            </a:pPr>
            <a:r>
              <a:rPr lang="tr-TR" sz="2800" dirty="0"/>
              <a:t> 	</a:t>
            </a:r>
            <a:r>
              <a:rPr lang="tr-TR" sz="2800" dirty="0" err="1"/>
              <a:t>National</a:t>
            </a:r>
            <a:r>
              <a:rPr lang="tr-TR" sz="2800" dirty="0"/>
              <a:t> </a:t>
            </a:r>
            <a:r>
              <a:rPr lang="tr-TR" sz="2800" dirty="0" err="1"/>
              <a:t>measurement</a:t>
            </a:r>
            <a:r>
              <a:rPr lang="tr-TR" sz="2800" dirty="0"/>
              <a:t> </a:t>
            </a:r>
            <a:r>
              <a:rPr lang="tr-TR" sz="2800" dirty="0" err="1"/>
              <a:t>standards</a:t>
            </a:r>
            <a:r>
              <a:rPr lang="tr-TR" sz="2800" dirty="0"/>
              <a:t> </a:t>
            </a:r>
            <a:r>
              <a:rPr lang="tr-TR" sz="2800" dirty="0" err="1"/>
              <a:t>must</a:t>
            </a:r>
            <a:r>
              <a:rPr lang="tr-TR" sz="2800" dirty="0"/>
              <a:t> be 	</a:t>
            </a:r>
            <a:r>
              <a:rPr lang="tr-TR" sz="2800" dirty="0" err="1"/>
              <a:t>realized</a:t>
            </a:r>
            <a:r>
              <a:rPr lang="tr-TR" sz="2800" dirty="0"/>
              <a:t> </a:t>
            </a:r>
            <a:r>
              <a:rPr lang="tr-TR" sz="2800" dirty="0" err="1"/>
              <a:t>by</a:t>
            </a:r>
            <a:r>
              <a:rPr lang="tr-TR" sz="2800" dirty="0"/>
              <a:t> </a:t>
            </a:r>
            <a:r>
              <a:rPr lang="tr-TR" sz="2800" dirty="0" err="1"/>
              <a:t>National</a:t>
            </a:r>
            <a:r>
              <a:rPr lang="tr-TR" sz="2800" dirty="0"/>
              <a:t> Metrology </a:t>
            </a:r>
            <a:r>
              <a:rPr lang="tr-TR" sz="2800" dirty="0" err="1"/>
              <a:t>Institutes</a:t>
            </a:r>
            <a:r>
              <a:rPr lang="tr-TR" sz="2800" dirty="0"/>
              <a:t> </a:t>
            </a:r>
          </a:p>
          <a:p>
            <a:pPr>
              <a:spcBef>
                <a:spcPct val="50000"/>
              </a:spcBef>
              <a:buClr>
                <a:srgbClr val="FF0000"/>
              </a:buClr>
              <a:buFont typeface="Arial" pitchFamily="34" charset="0"/>
              <a:buChar char="•"/>
              <a:tabLst>
                <a:tab pos="352425" algn="l"/>
              </a:tabLst>
            </a:pPr>
            <a:r>
              <a:rPr lang="tr-TR" sz="2800" dirty="0"/>
              <a:t> 	</a:t>
            </a:r>
            <a:r>
              <a:rPr lang="tr-TR" sz="2800" dirty="0" err="1"/>
              <a:t>National</a:t>
            </a:r>
            <a:r>
              <a:rPr lang="tr-TR" sz="2800" dirty="0"/>
              <a:t> Metrology </a:t>
            </a:r>
            <a:r>
              <a:rPr lang="tr-TR" sz="2800" dirty="0" err="1"/>
              <a:t>Institutes</a:t>
            </a:r>
            <a:r>
              <a:rPr lang="tr-TR" sz="2800" dirty="0"/>
              <a:t> and network of 	</a:t>
            </a:r>
            <a:r>
              <a:rPr lang="tr-TR" sz="2800" dirty="0" err="1"/>
              <a:t>calibration</a:t>
            </a:r>
            <a:r>
              <a:rPr lang="tr-TR" sz="2800" dirty="0"/>
              <a:t> and </a:t>
            </a:r>
            <a:r>
              <a:rPr lang="tr-TR" sz="2800" dirty="0" err="1"/>
              <a:t>testing</a:t>
            </a:r>
            <a:r>
              <a:rPr lang="tr-TR" sz="2800" dirty="0"/>
              <a:t> </a:t>
            </a:r>
            <a:r>
              <a:rPr lang="tr-TR" sz="2800" dirty="0" err="1"/>
              <a:t>laboratories</a:t>
            </a:r>
            <a:r>
              <a:rPr lang="tr-TR" sz="2800" dirty="0"/>
              <a:t> </a:t>
            </a:r>
            <a:r>
              <a:rPr lang="tr-TR" sz="2800" dirty="0" err="1"/>
              <a:t>are</a:t>
            </a:r>
            <a:r>
              <a:rPr lang="tr-TR" sz="2800" dirty="0"/>
              <a:t> 	</a:t>
            </a:r>
            <a:r>
              <a:rPr lang="tr-TR" sz="2800" dirty="0" err="1"/>
              <a:t>unavoidable</a:t>
            </a:r>
            <a:r>
              <a:rPr lang="tr-TR" sz="2800" dirty="0"/>
              <a:t> </a:t>
            </a:r>
            <a:r>
              <a:rPr lang="tr-TR" sz="2800" dirty="0" err="1"/>
              <a:t>requirement</a:t>
            </a:r>
            <a:r>
              <a:rPr lang="tr-TR" sz="2800" dirty="0"/>
              <a:t> for </a:t>
            </a:r>
            <a:r>
              <a:rPr lang="tr-TR" sz="2800" dirty="0" err="1"/>
              <a:t>each</a:t>
            </a:r>
            <a:r>
              <a:rPr lang="tr-TR" sz="2800" dirty="0"/>
              <a:t> </a:t>
            </a:r>
            <a:r>
              <a:rPr lang="tr-TR" sz="2800" dirty="0" err="1"/>
              <a:t>country</a:t>
            </a:r>
            <a:r>
              <a:rPr lang="tr-TR" sz="2800" dirty="0"/>
              <a:t>.</a:t>
            </a:r>
            <a:endParaRPr lang="en-GB" sz="2800" dirty="0"/>
          </a:p>
        </p:txBody>
      </p:sp>
      <p:sp>
        <p:nvSpPr>
          <p:cNvPr id="25603" name="AutoShape 2" descr="data:image/jpeg;base64,/9j/4AAQSkZJRgABAQAAAQABAAD/2wCEAAkGBhMSERUUExQWFRUWFRgWGBcXFx4cFxgVFhoXGRcdHBoaHSgeGBolGhcWHy8gJCcpLCwsFyAxNTAqNSYrLCkBCQoKDQwNDQwMDSkYFBgpKSkpKSkpKSkpKSkpKSkpKSkpKSkpKSkpKSkpKSkpKSkpKSkpKSkpKSkpKSkpKSkpKf/AABEIAMIBAwMBIgACEQEDEQH/xAAcAAACAgMBAQAAAAAAAAAAAAAFBgQHAAIDAQj/xABHEAACAQIEAwUFBQUGBAYDAQABAgMAEQQSITEFBkETIlFhcQcygZGxFCNCocEzUnKC0UNTYpKy8BWi4fEWJERjc8IXg7MI/8QAFgEBAQEAAAAAAAAAAAAAAAAAAAEC/8QAFhEBAQEAAAAAAAAAAAAAAAAAABEB/9oADAMBAAIRAxEAPwCp6y9eV5QbE15XtZQa2rUiulq1IoNCK1rplrW1B4RXlq3Ar3LQaCvctbWrYCg5WrLV0caH0r6GPs7wS4b7rCQmTs0kUsucvZVLL3r6kAgG2hIoPnMrWht4ir1wGCwTBbwQq5F2UYVGKDXW+U3sChtrbKw3Io1wnl4YiNHULhyo76rCqLqLjVV7xBGuo0PSg+cAtbfZmOyMf5T/AEr6in4THh1XtJT3nsoUascpuABcnS5/7V7goMO7qmeUO4zKr3GZQBcjLodgfn41KPmGDhkshISKRiNSFRiQPMAaVOg5Mxz+7hJz/wDqb+lfQPNPBDhyuLwt1eM98akEE7nXbofI+VMfDeM9vEskaZgw174GVxupvr8aFfMeL9n+PiUPJhpI0Y5Qz2Av569340Qh9leKPvSQJcA6uWJB1HuKQb+tfSWJwpmUxyInZsCrDMSbHw7u9/pSzwN2wkxwUrEqTfDudip/D/08bjrRFRf/AIhcLc4lW0BtHGzE3tbcjxrrhvZUts0jYnSxYLEgKg2199ri1zoNADVx8VxuNV1EUWZNmYXYhvHLmBy67i/nUrgs0sqMMRD2epUa++p8VNytx0OmtBVEvs4wUCFnSVyMpIadQbFgNBGg3JGtzbMp1FzSlzrycMI4lgzPhZSQjH3o3HvRSW2ddfUa19A43lnB5HHZxx3Fiw7tidBqT8uvhVdw8F+zdrA8LT4aViJQl2XKDlV1/dlRha430vbegqKNa6rHRrmblZ8HKBftIZO9DMNnU+Pg46rQxUqq0WOtuzqSkVduwoIXZV6sVTTh68ENBG7KsqV2de0AO1ZXt6ygwCtrV4BXtB5WpFbV4aDwitSK2ry1BrW4FeGtloMrAaw14KA3ydCj4/Cq6hlaeNWUi4ILC4I6ivqV4QFGUWy7AdANLfL6V8x8icNmkxsDxRs4imidyovkXMNT4CvqEVNRWPMfBmw2MDQKLTv2im9rNtImvdsb5hc6a9NnLDcxoIlaUMpsM2gNjqDsT1G3mPEUE4nj3ZyCWIVm0F7DXyGtRvtRNtJD/m/W1AxYjmDDsl21AsQDE1vXvqAp18fjQPEc8RRtaGJWv7xMsUenpnJY+WlQp0De9F8Wy/qSa5riEX+7Uf8AyKP0oDq815gwEaMDprItmBXX8Wg6fnQHgvHosBjOxeRVSe1lLAlSTZDoT4Zd9vSuc3MEC6NLHfoFJdvgFF6T+PYOfE46CWKGVooyhJZMg0Yk2DkE6fWgvE8ah/vB+Zpc52x2GlwrsSc8SmRSFNxl1I9CPzFJMnBcQ7sxeUAuzWLgAA3sNHNrDTwsNADrXnDOWpHinysLyxiEl2vawteyr57XtQGOWeaDjIC4kluGKMLdRqDo1gSGGoHQVPw4dBbtsS1ts840t4WS/wCdAeWeTpsHG0YmibM2bWNtDYD98UWfhcv9+o/hhX9WNBIxMKSEdpd7G4zzyMAR1tnAv52qYmumm1vdv0tuQSdKFR4CY/27W8RGgPw00rtjeH5IJXaaVisbsO/lFwpI0W3hQVt7ReIzHGSQGRjDGUKx3sqsUUkhdgbk0uww1zfiLStmkcuxGpOprqmIAqqlxx13C1AXF1t9soJbiuWaokmLPjXA4o+NAQLVlCziT417QQq9FeWr0Cg9rL1lq8NB7WprastQYBXoWsArcLQaZK9Va3FegUGuWtCK6kV4VoLS9geAzTYqQnQRIluvfYtf07pq4MVKwhYg2ZbC/wAR+hoF7POUUwGGsrZzKRIWKhW1VbKbbga/OjXF1tG+tgQNfMEW/pUQn8Q4SZLFZnQ5iWt3rg7gZvd9RUNuWI+skzH+PL/pAoq2IT99fn/SuMmMTbMT6Kx+i1BBXlrD/iTMf8TM31NdU4Rh12ijH8g/pW7Ywa2WU+kbfU2oJx/nCPBhTJBL3ybe4Nt/xG24oCGJVVmXKALIdgBWfbPAH5/0Fe/ZJXdZF7JVKCwLEnUX6LXQ4KX+9jHohP1YUGKxv8G8em1bcDJ7M6fi/QUq8m8YxGOMyvKI+zIH3ca6g3H4r2OlNmF5eZBYYme2+6DU+iXoCBv4fnWoiZulaLwUH3pJW9ZD+lq7pwaMbgn1Zj+tBskVvAUO5ukRcFiCzoCIJCBmFycpAsL9aLpw2IG+RSfS5/Oqc9tSr9vjAFiMOl9PFnt+VUIySV2ElcFFdkWqroJK2zmsVK3yUHO9eEVuUrYLQcezryu/Z1lBErAK2tWyJfag0ArMtE8Ly9iZP2eHmfzWJiPmBRLD+z7Ht/6Z1v8Av5U/1EUC1avSKao/Z5ivtUWFfs45JlZkLOCpC7jMt+9ptTdhPYFKf2uKjX+BGb82K0FUitgKu7D+wfCgHNiJmNtCAqgHxtYkj40uclcsQri58FioI2xMZLIzkkOmh0UsFOhVttQT4UFagUSwXLuJm/ZYeZ/4Y2I+drV9A4blAJ7gWPQaRhU//nGDvfrRL/w+jaMzt4Euxt6hib/KoKGw3sxxzC7okI/91wD/AJVzN+VDeL8qyYXEJBPYB8hDqcymNyBmUne1z8q+kI+FMqABs9gRY91etrBdiKSuNcujGQthnss0RLYVyRc23Q9cpt56+lBYOCw5jjRC2Yoqrmtq2UAX+NqFcxSjueh/Mj+lFY5wFUtpdQNfGwuKBcbnvIRmAy6dPXrURBQjoLfAVvc1Gkx0S+9Mg9XUVwk41hx/ahv4SW/0iglSX8qrX2xvaODbeTb0WnTiPMcEcbSMJMii7N2MlgPG5FV9z9jftsWGaCNirMwVmCorFhYDVtL2O9qqmhxjGKiJ0SPs4rXGuYWzdCbW/wClS+G8PxKuHlnzgBu4BoSdvLTQ+PTbddk57aJQDBYgWGZ/eyA3KkKQR3fG+orfjPOOIhkgQiK0zZbgscgJUXtpf3r/AAoPfY8e7ijbXtE+VmP9asgP5D50m8q8qjAiTLMXMhBbNGAO7fbveZpgTE23f/lUfoaAyvwrvGh/2DQyCUMdZH9MwA+QFTcsZtdj/nb9DURIfTcm3y/Wvnj2gcSM/EZ2LZlRzGm2iJpYW3F7nrvTR7ZsW6zwpGXWIxkkhmyu2axv5gDbzpY5d5DxeMI7FBl6uxsg+Otz6XqgEiV0WrUwfsnwa2hmxZfEOpyiOwVSAdSDckAkb2pIxfA1w8hSaHEXDFNcqqxH+LXSqoQgroBTRw54FylcEsiqQZC5ZjlO5UnQ6a2sNjUfmfgqxOJITfDy96M/unqh8x9KABlrMldRHWwSg5CKva65TWUFscK4ThHjGSHCq5BszJHa48QUJXSxF970f4Py9K0IfN2JbVVREjNumZkS63FtLH86GxcLlwvEpDEqdkbSDe5zkgi22huNPKnbC49JFzL3rHYizA+BU6g+VRAGXhUcbWlkJYgkBpJZHtsDlJ28stEsDgIHv2bA5TYqpsV8LgAMNupqRiODxs5lKkOQqllJBKqbrcHTQ1GXiEEBktfMADITq1raZmbfTz60Ab2kcJVcEZ4ltPhnSaNx7wKkA3J1Kldx5Ub4Nxf7bhYsRC4USLc3F8rbMu+hDAjXpXPEcbjkQr2buDlBt1D7Hu3uB18LbUp8l4o4DiM2BYFIMRfEYbNoAw/aILgaaE7fhFA/NgGN7yN5FdCCDvSR7VuCugi4lh79thSC9t2hv19L2Pkx8KZsfzhBFIyMdVAJ66HLsBcnVrfBvCoT84xyEI0TtG6urjs2FuhBzaEEG2h60GmEkGOhhxMcv3bpcqWIA317uhYNdSCLanyo1wXDGMN96JLtcge6pO4FzcA6aVT3s74qsOMxeBUM0aSO8WZgMuUlTsL6groD0qyExDC+QKuY5jZSSSdzdyb7CgY8XxSOMjMwFzYAXJv4WHrQPiOBjLmSZVVlbNG5IXKNDuSBmuDffeuDTP8Aid/Pv2HyFQZpogbkrf8AzGoOnMPPcMf2dSGkaVmW0KM3eABOUZe+PIajzqFjON4FzaWxI6SRSZh80vQjmGZXkwstpBHhp+2kkKZVVFQi/QnvFdPC9N0XGEkQMJkdWAIOYWI+JqgDDxjAjVI/8uHe/wDoqUOPxn3YpfXsSPrRFuIxD+0T4ZajycaiOgkY+gP6LUALm6Z8Rgp4o4ZSzplW62F7g6knTagmA5GxMvCkWJzFiIAcyGxDC5b0vrcelN+J4ghFh2zegff8qJ8nwa9qMyjKY3VgQTZiY2udbi5U+o8KoqSHlHiDrf7QApuFLOoJN7C122IGa9tAKmcB9n/EMTEWaeQa2UZhfYHqR5f7FO/FuECLGZZFLRSZmWyjRbd62mjhjcXOobypz4RgoY0tEQwuTvfvDf0N/leiqfk5KxMThJMViA1r5RKmg9Bcj40Y4b7P5mAYvM4/ebEi3/JViy8EjeQzgMrsFDEHUhCct1IIuLnWtsDBHHI+W5kkIZ7+8SAbEjS2nW2tEVpjeUpsBiYp4iBHISkqFib21uL/AI7XPnanj7FGoBMqm4uMo1I8fL40F9oHMWIihciIMiMCRv5q3/a1rUlYwYmVLTytH2irkSI2Jzjum4WxXNpYEdKBs5j43w9QElC4llYMI7XAbYE20Hh8KipxXE4t2hiaNERe7Gl1zR5soNwBpe9gCosL5hcA7cB9n6rGBK3esD2e8QYfvWAMhv1a9reNRG5YxEeLWWNO9HmAtqDGbgG18xGvvBgRr60AvF8OWDFAZWjLpmWdgynMts4YFjmF9RqAQy73qyeXjBi4Q7xqzMBnJX3raa39KWOIco4uYAsyBgfdHugXB0yjqbHW5JAu1hQzkiR8Fi5IXOVWfIEPuoSCYj/C3eU+YHjQP7cj4W9lBUfuqe6L6bfGuE3AUjV4Cglge5aPKLgHci2uYHY+HhYUBwftQHbNh8SxhmRyhWOIFCR4SO23hcDcUxDi5OoRm6gu4H5ILfnRVSc4cltg3DKS+HfWOTr45W8GA+f5UDiwlztVz8ckz4SWMrGI8hNgCbEagi7e9cCq1w0I8KAevCjWUcFvCsqhk55xmNDYdsNIhLRglWhEhXbW5W4BI6ncGoGBwvEnUiX7NZvezQLc+uUnWnDFRExRhT3lzKbWvodBcg6XvS65xjsQmEAsffmmuPUBdKiJuGMyLlaeJRa2VYVH+ompUcr9Hc/wIq6+oUfWhi8OxQ1kxUMA8I4wP+aQ1zkhw20uNlmPgJTb/LFQFMRi8v7SUj/5Jrflc0g81TdpxHByxWkETWkKahcxFgS2lyL29Ki8b4A3/EocRhcPIYI1VpDkI1UtmP3li2lqMphjMZJlCJHKy3WS26H1JUkgHQ202vRXSWSfETWikARoiMplykEG2YZLlrfDbQ2JoZy5g5Z+ITQtLlOFZWv72ctvr3dPIijWC4SkLiTtEzAEWuzDqpsCdOum1DeIk4KZ8VDJmfEjvXQZQEAIyjp8aIZeFchw4fEviVllMst8xuoXvWJAULpsOtHxw5TvnPqxt8haosALqGaWQ3APvBdwD+ECu8eCj6i/8RZv9RNQdfskK/hT42J/PWpEcydLfyi/0FZFh1GygegFdmIohI9pHOOGhgfDOx7WRYyIyjEFDIua5Iy6qrCmCHC4YAdnCtjtli0t06VUPtkmA4pERusUZ8tHcj8qs+fmjIuqqLDe5Itp1A2tVUVvb3YfyVa9RpD+FV/m/oKS+Je0uNDlBVnOgUXJudBfTu/GtMdx7iPZNIsKxqozWkazsALkKg1zEXA8Tp4UDhiC46oPif6UV5SkLRur2OpOg0sSR19KqLivNOIwk0bTlzhsQokicizKDbMPdObKem+tWd7M+LJPAzI6uuYgEX8ib3AN7mgl86A/ZwQoZlkW3eKkHcEMNtvjeliPiUxAvHbKcwtORY6i4yx6bt/mNMfOvEghSMm2YZvdZjdTpoo86VGxDnYTH0iyj/mFQTm4lMdwx9cTMfpaumA4m0LlxGCxtcmSVyQL2Azt5n51AUv/AHcv8zRj/wC168dZCfcUfxyn6KCKB24tg0mizWujrY/wny8Rv86rvlpHTEvgWZUELdoAF1kjY5lIN8o13st9BranHlLGPYwy5LHVAt9DuRr86VfaHw98O8eMjvnw5swG7Qne/kNvhVDfJjbFrKQFIJZgcpB/dsO8fSp2IxsQhZ5WCxhbsxNrD1Gt/IelAk4skixMHVlkGYqtiSjDxuLWN7nyrTmTAyS4doogCUZJUXYSKhuR01N76WF7DrQScLzZhcQezgkIksTGCmXNYbLm0Nx0pf574G8kYxUIHaBMjqfAkEH1DWI9B41ydmxcsCRRTq6TLLI8gIWIKdVBJsOgCrYWA0vTnKgWUra8ct/S+t9LeB/PyoKc5rg7aKLGWytpBiFykkTJoCQD1At8BR/2fc1Zh9nl7Qn8DCMXt4XapGL4CMLiZYST9nxg08EkGx8raa+FJ8EmRtDqp3XXUG1wR5iqq1ObZbYOSwkX3Rc5ALEjcDWq6RqPT81GfBmJg2fMup2Kgk/pQqKCg5i9ZUwJXtBY+NQtmUyODcgNcXU3OouCL0JHAEP7SWeX+KVrfJLCiEuIYsbINTe5Ya38tba1zzynqi+gLfncfSso4Q8CwybQR38Stz82ual3yjugD00rg8DneZh/Cqj6g1wlw8Y9+WT4y5fpaqPcTiRkYMbXBHzBqvIOZIIsP2cr5WDk26jUG4t1odx6LEM0TKkkozSR5TmINm7jG97+G2ulMHAvZTiMXGpnkWFUP7MICQbBdRsDlA8uvWiheJ5sia2QXLElbn47DXdj+dBeM8wyOqxvEB2ZOqk7HTY/Or14f7O8HDYrECb67AfIb/OgvOfBHEwKwx/Z8gF1iDMHB72cCzZbbW08bUQp8M9psIjVWjkzKig2A1IAGlzpe1c5/bCqnuYYt/FL/RKYuXeTMDiM5bDMpQhb3YRuLXuobUW2IubHqaB+0DlbD4TEYURwBYJCQ51ILjRR5b5vOgYI+M46VQ0X2RUZVZW+8Y2YX2uNq5jh3EpD3saQNe7Bh1U+WrZj40x8hOv2Xs0RM0TWsR+A6jXxBLD4UzESfvIPRT/W1B804nlLiOIx0kbrJNMoK5pANUFgCMxC2swPxqxuDcqrgY8+Ll+0YhbZMOWLRxtYWuqi7sLjS3X40ycx42VndcGESbIFlxcgssY6BAfeaxNiNNtTUTg/LDogeFi0qFgWmBGfOwMhzG5JNhY76fCgiY7huGxEx+34ZC+WyyquSTUXPdViJADtluV2PiWp+H4U4fPEEkUa5veuBq2vQ6eWtRYuVpHkLzFX0IVTfKl9DlAO9tM17nU6UPfluTDSFoJcrZHYgj7uSwJUOp0vfQtvagX+ZuGpxHCYjCIFMkH/AJjCMv4wBd19TqLbE28KH/8A+c8eSMVCfw5ZB5Z+63+kUZiMUkyOf/I42OwVCbYdmB7w2uuYG382l6JcAwiYHi00YQIMYnbpp7r/ANrHm2Iv3xbxoDPN7gPHc27p+o8jQJWB6E/yt/QUU47xcSORGucxlkIVhe4PmRahsbyn+yA/ikH/ANQag1b+FvjYfVq0yn923xH6CuzxS/8Atr8WJ+grmuHa+rj4L/Umg6wXUgiwINxqf+lMGOhTFwMdDoVkX1HeBHpY0Cjw4O5Y/G30r3lXFrDiJhssjjMSSe8O6pN/IAfKgTEw/wBnkyIiIyHswqWvLYA5iLFjdbiw0zWvbo9YGZnjRgCWSxAABzo2nXTQgjW+3nUHnjhYiYSKY1DWR+02MRa+ml7qwG2402Oi1FznJChjhAYliQzDYn3sqgAWvqBbS9VVkNikVT2jBV8WOg8d9/hSlxTneNDliGe2zNcKD0IF7nQ+QoVw3kvG4tu0mJjU63k943/dTp8bU2cP4FhcHMidkXYi5nltlBOwAPdzX0011ohbg4LjeIWZ7qnRn7qj+FALn5fGgHPPLpwTL2GeUn9qWGVVZvdsfA+vSrvzUt888GGIwzbXUE6nS1t7eINj86Cijx9oiDKu+gym/roamQc6RHckeopY5lusgQ7rmv8AO3+/WhGeqqxhzhF+9+VeVXWasoPqE3UfeMqG5FtLaEgat5WOnjXJ8dCN5M3kCSfktb8REWdZMgYuisGCgnXQ942tqDUQ409FPzA+grKOv22NhpHIfWM//a1YmLI92EjzJVfoSa4CVz0A9bn+ld1jbct8gP1uaDaadmwsr2yvEyyixJ9zvEbAm65hW3LnMnvuVkPaEP2aRt7xygkM1hY93rroa78MYOkqqdWjax0PeQ22Oh97bwvS1geX+ILp2kSrawWx0Gml1IPQW8Koaxz7hgp7RxFJmAEZuz+hCjQ7i1bcZxz5M6ISND38oyga3J1HwuD60uw8rzglhJh42O7Jh1LH+aTNXHGezxMQR9qxM8/UB27o9EvlX4Cgn4XmR7axuwvYZSxvqBm293r6X8K34hzJDLCYpcNJItrFXFybG1xpmJB67ih8Hs6wEWyH/Nb6CmXgvKUKWYKVHS5OYj4nQUArkuGSPEyMEIhykMxvYdV1IBa1rbdaL8S41nDe/HEDlzW70h37mvu62ubDQ3vtTIoA0tYdKiNgYu07WwzAZb9LA+G253oAWD4J2oRsQoWNTeOAG48i3i35bbWovicUiKS5VVUbE2AHnfbQbf8AetxYknMb9D1A/wB9TSlzjw2Z+zIjWRUbWMsQr3OjB73WUeehqBrwfFonN0kDBtAQwKH0I2PkalYvCiRbHQjY9Qf19KR+WOXZe37ZkeFLHOsgW8pOlig0Ft84tf8AOmzGcQiVbvbs195mJ0ttbxJ+Z6VQvcb5dWTFK8jB3yqSv4VVNjY7Anp4k6gXvrxHmGHh+HeeY5ohYQR6XklW4AQbAaDvCwtc6ixI7mHmUBvtU7KuDj91BZpJpWGiJb8W17GwFwb3Nqw4xxOXH4j7RitAO7Dhx7saXFhbqdr+J36CgHY3nBnxc08ZdO0kZwo6BjfW/lTNwz2psgAlUt56X+tIOP4LiI/vZVyIz6toSMx3IGv9ad39heMdQ8OIglRkDqwLLmBFxbQ9LG/nRTNhPaLDLoND/iZR9L1rx/nI4aHtezDjMFsJfG9j7lraUnYf2L8RBu6FQN8pDG3wqDzly5iMHGgYyGEkXVx7sg2O2x+o9KB8w/OTnCfasigZSwTMSdDa19BQKLmpzKQWCh3FyV0CtY37x01PXwPWwpSw2EnKBQ+VRcWzdL2/DcnrtU0cuA2vKS9v3bXHqzf70qi0uCw/8UaVHnDCLIpfTMcwuuRb6bMD6U58E5Ww+F/Zx9/99u85+J2+FqpfkXJg51mEj2buMDlsbnQ2W+oNj8x1q/Ypg6Bx139f6VEe2ofxvh3aRmw7yd5dPCxIAHiB4HW1EmYAXJAA1JJsAKVON+0TDxd2L7+Tbu+5fp3up8hegN8HxpkhVmuDazX0uVGp8Lb0I41z3hobqp7d9sqe7fzbb4C9L7YLiPEP2xMURPu+6P8ALe7fzUwcL5ZgwZBVQx0Bci7Bt99l8rCgpX2gYOfFtJjeyVViCxyKosVGykg6ncAnzWkK9fRHM0Agxgd1zYbEIUxC+TDLmPzFz0veqP5w5bbA4p4G1AOaNv34m1RvlofMGqoPesrWsoPpppZxDGDhyzrmXuutst7gkk6H4VAL4onSGNP45CfotR8X7QY7fdwu/wAh/WlnHe0THsbRYJvLRm/0qKkQzcS+1pDI/aQgohawjY3t5lq84BzgpwEUsxLMzshyADUE626afpSZieJccnRkGFlCuCpAga9mFiLve2lB8LyPxULk7OSJb3yvKsYuetmcUVdXKBEplsCNC6A72cWIPn+oqbNKFJUpJcWuAp6+e1DuQovs2GjM7IMQsQiKiQODl925S4uRapXGuIym7qoYZdkBJ02961yaI3MzdIT/ADMo/U10V5TtGgJ/xH9BQTlnib4yAztnw8Kk3eYBBYWNxrqPjU7D8woyM2HJEV8pxMugN9LpcXYZrCwFzm001qBg4bEFa0rIZNwi9B0vfUmixF6TY8E84uGMcRvnkOksm+ikHuqTqLE3tr4Bjw+IKqBaw2XMbufM+FBKlB6f9K8sBWCf94a1o9yfD/f50RweMN7uh/KtPtGhVx0Nxa9x6dakjStZIgw1/wC1FLXE+b0hyI6MCxCiFcvaAEkAuScq3GynfW+lL3M2KikjE2LuYlbNFErEGSUfgTXvjfPKRboNNTM50lweDYSSC80lx2aGxlXwk/djuFJ2Jtaqj5p5reRy8jXciwA0VFGyquyqPCqO3HeYHmcSTFe4MscaC0UKfuxr9W3P5UtnmaVXDRNkKm4Ol7/GodnmOpAFxuQAPmdaK4LDQxDMSJLEC/dIPoNT+XSqp65X5tXHQywY2EZXXIZkFrH8Jy+INjceG1N/sU5hzQyYGRgZMKxy+cOYjQeAb5BhVYRcTZjljR2t3rKNB1GgA0trWGSbC42DGoGiDZcxuLkFRm2a5vGQemooPo88aitcMWFyO6CdQLkaDQ2GxqHjlw+PjlwzgsrIQbqfLUE9QSvyqTgcCMgJKyFu9nsBmza30HUGpYgt4C3qfqaiKx5S4TFiIJsDio1+04J+zzDus8f9k1xa4I0v4FTUFvZQVldghlQklCZMpUHUXBIF10BB6elEvahAMLioOIJlyt/5acHKQQdY2IOmliL/AOEUREs5AzzxnS5CX7x0IYdlGDp4ZjcG9wRQT+XOW48MFDJFdjrZb2JAO9vG9vJ7fh1Jca4wmFRmVSS7BQDfKCF0+FvDelaa51CSSsDdbsIxextd3d2IseijYed+cfDfvosQ0CrJHr3ZtD5ECKzfGgEcXTiE7gYklUIL2BCoqD8WQaWBKXvc2amflrBQoIyka2ZcrMwu4mU+La6jUbUX5h4Ys8KugD7MA2qsRureKsLgj+tKmE4j2cysbqkhsrMy3LXIQZcxObulSOmUX3JIEuauaThAua5ZyQsUVy5A6s34Rtt471pyxzSk7mJh2cmUEpe4Cn3SG0uQSQbdDvobdObOCnFxxyxLGZYWJCyk9nrYOG+A0PlQLlLlbENiVmnyqsYZVygAFW0sLHvDfvHQdKBm5l4WcThJIxftVBItbprttY9RrVe8ycA+38PAU5sRhEzxZv2kmH/tEP8AjQjbe4/xVbWfKQVsToH71u6AbE6HMdwKqnifFuzxxlgP3azB3W2+bKGYdcpVu94WU0FL3Ne1dPE/YumKlefDTrFDKc6puFv7wB/dzZreVqyimXlLFW4M5zFeymNypIOW6Hddbd75UTwOKLxqva2LITm7SV2DbHMAR3tdAARcbUM5B4c54Zigy9yQMya75VIbQG47yjwrr7Nscq3GVlU3A7Q67hgbk63zGiDHDeVe0iLT5gzjRGdmyDoGubsRp4VzfgGHgYZhh1J2HZAsw2Olyx18ulNkhAte29hfoTQniXBYnk7U3jkKhCwI7yqQ4BBBGhsdtwKDTBYeCTRJLlbXAJU6kMCygKeltenjULivGMJhbqyq7qMxAUvl2VcxN+8dFAFyb7daJ4Hh6RuXuZJGUKXc3YoLEAWAAXY6eAoPxnhiTv8AeKI5DbI4JCSAMGVWO6sCAQdD51AocyQT4oGbFJIYUJIhD2CINnaJVuRYX3LDfoac+E8Aw8qJMuaSIIOyia2RNLWCgAeG/jvY2pLx+K++MONeRAlysYW2fqpe2rnYad02va96sfgoKwoQcylb3XX3rkm+1yb1RA5mxz4dYrZM8kixqzj7qI6a29drn6XqIeL4mJ4C8iyrJII2jaIxyAnQldeh8fHc0dxXDlkjySffI17q40tuNhcEePlXPBcDgjYGOPvgWBZixTyGYm2lAQxMgA1ufIDX/fl5VHecp1BW4vrtfb51xn4gBfKQbC7SMe6o6m9rdLf7tSLxnDPiprRveJCr5Guq2/E8rXzICPdY94i1hbQhZSEEaUl86+0NMLeKGzz9eqp6+J8qW+N+0FoguHgcsWuGmK5QRfUImpCi9gxJNvgRVXF+NAEhDdzu+9vG3jSESOYeMPJKLsZJne5JOtzYL6UT4f7LMS/emsCemdbfE2P0pOwaFZYpHzZDIDmsTfKQTbxO3zq+MNj7qNJD/Jb60Ump7JLm7vHfrq7H8go+lGOG+zmKMgsyvYWAaMlR8GksfQ0fOOPSNj/E6j6E14uJkJ0WMerE/QUolYLgaKLAqBp7sMK7ekdA/aZhwnDpCpuc0VtF0OYC/dUdCfnRwYuT+8jX0Qn6mh/FcEmJQx4ieSRDYlBlRSQbj3RffzqCDy/zlLBwvCMWZyVKWzWsEzkDTrZQAKj4/n12ViJFVgrnKwYkkWGUMGIuDfUC2gva9qk/8GwaIqiMsq7BnYgddr+dCeTsBPBFiLYYAGa8RmsiEGwHebUDw+VUDud+KnFYGNIw8khdGYBO9orA3C3AN7bU4Yvj0GFihM8mQlAB3WNyqi/T0qQ2Hxv95hk12VZH0AJI7otfQ/LzoLzFyVPi1RZ5ZHMbMbw4c94MF2zsq/mb0B/B8ejeMSISysLggWuPrWn2yaZssUbN53sB6nYVD5b5fTCQC8EhQG4bEyLa7Nb3IrqFvZjcnQ7E014uTTKrK8gtaGNRlAGjjTRTvZzaiOPBeMfZcQuBxTKjTjPDqTduoBta+nzHnQzmdfseLhxLWbD5mSRCAezeQL94vUA2W+trEHxrTnjg3/EMCewv9rwJWWEj32QC9gdydCP4ox4104RxmLjHDu0b3mXscQgtdXHut5Lc5h/Gf3bUDJJjkjUuCOyKg7fn6EdK3hnza9CAfDfXY9daQeVONSQpJh5gzPhWKeRjv3WNtdBa59aPDnbCooJbe4GXVSQT+LaxsdetAE5l5syytF+yTtEDuovmuSAzXswUAbbG+l9ajcZ4VMkAMLrIVZXJJ99HuoUx5cqn3Cp7pJLWBFK/MXGziZSEiYh9cvvNY2IJVfG+hJB9KNYuZMLGP+IYk2UWjgQlpmUi17FrIbaZjY20vQajmPCp3VErBSRcF7Eg62yMFte+wrKBv7Y8hyw4GBYxooa5a3mRYX66CsoLV9luNH2WWNiLRtm12CuPPpcH51skVoFjaSG6hQM2JBAZDfNlAykkdDcX1pc9ncw7d4mAKzROpB2JAvb5ZqdoeGQoO7FGvouvzoOLcSmOQJisMQNwUMm3u2Kdd9aJHHSMthIoOneEL3t8bDU9fCuYkA2/KwrSTGAbm3qaDzheBSB2cuWLlix7MCxYk6G5KqL2tRTEYZXWxAZT8jSvjOaMMlw00Q/nW/1vUCL2k4eLZzIvUKjEfAhbCgL8a5fSVAk1yq/s5h+1hPmfxJ6/HxoG0r4OyzwqqCxTEwsxDjqTc917XOt/Q038D5ggxkZeF7295ToyH/EOnrtXmM4eyhuzCsre9C47jg72H4TQB+Cc6QSylFld1tYtImUeZDfiGoBv4i1EMRzPFEHb74gL3YwhJcb5kv0A8dtzpQbCYKCMjsezhOYloptLNcHuudwOg3G4vsQ/GOeEjdo8JbEYgEhsQw+4gOxCL+N/Ib9SaDpx3FCeKOXESS4eInMkCaSzEHTKDY+fatYC+nSl/i/MDOpWwihBzCMHT+KRjrI/mfgKF47HCMNLNIzyNq8jm7seg8h4KNBSZi8fNjpOziU5fAfVidB9KqufMXGxLJ92TYC2bx9KzgPL/bd5gxW+XS4UMSAMz2NtSOnxFP3KXIKRWaQJJJbUHUAHQWHr11qxOC+z6KRb4iERrfN2QNiT0Jym23xoKr5e5SkxaYjh5ABjJkhkvdBIB3kzbXbXTpr4UB4BzTNhXMUpkYLdTGbXVgbEXY92xFqurmPhseBkSWJSqwi6hAdBtbKN7E66jRvKos/JeAxWJGPyNIMQoYRg2BnT3wRp3iBe191aoEzA8wTTsFihBJOwcsRve5VSB86aOD8AxbspmBjRt8iszDXLuVAXWxN+lOfGsQcLhC8ERuMoyqLBAfxFU1IF+lAIuaZQ4vkxOaQJkQHOe84JSzG4GUHvW0a/Q2IaMHyvAALrmIFiWN/jbapq8KhXaNB/KK6RGzW8a3MlQavAMtgLUAg4RGZT962Ya5BlBy3OW5IzMBe176WFMAmHnekn2kwyRRpjYLiTDNnIG7QtYSAjrY5W18/GqDLcCTQsHJ0IzTtuDm2G+w+QraPAYSNwSsKuLkXJzefvH0v61KwOKGJwyue6JEB32Pl6EaH0pUflDElncPES7doDIbOk2x1AN0Ya203NA6rGhQqERgbHJZQCCT3ut/8ApXUcPjW5C201sSNulBOWuE/ZYlR5lcxsxBGgEbA9y172BAIPlR2TFAXzABLXDE7+I1206k0CXxPEfY5IMTGpIJKSXOnZ2Jtc+++l7nqopN4+p4PxQYiCxwWPF7D3Mx1I8h3rjyc+FN3E+HQYoqWLdnGCuQtewuQbgaLY3GY9NfC65zbxzAtw2XCMRMwu0CQfeNFIt7Evcqovc5bkgMy66Gg15qxP7LFwrmYEKy7ZgRZc1hrfTQgi63t0oLxWIN99xCYYeNrHsUJMj5dRucza9dNug0pLh5yxQiRIjlZAczDUsOmh8PHxpfxOJeRyzszsdyxJJ+JqqbOK+0DKOzwEQwyDTPoZm87/AIfhr50oSSMxLMSSTck6knzJ3qThuDyv7qN6kWHzNF8Hykx/aOFHgup+e1Av5POsp1HK8A6MfVj+leUDZwHF9liInHRx8jofyNPnG4Mc0tsO57MCx/8ALHMGv0dyFOlulVpAxv51ZvM0qyYfDYk/iQJqxAu1msSNjcEfl1qAZieWMW4Ha4qZBufvIor+pAP5UOfkbBA3lnDm/VpJ2/O6/IUyTIjq4BhLBQ0axR5hIRqiajPa+Umxt4ncUwcL5fSOAI3vldXXuuGtrlI2t5UQkYLljCgjJhsS/S/ZpEuvhmINvhU5eAYY/wDpowW90s7SMQTYMAmnx213o3xSSCCQA5nlIMmXN7qXN2LOwVFu30sNBUvAcTUyrC8TROyllFwVIF7+5oCNfz8aCn+d+AY7AdnjsPJIqowX3cmXN3hdASGW91OYXv8AOrP5b50jxEUJm+6eZVKZtFckbKT+K4OlG+YOBJisLNhyABIhUeTbqfg1jVe+yadZsLPw6cAvA7FQwByhiQbXuAVkBN+magcebuHK2Hd8oLqAQTbxHjvVPcf4mIVuxux2A3Y+Qq6xwSX7M0JlDEplBYE2N+pvdtOlJP8A4EGHk7Ro2kkO8rd828Ftog8gKKp/AcLm4gZXZrCCxMQ94jW4A8bBtfGi2F4LMs3YYZZbNrGUUgzL1zOAStxZgbgC5o3xXhj4LiMeLXuYfEnJI5W6q51bS4udm33vVqcMlESCPDpoBYsgznQAj3bIoNz+OwttQQvZ3ylNhVZ8Q2ZmOZFY3MWckuPEttr606T4kKua4C9SxygL1NzS6nGuyDGaVAxY2As7hegIXug+OtDeI8wrN3RA02oIEnugj/Am/wATRBPiM4klRl+8iKWWy57OToQDowK3F+l+tRZ544FkSZ1hVgJEzuGlWYd64VQSRmtp0AtsbAFjeOyWyPiI4FAsIkIBA8Ozju3woYMFGLkLK5IOp+6U39e+flQPHLfHhioExClgr3HTcE3Hkb3Gtuldvt8asdWzDfvIOnUg67fnVW8scDlwSMqyXzbggkA9coY2Fxbp0qdh8CEkZ9MzbkKFJG+6gHoOtBYkPFYzJ2at37ZgM1zpvsLDTz60YWxF6rOPiZi7yhQQL7E2sDbc26n51xj54xOQ3ksLnYAUFp5aj8QwyvGwcAqQQQdipFmB8dKqibmyZt5nP8x66fWhOM40WU5mOqE6sfOkDliXxAUxDERBEuqd2M2AFl3YsdMvQbmuUfEZUZiJy9z1YWA/lXfbXQ0mcryAiZiRYy6EkdEQE60XfiMSe9NEPV1oCsuLmYqftcsdr/sgDfa184sNunjXmNeKUASCWW3WRxr6gWB+N6Bzc14Rd8RH/Kc30vUGTnvBD+1dvJYz+tqA3xDCpPYSdo4GgVn7gtt92qhD8q0iwEaiyqAPBdPpS5J7RMP+CGdz8APqfpUPEc94hhaHC5D0Ld78rAVVKPFh2OMlA0AkYW/wk3ph4bgwAGIGuoNAcZw7ETSNI6d5yWOwFz5Xo3wSOVEySCwHum9/hQFFrdGriGrYNQdC1e1wvWUBCHerBxjEcCU31D6HqO+23hWVlAU9mjE4a51OVNTvsacWQEi4BsbjyPlWVlRCXzoMuLhZdGMTKSNCVzbE9R5VM5JOYzO3ebMBmOrW00udbVlZUQzIe83ov61VHLvd5oxAXQHtbgaA91T9daysq4uLcNemvKyoEf2zRg8Kk0GkkRGmxzW08NCfnQ3ieKfs4VzNl7GPS5t7q9K9rKDjgYweg+VJ/tc4jLEqLHI6KRqEYqD6gHWsrKqoPsh/Z4huuePXrs3Wnpqyspo5CtGrKyoIuMPcf+E/Q0lYuZhEbE+94+tZWVoKnEMbJc999/3j/WhZmY7kn41lZQbKtdUQXGgrKygO8PwiEaop06qKLxYdRayqPQCsrKD2vTWVlBpXTpWVlBsN69basrKDW9ZWVlB//9k="/>
          <p:cNvSpPr>
            <a:spLocks noChangeAspect="1" noChangeArrowheads="1"/>
          </p:cNvSpPr>
          <p:nvPr/>
        </p:nvSpPr>
        <p:spPr bwMode="auto">
          <a:xfrm>
            <a:off x="0" y="-884238"/>
            <a:ext cx="2466975" cy="1847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25604" name="AutoShape 4" descr="data:image/jpeg;base64,/9j/4AAQSkZJRgABAQAAAQABAAD/2wCEAAkGBhMSERUUExQWFRUWFRgWGBcXFx4cFxgVFhoXGRcdHBoaHSgeGBolGhcWHy8gJCcpLCwsFyAxNTAqNSYrLCkBCQoKDQwNDQwMDSkYFBgpKSkpKSkpKSkpKSkpKSkpKSkpKSkpKSkpKSkpKSkpKSkpKSkpKSkpKSkpKSkpKSkpKf/AABEIAMIBAwMBIgACEQEDEQH/xAAcAAACAgMBAQAAAAAAAAAAAAAFBgQHAAIDAQj/xABHEAACAQIEAwUFBQUGBAYDAQABAgMAEQQSITEFBkETIlFhcQcygZGxFCNCocEzUnKC0UNTYpKy8BWi4fEWJERjc8IXg7MI/8QAFgEBAQEAAAAAAAAAAAAAAAAAAAEC/8QAFhEBAQEAAAAAAAAAAAAAAAAAABEB/9oADAMBAAIRAxEAPwCp6y9eV5QbE15XtZQa2rUiulq1IoNCK1rplrW1B4RXlq3Ar3LQaCvctbWrYCg5WrLV0caH0r6GPs7wS4b7rCQmTs0kUsucvZVLL3r6kAgG2hIoPnMrWht4ir1wGCwTBbwQq5F2UYVGKDXW+U3sChtrbKw3Io1wnl4YiNHULhyo76rCqLqLjVV7xBGuo0PSg+cAtbfZmOyMf5T/AEr6in4THh1XtJT3nsoUascpuABcnS5/7V7goMO7qmeUO4zKr3GZQBcjLodgfn41KPmGDhkshISKRiNSFRiQPMAaVOg5Mxz+7hJz/wDqb+lfQPNPBDhyuLwt1eM98akEE7nXbofI+VMfDeM9vEskaZgw174GVxupvr8aFfMeL9n+PiUPJhpI0Y5Qz2Av569340Qh9leKPvSQJcA6uWJB1HuKQb+tfSWJwpmUxyInZsCrDMSbHw7u9/pSzwN2wkxwUrEqTfDudip/D/08bjrRFRf/AIhcLc4lW0BtHGzE3tbcjxrrhvZUts0jYnSxYLEgKg2199ri1zoNADVx8VxuNV1EUWZNmYXYhvHLmBy67i/nUrgs0sqMMRD2epUa++p8VNytx0OmtBVEvs4wUCFnSVyMpIadQbFgNBGg3JGtzbMp1FzSlzrycMI4lgzPhZSQjH3o3HvRSW2ddfUa19A43lnB5HHZxx3Fiw7tidBqT8uvhVdw8F+zdrA8LT4aViJQl2XKDlV1/dlRha430vbegqKNa6rHRrmblZ8HKBftIZO9DMNnU+Pg46rQxUqq0WOtuzqSkVduwoIXZV6sVTTh68ENBG7KsqV2de0AO1ZXt6ygwCtrV4BXtB5WpFbV4aDwitSK2ry1BrW4FeGtloMrAaw14KA3ydCj4/Cq6hlaeNWUi4ILC4I6ivqV4QFGUWy7AdANLfL6V8x8icNmkxsDxRs4imidyovkXMNT4CvqEVNRWPMfBmw2MDQKLTv2im9rNtImvdsb5hc6a9NnLDcxoIlaUMpsM2gNjqDsT1G3mPEUE4nj3ZyCWIVm0F7DXyGtRvtRNtJD/m/W1AxYjmDDsl21AsQDE1vXvqAp18fjQPEc8RRtaGJWv7xMsUenpnJY+WlQp0De9F8Wy/qSa5riEX+7Uf8AyKP0oDq815gwEaMDprItmBXX8Wg6fnQHgvHosBjOxeRVSe1lLAlSTZDoT4Zd9vSuc3MEC6NLHfoFJdvgFF6T+PYOfE46CWKGVooyhJZMg0Yk2DkE6fWgvE8ah/vB+Zpc52x2GlwrsSc8SmRSFNxl1I9CPzFJMnBcQ7sxeUAuzWLgAA3sNHNrDTwsNADrXnDOWpHinysLyxiEl2vawteyr57XtQGOWeaDjIC4kluGKMLdRqDo1gSGGoHQVPw4dBbtsS1ts840t4WS/wCdAeWeTpsHG0YmibM2bWNtDYD98UWfhcv9+o/hhX9WNBIxMKSEdpd7G4zzyMAR1tnAv52qYmumm1vdv0tuQSdKFR4CY/27W8RGgPw00rtjeH5IJXaaVisbsO/lFwpI0W3hQVt7ReIzHGSQGRjDGUKx3sqsUUkhdgbk0uww1zfiLStmkcuxGpOprqmIAqqlxx13C1AXF1t9soJbiuWaokmLPjXA4o+NAQLVlCziT417QQq9FeWr0Cg9rL1lq8NB7WprastQYBXoWsArcLQaZK9Va3FegUGuWtCK6kV4VoLS9geAzTYqQnQRIluvfYtf07pq4MVKwhYg2ZbC/wAR+hoF7POUUwGGsrZzKRIWKhW1VbKbbga/OjXF1tG+tgQNfMEW/pUQn8Q4SZLFZnQ5iWt3rg7gZvd9RUNuWI+skzH+PL/pAoq2IT99fn/SuMmMTbMT6Kx+i1BBXlrD/iTMf8TM31NdU4Rh12ijH8g/pW7Ywa2WU+kbfU2oJx/nCPBhTJBL3ybe4Nt/xG24oCGJVVmXKALIdgBWfbPAH5/0Fe/ZJXdZF7JVKCwLEnUX6LXQ4KX+9jHohP1YUGKxv8G8em1bcDJ7M6fi/QUq8m8YxGOMyvKI+zIH3ca6g3H4r2OlNmF5eZBYYme2+6DU+iXoCBv4fnWoiZulaLwUH3pJW9ZD+lq7pwaMbgn1Zj+tBskVvAUO5ukRcFiCzoCIJCBmFycpAsL9aLpw2IG+RSfS5/Oqc9tSr9vjAFiMOl9PFnt+VUIySV2ElcFFdkWqroJK2zmsVK3yUHO9eEVuUrYLQcezryu/Z1lBErAK2tWyJfag0ArMtE8Ly9iZP2eHmfzWJiPmBRLD+z7Ht/6Z1v8Av5U/1EUC1avSKao/Z5ivtUWFfs45JlZkLOCpC7jMt+9ptTdhPYFKf2uKjX+BGb82K0FUitgKu7D+wfCgHNiJmNtCAqgHxtYkj40uclcsQri58FioI2xMZLIzkkOmh0UsFOhVttQT4UFagUSwXLuJm/ZYeZ/4Y2I+drV9A4blAJ7gWPQaRhU//nGDvfrRL/w+jaMzt4Euxt6hib/KoKGw3sxxzC7okI/91wD/AJVzN+VDeL8qyYXEJBPYB8hDqcymNyBmUne1z8q+kI+FMqABs9gRY91etrBdiKSuNcujGQthnss0RLYVyRc23Q9cpt56+lBYOCw5jjRC2Yoqrmtq2UAX+NqFcxSjueh/Mj+lFY5wFUtpdQNfGwuKBcbnvIRmAy6dPXrURBQjoLfAVvc1Gkx0S+9Mg9XUVwk41hx/ahv4SW/0iglSX8qrX2xvaODbeTb0WnTiPMcEcbSMJMii7N2MlgPG5FV9z9jftsWGaCNirMwVmCorFhYDVtL2O9qqmhxjGKiJ0SPs4rXGuYWzdCbW/wClS+G8PxKuHlnzgBu4BoSdvLTQ+PTbddk57aJQDBYgWGZ/eyA3KkKQR3fG+orfjPOOIhkgQiK0zZbgscgJUXtpf3r/AAoPfY8e7ijbXtE+VmP9asgP5D50m8q8qjAiTLMXMhBbNGAO7fbveZpgTE23f/lUfoaAyvwrvGh/2DQyCUMdZH9MwA+QFTcsZtdj/nb9DURIfTcm3y/Wvnj2gcSM/EZ2LZlRzGm2iJpYW3F7nrvTR7ZsW6zwpGXWIxkkhmyu2axv5gDbzpY5d5DxeMI7FBl6uxsg+Otz6XqgEiV0WrUwfsnwa2hmxZfEOpyiOwVSAdSDckAkb2pIxfA1w8hSaHEXDFNcqqxH+LXSqoQgroBTRw54FylcEsiqQZC5ZjlO5UnQ6a2sNjUfmfgqxOJITfDy96M/unqh8x9KABlrMldRHWwSg5CKva65TWUFscK4ThHjGSHCq5BszJHa48QUJXSxF970f4Py9K0IfN2JbVVREjNumZkS63FtLH86GxcLlwvEpDEqdkbSDe5zkgi22huNPKnbC49JFzL3rHYizA+BU6g+VRAGXhUcbWlkJYgkBpJZHtsDlJ28stEsDgIHv2bA5TYqpsV8LgAMNupqRiODxs5lKkOQqllJBKqbrcHTQ1GXiEEBktfMADITq1raZmbfTz60Ab2kcJVcEZ4ltPhnSaNx7wKkA3J1Kldx5Ub4Nxf7bhYsRC4USLc3F8rbMu+hDAjXpXPEcbjkQr2buDlBt1D7Hu3uB18LbUp8l4o4DiM2BYFIMRfEYbNoAw/aILgaaE7fhFA/NgGN7yN5FdCCDvSR7VuCugi4lh79thSC9t2hv19L2Pkx8KZsfzhBFIyMdVAJ66HLsBcnVrfBvCoT84xyEI0TtG6urjs2FuhBzaEEG2h60GmEkGOhhxMcv3bpcqWIA317uhYNdSCLanyo1wXDGMN96JLtcge6pO4FzcA6aVT3s74qsOMxeBUM0aSO8WZgMuUlTsL6groD0qyExDC+QKuY5jZSSSdzdyb7CgY8XxSOMjMwFzYAXJv4WHrQPiOBjLmSZVVlbNG5IXKNDuSBmuDffeuDTP8Aid/Pv2HyFQZpogbkrf8AzGoOnMPPcMf2dSGkaVmW0KM3eABOUZe+PIajzqFjON4FzaWxI6SRSZh80vQjmGZXkwstpBHhp+2kkKZVVFQi/QnvFdPC9N0XGEkQMJkdWAIOYWI+JqgDDxjAjVI/8uHe/wDoqUOPxn3YpfXsSPrRFuIxD+0T4ZajycaiOgkY+gP6LUALm6Z8Rgp4o4ZSzplW62F7g6knTagmA5GxMvCkWJzFiIAcyGxDC5b0vrcelN+J4ghFh2zegff8qJ8nwa9qMyjKY3VgQTZiY2udbi5U+o8KoqSHlHiDrf7QApuFLOoJN7C122IGa9tAKmcB9n/EMTEWaeQa2UZhfYHqR5f7FO/FuECLGZZFLRSZmWyjRbd62mjhjcXOobypz4RgoY0tEQwuTvfvDf0N/leiqfk5KxMThJMViA1r5RKmg9Bcj40Y4b7P5mAYvM4/ebEi3/JViy8EjeQzgMrsFDEHUhCct1IIuLnWtsDBHHI+W5kkIZ7+8SAbEjS2nW2tEVpjeUpsBiYp4iBHISkqFib21uL/AI7XPnanj7FGoBMqm4uMo1I8fL40F9oHMWIihciIMiMCRv5q3/a1rUlYwYmVLTytH2irkSI2Jzjum4WxXNpYEdKBs5j43w9QElC4llYMI7XAbYE20Hh8KipxXE4t2hiaNERe7Gl1zR5soNwBpe9gCosL5hcA7cB9n6rGBK3esD2e8QYfvWAMhv1a9reNRG5YxEeLWWNO9HmAtqDGbgG18xGvvBgRr60AvF8OWDFAZWjLpmWdgynMts4YFjmF9RqAQy73qyeXjBi4Q7xqzMBnJX3raa39KWOIco4uYAsyBgfdHugXB0yjqbHW5JAu1hQzkiR8Fi5IXOVWfIEPuoSCYj/C3eU+YHjQP7cj4W9lBUfuqe6L6bfGuE3AUjV4Cglge5aPKLgHci2uYHY+HhYUBwftQHbNh8SxhmRyhWOIFCR4SO23hcDcUxDi5OoRm6gu4H5ILfnRVSc4cltg3DKS+HfWOTr45W8GA+f5UDiwlztVz8ckz4SWMrGI8hNgCbEagi7e9cCq1w0I8KAevCjWUcFvCsqhk55xmNDYdsNIhLRglWhEhXbW5W4BI6ncGoGBwvEnUiX7NZvezQLc+uUnWnDFRExRhT3lzKbWvodBcg6XvS65xjsQmEAsffmmuPUBdKiJuGMyLlaeJRa2VYVH+ompUcr9Hc/wIq6+oUfWhi8OxQ1kxUMA8I4wP+aQ1zkhw20uNlmPgJTb/LFQFMRi8v7SUj/5Jrflc0g81TdpxHByxWkETWkKahcxFgS2lyL29Ki8b4A3/EocRhcPIYI1VpDkI1UtmP3li2lqMphjMZJlCJHKy3WS26H1JUkgHQ202vRXSWSfETWikARoiMplykEG2YZLlrfDbQ2JoZy5g5Z+ITQtLlOFZWv72ctvr3dPIijWC4SkLiTtEzAEWuzDqpsCdOum1DeIk4KZ8VDJmfEjvXQZQEAIyjp8aIZeFchw4fEviVllMst8xuoXvWJAULpsOtHxw5TvnPqxt8haosALqGaWQ3APvBdwD+ECu8eCj6i/8RZv9RNQdfskK/hT42J/PWpEcydLfyi/0FZFh1GygegFdmIohI9pHOOGhgfDOx7WRYyIyjEFDIua5Iy6qrCmCHC4YAdnCtjtli0t06VUPtkmA4pERusUZ8tHcj8qs+fmjIuqqLDe5Itp1A2tVUVvb3YfyVa9RpD+FV/m/oKS+Je0uNDlBVnOgUXJudBfTu/GtMdx7iPZNIsKxqozWkazsALkKg1zEXA8Tp4UDhiC46oPif6UV5SkLRur2OpOg0sSR19KqLivNOIwk0bTlzhsQokicizKDbMPdObKem+tWd7M+LJPAzI6uuYgEX8ib3AN7mgl86A/ZwQoZlkW3eKkHcEMNtvjeliPiUxAvHbKcwtORY6i4yx6bt/mNMfOvEghSMm2YZvdZjdTpoo86VGxDnYTH0iyj/mFQTm4lMdwx9cTMfpaumA4m0LlxGCxtcmSVyQL2Azt5n51AUv/AHcv8zRj/wC168dZCfcUfxyn6KCKB24tg0mizWujrY/wny8Rv86rvlpHTEvgWZUELdoAF1kjY5lIN8o13st9BranHlLGPYwy5LHVAt9DuRr86VfaHw98O8eMjvnw5swG7Qne/kNvhVDfJjbFrKQFIJZgcpB/dsO8fSp2IxsQhZ5WCxhbsxNrD1Gt/IelAk4skixMHVlkGYqtiSjDxuLWN7nyrTmTAyS4doogCUZJUXYSKhuR01N76WF7DrQScLzZhcQezgkIksTGCmXNYbLm0Nx0pf574G8kYxUIHaBMjqfAkEH1DWI9B41ydmxcsCRRTq6TLLI8gIWIKdVBJsOgCrYWA0vTnKgWUra8ct/S+t9LeB/PyoKc5rg7aKLGWytpBiFykkTJoCQD1At8BR/2fc1Zh9nl7Qn8DCMXt4XapGL4CMLiZYST9nxg08EkGx8raa+FJ8EmRtDqp3XXUG1wR5iqq1ObZbYOSwkX3Rc5ALEjcDWq6RqPT81GfBmJg2fMup2Kgk/pQqKCg5i9ZUwJXtBY+NQtmUyODcgNcXU3OouCL0JHAEP7SWeX+KVrfJLCiEuIYsbINTe5Ya38tba1zzynqi+gLfncfSso4Q8CwybQR38Stz82ual3yjugD00rg8DneZh/Cqj6g1wlw8Y9+WT4y5fpaqPcTiRkYMbXBHzBqvIOZIIsP2cr5WDk26jUG4t1odx6LEM0TKkkozSR5TmINm7jG97+G2ulMHAvZTiMXGpnkWFUP7MICQbBdRsDlA8uvWiheJ5sia2QXLElbn47DXdj+dBeM8wyOqxvEB2ZOqk7HTY/Or14f7O8HDYrECb67AfIb/OgvOfBHEwKwx/Z8gF1iDMHB72cCzZbbW08bUQp8M9psIjVWjkzKig2A1IAGlzpe1c5/bCqnuYYt/FL/RKYuXeTMDiM5bDMpQhb3YRuLXuobUW2IubHqaB+0DlbD4TEYURwBYJCQ51ILjRR5b5vOgYI+M46VQ0X2RUZVZW+8Y2YX2uNq5jh3EpD3saQNe7Bh1U+WrZj40x8hOv2Xs0RM0TWsR+A6jXxBLD4UzESfvIPRT/W1B804nlLiOIx0kbrJNMoK5pANUFgCMxC2swPxqxuDcqrgY8+Ll+0YhbZMOWLRxtYWuqi7sLjS3X40ycx42VndcGESbIFlxcgssY6BAfeaxNiNNtTUTg/LDogeFi0qFgWmBGfOwMhzG5JNhY76fCgiY7huGxEx+34ZC+WyyquSTUXPdViJADtluV2PiWp+H4U4fPEEkUa5veuBq2vQ6eWtRYuVpHkLzFX0IVTfKl9DlAO9tM17nU6UPfluTDSFoJcrZHYgj7uSwJUOp0vfQtvagX+ZuGpxHCYjCIFMkH/AJjCMv4wBd19TqLbE28KH/8A+c8eSMVCfw5ZB5Z+63+kUZiMUkyOf/I42OwVCbYdmB7w2uuYG382l6JcAwiYHi00YQIMYnbpp7r/ANrHm2Iv3xbxoDPN7gPHc27p+o8jQJWB6E/yt/QUU47xcSORGucxlkIVhe4PmRahsbyn+yA/ikH/ANQag1b+FvjYfVq0yn923xH6CuzxS/8Atr8WJ+grmuHa+rj4L/Umg6wXUgiwINxqf+lMGOhTFwMdDoVkX1HeBHpY0Cjw4O5Y/G30r3lXFrDiJhssjjMSSe8O6pN/IAfKgTEw/wBnkyIiIyHswqWvLYA5iLFjdbiw0zWvbo9YGZnjRgCWSxAABzo2nXTQgjW+3nUHnjhYiYSKY1DWR+02MRa+ml7qwG2402Oi1FznJChjhAYliQzDYn3sqgAWvqBbS9VVkNikVT2jBV8WOg8d9/hSlxTneNDliGe2zNcKD0IF7nQ+QoVw3kvG4tu0mJjU63k943/dTp8bU2cP4FhcHMidkXYi5nltlBOwAPdzX0011ohbg4LjeIWZ7qnRn7qj+FALn5fGgHPPLpwTL2GeUn9qWGVVZvdsfA+vSrvzUt888GGIwzbXUE6nS1t7eINj86Cijx9oiDKu+gym/roamQc6RHckeopY5lusgQ7rmv8AO3+/WhGeqqxhzhF+9+VeVXWasoPqE3UfeMqG5FtLaEgat5WOnjXJ8dCN5M3kCSfktb8REWdZMgYuisGCgnXQ942tqDUQ409FPzA+grKOv22NhpHIfWM//a1YmLI92EjzJVfoSa4CVz0A9bn+ld1jbct8gP1uaDaadmwsr2yvEyyixJ9zvEbAm65hW3LnMnvuVkPaEP2aRt7xygkM1hY93rroa78MYOkqqdWjax0PeQ22Oh97bwvS1geX+ILp2kSrawWx0Gml1IPQW8Koaxz7hgp7RxFJmAEZuz+hCjQ7i1bcZxz5M6ISND38oyga3J1HwuD60uw8rzglhJh42O7Jh1LH+aTNXHGezxMQR9qxM8/UB27o9EvlX4Cgn4XmR7axuwvYZSxvqBm293r6X8K34hzJDLCYpcNJItrFXFybG1xpmJB67ih8Hs6wEWyH/Nb6CmXgvKUKWYKVHS5OYj4nQUArkuGSPEyMEIhykMxvYdV1IBa1rbdaL8S41nDe/HEDlzW70h37mvu62ubDQ3vtTIoA0tYdKiNgYu07WwzAZb9LA+G253oAWD4J2oRsQoWNTeOAG48i3i35bbWovicUiKS5VVUbE2AHnfbQbf8AetxYknMb9D1A/wB9TSlzjw2Z+zIjWRUbWMsQr3OjB73WUeehqBrwfFonN0kDBtAQwKH0I2PkalYvCiRbHQjY9Qf19KR+WOXZe37ZkeFLHOsgW8pOlig0Ft84tf8AOmzGcQiVbvbs195mJ0ttbxJ+Z6VQvcb5dWTFK8jB3yqSv4VVNjY7Anp4k6gXvrxHmGHh+HeeY5ohYQR6XklW4AQbAaDvCwtc6ixI7mHmUBvtU7KuDj91BZpJpWGiJb8W17GwFwb3Nqw4xxOXH4j7RitAO7Dhx7saXFhbqdr+J36CgHY3nBnxc08ZdO0kZwo6BjfW/lTNwz2psgAlUt56X+tIOP4LiI/vZVyIz6toSMx3IGv9ad39heMdQ8OIglRkDqwLLmBFxbQ9LG/nRTNhPaLDLoND/iZR9L1rx/nI4aHtezDjMFsJfG9j7lraUnYf2L8RBu6FQN8pDG3wqDzly5iMHGgYyGEkXVx7sg2O2x+o9KB8w/OTnCfasigZSwTMSdDa19BQKLmpzKQWCh3FyV0CtY37x01PXwPWwpSw2EnKBQ+VRcWzdL2/DcnrtU0cuA2vKS9v3bXHqzf70qi0uCw/8UaVHnDCLIpfTMcwuuRb6bMD6U58E5Ww+F/Zx9/99u85+J2+FqpfkXJg51mEj2buMDlsbnQ2W+oNj8x1q/Ypg6Bx139f6VEe2ofxvh3aRmw7yd5dPCxIAHiB4HW1EmYAXJAA1JJsAKVON+0TDxd2L7+Tbu+5fp3up8hegN8HxpkhVmuDazX0uVGp8Lb0I41z3hobqp7d9sqe7fzbb4C9L7YLiPEP2xMURPu+6P8ALe7fzUwcL5ZgwZBVQx0Bci7Bt99l8rCgpX2gYOfFtJjeyVViCxyKosVGykg6ncAnzWkK9fRHM0Agxgd1zYbEIUxC+TDLmPzFz0veqP5w5bbA4p4G1AOaNv34m1RvlofMGqoPesrWsoPpppZxDGDhyzrmXuutst7gkk6H4VAL4onSGNP45CfotR8X7QY7fdwu/wAh/WlnHe0THsbRYJvLRm/0qKkQzcS+1pDI/aQgohawjY3t5lq84BzgpwEUsxLMzshyADUE626afpSZieJccnRkGFlCuCpAga9mFiLve2lB8LyPxULk7OSJb3yvKsYuetmcUVdXKBEplsCNC6A72cWIPn+oqbNKFJUpJcWuAp6+e1DuQovs2GjM7IMQsQiKiQODl925S4uRapXGuIym7qoYZdkBJ02961yaI3MzdIT/ADMo/U10V5TtGgJ/xH9BQTlnib4yAztnw8Kk3eYBBYWNxrqPjU7D8woyM2HJEV8pxMugN9LpcXYZrCwFzm001qBg4bEFa0rIZNwi9B0vfUmixF6TY8E84uGMcRvnkOksm+ikHuqTqLE3tr4Bjw+IKqBaw2XMbufM+FBKlB6f9K8sBWCf94a1o9yfD/f50RweMN7uh/KtPtGhVx0Nxa9x6dakjStZIgw1/wC1FLXE+b0hyI6MCxCiFcvaAEkAuScq3GynfW+lL3M2KikjE2LuYlbNFErEGSUfgTXvjfPKRboNNTM50lweDYSSC80lx2aGxlXwk/djuFJ2Jtaqj5p5reRy8jXciwA0VFGyquyqPCqO3HeYHmcSTFe4MscaC0UKfuxr9W3P5UtnmaVXDRNkKm4Ol7/GodnmOpAFxuQAPmdaK4LDQxDMSJLEC/dIPoNT+XSqp65X5tXHQywY2EZXXIZkFrH8Jy+INjceG1N/sU5hzQyYGRgZMKxy+cOYjQeAb5BhVYRcTZjljR2t3rKNB1GgA0trWGSbC42DGoGiDZcxuLkFRm2a5vGQemooPo88aitcMWFyO6CdQLkaDQ2GxqHjlw+PjlwzgsrIQbqfLUE9QSvyqTgcCMgJKyFu9nsBmza30HUGpYgt4C3qfqaiKx5S4TFiIJsDio1+04J+zzDus8f9k1xa4I0v4FTUFvZQVldghlQklCZMpUHUXBIF10BB6elEvahAMLioOIJlyt/5acHKQQdY2IOmliL/AOEUREs5AzzxnS5CX7x0IYdlGDp4ZjcG9wRQT+XOW48MFDJFdjrZb2JAO9vG9vJ7fh1Jca4wmFRmVSS7BQDfKCF0+FvDelaa51CSSsDdbsIxextd3d2IseijYed+cfDfvosQ0CrJHr3ZtD5ECKzfGgEcXTiE7gYklUIL2BCoqD8WQaWBKXvc2amflrBQoIyka2ZcrMwu4mU+La6jUbUX5h4Ys8KugD7MA2qsRureKsLgj+tKmE4j2cysbqkhsrMy3LXIQZcxObulSOmUX3JIEuauaThAua5ZyQsUVy5A6s34Rtt471pyxzSk7mJh2cmUEpe4Cn3SG0uQSQbdDvobdObOCnFxxyxLGZYWJCyk9nrYOG+A0PlQLlLlbENiVmnyqsYZVygAFW0sLHvDfvHQdKBm5l4WcThJIxftVBItbprttY9RrVe8ycA+38PAU5sRhEzxZv2kmH/tEP8AjQjbe4/xVbWfKQVsToH71u6AbE6HMdwKqnifFuzxxlgP3azB3W2+bKGYdcpVu94WU0FL3Ne1dPE/YumKlefDTrFDKc6puFv7wB/dzZreVqyimXlLFW4M5zFeymNypIOW6Hddbd75UTwOKLxqva2LITm7SV2DbHMAR3tdAARcbUM5B4c54Zigy9yQMya75VIbQG47yjwrr7Nscq3GVlU3A7Q67hgbk63zGiDHDeVe0iLT5gzjRGdmyDoGubsRp4VzfgGHgYZhh1J2HZAsw2Olyx18ulNkhAte29hfoTQniXBYnk7U3jkKhCwI7yqQ4BBBGhsdtwKDTBYeCTRJLlbXAJU6kMCygKeltenjULivGMJhbqyq7qMxAUvl2VcxN+8dFAFyb7daJ4Hh6RuXuZJGUKXc3YoLEAWAAXY6eAoPxnhiTv8AeKI5DbI4JCSAMGVWO6sCAQdD51AocyQT4oGbFJIYUJIhD2CINnaJVuRYX3LDfoac+E8Aw8qJMuaSIIOyia2RNLWCgAeG/jvY2pLx+K++MONeRAlysYW2fqpe2rnYad02va96sfgoKwoQcylb3XX3rkm+1yb1RA5mxz4dYrZM8kixqzj7qI6a29drn6XqIeL4mJ4C8iyrJII2jaIxyAnQldeh8fHc0dxXDlkjySffI17q40tuNhcEePlXPBcDgjYGOPvgWBZixTyGYm2lAQxMgA1ufIDX/fl5VHecp1BW4vrtfb51xn4gBfKQbC7SMe6o6m9rdLf7tSLxnDPiprRveJCr5Guq2/E8rXzICPdY94i1hbQhZSEEaUl86+0NMLeKGzz9eqp6+J8qW+N+0FoguHgcsWuGmK5QRfUImpCi9gxJNvgRVXF+NAEhDdzu+9vG3jSESOYeMPJKLsZJne5JOtzYL6UT4f7LMS/emsCemdbfE2P0pOwaFZYpHzZDIDmsTfKQTbxO3zq+MNj7qNJD/Jb60Ump7JLm7vHfrq7H8go+lGOG+zmKMgsyvYWAaMlR8GksfQ0fOOPSNj/E6j6E14uJkJ0WMerE/QUolYLgaKLAqBp7sMK7ekdA/aZhwnDpCpuc0VtF0OYC/dUdCfnRwYuT+8jX0Qn6mh/FcEmJQx4ieSRDYlBlRSQbj3RffzqCDy/zlLBwvCMWZyVKWzWsEzkDTrZQAKj4/n12ViJFVgrnKwYkkWGUMGIuDfUC2gva9qk/8GwaIqiMsq7BnYgddr+dCeTsBPBFiLYYAGa8RmsiEGwHebUDw+VUDud+KnFYGNIw8khdGYBO9orA3C3AN7bU4Yvj0GFihM8mQlAB3WNyqi/T0qQ2Hxv95hk12VZH0AJI7otfQ/LzoLzFyVPi1RZ5ZHMbMbw4c94MF2zsq/mb0B/B8ejeMSISysLggWuPrWn2yaZssUbN53sB6nYVD5b5fTCQC8EhQG4bEyLa7Nb3IrqFvZjcnQ7E014uTTKrK8gtaGNRlAGjjTRTvZzaiOPBeMfZcQuBxTKjTjPDqTduoBta+nzHnQzmdfseLhxLWbD5mSRCAezeQL94vUA2W+trEHxrTnjg3/EMCewv9rwJWWEj32QC9gdydCP4ox4104RxmLjHDu0b3mXscQgtdXHut5Lc5h/Gf3bUDJJjkjUuCOyKg7fn6EdK3hnza9CAfDfXY9daQeVONSQpJh5gzPhWKeRjv3WNtdBa59aPDnbCooJbe4GXVSQT+LaxsdetAE5l5syytF+yTtEDuovmuSAzXswUAbbG+l9ajcZ4VMkAMLrIVZXJJ99HuoUx5cqn3Cp7pJLWBFK/MXGziZSEiYh9cvvNY2IJVfG+hJB9KNYuZMLGP+IYk2UWjgQlpmUi17FrIbaZjY20vQajmPCp3VErBSRcF7Eg62yMFte+wrKBv7Y8hyw4GBYxooa5a3mRYX66CsoLV9luNH2WWNiLRtm12CuPPpcH51skVoFjaSG6hQM2JBAZDfNlAykkdDcX1pc9ncw7d4mAKzROpB2JAvb5ZqdoeGQoO7FGvouvzoOLcSmOQJisMQNwUMm3u2Kdd9aJHHSMthIoOneEL3t8bDU9fCuYkA2/KwrSTGAbm3qaDzheBSB2cuWLlix7MCxYk6G5KqL2tRTEYZXWxAZT8jSvjOaMMlw00Q/nW/1vUCL2k4eLZzIvUKjEfAhbCgL8a5fSVAk1yq/s5h+1hPmfxJ6/HxoG0r4OyzwqqCxTEwsxDjqTc917XOt/Q038D5ggxkZeF7295ToyH/EOnrtXmM4eyhuzCsre9C47jg72H4TQB+Cc6QSylFld1tYtImUeZDfiGoBv4i1EMRzPFEHb74gL3YwhJcb5kv0A8dtzpQbCYKCMjsezhOYloptLNcHuudwOg3G4vsQ/GOeEjdo8JbEYgEhsQw+4gOxCL+N/Ib9SaDpx3FCeKOXESS4eInMkCaSzEHTKDY+fatYC+nSl/i/MDOpWwihBzCMHT+KRjrI/mfgKF47HCMNLNIzyNq8jm7seg8h4KNBSZi8fNjpOziU5fAfVidB9KqufMXGxLJ92TYC2bx9KzgPL/bd5gxW+XS4UMSAMz2NtSOnxFP3KXIKRWaQJJJbUHUAHQWHr11qxOC+z6KRb4iERrfN2QNiT0Jym23xoKr5e5SkxaYjh5ABjJkhkvdBIB3kzbXbXTpr4UB4BzTNhXMUpkYLdTGbXVgbEXY92xFqurmPhseBkSWJSqwi6hAdBtbKN7E66jRvKos/JeAxWJGPyNIMQoYRg2BnT3wRp3iBe191aoEzA8wTTsFihBJOwcsRve5VSB86aOD8AxbspmBjRt8iszDXLuVAXWxN+lOfGsQcLhC8ERuMoyqLBAfxFU1IF+lAIuaZQ4vkxOaQJkQHOe84JSzG4GUHvW0a/Q2IaMHyvAALrmIFiWN/jbapq8KhXaNB/KK6RGzW8a3MlQavAMtgLUAg4RGZT962Ya5BlBy3OW5IzMBe176WFMAmHnekn2kwyRRpjYLiTDNnIG7QtYSAjrY5W18/GqDLcCTQsHJ0IzTtuDm2G+w+QraPAYSNwSsKuLkXJzefvH0v61KwOKGJwyue6JEB32Pl6EaH0pUflDElncPES7doDIbOk2x1AN0Ya203NA6rGhQqERgbHJZQCCT3ut/8ApXUcPjW5C201sSNulBOWuE/ZYlR5lcxsxBGgEbA9y172BAIPlR2TFAXzABLXDE7+I1206k0CXxPEfY5IMTGpIJKSXOnZ2Jtc+++l7nqopN4+p4PxQYiCxwWPF7D3Mx1I8h3rjyc+FN3E+HQYoqWLdnGCuQtewuQbgaLY3GY9NfC65zbxzAtw2XCMRMwu0CQfeNFIt7Evcqovc5bkgMy66Gg15qxP7LFwrmYEKy7ZgRZc1hrfTQgi63t0oLxWIN99xCYYeNrHsUJMj5dRucza9dNug0pLh5yxQiRIjlZAczDUsOmh8PHxpfxOJeRyzszsdyxJJ+JqqbOK+0DKOzwEQwyDTPoZm87/AIfhr50oSSMxLMSSTck6knzJ3qThuDyv7qN6kWHzNF8Hykx/aOFHgup+e1Av5POsp1HK8A6MfVj+leUDZwHF9liInHRx8jofyNPnG4Mc0tsO57MCx/8ALHMGv0dyFOlulVpAxv51ZvM0qyYfDYk/iQJqxAu1msSNjcEfl1qAZieWMW4Ha4qZBufvIor+pAP5UOfkbBA3lnDm/VpJ2/O6/IUyTIjq4BhLBQ0axR5hIRqiajPa+Umxt4ncUwcL5fSOAI3vldXXuuGtrlI2t5UQkYLljCgjJhsS/S/ZpEuvhmINvhU5eAYY/wDpowW90s7SMQTYMAmnx213o3xSSCCQA5nlIMmXN7qXN2LOwVFu30sNBUvAcTUyrC8TROyllFwVIF7+5oCNfz8aCn+d+AY7AdnjsPJIqowX3cmXN3hdASGW91OYXv8AOrP5b50jxEUJm+6eZVKZtFckbKT+K4OlG+YOBJisLNhyABIhUeTbqfg1jVe+yadZsLPw6cAvA7FQwByhiQbXuAVkBN+magcebuHK2Hd8oLqAQTbxHjvVPcf4mIVuxux2A3Y+Qq6xwSX7M0JlDEplBYE2N+pvdtOlJP8A4EGHk7Ro2kkO8rd828Ftog8gKKp/AcLm4gZXZrCCxMQ94jW4A8bBtfGi2F4LMs3YYZZbNrGUUgzL1zOAStxZgbgC5o3xXhj4LiMeLXuYfEnJI5W6q51bS4udm33vVqcMlESCPDpoBYsgznQAj3bIoNz+OwttQQvZ3ylNhVZ8Q2ZmOZFY3MWckuPEttr606T4kKua4C9SxygL1NzS6nGuyDGaVAxY2As7hegIXug+OtDeI8wrN3RA02oIEnugj/Am/wATRBPiM4klRl+8iKWWy57OToQDowK3F+l+tRZ544FkSZ1hVgJEzuGlWYd64VQSRmtp0AtsbAFjeOyWyPiI4FAsIkIBA8Ozju3woYMFGLkLK5IOp+6U39e+flQPHLfHhioExClgr3HTcE3Hkb3Gtuldvt8asdWzDfvIOnUg67fnVW8scDlwSMqyXzbggkA9coY2Fxbp0qdh8CEkZ9MzbkKFJG+6gHoOtBYkPFYzJ2at37ZgM1zpvsLDTz60YWxF6rOPiZi7yhQQL7E2sDbc26n51xj54xOQ3ksLnYAUFp5aj8QwyvGwcAqQQQdipFmB8dKqibmyZt5nP8x66fWhOM40WU5mOqE6sfOkDliXxAUxDERBEuqd2M2AFl3YsdMvQbmuUfEZUZiJy9z1YWA/lXfbXQ0mcryAiZiRYy6EkdEQE60XfiMSe9NEPV1oCsuLmYqftcsdr/sgDfa184sNunjXmNeKUASCWW3WRxr6gWB+N6Bzc14Rd8RH/Kc30vUGTnvBD+1dvJYz+tqA3xDCpPYSdo4GgVn7gtt92qhD8q0iwEaiyqAPBdPpS5J7RMP+CGdz8APqfpUPEc94hhaHC5D0Ld78rAVVKPFh2OMlA0AkYW/wk3ph4bgwAGIGuoNAcZw7ETSNI6d5yWOwFz5Xo3wSOVEySCwHum9/hQFFrdGriGrYNQdC1e1wvWUBCHerBxjEcCU31D6HqO+23hWVlAU9mjE4a51OVNTvsacWQEi4BsbjyPlWVlRCXzoMuLhZdGMTKSNCVzbE9R5VM5JOYzO3ebMBmOrW00udbVlZUQzIe83ov61VHLvd5oxAXQHtbgaA91T9daysq4uLcNemvKyoEf2zRg8Kk0GkkRGmxzW08NCfnQ3ieKfs4VzNl7GPS5t7q9K9rKDjgYweg+VJ/tc4jLEqLHI6KRqEYqD6gHWsrKqoPsh/Z4huuePXrs3Wnpqyspo5CtGrKyoIuMPcf+E/Q0lYuZhEbE+94+tZWVoKnEMbJc999/3j/WhZmY7kn41lZQbKtdUQXGgrKygO8PwiEaop06qKLxYdRayqPQCsrKD2vTWVlBpXTpWVlBsN69basrKDW9ZWVlB//9k="/>
          <p:cNvSpPr>
            <a:spLocks noChangeAspect="1" noChangeArrowheads="1"/>
          </p:cNvSpPr>
          <p:nvPr/>
        </p:nvSpPr>
        <p:spPr bwMode="auto">
          <a:xfrm>
            <a:off x="0" y="-884238"/>
            <a:ext cx="2466975" cy="1847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25605" name="AutoShape 6" descr="data:image/jpeg;base64,/9j/4AAQSkZJRgABAQAAAQABAAD/2wCEAAkGBhMSERUUExQWFRUWFRgWGBcXFx4cFxgVFhoXGRcdHBoaHSgeGBolGhcWHy8gJCcpLCwsFyAxNTAqNSYrLCkBCQoKDQwNDQwMDSkYFBgpKSkpKSkpKSkpKSkpKSkpKSkpKSkpKSkpKSkpKSkpKSkpKSkpKSkpKSkpKSkpKSkpKf/AABEIAMIBAwMBIgACEQEDEQH/xAAcAAACAgMBAQAAAAAAAAAAAAAFBgQHAAIDAQj/xABHEAACAQIEAwUFBQUGBAYDAQABAgMAEQQSITEFBkETIlFhcQcygZGxFCNCocEzUnKC0UNTYpKy8BWi4fEWJERjc8IXg7MI/8QAFgEBAQEAAAAAAAAAAAAAAAAAAAEC/8QAFhEBAQEAAAAAAAAAAAAAAAAAABEB/9oADAMBAAIRAxEAPwCp6y9eV5QbE15XtZQa2rUiulq1IoNCK1rplrW1B4RXlq3Ar3LQaCvctbWrYCg5WrLV0caH0r6GPs7wS4b7rCQmTs0kUsucvZVLL3r6kAgG2hIoPnMrWht4ir1wGCwTBbwQq5F2UYVGKDXW+U3sChtrbKw3Io1wnl4YiNHULhyo76rCqLqLjVV7xBGuo0PSg+cAtbfZmOyMf5T/AEr6in4THh1XtJT3nsoUascpuABcnS5/7V7goMO7qmeUO4zKr3GZQBcjLodgfn41KPmGDhkshISKRiNSFRiQPMAaVOg5Mxz+7hJz/wDqb+lfQPNPBDhyuLwt1eM98akEE7nXbofI+VMfDeM9vEskaZgw174GVxupvr8aFfMeL9n+PiUPJhpI0Y5Qz2Av569340Qh9leKPvSQJcA6uWJB1HuKQb+tfSWJwpmUxyInZsCrDMSbHw7u9/pSzwN2wkxwUrEqTfDudip/D/08bjrRFRf/AIhcLc4lW0BtHGzE3tbcjxrrhvZUts0jYnSxYLEgKg2199ri1zoNADVx8VxuNV1EUWZNmYXYhvHLmBy67i/nUrgs0sqMMRD2epUa++p8VNytx0OmtBVEvs4wUCFnSVyMpIadQbFgNBGg3JGtzbMp1FzSlzrycMI4lgzPhZSQjH3o3HvRSW2ddfUa19A43lnB5HHZxx3Fiw7tidBqT8uvhVdw8F+zdrA8LT4aViJQl2XKDlV1/dlRha430vbegqKNa6rHRrmblZ8HKBftIZO9DMNnU+Pg46rQxUqq0WOtuzqSkVduwoIXZV6sVTTh68ENBG7KsqV2de0AO1ZXt6ygwCtrV4BXtB5WpFbV4aDwitSK2ry1BrW4FeGtloMrAaw14KA3ydCj4/Cq6hlaeNWUi4ILC4I6ivqV4QFGUWy7AdANLfL6V8x8icNmkxsDxRs4imidyovkXMNT4CvqEVNRWPMfBmw2MDQKLTv2im9rNtImvdsb5hc6a9NnLDcxoIlaUMpsM2gNjqDsT1G3mPEUE4nj3ZyCWIVm0F7DXyGtRvtRNtJD/m/W1AxYjmDDsl21AsQDE1vXvqAp18fjQPEc8RRtaGJWv7xMsUenpnJY+WlQp0De9F8Wy/qSa5riEX+7Uf8AyKP0oDq815gwEaMDprItmBXX8Wg6fnQHgvHosBjOxeRVSe1lLAlSTZDoT4Zd9vSuc3MEC6NLHfoFJdvgFF6T+PYOfE46CWKGVooyhJZMg0Yk2DkE6fWgvE8ah/vB+Zpc52x2GlwrsSc8SmRSFNxl1I9CPzFJMnBcQ7sxeUAuzWLgAA3sNHNrDTwsNADrXnDOWpHinysLyxiEl2vawteyr57XtQGOWeaDjIC4kluGKMLdRqDo1gSGGoHQVPw4dBbtsS1ts840t4WS/wCdAeWeTpsHG0YmibM2bWNtDYD98UWfhcv9+o/hhX9WNBIxMKSEdpd7G4zzyMAR1tnAv52qYmumm1vdv0tuQSdKFR4CY/27W8RGgPw00rtjeH5IJXaaVisbsO/lFwpI0W3hQVt7ReIzHGSQGRjDGUKx3sqsUUkhdgbk0uww1zfiLStmkcuxGpOprqmIAqqlxx13C1AXF1t9soJbiuWaokmLPjXA4o+NAQLVlCziT417QQq9FeWr0Cg9rL1lq8NB7WprastQYBXoWsArcLQaZK9Va3FegUGuWtCK6kV4VoLS9geAzTYqQnQRIluvfYtf07pq4MVKwhYg2ZbC/wAR+hoF7POUUwGGsrZzKRIWKhW1VbKbbga/OjXF1tG+tgQNfMEW/pUQn8Q4SZLFZnQ5iWt3rg7gZvd9RUNuWI+skzH+PL/pAoq2IT99fn/SuMmMTbMT6Kx+i1BBXlrD/iTMf8TM31NdU4Rh12ijH8g/pW7Ywa2WU+kbfU2oJx/nCPBhTJBL3ybe4Nt/xG24oCGJVVmXKALIdgBWfbPAH5/0Fe/ZJXdZF7JVKCwLEnUX6LXQ4KX+9jHohP1YUGKxv8G8em1bcDJ7M6fi/QUq8m8YxGOMyvKI+zIH3ca6g3H4r2OlNmF5eZBYYme2+6DU+iXoCBv4fnWoiZulaLwUH3pJW9ZD+lq7pwaMbgn1Zj+tBskVvAUO5ukRcFiCzoCIJCBmFycpAsL9aLpw2IG+RSfS5/Oqc9tSr9vjAFiMOl9PFnt+VUIySV2ElcFFdkWqroJK2zmsVK3yUHO9eEVuUrYLQcezryu/Z1lBErAK2tWyJfag0ArMtE8Ly9iZP2eHmfzWJiPmBRLD+z7Ht/6Z1v8Av5U/1EUC1avSKao/Z5ivtUWFfs45JlZkLOCpC7jMt+9ptTdhPYFKf2uKjX+BGb82K0FUitgKu7D+wfCgHNiJmNtCAqgHxtYkj40uclcsQri58FioI2xMZLIzkkOmh0UsFOhVttQT4UFagUSwXLuJm/ZYeZ/4Y2I+drV9A4blAJ7gWPQaRhU//nGDvfrRL/w+jaMzt4Euxt6hib/KoKGw3sxxzC7okI/91wD/AJVzN+VDeL8qyYXEJBPYB8hDqcymNyBmUne1z8q+kI+FMqABs9gRY91etrBdiKSuNcujGQthnss0RLYVyRc23Q9cpt56+lBYOCw5jjRC2Yoqrmtq2UAX+NqFcxSjueh/Mj+lFY5wFUtpdQNfGwuKBcbnvIRmAy6dPXrURBQjoLfAVvc1Gkx0S+9Mg9XUVwk41hx/ahv4SW/0iglSX8qrX2xvaODbeTb0WnTiPMcEcbSMJMii7N2MlgPG5FV9z9jftsWGaCNirMwVmCorFhYDVtL2O9qqmhxjGKiJ0SPs4rXGuYWzdCbW/wClS+G8PxKuHlnzgBu4BoSdvLTQ+PTbddk57aJQDBYgWGZ/eyA3KkKQR3fG+orfjPOOIhkgQiK0zZbgscgJUXtpf3r/AAoPfY8e7ijbXtE+VmP9asgP5D50m8q8qjAiTLMXMhBbNGAO7fbveZpgTE23f/lUfoaAyvwrvGh/2DQyCUMdZH9MwA+QFTcsZtdj/nb9DURIfTcm3y/Wvnj2gcSM/EZ2LZlRzGm2iJpYW3F7nrvTR7ZsW6zwpGXWIxkkhmyu2axv5gDbzpY5d5DxeMI7FBl6uxsg+Otz6XqgEiV0WrUwfsnwa2hmxZfEOpyiOwVSAdSDckAkb2pIxfA1w8hSaHEXDFNcqqxH+LXSqoQgroBTRw54FylcEsiqQZC5ZjlO5UnQ6a2sNjUfmfgqxOJITfDy96M/unqh8x9KABlrMldRHWwSg5CKva65TWUFscK4ThHjGSHCq5BszJHa48QUJXSxF970f4Py9K0IfN2JbVVREjNumZkS63FtLH86GxcLlwvEpDEqdkbSDe5zkgi22huNPKnbC49JFzL3rHYizA+BU6g+VRAGXhUcbWlkJYgkBpJZHtsDlJ28stEsDgIHv2bA5TYqpsV8LgAMNupqRiODxs5lKkOQqllJBKqbrcHTQ1GXiEEBktfMADITq1raZmbfTz60Ab2kcJVcEZ4ltPhnSaNx7wKkA3J1Kldx5Ub4Nxf7bhYsRC4USLc3F8rbMu+hDAjXpXPEcbjkQr2buDlBt1D7Hu3uB18LbUp8l4o4DiM2BYFIMRfEYbNoAw/aILgaaE7fhFA/NgGN7yN5FdCCDvSR7VuCugi4lh79thSC9t2hv19L2Pkx8KZsfzhBFIyMdVAJ66HLsBcnVrfBvCoT84xyEI0TtG6urjs2FuhBzaEEG2h60GmEkGOhhxMcv3bpcqWIA317uhYNdSCLanyo1wXDGMN96JLtcge6pO4FzcA6aVT3s74qsOMxeBUM0aSO8WZgMuUlTsL6groD0qyExDC+QKuY5jZSSSdzdyb7CgY8XxSOMjMwFzYAXJv4WHrQPiOBjLmSZVVlbNG5IXKNDuSBmuDffeuDTP8Aid/Pv2HyFQZpogbkrf8AzGoOnMPPcMf2dSGkaVmW0KM3eABOUZe+PIajzqFjON4FzaWxI6SRSZh80vQjmGZXkwstpBHhp+2kkKZVVFQi/QnvFdPC9N0XGEkQMJkdWAIOYWI+JqgDDxjAjVI/8uHe/wDoqUOPxn3YpfXsSPrRFuIxD+0T4ZajycaiOgkY+gP6LUALm6Z8Rgp4o4ZSzplW62F7g6knTagmA5GxMvCkWJzFiIAcyGxDC5b0vrcelN+J4ghFh2zegff8qJ8nwa9qMyjKY3VgQTZiY2udbi5U+o8KoqSHlHiDrf7QApuFLOoJN7C122IGa9tAKmcB9n/EMTEWaeQa2UZhfYHqR5f7FO/FuECLGZZFLRSZmWyjRbd62mjhjcXOobypz4RgoY0tEQwuTvfvDf0N/leiqfk5KxMThJMViA1r5RKmg9Bcj40Y4b7P5mAYvM4/ebEi3/JViy8EjeQzgMrsFDEHUhCct1IIuLnWtsDBHHI+W5kkIZ7+8SAbEjS2nW2tEVpjeUpsBiYp4iBHISkqFib21uL/AI7XPnanj7FGoBMqm4uMo1I8fL40F9oHMWIihciIMiMCRv5q3/a1rUlYwYmVLTytH2irkSI2Jzjum4WxXNpYEdKBs5j43w9QElC4llYMI7XAbYE20Hh8KipxXE4t2hiaNERe7Gl1zR5soNwBpe9gCosL5hcA7cB9n6rGBK3esD2e8QYfvWAMhv1a9reNRG5YxEeLWWNO9HmAtqDGbgG18xGvvBgRr60AvF8OWDFAZWjLpmWdgynMts4YFjmF9RqAQy73qyeXjBi4Q7xqzMBnJX3raa39KWOIco4uYAsyBgfdHugXB0yjqbHW5JAu1hQzkiR8Fi5IXOVWfIEPuoSCYj/C3eU+YHjQP7cj4W9lBUfuqe6L6bfGuE3AUjV4Cglge5aPKLgHci2uYHY+HhYUBwftQHbNh8SxhmRyhWOIFCR4SO23hcDcUxDi5OoRm6gu4H5ILfnRVSc4cltg3DKS+HfWOTr45W8GA+f5UDiwlztVz8ckz4SWMrGI8hNgCbEagi7e9cCq1w0I8KAevCjWUcFvCsqhk55xmNDYdsNIhLRglWhEhXbW5W4BI6ncGoGBwvEnUiX7NZvezQLc+uUnWnDFRExRhT3lzKbWvodBcg6XvS65xjsQmEAsffmmuPUBdKiJuGMyLlaeJRa2VYVH+ompUcr9Hc/wIq6+oUfWhi8OxQ1kxUMA8I4wP+aQ1zkhw20uNlmPgJTb/LFQFMRi8v7SUj/5Jrflc0g81TdpxHByxWkETWkKahcxFgS2lyL29Ki8b4A3/EocRhcPIYI1VpDkI1UtmP3li2lqMphjMZJlCJHKy3WS26H1JUkgHQ202vRXSWSfETWikARoiMplykEG2YZLlrfDbQ2JoZy5g5Z+ITQtLlOFZWv72ctvr3dPIijWC4SkLiTtEzAEWuzDqpsCdOum1DeIk4KZ8VDJmfEjvXQZQEAIyjp8aIZeFchw4fEviVllMst8xuoXvWJAULpsOtHxw5TvnPqxt8haosALqGaWQ3APvBdwD+ECu8eCj6i/8RZv9RNQdfskK/hT42J/PWpEcydLfyi/0FZFh1GygegFdmIohI9pHOOGhgfDOx7WRYyIyjEFDIua5Iy6qrCmCHC4YAdnCtjtli0t06VUPtkmA4pERusUZ8tHcj8qs+fmjIuqqLDe5Itp1A2tVUVvb3YfyVa9RpD+FV/m/oKS+Je0uNDlBVnOgUXJudBfTu/GtMdx7iPZNIsKxqozWkazsALkKg1zEXA8Tp4UDhiC46oPif6UV5SkLRur2OpOg0sSR19KqLivNOIwk0bTlzhsQokicizKDbMPdObKem+tWd7M+LJPAzI6uuYgEX8ib3AN7mgl86A/ZwQoZlkW3eKkHcEMNtvjeliPiUxAvHbKcwtORY6i4yx6bt/mNMfOvEghSMm2YZvdZjdTpoo86VGxDnYTH0iyj/mFQTm4lMdwx9cTMfpaumA4m0LlxGCxtcmSVyQL2Azt5n51AUv/AHcv8zRj/wC168dZCfcUfxyn6KCKB24tg0mizWujrY/wny8Rv86rvlpHTEvgWZUELdoAF1kjY5lIN8o13st9BranHlLGPYwy5LHVAt9DuRr86VfaHw98O8eMjvnw5swG7Qne/kNvhVDfJjbFrKQFIJZgcpB/dsO8fSp2IxsQhZ5WCxhbsxNrD1Gt/IelAk4skixMHVlkGYqtiSjDxuLWN7nyrTmTAyS4doogCUZJUXYSKhuR01N76WF7DrQScLzZhcQezgkIksTGCmXNYbLm0Nx0pf574G8kYxUIHaBMjqfAkEH1DWI9B41ydmxcsCRRTq6TLLI8gIWIKdVBJsOgCrYWA0vTnKgWUra8ct/S+t9LeB/PyoKc5rg7aKLGWytpBiFykkTJoCQD1At8BR/2fc1Zh9nl7Qn8DCMXt4XapGL4CMLiZYST9nxg08EkGx8raa+FJ8EmRtDqp3XXUG1wR5iqq1ObZbYOSwkX3Rc5ALEjcDWq6RqPT81GfBmJg2fMup2Kgk/pQqKCg5i9ZUwJXtBY+NQtmUyODcgNcXU3OouCL0JHAEP7SWeX+KVrfJLCiEuIYsbINTe5Ya38tba1zzynqi+gLfncfSso4Q8CwybQR38Stz82ual3yjugD00rg8DneZh/Cqj6g1wlw8Y9+WT4y5fpaqPcTiRkYMbXBHzBqvIOZIIsP2cr5WDk26jUG4t1odx6LEM0TKkkozSR5TmINm7jG97+G2ulMHAvZTiMXGpnkWFUP7MICQbBdRsDlA8uvWiheJ5sia2QXLElbn47DXdj+dBeM8wyOqxvEB2ZOqk7HTY/Or14f7O8HDYrECb67AfIb/OgvOfBHEwKwx/Z8gF1iDMHB72cCzZbbW08bUQp8M9psIjVWjkzKig2A1IAGlzpe1c5/bCqnuYYt/FL/RKYuXeTMDiM5bDMpQhb3YRuLXuobUW2IubHqaB+0DlbD4TEYURwBYJCQ51ILjRR5b5vOgYI+M46VQ0X2RUZVZW+8Y2YX2uNq5jh3EpD3saQNe7Bh1U+WrZj40x8hOv2Xs0RM0TWsR+A6jXxBLD4UzESfvIPRT/W1B804nlLiOIx0kbrJNMoK5pANUFgCMxC2swPxqxuDcqrgY8+Ll+0YhbZMOWLRxtYWuqi7sLjS3X40ycx42VndcGESbIFlxcgssY6BAfeaxNiNNtTUTg/LDogeFi0qFgWmBGfOwMhzG5JNhY76fCgiY7huGxEx+34ZC+WyyquSTUXPdViJADtluV2PiWp+H4U4fPEEkUa5veuBq2vQ6eWtRYuVpHkLzFX0IVTfKl9DlAO9tM17nU6UPfluTDSFoJcrZHYgj7uSwJUOp0vfQtvagX+ZuGpxHCYjCIFMkH/AJjCMv4wBd19TqLbE28KH/8A+c8eSMVCfw5ZB5Z+63+kUZiMUkyOf/I42OwVCbYdmB7w2uuYG382l6JcAwiYHi00YQIMYnbpp7r/ANrHm2Iv3xbxoDPN7gPHc27p+o8jQJWB6E/yt/QUU47xcSORGucxlkIVhe4PmRahsbyn+yA/ikH/ANQag1b+FvjYfVq0yn923xH6CuzxS/8Atr8WJ+grmuHa+rj4L/Umg6wXUgiwINxqf+lMGOhTFwMdDoVkX1HeBHpY0Cjw4O5Y/G30r3lXFrDiJhssjjMSSe8O6pN/IAfKgTEw/wBnkyIiIyHswqWvLYA5iLFjdbiw0zWvbo9YGZnjRgCWSxAABzo2nXTQgjW+3nUHnjhYiYSKY1DWR+02MRa+ml7qwG2402Oi1FznJChjhAYliQzDYn3sqgAWvqBbS9VVkNikVT2jBV8WOg8d9/hSlxTneNDliGe2zNcKD0IF7nQ+QoVw3kvG4tu0mJjU63k943/dTp8bU2cP4FhcHMidkXYi5nltlBOwAPdzX0011ohbg4LjeIWZ7qnRn7qj+FALn5fGgHPPLpwTL2GeUn9qWGVVZvdsfA+vSrvzUt888GGIwzbXUE6nS1t7eINj86Cijx9oiDKu+gym/roamQc6RHckeopY5lusgQ7rmv8AO3+/WhGeqqxhzhF+9+VeVXWasoPqE3UfeMqG5FtLaEgat5WOnjXJ8dCN5M3kCSfktb8REWdZMgYuisGCgnXQ942tqDUQ409FPzA+grKOv22NhpHIfWM//a1YmLI92EjzJVfoSa4CVz0A9bn+ld1jbct8gP1uaDaadmwsr2yvEyyixJ9zvEbAm65hW3LnMnvuVkPaEP2aRt7xygkM1hY93rroa78MYOkqqdWjax0PeQ22Oh97bwvS1geX+ILp2kSrawWx0Gml1IPQW8Koaxz7hgp7RxFJmAEZuz+hCjQ7i1bcZxz5M6ISND38oyga3J1HwuD60uw8rzglhJh42O7Jh1LH+aTNXHGezxMQR9qxM8/UB27o9EvlX4Cgn4XmR7axuwvYZSxvqBm293r6X8K34hzJDLCYpcNJItrFXFybG1xpmJB67ih8Hs6wEWyH/Nb6CmXgvKUKWYKVHS5OYj4nQUArkuGSPEyMEIhykMxvYdV1IBa1rbdaL8S41nDe/HEDlzW70h37mvu62ubDQ3vtTIoA0tYdKiNgYu07WwzAZb9LA+G253oAWD4J2oRsQoWNTeOAG48i3i35bbWovicUiKS5VVUbE2AHnfbQbf8AetxYknMb9D1A/wB9TSlzjw2Z+zIjWRUbWMsQr3OjB73WUeehqBrwfFonN0kDBtAQwKH0I2PkalYvCiRbHQjY9Qf19KR+WOXZe37ZkeFLHOsgW8pOlig0Ft84tf8AOmzGcQiVbvbs195mJ0ttbxJ+Z6VQvcb5dWTFK8jB3yqSv4VVNjY7Anp4k6gXvrxHmGHh+HeeY5ohYQR6XklW4AQbAaDvCwtc6ixI7mHmUBvtU7KuDj91BZpJpWGiJb8W17GwFwb3Nqw4xxOXH4j7RitAO7Dhx7saXFhbqdr+J36CgHY3nBnxc08ZdO0kZwo6BjfW/lTNwz2psgAlUt56X+tIOP4LiI/vZVyIz6toSMx3IGv9ad39heMdQ8OIglRkDqwLLmBFxbQ9LG/nRTNhPaLDLoND/iZR9L1rx/nI4aHtezDjMFsJfG9j7lraUnYf2L8RBu6FQN8pDG3wqDzly5iMHGgYyGEkXVx7sg2O2x+o9KB8w/OTnCfasigZSwTMSdDa19BQKLmpzKQWCh3FyV0CtY37x01PXwPWwpSw2EnKBQ+VRcWzdL2/DcnrtU0cuA2vKS9v3bXHqzf70qi0uCw/8UaVHnDCLIpfTMcwuuRb6bMD6U58E5Ww+F/Zx9/99u85+J2+FqpfkXJg51mEj2buMDlsbnQ2W+oNj8x1q/Ypg6Bx139f6VEe2ofxvh3aRmw7yd5dPCxIAHiB4HW1EmYAXJAA1JJsAKVON+0TDxd2L7+Tbu+5fp3up8hegN8HxpkhVmuDazX0uVGp8Lb0I41z3hobqp7d9sqe7fzbb4C9L7YLiPEP2xMURPu+6P8ALe7fzUwcL5ZgwZBVQx0Bci7Bt99l8rCgpX2gYOfFtJjeyVViCxyKosVGykg6ncAnzWkK9fRHM0Agxgd1zYbEIUxC+TDLmPzFz0veqP5w5bbA4p4G1AOaNv34m1RvlofMGqoPesrWsoPpppZxDGDhyzrmXuutst7gkk6H4VAL4onSGNP45CfotR8X7QY7fdwu/wAh/WlnHe0THsbRYJvLRm/0qKkQzcS+1pDI/aQgohawjY3t5lq84BzgpwEUsxLMzshyADUE626afpSZieJccnRkGFlCuCpAga9mFiLve2lB8LyPxULk7OSJb3yvKsYuetmcUVdXKBEplsCNC6A72cWIPn+oqbNKFJUpJcWuAp6+e1DuQovs2GjM7IMQsQiKiQODl925S4uRapXGuIym7qoYZdkBJ02961yaI3MzdIT/ADMo/U10V5TtGgJ/xH9BQTlnib4yAztnw8Kk3eYBBYWNxrqPjU7D8woyM2HJEV8pxMugN9LpcXYZrCwFzm001qBg4bEFa0rIZNwi9B0vfUmixF6TY8E84uGMcRvnkOksm+ikHuqTqLE3tr4Bjw+IKqBaw2XMbufM+FBKlB6f9K8sBWCf94a1o9yfD/f50RweMN7uh/KtPtGhVx0Nxa9x6dakjStZIgw1/wC1FLXE+b0hyI6MCxCiFcvaAEkAuScq3GynfW+lL3M2KikjE2LuYlbNFErEGSUfgTXvjfPKRboNNTM50lweDYSSC80lx2aGxlXwk/djuFJ2Jtaqj5p5reRy8jXciwA0VFGyquyqPCqO3HeYHmcSTFe4MscaC0UKfuxr9W3P5UtnmaVXDRNkKm4Ol7/GodnmOpAFxuQAPmdaK4LDQxDMSJLEC/dIPoNT+XSqp65X5tXHQywY2EZXXIZkFrH8Jy+INjceG1N/sU5hzQyYGRgZMKxy+cOYjQeAb5BhVYRcTZjljR2t3rKNB1GgA0trWGSbC42DGoGiDZcxuLkFRm2a5vGQemooPo88aitcMWFyO6CdQLkaDQ2GxqHjlw+PjlwzgsrIQbqfLUE9QSvyqTgcCMgJKyFu9nsBmza30HUGpYgt4C3qfqaiKx5S4TFiIJsDio1+04J+zzDus8f9k1xa4I0v4FTUFvZQVldghlQklCZMpUHUXBIF10BB6elEvahAMLioOIJlyt/5acHKQQdY2IOmliL/AOEUREs5AzzxnS5CX7x0IYdlGDp4ZjcG9wRQT+XOW48MFDJFdjrZb2JAO9vG9vJ7fh1Jca4wmFRmVSS7BQDfKCF0+FvDelaa51CSSsDdbsIxextd3d2IseijYed+cfDfvosQ0CrJHr3ZtD5ECKzfGgEcXTiE7gYklUIL2BCoqD8WQaWBKXvc2amflrBQoIyka2ZcrMwu4mU+La6jUbUX5h4Ys8KugD7MA2qsRureKsLgj+tKmE4j2cysbqkhsrMy3LXIQZcxObulSOmUX3JIEuauaThAua5ZyQsUVy5A6s34Rtt471pyxzSk7mJh2cmUEpe4Cn3SG0uQSQbdDvobdObOCnFxxyxLGZYWJCyk9nrYOG+A0PlQLlLlbENiVmnyqsYZVygAFW0sLHvDfvHQdKBm5l4WcThJIxftVBItbprttY9RrVe8ycA+38PAU5sRhEzxZv2kmH/tEP8AjQjbe4/xVbWfKQVsToH71u6AbE6HMdwKqnifFuzxxlgP3azB3W2+bKGYdcpVu94WU0FL3Ne1dPE/YumKlefDTrFDKc6puFv7wB/dzZreVqyimXlLFW4M5zFeymNypIOW6Hddbd75UTwOKLxqva2LITm7SV2DbHMAR3tdAARcbUM5B4c54Zigy9yQMya75VIbQG47yjwrr7Nscq3GVlU3A7Q67hgbk63zGiDHDeVe0iLT5gzjRGdmyDoGubsRp4VzfgGHgYZhh1J2HZAsw2Olyx18ulNkhAte29hfoTQniXBYnk7U3jkKhCwI7yqQ4BBBGhsdtwKDTBYeCTRJLlbXAJU6kMCygKeltenjULivGMJhbqyq7qMxAUvl2VcxN+8dFAFyb7daJ4Hh6RuXuZJGUKXc3YoLEAWAAXY6eAoPxnhiTv8AeKI5DbI4JCSAMGVWO6sCAQdD51AocyQT4oGbFJIYUJIhD2CINnaJVuRYX3LDfoac+E8Aw8qJMuaSIIOyia2RNLWCgAeG/jvY2pLx+K++MONeRAlysYW2fqpe2rnYad02va96sfgoKwoQcylb3XX3rkm+1yb1RA5mxz4dYrZM8kixqzj7qI6a29drn6XqIeL4mJ4C8iyrJII2jaIxyAnQldeh8fHc0dxXDlkjySffI17q40tuNhcEePlXPBcDgjYGOPvgWBZixTyGYm2lAQxMgA1ufIDX/fl5VHecp1BW4vrtfb51xn4gBfKQbC7SMe6o6m9rdLf7tSLxnDPiprRveJCr5Guq2/E8rXzICPdY94i1hbQhZSEEaUl86+0NMLeKGzz9eqp6+J8qW+N+0FoguHgcsWuGmK5QRfUImpCi9gxJNvgRVXF+NAEhDdzu+9vG3jSESOYeMPJKLsZJne5JOtzYL6UT4f7LMS/emsCemdbfE2P0pOwaFZYpHzZDIDmsTfKQTbxO3zq+MNj7qNJD/Jb60Ump7JLm7vHfrq7H8go+lGOG+zmKMgsyvYWAaMlR8GksfQ0fOOPSNj/E6j6E14uJkJ0WMerE/QUolYLgaKLAqBp7sMK7ekdA/aZhwnDpCpuc0VtF0OYC/dUdCfnRwYuT+8jX0Qn6mh/FcEmJQx4ieSRDYlBlRSQbj3RffzqCDy/zlLBwvCMWZyVKWzWsEzkDTrZQAKj4/n12ViJFVgrnKwYkkWGUMGIuDfUC2gva9qk/8GwaIqiMsq7BnYgddr+dCeTsBPBFiLYYAGa8RmsiEGwHebUDw+VUDud+KnFYGNIw8khdGYBO9orA3C3AN7bU4Yvj0GFihM8mQlAB3WNyqi/T0qQ2Hxv95hk12VZH0AJI7otfQ/LzoLzFyVPi1RZ5ZHMbMbw4c94MF2zsq/mb0B/B8ejeMSISysLggWuPrWn2yaZssUbN53sB6nYVD5b5fTCQC8EhQG4bEyLa7Nb3IrqFvZjcnQ7E014uTTKrK8gtaGNRlAGjjTRTvZzaiOPBeMfZcQuBxTKjTjPDqTduoBta+nzHnQzmdfseLhxLWbD5mSRCAezeQL94vUA2W+trEHxrTnjg3/EMCewv9rwJWWEj32QC9gdydCP4ox4104RxmLjHDu0b3mXscQgtdXHut5Lc5h/Gf3bUDJJjkjUuCOyKg7fn6EdK3hnza9CAfDfXY9daQeVONSQpJh5gzPhWKeRjv3WNtdBa59aPDnbCooJbe4GXVSQT+LaxsdetAE5l5syytF+yTtEDuovmuSAzXswUAbbG+l9ajcZ4VMkAMLrIVZXJJ99HuoUx5cqn3Cp7pJLWBFK/MXGziZSEiYh9cvvNY2IJVfG+hJB9KNYuZMLGP+IYk2UWjgQlpmUi17FrIbaZjY20vQajmPCp3VErBSRcF7Eg62yMFte+wrKBv7Y8hyw4GBYxooa5a3mRYX66CsoLV9luNH2WWNiLRtm12CuPPpcH51skVoFjaSG6hQM2JBAZDfNlAykkdDcX1pc9ncw7d4mAKzROpB2JAvb5ZqdoeGQoO7FGvouvzoOLcSmOQJisMQNwUMm3u2Kdd9aJHHSMthIoOneEL3t8bDU9fCuYkA2/KwrSTGAbm3qaDzheBSB2cuWLlix7MCxYk6G5KqL2tRTEYZXWxAZT8jSvjOaMMlw00Q/nW/1vUCL2k4eLZzIvUKjEfAhbCgL8a5fSVAk1yq/s5h+1hPmfxJ6/HxoG0r4OyzwqqCxTEwsxDjqTc917XOt/Q038D5ggxkZeF7295ToyH/EOnrtXmM4eyhuzCsre9C47jg72H4TQB+Cc6QSylFld1tYtImUeZDfiGoBv4i1EMRzPFEHb74gL3YwhJcb5kv0A8dtzpQbCYKCMjsezhOYloptLNcHuudwOg3G4vsQ/GOeEjdo8JbEYgEhsQw+4gOxCL+N/Ib9SaDpx3FCeKOXESS4eInMkCaSzEHTKDY+fatYC+nSl/i/MDOpWwihBzCMHT+KRjrI/mfgKF47HCMNLNIzyNq8jm7seg8h4KNBSZi8fNjpOziU5fAfVidB9KqufMXGxLJ92TYC2bx9KzgPL/bd5gxW+XS4UMSAMz2NtSOnxFP3KXIKRWaQJJJbUHUAHQWHr11qxOC+z6KRb4iERrfN2QNiT0Jym23xoKr5e5SkxaYjh5ABjJkhkvdBIB3kzbXbXTpr4UB4BzTNhXMUpkYLdTGbXVgbEXY92xFqurmPhseBkSWJSqwi6hAdBtbKN7E66jRvKos/JeAxWJGPyNIMQoYRg2BnT3wRp3iBe191aoEzA8wTTsFihBJOwcsRve5VSB86aOD8AxbspmBjRt8iszDXLuVAXWxN+lOfGsQcLhC8ERuMoyqLBAfxFU1IF+lAIuaZQ4vkxOaQJkQHOe84JSzG4GUHvW0a/Q2IaMHyvAALrmIFiWN/jbapq8KhXaNB/KK6RGzW8a3MlQavAMtgLUAg4RGZT962Ya5BlBy3OW5IzMBe176WFMAmHnekn2kwyRRpjYLiTDNnIG7QtYSAjrY5W18/GqDLcCTQsHJ0IzTtuDm2G+w+QraPAYSNwSsKuLkXJzefvH0v61KwOKGJwyue6JEB32Pl6EaH0pUflDElncPES7doDIbOk2x1AN0Ya203NA6rGhQqERgbHJZQCCT3ut/8ApXUcPjW5C201sSNulBOWuE/ZYlR5lcxsxBGgEbA9y172BAIPlR2TFAXzABLXDE7+I1206k0CXxPEfY5IMTGpIJKSXOnZ2Jtc+++l7nqopN4+p4PxQYiCxwWPF7D3Mx1I8h3rjyc+FN3E+HQYoqWLdnGCuQtewuQbgaLY3GY9NfC65zbxzAtw2XCMRMwu0CQfeNFIt7Evcqovc5bkgMy66Gg15qxP7LFwrmYEKy7ZgRZc1hrfTQgi63t0oLxWIN99xCYYeNrHsUJMj5dRucza9dNug0pLh5yxQiRIjlZAczDUsOmh8PHxpfxOJeRyzszsdyxJJ+JqqbOK+0DKOzwEQwyDTPoZm87/AIfhr50oSSMxLMSSTck6knzJ3qThuDyv7qN6kWHzNF8Hykx/aOFHgup+e1Av5POsp1HK8A6MfVj+leUDZwHF9liInHRx8jofyNPnG4Mc0tsO57MCx/8ALHMGv0dyFOlulVpAxv51ZvM0qyYfDYk/iQJqxAu1msSNjcEfl1qAZieWMW4Ha4qZBufvIor+pAP5UOfkbBA3lnDm/VpJ2/O6/IUyTIjq4BhLBQ0axR5hIRqiajPa+Umxt4ncUwcL5fSOAI3vldXXuuGtrlI2t5UQkYLljCgjJhsS/S/ZpEuvhmINvhU5eAYY/wDpowW90s7SMQTYMAmnx213o3xSSCCQA5nlIMmXN7qXN2LOwVFu30sNBUvAcTUyrC8TROyllFwVIF7+5oCNfz8aCn+d+AY7AdnjsPJIqowX3cmXN3hdASGW91OYXv8AOrP5b50jxEUJm+6eZVKZtFckbKT+K4OlG+YOBJisLNhyABIhUeTbqfg1jVe+yadZsLPw6cAvA7FQwByhiQbXuAVkBN+magcebuHK2Hd8oLqAQTbxHjvVPcf4mIVuxux2A3Y+Qq6xwSX7M0JlDEplBYE2N+pvdtOlJP8A4EGHk7Ro2kkO8rd828Ftog8gKKp/AcLm4gZXZrCCxMQ94jW4A8bBtfGi2F4LMs3YYZZbNrGUUgzL1zOAStxZgbgC5o3xXhj4LiMeLXuYfEnJI5W6q51bS4udm33vVqcMlESCPDpoBYsgznQAj3bIoNz+OwttQQvZ3ylNhVZ8Q2ZmOZFY3MWckuPEttr606T4kKua4C9SxygL1NzS6nGuyDGaVAxY2As7hegIXug+OtDeI8wrN3RA02oIEnugj/Am/wATRBPiM4klRl+8iKWWy57OToQDowK3F+l+tRZ544FkSZ1hVgJEzuGlWYd64VQSRmtp0AtsbAFjeOyWyPiI4FAsIkIBA8Ozju3woYMFGLkLK5IOp+6U39e+flQPHLfHhioExClgr3HTcE3Hkb3Gtuldvt8asdWzDfvIOnUg67fnVW8scDlwSMqyXzbggkA9coY2Fxbp0qdh8CEkZ9MzbkKFJG+6gHoOtBYkPFYzJ2at37ZgM1zpvsLDTz60YWxF6rOPiZi7yhQQL7E2sDbc26n51xj54xOQ3ksLnYAUFp5aj8QwyvGwcAqQQQdipFmB8dKqibmyZt5nP8x66fWhOM40WU5mOqE6sfOkDliXxAUxDERBEuqd2M2AFl3YsdMvQbmuUfEZUZiJy9z1YWA/lXfbXQ0mcryAiZiRYy6EkdEQE60XfiMSe9NEPV1oCsuLmYqftcsdr/sgDfa184sNunjXmNeKUASCWW3WRxr6gWB+N6Bzc14Rd8RH/Kc30vUGTnvBD+1dvJYz+tqA3xDCpPYSdo4GgVn7gtt92qhD8q0iwEaiyqAPBdPpS5J7RMP+CGdz8APqfpUPEc94hhaHC5D0Ld78rAVVKPFh2OMlA0AkYW/wk3ph4bgwAGIGuoNAcZw7ETSNI6d5yWOwFz5Xo3wSOVEySCwHum9/hQFFrdGriGrYNQdC1e1wvWUBCHerBxjEcCU31D6HqO+23hWVlAU9mjE4a51OVNTvsacWQEi4BsbjyPlWVlRCXzoMuLhZdGMTKSNCVzbE9R5VM5JOYzO3ebMBmOrW00udbVlZUQzIe83ov61VHLvd5oxAXQHtbgaA91T9daysq4uLcNemvKyoEf2zRg8Kk0GkkRGmxzW08NCfnQ3ieKfs4VzNl7GPS5t7q9K9rKDjgYweg+VJ/tc4jLEqLHI6KRqEYqD6gHWsrKqoPsh/Z4huuePXrs3Wnpqyspo5CtGrKyoIuMPcf+E/Q0lYuZhEbE+94+tZWVoKnEMbJc999/3j/WhZmY7kn41lZQbKtdUQXGgrKygO8PwiEaop06qKLxYdRayqPQCsrKD2vTWVlBpXTpWVlBsN69basrKDW9ZWVlB//9k="/>
          <p:cNvSpPr>
            <a:spLocks noChangeAspect="1" noChangeArrowheads="1"/>
          </p:cNvSpPr>
          <p:nvPr/>
        </p:nvSpPr>
        <p:spPr bwMode="auto">
          <a:xfrm>
            <a:off x="0" y="-884238"/>
            <a:ext cx="2466975" cy="1847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25606" name="AutoShape 8" descr="data:image/jpeg;base64,/9j/4AAQSkZJRgABAQAAAQABAAD/2wCEAAkGBhQSERUUExQVFBUUFxcXFxgYGBoYGxcaFxUaFxcYGBoXGyYfGB4kGRcUIC8gIycpLCwsGB4xNTAqNScrLCkBCQoKDgwOGg8PFiwlHCUsKSwpLCkpLCksKSkpKSkpLCkpKikpLi4pLCkpKSkpLCkpLSkpLDUpKSwpKSkpKSksKf/AABEIAOEA4QMBIgACEQEDEQH/xAAcAAEAAgMBAQEAAAAAAAAAAAAABAUCAwYHAQj/xABBEAABAwIDAwkFBgUEAgMAAAABAAIRAyEEEjEFQVEGIjJhcYGRobEHE0LB0RQzUnLh8CNigpKiFUOy8RbSJFPC/8QAGQEBAQEBAQEAAAAAAAAAAAAAAAECAwQF/8QAIxEBAQACAgICAQUAAAAAAAAAAAECEQMhEjEiQRMEUXGBof/aAAwDAQACEQMRAD8A9xREQEREBERAREQEREBERAREQEREBERAREQEREBERAREQEREBERAREQEREBERARFqfiWjVwHeEG1FEftWkPi8AT6BV20eWWHoxnc++kMcdN2mqlsk3Vk36XiLm6HLug9ssDzuiACP8lqq8twNKXi6PkrO5uJenUouKrcuXnotpjxd6Fc3jeXGOa+C9rd4ysbBHeCVz5OScc3Wscbl1HrMrS/GMGr2jvC8lr8rsbVJyMp6xL3/JzhxFoKjnEY50ziaFMDpZRdpOgMMMaHetyyzcSzXT1t+2aQ+PwBPoFHqcpKQ/F4R6kLyLH4SvrUxlR2Uhrw0EQTJ0c4AzHZccVqZgA4EOdmnfmkQ5oLXaGxNo42sSFUes1eV1Mfh73gKure0Cm03fT7iT6Lzqls1suBbmAALmnNvOQgktaW8692xpfeJhw9Itj3Vi0mC9w5wflLSM4m5JO+Lwg6+t7SGC4cIsJDHm50VXtD2ololocZ0sxszpEyfJVmDwuaMtFjAQOkxxIMdYcI0vpfW17ehs/KLhhPU0C3A2E+AQXnJDlgMS0FzpDjG6WOGrXR5FdavKcRgzRea1FomIqUwABUA3iPiF4K7fk1yibWY0Zpkc08Y3Hg4IL9ERAREQEREBFF2i8imYJBtEW3/SVw3LLbOIoURVpOkAw+cziA6zSBmA1sZ4hB6BUrNbqQO0wo1Ta1Mb57B8zZeX4Wvj3wXkAOAIygNN9LwY7JlfamyH1SHPq6Q0y/MJJ3xmaDJiYGsIO+xfK2kzVzR2uHoJ6lSY32kMaQBPOmIbExrBeROoVHQ2FSJHSLg4tBayMs63EQCRr1d5n4XYgBBNLLMglzpdaYJDIDgbW6+q4a8Tyzr1IFOmTmm5dIERqKfET4KtxOPx1WPdOa3WYbI6ogOfx1A3K/Gz3DoljOaLhgJDrSQXbrHXiNIvvrBzA92YuhpMbpDd3DQ+JQcBtBuIDiypinuNs2UuGX+Tdfja3Wqmni2e8yiYHSe4kkxuF+P/Sn13jIXOOoPaS4epnyXPCgABLsrgN4se/dIjXipZLNU9OpwFb3b7iWmzhxH7ur99am060xMRDSZnS9guU2dWL6IJ1EjtG4/LwXQbBxDT/DdrfKfVvr5rw8dvFn+K3r6ejKTPHzn9tz8aDoXkdTQOPEE8PELRisOaojI4GCWk8d7TYR1K892FrLF7bx+U1lenDy16jkcPla8F7MwBuDI3jgeIB7QF0w2ZRqtzNJDS0ttu6rzEG44SeKrds7Pj+I0fm+qw2BjMlUNnmvse3cfkvDxZXgz/Fl6+nfKfkx84uxsSmC4iZcQbENFp0yiwubdaodo7UFGm4Gj/EaYcwucW5D8QvcEAbt3UuuecoJvYE2ubCbKsxmHbWcDkeCwSHZYDgdWHMN/wCEjcV9B53Iv5T1RDg2g5jrkimXObIHSk8YGvw9isNj8qKtU+7ADazermVBEi0S2RvGm9WNbkzRJcfs8T/OWgzE80Hmm56rdi34LYrKRGSnSZwcJzFsC4cSdOG+2iCwwG0hWZmgggw4HVrhqCpD4N1VbTxX2dhe4uA+Ispg3Js4kwBuBnju1UBnKhudoa2o9r2jnmGszZd8A5ecIPAk7kHQQCqrENOGearPu3H+K0bj/wDY3r48VDdt6u9hNPDFjmm/vHANP5Tzcxnr0Wmnt2r7xof7n3bgM81GNcyekOmQ7jYXB3FB6hsLbIrMFwTAII0cNxCtl4/s3lFTw2IFNj5pPILXCSKL3GwnQtcZ7O8r1TZ20BUbwcNR8x1IJiIiAiIggbVMiBqOd8lS4nDNeC1wlrwQR1HVXuNZBDt2h/fiqurSglveEVymyaPTwtXnGkZaSOk3Vju0WVphtl5TJdmN83NADiTMkDWCSovKKkabqeKaPuzlqdbHH5E/5K4pYhuXNIjWeoojjOUHKWuMRUoUhkFNoOb4nkgGGyDAAdMgEw10aQuYG1cU+oJqPyk9IVajp0FoeABIMWGq9L2jhaNeM9E1YBhwGnUHgg6jTiqkbCw4MZMv8tTEu3T8IdPigq+R+3cRUxHunOdVZkzOLoLqRgHKXDpXJbBv2QQu1IkKlw9ZtNop08lMTEUqTiLayXQDuupNHGMvmrlunTdTZ4DXf6IOL5V7GfSsBmYDLbTmHAHc4SbbwVy+JfmY1pOmh1McDJn9heubT2hSayHBlRjhqalMNO7VzpPbC4/a2CwLocyrD/wgOfe+jhBOhF50QUWwKz3PFMuAaLAxadIJAmI9OpX+MwNSiWzF7tLTItwKp6ZpCIBFzeQL9d7KbQxQdLZNhMEXF4kce7h3rzfqeL8mPXuenXiz8b36dNh9pvewFjATo7qPX1RB8eCyeKxuS1gE8NLa6wbHx6r0+zqpY6LhrhDo1HWOsG/ir2rstjSfeVTYgmbRNhczbTWfWeXDz3kx3b3/ADpvPj8b6/xFa2IL6zTrI1BbqQQO+6qMbg/dukXY67D8la1cZhKUONQEgbiSQbawdTA8esqJitv4V7HMAeIzEFo+Jok694lTmwnJjr7+vZhbjd/SbheVTW0wKodmsJaBe8AySADJA1UfG8qQywBkXg1WZjzspADJ0iY1i/WuY/16kS0Gl7wZhZzrG/AX81f09s5PuqNGl+Vgnx1Xb9Nnlnh8vcY5cZjl0xp7cqvAyMJgfDTqVOkbjRk2vrFokWWVOnjDlLaTwIvmYxgAjQe9J4N3aTosKu3ax/3HdgMeiiPxjzq5x7yvS5JmIwuNcyHOYDaxfTjUcKekSLHgbXB+fYa086vSa3h76qd5tzMoiIG7SbXVe5561gXoJR2RTM+8xTTIaDkpZpy7wXkwSRJgCZO4wthw2GaLVMQZEGMrQRBGmW9iR2WVcaiwL0Ex9HCmJZVeW6F1U2+mg8Aus5F7VfUr0qNNuWnTBJ5znENaIAzOublovuXCmoug9m22y3aAotDSKrDnJ1AYC8ZT4W6+pB7EiIgIiINddstPYqh5zMDhqPQ/uFc1BIPYqHBktJY62tvX6osK2Ha9pa4S14II4giCFx2zdvtw2bDViWuoOIzFpILDdjgW6Wg3tcLtXjLI/DJHZvXD8oPsuJqCpUZULmtywHtaCJJEw13E6QoaQtp8qGveW0aZcY6Tn1DMEiAARlvHaon+tVH1DlGVuY2aBMbiTOYkSDukiNFYMrUW9DD0hH4g6of8zE/0radrVdA4tHBsMHgwAKorKeDxz6ZbFW4g6tbP5nxDZHw6i29YU+SdQtio+kznZhz5vlymzA6xAH9oU99Z51d8/MrWWE6klFaHcmaEAVK5IG6m2Jm5kudrMXjdYXK3UcBg6fRpF3W5znehaPJPc9SCkUG6njKbPu8PSb/Q35glZO27W3ODfy29FH9weCDBu4FBzO3Np1fevGd0TJuRJIuldwJl1Qc5rbb7Qb3vpr1r7tbZlV1d+Wm919zSRpxW2uTTAlp0A1AvHWQvFxYz5WvRnb1pFDG8Hu7jwjgOpfX9F3Ny803JE+S+DGl0nmNggXJJv+UR5qPXxBIIz9XNbG+PiJ4r0Tx11XLvaHSF29o9V1K5JpM80nduE6x3FRcQ1xcZe43OrifmuXHZxztvKeVdnUxAGrgO8KPU2lTH+43xJ9FS4fAgtFtwWw4EcF6nFPftml+InsatD9vM3NcfAKN9i6vJfRs8nRpQH8oODD3n6BaKm3n7mtHifUrcdnHeAO0rW7BgcEXpGO1qxOoHY0Bdl7I8Gam02vdcsp1Hm+8gU7/3lcp7oBdn7JXOO0AGEwKby+NMtgJ/qy+CI9uRERBERB8cYEqhq1JPaczD23AKvKwlp7D6Kgo1MzQ13Cx+Siw2vV/+O941DSPG3z9FwTKB4Lrtqlxpmne5EnqHHvhV2AwDTUaw6uMTuCLpU08GVvZs/qXRbV2X7vSpRptjpVHZYPU34t/Dcq4PoAya9WtHw0aeVtv5nC4/qVRDGzltobNDjAOY/wAozf8AGVt+30wf4eFYSNHVnmq4f0iY8VjiNt4hwg1cg/DTDaY7jd6ipf8A46WiXgMbxe4NHmfktTnYNn+57w8KTS//ACs3zVHWqNmXHM7i4lx8XknyWl+Ind4/r9E0m1zV27TH3eHHbUfJ/tp/+yr8Rt6qdHBn5GNb5mX+ar3vJ3rAYcncSmlfMTiS7pOLvzEu/wCR+SpNv1P4Q6nD0KuCxs5cwLvwtBe7+1gJWjbHJ3EPpgihUa3MOdV5g0PwiXeIC5c1kwu2+OfKOYwbJa64EFpnhropAw7TpmdcnmjiZ18N+5XuytiUaTHHEVmhwIJY3KDHEF2YkidA1bsRt/B05FOk6tBEOdMHfPO0mw6PxdV+PHnjcZZ26ZY3aipYRzjzafzPg2VXN2TUe4nIQJ1dzQL9d/JX9blVXPQDKQExA43B4Ai2gGgXO7T2hUq1HF7i6STc8erRTl87J1ow8ZXYN2Zh6TQH1muMaMl/nYeaj1MdRb0KU9bz8m/VUuDpuLRfcFLbs/jK9kedsq7W4ZW/lb8zKi1MY534ipf2MC5AHb+q+ty2lzRJgfsdiori1x3QsfsrjqfBT31WnokO0iLm4kaA+cL7h8JWebUniBuaTJ4TccUTasr4AAXlekexbZxacS8sLZFJoJBE3eTBOu5aeSzKlIte+lDmfiaIeD6H/teoYLFNqMDm6HyO8FBvREQEREGFdpLSBqQY8FyrWkOjcd378F1hVFtGgCMwteewzfzBRY0VG5hB1Hn+qgfZecD1q7LmvY1xsTYnr6+/1C0Powbi+8cVGnObXpsZULnAZnXmBJ7SZ4cFBfjZ0E9v6/RWvKXDlzqeQSSHX3mCNw3rl6+IynKA9zpiAIveLHnXg3VSpdTEu4gD99y0kzxP78Fs2fydx1aYotoNizqhk+GsarfX2PhKTpxeOzkf7VK+64OSZ3m4GqIra2IY2znNb1TJ8ApWG2dVq/dUalS8SeY3xOoWf/l+FoWwmDDiLB9Y38BJ8woWL5U4/EWzuY38NIZB46+aC+PJw0hmxOIo4YRoIc6erNr3BV+K2xs2nYU62MdxqEtZ4GPDKuYqYMAzUqDNvA5zu/8AVYGowdFhd1vPyCG1+/2gV4y4enRw7eFNgJ8SI8lR7W2tiajHmrWqHmmznkeDQY8lpdiXHfA4Nsq3GY1mVzQ4OcQdL+J0CzlNyxcfaBgzLjvtv7QpkHiB2D6/RRMFRMzIE9+sfp4qzoVaTdWmobdIkCTpZsecrnhrGdt5bt6RSGzBuesyfBT8FyPxFaXinDCTz3kMb13cZ8AteO2s6WlgbSBaLMa1vHgLrbsnEPfmzOcRPHqC5788/GzprXjjuOmw+wqdNoD8RRbH4c1Q+UL5Vp4MWdWrP/KGs7txVUWDgO8z818kDeB2D9AvU4rJ2Nwm6g+pp0nuMxpYDzX0baY3oYSk2NJbPqVVmp2n996+E9R/fZCC0dylr/CGMHUB8gVFq7axB1qkdkj6Kuq4to1cwdrh8yotTbVIf7jf6QT6BEWNTEPdrUc79969e5AsjAUf6z2zUdqvCf8AX6Z0Lz3QPMr132P4wvwTwSSGVnBs7g5rXkDvcfFB3SIiAiIgKh2jXyVHg9FwB7DGvldXyqdqYcPfGjstv5rm3r4osQsCA7PSddtQH0+notOyse41HYet94zoOkfxG7jHEecLW0kXGrTZRNq8o6RqT7nM5lgTULb8crddN6ir5nMfm36HsXBYv2gYh73fZ6NKjJ6eXO89cmB5FdRsjlE3FZgQG1G6tvcE2cJ1GgPA9oXBbT21UbUqMYGUw1zm80STBI1P0QpiqWLxF69V5bvzOho/pENHgon2ShT6VTMeDBPnooWIxBcZqPLj/MZ8Aor8YBoCfJVFqdpNb93SaOt/OPgLKLiMc93TeY4dEeAsqx+KedIH761rGDc67iT2oaSH45jdDPZ9VpONe7otA7brbTwjGmC4Twm/grbAbNL+jSqEcSMo8XkKKoa+FcWOLiTbTvG5RcDhRLhYc066ahdpX2S3KWvqU2TuBNR3gIAVZjdm0aTM7TUcQQDOVoIPAC4uFw5Ny+X064as0rW0m/iLjbQTpHbwWeZu5k9pH/fkt+D20GNdlpMOl3DORNtXT6LCvtyo60wJi1t+4DqVxyxs2mUu9K7Gkl1musAND84TZ+120wQWVCSd0R4ypLWvJBduPnO7usqt1Tn/ANXzWb8b5SeydzVXjtpvPRpf3O+g+a0VMbXP4G9gn1JUqpUMSSAoNXHUxq4Hsv6L0uTTUqVjrVd3W9FGqYUnpOc7tJPqtr9pj4WE9tvqtL8ZUOga3un1QY/YBwWL8O0akDtWLqb3auPp6LGns+etB8biKbeLuwL9A+ybZ4p7OY4H79xqxHRkBmXW/Q1614Xh9iEm4De1ez+y7bxNMYRwBNJhLHDQtDtHdYLtd/qHfoiIgiIgKo240ywjW/qFbqv224NpOeQTkvb9d3FCKWrUk5t/xdfWuY2phf4r9dev5QukkObmGh8upV+Kw953qNuVdTdRe2ozmuaZB+R4gjUKh2nXkueSBLi4xuJMwN+9ej7f5LjFMD6QAe0dHQH5Dt/Z4jaOwKbRkrYlgAP3dL+IR1GBbyVRzJxY4OPWRH/KFiys55ikwu4GCfTRXrMLhmdGiXnSargAbzoNVI+31CIbzBwpty+Zv4FEVuG2DiCJqllEW6RA7bKVS2Th29J9WseDZDfF25bfsxJkxPEnMfErMUR1n0+iDZSxgZalTp0+uM7vHd4L5Urvf0i49pgeAssC+OA7LrJuFqOEhhj8TrN8TAQYWGp7h+/moW13j3ToG9tz2qU+lHxg9Tb+dh4SoWKw4cIJMdWtutZym5YuN1dqbC1QA6YOmpjf1r7U2kBpHHmjN52C+7TwbGNblbEk9u5YU2AtaYJt3arlj18W8u+2h+OeTZpP5j8mqJVwzwMxcQZGllZm28NHV9StWIpktgTc6nT99i3ZqbqS9o+AwueS4l3aSfVTvsrRwWeycCLguJ0sLBXNOg1ugA9fqtYXeKZe1TTwJOjT2mw81vbsv8TgOy/mbKxJWJb1eK0yijBUxuzHrPyC2DqEdllm4jiO5aTiW6CXHx8moMwuz9lxjGnW9J4/yYfkuPbSqnRoZ1uhvrLl3Xsy5NVPe/anVWFrQ+nlAdMnLvdug7kHpyIiIIiICibWE0X/AJSpa14iiHtLTvH7KDkaJgS0aCHDiOKzewESNF9DfdvndJBjSxgwtlejkOZt2uWd6rorNuYfPhajRwn+0zBjdZcHS2f19zR9Lr0uo3mneHAiO5c7geTL3sL6lSnSa0wcztPCyrNc8zBgbh36/NbqeGc4wASeAH7KvHYrBUbDPiXDgMjPE/qoOJ5X1DakGUG8KbQT3uP6Ko+Dk7UAzPy0m8XkN9brQ+nhmavfWI3MGVv9zvoqrEYpzjLiXHi4lx81HdUniU0LR+2QPu6dOn1gZ3f3OsO4BV+JxrnmXEuPFxJ9dFFfiQN/goVXard1+y/6eaCe589a0vxAG/wuoBqVH6CB138tFtpbNHxEu7fogr9sY8Oyht4JPjG/RbcNhnloBOURu/VfdqUgHiB8I9StjpjW2VvVHFcccvlenSzqNlPCsbc3PE3Kxx9QFojcY8lFq4tovrqBlvru4aLCm91XmtblAvdXLeU0mMku0/ZNUAukxp81OqY1o/f/AEFAw2yyN+Xv+am0sAwdZ8VrCeOOmcru7azjyeiPD9Lea+NpPdqY/ff6qc1gG5ZCd0eq2iIzBDeM3b+qlNaQLc0dVl9c07zHaQ1Rn42i3V4J/llx8kRvkbzK9a9mzIwLTxfUP+UfJeLVNuNHRpvd2kMHzK9a9kTZwdR5EGpXeYvAhjG2nsQdwiIgIiICxqmGk9R9FksK1PM0t0kEeIhBzLX52QdRotuz6oIyO/f71UZ1IscQdRr8iENjI/fAqWNttbDlh4g/uQqnlLhgcM8iDlh3gYPkSunpkVGfux+i5jlfi/cYWpIkO5kcC4GD4hZn7K8/fWnr/fgtFTEjj4XVXWxznaef0C0/Z3P6RJ9PBbYTK21WjS/n+iivxlR+gjtv5aLfT2fGsDtt6rI1abd+bs/VBFbgi7pEn08NFMoYKNAtf28/AwDrN1893Uf0nFFSnVGN1cPX0UHFbcDbNaSeuwUyhsidyiYvZpNUtaJNrC+4bguXJncZ01jjKgYl1So6TwEAfvrWbdmOdrNuPkukfsCs2nmyOAAE2AItcnMZ8lrwuBpw41XgFokNLpkb9beSxc8ZdX21JbNqLEYMNbYg875KbsPDyXdyn4jH4VtmUzVgiDcDjp2QNN60U9rVGmWBlIT8IE6zYnfoEm7luQutaqexjdZtx3eJsjqrR0ed2THyXK18S57iXOJJO8zvV41xjgPBdOPK5b2xlJPSS+o/i1vdfzPyUapmOtR5/LzR5QvrGSYEk8GiSrrAcjcXV6OHeBxqcwf5QujDnDg2ndJ6yXFZjB9UeXovQcD7KK7vvazKY4MBcfOAugwHsuwjLv8AeVj/ADOgeDY9UHj7cMP+gvcuQmB91gKLYILml5nXnuLr9xCscDsOhR+6pU2dYaJ8dVOQEREBERAREQV218DmGdo5zfMbwqVo8CurVHtHB5HSOi7yPDvRYrcRtI4enUeAHZWzBMA8Fxu1+UoxmHqMq5KTmFrxEw5otABMlwJFt47Cuo5QMnDPBMGw7QXBcFjdl5afvHB2Ubw0keijSifVYOi0u6zbyH1WHvnnTm9ghZYqvlMNpknzv1aqVg9lYqqBlphk/it2a3VZQRgSbuPis2UqY1cO6/or6lyNDedia/dIAjhfXwlbmYzBYf7qnnI3x/8Ap30Q2qsHgnv+7ovPW7mjzV1Q5OPAmo9lJvUPm63koeJ5WVnWYG0x1CT4u+QVVXxDnmXuc49ZJ9fog6M4jCUrZnVj4j5NUepypItSpMYPH0gKgNQBWmz+TOKxEe7oPIPxEZW/3PgeCDRjttVntdmqOjKbAwNOAXNYMS4/lOvcvUcJ7Iaz2n31ZlORo0GoR3ktHhKv9keyHBUbv95WO/O6B4MA8yVzuO8pWpdR482kTAnXc0R+qutn8iMXWvTw1S/xPGQeNQjyXuWA2NQoCKVKnT/K0A95Fypq6MPGdlexKuXNOIrU6bZktZL3RwkgAHxXd4D2Z4KndzHVTxqOJ8mwF1aKTGT0ttqNg9m0qQinTYwfytDfQKSiKoIiICIiAiIgIiICIiAtdeiHNLToVsRBzeLwerXajTrG4rDHim2iXVIFNredO5XuOw2YSOkNOviF517TNqhtFlIOg1TmcP5W8f6o8Co1tVYjlTg6NsPQzH8RGUecuPkqfFcq8RU0IpjgwQfEyVq2ZyVxeI+6w7yD8Thkb/c6AfNdZsz2QVXXr1msH4aYzHxdAHgVUcFUeSZcS48SZPmtmEwr6py0qb6h4MaXHykhey7M9m2Cowfd+9cN9U5v8bN8l0tDDtY3KxrWtGgaAB4BEeNbP9muNqxmY2iDve4T/ayT4wup2b7IaTb16r6h4MAY35k+IXoCIKnZvJXC4f7qgxpHxEZnf3Ok+atkRAREQEREBERAREQEREBERAREQEREBERAREQFD/0ej7w1fdMNQxzy0F1uBOncpiIEIiICIiAiIgIiICIiAiIgIiICIiAiIgIiICIiAiIgIiICIiAiIgIiICIiAiIgIiICIiAiIgIiICIiAiIgIiICIiAiIg//2Q=="/>
          <p:cNvSpPr>
            <a:spLocks noChangeAspect="1" noChangeArrowheads="1"/>
          </p:cNvSpPr>
          <p:nvPr/>
        </p:nvSpPr>
        <p:spPr bwMode="auto">
          <a:xfrm>
            <a:off x="0" y="-693738"/>
            <a:ext cx="1447800" cy="1447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0" y="0"/>
            <a:ext cx="79724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r>
              <a:rPr lang="tr-TR" sz="3600" dirty="0" smtClean="0">
                <a:solidFill>
                  <a:schemeClr val="bg1"/>
                </a:solidFill>
                <a:latin typeface="Futura Bk BT"/>
                <a:ea typeface="+mj-ea"/>
                <a:cs typeface="+mj-cs"/>
              </a:rPr>
              <a:t>Conclusion</a:t>
            </a:r>
            <a:endParaRPr lang="en-US" sz="3600" dirty="0">
              <a:solidFill>
                <a:schemeClr val="bg1"/>
              </a:solidFill>
              <a:latin typeface="Futura Bk BT"/>
              <a:ea typeface="+mj-ea"/>
              <a:cs typeface="+mj-cs"/>
            </a:endParaRPr>
          </a:p>
        </p:txBody>
      </p:sp>
    </p:spTree>
  </p:cSld>
  <p:clrMapOvr>
    <a:masterClrMapping/>
  </p:clrMapOvr>
  <p:transition spd="slow" advClick="0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Başlık"/>
          <p:cNvSpPr txBox="1">
            <a:spLocks/>
          </p:cNvSpPr>
          <p:nvPr/>
        </p:nvSpPr>
        <p:spPr>
          <a:xfrm>
            <a:off x="357188" y="71438"/>
            <a:ext cx="7777162" cy="558800"/>
          </a:xfrm>
          <a:prstGeom prst="rect">
            <a:avLst/>
          </a:prstGeom>
        </p:spPr>
        <p:txBody>
          <a:bodyPr/>
          <a:lstStyle/>
          <a:p>
            <a:pPr eaLnBrk="0" hangingPunct="0">
              <a:defRPr/>
            </a:pPr>
            <a:r>
              <a:rPr lang="tr-TR" sz="3600" kern="0" dirty="0">
                <a:solidFill>
                  <a:schemeClr val="bg1"/>
                </a:solidFill>
                <a:latin typeface="Futura Bk BT"/>
                <a:ea typeface="+mj-ea"/>
                <a:cs typeface="+mj-cs"/>
              </a:rPr>
              <a:t>Introduction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81475" y="1008063"/>
            <a:ext cx="4962525" cy="532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7 Dikdörtgen"/>
          <p:cNvSpPr/>
          <p:nvPr/>
        </p:nvSpPr>
        <p:spPr>
          <a:xfrm>
            <a:off x="250825" y="898525"/>
            <a:ext cx="3816350" cy="12160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cmpd="dbl">
            <a:solidFill>
              <a:schemeClr val="tx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US" sz="2100" b="1" dirty="0">
                <a:latin typeface="+mn-lt"/>
              </a:rPr>
              <a:t>What is Metrology?</a:t>
            </a:r>
          </a:p>
          <a:p>
            <a:pPr>
              <a:defRPr/>
            </a:pPr>
            <a:endParaRPr lang="en-US" sz="1000" b="1" dirty="0">
              <a:solidFill>
                <a:srgbClr val="C00000"/>
              </a:solidFill>
              <a:latin typeface="+mn-lt"/>
            </a:endParaRPr>
          </a:p>
          <a:p>
            <a:pPr>
              <a:defRPr/>
            </a:pPr>
            <a:r>
              <a:rPr lang="en-US" sz="2100" b="1" dirty="0">
                <a:solidFill>
                  <a:srgbClr val="C00000"/>
                </a:solidFill>
                <a:latin typeface="+mn-lt"/>
              </a:rPr>
              <a:t>Metrology</a:t>
            </a:r>
            <a:r>
              <a:rPr lang="en-US" sz="2100" b="1" dirty="0">
                <a:latin typeface="+mn-lt"/>
              </a:rPr>
              <a:t> </a:t>
            </a:r>
            <a:r>
              <a:rPr lang="en-US" sz="2100" b="1" i="1" dirty="0">
                <a:solidFill>
                  <a:srgbClr val="000099"/>
                </a:solidFill>
              </a:rPr>
              <a:t>is the science of measurement.</a:t>
            </a:r>
          </a:p>
        </p:txBody>
      </p:sp>
      <p:pic>
        <p:nvPicPr>
          <p:cNvPr id="717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477000"/>
            <a:ext cx="7239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5 Dikdörtgen"/>
          <p:cNvSpPr/>
          <p:nvPr/>
        </p:nvSpPr>
        <p:spPr>
          <a:xfrm>
            <a:off x="250825" y="2303463"/>
            <a:ext cx="3816350" cy="450215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cmpd="dbl"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ts val="900"/>
              </a:spcBef>
              <a:defRPr/>
            </a:pPr>
            <a:r>
              <a:rPr lang="en-US" sz="2400" b="1" i="1" dirty="0">
                <a:solidFill>
                  <a:srgbClr val="C00000"/>
                </a:solidFill>
              </a:rPr>
              <a:t>   Metrology includes;</a:t>
            </a:r>
          </a:p>
          <a:p>
            <a:pPr marL="273050" indent="-273050">
              <a:spcBef>
                <a:spcPts val="900"/>
              </a:spcBef>
              <a:buFont typeface="Arial" pitchFamily="34" charset="0"/>
              <a:buChar char="•"/>
              <a:defRPr/>
            </a:pPr>
            <a:r>
              <a:rPr lang="en-US" sz="2100" b="1" i="1" dirty="0">
                <a:solidFill>
                  <a:srgbClr val="000099"/>
                </a:solidFill>
              </a:rPr>
              <a:t>Definition of SI units, </a:t>
            </a:r>
          </a:p>
          <a:p>
            <a:pPr marL="273050" indent="-273050">
              <a:spcBef>
                <a:spcPts val="900"/>
              </a:spcBef>
              <a:buFont typeface="Arial" pitchFamily="34" charset="0"/>
              <a:buChar char="•"/>
              <a:defRPr/>
            </a:pPr>
            <a:r>
              <a:rPr lang="en-US" sz="2100" b="1" i="1" dirty="0" err="1">
                <a:solidFill>
                  <a:srgbClr val="000099"/>
                </a:solidFill>
              </a:rPr>
              <a:t>Realisation</a:t>
            </a:r>
            <a:r>
              <a:rPr lang="en-US" sz="2100" b="1" i="1" dirty="0">
                <a:solidFill>
                  <a:srgbClr val="000099"/>
                </a:solidFill>
              </a:rPr>
              <a:t> of primary references according to SI   and derived units </a:t>
            </a:r>
          </a:p>
          <a:p>
            <a:pPr marL="273050" indent="-273050">
              <a:spcBef>
                <a:spcPts val="900"/>
              </a:spcBef>
              <a:buFont typeface="Arial" pitchFamily="34" charset="0"/>
              <a:buChar char="•"/>
              <a:defRPr/>
            </a:pPr>
            <a:r>
              <a:rPr lang="en-US" sz="2100" b="1" i="1" dirty="0">
                <a:solidFill>
                  <a:srgbClr val="000099"/>
                </a:solidFill>
              </a:rPr>
              <a:t>Basic research on measurement, </a:t>
            </a:r>
          </a:p>
          <a:p>
            <a:pPr marL="273050" indent="-273050">
              <a:spcBef>
                <a:spcPts val="900"/>
              </a:spcBef>
              <a:buFont typeface="Arial" pitchFamily="34" charset="0"/>
              <a:buChar char="•"/>
              <a:defRPr/>
            </a:pPr>
            <a:r>
              <a:rPr lang="en-US" sz="2100" b="1" i="1" dirty="0">
                <a:solidFill>
                  <a:srgbClr val="000099"/>
                </a:solidFill>
              </a:rPr>
              <a:t>refining state-of-the-art </a:t>
            </a:r>
            <a:r>
              <a:rPr lang="en-US" sz="2100" b="1" dirty="0">
                <a:solidFill>
                  <a:srgbClr val="000099"/>
                </a:solidFill>
              </a:rPr>
              <a:t>measurement methods, </a:t>
            </a:r>
          </a:p>
          <a:p>
            <a:pPr marL="273050" indent="-273050">
              <a:spcBef>
                <a:spcPts val="900"/>
              </a:spcBef>
              <a:buFont typeface="Arial" pitchFamily="34" charset="0"/>
              <a:buChar char="•"/>
              <a:defRPr/>
            </a:pPr>
            <a:r>
              <a:rPr lang="en-US" sz="2100" b="1" dirty="0">
                <a:solidFill>
                  <a:srgbClr val="000099"/>
                </a:solidFill>
              </a:rPr>
              <a:t>discovery of novel reference materials</a:t>
            </a:r>
            <a:r>
              <a:rPr lang="en-US" sz="2400" b="1" dirty="0">
                <a:solidFill>
                  <a:srgbClr val="000099"/>
                </a:solidFill>
              </a:rPr>
              <a:t>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571500" y="1714500"/>
            <a:ext cx="7453313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3200">
                <a:solidFill>
                  <a:srgbClr val="000099"/>
                </a:solidFill>
              </a:rPr>
              <a:t>Good measurements </a:t>
            </a:r>
            <a:endParaRPr lang="tr-TR" sz="3200">
              <a:solidFill>
                <a:srgbClr val="000099"/>
              </a:solidFill>
            </a:endParaRPr>
          </a:p>
          <a:p>
            <a:pPr>
              <a:spcBef>
                <a:spcPct val="50000"/>
              </a:spcBef>
            </a:pPr>
            <a:r>
              <a:rPr lang="en-GB" sz="3200">
                <a:solidFill>
                  <a:srgbClr val="000099"/>
                </a:solidFill>
              </a:rPr>
              <a:t>cost money</a:t>
            </a:r>
            <a:r>
              <a:rPr lang="tr-TR" sz="3200">
                <a:solidFill>
                  <a:srgbClr val="000099"/>
                </a:solidFill>
              </a:rPr>
              <a:t>,</a:t>
            </a:r>
            <a:endParaRPr lang="en-GB"/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571500" y="3643313"/>
            <a:ext cx="6500813" cy="243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200">
                <a:solidFill>
                  <a:srgbClr val="C00000"/>
                </a:solidFill>
              </a:rPr>
              <a:t>But</a:t>
            </a:r>
            <a:r>
              <a:rPr lang="tr-TR" sz="3200">
                <a:solidFill>
                  <a:srgbClr val="003366"/>
                </a:solidFill>
              </a:rPr>
              <a:t>, </a:t>
            </a:r>
          </a:p>
          <a:p>
            <a:pPr>
              <a:spcBef>
                <a:spcPct val="50000"/>
              </a:spcBef>
            </a:pPr>
            <a:endParaRPr lang="tr-TR" sz="1600">
              <a:solidFill>
                <a:srgbClr val="000099"/>
              </a:solidFill>
            </a:endParaRPr>
          </a:p>
          <a:p>
            <a:pPr>
              <a:spcBef>
                <a:spcPct val="50000"/>
              </a:spcBef>
            </a:pPr>
            <a:r>
              <a:rPr lang="en-GB" sz="3200"/>
              <a:t>Bad measurements </a:t>
            </a:r>
            <a:endParaRPr lang="tr-TR" sz="3200"/>
          </a:p>
          <a:p>
            <a:pPr>
              <a:spcBef>
                <a:spcPct val="50000"/>
              </a:spcBef>
            </a:pPr>
            <a:r>
              <a:rPr lang="en-GB" sz="3200"/>
              <a:t>cost </a:t>
            </a:r>
            <a:r>
              <a:rPr lang="tr-TR" sz="3200"/>
              <a:t>much </a:t>
            </a:r>
            <a:r>
              <a:rPr lang="en-GB" sz="3200"/>
              <a:t>more</a:t>
            </a:r>
            <a:r>
              <a:rPr lang="tr-TR" sz="3200"/>
              <a:t>….</a:t>
            </a:r>
            <a:endParaRPr lang="en-GB" sz="3200"/>
          </a:p>
        </p:txBody>
      </p:sp>
      <p:sp>
        <p:nvSpPr>
          <p:cNvPr id="26628" name="AutoShape 2" descr="data:image/jpeg;base64,/9j/4AAQSkZJRgABAQAAAQABAAD/2wCEAAkGBhMSERUUExQWFRUWFRgWGBcXFx4cFxgVFhoXGRcdHBoaHSgeGBolGhcWHy8gJCcpLCwsFyAxNTAqNSYrLCkBCQoKDQwNDQwMDSkYFBgpKSkpKSkpKSkpKSkpKSkpKSkpKSkpKSkpKSkpKSkpKSkpKSkpKSkpKSkpKSkpKSkpKf/AABEIAMIBAwMBIgACEQEDEQH/xAAcAAACAgMBAQAAAAAAAAAAAAAFBgQHAAIDAQj/xABHEAACAQIEAwUFBQUGBAYDAQABAgMAEQQSITEFBkETIlFhcQcygZGxFCNCocEzUnKC0UNTYpKy8BWi4fEWJERjc8IXg7MI/8QAFgEBAQEAAAAAAAAAAAAAAAAAAAEC/8QAFhEBAQEAAAAAAAAAAAAAAAAAABEB/9oADAMBAAIRAxEAPwCp6y9eV5QbE15XtZQa2rUiulq1IoNCK1rplrW1B4RXlq3Ar3LQaCvctbWrYCg5WrLV0caH0r6GPs7wS4b7rCQmTs0kUsucvZVLL3r6kAgG2hIoPnMrWht4ir1wGCwTBbwQq5F2UYVGKDXW+U3sChtrbKw3Io1wnl4YiNHULhyo76rCqLqLjVV7xBGuo0PSg+cAtbfZmOyMf5T/AEr6in4THh1XtJT3nsoUascpuABcnS5/7V7goMO7qmeUO4zKr3GZQBcjLodgfn41KPmGDhkshISKRiNSFRiQPMAaVOg5Mxz+7hJz/wDqb+lfQPNPBDhyuLwt1eM98akEE7nXbofI+VMfDeM9vEskaZgw174GVxupvr8aFfMeL9n+PiUPJhpI0Y5Qz2Av569340Qh9leKPvSQJcA6uWJB1HuKQb+tfSWJwpmUxyInZsCrDMSbHw7u9/pSzwN2wkxwUrEqTfDudip/D/08bjrRFRf/AIhcLc4lW0BtHGzE3tbcjxrrhvZUts0jYnSxYLEgKg2199ri1zoNADVx8VxuNV1EUWZNmYXYhvHLmBy67i/nUrgs0sqMMRD2epUa++p8VNytx0OmtBVEvs4wUCFnSVyMpIadQbFgNBGg3JGtzbMp1FzSlzrycMI4lgzPhZSQjH3o3HvRSW2ddfUa19A43lnB5HHZxx3Fiw7tidBqT8uvhVdw8F+zdrA8LT4aViJQl2XKDlV1/dlRha430vbegqKNa6rHRrmblZ8HKBftIZO9DMNnU+Pg46rQxUqq0WOtuzqSkVduwoIXZV6sVTTh68ENBG7KsqV2de0AO1ZXt6ygwCtrV4BXtB5WpFbV4aDwitSK2ry1BrW4FeGtloMrAaw14KA3ydCj4/Cq6hlaeNWUi4ILC4I6ivqV4QFGUWy7AdANLfL6V8x8icNmkxsDxRs4imidyovkXMNT4CvqEVNRWPMfBmw2MDQKLTv2im9rNtImvdsb5hc6a9NnLDcxoIlaUMpsM2gNjqDsT1G3mPEUE4nj3ZyCWIVm0F7DXyGtRvtRNtJD/m/W1AxYjmDDsl21AsQDE1vXvqAp18fjQPEc8RRtaGJWv7xMsUenpnJY+WlQp0De9F8Wy/qSa5riEX+7Uf8AyKP0oDq815gwEaMDprItmBXX8Wg6fnQHgvHosBjOxeRVSe1lLAlSTZDoT4Zd9vSuc3MEC6NLHfoFJdvgFF6T+PYOfE46CWKGVooyhJZMg0Yk2DkE6fWgvE8ah/vB+Zpc52x2GlwrsSc8SmRSFNxl1I9CPzFJMnBcQ7sxeUAuzWLgAA3sNHNrDTwsNADrXnDOWpHinysLyxiEl2vawteyr57XtQGOWeaDjIC4kluGKMLdRqDo1gSGGoHQVPw4dBbtsS1ts840t4WS/wCdAeWeTpsHG0YmibM2bWNtDYD98UWfhcv9+o/hhX9WNBIxMKSEdpd7G4zzyMAR1tnAv52qYmumm1vdv0tuQSdKFR4CY/27W8RGgPw00rtjeH5IJXaaVisbsO/lFwpI0W3hQVt7ReIzHGSQGRjDGUKx3sqsUUkhdgbk0uww1zfiLStmkcuxGpOprqmIAqqlxx13C1AXF1t9soJbiuWaokmLPjXA4o+NAQLVlCziT417QQq9FeWr0Cg9rL1lq8NB7WprastQYBXoWsArcLQaZK9Va3FegUGuWtCK6kV4VoLS9geAzTYqQnQRIluvfYtf07pq4MVKwhYg2ZbC/wAR+hoF7POUUwGGsrZzKRIWKhW1VbKbbga/OjXF1tG+tgQNfMEW/pUQn8Q4SZLFZnQ5iWt3rg7gZvd9RUNuWI+skzH+PL/pAoq2IT99fn/SuMmMTbMT6Kx+i1BBXlrD/iTMf8TM31NdU4Rh12ijH8g/pW7Ywa2WU+kbfU2oJx/nCPBhTJBL3ybe4Nt/xG24oCGJVVmXKALIdgBWfbPAH5/0Fe/ZJXdZF7JVKCwLEnUX6LXQ4KX+9jHohP1YUGKxv8G8em1bcDJ7M6fi/QUq8m8YxGOMyvKI+zIH3ca6g3H4r2OlNmF5eZBYYme2+6DU+iXoCBv4fnWoiZulaLwUH3pJW9ZD+lq7pwaMbgn1Zj+tBskVvAUO5ukRcFiCzoCIJCBmFycpAsL9aLpw2IG+RSfS5/Oqc9tSr9vjAFiMOl9PFnt+VUIySV2ElcFFdkWqroJK2zmsVK3yUHO9eEVuUrYLQcezryu/Z1lBErAK2tWyJfag0ArMtE8Ly9iZP2eHmfzWJiPmBRLD+z7Ht/6Z1v8Av5U/1EUC1avSKao/Z5ivtUWFfs45JlZkLOCpC7jMt+9ptTdhPYFKf2uKjX+BGb82K0FUitgKu7D+wfCgHNiJmNtCAqgHxtYkj40uclcsQri58FioI2xMZLIzkkOmh0UsFOhVttQT4UFagUSwXLuJm/ZYeZ/4Y2I+drV9A4blAJ7gWPQaRhU//nGDvfrRL/w+jaMzt4Euxt6hib/KoKGw3sxxzC7okI/91wD/AJVzN+VDeL8qyYXEJBPYB8hDqcymNyBmUne1z8q+kI+FMqABs9gRY91etrBdiKSuNcujGQthnss0RLYVyRc23Q9cpt56+lBYOCw5jjRC2Yoqrmtq2UAX+NqFcxSjueh/Mj+lFY5wFUtpdQNfGwuKBcbnvIRmAy6dPXrURBQjoLfAVvc1Gkx0S+9Mg9XUVwk41hx/ahv4SW/0iglSX8qrX2xvaODbeTb0WnTiPMcEcbSMJMii7N2MlgPG5FV9z9jftsWGaCNirMwVmCorFhYDVtL2O9qqmhxjGKiJ0SPs4rXGuYWzdCbW/wClS+G8PxKuHlnzgBu4BoSdvLTQ+PTbddk57aJQDBYgWGZ/eyA3KkKQR3fG+orfjPOOIhkgQiK0zZbgscgJUXtpf3r/AAoPfY8e7ijbXtE+VmP9asgP5D50m8q8qjAiTLMXMhBbNGAO7fbveZpgTE23f/lUfoaAyvwrvGh/2DQyCUMdZH9MwA+QFTcsZtdj/nb9DURIfTcm3y/Wvnj2gcSM/EZ2LZlRzGm2iJpYW3F7nrvTR7ZsW6zwpGXWIxkkhmyu2axv5gDbzpY5d5DxeMI7FBl6uxsg+Otz6XqgEiV0WrUwfsnwa2hmxZfEOpyiOwVSAdSDckAkb2pIxfA1w8hSaHEXDFNcqqxH+LXSqoQgroBTRw54FylcEsiqQZC5ZjlO5UnQ6a2sNjUfmfgqxOJITfDy96M/unqh8x9KABlrMldRHWwSg5CKva65TWUFscK4ThHjGSHCq5BszJHa48QUJXSxF970f4Py9K0IfN2JbVVREjNumZkS63FtLH86GxcLlwvEpDEqdkbSDe5zkgi22huNPKnbC49JFzL3rHYizA+BU6g+VRAGXhUcbWlkJYgkBpJZHtsDlJ28stEsDgIHv2bA5TYqpsV8LgAMNupqRiODxs5lKkOQqllJBKqbrcHTQ1GXiEEBktfMADITq1raZmbfTz60Ab2kcJVcEZ4ltPhnSaNx7wKkA3J1Kldx5Ub4Nxf7bhYsRC4USLc3F8rbMu+hDAjXpXPEcbjkQr2buDlBt1D7Hu3uB18LbUp8l4o4DiM2BYFIMRfEYbNoAw/aILgaaE7fhFA/NgGN7yN5FdCCDvSR7VuCugi4lh79thSC9t2hv19L2Pkx8KZsfzhBFIyMdVAJ66HLsBcnVrfBvCoT84xyEI0TtG6urjs2FuhBzaEEG2h60GmEkGOhhxMcv3bpcqWIA317uhYNdSCLanyo1wXDGMN96JLtcge6pO4FzcA6aVT3s74qsOMxeBUM0aSO8WZgMuUlTsL6groD0qyExDC+QKuY5jZSSSdzdyb7CgY8XxSOMjMwFzYAXJv4WHrQPiOBjLmSZVVlbNG5IXKNDuSBmuDffeuDTP8Aid/Pv2HyFQZpogbkrf8AzGoOnMPPcMf2dSGkaVmW0KM3eABOUZe+PIajzqFjON4FzaWxI6SRSZh80vQjmGZXkwstpBHhp+2kkKZVVFQi/QnvFdPC9N0XGEkQMJkdWAIOYWI+JqgDDxjAjVI/8uHe/wDoqUOPxn3YpfXsSPrRFuIxD+0T4ZajycaiOgkY+gP6LUALm6Z8Rgp4o4ZSzplW62F7g6knTagmA5GxMvCkWJzFiIAcyGxDC5b0vrcelN+J4ghFh2zegff8qJ8nwa9qMyjKY3VgQTZiY2udbi5U+o8KoqSHlHiDrf7QApuFLOoJN7C122IGa9tAKmcB9n/EMTEWaeQa2UZhfYHqR5f7FO/FuECLGZZFLRSZmWyjRbd62mjhjcXOobypz4RgoY0tEQwuTvfvDf0N/leiqfk5KxMThJMViA1r5RKmg9Bcj40Y4b7P5mAYvM4/ebEi3/JViy8EjeQzgMrsFDEHUhCct1IIuLnWtsDBHHI+W5kkIZ7+8SAbEjS2nW2tEVpjeUpsBiYp4iBHISkqFib21uL/AI7XPnanj7FGoBMqm4uMo1I8fL40F9oHMWIihciIMiMCRv5q3/a1rUlYwYmVLTytH2irkSI2Jzjum4WxXNpYEdKBs5j43w9QElC4llYMI7XAbYE20Hh8KipxXE4t2hiaNERe7Gl1zR5soNwBpe9gCosL5hcA7cB9n6rGBK3esD2e8QYfvWAMhv1a9reNRG5YxEeLWWNO9HmAtqDGbgG18xGvvBgRr60AvF8OWDFAZWjLpmWdgynMts4YFjmF9RqAQy73qyeXjBi4Q7xqzMBnJX3raa39KWOIco4uYAsyBgfdHugXB0yjqbHW5JAu1hQzkiR8Fi5IXOVWfIEPuoSCYj/C3eU+YHjQP7cj4W9lBUfuqe6L6bfGuE3AUjV4Cglge5aPKLgHci2uYHY+HhYUBwftQHbNh8SxhmRyhWOIFCR4SO23hcDcUxDi5OoRm6gu4H5ILfnRVSc4cltg3DKS+HfWOTr45W8GA+f5UDiwlztVz8ckz4SWMrGI8hNgCbEagi7e9cCq1w0I8KAevCjWUcFvCsqhk55xmNDYdsNIhLRglWhEhXbW5W4BI6ncGoGBwvEnUiX7NZvezQLc+uUnWnDFRExRhT3lzKbWvodBcg6XvS65xjsQmEAsffmmuPUBdKiJuGMyLlaeJRa2VYVH+ompUcr9Hc/wIq6+oUfWhi8OxQ1kxUMA8I4wP+aQ1zkhw20uNlmPgJTb/LFQFMRi8v7SUj/5Jrflc0g81TdpxHByxWkETWkKahcxFgS2lyL29Ki8b4A3/EocRhcPIYI1VpDkI1UtmP3li2lqMphjMZJlCJHKy3WS26H1JUkgHQ202vRXSWSfETWikARoiMplykEG2YZLlrfDbQ2JoZy5g5Z+ITQtLlOFZWv72ctvr3dPIijWC4SkLiTtEzAEWuzDqpsCdOum1DeIk4KZ8VDJmfEjvXQZQEAIyjp8aIZeFchw4fEviVllMst8xuoXvWJAULpsOtHxw5TvnPqxt8haosALqGaWQ3APvBdwD+ECu8eCj6i/8RZv9RNQdfskK/hT42J/PWpEcydLfyi/0FZFh1GygegFdmIohI9pHOOGhgfDOx7WRYyIyjEFDIua5Iy6qrCmCHC4YAdnCtjtli0t06VUPtkmA4pERusUZ8tHcj8qs+fmjIuqqLDe5Itp1A2tVUVvb3YfyVa9RpD+FV/m/oKS+Je0uNDlBVnOgUXJudBfTu/GtMdx7iPZNIsKxqozWkazsALkKg1zEXA8Tp4UDhiC46oPif6UV5SkLRur2OpOg0sSR19KqLivNOIwk0bTlzhsQokicizKDbMPdObKem+tWd7M+LJPAzI6uuYgEX8ib3AN7mgl86A/ZwQoZlkW3eKkHcEMNtvjeliPiUxAvHbKcwtORY6i4yx6bt/mNMfOvEghSMm2YZvdZjdTpoo86VGxDnYTH0iyj/mFQTm4lMdwx9cTMfpaumA4m0LlxGCxtcmSVyQL2Azt5n51AUv/AHcv8zRj/wC168dZCfcUfxyn6KCKB24tg0mizWujrY/wny8Rv86rvlpHTEvgWZUELdoAF1kjY5lIN8o13st9BranHlLGPYwy5LHVAt9DuRr86VfaHw98O8eMjvnw5swG7Qne/kNvhVDfJjbFrKQFIJZgcpB/dsO8fSp2IxsQhZ5WCxhbsxNrD1Gt/IelAk4skixMHVlkGYqtiSjDxuLWN7nyrTmTAyS4doogCUZJUXYSKhuR01N76WF7DrQScLzZhcQezgkIksTGCmXNYbLm0Nx0pf574G8kYxUIHaBMjqfAkEH1DWI9B41ydmxcsCRRTq6TLLI8gIWIKdVBJsOgCrYWA0vTnKgWUra8ct/S+t9LeB/PyoKc5rg7aKLGWytpBiFykkTJoCQD1At8BR/2fc1Zh9nl7Qn8DCMXt4XapGL4CMLiZYST9nxg08EkGx8raa+FJ8EmRtDqp3XXUG1wR5iqq1ObZbYOSwkX3Rc5ALEjcDWq6RqPT81GfBmJg2fMup2Kgk/pQqKCg5i9ZUwJXtBY+NQtmUyODcgNcXU3OouCL0JHAEP7SWeX+KVrfJLCiEuIYsbINTe5Ya38tba1zzynqi+gLfncfSso4Q8CwybQR38Stz82ual3yjugD00rg8DneZh/Cqj6g1wlw8Y9+WT4y5fpaqPcTiRkYMbXBHzBqvIOZIIsP2cr5WDk26jUG4t1odx6LEM0TKkkozSR5TmINm7jG97+G2ulMHAvZTiMXGpnkWFUP7MICQbBdRsDlA8uvWiheJ5sia2QXLElbn47DXdj+dBeM8wyOqxvEB2ZOqk7HTY/Or14f7O8HDYrECb67AfIb/OgvOfBHEwKwx/Z8gF1iDMHB72cCzZbbW08bUQp8M9psIjVWjkzKig2A1IAGlzpe1c5/bCqnuYYt/FL/RKYuXeTMDiM5bDMpQhb3YRuLXuobUW2IubHqaB+0DlbD4TEYURwBYJCQ51ILjRR5b5vOgYI+M46VQ0X2RUZVZW+8Y2YX2uNq5jh3EpD3saQNe7Bh1U+WrZj40x8hOv2Xs0RM0TWsR+A6jXxBLD4UzESfvIPRT/W1B804nlLiOIx0kbrJNMoK5pANUFgCMxC2swPxqxuDcqrgY8+Ll+0YhbZMOWLRxtYWuqi7sLjS3X40ycx42VndcGESbIFlxcgssY6BAfeaxNiNNtTUTg/LDogeFi0qFgWmBGfOwMhzG5JNhY76fCgiY7huGxEx+34ZC+WyyquSTUXPdViJADtluV2PiWp+H4U4fPEEkUa5veuBq2vQ6eWtRYuVpHkLzFX0IVTfKl9DlAO9tM17nU6UPfluTDSFoJcrZHYgj7uSwJUOp0vfQtvagX+ZuGpxHCYjCIFMkH/AJjCMv4wBd19TqLbE28KH/8A+c8eSMVCfw5ZB5Z+63+kUZiMUkyOf/I42OwVCbYdmB7w2uuYG382l6JcAwiYHi00YQIMYnbpp7r/ANrHm2Iv3xbxoDPN7gPHc27p+o8jQJWB6E/yt/QUU47xcSORGucxlkIVhe4PmRahsbyn+yA/ikH/ANQag1b+FvjYfVq0yn923xH6CuzxS/8Atr8WJ+grmuHa+rj4L/Umg6wXUgiwINxqf+lMGOhTFwMdDoVkX1HeBHpY0Cjw4O5Y/G30r3lXFrDiJhssjjMSSe8O6pN/IAfKgTEw/wBnkyIiIyHswqWvLYA5iLFjdbiw0zWvbo9YGZnjRgCWSxAABzo2nXTQgjW+3nUHnjhYiYSKY1DWR+02MRa+ml7qwG2402Oi1FznJChjhAYliQzDYn3sqgAWvqBbS9VVkNikVT2jBV8WOg8d9/hSlxTneNDliGe2zNcKD0IF7nQ+QoVw3kvG4tu0mJjU63k943/dTp8bU2cP4FhcHMidkXYi5nltlBOwAPdzX0011ohbg4LjeIWZ7qnRn7qj+FALn5fGgHPPLpwTL2GeUn9qWGVVZvdsfA+vSrvzUt888GGIwzbXUE6nS1t7eINj86Cijx9oiDKu+gym/roamQc6RHckeopY5lusgQ7rmv8AO3+/WhGeqqxhzhF+9+VeVXWasoPqE3UfeMqG5FtLaEgat5WOnjXJ8dCN5M3kCSfktb8REWdZMgYuisGCgnXQ942tqDUQ409FPzA+grKOv22NhpHIfWM//a1YmLI92EjzJVfoSa4CVz0A9bn+ld1jbct8gP1uaDaadmwsr2yvEyyixJ9zvEbAm65hW3LnMnvuVkPaEP2aRt7xygkM1hY93rroa78MYOkqqdWjax0PeQ22Oh97bwvS1geX+ILp2kSrawWx0Gml1IPQW8Koaxz7hgp7RxFJmAEZuz+hCjQ7i1bcZxz5M6ISND38oyga3J1HwuD60uw8rzglhJh42O7Jh1LH+aTNXHGezxMQR9qxM8/UB27o9EvlX4Cgn4XmR7axuwvYZSxvqBm293r6X8K34hzJDLCYpcNJItrFXFybG1xpmJB67ih8Hs6wEWyH/Nb6CmXgvKUKWYKVHS5OYj4nQUArkuGSPEyMEIhykMxvYdV1IBa1rbdaL8S41nDe/HEDlzW70h37mvu62ubDQ3vtTIoA0tYdKiNgYu07WwzAZb9LA+G253oAWD4J2oRsQoWNTeOAG48i3i35bbWovicUiKS5VVUbE2AHnfbQbf8AetxYknMb9D1A/wB9TSlzjw2Z+zIjWRUbWMsQr3OjB73WUeehqBrwfFonN0kDBtAQwKH0I2PkalYvCiRbHQjY9Qf19KR+WOXZe37ZkeFLHOsgW8pOlig0Ft84tf8AOmzGcQiVbvbs195mJ0ttbxJ+Z6VQvcb5dWTFK8jB3yqSv4VVNjY7Anp4k6gXvrxHmGHh+HeeY5ohYQR6XklW4AQbAaDvCwtc6ixI7mHmUBvtU7KuDj91BZpJpWGiJb8W17GwFwb3Nqw4xxOXH4j7RitAO7Dhx7saXFhbqdr+J36CgHY3nBnxc08ZdO0kZwo6BjfW/lTNwz2psgAlUt56X+tIOP4LiI/vZVyIz6toSMx3IGv9ad39heMdQ8OIglRkDqwLLmBFxbQ9LG/nRTNhPaLDLoND/iZR9L1rx/nI4aHtezDjMFsJfG9j7lraUnYf2L8RBu6FQN8pDG3wqDzly5iMHGgYyGEkXVx7sg2O2x+o9KB8w/OTnCfasigZSwTMSdDa19BQKLmpzKQWCh3FyV0CtY37x01PXwPWwpSw2EnKBQ+VRcWzdL2/DcnrtU0cuA2vKS9v3bXHqzf70qi0uCw/8UaVHnDCLIpfTMcwuuRb6bMD6U58E5Ww+F/Zx9/99u85+J2+FqpfkXJg51mEj2buMDlsbnQ2W+oNj8x1q/Ypg6Bx139f6VEe2ofxvh3aRmw7yd5dPCxIAHiB4HW1EmYAXJAA1JJsAKVON+0TDxd2L7+Tbu+5fp3up8hegN8HxpkhVmuDazX0uVGp8Lb0I41z3hobqp7d9sqe7fzbb4C9L7YLiPEP2xMURPu+6P8ALe7fzUwcL5ZgwZBVQx0Bci7Bt99l8rCgpX2gYOfFtJjeyVViCxyKosVGykg6ncAnzWkK9fRHM0Agxgd1zYbEIUxC+TDLmPzFz0veqP5w5bbA4p4G1AOaNv34m1RvlofMGqoPesrWsoPpppZxDGDhyzrmXuutst7gkk6H4VAL4onSGNP45CfotR8X7QY7fdwu/wAh/WlnHe0THsbRYJvLRm/0qKkQzcS+1pDI/aQgohawjY3t5lq84BzgpwEUsxLMzshyADUE626afpSZieJccnRkGFlCuCpAga9mFiLve2lB8LyPxULk7OSJb3yvKsYuetmcUVdXKBEplsCNC6A72cWIPn+oqbNKFJUpJcWuAp6+e1DuQovs2GjM7IMQsQiKiQODl925S4uRapXGuIym7qoYZdkBJ02961yaI3MzdIT/ADMo/U10V5TtGgJ/xH9BQTlnib4yAztnw8Kk3eYBBYWNxrqPjU7D8woyM2HJEV8pxMugN9LpcXYZrCwFzm001qBg4bEFa0rIZNwi9B0vfUmixF6TY8E84uGMcRvnkOksm+ikHuqTqLE3tr4Bjw+IKqBaw2XMbufM+FBKlB6f9K8sBWCf94a1o9yfD/f50RweMN7uh/KtPtGhVx0Nxa9x6dakjStZIgw1/wC1FLXE+b0hyI6MCxCiFcvaAEkAuScq3GynfW+lL3M2KikjE2LuYlbNFErEGSUfgTXvjfPKRboNNTM50lweDYSSC80lx2aGxlXwk/djuFJ2Jtaqj5p5reRy8jXciwA0VFGyquyqPCqO3HeYHmcSTFe4MscaC0UKfuxr9W3P5UtnmaVXDRNkKm4Ol7/GodnmOpAFxuQAPmdaK4LDQxDMSJLEC/dIPoNT+XSqp65X5tXHQywY2EZXXIZkFrH8Jy+INjceG1N/sU5hzQyYGRgZMKxy+cOYjQeAb5BhVYRcTZjljR2t3rKNB1GgA0trWGSbC42DGoGiDZcxuLkFRm2a5vGQemooPo88aitcMWFyO6CdQLkaDQ2GxqHjlw+PjlwzgsrIQbqfLUE9QSvyqTgcCMgJKyFu9nsBmza30HUGpYgt4C3qfqaiKx5S4TFiIJsDio1+04J+zzDus8f9k1xa4I0v4FTUFvZQVldghlQklCZMpUHUXBIF10BB6elEvahAMLioOIJlyt/5acHKQQdY2IOmliL/AOEUREs5AzzxnS5CX7x0IYdlGDp4ZjcG9wRQT+XOW48MFDJFdjrZb2JAO9vG9vJ7fh1Jca4wmFRmVSS7BQDfKCF0+FvDelaa51CSSsDdbsIxextd3d2IseijYed+cfDfvosQ0CrJHr3ZtD5ECKzfGgEcXTiE7gYklUIL2BCoqD8WQaWBKXvc2amflrBQoIyka2ZcrMwu4mU+La6jUbUX5h4Ys8KugD7MA2qsRureKsLgj+tKmE4j2cysbqkhsrMy3LXIQZcxObulSOmUX3JIEuauaThAua5ZyQsUVy5A6s34Rtt471pyxzSk7mJh2cmUEpe4Cn3SG0uQSQbdDvobdObOCnFxxyxLGZYWJCyk9nrYOG+A0PlQLlLlbENiVmnyqsYZVygAFW0sLHvDfvHQdKBm5l4WcThJIxftVBItbprttY9RrVe8ycA+38PAU5sRhEzxZv2kmH/tEP8AjQjbe4/xVbWfKQVsToH71u6AbE6HMdwKqnifFuzxxlgP3azB3W2+bKGYdcpVu94WU0FL3Ne1dPE/YumKlefDTrFDKc6puFv7wB/dzZreVqyimXlLFW4M5zFeymNypIOW6Hddbd75UTwOKLxqva2LITm7SV2DbHMAR3tdAARcbUM5B4c54Zigy9yQMya75VIbQG47yjwrr7Nscq3GVlU3A7Q67hgbk63zGiDHDeVe0iLT5gzjRGdmyDoGubsRp4VzfgGHgYZhh1J2HZAsw2Olyx18ulNkhAte29hfoTQniXBYnk7U3jkKhCwI7yqQ4BBBGhsdtwKDTBYeCTRJLlbXAJU6kMCygKeltenjULivGMJhbqyq7qMxAUvl2VcxN+8dFAFyb7daJ4Hh6RuXuZJGUKXc3YoLEAWAAXY6eAoPxnhiTv8AeKI5DbI4JCSAMGVWO6sCAQdD51AocyQT4oGbFJIYUJIhD2CINnaJVuRYX3LDfoac+E8Aw8qJMuaSIIOyia2RNLWCgAeG/jvY2pLx+K++MONeRAlysYW2fqpe2rnYad02va96sfgoKwoQcylb3XX3rkm+1yb1RA5mxz4dYrZM8kixqzj7qI6a29drn6XqIeL4mJ4C8iyrJII2jaIxyAnQldeh8fHc0dxXDlkjySffI17q40tuNhcEePlXPBcDgjYGOPvgWBZixTyGYm2lAQxMgA1ufIDX/fl5VHecp1BW4vrtfb51xn4gBfKQbC7SMe6o6m9rdLf7tSLxnDPiprRveJCr5Guq2/E8rXzICPdY94i1hbQhZSEEaUl86+0NMLeKGzz9eqp6+J8qW+N+0FoguHgcsWuGmK5QRfUImpCi9gxJNvgRVXF+NAEhDdzu+9vG3jSESOYeMPJKLsZJne5JOtzYL6UT4f7LMS/emsCemdbfE2P0pOwaFZYpHzZDIDmsTfKQTbxO3zq+MNj7qNJD/Jb60Ump7JLm7vHfrq7H8go+lGOG+zmKMgsyvYWAaMlR8GksfQ0fOOPSNj/E6j6E14uJkJ0WMerE/QUolYLgaKLAqBp7sMK7ekdA/aZhwnDpCpuc0VtF0OYC/dUdCfnRwYuT+8jX0Qn6mh/FcEmJQx4ieSRDYlBlRSQbj3RffzqCDy/zlLBwvCMWZyVKWzWsEzkDTrZQAKj4/n12ViJFVgrnKwYkkWGUMGIuDfUC2gva9qk/8GwaIqiMsq7BnYgddr+dCeTsBPBFiLYYAGa8RmsiEGwHebUDw+VUDud+KnFYGNIw8khdGYBO9orA3C3AN7bU4Yvj0GFihM8mQlAB3WNyqi/T0qQ2Hxv95hk12VZH0AJI7otfQ/LzoLzFyVPi1RZ5ZHMbMbw4c94MF2zsq/mb0B/B8ejeMSISysLggWuPrWn2yaZssUbN53sB6nYVD5b5fTCQC8EhQG4bEyLa7Nb3IrqFvZjcnQ7E014uTTKrK8gtaGNRlAGjjTRTvZzaiOPBeMfZcQuBxTKjTjPDqTduoBta+nzHnQzmdfseLhxLWbD5mSRCAezeQL94vUA2W+trEHxrTnjg3/EMCewv9rwJWWEj32QC9gdydCP4ox4104RxmLjHDu0b3mXscQgtdXHut5Lc5h/Gf3bUDJJjkjUuCOyKg7fn6EdK3hnza9CAfDfXY9daQeVONSQpJh5gzPhWKeRjv3WNtdBa59aPDnbCooJbe4GXVSQT+LaxsdetAE5l5syytF+yTtEDuovmuSAzXswUAbbG+l9ajcZ4VMkAMLrIVZXJJ99HuoUx5cqn3Cp7pJLWBFK/MXGziZSEiYh9cvvNY2IJVfG+hJB9KNYuZMLGP+IYk2UWjgQlpmUi17FrIbaZjY20vQajmPCp3VErBSRcF7Eg62yMFte+wrKBv7Y8hyw4GBYxooa5a3mRYX66CsoLV9luNH2WWNiLRtm12CuPPpcH51skVoFjaSG6hQM2JBAZDfNlAykkdDcX1pc9ncw7d4mAKzROpB2JAvb5ZqdoeGQoO7FGvouvzoOLcSmOQJisMQNwUMm3u2Kdd9aJHHSMthIoOneEL3t8bDU9fCuYkA2/KwrSTGAbm3qaDzheBSB2cuWLlix7MCxYk6G5KqL2tRTEYZXWxAZT8jSvjOaMMlw00Q/nW/1vUCL2k4eLZzIvUKjEfAhbCgL8a5fSVAk1yq/s5h+1hPmfxJ6/HxoG0r4OyzwqqCxTEwsxDjqTc917XOt/Q038D5ggxkZeF7295ToyH/EOnrtXmM4eyhuzCsre9C47jg72H4TQB+Cc6QSylFld1tYtImUeZDfiGoBv4i1EMRzPFEHb74gL3YwhJcb5kv0A8dtzpQbCYKCMjsezhOYloptLNcHuudwOg3G4vsQ/GOeEjdo8JbEYgEhsQw+4gOxCL+N/Ib9SaDpx3FCeKOXESS4eInMkCaSzEHTKDY+fatYC+nSl/i/MDOpWwihBzCMHT+KRjrI/mfgKF47HCMNLNIzyNq8jm7seg8h4KNBSZi8fNjpOziU5fAfVidB9KqufMXGxLJ92TYC2bx9KzgPL/bd5gxW+XS4UMSAMz2NtSOnxFP3KXIKRWaQJJJbUHUAHQWHr11qxOC+z6KRb4iERrfN2QNiT0Jym23xoKr5e5SkxaYjh5ABjJkhkvdBIB3kzbXbXTpr4UB4BzTNhXMUpkYLdTGbXVgbEXY92xFqurmPhseBkSWJSqwi6hAdBtbKN7E66jRvKos/JeAxWJGPyNIMQoYRg2BnT3wRp3iBe191aoEzA8wTTsFihBJOwcsRve5VSB86aOD8AxbspmBjRt8iszDXLuVAXWxN+lOfGsQcLhC8ERuMoyqLBAfxFU1IF+lAIuaZQ4vkxOaQJkQHOe84JSzG4GUHvW0a/Q2IaMHyvAALrmIFiWN/jbapq8KhXaNB/KK6RGzW8a3MlQavAMtgLUAg4RGZT962Ya5BlBy3OW5IzMBe176WFMAmHnekn2kwyRRpjYLiTDNnIG7QtYSAjrY5W18/GqDLcCTQsHJ0IzTtuDm2G+w+QraPAYSNwSsKuLkXJzefvH0v61KwOKGJwyue6JEB32Pl6EaH0pUflDElncPES7doDIbOk2x1AN0Ya203NA6rGhQqERgbHJZQCCT3ut/8ApXUcPjW5C201sSNulBOWuE/ZYlR5lcxsxBGgEbA9y172BAIPlR2TFAXzABLXDE7+I1206k0CXxPEfY5IMTGpIJKSXOnZ2Jtc+++l7nqopN4+p4PxQYiCxwWPF7D3Mx1I8h3rjyc+FN3E+HQYoqWLdnGCuQtewuQbgaLY3GY9NfC65zbxzAtw2XCMRMwu0CQfeNFIt7Evcqovc5bkgMy66Gg15qxP7LFwrmYEKy7ZgRZc1hrfTQgi63t0oLxWIN99xCYYeNrHsUJMj5dRucza9dNug0pLh5yxQiRIjlZAczDUsOmh8PHxpfxOJeRyzszsdyxJJ+JqqbOK+0DKOzwEQwyDTPoZm87/AIfhr50oSSMxLMSSTck6knzJ3qThuDyv7qN6kWHzNF8Hykx/aOFHgup+e1Av5POsp1HK8A6MfVj+leUDZwHF9liInHRx8jofyNPnG4Mc0tsO57MCx/8ALHMGv0dyFOlulVpAxv51ZvM0qyYfDYk/iQJqxAu1msSNjcEfl1qAZieWMW4Ha4qZBufvIor+pAP5UOfkbBA3lnDm/VpJ2/O6/IUyTIjq4BhLBQ0axR5hIRqiajPa+Umxt4ncUwcL5fSOAI3vldXXuuGtrlI2t5UQkYLljCgjJhsS/S/ZpEuvhmINvhU5eAYY/wDpowW90s7SMQTYMAmnx213o3xSSCCQA5nlIMmXN7qXN2LOwVFu30sNBUvAcTUyrC8TROyllFwVIF7+5oCNfz8aCn+d+AY7AdnjsPJIqowX3cmXN3hdASGW91OYXv8AOrP5b50jxEUJm+6eZVKZtFckbKT+K4OlG+YOBJisLNhyABIhUeTbqfg1jVe+yadZsLPw6cAvA7FQwByhiQbXuAVkBN+magcebuHK2Hd8oLqAQTbxHjvVPcf4mIVuxux2A3Y+Qq6xwSX7M0JlDEplBYE2N+pvdtOlJP8A4EGHk7Ro2kkO8rd828Ftog8gKKp/AcLm4gZXZrCCxMQ94jW4A8bBtfGi2F4LMs3YYZZbNrGUUgzL1zOAStxZgbgC5o3xXhj4LiMeLXuYfEnJI5W6q51bS4udm33vVqcMlESCPDpoBYsgznQAj3bIoNz+OwttQQvZ3ylNhVZ8Q2ZmOZFY3MWckuPEttr606T4kKua4C9SxygL1NzS6nGuyDGaVAxY2As7hegIXug+OtDeI8wrN3RA02oIEnugj/Am/wATRBPiM4klRl+8iKWWy57OToQDowK3F+l+tRZ544FkSZ1hVgJEzuGlWYd64VQSRmtp0AtsbAFjeOyWyPiI4FAsIkIBA8Ozju3woYMFGLkLK5IOp+6U39e+flQPHLfHhioExClgr3HTcE3Hkb3Gtuldvt8asdWzDfvIOnUg67fnVW8scDlwSMqyXzbggkA9coY2Fxbp0qdh8CEkZ9MzbkKFJG+6gHoOtBYkPFYzJ2at37ZgM1zpvsLDTz60YWxF6rOPiZi7yhQQL7E2sDbc26n51xj54xOQ3ksLnYAUFp5aj8QwyvGwcAqQQQdipFmB8dKqibmyZt5nP8x66fWhOM40WU5mOqE6sfOkDliXxAUxDERBEuqd2M2AFl3YsdMvQbmuUfEZUZiJy9z1YWA/lXfbXQ0mcryAiZiRYy6EkdEQE60XfiMSe9NEPV1oCsuLmYqftcsdr/sgDfa184sNunjXmNeKUASCWW3WRxr6gWB+N6Bzc14Rd8RH/Kc30vUGTnvBD+1dvJYz+tqA3xDCpPYSdo4GgVn7gtt92qhD8q0iwEaiyqAPBdPpS5J7RMP+CGdz8APqfpUPEc94hhaHC5D0Ld78rAVVKPFh2OMlA0AkYW/wk3ph4bgwAGIGuoNAcZw7ETSNI6d5yWOwFz5Xo3wSOVEySCwHum9/hQFFrdGriGrYNQdC1e1wvWUBCHerBxjEcCU31D6HqO+23hWVlAU9mjE4a51OVNTvsacWQEi4BsbjyPlWVlRCXzoMuLhZdGMTKSNCVzbE9R5VM5JOYzO3ebMBmOrW00udbVlZUQzIe83ov61VHLvd5oxAXQHtbgaA91T9daysq4uLcNemvKyoEf2zRg8Kk0GkkRGmxzW08NCfnQ3ieKfs4VzNl7GPS5t7q9K9rKDjgYweg+VJ/tc4jLEqLHI6KRqEYqD6gHWsrKqoPsh/Z4huuePXrs3Wnpqyspo5CtGrKyoIuMPcf+E/Q0lYuZhEbE+94+tZWVoKnEMbJc999/3j/WhZmY7kn41lZQbKtdUQXGgrKygO8PwiEaop06qKLxYdRayqPQCsrKD2vTWVlBpXTpWVlBsN69basrKDW9ZWVlB//9k="/>
          <p:cNvSpPr>
            <a:spLocks noChangeAspect="1" noChangeArrowheads="1"/>
          </p:cNvSpPr>
          <p:nvPr/>
        </p:nvSpPr>
        <p:spPr bwMode="auto">
          <a:xfrm>
            <a:off x="0" y="-884238"/>
            <a:ext cx="2466975" cy="1847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26629" name="AutoShape 4" descr="data:image/jpeg;base64,/9j/4AAQSkZJRgABAQAAAQABAAD/2wCEAAkGBhMSERUUExQWFRUWFRgWGBcXFx4cFxgVFhoXGRcdHBoaHSgeGBolGhcWHy8gJCcpLCwsFyAxNTAqNSYrLCkBCQoKDQwNDQwMDSkYFBgpKSkpKSkpKSkpKSkpKSkpKSkpKSkpKSkpKSkpKSkpKSkpKSkpKSkpKSkpKSkpKSkpKf/AABEIAMIBAwMBIgACEQEDEQH/xAAcAAACAgMBAQAAAAAAAAAAAAAFBgQHAAIDAQj/xABHEAACAQIEAwUFBQUGBAYDAQABAgMAEQQSITEFBkETIlFhcQcygZGxFCNCocEzUnKC0UNTYpKy8BWi4fEWJERjc8IXg7MI/8QAFgEBAQEAAAAAAAAAAAAAAAAAAAEC/8QAFhEBAQEAAAAAAAAAAAAAAAAAABEB/9oADAMBAAIRAxEAPwCp6y9eV5QbE15XtZQa2rUiulq1IoNCK1rplrW1B4RXlq3Ar3LQaCvctbWrYCg5WrLV0caH0r6GPs7wS4b7rCQmTs0kUsucvZVLL3r6kAgG2hIoPnMrWht4ir1wGCwTBbwQq5F2UYVGKDXW+U3sChtrbKw3Io1wnl4YiNHULhyo76rCqLqLjVV7xBGuo0PSg+cAtbfZmOyMf5T/AEr6in4THh1XtJT3nsoUascpuABcnS5/7V7goMO7qmeUO4zKr3GZQBcjLodgfn41KPmGDhkshISKRiNSFRiQPMAaVOg5Mxz+7hJz/wDqb+lfQPNPBDhyuLwt1eM98akEE7nXbofI+VMfDeM9vEskaZgw174GVxupvr8aFfMeL9n+PiUPJhpI0Y5Qz2Av569340Qh9leKPvSQJcA6uWJB1HuKQb+tfSWJwpmUxyInZsCrDMSbHw7u9/pSzwN2wkxwUrEqTfDudip/D/08bjrRFRf/AIhcLc4lW0BtHGzE3tbcjxrrhvZUts0jYnSxYLEgKg2199ri1zoNADVx8VxuNV1EUWZNmYXYhvHLmBy67i/nUrgs0sqMMRD2epUa++p8VNytx0OmtBVEvs4wUCFnSVyMpIadQbFgNBGg3JGtzbMp1FzSlzrycMI4lgzPhZSQjH3o3HvRSW2ddfUa19A43lnB5HHZxx3Fiw7tidBqT8uvhVdw8F+zdrA8LT4aViJQl2XKDlV1/dlRha430vbegqKNa6rHRrmblZ8HKBftIZO9DMNnU+Pg46rQxUqq0WOtuzqSkVduwoIXZV6sVTTh68ENBG7KsqV2de0AO1ZXt6ygwCtrV4BXtB5WpFbV4aDwitSK2ry1BrW4FeGtloMrAaw14KA3ydCj4/Cq6hlaeNWUi4ILC4I6ivqV4QFGUWy7AdANLfL6V8x8icNmkxsDxRs4imidyovkXMNT4CvqEVNRWPMfBmw2MDQKLTv2im9rNtImvdsb5hc6a9NnLDcxoIlaUMpsM2gNjqDsT1G3mPEUE4nj3ZyCWIVm0F7DXyGtRvtRNtJD/m/W1AxYjmDDsl21AsQDE1vXvqAp18fjQPEc8RRtaGJWv7xMsUenpnJY+WlQp0De9F8Wy/qSa5riEX+7Uf8AyKP0oDq815gwEaMDprItmBXX8Wg6fnQHgvHosBjOxeRVSe1lLAlSTZDoT4Zd9vSuc3MEC6NLHfoFJdvgFF6T+PYOfE46CWKGVooyhJZMg0Yk2DkE6fWgvE8ah/vB+Zpc52x2GlwrsSc8SmRSFNxl1I9CPzFJMnBcQ7sxeUAuzWLgAA3sNHNrDTwsNADrXnDOWpHinysLyxiEl2vawteyr57XtQGOWeaDjIC4kluGKMLdRqDo1gSGGoHQVPw4dBbtsS1ts840t4WS/wCdAeWeTpsHG0YmibM2bWNtDYD98UWfhcv9+o/hhX9WNBIxMKSEdpd7G4zzyMAR1tnAv52qYmumm1vdv0tuQSdKFR4CY/27W8RGgPw00rtjeH5IJXaaVisbsO/lFwpI0W3hQVt7ReIzHGSQGRjDGUKx3sqsUUkhdgbk0uww1zfiLStmkcuxGpOprqmIAqqlxx13C1AXF1t9soJbiuWaokmLPjXA4o+NAQLVlCziT417QQq9FeWr0Cg9rL1lq8NB7WprastQYBXoWsArcLQaZK9Va3FegUGuWtCK6kV4VoLS9geAzTYqQnQRIluvfYtf07pq4MVKwhYg2ZbC/wAR+hoF7POUUwGGsrZzKRIWKhW1VbKbbga/OjXF1tG+tgQNfMEW/pUQn8Q4SZLFZnQ5iWt3rg7gZvd9RUNuWI+skzH+PL/pAoq2IT99fn/SuMmMTbMT6Kx+i1BBXlrD/iTMf8TM31NdU4Rh12ijH8g/pW7Ywa2WU+kbfU2oJx/nCPBhTJBL3ybe4Nt/xG24oCGJVVmXKALIdgBWfbPAH5/0Fe/ZJXdZF7JVKCwLEnUX6LXQ4KX+9jHohP1YUGKxv8G8em1bcDJ7M6fi/QUq8m8YxGOMyvKI+zIH3ca6g3H4r2OlNmF5eZBYYme2+6DU+iXoCBv4fnWoiZulaLwUH3pJW9ZD+lq7pwaMbgn1Zj+tBskVvAUO5ukRcFiCzoCIJCBmFycpAsL9aLpw2IG+RSfS5/Oqc9tSr9vjAFiMOl9PFnt+VUIySV2ElcFFdkWqroJK2zmsVK3yUHO9eEVuUrYLQcezryu/Z1lBErAK2tWyJfag0ArMtE8Ly9iZP2eHmfzWJiPmBRLD+z7Ht/6Z1v8Av5U/1EUC1avSKao/Z5ivtUWFfs45JlZkLOCpC7jMt+9ptTdhPYFKf2uKjX+BGb82K0FUitgKu7D+wfCgHNiJmNtCAqgHxtYkj40uclcsQri58FioI2xMZLIzkkOmh0UsFOhVttQT4UFagUSwXLuJm/ZYeZ/4Y2I+drV9A4blAJ7gWPQaRhU//nGDvfrRL/w+jaMzt4Euxt6hib/KoKGw3sxxzC7okI/91wD/AJVzN+VDeL8qyYXEJBPYB8hDqcymNyBmUne1z8q+kI+FMqABs9gRY91etrBdiKSuNcujGQthnss0RLYVyRc23Q9cpt56+lBYOCw5jjRC2Yoqrmtq2UAX+NqFcxSjueh/Mj+lFY5wFUtpdQNfGwuKBcbnvIRmAy6dPXrURBQjoLfAVvc1Gkx0S+9Mg9XUVwk41hx/ahv4SW/0iglSX8qrX2xvaODbeTb0WnTiPMcEcbSMJMii7N2MlgPG5FV9z9jftsWGaCNirMwVmCorFhYDVtL2O9qqmhxjGKiJ0SPs4rXGuYWzdCbW/wClS+G8PxKuHlnzgBu4BoSdvLTQ+PTbddk57aJQDBYgWGZ/eyA3KkKQR3fG+orfjPOOIhkgQiK0zZbgscgJUXtpf3r/AAoPfY8e7ijbXtE+VmP9asgP5D50m8q8qjAiTLMXMhBbNGAO7fbveZpgTE23f/lUfoaAyvwrvGh/2DQyCUMdZH9MwA+QFTcsZtdj/nb9DURIfTcm3y/Wvnj2gcSM/EZ2LZlRzGm2iJpYW3F7nrvTR7ZsW6zwpGXWIxkkhmyu2axv5gDbzpY5d5DxeMI7FBl6uxsg+Otz6XqgEiV0WrUwfsnwa2hmxZfEOpyiOwVSAdSDckAkb2pIxfA1w8hSaHEXDFNcqqxH+LXSqoQgroBTRw54FylcEsiqQZC5ZjlO5UnQ6a2sNjUfmfgqxOJITfDy96M/unqh8x9KABlrMldRHWwSg5CKva65TWUFscK4ThHjGSHCq5BszJHa48QUJXSxF970f4Py9K0IfN2JbVVREjNumZkS63FtLH86GxcLlwvEpDEqdkbSDe5zkgi22huNPKnbC49JFzL3rHYizA+BU6g+VRAGXhUcbWlkJYgkBpJZHtsDlJ28stEsDgIHv2bA5TYqpsV8LgAMNupqRiODxs5lKkOQqllJBKqbrcHTQ1GXiEEBktfMADITq1raZmbfTz60Ab2kcJVcEZ4ltPhnSaNx7wKkA3J1Kldx5Ub4Nxf7bhYsRC4USLc3F8rbMu+hDAjXpXPEcbjkQr2buDlBt1D7Hu3uB18LbUp8l4o4DiM2BYFIMRfEYbNoAw/aILgaaE7fhFA/NgGN7yN5FdCCDvSR7VuCugi4lh79thSC9t2hv19L2Pkx8KZsfzhBFIyMdVAJ66HLsBcnVrfBvCoT84xyEI0TtG6urjs2FuhBzaEEG2h60GmEkGOhhxMcv3bpcqWIA317uhYNdSCLanyo1wXDGMN96JLtcge6pO4FzcA6aVT3s74qsOMxeBUM0aSO8WZgMuUlTsL6groD0qyExDC+QKuY5jZSSSdzdyb7CgY8XxSOMjMwFzYAXJv4WHrQPiOBjLmSZVVlbNG5IXKNDuSBmuDffeuDTP8Aid/Pv2HyFQZpogbkrf8AzGoOnMPPcMf2dSGkaVmW0KM3eABOUZe+PIajzqFjON4FzaWxI6SRSZh80vQjmGZXkwstpBHhp+2kkKZVVFQi/QnvFdPC9N0XGEkQMJkdWAIOYWI+JqgDDxjAjVI/8uHe/wDoqUOPxn3YpfXsSPrRFuIxD+0T4ZajycaiOgkY+gP6LUALm6Z8Rgp4o4ZSzplW62F7g6knTagmA5GxMvCkWJzFiIAcyGxDC5b0vrcelN+J4ghFh2zegff8qJ8nwa9qMyjKY3VgQTZiY2udbi5U+o8KoqSHlHiDrf7QApuFLOoJN7C122IGa9tAKmcB9n/EMTEWaeQa2UZhfYHqR5f7FO/FuECLGZZFLRSZmWyjRbd62mjhjcXOobypz4RgoY0tEQwuTvfvDf0N/leiqfk5KxMThJMViA1r5RKmg9Bcj40Y4b7P5mAYvM4/ebEi3/JViy8EjeQzgMrsFDEHUhCct1IIuLnWtsDBHHI+W5kkIZ7+8SAbEjS2nW2tEVpjeUpsBiYp4iBHISkqFib21uL/AI7XPnanj7FGoBMqm4uMo1I8fL40F9oHMWIihciIMiMCRv5q3/a1rUlYwYmVLTytH2irkSI2Jzjum4WxXNpYEdKBs5j43w9QElC4llYMI7XAbYE20Hh8KipxXE4t2hiaNERe7Gl1zR5soNwBpe9gCosL5hcA7cB9n6rGBK3esD2e8QYfvWAMhv1a9reNRG5YxEeLWWNO9HmAtqDGbgG18xGvvBgRr60AvF8OWDFAZWjLpmWdgynMts4YFjmF9RqAQy73qyeXjBi4Q7xqzMBnJX3raa39KWOIco4uYAsyBgfdHugXB0yjqbHW5JAu1hQzkiR8Fi5IXOVWfIEPuoSCYj/C3eU+YHjQP7cj4W9lBUfuqe6L6bfGuE3AUjV4Cglge5aPKLgHci2uYHY+HhYUBwftQHbNh8SxhmRyhWOIFCR4SO23hcDcUxDi5OoRm6gu4H5ILfnRVSc4cltg3DKS+HfWOTr45W8GA+f5UDiwlztVz8ckz4SWMrGI8hNgCbEagi7e9cCq1w0I8KAevCjWUcFvCsqhk55xmNDYdsNIhLRglWhEhXbW5W4BI6ncGoGBwvEnUiX7NZvezQLc+uUnWnDFRExRhT3lzKbWvodBcg6XvS65xjsQmEAsffmmuPUBdKiJuGMyLlaeJRa2VYVH+ompUcr9Hc/wIq6+oUfWhi8OxQ1kxUMA8I4wP+aQ1zkhw20uNlmPgJTb/LFQFMRi8v7SUj/5Jrflc0g81TdpxHByxWkETWkKahcxFgS2lyL29Ki8b4A3/EocRhcPIYI1VpDkI1UtmP3li2lqMphjMZJlCJHKy3WS26H1JUkgHQ202vRXSWSfETWikARoiMplykEG2YZLlrfDbQ2JoZy5g5Z+ITQtLlOFZWv72ctvr3dPIijWC4SkLiTtEzAEWuzDqpsCdOum1DeIk4KZ8VDJmfEjvXQZQEAIyjp8aIZeFchw4fEviVllMst8xuoXvWJAULpsOtHxw5TvnPqxt8haosALqGaWQ3APvBdwD+ECu8eCj6i/8RZv9RNQdfskK/hT42J/PWpEcydLfyi/0FZFh1GygegFdmIohI9pHOOGhgfDOx7WRYyIyjEFDIua5Iy6qrCmCHC4YAdnCtjtli0t06VUPtkmA4pERusUZ8tHcj8qs+fmjIuqqLDe5Itp1A2tVUVvb3YfyVa9RpD+FV/m/oKS+Je0uNDlBVnOgUXJudBfTu/GtMdx7iPZNIsKxqozWkazsALkKg1zEXA8Tp4UDhiC46oPif6UV5SkLRur2OpOg0sSR19KqLivNOIwk0bTlzhsQokicizKDbMPdObKem+tWd7M+LJPAzI6uuYgEX8ib3AN7mgl86A/ZwQoZlkW3eKkHcEMNtvjeliPiUxAvHbKcwtORY6i4yx6bt/mNMfOvEghSMm2YZvdZjdTpoo86VGxDnYTH0iyj/mFQTm4lMdwx9cTMfpaumA4m0LlxGCxtcmSVyQL2Azt5n51AUv/AHcv8zRj/wC168dZCfcUfxyn6KCKB24tg0mizWujrY/wny8Rv86rvlpHTEvgWZUELdoAF1kjY5lIN8o13st9BranHlLGPYwy5LHVAt9DuRr86VfaHw98O8eMjvnw5swG7Qne/kNvhVDfJjbFrKQFIJZgcpB/dsO8fSp2IxsQhZ5WCxhbsxNrD1Gt/IelAk4skixMHVlkGYqtiSjDxuLWN7nyrTmTAyS4doogCUZJUXYSKhuR01N76WF7DrQScLzZhcQezgkIksTGCmXNYbLm0Nx0pf574G8kYxUIHaBMjqfAkEH1DWI9B41ydmxcsCRRTq6TLLI8gIWIKdVBJsOgCrYWA0vTnKgWUra8ct/S+t9LeB/PyoKc5rg7aKLGWytpBiFykkTJoCQD1At8BR/2fc1Zh9nl7Qn8DCMXt4XapGL4CMLiZYST9nxg08EkGx8raa+FJ8EmRtDqp3XXUG1wR5iqq1ObZbYOSwkX3Rc5ALEjcDWq6RqPT81GfBmJg2fMup2Kgk/pQqKCg5i9ZUwJXtBY+NQtmUyODcgNcXU3OouCL0JHAEP7SWeX+KVrfJLCiEuIYsbINTe5Ya38tba1zzynqi+gLfncfSso4Q8CwybQR38Stz82ual3yjugD00rg8DneZh/Cqj6g1wlw8Y9+WT4y5fpaqPcTiRkYMbXBHzBqvIOZIIsP2cr5WDk26jUG4t1odx6LEM0TKkkozSR5TmINm7jG97+G2ulMHAvZTiMXGpnkWFUP7MICQbBdRsDlA8uvWiheJ5sia2QXLElbn47DXdj+dBeM8wyOqxvEB2ZOqk7HTY/Or14f7O8HDYrECb67AfIb/OgvOfBHEwKwx/Z8gF1iDMHB72cCzZbbW08bUQp8M9psIjVWjkzKig2A1IAGlzpe1c5/bCqnuYYt/FL/RKYuXeTMDiM5bDMpQhb3YRuLXuobUW2IubHqaB+0DlbD4TEYURwBYJCQ51ILjRR5b5vOgYI+M46VQ0X2RUZVZW+8Y2YX2uNq5jh3EpD3saQNe7Bh1U+WrZj40x8hOv2Xs0RM0TWsR+A6jXxBLD4UzESfvIPRT/W1B804nlLiOIx0kbrJNMoK5pANUFgCMxC2swPxqxuDcqrgY8+Ll+0YhbZMOWLRxtYWuqi7sLjS3X40ycx42VndcGESbIFlxcgssY6BAfeaxNiNNtTUTg/LDogeFi0qFgWmBGfOwMhzG5JNhY76fCgiY7huGxEx+34ZC+WyyquSTUXPdViJADtluV2PiWp+H4U4fPEEkUa5veuBq2vQ6eWtRYuVpHkLzFX0IVTfKl9DlAO9tM17nU6UPfluTDSFoJcrZHYgj7uSwJUOp0vfQtvagX+ZuGpxHCYjCIFMkH/AJjCMv4wBd19TqLbE28KH/8A+c8eSMVCfw5ZB5Z+63+kUZiMUkyOf/I42OwVCbYdmB7w2uuYG382l6JcAwiYHi00YQIMYnbpp7r/ANrHm2Iv3xbxoDPN7gPHc27p+o8jQJWB6E/yt/QUU47xcSORGucxlkIVhe4PmRahsbyn+yA/ikH/ANQag1b+FvjYfVq0yn923xH6CuzxS/8Atr8WJ+grmuHa+rj4L/Umg6wXUgiwINxqf+lMGOhTFwMdDoVkX1HeBHpY0Cjw4O5Y/G30r3lXFrDiJhssjjMSSe8O6pN/IAfKgTEw/wBnkyIiIyHswqWvLYA5iLFjdbiw0zWvbo9YGZnjRgCWSxAABzo2nXTQgjW+3nUHnjhYiYSKY1DWR+02MRa+ml7qwG2402Oi1FznJChjhAYliQzDYn3sqgAWvqBbS9VVkNikVT2jBV8WOg8d9/hSlxTneNDliGe2zNcKD0IF7nQ+QoVw3kvG4tu0mJjU63k943/dTp8bU2cP4FhcHMidkXYi5nltlBOwAPdzX0011ohbg4LjeIWZ7qnRn7qj+FALn5fGgHPPLpwTL2GeUn9qWGVVZvdsfA+vSrvzUt888GGIwzbXUE6nS1t7eINj86Cijx9oiDKu+gym/roamQc6RHckeopY5lusgQ7rmv8AO3+/WhGeqqxhzhF+9+VeVXWasoPqE3UfeMqG5FtLaEgat5WOnjXJ8dCN5M3kCSfktb8REWdZMgYuisGCgnXQ942tqDUQ409FPzA+grKOv22NhpHIfWM//a1YmLI92EjzJVfoSa4CVz0A9bn+ld1jbct8gP1uaDaadmwsr2yvEyyixJ9zvEbAm65hW3LnMnvuVkPaEP2aRt7xygkM1hY93rroa78MYOkqqdWjax0PeQ22Oh97bwvS1geX+ILp2kSrawWx0Gml1IPQW8Koaxz7hgp7RxFJmAEZuz+hCjQ7i1bcZxz5M6ISND38oyga3J1HwuD60uw8rzglhJh42O7Jh1LH+aTNXHGezxMQR9qxM8/UB27o9EvlX4Cgn4XmR7axuwvYZSxvqBm293r6X8K34hzJDLCYpcNJItrFXFybG1xpmJB67ih8Hs6wEWyH/Nb6CmXgvKUKWYKVHS5OYj4nQUArkuGSPEyMEIhykMxvYdV1IBa1rbdaL8S41nDe/HEDlzW70h37mvu62ubDQ3vtTIoA0tYdKiNgYu07WwzAZb9LA+G253oAWD4J2oRsQoWNTeOAG48i3i35bbWovicUiKS5VVUbE2AHnfbQbf8AetxYknMb9D1A/wB9TSlzjw2Z+zIjWRUbWMsQr3OjB73WUeehqBrwfFonN0kDBtAQwKH0I2PkalYvCiRbHQjY9Qf19KR+WOXZe37ZkeFLHOsgW8pOlig0Ft84tf8AOmzGcQiVbvbs195mJ0ttbxJ+Z6VQvcb5dWTFK8jB3yqSv4VVNjY7Anp4k6gXvrxHmGHh+HeeY5ohYQR6XklW4AQbAaDvCwtc6ixI7mHmUBvtU7KuDj91BZpJpWGiJb8W17GwFwb3Nqw4xxOXH4j7RitAO7Dhx7saXFhbqdr+J36CgHY3nBnxc08ZdO0kZwo6BjfW/lTNwz2psgAlUt56X+tIOP4LiI/vZVyIz6toSMx3IGv9ad39heMdQ8OIglRkDqwLLmBFxbQ9LG/nRTNhPaLDLoND/iZR9L1rx/nI4aHtezDjMFsJfG9j7lraUnYf2L8RBu6FQN8pDG3wqDzly5iMHGgYyGEkXVx7sg2O2x+o9KB8w/OTnCfasigZSwTMSdDa19BQKLmpzKQWCh3FyV0CtY37x01PXwPWwpSw2EnKBQ+VRcWzdL2/DcnrtU0cuA2vKS9v3bXHqzf70qi0uCw/8UaVHnDCLIpfTMcwuuRb6bMD6U58E5Ww+F/Zx9/99u85+J2+FqpfkXJg51mEj2buMDlsbnQ2W+oNj8x1q/Ypg6Bx139f6VEe2ofxvh3aRmw7yd5dPCxIAHiB4HW1EmYAXJAA1JJsAKVON+0TDxd2L7+Tbu+5fp3up8hegN8HxpkhVmuDazX0uVGp8Lb0I41z3hobqp7d9sqe7fzbb4C9L7YLiPEP2xMURPu+6P8ALe7fzUwcL5ZgwZBVQx0Bci7Bt99l8rCgpX2gYOfFtJjeyVViCxyKosVGykg6ncAnzWkK9fRHM0Agxgd1zYbEIUxC+TDLmPzFz0veqP5w5bbA4p4G1AOaNv34m1RvlofMGqoPesrWsoPpppZxDGDhyzrmXuutst7gkk6H4VAL4onSGNP45CfotR8X7QY7fdwu/wAh/WlnHe0THsbRYJvLRm/0qKkQzcS+1pDI/aQgohawjY3t5lq84BzgpwEUsxLMzshyADUE626afpSZieJccnRkGFlCuCpAga9mFiLve2lB8LyPxULk7OSJb3yvKsYuetmcUVdXKBEplsCNC6A72cWIPn+oqbNKFJUpJcWuAp6+e1DuQovs2GjM7IMQsQiKiQODl925S4uRapXGuIym7qoYZdkBJ02961yaI3MzdIT/ADMo/U10V5TtGgJ/xH9BQTlnib4yAztnw8Kk3eYBBYWNxrqPjU7D8woyM2HJEV8pxMugN9LpcXYZrCwFzm001qBg4bEFa0rIZNwi9B0vfUmixF6TY8E84uGMcRvnkOksm+ikHuqTqLE3tr4Bjw+IKqBaw2XMbufM+FBKlB6f9K8sBWCf94a1o9yfD/f50RweMN7uh/KtPtGhVx0Nxa9x6dakjStZIgw1/wC1FLXE+b0hyI6MCxCiFcvaAEkAuScq3GynfW+lL3M2KikjE2LuYlbNFErEGSUfgTXvjfPKRboNNTM50lweDYSSC80lx2aGxlXwk/djuFJ2Jtaqj5p5reRy8jXciwA0VFGyquyqPCqO3HeYHmcSTFe4MscaC0UKfuxr9W3P5UtnmaVXDRNkKm4Ol7/GodnmOpAFxuQAPmdaK4LDQxDMSJLEC/dIPoNT+XSqp65X5tXHQywY2EZXXIZkFrH8Jy+INjceG1N/sU5hzQyYGRgZMKxy+cOYjQeAb5BhVYRcTZjljR2t3rKNB1GgA0trWGSbC42DGoGiDZcxuLkFRm2a5vGQemooPo88aitcMWFyO6CdQLkaDQ2GxqHjlw+PjlwzgsrIQbqfLUE9QSvyqTgcCMgJKyFu9nsBmza30HUGpYgt4C3qfqaiKx5S4TFiIJsDio1+04J+zzDus8f9k1xa4I0v4FTUFvZQVldghlQklCZMpUHUXBIF10BB6elEvahAMLioOIJlyt/5acHKQQdY2IOmliL/AOEUREs5AzzxnS5CX7x0IYdlGDp4ZjcG9wRQT+XOW48MFDJFdjrZb2JAO9vG9vJ7fh1Jca4wmFRmVSS7BQDfKCF0+FvDelaa51CSSsDdbsIxextd3d2IseijYed+cfDfvosQ0CrJHr3ZtD5ECKzfGgEcXTiE7gYklUIL2BCoqD8WQaWBKXvc2amflrBQoIyka2ZcrMwu4mU+La6jUbUX5h4Ys8KugD7MA2qsRureKsLgj+tKmE4j2cysbqkhsrMy3LXIQZcxObulSOmUX3JIEuauaThAua5ZyQsUVy5A6s34Rtt471pyxzSk7mJh2cmUEpe4Cn3SG0uQSQbdDvobdObOCnFxxyxLGZYWJCyk9nrYOG+A0PlQLlLlbENiVmnyqsYZVygAFW0sLHvDfvHQdKBm5l4WcThJIxftVBItbprttY9RrVe8ycA+38PAU5sRhEzxZv2kmH/tEP8AjQjbe4/xVbWfKQVsToH71u6AbE6HMdwKqnifFuzxxlgP3azB3W2+bKGYdcpVu94WU0FL3Ne1dPE/YumKlefDTrFDKc6puFv7wB/dzZreVqyimXlLFW4M5zFeymNypIOW6Hddbd75UTwOKLxqva2LITm7SV2DbHMAR3tdAARcbUM5B4c54Zigy9yQMya75VIbQG47yjwrr7Nscq3GVlU3A7Q67hgbk63zGiDHDeVe0iLT5gzjRGdmyDoGubsRp4VzfgGHgYZhh1J2HZAsw2Olyx18ulNkhAte29hfoTQniXBYnk7U3jkKhCwI7yqQ4BBBGhsdtwKDTBYeCTRJLlbXAJU6kMCygKeltenjULivGMJhbqyq7qMxAUvl2VcxN+8dFAFyb7daJ4Hh6RuXuZJGUKXc3YoLEAWAAXY6eAoPxnhiTv8AeKI5DbI4JCSAMGVWO6sCAQdD51AocyQT4oGbFJIYUJIhD2CINnaJVuRYX3LDfoac+E8Aw8qJMuaSIIOyia2RNLWCgAeG/jvY2pLx+K++MONeRAlysYW2fqpe2rnYad02va96sfgoKwoQcylb3XX3rkm+1yb1RA5mxz4dYrZM8kixqzj7qI6a29drn6XqIeL4mJ4C8iyrJII2jaIxyAnQldeh8fHc0dxXDlkjySffI17q40tuNhcEePlXPBcDgjYGOPvgWBZixTyGYm2lAQxMgA1ufIDX/fl5VHecp1BW4vrtfb51xn4gBfKQbC7SMe6o6m9rdLf7tSLxnDPiprRveJCr5Guq2/E8rXzICPdY94i1hbQhZSEEaUl86+0NMLeKGzz9eqp6+J8qW+N+0FoguHgcsWuGmK5QRfUImpCi9gxJNvgRVXF+NAEhDdzu+9vG3jSESOYeMPJKLsZJne5JOtzYL6UT4f7LMS/emsCemdbfE2P0pOwaFZYpHzZDIDmsTfKQTbxO3zq+MNj7qNJD/Jb60Ump7JLm7vHfrq7H8go+lGOG+zmKMgsyvYWAaMlR8GksfQ0fOOPSNj/E6j6E14uJkJ0WMerE/QUolYLgaKLAqBp7sMK7ekdA/aZhwnDpCpuc0VtF0OYC/dUdCfnRwYuT+8jX0Qn6mh/FcEmJQx4ieSRDYlBlRSQbj3RffzqCDy/zlLBwvCMWZyVKWzWsEzkDTrZQAKj4/n12ViJFVgrnKwYkkWGUMGIuDfUC2gva9qk/8GwaIqiMsq7BnYgddr+dCeTsBPBFiLYYAGa8RmsiEGwHebUDw+VUDud+KnFYGNIw8khdGYBO9orA3C3AN7bU4Yvj0GFihM8mQlAB3WNyqi/T0qQ2Hxv95hk12VZH0AJI7otfQ/LzoLzFyVPi1RZ5ZHMbMbw4c94MF2zsq/mb0B/B8ejeMSISysLggWuPrWn2yaZssUbN53sB6nYVD5b5fTCQC8EhQG4bEyLa7Nb3IrqFvZjcnQ7E014uTTKrK8gtaGNRlAGjjTRTvZzaiOPBeMfZcQuBxTKjTjPDqTduoBta+nzHnQzmdfseLhxLWbD5mSRCAezeQL94vUA2W+trEHxrTnjg3/EMCewv9rwJWWEj32QC9gdydCP4ox4104RxmLjHDu0b3mXscQgtdXHut5Lc5h/Gf3bUDJJjkjUuCOyKg7fn6EdK3hnza9CAfDfXY9daQeVONSQpJh5gzPhWKeRjv3WNtdBa59aPDnbCooJbe4GXVSQT+LaxsdetAE5l5syytF+yTtEDuovmuSAzXswUAbbG+l9ajcZ4VMkAMLrIVZXJJ99HuoUx5cqn3Cp7pJLWBFK/MXGziZSEiYh9cvvNY2IJVfG+hJB9KNYuZMLGP+IYk2UWjgQlpmUi17FrIbaZjY20vQajmPCp3VErBSRcF7Eg62yMFte+wrKBv7Y8hyw4GBYxooa5a3mRYX66CsoLV9luNH2WWNiLRtm12CuPPpcH51skVoFjaSG6hQM2JBAZDfNlAykkdDcX1pc9ncw7d4mAKzROpB2JAvb5ZqdoeGQoO7FGvouvzoOLcSmOQJisMQNwUMm3u2Kdd9aJHHSMthIoOneEL3t8bDU9fCuYkA2/KwrSTGAbm3qaDzheBSB2cuWLlix7MCxYk6G5KqL2tRTEYZXWxAZT8jSvjOaMMlw00Q/nW/1vUCL2k4eLZzIvUKjEfAhbCgL8a5fSVAk1yq/s5h+1hPmfxJ6/HxoG0r4OyzwqqCxTEwsxDjqTc917XOt/Q038D5ggxkZeF7295ToyH/EOnrtXmM4eyhuzCsre9C47jg72H4TQB+Cc6QSylFld1tYtImUeZDfiGoBv4i1EMRzPFEHb74gL3YwhJcb5kv0A8dtzpQbCYKCMjsezhOYloptLNcHuudwOg3G4vsQ/GOeEjdo8JbEYgEhsQw+4gOxCL+N/Ib9SaDpx3FCeKOXESS4eInMkCaSzEHTKDY+fatYC+nSl/i/MDOpWwihBzCMHT+KRjrI/mfgKF47HCMNLNIzyNq8jm7seg8h4KNBSZi8fNjpOziU5fAfVidB9KqufMXGxLJ92TYC2bx9KzgPL/bd5gxW+XS4UMSAMz2NtSOnxFP3KXIKRWaQJJJbUHUAHQWHr11qxOC+z6KRb4iERrfN2QNiT0Jym23xoKr5e5SkxaYjh5ABjJkhkvdBIB3kzbXbXTpr4UB4BzTNhXMUpkYLdTGbXVgbEXY92xFqurmPhseBkSWJSqwi6hAdBtbKN7E66jRvKos/JeAxWJGPyNIMQoYRg2BnT3wRp3iBe191aoEzA8wTTsFihBJOwcsRve5VSB86aOD8AxbspmBjRt8iszDXLuVAXWxN+lOfGsQcLhC8ERuMoyqLBAfxFU1IF+lAIuaZQ4vkxOaQJkQHOe84JSzG4GUHvW0a/Q2IaMHyvAALrmIFiWN/jbapq8KhXaNB/KK6RGzW8a3MlQavAMtgLUAg4RGZT962Ya5BlBy3OW5IzMBe176WFMAmHnekn2kwyRRpjYLiTDNnIG7QtYSAjrY5W18/GqDLcCTQsHJ0IzTtuDm2G+w+QraPAYSNwSsKuLkXJzefvH0v61KwOKGJwyue6JEB32Pl6EaH0pUflDElncPES7doDIbOk2x1AN0Ya203NA6rGhQqERgbHJZQCCT3ut/8ApXUcPjW5C201sSNulBOWuE/ZYlR5lcxsxBGgEbA9y172BAIPlR2TFAXzABLXDE7+I1206k0CXxPEfY5IMTGpIJKSXOnZ2Jtc+++l7nqopN4+p4PxQYiCxwWPF7D3Mx1I8h3rjyc+FN3E+HQYoqWLdnGCuQtewuQbgaLY3GY9NfC65zbxzAtw2XCMRMwu0CQfeNFIt7Evcqovc5bkgMy66Gg15qxP7LFwrmYEKy7ZgRZc1hrfTQgi63t0oLxWIN99xCYYeNrHsUJMj5dRucza9dNug0pLh5yxQiRIjlZAczDUsOmh8PHxpfxOJeRyzszsdyxJJ+JqqbOK+0DKOzwEQwyDTPoZm87/AIfhr50oSSMxLMSSTck6knzJ3qThuDyv7qN6kWHzNF8Hykx/aOFHgup+e1Av5POsp1HK8A6MfVj+leUDZwHF9liInHRx8jofyNPnG4Mc0tsO57MCx/8ALHMGv0dyFOlulVpAxv51ZvM0qyYfDYk/iQJqxAu1msSNjcEfl1qAZieWMW4Ha4qZBufvIor+pAP5UOfkbBA3lnDm/VpJ2/O6/IUyTIjq4BhLBQ0axR5hIRqiajPa+Umxt4ncUwcL5fSOAI3vldXXuuGtrlI2t5UQkYLljCgjJhsS/S/ZpEuvhmINvhU5eAYY/wDpowW90s7SMQTYMAmnx213o3xSSCCQA5nlIMmXN7qXN2LOwVFu30sNBUvAcTUyrC8TROyllFwVIF7+5oCNfz8aCn+d+AY7AdnjsPJIqowX3cmXN3hdASGW91OYXv8AOrP5b50jxEUJm+6eZVKZtFckbKT+K4OlG+YOBJisLNhyABIhUeTbqfg1jVe+yadZsLPw6cAvA7FQwByhiQbXuAVkBN+magcebuHK2Hd8oLqAQTbxHjvVPcf4mIVuxux2A3Y+Qq6xwSX7M0JlDEplBYE2N+pvdtOlJP8A4EGHk7Ro2kkO8rd828Ftog8gKKp/AcLm4gZXZrCCxMQ94jW4A8bBtfGi2F4LMs3YYZZbNrGUUgzL1zOAStxZgbgC5o3xXhj4LiMeLXuYfEnJI5W6q51bS4udm33vVqcMlESCPDpoBYsgznQAj3bIoNz+OwttQQvZ3ylNhVZ8Q2ZmOZFY3MWckuPEttr606T4kKua4C9SxygL1NzS6nGuyDGaVAxY2As7hegIXug+OtDeI8wrN3RA02oIEnugj/Am/wATRBPiM4klRl+8iKWWy57OToQDowK3F+l+tRZ544FkSZ1hVgJEzuGlWYd64VQSRmtp0AtsbAFjeOyWyPiI4FAsIkIBA8Ozju3woYMFGLkLK5IOp+6U39e+flQPHLfHhioExClgr3HTcE3Hkb3Gtuldvt8asdWzDfvIOnUg67fnVW8scDlwSMqyXzbggkA9coY2Fxbp0qdh8CEkZ9MzbkKFJG+6gHoOtBYkPFYzJ2at37ZgM1zpvsLDTz60YWxF6rOPiZi7yhQQL7E2sDbc26n51xj54xOQ3ksLnYAUFp5aj8QwyvGwcAqQQQdipFmB8dKqibmyZt5nP8x66fWhOM40WU5mOqE6sfOkDliXxAUxDERBEuqd2M2AFl3YsdMvQbmuUfEZUZiJy9z1YWA/lXfbXQ0mcryAiZiRYy6EkdEQE60XfiMSe9NEPV1oCsuLmYqftcsdr/sgDfa184sNunjXmNeKUASCWW3WRxr6gWB+N6Bzc14Rd8RH/Kc30vUGTnvBD+1dvJYz+tqA3xDCpPYSdo4GgVn7gtt92qhD8q0iwEaiyqAPBdPpS5J7RMP+CGdz8APqfpUPEc94hhaHC5D0Ld78rAVVKPFh2OMlA0AkYW/wk3ph4bgwAGIGuoNAcZw7ETSNI6d5yWOwFz5Xo3wSOVEySCwHum9/hQFFrdGriGrYNQdC1e1wvWUBCHerBxjEcCU31D6HqO+23hWVlAU9mjE4a51OVNTvsacWQEi4BsbjyPlWVlRCXzoMuLhZdGMTKSNCVzbE9R5VM5JOYzO3ebMBmOrW00udbVlZUQzIe83ov61VHLvd5oxAXQHtbgaA91T9daysq4uLcNemvKyoEf2zRg8Kk0GkkRGmxzW08NCfnQ3ieKfs4VzNl7GPS5t7q9K9rKDjgYweg+VJ/tc4jLEqLHI6KRqEYqD6gHWsrKqoPsh/Z4huuePXrs3Wnpqyspo5CtGrKyoIuMPcf+E/Q0lYuZhEbE+94+tZWVoKnEMbJc999/3j/WhZmY7kn41lZQbKtdUQXGgrKygO8PwiEaop06qKLxYdRayqPQCsrKD2vTWVlBpXTpWVlBsN69basrKDW9ZWVlB//9k="/>
          <p:cNvSpPr>
            <a:spLocks noChangeAspect="1" noChangeArrowheads="1"/>
          </p:cNvSpPr>
          <p:nvPr/>
        </p:nvSpPr>
        <p:spPr bwMode="auto">
          <a:xfrm>
            <a:off x="0" y="-884238"/>
            <a:ext cx="2466975" cy="1847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26630" name="AutoShape 6" descr="data:image/jpeg;base64,/9j/4AAQSkZJRgABAQAAAQABAAD/2wCEAAkGBhMSERUUExQWFRUWFRgWGBcXFx4cFxgVFhoXGRcdHBoaHSgeGBolGhcWHy8gJCcpLCwsFyAxNTAqNSYrLCkBCQoKDQwNDQwMDSkYFBgpKSkpKSkpKSkpKSkpKSkpKSkpKSkpKSkpKSkpKSkpKSkpKSkpKSkpKSkpKSkpKSkpKf/AABEIAMIBAwMBIgACEQEDEQH/xAAcAAACAgMBAQAAAAAAAAAAAAAFBgQHAAIDAQj/xABHEAACAQIEAwUFBQUGBAYDAQABAgMAEQQSITEFBkETIlFhcQcygZGxFCNCocEzUnKC0UNTYpKy8BWi4fEWJERjc8IXg7MI/8QAFgEBAQEAAAAAAAAAAAAAAAAAAAEC/8QAFhEBAQEAAAAAAAAAAAAAAAAAABEB/9oADAMBAAIRAxEAPwCp6y9eV5QbE15XtZQa2rUiulq1IoNCK1rplrW1B4RXlq3Ar3LQaCvctbWrYCg5WrLV0caH0r6GPs7wS4b7rCQmTs0kUsucvZVLL3r6kAgG2hIoPnMrWht4ir1wGCwTBbwQq5F2UYVGKDXW+U3sChtrbKw3Io1wnl4YiNHULhyo76rCqLqLjVV7xBGuo0PSg+cAtbfZmOyMf5T/AEr6in4THh1XtJT3nsoUascpuABcnS5/7V7goMO7qmeUO4zKr3GZQBcjLodgfn41KPmGDhkshISKRiNSFRiQPMAaVOg5Mxz+7hJz/wDqb+lfQPNPBDhyuLwt1eM98akEE7nXbofI+VMfDeM9vEskaZgw174GVxupvr8aFfMeL9n+PiUPJhpI0Y5Qz2Av569340Qh9leKPvSQJcA6uWJB1HuKQb+tfSWJwpmUxyInZsCrDMSbHw7u9/pSzwN2wkxwUrEqTfDudip/D/08bjrRFRf/AIhcLc4lW0BtHGzE3tbcjxrrhvZUts0jYnSxYLEgKg2199ri1zoNADVx8VxuNV1EUWZNmYXYhvHLmBy67i/nUrgs0sqMMRD2epUa++p8VNytx0OmtBVEvs4wUCFnSVyMpIadQbFgNBGg3JGtzbMp1FzSlzrycMI4lgzPhZSQjH3o3HvRSW2ddfUa19A43lnB5HHZxx3Fiw7tidBqT8uvhVdw8F+zdrA8LT4aViJQl2XKDlV1/dlRha430vbegqKNa6rHRrmblZ8HKBftIZO9DMNnU+Pg46rQxUqq0WOtuzqSkVduwoIXZV6sVTTh68ENBG7KsqV2de0AO1ZXt6ygwCtrV4BXtB5WpFbV4aDwitSK2ry1BrW4FeGtloMrAaw14KA3ydCj4/Cq6hlaeNWUi4ILC4I6ivqV4QFGUWy7AdANLfL6V8x8icNmkxsDxRs4imidyovkXMNT4CvqEVNRWPMfBmw2MDQKLTv2im9rNtImvdsb5hc6a9NnLDcxoIlaUMpsM2gNjqDsT1G3mPEUE4nj3ZyCWIVm0F7DXyGtRvtRNtJD/m/W1AxYjmDDsl21AsQDE1vXvqAp18fjQPEc8RRtaGJWv7xMsUenpnJY+WlQp0De9F8Wy/qSa5riEX+7Uf8AyKP0oDq815gwEaMDprItmBXX8Wg6fnQHgvHosBjOxeRVSe1lLAlSTZDoT4Zd9vSuc3MEC6NLHfoFJdvgFF6T+PYOfE46CWKGVooyhJZMg0Yk2DkE6fWgvE8ah/vB+Zpc52x2GlwrsSc8SmRSFNxl1I9CPzFJMnBcQ7sxeUAuzWLgAA3sNHNrDTwsNADrXnDOWpHinysLyxiEl2vawteyr57XtQGOWeaDjIC4kluGKMLdRqDo1gSGGoHQVPw4dBbtsS1ts840t4WS/wCdAeWeTpsHG0YmibM2bWNtDYD98UWfhcv9+o/hhX9WNBIxMKSEdpd7G4zzyMAR1tnAv52qYmumm1vdv0tuQSdKFR4CY/27W8RGgPw00rtjeH5IJXaaVisbsO/lFwpI0W3hQVt7ReIzHGSQGRjDGUKx3sqsUUkhdgbk0uww1zfiLStmkcuxGpOprqmIAqqlxx13C1AXF1t9soJbiuWaokmLPjXA4o+NAQLVlCziT417QQq9FeWr0Cg9rL1lq8NB7WprastQYBXoWsArcLQaZK9Va3FegUGuWtCK6kV4VoLS9geAzTYqQnQRIluvfYtf07pq4MVKwhYg2ZbC/wAR+hoF7POUUwGGsrZzKRIWKhW1VbKbbga/OjXF1tG+tgQNfMEW/pUQn8Q4SZLFZnQ5iWt3rg7gZvd9RUNuWI+skzH+PL/pAoq2IT99fn/SuMmMTbMT6Kx+i1BBXlrD/iTMf8TM31NdU4Rh12ijH8g/pW7Ywa2WU+kbfU2oJx/nCPBhTJBL3ybe4Nt/xG24oCGJVVmXKALIdgBWfbPAH5/0Fe/ZJXdZF7JVKCwLEnUX6LXQ4KX+9jHohP1YUGKxv8G8em1bcDJ7M6fi/QUq8m8YxGOMyvKI+zIH3ca6g3H4r2OlNmF5eZBYYme2+6DU+iXoCBv4fnWoiZulaLwUH3pJW9ZD+lq7pwaMbgn1Zj+tBskVvAUO5ukRcFiCzoCIJCBmFycpAsL9aLpw2IG+RSfS5/Oqc9tSr9vjAFiMOl9PFnt+VUIySV2ElcFFdkWqroJK2zmsVK3yUHO9eEVuUrYLQcezryu/Z1lBErAK2tWyJfag0ArMtE8Ly9iZP2eHmfzWJiPmBRLD+z7Ht/6Z1v8Av5U/1EUC1avSKao/Z5ivtUWFfs45JlZkLOCpC7jMt+9ptTdhPYFKf2uKjX+BGb82K0FUitgKu7D+wfCgHNiJmNtCAqgHxtYkj40uclcsQri58FioI2xMZLIzkkOmh0UsFOhVttQT4UFagUSwXLuJm/ZYeZ/4Y2I+drV9A4blAJ7gWPQaRhU//nGDvfrRL/w+jaMzt4Euxt6hib/KoKGw3sxxzC7okI/91wD/AJVzN+VDeL8qyYXEJBPYB8hDqcymNyBmUne1z8q+kI+FMqABs9gRY91etrBdiKSuNcujGQthnss0RLYVyRc23Q9cpt56+lBYOCw5jjRC2Yoqrmtq2UAX+NqFcxSjueh/Mj+lFY5wFUtpdQNfGwuKBcbnvIRmAy6dPXrURBQjoLfAVvc1Gkx0S+9Mg9XUVwk41hx/ahv4SW/0iglSX8qrX2xvaODbeTb0WnTiPMcEcbSMJMii7N2MlgPG5FV9z9jftsWGaCNirMwVmCorFhYDVtL2O9qqmhxjGKiJ0SPs4rXGuYWzdCbW/wClS+G8PxKuHlnzgBu4BoSdvLTQ+PTbddk57aJQDBYgWGZ/eyA3KkKQR3fG+orfjPOOIhkgQiK0zZbgscgJUXtpf3r/AAoPfY8e7ijbXtE+VmP9asgP5D50m8q8qjAiTLMXMhBbNGAO7fbveZpgTE23f/lUfoaAyvwrvGh/2DQyCUMdZH9MwA+QFTcsZtdj/nb9DURIfTcm3y/Wvnj2gcSM/EZ2LZlRzGm2iJpYW3F7nrvTR7ZsW6zwpGXWIxkkhmyu2axv5gDbzpY5d5DxeMI7FBl6uxsg+Otz6XqgEiV0WrUwfsnwa2hmxZfEOpyiOwVSAdSDckAkb2pIxfA1w8hSaHEXDFNcqqxH+LXSqoQgroBTRw54FylcEsiqQZC5ZjlO5UnQ6a2sNjUfmfgqxOJITfDy96M/unqh8x9KABlrMldRHWwSg5CKva65TWUFscK4ThHjGSHCq5BszJHa48QUJXSxF970f4Py9K0IfN2JbVVREjNumZkS63FtLH86GxcLlwvEpDEqdkbSDe5zkgi22huNPKnbC49JFzL3rHYizA+BU6g+VRAGXhUcbWlkJYgkBpJZHtsDlJ28stEsDgIHv2bA5TYqpsV8LgAMNupqRiODxs5lKkOQqllJBKqbrcHTQ1GXiEEBktfMADITq1raZmbfTz60Ab2kcJVcEZ4ltPhnSaNx7wKkA3J1Kldx5Ub4Nxf7bhYsRC4USLc3F8rbMu+hDAjXpXPEcbjkQr2buDlBt1D7Hu3uB18LbUp8l4o4DiM2BYFIMRfEYbNoAw/aILgaaE7fhFA/NgGN7yN5FdCCDvSR7VuCugi4lh79thSC9t2hv19L2Pkx8KZsfzhBFIyMdVAJ66HLsBcnVrfBvCoT84xyEI0TtG6urjs2FuhBzaEEG2h60GmEkGOhhxMcv3bpcqWIA317uhYNdSCLanyo1wXDGMN96JLtcge6pO4FzcA6aVT3s74qsOMxeBUM0aSO8WZgMuUlTsL6groD0qyExDC+QKuY5jZSSSdzdyb7CgY8XxSOMjMwFzYAXJv4WHrQPiOBjLmSZVVlbNG5IXKNDuSBmuDffeuDTP8Aid/Pv2HyFQZpogbkrf8AzGoOnMPPcMf2dSGkaVmW0KM3eABOUZe+PIajzqFjON4FzaWxI6SRSZh80vQjmGZXkwstpBHhp+2kkKZVVFQi/QnvFdPC9N0XGEkQMJkdWAIOYWI+JqgDDxjAjVI/8uHe/wDoqUOPxn3YpfXsSPrRFuIxD+0T4ZajycaiOgkY+gP6LUALm6Z8Rgp4o4ZSzplW62F7g6knTagmA5GxMvCkWJzFiIAcyGxDC5b0vrcelN+J4ghFh2zegff8qJ8nwa9qMyjKY3VgQTZiY2udbi5U+o8KoqSHlHiDrf7QApuFLOoJN7C122IGa9tAKmcB9n/EMTEWaeQa2UZhfYHqR5f7FO/FuECLGZZFLRSZmWyjRbd62mjhjcXOobypz4RgoY0tEQwuTvfvDf0N/leiqfk5KxMThJMViA1r5RKmg9Bcj40Y4b7P5mAYvM4/ebEi3/JViy8EjeQzgMrsFDEHUhCct1IIuLnWtsDBHHI+W5kkIZ7+8SAbEjS2nW2tEVpjeUpsBiYp4iBHISkqFib21uL/AI7XPnanj7FGoBMqm4uMo1I8fL40F9oHMWIihciIMiMCRv5q3/a1rUlYwYmVLTytH2irkSI2Jzjum4WxXNpYEdKBs5j43w9QElC4llYMI7XAbYE20Hh8KipxXE4t2hiaNERe7Gl1zR5soNwBpe9gCosL5hcA7cB9n6rGBK3esD2e8QYfvWAMhv1a9reNRG5YxEeLWWNO9HmAtqDGbgG18xGvvBgRr60AvF8OWDFAZWjLpmWdgynMts4YFjmF9RqAQy73qyeXjBi4Q7xqzMBnJX3raa39KWOIco4uYAsyBgfdHugXB0yjqbHW5JAu1hQzkiR8Fi5IXOVWfIEPuoSCYj/C3eU+YHjQP7cj4W9lBUfuqe6L6bfGuE3AUjV4Cglge5aPKLgHci2uYHY+HhYUBwftQHbNh8SxhmRyhWOIFCR4SO23hcDcUxDi5OoRm6gu4H5ILfnRVSc4cltg3DKS+HfWOTr45W8GA+f5UDiwlztVz8ckz4SWMrGI8hNgCbEagi7e9cCq1w0I8KAevCjWUcFvCsqhk55xmNDYdsNIhLRglWhEhXbW5W4BI6ncGoGBwvEnUiX7NZvezQLc+uUnWnDFRExRhT3lzKbWvodBcg6XvS65xjsQmEAsffmmuPUBdKiJuGMyLlaeJRa2VYVH+ompUcr9Hc/wIq6+oUfWhi8OxQ1kxUMA8I4wP+aQ1zkhw20uNlmPgJTb/LFQFMRi8v7SUj/5Jrflc0g81TdpxHByxWkETWkKahcxFgS2lyL29Ki8b4A3/EocRhcPIYI1VpDkI1UtmP3li2lqMphjMZJlCJHKy3WS26H1JUkgHQ202vRXSWSfETWikARoiMplykEG2YZLlrfDbQ2JoZy5g5Z+ITQtLlOFZWv72ctvr3dPIijWC4SkLiTtEzAEWuzDqpsCdOum1DeIk4KZ8VDJmfEjvXQZQEAIyjp8aIZeFchw4fEviVllMst8xuoXvWJAULpsOtHxw5TvnPqxt8haosALqGaWQ3APvBdwD+ECu8eCj6i/8RZv9RNQdfskK/hT42J/PWpEcydLfyi/0FZFh1GygegFdmIohI9pHOOGhgfDOx7WRYyIyjEFDIua5Iy6qrCmCHC4YAdnCtjtli0t06VUPtkmA4pERusUZ8tHcj8qs+fmjIuqqLDe5Itp1A2tVUVvb3YfyVa9RpD+FV/m/oKS+Je0uNDlBVnOgUXJudBfTu/GtMdx7iPZNIsKxqozWkazsALkKg1zEXA8Tp4UDhiC46oPif6UV5SkLRur2OpOg0sSR19KqLivNOIwk0bTlzhsQokicizKDbMPdObKem+tWd7M+LJPAzI6uuYgEX8ib3AN7mgl86A/ZwQoZlkW3eKkHcEMNtvjeliPiUxAvHbKcwtORY6i4yx6bt/mNMfOvEghSMm2YZvdZjdTpoo86VGxDnYTH0iyj/mFQTm4lMdwx9cTMfpaumA4m0LlxGCxtcmSVyQL2Azt5n51AUv/AHcv8zRj/wC168dZCfcUfxyn6KCKB24tg0mizWujrY/wny8Rv86rvlpHTEvgWZUELdoAF1kjY5lIN8o13st9BranHlLGPYwy5LHVAt9DuRr86VfaHw98O8eMjvnw5swG7Qne/kNvhVDfJjbFrKQFIJZgcpB/dsO8fSp2IxsQhZ5WCxhbsxNrD1Gt/IelAk4skixMHVlkGYqtiSjDxuLWN7nyrTmTAyS4doogCUZJUXYSKhuR01N76WF7DrQScLzZhcQezgkIksTGCmXNYbLm0Nx0pf574G8kYxUIHaBMjqfAkEH1DWI9B41ydmxcsCRRTq6TLLI8gIWIKdVBJsOgCrYWA0vTnKgWUra8ct/S+t9LeB/PyoKc5rg7aKLGWytpBiFykkTJoCQD1At8BR/2fc1Zh9nl7Qn8DCMXt4XapGL4CMLiZYST9nxg08EkGx8raa+FJ8EmRtDqp3XXUG1wR5iqq1ObZbYOSwkX3Rc5ALEjcDWq6RqPT81GfBmJg2fMup2Kgk/pQqKCg5i9ZUwJXtBY+NQtmUyODcgNcXU3OouCL0JHAEP7SWeX+KVrfJLCiEuIYsbINTe5Ya38tba1zzynqi+gLfncfSso4Q8CwybQR38Stz82ual3yjugD00rg8DneZh/Cqj6g1wlw8Y9+WT4y5fpaqPcTiRkYMbXBHzBqvIOZIIsP2cr5WDk26jUG4t1odx6LEM0TKkkozSR5TmINm7jG97+G2ulMHAvZTiMXGpnkWFUP7MICQbBdRsDlA8uvWiheJ5sia2QXLElbn47DXdj+dBeM8wyOqxvEB2ZOqk7HTY/Or14f7O8HDYrECb67AfIb/OgvOfBHEwKwx/Z8gF1iDMHB72cCzZbbW08bUQp8M9psIjVWjkzKig2A1IAGlzpe1c5/bCqnuYYt/FL/RKYuXeTMDiM5bDMpQhb3YRuLXuobUW2IubHqaB+0DlbD4TEYURwBYJCQ51ILjRR5b5vOgYI+M46VQ0X2RUZVZW+8Y2YX2uNq5jh3EpD3saQNe7Bh1U+WrZj40x8hOv2Xs0RM0TWsR+A6jXxBLD4UzESfvIPRT/W1B804nlLiOIx0kbrJNMoK5pANUFgCMxC2swPxqxuDcqrgY8+Ll+0YhbZMOWLRxtYWuqi7sLjS3X40ycx42VndcGESbIFlxcgssY6BAfeaxNiNNtTUTg/LDogeFi0qFgWmBGfOwMhzG5JNhY76fCgiY7huGxEx+34ZC+WyyquSTUXPdViJADtluV2PiWp+H4U4fPEEkUa5veuBq2vQ6eWtRYuVpHkLzFX0IVTfKl9DlAO9tM17nU6UPfluTDSFoJcrZHYgj7uSwJUOp0vfQtvagX+ZuGpxHCYjCIFMkH/AJjCMv4wBd19TqLbE28KH/8A+c8eSMVCfw5ZB5Z+63+kUZiMUkyOf/I42OwVCbYdmB7w2uuYG382l6JcAwiYHi00YQIMYnbpp7r/ANrHm2Iv3xbxoDPN7gPHc27p+o8jQJWB6E/yt/QUU47xcSORGucxlkIVhe4PmRahsbyn+yA/ikH/ANQag1b+FvjYfVq0yn923xH6CuzxS/8Atr8WJ+grmuHa+rj4L/Umg6wXUgiwINxqf+lMGOhTFwMdDoVkX1HeBHpY0Cjw4O5Y/G30r3lXFrDiJhssjjMSSe8O6pN/IAfKgTEw/wBnkyIiIyHswqWvLYA5iLFjdbiw0zWvbo9YGZnjRgCWSxAABzo2nXTQgjW+3nUHnjhYiYSKY1DWR+02MRa+ml7qwG2402Oi1FznJChjhAYliQzDYn3sqgAWvqBbS9VVkNikVT2jBV8WOg8d9/hSlxTneNDliGe2zNcKD0IF7nQ+QoVw3kvG4tu0mJjU63k943/dTp8bU2cP4FhcHMidkXYi5nltlBOwAPdzX0011ohbg4LjeIWZ7qnRn7qj+FALn5fGgHPPLpwTL2GeUn9qWGVVZvdsfA+vSrvzUt888GGIwzbXUE6nS1t7eINj86Cijx9oiDKu+gym/roamQc6RHckeopY5lusgQ7rmv8AO3+/WhGeqqxhzhF+9+VeVXWasoPqE3UfeMqG5FtLaEgat5WOnjXJ8dCN5M3kCSfktb8REWdZMgYuisGCgnXQ942tqDUQ409FPzA+grKOv22NhpHIfWM//a1YmLI92EjzJVfoSa4CVz0A9bn+ld1jbct8gP1uaDaadmwsr2yvEyyixJ9zvEbAm65hW3LnMnvuVkPaEP2aRt7xygkM1hY93rroa78MYOkqqdWjax0PeQ22Oh97bwvS1geX+ILp2kSrawWx0Gml1IPQW8Koaxz7hgp7RxFJmAEZuz+hCjQ7i1bcZxz5M6ISND38oyga3J1HwuD60uw8rzglhJh42O7Jh1LH+aTNXHGezxMQR9qxM8/UB27o9EvlX4Cgn4XmR7axuwvYZSxvqBm293r6X8K34hzJDLCYpcNJItrFXFybG1xpmJB67ih8Hs6wEWyH/Nb6CmXgvKUKWYKVHS5OYj4nQUArkuGSPEyMEIhykMxvYdV1IBa1rbdaL8S41nDe/HEDlzW70h37mvu62ubDQ3vtTIoA0tYdKiNgYu07WwzAZb9LA+G253oAWD4J2oRsQoWNTeOAG48i3i35bbWovicUiKS5VVUbE2AHnfbQbf8AetxYknMb9D1A/wB9TSlzjw2Z+zIjWRUbWMsQr3OjB73WUeehqBrwfFonN0kDBtAQwKH0I2PkalYvCiRbHQjY9Qf19KR+WOXZe37ZkeFLHOsgW8pOlig0Ft84tf8AOmzGcQiVbvbs195mJ0ttbxJ+Z6VQvcb5dWTFK8jB3yqSv4VVNjY7Anp4k6gXvrxHmGHh+HeeY5ohYQR6XklW4AQbAaDvCwtc6ixI7mHmUBvtU7KuDj91BZpJpWGiJb8W17GwFwb3Nqw4xxOXH4j7RitAO7Dhx7saXFhbqdr+J36CgHY3nBnxc08ZdO0kZwo6BjfW/lTNwz2psgAlUt56X+tIOP4LiI/vZVyIz6toSMx3IGv9ad39heMdQ8OIglRkDqwLLmBFxbQ9LG/nRTNhPaLDLoND/iZR9L1rx/nI4aHtezDjMFsJfG9j7lraUnYf2L8RBu6FQN8pDG3wqDzly5iMHGgYyGEkXVx7sg2O2x+o9KB8w/OTnCfasigZSwTMSdDa19BQKLmpzKQWCh3FyV0CtY37x01PXwPWwpSw2EnKBQ+VRcWzdL2/DcnrtU0cuA2vKS9v3bXHqzf70qi0uCw/8UaVHnDCLIpfTMcwuuRb6bMD6U58E5Ww+F/Zx9/99u85+J2+FqpfkXJg51mEj2buMDlsbnQ2W+oNj8x1q/Ypg6Bx139f6VEe2ofxvh3aRmw7yd5dPCxIAHiB4HW1EmYAXJAA1JJsAKVON+0TDxd2L7+Tbu+5fp3up8hegN8HxpkhVmuDazX0uVGp8Lb0I41z3hobqp7d9sqe7fzbb4C9L7YLiPEP2xMURPu+6P8ALe7fzUwcL5ZgwZBVQx0Bci7Bt99l8rCgpX2gYOfFtJjeyVViCxyKosVGykg6ncAnzWkK9fRHM0Agxgd1zYbEIUxC+TDLmPzFz0veqP5w5bbA4p4G1AOaNv34m1RvlofMGqoPesrWsoPpppZxDGDhyzrmXuutst7gkk6H4VAL4onSGNP45CfotR8X7QY7fdwu/wAh/WlnHe0THsbRYJvLRm/0qKkQzcS+1pDI/aQgohawjY3t5lq84BzgpwEUsxLMzshyADUE626afpSZieJccnRkGFlCuCpAga9mFiLve2lB8LyPxULk7OSJb3yvKsYuetmcUVdXKBEplsCNC6A72cWIPn+oqbNKFJUpJcWuAp6+e1DuQovs2GjM7IMQsQiKiQODl925S4uRapXGuIym7qoYZdkBJ02961yaI3MzdIT/ADMo/U10V5TtGgJ/xH9BQTlnib4yAztnw8Kk3eYBBYWNxrqPjU7D8woyM2HJEV8pxMugN9LpcXYZrCwFzm001qBg4bEFa0rIZNwi9B0vfUmixF6TY8E84uGMcRvnkOksm+ikHuqTqLE3tr4Bjw+IKqBaw2XMbufM+FBKlB6f9K8sBWCf94a1o9yfD/f50RweMN7uh/KtPtGhVx0Nxa9x6dakjStZIgw1/wC1FLXE+b0hyI6MCxCiFcvaAEkAuScq3GynfW+lL3M2KikjE2LuYlbNFErEGSUfgTXvjfPKRboNNTM50lweDYSSC80lx2aGxlXwk/djuFJ2Jtaqj5p5reRy8jXciwA0VFGyquyqPCqO3HeYHmcSTFe4MscaC0UKfuxr9W3P5UtnmaVXDRNkKm4Ol7/GodnmOpAFxuQAPmdaK4LDQxDMSJLEC/dIPoNT+XSqp65X5tXHQywY2EZXXIZkFrH8Jy+INjceG1N/sU5hzQyYGRgZMKxy+cOYjQeAb5BhVYRcTZjljR2t3rKNB1GgA0trWGSbC42DGoGiDZcxuLkFRm2a5vGQemooPo88aitcMWFyO6CdQLkaDQ2GxqHjlw+PjlwzgsrIQbqfLUE9QSvyqTgcCMgJKyFu9nsBmza30HUGpYgt4C3qfqaiKx5S4TFiIJsDio1+04J+zzDus8f9k1xa4I0v4FTUFvZQVldghlQklCZMpUHUXBIF10BB6elEvahAMLioOIJlyt/5acHKQQdY2IOmliL/AOEUREs5AzzxnS5CX7x0IYdlGDp4ZjcG9wRQT+XOW48MFDJFdjrZb2JAO9vG9vJ7fh1Jca4wmFRmVSS7BQDfKCF0+FvDelaa51CSSsDdbsIxextd3d2IseijYed+cfDfvosQ0CrJHr3ZtD5ECKzfGgEcXTiE7gYklUIL2BCoqD8WQaWBKXvc2amflrBQoIyka2ZcrMwu4mU+La6jUbUX5h4Ys8KugD7MA2qsRureKsLgj+tKmE4j2cysbqkhsrMy3LXIQZcxObulSOmUX3JIEuauaThAua5ZyQsUVy5A6s34Rtt471pyxzSk7mJh2cmUEpe4Cn3SG0uQSQbdDvobdObOCnFxxyxLGZYWJCyk9nrYOG+A0PlQLlLlbENiVmnyqsYZVygAFW0sLHvDfvHQdKBm5l4WcThJIxftVBItbprttY9RrVe8ycA+38PAU5sRhEzxZv2kmH/tEP8AjQjbe4/xVbWfKQVsToH71u6AbE6HMdwKqnifFuzxxlgP3azB3W2+bKGYdcpVu94WU0FL3Ne1dPE/YumKlefDTrFDKc6puFv7wB/dzZreVqyimXlLFW4M5zFeymNypIOW6Hddbd75UTwOKLxqva2LITm7SV2DbHMAR3tdAARcbUM5B4c54Zigy9yQMya75VIbQG47yjwrr7Nscq3GVlU3A7Q67hgbk63zGiDHDeVe0iLT5gzjRGdmyDoGubsRp4VzfgGHgYZhh1J2HZAsw2Olyx18ulNkhAte29hfoTQniXBYnk7U3jkKhCwI7yqQ4BBBGhsdtwKDTBYeCTRJLlbXAJU6kMCygKeltenjULivGMJhbqyq7qMxAUvl2VcxN+8dFAFyb7daJ4Hh6RuXuZJGUKXc3YoLEAWAAXY6eAoPxnhiTv8AeKI5DbI4JCSAMGVWO6sCAQdD51AocyQT4oGbFJIYUJIhD2CINnaJVuRYX3LDfoac+E8Aw8qJMuaSIIOyia2RNLWCgAeG/jvY2pLx+K++MONeRAlysYW2fqpe2rnYad02va96sfgoKwoQcylb3XX3rkm+1yb1RA5mxz4dYrZM8kixqzj7qI6a29drn6XqIeL4mJ4C8iyrJII2jaIxyAnQldeh8fHc0dxXDlkjySffI17q40tuNhcEePlXPBcDgjYGOPvgWBZixTyGYm2lAQxMgA1ufIDX/fl5VHecp1BW4vrtfb51xn4gBfKQbC7SMe6o6m9rdLf7tSLxnDPiprRveJCr5Guq2/E8rXzICPdY94i1hbQhZSEEaUl86+0NMLeKGzz9eqp6+J8qW+N+0FoguHgcsWuGmK5QRfUImpCi9gxJNvgRVXF+NAEhDdzu+9vG3jSESOYeMPJKLsZJne5JOtzYL6UT4f7LMS/emsCemdbfE2P0pOwaFZYpHzZDIDmsTfKQTbxO3zq+MNj7qNJD/Jb60Ump7JLm7vHfrq7H8go+lGOG+zmKMgsyvYWAaMlR8GksfQ0fOOPSNj/E6j6E14uJkJ0WMerE/QUolYLgaKLAqBp7sMK7ekdA/aZhwnDpCpuc0VtF0OYC/dUdCfnRwYuT+8jX0Qn6mh/FcEmJQx4ieSRDYlBlRSQbj3RffzqCDy/zlLBwvCMWZyVKWzWsEzkDTrZQAKj4/n12ViJFVgrnKwYkkWGUMGIuDfUC2gva9qk/8GwaIqiMsq7BnYgddr+dCeTsBPBFiLYYAGa8RmsiEGwHebUDw+VUDud+KnFYGNIw8khdGYBO9orA3C3AN7bU4Yvj0GFihM8mQlAB3WNyqi/T0qQ2Hxv95hk12VZH0AJI7otfQ/LzoLzFyVPi1RZ5ZHMbMbw4c94MF2zsq/mb0B/B8ejeMSISysLggWuPrWn2yaZssUbN53sB6nYVD5b5fTCQC8EhQG4bEyLa7Nb3IrqFvZjcnQ7E014uTTKrK8gtaGNRlAGjjTRTvZzaiOPBeMfZcQuBxTKjTjPDqTduoBta+nzHnQzmdfseLhxLWbD5mSRCAezeQL94vUA2W+trEHxrTnjg3/EMCewv9rwJWWEj32QC9gdydCP4ox4104RxmLjHDu0b3mXscQgtdXHut5Lc5h/Gf3bUDJJjkjUuCOyKg7fn6EdK3hnza9CAfDfXY9daQeVONSQpJh5gzPhWKeRjv3WNtdBa59aPDnbCooJbe4GXVSQT+LaxsdetAE5l5syytF+yTtEDuovmuSAzXswUAbbG+l9ajcZ4VMkAMLrIVZXJJ99HuoUx5cqn3Cp7pJLWBFK/MXGziZSEiYh9cvvNY2IJVfG+hJB9KNYuZMLGP+IYk2UWjgQlpmUi17FrIbaZjY20vQajmPCp3VErBSRcF7Eg62yMFte+wrKBv7Y8hyw4GBYxooa5a3mRYX66CsoLV9luNH2WWNiLRtm12CuPPpcH51skVoFjaSG6hQM2JBAZDfNlAykkdDcX1pc9ncw7d4mAKzROpB2JAvb5ZqdoeGQoO7FGvouvzoOLcSmOQJisMQNwUMm3u2Kdd9aJHHSMthIoOneEL3t8bDU9fCuYkA2/KwrSTGAbm3qaDzheBSB2cuWLlix7MCxYk6G5KqL2tRTEYZXWxAZT8jSvjOaMMlw00Q/nW/1vUCL2k4eLZzIvUKjEfAhbCgL8a5fSVAk1yq/s5h+1hPmfxJ6/HxoG0r4OyzwqqCxTEwsxDjqTc917XOt/Q038D5ggxkZeF7295ToyH/EOnrtXmM4eyhuzCsre9C47jg72H4TQB+Cc6QSylFld1tYtImUeZDfiGoBv4i1EMRzPFEHb74gL3YwhJcb5kv0A8dtzpQbCYKCMjsezhOYloptLNcHuudwOg3G4vsQ/GOeEjdo8JbEYgEhsQw+4gOxCL+N/Ib9SaDpx3FCeKOXESS4eInMkCaSzEHTKDY+fatYC+nSl/i/MDOpWwihBzCMHT+KRjrI/mfgKF47HCMNLNIzyNq8jm7seg8h4KNBSZi8fNjpOziU5fAfVidB9KqufMXGxLJ92TYC2bx9KzgPL/bd5gxW+XS4UMSAMz2NtSOnxFP3KXIKRWaQJJJbUHUAHQWHr11qxOC+z6KRb4iERrfN2QNiT0Jym23xoKr5e5SkxaYjh5ABjJkhkvdBIB3kzbXbXTpr4UB4BzTNhXMUpkYLdTGbXVgbEXY92xFqurmPhseBkSWJSqwi6hAdBtbKN7E66jRvKos/JeAxWJGPyNIMQoYRg2BnT3wRp3iBe191aoEzA8wTTsFihBJOwcsRve5VSB86aOD8AxbspmBjRt8iszDXLuVAXWxN+lOfGsQcLhC8ERuMoyqLBAfxFU1IF+lAIuaZQ4vkxOaQJkQHOe84JSzG4GUHvW0a/Q2IaMHyvAALrmIFiWN/jbapq8KhXaNB/KK6RGzW8a3MlQavAMtgLUAg4RGZT962Ya5BlBy3OW5IzMBe176WFMAmHnekn2kwyRRpjYLiTDNnIG7QtYSAjrY5W18/GqDLcCTQsHJ0IzTtuDm2G+w+QraPAYSNwSsKuLkXJzefvH0v61KwOKGJwyue6JEB32Pl6EaH0pUflDElncPES7doDIbOk2x1AN0Ya203NA6rGhQqERgbHJZQCCT3ut/8ApXUcPjW5C201sSNulBOWuE/ZYlR5lcxsxBGgEbA9y172BAIPlR2TFAXzABLXDE7+I1206k0CXxPEfY5IMTGpIJKSXOnZ2Jtc+++l7nqopN4+p4PxQYiCxwWPF7D3Mx1I8h3rjyc+FN3E+HQYoqWLdnGCuQtewuQbgaLY3GY9NfC65zbxzAtw2XCMRMwu0CQfeNFIt7Evcqovc5bkgMy66Gg15qxP7LFwrmYEKy7ZgRZc1hrfTQgi63t0oLxWIN99xCYYeNrHsUJMj5dRucza9dNug0pLh5yxQiRIjlZAczDUsOmh8PHxpfxOJeRyzszsdyxJJ+JqqbOK+0DKOzwEQwyDTPoZm87/AIfhr50oSSMxLMSSTck6knzJ3qThuDyv7qN6kWHzNF8Hykx/aOFHgup+e1Av5POsp1HK8A6MfVj+leUDZwHF9liInHRx8jofyNPnG4Mc0tsO57MCx/8ALHMGv0dyFOlulVpAxv51ZvM0qyYfDYk/iQJqxAu1msSNjcEfl1qAZieWMW4Ha4qZBufvIor+pAP5UOfkbBA3lnDm/VpJ2/O6/IUyTIjq4BhLBQ0axR5hIRqiajPa+Umxt4ncUwcL5fSOAI3vldXXuuGtrlI2t5UQkYLljCgjJhsS/S/ZpEuvhmINvhU5eAYY/wDpowW90s7SMQTYMAmnx213o3xSSCCQA5nlIMmXN7qXN2LOwVFu30sNBUvAcTUyrC8TROyllFwVIF7+5oCNfz8aCn+d+AY7AdnjsPJIqowX3cmXN3hdASGW91OYXv8AOrP5b50jxEUJm+6eZVKZtFckbKT+K4OlG+YOBJisLNhyABIhUeTbqfg1jVe+yadZsLPw6cAvA7FQwByhiQbXuAVkBN+magcebuHK2Hd8oLqAQTbxHjvVPcf4mIVuxux2A3Y+Qq6xwSX7M0JlDEplBYE2N+pvdtOlJP8A4EGHk7Ro2kkO8rd828Ftog8gKKp/AcLm4gZXZrCCxMQ94jW4A8bBtfGi2F4LMs3YYZZbNrGUUgzL1zOAStxZgbgC5o3xXhj4LiMeLXuYfEnJI5W6q51bS4udm33vVqcMlESCPDpoBYsgznQAj3bIoNz+OwttQQvZ3ylNhVZ8Q2ZmOZFY3MWckuPEttr606T4kKua4C9SxygL1NzS6nGuyDGaVAxY2As7hegIXug+OtDeI8wrN3RA02oIEnugj/Am/wATRBPiM4klRl+8iKWWy57OToQDowK3F+l+tRZ544FkSZ1hVgJEzuGlWYd64VQSRmtp0AtsbAFjeOyWyPiI4FAsIkIBA8Ozju3woYMFGLkLK5IOp+6U39e+flQPHLfHhioExClgr3HTcE3Hkb3Gtuldvt8asdWzDfvIOnUg67fnVW8scDlwSMqyXzbggkA9coY2Fxbp0qdh8CEkZ9MzbkKFJG+6gHoOtBYkPFYzJ2at37ZgM1zpvsLDTz60YWxF6rOPiZi7yhQQL7E2sDbc26n51xj54xOQ3ksLnYAUFp5aj8QwyvGwcAqQQQdipFmB8dKqibmyZt5nP8x66fWhOM40WU5mOqE6sfOkDliXxAUxDERBEuqd2M2AFl3YsdMvQbmuUfEZUZiJy9z1YWA/lXfbXQ0mcryAiZiRYy6EkdEQE60XfiMSe9NEPV1oCsuLmYqftcsdr/sgDfa184sNunjXmNeKUASCWW3WRxr6gWB+N6Bzc14Rd8RH/Kc30vUGTnvBD+1dvJYz+tqA3xDCpPYSdo4GgVn7gtt92qhD8q0iwEaiyqAPBdPpS5J7RMP+CGdz8APqfpUPEc94hhaHC5D0Ld78rAVVKPFh2OMlA0AkYW/wk3ph4bgwAGIGuoNAcZw7ETSNI6d5yWOwFz5Xo3wSOVEySCwHum9/hQFFrdGriGrYNQdC1e1wvWUBCHerBxjEcCU31D6HqO+23hWVlAU9mjE4a51OVNTvsacWQEi4BsbjyPlWVlRCXzoMuLhZdGMTKSNCVzbE9R5VM5JOYzO3ebMBmOrW00udbVlZUQzIe83ov61VHLvd5oxAXQHtbgaA91T9daysq4uLcNemvKyoEf2zRg8Kk0GkkRGmxzW08NCfnQ3ieKfs4VzNl7GPS5t7q9K9rKDjgYweg+VJ/tc4jLEqLHI6KRqEYqD6gHWsrKqoPsh/Z4huuePXrs3Wnpqyspo5CtGrKyoIuMPcf+E/Q0lYuZhEbE+94+tZWVoKnEMbJc999/3j/WhZmY7kn41lZQbKtdUQXGgrKygO8PwiEaop06qKLxYdRayqPQCsrKD2vTWVlBpXTpWVlBsN69basrKDW9ZWVlB//9k="/>
          <p:cNvSpPr>
            <a:spLocks noChangeAspect="1" noChangeArrowheads="1"/>
          </p:cNvSpPr>
          <p:nvPr/>
        </p:nvSpPr>
        <p:spPr bwMode="auto">
          <a:xfrm>
            <a:off x="0" y="-884238"/>
            <a:ext cx="2466975" cy="1847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26631" name="AutoShape 8" descr="data:image/jpeg;base64,/9j/4AAQSkZJRgABAQAAAQABAAD/2wCEAAkGBhQSERUUExQVFBUUFxcXFxgYGBoYGxcaFxUaFxcYGBoXGyYfGB4kGRcUIC8gIycpLCwsGB4xNTAqNScrLCkBCQoKDgwOGg8PFiwlHCUsKSwpLCkpLCksKSkpKSkpLCkpKikpLi4pLCkpKSkpLCkpLSkpLDUpKSwpKSkpKSksKf/AABEIAOEA4QMBIgACEQEDEQH/xAAcAAEAAgMBAQEAAAAAAAAAAAAABAUCAwYHAQj/xABBEAABAwIDAwkFBgUEAgMAAAABAAIRAyEEEjEFQVEGIjJhcYGRobEHE0LB0RQzUnLh8CNigpKiFUOy8RbSJFPC/8QAGQEBAQEBAQEAAAAAAAAAAAAAAAECAwQF/8QAIxEBAQACAgICAQUAAAAAAAAAAAECEQMhEjEiQRMEUXGBof/aAAwDAQACEQMRAD8A9xREQEREBERAREQEREBERAREQEREBERAREQEREBERAREQEREBERAREQEREBERARFqfiWjVwHeEG1FEftWkPi8AT6BV20eWWHoxnc++kMcdN2mqlsk3Vk36XiLm6HLug9ssDzuiACP8lqq8twNKXi6PkrO5uJenUouKrcuXnotpjxd6Fc3jeXGOa+C9rd4ysbBHeCVz5OScc3Wscbl1HrMrS/GMGr2jvC8lr8rsbVJyMp6xL3/JzhxFoKjnEY50ziaFMDpZRdpOgMMMaHetyyzcSzXT1t+2aQ+PwBPoFHqcpKQ/F4R6kLyLH4SvrUxlR2Uhrw0EQTJ0c4AzHZccVqZgA4EOdmnfmkQ5oLXaGxNo42sSFUes1eV1Mfh73gKure0Cm03fT7iT6Lzqls1suBbmAALmnNvOQgktaW8692xpfeJhw9Itj3Vi0mC9w5wflLSM4m5JO+Lwg6+t7SGC4cIsJDHm50VXtD2ololocZ0sxszpEyfJVmDwuaMtFjAQOkxxIMdYcI0vpfW17ehs/KLhhPU0C3A2E+AQXnJDlgMS0FzpDjG6WOGrXR5FdavKcRgzRea1FomIqUwABUA3iPiF4K7fk1yibWY0Zpkc08Y3Hg4IL9ERAREQEREBFF2i8imYJBtEW3/SVw3LLbOIoURVpOkAw+cziA6zSBmA1sZ4hB6BUrNbqQO0wo1Ta1Mb57B8zZeX4Wvj3wXkAOAIygNN9LwY7JlfamyH1SHPq6Q0y/MJJ3xmaDJiYGsIO+xfK2kzVzR2uHoJ6lSY32kMaQBPOmIbExrBeROoVHQ2FSJHSLg4tBayMs63EQCRr1d5n4XYgBBNLLMglzpdaYJDIDgbW6+q4a8Tyzr1IFOmTmm5dIERqKfET4KtxOPx1WPdOa3WYbI6ogOfx1A3K/Gz3DoljOaLhgJDrSQXbrHXiNIvvrBzA92YuhpMbpDd3DQ+JQcBtBuIDiypinuNs2UuGX+Tdfja3Wqmni2e8yiYHSe4kkxuF+P/Sn13jIXOOoPaS4epnyXPCgABLsrgN4se/dIjXipZLNU9OpwFb3b7iWmzhxH7ur99am060xMRDSZnS9guU2dWL6IJ1EjtG4/LwXQbBxDT/DdrfKfVvr5rw8dvFn+K3r6ejKTPHzn9tz8aDoXkdTQOPEE8PELRisOaojI4GCWk8d7TYR1K892FrLF7bx+U1lenDy16jkcPla8F7MwBuDI3jgeIB7QF0w2ZRqtzNJDS0ttu6rzEG44SeKrds7Pj+I0fm+qw2BjMlUNnmvse3cfkvDxZXgz/Fl6+nfKfkx84uxsSmC4iZcQbENFp0yiwubdaodo7UFGm4Gj/EaYcwucW5D8QvcEAbt3UuuecoJvYE2ubCbKsxmHbWcDkeCwSHZYDgdWHMN/wCEjcV9B53Iv5T1RDg2g5jrkimXObIHSk8YGvw9isNj8qKtU+7ADazermVBEi0S2RvGm9WNbkzRJcfs8T/OWgzE80Hmm56rdi34LYrKRGSnSZwcJzFsC4cSdOG+2iCwwG0hWZmgggw4HVrhqCpD4N1VbTxX2dhe4uA+Ispg3Js4kwBuBnju1UBnKhudoa2o9r2jnmGszZd8A5ecIPAk7kHQQCqrENOGearPu3H+K0bj/wDY3r48VDdt6u9hNPDFjmm/vHANP5Tzcxnr0Wmnt2r7xof7n3bgM81GNcyekOmQ7jYXB3FB6hsLbIrMFwTAII0cNxCtl4/s3lFTw2IFNj5pPILXCSKL3GwnQtcZ7O8r1TZ20BUbwcNR8x1IJiIiAiIggbVMiBqOd8lS4nDNeC1wlrwQR1HVXuNZBDt2h/fiqurSglveEVymyaPTwtXnGkZaSOk3Vju0WVphtl5TJdmN83NADiTMkDWCSovKKkabqeKaPuzlqdbHH5E/5K4pYhuXNIjWeoojjOUHKWuMRUoUhkFNoOb4nkgGGyDAAdMgEw10aQuYG1cU+oJqPyk9IVajp0FoeABIMWGq9L2jhaNeM9E1YBhwGnUHgg6jTiqkbCw4MZMv8tTEu3T8IdPigq+R+3cRUxHunOdVZkzOLoLqRgHKXDpXJbBv2QQu1IkKlw9ZtNop08lMTEUqTiLayXQDuupNHGMvmrlunTdTZ4DXf6IOL5V7GfSsBmYDLbTmHAHc4SbbwVy+JfmY1pOmh1McDJn9heubT2hSayHBlRjhqalMNO7VzpPbC4/a2CwLocyrD/wgOfe+jhBOhF50QUWwKz3PFMuAaLAxadIJAmI9OpX+MwNSiWzF7tLTItwKp6ZpCIBFzeQL9d7KbQxQdLZNhMEXF4kce7h3rzfqeL8mPXuenXiz8b36dNh9pvewFjATo7qPX1RB8eCyeKxuS1gE8NLa6wbHx6r0+zqpY6LhrhDo1HWOsG/ir2rstjSfeVTYgmbRNhczbTWfWeXDz3kx3b3/ADpvPj8b6/xFa2IL6zTrI1BbqQQO+6qMbg/dukXY67D8la1cZhKUONQEgbiSQbawdTA8esqJitv4V7HMAeIzEFo+Jok694lTmwnJjr7+vZhbjd/SbheVTW0wKodmsJaBe8AySADJA1UfG8qQywBkXg1WZjzspADJ0iY1i/WuY/16kS0Gl7wZhZzrG/AX81f09s5PuqNGl+Vgnx1Xb9Nnlnh8vcY5cZjl0xp7cqvAyMJgfDTqVOkbjRk2vrFokWWVOnjDlLaTwIvmYxgAjQe9J4N3aTosKu3ax/3HdgMeiiPxjzq5x7yvS5JmIwuNcyHOYDaxfTjUcKekSLHgbXB+fYa086vSa3h76qd5tzMoiIG7SbXVe5561gXoJR2RTM+8xTTIaDkpZpy7wXkwSRJgCZO4wthw2GaLVMQZEGMrQRBGmW9iR2WVcaiwL0Ex9HCmJZVeW6F1U2+mg8Aus5F7VfUr0qNNuWnTBJ5znENaIAzOublovuXCmoug9m22y3aAotDSKrDnJ1AYC8ZT4W6+pB7EiIgIiINddstPYqh5zMDhqPQ/uFc1BIPYqHBktJY62tvX6osK2Ha9pa4S14II4giCFx2zdvtw2bDViWuoOIzFpILDdjgW6Wg3tcLtXjLI/DJHZvXD8oPsuJqCpUZULmtywHtaCJJEw13E6QoaQtp8qGveW0aZcY6Tn1DMEiAARlvHaon+tVH1DlGVuY2aBMbiTOYkSDukiNFYMrUW9DD0hH4g6of8zE/0radrVdA4tHBsMHgwAKorKeDxz6ZbFW4g6tbP5nxDZHw6i29YU+SdQtio+kznZhz5vlymzA6xAH9oU99Z51d8/MrWWE6klFaHcmaEAVK5IG6m2Jm5kudrMXjdYXK3UcBg6fRpF3W5znehaPJPc9SCkUG6njKbPu8PSb/Q35glZO27W3ODfy29FH9weCDBu4FBzO3Np1fevGd0TJuRJIuldwJl1Qc5rbb7Qb3vpr1r7tbZlV1d+Wm919zSRpxW2uTTAlp0A1AvHWQvFxYz5WvRnb1pFDG8Hu7jwjgOpfX9F3Ny803JE+S+DGl0nmNggXJJv+UR5qPXxBIIz9XNbG+PiJ4r0Tx11XLvaHSF29o9V1K5JpM80nduE6x3FRcQ1xcZe43OrifmuXHZxztvKeVdnUxAGrgO8KPU2lTH+43xJ9FS4fAgtFtwWw4EcF6nFPftml+InsatD9vM3NcfAKN9i6vJfRs8nRpQH8oODD3n6BaKm3n7mtHifUrcdnHeAO0rW7BgcEXpGO1qxOoHY0Bdl7I8Gam02vdcsp1Hm+8gU7/3lcp7oBdn7JXOO0AGEwKby+NMtgJ/qy+CI9uRERBERB8cYEqhq1JPaczD23AKvKwlp7D6Kgo1MzQ13Cx+Siw2vV/+O941DSPG3z9FwTKB4Lrtqlxpmne5EnqHHvhV2AwDTUaw6uMTuCLpU08GVvZs/qXRbV2X7vSpRptjpVHZYPU34t/Dcq4PoAya9WtHw0aeVtv5nC4/qVRDGzltobNDjAOY/wAozf8AGVt+30wf4eFYSNHVnmq4f0iY8VjiNt4hwg1cg/DTDaY7jd6ipf8A46WiXgMbxe4NHmfktTnYNn+57w8KTS//ACs3zVHWqNmXHM7i4lx8XknyWl+Ind4/r9E0m1zV27TH3eHHbUfJ/tp/+yr8Rt6qdHBn5GNb5mX+ar3vJ3rAYcncSmlfMTiS7pOLvzEu/wCR+SpNv1P4Q6nD0KuCxs5cwLvwtBe7+1gJWjbHJ3EPpgihUa3MOdV5g0PwiXeIC5c1kwu2+OfKOYwbJa64EFpnhropAw7TpmdcnmjiZ18N+5XuytiUaTHHEVmhwIJY3KDHEF2YkidA1bsRt/B05FOk6tBEOdMHfPO0mw6PxdV+PHnjcZZ26ZY3aipYRzjzafzPg2VXN2TUe4nIQJ1dzQL9d/JX9blVXPQDKQExA43B4Ai2gGgXO7T2hUq1HF7i6STc8erRTl87J1ow8ZXYN2Zh6TQH1muMaMl/nYeaj1MdRb0KU9bz8m/VUuDpuLRfcFLbs/jK9kedsq7W4ZW/lb8zKi1MY534ipf2MC5AHb+q+ty2lzRJgfsdiori1x3QsfsrjqfBT31WnokO0iLm4kaA+cL7h8JWebUniBuaTJ4TccUTasr4AAXlekexbZxacS8sLZFJoJBE3eTBOu5aeSzKlIte+lDmfiaIeD6H/teoYLFNqMDm6HyO8FBvREQEREGFdpLSBqQY8FyrWkOjcd378F1hVFtGgCMwteewzfzBRY0VG5hB1Hn+qgfZecD1q7LmvY1xsTYnr6+/1C0Powbi+8cVGnObXpsZULnAZnXmBJ7SZ4cFBfjZ0E9v6/RWvKXDlzqeQSSHX3mCNw3rl6+IynKA9zpiAIveLHnXg3VSpdTEu4gD99y0kzxP78Fs2fydx1aYotoNizqhk+GsarfX2PhKTpxeOzkf7VK+64OSZ3m4GqIra2IY2znNb1TJ8ApWG2dVq/dUalS8SeY3xOoWf/l+FoWwmDDiLB9Y38BJ8woWL5U4/EWzuY38NIZB46+aC+PJw0hmxOIo4YRoIc6erNr3BV+K2xs2nYU62MdxqEtZ4GPDKuYqYMAzUqDNvA5zu/8AVYGowdFhd1vPyCG1+/2gV4y4enRw7eFNgJ8SI8lR7W2tiajHmrWqHmmznkeDQY8lpdiXHfA4Nsq3GY1mVzQ4OcQdL+J0CzlNyxcfaBgzLjvtv7QpkHiB2D6/RRMFRMzIE9+sfp4qzoVaTdWmobdIkCTpZsecrnhrGdt5bt6RSGzBuesyfBT8FyPxFaXinDCTz3kMb13cZ8AteO2s6WlgbSBaLMa1vHgLrbsnEPfmzOcRPHqC5788/GzprXjjuOmw+wqdNoD8RRbH4c1Q+UL5Vp4MWdWrP/KGs7txVUWDgO8z818kDeB2D9AvU4rJ2Nwm6g+pp0nuMxpYDzX0baY3oYSk2NJbPqVVmp2n996+E9R/fZCC0dylr/CGMHUB8gVFq7axB1qkdkj6Kuq4to1cwdrh8yotTbVIf7jf6QT6BEWNTEPdrUc79969e5AsjAUf6z2zUdqvCf8AX6Z0Lz3QPMr132P4wvwTwSSGVnBs7g5rXkDvcfFB3SIiAiIgKh2jXyVHg9FwB7DGvldXyqdqYcPfGjstv5rm3r4osQsCA7PSddtQH0+notOyse41HYet94zoOkfxG7jHEecLW0kXGrTZRNq8o6RqT7nM5lgTULb8crddN6ir5nMfm36HsXBYv2gYh73fZ6NKjJ6eXO89cmB5FdRsjlE3FZgQG1G6tvcE2cJ1GgPA9oXBbT21UbUqMYGUw1zm80STBI1P0QpiqWLxF69V5bvzOho/pENHgon2ShT6VTMeDBPnooWIxBcZqPLj/MZ8Aor8YBoCfJVFqdpNb93SaOt/OPgLKLiMc93TeY4dEeAsqx+KedIH761rGDc67iT2oaSH45jdDPZ9VpONe7otA7brbTwjGmC4Twm/grbAbNL+jSqEcSMo8XkKKoa+FcWOLiTbTvG5RcDhRLhYc066ahdpX2S3KWvqU2TuBNR3gIAVZjdm0aTM7TUcQQDOVoIPAC4uFw5Ny+X064as0rW0m/iLjbQTpHbwWeZu5k9pH/fkt+D20GNdlpMOl3DORNtXT6LCvtyo60wJi1t+4DqVxyxs2mUu9K7Gkl1musAND84TZ+120wQWVCSd0R4ypLWvJBduPnO7usqt1Tn/ANXzWb8b5SeydzVXjtpvPRpf3O+g+a0VMbXP4G9gn1JUqpUMSSAoNXHUxq4Hsv6L0uTTUqVjrVd3W9FGqYUnpOc7tJPqtr9pj4WE9tvqtL8ZUOga3un1QY/YBwWL8O0akDtWLqb3auPp6LGns+etB8biKbeLuwL9A+ybZ4p7OY4H79xqxHRkBmXW/Q1614Xh9iEm4De1ez+y7bxNMYRwBNJhLHDQtDtHdYLtd/qHfoiIgiIgKo240ywjW/qFbqv224NpOeQTkvb9d3FCKWrUk5t/xdfWuY2phf4r9dev5QukkObmGh8upV+Kw953qNuVdTdRe2ozmuaZB+R4gjUKh2nXkueSBLi4xuJMwN+9ej7f5LjFMD6QAe0dHQH5Dt/Z4jaOwKbRkrYlgAP3dL+IR1GBbyVRzJxY4OPWRH/KFiys55ikwu4GCfTRXrMLhmdGiXnSargAbzoNVI+31CIbzBwpty+Zv4FEVuG2DiCJqllEW6RA7bKVS2Th29J9WseDZDfF25bfsxJkxPEnMfErMUR1n0+iDZSxgZalTp0+uM7vHd4L5Urvf0i49pgeAssC+OA7LrJuFqOEhhj8TrN8TAQYWGp7h+/moW13j3ToG9tz2qU+lHxg9Tb+dh4SoWKw4cIJMdWtutZym5YuN1dqbC1QA6YOmpjf1r7U2kBpHHmjN52C+7TwbGNblbEk9u5YU2AtaYJt3arlj18W8u+2h+OeTZpP5j8mqJVwzwMxcQZGllZm28NHV9StWIpktgTc6nT99i3ZqbqS9o+AwueS4l3aSfVTvsrRwWeycCLguJ0sLBXNOg1ugA9fqtYXeKZe1TTwJOjT2mw81vbsv8TgOy/mbKxJWJb1eK0yijBUxuzHrPyC2DqEdllm4jiO5aTiW6CXHx8moMwuz9lxjGnW9J4/yYfkuPbSqnRoZ1uhvrLl3Xsy5NVPe/anVWFrQ+nlAdMnLvdug7kHpyIiIIiICibWE0X/AJSpa14iiHtLTvH7KDkaJgS0aCHDiOKzewESNF9DfdvndJBjSxgwtlejkOZt2uWd6rorNuYfPhajRwn+0zBjdZcHS2f19zR9Lr0uo3mneHAiO5c7geTL3sL6lSnSa0wcztPCyrNc8zBgbh36/NbqeGc4wASeAH7KvHYrBUbDPiXDgMjPE/qoOJ5X1DakGUG8KbQT3uP6Ko+Dk7UAzPy0m8XkN9brQ+nhmavfWI3MGVv9zvoqrEYpzjLiXHi4lx81HdUniU0LR+2QPu6dOn1gZ3f3OsO4BV+JxrnmXEuPFxJ9dFFfiQN/goVXard1+y/6eaCe589a0vxAG/wuoBqVH6CB138tFtpbNHxEu7fogr9sY8Oyht4JPjG/RbcNhnloBOURu/VfdqUgHiB8I9StjpjW2VvVHFcccvlenSzqNlPCsbc3PE3Kxx9QFojcY8lFq4tovrqBlvru4aLCm91XmtblAvdXLeU0mMku0/ZNUAukxp81OqY1o/f/AEFAw2yyN+Xv+am0sAwdZ8VrCeOOmcru7azjyeiPD9Lea+NpPdqY/ff6qc1gG5ZCd0eq2iIzBDeM3b+qlNaQLc0dVl9c07zHaQ1Rn42i3V4J/llx8kRvkbzK9a9mzIwLTxfUP+UfJeLVNuNHRpvd2kMHzK9a9kTZwdR5EGpXeYvAhjG2nsQdwiIgIiICxqmGk9R9FksK1PM0t0kEeIhBzLX52QdRotuz6oIyO/f71UZ1IscQdRr8iENjI/fAqWNttbDlh4g/uQqnlLhgcM8iDlh3gYPkSunpkVGfux+i5jlfi/cYWpIkO5kcC4GD4hZn7K8/fWnr/fgtFTEjj4XVXWxznaef0C0/Z3P6RJ9PBbYTK21WjS/n+iivxlR+gjtv5aLfT2fGsDtt6rI1abd+bs/VBFbgi7pEn08NFMoYKNAtf28/AwDrN1893Uf0nFFSnVGN1cPX0UHFbcDbNaSeuwUyhsidyiYvZpNUtaJNrC+4bguXJncZ01jjKgYl1So6TwEAfvrWbdmOdrNuPkukfsCs2nmyOAAE2AItcnMZ8lrwuBpw41XgFokNLpkb9beSxc8ZdX21JbNqLEYMNbYg875KbsPDyXdyn4jH4VtmUzVgiDcDjp2QNN60U9rVGmWBlIT8IE6zYnfoEm7luQutaqexjdZtx3eJsjqrR0ed2THyXK18S57iXOJJO8zvV41xjgPBdOPK5b2xlJPSS+o/i1vdfzPyUapmOtR5/LzR5QvrGSYEk8GiSrrAcjcXV6OHeBxqcwf5QujDnDg2ndJ6yXFZjB9UeXovQcD7KK7vvazKY4MBcfOAugwHsuwjLv8AeVj/ADOgeDY9UHj7cMP+gvcuQmB91gKLYILml5nXnuLr9xCscDsOhR+6pU2dYaJ8dVOQEREBERAREQV218DmGdo5zfMbwqVo8CurVHtHB5HSOi7yPDvRYrcRtI4enUeAHZWzBMA8Fxu1+UoxmHqMq5KTmFrxEw5otABMlwJFt47Cuo5QMnDPBMGw7QXBcFjdl5afvHB2Ubw0keijSifVYOi0u6zbyH1WHvnnTm9ghZYqvlMNpknzv1aqVg9lYqqBlphk/it2a3VZQRgSbuPis2UqY1cO6/or6lyNDedia/dIAjhfXwlbmYzBYf7qnnI3x/8Ap30Q2qsHgnv+7ovPW7mjzV1Q5OPAmo9lJvUPm63koeJ5WVnWYG0x1CT4u+QVVXxDnmXuc49ZJ9fog6M4jCUrZnVj4j5NUepypItSpMYPH0gKgNQBWmz+TOKxEe7oPIPxEZW/3PgeCDRjttVntdmqOjKbAwNOAXNYMS4/lOvcvUcJ7Iaz2n31ZlORo0GoR3ktHhKv9keyHBUbv95WO/O6B4MA8yVzuO8pWpdR482kTAnXc0R+qutn8iMXWvTw1S/xPGQeNQjyXuWA2NQoCKVKnT/K0A95Fypq6MPGdlexKuXNOIrU6bZktZL3RwkgAHxXd4D2Z4KndzHVTxqOJ8mwF1aKTGT0ttqNg9m0qQinTYwfytDfQKSiKoIiICIiAiIgIiICIiAtdeiHNLToVsRBzeLwerXajTrG4rDHim2iXVIFNredO5XuOw2YSOkNOviF517TNqhtFlIOg1TmcP5W8f6o8Co1tVYjlTg6NsPQzH8RGUecuPkqfFcq8RU0IpjgwQfEyVq2ZyVxeI+6w7yD8Thkb/c6AfNdZsz2QVXXr1msH4aYzHxdAHgVUcFUeSZcS48SZPmtmEwr6py0qb6h4MaXHykhey7M9m2Cowfd+9cN9U5v8bN8l0tDDtY3KxrWtGgaAB4BEeNbP9muNqxmY2iDve4T/ayT4wup2b7IaTb16r6h4MAY35k+IXoCIKnZvJXC4f7qgxpHxEZnf3Ok+atkRAREQEREBERAREQEREBERAREQEREBERAREQFD/0ej7w1fdMNQxzy0F1uBOncpiIEIiICIiAiIgIiICIiAiIgIiICIiAiIgIiICIiAiIgIiICIiAiIgIiICIiAiIgIiICIiAiIgIiICIiAiIgIiICIiAiIg//2Q=="/>
          <p:cNvSpPr>
            <a:spLocks noChangeAspect="1" noChangeArrowheads="1"/>
          </p:cNvSpPr>
          <p:nvPr/>
        </p:nvSpPr>
        <p:spPr bwMode="auto">
          <a:xfrm>
            <a:off x="0" y="-693738"/>
            <a:ext cx="1447800" cy="1447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/>
          </a:p>
        </p:txBody>
      </p:sp>
      <p:pic>
        <p:nvPicPr>
          <p:cNvPr id="26632" name="Picture 9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72188" y="3929063"/>
            <a:ext cx="2286000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3" name="Picture 12" descr="http://t2.gstatic.com/images?q=tbn:ANd9GcRo2F2tV-eAfMJPscNETpI2DfW7PBBAQ3pyD-S4yYesVQnW7FzHxw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0750" y="1500188"/>
            <a:ext cx="2371725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0" y="0"/>
            <a:ext cx="79724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r>
              <a:rPr lang="tr-TR" sz="3600" dirty="0" smtClean="0">
                <a:solidFill>
                  <a:schemeClr val="bg1"/>
                </a:solidFill>
                <a:latin typeface="Futura Bk BT"/>
                <a:ea typeface="+mj-ea"/>
                <a:cs typeface="+mj-cs"/>
              </a:rPr>
              <a:t>Conclusion</a:t>
            </a:r>
            <a:endParaRPr lang="en-US" sz="3600" dirty="0">
              <a:solidFill>
                <a:schemeClr val="bg1"/>
              </a:solidFill>
              <a:latin typeface="Futura Bk BT"/>
              <a:ea typeface="+mj-ea"/>
              <a:cs typeface="+mj-cs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  <p:bldP spid="4" grpId="0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1500188" y="2786063"/>
            <a:ext cx="6218237" cy="8302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4800" b="1">
                <a:latin typeface="+mj-lt"/>
              </a:rPr>
              <a:t>Thank you for attention</a:t>
            </a:r>
          </a:p>
        </p:txBody>
      </p:sp>
      <p:sp>
        <p:nvSpPr>
          <p:cNvPr id="27651" name="2 Metin kutusu"/>
          <p:cNvSpPr txBox="1">
            <a:spLocks noChangeArrowheads="1"/>
          </p:cNvSpPr>
          <p:nvPr/>
        </p:nvSpPr>
        <p:spPr bwMode="auto">
          <a:xfrm>
            <a:off x="1428750" y="4826000"/>
            <a:ext cx="6500813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r-TR">
                <a:latin typeface="Futura Lt BT"/>
              </a:rPr>
              <a:t>TÜBİTAK Ulusal Metroloji Enstitüsü</a:t>
            </a:r>
          </a:p>
          <a:p>
            <a:pPr algn="ctr"/>
            <a:r>
              <a:rPr lang="tr-TR">
                <a:latin typeface="Futura Lt BT"/>
              </a:rPr>
              <a:t>TÜBİTAK Gebze Yerleşkesi, Dr. Zeki Acar Caddesi, </a:t>
            </a:r>
          </a:p>
          <a:p>
            <a:pPr algn="ctr"/>
            <a:r>
              <a:rPr lang="tr-TR">
                <a:latin typeface="Futura Lt BT"/>
              </a:rPr>
              <a:t>P.O. Box 54, 41470, Gebze – Kocaeli / TURKEY</a:t>
            </a:r>
          </a:p>
          <a:p>
            <a:pPr algn="ctr"/>
            <a:r>
              <a:rPr lang="tr-TR">
                <a:latin typeface="Futura Lt BT"/>
              </a:rPr>
              <a:t>Phone: +90 262 679 50 00	 Fax: +90 262 679 50 01</a:t>
            </a:r>
          </a:p>
          <a:p>
            <a:pPr algn="ctr"/>
            <a:r>
              <a:rPr lang="tr-TR">
                <a:latin typeface="Futura Lt BT"/>
                <a:hlinkClick r:id="rId2"/>
              </a:rPr>
              <a:t>www.ume.tubitak.gov.tr</a:t>
            </a:r>
            <a:endParaRPr lang="tr-TR">
              <a:latin typeface="Futura Lt BT"/>
            </a:endParaRPr>
          </a:p>
          <a:p>
            <a:pPr algn="ctr"/>
            <a:r>
              <a:rPr lang="tr-TR">
                <a:latin typeface="Futura Lt BT"/>
              </a:rPr>
              <a:t>E-mail: sinan.fank@tubitak.gov.tr</a:t>
            </a:r>
          </a:p>
          <a:p>
            <a:endParaRPr lang="tr-TR">
              <a:latin typeface="Futura Lt BT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1 Başlık"/>
          <p:cNvSpPr>
            <a:spLocks noGrp="1"/>
          </p:cNvSpPr>
          <p:nvPr>
            <p:ph type="title"/>
          </p:nvPr>
        </p:nvSpPr>
        <p:spPr>
          <a:xfrm>
            <a:off x="252413" y="0"/>
            <a:ext cx="7777162" cy="706438"/>
          </a:xfrm>
        </p:spPr>
        <p:txBody>
          <a:bodyPr/>
          <a:lstStyle/>
          <a:p>
            <a:r>
              <a:rPr lang="tr-TR" b="0" smtClean="0">
                <a:latin typeface="Futura Bk BT"/>
              </a:rPr>
              <a:t>Why Do We Need Metrology ?</a:t>
            </a:r>
            <a:endParaRPr lang="en-US" b="0" smtClean="0">
              <a:latin typeface="Futura Bk BT"/>
            </a:endParaRPr>
          </a:p>
        </p:txBody>
      </p:sp>
      <p:sp>
        <p:nvSpPr>
          <p:cNvPr id="5" name="5 Dikdörtgen"/>
          <p:cNvSpPr>
            <a:spLocks noChangeArrowheads="1"/>
          </p:cNvSpPr>
          <p:nvPr/>
        </p:nvSpPr>
        <p:spPr bwMode="auto">
          <a:xfrm>
            <a:off x="571500" y="1143000"/>
            <a:ext cx="8172450" cy="449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0850" indent="-368300">
              <a:spcBef>
                <a:spcPts val="1200"/>
              </a:spcBef>
              <a:buClr>
                <a:srgbClr val="FF0000"/>
              </a:buClr>
              <a:buFont typeface="Arial" pitchFamily="34" charset="0"/>
              <a:buChar char="•"/>
            </a:pPr>
            <a:r>
              <a:rPr lang="en-US" sz="2400"/>
              <a:t>For the economic growth, </a:t>
            </a:r>
          </a:p>
          <a:p>
            <a:pPr marL="450850" indent="-368300">
              <a:spcBef>
                <a:spcPts val="1200"/>
              </a:spcBef>
              <a:buClr>
                <a:srgbClr val="FF0000"/>
              </a:buClr>
              <a:buFont typeface="Arial" pitchFamily="34" charset="0"/>
              <a:buChar char="•"/>
            </a:pPr>
            <a:r>
              <a:rPr lang="en-US" sz="2400"/>
              <a:t>For the world class science and research,</a:t>
            </a:r>
          </a:p>
          <a:p>
            <a:pPr marL="450850" indent="-368300">
              <a:spcBef>
                <a:spcPts val="1200"/>
              </a:spcBef>
              <a:buClr>
                <a:srgbClr val="FF0000"/>
              </a:buClr>
              <a:buFont typeface="Arial" pitchFamily="34" charset="0"/>
              <a:buChar char="•"/>
            </a:pPr>
            <a:r>
              <a:rPr lang="en-US" sz="2400"/>
              <a:t>For the public health and decreased health cost</a:t>
            </a:r>
            <a:r>
              <a:rPr lang="tr-TR" sz="2400"/>
              <a:t>,</a:t>
            </a:r>
            <a:endParaRPr lang="en-US" sz="2400"/>
          </a:p>
          <a:p>
            <a:pPr marL="450850" indent="-368300">
              <a:spcBef>
                <a:spcPts val="1200"/>
              </a:spcBef>
              <a:buClr>
                <a:srgbClr val="FF0000"/>
              </a:buClr>
              <a:buFont typeface="Arial" pitchFamily="34" charset="0"/>
              <a:buChar char="•"/>
            </a:pPr>
            <a:r>
              <a:rPr lang="en-US" sz="2400"/>
              <a:t>For the technological development, </a:t>
            </a:r>
          </a:p>
          <a:p>
            <a:pPr marL="450850" indent="-368300">
              <a:spcBef>
                <a:spcPts val="1200"/>
              </a:spcBef>
              <a:buClr>
                <a:srgbClr val="FF0000"/>
              </a:buClr>
              <a:buFont typeface="Arial" pitchFamily="34" charset="0"/>
              <a:buChar char="•"/>
            </a:pPr>
            <a:r>
              <a:rPr lang="en-US" sz="2400"/>
              <a:t>For the high quality industrial products, </a:t>
            </a:r>
          </a:p>
          <a:p>
            <a:pPr marL="450850" indent="-368300">
              <a:spcBef>
                <a:spcPts val="1200"/>
              </a:spcBef>
              <a:buClr>
                <a:srgbClr val="FF0000"/>
              </a:buClr>
              <a:buFont typeface="Arial" pitchFamily="34" charset="0"/>
              <a:buChar char="•"/>
            </a:pPr>
            <a:r>
              <a:rPr lang="en-US" sz="2400"/>
              <a:t>For the innovation,</a:t>
            </a:r>
          </a:p>
          <a:p>
            <a:pPr marL="450850" indent="-368300">
              <a:spcBef>
                <a:spcPts val="1200"/>
              </a:spcBef>
              <a:buClr>
                <a:srgbClr val="FF0000"/>
              </a:buClr>
              <a:buFont typeface="Arial" pitchFamily="34" charset="0"/>
              <a:buChar char="•"/>
            </a:pPr>
            <a:r>
              <a:rPr lang="en-US" sz="2400"/>
              <a:t>For the efficient energy production, reduced energy consumption and waste</a:t>
            </a:r>
          </a:p>
          <a:p>
            <a:pPr marL="450850" indent="-368300">
              <a:spcBef>
                <a:spcPts val="1200"/>
              </a:spcBef>
              <a:buClr>
                <a:srgbClr val="FF0000"/>
              </a:buClr>
              <a:buFont typeface="Arial" pitchFamily="34" charset="0"/>
              <a:buChar char="•"/>
            </a:pPr>
            <a:r>
              <a:rPr lang="en-US" sz="2400"/>
              <a:t>For the clean environment</a:t>
            </a:r>
            <a:r>
              <a:rPr lang="tr-TR" sz="2400"/>
              <a:t>.</a:t>
            </a:r>
            <a:r>
              <a:rPr lang="en-US" sz="2400"/>
              <a:t>..</a:t>
            </a:r>
          </a:p>
        </p:txBody>
      </p:sp>
      <p:sp>
        <p:nvSpPr>
          <p:cNvPr id="4" name="3 Dikdörtgen"/>
          <p:cNvSpPr/>
          <p:nvPr/>
        </p:nvSpPr>
        <p:spPr>
          <a:xfrm>
            <a:off x="971600" y="5733256"/>
            <a:ext cx="8135560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</a:rPr>
              <a:t>For these reasons, </a:t>
            </a:r>
          </a:p>
          <a:p>
            <a:r>
              <a:rPr lang="en-US" sz="2800" dirty="0" smtClean="0">
                <a:solidFill>
                  <a:srgbClr val="C00000"/>
                </a:solidFill>
              </a:rPr>
              <a:t>each country should</a:t>
            </a:r>
            <a:r>
              <a:rPr lang="tr-TR" sz="2800" dirty="0" smtClean="0">
                <a:solidFill>
                  <a:srgbClr val="C00000"/>
                </a:solidFill>
              </a:rPr>
              <a:t> </a:t>
            </a:r>
            <a:r>
              <a:rPr lang="en-US" sz="2800" dirty="0" smtClean="0">
                <a:solidFill>
                  <a:srgbClr val="C00000"/>
                </a:solidFill>
              </a:rPr>
              <a:t>invest to the </a:t>
            </a:r>
            <a:r>
              <a:rPr lang="en-US" sz="4000" b="1" dirty="0" smtClean="0">
                <a:solidFill>
                  <a:srgbClr val="000099"/>
                </a:solidFill>
              </a:rPr>
              <a:t>metrology</a:t>
            </a:r>
            <a:r>
              <a:rPr lang="en-US" sz="3200" b="1" dirty="0" smtClean="0">
                <a:solidFill>
                  <a:srgbClr val="000099"/>
                </a:solidFill>
              </a:rPr>
              <a:t> </a:t>
            </a:r>
          </a:p>
          <a:p>
            <a:endParaRPr lang="en-US" sz="28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1 Başlık"/>
          <p:cNvSpPr>
            <a:spLocks noGrp="1"/>
          </p:cNvSpPr>
          <p:nvPr>
            <p:ph type="title"/>
          </p:nvPr>
        </p:nvSpPr>
        <p:spPr>
          <a:xfrm>
            <a:off x="252413" y="0"/>
            <a:ext cx="7777162" cy="706438"/>
          </a:xfrm>
        </p:spPr>
        <p:txBody>
          <a:bodyPr/>
          <a:lstStyle/>
          <a:p>
            <a:r>
              <a:rPr lang="tr-TR" b="0" smtClean="0">
                <a:latin typeface="Futura Bk BT"/>
              </a:rPr>
              <a:t>Benefits From Metrology</a:t>
            </a:r>
            <a:endParaRPr lang="en-US" b="0" smtClean="0">
              <a:latin typeface="Futura Bk BT"/>
            </a:endParaRPr>
          </a:p>
        </p:txBody>
      </p:sp>
      <p:sp>
        <p:nvSpPr>
          <p:cNvPr id="5" name="5 Dikdörtgen"/>
          <p:cNvSpPr>
            <a:spLocks noChangeArrowheads="1"/>
          </p:cNvSpPr>
          <p:nvPr/>
        </p:nvSpPr>
        <p:spPr bwMode="auto">
          <a:xfrm>
            <a:off x="571500" y="1020763"/>
            <a:ext cx="8172450" cy="569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0850" indent="-368300" eaLnBrk="0" hangingPunct="0">
              <a:spcBef>
                <a:spcPts val="1200"/>
              </a:spcBef>
              <a:buClr>
                <a:srgbClr val="FF0000"/>
              </a:buClr>
              <a:buFont typeface="Arial" pitchFamily="34" charset="0"/>
              <a:buChar char="•"/>
            </a:pPr>
            <a:r>
              <a:rPr lang="en-US" sz="2400"/>
              <a:t>Increase productivity ,</a:t>
            </a:r>
          </a:p>
          <a:p>
            <a:pPr marL="450850" indent="-368300" eaLnBrk="0" hangingPunct="0">
              <a:spcBef>
                <a:spcPts val="1200"/>
              </a:spcBef>
              <a:buClr>
                <a:srgbClr val="FF0000"/>
              </a:buClr>
              <a:buFont typeface="Arial" pitchFamily="34" charset="0"/>
              <a:buChar char="•"/>
            </a:pPr>
            <a:r>
              <a:rPr lang="en-US" sz="2400"/>
              <a:t>Increase R&amp;D efficiency, </a:t>
            </a:r>
          </a:p>
          <a:p>
            <a:pPr marL="450850" indent="-368300" eaLnBrk="0" hangingPunct="0">
              <a:spcBef>
                <a:spcPts val="1200"/>
              </a:spcBef>
              <a:buClr>
                <a:srgbClr val="FF0000"/>
              </a:buClr>
              <a:buFont typeface="Arial" pitchFamily="34" charset="0"/>
              <a:buChar char="•"/>
            </a:pPr>
            <a:r>
              <a:rPr lang="en-US" sz="2400"/>
              <a:t>Enable new markets, </a:t>
            </a:r>
          </a:p>
          <a:p>
            <a:pPr marL="450850" indent="-368300" eaLnBrk="0" hangingPunct="0">
              <a:spcBef>
                <a:spcPts val="1200"/>
              </a:spcBef>
              <a:buClr>
                <a:srgbClr val="FF0000"/>
              </a:buClr>
              <a:buFont typeface="Arial" pitchFamily="34" charset="0"/>
              <a:buChar char="•"/>
            </a:pPr>
            <a:r>
              <a:rPr lang="en-US" sz="2400"/>
              <a:t>Increase product quality (or durability), </a:t>
            </a:r>
          </a:p>
          <a:p>
            <a:pPr marL="450850" indent="-368300" eaLnBrk="0" hangingPunct="0">
              <a:spcBef>
                <a:spcPts val="1200"/>
              </a:spcBef>
              <a:buClr>
                <a:srgbClr val="FF0000"/>
              </a:buClr>
              <a:buFont typeface="Arial" pitchFamily="34" charset="0"/>
              <a:buChar char="•"/>
            </a:pPr>
            <a:r>
              <a:rPr lang="en-US" sz="2400"/>
              <a:t>Reduces energy cost,</a:t>
            </a:r>
          </a:p>
          <a:p>
            <a:pPr marL="450850" indent="-368300" eaLnBrk="0" hangingPunct="0">
              <a:spcBef>
                <a:spcPts val="1200"/>
              </a:spcBef>
              <a:buClr>
                <a:srgbClr val="FF0000"/>
              </a:buClr>
              <a:buFont typeface="Arial" pitchFamily="34" charset="0"/>
              <a:buChar char="•"/>
            </a:pPr>
            <a:r>
              <a:rPr lang="en-US" sz="2400"/>
              <a:t>Removes chaos,</a:t>
            </a:r>
          </a:p>
          <a:p>
            <a:pPr marL="450850" indent="-368300" eaLnBrk="0" hangingPunct="0">
              <a:spcBef>
                <a:spcPts val="1200"/>
              </a:spcBef>
              <a:buClr>
                <a:srgbClr val="FF0000"/>
              </a:buClr>
              <a:buFont typeface="Arial" pitchFamily="34" charset="0"/>
              <a:buChar char="•"/>
            </a:pPr>
            <a:r>
              <a:rPr lang="en-US" sz="2400"/>
              <a:t>Reduces waste, </a:t>
            </a:r>
          </a:p>
          <a:p>
            <a:pPr marL="450850" indent="-368300" eaLnBrk="0" hangingPunct="0">
              <a:spcBef>
                <a:spcPts val="1200"/>
              </a:spcBef>
              <a:buClr>
                <a:srgbClr val="FF0000"/>
              </a:buClr>
              <a:buFont typeface="Arial" pitchFamily="34" charset="0"/>
              <a:buChar char="•"/>
            </a:pPr>
            <a:r>
              <a:rPr lang="en-US" sz="2400"/>
              <a:t>Ensures open and fair markets,</a:t>
            </a:r>
          </a:p>
          <a:p>
            <a:pPr marL="450850" indent="-368300" eaLnBrk="0" hangingPunct="0">
              <a:spcBef>
                <a:spcPts val="1200"/>
              </a:spcBef>
              <a:buClr>
                <a:srgbClr val="FF0000"/>
              </a:buClr>
              <a:buFont typeface="Arial" pitchFamily="34" charset="0"/>
              <a:buChar char="•"/>
            </a:pPr>
            <a:r>
              <a:rPr lang="en-US" sz="2400"/>
              <a:t>Supports precision where required,</a:t>
            </a:r>
          </a:p>
          <a:p>
            <a:pPr marL="450850" indent="-368300" eaLnBrk="0" hangingPunct="0">
              <a:spcBef>
                <a:spcPts val="1200"/>
              </a:spcBef>
              <a:buClr>
                <a:srgbClr val="FF0000"/>
              </a:buClr>
              <a:buFont typeface="Arial" pitchFamily="34" charset="0"/>
              <a:buChar char="•"/>
            </a:pPr>
            <a:r>
              <a:rPr lang="en-US" sz="2400"/>
              <a:t>Cheaper / More efficient regulatory compliance,</a:t>
            </a:r>
          </a:p>
          <a:p>
            <a:pPr marL="450850" indent="-368300" eaLnBrk="0" hangingPunct="0">
              <a:spcBef>
                <a:spcPts val="1200"/>
              </a:spcBef>
              <a:buClr>
                <a:srgbClr val="FF0000"/>
              </a:buClr>
              <a:buFont typeface="Arial" pitchFamily="34" charset="0"/>
              <a:buChar char="•"/>
            </a:pPr>
            <a:r>
              <a:rPr lang="en-US" sz="2400"/>
              <a:t>Saves lives, money and time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1 Başlık"/>
          <p:cNvSpPr>
            <a:spLocks noGrp="1"/>
          </p:cNvSpPr>
          <p:nvPr>
            <p:ph type="title"/>
          </p:nvPr>
        </p:nvSpPr>
        <p:spPr>
          <a:xfrm>
            <a:off x="395288" y="0"/>
            <a:ext cx="7777162" cy="706438"/>
          </a:xfrm>
        </p:spPr>
        <p:txBody>
          <a:bodyPr>
            <a:normAutofit/>
          </a:bodyPr>
          <a:lstStyle/>
          <a:p>
            <a:r>
              <a:rPr lang="tr-TR" sz="2800" dirty="0" smtClean="0">
                <a:latin typeface="Futura Bk BT"/>
              </a:rPr>
              <a:t>Role of Metrology  Institutes on Economy </a:t>
            </a:r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000108"/>
            <a:ext cx="7215238" cy="542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85720" y="857232"/>
            <a:ext cx="8715404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tr-TR" sz="2800" b="1" dirty="0" smtClean="0"/>
              <a:t>Impact in the competitiveness</a:t>
            </a:r>
          </a:p>
          <a:p>
            <a:pPr>
              <a:spcBef>
                <a:spcPts val="600"/>
              </a:spcBef>
            </a:pPr>
            <a:endParaRPr lang="tr-TR" sz="800" b="1" dirty="0" smtClean="0"/>
          </a:p>
          <a:p>
            <a:pPr>
              <a:spcBef>
                <a:spcPts val="600"/>
              </a:spcBef>
            </a:pPr>
            <a:r>
              <a:rPr lang="en-US" sz="2800" b="1" dirty="0" smtClean="0">
                <a:solidFill>
                  <a:srgbClr val="7030A0"/>
                </a:solidFill>
              </a:rPr>
              <a:t>Metrology</a:t>
            </a:r>
            <a:r>
              <a:rPr lang="en-US" sz="2800" dirty="0" smtClean="0"/>
              <a:t> is a </a:t>
            </a:r>
            <a:r>
              <a:rPr lang="en-US" sz="2800" b="1" dirty="0" smtClean="0">
                <a:solidFill>
                  <a:srgbClr val="C00000"/>
                </a:solidFill>
              </a:rPr>
              <a:t>kind of seal stamped in the passport</a:t>
            </a:r>
            <a:r>
              <a:rPr lang="tr-TR" sz="2800" b="1" dirty="0" smtClean="0">
                <a:solidFill>
                  <a:srgbClr val="C00000"/>
                </a:solidFill>
              </a:rPr>
              <a:t> </a:t>
            </a:r>
            <a:r>
              <a:rPr lang="en-US" sz="2800" b="1" dirty="0" smtClean="0">
                <a:solidFill>
                  <a:srgbClr val="C00000"/>
                </a:solidFill>
              </a:rPr>
              <a:t>of products</a:t>
            </a:r>
            <a:r>
              <a:rPr lang="en-US" sz="2800" dirty="0" smtClean="0"/>
              <a:t> placed in the markets. </a:t>
            </a:r>
            <a:endParaRPr lang="tr-TR" sz="2800" dirty="0" smtClean="0"/>
          </a:p>
          <a:p>
            <a:pPr>
              <a:spcBef>
                <a:spcPts val="600"/>
              </a:spcBef>
            </a:pPr>
            <a:r>
              <a:rPr lang="en-US" sz="2800" dirty="0" smtClean="0"/>
              <a:t>Why?</a:t>
            </a:r>
            <a:endParaRPr lang="tr-TR" sz="2800" dirty="0" smtClean="0"/>
          </a:p>
          <a:p>
            <a:pPr>
              <a:spcBef>
                <a:spcPts val="600"/>
              </a:spcBef>
            </a:pPr>
            <a:r>
              <a:rPr lang="tr-TR" sz="2800" dirty="0" smtClean="0"/>
              <a:t>• Certification </a:t>
            </a:r>
            <a:r>
              <a:rPr lang="tr-TR" sz="2800" dirty="0" err="1" smtClean="0"/>
              <a:t>requires</a:t>
            </a:r>
            <a:r>
              <a:rPr lang="tr-TR" sz="2800" dirty="0" smtClean="0"/>
              <a:t> </a:t>
            </a:r>
            <a:r>
              <a:rPr lang="tr-TR" sz="2800" dirty="0" err="1" smtClean="0"/>
              <a:t>tests</a:t>
            </a:r>
            <a:r>
              <a:rPr lang="tr-TR" sz="2800" dirty="0" smtClean="0"/>
              <a:t>,</a:t>
            </a:r>
          </a:p>
          <a:p>
            <a:pPr>
              <a:spcBef>
                <a:spcPts val="600"/>
              </a:spcBef>
            </a:pPr>
            <a:r>
              <a:rPr lang="en-US" sz="2800" dirty="0" smtClean="0"/>
              <a:t>• Tests must be performed with calibrated</a:t>
            </a:r>
            <a:r>
              <a:rPr lang="tr-TR" sz="2800" dirty="0" smtClean="0"/>
              <a:t> </a:t>
            </a:r>
            <a:r>
              <a:rPr lang="tr-TR" sz="2800" dirty="0" err="1" smtClean="0"/>
              <a:t>equipment</a:t>
            </a:r>
            <a:r>
              <a:rPr lang="tr-TR" sz="2800" dirty="0" smtClean="0"/>
              <a:t>,</a:t>
            </a:r>
          </a:p>
          <a:p>
            <a:pPr>
              <a:spcBef>
                <a:spcPts val="600"/>
              </a:spcBef>
            </a:pPr>
            <a:r>
              <a:rPr lang="en-US" sz="2800" dirty="0" smtClean="0"/>
              <a:t>• Calibration must be performed by accredited</a:t>
            </a:r>
            <a:r>
              <a:rPr lang="tr-TR" sz="2800" dirty="0" smtClean="0"/>
              <a:t> </a:t>
            </a:r>
            <a:r>
              <a:rPr lang="en-US" sz="2800" dirty="0" smtClean="0"/>
              <a:t>laboratories with traceability to the SI</a:t>
            </a:r>
          </a:p>
          <a:p>
            <a:pPr>
              <a:spcBef>
                <a:spcPts val="600"/>
              </a:spcBef>
            </a:pPr>
            <a:r>
              <a:rPr lang="tr-TR" sz="2800" b="1" dirty="0" err="1" smtClean="0"/>
              <a:t>Conclusion</a:t>
            </a:r>
            <a:r>
              <a:rPr lang="tr-TR" sz="2800" b="1" dirty="0" smtClean="0"/>
              <a:t>:</a:t>
            </a:r>
          </a:p>
          <a:p>
            <a:pPr>
              <a:spcBef>
                <a:spcPts val="600"/>
              </a:spcBef>
            </a:pPr>
            <a:r>
              <a:rPr lang="en-US" sz="2800" dirty="0" smtClean="0"/>
              <a:t>MEASUREMENTS IN COMPANIES MUST BE TRACEABLE TO THE</a:t>
            </a:r>
            <a:r>
              <a:rPr lang="tr-TR" sz="2800" dirty="0" smtClean="0"/>
              <a:t> NATIONAL STANDARDS AT </a:t>
            </a:r>
            <a:r>
              <a:rPr lang="tr-TR" sz="2800" dirty="0" err="1" smtClean="0"/>
              <a:t>NMIs</a:t>
            </a:r>
            <a:endParaRPr lang="tr-TR" sz="2800" dirty="0"/>
          </a:p>
        </p:txBody>
      </p:sp>
      <p:sp>
        <p:nvSpPr>
          <p:cNvPr id="3" name="1 Başlık"/>
          <p:cNvSpPr txBox="1">
            <a:spLocks/>
          </p:cNvSpPr>
          <p:nvPr/>
        </p:nvSpPr>
        <p:spPr>
          <a:xfrm>
            <a:off x="214282" y="141514"/>
            <a:ext cx="7776864" cy="511629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  <a:t>METROLOGY IMPACT in ECONOMY </a:t>
            </a:r>
            <a:endParaRPr kumimoji="0" lang="tr-TR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Black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000240"/>
            <a:ext cx="8458200" cy="443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ctangle 2"/>
          <p:cNvSpPr/>
          <p:nvPr/>
        </p:nvSpPr>
        <p:spPr>
          <a:xfrm>
            <a:off x="285721" y="928670"/>
            <a:ext cx="857256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 smtClean="0">
                <a:solidFill>
                  <a:srgbClr val="000099"/>
                </a:solidFill>
              </a:rPr>
              <a:t>A gas pump in the high way station should be traceable to the </a:t>
            </a:r>
            <a:r>
              <a:rPr lang="tr-TR" sz="2800" b="1" u="sng" dirty="0" smtClean="0">
                <a:solidFill>
                  <a:srgbClr val="000099"/>
                </a:solidFill>
              </a:rPr>
              <a:t>prototype of kilogram </a:t>
            </a:r>
            <a:r>
              <a:rPr lang="tr-TR" sz="2800" b="1" dirty="0" smtClean="0">
                <a:solidFill>
                  <a:srgbClr val="000099"/>
                </a:solidFill>
              </a:rPr>
              <a:t>in BIPM. </a:t>
            </a:r>
            <a:endParaRPr lang="tr-TR" sz="2800" dirty="0"/>
          </a:p>
        </p:txBody>
      </p:sp>
      <p:sp>
        <p:nvSpPr>
          <p:cNvPr id="6" name="1 Başlık"/>
          <p:cNvSpPr>
            <a:spLocks noGrp="1"/>
          </p:cNvSpPr>
          <p:nvPr>
            <p:ph type="title"/>
          </p:nvPr>
        </p:nvSpPr>
        <p:spPr>
          <a:xfrm>
            <a:off x="179512" y="0"/>
            <a:ext cx="7992938" cy="706438"/>
          </a:xfrm>
        </p:spPr>
        <p:txBody>
          <a:bodyPr>
            <a:normAutofit/>
          </a:bodyPr>
          <a:lstStyle/>
          <a:p>
            <a:r>
              <a:rPr lang="tr-TR" sz="2800" dirty="0" smtClean="0">
                <a:latin typeface="Arial Black" pitchFamily="34" charset="0"/>
              </a:rPr>
              <a:t>TRACEABILTY TO PRIMARY STANDARD</a:t>
            </a: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450013"/>
            <a:ext cx="7239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43775" y="2357438"/>
            <a:ext cx="1800225" cy="210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1863" y="908050"/>
            <a:ext cx="1728787" cy="129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34200" y="5013325"/>
            <a:ext cx="2209800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11" descr="https://encrypted-tbn0.gstatic.com/images?q=tbn:ANd9GcR8W4F4Lq2B7U3-SZcfbLVyB1KRQZdaGHShrLDPgaBUf90L8IU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850" y="5032375"/>
            <a:ext cx="2016125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7" name="Picture 13" descr="https://encrypted-tbn3.gstatic.com/images?q=tbn:ANd9GcRgr7-TVWdadC5zNmHUNUc17JgJekIaN8q89d3KyrAaDo98vCCE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79938" y="4841875"/>
            <a:ext cx="1614487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8" name="Picture 15" descr="https://encrypted-tbn1.gstatic.com/images?q=tbn:ANd9GcQyueSNii6Nt_soTPCOYkeG1l2ggXRJu-ukQWhG2UoMgx7TD80t8A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73088" y="908050"/>
            <a:ext cx="1571625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9" name="Picture 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31788" y="2862263"/>
            <a:ext cx="167322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0" name="Picture 8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132138" y="908050"/>
            <a:ext cx="1871662" cy="166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1" name="13 Dikdörtgen"/>
          <p:cNvSpPr>
            <a:spLocks noChangeArrowheads="1"/>
          </p:cNvSpPr>
          <p:nvPr/>
        </p:nvSpPr>
        <p:spPr bwMode="auto">
          <a:xfrm>
            <a:off x="2357438" y="2571750"/>
            <a:ext cx="5761037" cy="369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b="1">
                <a:solidFill>
                  <a:srgbClr val="FF0000"/>
                </a:solidFill>
              </a:rPr>
              <a:t>Daily </a:t>
            </a:r>
            <a:r>
              <a:rPr lang="tr-TR" sz="3200" b="1">
                <a:solidFill>
                  <a:srgbClr val="FF0000"/>
                </a:solidFill>
              </a:rPr>
              <a:t>M</a:t>
            </a:r>
            <a:r>
              <a:rPr lang="en-US" sz="3200" b="1">
                <a:solidFill>
                  <a:srgbClr val="FF0000"/>
                </a:solidFill>
              </a:rPr>
              <a:t>easure</a:t>
            </a:r>
            <a:r>
              <a:rPr lang="tr-TR" sz="3200" b="1">
                <a:solidFill>
                  <a:srgbClr val="FF0000"/>
                </a:solidFill>
              </a:rPr>
              <a:t>ments</a:t>
            </a:r>
            <a:r>
              <a:rPr lang="en-US" sz="3200" b="1">
                <a:solidFill>
                  <a:srgbClr val="FF0000"/>
                </a:solidFill>
              </a:rPr>
              <a:t> </a:t>
            </a:r>
          </a:p>
          <a:p>
            <a:endParaRPr lang="en-US" sz="1000"/>
          </a:p>
          <a:p>
            <a:pPr>
              <a:buClr>
                <a:srgbClr val="FF0000"/>
              </a:buClr>
              <a:buFont typeface="Arial" pitchFamily="34" charset="0"/>
              <a:buChar char="•"/>
            </a:pPr>
            <a:r>
              <a:rPr lang="tr-TR" sz="3200" b="1"/>
              <a:t> 	</a:t>
            </a:r>
            <a:r>
              <a:rPr lang="en-US" sz="3200" b="1"/>
              <a:t>Natural gas</a:t>
            </a:r>
          </a:p>
          <a:p>
            <a:pPr>
              <a:buClr>
                <a:srgbClr val="FF0000"/>
              </a:buClr>
              <a:buFont typeface="Arial" pitchFamily="34" charset="0"/>
              <a:buChar char="•"/>
            </a:pPr>
            <a:r>
              <a:rPr lang="tr-TR" sz="3200" b="1"/>
              <a:t> 	</a:t>
            </a:r>
            <a:r>
              <a:rPr lang="en-US" sz="3200" b="1"/>
              <a:t>Electricity</a:t>
            </a:r>
          </a:p>
          <a:p>
            <a:pPr>
              <a:buClr>
                <a:srgbClr val="FF0000"/>
              </a:buClr>
              <a:buFont typeface="Arial" pitchFamily="34" charset="0"/>
              <a:buChar char="•"/>
            </a:pPr>
            <a:r>
              <a:rPr lang="tr-TR" sz="3200" b="1"/>
              <a:t> 	</a:t>
            </a:r>
            <a:r>
              <a:rPr lang="en-US" sz="3200" b="1"/>
              <a:t>Fuel</a:t>
            </a:r>
          </a:p>
          <a:p>
            <a:pPr>
              <a:buClr>
                <a:srgbClr val="FF0000"/>
              </a:buClr>
              <a:buFont typeface="Arial" pitchFamily="34" charset="0"/>
              <a:buChar char="•"/>
            </a:pPr>
            <a:r>
              <a:rPr lang="tr-TR" sz="3200" b="1"/>
              <a:t> 	</a:t>
            </a:r>
            <a:r>
              <a:rPr lang="en-US" sz="3200" b="1"/>
              <a:t>Water </a:t>
            </a:r>
          </a:p>
          <a:p>
            <a:pPr>
              <a:buClr>
                <a:srgbClr val="FF0000"/>
              </a:buClr>
              <a:buFont typeface="Arial" pitchFamily="34" charset="0"/>
              <a:buChar char="•"/>
            </a:pPr>
            <a:r>
              <a:rPr lang="tr-TR" sz="3200" b="1"/>
              <a:t> 	</a:t>
            </a:r>
            <a:r>
              <a:rPr lang="en-US" sz="3200" b="1"/>
              <a:t>Foods</a:t>
            </a:r>
          </a:p>
          <a:p>
            <a:r>
              <a:rPr lang="en-US" sz="3200"/>
              <a:t>……</a:t>
            </a:r>
          </a:p>
        </p:txBody>
      </p:sp>
      <p:sp>
        <p:nvSpPr>
          <p:cNvPr id="10252" name="1 Başlık"/>
          <p:cNvSpPr>
            <a:spLocks noGrp="1"/>
          </p:cNvSpPr>
          <p:nvPr>
            <p:ph type="title"/>
          </p:nvPr>
        </p:nvSpPr>
        <p:spPr>
          <a:xfrm>
            <a:off x="252413" y="0"/>
            <a:ext cx="7777162" cy="706438"/>
          </a:xfrm>
        </p:spPr>
        <p:txBody>
          <a:bodyPr/>
          <a:lstStyle/>
          <a:p>
            <a:r>
              <a:rPr lang="tr-TR" b="0" smtClean="0">
                <a:latin typeface="Futura Bk BT"/>
              </a:rPr>
              <a:t>Metrology in Daily Life</a:t>
            </a:r>
            <a:endParaRPr lang="en-US" b="0" smtClean="0">
              <a:latin typeface="Futura Bk BT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Ulusal Yenilik Sistemimizin Geleceği_2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a:spPr>
      <a:bodyPr spcFirstLastPara="0" vert="horz" wrap="square" lIns="216354" tIns="189034" rIns="216354" bIns="189034" numCol="1" spcCol="1270" anchor="ctr" anchorCtr="0">
        <a:noAutofit/>
      </a:bodyPr>
      <a:lstStyle>
        <a:defPPr algn="ctr" defTabSz="711200">
          <a:lnSpc>
            <a:spcPct val="90000"/>
          </a:lnSpc>
          <a:spcBef>
            <a:spcPct val="0"/>
          </a:spcBef>
          <a:spcAft>
            <a:spcPct val="35000"/>
          </a:spcAft>
          <a:defRPr b="1" u="none" kern="1200" dirty="0" smtClean="0">
            <a:latin typeface="Futura Bk BT" pitchFamily="34" charset="0"/>
          </a:defRPr>
        </a:defPPr>
      </a:lstStyle>
      <a:style>
        <a:lnRef idx="0">
          <a:schemeClr val="lt1">
            <a:hueOff val="0"/>
            <a:satOff val="0"/>
            <a:lumOff val="0"/>
            <a:alphaOff val="0"/>
          </a:schemeClr>
        </a:lnRef>
        <a:fillRef idx="1">
          <a:schemeClr val="accent3">
            <a:hueOff val="0"/>
            <a:satOff val="0"/>
            <a:lumOff val="0"/>
            <a:alphaOff val="0"/>
          </a:schemeClr>
        </a:fillRef>
        <a:effectRef idx="2">
          <a:schemeClr val="accent3">
            <a:hueOff val="0"/>
            <a:satOff val="0"/>
            <a:lumOff val="0"/>
            <a:alphaOff val="0"/>
          </a:schemeClr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dirty="0">
            <a:latin typeface="Futura Lt BT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3139</TotalTime>
  <Words>1472</Words>
  <Application>Microsoft Office PowerPoint</Application>
  <PresentationFormat>Ekran Gösterisi (4:3)</PresentationFormat>
  <Paragraphs>252</Paragraphs>
  <Slides>31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31</vt:i4>
      </vt:variant>
    </vt:vector>
  </HeadingPairs>
  <TitlesOfParts>
    <vt:vector size="32" baseType="lpstr">
      <vt:lpstr>Ulusal Yenilik Sistemimizin Geleceği_2</vt:lpstr>
      <vt:lpstr>          </vt:lpstr>
      <vt:lpstr>Contents</vt:lpstr>
      <vt:lpstr>Slayt 3</vt:lpstr>
      <vt:lpstr>Why Do We Need Metrology ?</vt:lpstr>
      <vt:lpstr>Benefits From Metrology</vt:lpstr>
      <vt:lpstr>Role of Metrology  Institutes on Economy </vt:lpstr>
      <vt:lpstr>Slayt 7</vt:lpstr>
      <vt:lpstr>TRACEABILTY TO PRIMARY STANDARD</vt:lpstr>
      <vt:lpstr>Metrology in Daily Life</vt:lpstr>
      <vt:lpstr>Metrology Impact to Economy</vt:lpstr>
      <vt:lpstr>Metrology Impact to Economy</vt:lpstr>
      <vt:lpstr>Metrology Impact to Economy</vt:lpstr>
      <vt:lpstr>Metrology Impact to Economy</vt:lpstr>
      <vt:lpstr>Metrology Impact to Economy</vt:lpstr>
      <vt:lpstr>Metrology Impact to Economy</vt:lpstr>
      <vt:lpstr>Slayt 16</vt:lpstr>
      <vt:lpstr>Metrology Impact to Economy</vt:lpstr>
      <vt:lpstr>Metrology Impact to Economy</vt:lpstr>
      <vt:lpstr>Metrology Impact to Quality of Life</vt:lpstr>
      <vt:lpstr>Slayt 20</vt:lpstr>
      <vt:lpstr>Metrology Impact to Quality of Life</vt:lpstr>
      <vt:lpstr>Metrology Impact to Quality of Life</vt:lpstr>
      <vt:lpstr>Metrology Impact to Quality of Life</vt:lpstr>
      <vt:lpstr>Metrology Impact in Space Science</vt:lpstr>
      <vt:lpstr>Metrology Impact on Precise Manufacturing</vt:lpstr>
      <vt:lpstr>NECESSITY OF  METROLOGY INSTITUTES</vt:lpstr>
      <vt:lpstr>NECESSITY OF  METROLOGY INSTITUTES</vt:lpstr>
      <vt:lpstr>Slayt 28</vt:lpstr>
      <vt:lpstr>Slayt 29</vt:lpstr>
      <vt:lpstr>Slayt 30</vt:lpstr>
      <vt:lpstr>Slayt 31</vt:lpstr>
    </vt:vector>
  </TitlesOfParts>
  <Company>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McKinsey Mind Designing the Analysis</dc:title>
  <dc:creator>nihan.tiltak</dc:creator>
  <cp:lastModifiedBy>enversa</cp:lastModifiedBy>
  <cp:revision>326</cp:revision>
  <dcterms:created xsi:type="dcterms:W3CDTF">2012-02-08T13:48:39Z</dcterms:created>
  <dcterms:modified xsi:type="dcterms:W3CDTF">2013-05-08T12:00:01Z</dcterms:modified>
</cp:coreProperties>
</file>