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071" r:id="rId2"/>
    <p:sldMasterId id="2147484055" r:id="rId3"/>
  </p:sldMasterIdLst>
  <p:notesMasterIdLst>
    <p:notesMasterId r:id="rId29"/>
  </p:notesMasterIdLst>
  <p:handoutMasterIdLst>
    <p:handoutMasterId r:id="rId30"/>
  </p:handoutMasterIdLst>
  <p:sldIdLst>
    <p:sldId id="276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64" r:id="rId18"/>
    <p:sldId id="565" r:id="rId19"/>
    <p:sldId id="566" r:id="rId20"/>
    <p:sldId id="567" r:id="rId21"/>
    <p:sldId id="568" r:id="rId22"/>
    <p:sldId id="569" r:id="rId23"/>
    <p:sldId id="570" r:id="rId24"/>
    <p:sldId id="571" r:id="rId25"/>
    <p:sldId id="573" r:id="rId26"/>
    <p:sldId id="579" r:id="rId27"/>
    <p:sldId id="539" r:id="rId28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60000"/>
    <a:srgbClr val="808080"/>
    <a:srgbClr val="CC0000"/>
    <a:srgbClr val="FF6699"/>
    <a:srgbClr val="FFCCFF"/>
    <a:srgbClr val="FF0066"/>
    <a:srgbClr val="FFEBEB"/>
    <a:srgbClr val="F0EC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Açık Stil 3 - Vurgu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Açık Stil 2 - Vurgu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Açık Stil 2 - Vurgu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5BE263C-DBD7-4A20-BB59-AAB30ACAA65A}" styleName="Orta Stil 3 - Vurgu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882" autoAdjust="0"/>
    <p:restoredTop sz="94660"/>
  </p:normalViewPr>
  <p:slideViewPr>
    <p:cSldViewPr>
      <p:cViewPr>
        <p:scale>
          <a:sx n="60" d="100"/>
          <a:sy n="60" d="100"/>
        </p:scale>
        <p:origin x="-1608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notesViewPr>
    <p:cSldViewPr>
      <p:cViewPr varScale="1">
        <p:scale>
          <a:sx n="71" d="100"/>
          <a:sy n="71" d="100"/>
        </p:scale>
        <p:origin x="-2172" y="-96"/>
      </p:cViewPr>
      <p:guideLst>
        <p:guide orient="horz" pos="3223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4021615" y="1"/>
            <a:ext cx="3076098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D6DA4-F07D-4036-89FC-F5E78ED1C018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1" y="9721851"/>
            <a:ext cx="3076099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4021615" y="9721851"/>
            <a:ext cx="3076098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13987-5BA5-4A2B-84BA-59B6484687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615" y="1"/>
            <a:ext cx="3076098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DA03B84-3348-4254-A48B-144A2D467E5A}" type="datetimeFigureOut">
              <a:rPr lang="tr-TR"/>
              <a:pPr>
                <a:defRPr/>
              </a:pPr>
              <a:t>08.05.2013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10723" y="4860925"/>
            <a:ext cx="5679440" cy="4605338"/>
          </a:xfrm>
          <a:prstGeom prst="rect">
            <a:avLst/>
          </a:prstGeom>
        </p:spPr>
        <p:txBody>
          <a:bodyPr vert="horz" lIns="99066" tIns="49533" rIns="99066" bIns="49533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1" y="9721851"/>
            <a:ext cx="3076099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615" y="9721851"/>
            <a:ext cx="3076098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0CFA9F4-E842-4EE8-A49F-D9495B9C15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33082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D62A414-C078-44F0-A5A1-46FF07CBDA8E}" type="slidenum">
              <a:rPr lang="tr-TR" altLang="tr-TR" smtClean="0">
                <a:latin typeface="Times"/>
              </a:rPr>
              <a:pPr>
                <a:defRPr/>
              </a:pPr>
              <a:t>7</a:t>
            </a:fld>
            <a:endParaRPr lang="tr-TR" altLang="tr-TR" smtClean="0">
              <a:latin typeface="Times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850424-E449-42AC-B9A0-54EA39821817}" type="slidenum">
              <a:rPr lang="tr-TR" altLang="tr-TR" smtClean="0">
                <a:latin typeface="Times"/>
              </a:rPr>
              <a:pPr>
                <a:defRPr/>
              </a:pPr>
              <a:t>19</a:t>
            </a:fld>
            <a:endParaRPr lang="tr-TR" altLang="tr-TR" smtClean="0">
              <a:latin typeface="Times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4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03/02/10</a:t>
            </a:r>
          </a:p>
        </p:txBody>
      </p:sp>
      <p:sp>
        <p:nvSpPr>
          <p:cNvPr id="105475" name="Rectangle 8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6CA68E-99A5-481A-A158-9280293E77E0}" type="slidenum">
              <a:rPr lang="en-GB" smtClean="0"/>
              <a:pPr>
                <a:defRPr/>
              </a:pPr>
              <a:t>22</a:t>
            </a:fld>
            <a:endParaRPr lang="en-GB" smtClean="0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3775" y="768350"/>
            <a:ext cx="5106988" cy="3830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6574" y="4859666"/>
            <a:ext cx="5199580" cy="460202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D85F2C-2FD3-4D1D-8C18-CB4EAA5A029B}" type="slidenum">
              <a:rPr lang="tr-TR" altLang="tr-TR" smtClean="0"/>
              <a:pPr>
                <a:defRPr/>
              </a:pPr>
              <a:t>25</a:t>
            </a:fld>
            <a:endParaRPr lang="tr-TR" altLang="tr-TR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BAAEBC-14F8-4841-B8C1-613CED1FA21B}" type="slidenum">
              <a:rPr lang="tr-TR" altLang="tr-TR" smtClean="0"/>
              <a:pPr>
                <a:defRPr/>
              </a:pPr>
              <a:t>11</a:t>
            </a:fld>
            <a:endParaRPr lang="tr-TR" alt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441CDD-F7D2-4C37-A029-D3C6ECC173DC}" type="slidenum">
              <a:rPr lang="tr-TR" altLang="tr-TR" smtClean="0">
                <a:latin typeface="Times"/>
              </a:rPr>
              <a:pPr>
                <a:defRPr/>
              </a:pPr>
              <a:t>12</a:t>
            </a:fld>
            <a:endParaRPr lang="tr-TR" altLang="tr-TR" smtClean="0">
              <a:latin typeface="Times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0010C6-0677-40D1-926B-D5EB97550B92}" type="slidenum">
              <a:rPr lang="tr-TR" altLang="tr-TR" smtClean="0">
                <a:latin typeface="Times"/>
              </a:rPr>
              <a:pPr>
                <a:defRPr/>
              </a:pPr>
              <a:t>13</a:t>
            </a:fld>
            <a:endParaRPr lang="tr-TR" altLang="tr-TR" smtClean="0">
              <a:latin typeface="Times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BCF146-9CBD-4705-9692-0784AF6B6C3B}" type="slidenum">
              <a:rPr lang="tr-TR" altLang="tr-TR" smtClean="0">
                <a:latin typeface="Times"/>
              </a:rPr>
              <a:pPr>
                <a:defRPr/>
              </a:pPr>
              <a:t>14</a:t>
            </a:fld>
            <a:endParaRPr lang="tr-TR" altLang="tr-TR" smtClean="0">
              <a:latin typeface="Times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FD2673-08B5-4234-BDC4-5E18AF15A207}" type="slidenum">
              <a:rPr lang="tr-TR" altLang="tr-TR" smtClean="0">
                <a:latin typeface="Times"/>
              </a:rPr>
              <a:pPr>
                <a:defRPr/>
              </a:pPr>
              <a:t>15</a:t>
            </a:fld>
            <a:endParaRPr lang="tr-TR" altLang="tr-TR" smtClean="0">
              <a:latin typeface="Times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6512" cy="3838575"/>
          </a:xfrm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>
              <a:latin typeface="Gulim" charset="-127"/>
              <a:ea typeface="Gulim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578749-355A-42FD-8047-A2A9516FAE2B}" type="slidenum">
              <a:rPr lang="tr-TR" altLang="tr-TR" smtClean="0">
                <a:latin typeface="Times"/>
              </a:rPr>
              <a:pPr>
                <a:defRPr/>
              </a:pPr>
              <a:t>17</a:t>
            </a:fld>
            <a:endParaRPr lang="tr-TR" altLang="tr-TR" smtClean="0">
              <a:latin typeface="Times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EB334B-A743-4E85-B153-2A2C97FF1EF1}" type="slidenum">
              <a:rPr lang="tr-TR" altLang="tr-TR" smtClean="0">
                <a:latin typeface="Times"/>
              </a:rPr>
              <a:pPr>
                <a:defRPr/>
              </a:pPr>
              <a:t>18</a:t>
            </a:fld>
            <a:endParaRPr lang="tr-TR" altLang="tr-TR" smtClean="0">
              <a:latin typeface="Times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12700" y="6594475"/>
            <a:ext cx="381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01F0F4-9117-4825-A516-EC32450B3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650" y="0"/>
            <a:ext cx="8229600" cy="7191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755650" y="906463"/>
            <a:ext cx="8229600" cy="5330825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1314F-F14A-453A-9FEB-BA8FBAFD905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EEA503-5718-429F-96FD-7904482015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1432DD-FC3D-48C8-9E25-A74F67DD548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18A93-1A6B-466E-8131-CFF0638D5B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Başlık, Metin Üzerind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7656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3"/>
          </p:nvPr>
        </p:nvSpPr>
        <p:spPr>
          <a:xfrm>
            <a:off x="612775" y="3938588"/>
            <a:ext cx="81534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A466-0F43-42D3-BC11-7B15028AF9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214282" y="0"/>
            <a:ext cx="795816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4BE83F5C-58FC-42E8-B1E7-11A6F9D4B6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5129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87400"/>
            <a:chOff x="-52904" y="96988"/>
            <a:chExt cx="971600" cy="819073"/>
          </a:xfrm>
        </p:grpSpPr>
        <p:pic>
          <p:nvPicPr>
            <p:cNvPr id="5132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14 Metin kutusu"/>
            <p:cNvSpPr txBox="1">
              <a:spLocks noChangeArrowheads="1"/>
            </p:cNvSpPr>
            <p:nvPr userDrawn="1"/>
          </p:nvSpPr>
          <p:spPr bwMode="auto">
            <a:xfrm>
              <a:off x="-52904" y="739366"/>
              <a:ext cx="971600" cy="1766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tr-TR" sz="1100" b="1" dirty="0" smtClean="0">
                  <a:solidFill>
                    <a:srgbClr val="000000"/>
                  </a:solidFill>
                </a:rPr>
                <a:t>TÜBİTAK</a:t>
              </a:r>
              <a:endParaRPr lang="en-US" sz="1100" b="1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68" r:id="rId2"/>
    <p:sldLayoutId id="2147484067" r:id="rId3"/>
    <p:sldLayoutId id="2147484050" r:id="rId4"/>
    <p:sldLayoutId id="2147484045" r:id="rId5"/>
    <p:sldLayoutId id="2147484069" r:id="rId6"/>
    <p:sldLayoutId id="2147484070" r:id="rId7"/>
    <p:sldLayoutId id="2147484046" r:id="rId8"/>
    <p:sldLayoutId id="2147484047" r:id="rId9"/>
    <p:sldLayoutId id="2147484048" r:id="rId10"/>
    <p:sldLayoutId id="2147484088" r:id="rId11"/>
    <p:sldLayoutId id="214748408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2C56A212-6F43-479D-AD9F-E0C87DF797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pic>
        <p:nvPicPr>
          <p:cNvPr id="14" name="Picture 13" descr="taeklogo_yazili_saydam.pn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8363300" y="24290"/>
            <a:ext cx="733200" cy="682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jpeg"/><Relationship Id="rId5" Type="http://schemas.openxmlformats.org/officeDocument/2006/relationships/hyperlink" Target="http://images.google.se/imgres?imgurl=http://www.iranianpistachios.org/images/blue1.jpg&amp;imgrefurl=http://www.iranianpistachios.org/italian/passion/history.htm&amp;h=405&amp;w=320&amp;sz=21&amp;tbnid=GCCLmhpjxwkJ:&amp;tbnh=121&amp;tbnw=95&amp;hl=sv&amp;start=3&amp;prev=/images?q=pistachio+nut&amp;svnum=10&amp;hl=sv&amp;lr=&amp;sa=G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ctrTitle"/>
          </p:nvPr>
        </p:nvSpPr>
        <p:spPr>
          <a:xfrm>
            <a:off x="214282" y="2000240"/>
            <a:ext cx="8715375" cy="1184275"/>
          </a:xfrm>
        </p:spPr>
        <p:txBody>
          <a:bodyPr>
            <a:noAutofit/>
          </a:bodyPr>
          <a:lstStyle/>
          <a:p>
            <a:pPr marL="0" lvl="2" algn="ctr">
              <a:spcBef>
                <a:spcPts val="0"/>
              </a:spcBef>
            </a:pPr>
            <a:r>
              <a:rPr lang="en-US" dirty="0" smtClean="0">
                <a:solidFill>
                  <a:srgbClr val="C00000"/>
                </a:solidFill>
              </a:rPr>
              <a:t>Role of NMIs in National Quality Infrastructure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267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Enver SADIKOĞLU</a:t>
            </a:r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7625" y="23813"/>
            <a:ext cx="7972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dirty="0">
                <a:solidFill>
                  <a:schemeClr val="bg1"/>
                </a:solidFill>
                <a:latin typeface="Futura Bk BT"/>
              </a:rPr>
              <a:t>Minimum Requirements for QI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00034" y="1155700"/>
            <a:ext cx="8143904" cy="4919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b="1" kern="0" dirty="0">
                <a:solidFill>
                  <a:srgbClr val="CC0000"/>
                </a:solidFill>
                <a:latin typeface="Futura Bk BT"/>
                <a:ea typeface="+mj-ea"/>
              </a:rPr>
              <a:t>National Quality Infrastructure requires at least:</a:t>
            </a:r>
          </a:p>
          <a:p>
            <a:pPr>
              <a:lnSpc>
                <a:spcPct val="110000"/>
              </a:lnSpc>
              <a:defRPr/>
            </a:pPr>
            <a:endParaRPr lang="en-US" sz="2000" kern="0" dirty="0">
              <a:solidFill>
                <a:srgbClr val="CC0000"/>
              </a:solidFill>
              <a:latin typeface="Futura Bk BT"/>
              <a:ea typeface="+mj-ea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30000"/>
              <a:buFont typeface="Arial" pitchFamily="34" charset="0"/>
              <a:buChar char="•"/>
              <a:defRPr/>
            </a:pPr>
            <a:r>
              <a:rPr lang="en-US" sz="2000" dirty="0">
                <a:latin typeface="Futura Bk BT"/>
              </a:rPr>
              <a:t>National Standardization Body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30000"/>
              <a:buFont typeface="Arial" pitchFamily="34" charset="0"/>
              <a:buChar char="•"/>
              <a:defRPr/>
            </a:pPr>
            <a:r>
              <a:rPr lang="en-US" sz="2000" dirty="0">
                <a:latin typeface="Futura Bk BT"/>
              </a:rPr>
              <a:t>National Accreditation Body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SzPct val="130000"/>
              <a:buFont typeface="Arial" pitchFamily="34" charset="0"/>
              <a:buChar char="•"/>
              <a:defRPr/>
            </a:pPr>
            <a:r>
              <a:rPr lang="en-US" sz="2000" dirty="0">
                <a:latin typeface="Futura Bk BT"/>
              </a:rPr>
              <a:t>National Metrology Institute</a:t>
            </a:r>
          </a:p>
          <a:p>
            <a:pPr>
              <a:lnSpc>
                <a:spcPct val="110000"/>
              </a:lnSpc>
              <a:defRPr/>
            </a:pPr>
            <a:endParaRPr lang="en-US" sz="2000" kern="0" dirty="0">
              <a:solidFill>
                <a:srgbClr val="CC0000"/>
              </a:solidFill>
              <a:latin typeface="Futura Bk BT"/>
              <a:ea typeface="+mj-ea"/>
            </a:endParaRPr>
          </a:p>
          <a:p>
            <a:pPr algn="just">
              <a:lnSpc>
                <a:spcPct val="110000"/>
              </a:lnSpc>
              <a:defRPr/>
            </a:pPr>
            <a:r>
              <a:rPr lang="en-US" sz="2000" kern="0" dirty="0">
                <a:latin typeface="Futura Bk BT"/>
                <a:ea typeface="+mj-ea"/>
              </a:rPr>
              <a:t>Ideally there will be technical bodies, totally independent and responsible for each specific field.</a:t>
            </a:r>
          </a:p>
          <a:p>
            <a:pPr algn="just">
              <a:lnSpc>
                <a:spcPct val="110000"/>
              </a:lnSpc>
              <a:defRPr/>
            </a:pPr>
            <a:endParaRPr lang="en-US" sz="2000" kern="0" dirty="0">
              <a:latin typeface="Futura Bk BT"/>
              <a:ea typeface="+mj-ea"/>
            </a:endParaRPr>
          </a:p>
          <a:p>
            <a:pPr algn="just">
              <a:lnSpc>
                <a:spcPct val="110000"/>
              </a:lnSpc>
              <a:defRPr/>
            </a:pPr>
            <a:r>
              <a:rPr lang="en-US" sz="2000" kern="0" dirty="0">
                <a:latin typeface="Futura Bk BT"/>
                <a:ea typeface="+mj-ea"/>
              </a:rPr>
              <a:t>In reality, several possible mixes of two and three functions in the same body exist.</a:t>
            </a:r>
          </a:p>
        </p:txBody>
      </p:sp>
      <p:sp>
        <p:nvSpPr>
          <p:cNvPr id="6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0 Grup"/>
          <p:cNvGrpSpPr>
            <a:grpSpLocks/>
          </p:cNvGrpSpPr>
          <p:nvPr/>
        </p:nvGrpSpPr>
        <p:grpSpPr bwMode="auto">
          <a:xfrm>
            <a:off x="895350" y="1693863"/>
            <a:ext cx="1554163" cy="3113087"/>
            <a:chOff x="2041525" y="1693863"/>
            <a:chExt cx="1554163" cy="3113087"/>
          </a:xfrm>
        </p:grpSpPr>
        <p:sp>
          <p:nvSpPr>
            <p:cNvPr id="12291" name="Rectangle 2"/>
            <p:cNvSpPr>
              <a:spLocks noChangeArrowheads="1"/>
            </p:cNvSpPr>
            <p:nvPr/>
          </p:nvSpPr>
          <p:spPr bwMode="auto">
            <a:xfrm>
              <a:off x="2041525" y="1693863"/>
              <a:ext cx="1544638" cy="495300"/>
            </a:xfrm>
            <a:prstGeom prst="rect">
              <a:avLst/>
            </a:prstGeom>
            <a:solidFill>
              <a:srgbClr val="FFCC99"/>
            </a:solidFill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BIPM-CGPM</a:t>
              </a:r>
            </a:p>
          </p:txBody>
        </p:sp>
        <p:sp>
          <p:nvSpPr>
            <p:cNvPr id="12295" name="Rectangle 6"/>
            <p:cNvSpPr>
              <a:spLocks noChangeArrowheads="1"/>
            </p:cNvSpPr>
            <p:nvPr/>
          </p:nvSpPr>
          <p:spPr bwMode="auto">
            <a:xfrm>
              <a:off x="2051050" y="2565400"/>
              <a:ext cx="1544638" cy="495300"/>
            </a:xfrm>
            <a:prstGeom prst="rect">
              <a:avLst/>
            </a:prstGeom>
            <a:solidFill>
              <a:srgbClr val="FFCC99"/>
            </a:solidFill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 EURAMET</a:t>
              </a:r>
            </a:p>
          </p:txBody>
        </p:sp>
        <p:sp>
          <p:nvSpPr>
            <p:cNvPr id="865295" name="Rectangle 15"/>
            <p:cNvSpPr>
              <a:spLocks noChangeArrowheads="1"/>
            </p:cNvSpPr>
            <p:nvPr/>
          </p:nvSpPr>
          <p:spPr bwMode="auto">
            <a:xfrm>
              <a:off x="2041525" y="3533775"/>
              <a:ext cx="1544638" cy="1273175"/>
            </a:xfrm>
            <a:prstGeom prst="rect">
              <a:avLst/>
            </a:prstGeom>
            <a:solidFill>
              <a:srgbClr val="FFCC99"/>
            </a:solidFill>
            <a:ln w="76200">
              <a:noFill/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 b="1">
                  <a:solidFill>
                    <a:schemeClr val="tx1"/>
                  </a:solidFill>
                </a:rPr>
                <a:t>TÜBİTAK UME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National Metrology </a:t>
              </a:r>
              <a:br>
                <a:rPr lang="en-US" sz="1200">
                  <a:solidFill>
                    <a:schemeClr val="tx1"/>
                  </a:solidFill>
                </a:rPr>
              </a:br>
              <a:r>
                <a:rPr lang="en-US" sz="1200">
                  <a:solidFill>
                    <a:schemeClr val="tx1"/>
                  </a:solidFill>
                </a:rPr>
                <a:t>Institute</a:t>
              </a:r>
            </a:p>
          </p:txBody>
        </p:sp>
      </p:grpSp>
      <p:grpSp>
        <p:nvGrpSpPr>
          <p:cNvPr id="4" name="31 Grup"/>
          <p:cNvGrpSpPr>
            <a:grpSpLocks/>
          </p:cNvGrpSpPr>
          <p:nvPr/>
        </p:nvGrpSpPr>
        <p:grpSpPr bwMode="auto">
          <a:xfrm>
            <a:off x="2544763" y="1693863"/>
            <a:ext cx="1628775" cy="3233737"/>
            <a:chOff x="3851275" y="1693863"/>
            <a:chExt cx="1628775" cy="3103562"/>
          </a:xfrm>
        </p:grpSpPr>
        <p:sp>
          <p:nvSpPr>
            <p:cNvPr id="12294" name="Rectangle 5"/>
            <p:cNvSpPr>
              <a:spLocks noChangeArrowheads="1"/>
            </p:cNvSpPr>
            <p:nvPr/>
          </p:nvSpPr>
          <p:spPr bwMode="auto">
            <a:xfrm>
              <a:off x="3879850" y="1693863"/>
              <a:ext cx="1600200" cy="495300"/>
            </a:xfrm>
            <a:prstGeom prst="rect">
              <a:avLst/>
            </a:prstGeom>
            <a:solidFill>
              <a:srgbClr val="CC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OIML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879850" y="2543175"/>
              <a:ext cx="1598613" cy="495300"/>
            </a:xfrm>
            <a:prstGeom prst="rect">
              <a:avLst/>
            </a:prstGeom>
            <a:solidFill>
              <a:srgbClr val="CC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WELMEC</a:t>
              </a:r>
            </a:p>
          </p:txBody>
        </p:sp>
        <p:sp>
          <p:nvSpPr>
            <p:cNvPr id="12305" name="Rectangle 16"/>
            <p:cNvSpPr>
              <a:spLocks noChangeArrowheads="1"/>
            </p:cNvSpPr>
            <p:nvPr/>
          </p:nvSpPr>
          <p:spPr bwMode="auto">
            <a:xfrm>
              <a:off x="3851275" y="3372592"/>
              <a:ext cx="1616075" cy="1424833"/>
            </a:xfrm>
            <a:prstGeom prst="rect">
              <a:avLst/>
            </a:prstGeom>
            <a:solidFill>
              <a:srgbClr val="CC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Ministry of </a:t>
              </a:r>
              <a:br>
                <a:rPr lang="en-US" sz="1200">
                  <a:solidFill>
                    <a:schemeClr val="tx1"/>
                  </a:solidFill>
                </a:rPr>
              </a:br>
              <a:r>
                <a:rPr lang="en-US" sz="1200">
                  <a:solidFill>
                    <a:schemeClr val="tx1"/>
                  </a:solidFill>
                </a:rPr>
                <a:t>Science, Industry 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and Technology </a:t>
              </a:r>
              <a:br>
                <a:rPr lang="en-US" sz="1200">
                  <a:solidFill>
                    <a:schemeClr val="tx1"/>
                  </a:solidFill>
                </a:rPr>
              </a:br>
              <a:r>
                <a:rPr lang="en-US" sz="1200">
                  <a:solidFill>
                    <a:schemeClr val="tx1"/>
                  </a:solidFill>
                </a:rPr>
                <a:t>(Directorate for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Metrology and 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Standardisation)</a:t>
              </a:r>
            </a:p>
            <a:p>
              <a:pPr algn="ctr" eaLnBrk="0" hangingPunct="0">
                <a:defRPr/>
              </a:pPr>
              <a:r>
                <a:rPr lang="en-US" sz="1200" b="1">
                  <a:solidFill>
                    <a:schemeClr val="tx1"/>
                  </a:solidFill>
                </a:rPr>
                <a:t>MoSIT - MSGM</a:t>
              </a:r>
            </a:p>
          </p:txBody>
        </p:sp>
      </p:grpSp>
      <p:grpSp>
        <p:nvGrpSpPr>
          <p:cNvPr id="5" name="32 Grup"/>
          <p:cNvGrpSpPr>
            <a:grpSpLocks/>
          </p:cNvGrpSpPr>
          <p:nvPr/>
        </p:nvGrpSpPr>
        <p:grpSpPr bwMode="auto">
          <a:xfrm>
            <a:off x="4265613" y="1693863"/>
            <a:ext cx="1544637" cy="3113087"/>
            <a:chOff x="5716588" y="1693863"/>
            <a:chExt cx="1544637" cy="3113087"/>
          </a:xfrm>
        </p:grpSpPr>
        <p:sp>
          <p:nvSpPr>
            <p:cNvPr id="12292" name="Rectangle 3"/>
            <p:cNvSpPr>
              <a:spLocks noChangeArrowheads="1"/>
            </p:cNvSpPr>
            <p:nvPr/>
          </p:nvSpPr>
          <p:spPr bwMode="auto">
            <a:xfrm>
              <a:off x="5716588" y="1693863"/>
              <a:ext cx="1544637" cy="495300"/>
            </a:xfrm>
            <a:prstGeom prst="rect">
              <a:avLst/>
            </a:prstGeom>
            <a:solidFill>
              <a:srgbClr val="7CC5EA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ILAC</a:t>
              </a:r>
            </a:p>
          </p:txBody>
        </p:sp>
        <p:sp>
          <p:nvSpPr>
            <p:cNvPr id="12296" name="Rectangle 7"/>
            <p:cNvSpPr>
              <a:spLocks noChangeArrowheads="1"/>
            </p:cNvSpPr>
            <p:nvPr/>
          </p:nvSpPr>
          <p:spPr bwMode="auto">
            <a:xfrm>
              <a:off x="5716588" y="2543175"/>
              <a:ext cx="1544637" cy="495300"/>
            </a:xfrm>
            <a:prstGeom prst="rect">
              <a:avLst/>
            </a:prstGeom>
            <a:solidFill>
              <a:srgbClr val="7CC5EA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EA</a:t>
              </a:r>
            </a:p>
          </p:txBody>
        </p:sp>
        <p:sp>
          <p:nvSpPr>
            <p:cNvPr id="12306" name="Rectangle 17"/>
            <p:cNvSpPr>
              <a:spLocks noChangeArrowheads="1"/>
            </p:cNvSpPr>
            <p:nvPr/>
          </p:nvSpPr>
          <p:spPr bwMode="auto">
            <a:xfrm>
              <a:off x="5716588" y="3533775"/>
              <a:ext cx="1544637" cy="1273175"/>
            </a:xfrm>
            <a:prstGeom prst="rect">
              <a:avLst/>
            </a:prstGeom>
            <a:solidFill>
              <a:srgbClr val="7CC5EA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endParaRPr lang="en-US" sz="1200">
                <a:solidFill>
                  <a:schemeClr val="tx1"/>
                </a:solidFill>
              </a:endParaRP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Turkish Accreditation </a:t>
              </a:r>
              <a:br>
                <a:rPr lang="en-US" sz="1200">
                  <a:solidFill>
                    <a:schemeClr val="tx1"/>
                  </a:solidFill>
                </a:rPr>
              </a:br>
              <a:r>
                <a:rPr lang="en-US" sz="1200">
                  <a:solidFill>
                    <a:schemeClr val="tx1"/>
                  </a:solidFill>
                </a:rPr>
                <a:t>Body</a:t>
              </a:r>
            </a:p>
            <a:p>
              <a:pPr algn="ctr" eaLnBrk="0" hangingPunct="0">
                <a:defRPr/>
              </a:pPr>
              <a:endParaRPr lang="en-US" sz="1200">
                <a:solidFill>
                  <a:schemeClr val="tx1"/>
                </a:solidFill>
              </a:endParaRPr>
            </a:p>
            <a:p>
              <a:pPr algn="ctr" eaLnBrk="0" hangingPunct="0">
                <a:defRPr/>
              </a:pPr>
              <a:r>
                <a:rPr lang="en-US" sz="1200" b="1">
                  <a:solidFill>
                    <a:schemeClr val="tx1"/>
                  </a:solidFill>
                </a:rPr>
                <a:t>TÜRKAK</a:t>
              </a:r>
            </a:p>
            <a:p>
              <a:pPr algn="ctr" eaLnBrk="0" hangingPunct="0">
                <a:defRPr/>
              </a:pPr>
              <a:endParaRPr 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33 Grup"/>
          <p:cNvGrpSpPr>
            <a:grpSpLocks/>
          </p:cNvGrpSpPr>
          <p:nvPr/>
        </p:nvGrpSpPr>
        <p:grpSpPr bwMode="auto">
          <a:xfrm>
            <a:off x="5899150" y="1700213"/>
            <a:ext cx="1573213" cy="3106737"/>
            <a:chOff x="7451725" y="1700213"/>
            <a:chExt cx="1573213" cy="3106737"/>
          </a:xfrm>
        </p:grpSpPr>
        <p:sp>
          <p:nvSpPr>
            <p:cNvPr id="12293" name="Rectangle 4"/>
            <p:cNvSpPr>
              <a:spLocks noChangeArrowheads="1"/>
            </p:cNvSpPr>
            <p:nvPr/>
          </p:nvSpPr>
          <p:spPr bwMode="auto">
            <a:xfrm>
              <a:off x="7451725" y="1700213"/>
              <a:ext cx="1543050" cy="495300"/>
            </a:xfrm>
            <a:prstGeom prst="rect">
              <a:avLst/>
            </a:prstGeom>
            <a:solidFill>
              <a:srgbClr val="FF939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ISO</a:t>
              </a:r>
              <a:r>
                <a:rPr lang="tr-TR" sz="1200" dirty="0">
                  <a:solidFill>
                    <a:schemeClr val="tx1"/>
                  </a:solidFill>
                </a:rPr>
                <a:t> / IEC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2297" name="Rectangle 8"/>
            <p:cNvSpPr>
              <a:spLocks noChangeArrowheads="1"/>
            </p:cNvSpPr>
            <p:nvPr/>
          </p:nvSpPr>
          <p:spPr bwMode="auto">
            <a:xfrm>
              <a:off x="7481888" y="2543175"/>
              <a:ext cx="1543050" cy="495300"/>
            </a:xfrm>
            <a:prstGeom prst="rect">
              <a:avLst/>
            </a:prstGeom>
            <a:solidFill>
              <a:srgbClr val="FF939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CEN/CENELEC</a:t>
              </a:r>
            </a:p>
          </p:txBody>
        </p:sp>
        <p:sp>
          <p:nvSpPr>
            <p:cNvPr id="12307" name="Rectangle 18"/>
            <p:cNvSpPr>
              <a:spLocks noChangeArrowheads="1"/>
            </p:cNvSpPr>
            <p:nvPr/>
          </p:nvSpPr>
          <p:spPr bwMode="auto">
            <a:xfrm>
              <a:off x="7481888" y="3533775"/>
              <a:ext cx="1543050" cy="1273175"/>
            </a:xfrm>
            <a:prstGeom prst="rect">
              <a:avLst/>
            </a:prstGeom>
            <a:solidFill>
              <a:srgbClr val="FF939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endParaRPr lang="en-US" sz="1200" dirty="0">
                <a:solidFill>
                  <a:schemeClr val="tx1"/>
                </a:solidFill>
              </a:endParaRPr>
            </a:p>
            <a:p>
              <a:pPr algn="ctr" eaLnBrk="0" hangingPunct="0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Turkish Standards</a:t>
              </a:r>
            </a:p>
            <a:p>
              <a:pPr algn="ctr" eaLnBrk="0" hangingPunct="0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Institute</a:t>
              </a:r>
            </a:p>
            <a:p>
              <a:pPr algn="ctr" eaLnBrk="0" hangingPunct="0">
                <a:defRPr/>
              </a:pPr>
              <a:endParaRPr lang="en-US" sz="1200" dirty="0">
                <a:solidFill>
                  <a:schemeClr val="tx1"/>
                </a:solidFill>
              </a:endParaRPr>
            </a:p>
            <a:p>
              <a:pPr algn="ctr" eaLnBrk="0" hangingPunct="0">
                <a:defRPr/>
              </a:pPr>
              <a:r>
                <a:rPr lang="en-US" sz="1200" b="1" dirty="0">
                  <a:solidFill>
                    <a:schemeClr val="tx1"/>
                  </a:solidFill>
                </a:rPr>
                <a:t>TSE</a:t>
              </a:r>
            </a:p>
            <a:p>
              <a:pPr algn="ctr" eaLnBrk="0" hangingPunct="0">
                <a:defRPr/>
              </a:pP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314" name="Rectangle 25"/>
          <p:cNvSpPr>
            <a:spLocks noChangeArrowheads="1"/>
          </p:cNvSpPr>
          <p:nvPr/>
        </p:nvSpPr>
        <p:spPr bwMode="auto">
          <a:xfrm>
            <a:off x="1161143" y="6021388"/>
            <a:ext cx="7634514" cy="638175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Manufacturer</a:t>
            </a:r>
          </a:p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Exporter</a:t>
            </a:r>
          </a:p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Device Users</a:t>
            </a:r>
          </a:p>
        </p:txBody>
      </p:sp>
      <p:sp>
        <p:nvSpPr>
          <p:cNvPr id="17418" name="Text Box 26"/>
          <p:cNvSpPr txBox="1">
            <a:spLocks noChangeArrowheads="1"/>
          </p:cNvSpPr>
          <p:nvPr/>
        </p:nvSpPr>
        <p:spPr bwMode="auto">
          <a:xfrm>
            <a:off x="23813" y="47625"/>
            <a:ext cx="83454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Futura Bk BT"/>
              </a:rPr>
              <a:t>Example of Quality Infrastructure</a:t>
            </a:r>
          </a:p>
        </p:txBody>
      </p:sp>
      <p:sp>
        <p:nvSpPr>
          <p:cNvPr id="17419" name="Line 21"/>
          <p:cNvSpPr>
            <a:spLocks noChangeShapeType="1"/>
          </p:cNvSpPr>
          <p:nvPr/>
        </p:nvSpPr>
        <p:spPr bwMode="auto">
          <a:xfrm flipV="1">
            <a:off x="0" y="5949950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-68263" y="1778000"/>
            <a:ext cx="676276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r-TR" sz="1200" b="1">
                <a:solidFill>
                  <a:schemeClr val="accent2"/>
                </a:solidFill>
                <a:latin typeface="Tahoma" pitchFamily="34" charset="0"/>
              </a:rPr>
              <a:t>Global</a:t>
            </a:r>
            <a:endParaRPr lang="en-US" sz="1200" b="1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-68263" y="2492375"/>
            <a:ext cx="860426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r-TR" sz="1200" b="1">
                <a:solidFill>
                  <a:schemeClr val="accent2"/>
                </a:solidFill>
                <a:latin typeface="Tahoma" pitchFamily="34" charset="0"/>
              </a:rPr>
              <a:t>Regional</a:t>
            </a:r>
            <a:endParaRPr lang="en-US" sz="1200" b="1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-68263" y="4006850"/>
            <a:ext cx="968376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tr-TR" sz="1200" b="1">
                <a:solidFill>
                  <a:schemeClr val="accent2"/>
                </a:solidFill>
                <a:latin typeface="Tahoma" pitchFamily="34" charset="0"/>
              </a:rPr>
              <a:t>National</a:t>
            </a:r>
            <a:endParaRPr lang="en-US" sz="1200" b="1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7423" name="Text Box 22"/>
          <p:cNvSpPr txBox="1">
            <a:spLocks noChangeArrowheads="1"/>
          </p:cNvSpPr>
          <p:nvPr/>
        </p:nvSpPr>
        <p:spPr bwMode="auto">
          <a:xfrm>
            <a:off x="1112838" y="1241425"/>
            <a:ext cx="1166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SCIENTIFIC </a:t>
            </a:r>
          </a:p>
          <a:p>
            <a:pPr algn="ctr" eaLnBrk="0" hangingPunct="0"/>
            <a:r>
              <a:rPr lang="en-US" sz="1200" b="1">
                <a:solidFill>
                  <a:srgbClr val="FF0000"/>
                </a:solidFill>
                <a:latin typeface="Tahoma" pitchFamily="34" charset="0"/>
              </a:rPr>
              <a:t>METROLO</a:t>
            </a:r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GY</a:t>
            </a:r>
            <a:endParaRPr lang="en-US" sz="1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424" name="Text Box 23"/>
          <p:cNvSpPr txBox="1">
            <a:spLocks noChangeArrowheads="1"/>
          </p:cNvSpPr>
          <p:nvPr/>
        </p:nvSpPr>
        <p:spPr bwMode="auto">
          <a:xfrm>
            <a:off x="4090988" y="862013"/>
            <a:ext cx="149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200" b="1">
                <a:solidFill>
                  <a:srgbClr val="FF0000"/>
                </a:solidFill>
                <a:latin typeface="Tahoma" pitchFamily="34" charset="0"/>
              </a:rPr>
              <a:t>A</a:t>
            </a:r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CCREDITATION</a:t>
            </a:r>
            <a:endParaRPr lang="en-US" sz="1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425" name="Text Box 24"/>
          <p:cNvSpPr txBox="1">
            <a:spLocks noChangeArrowheads="1"/>
          </p:cNvSpPr>
          <p:nvPr/>
        </p:nvSpPr>
        <p:spPr bwMode="auto">
          <a:xfrm>
            <a:off x="5788025" y="874713"/>
            <a:ext cx="17351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200" b="1">
                <a:solidFill>
                  <a:srgbClr val="FF0000"/>
                </a:solidFill>
                <a:latin typeface="Tahoma" pitchFamily="34" charset="0"/>
              </a:rPr>
              <a:t>S</a:t>
            </a:r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TANDARDIZATION</a:t>
            </a:r>
            <a:endParaRPr lang="en-US" sz="1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426" name="Text Box 27"/>
          <p:cNvSpPr txBox="1">
            <a:spLocks noChangeArrowheads="1"/>
          </p:cNvSpPr>
          <p:nvPr/>
        </p:nvSpPr>
        <p:spPr bwMode="auto">
          <a:xfrm>
            <a:off x="2781300" y="1227138"/>
            <a:ext cx="1166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LEGAL </a:t>
            </a:r>
          </a:p>
          <a:p>
            <a:pPr algn="ctr" eaLnBrk="0" hangingPunct="0"/>
            <a:r>
              <a:rPr lang="en-US" sz="1200" b="1">
                <a:solidFill>
                  <a:srgbClr val="FF0000"/>
                </a:solidFill>
                <a:latin typeface="Tahoma" pitchFamily="34" charset="0"/>
              </a:rPr>
              <a:t>METROLO</a:t>
            </a:r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GY</a:t>
            </a:r>
            <a:endParaRPr lang="en-US" sz="1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2308" name="Rectangle 19"/>
          <p:cNvSpPr>
            <a:spLocks noChangeArrowheads="1"/>
          </p:cNvSpPr>
          <p:nvPr/>
        </p:nvSpPr>
        <p:spPr bwMode="auto">
          <a:xfrm>
            <a:off x="914400" y="5063672"/>
            <a:ext cx="3265714" cy="6365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Accredited </a:t>
            </a:r>
          </a:p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Calibration Lab.</a:t>
            </a:r>
          </a:p>
        </p:txBody>
      </p:sp>
      <p:sp>
        <p:nvSpPr>
          <p:cNvPr id="12309" name="Rectangle 20"/>
          <p:cNvSpPr>
            <a:spLocks noChangeArrowheads="1"/>
          </p:cNvSpPr>
          <p:nvPr/>
        </p:nvSpPr>
        <p:spPr bwMode="auto">
          <a:xfrm>
            <a:off x="7612505" y="5034190"/>
            <a:ext cx="1487953" cy="638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Notified Bodies</a:t>
            </a:r>
          </a:p>
        </p:txBody>
      </p:sp>
      <p:sp>
        <p:nvSpPr>
          <p:cNvPr id="2" name="Rectangle 28"/>
          <p:cNvSpPr>
            <a:spLocks noChangeArrowheads="1"/>
          </p:cNvSpPr>
          <p:nvPr/>
        </p:nvSpPr>
        <p:spPr bwMode="auto">
          <a:xfrm>
            <a:off x="4238171" y="5055281"/>
            <a:ext cx="3297023" cy="6381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Accredited Test Lab.  </a:t>
            </a:r>
          </a:p>
        </p:txBody>
      </p:sp>
      <p:sp>
        <p:nvSpPr>
          <p:cNvPr id="17436" name="Text Box 27"/>
          <p:cNvSpPr txBox="1">
            <a:spLocks noChangeArrowheads="1"/>
          </p:cNvSpPr>
          <p:nvPr/>
        </p:nvSpPr>
        <p:spPr bwMode="auto">
          <a:xfrm>
            <a:off x="7591425" y="904875"/>
            <a:ext cx="1552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CONFORMITY ASSESMENT</a:t>
            </a:r>
            <a:endParaRPr lang="en-US" sz="1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437" name="Line 21"/>
          <p:cNvSpPr>
            <a:spLocks noChangeShapeType="1"/>
          </p:cNvSpPr>
          <p:nvPr/>
        </p:nvSpPr>
        <p:spPr bwMode="auto">
          <a:xfrm flipV="1">
            <a:off x="0" y="3257550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7438" name="Line 21"/>
          <p:cNvSpPr>
            <a:spLocks noChangeShapeType="1"/>
          </p:cNvSpPr>
          <p:nvPr/>
        </p:nvSpPr>
        <p:spPr bwMode="auto">
          <a:xfrm flipV="1">
            <a:off x="0" y="2386013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7" name="32 Grup"/>
          <p:cNvGrpSpPr>
            <a:grpSpLocks/>
          </p:cNvGrpSpPr>
          <p:nvPr/>
        </p:nvGrpSpPr>
        <p:grpSpPr bwMode="auto">
          <a:xfrm>
            <a:off x="7570788" y="1685925"/>
            <a:ext cx="1544637" cy="3113088"/>
            <a:chOff x="5716588" y="1693863"/>
            <a:chExt cx="1544637" cy="3113087"/>
          </a:xfrm>
        </p:grpSpPr>
        <p:sp>
          <p:nvSpPr>
            <p:cNvPr id="45" name="Rectangle 3"/>
            <p:cNvSpPr>
              <a:spLocks noChangeArrowheads="1"/>
            </p:cNvSpPr>
            <p:nvPr/>
          </p:nvSpPr>
          <p:spPr bwMode="auto">
            <a:xfrm>
              <a:off x="5716588" y="1693863"/>
              <a:ext cx="1544637" cy="495300"/>
            </a:xfrm>
            <a:prstGeom prst="rect">
              <a:avLst/>
            </a:prstGeom>
            <a:solidFill>
              <a:srgbClr val="7CC5EA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WTO</a:t>
              </a:r>
            </a:p>
          </p:txBody>
        </p:sp>
        <p:sp>
          <p:nvSpPr>
            <p:cNvPr id="46" name="Rectangle 7"/>
            <p:cNvSpPr>
              <a:spLocks noChangeArrowheads="1"/>
            </p:cNvSpPr>
            <p:nvPr/>
          </p:nvSpPr>
          <p:spPr bwMode="auto">
            <a:xfrm>
              <a:off x="5716588" y="2543175"/>
              <a:ext cx="1544637" cy="495300"/>
            </a:xfrm>
            <a:prstGeom prst="rect">
              <a:avLst/>
            </a:prstGeom>
            <a:solidFill>
              <a:srgbClr val="7CC5EA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EU</a:t>
              </a:r>
            </a:p>
          </p:txBody>
        </p:sp>
        <p:sp>
          <p:nvSpPr>
            <p:cNvPr id="47" name="Rectangle 17"/>
            <p:cNvSpPr>
              <a:spLocks noChangeArrowheads="1"/>
            </p:cNvSpPr>
            <p:nvPr/>
          </p:nvSpPr>
          <p:spPr bwMode="auto">
            <a:xfrm>
              <a:off x="5716588" y="3533775"/>
              <a:ext cx="1544637" cy="1273175"/>
            </a:xfrm>
            <a:prstGeom prst="rect">
              <a:avLst/>
            </a:prstGeom>
            <a:solidFill>
              <a:srgbClr val="7CC5EA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endParaRPr lang="en-US" sz="1200">
                <a:solidFill>
                  <a:schemeClr val="tx1"/>
                </a:solidFill>
              </a:endParaRP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Ministry of Economy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(Directorate for 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Product Safety </a:t>
              </a:r>
            </a:p>
            <a:p>
              <a:pPr algn="ctr" eaLnBrk="0" hangingPunct="0">
                <a:defRPr/>
              </a:pPr>
              <a:r>
                <a:rPr lang="en-US" sz="1200">
                  <a:solidFill>
                    <a:schemeClr val="tx1"/>
                  </a:solidFill>
                </a:rPr>
                <a:t>Assessment)</a:t>
              </a:r>
            </a:p>
            <a:p>
              <a:pPr algn="ctr" eaLnBrk="0" hangingPunct="0">
                <a:defRPr/>
              </a:pPr>
              <a:endParaRPr lang="en-US" sz="1200">
                <a:solidFill>
                  <a:schemeClr val="tx1"/>
                </a:solidFill>
              </a:endParaRPr>
            </a:p>
            <a:p>
              <a:pPr algn="ctr" eaLnBrk="0" hangingPunct="0">
                <a:defRPr/>
              </a:pPr>
              <a:r>
                <a:rPr lang="en-US" sz="1200" b="1">
                  <a:solidFill>
                    <a:schemeClr val="tx1"/>
                  </a:solidFill>
                </a:rPr>
                <a:t>MoE - ÜGDGM</a:t>
              </a:r>
            </a:p>
            <a:p>
              <a:pPr algn="ctr" eaLnBrk="0" hangingPunct="0">
                <a:defRPr/>
              </a:pPr>
              <a:endParaRPr 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17440" name="Text Box 27"/>
          <p:cNvSpPr txBox="1">
            <a:spLocks noChangeArrowheads="1"/>
          </p:cNvSpPr>
          <p:nvPr/>
        </p:nvSpPr>
        <p:spPr bwMode="auto">
          <a:xfrm>
            <a:off x="1958975" y="806450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200" b="1">
                <a:solidFill>
                  <a:srgbClr val="FF0000"/>
                </a:solidFill>
                <a:latin typeface="Tahoma" pitchFamily="34" charset="0"/>
              </a:rPr>
              <a:t>METROLO</a:t>
            </a:r>
            <a:r>
              <a:rPr lang="tr-TR" sz="1200" b="1">
                <a:solidFill>
                  <a:srgbClr val="FF0000"/>
                </a:solidFill>
                <a:latin typeface="Tahoma" pitchFamily="34" charset="0"/>
              </a:rPr>
              <a:t>GY</a:t>
            </a:r>
            <a:endParaRPr lang="en-US" sz="1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441" name="40 Sağ Ayraç"/>
          <p:cNvSpPr>
            <a:spLocks/>
          </p:cNvSpPr>
          <p:nvPr/>
        </p:nvSpPr>
        <p:spPr bwMode="auto">
          <a:xfrm rot="-5400000">
            <a:off x="2431257" y="-297656"/>
            <a:ext cx="290512" cy="3092450"/>
          </a:xfrm>
          <a:prstGeom prst="rightBrace">
            <a:avLst>
              <a:gd name="adj1" fmla="val 63425"/>
              <a:gd name="adj2" fmla="val 50681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tr-TR"/>
          </a:p>
        </p:txBody>
      </p:sp>
      <p:sp>
        <p:nvSpPr>
          <p:cNvPr id="41" name="4 Slayt Numarası Yer Tutucusu"/>
          <p:cNvSpPr txBox="1">
            <a:spLocks noGrp="1"/>
          </p:cNvSpPr>
          <p:nvPr/>
        </p:nvSpPr>
        <p:spPr bwMode="auto">
          <a:xfrm>
            <a:off x="7012610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tr-TR" sz="1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469900" y="1090613"/>
            <a:ext cx="82153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r>
              <a:rPr lang="en-US" dirty="0">
                <a:latin typeface="Futura Bk BT"/>
              </a:rPr>
              <a:t>Realization and maintenance of national measurement standards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r>
              <a:rPr lang="en-US" dirty="0">
                <a:latin typeface="Futura Bk BT"/>
              </a:rPr>
              <a:t>Dissemination of standards by means of calibration services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r>
              <a:rPr lang="en-US" dirty="0">
                <a:latin typeface="Futura Bk BT"/>
              </a:rPr>
              <a:t>Carrying out R&amp;D in the field of fundamental metrology, measurement techniques and calibration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r>
              <a:rPr lang="en-US" dirty="0">
                <a:latin typeface="Futura Bk BT"/>
              </a:rPr>
              <a:t>Representing country in various organizations abroad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r>
              <a:rPr lang="en-US" dirty="0">
                <a:latin typeface="Futura Bk BT"/>
              </a:rPr>
              <a:t>Support to other key players in the QI and stakeholders by means of various services</a:t>
            </a:r>
          </a:p>
          <a:p>
            <a:pPr marL="1371600" lvl="2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 typeface="Wingdings" pitchFamily="2" charset="2"/>
              <a:buChar char="§"/>
            </a:pPr>
            <a:r>
              <a:rPr lang="en-US" dirty="0">
                <a:latin typeface="Futura Bk BT"/>
              </a:rPr>
              <a:t>Consultancy</a:t>
            </a:r>
          </a:p>
          <a:p>
            <a:pPr marL="1371600" lvl="2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 typeface="Wingdings" pitchFamily="2" charset="2"/>
              <a:buChar char="§"/>
            </a:pPr>
            <a:r>
              <a:rPr lang="en-US" dirty="0">
                <a:latin typeface="Futura Bk BT"/>
              </a:rPr>
              <a:t>Training</a:t>
            </a:r>
          </a:p>
          <a:p>
            <a:pPr marL="1371600" lvl="2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 typeface="Wingdings" pitchFamily="2" charset="2"/>
              <a:buChar char="§"/>
            </a:pPr>
            <a:r>
              <a:rPr lang="en-US" dirty="0">
                <a:latin typeface="Futura Bk BT"/>
              </a:rPr>
              <a:t>Organization of </a:t>
            </a:r>
            <a:r>
              <a:rPr lang="tr-TR" dirty="0"/>
              <a:t>interlaboratory comparisons (ILC) and</a:t>
            </a:r>
          </a:p>
          <a:p>
            <a:pPr marL="1371600" lvl="2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tr-TR" dirty="0"/>
              <a:t>	proficiency testing (</a:t>
            </a:r>
            <a:r>
              <a:rPr lang="en-US" dirty="0">
                <a:latin typeface="Futura Bk BT"/>
              </a:rPr>
              <a:t>PT</a:t>
            </a:r>
            <a:r>
              <a:rPr lang="tr-TR" dirty="0"/>
              <a:t>) programs</a:t>
            </a:r>
            <a:endParaRPr lang="en-US" dirty="0">
              <a:latin typeface="Futura Bk BT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endParaRPr lang="en-US" dirty="0">
              <a:latin typeface="Futura Bk BT"/>
            </a:endParaRPr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53975" y="26988"/>
            <a:ext cx="6007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dirty="0">
                <a:solidFill>
                  <a:schemeClr val="bg1"/>
                </a:solidFill>
                <a:latin typeface="Futura Bk BT"/>
              </a:rPr>
              <a:t>Main Responsibilities of NMI</a:t>
            </a:r>
          </a:p>
        </p:txBody>
      </p:sp>
      <p:sp>
        <p:nvSpPr>
          <p:cNvPr id="6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469900" y="1090613"/>
            <a:ext cx="82153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b="1" dirty="0">
                <a:solidFill>
                  <a:srgbClr val="FF0000"/>
                </a:solidFill>
                <a:latin typeface="Futura Bk BT"/>
              </a:rPr>
              <a:t>Centralized System – Single NMI in the Country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dirty="0">
                <a:latin typeface="Futura Bk BT"/>
              </a:rPr>
              <a:t>Examples: USA (NIST), KRISS (Korea),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dirty="0">
                <a:latin typeface="Futura Bk BT"/>
              </a:rPr>
              <a:t>The Netherlands (VSL)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endParaRPr lang="en-US" dirty="0">
              <a:latin typeface="Futura Bk BT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b="1" dirty="0">
                <a:solidFill>
                  <a:srgbClr val="FF0000"/>
                </a:solidFill>
                <a:latin typeface="Futura Bk BT"/>
              </a:rPr>
              <a:t>Decentralized System – One NMI and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b="1" dirty="0">
                <a:solidFill>
                  <a:srgbClr val="FF0000"/>
                </a:solidFill>
                <a:latin typeface="Futura Bk BT"/>
              </a:rPr>
              <a:t>few Designated Institutes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dirty="0">
                <a:latin typeface="Futura Bk BT"/>
              </a:rPr>
              <a:t>Examples: Germany, Turkey, United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</a:pPr>
            <a:r>
              <a:rPr lang="en-US" dirty="0">
                <a:latin typeface="Futura Bk BT"/>
              </a:rPr>
              <a:t>Kingdom, Japan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rgbClr val="F00000"/>
              </a:buClr>
              <a:buFontTx/>
              <a:buChar char="•"/>
            </a:pPr>
            <a:endParaRPr lang="en-US" dirty="0">
              <a:latin typeface="Futura Bk BT"/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47625" y="71438"/>
            <a:ext cx="6835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3200" dirty="0">
                <a:solidFill>
                  <a:schemeClr val="bg1"/>
                </a:solidFill>
                <a:latin typeface="Futura Bk BT"/>
              </a:rPr>
              <a:t>Centralized or Decentralized System</a:t>
            </a:r>
          </a:p>
        </p:txBody>
      </p:sp>
      <p:grpSp>
        <p:nvGrpSpPr>
          <p:cNvPr id="2" name="17 Grup"/>
          <p:cNvGrpSpPr>
            <a:grpSpLocks/>
          </p:cNvGrpSpPr>
          <p:nvPr/>
        </p:nvGrpSpPr>
        <p:grpSpPr bwMode="auto">
          <a:xfrm>
            <a:off x="5346700" y="1752600"/>
            <a:ext cx="3462338" cy="4310063"/>
            <a:chOff x="468313" y="981075"/>
            <a:chExt cx="5000625" cy="5399088"/>
          </a:xfrm>
        </p:grpSpPr>
        <p:pic>
          <p:nvPicPr>
            <p:cNvPr id="194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03350" y="981075"/>
              <a:ext cx="4065588" cy="157162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pic>
          <p:nvPicPr>
            <p:cNvPr id="1946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03350" y="981075"/>
              <a:ext cx="4065588" cy="157162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68313" y="1968500"/>
              <a:ext cx="4946650" cy="4411663"/>
              <a:chOff x="295" y="1240"/>
              <a:chExt cx="3116" cy="2779"/>
            </a:xfrm>
          </p:grpSpPr>
          <p:sp>
            <p:nvSpPr>
              <p:cNvPr id="19473" name="Rectangle 6"/>
              <p:cNvSpPr>
                <a:spLocks noChangeArrowheads="1"/>
              </p:cNvSpPr>
              <p:nvPr/>
            </p:nvSpPr>
            <p:spPr bwMode="auto">
              <a:xfrm>
                <a:off x="295" y="1570"/>
                <a:ext cx="3116" cy="2449"/>
              </a:xfrm>
              <a:prstGeom prst="rect">
                <a:avLst/>
              </a:prstGeom>
              <a:solidFill>
                <a:srgbClr val="FFFF00">
                  <a:alpha val="25098"/>
                </a:srgbClr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/>
                <a:endParaRPr lang="tr-TR" sz="2400">
                  <a:latin typeface="Times New Roman" pitchFamily="18" charset="0"/>
                </a:endParaRPr>
              </a:p>
            </p:txBody>
          </p:sp>
          <p:sp>
            <p:nvSpPr>
              <p:cNvPr id="19474" name="Line 8"/>
              <p:cNvSpPr>
                <a:spLocks noChangeShapeType="1"/>
              </p:cNvSpPr>
              <p:nvPr/>
            </p:nvSpPr>
            <p:spPr bwMode="auto">
              <a:xfrm>
                <a:off x="1874" y="1240"/>
                <a:ext cx="10" cy="59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 type="none" w="sm" len="sm"/>
                <a:tailEnd type="triangle" w="med" len="lg"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904875" y="3271838"/>
              <a:ext cx="4141788" cy="2770187"/>
              <a:chOff x="570" y="2061"/>
              <a:chExt cx="2609" cy="1745"/>
            </a:xfrm>
          </p:grpSpPr>
          <p:sp>
            <p:nvSpPr>
              <p:cNvPr id="19471" name="Oval 10"/>
              <p:cNvSpPr>
                <a:spLocks noChangeArrowheads="1"/>
              </p:cNvSpPr>
              <p:nvPr/>
            </p:nvSpPr>
            <p:spPr bwMode="auto">
              <a:xfrm>
                <a:off x="570" y="2061"/>
                <a:ext cx="2609" cy="1745"/>
              </a:xfrm>
              <a:prstGeom prst="ellipse">
                <a:avLst/>
              </a:prstGeom>
              <a:solidFill>
                <a:srgbClr val="FFFF00">
                  <a:alpha val="10196"/>
                </a:srgbClr>
              </a:solidFill>
              <a:ln w="12700">
                <a:solidFill>
                  <a:srgbClr val="FFCC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pic>
            <p:nvPicPr>
              <p:cNvPr id="19472" name="Picture 11" descr="CIPM_MRA_Logo-bi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405" y="2795"/>
                <a:ext cx="953" cy="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467" name="Line 13"/>
            <p:cNvSpPr>
              <a:spLocks noChangeShapeType="1"/>
            </p:cNvSpPr>
            <p:nvPr/>
          </p:nvSpPr>
          <p:spPr bwMode="auto">
            <a:xfrm>
              <a:off x="4932363" y="3860800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  <p:txBody>
            <a:bodyPr/>
            <a:lstStyle/>
            <a:p>
              <a:endParaRPr lang="tr-TR"/>
            </a:p>
          </p:txBody>
        </p:sp>
        <p:pic>
          <p:nvPicPr>
            <p:cNvPr id="19468" name="Picture 76" descr="PTB-LOGO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22513" y="3103563"/>
              <a:ext cx="1276350" cy="88423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9469" name="Picture 7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51275" y="5373688"/>
              <a:ext cx="1512888" cy="86360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pic>
          <p:nvPicPr>
            <p:cNvPr id="19470" name="Picture 78" descr="UBA_S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827088" y="5300663"/>
              <a:ext cx="1079500" cy="96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8738" y="71438"/>
            <a:ext cx="7986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3200" dirty="0">
                <a:solidFill>
                  <a:schemeClr val="bg1"/>
                </a:solidFill>
                <a:latin typeface="Futura Bk BT"/>
              </a:rPr>
              <a:t>Example of Decentralized System: U</a:t>
            </a:r>
            <a:r>
              <a:rPr lang="tr-TR" sz="3200" dirty="0">
                <a:solidFill>
                  <a:schemeClr val="bg1"/>
                </a:solidFill>
              </a:rPr>
              <a:t>K</a:t>
            </a:r>
            <a:endParaRPr lang="en-US" sz="3200" dirty="0">
              <a:solidFill>
                <a:schemeClr val="bg1"/>
              </a:solidFill>
              <a:latin typeface="Futura Bk BT"/>
            </a:endParaRPr>
          </a:p>
        </p:txBody>
      </p:sp>
      <p:grpSp>
        <p:nvGrpSpPr>
          <p:cNvPr id="2" name="18 Grup"/>
          <p:cNvGrpSpPr>
            <a:grpSpLocks/>
          </p:cNvGrpSpPr>
          <p:nvPr/>
        </p:nvGrpSpPr>
        <p:grpSpPr bwMode="auto">
          <a:xfrm>
            <a:off x="533400" y="819150"/>
            <a:ext cx="8229600" cy="5829300"/>
            <a:chOff x="533400" y="819150"/>
            <a:chExt cx="8229600" cy="5829300"/>
          </a:xfrm>
        </p:grpSpPr>
        <p:pic>
          <p:nvPicPr>
            <p:cNvPr id="20486" name="Picture 2" descr="uk-map-big trans (50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90838" y="1143000"/>
              <a:ext cx="3362325" cy="5505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7" name="Picture 5" descr="NWML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8675" y="3562350"/>
              <a:ext cx="1352550" cy="184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8" name="Picture 6" descr="NEL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43000" y="819150"/>
              <a:ext cx="1778000" cy="177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9" name="Text Box 7"/>
            <p:cNvSpPr txBox="1">
              <a:spLocks noChangeArrowheads="1"/>
            </p:cNvSpPr>
            <p:nvPr/>
          </p:nvSpPr>
          <p:spPr bwMode="auto">
            <a:xfrm>
              <a:off x="4953000" y="5791200"/>
              <a:ext cx="762000" cy="228600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lIns="54000" rIns="54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900" b="1">
                  <a:solidFill>
                    <a:srgbClr val="004890"/>
                  </a:solidFill>
                </a:rPr>
                <a:t>Teddington</a:t>
              </a:r>
            </a:p>
          </p:txBody>
        </p:sp>
        <p:sp>
          <p:nvSpPr>
            <p:cNvPr id="20490" name="Text Box 8"/>
            <p:cNvSpPr txBox="1">
              <a:spLocks noChangeArrowheads="1"/>
            </p:cNvSpPr>
            <p:nvPr/>
          </p:nvSpPr>
          <p:spPr bwMode="auto">
            <a:xfrm>
              <a:off x="3733800" y="3581400"/>
              <a:ext cx="838200" cy="228600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lIns="54000" rIns="54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900" b="1">
                  <a:solidFill>
                    <a:srgbClr val="004890"/>
                  </a:solidFill>
                </a:rPr>
                <a:t>East Kilbride</a:t>
              </a:r>
            </a:p>
          </p:txBody>
        </p:sp>
        <p:sp>
          <p:nvSpPr>
            <p:cNvPr id="20491" name="Line 9"/>
            <p:cNvSpPr>
              <a:spLocks noChangeShapeType="1"/>
            </p:cNvSpPr>
            <p:nvPr/>
          </p:nvSpPr>
          <p:spPr bwMode="auto">
            <a:xfrm flipH="1">
              <a:off x="5715000" y="5029200"/>
              <a:ext cx="1371600" cy="8382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492" name="Line 10"/>
            <p:cNvSpPr>
              <a:spLocks noChangeShapeType="1"/>
            </p:cNvSpPr>
            <p:nvPr/>
          </p:nvSpPr>
          <p:spPr bwMode="auto">
            <a:xfrm rot="20045992" flipH="1">
              <a:off x="4702175" y="2986088"/>
              <a:ext cx="2644775" cy="231457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493" name="Line 11"/>
            <p:cNvSpPr>
              <a:spLocks noChangeShapeType="1"/>
            </p:cNvSpPr>
            <p:nvPr/>
          </p:nvSpPr>
          <p:spPr bwMode="auto">
            <a:xfrm rot="13086784" flipH="1">
              <a:off x="2798763" y="5162550"/>
              <a:ext cx="2057400" cy="990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494" name="Line 12"/>
            <p:cNvSpPr>
              <a:spLocks noChangeShapeType="1"/>
            </p:cNvSpPr>
            <p:nvPr/>
          </p:nvSpPr>
          <p:spPr bwMode="auto">
            <a:xfrm>
              <a:off x="3276600" y="2209800"/>
              <a:ext cx="838200" cy="1371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495" name="Text Box 13"/>
            <p:cNvSpPr txBox="1">
              <a:spLocks noChangeArrowheads="1"/>
            </p:cNvSpPr>
            <p:nvPr/>
          </p:nvSpPr>
          <p:spPr bwMode="auto">
            <a:xfrm>
              <a:off x="6210300" y="2209800"/>
              <a:ext cx="6096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 b="1">
                  <a:solidFill>
                    <a:schemeClr val="bg1"/>
                  </a:solidFill>
                </a:rPr>
                <a:t>NPL</a:t>
              </a:r>
            </a:p>
          </p:txBody>
        </p:sp>
        <p:sp>
          <p:nvSpPr>
            <p:cNvPr id="20496" name="Text Box 14"/>
            <p:cNvSpPr txBox="1">
              <a:spLocks noChangeArrowheads="1"/>
            </p:cNvSpPr>
            <p:nvPr/>
          </p:nvSpPr>
          <p:spPr bwMode="auto">
            <a:xfrm>
              <a:off x="1219200" y="2286000"/>
              <a:ext cx="9144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rIns="54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 b="1">
                  <a:solidFill>
                    <a:schemeClr val="bg1"/>
                  </a:solidFill>
                </a:rPr>
                <a:t>TUV-NEL</a:t>
              </a:r>
            </a:p>
          </p:txBody>
        </p:sp>
        <p:sp>
          <p:nvSpPr>
            <p:cNvPr id="20497" name="Text Box 15"/>
            <p:cNvSpPr txBox="1">
              <a:spLocks noChangeArrowheads="1"/>
            </p:cNvSpPr>
            <p:nvPr/>
          </p:nvSpPr>
          <p:spPr bwMode="auto">
            <a:xfrm>
              <a:off x="923925" y="5448300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rIns="54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 b="1">
                  <a:solidFill>
                    <a:schemeClr val="bg1"/>
                  </a:solidFill>
                </a:rPr>
                <a:t>NWML</a:t>
              </a:r>
            </a:p>
          </p:txBody>
        </p:sp>
        <p:sp>
          <p:nvSpPr>
            <p:cNvPr id="20498" name="Text Box 16"/>
            <p:cNvSpPr txBox="1">
              <a:spLocks noChangeArrowheads="1"/>
            </p:cNvSpPr>
            <p:nvPr/>
          </p:nvSpPr>
          <p:spPr bwMode="auto">
            <a:xfrm>
              <a:off x="6972300" y="5638800"/>
              <a:ext cx="6096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 b="1">
                  <a:solidFill>
                    <a:schemeClr val="bg1"/>
                  </a:solidFill>
                </a:rPr>
                <a:t>LGC</a:t>
              </a:r>
            </a:p>
          </p:txBody>
        </p:sp>
        <p:sp>
          <p:nvSpPr>
            <p:cNvPr id="20499" name="Text Box 17"/>
            <p:cNvSpPr txBox="1">
              <a:spLocks noChangeArrowheads="1"/>
            </p:cNvSpPr>
            <p:nvPr/>
          </p:nvSpPr>
          <p:spPr bwMode="auto">
            <a:xfrm>
              <a:off x="6108700" y="2578100"/>
              <a:ext cx="2514600" cy="1512888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 u="sng"/>
                <a:t>Scientific metrology - prime role</a:t>
              </a:r>
            </a:p>
            <a:p>
              <a:pPr algn="ctr"/>
              <a:r>
                <a:rPr lang="en-GB" sz="1000" u="sng"/>
                <a:t>(~80-85% of the UK NMS)</a:t>
              </a:r>
            </a:p>
            <a:p>
              <a:pPr algn="ctr">
                <a:spcBef>
                  <a:spcPct val="50000"/>
                </a:spcBef>
              </a:pPr>
              <a:r>
                <a:rPr lang="en-GB" sz="1000" i="1"/>
                <a:t>Government Owned Contractor Operated</a:t>
              </a:r>
            </a:p>
            <a:p>
              <a:pPr algn="ctr">
                <a:spcBef>
                  <a:spcPct val="50000"/>
                </a:spcBef>
              </a:pPr>
              <a:r>
                <a:rPr lang="en-GB" sz="900" b="1"/>
                <a:t>- acoustics, biotech, chemical metrology (gases), electrical, environmental, force, humidity, ionising radiation, mass, length, materials, pressure, photometry, radiometry, temperature, thermophysical, time and frequency, ultrasound</a:t>
              </a:r>
              <a:r>
                <a:rPr lang="en-GB" sz="900"/>
                <a:t> </a:t>
              </a:r>
            </a:p>
          </p:txBody>
        </p:sp>
        <p:sp>
          <p:nvSpPr>
            <p:cNvPr id="20500" name="Text Box 18"/>
            <p:cNvSpPr txBox="1">
              <a:spLocks noChangeArrowheads="1"/>
            </p:cNvSpPr>
            <p:nvPr/>
          </p:nvSpPr>
          <p:spPr bwMode="auto">
            <a:xfrm>
              <a:off x="533400" y="5410200"/>
              <a:ext cx="1981200" cy="677863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 u="sng"/>
                <a:t>Legal metrology - prime role</a:t>
              </a:r>
            </a:p>
            <a:p>
              <a:pPr algn="ctr">
                <a:spcBef>
                  <a:spcPct val="50000"/>
                </a:spcBef>
              </a:pPr>
              <a:r>
                <a:rPr lang="en-GB" sz="1000" i="1"/>
                <a:t>Government Agency</a:t>
              </a:r>
            </a:p>
            <a:p>
              <a:pPr algn="ctr">
                <a:spcBef>
                  <a:spcPct val="50000"/>
                </a:spcBef>
              </a:pPr>
              <a:r>
                <a:rPr lang="en-GB" sz="900" b="1"/>
                <a:t>- flow (static volume)</a:t>
              </a:r>
              <a:r>
                <a:rPr lang="en-GB" sz="900"/>
                <a:t> </a:t>
              </a:r>
            </a:p>
          </p:txBody>
        </p:sp>
        <p:sp>
          <p:nvSpPr>
            <p:cNvPr id="20501" name="Text Box 19"/>
            <p:cNvSpPr txBox="1">
              <a:spLocks noChangeArrowheads="1"/>
            </p:cNvSpPr>
            <p:nvPr/>
          </p:nvSpPr>
          <p:spPr bwMode="auto">
            <a:xfrm>
              <a:off x="990600" y="2590800"/>
              <a:ext cx="1981200" cy="677863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 u="sng"/>
                <a:t>Scientific metrology - part role</a:t>
              </a:r>
            </a:p>
            <a:p>
              <a:pPr algn="ctr">
                <a:spcBef>
                  <a:spcPct val="50000"/>
                </a:spcBef>
              </a:pPr>
              <a:r>
                <a:rPr lang="en-GB" sz="1000" i="1"/>
                <a:t>Private company</a:t>
              </a:r>
            </a:p>
            <a:p>
              <a:pPr algn="ctr">
                <a:spcBef>
                  <a:spcPct val="50000"/>
                </a:spcBef>
              </a:pPr>
              <a:r>
                <a:rPr lang="en-GB" sz="900" b="1"/>
                <a:t>- flow (excluding static volume)</a:t>
              </a:r>
              <a:endParaRPr lang="en-GB" sz="900"/>
            </a:p>
          </p:txBody>
        </p:sp>
        <p:pic>
          <p:nvPicPr>
            <p:cNvPr id="20502" name="Picture 22" descr="NPL new front entrance (30)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62700" y="1092200"/>
              <a:ext cx="1982788" cy="1487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3" name="Picture 23" descr="LGC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010400" y="4343400"/>
              <a:ext cx="1565275" cy="15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4" name="Text Box 24"/>
            <p:cNvSpPr txBox="1">
              <a:spLocks noChangeArrowheads="1"/>
            </p:cNvSpPr>
            <p:nvPr/>
          </p:nvSpPr>
          <p:spPr bwMode="auto">
            <a:xfrm>
              <a:off x="6781800" y="5638800"/>
              <a:ext cx="1981200" cy="814388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 u="sng"/>
                <a:t>Scientific metrology - part role</a:t>
              </a:r>
            </a:p>
            <a:p>
              <a:pPr algn="ctr">
                <a:spcBef>
                  <a:spcPct val="50000"/>
                </a:spcBef>
              </a:pPr>
              <a:r>
                <a:rPr lang="en-GB" sz="1000" i="1"/>
                <a:t>Private company</a:t>
              </a:r>
            </a:p>
            <a:p>
              <a:pPr algn="ctr">
                <a:spcBef>
                  <a:spcPct val="50000"/>
                </a:spcBef>
              </a:pPr>
              <a:r>
                <a:rPr lang="en-GB" sz="900" b="1"/>
                <a:t>- biotech, chemical metrology (excluding gases)</a:t>
              </a:r>
              <a:endParaRPr lang="en-GB" sz="900"/>
            </a:p>
          </p:txBody>
        </p:sp>
      </p:grpSp>
      <p:sp>
        <p:nvSpPr>
          <p:cNvPr id="25" name="4 Slayt Numarası Yer Tutucusu"/>
          <p:cNvSpPr txBox="1">
            <a:spLocks noGrp="1"/>
          </p:cNvSpPr>
          <p:nvPr/>
        </p:nvSpPr>
        <p:spPr bwMode="auto">
          <a:xfrm>
            <a:off x="6918014" y="637824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3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6900052" y="6356350"/>
            <a:ext cx="2133600" cy="365125"/>
          </a:xfrm>
        </p:spPr>
        <p:txBody>
          <a:bodyPr/>
          <a:lstStyle/>
          <a:p>
            <a:pPr>
              <a:defRPr/>
            </a:pPr>
            <a:fld id="{75B764A3-3CA6-462D-A3D2-57C25AFB0608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21507" name="Rectangle 6171"/>
          <p:cNvSpPr>
            <a:spLocks noChangeArrowheads="1"/>
          </p:cNvSpPr>
          <p:nvPr/>
        </p:nvSpPr>
        <p:spPr bwMode="auto">
          <a:xfrm>
            <a:off x="3282950" y="1516063"/>
            <a:ext cx="3219450" cy="461962"/>
          </a:xfrm>
          <a:prstGeom prst="rect">
            <a:avLst/>
          </a:prstGeom>
          <a:solidFill>
            <a:srgbClr val="C000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b="1">
                <a:solidFill>
                  <a:schemeClr val="bg1"/>
                </a:solidFill>
              </a:rPr>
              <a:t>Prime Ministry</a:t>
            </a:r>
          </a:p>
        </p:txBody>
      </p:sp>
      <p:sp>
        <p:nvSpPr>
          <p:cNvPr id="94" name="Rectangle 93"/>
          <p:cNvSpPr/>
          <p:nvPr/>
        </p:nvSpPr>
        <p:spPr bwMode="auto">
          <a:xfrm>
            <a:off x="1143000" y="2325688"/>
            <a:ext cx="2654300" cy="46037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>
                <a:solidFill>
                  <a:schemeClr val="bg1"/>
                </a:solidFill>
              </a:rPr>
              <a:t>Ministry of Science, Technology and Industry</a:t>
            </a:r>
          </a:p>
        </p:txBody>
      </p:sp>
      <p:sp>
        <p:nvSpPr>
          <p:cNvPr id="95" name="Rectangle 94"/>
          <p:cNvSpPr/>
          <p:nvPr/>
        </p:nvSpPr>
        <p:spPr bwMode="auto">
          <a:xfrm>
            <a:off x="4186238" y="2325688"/>
            <a:ext cx="1982787" cy="460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/>
              <a:t>Ministry of Energy and Natural Resources</a:t>
            </a:r>
          </a:p>
        </p:txBody>
      </p:sp>
      <p:sp>
        <p:nvSpPr>
          <p:cNvPr id="21510" name="Rectangle 95"/>
          <p:cNvSpPr>
            <a:spLocks noChangeArrowheads="1"/>
          </p:cNvSpPr>
          <p:nvPr/>
        </p:nvSpPr>
        <p:spPr bwMode="auto">
          <a:xfrm>
            <a:off x="6262688" y="2335213"/>
            <a:ext cx="1384300" cy="460375"/>
          </a:xfrm>
          <a:prstGeom prst="rect">
            <a:avLst/>
          </a:prstGeom>
          <a:solidFill>
            <a:srgbClr val="FF9999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200"/>
              <a:t>Ministry of European Affairs</a:t>
            </a:r>
          </a:p>
        </p:txBody>
      </p:sp>
      <p:sp>
        <p:nvSpPr>
          <p:cNvPr id="21511" name="Rectangle 96"/>
          <p:cNvSpPr>
            <a:spLocks noChangeArrowheads="1"/>
          </p:cNvSpPr>
          <p:nvPr/>
        </p:nvSpPr>
        <p:spPr bwMode="auto">
          <a:xfrm>
            <a:off x="6702425" y="4462463"/>
            <a:ext cx="1046163" cy="796925"/>
          </a:xfrm>
          <a:prstGeom prst="rect">
            <a:avLst/>
          </a:prstGeom>
          <a:solidFill>
            <a:srgbClr val="FFCCCC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1200" b="1"/>
              <a:t>TÜRKAK</a:t>
            </a:r>
          </a:p>
          <a:p>
            <a:pPr algn="ctr" eaLnBrk="0" hangingPunct="0"/>
            <a:r>
              <a:rPr lang="en-US" sz="1200"/>
              <a:t>(</a:t>
            </a:r>
            <a:r>
              <a:rPr lang="en-US" sz="1100"/>
              <a:t>Turkish Accreditation Body</a:t>
            </a:r>
            <a:r>
              <a:rPr lang="en-US" sz="1200"/>
              <a:t>)</a:t>
            </a:r>
          </a:p>
        </p:txBody>
      </p:sp>
      <p:sp>
        <p:nvSpPr>
          <p:cNvPr id="98" name="Rectangle 97"/>
          <p:cNvSpPr/>
          <p:nvPr/>
        </p:nvSpPr>
        <p:spPr bwMode="auto">
          <a:xfrm>
            <a:off x="4167188" y="4454525"/>
            <a:ext cx="1184275" cy="800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1200" b="1"/>
              <a:t>TSE</a:t>
            </a:r>
          </a:p>
          <a:p>
            <a:pPr algn="ctr" eaLnBrk="0" hangingPunct="0">
              <a:defRPr/>
            </a:pPr>
            <a:r>
              <a:rPr lang="en-US" sz="1200"/>
              <a:t>(</a:t>
            </a:r>
            <a:r>
              <a:rPr lang="en-US" sz="1100"/>
              <a:t>Turkish Standardization Institute</a:t>
            </a:r>
            <a:r>
              <a:rPr lang="en-US" sz="1200"/>
              <a:t>)</a:t>
            </a:r>
          </a:p>
        </p:txBody>
      </p:sp>
      <p:sp>
        <p:nvSpPr>
          <p:cNvPr id="99" name="Rectangle 98"/>
          <p:cNvSpPr/>
          <p:nvPr/>
        </p:nvSpPr>
        <p:spPr bwMode="auto">
          <a:xfrm>
            <a:off x="39688" y="4446588"/>
            <a:ext cx="1276350" cy="800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1200" b="1"/>
              <a:t>TÜBİTAK </a:t>
            </a:r>
            <a:r>
              <a:rPr lang="en-US" sz="1200"/>
              <a:t>UME</a:t>
            </a:r>
          </a:p>
          <a:p>
            <a:pPr algn="ctr" eaLnBrk="0" hangingPunct="0">
              <a:defRPr/>
            </a:pPr>
            <a:r>
              <a:rPr lang="en-US" sz="1200"/>
              <a:t>(</a:t>
            </a:r>
            <a:r>
              <a:rPr lang="en-US" sz="1100"/>
              <a:t>National Metrology Institute</a:t>
            </a:r>
            <a:r>
              <a:rPr lang="en-US" sz="1200"/>
              <a:t>)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2719388" y="4451350"/>
            <a:ext cx="1374775" cy="8001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1200" b="1"/>
              <a:t>MSGM</a:t>
            </a:r>
          </a:p>
          <a:p>
            <a:pPr algn="ctr" eaLnBrk="0" hangingPunct="0">
              <a:defRPr/>
            </a:pPr>
            <a:r>
              <a:rPr lang="en-US" sz="1100"/>
              <a:t>(</a:t>
            </a:r>
            <a:r>
              <a:rPr lang="en-US" sz="1000"/>
              <a:t>General Directorate on Metrology and Standards</a:t>
            </a:r>
            <a:r>
              <a:rPr lang="en-US" sz="1100"/>
              <a:t>)</a:t>
            </a:r>
          </a:p>
        </p:txBody>
      </p:sp>
      <p:sp>
        <p:nvSpPr>
          <p:cNvPr id="101" name="Rectangle 100"/>
          <p:cNvSpPr/>
          <p:nvPr/>
        </p:nvSpPr>
        <p:spPr bwMode="auto">
          <a:xfrm>
            <a:off x="5438775" y="4457700"/>
            <a:ext cx="1185863" cy="801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1200" b="1"/>
              <a:t>TAEK</a:t>
            </a:r>
          </a:p>
          <a:p>
            <a:pPr algn="ctr" eaLnBrk="0" hangingPunct="0">
              <a:defRPr/>
            </a:pPr>
            <a:r>
              <a:rPr lang="en-US" sz="1200"/>
              <a:t>(Turkish Atomic Energy Authority) DI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168275" y="3503613"/>
            <a:ext cx="2295525" cy="673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1200" b="1"/>
              <a:t>TÜBİTAK</a:t>
            </a:r>
          </a:p>
          <a:p>
            <a:pPr algn="ctr" eaLnBrk="0" hangingPunct="0">
              <a:defRPr/>
            </a:pPr>
            <a:r>
              <a:rPr lang="en-US" sz="1200"/>
              <a:t>(</a:t>
            </a:r>
            <a:r>
              <a:rPr lang="en-US" sz="1100"/>
              <a:t>Turkish Scientific and Technological Research Council</a:t>
            </a:r>
            <a:r>
              <a:rPr lang="en-US" sz="1200"/>
              <a:t>)</a:t>
            </a:r>
          </a:p>
        </p:txBody>
      </p:sp>
      <p:cxnSp>
        <p:nvCxnSpPr>
          <p:cNvPr id="21517" name="Elbow Connector 6180"/>
          <p:cNvCxnSpPr>
            <a:cxnSpLocks noChangeShapeType="1"/>
            <a:stCxn id="21507" idx="2"/>
            <a:endCxn id="95" idx="0"/>
          </p:cNvCxnSpPr>
          <p:nvPr/>
        </p:nvCxnSpPr>
        <p:spPr bwMode="auto">
          <a:xfrm rot="16200000" flipH="1">
            <a:off x="4860925" y="2009775"/>
            <a:ext cx="347663" cy="2841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18" name="Elbow Connector 111"/>
          <p:cNvCxnSpPr>
            <a:cxnSpLocks noChangeShapeType="1"/>
            <a:stCxn id="21507" idx="2"/>
            <a:endCxn id="21510" idx="0"/>
          </p:cNvCxnSpPr>
          <p:nvPr/>
        </p:nvCxnSpPr>
        <p:spPr bwMode="auto">
          <a:xfrm rot="16200000" flipH="1">
            <a:off x="5745163" y="1125537"/>
            <a:ext cx="357188" cy="20621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19" name="Straight Connector 6182"/>
          <p:cNvCxnSpPr>
            <a:cxnSpLocks noChangeShapeType="1"/>
          </p:cNvCxnSpPr>
          <p:nvPr/>
        </p:nvCxnSpPr>
        <p:spPr bwMode="auto">
          <a:xfrm flipH="1">
            <a:off x="2398713" y="2160588"/>
            <a:ext cx="1587" cy="1651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20" name="Straight Arrow Connector 6184"/>
          <p:cNvCxnSpPr>
            <a:cxnSpLocks noChangeShapeType="1"/>
            <a:endCxn id="21511" idx="0"/>
          </p:cNvCxnSpPr>
          <p:nvPr/>
        </p:nvCxnSpPr>
        <p:spPr bwMode="auto">
          <a:xfrm>
            <a:off x="7224713" y="2809875"/>
            <a:ext cx="0" cy="1652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21" name="Elbow Connector 120"/>
          <p:cNvCxnSpPr>
            <a:cxnSpLocks noChangeShapeType="1"/>
            <a:stCxn id="94" idx="2"/>
            <a:endCxn id="98" idx="0"/>
          </p:cNvCxnSpPr>
          <p:nvPr/>
        </p:nvCxnSpPr>
        <p:spPr bwMode="auto">
          <a:xfrm rot="16200000" flipH="1">
            <a:off x="2780507" y="2475706"/>
            <a:ext cx="1668462" cy="2289175"/>
          </a:xfrm>
          <a:prstGeom prst="bentConnector3">
            <a:avLst>
              <a:gd name="adj1" fmla="val 21528"/>
            </a:avLst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21522" name="Elbow Connector 122"/>
          <p:cNvCxnSpPr>
            <a:cxnSpLocks noChangeShapeType="1"/>
            <a:stCxn id="94" idx="2"/>
            <a:endCxn id="100" idx="0"/>
          </p:cNvCxnSpPr>
          <p:nvPr/>
        </p:nvCxnSpPr>
        <p:spPr bwMode="auto">
          <a:xfrm rot="16200000" flipH="1">
            <a:off x="2105819" y="3150394"/>
            <a:ext cx="1665287" cy="936625"/>
          </a:xfrm>
          <a:prstGeom prst="bentConnector3">
            <a:avLst>
              <a:gd name="adj1" fmla="val 21481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23" name="Elbow Connector 124"/>
          <p:cNvCxnSpPr>
            <a:cxnSpLocks noChangeShapeType="1"/>
            <a:stCxn id="94" idx="2"/>
            <a:endCxn id="102" idx="0"/>
          </p:cNvCxnSpPr>
          <p:nvPr/>
        </p:nvCxnSpPr>
        <p:spPr bwMode="auto">
          <a:xfrm rot="5400000">
            <a:off x="1534319" y="2567782"/>
            <a:ext cx="717550" cy="11541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21524" name="Straight Arrow Connector 6206"/>
          <p:cNvCxnSpPr>
            <a:cxnSpLocks noChangeShapeType="1"/>
            <a:endCxn id="99" idx="0"/>
          </p:cNvCxnSpPr>
          <p:nvPr/>
        </p:nvCxnSpPr>
        <p:spPr bwMode="auto">
          <a:xfrm>
            <a:off x="677863" y="4186238"/>
            <a:ext cx="0" cy="2603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25" name="Straight Arrow Connector 141"/>
          <p:cNvCxnSpPr>
            <a:cxnSpLocks noChangeShapeType="1"/>
            <a:endCxn id="101" idx="0"/>
          </p:cNvCxnSpPr>
          <p:nvPr/>
        </p:nvCxnSpPr>
        <p:spPr bwMode="auto">
          <a:xfrm>
            <a:off x="6032500" y="2786063"/>
            <a:ext cx="0" cy="16716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526" name="Rectangle 177"/>
          <p:cNvSpPr>
            <a:spLocks noChangeArrowheads="1"/>
          </p:cNvSpPr>
          <p:nvPr/>
        </p:nvSpPr>
        <p:spPr bwMode="auto">
          <a:xfrm>
            <a:off x="7748588" y="2324100"/>
            <a:ext cx="1300162" cy="460375"/>
          </a:xfrm>
          <a:prstGeom prst="rect">
            <a:avLst/>
          </a:prstGeom>
          <a:solidFill>
            <a:srgbClr val="FFCC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400"/>
              <a:t>Ministry of Economy</a:t>
            </a:r>
          </a:p>
        </p:txBody>
      </p:sp>
      <p:sp>
        <p:nvSpPr>
          <p:cNvPr id="26647" name="Rectangle 178"/>
          <p:cNvSpPr>
            <a:spLocks noChangeArrowheads="1"/>
          </p:cNvSpPr>
          <p:nvPr/>
        </p:nvSpPr>
        <p:spPr bwMode="auto">
          <a:xfrm>
            <a:off x="7867650" y="4438650"/>
            <a:ext cx="1111250" cy="801688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1200" b="1"/>
              <a:t>ÜGDGM</a:t>
            </a:r>
          </a:p>
          <a:p>
            <a:pPr algn="ctr" eaLnBrk="0" hangingPunct="0">
              <a:defRPr/>
            </a:pPr>
            <a:r>
              <a:rPr lang="en-US" sz="1050"/>
              <a:t>(Directorate for Product Safety Assessment)</a:t>
            </a:r>
          </a:p>
        </p:txBody>
      </p:sp>
      <p:cxnSp>
        <p:nvCxnSpPr>
          <p:cNvPr id="21528" name="Straight Connector 179"/>
          <p:cNvCxnSpPr>
            <a:cxnSpLocks noChangeShapeType="1"/>
            <a:endCxn id="21526" idx="0"/>
          </p:cNvCxnSpPr>
          <p:nvPr/>
        </p:nvCxnSpPr>
        <p:spPr bwMode="auto">
          <a:xfrm flipH="1">
            <a:off x="8399463" y="2130425"/>
            <a:ext cx="0" cy="1936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" name="Rectangle 30"/>
          <p:cNvSpPr/>
          <p:nvPr/>
        </p:nvSpPr>
        <p:spPr bwMode="auto">
          <a:xfrm>
            <a:off x="1368425" y="4451350"/>
            <a:ext cx="1276350" cy="800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1200" b="1"/>
              <a:t>TÜBİTAK MAM</a:t>
            </a:r>
          </a:p>
          <a:p>
            <a:pPr algn="ctr" eaLnBrk="0" hangingPunct="0">
              <a:defRPr/>
            </a:pPr>
            <a:r>
              <a:rPr lang="en-US" sz="1200"/>
              <a:t>(Material Inst. Underwater Acoust.Lab) DI</a:t>
            </a:r>
          </a:p>
        </p:txBody>
      </p:sp>
      <p:cxnSp>
        <p:nvCxnSpPr>
          <p:cNvPr id="21530" name="Straight Arrow Connector 6206"/>
          <p:cNvCxnSpPr>
            <a:cxnSpLocks noChangeShapeType="1"/>
            <a:endCxn id="31" idx="0"/>
          </p:cNvCxnSpPr>
          <p:nvPr/>
        </p:nvCxnSpPr>
        <p:spPr bwMode="auto">
          <a:xfrm>
            <a:off x="2006600" y="4191000"/>
            <a:ext cx="0" cy="2603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31" name="Straight Connector 52"/>
          <p:cNvCxnSpPr>
            <a:cxnSpLocks noChangeShapeType="1"/>
          </p:cNvCxnSpPr>
          <p:nvPr/>
        </p:nvCxnSpPr>
        <p:spPr bwMode="auto">
          <a:xfrm flipV="1">
            <a:off x="2403475" y="2141538"/>
            <a:ext cx="5988050" cy="30162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32" name="Rectangle 4"/>
          <p:cNvSpPr>
            <a:spLocks noChangeArrowheads="1"/>
          </p:cNvSpPr>
          <p:nvPr/>
        </p:nvSpPr>
        <p:spPr bwMode="auto">
          <a:xfrm>
            <a:off x="107950" y="82550"/>
            <a:ext cx="79867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3200">
                <a:solidFill>
                  <a:schemeClr val="bg1"/>
                </a:solidFill>
                <a:latin typeface="Futura Bk BT"/>
              </a:rPr>
              <a:t>Example of Decentralized System: Turkey</a:t>
            </a:r>
          </a:p>
        </p:txBody>
      </p:sp>
      <p:cxnSp>
        <p:nvCxnSpPr>
          <p:cNvPr id="21533" name="Straight Arrow Connector 6184"/>
          <p:cNvCxnSpPr>
            <a:cxnSpLocks noChangeShapeType="1"/>
          </p:cNvCxnSpPr>
          <p:nvPr/>
        </p:nvCxnSpPr>
        <p:spPr bwMode="auto">
          <a:xfrm>
            <a:off x="8429625" y="2786063"/>
            <a:ext cx="0" cy="1652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8" descr="그림8"/>
          <p:cNvPicPr>
            <a:picLocks noGrp="1"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4437063" y="2430463"/>
            <a:ext cx="2767012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8" descr="그림8"/>
          <p:cNvPicPr>
            <a:picLocks noGrp="1" noChangeAspect="1" noChangeArrowheads="1"/>
          </p:cNvPicPr>
          <p:nvPr/>
        </p:nvPicPr>
        <p:blipFill>
          <a:blip r:embed="rId4" cstate="print">
            <a:lum bright="6000" contrast="6000"/>
          </a:blip>
          <a:srcRect/>
          <a:stretch>
            <a:fillRect/>
          </a:stretch>
        </p:blipFill>
        <p:spPr bwMode="auto">
          <a:xfrm>
            <a:off x="6376988" y="4365625"/>
            <a:ext cx="2767012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8" descr="그림8"/>
          <p:cNvPicPr>
            <a:picLocks noGrp="1" noChangeAspect="1" noChangeArrowheads="1"/>
          </p:cNvPicPr>
          <p:nvPr/>
        </p:nvPicPr>
        <p:blipFill>
          <a:blip r:embed="rId4" cstate="print">
            <a:lum bright="6000" contrast="6000"/>
          </a:blip>
          <a:srcRect/>
          <a:stretch>
            <a:fillRect/>
          </a:stretch>
        </p:blipFill>
        <p:spPr bwMode="auto">
          <a:xfrm>
            <a:off x="2420938" y="4392613"/>
            <a:ext cx="2767012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"/>
          <p:cNvGrpSpPr/>
          <p:nvPr/>
        </p:nvGrpSpPr>
        <p:grpSpPr>
          <a:xfrm>
            <a:off x="460375" y="496888"/>
            <a:ext cx="2543175" cy="6975475"/>
            <a:chOff x="460375" y="496888"/>
            <a:chExt cx="2543175" cy="6975475"/>
          </a:xfrm>
        </p:grpSpPr>
        <p:grpSp>
          <p:nvGrpSpPr>
            <p:cNvPr id="4" name="Group 2"/>
            <p:cNvGrpSpPr/>
            <p:nvPr/>
          </p:nvGrpSpPr>
          <p:grpSpPr>
            <a:xfrm>
              <a:off x="460375" y="496888"/>
              <a:ext cx="2543175" cy="6975475"/>
              <a:chOff x="460375" y="496888"/>
              <a:chExt cx="2543175" cy="6975475"/>
            </a:xfrm>
          </p:grpSpPr>
          <p:grpSp>
            <p:nvGrpSpPr>
              <p:cNvPr id="5" name="Group 5"/>
              <p:cNvGrpSpPr>
                <a:grpSpLocks/>
              </p:cNvGrpSpPr>
              <p:nvPr/>
            </p:nvGrpSpPr>
            <p:grpSpPr bwMode="auto">
              <a:xfrm>
                <a:off x="490538" y="4397375"/>
                <a:ext cx="2513012" cy="3074988"/>
                <a:chOff x="81" y="1026"/>
                <a:chExt cx="1097" cy="1326"/>
              </a:xfrm>
            </p:grpSpPr>
            <p:pic>
              <p:nvPicPr>
                <p:cNvPr id="34848" name="Picture 6" descr="그림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lum bright="6000" contrast="6000"/>
                </a:blip>
                <a:srcRect/>
                <a:stretch>
                  <a:fillRect/>
                </a:stretch>
              </p:blipFill>
              <p:spPr bwMode="auto">
                <a:xfrm>
                  <a:off x="81" y="1026"/>
                  <a:ext cx="1097" cy="1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5" name="모서리가 둥근 직사각형 79"/>
                <p:cNvSpPr>
                  <a:spLocks noChangeArrowheads="1"/>
                </p:cNvSpPr>
                <p:nvPr/>
              </p:nvSpPr>
              <p:spPr bwMode="auto">
                <a:xfrm>
                  <a:off x="340" y="1343"/>
                  <a:ext cx="544" cy="310"/>
                </a:xfrm>
                <a:prstGeom prst="roundRect">
                  <a:avLst>
                    <a:gd name="adj" fmla="val 50000"/>
                  </a:avLst>
                </a:prstGeom>
                <a:noFill/>
                <a:ln w="12700" algn="ctr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>
                      <a:alpha val="34998"/>
                    </a:schemeClr>
                  </a:outerShdw>
                </a:effectLst>
              </p:spPr>
              <p:txBody>
                <a:bodyPr wrap="none" lIns="0" tIns="0" rIns="0" bIns="0"/>
                <a:lstStyle/>
                <a:p>
                  <a:pPr algn="ctr" eaLnBrk="0" hangingPunct="0">
                    <a:lnSpc>
                      <a:spcPct val="110000"/>
                    </a:lnSpc>
                    <a:spcBef>
                      <a:spcPct val="50000"/>
                    </a:spcBef>
                    <a:buClr>
                      <a:schemeClr val="accent2"/>
                    </a:buClr>
                    <a:buFont typeface="Wingdings" pitchFamily="2" charset="2"/>
                    <a:buChar char="Ø"/>
                    <a:defRPr/>
                  </a:pPr>
                  <a:endParaRPr lang="en-US" altLang="ko-KR" sz="1800">
                    <a:latin typeface="HY헤드라인M" pitchFamily="18" charset="-127"/>
                  </a:endParaRPr>
                </a:p>
              </p:txBody>
            </p:sp>
          </p:grpSp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474663" y="2446338"/>
                <a:ext cx="2525712" cy="3074987"/>
                <a:chOff x="81" y="1026"/>
                <a:chExt cx="1097" cy="1326"/>
              </a:xfrm>
            </p:grpSpPr>
            <p:pic>
              <p:nvPicPr>
                <p:cNvPr id="34846" name="Picture 6" descr="그림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lum bright="6000" contrast="6000"/>
                </a:blip>
                <a:srcRect/>
                <a:stretch>
                  <a:fillRect/>
                </a:stretch>
              </p:blipFill>
              <p:spPr bwMode="auto">
                <a:xfrm>
                  <a:off x="81" y="1026"/>
                  <a:ext cx="1097" cy="1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2" name="모서리가 둥근 직사각형 79"/>
                <p:cNvSpPr>
                  <a:spLocks noChangeArrowheads="1"/>
                </p:cNvSpPr>
                <p:nvPr/>
              </p:nvSpPr>
              <p:spPr bwMode="auto">
                <a:xfrm>
                  <a:off x="340" y="1343"/>
                  <a:ext cx="544" cy="310"/>
                </a:xfrm>
                <a:prstGeom prst="roundRect">
                  <a:avLst>
                    <a:gd name="adj" fmla="val 50000"/>
                  </a:avLst>
                </a:prstGeom>
                <a:noFill/>
                <a:ln w="12700" algn="ctr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>
                      <a:alpha val="34998"/>
                    </a:schemeClr>
                  </a:outerShdw>
                </a:effectLst>
              </p:spPr>
              <p:txBody>
                <a:bodyPr wrap="none" lIns="0" tIns="0" rIns="0" bIns="0"/>
                <a:lstStyle/>
                <a:p>
                  <a:pPr algn="ctr" eaLnBrk="0" hangingPunct="0">
                    <a:lnSpc>
                      <a:spcPct val="110000"/>
                    </a:lnSpc>
                    <a:spcBef>
                      <a:spcPct val="50000"/>
                    </a:spcBef>
                    <a:buClr>
                      <a:schemeClr val="accent2"/>
                    </a:buClr>
                    <a:buFont typeface="Wingdings" pitchFamily="2" charset="2"/>
                    <a:buChar char="Ø"/>
                    <a:defRPr/>
                  </a:pPr>
                  <a:endParaRPr lang="en-US" altLang="ko-KR" sz="1800">
                    <a:latin typeface="HY헤드라인M" pitchFamily="18" charset="-127"/>
                  </a:endParaRPr>
                </a:p>
              </p:txBody>
            </p:sp>
          </p:grpSp>
          <p:grpSp>
            <p:nvGrpSpPr>
              <p:cNvPr id="7" name="Group 5"/>
              <p:cNvGrpSpPr>
                <a:grpSpLocks/>
              </p:cNvGrpSpPr>
              <p:nvPr/>
            </p:nvGrpSpPr>
            <p:grpSpPr bwMode="auto">
              <a:xfrm>
                <a:off x="460375" y="496888"/>
                <a:ext cx="2540000" cy="3073400"/>
                <a:chOff x="81" y="1026"/>
                <a:chExt cx="1097" cy="1326"/>
              </a:xfrm>
            </p:grpSpPr>
            <p:pic>
              <p:nvPicPr>
                <p:cNvPr id="34844" name="Picture 6" descr="그림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lum bright="6000" contrast="6000"/>
                </a:blip>
                <a:srcRect/>
                <a:stretch>
                  <a:fillRect/>
                </a:stretch>
              </p:blipFill>
              <p:spPr bwMode="auto">
                <a:xfrm>
                  <a:off x="81" y="1026"/>
                  <a:ext cx="1097" cy="1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" name="모서리가 둥근 직사각형 79"/>
                <p:cNvSpPr>
                  <a:spLocks noChangeArrowheads="1"/>
                </p:cNvSpPr>
                <p:nvPr/>
              </p:nvSpPr>
              <p:spPr bwMode="auto">
                <a:xfrm>
                  <a:off x="340" y="1343"/>
                  <a:ext cx="544" cy="310"/>
                </a:xfrm>
                <a:prstGeom prst="roundRect">
                  <a:avLst>
                    <a:gd name="adj" fmla="val 50000"/>
                  </a:avLst>
                </a:prstGeom>
                <a:noFill/>
                <a:ln w="12700" algn="ctr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bg1">
                      <a:alpha val="34998"/>
                    </a:schemeClr>
                  </a:outerShdw>
                </a:effectLst>
              </p:spPr>
              <p:txBody>
                <a:bodyPr wrap="none" lIns="0" tIns="0" rIns="0" bIns="0"/>
                <a:lstStyle/>
                <a:p>
                  <a:pPr algn="ctr" eaLnBrk="0" hangingPunct="0">
                    <a:lnSpc>
                      <a:spcPct val="110000"/>
                    </a:lnSpc>
                    <a:spcBef>
                      <a:spcPct val="50000"/>
                    </a:spcBef>
                    <a:buClr>
                      <a:schemeClr val="accent2"/>
                    </a:buClr>
                    <a:buFont typeface="Wingdings" pitchFamily="2" charset="2"/>
                    <a:buChar char="Ø"/>
                    <a:defRPr/>
                  </a:pPr>
                  <a:endParaRPr lang="en-US" altLang="ko-KR" sz="1800">
                    <a:latin typeface="HY헤드라인M" pitchFamily="18" charset="-127"/>
                  </a:endParaRPr>
                </a:p>
              </p:txBody>
            </p:sp>
          </p:grpSp>
        </p:grpSp>
        <p:sp>
          <p:nvSpPr>
            <p:cNvPr id="34824" name="Text Box 70"/>
            <p:cNvSpPr txBox="1">
              <a:spLocks noChangeArrowheads="1"/>
            </p:cNvSpPr>
            <p:nvPr/>
          </p:nvSpPr>
          <p:spPr bwMode="auto">
            <a:xfrm>
              <a:off x="780477" y="1208661"/>
              <a:ext cx="1808163" cy="784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</a:pPr>
              <a:r>
                <a:rPr lang="en-US" altLang="ko-KR" sz="1800" dirty="0">
                  <a:solidFill>
                    <a:srgbClr val="C00000"/>
                  </a:solidFill>
                  <a:ea typeface="Gulim" charset="-127"/>
                  <a:cs typeface="Arial" charset="0"/>
                </a:rPr>
                <a:t> </a:t>
              </a:r>
              <a:r>
                <a:rPr lang="en-US" altLang="ko-KR" sz="1800" u="sng" dirty="0">
                  <a:solidFill>
                    <a:srgbClr val="C00000"/>
                  </a:solidFill>
                  <a:ea typeface="Gulim" charset="-127"/>
                  <a:cs typeface="Arial" charset="0"/>
                </a:rPr>
                <a:t>Total Area</a:t>
              </a:r>
              <a:r>
                <a:rPr lang="en-US" altLang="ko-KR" sz="1800" dirty="0">
                  <a:solidFill>
                    <a:srgbClr val="C00000"/>
                  </a:solidFill>
                  <a:ea typeface="Gulim" charset="-127"/>
                  <a:cs typeface="Arial" charset="0"/>
                </a:rPr>
                <a:t> </a:t>
              </a:r>
            </a:p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</a:pPr>
              <a:r>
                <a:rPr lang="en-US" altLang="ko-KR" sz="1800" dirty="0" smtClean="0">
                  <a:ea typeface="Gulim" charset="-127"/>
                  <a:cs typeface="Arial" charset="0"/>
                </a:rPr>
                <a:t>  45.500 m²</a:t>
              </a:r>
              <a:endParaRPr lang="en-US" altLang="ko-KR" sz="1800" dirty="0">
                <a:ea typeface="Gulim" charset="-127"/>
                <a:cs typeface="Arial" charset="0"/>
              </a:endParaRPr>
            </a:p>
          </p:txBody>
        </p:sp>
        <p:sp>
          <p:nvSpPr>
            <p:cNvPr id="314380" name="Text Box 70"/>
            <p:cNvSpPr txBox="1">
              <a:spLocks noChangeArrowheads="1"/>
            </p:cNvSpPr>
            <p:nvPr/>
          </p:nvSpPr>
          <p:spPr bwMode="auto">
            <a:xfrm>
              <a:off x="912813" y="3105150"/>
              <a:ext cx="1658937" cy="1328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</a:pPr>
              <a:r>
                <a:rPr lang="en-US" altLang="ko-KR" sz="1800" u="sng" dirty="0">
                  <a:solidFill>
                    <a:srgbClr val="C00000"/>
                  </a:solidFill>
                  <a:ea typeface="Gulim" charset="-127"/>
                </a:rPr>
                <a:t>Measurement  Quantities</a:t>
              </a:r>
              <a:r>
                <a:rPr lang="en-US" altLang="ko-KR" sz="1600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Gulim" charset="-127"/>
                </a:rPr>
                <a:t/>
              </a:r>
              <a:br>
                <a:rPr lang="en-US" altLang="ko-KR" sz="1600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Gulim" charset="-127"/>
                </a:rPr>
              </a:br>
              <a:r>
                <a:rPr lang="en-US" altLang="ko-KR" sz="1800" dirty="0" smtClean="0">
                  <a:ea typeface="Gulim" charset="-127"/>
                  <a:cs typeface="Arial" charset="0"/>
                </a:rPr>
                <a:t>73 </a:t>
              </a:r>
              <a:endParaRPr lang="en-US" altLang="ko-KR" sz="1800" dirty="0">
                <a:ea typeface="Gulim" charset="-127"/>
                <a:cs typeface="Arial" charset="0"/>
              </a:endParaRPr>
            </a:p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</a:pPr>
              <a:r>
                <a:rPr lang="en-US" altLang="ko-KR" sz="1800" u="sng" dirty="0">
                  <a:solidFill>
                    <a:srgbClr val="C00000"/>
                  </a:solidFill>
                  <a:ea typeface="Gulim" charset="-127"/>
                </a:rPr>
                <a:t>Ref. Std. </a:t>
              </a:r>
              <a:r>
                <a:rPr lang="en-US" altLang="ko-KR" sz="1800" dirty="0" smtClean="0">
                  <a:ea typeface="Gulim" charset="-127"/>
                </a:rPr>
                <a:t>110</a:t>
              </a:r>
              <a:endParaRPr lang="en-US" altLang="ko-KR" sz="1800" dirty="0">
                <a:ea typeface="Gulim" charset="-127"/>
              </a:endParaRPr>
            </a:p>
          </p:txBody>
        </p:sp>
        <p:sp>
          <p:nvSpPr>
            <p:cNvPr id="314384" name="Text Box 50"/>
            <p:cNvSpPr txBox="1">
              <a:spLocks noChangeArrowheads="1"/>
            </p:cNvSpPr>
            <p:nvPr/>
          </p:nvSpPr>
          <p:spPr bwMode="auto">
            <a:xfrm>
              <a:off x="850900" y="5173663"/>
              <a:ext cx="1728788" cy="973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lIns="90000" tIns="46800" rIns="90000" bIns="46800" anchorCtr="1">
              <a:sp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altLang="ko-KR" sz="1800" u="sng" dirty="0" smtClean="0">
                  <a:solidFill>
                    <a:srgbClr val="C00000"/>
                  </a:solidFill>
                </a:rPr>
                <a:t>Permanent Staff </a:t>
              </a:r>
            </a:p>
            <a:p>
              <a:pPr algn="ctr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altLang="ko-KR" sz="1800" dirty="0" smtClean="0"/>
                <a:t>254</a:t>
              </a:r>
              <a:endParaRPr lang="en-US" altLang="ko-KR" sz="1600" dirty="0"/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6594475" y="457200"/>
            <a:ext cx="2549525" cy="3181350"/>
            <a:chOff x="6594475" y="457200"/>
            <a:chExt cx="2549525" cy="3181350"/>
          </a:xfrm>
        </p:grpSpPr>
        <p:pic>
          <p:nvPicPr>
            <p:cNvPr id="34818" name="Picture 10" descr="그림6"/>
            <p:cNvPicPr>
              <a:picLocks noChangeAspect="1" noChangeArrowheads="1"/>
            </p:cNvPicPr>
            <p:nvPr/>
          </p:nvPicPr>
          <p:blipFill>
            <a:blip r:embed="rId6" cstate="print">
              <a:lum bright="6000" contrast="12000"/>
            </a:blip>
            <a:srcRect/>
            <a:stretch>
              <a:fillRect/>
            </a:stretch>
          </p:blipFill>
          <p:spPr bwMode="auto">
            <a:xfrm>
              <a:off x="6594475" y="457200"/>
              <a:ext cx="2549525" cy="318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" name="모서리가 둥근 직사각형 79"/>
            <p:cNvSpPr>
              <a:spLocks noChangeArrowheads="1"/>
            </p:cNvSpPr>
            <p:nvPr/>
          </p:nvSpPr>
          <p:spPr bwMode="auto">
            <a:xfrm>
              <a:off x="7286644" y="1357298"/>
              <a:ext cx="1362075" cy="884237"/>
            </a:xfrm>
            <a:prstGeom prst="roundRect">
              <a:avLst>
                <a:gd name="adj" fmla="val 0"/>
              </a:avLst>
            </a:prstGeom>
            <a:noFill/>
            <a:ln w="12700" algn="ctr">
              <a:noFill/>
              <a:round/>
              <a:headEnd/>
              <a:tailEnd/>
            </a:ln>
            <a:effectLst>
              <a:outerShdw dist="17961" dir="2700000" algn="ctr" rotWithShape="0">
                <a:schemeClr val="bg1">
                  <a:alpha val="34998"/>
                </a:schemeClr>
              </a:outerShdw>
            </a:effectLst>
          </p:spPr>
          <p:txBody>
            <a:bodyPr wrap="none" lIns="0" tIns="0" rIns="0" bIns="0"/>
            <a:lstStyle/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altLang="ko-KR" sz="1800" u="sng" dirty="0" smtClean="0">
                  <a:solidFill>
                    <a:srgbClr val="C00000"/>
                  </a:solidFill>
                </a:rPr>
                <a:t>Budget</a:t>
              </a:r>
            </a:p>
            <a:p>
              <a:pPr algn="ctr" eaLnBrk="0" hangingPunct="0">
                <a:spcBef>
                  <a:spcPct val="50000"/>
                </a:spcBef>
                <a:buClr>
                  <a:schemeClr val="accent2"/>
                </a:buClr>
                <a:defRPr/>
              </a:pPr>
              <a:r>
                <a:rPr lang="en-US" altLang="ko-KR" sz="1800" dirty="0" smtClean="0"/>
                <a:t>25 M$/year</a:t>
              </a:r>
              <a:endParaRPr lang="en-US" altLang="ko-KR" sz="1800" dirty="0"/>
            </a:p>
          </p:txBody>
        </p:sp>
      </p:grpSp>
      <p:pic>
        <p:nvPicPr>
          <p:cNvPr id="34828" name="Picture 18" descr="그림8"/>
          <p:cNvPicPr>
            <a:picLocks noGrp="1" noChangeAspect="1" noChangeArrowheads="1"/>
          </p:cNvPicPr>
          <p:nvPr/>
        </p:nvPicPr>
        <p:blipFill>
          <a:blip r:embed="rId4" cstate="print">
            <a:lum bright="6000" contrast="6000"/>
          </a:blip>
          <a:srcRect/>
          <a:stretch>
            <a:fillRect/>
          </a:stretch>
        </p:blipFill>
        <p:spPr bwMode="auto">
          <a:xfrm>
            <a:off x="4397375" y="4365625"/>
            <a:ext cx="2767013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387" name="Text Box 50"/>
          <p:cNvSpPr txBox="1">
            <a:spLocks noChangeArrowheads="1"/>
          </p:cNvSpPr>
          <p:nvPr/>
        </p:nvSpPr>
        <p:spPr bwMode="auto">
          <a:xfrm>
            <a:off x="3043238" y="5273675"/>
            <a:ext cx="1760537" cy="8978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lIns="90000" tIns="46800" rIns="90000" bIns="46800" anchorCtr="1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r>
              <a:rPr lang="tr-TR" altLang="ko-KR" sz="1800" u="sng" dirty="0">
                <a:solidFill>
                  <a:srgbClr val="C00000"/>
                </a:solidFill>
              </a:rPr>
              <a:t>SCI </a:t>
            </a:r>
            <a:r>
              <a:rPr lang="tr-TR" altLang="ko-KR" sz="1800" u="sng" dirty="0" err="1">
                <a:solidFill>
                  <a:srgbClr val="C00000"/>
                </a:solidFill>
              </a:rPr>
              <a:t>Papers</a:t>
            </a:r>
            <a:r>
              <a:rPr lang="tr-TR" altLang="ko-KR" sz="1800" u="sng" dirty="0">
                <a:solidFill>
                  <a:srgbClr val="C00000"/>
                </a:solidFill>
              </a:rPr>
              <a:t> </a:t>
            </a:r>
          </a:p>
          <a:p>
            <a:pPr algn="ctr" eaLnBrk="0" hangingPunct="0">
              <a:lnSpc>
                <a:spcPct val="12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r>
              <a:rPr lang="tr-TR" altLang="ko-KR" sz="1800" dirty="0" smtClean="0"/>
              <a:t>91 (2012)</a:t>
            </a:r>
            <a:endParaRPr lang="tr-TR" altLang="ko-KR" sz="1800" dirty="0"/>
          </a:p>
        </p:txBody>
      </p:sp>
      <p:sp>
        <p:nvSpPr>
          <p:cNvPr id="314389" name="Text Box 50"/>
          <p:cNvSpPr txBox="1">
            <a:spLocks noChangeArrowheads="1"/>
          </p:cNvSpPr>
          <p:nvPr/>
        </p:nvSpPr>
        <p:spPr bwMode="auto">
          <a:xfrm>
            <a:off x="4987925" y="5365750"/>
            <a:ext cx="1879600" cy="779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lIns="90000" tIns="46800" rIns="90000" bIns="46800" anchorCtr="1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altLang="ko-KR" sz="1800" u="sng" dirty="0" smtClean="0">
                <a:solidFill>
                  <a:srgbClr val="C00000"/>
                </a:solidFill>
              </a:rPr>
              <a:t>Calibration/Test</a:t>
            </a: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altLang="ko-KR" sz="1800" dirty="0" smtClean="0"/>
              <a:t>4000/year</a:t>
            </a:r>
            <a:endParaRPr lang="en-US" altLang="ko-KR" sz="1800" dirty="0"/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2747963" y="841375"/>
            <a:ext cx="1649412" cy="3890963"/>
            <a:chOff x="4376" y="616"/>
            <a:chExt cx="1226" cy="3358"/>
          </a:xfrm>
        </p:grpSpPr>
        <p:pic>
          <p:nvPicPr>
            <p:cNvPr id="34839" name="Picture 5" descr="Film_vertica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76" y="616"/>
              <a:ext cx="1226" cy="3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40" name="Picture 6" descr="high_voltage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37" y="645"/>
              <a:ext cx="907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41" name="Picture 7" descr="torque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37" y="1483"/>
              <a:ext cx="907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42" name="Picture 8" descr="kuvvet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31" y="2315"/>
              <a:ext cx="907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43" name="Picture 9" descr="flow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528" y="3143"/>
              <a:ext cx="907" cy="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34" name="Picture 6" descr="IMG_259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64050" y="1316038"/>
            <a:ext cx="2505075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5" name="Rectangle 3"/>
          <p:cNvSpPr>
            <a:spLocks noChangeArrowheads="1"/>
          </p:cNvSpPr>
          <p:nvPr/>
        </p:nvSpPr>
        <p:spPr bwMode="auto">
          <a:xfrm>
            <a:off x="7418388" y="5048250"/>
            <a:ext cx="94615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accent2"/>
              </a:buClr>
            </a:pPr>
            <a:r>
              <a:rPr lang="en-US" altLang="ko-KR" sz="1800" u="sng" dirty="0">
                <a:solidFill>
                  <a:srgbClr val="C00000"/>
                </a:solidFill>
                <a:ea typeface="Gulim" charset="-127"/>
              </a:rPr>
              <a:t>ILC</a:t>
            </a:r>
            <a:br>
              <a:rPr lang="en-US" altLang="ko-KR" sz="1800" u="sng" dirty="0">
                <a:solidFill>
                  <a:srgbClr val="C00000"/>
                </a:solidFill>
                <a:ea typeface="Gulim" charset="-127"/>
              </a:rPr>
            </a:br>
            <a:r>
              <a:rPr lang="tr-TR" altLang="ko-KR" sz="1800" dirty="0" smtClean="0">
                <a:ea typeface="Gulim" charset="-127"/>
              </a:rPr>
              <a:t>1</a:t>
            </a:r>
            <a:r>
              <a:rPr lang="en-US" altLang="ko-KR" sz="1800" dirty="0" smtClean="0">
                <a:ea typeface="Gulim" charset="-127"/>
              </a:rPr>
              <a:t>4/year</a:t>
            </a:r>
            <a:endParaRPr lang="en-US" altLang="ko-KR" sz="1800" dirty="0">
              <a:ea typeface="Gulim" charset="-127"/>
            </a:endParaRP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</a:pPr>
            <a:r>
              <a:rPr lang="en-US" altLang="ko-KR" sz="1800" u="sng" dirty="0">
                <a:solidFill>
                  <a:srgbClr val="C00000"/>
                </a:solidFill>
                <a:ea typeface="Gulim" charset="-127"/>
              </a:rPr>
              <a:t>PT</a:t>
            </a:r>
            <a:r>
              <a:rPr lang="en-US" altLang="ko-KR" sz="1800" u="sng" dirty="0">
                <a:solidFill>
                  <a:srgbClr val="6600FF"/>
                </a:solidFill>
                <a:ea typeface="Gulim" charset="-127"/>
              </a:rPr>
              <a:t/>
            </a:r>
            <a:br>
              <a:rPr lang="en-US" altLang="ko-KR" sz="1800" u="sng" dirty="0">
                <a:solidFill>
                  <a:srgbClr val="6600FF"/>
                </a:solidFill>
                <a:ea typeface="Gulim" charset="-127"/>
              </a:rPr>
            </a:br>
            <a:r>
              <a:rPr lang="tr-TR" altLang="ko-KR" sz="1800" dirty="0" smtClean="0">
                <a:ea typeface="Gulim" charset="-127"/>
              </a:rPr>
              <a:t>30</a:t>
            </a:r>
            <a:r>
              <a:rPr lang="en-US" altLang="ko-KR" sz="1800" dirty="0" smtClean="0">
                <a:ea typeface="Gulim" charset="-127"/>
              </a:rPr>
              <a:t>/year</a:t>
            </a:r>
            <a:endParaRPr lang="en-US" altLang="ko-KR" sz="1800" dirty="0">
              <a:ea typeface="Gulim" charset="-127"/>
            </a:endParaRPr>
          </a:p>
        </p:txBody>
      </p:sp>
      <p:pic>
        <p:nvPicPr>
          <p:cNvPr id="34836" name="Picture 18" descr="그림8"/>
          <p:cNvPicPr>
            <a:picLocks noGrp="1" noChangeAspect="1" noChangeArrowheads="1"/>
          </p:cNvPicPr>
          <p:nvPr/>
        </p:nvPicPr>
        <p:blipFill>
          <a:blip r:embed="rId4" cstate="print">
            <a:lum bright="6000" contrast="6000"/>
          </a:blip>
          <a:srcRect/>
          <a:stretch>
            <a:fillRect/>
          </a:stretch>
        </p:blipFill>
        <p:spPr bwMode="auto">
          <a:xfrm>
            <a:off x="6424613" y="2430463"/>
            <a:ext cx="2767012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 Box 50"/>
          <p:cNvSpPr txBox="1">
            <a:spLocks noChangeArrowheads="1"/>
          </p:cNvSpPr>
          <p:nvPr/>
        </p:nvSpPr>
        <p:spPr bwMode="auto">
          <a:xfrm>
            <a:off x="7002463" y="3098800"/>
            <a:ext cx="1879600" cy="1741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lIns="90000" tIns="46800" rIns="90000" bIns="46800" anchorCtr="1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tr-TR" altLang="ko-KR" sz="1800" u="sng" dirty="0">
                <a:solidFill>
                  <a:srgbClr val="C00000"/>
                </a:solidFill>
              </a:rPr>
              <a:t>Training </a:t>
            </a:r>
            <a:br>
              <a:rPr lang="tr-TR" altLang="ko-KR" sz="1800" u="sng" dirty="0">
                <a:solidFill>
                  <a:srgbClr val="C00000"/>
                </a:solidFill>
              </a:rPr>
            </a:br>
            <a:r>
              <a:rPr lang="tr-TR" altLang="ko-KR" sz="1800" dirty="0"/>
              <a:t>70/year</a:t>
            </a:r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tr-TR" altLang="ko-KR" sz="1800" u="sng" dirty="0">
                <a:solidFill>
                  <a:srgbClr val="C00000"/>
                </a:solidFill>
              </a:rPr>
              <a:t>Consultancy</a:t>
            </a:r>
            <a:br>
              <a:rPr lang="tr-TR" altLang="ko-KR" sz="1800" u="sng" dirty="0">
                <a:solidFill>
                  <a:srgbClr val="C00000"/>
                </a:solidFill>
              </a:rPr>
            </a:br>
            <a:r>
              <a:rPr lang="tr-TR" altLang="ko-KR" sz="1800" dirty="0"/>
              <a:t>80/year</a:t>
            </a:r>
            <a:endParaRPr lang="en-US" altLang="ko-KR" sz="1800" dirty="0"/>
          </a:p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endParaRPr lang="en-US" altLang="ko-KR" sz="1800" dirty="0"/>
          </a:p>
        </p:txBody>
      </p:sp>
      <p:sp>
        <p:nvSpPr>
          <p:cNvPr id="40" name="모서리가 둥근 직사각형 79"/>
          <p:cNvSpPr>
            <a:spLocks noChangeArrowheads="1"/>
          </p:cNvSpPr>
          <p:nvPr/>
        </p:nvSpPr>
        <p:spPr bwMode="auto">
          <a:xfrm>
            <a:off x="5246688" y="3351213"/>
            <a:ext cx="1362075" cy="884237"/>
          </a:xfrm>
          <a:prstGeom prst="roundRect">
            <a:avLst>
              <a:gd name="adj" fmla="val 0"/>
            </a:avLst>
          </a:prstGeom>
          <a:noFill/>
          <a:ln w="12700" algn="ctr">
            <a:noFill/>
            <a:round/>
            <a:headEnd/>
            <a:tailEnd/>
          </a:ln>
          <a:effectLst>
            <a:outerShdw dist="17961" dir="2700000" algn="ctr" rotWithShape="0">
              <a:schemeClr val="bg1">
                <a:alpha val="34998"/>
              </a:schemeClr>
            </a:outerShdw>
          </a:effectLst>
        </p:spPr>
        <p:txBody>
          <a:bodyPr wrap="none" lIns="0" tIns="0" rIns="0" bIns="0"/>
          <a:lstStyle/>
          <a:p>
            <a:pPr algn="ctr" eaLnBrk="0" hangingPunct="0">
              <a:spcBef>
                <a:spcPct val="50000"/>
              </a:spcBef>
              <a:buClr>
                <a:schemeClr val="accent2"/>
              </a:buClr>
              <a:defRPr/>
            </a:pPr>
            <a:r>
              <a:rPr lang="en-US" altLang="ko-KR" sz="1800" u="sng" dirty="0" smtClean="0">
                <a:solidFill>
                  <a:srgbClr val="C00000"/>
                </a:solidFill>
              </a:rPr>
              <a:t>Manufactured </a:t>
            </a:r>
            <a:br>
              <a:rPr lang="en-US" altLang="ko-KR" sz="1800" u="sng" dirty="0" smtClean="0">
                <a:solidFill>
                  <a:srgbClr val="C00000"/>
                </a:solidFill>
              </a:rPr>
            </a:br>
            <a:r>
              <a:rPr lang="en-US" altLang="ko-KR" sz="1800" u="sng" dirty="0" smtClean="0">
                <a:solidFill>
                  <a:srgbClr val="C00000"/>
                </a:solidFill>
              </a:rPr>
              <a:t>Meas. Std</a:t>
            </a:r>
            <a:r>
              <a:rPr lang="tr-TR" altLang="ko-KR" sz="1800" u="sng" dirty="0" smtClean="0">
                <a:solidFill>
                  <a:srgbClr val="C00000"/>
                </a:solidFill>
              </a:rPr>
              <a:t>.</a:t>
            </a:r>
            <a:r>
              <a:rPr lang="en-US" altLang="ko-KR" sz="1800" u="sng" dirty="0" smtClean="0">
                <a:solidFill>
                  <a:srgbClr val="6600FF"/>
                </a:solidFill>
              </a:rPr>
              <a:t/>
            </a:r>
            <a:br>
              <a:rPr lang="en-US" altLang="ko-KR" sz="1800" u="sng" dirty="0" smtClean="0">
                <a:solidFill>
                  <a:srgbClr val="6600FF"/>
                </a:solidFill>
              </a:rPr>
            </a:br>
            <a:r>
              <a:rPr lang="en-US" altLang="ko-KR" dirty="0" smtClean="0"/>
              <a:t>34/ye</a:t>
            </a:r>
            <a:r>
              <a:rPr lang="en-US" altLang="ko-KR" sz="1800" dirty="0" smtClean="0"/>
              <a:t>ar</a:t>
            </a:r>
            <a:endParaRPr lang="en-US" altLang="ko-KR" sz="1800" dirty="0"/>
          </a:p>
        </p:txBody>
      </p:sp>
      <p:sp>
        <p:nvSpPr>
          <p:cNvPr id="41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900052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340D03B-9AAA-4C50-A3F4-C18E86EC15A2}" type="slidenum">
              <a:rPr lang="tr-TR"/>
              <a:pPr/>
              <a:t>16</a:t>
            </a:fld>
            <a:endParaRPr lang="tr-TR" dirty="0"/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82550" y="0"/>
            <a:ext cx="7810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3600" dirty="0">
                <a:solidFill>
                  <a:schemeClr val="bg1"/>
                </a:solidFill>
                <a:latin typeface="Futura Bk BT"/>
              </a:rPr>
              <a:t>Statistics of Medium Size NMI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87" grpId="0"/>
      <p:bldP spid="314389" grpId="0"/>
      <p:bldP spid="34835" grpId="0"/>
      <p:bldP spid="38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71438" y="23813"/>
            <a:ext cx="6486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3600" dirty="0">
                <a:solidFill>
                  <a:schemeClr val="bg1"/>
                </a:solidFill>
                <a:latin typeface="Futura Bk BT"/>
              </a:rPr>
              <a:t>Main Task of NMI - Traceability</a:t>
            </a:r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>
            <a:off x="1898650" y="1727200"/>
            <a:ext cx="0" cy="3429000"/>
          </a:xfrm>
          <a:prstGeom prst="line">
            <a:avLst/>
          </a:prstGeom>
          <a:noFill/>
          <a:ln w="76200">
            <a:solidFill>
              <a:srgbClr val="003366"/>
            </a:solidFill>
            <a:round/>
            <a:headEnd/>
            <a:tailEnd type="stealth" w="med" len="med"/>
          </a:ln>
        </p:spPr>
        <p:txBody>
          <a:bodyPr wrap="none" lIns="720000" rIns="360000" bIns="0" anchor="ctr"/>
          <a:lstStyle/>
          <a:p>
            <a:endParaRPr lang="tr-TR"/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908050" y="1422400"/>
            <a:ext cx="1898650" cy="560388"/>
          </a:xfrm>
          <a:prstGeom prst="rect">
            <a:avLst/>
          </a:prstGeom>
          <a:solidFill>
            <a:srgbClr val="DDDDDD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lIns="72000" tIns="0" rIns="72000" bIns="0" anchor="ctr">
            <a:flatTx/>
          </a:bodyPr>
          <a:lstStyle/>
          <a:p>
            <a:pPr algn="ctr"/>
            <a:r>
              <a:rPr lang="en-GB" sz="2000">
                <a:latin typeface="Futura Bk BT"/>
              </a:rPr>
              <a:t>Definition</a:t>
            </a: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908050" y="3365500"/>
            <a:ext cx="1898650" cy="560388"/>
          </a:xfrm>
          <a:prstGeom prst="rect">
            <a:avLst/>
          </a:prstGeom>
          <a:solidFill>
            <a:srgbClr val="00CCFF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FF"/>
            </a:extrusionClr>
          </a:sp3d>
        </p:spPr>
        <p:txBody>
          <a:bodyPr wrap="none" lIns="72000" tIns="0" rIns="72000" bIns="0" anchor="ctr">
            <a:flatTx/>
          </a:bodyPr>
          <a:lstStyle/>
          <a:p>
            <a:pPr algn="ctr"/>
            <a:r>
              <a:rPr lang="en-GB" sz="2000">
                <a:latin typeface="Futura Bk BT"/>
              </a:rPr>
              <a:t>Maintenance</a:t>
            </a:r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908050" y="2393950"/>
            <a:ext cx="1898650" cy="560388"/>
          </a:xfrm>
          <a:prstGeom prst="rect">
            <a:avLst/>
          </a:prstGeom>
          <a:solidFill>
            <a:srgbClr val="00CCFF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FF"/>
            </a:extrusionClr>
          </a:sp3d>
        </p:spPr>
        <p:txBody>
          <a:bodyPr wrap="none" lIns="72000" tIns="0" rIns="72000" bIns="0" anchor="ctr">
            <a:flatTx/>
          </a:bodyPr>
          <a:lstStyle/>
          <a:p>
            <a:pPr algn="ctr"/>
            <a:r>
              <a:rPr lang="en-GB" sz="2000">
                <a:latin typeface="Futura Bk BT"/>
              </a:rPr>
              <a:t>Realization</a:t>
            </a:r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908050" y="4318000"/>
            <a:ext cx="1898650" cy="560388"/>
          </a:xfrm>
          <a:prstGeom prst="rect">
            <a:avLst/>
          </a:prstGeom>
          <a:solidFill>
            <a:srgbClr val="00CCFF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CCFF"/>
            </a:extrusionClr>
          </a:sp3d>
        </p:spPr>
        <p:txBody>
          <a:bodyPr wrap="none" lIns="72000" tIns="0" rIns="72000" bIns="0" anchor="ctr">
            <a:flatTx/>
          </a:bodyPr>
          <a:lstStyle/>
          <a:p>
            <a:pPr algn="ctr"/>
            <a:r>
              <a:rPr lang="en-GB" sz="2000" dirty="0">
                <a:latin typeface="Futura Bk BT"/>
              </a:rPr>
              <a:t>Dissemination</a:t>
            </a:r>
          </a:p>
        </p:txBody>
      </p:sp>
      <p:sp>
        <p:nvSpPr>
          <p:cNvPr id="23562" name="Rectangle 12"/>
          <p:cNvSpPr>
            <a:spLocks noChangeArrowheads="1"/>
          </p:cNvSpPr>
          <p:nvPr/>
        </p:nvSpPr>
        <p:spPr bwMode="auto">
          <a:xfrm>
            <a:off x="908050" y="5308600"/>
            <a:ext cx="1898650" cy="560388"/>
          </a:xfrm>
          <a:prstGeom prst="rect">
            <a:avLst/>
          </a:prstGeom>
          <a:solidFill>
            <a:srgbClr val="DDDDDD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lIns="72000" tIns="0" rIns="72000" bIns="0" anchor="ctr">
            <a:flatTx/>
          </a:bodyPr>
          <a:lstStyle/>
          <a:p>
            <a:pPr algn="ctr"/>
            <a:r>
              <a:rPr lang="en-GB" sz="2000">
                <a:latin typeface="Futura Bk BT"/>
              </a:rPr>
              <a:t>Application</a:t>
            </a:r>
          </a:p>
        </p:txBody>
      </p:sp>
      <p:sp>
        <p:nvSpPr>
          <p:cNvPr id="23563" name="Text Box 16"/>
          <p:cNvSpPr txBox="1">
            <a:spLocks noChangeArrowheads="1"/>
          </p:cNvSpPr>
          <p:nvPr/>
        </p:nvSpPr>
        <p:spPr bwMode="auto">
          <a:xfrm>
            <a:off x="3167063" y="2363788"/>
            <a:ext cx="2808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Futura Bk BT"/>
              </a:rPr>
              <a:t>… of the unit according</a:t>
            </a:r>
            <a:br>
              <a:rPr lang="en-GB">
                <a:latin typeface="Futura Bk BT"/>
              </a:rPr>
            </a:br>
            <a:r>
              <a:rPr lang="en-GB">
                <a:latin typeface="Futura Bk BT"/>
              </a:rPr>
              <a:t>     to it´s SI definition</a:t>
            </a:r>
          </a:p>
        </p:txBody>
      </p:sp>
      <p:sp>
        <p:nvSpPr>
          <p:cNvPr id="23564" name="Text Box 17"/>
          <p:cNvSpPr txBox="1">
            <a:spLocks noChangeArrowheads="1"/>
          </p:cNvSpPr>
          <p:nvPr/>
        </p:nvSpPr>
        <p:spPr bwMode="auto">
          <a:xfrm>
            <a:off x="3167063" y="3300413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Futura Bk BT"/>
              </a:rPr>
              <a:t>… of the unit in a </a:t>
            </a:r>
            <a:br>
              <a:rPr lang="en-GB">
                <a:latin typeface="Futura Bk BT"/>
              </a:rPr>
            </a:br>
            <a:r>
              <a:rPr lang="en-GB">
                <a:latin typeface="Futura Bk BT"/>
              </a:rPr>
              <a:t>    measurement standard</a:t>
            </a:r>
          </a:p>
        </p:txBody>
      </p:sp>
      <p:sp>
        <p:nvSpPr>
          <p:cNvPr id="23565" name="Text Box 18"/>
          <p:cNvSpPr txBox="1">
            <a:spLocks noChangeArrowheads="1"/>
          </p:cNvSpPr>
          <p:nvPr/>
        </p:nvSpPr>
        <p:spPr bwMode="auto">
          <a:xfrm>
            <a:off x="3167063" y="4308475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Futura Bk BT"/>
              </a:rPr>
              <a:t>… of the unit via</a:t>
            </a:r>
            <a:br>
              <a:rPr lang="en-GB">
                <a:latin typeface="Futura Bk BT"/>
              </a:rPr>
            </a:br>
            <a:r>
              <a:rPr lang="en-GB">
                <a:latin typeface="Futura Bk BT"/>
              </a:rPr>
              <a:t>    calibrations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191250" y="2357438"/>
            <a:ext cx="3168650" cy="2592387"/>
            <a:chOff x="4028" y="1661"/>
            <a:chExt cx="1996" cy="1633"/>
          </a:xfrm>
        </p:grpSpPr>
        <p:sp>
          <p:nvSpPr>
            <p:cNvPr id="23567" name="AutoShape 19"/>
            <p:cNvSpPr>
              <a:spLocks/>
            </p:cNvSpPr>
            <p:nvPr/>
          </p:nvSpPr>
          <p:spPr bwMode="auto">
            <a:xfrm>
              <a:off x="4028" y="1661"/>
              <a:ext cx="318" cy="1633"/>
            </a:xfrm>
            <a:prstGeom prst="rightBrace">
              <a:avLst>
                <a:gd name="adj1" fmla="val 42794"/>
                <a:gd name="adj2" fmla="val 50000"/>
              </a:avLst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AT">
                <a:latin typeface="Futura Bk BT"/>
              </a:endParaRPr>
            </a:p>
          </p:txBody>
        </p:sp>
        <p:sp>
          <p:nvSpPr>
            <p:cNvPr id="23568" name="Text Box 20"/>
            <p:cNvSpPr txBox="1">
              <a:spLocks noChangeArrowheads="1"/>
            </p:cNvSpPr>
            <p:nvPr/>
          </p:nvSpPr>
          <p:spPr bwMode="auto">
            <a:xfrm>
              <a:off x="4436" y="2205"/>
              <a:ext cx="1588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>
                  <a:latin typeface="Futura Bk BT"/>
                </a:rPr>
                <a:t>Tasks of a National Metrology Institute (NMI)</a:t>
              </a:r>
            </a:p>
          </p:txBody>
        </p:sp>
      </p:grpSp>
      <p:sp>
        <p:nvSpPr>
          <p:cNvPr id="1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0" y="0"/>
            <a:ext cx="78533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3600" dirty="0">
                <a:solidFill>
                  <a:schemeClr val="bg1"/>
                </a:solidFill>
                <a:latin typeface="Futura Bk BT"/>
              </a:rPr>
              <a:t>Hierarchy of Measurement Standards</a:t>
            </a:r>
          </a:p>
        </p:txBody>
      </p:sp>
      <p:grpSp>
        <p:nvGrpSpPr>
          <p:cNvPr id="2" name="17 Grup"/>
          <p:cNvGrpSpPr>
            <a:grpSpLocks/>
          </p:cNvGrpSpPr>
          <p:nvPr/>
        </p:nvGrpSpPr>
        <p:grpSpPr bwMode="auto">
          <a:xfrm>
            <a:off x="285750" y="1325563"/>
            <a:ext cx="8435975" cy="4532312"/>
            <a:chOff x="890200" y="1592887"/>
            <a:chExt cx="7907413" cy="4256088"/>
          </a:xfrm>
        </p:grpSpPr>
        <p:sp>
          <p:nvSpPr>
            <p:cNvPr id="19" name="Rectangle 2"/>
            <p:cNvSpPr>
              <a:spLocks noChangeArrowheads="1"/>
            </p:cNvSpPr>
            <p:nvPr/>
          </p:nvSpPr>
          <p:spPr bwMode="auto">
            <a:xfrm>
              <a:off x="2338058" y="4458107"/>
              <a:ext cx="3269210" cy="1390868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Futura Bk BT"/>
              </a:endParaRPr>
            </a:p>
          </p:txBody>
        </p: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3024041" y="1633137"/>
              <a:ext cx="2583227" cy="1112099"/>
            </a:xfrm>
            <a:prstGeom prst="rect">
              <a:avLst/>
            </a:prstGeom>
            <a:solidFill>
              <a:srgbClr val="FFBC7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Futura Bk BT"/>
              </a:endParaRPr>
            </a:p>
          </p:txBody>
        </p:sp>
        <p:sp>
          <p:nvSpPr>
            <p:cNvPr id="24583" name="Rectangle 20"/>
            <p:cNvSpPr>
              <a:spLocks noChangeArrowheads="1"/>
            </p:cNvSpPr>
            <p:nvPr/>
          </p:nvSpPr>
          <p:spPr bwMode="auto">
            <a:xfrm>
              <a:off x="890200" y="1592887"/>
              <a:ext cx="1286401" cy="381000"/>
            </a:xfrm>
            <a:prstGeom prst="rect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 defTabSz="762000">
                <a:lnSpc>
                  <a:spcPct val="115000"/>
                </a:lnSpc>
                <a:spcBef>
                  <a:spcPct val="25000"/>
                </a:spcBef>
              </a:pPr>
              <a:r>
                <a:rPr lang="es-ES_tradnl" sz="2000">
                  <a:latin typeface="Futura Bk BT"/>
                </a:rPr>
                <a:t>BIPM</a:t>
              </a:r>
            </a:p>
          </p:txBody>
        </p:sp>
        <p:sp>
          <p:nvSpPr>
            <p:cNvPr id="24584" name="Line 21"/>
            <p:cNvSpPr>
              <a:spLocks noChangeShapeType="1"/>
            </p:cNvSpPr>
            <p:nvPr/>
          </p:nvSpPr>
          <p:spPr bwMode="auto">
            <a:xfrm>
              <a:off x="2185392" y="1794500"/>
              <a:ext cx="838066" cy="152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585" name="Line 22"/>
            <p:cNvSpPr>
              <a:spLocks noChangeShapeType="1"/>
            </p:cNvSpPr>
            <p:nvPr/>
          </p:nvSpPr>
          <p:spPr bwMode="auto">
            <a:xfrm flipV="1">
              <a:off x="2185392" y="2480300"/>
              <a:ext cx="838066" cy="304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586" name="Line 23"/>
            <p:cNvSpPr>
              <a:spLocks noChangeShapeType="1"/>
            </p:cNvSpPr>
            <p:nvPr/>
          </p:nvSpPr>
          <p:spPr bwMode="auto">
            <a:xfrm>
              <a:off x="1194951" y="1986587"/>
              <a:ext cx="0" cy="457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338058" y="3032951"/>
              <a:ext cx="3269210" cy="1112099"/>
            </a:xfrm>
            <a:prstGeom prst="rect">
              <a:avLst/>
            </a:prstGeom>
            <a:solidFill>
              <a:srgbClr val="FF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Futura Bk BT"/>
              </a:endParaRPr>
            </a:p>
          </p:txBody>
        </p:sp>
        <p:sp>
          <p:nvSpPr>
            <p:cNvPr id="24588" name="Rectangle 28"/>
            <p:cNvSpPr>
              <a:spLocks noChangeArrowheads="1"/>
            </p:cNvSpPr>
            <p:nvPr/>
          </p:nvSpPr>
          <p:spPr bwMode="auto">
            <a:xfrm>
              <a:off x="2532476" y="3316912"/>
              <a:ext cx="1129786" cy="6936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73025" tIns="36512" rIns="73025" bIns="36512">
              <a:spAutoFit/>
            </a:bodyPr>
            <a:lstStyle/>
            <a:p>
              <a:pPr algn="r" defTabSz="585788">
                <a:spcBef>
                  <a:spcPct val="30000"/>
                </a:spcBef>
              </a:pPr>
              <a:r>
                <a:rPr lang="es-ES_tradnl" sz="1200" dirty="0">
                  <a:solidFill>
                    <a:srgbClr val="000099"/>
                  </a:solidFill>
                  <a:latin typeface="Futura Bk BT"/>
                </a:rPr>
                <a:t>SECONDARY </a:t>
              </a:r>
            </a:p>
            <a:p>
              <a:pPr algn="r" defTabSz="585788">
                <a:spcBef>
                  <a:spcPct val="30000"/>
                </a:spcBef>
              </a:pPr>
              <a:r>
                <a:rPr lang="es-ES_tradnl" sz="1200" dirty="0">
                  <a:solidFill>
                    <a:srgbClr val="000099"/>
                  </a:solidFill>
                  <a:latin typeface="Futura Bk BT"/>
                </a:rPr>
                <a:t>CALIBRATION </a:t>
              </a:r>
            </a:p>
            <a:p>
              <a:pPr algn="r" defTabSz="585788">
                <a:spcBef>
                  <a:spcPct val="30000"/>
                </a:spcBef>
              </a:pPr>
              <a:r>
                <a:rPr lang="es-ES_tradnl" sz="1200" dirty="0">
                  <a:solidFill>
                    <a:srgbClr val="000099"/>
                  </a:solidFill>
                  <a:latin typeface="Futura Bk BT"/>
                </a:rPr>
                <a:t>LABORATORY</a:t>
              </a:r>
            </a:p>
          </p:txBody>
        </p:sp>
        <p:sp>
          <p:nvSpPr>
            <p:cNvPr id="24589" name="Rectangle 29"/>
            <p:cNvSpPr>
              <a:spLocks noChangeArrowheads="1"/>
            </p:cNvSpPr>
            <p:nvPr/>
          </p:nvSpPr>
          <p:spPr bwMode="auto">
            <a:xfrm>
              <a:off x="2363878" y="4582150"/>
              <a:ext cx="1227457" cy="4161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73025" tIns="36512" rIns="73025" bIns="36512">
              <a:spAutoFit/>
            </a:bodyPr>
            <a:lstStyle/>
            <a:p>
              <a:pPr defTabSz="585788"/>
              <a:r>
                <a:rPr lang="es-ES_tradnl" sz="1200">
                  <a:latin typeface="Futura Bk BT"/>
                </a:rPr>
                <a:t>ORGANIZATION</a:t>
              </a:r>
            </a:p>
            <a:p>
              <a:pPr defTabSz="585788"/>
              <a:r>
                <a:rPr lang="es-ES_tradnl" sz="1200">
                  <a:latin typeface="Futura Bk BT"/>
                </a:rPr>
                <a:t>e.g. Industry</a:t>
              </a:r>
            </a:p>
          </p:txBody>
        </p:sp>
        <p:sp>
          <p:nvSpPr>
            <p:cNvPr id="24590" name="Rectangle 30"/>
            <p:cNvSpPr>
              <a:spLocks noChangeArrowheads="1"/>
            </p:cNvSpPr>
            <p:nvPr/>
          </p:nvSpPr>
          <p:spPr bwMode="auto">
            <a:xfrm>
              <a:off x="3199872" y="1734175"/>
              <a:ext cx="446276" cy="2715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73025" tIns="36512" rIns="73025" bIns="36512">
              <a:spAutoFit/>
            </a:bodyPr>
            <a:lstStyle/>
            <a:p>
              <a:pPr algn="r" defTabSz="585788"/>
              <a:r>
                <a:rPr lang="es-ES_tradnl" sz="1400">
                  <a:solidFill>
                    <a:srgbClr val="000099"/>
                  </a:solidFill>
                  <a:latin typeface="Futura Bk BT"/>
                </a:rPr>
                <a:t>NMI</a:t>
              </a:r>
            </a:p>
          </p:txBody>
        </p:sp>
        <p:sp>
          <p:nvSpPr>
            <p:cNvPr id="24591" name="Text Box 40"/>
            <p:cNvSpPr txBox="1">
              <a:spLocks noChangeArrowheads="1"/>
            </p:cNvSpPr>
            <p:nvPr/>
          </p:nvSpPr>
          <p:spPr bwMode="auto">
            <a:xfrm>
              <a:off x="1320953" y="2034212"/>
              <a:ext cx="1599944" cy="317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762000">
                <a:spcBef>
                  <a:spcPct val="50000"/>
                </a:spcBef>
              </a:pPr>
              <a:r>
                <a:rPr lang="es-ES_tradnl" sz="1600" b="1">
                  <a:solidFill>
                    <a:srgbClr val="FF0000"/>
                  </a:solidFill>
                  <a:latin typeface="Futura Bk BT"/>
                </a:rPr>
                <a:t>Comparisons</a:t>
              </a:r>
            </a:p>
          </p:txBody>
        </p:sp>
        <p:sp>
          <p:nvSpPr>
            <p:cNvPr id="24592" name="Rectangle 41"/>
            <p:cNvSpPr>
              <a:spLocks noChangeArrowheads="1"/>
            </p:cNvSpPr>
            <p:nvPr/>
          </p:nvSpPr>
          <p:spPr bwMode="auto">
            <a:xfrm>
              <a:off x="890200" y="2432676"/>
              <a:ext cx="1295192" cy="720236"/>
            </a:xfrm>
            <a:prstGeom prst="rect">
              <a:avLst/>
            </a:prstGeom>
            <a:solidFill>
              <a:srgbClr val="FEF27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defTabSz="762000"/>
              <a:r>
                <a:rPr lang="es-ES_tradnl" sz="1200">
                  <a:latin typeface="Futura Bk BT"/>
                </a:rPr>
                <a:t>NATIONAL STANDARDS</a:t>
              </a:r>
            </a:p>
            <a:p>
              <a:pPr algn="ctr" defTabSz="762000"/>
              <a:r>
                <a:rPr lang="es-ES_tradnl" sz="1000">
                  <a:latin typeface="Futura Bk BT"/>
                </a:rPr>
                <a:t>OF OTHER ECONOMIES</a:t>
              </a:r>
            </a:p>
          </p:txBody>
        </p:sp>
        <p:sp>
          <p:nvSpPr>
            <p:cNvPr id="31" name="Text Box 47"/>
            <p:cNvSpPr txBox="1">
              <a:spLocks noChangeArrowheads="1"/>
            </p:cNvSpPr>
            <p:nvPr/>
          </p:nvSpPr>
          <p:spPr bwMode="auto">
            <a:xfrm>
              <a:off x="5806665" y="1643572"/>
              <a:ext cx="2990948" cy="107035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GB" sz="1400" u="sng" dirty="0">
                  <a:latin typeface="Futura Bk BT"/>
                </a:rPr>
                <a:t>National Measurement Standard: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GB" sz="1200" dirty="0">
                  <a:latin typeface="Futura Bk BT"/>
                </a:rPr>
                <a:t>Measurement standard recognized by national authority to serve in a state or economy as the basis for assigning quantity values … (VIM 5.3)</a:t>
              </a:r>
            </a:p>
          </p:txBody>
        </p:sp>
        <p:sp>
          <p:nvSpPr>
            <p:cNvPr id="32" name="Text Box 48"/>
            <p:cNvSpPr txBox="1">
              <a:spLocks noChangeArrowheads="1"/>
            </p:cNvSpPr>
            <p:nvPr/>
          </p:nvSpPr>
          <p:spPr bwMode="auto">
            <a:xfrm>
              <a:off x="5806665" y="3032951"/>
              <a:ext cx="2990948" cy="106886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GB" sz="1400" u="sng" dirty="0">
                  <a:latin typeface="Futura Bk BT"/>
                </a:rPr>
                <a:t>Reference Measurement Standard: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GB" sz="1200" dirty="0">
                  <a:latin typeface="Futura Bk BT"/>
                </a:rPr>
                <a:t>Measurement standard designated for the calibration of other measurement standards … in a given organisation or at a given location (VIM 5.6)</a:t>
              </a:r>
            </a:p>
          </p:txBody>
        </p:sp>
        <p:grpSp>
          <p:nvGrpSpPr>
            <p:cNvPr id="3" name="Group 50"/>
            <p:cNvGrpSpPr>
              <a:grpSpLocks/>
            </p:cNvGrpSpPr>
            <p:nvPr/>
          </p:nvGrpSpPr>
          <p:grpSpPr bwMode="auto">
            <a:xfrm>
              <a:off x="3735521" y="1767513"/>
              <a:ext cx="1739133" cy="4024315"/>
              <a:chOff x="2433" y="1272"/>
              <a:chExt cx="1186" cy="2535"/>
            </a:xfrm>
          </p:grpSpPr>
          <p:sp>
            <p:nvSpPr>
              <p:cNvPr id="24597" name="Rectangle 25"/>
              <p:cNvSpPr>
                <a:spLocks noChangeArrowheads="1"/>
              </p:cNvSpPr>
              <p:nvPr/>
            </p:nvSpPr>
            <p:spPr bwMode="auto">
              <a:xfrm>
                <a:off x="2433" y="2507"/>
                <a:ext cx="1186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WORKING STANDARD</a:t>
                </a:r>
              </a:p>
            </p:txBody>
          </p:sp>
          <p:sp>
            <p:nvSpPr>
              <p:cNvPr id="24598" name="Line 26"/>
              <p:cNvSpPr>
                <a:spLocks noChangeShapeType="1"/>
              </p:cNvSpPr>
              <p:nvPr/>
            </p:nvSpPr>
            <p:spPr bwMode="auto">
              <a:xfrm>
                <a:off x="3026" y="2777"/>
                <a:ext cx="1" cy="1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tIns="72000" bIns="72000" anchor="ctr"/>
              <a:lstStyle/>
              <a:p>
                <a:endParaRPr lang="tr-TR"/>
              </a:p>
            </p:txBody>
          </p:sp>
          <p:sp>
            <p:nvSpPr>
              <p:cNvPr id="24599" name="Line 27"/>
              <p:cNvSpPr>
                <a:spLocks noChangeShapeType="1"/>
              </p:cNvSpPr>
              <p:nvPr/>
            </p:nvSpPr>
            <p:spPr bwMode="auto">
              <a:xfrm>
                <a:off x="3029" y="2342"/>
                <a:ext cx="1" cy="15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tIns="72000" bIns="72000" anchor="ctr"/>
              <a:lstStyle/>
              <a:p>
                <a:endParaRPr lang="tr-TR"/>
              </a:p>
            </p:txBody>
          </p:sp>
          <p:sp>
            <p:nvSpPr>
              <p:cNvPr id="24600" name="Rectangle 31"/>
              <p:cNvSpPr>
                <a:spLocks noChangeArrowheads="1"/>
              </p:cNvSpPr>
              <p:nvPr/>
            </p:nvSpPr>
            <p:spPr bwMode="auto">
              <a:xfrm>
                <a:off x="2433" y="1617"/>
                <a:ext cx="1186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WORKING STANDARD</a:t>
                </a:r>
              </a:p>
            </p:txBody>
          </p:sp>
          <p:sp>
            <p:nvSpPr>
              <p:cNvPr id="24601" name="Line 34"/>
              <p:cNvSpPr>
                <a:spLocks noChangeShapeType="1"/>
              </p:cNvSpPr>
              <p:nvPr/>
            </p:nvSpPr>
            <p:spPr bwMode="auto">
              <a:xfrm>
                <a:off x="3026" y="1434"/>
                <a:ext cx="1" cy="17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tIns="72000" bIns="72000" anchor="ctr"/>
              <a:lstStyle/>
              <a:p>
                <a:endParaRPr lang="tr-TR"/>
              </a:p>
            </p:txBody>
          </p:sp>
          <p:sp>
            <p:nvSpPr>
              <p:cNvPr id="24602" name="Line 35"/>
              <p:cNvSpPr>
                <a:spLocks noChangeShapeType="1"/>
              </p:cNvSpPr>
              <p:nvPr/>
            </p:nvSpPr>
            <p:spPr bwMode="auto">
              <a:xfrm>
                <a:off x="3026" y="1888"/>
                <a:ext cx="1" cy="17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tIns="72000" bIns="72000" anchor="ctr"/>
              <a:lstStyle/>
              <a:p>
                <a:endParaRPr lang="tr-TR"/>
              </a:p>
            </p:txBody>
          </p:sp>
          <p:sp>
            <p:nvSpPr>
              <p:cNvPr id="24603" name="Rectangle 36"/>
              <p:cNvSpPr>
                <a:spLocks noChangeArrowheads="1"/>
              </p:cNvSpPr>
              <p:nvPr/>
            </p:nvSpPr>
            <p:spPr bwMode="auto">
              <a:xfrm>
                <a:off x="2525" y="3621"/>
                <a:ext cx="964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Measuring Instrument</a:t>
                </a:r>
              </a:p>
            </p:txBody>
          </p:sp>
          <p:sp>
            <p:nvSpPr>
              <p:cNvPr id="24604" name="Line 37"/>
              <p:cNvSpPr>
                <a:spLocks noChangeShapeType="1"/>
              </p:cNvSpPr>
              <p:nvPr/>
            </p:nvSpPr>
            <p:spPr bwMode="auto">
              <a:xfrm>
                <a:off x="3026" y="3190"/>
                <a:ext cx="1" cy="14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tIns="72000" bIns="72000" anchor="ctr"/>
              <a:lstStyle/>
              <a:p>
                <a:endParaRPr lang="tr-TR"/>
              </a:p>
            </p:txBody>
          </p:sp>
          <p:sp>
            <p:nvSpPr>
              <p:cNvPr id="24605" name="Line 38"/>
              <p:cNvSpPr>
                <a:spLocks noChangeShapeType="1"/>
              </p:cNvSpPr>
              <p:nvPr/>
            </p:nvSpPr>
            <p:spPr bwMode="auto">
              <a:xfrm>
                <a:off x="3023" y="3469"/>
                <a:ext cx="1" cy="14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tIns="72000" bIns="72000" anchor="ctr"/>
              <a:lstStyle/>
              <a:p>
                <a:endParaRPr lang="tr-TR"/>
              </a:p>
            </p:txBody>
          </p:sp>
          <p:sp>
            <p:nvSpPr>
              <p:cNvPr id="24606" name="Rectangle 42"/>
              <p:cNvSpPr>
                <a:spLocks noChangeArrowheads="1"/>
              </p:cNvSpPr>
              <p:nvPr/>
            </p:nvSpPr>
            <p:spPr bwMode="auto">
              <a:xfrm>
                <a:off x="2433" y="3033"/>
                <a:ext cx="1186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REFERENCE STANDARD</a:t>
                </a:r>
              </a:p>
            </p:txBody>
          </p:sp>
          <p:sp>
            <p:nvSpPr>
              <p:cNvPr id="24607" name="Rectangle 43"/>
              <p:cNvSpPr>
                <a:spLocks noChangeArrowheads="1"/>
              </p:cNvSpPr>
              <p:nvPr/>
            </p:nvSpPr>
            <p:spPr bwMode="auto">
              <a:xfrm>
                <a:off x="2433" y="3321"/>
                <a:ext cx="1186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WORKING STANDARD</a:t>
                </a:r>
              </a:p>
            </p:txBody>
          </p:sp>
          <p:sp>
            <p:nvSpPr>
              <p:cNvPr id="24608" name="Rectangle 45"/>
              <p:cNvSpPr>
                <a:spLocks noChangeArrowheads="1"/>
              </p:cNvSpPr>
              <p:nvPr/>
            </p:nvSpPr>
            <p:spPr bwMode="auto">
              <a:xfrm>
                <a:off x="2433" y="2160"/>
                <a:ext cx="1186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REFERENCE STANDARD</a:t>
                </a:r>
              </a:p>
            </p:txBody>
          </p:sp>
          <p:sp>
            <p:nvSpPr>
              <p:cNvPr id="24609" name="Rectangle 33"/>
              <p:cNvSpPr>
                <a:spLocks noChangeArrowheads="1"/>
              </p:cNvSpPr>
              <p:nvPr/>
            </p:nvSpPr>
            <p:spPr bwMode="auto">
              <a:xfrm>
                <a:off x="2433" y="1272"/>
                <a:ext cx="1186" cy="186"/>
              </a:xfrm>
              <a:prstGeom prst="rect">
                <a:avLst/>
              </a:prstGeom>
              <a:solidFill>
                <a:srgbClr val="FFFAC9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lIns="73025" tIns="72000" rIns="73025" bIns="72000">
                <a:spAutoFit/>
              </a:bodyPr>
              <a:lstStyle/>
              <a:p>
                <a:pPr algn="ctr" defTabSz="585788">
                  <a:spcBef>
                    <a:spcPct val="20000"/>
                  </a:spcBef>
                  <a:spcAft>
                    <a:spcPct val="20000"/>
                  </a:spcAft>
                </a:pPr>
                <a:r>
                  <a:rPr lang="es-ES_tradnl" sz="1100">
                    <a:latin typeface="Futura Bk BT"/>
                  </a:rPr>
                  <a:t>NATIONAL STANDARD</a:t>
                </a:r>
              </a:p>
            </p:txBody>
          </p:sp>
        </p:grpSp>
        <p:sp>
          <p:nvSpPr>
            <p:cNvPr id="34" name="Text Box 51"/>
            <p:cNvSpPr txBox="1">
              <a:spLocks noChangeArrowheads="1"/>
            </p:cNvSpPr>
            <p:nvPr/>
          </p:nvSpPr>
          <p:spPr bwMode="auto">
            <a:xfrm>
              <a:off x="5806665" y="4473014"/>
              <a:ext cx="2990948" cy="89594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GB" sz="1400" u="sng" dirty="0">
                  <a:latin typeface="Futura Bk BT"/>
                </a:rPr>
                <a:t>Working Measurement Standard: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GB" sz="1200" dirty="0">
                  <a:latin typeface="Futura Bk BT"/>
                </a:rPr>
                <a:t>Measurement standard that is used routinely to calibrate or verify measuring instruments or measuring systems (VIM 5.7)</a:t>
              </a:r>
            </a:p>
          </p:txBody>
        </p:sp>
      </p:grpSp>
      <p:sp>
        <p:nvSpPr>
          <p:cNvPr id="3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07950" y="47625"/>
            <a:ext cx="5886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3600">
                <a:solidFill>
                  <a:schemeClr val="bg1"/>
                </a:solidFill>
                <a:latin typeface="Futura Bk BT"/>
              </a:rPr>
              <a:t>Traceability and Uncertainty</a:t>
            </a:r>
          </a:p>
        </p:txBody>
      </p:sp>
      <p:grpSp>
        <p:nvGrpSpPr>
          <p:cNvPr id="2" name="47 Grup"/>
          <p:cNvGrpSpPr>
            <a:grpSpLocks/>
          </p:cNvGrpSpPr>
          <p:nvPr/>
        </p:nvGrpSpPr>
        <p:grpSpPr bwMode="auto">
          <a:xfrm>
            <a:off x="684213" y="1330325"/>
            <a:ext cx="7908925" cy="4278313"/>
            <a:chOff x="849150" y="1571612"/>
            <a:chExt cx="7909516" cy="4278326"/>
          </a:xfrm>
        </p:grpSpPr>
        <p:grpSp>
          <p:nvGrpSpPr>
            <p:cNvPr id="3" name="Group 37"/>
            <p:cNvGrpSpPr>
              <a:grpSpLocks/>
            </p:cNvGrpSpPr>
            <p:nvPr/>
          </p:nvGrpSpPr>
          <p:grpSpPr bwMode="auto">
            <a:xfrm>
              <a:off x="5147071" y="2833688"/>
              <a:ext cx="269588" cy="2214112"/>
              <a:chOff x="1747" y="1723"/>
              <a:chExt cx="313" cy="1699"/>
            </a:xfrm>
          </p:grpSpPr>
          <p:grpSp>
            <p:nvGrpSpPr>
              <p:cNvPr id="4" name="Group 38"/>
              <p:cNvGrpSpPr>
                <a:grpSpLocks/>
              </p:cNvGrpSpPr>
              <p:nvPr/>
            </p:nvGrpSpPr>
            <p:grpSpPr bwMode="auto">
              <a:xfrm>
                <a:off x="1764" y="2877"/>
                <a:ext cx="296" cy="545"/>
                <a:chOff x="1536" y="2176"/>
                <a:chExt cx="313" cy="702"/>
              </a:xfrm>
            </p:grpSpPr>
            <p:sp>
              <p:nvSpPr>
                <p:cNvPr id="25664" name="Oval 39"/>
                <p:cNvSpPr>
                  <a:spLocks noChangeArrowheads="1"/>
                </p:cNvSpPr>
                <p:nvPr/>
              </p:nvSpPr>
              <p:spPr bwMode="auto">
                <a:xfrm>
                  <a:off x="1536" y="2176"/>
                  <a:ext cx="313" cy="381"/>
                </a:xfrm>
                <a:prstGeom prst="ellipse">
                  <a:avLst/>
                </a:prstGeom>
                <a:noFill/>
                <a:ln w="76200">
                  <a:solidFill>
                    <a:srgbClr val="8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65" name="Oval 40"/>
                <p:cNvSpPr>
                  <a:spLocks noChangeArrowheads="1"/>
                </p:cNvSpPr>
                <p:nvPr/>
              </p:nvSpPr>
              <p:spPr bwMode="auto">
                <a:xfrm>
                  <a:off x="1536" y="2497"/>
                  <a:ext cx="313" cy="381"/>
                </a:xfrm>
                <a:prstGeom prst="ellipse">
                  <a:avLst/>
                </a:prstGeom>
                <a:noFill/>
                <a:ln w="76200">
                  <a:solidFill>
                    <a:srgbClr val="8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Futura Bk BT"/>
                  </a:endParaRPr>
                </a:p>
              </p:txBody>
            </p:sp>
          </p:grpSp>
          <p:grpSp>
            <p:nvGrpSpPr>
              <p:cNvPr id="5" name="Group 41"/>
              <p:cNvGrpSpPr>
                <a:grpSpLocks/>
              </p:cNvGrpSpPr>
              <p:nvPr/>
            </p:nvGrpSpPr>
            <p:grpSpPr bwMode="auto">
              <a:xfrm>
                <a:off x="1747" y="2294"/>
                <a:ext cx="296" cy="545"/>
                <a:chOff x="1536" y="2176"/>
                <a:chExt cx="313" cy="702"/>
              </a:xfrm>
            </p:grpSpPr>
            <p:sp>
              <p:nvSpPr>
                <p:cNvPr id="25662" name="Oval 42"/>
                <p:cNvSpPr>
                  <a:spLocks noChangeArrowheads="1"/>
                </p:cNvSpPr>
                <p:nvPr/>
              </p:nvSpPr>
              <p:spPr bwMode="auto">
                <a:xfrm>
                  <a:off x="1536" y="2176"/>
                  <a:ext cx="313" cy="381"/>
                </a:xfrm>
                <a:prstGeom prst="ellipse">
                  <a:avLst/>
                </a:prstGeom>
                <a:noFill/>
                <a:ln w="76200">
                  <a:solidFill>
                    <a:srgbClr val="8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63" name="Oval 43"/>
                <p:cNvSpPr>
                  <a:spLocks noChangeArrowheads="1"/>
                </p:cNvSpPr>
                <p:nvPr/>
              </p:nvSpPr>
              <p:spPr bwMode="auto">
                <a:xfrm>
                  <a:off x="1536" y="2497"/>
                  <a:ext cx="313" cy="381"/>
                </a:xfrm>
                <a:prstGeom prst="ellipse">
                  <a:avLst/>
                </a:prstGeom>
                <a:noFill/>
                <a:ln w="76200">
                  <a:solidFill>
                    <a:srgbClr val="8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Futura Bk BT"/>
                  </a:endParaRPr>
                </a:p>
              </p:txBody>
            </p:sp>
          </p:grpSp>
          <p:sp>
            <p:nvSpPr>
              <p:cNvPr id="25660" name="Oval 44"/>
              <p:cNvSpPr>
                <a:spLocks noChangeArrowheads="1"/>
              </p:cNvSpPr>
              <p:nvPr/>
            </p:nvSpPr>
            <p:spPr bwMode="auto">
              <a:xfrm>
                <a:off x="1747" y="1723"/>
                <a:ext cx="296" cy="296"/>
              </a:xfrm>
              <a:prstGeom prst="ellipse">
                <a:avLst/>
              </a:prstGeom>
              <a:noFill/>
              <a:ln w="762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  <p:sp>
            <p:nvSpPr>
              <p:cNvPr id="25661" name="Oval 45"/>
              <p:cNvSpPr>
                <a:spLocks noChangeArrowheads="1"/>
              </p:cNvSpPr>
              <p:nvPr/>
            </p:nvSpPr>
            <p:spPr bwMode="auto">
              <a:xfrm>
                <a:off x="1747" y="1973"/>
                <a:ext cx="296" cy="296"/>
              </a:xfrm>
              <a:prstGeom prst="ellipse">
                <a:avLst/>
              </a:prstGeom>
              <a:noFill/>
              <a:ln w="762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</p:grp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4178386" y="2640003"/>
              <a:ext cx="2206790" cy="3079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82616" tIns="40583" rIns="82616" bIns="40583">
              <a:spAutoFit/>
            </a:bodyPr>
            <a:lstStyle/>
            <a:p>
              <a:pPr algn="ctr" defTabSz="835025">
                <a:defRPr/>
              </a:pPr>
              <a:r>
                <a:rPr lang="es-ES_tradnl" sz="1400">
                  <a:latin typeface="Futura Bk BT"/>
                </a:rPr>
                <a:t>PRIMARY STANDARD</a:t>
              </a:r>
            </a:p>
          </p:txBody>
        </p:sp>
        <p:sp>
          <p:nvSpPr>
            <p:cNvPr id="51" name="Rectangle 47"/>
            <p:cNvSpPr>
              <a:spLocks noChangeArrowheads="1"/>
            </p:cNvSpPr>
            <p:nvPr/>
          </p:nvSpPr>
          <p:spPr bwMode="auto">
            <a:xfrm>
              <a:off x="4173623" y="3321042"/>
              <a:ext cx="2206790" cy="512765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82616" tIns="40583" rIns="82616" bIns="40583">
              <a:spAutoFit/>
            </a:bodyPr>
            <a:lstStyle/>
            <a:p>
              <a:pPr algn="ctr" defTabSz="835025">
                <a:defRPr/>
              </a:pPr>
              <a:r>
                <a:rPr lang="es-ES_tradnl" sz="1400" dirty="0">
                  <a:latin typeface="Futura Bk BT"/>
                </a:rPr>
                <a:t>SECONDARY STANDARD</a:t>
              </a:r>
            </a:p>
          </p:txBody>
        </p:sp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4178386" y="4117970"/>
              <a:ext cx="2206790" cy="3079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82616" tIns="40583" rIns="82616" bIns="40583">
              <a:spAutoFit/>
            </a:bodyPr>
            <a:lstStyle/>
            <a:p>
              <a:pPr algn="ctr" defTabSz="835025">
                <a:defRPr/>
              </a:pPr>
              <a:r>
                <a:rPr lang="es-ES_tradnl" sz="1400">
                  <a:latin typeface="Futura Bk BT"/>
                </a:rPr>
                <a:t>WORKING STANDARD</a:t>
              </a:r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4178386" y="4860922"/>
              <a:ext cx="2206790" cy="3079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82616" tIns="40583" rIns="82616" bIns="40583">
              <a:spAutoFit/>
            </a:bodyPr>
            <a:lstStyle/>
            <a:p>
              <a:pPr algn="ctr" defTabSz="835025">
                <a:defRPr/>
              </a:pPr>
              <a:r>
                <a:rPr lang="es-ES_tradnl" sz="1400">
                  <a:latin typeface="Futura Bk BT"/>
                </a:rPr>
                <a:t>Measuring Instrument</a:t>
              </a:r>
            </a:p>
          </p:txBody>
        </p:sp>
        <p:grpSp>
          <p:nvGrpSpPr>
            <p:cNvPr id="6" name="Group 50"/>
            <p:cNvGrpSpPr>
              <a:grpSpLocks/>
            </p:cNvGrpSpPr>
            <p:nvPr/>
          </p:nvGrpSpPr>
          <p:grpSpPr bwMode="auto">
            <a:xfrm>
              <a:off x="4399394" y="1890718"/>
              <a:ext cx="1764864" cy="741363"/>
              <a:chOff x="1084" y="1851"/>
              <a:chExt cx="1536" cy="385"/>
            </a:xfrm>
          </p:grpSpPr>
          <p:sp>
            <p:nvSpPr>
              <p:cNvPr id="25656" name="Line 51"/>
              <p:cNvSpPr>
                <a:spLocks noChangeShapeType="1"/>
              </p:cNvSpPr>
              <p:nvPr/>
            </p:nvSpPr>
            <p:spPr bwMode="auto">
              <a:xfrm>
                <a:off x="1851" y="2053"/>
                <a:ext cx="1" cy="18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1" name="Text Box 52"/>
              <p:cNvSpPr txBox="1">
                <a:spLocks noChangeArrowheads="1"/>
              </p:cNvSpPr>
              <p:nvPr/>
            </p:nvSpPr>
            <p:spPr bwMode="auto">
              <a:xfrm>
                <a:off x="1084" y="1851"/>
                <a:ext cx="1536" cy="163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folHlink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10000"/>
                  </a:spcBef>
                  <a:defRPr/>
                </a:pPr>
                <a:r>
                  <a:rPr lang="es-ES" sz="1400">
                    <a:latin typeface="Futura Bk BT"/>
                  </a:rPr>
                  <a:t>SI Unit</a:t>
                </a:r>
              </a:p>
            </p:txBody>
          </p:sp>
        </p:grpSp>
        <p:grpSp>
          <p:nvGrpSpPr>
            <p:cNvPr id="7" name="Group 53"/>
            <p:cNvGrpSpPr>
              <a:grpSpLocks/>
            </p:cNvGrpSpPr>
            <p:nvPr/>
          </p:nvGrpSpPr>
          <p:grpSpPr bwMode="auto">
            <a:xfrm>
              <a:off x="4399394" y="5202227"/>
              <a:ext cx="1764864" cy="647699"/>
              <a:chOff x="1084" y="3612"/>
              <a:chExt cx="1536" cy="337"/>
            </a:xfrm>
          </p:grpSpPr>
          <p:sp>
            <p:nvSpPr>
              <p:cNvPr id="25654" name="Line 54"/>
              <p:cNvSpPr>
                <a:spLocks noChangeShapeType="1"/>
              </p:cNvSpPr>
              <p:nvPr/>
            </p:nvSpPr>
            <p:spPr bwMode="auto">
              <a:xfrm>
                <a:off x="1851" y="3612"/>
                <a:ext cx="1" cy="18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" name="Text Box 55"/>
              <p:cNvSpPr txBox="1">
                <a:spLocks noChangeArrowheads="1"/>
              </p:cNvSpPr>
              <p:nvPr/>
            </p:nvSpPr>
            <p:spPr bwMode="auto">
              <a:xfrm>
                <a:off x="1084" y="3786"/>
                <a:ext cx="1536" cy="163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folHlink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10000"/>
                  </a:spcBef>
                  <a:defRPr/>
                </a:pPr>
                <a:r>
                  <a:rPr lang="es-ES" sz="1400">
                    <a:latin typeface="Futura Bk BT"/>
                  </a:rPr>
                  <a:t>Measurement</a:t>
                </a:r>
              </a:p>
            </p:txBody>
          </p:sp>
        </p:grpSp>
        <p:grpSp>
          <p:nvGrpSpPr>
            <p:cNvPr id="8" name="Group 83"/>
            <p:cNvGrpSpPr>
              <a:grpSpLocks/>
            </p:cNvGrpSpPr>
            <p:nvPr/>
          </p:nvGrpSpPr>
          <p:grpSpPr bwMode="auto">
            <a:xfrm>
              <a:off x="7296446" y="2538402"/>
              <a:ext cx="518663" cy="417510"/>
              <a:chOff x="3483" y="1298"/>
              <a:chExt cx="354" cy="263"/>
            </a:xfrm>
          </p:grpSpPr>
          <p:sp>
            <p:nvSpPr>
              <p:cNvPr id="25648" name="Freeform 72"/>
              <p:cNvSpPr>
                <a:spLocks/>
              </p:cNvSpPr>
              <p:nvPr/>
            </p:nvSpPr>
            <p:spPr bwMode="auto">
              <a:xfrm>
                <a:off x="3524" y="1329"/>
                <a:ext cx="274" cy="211"/>
              </a:xfrm>
              <a:custGeom>
                <a:avLst/>
                <a:gdLst>
                  <a:gd name="T0" fmla="*/ 0 w 2096"/>
                  <a:gd name="T1" fmla="*/ 8 h 1063"/>
                  <a:gd name="T2" fmla="*/ 0 w 2096"/>
                  <a:gd name="T3" fmla="*/ 8 h 1063"/>
                  <a:gd name="T4" fmla="*/ 1 w 2096"/>
                  <a:gd name="T5" fmla="*/ 8 h 1063"/>
                  <a:gd name="T6" fmla="*/ 1 w 2096"/>
                  <a:gd name="T7" fmla="*/ 8 h 1063"/>
                  <a:gd name="T8" fmla="*/ 1 w 2096"/>
                  <a:gd name="T9" fmla="*/ 7 h 1063"/>
                  <a:gd name="T10" fmla="*/ 1 w 2096"/>
                  <a:gd name="T11" fmla="*/ 6 h 1063"/>
                  <a:gd name="T12" fmla="*/ 1 w 2096"/>
                  <a:gd name="T13" fmla="*/ 6 h 1063"/>
                  <a:gd name="T14" fmla="*/ 1 w 2096"/>
                  <a:gd name="T15" fmla="*/ 5 h 1063"/>
                  <a:gd name="T16" fmla="*/ 2 w 2096"/>
                  <a:gd name="T17" fmla="*/ 4 h 1063"/>
                  <a:gd name="T18" fmla="*/ 2 w 2096"/>
                  <a:gd name="T19" fmla="*/ 3 h 1063"/>
                  <a:gd name="T20" fmla="*/ 2 w 2096"/>
                  <a:gd name="T21" fmla="*/ 2 h 1063"/>
                  <a:gd name="T22" fmla="*/ 2 w 2096"/>
                  <a:gd name="T23" fmla="*/ 1 h 1063"/>
                  <a:gd name="T24" fmla="*/ 2 w 2096"/>
                  <a:gd name="T25" fmla="*/ 1 h 1063"/>
                  <a:gd name="T26" fmla="*/ 2 w 2096"/>
                  <a:gd name="T27" fmla="*/ 0 h 1063"/>
                  <a:gd name="T28" fmla="*/ 2 w 2096"/>
                  <a:gd name="T29" fmla="*/ 0 h 1063"/>
                  <a:gd name="T30" fmla="*/ 2 w 2096"/>
                  <a:gd name="T31" fmla="*/ 0 h 1063"/>
                  <a:gd name="T32" fmla="*/ 2 w 2096"/>
                  <a:gd name="T33" fmla="*/ 0 h 1063"/>
                  <a:gd name="T34" fmla="*/ 3 w 2096"/>
                  <a:gd name="T35" fmla="*/ 0 h 1063"/>
                  <a:gd name="T36" fmla="*/ 3 w 2096"/>
                  <a:gd name="T37" fmla="*/ 1 h 1063"/>
                  <a:gd name="T38" fmla="*/ 3 w 2096"/>
                  <a:gd name="T39" fmla="*/ 1 h 1063"/>
                  <a:gd name="T40" fmla="*/ 3 w 2096"/>
                  <a:gd name="T41" fmla="*/ 2 h 1063"/>
                  <a:gd name="T42" fmla="*/ 3 w 2096"/>
                  <a:gd name="T43" fmla="*/ 3 h 1063"/>
                  <a:gd name="T44" fmla="*/ 3 w 2096"/>
                  <a:gd name="T45" fmla="*/ 4 h 1063"/>
                  <a:gd name="T46" fmla="*/ 3 w 2096"/>
                  <a:gd name="T47" fmla="*/ 5 h 1063"/>
                  <a:gd name="T48" fmla="*/ 3 w 2096"/>
                  <a:gd name="T49" fmla="*/ 6 h 1063"/>
                  <a:gd name="T50" fmla="*/ 4 w 2096"/>
                  <a:gd name="T51" fmla="*/ 6 h 1063"/>
                  <a:gd name="T52" fmla="*/ 4 w 2096"/>
                  <a:gd name="T53" fmla="*/ 7 h 1063"/>
                  <a:gd name="T54" fmla="*/ 4 w 2096"/>
                  <a:gd name="T55" fmla="*/ 7 h 1063"/>
                  <a:gd name="T56" fmla="*/ 4 w 2096"/>
                  <a:gd name="T57" fmla="*/ 7 h 1063"/>
                  <a:gd name="T58" fmla="*/ 4 w 2096"/>
                  <a:gd name="T59" fmla="*/ 8 h 1063"/>
                  <a:gd name="T60" fmla="*/ 4 w 2096"/>
                  <a:gd name="T61" fmla="*/ 8 h 1063"/>
                  <a:gd name="T62" fmla="*/ 4 w 2096"/>
                  <a:gd name="T63" fmla="*/ 8 h 1063"/>
                  <a:gd name="T64" fmla="*/ 5 w 2096"/>
                  <a:gd name="T65" fmla="*/ 8 h 1063"/>
                  <a:gd name="T66" fmla="*/ 5 w 2096"/>
                  <a:gd name="T67" fmla="*/ 8 h 1063"/>
                  <a:gd name="T68" fmla="*/ 0 w 2096"/>
                  <a:gd name="T69" fmla="*/ 8 h 1063"/>
                  <a:gd name="T70" fmla="*/ 0 w 2096"/>
                  <a:gd name="T71" fmla="*/ 8 h 106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96"/>
                  <a:gd name="T109" fmla="*/ 0 h 1063"/>
                  <a:gd name="T110" fmla="*/ 2096 w 2096"/>
                  <a:gd name="T111" fmla="*/ 1063 h 106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96" h="1063">
                    <a:moveTo>
                      <a:pt x="33" y="1046"/>
                    </a:moveTo>
                    <a:lnTo>
                      <a:pt x="153" y="1030"/>
                    </a:lnTo>
                    <a:lnTo>
                      <a:pt x="253" y="1010"/>
                    </a:lnTo>
                    <a:lnTo>
                      <a:pt x="310" y="980"/>
                    </a:lnTo>
                    <a:lnTo>
                      <a:pt x="463" y="873"/>
                    </a:lnTo>
                    <a:lnTo>
                      <a:pt x="530" y="796"/>
                    </a:lnTo>
                    <a:lnTo>
                      <a:pt x="576" y="726"/>
                    </a:lnTo>
                    <a:lnTo>
                      <a:pt x="606" y="660"/>
                    </a:lnTo>
                    <a:lnTo>
                      <a:pt x="693" y="483"/>
                    </a:lnTo>
                    <a:lnTo>
                      <a:pt x="760" y="326"/>
                    </a:lnTo>
                    <a:lnTo>
                      <a:pt x="806" y="206"/>
                    </a:lnTo>
                    <a:lnTo>
                      <a:pt x="860" y="130"/>
                    </a:lnTo>
                    <a:lnTo>
                      <a:pt x="906" y="70"/>
                    </a:lnTo>
                    <a:lnTo>
                      <a:pt x="963" y="30"/>
                    </a:lnTo>
                    <a:lnTo>
                      <a:pt x="1026" y="3"/>
                    </a:lnTo>
                    <a:lnTo>
                      <a:pt x="1053" y="0"/>
                    </a:lnTo>
                    <a:lnTo>
                      <a:pt x="1120" y="26"/>
                    </a:lnTo>
                    <a:lnTo>
                      <a:pt x="1156" y="43"/>
                    </a:lnTo>
                    <a:lnTo>
                      <a:pt x="1193" y="66"/>
                    </a:lnTo>
                    <a:lnTo>
                      <a:pt x="1270" y="156"/>
                    </a:lnTo>
                    <a:lnTo>
                      <a:pt x="1310" y="240"/>
                    </a:lnTo>
                    <a:lnTo>
                      <a:pt x="1353" y="350"/>
                    </a:lnTo>
                    <a:lnTo>
                      <a:pt x="1403" y="470"/>
                    </a:lnTo>
                    <a:lnTo>
                      <a:pt x="1463" y="590"/>
                    </a:lnTo>
                    <a:lnTo>
                      <a:pt x="1513" y="700"/>
                    </a:lnTo>
                    <a:lnTo>
                      <a:pt x="1553" y="766"/>
                    </a:lnTo>
                    <a:lnTo>
                      <a:pt x="1603" y="830"/>
                    </a:lnTo>
                    <a:lnTo>
                      <a:pt x="1653" y="870"/>
                    </a:lnTo>
                    <a:lnTo>
                      <a:pt x="1746" y="946"/>
                    </a:lnTo>
                    <a:lnTo>
                      <a:pt x="1833" y="996"/>
                    </a:lnTo>
                    <a:lnTo>
                      <a:pt x="1923" y="1026"/>
                    </a:lnTo>
                    <a:lnTo>
                      <a:pt x="1976" y="1036"/>
                    </a:lnTo>
                    <a:lnTo>
                      <a:pt x="2073" y="1056"/>
                    </a:lnTo>
                    <a:lnTo>
                      <a:pt x="2096" y="1063"/>
                    </a:lnTo>
                    <a:lnTo>
                      <a:pt x="0" y="1063"/>
                    </a:lnTo>
                    <a:lnTo>
                      <a:pt x="33" y="1046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  <p:grpSp>
            <p:nvGrpSpPr>
              <p:cNvPr id="9" name="Group 82"/>
              <p:cNvGrpSpPr>
                <a:grpSpLocks/>
              </p:cNvGrpSpPr>
              <p:nvPr/>
            </p:nvGrpSpPr>
            <p:grpSpPr bwMode="auto">
              <a:xfrm>
                <a:off x="3483" y="1298"/>
                <a:ext cx="354" cy="263"/>
                <a:chOff x="3483" y="1298"/>
                <a:chExt cx="354" cy="263"/>
              </a:xfrm>
            </p:grpSpPr>
            <p:sp>
              <p:nvSpPr>
                <p:cNvPr id="25650" name="Freeform 74"/>
                <p:cNvSpPr>
                  <a:spLocks/>
                </p:cNvSpPr>
                <p:nvPr/>
              </p:nvSpPr>
              <p:spPr bwMode="auto">
                <a:xfrm>
                  <a:off x="3483" y="1539"/>
                  <a:ext cx="354" cy="0"/>
                </a:xfrm>
                <a:custGeom>
                  <a:avLst/>
                  <a:gdLst>
                    <a:gd name="T0" fmla="*/ 0 w 2704"/>
                    <a:gd name="T1" fmla="*/ 6 w 2704"/>
                    <a:gd name="T2" fmla="*/ 6 w 2704"/>
                    <a:gd name="T3" fmla="*/ 0 60000 65536"/>
                    <a:gd name="T4" fmla="*/ 0 60000 65536"/>
                    <a:gd name="T5" fmla="*/ 0 60000 65536"/>
                    <a:gd name="T6" fmla="*/ 0 w 2704"/>
                    <a:gd name="T7" fmla="*/ 2704 w 2704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704">
                      <a:moveTo>
                        <a:pt x="0" y="0"/>
                      </a:moveTo>
                      <a:lnTo>
                        <a:pt x="2704" y="0"/>
                      </a:lnTo>
                      <a:lnTo>
                        <a:pt x="2684" y="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51" name="Freeform 75"/>
                <p:cNvSpPr>
                  <a:spLocks/>
                </p:cNvSpPr>
                <p:nvPr/>
              </p:nvSpPr>
              <p:spPr bwMode="auto">
                <a:xfrm>
                  <a:off x="3517" y="1328"/>
                  <a:ext cx="146" cy="208"/>
                </a:xfrm>
                <a:custGeom>
                  <a:avLst/>
                  <a:gdLst>
                    <a:gd name="T0" fmla="*/ 0 w 1110"/>
                    <a:gd name="T1" fmla="*/ 8 h 1049"/>
                    <a:gd name="T2" fmla="*/ 0 w 1110"/>
                    <a:gd name="T3" fmla="*/ 8 h 1049"/>
                    <a:gd name="T4" fmla="*/ 0 w 1110"/>
                    <a:gd name="T5" fmla="*/ 8 h 1049"/>
                    <a:gd name="T6" fmla="*/ 0 w 1110"/>
                    <a:gd name="T7" fmla="*/ 8 h 1049"/>
                    <a:gd name="T8" fmla="*/ 1 w 1110"/>
                    <a:gd name="T9" fmla="*/ 8 h 1049"/>
                    <a:gd name="T10" fmla="*/ 1 w 1110"/>
                    <a:gd name="T11" fmla="*/ 8 h 1049"/>
                    <a:gd name="T12" fmla="*/ 1 w 1110"/>
                    <a:gd name="T13" fmla="*/ 8 h 1049"/>
                    <a:gd name="T14" fmla="*/ 1 w 1110"/>
                    <a:gd name="T15" fmla="*/ 8 h 1049"/>
                    <a:gd name="T16" fmla="*/ 1 w 1110"/>
                    <a:gd name="T17" fmla="*/ 8 h 1049"/>
                    <a:gd name="T18" fmla="*/ 1 w 1110"/>
                    <a:gd name="T19" fmla="*/ 8 h 1049"/>
                    <a:gd name="T20" fmla="*/ 1 w 1110"/>
                    <a:gd name="T21" fmla="*/ 8 h 1049"/>
                    <a:gd name="T22" fmla="*/ 1 w 1110"/>
                    <a:gd name="T23" fmla="*/ 7 h 1049"/>
                    <a:gd name="T24" fmla="*/ 1 w 1110"/>
                    <a:gd name="T25" fmla="*/ 7 h 1049"/>
                    <a:gd name="T26" fmla="*/ 1 w 1110"/>
                    <a:gd name="T27" fmla="*/ 7 h 1049"/>
                    <a:gd name="T28" fmla="*/ 1 w 1110"/>
                    <a:gd name="T29" fmla="*/ 7 h 1049"/>
                    <a:gd name="T30" fmla="*/ 1 w 1110"/>
                    <a:gd name="T31" fmla="*/ 6 h 1049"/>
                    <a:gd name="T32" fmla="*/ 1 w 1110"/>
                    <a:gd name="T33" fmla="*/ 6 h 1049"/>
                    <a:gd name="T34" fmla="*/ 1 w 1110"/>
                    <a:gd name="T35" fmla="*/ 6 h 1049"/>
                    <a:gd name="T36" fmla="*/ 1 w 1110"/>
                    <a:gd name="T37" fmla="*/ 6 h 1049"/>
                    <a:gd name="T38" fmla="*/ 2 w 1110"/>
                    <a:gd name="T39" fmla="*/ 5 h 1049"/>
                    <a:gd name="T40" fmla="*/ 2 w 1110"/>
                    <a:gd name="T41" fmla="*/ 4 h 1049"/>
                    <a:gd name="T42" fmla="*/ 2 w 1110"/>
                    <a:gd name="T43" fmla="*/ 3 h 1049"/>
                    <a:gd name="T44" fmla="*/ 2 w 1110"/>
                    <a:gd name="T45" fmla="*/ 3 h 1049"/>
                    <a:gd name="T46" fmla="*/ 2 w 1110"/>
                    <a:gd name="T47" fmla="*/ 2 h 1049"/>
                    <a:gd name="T48" fmla="*/ 2 w 1110"/>
                    <a:gd name="T49" fmla="*/ 2 h 1049"/>
                    <a:gd name="T50" fmla="*/ 2 w 1110"/>
                    <a:gd name="T51" fmla="*/ 1 h 1049"/>
                    <a:gd name="T52" fmla="*/ 2 w 1110"/>
                    <a:gd name="T53" fmla="*/ 1 h 1049"/>
                    <a:gd name="T54" fmla="*/ 2 w 1110"/>
                    <a:gd name="T55" fmla="*/ 1 h 1049"/>
                    <a:gd name="T56" fmla="*/ 2 w 1110"/>
                    <a:gd name="T57" fmla="*/ 1 h 1049"/>
                    <a:gd name="T58" fmla="*/ 2 w 1110"/>
                    <a:gd name="T59" fmla="*/ 0 h 1049"/>
                    <a:gd name="T60" fmla="*/ 2 w 1110"/>
                    <a:gd name="T61" fmla="*/ 0 h 1049"/>
                    <a:gd name="T62" fmla="*/ 2 w 1110"/>
                    <a:gd name="T63" fmla="*/ 0 h 1049"/>
                    <a:gd name="T64" fmla="*/ 2 w 1110"/>
                    <a:gd name="T65" fmla="*/ 0 h 1049"/>
                    <a:gd name="T66" fmla="*/ 2 w 1110"/>
                    <a:gd name="T67" fmla="*/ 0 h 1049"/>
                    <a:gd name="T68" fmla="*/ 2 w 1110"/>
                    <a:gd name="T69" fmla="*/ 0 h 1049"/>
                    <a:gd name="T70" fmla="*/ 2 w 1110"/>
                    <a:gd name="T71" fmla="*/ 0 h 1049"/>
                    <a:gd name="T72" fmla="*/ 2 w 1110"/>
                    <a:gd name="T73" fmla="*/ 0 h 1049"/>
                    <a:gd name="T74" fmla="*/ 2 w 1110"/>
                    <a:gd name="T75" fmla="*/ 0 h 1049"/>
                    <a:gd name="T76" fmla="*/ 2 w 1110"/>
                    <a:gd name="T77" fmla="*/ 0 h 104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49"/>
                    <a:gd name="T119" fmla="*/ 1110 w 1110"/>
                    <a:gd name="T120" fmla="*/ 1049 h 104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49">
                      <a:moveTo>
                        <a:pt x="0" y="1049"/>
                      </a:moveTo>
                      <a:lnTo>
                        <a:pt x="39" y="1046"/>
                      </a:lnTo>
                      <a:lnTo>
                        <a:pt x="81" y="1042"/>
                      </a:lnTo>
                      <a:lnTo>
                        <a:pt x="126" y="1038"/>
                      </a:lnTo>
                      <a:lnTo>
                        <a:pt x="230" y="1023"/>
                      </a:lnTo>
                      <a:lnTo>
                        <a:pt x="259" y="1016"/>
                      </a:lnTo>
                      <a:lnTo>
                        <a:pt x="282" y="1008"/>
                      </a:lnTo>
                      <a:lnTo>
                        <a:pt x="301" y="1005"/>
                      </a:lnTo>
                      <a:lnTo>
                        <a:pt x="333" y="990"/>
                      </a:lnTo>
                      <a:lnTo>
                        <a:pt x="353" y="979"/>
                      </a:lnTo>
                      <a:lnTo>
                        <a:pt x="375" y="964"/>
                      </a:lnTo>
                      <a:lnTo>
                        <a:pt x="401" y="949"/>
                      </a:lnTo>
                      <a:lnTo>
                        <a:pt x="460" y="908"/>
                      </a:lnTo>
                      <a:lnTo>
                        <a:pt x="489" y="882"/>
                      </a:lnTo>
                      <a:lnTo>
                        <a:pt x="524" y="853"/>
                      </a:lnTo>
                      <a:lnTo>
                        <a:pt x="557" y="823"/>
                      </a:lnTo>
                      <a:lnTo>
                        <a:pt x="583" y="797"/>
                      </a:lnTo>
                      <a:lnTo>
                        <a:pt x="615" y="760"/>
                      </a:lnTo>
                      <a:lnTo>
                        <a:pt x="634" y="719"/>
                      </a:lnTo>
                      <a:lnTo>
                        <a:pt x="686" y="615"/>
                      </a:lnTo>
                      <a:lnTo>
                        <a:pt x="715" y="563"/>
                      </a:lnTo>
                      <a:lnTo>
                        <a:pt x="802" y="363"/>
                      </a:lnTo>
                      <a:lnTo>
                        <a:pt x="812" y="337"/>
                      </a:lnTo>
                      <a:lnTo>
                        <a:pt x="857" y="226"/>
                      </a:lnTo>
                      <a:lnTo>
                        <a:pt x="870" y="204"/>
                      </a:lnTo>
                      <a:lnTo>
                        <a:pt x="880" y="181"/>
                      </a:lnTo>
                      <a:lnTo>
                        <a:pt x="900" y="148"/>
                      </a:lnTo>
                      <a:lnTo>
                        <a:pt x="919" y="122"/>
                      </a:lnTo>
                      <a:lnTo>
                        <a:pt x="951" y="81"/>
                      </a:lnTo>
                      <a:lnTo>
                        <a:pt x="967" y="63"/>
                      </a:lnTo>
                      <a:lnTo>
                        <a:pt x="984" y="52"/>
                      </a:lnTo>
                      <a:lnTo>
                        <a:pt x="1013" y="33"/>
                      </a:lnTo>
                      <a:lnTo>
                        <a:pt x="1026" y="26"/>
                      </a:lnTo>
                      <a:lnTo>
                        <a:pt x="1042" y="18"/>
                      </a:lnTo>
                      <a:lnTo>
                        <a:pt x="1087" y="3"/>
                      </a:lnTo>
                      <a:lnTo>
                        <a:pt x="1094" y="0"/>
                      </a:lnTo>
                      <a:lnTo>
                        <a:pt x="1107" y="0"/>
                      </a:lnTo>
                      <a:lnTo>
                        <a:pt x="1110" y="3"/>
                      </a:lnTo>
                      <a:lnTo>
                        <a:pt x="1110" y="11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52" name="Freeform 76"/>
                <p:cNvSpPr>
                  <a:spLocks/>
                </p:cNvSpPr>
                <p:nvPr/>
              </p:nvSpPr>
              <p:spPr bwMode="auto">
                <a:xfrm>
                  <a:off x="3659" y="1328"/>
                  <a:ext cx="145" cy="208"/>
                </a:xfrm>
                <a:custGeom>
                  <a:avLst/>
                  <a:gdLst>
                    <a:gd name="T0" fmla="*/ 2 w 1109"/>
                    <a:gd name="T1" fmla="*/ 8 h 1046"/>
                    <a:gd name="T2" fmla="*/ 2 w 1109"/>
                    <a:gd name="T3" fmla="*/ 8 h 1046"/>
                    <a:gd name="T4" fmla="*/ 2 w 1109"/>
                    <a:gd name="T5" fmla="*/ 8 h 1046"/>
                    <a:gd name="T6" fmla="*/ 2 w 1109"/>
                    <a:gd name="T7" fmla="*/ 8 h 1046"/>
                    <a:gd name="T8" fmla="*/ 2 w 1109"/>
                    <a:gd name="T9" fmla="*/ 8 h 1046"/>
                    <a:gd name="T10" fmla="*/ 2 w 1109"/>
                    <a:gd name="T11" fmla="*/ 8 h 1046"/>
                    <a:gd name="T12" fmla="*/ 2 w 1109"/>
                    <a:gd name="T13" fmla="*/ 8 h 1046"/>
                    <a:gd name="T14" fmla="*/ 2 w 1109"/>
                    <a:gd name="T15" fmla="*/ 8 h 1046"/>
                    <a:gd name="T16" fmla="*/ 2 w 1109"/>
                    <a:gd name="T17" fmla="*/ 8 h 1046"/>
                    <a:gd name="T18" fmla="*/ 2 w 1109"/>
                    <a:gd name="T19" fmla="*/ 8 h 1046"/>
                    <a:gd name="T20" fmla="*/ 2 w 1109"/>
                    <a:gd name="T21" fmla="*/ 8 h 1046"/>
                    <a:gd name="T22" fmla="*/ 2 w 1109"/>
                    <a:gd name="T23" fmla="*/ 8 h 1046"/>
                    <a:gd name="T24" fmla="*/ 2 w 1109"/>
                    <a:gd name="T25" fmla="*/ 7 h 1046"/>
                    <a:gd name="T26" fmla="*/ 2 w 1109"/>
                    <a:gd name="T27" fmla="*/ 7 h 1046"/>
                    <a:gd name="T28" fmla="*/ 1 w 1109"/>
                    <a:gd name="T29" fmla="*/ 7 h 1046"/>
                    <a:gd name="T30" fmla="*/ 1 w 1109"/>
                    <a:gd name="T31" fmla="*/ 7 h 1046"/>
                    <a:gd name="T32" fmla="*/ 1 w 1109"/>
                    <a:gd name="T33" fmla="*/ 7 h 1046"/>
                    <a:gd name="T34" fmla="*/ 1 w 1109"/>
                    <a:gd name="T35" fmla="*/ 6 h 1046"/>
                    <a:gd name="T36" fmla="*/ 1 w 1109"/>
                    <a:gd name="T37" fmla="*/ 6 h 1046"/>
                    <a:gd name="T38" fmla="*/ 1 w 1109"/>
                    <a:gd name="T39" fmla="*/ 6 h 1046"/>
                    <a:gd name="T40" fmla="*/ 1 w 1109"/>
                    <a:gd name="T41" fmla="*/ 6 h 1046"/>
                    <a:gd name="T42" fmla="*/ 1 w 1109"/>
                    <a:gd name="T43" fmla="*/ 6 h 1046"/>
                    <a:gd name="T44" fmla="*/ 1 w 1109"/>
                    <a:gd name="T45" fmla="*/ 6 h 1046"/>
                    <a:gd name="T46" fmla="*/ 1 w 1109"/>
                    <a:gd name="T47" fmla="*/ 4 h 1046"/>
                    <a:gd name="T48" fmla="*/ 1 w 1109"/>
                    <a:gd name="T49" fmla="*/ 4 h 1046"/>
                    <a:gd name="T50" fmla="*/ 1 w 1109"/>
                    <a:gd name="T51" fmla="*/ 4 h 1046"/>
                    <a:gd name="T52" fmla="*/ 1 w 1109"/>
                    <a:gd name="T53" fmla="*/ 3 h 1046"/>
                    <a:gd name="T54" fmla="*/ 1 w 1109"/>
                    <a:gd name="T55" fmla="*/ 3 h 1046"/>
                    <a:gd name="T56" fmla="*/ 1 w 1109"/>
                    <a:gd name="T57" fmla="*/ 2 h 1046"/>
                    <a:gd name="T58" fmla="*/ 1 w 1109"/>
                    <a:gd name="T59" fmla="*/ 2 h 1046"/>
                    <a:gd name="T60" fmla="*/ 1 w 1109"/>
                    <a:gd name="T61" fmla="*/ 1 h 1046"/>
                    <a:gd name="T62" fmla="*/ 1 w 1109"/>
                    <a:gd name="T63" fmla="*/ 1 h 1046"/>
                    <a:gd name="T64" fmla="*/ 0 w 1109"/>
                    <a:gd name="T65" fmla="*/ 1 h 1046"/>
                    <a:gd name="T66" fmla="*/ 0 w 1109"/>
                    <a:gd name="T67" fmla="*/ 0 h 1046"/>
                    <a:gd name="T68" fmla="*/ 0 w 1109"/>
                    <a:gd name="T69" fmla="*/ 0 h 1046"/>
                    <a:gd name="T70" fmla="*/ 0 w 1109"/>
                    <a:gd name="T71" fmla="*/ 0 h 1046"/>
                    <a:gd name="T72" fmla="*/ 0 w 1109"/>
                    <a:gd name="T73" fmla="*/ 0 h 1046"/>
                    <a:gd name="T74" fmla="*/ 0 w 1109"/>
                    <a:gd name="T75" fmla="*/ 0 h 1046"/>
                    <a:gd name="T76" fmla="*/ 0 w 1109"/>
                    <a:gd name="T77" fmla="*/ 0 h 1046"/>
                    <a:gd name="T78" fmla="*/ 0 w 1109"/>
                    <a:gd name="T79" fmla="*/ 0 h 1046"/>
                    <a:gd name="T80" fmla="*/ 0 w 1109"/>
                    <a:gd name="T81" fmla="*/ 0 h 1046"/>
                    <a:gd name="T82" fmla="*/ 0 w 1109"/>
                    <a:gd name="T83" fmla="*/ 0 h 10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109"/>
                    <a:gd name="T127" fmla="*/ 0 h 1046"/>
                    <a:gd name="T128" fmla="*/ 1109 w 1109"/>
                    <a:gd name="T129" fmla="*/ 1046 h 10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109" h="1046">
                      <a:moveTo>
                        <a:pt x="1109" y="1046"/>
                      </a:moveTo>
                      <a:lnTo>
                        <a:pt x="1074" y="1042"/>
                      </a:lnTo>
                      <a:lnTo>
                        <a:pt x="1032" y="1039"/>
                      </a:lnTo>
                      <a:lnTo>
                        <a:pt x="983" y="1035"/>
                      </a:lnTo>
                      <a:lnTo>
                        <a:pt x="935" y="1027"/>
                      </a:lnTo>
                      <a:lnTo>
                        <a:pt x="880" y="1020"/>
                      </a:lnTo>
                      <a:lnTo>
                        <a:pt x="851" y="1013"/>
                      </a:lnTo>
                      <a:lnTo>
                        <a:pt x="828" y="1009"/>
                      </a:lnTo>
                      <a:lnTo>
                        <a:pt x="809" y="1001"/>
                      </a:lnTo>
                      <a:lnTo>
                        <a:pt x="776" y="987"/>
                      </a:lnTo>
                      <a:lnTo>
                        <a:pt x="757" y="975"/>
                      </a:lnTo>
                      <a:lnTo>
                        <a:pt x="734" y="964"/>
                      </a:lnTo>
                      <a:lnTo>
                        <a:pt x="708" y="946"/>
                      </a:lnTo>
                      <a:lnTo>
                        <a:pt x="679" y="927"/>
                      </a:lnTo>
                      <a:lnTo>
                        <a:pt x="653" y="905"/>
                      </a:lnTo>
                      <a:lnTo>
                        <a:pt x="621" y="879"/>
                      </a:lnTo>
                      <a:lnTo>
                        <a:pt x="585" y="849"/>
                      </a:lnTo>
                      <a:lnTo>
                        <a:pt x="553" y="820"/>
                      </a:lnTo>
                      <a:lnTo>
                        <a:pt x="527" y="794"/>
                      </a:lnTo>
                      <a:lnTo>
                        <a:pt x="511" y="771"/>
                      </a:lnTo>
                      <a:lnTo>
                        <a:pt x="498" y="757"/>
                      </a:lnTo>
                      <a:lnTo>
                        <a:pt x="488" y="738"/>
                      </a:lnTo>
                      <a:lnTo>
                        <a:pt x="475" y="716"/>
                      </a:lnTo>
                      <a:lnTo>
                        <a:pt x="398" y="560"/>
                      </a:lnTo>
                      <a:lnTo>
                        <a:pt x="369" y="504"/>
                      </a:lnTo>
                      <a:lnTo>
                        <a:pt x="346" y="449"/>
                      </a:lnTo>
                      <a:lnTo>
                        <a:pt x="307" y="360"/>
                      </a:lnTo>
                      <a:lnTo>
                        <a:pt x="298" y="334"/>
                      </a:lnTo>
                      <a:lnTo>
                        <a:pt x="252" y="223"/>
                      </a:lnTo>
                      <a:lnTo>
                        <a:pt x="239" y="200"/>
                      </a:lnTo>
                      <a:lnTo>
                        <a:pt x="230" y="178"/>
                      </a:lnTo>
                      <a:lnTo>
                        <a:pt x="210" y="145"/>
                      </a:lnTo>
                      <a:lnTo>
                        <a:pt x="194" y="119"/>
                      </a:lnTo>
                      <a:lnTo>
                        <a:pt x="142" y="59"/>
                      </a:lnTo>
                      <a:lnTo>
                        <a:pt x="126" y="48"/>
                      </a:lnTo>
                      <a:lnTo>
                        <a:pt x="97" y="30"/>
                      </a:lnTo>
                      <a:lnTo>
                        <a:pt x="68" y="19"/>
                      </a:lnTo>
                      <a:lnTo>
                        <a:pt x="45" y="7"/>
                      </a:lnTo>
                      <a:lnTo>
                        <a:pt x="23" y="4"/>
                      </a:lnTo>
                      <a:lnTo>
                        <a:pt x="10" y="0"/>
                      </a:lnTo>
                      <a:lnTo>
                        <a:pt x="3" y="0"/>
                      </a:lnTo>
                      <a:lnTo>
                        <a:pt x="0" y="7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53" name="Line 77"/>
                <p:cNvSpPr>
                  <a:spLocks noChangeShapeType="1"/>
                </p:cNvSpPr>
                <p:nvPr/>
              </p:nvSpPr>
              <p:spPr bwMode="auto">
                <a:xfrm>
                  <a:off x="3661" y="1298"/>
                  <a:ext cx="0" cy="2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sp>
          <p:nvSpPr>
            <p:cNvPr id="25613" name="Text Box 84"/>
            <p:cNvSpPr txBox="1">
              <a:spLocks noChangeArrowheads="1"/>
            </p:cNvSpPr>
            <p:nvPr/>
          </p:nvSpPr>
          <p:spPr bwMode="auto">
            <a:xfrm>
              <a:off x="5768296" y="2251075"/>
              <a:ext cx="13962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Futura Bk BT"/>
                </a:rPr>
                <a:t>Realisation</a:t>
              </a:r>
            </a:p>
          </p:txBody>
        </p:sp>
        <p:sp>
          <p:nvSpPr>
            <p:cNvPr id="25614" name="Text Box 85"/>
            <p:cNvSpPr txBox="1">
              <a:spLocks noChangeArrowheads="1"/>
            </p:cNvSpPr>
            <p:nvPr/>
          </p:nvSpPr>
          <p:spPr bwMode="auto">
            <a:xfrm>
              <a:off x="5768296" y="2970213"/>
              <a:ext cx="13962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Futura Bk BT"/>
                </a:rPr>
                <a:t>Calibration</a:t>
              </a:r>
            </a:p>
          </p:txBody>
        </p:sp>
        <p:sp>
          <p:nvSpPr>
            <p:cNvPr id="25615" name="Text Box 86"/>
            <p:cNvSpPr txBox="1">
              <a:spLocks noChangeArrowheads="1"/>
            </p:cNvSpPr>
            <p:nvPr/>
          </p:nvSpPr>
          <p:spPr bwMode="auto">
            <a:xfrm>
              <a:off x="5768296" y="3796954"/>
              <a:ext cx="13962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Futura Bk BT"/>
                </a:rPr>
                <a:t>Calibration</a:t>
              </a:r>
            </a:p>
          </p:txBody>
        </p:sp>
        <p:sp>
          <p:nvSpPr>
            <p:cNvPr id="25616" name="Text Box 87"/>
            <p:cNvSpPr txBox="1">
              <a:spLocks noChangeArrowheads="1"/>
            </p:cNvSpPr>
            <p:nvPr/>
          </p:nvSpPr>
          <p:spPr bwMode="auto">
            <a:xfrm>
              <a:off x="5768296" y="4483100"/>
              <a:ext cx="13962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600">
                  <a:latin typeface="Futura Bk BT"/>
                </a:rPr>
                <a:t>Calibration</a:t>
              </a:r>
            </a:p>
          </p:txBody>
        </p:sp>
        <p:grpSp>
          <p:nvGrpSpPr>
            <p:cNvPr id="10" name="Group 88"/>
            <p:cNvGrpSpPr>
              <a:grpSpLocks/>
            </p:cNvGrpSpPr>
            <p:nvPr/>
          </p:nvGrpSpPr>
          <p:grpSpPr bwMode="auto">
            <a:xfrm>
              <a:off x="7149940" y="3186102"/>
              <a:ext cx="811694" cy="417510"/>
              <a:chOff x="3483" y="1298"/>
              <a:chExt cx="354" cy="263"/>
            </a:xfrm>
          </p:grpSpPr>
          <p:sp>
            <p:nvSpPr>
              <p:cNvPr id="25642" name="Freeform 89"/>
              <p:cNvSpPr>
                <a:spLocks/>
              </p:cNvSpPr>
              <p:nvPr/>
            </p:nvSpPr>
            <p:spPr bwMode="auto">
              <a:xfrm>
                <a:off x="3524" y="1329"/>
                <a:ext cx="274" cy="211"/>
              </a:xfrm>
              <a:custGeom>
                <a:avLst/>
                <a:gdLst>
                  <a:gd name="T0" fmla="*/ 0 w 2096"/>
                  <a:gd name="T1" fmla="*/ 8 h 1063"/>
                  <a:gd name="T2" fmla="*/ 0 w 2096"/>
                  <a:gd name="T3" fmla="*/ 8 h 1063"/>
                  <a:gd name="T4" fmla="*/ 1 w 2096"/>
                  <a:gd name="T5" fmla="*/ 8 h 1063"/>
                  <a:gd name="T6" fmla="*/ 1 w 2096"/>
                  <a:gd name="T7" fmla="*/ 8 h 1063"/>
                  <a:gd name="T8" fmla="*/ 1 w 2096"/>
                  <a:gd name="T9" fmla="*/ 7 h 1063"/>
                  <a:gd name="T10" fmla="*/ 1 w 2096"/>
                  <a:gd name="T11" fmla="*/ 6 h 1063"/>
                  <a:gd name="T12" fmla="*/ 1 w 2096"/>
                  <a:gd name="T13" fmla="*/ 6 h 1063"/>
                  <a:gd name="T14" fmla="*/ 1 w 2096"/>
                  <a:gd name="T15" fmla="*/ 5 h 1063"/>
                  <a:gd name="T16" fmla="*/ 2 w 2096"/>
                  <a:gd name="T17" fmla="*/ 4 h 1063"/>
                  <a:gd name="T18" fmla="*/ 2 w 2096"/>
                  <a:gd name="T19" fmla="*/ 3 h 1063"/>
                  <a:gd name="T20" fmla="*/ 2 w 2096"/>
                  <a:gd name="T21" fmla="*/ 2 h 1063"/>
                  <a:gd name="T22" fmla="*/ 2 w 2096"/>
                  <a:gd name="T23" fmla="*/ 1 h 1063"/>
                  <a:gd name="T24" fmla="*/ 2 w 2096"/>
                  <a:gd name="T25" fmla="*/ 1 h 1063"/>
                  <a:gd name="T26" fmla="*/ 2 w 2096"/>
                  <a:gd name="T27" fmla="*/ 0 h 1063"/>
                  <a:gd name="T28" fmla="*/ 2 w 2096"/>
                  <a:gd name="T29" fmla="*/ 0 h 1063"/>
                  <a:gd name="T30" fmla="*/ 2 w 2096"/>
                  <a:gd name="T31" fmla="*/ 0 h 1063"/>
                  <a:gd name="T32" fmla="*/ 2 w 2096"/>
                  <a:gd name="T33" fmla="*/ 0 h 1063"/>
                  <a:gd name="T34" fmla="*/ 3 w 2096"/>
                  <a:gd name="T35" fmla="*/ 0 h 1063"/>
                  <a:gd name="T36" fmla="*/ 3 w 2096"/>
                  <a:gd name="T37" fmla="*/ 1 h 1063"/>
                  <a:gd name="T38" fmla="*/ 3 w 2096"/>
                  <a:gd name="T39" fmla="*/ 1 h 1063"/>
                  <a:gd name="T40" fmla="*/ 3 w 2096"/>
                  <a:gd name="T41" fmla="*/ 2 h 1063"/>
                  <a:gd name="T42" fmla="*/ 3 w 2096"/>
                  <a:gd name="T43" fmla="*/ 3 h 1063"/>
                  <a:gd name="T44" fmla="*/ 3 w 2096"/>
                  <a:gd name="T45" fmla="*/ 4 h 1063"/>
                  <a:gd name="T46" fmla="*/ 3 w 2096"/>
                  <a:gd name="T47" fmla="*/ 5 h 1063"/>
                  <a:gd name="T48" fmla="*/ 3 w 2096"/>
                  <a:gd name="T49" fmla="*/ 6 h 1063"/>
                  <a:gd name="T50" fmla="*/ 4 w 2096"/>
                  <a:gd name="T51" fmla="*/ 6 h 1063"/>
                  <a:gd name="T52" fmla="*/ 4 w 2096"/>
                  <a:gd name="T53" fmla="*/ 7 h 1063"/>
                  <a:gd name="T54" fmla="*/ 4 w 2096"/>
                  <a:gd name="T55" fmla="*/ 7 h 1063"/>
                  <a:gd name="T56" fmla="*/ 4 w 2096"/>
                  <a:gd name="T57" fmla="*/ 7 h 1063"/>
                  <a:gd name="T58" fmla="*/ 4 w 2096"/>
                  <a:gd name="T59" fmla="*/ 8 h 1063"/>
                  <a:gd name="T60" fmla="*/ 4 w 2096"/>
                  <a:gd name="T61" fmla="*/ 8 h 1063"/>
                  <a:gd name="T62" fmla="*/ 4 w 2096"/>
                  <a:gd name="T63" fmla="*/ 8 h 1063"/>
                  <a:gd name="T64" fmla="*/ 5 w 2096"/>
                  <a:gd name="T65" fmla="*/ 8 h 1063"/>
                  <a:gd name="T66" fmla="*/ 5 w 2096"/>
                  <a:gd name="T67" fmla="*/ 8 h 1063"/>
                  <a:gd name="T68" fmla="*/ 0 w 2096"/>
                  <a:gd name="T69" fmla="*/ 8 h 1063"/>
                  <a:gd name="T70" fmla="*/ 0 w 2096"/>
                  <a:gd name="T71" fmla="*/ 8 h 106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96"/>
                  <a:gd name="T109" fmla="*/ 0 h 1063"/>
                  <a:gd name="T110" fmla="*/ 2096 w 2096"/>
                  <a:gd name="T111" fmla="*/ 1063 h 106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96" h="1063">
                    <a:moveTo>
                      <a:pt x="33" y="1046"/>
                    </a:moveTo>
                    <a:lnTo>
                      <a:pt x="153" y="1030"/>
                    </a:lnTo>
                    <a:lnTo>
                      <a:pt x="253" y="1010"/>
                    </a:lnTo>
                    <a:lnTo>
                      <a:pt x="310" y="980"/>
                    </a:lnTo>
                    <a:lnTo>
                      <a:pt x="463" y="873"/>
                    </a:lnTo>
                    <a:lnTo>
                      <a:pt x="530" y="796"/>
                    </a:lnTo>
                    <a:lnTo>
                      <a:pt x="576" y="726"/>
                    </a:lnTo>
                    <a:lnTo>
                      <a:pt x="606" y="660"/>
                    </a:lnTo>
                    <a:lnTo>
                      <a:pt x="693" y="483"/>
                    </a:lnTo>
                    <a:lnTo>
                      <a:pt x="760" y="326"/>
                    </a:lnTo>
                    <a:lnTo>
                      <a:pt x="806" y="206"/>
                    </a:lnTo>
                    <a:lnTo>
                      <a:pt x="860" y="130"/>
                    </a:lnTo>
                    <a:lnTo>
                      <a:pt x="906" y="70"/>
                    </a:lnTo>
                    <a:lnTo>
                      <a:pt x="963" y="30"/>
                    </a:lnTo>
                    <a:lnTo>
                      <a:pt x="1026" y="3"/>
                    </a:lnTo>
                    <a:lnTo>
                      <a:pt x="1053" y="0"/>
                    </a:lnTo>
                    <a:lnTo>
                      <a:pt x="1120" y="26"/>
                    </a:lnTo>
                    <a:lnTo>
                      <a:pt x="1156" y="43"/>
                    </a:lnTo>
                    <a:lnTo>
                      <a:pt x="1193" y="66"/>
                    </a:lnTo>
                    <a:lnTo>
                      <a:pt x="1270" y="156"/>
                    </a:lnTo>
                    <a:lnTo>
                      <a:pt x="1310" y="240"/>
                    </a:lnTo>
                    <a:lnTo>
                      <a:pt x="1353" y="350"/>
                    </a:lnTo>
                    <a:lnTo>
                      <a:pt x="1403" y="470"/>
                    </a:lnTo>
                    <a:lnTo>
                      <a:pt x="1463" y="590"/>
                    </a:lnTo>
                    <a:lnTo>
                      <a:pt x="1513" y="700"/>
                    </a:lnTo>
                    <a:lnTo>
                      <a:pt x="1553" y="766"/>
                    </a:lnTo>
                    <a:lnTo>
                      <a:pt x="1603" y="830"/>
                    </a:lnTo>
                    <a:lnTo>
                      <a:pt x="1653" y="870"/>
                    </a:lnTo>
                    <a:lnTo>
                      <a:pt x="1746" y="946"/>
                    </a:lnTo>
                    <a:lnTo>
                      <a:pt x="1833" y="996"/>
                    </a:lnTo>
                    <a:lnTo>
                      <a:pt x="1923" y="1026"/>
                    </a:lnTo>
                    <a:lnTo>
                      <a:pt x="1976" y="1036"/>
                    </a:lnTo>
                    <a:lnTo>
                      <a:pt x="2073" y="1056"/>
                    </a:lnTo>
                    <a:lnTo>
                      <a:pt x="2096" y="1063"/>
                    </a:lnTo>
                    <a:lnTo>
                      <a:pt x="0" y="1063"/>
                    </a:lnTo>
                    <a:lnTo>
                      <a:pt x="33" y="1046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  <p:grpSp>
            <p:nvGrpSpPr>
              <p:cNvPr id="11" name="Group 90"/>
              <p:cNvGrpSpPr>
                <a:grpSpLocks/>
              </p:cNvGrpSpPr>
              <p:nvPr/>
            </p:nvGrpSpPr>
            <p:grpSpPr bwMode="auto">
              <a:xfrm>
                <a:off x="3483" y="1298"/>
                <a:ext cx="354" cy="263"/>
                <a:chOff x="3483" y="1298"/>
                <a:chExt cx="354" cy="263"/>
              </a:xfrm>
            </p:grpSpPr>
            <p:sp>
              <p:nvSpPr>
                <p:cNvPr id="25644" name="Freeform 91"/>
                <p:cNvSpPr>
                  <a:spLocks/>
                </p:cNvSpPr>
                <p:nvPr/>
              </p:nvSpPr>
              <p:spPr bwMode="auto">
                <a:xfrm>
                  <a:off x="3483" y="1539"/>
                  <a:ext cx="354" cy="0"/>
                </a:xfrm>
                <a:custGeom>
                  <a:avLst/>
                  <a:gdLst>
                    <a:gd name="T0" fmla="*/ 0 w 2704"/>
                    <a:gd name="T1" fmla="*/ 6 w 2704"/>
                    <a:gd name="T2" fmla="*/ 6 w 2704"/>
                    <a:gd name="T3" fmla="*/ 0 60000 65536"/>
                    <a:gd name="T4" fmla="*/ 0 60000 65536"/>
                    <a:gd name="T5" fmla="*/ 0 60000 65536"/>
                    <a:gd name="T6" fmla="*/ 0 w 2704"/>
                    <a:gd name="T7" fmla="*/ 2704 w 2704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704">
                      <a:moveTo>
                        <a:pt x="0" y="0"/>
                      </a:moveTo>
                      <a:lnTo>
                        <a:pt x="2704" y="0"/>
                      </a:lnTo>
                      <a:lnTo>
                        <a:pt x="2684" y="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45" name="Freeform 92"/>
                <p:cNvSpPr>
                  <a:spLocks/>
                </p:cNvSpPr>
                <p:nvPr/>
              </p:nvSpPr>
              <p:spPr bwMode="auto">
                <a:xfrm>
                  <a:off x="3517" y="1328"/>
                  <a:ext cx="146" cy="208"/>
                </a:xfrm>
                <a:custGeom>
                  <a:avLst/>
                  <a:gdLst>
                    <a:gd name="T0" fmla="*/ 0 w 1110"/>
                    <a:gd name="T1" fmla="*/ 8 h 1049"/>
                    <a:gd name="T2" fmla="*/ 0 w 1110"/>
                    <a:gd name="T3" fmla="*/ 8 h 1049"/>
                    <a:gd name="T4" fmla="*/ 0 w 1110"/>
                    <a:gd name="T5" fmla="*/ 8 h 1049"/>
                    <a:gd name="T6" fmla="*/ 0 w 1110"/>
                    <a:gd name="T7" fmla="*/ 8 h 1049"/>
                    <a:gd name="T8" fmla="*/ 1 w 1110"/>
                    <a:gd name="T9" fmla="*/ 8 h 1049"/>
                    <a:gd name="T10" fmla="*/ 1 w 1110"/>
                    <a:gd name="T11" fmla="*/ 8 h 1049"/>
                    <a:gd name="T12" fmla="*/ 1 w 1110"/>
                    <a:gd name="T13" fmla="*/ 8 h 1049"/>
                    <a:gd name="T14" fmla="*/ 1 w 1110"/>
                    <a:gd name="T15" fmla="*/ 8 h 1049"/>
                    <a:gd name="T16" fmla="*/ 1 w 1110"/>
                    <a:gd name="T17" fmla="*/ 8 h 1049"/>
                    <a:gd name="T18" fmla="*/ 1 w 1110"/>
                    <a:gd name="T19" fmla="*/ 8 h 1049"/>
                    <a:gd name="T20" fmla="*/ 1 w 1110"/>
                    <a:gd name="T21" fmla="*/ 8 h 1049"/>
                    <a:gd name="T22" fmla="*/ 1 w 1110"/>
                    <a:gd name="T23" fmla="*/ 7 h 1049"/>
                    <a:gd name="T24" fmla="*/ 1 w 1110"/>
                    <a:gd name="T25" fmla="*/ 7 h 1049"/>
                    <a:gd name="T26" fmla="*/ 1 w 1110"/>
                    <a:gd name="T27" fmla="*/ 7 h 1049"/>
                    <a:gd name="T28" fmla="*/ 1 w 1110"/>
                    <a:gd name="T29" fmla="*/ 7 h 1049"/>
                    <a:gd name="T30" fmla="*/ 1 w 1110"/>
                    <a:gd name="T31" fmla="*/ 6 h 1049"/>
                    <a:gd name="T32" fmla="*/ 1 w 1110"/>
                    <a:gd name="T33" fmla="*/ 6 h 1049"/>
                    <a:gd name="T34" fmla="*/ 1 w 1110"/>
                    <a:gd name="T35" fmla="*/ 6 h 1049"/>
                    <a:gd name="T36" fmla="*/ 1 w 1110"/>
                    <a:gd name="T37" fmla="*/ 6 h 1049"/>
                    <a:gd name="T38" fmla="*/ 2 w 1110"/>
                    <a:gd name="T39" fmla="*/ 5 h 1049"/>
                    <a:gd name="T40" fmla="*/ 2 w 1110"/>
                    <a:gd name="T41" fmla="*/ 4 h 1049"/>
                    <a:gd name="T42" fmla="*/ 2 w 1110"/>
                    <a:gd name="T43" fmla="*/ 3 h 1049"/>
                    <a:gd name="T44" fmla="*/ 2 w 1110"/>
                    <a:gd name="T45" fmla="*/ 3 h 1049"/>
                    <a:gd name="T46" fmla="*/ 2 w 1110"/>
                    <a:gd name="T47" fmla="*/ 2 h 1049"/>
                    <a:gd name="T48" fmla="*/ 2 w 1110"/>
                    <a:gd name="T49" fmla="*/ 2 h 1049"/>
                    <a:gd name="T50" fmla="*/ 2 w 1110"/>
                    <a:gd name="T51" fmla="*/ 1 h 1049"/>
                    <a:gd name="T52" fmla="*/ 2 w 1110"/>
                    <a:gd name="T53" fmla="*/ 1 h 1049"/>
                    <a:gd name="T54" fmla="*/ 2 w 1110"/>
                    <a:gd name="T55" fmla="*/ 1 h 1049"/>
                    <a:gd name="T56" fmla="*/ 2 w 1110"/>
                    <a:gd name="T57" fmla="*/ 1 h 1049"/>
                    <a:gd name="T58" fmla="*/ 2 w 1110"/>
                    <a:gd name="T59" fmla="*/ 0 h 1049"/>
                    <a:gd name="T60" fmla="*/ 2 w 1110"/>
                    <a:gd name="T61" fmla="*/ 0 h 1049"/>
                    <a:gd name="T62" fmla="*/ 2 w 1110"/>
                    <a:gd name="T63" fmla="*/ 0 h 1049"/>
                    <a:gd name="T64" fmla="*/ 2 w 1110"/>
                    <a:gd name="T65" fmla="*/ 0 h 1049"/>
                    <a:gd name="T66" fmla="*/ 2 w 1110"/>
                    <a:gd name="T67" fmla="*/ 0 h 1049"/>
                    <a:gd name="T68" fmla="*/ 2 w 1110"/>
                    <a:gd name="T69" fmla="*/ 0 h 1049"/>
                    <a:gd name="T70" fmla="*/ 2 w 1110"/>
                    <a:gd name="T71" fmla="*/ 0 h 1049"/>
                    <a:gd name="T72" fmla="*/ 2 w 1110"/>
                    <a:gd name="T73" fmla="*/ 0 h 1049"/>
                    <a:gd name="T74" fmla="*/ 2 w 1110"/>
                    <a:gd name="T75" fmla="*/ 0 h 1049"/>
                    <a:gd name="T76" fmla="*/ 2 w 1110"/>
                    <a:gd name="T77" fmla="*/ 0 h 104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49"/>
                    <a:gd name="T119" fmla="*/ 1110 w 1110"/>
                    <a:gd name="T120" fmla="*/ 1049 h 104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49">
                      <a:moveTo>
                        <a:pt x="0" y="1049"/>
                      </a:moveTo>
                      <a:lnTo>
                        <a:pt x="39" y="1046"/>
                      </a:lnTo>
                      <a:lnTo>
                        <a:pt x="81" y="1042"/>
                      </a:lnTo>
                      <a:lnTo>
                        <a:pt x="126" y="1038"/>
                      </a:lnTo>
                      <a:lnTo>
                        <a:pt x="230" y="1023"/>
                      </a:lnTo>
                      <a:lnTo>
                        <a:pt x="259" y="1016"/>
                      </a:lnTo>
                      <a:lnTo>
                        <a:pt x="282" y="1008"/>
                      </a:lnTo>
                      <a:lnTo>
                        <a:pt x="301" y="1005"/>
                      </a:lnTo>
                      <a:lnTo>
                        <a:pt x="333" y="990"/>
                      </a:lnTo>
                      <a:lnTo>
                        <a:pt x="353" y="979"/>
                      </a:lnTo>
                      <a:lnTo>
                        <a:pt x="375" y="964"/>
                      </a:lnTo>
                      <a:lnTo>
                        <a:pt x="401" y="949"/>
                      </a:lnTo>
                      <a:lnTo>
                        <a:pt x="460" y="908"/>
                      </a:lnTo>
                      <a:lnTo>
                        <a:pt x="489" y="882"/>
                      </a:lnTo>
                      <a:lnTo>
                        <a:pt x="524" y="853"/>
                      </a:lnTo>
                      <a:lnTo>
                        <a:pt x="557" y="823"/>
                      </a:lnTo>
                      <a:lnTo>
                        <a:pt x="583" y="797"/>
                      </a:lnTo>
                      <a:lnTo>
                        <a:pt x="615" y="760"/>
                      </a:lnTo>
                      <a:lnTo>
                        <a:pt x="634" y="719"/>
                      </a:lnTo>
                      <a:lnTo>
                        <a:pt x="686" y="615"/>
                      </a:lnTo>
                      <a:lnTo>
                        <a:pt x="715" y="563"/>
                      </a:lnTo>
                      <a:lnTo>
                        <a:pt x="802" y="363"/>
                      </a:lnTo>
                      <a:lnTo>
                        <a:pt x="812" y="337"/>
                      </a:lnTo>
                      <a:lnTo>
                        <a:pt x="857" y="226"/>
                      </a:lnTo>
                      <a:lnTo>
                        <a:pt x="870" y="204"/>
                      </a:lnTo>
                      <a:lnTo>
                        <a:pt x="880" y="181"/>
                      </a:lnTo>
                      <a:lnTo>
                        <a:pt x="900" y="148"/>
                      </a:lnTo>
                      <a:lnTo>
                        <a:pt x="919" y="122"/>
                      </a:lnTo>
                      <a:lnTo>
                        <a:pt x="951" y="81"/>
                      </a:lnTo>
                      <a:lnTo>
                        <a:pt x="967" y="63"/>
                      </a:lnTo>
                      <a:lnTo>
                        <a:pt x="984" y="52"/>
                      </a:lnTo>
                      <a:lnTo>
                        <a:pt x="1013" y="33"/>
                      </a:lnTo>
                      <a:lnTo>
                        <a:pt x="1026" y="26"/>
                      </a:lnTo>
                      <a:lnTo>
                        <a:pt x="1042" y="18"/>
                      </a:lnTo>
                      <a:lnTo>
                        <a:pt x="1087" y="3"/>
                      </a:lnTo>
                      <a:lnTo>
                        <a:pt x="1094" y="0"/>
                      </a:lnTo>
                      <a:lnTo>
                        <a:pt x="1107" y="0"/>
                      </a:lnTo>
                      <a:lnTo>
                        <a:pt x="1110" y="3"/>
                      </a:lnTo>
                      <a:lnTo>
                        <a:pt x="1110" y="11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46" name="Freeform 93"/>
                <p:cNvSpPr>
                  <a:spLocks/>
                </p:cNvSpPr>
                <p:nvPr/>
              </p:nvSpPr>
              <p:spPr bwMode="auto">
                <a:xfrm>
                  <a:off x="3659" y="1328"/>
                  <a:ext cx="145" cy="208"/>
                </a:xfrm>
                <a:custGeom>
                  <a:avLst/>
                  <a:gdLst>
                    <a:gd name="T0" fmla="*/ 2 w 1109"/>
                    <a:gd name="T1" fmla="*/ 8 h 1046"/>
                    <a:gd name="T2" fmla="*/ 2 w 1109"/>
                    <a:gd name="T3" fmla="*/ 8 h 1046"/>
                    <a:gd name="T4" fmla="*/ 2 w 1109"/>
                    <a:gd name="T5" fmla="*/ 8 h 1046"/>
                    <a:gd name="T6" fmla="*/ 2 w 1109"/>
                    <a:gd name="T7" fmla="*/ 8 h 1046"/>
                    <a:gd name="T8" fmla="*/ 2 w 1109"/>
                    <a:gd name="T9" fmla="*/ 8 h 1046"/>
                    <a:gd name="T10" fmla="*/ 2 w 1109"/>
                    <a:gd name="T11" fmla="*/ 8 h 1046"/>
                    <a:gd name="T12" fmla="*/ 2 w 1109"/>
                    <a:gd name="T13" fmla="*/ 8 h 1046"/>
                    <a:gd name="T14" fmla="*/ 2 w 1109"/>
                    <a:gd name="T15" fmla="*/ 8 h 1046"/>
                    <a:gd name="T16" fmla="*/ 2 w 1109"/>
                    <a:gd name="T17" fmla="*/ 8 h 1046"/>
                    <a:gd name="T18" fmla="*/ 2 w 1109"/>
                    <a:gd name="T19" fmla="*/ 8 h 1046"/>
                    <a:gd name="T20" fmla="*/ 2 w 1109"/>
                    <a:gd name="T21" fmla="*/ 8 h 1046"/>
                    <a:gd name="T22" fmla="*/ 2 w 1109"/>
                    <a:gd name="T23" fmla="*/ 8 h 1046"/>
                    <a:gd name="T24" fmla="*/ 2 w 1109"/>
                    <a:gd name="T25" fmla="*/ 7 h 1046"/>
                    <a:gd name="T26" fmla="*/ 2 w 1109"/>
                    <a:gd name="T27" fmla="*/ 7 h 1046"/>
                    <a:gd name="T28" fmla="*/ 1 w 1109"/>
                    <a:gd name="T29" fmla="*/ 7 h 1046"/>
                    <a:gd name="T30" fmla="*/ 1 w 1109"/>
                    <a:gd name="T31" fmla="*/ 7 h 1046"/>
                    <a:gd name="T32" fmla="*/ 1 w 1109"/>
                    <a:gd name="T33" fmla="*/ 7 h 1046"/>
                    <a:gd name="T34" fmla="*/ 1 w 1109"/>
                    <a:gd name="T35" fmla="*/ 6 h 1046"/>
                    <a:gd name="T36" fmla="*/ 1 w 1109"/>
                    <a:gd name="T37" fmla="*/ 6 h 1046"/>
                    <a:gd name="T38" fmla="*/ 1 w 1109"/>
                    <a:gd name="T39" fmla="*/ 6 h 1046"/>
                    <a:gd name="T40" fmla="*/ 1 w 1109"/>
                    <a:gd name="T41" fmla="*/ 6 h 1046"/>
                    <a:gd name="T42" fmla="*/ 1 w 1109"/>
                    <a:gd name="T43" fmla="*/ 6 h 1046"/>
                    <a:gd name="T44" fmla="*/ 1 w 1109"/>
                    <a:gd name="T45" fmla="*/ 6 h 1046"/>
                    <a:gd name="T46" fmla="*/ 1 w 1109"/>
                    <a:gd name="T47" fmla="*/ 4 h 1046"/>
                    <a:gd name="T48" fmla="*/ 1 w 1109"/>
                    <a:gd name="T49" fmla="*/ 4 h 1046"/>
                    <a:gd name="T50" fmla="*/ 1 w 1109"/>
                    <a:gd name="T51" fmla="*/ 4 h 1046"/>
                    <a:gd name="T52" fmla="*/ 1 w 1109"/>
                    <a:gd name="T53" fmla="*/ 3 h 1046"/>
                    <a:gd name="T54" fmla="*/ 1 w 1109"/>
                    <a:gd name="T55" fmla="*/ 3 h 1046"/>
                    <a:gd name="T56" fmla="*/ 1 w 1109"/>
                    <a:gd name="T57" fmla="*/ 2 h 1046"/>
                    <a:gd name="T58" fmla="*/ 1 w 1109"/>
                    <a:gd name="T59" fmla="*/ 2 h 1046"/>
                    <a:gd name="T60" fmla="*/ 1 w 1109"/>
                    <a:gd name="T61" fmla="*/ 1 h 1046"/>
                    <a:gd name="T62" fmla="*/ 1 w 1109"/>
                    <a:gd name="T63" fmla="*/ 1 h 1046"/>
                    <a:gd name="T64" fmla="*/ 0 w 1109"/>
                    <a:gd name="T65" fmla="*/ 1 h 1046"/>
                    <a:gd name="T66" fmla="*/ 0 w 1109"/>
                    <a:gd name="T67" fmla="*/ 0 h 1046"/>
                    <a:gd name="T68" fmla="*/ 0 w 1109"/>
                    <a:gd name="T69" fmla="*/ 0 h 1046"/>
                    <a:gd name="T70" fmla="*/ 0 w 1109"/>
                    <a:gd name="T71" fmla="*/ 0 h 1046"/>
                    <a:gd name="T72" fmla="*/ 0 w 1109"/>
                    <a:gd name="T73" fmla="*/ 0 h 1046"/>
                    <a:gd name="T74" fmla="*/ 0 w 1109"/>
                    <a:gd name="T75" fmla="*/ 0 h 1046"/>
                    <a:gd name="T76" fmla="*/ 0 w 1109"/>
                    <a:gd name="T77" fmla="*/ 0 h 1046"/>
                    <a:gd name="T78" fmla="*/ 0 w 1109"/>
                    <a:gd name="T79" fmla="*/ 0 h 1046"/>
                    <a:gd name="T80" fmla="*/ 0 w 1109"/>
                    <a:gd name="T81" fmla="*/ 0 h 1046"/>
                    <a:gd name="T82" fmla="*/ 0 w 1109"/>
                    <a:gd name="T83" fmla="*/ 0 h 10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109"/>
                    <a:gd name="T127" fmla="*/ 0 h 1046"/>
                    <a:gd name="T128" fmla="*/ 1109 w 1109"/>
                    <a:gd name="T129" fmla="*/ 1046 h 10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109" h="1046">
                      <a:moveTo>
                        <a:pt x="1109" y="1046"/>
                      </a:moveTo>
                      <a:lnTo>
                        <a:pt x="1074" y="1042"/>
                      </a:lnTo>
                      <a:lnTo>
                        <a:pt x="1032" y="1039"/>
                      </a:lnTo>
                      <a:lnTo>
                        <a:pt x="983" y="1035"/>
                      </a:lnTo>
                      <a:lnTo>
                        <a:pt x="935" y="1027"/>
                      </a:lnTo>
                      <a:lnTo>
                        <a:pt x="880" y="1020"/>
                      </a:lnTo>
                      <a:lnTo>
                        <a:pt x="851" y="1013"/>
                      </a:lnTo>
                      <a:lnTo>
                        <a:pt x="828" y="1009"/>
                      </a:lnTo>
                      <a:lnTo>
                        <a:pt x="809" y="1001"/>
                      </a:lnTo>
                      <a:lnTo>
                        <a:pt x="776" y="987"/>
                      </a:lnTo>
                      <a:lnTo>
                        <a:pt x="757" y="975"/>
                      </a:lnTo>
                      <a:lnTo>
                        <a:pt x="734" y="964"/>
                      </a:lnTo>
                      <a:lnTo>
                        <a:pt x="708" y="946"/>
                      </a:lnTo>
                      <a:lnTo>
                        <a:pt x="679" y="927"/>
                      </a:lnTo>
                      <a:lnTo>
                        <a:pt x="653" y="905"/>
                      </a:lnTo>
                      <a:lnTo>
                        <a:pt x="621" y="879"/>
                      </a:lnTo>
                      <a:lnTo>
                        <a:pt x="585" y="849"/>
                      </a:lnTo>
                      <a:lnTo>
                        <a:pt x="553" y="820"/>
                      </a:lnTo>
                      <a:lnTo>
                        <a:pt x="527" y="794"/>
                      </a:lnTo>
                      <a:lnTo>
                        <a:pt x="511" y="771"/>
                      </a:lnTo>
                      <a:lnTo>
                        <a:pt x="498" y="757"/>
                      </a:lnTo>
                      <a:lnTo>
                        <a:pt x="488" y="738"/>
                      </a:lnTo>
                      <a:lnTo>
                        <a:pt x="475" y="716"/>
                      </a:lnTo>
                      <a:lnTo>
                        <a:pt x="398" y="560"/>
                      </a:lnTo>
                      <a:lnTo>
                        <a:pt x="369" y="504"/>
                      </a:lnTo>
                      <a:lnTo>
                        <a:pt x="346" y="449"/>
                      </a:lnTo>
                      <a:lnTo>
                        <a:pt x="307" y="360"/>
                      </a:lnTo>
                      <a:lnTo>
                        <a:pt x="298" y="334"/>
                      </a:lnTo>
                      <a:lnTo>
                        <a:pt x="252" y="223"/>
                      </a:lnTo>
                      <a:lnTo>
                        <a:pt x="239" y="200"/>
                      </a:lnTo>
                      <a:lnTo>
                        <a:pt x="230" y="178"/>
                      </a:lnTo>
                      <a:lnTo>
                        <a:pt x="210" y="145"/>
                      </a:lnTo>
                      <a:lnTo>
                        <a:pt x="194" y="119"/>
                      </a:lnTo>
                      <a:lnTo>
                        <a:pt x="142" y="59"/>
                      </a:lnTo>
                      <a:lnTo>
                        <a:pt x="126" y="48"/>
                      </a:lnTo>
                      <a:lnTo>
                        <a:pt x="97" y="30"/>
                      </a:lnTo>
                      <a:lnTo>
                        <a:pt x="68" y="19"/>
                      </a:lnTo>
                      <a:lnTo>
                        <a:pt x="45" y="7"/>
                      </a:lnTo>
                      <a:lnTo>
                        <a:pt x="23" y="4"/>
                      </a:lnTo>
                      <a:lnTo>
                        <a:pt x="10" y="0"/>
                      </a:lnTo>
                      <a:lnTo>
                        <a:pt x="3" y="0"/>
                      </a:lnTo>
                      <a:lnTo>
                        <a:pt x="0" y="7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47" name="Line 94"/>
                <p:cNvSpPr>
                  <a:spLocks noChangeShapeType="1"/>
                </p:cNvSpPr>
                <p:nvPr/>
              </p:nvSpPr>
              <p:spPr bwMode="auto">
                <a:xfrm>
                  <a:off x="3661" y="1298"/>
                  <a:ext cx="0" cy="2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grpSp>
          <p:nvGrpSpPr>
            <p:cNvPr id="12" name="Group 95"/>
            <p:cNvGrpSpPr>
              <a:grpSpLocks/>
            </p:cNvGrpSpPr>
            <p:nvPr/>
          </p:nvGrpSpPr>
          <p:grpSpPr bwMode="auto">
            <a:xfrm>
              <a:off x="6950671" y="4051312"/>
              <a:ext cx="1210214" cy="417515"/>
              <a:chOff x="3483" y="1298"/>
              <a:chExt cx="354" cy="263"/>
            </a:xfrm>
          </p:grpSpPr>
          <p:sp>
            <p:nvSpPr>
              <p:cNvPr id="25636" name="Freeform 96"/>
              <p:cNvSpPr>
                <a:spLocks/>
              </p:cNvSpPr>
              <p:nvPr/>
            </p:nvSpPr>
            <p:spPr bwMode="auto">
              <a:xfrm>
                <a:off x="3524" y="1329"/>
                <a:ext cx="274" cy="211"/>
              </a:xfrm>
              <a:custGeom>
                <a:avLst/>
                <a:gdLst>
                  <a:gd name="T0" fmla="*/ 0 w 2096"/>
                  <a:gd name="T1" fmla="*/ 8 h 1063"/>
                  <a:gd name="T2" fmla="*/ 0 w 2096"/>
                  <a:gd name="T3" fmla="*/ 8 h 1063"/>
                  <a:gd name="T4" fmla="*/ 1 w 2096"/>
                  <a:gd name="T5" fmla="*/ 8 h 1063"/>
                  <a:gd name="T6" fmla="*/ 1 w 2096"/>
                  <a:gd name="T7" fmla="*/ 8 h 1063"/>
                  <a:gd name="T8" fmla="*/ 1 w 2096"/>
                  <a:gd name="T9" fmla="*/ 7 h 1063"/>
                  <a:gd name="T10" fmla="*/ 1 w 2096"/>
                  <a:gd name="T11" fmla="*/ 6 h 1063"/>
                  <a:gd name="T12" fmla="*/ 1 w 2096"/>
                  <a:gd name="T13" fmla="*/ 6 h 1063"/>
                  <a:gd name="T14" fmla="*/ 1 w 2096"/>
                  <a:gd name="T15" fmla="*/ 5 h 1063"/>
                  <a:gd name="T16" fmla="*/ 2 w 2096"/>
                  <a:gd name="T17" fmla="*/ 4 h 1063"/>
                  <a:gd name="T18" fmla="*/ 2 w 2096"/>
                  <a:gd name="T19" fmla="*/ 3 h 1063"/>
                  <a:gd name="T20" fmla="*/ 2 w 2096"/>
                  <a:gd name="T21" fmla="*/ 2 h 1063"/>
                  <a:gd name="T22" fmla="*/ 2 w 2096"/>
                  <a:gd name="T23" fmla="*/ 1 h 1063"/>
                  <a:gd name="T24" fmla="*/ 2 w 2096"/>
                  <a:gd name="T25" fmla="*/ 1 h 1063"/>
                  <a:gd name="T26" fmla="*/ 2 w 2096"/>
                  <a:gd name="T27" fmla="*/ 0 h 1063"/>
                  <a:gd name="T28" fmla="*/ 2 w 2096"/>
                  <a:gd name="T29" fmla="*/ 0 h 1063"/>
                  <a:gd name="T30" fmla="*/ 2 w 2096"/>
                  <a:gd name="T31" fmla="*/ 0 h 1063"/>
                  <a:gd name="T32" fmla="*/ 2 w 2096"/>
                  <a:gd name="T33" fmla="*/ 0 h 1063"/>
                  <a:gd name="T34" fmla="*/ 3 w 2096"/>
                  <a:gd name="T35" fmla="*/ 0 h 1063"/>
                  <a:gd name="T36" fmla="*/ 3 w 2096"/>
                  <a:gd name="T37" fmla="*/ 1 h 1063"/>
                  <a:gd name="T38" fmla="*/ 3 w 2096"/>
                  <a:gd name="T39" fmla="*/ 1 h 1063"/>
                  <a:gd name="T40" fmla="*/ 3 w 2096"/>
                  <a:gd name="T41" fmla="*/ 2 h 1063"/>
                  <a:gd name="T42" fmla="*/ 3 w 2096"/>
                  <a:gd name="T43" fmla="*/ 3 h 1063"/>
                  <a:gd name="T44" fmla="*/ 3 w 2096"/>
                  <a:gd name="T45" fmla="*/ 4 h 1063"/>
                  <a:gd name="T46" fmla="*/ 3 w 2096"/>
                  <a:gd name="T47" fmla="*/ 5 h 1063"/>
                  <a:gd name="T48" fmla="*/ 3 w 2096"/>
                  <a:gd name="T49" fmla="*/ 6 h 1063"/>
                  <a:gd name="T50" fmla="*/ 4 w 2096"/>
                  <a:gd name="T51" fmla="*/ 6 h 1063"/>
                  <a:gd name="T52" fmla="*/ 4 w 2096"/>
                  <a:gd name="T53" fmla="*/ 7 h 1063"/>
                  <a:gd name="T54" fmla="*/ 4 w 2096"/>
                  <a:gd name="T55" fmla="*/ 7 h 1063"/>
                  <a:gd name="T56" fmla="*/ 4 w 2096"/>
                  <a:gd name="T57" fmla="*/ 7 h 1063"/>
                  <a:gd name="T58" fmla="*/ 4 w 2096"/>
                  <a:gd name="T59" fmla="*/ 8 h 1063"/>
                  <a:gd name="T60" fmla="*/ 4 w 2096"/>
                  <a:gd name="T61" fmla="*/ 8 h 1063"/>
                  <a:gd name="T62" fmla="*/ 4 w 2096"/>
                  <a:gd name="T63" fmla="*/ 8 h 1063"/>
                  <a:gd name="T64" fmla="*/ 5 w 2096"/>
                  <a:gd name="T65" fmla="*/ 8 h 1063"/>
                  <a:gd name="T66" fmla="*/ 5 w 2096"/>
                  <a:gd name="T67" fmla="*/ 8 h 1063"/>
                  <a:gd name="T68" fmla="*/ 0 w 2096"/>
                  <a:gd name="T69" fmla="*/ 8 h 1063"/>
                  <a:gd name="T70" fmla="*/ 0 w 2096"/>
                  <a:gd name="T71" fmla="*/ 8 h 106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96"/>
                  <a:gd name="T109" fmla="*/ 0 h 1063"/>
                  <a:gd name="T110" fmla="*/ 2096 w 2096"/>
                  <a:gd name="T111" fmla="*/ 1063 h 106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96" h="1063">
                    <a:moveTo>
                      <a:pt x="33" y="1046"/>
                    </a:moveTo>
                    <a:lnTo>
                      <a:pt x="153" y="1030"/>
                    </a:lnTo>
                    <a:lnTo>
                      <a:pt x="253" y="1010"/>
                    </a:lnTo>
                    <a:lnTo>
                      <a:pt x="310" y="980"/>
                    </a:lnTo>
                    <a:lnTo>
                      <a:pt x="463" y="873"/>
                    </a:lnTo>
                    <a:lnTo>
                      <a:pt x="530" y="796"/>
                    </a:lnTo>
                    <a:lnTo>
                      <a:pt x="576" y="726"/>
                    </a:lnTo>
                    <a:lnTo>
                      <a:pt x="606" y="660"/>
                    </a:lnTo>
                    <a:lnTo>
                      <a:pt x="693" y="483"/>
                    </a:lnTo>
                    <a:lnTo>
                      <a:pt x="760" y="326"/>
                    </a:lnTo>
                    <a:lnTo>
                      <a:pt x="806" y="206"/>
                    </a:lnTo>
                    <a:lnTo>
                      <a:pt x="860" y="130"/>
                    </a:lnTo>
                    <a:lnTo>
                      <a:pt x="906" y="70"/>
                    </a:lnTo>
                    <a:lnTo>
                      <a:pt x="963" y="30"/>
                    </a:lnTo>
                    <a:lnTo>
                      <a:pt x="1026" y="3"/>
                    </a:lnTo>
                    <a:lnTo>
                      <a:pt x="1053" y="0"/>
                    </a:lnTo>
                    <a:lnTo>
                      <a:pt x="1120" y="26"/>
                    </a:lnTo>
                    <a:lnTo>
                      <a:pt x="1156" y="43"/>
                    </a:lnTo>
                    <a:lnTo>
                      <a:pt x="1193" y="66"/>
                    </a:lnTo>
                    <a:lnTo>
                      <a:pt x="1270" y="156"/>
                    </a:lnTo>
                    <a:lnTo>
                      <a:pt x="1310" y="240"/>
                    </a:lnTo>
                    <a:lnTo>
                      <a:pt x="1353" y="350"/>
                    </a:lnTo>
                    <a:lnTo>
                      <a:pt x="1403" y="470"/>
                    </a:lnTo>
                    <a:lnTo>
                      <a:pt x="1463" y="590"/>
                    </a:lnTo>
                    <a:lnTo>
                      <a:pt x="1513" y="700"/>
                    </a:lnTo>
                    <a:lnTo>
                      <a:pt x="1553" y="766"/>
                    </a:lnTo>
                    <a:lnTo>
                      <a:pt x="1603" y="830"/>
                    </a:lnTo>
                    <a:lnTo>
                      <a:pt x="1653" y="870"/>
                    </a:lnTo>
                    <a:lnTo>
                      <a:pt x="1746" y="946"/>
                    </a:lnTo>
                    <a:lnTo>
                      <a:pt x="1833" y="996"/>
                    </a:lnTo>
                    <a:lnTo>
                      <a:pt x="1923" y="1026"/>
                    </a:lnTo>
                    <a:lnTo>
                      <a:pt x="1976" y="1036"/>
                    </a:lnTo>
                    <a:lnTo>
                      <a:pt x="2073" y="1056"/>
                    </a:lnTo>
                    <a:lnTo>
                      <a:pt x="2096" y="1063"/>
                    </a:lnTo>
                    <a:lnTo>
                      <a:pt x="0" y="1063"/>
                    </a:lnTo>
                    <a:lnTo>
                      <a:pt x="33" y="1046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  <p:grpSp>
            <p:nvGrpSpPr>
              <p:cNvPr id="13" name="Group 97"/>
              <p:cNvGrpSpPr>
                <a:grpSpLocks/>
              </p:cNvGrpSpPr>
              <p:nvPr/>
            </p:nvGrpSpPr>
            <p:grpSpPr bwMode="auto">
              <a:xfrm>
                <a:off x="3483" y="1298"/>
                <a:ext cx="354" cy="263"/>
                <a:chOff x="3483" y="1298"/>
                <a:chExt cx="354" cy="263"/>
              </a:xfrm>
            </p:grpSpPr>
            <p:sp>
              <p:nvSpPr>
                <p:cNvPr id="25638" name="Freeform 98"/>
                <p:cNvSpPr>
                  <a:spLocks/>
                </p:cNvSpPr>
                <p:nvPr/>
              </p:nvSpPr>
              <p:spPr bwMode="auto">
                <a:xfrm>
                  <a:off x="3483" y="1539"/>
                  <a:ext cx="354" cy="0"/>
                </a:xfrm>
                <a:custGeom>
                  <a:avLst/>
                  <a:gdLst>
                    <a:gd name="T0" fmla="*/ 0 w 2704"/>
                    <a:gd name="T1" fmla="*/ 6 w 2704"/>
                    <a:gd name="T2" fmla="*/ 6 w 2704"/>
                    <a:gd name="T3" fmla="*/ 0 60000 65536"/>
                    <a:gd name="T4" fmla="*/ 0 60000 65536"/>
                    <a:gd name="T5" fmla="*/ 0 60000 65536"/>
                    <a:gd name="T6" fmla="*/ 0 w 2704"/>
                    <a:gd name="T7" fmla="*/ 2704 w 2704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704">
                      <a:moveTo>
                        <a:pt x="0" y="0"/>
                      </a:moveTo>
                      <a:lnTo>
                        <a:pt x="2704" y="0"/>
                      </a:lnTo>
                      <a:lnTo>
                        <a:pt x="2684" y="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39" name="Freeform 99"/>
                <p:cNvSpPr>
                  <a:spLocks/>
                </p:cNvSpPr>
                <p:nvPr/>
              </p:nvSpPr>
              <p:spPr bwMode="auto">
                <a:xfrm>
                  <a:off x="3517" y="1328"/>
                  <a:ext cx="146" cy="208"/>
                </a:xfrm>
                <a:custGeom>
                  <a:avLst/>
                  <a:gdLst>
                    <a:gd name="T0" fmla="*/ 0 w 1110"/>
                    <a:gd name="T1" fmla="*/ 8 h 1049"/>
                    <a:gd name="T2" fmla="*/ 0 w 1110"/>
                    <a:gd name="T3" fmla="*/ 8 h 1049"/>
                    <a:gd name="T4" fmla="*/ 0 w 1110"/>
                    <a:gd name="T5" fmla="*/ 8 h 1049"/>
                    <a:gd name="T6" fmla="*/ 0 w 1110"/>
                    <a:gd name="T7" fmla="*/ 8 h 1049"/>
                    <a:gd name="T8" fmla="*/ 1 w 1110"/>
                    <a:gd name="T9" fmla="*/ 8 h 1049"/>
                    <a:gd name="T10" fmla="*/ 1 w 1110"/>
                    <a:gd name="T11" fmla="*/ 8 h 1049"/>
                    <a:gd name="T12" fmla="*/ 1 w 1110"/>
                    <a:gd name="T13" fmla="*/ 8 h 1049"/>
                    <a:gd name="T14" fmla="*/ 1 w 1110"/>
                    <a:gd name="T15" fmla="*/ 8 h 1049"/>
                    <a:gd name="T16" fmla="*/ 1 w 1110"/>
                    <a:gd name="T17" fmla="*/ 8 h 1049"/>
                    <a:gd name="T18" fmla="*/ 1 w 1110"/>
                    <a:gd name="T19" fmla="*/ 8 h 1049"/>
                    <a:gd name="T20" fmla="*/ 1 w 1110"/>
                    <a:gd name="T21" fmla="*/ 8 h 1049"/>
                    <a:gd name="T22" fmla="*/ 1 w 1110"/>
                    <a:gd name="T23" fmla="*/ 7 h 1049"/>
                    <a:gd name="T24" fmla="*/ 1 w 1110"/>
                    <a:gd name="T25" fmla="*/ 7 h 1049"/>
                    <a:gd name="T26" fmla="*/ 1 w 1110"/>
                    <a:gd name="T27" fmla="*/ 7 h 1049"/>
                    <a:gd name="T28" fmla="*/ 1 w 1110"/>
                    <a:gd name="T29" fmla="*/ 7 h 1049"/>
                    <a:gd name="T30" fmla="*/ 1 w 1110"/>
                    <a:gd name="T31" fmla="*/ 6 h 1049"/>
                    <a:gd name="T32" fmla="*/ 1 w 1110"/>
                    <a:gd name="T33" fmla="*/ 6 h 1049"/>
                    <a:gd name="T34" fmla="*/ 1 w 1110"/>
                    <a:gd name="T35" fmla="*/ 6 h 1049"/>
                    <a:gd name="T36" fmla="*/ 1 w 1110"/>
                    <a:gd name="T37" fmla="*/ 6 h 1049"/>
                    <a:gd name="T38" fmla="*/ 2 w 1110"/>
                    <a:gd name="T39" fmla="*/ 5 h 1049"/>
                    <a:gd name="T40" fmla="*/ 2 w 1110"/>
                    <a:gd name="T41" fmla="*/ 4 h 1049"/>
                    <a:gd name="T42" fmla="*/ 2 w 1110"/>
                    <a:gd name="T43" fmla="*/ 3 h 1049"/>
                    <a:gd name="T44" fmla="*/ 2 w 1110"/>
                    <a:gd name="T45" fmla="*/ 3 h 1049"/>
                    <a:gd name="T46" fmla="*/ 2 w 1110"/>
                    <a:gd name="T47" fmla="*/ 2 h 1049"/>
                    <a:gd name="T48" fmla="*/ 2 w 1110"/>
                    <a:gd name="T49" fmla="*/ 2 h 1049"/>
                    <a:gd name="T50" fmla="*/ 2 w 1110"/>
                    <a:gd name="T51" fmla="*/ 1 h 1049"/>
                    <a:gd name="T52" fmla="*/ 2 w 1110"/>
                    <a:gd name="T53" fmla="*/ 1 h 1049"/>
                    <a:gd name="T54" fmla="*/ 2 w 1110"/>
                    <a:gd name="T55" fmla="*/ 1 h 1049"/>
                    <a:gd name="T56" fmla="*/ 2 w 1110"/>
                    <a:gd name="T57" fmla="*/ 1 h 1049"/>
                    <a:gd name="T58" fmla="*/ 2 w 1110"/>
                    <a:gd name="T59" fmla="*/ 0 h 1049"/>
                    <a:gd name="T60" fmla="*/ 2 w 1110"/>
                    <a:gd name="T61" fmla="*/ 0 h 1049"/>
                    <a:gd name="T62" fmla="*/ 2 w 1110"/>
                    <a:gd name="T63" fmla="*/ 0 h 1049"/>
                    <a:gd name="T64" fmla="*/ 2 w 1110"/>
                    <a:gd name="T65" fmla="*/ 0 h 1049"/>
                    <a:gd name="T66" fmla="*/ 2 w 1110"/>
                    <a:gd name="T67" fmla="*/ 0 h 1049"/>
                    <a:gd name="T68" fmla="*/ 2 w 1110"/>
                    <a:gd name="T69" fmla="*/ 0 h 1049"/>
                    <a:gd name="T70" fmla="*/ 2 w 1110"/>
                    <a:gd name="T71" fmla="*/ 0 h 1049"/>
                    <a:gd name="T72" fmla="*/ 2 w 1110"/>
                    <a:gd name="T73" fmla="*/ 0 h 1049"/>
                    <a:gd name="T74" fmla="*/ 2 w 1110"/>
                    <a:gd name="T75" fmla="*/ 0 h 1049"/>
                    <a:gd name="T76" fmla="*/ 2 w 1110"/>
                    <a:gd name="T77" fmla="*/ 0 h 104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49"/>
                    <a:gd name="T119" fmla="*/ 1110 w 1110"/>
                    <a:gd name="T120" fmla="*/ 1049 h 104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49">
                      <a:moveTo>
                        <a:pt x="0" y="1049"/>
                      </a:moveTo>
                      <a:lnTo>
                        <a:pt x="39" y="1046"/>
                      </a:lnTo>
                      <a:lnTo>
                        <a:pt x="81" y="1042"/>
                      </a:lnTo>
                      <a:lnTo>
                        <a:pt x="126" y="1038"/>
                      </a:lnTo>
                      <a:lnTo>
                        <a:pt x="230" y="1023"/>
                      </a:lnTo>
                      <a:lnTo>
                        <a:pt x="259" y="1016"/>
                      </a:lnTo>
                      <a:lnTo>
                        <a:pt x="282" y="1008"/>
                      </a:lnTo>
                      <a:lnTo>
                        <a:pt x="301" y="1005"/>
                      </a:lnTo>
                      <a:lnTo>
                        <a:pt x="333" y="990"/>
                      </a:lnTo>
                      <a:lnTo>
                        <a:pt x="353" y="979"/>
                      </a:lnTo>
                      <a:lnTo>
                        <a:pt x="375" y="964"/>
                      </a:lnTo>
                      <a:lnTo>
                        <a:pt x="401" y="949"/>
                      </a:lnTo>
                      <a:lnTo>
                        <a:pt x="460" y="908"/>
                      </a:lnTo>
                      <a:lnTo>
                        <a:pt x="489" y="882"/>
                      </a:lnTo>
                      <a:lnTo>
                        <a:pt x="524" y="853"/>
                      </a:lnTo>
                      <a:lnTo>
                        <a:pt x="557" y="823"/>
                      </a:lnTo>
                      <a:lnTo>
                        <a:pt x="583" y="797"/>
                      </a:lnTo>
                      <a:lnTo>
                        <a:pt x="615" y="760"/>
                      </a:lnTo>
                      <a:lnTo>
                        <a:pt x="634" y="719"/>
                      </a:lnTo>
                      <a:lnTo>
                        <a:pt x="686" y="615"/>
                      </a:lnTo>
                      <a:lnTo>
                        <a:pt x="715" y="563"/>
                      </a:lnTo>
                      <a:lnTo>
                        <a:pt x="802" y="363"/>
                      </a:lnTo>
                      <a:lnTo>
                        <a:pt x="812" y="337"/>
                      </a:lnTo>
                      <a:lnTo>
                        <a:pt x="857" y="226"/>
                      </a:lnTo>
                      <a:lnTo>
                        <a:pt x="870" y="204"/>
                      </a:lnTo>
                      <a:lnTo>
                        <a:pt x="880" y="181"/>
                      </a:lnTo>
                      <a:lnTo>
                        <a:pt x="900" y="148"/>
                      </a:lnTo>
                      <a:lnTo>
                        <a:pt x="919" y="122"/>
                      </a:lnTo>
                      <a:lnTo>
                        <a:pt x="951" y="81"/>
                      </a:lnTo>
                      <a:lnTo>
                        <a:pt x="967" y="63"/>
                      </a:lnTo>
                      <a:lnTo>
                        <a:pt x="984" y="52"/>
                      </a:lnTo>
                      <a:lnTo>
                        <a:pt x="1013" y="33"/>
                      </a:lnTo>
                      <a:lnTo>
                        <a:pt x="1026" y="26"/>
                      </a:lnTo>
                      <a:lnTo>
                        <a:pt x="1042" y="18"/>
                      </a:lnTo>
                      <a:lnTo>
                        <a:pt x="1087" y="3"/>
                      </a:lnTo>
                      <a:lnTo>
                        <a:pt x="1094" y="0"/>
                      </a:lnTo>
                      <a:lnTo>
                        <a:pt x="1107" y="0"/>
                      </a:lnTo>
                      <a:lnTo>
                        <a:pt x="1110" y="3"/>
                      </a:lnTo>
                      <a:lnTo>
                        <a:pt x="1110" y="11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40" name="Freeform 100"/>
                <p:cNvSpPr>
                  <a:spLocks/>
                </p:cNvSpPr>
                <p:nvPr/>
              </p:nvSpPr>
              <p:spPr bwMode="auto">
                <a:xfrm>
                  <a:off x="3659" y="1328"/>
                  <a:ext cx="145" cy="208"/>
                </a:xfrm>
                <a:custGeom>
                  <a:avLst/>
                  <a:gdLst>
                    <a:gd name="T0" fmla="*/ 2 w 1109"/>
                    <a:gd name="T1" fmla="*/ 8 h 1046"/>
                    <a:gd name="T2" fmla="*/ 2 w 1109"/>
                    <a:gd name="T3" fmla="*/ 8 h 1046"/>
                    <a:gd name="T4" fmla="*/ 2 w 1109"/>
                    <a:gd name="T5" fmla="*/ 8 h 1046"/>
                    <a:gd name="T6" fmla="*/ 2 w 1109"/>
                    <a:gd name="T7" fmla="*/ 8 h 1046"/>
                    <a:gd name="T8" fmla="*/ 2 w 1109"/>
                    <a:gd name="T9" fmla="*/ 8 h 1046"/>
                    <a:gd name="T10" fmla="*/ 2 w 1109"/>
                    <a:gd name="T11" fmla="*/ 8 h 1046"/>
                    <a:gd name="T12" fmla="*/ 2 w 1109"/>
                    <a:gd name="T13" fmla="*/ 8 h 1046"/>
                    <a:gd name="T14" fmla="*/ 2 w 1109"/>
                    <a:gd name="T15" fmla="*/ 8 h 1046"/>
                    <a:gd name="T16" fmla="*/ 2 w 1109"/>
                    <a:gd name="T17" fmla="*/ 8 h 1046"/>
                    <a:gd name="T18" fmla="*/ 2 w 1109"/>
                    <a:gd name="T19" fmla="*/ 8 h 1046"/>
                    <a:gd name="T20" fmla="*/ 2 w 1109"/>
                    <a:gd name="T21" fmla="*/ 8 h 1046"/>
                    <a:gd name="T22" fmla="*/ 2 w 1109"/>
                    <a:gd name="T23" fmla="*/ 8 h 1046"/>
                    <a:gd name="T24" fmla="*/ 2 w 1109"/>
                    <a:gd name="T25" fmla="*/ 7 h 1046"/>
                    <a:gd name="T26" fmla="*/ 2 w 1109"/>
                    <a:gd name="T27" fmla="*/ 7 h 1046"/>
                    <a:gd name="T28" fmla="*/ 1 w 1109"/>
                    <a:gd name="T29" fmla="*/ 7 h 1046"/>
                    <a:gd name="T30" fmla="*/ 1 w 1109"/>
                    <a:gd name="T31" fmla="*/ 7 h 1046"/>
                    <a:gd name="T32" fmla="*/ 1 w 1109"/>
                    <a:gd name="T33" fmla="*/ 7 h 1046"/>
                    <a:gd name="T34" fmla="*/ 1 w 1109"/>
                    <a:gd name="T35" fmla="*/ 6 h 1046"/>
                    <a:gd name="T36" fmla="*/ 1 w 1109"/>
                    <a:gd name="T37" fmla="*/ 6 h 1046"/>
                    <a:gd name="T38" fmla="*/ 1 w 1109"/>
                    <a:gd name="T39" fmla="*/ 6 h 1046"/>
                    <a:gd name="T40" fmla="*/ 1 w 1109"/>
                    <a:gd name="T41" fmla="*/ 6 h 1046"/>
                    <a:gd name="T42" fmla="*/ 1 w 1109"/>
                    <a:gd name="T43" fmla="*/ 6 h 1046"/>
                    <a:gd name="T44" fmla="*/ 1 w 1109"/>
                    <a:gd name="T45" fmla="*/ 6 h 1046"/>
                    <a:gd name="T46" fmla="*/ 1 w 1109"/>
                    <a:gd name="T47" fmla="*/ 4 h 1046"/>
                    <a:gd name="T48" fmla="*/ 1 w 1109"/>
                    <a:gd name="T49" fmla="*/ 4 h 1046"/>
                    <a:gd name="T50" fmla="*/ 1 w 1109"/>
                    <a:gd name="T51" fmla="*/ 4 h 1046"/>
                    <a:gd name="T52" fmla="*/ 1 w 1109"/>
                    <a:gd name="T53" fmla="*/ 3 h 1046"/>
                    <a:gd name="T54" fmla="*/ 1 w 1109"/>
                    <a:gd name="T55" fmla="*/ 3 h 1046"/>
                    <a:gd name="T56" fmla="*/ 1 w 1109"/>
                    <a:gd name="T57" fmla="*/ 2 h 1046"/>
                    <a:gd name="T58" fmla="*/ 1 w 1109"/>
                    <a:gd name="T59" fmla="*/ 2 h 1046"/>
                    <a:gd name="T60" fmla="*/ 1 w 1109"/>
                    <a:gd name="T61" fmla="*/ 1 h 1046"/>
                    <a:gd name="T62" fmla="*/ 1 w 1109"/>
                    <a:gd name="T63" fmla="*/ 1 h 1046"/>
                    <a:gd name="T64" fmla="*/ 0 w 1109"/>
                    <a:gd name="T65" fmla="*/ 1 h 1046"/>
                    <a:gd name="T66" fmla="*/ 0 w 1109"/>
                    <a:gd name="T67" fmla="*/ 0 h 1046"/>
                    <a:gd name="T68" fmla="*/ 0 w 1109"/>
                    <a:gd name="T69" fmla="*/ 0 h 1046"/>
                    <a:gd name="T70" fmla="*/ 0 w 1109"/>
                    <a:gd name="T71" fmla="*/ 0 h 1046"/>
                    <a:gd name="T72" fmla="*/ 0 w 1109"/>
                    <a:gd name="T73" fmla="*/ 0 h 1046"/>
                    <a:gd name="T74" fmla="*/ 0 w 1109"/>
                    <a:gd name="T75" fmla="*/ 0 h 1046"/>
                    <a:gd name="T76" fmla="*/ 0 w 1109"/>
                    <a:gd name="T77" fmla="*/ 0 h 1046"/>
                    <a:gd name="T78" fmla="*/ 0 w 1109"/>
                    <a:gd name="T79" fmla="*/ 0 h 1046"/>
                    <a:gd name="T80" fmla="*/ 0 w 1109"/>
                    <a:gd name="T81" fmla="*/ 0 h 1046"/>
                    <a:gd name="T82" fmla="*/ 0 w 1109"/>
                    <a:gd name="T83" fmla="*/ 0 h 10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109"/>
                    <a:gd name="T127" fmla="*/ 0 h 1046"/>
                    <a:gd name="T128" fmla="*/ 1109 w 1109"/>
                    <a:gd name="T129" fmla="*/ 1046 h 10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109" h="1046">
                      <a:moveTo>
                        <a:pt x="1109" y="1046"/>
                      </a:moveTo>
                      <a:lnTo>
                        <a:pt x="1074" y="1042"/>
                      </a:lnTo>
                      <a:lnTo>
                        <a:pt x="1032" y="1039"/>
                      </a:lnTo>
                      <a:lnTo>
                        <a:pt x="983" y="1035"/>
                      </a:lnTo>
                      <a:lnTo>
                        <a:pt x="935" y="1027"/>
                      </a:lnTo>
                      <a:lnTo>
                        <a:pt x="880" y="1020"/>
                      </a:lnTo>
                      <a:lnTo>
                        <a:pt x="851" y="1013"/>
                      </a:lnTo>
                      <a:lnTo>
                        <a:pt x="828" y="1009"/>
                      </a:lnTo>
                      <a:lnTo>
                        <a:pt x="809" y="1001"/>
                      </a:lnTo>
                      <a:lnTo>
                        <a:pt x="776" y="987"/>
                      </a:lnTo>
                      <a:lnTo>
                        <a:pt x="757" y="975"/>
                      </a:lnTo>
                      <a:lnTo>
                        <a:pt x="734" y="964"/>
                      </a:lnTo>
                      <a:lnTo>
                        <a:pt x="708" y="946"/>
                      </a:lnTo>
                      <a:lnTo>
                        <a:pt x="679" y="927"/>
                      </a:lnTo>
                      <a:lnTo>
                        <a:pt x="653" y="905"/>
                      </a:lnTo>
                      <a:lnTo>
                        <a:pt x="621" y="879"/>
                      </a:lnTo>
                      <a:lnTo>
                        <a:pt x="585" y="849"/>
                      </a:lnTo>
                      <a:lnTo>
                        <a:pt x="553" y="820"/>
                      </a:lnTo>
                      <a:lnTo>
                        <a:pt x="527" y="794"/>
                      </a:lnTo>
                      <a:lnTo>
                        <a:pt x="511" y="771"/>
                      </a:lnTo>
                      <a:lnTo>
                        <a:pt x="498" y="757"/>
                      </a:lnTo>
                      <a:lnTo>
                        <a:pt x="488" y="738"/>
                      </a:lnTo>
                      <a:lnTo>
                        <a:pt x="475" y="716"/>
                      </a:lnTo>
                      <a:lnTo>
                        <a:pt x="398" y="560"/>
                      </a:lnTo>
                      <a:lnTo>
                        <a:pt x="369" y="504"/>
                      </a:lnTo>
                      <a:lnTo>
                        <a:pt x="346" y="449"/>
                      </a:lnTo>
                      <a:lnTo>
                        <a:pt x="307" y="360"/>
                      </a:lnTo>
                      <a:lnTo>
                        <a:pt x="298" y="334"/>
                      </a:lnTo>
                      <a:lnTo>
                        <a:pt x="252" y="223"/>
                      </a:lnTo>
                      <a:lnTo>
                        <a:pt x="239" y="200"/>
                      </a:lnTo>
                      <a:lnTo>
                        <a:pt x="230" y="178"/>
                      </a:lnTo>
                      <a:lnTo>
                        <a:pt x="210" y="145"/>
                      </a:lnTo>
                      <a:lnTo>
                        <a:pt x="194" y="119"/>
                      </a:lnTo>
                      <a:lnTo>
                        <a:pt x="142" y="59"/>
                      </a:lnTo>
                      <a:lnTo>
                        <a:pt x="126" y="48"/>
                      </a:lnTo>
                      <a:lnTo>
                        <a:pt x="97" y="30"/>
                      </a:lnTo>
                      <a:lnTo>
                        <a:pt x="68" y="19"/>
                      </a:lnTo>
                      <a:lnTo>
                        <a:pt x="45" y="7"/>
                      </a:lnTo>
                      <a:lnTo>
                        <a:pt x="23" y="4"/>
                      </a:lnTo>
                      <a:lnTo>
                        <a:pt x="10" y="0"/>
                      </a:lnTo>
                      <a:lnTo>
                        <a:pt x="3" y="0"/>
                      </a:lnTo>
                      <a:lnTo>
                        <a:pt x="0" y="7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41" name="Line 101"/>
                <p:cNvSpPr>
                  <a:spLocks noChangeShapeType="1"/>
                </p:cNvSpPr>
                <p:nvPr/>
              </p:nvSpPr>
              <p:spPr bwMode="auto">
                <a:xfrm>
                  <a:off x="3661" y="1298"/>
                  <a:ext cx="0" cy="2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grpSp>
          <p:nvGrpSpPr>
            <p:cNvPr id="14" name="Group 102"/>
            <p:cNvGrpSpPr>
              <a:grpSpLocks/>
            </p:cNvGrpSpPr>
            <p:nvPr/>
          </p:nvGrpSpPr>
          <p:grpSpPr bwMode="auto">
            <a:xfrm>
              <a:off x="6618092" y="4770427"/>
              <a:ext cx="1875393" cy="417510"/>
              <a:chOff x="3483" y="1298"/>
              <a:chExt cx="354" cy="263"/>
            </a:xfrm>
          </p:grpSpPr>
          <p:sp>
            <p:nvSpPr>
              <p:cNvPr id="25630" name="Freeform 103"/>
              <p:cNvSpPr>
                <a:spLocks/>
              </p:cNvSpPr>
              <p:nvPr/>
            </p:nvSpPr>
            <p:spPr bwMode="auto">
              <a:xfrm>
                <a:off x="3524" y="1329"/>
                <a:ext cx="274" cy="211"/>
              </a:xfrm>
              <a:custGeom>
                <a:avLst/>
                <a:gdLst>
                  <a:gd name="T0" fmla="*/ 0 w 2096"/>
                  <a:gd name="T1" fmla="*/ 8 h 1063"/>
                  <a:gd name="T2" fmla="*/ 0 w 2096"/>
                  <a:gd name="T3" fmla="*/ 8 h 1063"/>
                  <a:gd name="T4" fmla="*/ 1 w 2096"/>
                  <a:gd name="T5" fmla="*/ 8 h 1063"/>
                  <a:gd name="T6" fmla="*/ 1 w 2096"/>
                  <a:gd name="T7" fmla="*/ 8 h 1063"/>
                  <a:gd name="T8" fmla="*/ 1 w 2096"/>
                  <a:gd name="T9" fmla="*/ 7 h 1063"/>
                  <a:gd name="T10" fmla="*/ 1 w 2096"/>
                  <a:gd name="T11" fmla="*/ 6 h 1063"/>
                  <a:gd name="T12" fmla="*/ 1 w 2096"/>
                  <a:gd name="T13" fmla="*/ 6 h 1063"/>
                  <a:gd name="T14" fmla="*/ 1 w 2096"/>
                  <a:gd name="T15" fmla="*/ 5 h 1063"/>
                  <a:gd name="T16" fmla="*/ 2 w 2096"/>
                  <a:gd name="T17" fmla="*/ 4 h 1063"/>
                  <a:gd name="T18" fmla="*/ 2 w 2096"/>
                  <a:gd name="T19" fmla="*/ 3 h 1063"/>
                  <a:gd name="T20" fmla="*/ 2 w 2096"/>
                  <a:gd name="T21" fmla="*/ 2 h 1063"/>
                  <a:gd name="T22" fmla="*/ 2 w 2096"/>
                  <a:gd name="T23" fmla="*/ 1 h 1063"/>
                  <a:gd name="T24" fmla="*/ 2 w 2096"/>
                  <a:gd name="T25" fmla="*/ 1 h 1063"/>
                  <a:gd name="T26" fmla="*/ 2 w 2096"/>
                  <a:gd name="T27" fmla="*/ 0 h 1063"/>
                  <a:gd name="T28" fmla="*/ 2 w 2096"/>
                  <a:gd name="T29" fmla="*/ 0 h 1063"/>
                  <a:gd name="T30" fmla="*/ 2 w 2096"/>
                  <a:gd name="T31" fmla="*/ 0 h 1063"/>
                  <a:gd name="T32" fmla="*/ 2 w 2096"/>
                  <a:gd name="T33" fmla="*/ 0 h 1063"/>
                  <a:gd name="T34" fmla="*/ 3 w 2096"/>
                  <a:gd name="T35" fmla="*/ 0 h 1063"/>
                  <a:gd name="T36" fmla="*/ 3 w 2096"/>
                  <a:gd name="T37" fmla="*/ 1 h 1063"/>
                  <a:gd name="T38" fmla="*/ 3 w 2096"/>
                  <a:gd name="T39" fmla="*/ 1 h 1063"/>
                  <a:gd name="T40" fmla="*/ 3 w 2096"/>
                  <a:gd name="T41" fmla="*/ 2 h 1063"/>
                  <a:gd name="T42" fmla="*/ 3 w 2096"/>
                  <a:gd name="T43" fmla="*/ 3 h 1063"/>
                  <a:gd name="T44" fmla="*/ 3 w 2096"/>
                  <a:gd name="T45" fmla="*/ 4 h 1063"/>
                  <a:gd name="T46" fmla="*/ 3 w 2096"/>
                  <a:gd name="T47" fmla="*/ 5 h 1063"/>
                  <a:gd name="T48" fmla="*/ 3 w 2096"/>
                  <a:gd name="T49" fmla="*/ 6 h 1063"/>
                  <a:gd name="T50" fmla="*/ 4 w 2096"/>
                  <a:gd name="T51" fmla="*/ 6 h 1063"/>
                  <a:gd name="T52" fmla="*/ 4 w 2096"/>
                  <a:gd name="T53" fmla="*/ 7 h 1063"/>
                  <a:gd name="T54" fmla="*/ 4 w 2096"/>
                  <a:gd name="T55" fmla="*/ 7 h 1063"/>
                  <a:gd name="T56" fmla="*/ 4 w 2096"/>
                  <a:gd name="T57" fmla="*/ 7 h 1063"/>
                  <a:gd name="T58" fmla="*/ 4 w 2096"/>
                  <a:gd name="T59" fmla="*/ 8 h 1063"/>
                  <a:gd name="T60" fmla="*/ 4 w 2096"/>
                  <a:gd name="T61" fmla="*/ 8 h 1063"/>
                  <a:gd name="T62" fmla="*/ 4 w 2096"/>
                  <a:gd name="T63" fmla="*/ 8 h 1063"/>
                  <a:gd name="T64" fmla="*/ 5 w 2096"/>
                  <a:gd name="T65" fmla="*/ 8 h 1063"/>
                  <a:gd name="T66" fmla="*/ 5 w 2096"/>
                  <a:gd name="T67" fmla="*/ 8 h 1063"/>
                  <a:gd name="T68" fmla="*/ 0 w 2096"/>
                  <a:gd name="T69" fmla="*/ 8 h 1063"/>
                  <a:gd name="T70" fmla="*/ 0 w 2096"/>
                  <a:gd name="T71" fmla="*/ 8 h 106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96"/>
                  <a:gd name="T109" fmla="*/ 0 h 1063"/>
                  <a:gd name="T110" fmla="*/ 2096 w 2096"/>
                  <a:gd name="T111" fmla="*/ 1063 h 106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96" h="1063">
                    <a:moveTo>
                      <a:pt x="33" y="1046"/>
                    </a:moveTo>
                    <a:lnTo>
                      <a:pt x="153" y="1030"/>
                    </a:lnTo>
                    <a:lnTo>
                      <a:pt x="253" y="1010"/>
                    </a:lnTo>
                    <a:lnTo>
                      <a:pt x="310" y="980"/>
                    </a:lnTo>
                    <a:lnTo>
                      <a:pt x="463" y="873"/>
                    </a:lnTo>
                    <a:lnTo>
                      <a:pt x="530" y="796"/>
                    </a:lnTo>
                    <a:lnTo>
                      <a:pt x="576" y="726"/>
                    </a:lnTo>
                    <a:lnTo>
                      <a:pt x="606" y="660"/>
                    </a:lnTo>
                    <a:lnTo>
                      <a:pt x="693" y="483"/>
                    </a:lnTo>
                    <a:lnTo>
                      <a:pt x="760" y="326"/>
                    </a:lnTo>
                    <a:lnTo>
                      <a:pt x="806" y="206"/>
                    </a:lnTo>
                    <a:lnTo>
                      <a:pt x="860" y="130"/>
                    </a:lnTo>
                    <a:lnTo>
                      <a:pt x="906" y="70"/>
                    </a:lnTo>
                    <a:lnTo>
                      <a:pt x="963" y="30"/>
                    </a:lnTo>
                    <a:lnTo>
                      <a:pt x="1026" y="3"/>
                    </a:lnTo>
                    <a:lnTo>
                      <a:pt x="1053" y="0"/>
                    </a:lnTo>
                    <a:lnTo>
                      <a:pt x="1120" y="26"/>
                    </a:lnTo>
                    <a:lnTo>
                      <a:pt x="1156" y="43"/>
                    </a:lnTo>
                    <a:lnTo>
                      <a:pt x="1193" y="66"/>
                    </a:lnTo>
                    <a:lnTo>
                      <a:pt x="1270" y="156"/>
                    </a:lnTo>
                    <a:lnTo>
                      <a:pt x="1310" y="240"/>
                    </a:lnTo>
                    <a:lnTo>
                      <a:pt x="1353" y="350"/>
                    </a:lnTo>
                    <a:lnTo>
                      <a:pt x="1403" y="470"/>
                    </a:lnTo>
                    <a:lnTo>
                      <a:pt x="1463" y="590"/>
                    </a:lnTo>
                    <a:lnTo>
                      <a:pt x="1513" y="700"/>
                    </a:lnTo>
                    <a:lnTo>
                      <a:pt x="1553" y="766"/>
                    </a:lnTo>
                    <a:lnTo>
                      <a:pt x="1603" y="830"/>
                    </a:lnTo>
                    <a:lnTo>
                      <a:pt x="1653" y="870"/>
                    </a:lnTo>
                    <a:lnTo>
                      <a:pt x="1746" y="946"/>
                    </a:lnTo>
                    <a:lnTo>
                      <a:pt x="1833" y="996"/>
                    </a:lnTo>
                    <a:lnTo>
                      <a:pt x="1923" y="1026"/>
                    </a:lnTo>
                    <a:lnTo>
                      <a:pt x="1976" y="1036"/>
                    </a:lnTo>
                    <a:lnTo>
                      <a:pt x="2073" y="1056"/>
                    </a:lnTo>
                    <a:lnTo>
                      <a:pt x="2096" y="1063"/>
                    </a:lnTo>
                    <a:lnTo>
                      <a:pt x="0" y="1063"/>
                    </a:lnTo>
                    <a:lnTo>
                      <a:pt x="33" y="1046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  <p:grpSp>
            <p:nvGrpSpPr>
              <p:cNvPr id="15" name="Group 104"/>
              <p:cNvGrpSpPr>
                <a:grpSpLocks/>
              </p:cNvGrpSpPr>
              <p:nvPr/>
            </p:nvGrpSpPr>
            <p:grpSpPr bwMode="auto">
              <a:xfrm>
                <a:off x="3483" y="1298"/>
                <a:ext cx="354" cy="263"/>
                <a:chOff x="3483" y="1298"/>
                <a:chExt cx="354" cy="263"/>
              </a:xfrm>
            </p:grpSpPr>
            <p:sp>
              <p:nvSpPr>
                <p:cNvPr id="25632" name="Freeform 105"/>
                <p:cNvSpPr>
                  <a:spLocks/>
                </p:cNvSpPr>
                <p:nvPr/>
              </p:nvSpPr>
              <p:spPr bwMode="auto">
                <a:xfrm>
                  <a:off x="3483" y="1539"/>
                  <a:ext cx="354" cy="0"/>
                </a:xfrm>
                <a:custGeom>
                  <a:avLst/>
                  <a:gdLst>
                    <a:gd name="T0" fmla="*/ 0 w 2704"/>
                    <a:gd name="T1" fmla="*/ 6 w 2704"/>
                    <a:gd name="T2" fmla="*/ 6 w 2704"/>
                    <a:gd name="T3" fmla="*/ 0 60000 65536"/>
                    <a:gd name="T4" fmla="*/ 0 60000 65536"/>
                    <a:gd name="T5" fmla="*/ 0 60000 65536"/>
                    <a:gd name="T6" fmla="*/ 0 w 2704"/>
                    <a:gd name="T7" fmla="*/ 2704 w 2704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704">
                      <a:moveTo>
                        <a:pt x="0" y="0"/>
                      </a:moveTo>
                      <a:lnTo>
                        <a:pt x="2704" y="0"/>
                      </a:lnTo>
                      <a:lnTo>
                        <a:pt x="2684" y="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33" name="Freeform 106"/>
                <p:cNvSpPr>
                  <a:spLocks/>
                </p:cNvSpPr>
                <p:nvPr/>
              </p:nvSpPr>
              <p:spPr bwMode="auto">
                <a:xfrm>
                  <a:off x="3517" y="1328"/>
                  <a:ext cx="146" cy="208"/>
                </a:xfrm>
                <a:custGeom>
                  <a:avLst/>
                  <a:gdLst>
                    <a:gd name="T0" fmla="*/ 0 w 1110"/>
                    <a:gd name="T1" fmla="*/ 8 h 1049"/>
                    <a:gd name="T2" fmla="*/ 0 w 1110"/>
                    <a:gd name="T3" fmla="*/ 8 h 1049"/>
                    <a:gd name="T4" fmla="*/ 0 w 1110"/>
                    <a:gd name="T5" fmla="*/ 8 h 1049"/>
                    <a:gd name="T6" fmla="*/ 0 w 1110"/>
                    <a:gd name="T7" fmla="*/ 8 h 1049"/>
                    <a:gd name="T8" fmla="*/ 1 w 1110"/>
                    <a:gd name="T9" fmla="*/ 8 h 1049"/>
                    <a:gd name="T10" fmla="*/ 1 w 1110"/>
                    <a:gd name="T11" fmla="*/ 8 h 1049"/>
                    <a:gd name="T12" fmla="*/ 1 w 1110"/>
                    <a:gd name="T13" fmla="*/ 8 h 1049"/>
                    <a:gd name="T14" fmla="*/ 1 w 1110"/>
                    <a:gd name="T15" fmla="*/ 8 h 1049"/>
                    <a:gd name="T16" fmla="*/ 1 w 1110"/>
                    <a:gd name="T17" fmla="*/ 8 h 1049"/>
                    <a:gd name="T18" fmla="*/ 1 w 1110"/>
                    <a:gd name="T19" fmla="*/ 8 h 1049"/>
                    <a:gd name="T20" fmla="*/ 1 w 1110"/>
                    <a:gd name="T21" fmla="*/ 8 h 1049"/>
                    <a:gd name="T22" fmla="*/ 1 w 1110"/>
                    <a:gd name="T23" fmla="*/ 7 h 1049"/>
                    <a:gd name="T24" fmla="*/ 1 w 1110"/>
                    <a:gd name="T25" fmla="*/ 7 h 1049"/>
                    <a:gd name="T26" fmla="*/ 1 w 1110"/>
                    <a:gd name="T27" fmla="*/ 7 h 1049"/>
                    <a:gd name="T28" fmla="*/ 1 w 1110"/>
                    <a:gd name="T29" fmla="*/ 7 h 1049"/>
                    <a:gd name="T30" fmla="*/ 1 w 1110"/>
                    <a:gd name="T31" fmla="*/ 6 h 1049"/>
                    <a:gd name="T32" fmla="*/ 1 w 1110"/>
                    <a:gd name="T33" fmla="*/ 6 h 1049"/>
                    <a:gd name="T34" fmla="*/ 1 w 1110"/>
                    <a:gd name="T35" fmla="*/ 6 h 1049"/>
                    <a:gd name="T36" fmla="*/ 1 w 1110"/>
                    <a:gd name="T37" fmla="*/ 6 h 1049"/>
                    <a:gd name="T38" fmla="*/ 2 w 1110"/>
                    <a:gd name="T39" fmla="*/ 5 h 1049"/>
                    <a:gd name="T40" fmla="*/ 2 w 1110"/>
                    <a:gd name="T41" fmla="*/ 4 h 1049"/>
                    <a:gd name="T42" fmla="*/ 2 w 1110"/>
                    <a:gd name="T43" fmla="*/ 3 h 1049"/>
                    <a:gd name="T44" fmla="*/ 2 w 1110"/>
                    <a:gd name="T45" fmla="*/ 3 h 1049"/>
                    <a:gd name="T46" fmla="*/ 2 w 1110"/>
                    <a:gd name="T47" fmla="*/ 2 h 1049"/>
                    <a:gd name="T48" fmla="*/ 2 w 1110"/>
                    <a:gd name="T49" fmla="*/ 2 h 1049"/>
                    <a:gd name="T50" fmla="*/ 2 w 1110"/>
                    <a:gd name="T51" fmla="*/ 1 h 1049"/>
                    <a:gd name="T52" fmla="*/ 2 w 1110"/>
                    <a:gd name="T53" fmla="*/ 1 h 1049"/>
                    <a:gd name="T54" fmla="*/ 2 w 1110"/>
                    <a:gd name="T55" fmla="*/ 1 h 1049"/>
                    <a:gd name="T56" fmla="*/ 2 w 1110"/>
                    <a:gd name="T57" fmla="*/ 1 h 1049"/>
                    <a:gd name="T58" fmla="*/ 2 w 1110"/>
                    <a:gd name="T59" fmla="*/ 0 h 1049"/>
                    <a:gd name="T60" fmla="*/ 2 w 1110"/>
                    <a:gd name="T61" fmla="*/ 0 h 1049"/>
                    <a:gd name="T62" fmla="*/ 2 w 1110"/>
                    <a:gd name="T63" fmla="*/ 0 h 1049"/>
                    <a:gd name="T64" fmla="*/ 2 w 1110"/>
                    <a:gd name="T65" fmla="*/ 0 h 1049"/>
                    <a:gd name="T66" fmla="*/ 2 w 1110"/>
                    <a:gd name="T67" fmla="*/ 0 h 1049"/>
                    <a:gd name="T68" fmla="*/ 2 w 1110"/>
                    <a:gd name="T69" fmla="*/ 0 h 1049"/>
                    <a:gd name="T70" fmla="*/ 2 w 1110"/>
                    <a:gd name="T71" fmla="*/ 0 h 1049"/>
                    <a:gd name="T72" fmla="*/ 2 w 1110"/>
                    <a:gd name="T73" fmla="*/ 0 h 1049"/>
                    <a:gd name="T74" fmla="*/ 2 w 1110"/>
                    <a:gd name="T75" fmla="*/ 0 h 1049"/>
                    <a:gd name="T76" fmla="*/ 2 w 1110"/>
                    <a:gd name="T77" fmla="*/ 0 h 104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49"/>
                    <a:gd name="T119" fmla="*/ 1110 w 1110"/>
                    <a:gd name="T120" fmla="*/ 1049 h 104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49">
                      <a:moveTo>
                        <a:pt x="0" y="1049"/>
                      </a:moveTo>
                      <a:lnTo>
                        <a:pt x="39" y="1046"/>
                      </a:lnTo>
                      <a:lnTo>
                        <a:pt x="81" y="1042"/>
                      </a:lnTo>
                      <a:lnTo>
                        <a:pt x="126" y="1038"/>
                      </a:lnTo>
                      <a:lnTo>
                        <a:pt x="230" y="1023"/>
                      </a:lnTo>
                      <a:lnTo>
                        <a:pt x="259" y="1016"/>
                      </a:lnTo>
                      <a:lnTo>
                        <a:pt x="282" y="1008"/>
                      </a:lnTo>
                      <a:lnTo>
                        <a:pt x="301" y="1005"/>
                      </a:lnTo>
                      <a:lnTo>
                        <a:pt x="333" y="990"/>
                      </a:lnTo>
                      <a:lnTo>
                        <a:pt x="353" y="979"/>
                      </a:lnTo>
                      <a:lnTo>
                        <a:pt x="375" y="964"/>
                      </a:lnTo>
                      <a:lnTo>
                        <a:pt x="401" y="949"/>
                      </a:lnTo>
                      <a:lnTo>
                        <a:pt x="460" y="908"/>
                      </a:lnTo>
                      <a:lnTo>
                        <a:pt x="489" y="882"/>
                      </a:lnTo>
                      <a:lnTo>
                        <a:pt x="524" y="853"/>
                      </a:lnTo>
                      <a:lnTo>
                        <a:pt x="557" y="823"/>
                      </a:lnTo>
                      <a:lnTo>
                        <a:pt x="583" y="797"/>
                      </a:lnTo>
                      <a:lnTo>
                        <a:pt x="615" y="760"/>
                      </a:lnTo>
                      <a:lnTo>
                        <a:pt x="634" y="719"/>
                      </a:lnTo>
                      <a:lnTo>
                        <a:pt x="686" y="615"/>
                      </a:lnTo>
                      <a:lnTo>
                        <a:pt x="715" y="563"/>
                      </a:lnTo>
                      <a:lnTo>
                        <a:pt x="802" y="363"/>
                      </a:lnTo>
                      <a:lnTo>
                        <a:pt x="812" y="337"/>
                      </a:lnTo>
                      <a:lnTo>
                        <a:pt x="857" y="226"/>
                      </a:lnTo>
                      <a:lnTo>
                        <a:pt x="870" y="204"/>
                      </a:lnTo>
                      <a:lnTo>
                        <a:pt x="880" y="181"/>
                      </a:lnTo>
                      <a:lnTo>
                        <a:pt x="900" y="148"/>
                      </a:lnTo>
                      <a:lnTo>
                        <a:pt x="919" y="122"/>
                      </a:lnTo>
                      <a:lnTo>
                        <a:pt x="951" y="81"/>
                      </a:lnTo>
                      <a:lnTo>
                        <a:pt x="967" y="63"/>
                      </a:lnTo>
                      <a:lnTo>
                        <a:pt x="984" y="52"/>
                      </a:lnTo>
                      <a:lnTo>
                        <a:pt x="1013" y="33"/>
                      </a:lnTo>
                      <a:lnTo>
                        <a:pt x="1026" y="26"/>
                      </a:lnTo>
                      <a:lnTo>
                        <a:pt x="1042" y="18"/>
                      </a:lnTo>
                      <a:lnTo>
                        <a:pt x="1087" y="3"/>
                      </a:lnTo>
                      <a:lnTo>
                        <a:pt x="1094" y="0"/>
                      </a:lnTo>
                      <a:lnTo>
                        <a:pt x="1107" y="0"/>
                      </a:lnTo>
                      <a:lnTo>
                        <a:pt x="1110" y="3"/>
                      </a:lnTo>
                      <a:lnTo>
                        <a:pt x="1110" y="11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34" name="Freeform 107"/>
                <p:cNvSpPr>
                  <a:spLocks/>
                </p:cNvSpPr>
                <p:nvPr/>
              </p:nvSpPr>
              <p:spPr bwMode="auto">
                <a:xfrm>
                  <a:off x="3659" y="1328"/>
                  <a:ext cx="145" cy="208"/>
                </a:xfrm>
                <a:custGeom>
                  <a:avLst/>
                  <a:gdLst>
                    <a:gd name="T0" fmla="*/ 2 w 1109"/>
                    <a:gd name="T1" fmla="*/ 8 h 1046"/>
                    <a:gd name="T2" fmla="*/ 2 w 1109"/>
                    <a:gd name="T3" fmla="*/ 8 h 1046"/>
                    <a:gd name="T4" fmla="*/ 2 w 1109"/>
                    <a:gd name="T5" fmla="*/ 8 h 1046"/>
                    <a:gd name="T6" fmla="*/ 2 w 1109"/>
                    <a:gd name="T7" fmla="*/ 8 h 1046"/>
                    <a:gd name="T8" fmla="*/ 2 w 1109"/>
                    <a:gd name="T9" fmla="*/ 8 h 1046"/>
                    <a:gd name="T10" fmla="*/ 2 w 1109"/>
                    <a:gd name="T11" fmla="*/ 8 h 1046"/>
                    <a:gd name="T12" fmla="*/ 2 w 1109"/>
                    <a:gd name="T13" fmla="*/ 8 h 1046"/>
                    <a:gd name="T14" fmla="*/ 2 w 1109"/>
                    <a:gd name="T15" fmla="*/ 8 h 1046"/>
                    <a:gd name="T16" fmla="*/ 2 w 1109"/>
                    <a:gd name="T17" fmla="*/ 8 h 1046"/>
                    <a:gd name="T18" fmla="*/ 2 w 1109"/>
                    <a:gd name="T19" fmla="*/ 8 h 1046"/>
                    <a:gd name="T20" fmla="*/ 2 w 1109"/>
                    <a:gd name="T21" fmla="*/ 8 h 1046"/>
                    <a:gd name="T22" fmla="*/ 2 w 1109"/>
                    <a:gd name="T23" fmla="*/ 8 h 1046"/>
                    <a:gd name="T24" fmla="*/ 2 w 1109"/>
                    <a:gd name="T25" fmla="*/ 7 h 1046"/>
                    <a:gd name="T26" fmla="*/ 2 w 1109"/>
                    <a:gd name="T27" fmla="*/ 7 h 1046"/>
                    <a:gd name="T28" fmla="*/ 1 w 1109"/>
                    <a:gd name="T29" fmla="*/ 7 h 1046"/>
                    <a:gd name="T30" fmla="*/ 1 w 1109"/>
                    <a:gd name="T31" fmla="*/ 7 h 1046"/>
                    <a:gd name="T32" fmla="*/ 1 w 1109"/>
                    <a:gd name="T33" fmla="*/ 7 h 1046"/>
                    <a:gd name="T34" fmla="*/ 1 w 1109"/>
                    <a:gd name="T35" fmla="*/ 6 h 1046"/>
                    <a:gd name="T36" fmla="*/ 1 w 1109"/>
                    <a:gd name="T37" fmla="*/ 6 h 1046"/>
                    <a:gd name="T38" fmla="*/ 1 w 1109"/>
                    <a:gd name="T39" fmla="*/ 6 h 1046"/>
                    <a:gd name="T40" fmla="*/ 1 w 1109"/>
                    <a:gd name="T41" fmla="*/ 6 h 1046"/>
                    <a:gd name="T42" fmla="*/ 1 w 1109"/>
                    <a:gd name="T43" fmla="*/ 6 h 1046"/>
                    <a:gd name="T44" fmla="*/ 1 w 1109"/>
                    <a:gd name="T45" fmla="*/ 6 h 1046"/>
                    <a:gd name="T46" fmla="*/ 1 w 1109"/>
                    <a:gd name="T47" fmla="*/ 4 h 1046"/>
                    <a:gd name="T48" fmla="*/ 1 w 1109"/>
                    <a:gd name="T49" fmla="*/ 4 h 1046"/>
                    <a:gd name="T50" fmla="*/ 1 w 1109"/>
                    <a:gd name="T51" fmla="*/ 4 h 1046"/>
                    <a:gd name="T52" fmla="*/ 1 w 1109"/>
                    <a:gd name="T53" fmla="*/ 3 h 1046"/>
                    <a:gd name="T54" fmla="*/ 1 w 1109"/>
                    <a:gd name="T55" fmla="*/ 3 h 1046"/>
                    <a:gd name="T56" fmla="*/ 1 w 1109"/>
                    <a:gd name="T57" fmla="*/ 2 h 1046"/>
                    <a:gd name="T58" fmla="*/ 1 w 1109"/>
                    <a:gd name="T59" fmla="*/ 2 h 1046"/>
                    <a:gd name="T60" fmla="*/ 1 w 1109"/>
                    <a:gd name="T61" fmla="*/ 1 h 1046"/>
                    <a:gd name="T62" fmla="*/ 1 w 1109"/>
                    <a:gd name="T63" fmla="*/ 1 h 1046"/>
                    <a:gd name="T64" fmla="*/ 0 w 1109"/>
                    <a:gd name="T65" fmla="*/ 1 h 1046"/>
                    <a:gd name="T66" fmla="*/ 0 w 1109"/>
                    <a:gd name="T67" fmla="*/ 0 h 1046"/>
                    <a:gd name="T68" fmla="*/ 0 w 1109"/>
                    <a:gd name="T69" fmla="*/ 0 h 1046"/>
                    <a:gd name="T70" fmla="*/ 0 w 1109"/>
                    <a:gd name="T71" fmla="*/ 0 h 1046"/>
                    <a:gd name="T72" fmla="*/ 0 w 1109"/>
                    <a:gd name="T73" fmla="*/ 0 h 1046"/>
                    <a:gd name="T74" fmla="*/ 0 w 1109"/>
                    <a:gd name="T75" fmla="*/ 0 h 1046"/>
                    <a:gd name="T76" fmla="*/ 0 w 1109"/>
                    <a:gd name="T77" fmla="*/ 0 h 1046"/>
                    <a:gd name="T78" fmla="*/ 0 w 1109"/>
                    <a:gd name="T79" fmla="*/ 0 h 1046"/>
                    <a:gd name="T80" fmla="*/ 0 w 1109"/>
                    <a:gd name="T81" fmla="*/ 0 h 1046"/>
                    <a:gd name="T82" fmla="*/ 0 w 1109"/>
                    <a:gd name="T83" fmla="*/ 0 h 10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109"/>
                    <a:gd name="T127" fmla="*/ 0 h 1046"/>
                    <a:gd name="T128" fmla="*/ 1109 w 1109"/>
                    <a:gd name="T129" fmla="*/ 1046 h 10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109" h="1046">
                      <a:moveTo>
                        <a:pt x="1109" y="1046"/>
                      </a:moveTo>
                      <a:lnTo>
                        <a:pt x="1074" y="1042"/>
                      </a:lnTo>
                      <a:lnTo>
                        <a:pt x="1032" y="1039"/>
                      </a:lnTo>
                      <a:lnTo>
                        <a:pt x="983" y="1035"/>
                      </a:lnTo>
                      <a:lnTo>
                        <a:pt x="935" y="1027"/>
                      </a:lnTo>
                      <a:lnTo>
                        <a:pt x="880" y="1020"/>
                      </a:lnTo>
                      <a:lnTo>
                        <a:pt x="851" y="1013"/>
                      </a:lnTo>
                      <a:lnTo>
                        <a:pt x="828" y="1009"/>
                      </a:lnTo>
                      <a:lnTo>
                        <a:pt x="809" y="1001"/>
                      </a:lnTo>
                      <a:lnTo>
                        <a:pt x="776" y="987"/>
                      </a:lnTo>
                      <a:lnTo>
                        <a:pt x="757" y="975"/>
                      </a:lnTo>
                      <a:lnTo>
                        <a:pt x="734" y="964"/>
                      </a:lnTo>
                      <a:lnTo>
                        <a:pt x="708" y="946"/>
                      </a:lnTo>
                      <a:lnTo>
                        <a:pt x="679" y="927"/>
                      </a:lnTo>
                      <a:lnTo>
                        <a:pt x="653" y="905"/>
                      </a:lnTo>
                      <a:lnTo>
                        <a:pt x="621" y="879"/>
                      </a:lnTo>
                      <a:lnTo>
                        <a:pt x="585" y="849"/>
                      </a:lnTo>
                      <a:lnTo>
                        <a:pt x="553" y="820"/>
                      </a:lnTo>
                      <a:lnTo>
                        <a:pt x="527" y="794"/>
                      </a:lnTo>
                      <a:lnTo>
                        <a:pt x="511" y="771"/>
                      </a:lnTo>
                      <a:lnTo>
                        <a:pt x="498" y="757"/>
                      </a:lnTo>
                      <a:lnTo>
                        <a:pt x="488" y="738"/>
                      </a:lnTo>
                      <a:lnTo>
                        <a:pt x="475" y="716"/>
                      </a:lnTo>
                      <a:lnTo>
                        <a:pt x="398" y="560"/>
                      </a:lnTo>
                      <a:lnTo>
                        <a:pt x="369" y="504"/>
                      </a:lnTo>
                      <a:lnTo>
                        <a:pt x="346" y="449"/>
                      </a:lnTo>
                      <a:lnTo>
                        <a:pt x="307" y="360"/>
                      </a:lnTo>
                      <a:lnTo>
                        <a:pt x="298" y="334"/>
                      </a:lnTo>
                      <a:lnTo>
                        <a:pt x="252" y="223"/>
                      </a:lnTo>
                      <a:lnTo>
                        <a:pt x="239" y="200"/>
                      </a:lnTo>
                      <a:lnTo>
                        <a:pt x="230" y="178"/>
                      </a:lnTo>
                      <a:lnTo>
                        <a:pt x="210" y="145"/>
                      </a:lnTo>
                      <a:lnTo>
                        <a:pt x="194" y="119"/>
                      </a:lnTo>
                      <a:lnTo>
                        <a:pt x="142" y="59"/>
                      </a:lnTo>
                      <a:lnTo>
                        <a:pt x="126" y="48"/>
                      </a:lnTo>
                      <a:lnTo>
                        <a:pt x="97" y="30"/>
                      </a:lnTo>
                      <a:lnTo>
                        <a:pt x="68" y="19"/>
                      </a:lnTo>
                      <a:lnTo>
                        <a:pt x="45" y="7"/>
                      </a:lnTo>
                      <a:lnTo>
                        <a:pt x="23" y="4"/>
                      </a:lnTo>
                      <a:lnTo>
                        <a:pt x="10" y="0"/>
                      </a:lnTo>
                      <a:lnTo>
                        <a:pt x="3" y="0"/>
                      </a:lnTo>
                      <a:lnTo>
                        <a:pt x="0" y="7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35" name="Line 108"/>
                <p:cNvSpPr>
                  <a:spLocks noChangeShapeType="1"/>
                </p:cNvSpPr>
                <p:nvPr/>
              </p:nvSpPr>
              <p:spPr bwMode="auto">
                <a:xfrm>
                  <a:off x="3661" y="1298"/>
                  <a:ext cx="0" cy="2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109"/>
            <p:cNvGrpSpPr>
              <a:grpSpLocks/>
            </p:cNvGrpSpPr>
            <p:nvPr/>
          </p:nvGrpSpPr>
          <p:grpSpPr bwMode="auto">
            <a:xfrm>
              <a:off x="6352890" y="5418127"/>
              <a:ext cx="2405776" cy="417510"/>
              <a:chOff x="3483" y="1298"/>
              <a:chExt cx="354" cy="263"/>
            </a:xfrm>
          </p:grpSpPr>
          <p:sp>
            <p:nvSpPr>
              <p:cNvPr id="25624" name="Freeform 110"/>
              <p:cNvSpPr>
                <a:spLocks/>
              </p:cNvSpPr>
              <p:nvPr/>
            </p:nvSpPr>
            <p:spPr bwMode="auto">
              <a:xfrm>
                <a:off x="3524" y="1329"/>
                <a:ext cx="274" cy="211"/>
              </a:xfrm>
              <a:custGeom>
                <a:avLst/>
                <a:gdLst>
                  <a:gd name="T0" fmla="*/ 0 w 2096"/>
                  <a:gd name="T1" fmla="*/ 8 h 1063"/>
                  <a:gd name="T2" fmla="*/ 0 w 2096"/>
                  <a:gd name="T3" fmla="*/ 8 h 1063"/>
                  <a:gd name="T4" fmla="*/ 1 w 2096"/>
                  <a:gd name="T5" fmla="*/ 8 h 1063"/>
                  <a:gd name="T6" fmla="*/ 1 w 2096"/>
                  <a:gd name="T7" fmla="*/ 8 h 1063"/>
                  <a:gd name="T8" fmla="*/ 1 w 2096"/>
                  <a:gd name="T9" fmla="*/ 7 h 1063"/>
                  <a:gd name="T10" fmla="*/ 1 w 2096"/>
                  <a:gd name="T11" fmla="*/ 6 h 1063"/>
                  <a:gd name="T12" fmla="*/ 1 w 2096"/>
                  <a:gd name="T13" fmla="*/ 6 h 1063"/>
                  <a:gd name="T14" fmla="*/ 1 w 2096"/>
                  <a:gd name="T15" fmla="*/ 5 h 1063"/>
                  <a:gd name="T16" fmla="*/ 2 w 2096"/>
                  <a:gd name="T17" fmla="*/ 4 h 1063"/>
                  <a:gd name="T18" fmla="*/ 2 w 2096"/>
                  <a:gd name="T19" fmla="*/ 3 h 1063"/>
                  <a:gd name="T20" fmla="*/ 2 w 2096"/>
                  <a:gd name="T21" fmla="*/ 2 h 1063"/>
                  <a:gd name="T22" fmla="*/ 2 w 2096"/>
                  <a:gd name="T23" fmla="*/ 1 h 1063"/>
                  <a:gd name="T24" fmla="*/ 2 w 2096"/>
                  <a:gd name="T25" fmla="*/ 1 h 1063"/>
                  <a:gd name="T26" fmla="*/ 2 w 2096"/>
                  <a:gd name="T27" fmla="*/ 0 h 1063"/>
                  <a:gd name="T28" fmla="*/ 2 w 2096"/>
                  <a:gd name="T29" fmla="*/ 0 h 1063"/>
                  <a:gd name="T30" fmla="*/ 2 w 2096"/>
                  <a:gd name="T31" fmla="*/ 0 h 1063"/>
                  <a:gd name="T32" fmla="*/ 2 w 2096"/>
                  <a:gd name="T33" fmla="*/ 0 h 1063"/>
                  <a:gd name="T34" fmla="*/ 3 w 2096"/>
                  <a:gd name="T35" fmla="*/ 0 h 1063"/>
                  <a:gd name="T36" fmla="*/ 3 w 2096"/>
                  <a:gd name="T37" fmla="*/ 1 h 1063"/>
                  <a:gd name="T38" fmla="*/ 3 w 2096"/>
                  <a:gd name="T39" fmla="*/ 1 h 1063"/>
                  <a:gd name="T40" fmla="*/ 3 w 2096"/>
                  <a:gd name="T41" fmla="*/ 2 h 1063"/>
                  <a:gd name="T42" fmla="*/ 3 w 2096"/>
                  <a:gd name="T43" fmla="*/ 3 h 1063"/>
                  <a:gd name="T44" fmla="*/ 3 w 2096"/>
                  <a:gd name="T45" fmla="*/ 4 h 1063"/>
                  <a:gd name="T46" fmla="*/ 3 w 2096"/>
                  <a:gd name="T47" fmla="*/ 5 h 1063"/>
                  <a:gd name="T48" fmla="*/ 3 w 2096"/>
                  <a:gd name="T49" fmla="*/ 6 h 1063"/>
                  <a:gd name="T50" fmla="*/ 4 w 2096"/>
                  <a:gd name="T51" fmla="*/ 6 h 1063"/>
                  <a:gd name="T52" fmla="*/ 4 w 2096"/>
                  <a:gd name="T53" fmla="*/ 7 h 1063"/>
                  <a:gd name="T54" fmla="*/ 4 w 2096"/>
                  <a:gd name="T55" fmla="*/ 7 h 1063"/>
                  <a:gd name="T56" fmla="*/ 4 w 2096"/>
                  <a:gd name="T57" fmla="*/ 7 h 1063"/>
                  <a:gd name="T58" fmla="*/ 4 w 2096"/>
                  <a:gd name="T59" fmla="*/ 8 h 1063"/>
                  <a:gd name="T60" fmla="*/ 4 w 2096"/>
                  <a:gd name="T61" fmla="*/ 8 h 1063"/>
                  <a:gd name="T62" fmla="*/ 4 w 2096"/>
                  <a:gd name="T63" fmla="*/ 8 h 1063"/>
                  <a:gd name="T64" fmla="*/ 5 w 2096"/>
                  <a:gd name="T65" fmla="*/ 8 h 1063"/>
                  <a:gd name="T66" fmla="*/ 5 w 2096"/>
                  <a:gd name="T67" fmla="*/ 8 h 1063"/>
                  <a:gd name="T68" fmla="*/ 0 w 2096"/>
                  <a:gd name="T69" fmla="*/ 8 h 1063"/>
                  <a:gd name="T70" fmla="*/ 0 w 2096"/>
                  <a:gd name="T71" fmla="*/ 8 h 106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96"/>
                  <a:gd name="T109" fmla="*/ 0 h 1063"/>
                  <a:gd name="T110" fmla="*/ 2096 w 2096"/>
                  <a:gd name="T111" fmla="*/ 1063 h 106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96" h="1063">
                    <a:moveTo>
                      <a:pt x="33" y="1046"/>
                    </a:moveTo>
                    <a:lnTo>
                      <a:pt x="153" y="1030"/>
                    </a:lnTo>
                    <a:lnTo>
                      <a:pt x="253" y="1010"/>
                    </a:lnTo>
                    <a:lnTo>
                      <a:pt x="310" y="980"/>
                    </a:lnTo>
                    <a:lnTo>
                      <a:pt x="463" y="873"/>
                    </a:lnTo>
                    <a:lnTo>
                      <a:pt x="530" y="796"/>
                    </a:lnTo>
                    <a:lnTo>
                      <a:pt x="576" y="726"/>
                    </a:lnTo>
                    <a:lnTo>
                      <a:pt x="606" y="660"/>
                    </a:lnTo>
                    <a:lnTo>
                      <a:pt x="693" y="483"/>
                    </a:lnTo>
                    <a:lnTo>
                      <a:pt x="760" y="326"/>
                    </a:lnTo>
                    <a:lnTo>
                      <a:pt x="806" y="206"/>
                    </a:lnTo>
                    <a:lnTo>
                      <a:pt x="860" y="130"/>
                    </a:lnTo>
                    <a:lnTo>
                      <a:pt x="906" y="70"/>
                    </a:lnTo>
                    <a:lnTo>
                      <a:pt x="963" y="30"/>
                    </a:lnTo>
                    <a:lnTo>
                      <a:pt x="1026" y="3"/>
                    </a:lnTo>
                    <a:lnTo>
                      <a:pt x="1053" y="0"/>
                    </a:lnTo>
                    <a:lnTo>
                      <a:pt x="1120" y="26"/>
                    </a:lnTo>
                    <a:lnTo>
                      <a:pt x="1156" y="43"/>
                    </a:lnTo>
                    <a:lnTo>
                      <a:pt x="1193" y="66"/>
                    </a:lnTo>
                    <a:lnTo>
                      <a:pt x="1270" y="156"/>
                    </a:lnTo>
                    <a:lnTo>
                      <a:pt x="1310" y="240"/>
                    </a:lnTo>
                    <a:lnTo>
                      <a:pt x="1353" y="350"/>
                    </a:lnTo>
                    <a:lnTo>
                      <a:pt x="1403" y="470"/>
                    </a:lnTo>
                    <a:lnTo>
                      <a:pt x="1463" y="590"/>
                    </a:lnTo>
                    <a:lnTo>
                      <a:pt x="1513" y="700"/>
                    </a:lnTo>
                    <a:lnTo>
                      <a:pt x="1553" y="766"/>
                    </a:lnTo>
                    <a:lnTo>
                      <a:pt x="1603" y="830"/>
                    </a:lnTo>
                    <a:lnTo>
                      <a:pt x="1653" y="870"/>
                    </a:lnTo>
                    <a:lnTo>
                      <a:pt x="1746" y="946"/>
                    </a:lnTo>
                    <a:lnTo>
                      <a:pt x="1833" y="996"/>
                    </a:lnTo>
                    <a:lnTo>
                      <a:pt x="1923" y="1026"/>
                    </a:lnTo>
                    <a:lnTo>
                      <a:pt x="1976" y="1036"/>
                    </a:lnTo>
                    <a:lnTo>
                      <a:pt x="2073" y="1056"/>
                    </a:lnTo>
                    <a:lnTo>
                      <a:pt x="2096" y="1063"/>
                    </a:lnTo>
                    <a:lnTo>
                      <a:pt x="0" y="1063"/>
                    </a:lnTo>
                    <a:lnTo>
                      <a:pt x="33" y="1046"/>
                    </a:lnTo>
                    <a:close/>
                  </a:path>
                </a:pathLst>
              </a:custGeom>
              <a:solidFill>
                <a:srgbClr val="FFCC00"/>
              </a:solidFill>
              <a:ln w="12700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Futura Bk BT"/>
                </a:endParaRPr>
              </a:p>
            </p:txBody>
          </p:sp>
          <p:grpSp>
            <p:nvGrpSpPr>
              <p:cNvPr id="17" name="Group 111"/>
              <p:cNvGrpSpPr>
                <a:grpSpLocks/>
              </p:cNvGrpSpPr>
              <p:nvPr/>
            </p:nvGrpSpPr>
            <p:grpSpPr bwMode="auto">
              <a:xfrm>
                <a:off x="3483" y="1298"/>
                <a:ext cx="354" cy="263"/>
                <a:chOff x="3483" y="1298"/>
                <a:chExt cx="354" cy="263"/>
              </a:xfrm>
            </p:grpSpPr>
            <p:sp>
              <p:nvSpPr>
                <p:cNvPr id="25626" name="Freeform 112"/>
                <p:cNvSpPr>
                  <a:spLocks/>
                </p:cNvSpPr>
                <p:nvPr/>
              </p:nvSpPr>
              <p:spPr bwMode="auto">
                <a:xfrm>
                  <a:off x="3483" y="1539"/>
                  <a:ext cx="354" cy="0"/>
                </a:xfrm>
                <a:custGeom>
                  <a:avLst/>
                  <a:gdLst>
                    <a:gd name="T0" fmla="*/ 0 w 2704"/>
                    <a:gd name="T1" fmla="*/ 6 w 2704"/>
                    <a:gd name="T2" fmla="*/ 6 w 2704"/>
                    <a:gd name="T3" fmla="*/ 0 60000 65536"/>
                    <a:gd name="T4" fmla="*/ 0 60000 65536"/>
                    <a:gd name="T5" fmla="*/ 0 60000 65536"/>
                    <a:gd name="T6" fmla="*/ 0 w 2704"/>
                    <a:gd name="T7" fmla="*/ 2704 w 2704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704">
                      <a:moveTo>
                        <a:pt x="0" y="0"/>
                      </a:moveTo>
                      <a:lnTo>
                        <a:pt x="2704" y="0"/>
                      </a:lnTo>
                      <a:lnTo>
                        <a:pt x="2684" y="0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27" name="Freeform 113"/>
                <p:cNvSpPr>
                  <a:spLocks/>
                </p:cNvSpPr>
                <p:nvPr/>
              </p:nvSpPr>
              <p:spPr bwMode="auto">
                <a:xfrm>
                  <a:off x="3517" y="1328"/>
                  <a:ext cx="146" cy="208"/>
                </a:xfrm>
                <a:custGeom>
                  <a:avLst/>
                  <a:gdLst>
                    <a:gd name="T0" fmla="*/ 0 w 1110"/>
                    <a:gd name="T1" fmla="*/ 8 h 1049"/>
                    <a:gd name="T2" fmla="*/ 0 w 1110"/>
                    <a:gd name="T3" fmla="*/ 8 h 1049"/>
                    <a:gd name="T4" fmla="*/ 0 w 1110"/>
                    <a:gd name="T5" fmla="*/ 8 h 1049"/>
                    <a:gd name="T6" fmla="*/ 0 w 1110"/>
                    <a:gd name="T7" fmla="*/ 8 h 1049"/>
                    <a:gd name="T8" fmla="*/ 1 w 1110"/>
                    <a:gd name="T9" fmla="*/ 8 h 1049"/>
                    <a:gd name="T10" fmla="*/ 1 w 1110"/>
                    <a:gd name="T11" fmla="*/ 8 h 1049"/>
                    <a:gd name="T12" fmla="*/ 1 w 1110"/>
                    <a:gd name="T13" fmla="*/ 8 h 1049"/>
                    <a:gd name="T14" fmla="*/ 1 w 1110"/>
                    <a:gd name="T15" fmla="*/ 8 h 1049"/>
                    <a:gd name="T16" fmla="*/ 1 w 1110"/>
                    <a:gd name="T17" fmla="*/ 8 h 1049"/>
                    <a:gd name="T18" fmla="*/ 1 w 1110"/>
                    <a:gd name="T19" fmla="*/ 8 h 1049"/>
                    <a:gd name="T20" fmla="*/ 1 w 1110"/>
                    <a:gd name="T21" fmla="*/ 8 h 1049"/>
                    <a:gd name="T22" fmla="*/ 1 w 1110"/>
                    <a:gd name="T23" fmla="*/ 7 h 1049"/>
                    <a:gd name="T24" fmla="*/ 1 w 1110"/>
                    <a:gd name="T25" fmla="*/ 7 h 1049"/>
                    <a:gd name="T26" fmla="*/ 1 w 1110"/>
                    <a:gd name="T27" fmla="*/ 7 h 1049"/>
                    <a:gd name="T28" fmla="*/ 1 w 1110"/>
                    <a:gd name="T29" fmla="*/ 7 h 1049"/>
                    <a:gd name="T30" fmla="*/ 1 w 1110"/>
                    <a:gd name="T31" fmla="*/ 6 h 1049"/>
                    <a:gd name="T32" fmla="*/ 1 w 1110"/>
                    <a:gd name="T33" fmla="*/ 6 h 1049"/>
                    <a:gd name="T34" fmla="*/ 1 w 1110"/>
                    <a:gd name="T35" fmla="*/ 6 h 1049"/>
                    <a:gd name="T36" fmla="*/ 1 w 1110"/>
                    <a:gd name="T37" fmla="*/ 6 h 1049"/>
                    <a:gd name="T38" fmla="*/ 2 w 1110"/>
                    <a:gd name="T39" fmla="*/ 5 h 1049"/>
                    <a:gd name="T40" fmla="*/ 2 w 1110"/>
                    <a:gd name="T41" fmla="*/ 4 h 1049"/>
                    <a:gd name="T42" fmla="*/ 2 w 1110"/>
                    <a:gd name="T43" fmla="*/ 3 h 1049"/>
                    <a:gd name="T44" fmla="*/ 2 w 1110"/>
                    <a:gd name="T45" fmla="*/ 3 h 1049"/>
                    <a:gd name="T46" fmla="*/ 2 w 1110"/>
                    <a:gd name="T47" fmla="*/ 2 h 1049"/>
                    <a:gd name="T48" fmla="*/ 2 w 1110"/>
                    <a:gd name="T49" fmla="*/ 2 h 1049"/>
                    <a:gd name="T50" fmla="*/ 2 w 1110"/>
                    <a:gd name="T51" fmla="*/ 1 h 1049"/>
                    <a:gd name="T52" fmla="*/ 2 w 1110"/>
                    <a:gd name="T53" fmla="*/ 1 h 1049"/>
                    <a:gd name="T54" fmla="*/ 2 w 1110"/>
                    <a:gd name="T55" fmla="*/ 1 h 1049"/>
                    <a:gd name="T56" fmla="*/ 2 w 1110"/>
                    <a:gd name="T57" fmla="*/ 1 h 1049"/>
                    <a:gd name="T58" fmla="*/ 2 w 1110"/>
                    <a:gd name="T59" fmla="*/ 0 h 1049"/>
                    <a:gd name="T60" fmla="*/ 2 w 1110"/>
                    <a:gd name="T61" fmla="*/ 0 h 1049"/>
                    <a:gd name="T62" fmla="*/ 2 w 1110"/>
                    <a:gd name="T63" fmla="*/ 0 h 1049"/>
                    <a:gd name="T64" fmla="*/ 2 w 1110"/>
                    <a:gd name="T65" fmla="*/ 0 h 1049"/>
                    <a:gd name="T66" fmla="*/ 2 w 1110"/>
                    <a:gd name="T67" fmla="*/ 0 h 1049"/>
                    <a:gd name="T68" fmla="*/ 2 w 1110"/>
                    <a:gd name="T69" fmla="*/ 0 h 1049"/>
                    <a:gd name="T70" fmla="*/ 2 w 1110"/>
                    <a:gd name="T71" fmla="*/ 0 h 1049"/>
                    <a:gd name="T72" fmla="*/ 2 w 1110"/>
                    <a:gd name="T73" fmla="*/ 0 h 1049"/>
                    <a:gd name="T74" fmla="*/ 2 w 1110"/>
                    <a:gd name="T75" fmla="*/ 0 h 1049"/>
                    <a:gd name="T76" fmla="*/ 2 w 1110"/>
                    <a:gd name="T77" fmla="*/ 0 h 104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49"/>
                    <a:gd name="T119" fmla="*/ 1110 w 1110"/>
                    <a:gd name="T120" fmla="*/ 1049 h 104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49">
                      <a:moveTo>
                        <a:pt x="0" y="1049"/>
                      </a:moveTo>
                      <a:lnTo>
                        <a:pt x="39" y="1046"/>
                      </a:lnTo>
                      <a:lnTo>
                        <a:pt x="81" y="1042"/>
                      </a:lnTo>
                      <a:lnTo>
                        <a:pt x="126" y="1038"/>
                      </a:lnTo>
                      <a:lnTo>
                        <a:pt x="230" y="1023"/>
                      </a:lnTo>
                      <a:lnTo>
                        <a:pt x="259" y="1016"/>
                      </a:lnTo>
                      <a:lnTo>
                        <a:pt x="282" y="1008"/>
                      </a:lnTo>
                      <a:lnTo>
                        <a:pt x="301" y="1005"/>
                      </a:lnTo>
                      <a:lnTo>
                        <a:pt x="333" y="990"/>
                      </a:lnTo>
                      <a:lnTo>
                        <a:pt x="353" y="979"/>
                      </a:lnTo>
                      <a:lnTo>
                        <a:pt x="375" y="964"/>
                      </a:lnTo>
                      <a:lnTo>
                        <a:pt x="401" y="949"/>
                      </a:lnTo>
                      <a:lnTo>
                        <a:pt x="460" y="908"/>
                      </a:lnTo>
                      <a:lnTo>
                        <a:pt x="489" y="882"/>
                      </a:lnTo>
                      <a:lnTo>
                        <a:pt x="524" y="853"/>
                      </a:lnTo>
                      <a:lnTo>
                        <a:pt x="557" y="823"/>
                      </a:lnTo>
                      <a:lnTo>
                        <a:pt x="583" y="797"/>
                      </a:lnTo>
                      <a:lnTo>
                        <a:pt x="615" y="760"/>
                      </a:lnTo>
                      <a:lnTo>
                        <a:pt x="634" y="719"/>
                      </a:lnTo>
                      <a:lnTo>
                        <a:pt x="686" y="615"/>
                      </a:lnTo>
                      <a:lnTo>
                        <a:pt x="715" y="563"/>
                      </a:lnTo>
                      <a:lnTo>
                        <a:pt x="802" y="363"/>
                      </a:lnTo>
                      <a:lnTo>
                        <a:pt x="812" y="337"/>
                      </a:lnTo>
                      <a:lnTo>
                        <a:pt x="857" y="226"/>
                      </a:lnTo>
                      <a:lnTo>
                        <a:pt x="870" y="204"/>
                      </a:lnTo>
                      <a:lnTo>
                        <a:pt x="880" y="181"/>
                      </a:lnTo>
                      <a:lnTo>
                        <a:pt x="900" y="148"/>
                      </a:lnTo>
                      <a:lnTo>
                        <a:pt x="919" y="122"/>
                      </a:lnTo>
                      <a:lnTo>
                        <a:pt x="951" y="81"/>
                      </a:lnTo>
                      <a:lnTo>
                        <a:pt x="967" y="63"/>
                      </a:lnTo>
                      <a:lnTo>
                        <a:pt x="984" y="52"/>
                      </a:lnTo>
                      <a:lnTo>
                        <a:pt x="1013" y="33"/>
                      </a:lnTo>
                      <a:lnTo>
                        <a:pt x="1026" y="26"/>
                      </a:lnTo>
                      <a:lnTo>
                        <a:pt x="1042" y="18"/>
                      </a:lnTo>
                      <a:lnTo>
                        <a:pt x="1087" y="3"/>
                      </a:lnTo>
                      <a:lnTo>
                        <a:pt x="1094" y="0"/>
                      </a:lnTo>
                      <a:lnTo>
                        <a:pt x="1107" y="0"/>
                      </a:lnTo>
                      <a:lnTo>
                        <a:pt x="1110" y="3"/>
                      </a:lnTo>
                      <a:lnTo>
                        <a:pt x="1110" y="11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28" name="Freeform 114"/>
                <p:cNvSpPr>
                  <a:spLocks/>
                </p:cNvSpPr>
                <p:nvPr/>
              </p:nvSpPr>
              <p:spPr bwMode="auto">
                <a:xfrm>
                  <a:off x="3659" y="1328"/>
                  <a:ext cx="145" cy="208"/>
                </a:xfrm>
                <a:custGeom>
                  <a:avLst/>
                  <a:gdLst>
                    <a:gd name="T0" fmla="*/ 2 w 1109"/>
                    <a:gd name="T1" fmla="*/ 8 h 1046"/>
                    <a:gd name="T2" fmla="*/ 2 w 1109"/>
                    <a:gd name="T3" fmla="*/ 8 h 1046"/>
                    <a:gd name="T4" fmla="*/ 2 w 1109"/>
                    <a:gd name="T5" fmla="*/ 8 h 1046"/>
                    <a:gd name="T6" fmla="*/ 2 w 1109"/>
                    <a:gd name="T7" fmla="*/ 8 h 1046"/>
                    <a:gd name="T8" fmla="*/ 2 w 1109"/>
                    <a:gd name="T9" fmla="*/ 8 h 1046"/>
                    <a:gd name="T10" fmla="*/ 2 w 1109"/>
                    <a:gd name="T11" fmla="*/ 8 h 1046"/>
                    <a:gd name="T12" fmla="*/ 2 w 1109"/>
                    <a:gd name="T13" fmla="*/ 8 h 1046"/>
                    <a:gd name="T14" fmla="*/ 2 w 1109"/>
                    <a:gd name="T15" fmla="*/ 8 h 1046"/>
                    <a:gd name="T16" fmla="*/ 2 w 1109"/>
                    <a:gd name="T17" fmla="*/ 8 h 1046"/>
                    <a:gd name="T18" fmla="*/ 2 w 1109"/>
                    <a:gd name="T19" fmla="*/ 8 h 1046"/>
                    <a:gd name="T20" fmla="*/ 2 w 1109"/>
                    <a:gd name="T21" fmla="*/ 8 h 1046"/>
                    <a:gd name="T22" fmla="*/ 2 w 1109"/>
                    <a:gd name="T23" fmla="*/ 8 h 1046"/>
                    <a:gd name="T24" fmla="*/ 2 w 1109"/>
                    <a:gd name="T25" fmla="*/ 7 h 1046"/>
                    <a:gd name="T26" fmla="*/ 2 w 1109"/>
                    <a:gd name="T27" fmla="*/ 7 h 1046"/>
                    <a:gd name="T28" fmla="*/ 1 w 1109"/>
                    <a:gd name="T29" fmla="*/ 7 h 1046"/>
                    <a:gd name="T30" fmla="*/ 1 w 1109"/>
                    <a:gd name="T31" fmla="*/ 7 h 1046"/>
                    <a:gd name="T32" fmla="*/ 1 w 1109"/>
                    <a:gd name="T33" fmla="*/ 7 h 1046"/>
                    <a:gd name="T34" fmla="*/ 1 w 1109"/>
                    <a:gd name="T35" fmla="*/ 6 h 1046"/>
                    <a:gd name="T36" fmla="*/ 1 w 1109"/>
                    <a:gd name="T37" fmla="*/ 6 h 1046"/>
                    <a:gd name="T38" fmla="*/ 1 w 1109"/>
                    <a:gd name="T39" fmla="*/ 6 h 1046"/>
                    <a:gd name="T40" fmla="*/ 1 w 1109"/>
                    <a:gd name="T41" fmla="*/ 6 h 1046"/>
                    <a:gd name="T42" fmla="*/ 1 w 1109"/>
                    <a:gd name="T43" fmla="*/ 6 h 1046"/>
                    <a:gd name="T44" fmla="*/ 1 w 1109"/>
                    <a:gd name="T45" fmla="*/ 6 h 1046"/>
                    <a:gd name="T46" fmla="*/ 1 w 1109"/>
                    <a:gd name="T47" fmla="*/ 4 h 1046"/>
                    <a:gd name="T48" fmla="*/ 1 w 1109"/>
                    <a:gd name="T49" fmla="*/ 4 h 1046"/>
                    <a:gd name="T50" fmla="*/ 1 w 1109"/>
                    <a:gd name="T51" fmla="*/ 4 h 1046"/>
                    <a:gd name="T52" fmla="*/ 1 w 1109"/>
                    <a:gd name="T53" fmla="*/ 3 h 1046"/>
                    <a:gd name="T54" fmla="*/ 1 w 1109"/>
                    <a:gd name="T55" fmla="*/ 3 h 1046"/>
                    <a:gd name="T56" fmla="*/ 1 w 1109"/>
                    <a:gd name="T57" fmla="*/ 2 h 1046"/>
                    <a:gd name="T58" fmla="*/ 1 w 1109"/>
                    <a:gd name="T59" fmla="*/ 2 h 1046"/>
                    <a:gd name="T60" fmla="*/ 1 w 1109"/>
                    <a:gd name="T61" fmla="*/ 1 h 1046"/>
                    <a:gd name="T62" fmla="*/ 1 w 1109"/>
                    <a:gd name="T63" fmla="*/ 1 h 1046"/>
                    <a:gd name="T64" fmla="*/ 0 w 1109"/>
                    <a:gd name="T65" fmla="*/ 1 h 1046"/>
                    <a:gd name="T66" fmla="*/ 0 w 1109"/>
                    <a:gd name="T67" fmla="*/ 0 h 1046"/>
                    <a:gd name="T68" fmla="*/ 0 w 1109"/>
                    <a:gd name="T69" fmla="*/ 0 h 1046"/>
                    <a:gd name="T70" fmla="*/ 0 w 1109"/>
                    <a:gd name="T71" fmla="*/ 0 h 1046"/>
                    <a:gd name="T72" fmla="*/ 0 w 1109"/>
                    <a:gd name="T73" fmla="*/ 0 h 1046"/>
                    <a:gd name="T74" fmla="*/ 0 w 1109"/>
                    <a:gd name="T75" fmla="*/ 0 h 1046"/>
                    <a:gd name="T76" fmla="*/ 0 w 1109"/>
                    <a:gd name="T77" fmla="*/ 0 h 1046"/>
                    <a:gd name="T78" fmla="*/ 0 w 1109"/>
                    <a:gd name="T79" fmla="*/ 0 h 1046"/>
                    <a:gd name="T80" fmla="*/ 0 w 1109"/>
                    <a:gd name="T81" fmla="*/ 0 h 1046"/>
                    <a:gd name="T82" fmla="*/ 0 w 1109"/>
                    <a:gd name="T83" fmla="*/ 0 h 10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109"/>
                    <a:gd name="T127" fmla="*/ 0 h 1046"/>
                    <a:gd name="T128" fmla="*/ 1109 w 1109"/>
                    <a:gd name="T129" fmla="*/ 1046 h 10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109" h="1046">
                      <a:moveTo>
                        <a:pt x="1109" y="1046"/>
                      </a:moveTo>
                      <a:lnTo>
                        <a:pt x="1074" y="1042"/>
                      </a:lnTo>
                      <a:lnTo>
                        <a:pt x="1032" y="1039"/>
                      </a:lnTo>
                      <a:lnTo>
                        <a:pt x="983" y="1035"/>
                      </a:lnTo>
                      <a:lnTo>
                        <a:pt x="935" y="1027"/>
                      </a:lnTo>
                      <a:lnTo>
                        <a:pt x="880" y="1020"/>
                      </a:lnTo>
                      <a:lnTo>
                        <a:pt x="851" y="1013"/>
                      </a:lnTo>
                      <a:lnTo>
                        <a:pt x="828" y="1009"/>
                      </a:lnTo>
                      <a:lnTo>
                        <a:pt x="809" y="1001"/>
                      </a:lnTo>
                      <a:lnTo>
                        <a:pt x="776" y="987"/>
                      </a:lnTo>
                      <a:lnTo>
                        <a:pt x="757" y="975"/>
                      </a:lnTo>
                      <a:lnTo>
                        <a:pt x="734" y="964"/>
                      </a:lnTo>
                      <a:lnTo>
                        <a:pt x="708" y="946"/>
                      </a:lnTo>
                      <a:lnTo>
                        <a:pt x="679" y="927"/>
                      </a:lnTo>
                      <a:lnTo>
                        <a:pt x="653" y="905"/>
                      </a:lnTo>
                      <a:lnTo>
                        <a:pt x="621" y="879"/>
                      </a:lnTo>
                      <a:lnTo>
                        <a:pt x="585" y="849"/>
                      </a:lnTo>
                      <a:lnTo>
                        <a:pt x="553" y="820"/>
                      </a:lnTo>
                      <a:lnTo>
                        <a:pt x="527" y="794"/>
                      </a:lnTo>
                      <a:lnTo>
                        <a:pt x="511" y="771"/>
                      </a:lnTo>
                      <a:lnTo>
                        <a:pt x="498" y="757"/>
                      </a:lnTo>
                      <a:lnTo>
                        <a:pt x="488" y="738"/>
                      </a:lnTo>
                      <a:lnTo>
                        <a:pt x="475" y="716"/>
                      </a:lnTo>
                      <a:lnTo>
                        <a:pt x="398" y="560"/>
                      </a:lnTo>
                      <a:lnTo>
                        <a:pt x="369" y="504"/>
                      </a:lnTo>
                      <a:lnTo>
                        <a:pt x="346" y="449"/>
                      </a:lnTo>
                      <a:lnTo>
                        <a:pt x="307" y="360"/>
                      </a:lnTo>
                      <a:lnTo>
                        <a:pt x="298" y="334"/>
                      </a:lnTo>
                      <a:lnTo>
                        <a:pt x="252" y="223"/>
                      </a:lnTo>
                      <a:lnTo>
                        <a:pt x="239" y="200"/>
                      </a:lnTo>
                      <a:lnTo>
                        <a:pt x="230" y="178"/>
                      </a:lnTo>
                      <a:lnTo>
                        <a:pt x="210" y="145"/>
                      </a:lnTo>
                      <a:lnTo>
                        <a:pt x="194" y="119"/>
                      </a:lnTo>
                      <a:lnTo>
                        <a:pt x="142" y="59"/>
                      </a:lnTo>
                      <a:lnTo>
                        <a:pt x="126" y="48"/>
                      </a:lnTo>
                      <a:lnTo>
                        <a:pt x="97" y="30"/>
                      </a:lnTo>
                      <a:lnTo>
                        <a:pt x="68" y="19"/>
                      </a:lnTo>
                      <a:lnTo>
                        <a:pt x="45" y="7"/>
                      </a:lnTo>
                      <a:lnTo>
                        <a:pt x="23" y="4"/>
                      </a:lnTo>
                      <a:lnTo>
                        <a:pt x="10" y="0"/>
                      </a:lnTo>
                      <a:lnTo>
                        <a:pt x="3" y="0"/>
                      </a:lnTo>
                      <a:lnTo>
                        <a:pt x="0" y="7"/>
                      </a:lnTo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Futura Bk BT"/>
                  </a:endParaRPr>
                </a:p>
              </p:txBody>
            </p:sp>
            <p:sp>
              <p:nvSpPr>
                <p:cNvPr id="25629" name="Line 115"/>
                <p:cNvSpPr>
                  <a:spLocks noChangeShapeType="1"/>
                </p:cNvSpPr>
                <p:nvPr/>
              </p:nvSpPr>
              <p:spPr bwMode="auto">
                <a:xfrm>
                  <a:off x="3661" y="1298"/>
                  <a:ext cx="0" cy="2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sp>
          <p:nvSpPr>
            <p:cNvPr id="65" name="Text Box 116"/>
            <p:cNvSpPr txBox="1">
              <a:spLocks noChangeArrowheads="1"/>
            </p:cNvSpPr>
            <p:nvPr/>
          </p:nvSpPr>
          <p:spPr bwMode="auto">
            <a:xfrm>
              <a:off x="849150" y="1571612"/>
              <a:ext cx="3122845" cy="224632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GB" u="sng" dirty="0">
                  <a:latin typeface="Futura Bk BT"/>
                </a:rPr>
                <a:t>Metrological Traceability: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GB" sz="1600" dirty="0">
                  <a:latin typeface="Futura Bk BT"/>
                </a:rPr>
                <a:t>Property of a measurement result whereby the result can be related to a reference through a documented unbroken chain of calibrations, each contributing to the measurement uncertainty</a:t>
              </a:r>
              <a:br>
                <a:rPr lang="en-GB" sz="1600" dirty="0">
                  <a:latin typeface="Futura Bk BT"/>
                </a:rPr>
              </a:br>
              <a:r>
                <a:rPr lang="en-GB" sz="1600" dirty="0">
                  <a:latin typeface="Futura Bk BT"/>
                </a:rPr>
                <a:t>(VIM 2.41)</a:t>
              </a:r>
            </a:p>
          </p:txBody>
        </p:sp>
        <p:sp>
          <p:nvSpPr>
            <p:cNvPr id="25622" name="Text Box 117"/>
            <p:cNvSpPr txBox="1">
              <a:spLocks noChangeArrowheads="1"/>
            </p:cNvSpPr>
            <p:nvPr/>
          </p:nvSpPr>
          <p:spPr bwMode="auto">
            <a:xfrm>
              <a:off x="6698665" y="1674814"/>
              <a:ext cx="1727412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sz="1600">
                  <a:latin typeface="Futura Bk BT"/>
                </a:rPr>
                <a:t>Measurement Uncertainty</a:t>
              </a:r>
            </a:p>
          </p:txBody>
        </p:sp>
        <p:sp>
          <p:nvSpPr>
            <p:cNvPr id="67" name="Text Box 118"/>
            <p:cNvSpPr txBox="1">
              <a:spLocks noChangeArrowheads="1"/>
            </p:cNvSpPr>
            <p:nvPr/>
          </p:nvSpPr>
          <p:spPr bwMode="auto">
            <a:xfrm>
              <a:off x="849150" y="4206870"/>
              <a:ext cx="3122845" cy="83026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marL="342900">
                <a:spcBef>
                  <a:spcPct val="20000"/>
                </a:spcBef>
                <a:defRPr/>
              </a:pPr>
              <a:r>
                <a:rPr lang="en-GB" sz="1600" dirty="0">
                  <a:latin typeface="Futura Bk BT"/>
                </a:rPr>
                <a:t>Primary Standard:</a:t>
              </a:r>
              <a:r>
                <a:rPr lang="tr-TR" sz="1600" dirty="0"/>
                <a:t> </a:t>
              </a:r>
              <a:r>
                <a:rPr lang="en-GB" sz="1600" dirty="0">
                  <a:latin typeface="Futura Bk BT"/>
                </a:rPr>
                <a:t>direct realisation of a unit according to its definition</a:t>
              </a:r>
            </a:p>
          </p:txBody>
        </p:sp>
      </p:grpSp>
      <p:sp>
        <p:nvSpPr>
          <p:cNvPr id="66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2928" y="0"/>
            <a:ext cx="7776864" cy="706090"/>
          </a:xfrm>
        </p:spPr>
        <p:txBody>
          <a:bodyPr/>
          <a:lstStyle/>
          <a:p>
            <a:r>
              <a:rPr lang="tr-TR" b="0" dirty="0" smtClean="0"/>
              <a:t>Contents</a:t>
            </a:r>
            <a:endParaRPr lang="tr-TR" b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052736"/>
            <a:ext cx="8143880" cy="5073427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buClr>
                <a:srgbClr val="C00000"/>
              </a:buClr>
              <a:buSzPct val="120000"/>
            </a:pPr>
            <a:r>
              <a:rPr lang="en-US" sz="2400" dirty="0" smtClean="0"/>
              <a:t>Need for Quality Infrastructure</a:t>
            </a:r>
            <a:endParaRPr lang="tr-TR" sz="2400" dirty="0" smtClean="0"/>
          </a:p>
          <a:p>
            <a:pPr>
              <a:lnSpc>
                <a:spcPct val="200000"/>
              </a:lnSpc>
              <a:buClr>
                <a:srgbClr val="C00000"/>
              </a:buClr>
              <a:buSzPct val="120000"/>
            </a:pPr>
            <a:r>
              <a:rPr lang="en-US" sz="2400" dirty="0" smtClean="0"/>
              <a:t>Quality Infrastructure – Key Players</a:t>
            </a:r>
            <a:endParaRPr lang="tr-TR" sz="2400" dirty="0" smtClean="0"/>
          </a:p>
          <a:p>
            <a:pPr lvl="0">
              <a:lnSpc>
                <a:spcPct val="200000"/>
              </a:lnSpc>
              <a:buClr>
                <a:srgbClr val="C00000"/>
              </a:buClr>
              <a:buSzPct val="120000"/>
            </a:pPr>
            <a:r>
              <a:rPr lang="en-US" sz="2400" dirty="0" smtClean="0"/>
              <a:t>Tasks and Responsibilities of NMIs</a:t>
            </a:r>
            <a:endParaRPr lang="tr-TR" sz="2400" dirty="0" smtClean="0"/>
          </a:p>
          <a:p>
            <a:pPr>
              <a:lnSpc>
                <a:spcPct val="200000"/>
              </a:lnSpc>
              <a:buClr>
                <a:srgbClr val="C00000"/>
              </a:buClr>
              <a:buSzPct val="120000"/>
            </a:pPr>
            <a:r>
              <a:rPr lang="en-US" sz="2400" dirty="0" smtClean="0"/>
              <a:t>International Recognition</a:t>
            </a:r>
          </a:p>
          <a:p>
            <a:pPr lvl="0">
              <a:lnSpc>
                <a:spcPct val="114000"/>
              </a:lnSpc>
              <a:buClr>
                <a:srgbClr val="C00000"/>
              </a:buClr>
              <a:buSzPct val="120000"/>
              <a:buNone/>
            </a:pPr>
            <a:endParaRPr lang="en-US" sz="2400" dirty="0" smtClean="0"/>
          </a:p>
          <a:p>
            <a:pPr>
              <a:lnSpc>
                <a:spcPct val="114000"/>
              </a:lnSpc>
              <a:buClr>
                <a:srgbClr val="C00000"/>
              </a:buClr>
              <a:buSzPct val="120000"/>
            </a:pPr>
            <a:endParaRPr lang="en-US" sz="2400" dirty="0" smtClean="0"/>
          </a:p>
          <a:p>
            <a:pPr lvl="0">
              <a:lnSpc>
                <a:spcPct val="114000"/>
              </a:lnSpc>
              <a:buClr>
                <a:srgbClr val="C00000"/>
              </a:buClr>
              <a:buSzPct val="120000"/>
            </a:pPr>
            <a:endParaRPr lang="en-US" sz="2400" dirty="0" smtClean="0"/>
          </a:p>
          <a:p>
            <a:pPr>
              <a:lnSpc>
                <a:spcPct val="114000"/>
              </a:lnSpc>
              <a:buClr>
                <a:srgbClr val="C00000"/>
              </a:buClr>
              <a:buSzPct val="120000"/>
            </a:pPr>
            <a:endParaRPr lang="en-US" sz="2400" dirty="0" smtClean="0"/>
          </a:p>
          <a:p>
            <a:pPr>
              <a:lnSpc>
                <a:spcPct val="114000"/>
              </a:lnSpc>
              <a:buClr>
                <a:srgbClr val="C00000"/>
              </a:buClr>
              <a:buSzPct val="120000"/>
            </a:pPr>
            <a:endParaRPr lang="en-US" sz="2400" dirty="0" smtClean="0"/>
          </a:p>
          <a:p>
            <a:pPr>
              <a:lnSpc>
                <a:spcPct val="114000"/>
              </a:lnSpc>
              <a:buClr>
                <a:srgbClr val="C00000"/>
              </a:buClr>
              <a:buSzPct val="120000"/>
              <a:buNone/>
            </a:pPr>
            <a:endParaRPr lang="en-US" sz="2400" dirty="0" smtClean="0"/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71472" y="1285860"/>
          <a:ext cx="7883525" cy="5187950"/>
        </p:xfrm>
        <a:graphic>
          <a:graphicData uri="http://schemas.openxmlformats.org/presentationml/2006/ole">
            <p:oleObj spid="_x0000_s65538" name="VISIO" r:id="rId3" imgW="6941520" imgH="4561920" progId="">
              <p:embed/>
            </p:oleObj>
          </a:graphicData>
        </a:graphic>
      </p:graphicFrame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071563" y="4500563"/>
            <a:ext cx="1428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 b="1"/>
              <a:t>U=5</a:t>
            </a:r>
            <a:r>
              <a:rPr lang="tr-TR" sz="800" b="1"/>
              <a:t>•</a:t>
            </a:r>
            <a:r>
              <a:rPr lang="tr-TR" sz="1400" b="1"/>
              <a:t>10</a:t>
            </a:r>
            <a:r>
              <a:rPr lang="tr-TR" sz="1400" b="1" baseline="30000"/>
              <a:t>-11</a:t>
            </a:r>
            <a:r>
              <a:rPr lang="tr-TR" sz="1400" b="1"/>
              <a:t> x L</a:t>
            </a:r>
          </a:p>
          <a:p>
            <a:endParaRPr lang="tr-TR" sz="1400" b="1"/>
          </a:p>
          <a:p>
            <a:r>
              <a:rPr lang="tr-TR" sz="1400" b="1"/>
              <a:t>U= 0.005 nm </a:t>
            </a:r>
          </a:p>
          <a:p>
            <a:r>
              <a:rPr lang="tr-TR" sz="1400" b="1"/>
              <a:t>for L=100 mm</a:t>
            </a:r>
            <a:endParaRPr lang="en-GB" sz="1400" b="1"/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2771775" y="5734050"/>
            <a:ext cx="172878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400" b="1"/>
              <a:t>U= 30 nm </a:t>
            </a:r>
          </a:p>
          <a:p>
            <a:pPr algn="ctr"/>
            <a:r>
              <a:rPr lang="tr-TR" sz="1400" b="1"/>
              <a:t>for L=100 mm</a:t>
            </a:r>
            <a:endParaRPr lang="en-GB" sz="1400" b="1"/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4932363" y="5734050"/>
            <a:ext cx="13684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 b="1"/>
              <a:t>U= 100 nm </a:t>
            </a:r>
          </a:p>
          <a:p>
            <a:r>
              <a:rPr lang="tr-TR" sz="1400" b="1"/>
              <a:t>for L=100 mm</a:t>
            </a:r>
            <a:endParaRPr lang="en-GB" sz="1400" b="1"/>
          </a:p>
        </p:txBody>
      </p:sp>
      <p:sp>
        <p:nvSpPr>
          <p:cNvPr id="2055" name="TextBox 5"/>
          <p:cNvSpPr txBox="1">
            <a:spLocks noChangeArrowheads="1"/>
          </p:cNvSpPr>
          <p:nvPr/>
        </p:nvSpPr>
        <p:spPr bwMode="auto">
          <a:xfrm>
            <a:off x="7578166" y="2133600"/>
            <a:ext cx="1079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 dirty="0"/>
              <a:t>U= 1000 nm </a:t>
            </a:r>
          </a:p>
        </p:txBody>
      </p:sp>
      <p:sp>
        <p:nvSpPr>
          <p:cNvPr id="2056" name="TextBox 5"/>
          <p:cNvSpPr txBox="1">
            <a:spLocks noChangeArrowheads="1"/>
          </p:cNvSpPr>
          <p:nvPr/>
        </p:nvSpPr>
        <p:spPr bwMode="auto">
          <a:xfrm>
            <a:off x="7330564" y="3865345"/>
            <a:ext cx="13319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 dirty="0"/>
              <a:t>U= 50 000 nm </a:t>
            </a:r>
          </a:p>
        </p:txBody>
      </p:sp>
      <p:sp>
        <p:nvSpPr>
          <p:cNvPr id="2057" name="TextBox 5"/>
          <p:cNvSpPr txBox="1">
            <a:spLocks noChangeArrowheads="1"/>
          </p:cNvSpPr>
          <p:nvPr/>
        </p:nvSpPr>
        <p:spPr bwMode="auto">
          <a:xfrm>
            <a:off x="7380288" y="6453188"/>
            <a:ext cx="13319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/>
              <a:t>U= 50 000 nm </a:t>
            </a:r>
          </a:p>
        </p:txBody>
      </p:sp>
      <p:sp>
        <p:nvSpPr>
          <p:cNvPr id="2058" name="11 Başlık"/>
          <p:cNvSpPr>
            <a:spLocks noGrp="1"/>
          </p:cNvSpPr>
          <p:nvPr>
            <p:ph type="title"/>
          </p:nvPr>
        </p:nvSpPr>
        <p:spPr>
          <a:xfrm>
            <a:off x="15875" y="0"/>
            <a:ext cx="7777163" cy="706438"/>
          </a:xfrm>
        </p:spPr>
        <p:txBody>
          <a:bodyPr/>
          <a:lstStyle/>
          <a:p>
            <a:r>
              <a:rPr lang="en-US" b="0" dirty="0" smtClean="0">
                <a:latin typeface="Futura Bk BT"/>
              </a:rPr>
              <a:t>Example of Traceability </a:t>
            </a:r>
          </a:p>
        </p:txBody>
      </p:sp>
      <p:sp>
        <p:nvSpPr>
          <p:cNvPr id="2059" name="12 Metin kutusu"/>
          <p:cNvSpPr txBox="1">
            <a:spLocks noChangeArrowheads="1"/>
          </p:cNvSpPr>
          <p:nvPr/>
        </p:nvSpPr>
        <p:spPr bwMode="auto">
          <a:xfrm>
            <a:off x="214282" y="857232"/>
            <a:ext cx="3714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Dimensional measurements</a:t>
            </a:r>
          </a:p>
        </p:txBody>
      </p:sp>
      <p:sp>
        <p:nvSpPr>
          <p:cNvPr id="12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>
            <a:spLocks noGrp="1" noChangeArrowheads="1"/>
          </p:cNvSpPr>
          <p:nvPr>
            <p:ph type="title"/>
          </p:nvPr>
        </p:nvSpPr>
        <p:spPr>
          <a:xfrm>
            <a:off x="71438" y="47625"/>
            <a:ext cx="7931150" cy="646331"/>
          </a:xfrm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0" dirty="0" smtClean="0">
                <a:latin typeface="Futura Bk BT"/>
              </a:rPr>
              <a:t>International Recognition</a:t>
            </a:r>
          </a:p>
        </p:txBody>
      </p:sp>
      <p:grpSp>
        <p:nvGrpSpPr>
          <p:cNvPr id="2" name="30 Grup"/>
          <p:cNvGrpSpPr>
            <a:grpSpLocks/>
          </p:cNvGrpSpPr>
          <p:nvPr/>
        </p:nvGrpSpPr>
        <p:grpSpPr bwMode="auto">
          <a:xfrm>
            <a:off x="714348" y="1428736"/>
            <a:ext cx="8143875" cy="4376823"/>
            <a:chOff x="1025404" y="1407690"/>
            <a:chExt cx="7773363" cy="3922003"/>
          </a:xfrm>
        </p:grpSpPr>
        <p:sp>
          <p:nvSpPr>
            <p:cNvPr id="26629" name="5 Metin kutusu"/>
            <p:cNvSpPr txBox="1">
              <a:spLocks noChangeArrowheads="1"/>
            </p:cNvSpPr>
            <p:nvPr/>
          </p:nvSpPr>
          <p:spPr bwMode="auto">
            <a:xfrm>
              <a:off x="1025404" y="1407690"/>
              <a:ext cx="1475508" cy="303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600" b="1" dirty="0"/>
                <a:t>Country A</a:t>
              </a:r>
            </a:p>
          </p:txBody>
        </p:sp>
        <p:grpSp>
          <p:nvGrpSpPr>
            <p:cNvPr id="3" name="17 Grup"/>
            <p:cNvGrpSpPr>
              <a:grpSpLocks/>
            </p:cNvGrpSpPr>
            <p:nvPr/>
          </p:nvGrpSpPr>
          <p:grpSpPr bwMode="auto">
            <a:xfrm>
              <a:off x="1025404" y="2157366"/>
              <a:ext cx="1428905" cy="2725397"/>
              <a:chOff x="1000100" y="1928469"/>
              <a:chExt cx="1428905" cy="2725397"/>
            </a:xfrm>
          </p:grpSpPr>
          <p:sp>
            <p:nvSpPr>
              <p:cNvPr id="25" name="4 Metin kutusu"/>
              <p:cNvSpPr txBox="1"/>
              <p:nvPr/>
            </p:nvSpPr>
            <p:spPr>
              <a:xfrm>
                <a:off x="1000100" y="1928469"/>
                <a:ext cx="1428905" cy="27579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 algn="ctr">
                  <a:buFont typeface="Wingdings" pitchFamily="2" charset="2"/>
                  <a:buNone/>
                  <a:defRPr/>
                </a:pPr>
                <a:r>
                  <a:rPr lang="tr-TR" sz="1400" b="1" dirty="0"/>
                  <a:t>NMI</a:t>
                </a:r>
              </a:p>
            </p:txBody>
          </p:sp>
          <p:sp>
            <p:nvSpPr>
              <p:cNvPr id="26" name="25 Metin kutusu"/>
              <p:cNvSpPr txBox="1"/>
              <p:nvPr/>
            </p:nvSpPr>
            <p:spPr>
              <a:xfrm>
                <a:off x="1000100" y="2857383"/>
                <a:ext cx="1428905" cy="66190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 algn="ctr">
                  <a:buFont typeface="Wingdings" pitchFamily="2" charset="2"/>
                  <a:buNone/>
                  <a:defRPr/>
                </a:pPr>
                <a:r>
                  <a:rPr lang="tr-TR" sz="1400" b="1" dirty="0"/>
                  <a:t>Calibration and Testing Laboratories</a:t>
                </a:r>
              </a:p>
            </p:txBody>
          </p:sp>
          <p:cxnSp>
            <p:nvCxnSpPr>
              <p:cNvPr id="27" name="26 Düz Ok Bağlayıcısı"/>
              <p:cNvCxnSpPr>
                <a:endCxn id="26" idx="0"/>
              </p:cNvCxnSpPr>
              <p:nvPr/>
            </p:nvCxnSpPr>
            <p:spPr>
              <a:xfrm rot="5400000">
                <a:off x="1404820" y="2546892"/>
                <a:ext cx="620225" cy="758"/>
              </a:xfrm>
              <a:prstGeom prst="straightConnector1">
                <a:avLst/>
              </a:prstGeom>
              <a:ln w="2222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27 Metin kutusu"/>
              <p:cNvSpPr txBox="1"/>
              <p:nvPr/>
            </p:nvSpPr>
            <p:spPr>
              <a:xfrm>
                <a:off x="1000100" y="4378072"/>
                <a:ext cx="1428905" cy="27579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>
                <a:spAutoFit/>
              </a:bodyPr>
              <a:lstStyle/>
              <a:p>
                <a:pPr algn="ctr">
                  <a:buFont typeface="Wingdings" pitchFamily="2" charset="2"/>
                  <a:buNone/>
                  <a:defRPr/>
                </a:pPr>
                <a:r>
                  <a:rPr lang="tr-TR" sz="1400" b="1" dirty="0"/>
                  <a:t>Products</a:t>
                </a:r>
              </a:p>
            </p:txBody>
          </p:sp>
          <p:cxnSp>
            <p:nvCxnSpPr>
              <p:cNvPr id="29" name="28 Düz Ok Bağlayıcısı"/>
              <p:cNvCxnSpPr>
                <a:stCxn id="26" idx="2"/>
                <a:endCxn id="28" idx="0"/>
              </p:cNvCxnSpPr>
              <p:nvPr/>
            </p:nvCxnSpPr>
            <p:spPr>
              <a:xfrm rot="5400000">
                <a:off x="1285162" y="3948633"/>
                <a:ext cx="858783" cy="1516"/>
              </a:xfrm>
              <a:prstGeom prst="straightConnector1">
                <a:avLst/>
              </a:prstGeom>
              <a:ln w="2222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7 Düz Ok Bağlayıcısı"/>
            <p:cNvCxnSpPr/>
            <p:nvPr/>
          </p:nvCxnSpPr>
          <p:spPr>
            <a:xfrm>
              <a:off x="3036175" y="2288239"/>
              <a:ext cx="3857891" cy="2845"/>
            </a:xfrm>
            <a:prstGeom prst="straightConnector1">
              <a:avLst/>
            </a:prstGeom>
            <a:ln w="34925">
              <a:solidFill>
                <a:schemeClr val="accent2">
                  <a:lumMod val="75000"/>
                </a:schemeClr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Düz Ok Bağlayıcısı"/>
            <p:cNvCxnSpPr/>
            <p:nvPr/>
          </p:nvCxnSpPr>
          <p:spPr>
            <a:xfrm>
              <a:off x="4192330" y="3276900"/>
              <a:ext cx="1427389" cy="1423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stealth" w="lg" len="lg"/>
              <a:tailEnd type="stealth" w="lg" len="lg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18 Grup"/>
            <p:cNvGrpSpPr>
              <a:grpSpLocks/>
            </p:cNvGrpSpPr>
            <p:nvPr/>
          </p:nvGrpSpPr>
          <p:grpSpPr bwMode="auto">
            <a:xfrm>
              <a:off x="7327264" y="2181637"/>
              <a:ext cx="1428760" cy="2724226"/>
              <a:chOff x="1000100" y="1928802"/>
              <a:chExt cx="1428760" cy="2724226"/>
            </a:xfrm>
          </p:grpSpPr>
          <p:sp>
            <p:nvSpPr>
              <p:cNvPr id="26643" name="19 Metin kutusu"/>
              <p:cNvSpPr txBox="1">
                <a:spLocks noChangeArrowheads="1"/>
              </p:cNvSpPr>
              <p:nvPr/>
            </p:nvSpPr>
            <p:spPr bwMode="auto">
              <a:xfrm>
                <a:off x="1000100" y="1928802"/>
                <a:ext cx="1428760" cy="275794"/>
              </a:xfrm>
              <a:prstGeom prst="rect">
                <a:avLst/>
              </a:prstGeom>
              <a:solidFill>
                <a:srgbClr val="92D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buFont typeface="Wingdings" pitchFamily="2" charset="2"/>
                  <a:buNone/>
                </a:pPr>
                <a:r>
                  <a:rPr lang="tr-TR" sz="1400" b="1"/>
                  <a:t>NMI</a:t>
                </a:r>
              </a:p>
            </p:txBody>
          </p:sp>
          <p:sp>
            <p:nvSpPr>
              <p:cNvPr id="26644" name="20 Metin kutusu"/>
              <p:cNvSpPr txBox="1">
                <a:spLocks noChangeArrowheads="1"/>
              </p:cNvSpPr>
              <p:nvPr/>
            </p:nvSpPr>
            <p:spPr bwMode="auto">
              <a:xfrm>
                <a:off x="1000100" y="2857496"/>
                <a:ext cx="1428760" cy="661905"/>
              </a:xfrm>
              <a:prstGeom prst="rect">
                <a:avLst/>
              </a:prstGeom>
              <a:solidFill>
                <a:srgbClr val="92D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buFont typeface="Wingdings" pitchFamily="2" charset="2"/>
                  <a:buNone/>
                </a:pPr>
                <a:r>
                  <a:rPr lang="tr-TR" sz="1400" b="1"/>
                  <a:t>Calibration and  Testing Laboratories</a:t>
                </a:r>
              </a:p>
            </p:txBody>
          </p:sp>
          <p:cxnSp>
            <p:nvCxnSpPr>
              <p:cNvPr id="22" name="21 Düz Ok Bağlayıcısı"/>
              <p:cNvCxnSpPr>
                <a:stCxn id="26643" idx="2"/>
                <a:endCxn id="26644" idx="0"/>
              </p:cNvCxnSpPr>
              <p:nvPr/>
            </p:nvCxnSpPr>
            <p:spPr>
              <a:xfrm rot="5400000">
                <a:off x="1388031" y="2531000"/>
                <a:ext cx="652900" cy="1516"/>
              </a:xfrm>
              <a:prstGeom prst="straightConnector1">
                <a:avLst/>
              </a:prstGeom>
              <a:ln w="2222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46" name="22 Metin kutusu"/>
              <p:cNvSpPr txBox="1">
                <a:spLocks noChangeArrowheads="1"/>
              </p:cNvSpPr>
              <p:nvPr/>
            </p:nvSpPr>
            <p:spPr bwMode="auto">
              <a:xfrm>
                <a:off x="1000100" y="4377234"/>
                <a:ext cx="1428760" cy="275794"/>
              </a:xfrm>
              <a:prstGeom prst="rect">
                <a:avLst/>
              </a:prstGeom>
              <a:solidFill>
                <a:srgbClr val="92D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buFont typeface="Wingdings" pitchFamily="2" charset="2"/>
                  <a:buNone/>
                </a:pPr>
                <a:r>
                  <a:rPr lang="tr-TR" sz="1400" b="1"/>
                  <a:t>Products</a:t>
                </a:r>
              </a:p>
            </p:txBody>
          </p:sp>
          <p:cxnSp>
            <p:nvCxnSpPr>
              <p:cNvPr id="24" name="23 Düz Ok Bağlayıcısı"/>
              <p:cNvCxnSpPr>
                <a:stCxn id="26644" idx="2"/>
                <a:endCxn id="26646" idx="0"/>
              </p:cNvCxnSpPr>
              <p:nvPr/>
            </p:nvCxnSpPr>
            <p:spPr>
              <a:xfrm rot="5400000">
                <a:off x="1285564" y="3948271"/>
                <a:ext cx="857832" cy="1516"/>
              </a:xfrm>
              <a:prstGeom prst="straightConnector1">
                <a:avLst/>
              </a:prstGeom>
              <a:ln w="2222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10 Metin kutusu"/>
            <p:cNvSpPr txBox="1"/>
            <p:nvPr/>
          </p:nvSpPr>
          <p:spPr>
            <a:xfrm>
              <a:off x="2667963" y="2962520"/>
              <a:ext cx="1428905" cy="4688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tr-TR" sz="1400" b="1" dirty="0"/>
                <a:t>Accreditation Body</a:t>
              </a:r>
            </a:p>
          </p:txBody>
        </p:sp>
        <p:sp>
          <p:nvSpPr>
            <p:cNvPr id="26635" name="11 Metin kutusu"/>
            <p:cNvSpPr txBox="1">
              <a:spLocks noChangeArrowheads="1"/>
            </p:cNvSpPr>
            <p:nvPr/>
          </p:nvSpPr>
          <p:spPr bwMode="auto">
            <a:xfrm>
              <a:off x="7298569" y="1431632"/>
              <a:ext cx="1500198" cy="303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600" b="1"/>
                <a:t>Country Z</a:t>
              </a:r>
            </a:p>
          </p:txBody>
        </p:sp>
        <p:cxnSp>
          <p:nvCxnSpPr>
            <p:cNvPr id="13" name="12 Düz Ok Bağlayıcısı"/>
            <p:cNvCxnSpPr/>
            <p:nvPr/>
          </p:nvCxnSpPr>
          <p:spPr>
            <a:xfrm>
              <a:off x="2893739" y="4789054"/>
              <a:ext cx="4073060" cy="1422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stealth" w="lg" len="lg"/>
              <a:tailEnd type="stealth" w="lg" len="lg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6637" name="13 Metin kutusu"/>
            <p:cNvSpPr txBox="1">
              <a:spLocks noChangeArrowheads="1"/>
            </p:cNvSpPr>
            <p:nvPr/>
          </p:nvSpPr>
          <p:spPr bwMode="auto">
            <a:xfrm>
              <a:off x="5701813" y="2976542"/>
              <a:ext cx="1428760" cy="468849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400" b="1"/>
                <a:t>Accreditation Body</a:t>
              </a:r>
            </a:p>
          </p:txBody>
        </p:sp>
        <p:sp>
          <p:nvSpPr>
            <p:cNvPr id="26638" name="14 Metin kutusu"/>
            <p:cNvSpPr txBox="1">
              <a:spLocks noChangeArrowheads="1"/>
            </p:cNvSpPr>
            <p:nvPr/>
          </p:nvSpPr>
          <p:spPr bwMode="auto">
            <a:xfrm>
              <a:off x="3571730" y="1801073"/>
              <a:ext cx="2428892" cy="275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400" b="1"/>
                <a:t>CIPM MRA</a:t>
              </a:r>
            </a:p>
          </p:txBody>
        </p:sp>
        <p:sp>
          <p:nvSpPr>
            <p:cNvPr id="26639" name="15 Metin kutusu"/>
            <p:cNvSpPr txBox="1">
              <a:spLocks noChangeArrowheads="1"/>
            </p:cNvSpPr>
            <p:nvPr/>
          </p:nvSpPr>
          <p:spPr bwMode="auto">
            <a:xfrm>
              <a:off x="3928168" y="2288889"/>
              <a:ext cx="2286016" cy="468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400" b="1"/>
                <a:t>Equivalence of National Measurement Standards</a:t>
              </a:r>
            </a:p>
          </p:txBody>
        </p:sp>
        <p:sp>
          <p:nvSpPr>
            <p:cNvPr id="26640" name="16 Metin kutusu"/>
            <p:cNvSpPr txBox="1">
              <a:spLocks noChangeArrowheads="1"/>
            </p:cNvSpPr>
            <p:nvPr/>
          </p:nvSpPr>
          <p:spPr bwMode="auto">
            <a:xfrm>
              <a:off x="4382050" y="2860580"/>
              <a:ext cx="1143008" cy="275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tr-TR" sz="1400" b="1"/>
                <a:t>ILAC MRA</a:t>
              </a:r>
            </a:p>
          </p:txBody>
        </p:sp>
        <p:sp>
          <p:nvSpPr>
            <p:cNvPr id="26641" name="17 Metin kutusu"/>
            <p:cNvSpPr txBox="1">
              <a:spLocks noChangeArrowheads="1"/>
            </p:cNvSpPr>
            <p:nvPr/>
          </p:nvSpPr>
          <p:spPr bwMode="auto">
            <a:xfrm>
              <a:off x="4162025" y="3348395"/>
              <a:ext cx="1553597" cy="468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400" b="1"/>
                <a:t>Equivalence of Accreditation</a:t>
              </a:r>
            </a:p>
          </p:txBody>
        </p:sp>
        <p:sp>
          <p:nvSpPr>
            <p:cNvPr id="26642" name="18 Metin kutusu"/>
            <p:cNvSpPr txBox="1">
              <a:spLocks noChangeArrowheads="1"/>
            </p:cNvSpPr>
            <p:nvPr/>
          </p:nvSpPr>
          <p:spPr bwMode="auto">
            <a:xfrm>
              <a:off x="3572482" y="4860844"/>
              <a:ext cx="3071834" cy="468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tr-TR" sz="1400" b="1"/>
                <a:t>Equivalence of measurements </a:t>
              </a:r>
            </a:p>
            <a:p>
              <a:pPr algn="ctr">
                <a:buFont typeface="Wingdings" pitchFamily="2" charset="2"/>
                <a:buNone/>
              </a:pPr>
              <a:r>
                <a:rPr lang="tr-TR" sz="1400" b="1"/>
                <a:t>and  testing</a:t>
              </a:r>
            </a:p>
          </p:txBody>
        </p:sp>
      </p:grpSp>
      <p:sp>
        <p:nvSpPr>
          <p:cNvPr id="26628" name="31 Metin kutusu"/>
          <p:cNvSpPr txBox="1">
            <a:spLocks noChangeArrowheads="1"/>
          </p:cNvSpPr>
          <p:nvPr/>
        </p:nvSpPr>
        <p:spPr bwMode="auto">
          <a:xfrm>
            <a:off x="1849438" y="6138863"/>
            <a:ext cx="6429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tr-TR" sz="2400" b="1" noProof="1">
                <a:solidFill>
                  <a:srgbClr val="FF0000"/>
                </a:solidFill>
              </a:rPr>
              <a:t>Once Tested – Accepted Everywhere </a:t>
            </a:r>
          </a:p>
        </p:txBody>
      </p:sp>
      <p:sp>
        <p:nvSpPr>
          <p:cNvPr id="30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Reconnaissence"/>
          <p:cNvPicPr>
            <a:picLocks noChangeAspect="1" noChangeArrowheads="1"/>
          </p:cNvPicPr>
          <p:nvPr/>
        </p:nvPicPr>
        <p:blipFill>
          <a:blip r:embed="rId3"/>
          <a:srcRect b="2898"/>
          <a:stretch>
            <a:fillRect/>
          </a:stretch>
        </p:blipFill>
        <p:spPr bwMode="auto">
          <a:xfrm>
            <a:off x="915988" y="1500188"/>
            <a:ext cx="3313112" cy="4665662"/>
          </a:xfrm>
          <a:prstGeom prst="rect">
            <a:avLst/>
          </a:prstGeom>
          <a:solidFill>
            <a:srgbClr val="FFFF66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505325" y="2744788"/>
            <a:ext cx="4052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0">
            <a:spAutoFit/>
          </a:bodyPr>
          <a:lstStyle/>
          <a:p>
            <a:pPr marL="342900" indent="-342900">
              <a:spcBef>
                <a:spcPct val="30000"/>
              </a:spcBef>
            </a:pPr>
            <a:r>
              <a:rPr lang="en-GB" dirty="0">
                <a:solidFill>
                  <a:srgbClr val="000099"/>
                </a:solidFill>
                <a:latin typeface="Futura Bk BT"/>
              </a:rPr>
              <a:t>Mutual Recognition Arrangement: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572000" y="3141663"/>
            <a:ext cx="39878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70000"/>
              </a:spcBef>
              <a:buFontTx/>
              <a:buChar char="•"/>
            </a:pPr>
            <a:r>
              <a:rPr lang="en-GB" dirty="0">
                <a:latin typeface="Futura Bk BT"/>
              </a:rPr>
              <a:t>Establishes the degree of </a:t>
            </a:r>
            <a:r>
              <a:rPr lang="en-GB" dirty="0">
                <a:solidFill>
                  <a:srgbClr val="FF0000"/>
                </a:solidFill>
                <a:latin typeface="Futura Bk BT"/>
              </a:rPr>
              <a:t>equivalence of national measurement standards</a:t>
            </a:r>
          </a:p>
          <a:p>
            <a:pPr marL="342900" indent="-342900">
              <a:spcBef>
                <a:spcPct val="70000"/>
              </a:spcBef>
              <a:buFontTx/>
              <a:buChar char="•"/>
            </a:pPr>
            <a:r>
              <a:rPr lang="en-GB" dirty="0">
                <a:latin typeface="Futura Bk BT"/>
              </a:rPr>
              <a:t>Provides for </a:t>
            </a:r>
            <a:r>
              <a:rPr lang="en-GB" dirty="0">
                <a:solidFill>
                  <a:srgbClr val="FF0000"/>
                </a:solidFill>
                <a:latin typeface="Futura Bk BT"/>
              </a:rPr>
              <a:t>mutual recognition of calibration and measurement certificates</a:t>
            </a:r>
            <a:r>
              <a:rPr lang="en-GB" dirty="0">
                <a:latin typeface="Futura Bk BT"/>
              </a:rPr>
              <a:t> issued by NMIs</a:t>
            </a:r>
          </a:p>
          <a:p>
            <a:pPr marL="342900" indent="-342900">
              <a:spcBef>
                <a:spcPct val="70000"/>
              </a:spcBef>
              <a:buFontTx/>
              <a:buChar char="•"/>
            </a:pPr>
            <a:r>
              <a:rPr lang="en-GB" dirty="0">
                <a:latin typeface="Futura Bk BT"/>
              </a:rPr>
              <a:t>Provides governments and other parties with a sound technical foundation for wider arrangements </a:t>
            </a:r>
          </a:p>
        </p:txBody>
      </p:sp>
      <p:pic>
        <p:nvPicPr>
          <p:cNvPr id="27653" name="Picture 5" descr="cipm_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974725"/>
            <a:ext cx="3190875" cy="17748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>
          <a:xfrm>
            <a:off x="47625" y="34925"/>
            <a:ext cx="82296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3600" kern="0" dirty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THE CIPM MRA</a:t>
            </a:r>
            <a:endParaRPr lang="en-US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143125"/>
            <a:ext cx="8285162" cy="4370388"/>
          </a:xfrm>
        </p:spPr>
        <p:txBody>
          <a:bodyPr lIns="228600" rIns="228600">
            <a:spAutoFit/>
          </a:bodyPr>
          <a:lstStyle/>
          <a:p>
            <a:pPr marL="0" indent="0">
              <a:lnSpc>
                <a:spcPct val="110000"/>
              </a:lnSpc>
              <a:spcBef>
                <a:spcPct val="100000"/>
              </a:spcBef>
              <a:buFontTx/>
              <a:buNone/>
            </a:pPr>
            <a:r>
              <a:rPr lang="en-US" sz="2000" b="1" dirty="0" smtClean="0">
                <a:latin typeface="Futura Bk BT"/>
                <a:cs typeface="Arial" pitchFamily="34" charset="0"/>
              </a:rPr>
              <a:t>NMIs and DIs participating in the CIPM MRA </a:t>
            </a:r>
            <a:r>
              <a:rPr lang="en-US" sz="2000" b="1" u="sng" dirty="0" smtClean="0">
                <a:solidFill>
                  <a:srgbClr val="6633CC"/>
                </a:solidFill>
                <a:latin typeface="Futura Bk BT"/>
                <a:cs typeface="Arial" pitchFamily="34" charset="0"/>
              </a:rPr>
              <a:t>meeting this criteria</a:t>
            </a:r>
            <a:r>
              <a:rPr lang="en-US" sz="2000" b="1" dirty="0" smtClean="0">
                <a:solidFill>
                  <a:srgbClr val="6633CC"/>
                </a:solidFill>
                <a:latin typeface="Futura Bk BT"/>
                <a:cs typeface="Arial" pitchFamily="34" charset="0"/>
              </a:rPr>
              <a:t>:</a:t>
            </a:r>
          </a:p>
          <a:p>
            <a:pPr marL="685800" lvl="1" indent="-349250">
              <a:lnSpc>
                <a:spcPct val="110000"/>
              </a:lnSpc>
              <a:spcBef>
                <a:spcPct val="10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US" sz="2000" dirty="0" smtClean="0">
                <a:latin typeface="Futura Bk BT"/>
                <a:cs typeface="Arial" pitchFamily="34" charset="0"/>
              </a:rPr>
              <a:t>take part in</a:t>
            </a:r>
            <a:r>
              <a:rPr lang="en-US" sz="2000" b="1" dirty="0" smtClean="0">
                <a:solidFill>
                  <a:srgbClr val="6633CC"/>
                </a:solidFill>
                <a:latin typeface="Futura Bk BT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CC0000"/>
                </a:solidFill>
                <a:latin typeface="Futura Bk BT"/>
                <a:cs typeface="Arial" pitchFamily="34" charset="0"/>
              </a:rPr>
              <a:t>key comparisons</a:t>
            </a:r>
            <a:r>
              <a:rPr lang="en-US" sz="2000" dirty="0" smtClean="0">
                <a:latin typeface="Futura Bk BT"/>
                <a:cs typeface="Arial" pitchFamily="34" charset="0"/>
              </a:rPr>
              <a:t> that validate their technical proficiency</a:t>
            </a:r>
          </a:p>
          <a:p>
            <a:pPr marL="685800" lvl="1" indent="-349250">
              <a:lnSpc>
                <a:spcPct val="110000"/>
              </a:lnSpc>
              <a:spcBef>
                <a:spcPct val="10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US" sz="2000" dirty="0" smtClean="0">
                <a:latin typeface="Futura Bk BT"/>
                <a:cs typeface="Arial" pitchFamily="34" charset="0"/>
              </a:rPr>
              <a:t>have their calibration and measurement capabilities (</a:t>
            </a:r>
            <a:r>
              <a:rPr lang="en-US" sz="2000" b="1" dirty="0" smtClean="0">
                <a:solidFill>
                  <a:srgbClr val="CC0000"/>
                </a:solidFill>
                <a:latin typeface="Futura Bk BT"/>
                <a:cs typeface="Arial" pitchFamily="34" charset="0"/>
              </a:rPr>
              <a:t>CMCs</a:t>
            </a:r>
            <a:r>
              <a:rPr lang="en-US" sz="2000" dirty="0" smtClean="0">
                <a:latin typeface="Futura Bk BT"/>
                <a:cs typeface="Arial" pitchFamily="34" charset="0"/>
              </a:rPr>
              <a:t>)</a:t>
            </a:r>
            <a:br>
              <a:rPr lang="en-US" sz="2000" dirty="0" smtClean="0">
                <a:latin typeface="Futura Bk BT"/>
                <a:cs typeface="Arial" pitchFamily="34" charset="0"/>
              </a:rPr>
            </a:br>
            <a:r>
              <a:rPr lang="en-US" sz="2000" dirty="0" smtClean="0">
                <a:latin typeface="Futura Bk BT"/>
                <a:cs typeface="Arial" pitchFamily="34" charset="0"/>
              </a:rPr>
              <a:t>peer reviewed and publicly declared in the BIPM </a:t>
            </a: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marL="685800" lvl="1" indent="-349250">
              <a:lnSpc>
                <a:spcPct val="110000"/>
              </a:lnSpc>
              <a:spcBef>
                <a:spcPct val="10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US" sz="2000" dirty="0" smtClean="0">
                <a:latin typeface="Futura Bk BT"/>
                <a:cs typeface="Arial" pitchFamily="34" charset="0"/>
              </a:rPr>
              <a:t>have implemented</a:t>
            </a:r>
            <a:r>
              <a:rPr lang="en-US" sz="2000" b="1" dirty="0" smtClean="0">
                <a:solidFill>
                  <a:srgbClr val="6633CC"/>
                </a:solidFill>
                <a:latin typeface="Futura Bk BT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CC0000"/>
                </a:solidFill>
                <a:latin typeface="Futura Bk BT"/>
                <a:cs typeface="Arial" pitchFamily="34" charset="0"/>
              </a:rPr>
              <a:t>quality</a:t>
            </a:r>
            <a:r>
              <a:rPr lang="tr-TR" sz="20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CC0000"/>
                </a:solidFill>
                <a:latin typeface="Futura Bk BT"/>
                <a:cs typeface="Arial" pitchFamily="34" charset="0"/>
              </a:rPr>
              <a:t>management systems</a:t>
            </a:r>
            <a:r>
              <a:rPr lang="en-US" sz="2000" dirty="0" smtClean="0">
                <a:latin typeface="Futura Bk BT"/>
                <a:cs typeface="Arial" pitchFamily="34" charset="0"/>
              </a:rPr>
              <a:t> that govern their deliver of services (ISO/IEC 17025;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Futura Bk BT"/>
                <a:cs typeface="Arial" pitchFamily="34" charset="0"/>
              </a:rPr>
              <a:t>ISO Guide 34).</a:t>
            </a:r>
          </a:p>
          <a:p>
            <a:pPr marL="685800" lvl="1" indent="-349250">
              <a:lnSpc>
                <a:spcPct val="110000"/>
              </a:lnSpc>
              <a:spcBef>
                <a:spcPct val="10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endParaRPr lang="en-US" sz="2000" dirty="0" smtClean="0">
              <a:latin typeface="Futura Bk BT"/>
              <a:cs typeface="Arial" pitchFamily="34" charset="0"/>
            </a:endParaRPr>
          </a:p>
        </p:txBody>
      </p:sp>
      <p:pic>
        <p:nvPicPr>
          <p:cNvPr id="29699" name="Picture 4" descr="cipm_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8113" y="839788"/>
            <a:ext cx="24685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5"/>
          <p:cNvSpPr>
            <a:spLocks noGrp="1" noChangeArrowheads="1"/>
          </p:cNvSpPr>
          <p:nvPr>
            <p:ph type="title"/>
          </p:nvPr>
        </p:nvSpPr>
        <p:spPr>
          <a:xfrm>
            <a:off x="60325" y="34925"/>
            <a:ext cx="8229600" cy="646331"/>
          </a:xfrm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0" smtClean="0">
                <a:latin typeface="Futura Bk BT"/>
              </a:rPr>
              <a:t>CIPM MRA: Criteria for Participation</a:t>
            </a:r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D7E45B-6B45-410E-9088-D4C5FC85246B}" type="slidenum">
              <a:rPr lang="tr-TR" smtClean="0"/>
              <a:pPr>
                <a:defRPr/>
              </a:pPr>
              <a:t>24</a:t>
            </a:fld>
            <a:endParaRPr lang="tr-TR" dirty="0"/>
          </a:p>
        </p:txBody>
      </p:sp>
      <p:grpSp>
        <p:nvGrpSpPr>
          <p:cNvPr id="3" name="2 Grup"/>
          <p:cNvGrpSpPr>
            <a:grpSpLocks/>
          </p:cNvGrpSpPr>
          <p:nvPr/>
        </p:nvGrpSpPr>
        <p:grpSpPr bwMode="auto">
          <a:xfrm>
            <a:off x="357158" y="1500174"/>
            <a:ext cx="8165797" cy="3859518"/>
            <a:chOff x="643506" y="1760538"/>
            <a:chExt cx="8591550" cy="3594465"/>
          </a:xfrm>
        </p:grpSpPr>
        <p:sp>
          <p:nvSpPr>
            <p:cNvPr id="35846" name="6 CuadroTexto"/>
            <p:cNvSpPr txBox="1">
              <a:spLocks noChangeArrowheads="1"/>
            </p:cNvSpPr>
            <p:nvPr/>
          </p:nvSpPr>
          <p:spPr bwMode="auto">
            <a:xfrm>
              <a:off x="643506" y="1760538"/>
              <a:ext cx="8591550" cy="3594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60363" indent="-360363">
                <a:lnSpc>
                  <a:spcPct val="120000"/>
                </a:lnSpc>
                <a:spcBef>
                  <a:spcPct val="100000"/>
                </a:spcBef>
                <a:buClr>
                  <a:srgbClr val="FF0000"/>
                </a:buClr>
                <a:buSzPct val="106000"/>
                <a:buFont typeface="Arial" pitchFamily="34" charset="0"/>
                <a:buChar char="•"/>
              </a:pPr>
              <a:r>
                <a:rPr lang="en-US" u="sng" dirty="0">
                  <a:solidFill>
                    <a:srgbClr val="FF0000"/>
                  </a:solidFill>
                </a:rPr>
                <a:t>STEP 1</a:t>
              </a:r>
              <a:r>
                <a:rPr lang="en-US" dirty="0">
                  <a:solidFill>
                    <a:srgbClr val="FF0000"/>
                  </a:solidFill>
                </a:rPr>
                <a:t> </a:t>
              </a:r>
              <a:r>
                <a:rPr lang="en-US" dirty="0"/>
                <a:t>– Establishment of </a:t>
              </a:r>
              <a:r>
                <a:rPr lang="en-US" dirty="0">
                  <a:latin typeface="Futura Bk BT"/>
                </a:rPr>
                <a:t>the</a:t>
              </a:r>
              <a:r>
                <a:rPr lang="en-US" dirty="0"/>
                <a:t> </a:t>
              </a:r>
              <a:r>
                <a:rPr lang="en-US" u="sng" dirty="0"/>
                <a:t>needs of the country</a:t>
              </a:r>
            </a:p>
            <a:p>
              <a:pPr marL="360363" indent="-360363">
                <a:lnSpc>
                  <a:spcPct val="120000"/>
                </a:lnSpc>
                <a:spcBef>
                  <a:spcPct val="100000"/>
                </a:spcBef>
                <a:buClr>
                  <a:srgbClr val="FF0000"/>
                </a:buClr>
                <a:buSzPct val="106000"/>
                <a:buFont typeface="Arial" pitchFamily="34" charset="0"/>
                <a:buChar char="•"/>
              </a:pPr>
              <a:r>
                <a:rPr lang="en-US" u="sng" dirty="0">
                  <a:solidFill>
                    <a:srgbClr val="FF0000"/>
                  </a:solidFill>
                </a:rPr>
                <a:t>STEP 2</a:t>
              </a:r>
              <a:r>
                <a:rPr lang="en-US" dirty="0"/>
                <a:t> -  Establishment of the </a:t>
              </a:r>
              <a:r>
                <a:rPr lang="en-US" u="sng" dirty="0"/>
                <a:t>technical capabilities to satisfy the needs</a:t>
              </a:r>
              <a:r>
                <a:rPr lang="en-US" dirty="0"/>
                <a:t> (equipment and human resources), working under a Q</a:t>
              </a:r>
              <a:r>
                <a:rPr lang="tr-TR" dirty="0"/>
                <a:t>M</a:t>
              </a:r>
              <a:r>
                <a:rPr lang="en-US" dirty="0"/>
                <a:t>S according to ISO/IEC 17025</a:t>
              </a:r>
              <a:endParaRPr lang="en-GB" dirty="0"/>
            </a:p>
            <a:p>
              <a:pPr marL="360363" indent="-360363">
                <a:lnSpc>
                  <a:spcPct val="120000"/>
                </a:lnSpc>
                <a:spcBef>
                  <a:spcPct val="100000"/>
                </a:spcBef>
                <a:buClr>
                  <a:srgbClr val="FF0000"/>
                </a:buClr>
                <a:buSzPct val="106000"/>
                <a:buFont typeface="Arial" pitchFamily="34" charset="0"/>
                <a:buChar char="•"/>
              </a:pPr>
              <a:r>
                <a:rPr lang="en-GB" u="sng" dirty="0">
                  <a:solidFill>
                    <a:srgbClr val="FF0000"/>
                  </a:solidFill>
                </a:rPr>
                <a:t>STEP 3 </a:t>
              </a:r>
              <a:r>
                <a:rPr lang="en-GB" dirty="0"/>
                <a:t>– </a:t>
              </a:r>
              <a:r>
                <a:rPr lang="en-GB" u="sng" dirty="0"/>
                <a:t>Designate</a:t>
              </a:r>
              <a:r>
                <a:rPr lang="en-GB" dirty="0"/>
                <a:t> the </a:t>
              </a:r>
              <a:r>
                <a:rPr lang="en-GB" u="sng" dirty="0"/>
                <a:t>institutes</a:t>
              </a:r>
              <a:r>
                <a:rPr lang="en-GB" dirty="0"/>
                <a:t> that will participate in the CIPM MRA activities</a:t>
              </a:r>
              <a:endParaRPr lang="en-US" dirty="0"/>
            </a:p>
            <a:p>
              <a:pPr marL="360363" indent="-360363">
                <a:lnSpc>
                  <a:spcPct val="120000"/>
                </a:lnSpc>
                <a:spcBef>
                  <a:spcPct val="100000"/>
                </a:spcBef>
                <a:buClr>
                  <a:srgbClr val="FF0000"/>
                </a:buClr>
                <a:buSzPct val="106000"/>
                <a:buFont typeface="Arial" pitchFamily="34" charset="0"/>
                <a:buChar char="•"/>
              </a:pPr>
              <a:r>
                <a:rPr lang="en-US" u="sng" dirty="0">
                  <a:solidFill>
                    <a:srgbClr val="FF0000"/>
                  </a:solidFill>
                </a:rPr>
                <a:t>STEP 4</a:t>
              </a:r>
              <a:r>
                <a:rPr lang="en-US" dirty="0"/>
                <a:t> – Participation in key and supplementary </a:t>
              </a:r>
              <a:r>
                <a:rPr lang="en-US" u="sng" dirty="0"/>
                <a:t>comparisons</a:t>
              </a:r>
            </a:p>
            <a:p>
              <a:pPr marL="360363" indent="-360363">
                <a:lnSpc>
                  <a:spcPct val="120000"/>
                </a:lnSpc>
                <a:spcBef>
                  <a:spcPct val="100000"/>
                </a:spcBef>
                <a:buClr>
                  <a:srgbClr val="FF0000"/>
                </a:buClr>
                <a:buSzPct val="106000"/>
                <a:buFont typeface="Arial" pitchFamily="34" charset="0"/>
                <a:buChar char="•"/>
              </a:pPr>
              <a:r>
                <a:rPr lang="en-US" u="sng" dirty="0">
                  <a:solidFill>
                    <a:srgbClr val="FF0000"/>
                  </a:solidFill>
                </a:rPr>
                <a:t>STEP 5</a:t>
              </a:r>
              <a:r>
                <a:rPr lang="en-US" dirty="0"/>
                <a:t> – </a:t>
              </a:r>
              <a:r>
                <a:rPr lang="en-US" u="sng" dirty="0"/>
                <a:t>International review</a:t>
              </a:r>
              <a:r>
                <a:rPr lang="en-US" dirty="0"/>
                <a:t> of the CMCs and approval of the Q</a:t>
              </a:r>
              <a:r>
                <a:rPr lang="tr-TR" dirty="0"/>
                <a:t>M</a:t>
              </a:r>
              <a:r>
                <a:rPr lang="en-US" dirty="0"/>
                <a:t>S</a:t>
              </a:r>
            </a:p>
          </p:txBody>
        </p: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53988" y="0"/>
            <a:ext cx="7956550" cy="7191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600" kern="0" dirty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Steps to International Recognition</a:t>
            </a:r>
          </a:p>
        </p:txBody>
      </p:sp>
      <p:pic>
        <p:nvPicPr>
          <p:cNvPr id="35845" name="Picture 8" descr="cipm_logo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47483647" y="1633061250"/>
            <a:ext cx="2147482688" cy="2126915038"/>
          </a:xfrm>
        </p:spPr>
      </p:pic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1357290" y="3214686"/>
            <a:ext cx="6751638" cy="646331"/>
          </a:xfrm>
          <a:prstGeom prst="rect">
            <a:avLst/>
          </a:prstGeom>
          <a:noFill/>
          <a:ln w="1905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attention...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42875" y="36513"/>
            <a:ext cx="797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Need for Quality Infrastructure</a:t>
            </a:r>
            <a:endParaRPr lang="en-US" sz="360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850" y="1576388"/>
            <a:ext cx="2808288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Auto 5-1P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644900"/>
            <a:ext cx="1893888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me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2788" y="4852988"/>
            <a:ext cx="13144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blue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4850" y="3781425"/>
            <a:ext cx="1250950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500562" y="1357298"/>
            <a:ext cx="4354513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Times New Roman" pitchFamily="18" charset="0"/>
              <a:buAutoNum type="alphaLcParenR"/>
              <a:defRPr/>
            </a:pPr>
            <a:endParaRPr lang="en-US" dirty="0">
              <a:latin typeface="Arial" charset="0"/>
            </a:endParaRPr>
          </a:p>
          <a:p>
            <a:pPr marL="342900" indent="-342900">
              <a:buFont typeface="Times New Roman" pitchFamily="18" charset="0"/>
              <a:buAutoNum type="alphaLcParenR"/>
              <a:defRPr/>
            </a:pPr>
            <a:r>
              <a:rPr lang="en-US" dirty="0">
                <a:latin typeface="Futura Bk BT" pitchFamily="34" charset="0"/>
                <a:cs typeface="+mn-cs"/>
              </a:rPr>
              <a:t>Car manufacturer has providers from different countries/continents:</a:t>
            </a:r>
          </a:p>
          <a:p>
            <a:pPr marL="342900" indent="-342900">
              <a:defRPr/>
            </a:pPr>
            <a:endParaRPr lang="en-US" dirty="0">
              <a:latin typeface="Futura Bk BT" pitchFamily="34" charset="0"/>
              <a:cs typeface="+mn-cs"/>
            </a:endParaRPr>
          </a:p>
          <a:p>
            <a:pPr marL="342900" indent="-342900">
              <a:tabLst>
                <a:tab pos="533400" algn="l"/>
              </a:tabLst>
              <a:defRPr/>
            </a:pPr>
            <a:r>
              <a:rPr lang="en-US" dirty="0">
                <a:latin typeface="Futura Bk BT" pitchFamily="34" charset="0"/>
                <a:cs typeface="+mn-cs"/>
              </a:rPr>
              <a:t>	- How can he be sure that the parts </a:t>
            </a:r>
            <a:br>
              <a:rPr lang="en-US" dirty="0">
                <a:latin typeface="Futura Bk BT" pitchFamily="34" charset="0"/>
                <a:cs typeface="+mn-cs"/>
              </a:rPr>
            </a:br>
            <a:r>
              <a:rPr lang="en-US" dirty="0">
                <a:latin typeface="Futura Bk BT" pitchFamily="34" charset="0"/>
                <a:cs typeface="+mn-cs"/>
              </a:rPr>
              <a:t>	fit together within a few micrometers? </a:t>
            </a:r>
          </a:p>
          <a:p>
            <a:pPr marL="342900" indent="-342900">
              <a:defRPr/>
            </a:pPr>
            <a:r>
              <a:rPr lang="en-US" dirty="0">
                <a:latin typeface="Futura Bk BT" pitchFamily="34" charset="0"/>
                <a:cs typeface="+mn-cs"/>
              </a:rPr>
              <a:t>	</a:t>
            </a:r>
          </a:p>
          <a:p>
            <a:pPr marL="342900" indent="-342900">
              <a:defRPr/>
            </a:pPr>
            <a:r>
              <a:rPr lang="en-US" dirty="0">
                <a:latin typeface="Futura Bk BT" pitchFamily="34" charset="0"/>
                <a:cs typeface="+mn-cs"/>
              </a:rPr>
              <a:t>b) 	Producer of food, pharmaceutics, measuring devices, toys … </a:t>
            </a:r>
          </a:p>
          <a:p>
            <a:pPr marL="342900" indent="-342900">
              <a:defRPr/>
            </a:pPr>
            <a:r>
              <a:rPr lang="en-US" dirty="0">
                <a:latin typeface="Futura Bk BT" pitchFamily="34" charset="0"/>
                <a:cs typeface="+mn-cs"/>
              </a:rPr>
              <a:t>	wants to import his products in the EU:</a:t>
            </a:r>
          </a:p>
          <a:p>
            <a:pPr marL="342900" indent="-342900">
              <a:defRPr/>
            </a:pPr>
            <a:endParaRPr lang="en-US" dirty="0">
              <a:latin typeface="Futura Bk BT" pitchFamily="34" charset="0"/>
              <a:cs typeface="+mn-cs"/>
            </a:endParaRPr>
          </a:p>
          <a:p>
            <a:pPr marL="342900" indent="-342900">
              <a:defRPr/>
            </a:pPr>
            <a:r>
              <a:rPr lang="en-US" dirty="0">
                <a:latin typeface="Futura Bk BT" pitchFamily="34" charset="0"/>
                <a:cs typeface="+mn-cs"/>
              </a:rPr>
              <a:t>How can he be sure that he meets all EU</a:t>
            </a:r>
          </a:p>
          <a:p>
            <a:pPr>
              <a:defRPr/>
            </a:pPr>
            <a:r>
              <a:rPr lang="en-US" dirty="0">
                <a:latin typeface="Futura Bk BT" pitchFamily="34" charset="0"/>
                <a:cs typeface="+mn-cs"/>
              </a:rPr>
              <a:t>product specifications stated in corresponding standards and EU directives?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0" y="0"/>
            <a:ext cx="7972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Need for Quality Infrastructure</a:t>
            </a:r>
            <a:endParaRPr lang="en-US" sz="360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89000" y="1155700"/>
            <a:ext cx="7445375" cy="4919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s-ES_tradnl" sz="2400" kern="0" dirty="0">
              <a:solidFill>
                <a:srgbClr val="66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925513" y="5283200"/>
            <a:ext cx="4087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>
                <a:solidFill>
                  <a:srgbClr val="CC0000"/>
                </a:solidFill>
              </a:rPr>
              <a:t>Quality Infrastructure</a:t>
            </a:r>
            <a:r>
              <a:rPr lang="en-US" sz="2000" b="1">
                <a:solidFill>
                  <a:srgbClr val="663300"/>
                </a:solidFill>
              </a:rPr>
              <a:t> is needed!</a:t>
            </a:r>
            <a:endParaRPr lang="de-DE" sz="2000" b="1">
              <a:solidFill>
                <a:srgbClr val="6633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1223963"/>
            <a:ext cx="83217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latin typeface="Futura Bk BT"/>
                <a:ea typeface="+mj-ea"/>
                <a:cs typeface="+mj-cs"/>
              </a:rPr>
              <a:t>Main elements of Technical Barriers in Trade</a:t>
            </a:r>
          </a:p>
          <a:p>
            <a:pPr>
              <a:defRPr/>
            </a:pPr>
            <a:endParaRPr lang="tr-TR" sz="2000" dirty="0">
              <a:latin typeface="Futura Bk BT"/>
              <a:ea typeface="+mj-ea"/>
              <a:cs typeface="+mj-cs"/>
            </a:endParaRPr>
          </a:p>
          <a:p>
            <a:pPr>
              <a:defRPr/>
            </a:pPr>
            <a:endParaRPr lang="tr-TR" sz="2000" dirty="0">
              <a:latin typeface="Futura Bk BT"/>
              <a:ea typeface="+mj-ea"/>
              <a:cs typeface="+mj-cs"/>
            </a:endParaRP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000" dirty="0">
                <a:latin typeface="Futura Bk BT"/>
                <a:ea typeface="+mj-ea"/>
                <a:cs typeface="+mj-cs"/>
              </a:rPr>
              <a:t>Products must comply with the rules and regulations of the country it is marketed in. </a:t>
            </a:r>
            <a:endParaRPr lang="tr-TR" sz="2000" dirty="0">
              <a:latin typeface="Futura Bk BT"/>
              <a:ea typeface="+mj-ea"/>
              <a:cs typeface="+mj-cs"/>
            </a:endParaRP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000" dirty="0">
              <a:latin typeface="Futura Bk BT"/>
              <a:ea typeface="+mj-ea"/>
              <a:cs typeface="+mj-cs"/>
            </a:endParaRP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000" dirty="0">
                <a:latin typeface="Futura Bk BT"/>
                <a:ea typeface="+mj-ea"/>
                <a:cs typeface="+mj-cs"/>
              </a:rPr>
              <a:t>Compliance is demonstrated by tests. Products should be tested once according to these requirements, and the tests performed by the producer should be recognized by the purchaser. </a:t>
            </a:r>
            <a:endParaRPr lang="tr-TR" sz="2000" dirty="0">
              <a:latin typeface="Futura Bk BT"/>
              <a:ea typeface="+mj-ea"/>
              <a:cs typeface="+mj-cs"/>
            </a:endParaRP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tr-TR" sz="2000" dirty="0">
              <a:latin typeface="Futura Bk BT"/>
              <a:ea typeface="+mj-ea"/>
              <a:cs typeface="+mj-cs"/>
            </a:endParaRP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000" dirty="0">
                <a:latin typeface="Futura Bk BT"/>
                <a:ea typeface="+mj-ea"/>
                <a:cs typeface="+mj-cs"/>
              </a:rPr>
              <a:t>Imported and locally produced goods should be treated equally. </a:t>
            </a: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23813" y="23813"/>
            <a:ext cx="797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Need for Quality Infrastructure</a:t>
            </a:r>
            <a:endParaRPr lang="en-US" sz="360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89000" y="1155700"/>
            <a:ext cx="7445375" cy="4919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s-ES_tradnl" sz="2400" kern="0" dirty="0">
              <a:solidFill>
                <a:srgbClr val="66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646113" y="5143500"/>
            <a:ext cx="82121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2000" b="1" dirty="0">
                <a:solidFill>
                  <a:srgbClr val="FF0000"/>
                </a:solidFill>
                <a:latin typeface="Futura Bk BT"/>
              </a:rPr>
              <a:t>Bilateral and multilateral free trade agreements make more and more  reference to recognized technical competence through equivalent QI structure.</a:t>
            </a:r>
          </a:p>
        </p:txBody>
      </p:sp>
      <p:sp>
        <p:nvSpPr>
          <p:cNvPr id="12294" name="6 Dikdörtgen"/>
          <p:cNvSpPr>
            <a:spLocks noChangeArrowheads="1"/>
          </p:cNvSpPr>
          <p:nvPr/>
        </p:nvSpPr>
        <p:spPr bwMode="auto">
          <a:xfrm>
            <a:off x="500063" y="1223963"/>
            <a:ext cx="8250237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Full compliance requires a fully functioning Quality Infrastructure.</a:t>
            </a: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Technical regulations are the main tools of the Quality Infrastructure.</a:t>
            </a: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Technical Regulations use standards </a:t>
            </a:r>
            <a:r>
              <a:rPr lang="tr-TR" sz="2000" dirty="0"/>
              <a:t>(</a:t>
            </a:r>
            <a:r>
              <a:rPr lang="en-US" sz="2000" dirty="0">
                <a:latin typeface="Futura Bk BT"/>
              </a:rPr>
              <a:t>and tests required by the standards</a:t>
            </a:r>
            <a:r>
              <a:rPr lang="tr-TR" sz="2000" dirty="0"/>
              <a:t>)</a:t>
            </a:r>
            <a:r>
              <a:rPr lang="en-US" sz="2000" dirty="0">
                <a:latin typeface="Futura Bk BT"/>
              </a:rPr>
              <a:t>, as references.</a:t>
            </a:r>
          </a:p>
          <a:p>
            <a:pPr marL="457200" indent="-457200"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Metrology assures the correctness of the tests by referencing all measurements to national standards.</a:t>
            </a:r>
          </a:p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Inspection (market surveillance) is used to supervise the implementation.</a:t>
            </a:r>
          </a:p>
          <a:p>
            <a:pPr marL="457200" indent="-457200"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Conformity of all the elements used in the system is verified by the accreditation.</a:t>
            </a:r>
          </a:p>
        </p:txBody>
      </p:sp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89000" y="1155700"/>
            <a:ext cx="7445375" cy="4919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s-ES_tradnl" sz="2400" kern="0" dirty="0">
              <a:solidFill>
                <a:srgbClr val="66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30" name="6 Dikdörtgen"/>
          <p:cNvSpPr>
            <a:spLocks noChangeArrowheads="1"/>
          </p:cNvSpPr>
          <p:nvPr/>
        </p:nvSpPr>
        <p:spPr bwMode="auto">
          <a:xfrm>
            <a:off x="428625" y="1000125"/>
            <a:ext cx="80518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Clr>
                <a:srgbClr val="FF0000"/>
              </a:buClr>
            </a:pPr>
            <a:r>
              <a:rPr lang="en-US" sz="2000" b="1" dirty="0">
                <a:solidFill>
                  <a:srgbClr val="FF0000"/>
                </a:solidFill>
                <a:latin typeface="Futura Bk BT"/>
              </a:rPr>
              <a:t>Main Requirements</a:t>
            </a:r>
          </a:p>
          <a:p>
            <a:pPr marL="457200" indent="-457200">
              <a:buClr>
                <a:srgbClr val="FF0000"/>
              </a:buClr>
            </a:pPr>
            <a:endParaRPr lang="en-US" sz="2000" dirty="0">
              <a:latin typeface="Futura Bk BT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Harmonized Regulations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Harmonized Standards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Harmonized System of Units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Common “Language”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000" dirty="0">
                <a:latin typeface="Futura Bk BT"/>
              </a:rPr>
              <a:t>Harmonized Guides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4675188" y="1352550"/>
          <a:ext cx="1606550" cy="2273300"/>
        </p:xfrm>
        <a:graphic>
          <a:graphicData uri="http://schemas.openxmlformats.org/presentationml/2006/ole">
            <p:oleObj spid="_x0000_s64514" name="Acrobat Document" r:id="rId3" imgW="5668166" imgH="8019048" progId="AcroExch.Document.7">
              <p:embed/>
            </p:oleObj>
          </a:graphicData>
        </a:graphic>
      </p:graphicFrame>
      <p:graphicFrame>
        <p:nvGraphicFramePr>
          <p:cNvPr id="1027" name="Object 2"/>
          <p:cNvGraphicFramePr>
            <a:graphicFrameLocks noGrp="1" noChangeAspect="1"/>
          </p:cNvGraphicFramePr>
          <p:nvPr/>
        </p:nvGraphicFramePr>
        <p:xfrm>
          <a:off x="6567488" y="1528763"/>
          <a:ext cx="1717675" cy="2222500"/>
        </p:xfrm>
        <a:graphic>
          <a:graphicData uri="http://schemas.openxmlformats.org/presentationml/2006/ole">
            <p:oleObj spid="_x0000_s64515" name="Acrobat Document" r:id="rId4" imgW="5830114" imgH="7542857" progId="AcroExch.Document.7">
              <p:embed/>
            </p:oleObj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 l="30615" t="10014" r="29996" b="10034"/>
          <a:stretch>
            <a:fillRect/>
          </a:stretch>
        </p:blipFill>
        <p:spPr bwMode="auto">
          <a:xfrm>
            <a:off x="4662488" y="3949700"/>
            <a:ext cx="1801812" cy="251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7500" y="4216400"/>
            <a:ext cx="1652588" cy="233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3813" y="23813"/>
            <a:ext cx="797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Need for Quality Infrastructure</a:t>
            </a:r>
            <a:endParaRPr lang="en-US" sz="360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11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900113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tr-TR" sz="3600" b="1">
              <a:latin typeface="Tahoma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1438" y="34925"/>
            <a:ext cx="7931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en-US" sz="3600" dirty="0">
                <a:solidFill>
                  <a:schemeClr val="bg1"/>
                </a:solidFill>
                <a:latin typeface="Futura Bk BT"/>
              </a:rPr>
              <a:t>Need for Harmonized System of Units</a:t>
            </a:r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633413" y="1052513"/>
            <a:ext cx="5400675" cy="1139825"/>
          </a:xfrm>
        </p:spPr>
        <p:txBody>
          <a:bodyPr/>
          <a:lstStyle/>
          <a:p>
            <a:r>
              <a:rPr lang="en-GB" sz="2800" dirty="0" smtClean="0">
                <a:solidFill>
                  <a:srgbClr val="FF0000"/>
                </a:solidFill>
                <a:latin typeface="Futura Bk BT"/>
              </a:rPr>
              <a:t>NASA's metric confusion caused Mars </a:t>
            </a:r>
            <a:r>
              <a:rPr lang="en-GB" sz="2800" dirty="0" err="1" smtClean="0">
                <a:solidFill>
                  <a:srgbClr val="FF0000"/>
                </a:solidFill>
                <a:latin typeface="Futura Bk BT"/>
              </a:rPr>
              <a:t>orbiter</a:t>
            </a:r>
            <a:r>
              <a:rPr lang="en-GB" sz="2800" dirty="0" smtClean="0">
                <a:solidFill>
                  <a:srgbClr val="FF0000"/>
                </a:solidFill>
                <a:latin typeface="Futura Bk BT"/>
              </a:rPr>
              <a:t> loss</a:t>
            </a:r>
            <a:endParaRPr lang="en-GB" b="0" dirty="0" smtClean="0">
              <a:solidFill>
                <a:srgbClr val="FF0000"/>
              </a:solidFill>
              <a:latin typeface="Futura Bk BT"/>
            </a:endParaRP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6211888" y="1125538"/>
            <a:ext cx="27543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 b="1" i="1" dirty="0">
                <a:solidFill>
                  <a:srgbClr val="333333"/>
                </a:solidFill>
                <a:latin typeface="Futura Bk BT"/>
              </a:rPr>
              <a:t>September 30, 1999</a:t>
            </a:r>
            <a:br>
              <a:rPr lang="en-GB" sz="1200" b="1" i="1" dirty="0">
                <a:solidFill>
                  <a:srgbClr val="333333"/>
                </a:solidFill>
                <a:latin typeface="Futura Bk BT"/>
              </a:rPr>
            </a:br>
            <a:r>
              <a:rPr lang="en-GB" sz="1200" b="1" i="1" dirty="0">
                <a:solidFill>
                  <a:srgbClr val="333333"/>
                </a:solidFill>
                <a:latin typeface="Futura Bk BT"/>
              </a:rPr>
              <a:t>web posted at: 1:46 p.m. EDT, </a:t>
            </a:r>
            <a:r>
              <a:rPr lang="en-GB" sz="1200" b="1" i="1" dirty="0">
                <a:latin typeface="Futura Bk BT"/>
              </a:rPr>
              <a:t>CNN</a:t>
            </a:r>
            <a:endParaRPr lang="en-GB" sz="1200" b="1" dirty="0">
              <a:latin typeface="Futura Bk BT"/>
            </a:endParaRPr>
          </a:p>
          <a:p>
            <a:endParaRPr lang="en-GB" sz="1200" b="1" dirty="0">
              <a:latin typeface="Futura Bk BT"/>
            </a:endParaRPr>
          </a:p>
          <a:p>
            <a:r>
              <a:rPr lang="en-GB" sz="1200" b="1" dirty="0">
                <a:latin typeface="Futura Bk BT"/>
              </a:rPr>
              <a:t>NASA lost a $125 million Mars </a:t>
            </a:r>
            <a:r>
              <a:rPr lang="en-GB" sz="1200" b="1" dirty="0" err="1">
                <a:latin typeface="Futura Bk BT"/>
              </a:rPr>
              <a:t>orbiter</a:t>
            </a:r>
            <a:r>
              <a:rPr lang="en-GB" sz="1200" b="1" dirty="0">
                <a:latin typeface="Futura Bk BT"/>
              </a:rPr>
              <a:t> because one engineering team used </a:t>
            </a:r>
            <a:r>
              <a:rPr lang="en-GB" sz="1200" b="1" dirty="0">
                <a:solidFill>
                  <a:srgbClr val="FF0000"/>
                </a:solidFill>
                <a:latin typeface="Futura Bk BT"/>
              </a:rPr>
              <a:t>metric units </a:t>
            </a:r>
            <a:r>
              <a:rPr lang="en-GB" sz="1200" b="1" dirty="0">
                <a:latin typeface="Futura Bk BT"/>
              </a:rPr>
              <a:t>while another used </a:t>
            </a:r>
            <a:r>
              <a:rPr lang="en-GB" sz="1200" b="1" dirty="0">
                <a:solidFill>
                  <a:srgbClr val="FF0000"/>
                </a:solidFill>
                <a:latin typeface="Futura Bk BT"/>
              </a:rPr>
              <a:t>English units</a:t>
            </a:r>
            <a:r>
              <a:rPr lang="en-GB" sz="1200" b="1" dirty="0">
                <a:latin typeface="Futura Bk BT"/>
              </a:rPr>
              <a:t> for a key spacecraft operation, according to a review finding released Thursday.</a:t>
            </a:r>
          </a:p>
          <a:p>
            <a:r>
              <a:rPr lang="en-GB" sz="1200" b="1" dirty="0">
                <a:latin typeface="Futura Bk BT"/>
              </a:rPr>
              <a:t>http://www.cnn.com/TECH/space/9909/30/mars.metric</a:t>
            </a:r>
          </a:p>
        </p:txBody>
      </p:sp>
      <p:pic>
        <p:nvPicPr>
          <p:cNvPr id="13319" name="Picture 5" descr="Mars-Orbiter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178550" y="3505200"/>
            <a:ext cx="2952750" cy="2346325"/>
          </a:xfrm>
        </p:spPr>
      </p:pic>
      <p:pic>
        <p:nvPicPr>
          <p:cNvPr id="13320" name="Picture 3" descr="p31567b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50" y="2071688"/>
            <a:ext cx="553878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6513" y="23813"/>
            <a:ext cx="7972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Futura Bk BT"/>
              </a:rPr>
              <a:t>Quality Infrastructure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7188" y="1155700"/>
            <a:ext cx="7977187" cy="4919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tr-TR" sz="2400" b="1" kern="0" dirty="0">
                <a:solidFill>
                  <a:srgbClr val="CC0000"/>
                </a:solidFill>
                <a:ea typeface="+mj-ea"/>
              </a:rPr>
              <a:t>DEFINITION</a:t>
            </a:r>
          </a:p>
          <a:p>
            <a:pPr>
              <a:lnSpc>
                <a:spcPct val="110000"/>
              </a:lnSpc>
              <a:defRPr/>
            </a:pPr>
            <a:endParaRPr lang="tr-TR" kern="0" dirty="0">
              <a:solidFill>
                <a:srgbClr val="CC0000"/>
              </a:solidFill>
              <a:ea typeface="+mj-ea"/>
            </a:endParaRPr>
          </a:p>
          <a:p>
            <a:pPr algn="just">
              <a:lnSpc>
                <a:spcPct val="110000"/>
              </a:lnSpc>
              <a:defRPr/>
            </a:pPr>
            <a:r>
              <a:rPr lang="en-US" sz="2400" kern="0" dirty="0">
                <a:latin typeface="Futura Bk BT"/>
                <a:ea typeface="+mj-ea"/>
              </a:rPr>
              <a:t>Quality Infrastructure refers to all aspects of metrology, standardization, testing, and quality management including certification and accreditation.</a:t>
            </a:r>
          </a:p>
          <a:p>
            <a:pPr algn="just">
              <a:lnSpc>
                <a:spcPct val="110000"/>
              </a:lnSpc>
              <a:defRPr/>
            </a:pPr>
            <a:endParaRPr lang="en-US" sz="2400" kern="0" dirty="0">
              <a:latin typeface="Futura Bk BT"/>
              <a:ea typeface="+mj-ea"/>
            </a:endParaRPr>
          </a:p>
          <a:p>
            <a:pPr algn="just">
              <a:lnSpc>
                <a:spcPct val="110000"/>
              </a:lnSpc>
              <a:defRPr/>
            </a:pPr>
            <a:r>
              <a:rPr lang="en-US" sz="2400" kern="0" dirty="0">
                <a:latin typeface="Futura Bk BT"/>
                <a:ea typeface="+mj-ea"/>
              </a:rPr>
              <a:t>This includes both public and private institutions and the regulatory framework within which they operate.</a:t>
            </a:r>
          </a:p>
        </p:txBody>
      </p:sp>
      <p:sp>
        <p:nvSpPr>
          <p:cNvPr id="6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82600" y="977900"/>
            <a:ext cx="8229600" cy="4940300"/>
            <a:chOff x="576" y="680"/>
            <a:chExt cx="5184" cy="3112"/>
          </a:xfrm>
        </p:grpSpPr>
        <p:sp>
          <p:nvSpPr>
            <p:cNvPr id="15365" name="Text Box 4"/>
            <p:cNvSpPr txBox="1">
              <a:spLocks noChangeArrowheads="1"/>
            </p:cNvSpPr>
            <p:nvPr/>
          </p:nvSpPr>
          <p:spPr bwMode="auto">
            <a:xfrm>
              <a:off x="624" y="680"/>
              <a:ext cx="513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3600" b="1" dirty="0">
                  <a:solidFill>
                    <a:srgbClr val="CC0000"/>
                  </a:solidFill>
                  <a:latin typeface="Futura Bk BT"/>
                  <a:cs typeface="Times" pitchFamily="18" charset="0"/>
                </a:rPr>
                <a:t>S</a:t>
              </a:r>
              <a:r>
                <a:rPr lang="en-US" sz="2200" b="1" dirty="0">
                  <a:latin typeface="Futura Bk BT"/>
                  <a:cs typeface="Times" pitchFamily="18" charset="0"/>
                </a:rPr>
                <a:t>tandardization</a:t>
              </a:r>
              <a:r>
                <a:rPr lang="en-US" b="1" dirty="0">
                  <a:latin typeface="Futura Bk BT"/>
                  <a:cs typeface="Times" pitchFamily="18" charset="0"/>
                </a:rPr>
                <a:t> </a:t>
              </a:r>
              <a:r>
                <a:rPr lang="en-US" sz="1600" b="1" dirty="0">
                  <a:latin typeface="Futura Bk BT"/>
                  <a:cs typeface="Times" pitchFamily="18" charset="0"/>
                </a:rPr>
                <a:t>= Definition of properties, dimensions, tolerances, etc.</a:t>
              </a:r>
            </a:p>
          </p:txBody>
        </p:sp>
        <p:sp>
          <p:nvSpPr>
            <p:cNvPr id="15366" name="Text Box 5"/>
            <p:cNvSpPr txBox="1">
              <a:spLocks noChangeArrowheads="1"/>
            </p:cNvSpPr>
            <p:nvPr/>
          </p:nvSpPr>
          <p:spPr bwMode="auto">
            <a:xfrm>
              <a:off x="624" y="1020"/>
              <a:ext cx="489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3600" b="1" dirty="0">
                  <a:solidFill>
                    <a:srgbClr val="CC0000"/>
                  </a:solidFill>
                  <a:latin typeface="Futura Bk BT"/>
                  <a:cs typeface="Times" pitchFamily="18" charset="0"/>
                </a:rPr>
                <a:t>M</a:t>
              </a:r>
              <a:r>
                <a:rPr lang="en-US" sz="2200" b="1" dirty="0">
                  <a:latin typeface="Futura Bk BT"/>
                  <a:cs typeface="Times" pitchFamily="18" charset="0"/>
                </a:rPr>
                <a:t>etrology</a:t>
              </a:r>
              <a:r>
                <a:rPr lang="en-US" b="1" dirty="0">
                  <a:latin typeface="Futura Bk BT"/>
                  <a:cs typeface="Times" pitchFamily="18" charset="0"/>
                </a:rPr>
                <a:t> </a:t>
              </a:r>
              <a:r>
                <a:rPr lang="en-US" sz="1600" b="1" dirty="0">
                  <a:latin typeface="Futura Bk BT"/>
                  <a:cs typeface="Times" pitchFamily="18" charset="0"/>
                </a:rPr>
                <a:t>= Guarantee of exact and reliable measurements</a:t>
              </a:r>
              <a:endParaRPr lang="es-ES_tradnl" sz="2200" b="1" dirty="0">
                <a:latin typeface="Futura Bk BT"/>
                <a:cs typeface="Times" pitchFamily="18" charset="0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720" y="3072"/>
              <a:ext cx="5040" cy="336"/>
              <a:chOff x="720" y="3024"/>
              <a:chExt cx="5040" cy="336"/>
            </a:xfrm>
          </p:grpSpPr>
          <p:sp>
            <p:nvSpPr>
              <p:cNvPr id="15376" name="Text Box 7"/>
              <p:cNvSpPr txBox="1">
                <a:spLocks noChangeArrowheads="1"/>
              </p:cNvSpPr>
              <p:nvPr/>
            </p:nvSpPr>
            <p:spPr bwMode="auto">
              <a:xfrm>
                <a:off x="912" y="3024"/>
                <a:ext cx="484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US" sz="3600" b="1">
                    <a:solidFill>
                      <a:srgbClr val="CC0000"/>
                    </a:solidFill>
                    <a:latin typeface="Futura Bk BT"/>
                    <a:cs typeface="Times" pitchFamily="18" charset="0"/>
                  </a:rPr>
                  <a:t>C</a:t>
                </a:r>
                <a:r>
                  <a:rPr lang="en-US" sz="2200" b="1">
                    <a:latin typeface="Futura Bk BT"/>
                    <a:cs typeface="Times" pitchFamily="18" charset="0"/>
                  </a:rPr>
                  <a:t>ertification </a:t>
                </a:r>
                <a:r>
                  <a:rPr lang="en-US" sz="1600" b="1">
                    <a:latin typeface="Futura Bk BT"/>
                    <a:cs typeface="Times" pitchFamily="18" charset="0"/>
                  </a:rPr>
                  <a:t>= Conformity with requirements defined in standards</a:t>
                </a:r>
                <a:endParaRPr lang="es-ES_tradnl" sz="2200" b="1">
                  <a:latin typeface="Futura Bk BT"/>
                  <a:cs typeface="Times" pitchFamily="18" charset="0"/>
                </a:endParaRPr>
              </a:p>
            </p:txBody>
          </p:sp>
          <p:sp>
            <p:nvSpPr>
              <p:cNvPr id="15377" name="Line 8"/>
              <p:cNvSpPr>
                <a:spLocks noChangeShapeType="1"/>
              </p:cNvSpPr>
              <p:nvPr/>
            </p:nvSpPr>
            <p:spPr bwMode="auto">
              <a:xfrm>
                <a:off x="720" y="3072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378" name="Line 9"/>
              <p:cNvSpPr>
                <a:spLocks noChangeShapeType="1"/>
              </p:cNvSpPr>
              <p:nvPr/>
            </p:nvSpPr>
            <p:spPr bwMode="auto">
              <a:xfrm>
                <a:off x="720" y="321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720" y="3456"/>
              <a:ext cx="4944" cy="336"/>
              <a:chOff x="720" y="3408"/>
              <a:chExt cx="4944" cy="336"/>
            </a:xfrm>
          </p:grpSpPr>
          <p:sp>
            <p:nvSpPr>
              <p:cNvPr id="15373" name="Text Box 11"/>
              <p:cNvSpPr txBox="1">
                <a:spLocks noChangeArrowheads="1"/>
              </p:cNvSpPr>
              <p:nvPr/>
            </p:nvSpPr>
            <p:spPr bwMode="auto">
              <a:xfrm>
                <a:off x="1056" y="3408"/>
                <a:ext cx="460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US" sz="3600" b="1" dirty="0">
                    <a:solidFill>
                      <a:srgbClr val="CC0000"/>
                    </a:solidFill>
                    <a:latin typeface="Futura Bk BT"/>
                    <a:cs typeface="Times" pitchFamily="18" charset="0"/>
                  </a:rPr>
                  <a:t>A</a:t>
                </a:r>
                <a:r>
                  <a:rPr lang="en-US" sz="2200" b="1" dirty="0">
                    <a:latin typeface="Futura Bk BT"/>
                    <a:cs typeface="Times" pitchFamily="18" charset="0"/>
                  </a:rPr>
                  <a:t>ccreditation</a:t>
                </a:r>
                <a:r>
                  <a:rPr lang="en-US" b="1" dirty="0">
                    <a:latin typeface="Futura Bk BT"/>
                    <a:cs typeface="Times" pitchFamily="18" charset="0"/>
                  </a:rPr>
                  <a:t> </a:t>
                </a:r>
                <a:r>
                  <a:rPr lang="en-US" sz="1600" b="1" dirty="0">
                    <a:latin typeface="Futura Bk BT"/>
                    <a:cs typeface="Times" pitchFamily="18" charset="0"/>
                  </a:rPr>
                  <a:t>= Recognition of  </a:t>
                </a:r>
                <a:r>
                  <a:rPr lang="en-US" sz="2000" b="1" dirty="0">
                    <a:solidFill>
                      <a:srgbClr val="CC0000"/>
                    </a:solidFill>
                    <a:latin typeface="Futura Bk BT"/>
                    <a:cs typeface="Times" pitchFamily="18" charset="0"/>
                  </a:rPr>
                  <a:t>technical competence</a:t>
                </a:r>
                <a:endParaRPr lang="es-ES_tradnl" sz="1600" b="1" dirty="0">
                  <a:latin typeface="Futura Bk BT"/>
                  <a:cs typeface="Times" pitchFamily="18" charset="0"/>
                </a:endParaRPr>
              </a:p>
            </p:txBody>
          </p:sp>
          <p:sp>
            <p:nvSpPr>
              <p:cNvPr id="15374" name="Line 12"/>
              <p:cNvSpPr>
                <a:spLocks noChangeShapeType="1"/>
              </p:cNvSpPr>
              <p:nvPr/>
            </p:nvSpPr>
            <p:spPr bwMode="auto">
              <a:xfrm>
                <a:off x="720" y="3456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375" name="Line 13"/>
              <p:cNvSpPr>
                <a:spLocks noChangeShapeType="1"/>
              </p:cNvSpPr>
              <p:nvPr/>
            </p:nvSpPr>
            <p:spPr bwMode="auto">
              <a:xfrm>
                <a:off x="720" y="3600"/>
                <a:ext cx="3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sp>
          <p:nvSpPr>
            <p:cNvPr id="15369" name="Text Box 14"/>
            <p:cNvSpPr txBox="1">
              <a:spLocks noChangeArrowheads="1"/>
            </p:cNvSpPr>
            <p:nvPr/>
          </p:nvSpPr>
          <p:spPr bwMode="auto">
            <a:xfrm>
              <a:off x="624" y="1360"/>
              <a:ext cx="513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3600" b="1" dirty="0">
                  <a:solidFill>
                    <a:srgbClr val="CC0000"/>
                  </a:solidFill>
                  <a:latin typeface="Futura Bk BT"/>
                  <a:cs typeface="Times" pitchFamily="18" charset="0"/>
                </a:rPr>
                <a:t>T</a:t>
              </a:r>
              <a:r>
                <a:rPr lang="en-US" sz="2200" b="1" dirty="0">
                  <a:latin typeface="Futura Bk BT"/>
                  <a:cs typeface="Times" pitchFamily="18" charset="0"/>
                </a:rPr>
                <a:t>esting </a:t>
              </a:r>
              <a:r>
                <a:rPr lang="en-US" sz="1600" b="1" dirty="0">
                  <a:latin typeface="Futura Bk BT"/>
                  <a:cs typeface="Times" pitchFamily="18" charset="0"/>
                </a:rPr>
                <a:t>= Analysis of properties, ingredients, characteristics, etc.</a:t>
              </a:r>
              <a:endParaRPr lang="es-ES_tradnl" sz="1600" b="1" dirty="0">
                <a:latin typeface="Futura Bk BT"/>
                <a:cs typeface="Times" pitchFamily="18" charset="0"/>
              </a:endParaRPr>
            </a:p>
          </p:txBody>
        </p: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576" y="1728"/>
              <a:ext cx="4848" cy="1296"/>
              <a:chOff x="576" y="1920"/>
              <a:chExt cx="4848" cy="1296"/>
            </a:xfrm>
          </p:grpSpPr>
          <p:sp>
            <p:nvSpPr>
              <p:cNvPr id="15371" name="Text Box 16"/>
              <p:cNvSpPr txBox="1">
                <a:spLocks noChangeArrowheads="1"/>
              </p:cNvSpPr>
              <p:nvPr/>
            </p:nvSpPr>
            <p:spPr bwMode="auto">
              <a:xfrm>
                <a:off x="576" y="2880"/>
                <a:ext cx="484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US" sz="3600" b="1">
                    <a:solidFill>
                      <a:srgbClr val="CC0000"/>
                    </a:solidFill>
                    <a:latin typeface="Futura Bk BT"/>
                    <a:cs typeface="Times" pitchFamily="18" charset="0"/>
                  </a:rPr>
                  <a:t>Q</a:t>
                </a:r>
                <a:r>
                  <a:rPr lang="en-US" sz="2200" b="1">
                    <a:latin typeface="Futura Bk BT"/>
                    <a:cs typeface="Times" pitchFamily="18" charset="0"/>
                  </a:rPr>
                  <a:t>uality Management </a:t>
                </a:r>
                <a:r>
                  <a:rPr lang="en-US" sz="1600" b="1">
                    <a:latin typeface="Futura Bk BT"/>
                    <a:cs typeface="Times" pitchFamily="18" charset="0"/>
                  </a:rPr>
                  <a:t>= Reliable application of quality standards</a:t>
                </a:r>
                <a:endParaRPr lang="es-ES_tradnl" sz="2200" b="1">
                  <a:latin typeface="Futura Bk BT"/>
                  <a:cs typeface="Times" pitchFamily="18" charset="0"/>
                </a:endParaRPr>
              </a:p>
            </p:txBody>
          </p:sp>
          <p:sp>
            <p:nvSpPr>
              <p:cNvPr id="15372" name="Line 17"/>
              <p:cNvSpPr>
                <a:spLocks noChangeShapeType="1"/>
              </p:cNvSpPr>
              <p:nvPr/>
            </p:nvSpPr>
            <p:spPr bwMode="auto">
              <a:xfrm>
                <a:off x="768" y="1920"/>
                <a:ext cx="0" cy="9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36513" y="23813"/>
            <a:ext cx="7972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Futura Bk BT"/>
              </a:rPr>
              <a:t>Quality Infrastructure</a:t>
            </a:r>
          </a:p>
        </p:txBody>
      </p:sp>
      <p:sp>
        <p:nvSpPr>
          <p:cNvPr id="1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9234</TotalTime>
  <Words>1332</Words>
  <Application>Microsoft Office PowerPoint</Application>
  <PresentationFormat>Ekran Gösterisi (4:3)</PresentationFormat>
  <Paragraphs>345</Paragraphs>
  <Slides>25</Slides>
  <Notes>12</Notes>
  <HiddenSlides>0</HiddenSlides>
  <MMClips>0</MMClips>
  <ScaleCrop>false</ScaleCrop>
  <HeadingPairs>
    <vt:vector size="6" baseType="variant">
      <vt:variant>
        <vt:lpstr>Tema</vt:lpstr>
      </vt:variant>
      <vt:variant>
        <vt:i4>3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25</vt:i4>
      </vt:variant>
    </vt:vector>
  </HeadingPairs>
  <TitlesOfParts>
    <vt:vector size="30" baseType="lpstr">
      <vt:lpstr>Ulusal Yenilik Sistemimizin Geleceği_2</vt:lpstr>
      <vt:lpstr>1_Ulusal Yenilik Sistemimizin Geleceği_2</vt:lpstr>
      <vt:lpstr>Custom Design</vt:lpstr>
      <vt:lpstr>Acrobat Document</vt:lpstr>
      <vt:lpstr>VISIO</vt:lpstr>
      <vt:lpstr>Role of NMIs in National Quality Infrastructure </vt:lpstr>
      <vt:lpstr>Contents</vt:lpstr>
      <vt:lpstr>Slayt 3</vt:lpstr>
      <vt:lpstr>Slayt 4</vt:lpstr>
      <vt:lpstr>Slayt 5</vt:lpstr>
      <vt:lpstr>Slayt 6</vt:lpstr>
      <vt:lpstr>NASA's metric confusion caused Mars orbiter loss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Example of Traceability </vt:lpstr>
      <vt:lpstr>International Recognition</vt:lpstr>
      <vt:lpstr>Slayt 22</vt:lpstr>
      <vt:lpstr>CIPM MRA: Criteria for Participation</vt:lpstr>
      <vt:lpstr>Slayt 24</vt:lpstr>
      <vt:lpstr>Slayt 25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866</cp:revision>
  <cp:lastPrinted>2012-11-15T10:02:18Z</cp:lastPrinted>
  <dcterms:created xsi:type="dcterms:W3CDTF">2012-02-08T13:48:39Z</dcterms:created>
  <dcterms:modified xsi:type="dcterms:W3CDTF">2013-05-08T12:14:33Z</dcterms:modified>
</cp:coreProperties>
</file>