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37" r:id="rId1"/>
    <p:sldMasterId id="2147483951" r:id="rId2"/>
    <p:sldMasterId id="2147483963" r:id="rId3"/>
  </p:sldMasterIdLst>
  <p:notesMasterIdLst>
    <p:notesMasterId r:id="rId16"/>
  </p:notesMasterIdLst>
  <p:handoutMasterIdLst>
    <p:handoutMasterId r:id="rId17"/>
  </p:handoutMasterIdLst>
  <p:sldIdLst>
    <p:sldId id="256" r:id="rId4"/>
    <p:sldId id="257" r:id="rId5"/>
    <p:sldId id="273" r:id="rId6"/>
    <p:sldId id="298" r:id="rId7"/>
    <p:sldId id="306" r:id="rId8"/>
    <p:sldId id="299" r:id="rId9"/>
    <p:sldId id="293" r:id="rId10"/>
    <p:sldId id="300" r:id="rId11"/>
    <p:sldId id="303" r:id="rId12"/>
    <p:sldId id="304" r:id="rId13"/>
    <p:sldId id="305" r:id="rId14"/>
    <p:sldId id="294" r:id="rId15"/>
  </p:sldIdLst>
  <p:sldSz cx="9144000" cy="6858000" type="screen4x3"/>
  <p:notesSz cx="6794500" cy="99218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CCFF"/>
    <a:srgbClr val="660033"/>
    <a:srgbClr val="FF0066"/>
    <a:srgbClr val="FFFF00"/>
    <a:srgbClr val="0000FF"/>
    <a:srgbClr val="663300"/>
    <a:srgbClr val="33CC33"/>
    <a:srgbClr val="00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5" d="100"/>
          <a:sy n="75" d="100"/>
        </p:scale>
        <p:origin x="-67" y="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30" tIns="46566" rIns="93130" bIns="46566" numCol="1" anchor="t" anchorCtr="0" compatLnSpc="1">
            <a:prstTxWarp prst="textNoShape">
              <a:avLst/>
            </a:prstTxWarp>
          </a:bodyPr>
          <a:lstStyle>
            <a:lvl1pPr defTabSz="931397">
              <a:defRPr sz="1200"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endParaRPr lang="ms-MY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 bwMode="auto">
          <a:xfrm>
            <a:off x="3848100" y="0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30" tIns="46566" rIns="93130" bIns="46566" numCol="1" anchor="t" anchorCtr="0" compatLnSpc="1">
            <a:prstTxWarp prst="textNoShape">
              <a:avLst/>
            </a:prstTxWarp>
          </a:bodyPr>
          <a:lstStyle>
            <a:lvl1pPr algn="r" defTabSz="931397">
              <a:defRPr sz="1200"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0527D13-271D-4AC1-8387-8E9C259CA4BF}" type="datetimeFigureOut">
              <a:rPr lang="ms-MY"/>
              <a:pPr>
                <a:defRPr/>
              </a:pPr>
              <a:t>13/05/2013</a:t>
            </a:fld>
            <a:endParaRPr lang="ms-M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 bwMode="auto">
          <a:xfrm>
            <a:off x="0" y="9423400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30" tIns="46566" rIns="93130" bIns="46566" numCol="1" anchor="b" anchorCtr="0" compatLnSpc="1">
            <a:prstTxWarp prst="textNoShape">
              <a:avLst/>
            </a:prstTxWarp>
          </a:bodyPr>
          <a:lstStyle>
            <a:lvl1pPr defTabSz="931397">
              <a:defRPr sz="1200"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endParaRPr lang="ms-M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 bwMode="auto">
          <a:xfrm>
            <a:off x="3848100" y="9423400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30" tIns="46566" rIns="93130" bIns="46566" numCol="1" anchor="b" anchorCtr="0" compatLnSpc="1">
            <a:prstTxWarp prst="textNoShape">
              <a:avLst/>
            </a:prstTxWarp>
          </a:bodyPr>
          <a:lstStyle>
            <a:lvl1pPr algn="r" defTabSz="931397">
              <a:defRPr sz="1200"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E7A05FB4-4E9E-41B3-AAF0-58BB1325CE06}" type="slidenum">
              <a:rPr lang="ms-MY"/>
              <a:pPr>
                <a:defRPr/>
              </a:pPr>
              <a:t>‹#›</a:t>
            </a:fld>
            <a:endParaRPr lang="ms-MY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30" tIns="46566" rIns="93130" bIns="46566" numCol="1" anchor="t" anchorCtr="0" compatLnSpc="1">
            <a:prstTxWarp prst="textNoShape">
              <a:avLst/>
            </a:prstTxWarp>
          </a:bodyPr>
          <a:lstStyle>
            <a:lvl1pPr defTabSz="931397">
              <a:defRPr sz="1200"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 bwMode="auto">
          <a:xfrm>
            <a:off x="3848100" y="0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30" tIns="46566" rIns="93130" bIns="46566" numCol="1" anchor="t" anchorCtr="0" compatLnSpc="1">
            <a:prstTxWarp prst="textNoShape">
              <a:avLst/>
            </a:prstTxWarp>
          </a:bodyPr>
          <a:lstStyle>
            <a:lvl1pPr algn="r" defTabSz="931397">
              <a:defRPr sz="1200"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F6DA71C4-5342-4321-BA54-D98CD5D24B0F}" type="datetimeFigureOut">
              <a:rPr lang="en-US"/>
              <a:pPr>
                <a:defRPr/>
              </a:pPr>
              <a:t>5/13/2013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59350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394" tIns="45697" rIns="91394" bIns="45697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679450" y="4713288"/>
            <a:ext cx="5435600" cy="446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30" tIns="46566" rIns="93130" bIns="4656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 bwMode="auto">
          <a:xfrm>
            <a:off x="0" y="9423400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30" tIns="46566" rIns="93130" bIns="46566" numCol="1" anchor="b" anchorCtr="0" compatLnSpc="1">
            <a:prstTxWarp prst="textNoShape">
              <a:avLst/>
            </a:prstTxWarp>
          </a:bodyPr>
          <a:lstStyle>
            <a:lvl1pPr defTabSz="931397">
              <a:defRPr sz="1200"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 bwMode="auto">
          <a:xfrm>
            <a:off x="3848100" y="9423400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30" tIns="46566" rIns="93130" bIns="46566" numCol="1" anchor="b" anchorCtr="0" compatLnSpc="1">
            <a:prstTxWarp prst="textNoShape">
              <a:avLst/>
            </a:prstTxWarp>
          </a:bodyPr>
          <a:lstStyle>
            <a:lvl1pPr algn="r" defTabSz="931397">
              <a:defRPr sz="1200"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BC61F03-46AC-4D84-923E-EA8AAA7BE03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5DFACF-99CE-416B-819E-221DA5F1E3EA}" type="datetime1">
              <a:rPr lang="en-US"/>
              <a:pPr>
                <a:defRPr/>
              </a:pPr>
              <a:t>5/13/2013</a:t>
            </a:fld>
            <a:endParaRPr lang="en-GB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5598AE-010A-4456-973D-15966BA436E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6C1FF0-D6E8-43F6-BA01-702FCCBFB77F}" type="datetime1">
              <a:rPr lang="en-US"/>
              <a:pPr>
                <a:defRPr/>
              </a:pPr>
              <a:t>5/13/2013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A8E5FD-8426-4F49-8977-E9402A1CEF57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053B6D-CCF5-4FD9-B855-85F3D79BF784}" type="datetime1">
              <a:rPr lang="en-US"/>
              <a:pPr>
                <a:defRPr/>
              </a:pPr>
              <a:t>5/13/2013</a:t>
            </a:fld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C7F7EF-A7C1-4E86-AB1F-88B54F88D718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4F8435-720E-4CD9-B294-4DE20E423E0D}" type="datetime1">
              <a:rPr lang="en-US"/>
              <a:pPr>
                <a:defRPr/>
              </a:pPr>
              <a:t>5/13/2013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35AB3F-B304-41D4-80C3-C40A0CCD917F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D0398C-558F-44F5-A3D7-54677F18F13A}" type="datetime1">
              <a:rPr lang="en-US"/>
              <a:pPr>
                <a:defRPr/>
              </a:pPr>
              <a:t>5/13/2013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042179-6C31-47C5-9512-DB591827251A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8E6DD5-51E7-4635-8B12-829F800EB487}" type="datetime1">
              <a:rPr lang="en-US"/>
              <a:pPr>
                <a:defRPr/>
              </a:pPr>
              <a:t>5/13/2013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9F8CA9-79C2-44C5-AFB5-EE25EC568C52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A52C35-5C31-42D2-9626-F9F60E0CDC21}" type="datetime1">
              <a:rPr lang="en-US"/>
              <a:pPr>
                <a:defRPr/>
              </a:pPr>
              <a:t>5/13/2013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C48076-8069-4E0B-AB1E-3BFE30323344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B5AFB5-F00E-433B-A495-35FBF55ED2C6}" type="datetime1">
              <a:rPr lang="en-US"/>
              <a:pPr>
                <a:defRPr/>
              </a:pPr>
              <a:t>5/13/2013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DEAD71-800E-4050-94D6-1280954FBB7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3B2AB5-D6F8-4422-B138-E24015BD1A48}" type="datetime1">
              <a:rPr lang="en-US"/>
              <a:pPr>
                <a:defRPr/>
              </a:pPr>
              <a:t>5/13/2013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720582-C300-4B8D-BF6F-16C95FAB18C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9D7B63-6507-4522-B430-D0B1CD702A69}" type="datetime1">
              <a:rPr lang="en-US"/>
              <a:pPr>
                <a:defRPr/>
              </a:pPr>
              <a:t>5/13/2013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2C04D3-6782-445D-8F39-211E2E185EE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320193-E1F6-447A-B19D-25097A55B7D5}" type="datetime1">
              <a:rPr lang="en-US"/>
              <a:pPr>
                <a:defRPr/>
              </a:pPr>
              <a:t>5/13/2013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DF25DF-9259-4570-8243-9787339193C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B2D8E9-9C4C-4854-AB7C-9DEAEEFA672E}" type="datetime1">
              <a:rPr lang="en-US"/>
              <a:pPr>
                <a:defRPr/>
              </a:pPr>
              <a:t>5/13/2013</a:t>
            </a:fld>
            <a:endParaRPr lang="en-GB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E6D3C6-96F4-48B2-9A09-4B8343B4362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216EA9-1A44-4942-8779-BC62A55FAA22}" type="datetime1">
              <a:rPr lang="en-US"/>
              <a:pPr>
                <a:defRPr/>
              </a:pPr>
              <a:t>5/13/2013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D2ADC9-0EAB-4034-AF73-64970DB13B4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170C1A-ECB5-4146-A90C-2ED929D7DEE8}" type="datetime1">
              <a:rPr lang="en-US"/>
              <a:pPr>
                <a:defRPr/>
              </a:pPr>
              <a:t>5/13/2013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D25509-42E9-45E2-8062-3AA6E63F1A2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08EA58-D0D1-4227-9EBB-72242B77BF14}" type="datetime1">
              <a:rPr lang="en-US"/>
              <a:pPr>
                <a:defRPr/>
              </a:pPr>
              <a:t>5/13/2013</a:t>
            </a:fld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61BF7A-C7AD-4C83-A4A7-CF09B26F1D8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57524E-057B-4E82-9658-EFFDBB020F67}" type="datetime1">
              <a:rPr lang="en-US"/>
              <a:pPr>
                <a:defRPr/>
              </a:pPr>
              <a:t>5/13/2013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AA2BEB-DEFF-43FD-83AF-B5B53F32BE4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291806-4235-4407-A318-7AD0E311F1CD}" type="datetime1">
              <a:rPr lang="en-US"/>
              <a:pPr>
                <a:defRPr/>
              </a:pPr>
              <a:t>5/13/2013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814F80-4974-4E9C-86C5-98455EF0939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859A71-2689-484D-B27C-395DF5ABF77A}" type="datetime1">
              <a:rPr lang="en-US"/>
              <a:pPr>
                <a:defRPr/>
              </a:pPr>
              <a:t>5/13/2013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C2D88B-AA98-4504-9983-1C0194CB1DF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224472-862E-46B4-AE9F-FC3A677EBEE9}" type="datetime1">
              <a:rPr lang="en-US"/>
              <a:pPr>
                <a:defRPr/>
              </a:pPr>
              <a:t>5/13/2013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9E8239-B7F5-453C-AAD2-535CE799D52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A4A91C-B848-4562-8134-C5576A2D6343}" type="datetime1">
              <a:rPr lang="en-US"/>
              <a:pPr>
                <a:defRPr/>
              </a:pPr>
              <a:t>5/13/2013</a:t>
            </a:fld>
            <a:endParaRPr lang="en-GB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446830-4F2D-4986-BC50-BCFEC50E911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501782-9222-4256-A768-E57937EB166C}" type="datetime1">
              <a:rPr lang="en-US"/>
              <a:pPr>
                <a:defRPr/>
              </a:pPr>
              <a:t>5/13/2013</a:t>
            </a:fld>
            <a:endParaRPr lang="en-GB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31B753-D345-466B-9EE8-DA8ACC8C709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8981B7-143E-4E69-9A5F-15DE8773B141}" type="datetime1">
              <a:rPr lang="en-US"/>
              <a:pPr>
                <a:defRPr/>
              </a:pPr>
              <a:t>5/13/2013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D72C59-5521-4CAA-BADF-72043964F9B3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384EE4-3C0C-43F1-AB4E-D3D081769B60}" type="datetime1">
              <a:rPr lang="en-US"/>
              <a:pPr>
                <a:defRPr/>
              </a:pPr>
              <a:t>5/13/2013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7D49C9-5653-49FB-BE87-890432D816B0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E80A37-71AA-4CA7-A272-929CBEC03A94}" type="datetime1">
              <a:rPr lang="en-US"/>
              <a:pPr>
                <a:defRPr/>
              </a:pPr>
              <a:t>5/13/2013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F04EAA-781F-415F-8BED-11D3EF363433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A30F41-8B29-4B86-8AF9-4E24A061290F}" type="datetime1">
              <a:rPr lang="en-US"/>
              <a:pPr>
                <a:defRPr/>
              </a:pPr>
              <a:t>5/13/2013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122849-A1F4-42BE-957E-9C73D14CB124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60CCCD-9B1E-4105-83C1-4C063B05417C}" type="datetime1">
              <a:rPr lang="en-US"/>
              <a:pPr>
                <a:defRPr/>
              </a:pPr>
              <a:t>5/13/2013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1004F9-1C5F-4CBA-9C87-D1C06A4F6F98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emf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Relationship Id="rId14" Type="http://schemas.openxmlformats.org/officeDocument/2006/relationships/image" Target="../media/image1.emf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1371600" cy="6858000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pic>
        <p:nvPicPr>
          <p:cNvPr id="17" name="Picture 1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03200" y="381000"/>
            <a:ext cx="990600" cy="914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8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334250" y="4876800"/>
            <a:ext cx="180975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14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6639B76F-0E41-4C9A-8CB0-42197FC23754}" type="datetime1">
              <a:rPr lang="en-US"/>
              <a:pPr>
                <a:defRPr/>
              </a:pPr>
              <a:t>5/13/2013</a:t>
            </a:fld>
            <a:endParaRPr lang="en-GB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8CEB89CB-12BA-47B2-ADF9-38596086A5F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4525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smtClean="0"/>
              <a:t>Click to edit Master title style</a:t>
            </a:r>
          </a:p>
        </p:txBody>
      </p:sp>
      <p:sp>
        <p:nvSpPr>
          <p:cNvPr id="64526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4527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964" r:id="rId1"/>
    <p:sldLayoutId id="2147483965" r:id="rId2"/>
    <p:sldLayoutId id="2147483966" r:id="rId3"/>
    <p:sldLayoutId id="2147483967" r:id="rId4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3">
            <a:lum bright="2000"/>
          </a:blip>
          <a:srcRect/>
          <a:stretch>
            <a:fillRect/>
          </a:stretch>
        </p:blipFill>
        <p:spPr bwMode="auto">
          <a:xfrm>
            <a:off x="7334250" y="4876800"/>
            <a:ext cx="180975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0" y="0"/>
            <a:ext cx="9144000" cy="1143000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165100" y="101600"/>
            <a:ext cx="990600" cy="914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53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205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F684AA12-F6CA-4CAA-89B8-779E5E6E22E4}" type="datetime1">
              <a:rPr lang="en-US"/>
              <a:pPr>
                <a:defRPr/>
              </a:pPr>
              <a:t>5/13/2013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A30FB5A6-5A4E-4B9E-865E-D3CAE139711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8" r:id="rId1"/>
    <p:sldLayoutId id="2147483969" r:id="rId2"/>
    <p:sldLayoutId id="2147483970" r:id="rId3"/>
    <p:sldLayoutId id="2147483971" r:id="rId4"/>
    <p:sldLayoutId id="2147483972" r:id="rId5"/>
    <p:sldLayoutId id="2147483973" r:id="rId6"/>
    <p:sldLayoutId id="2147483974" r:id="rId7"/>
    <p:sldLayoutId id="2147483975" r:id="rId8"/>
    <p:sldLayoutId id="2147483976" r:id="rId9"/>
    <p:sldLayoutId id="2147483977" r:id="rId10"/>
    <p:sldLayoutId id="2147483978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3EF252D5-3A63-4AEE-986A-84374F9DAF50}" type="datetime1">
              <a:rPr lang="en-US"/>
              <a:pPr>
                <a:defRPr/>
              </a:pPr>
              <a:t>5/13/2013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79AA081D-6A8C-46D2-AAD9-9D9A1457913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9" r:id="rId1"/>
    <p:sldLayoutId id="2147483980" r:id="rId2"/>
    <p:sldLayoutId id="2147483981" r:id="rId3"/>
    <p:sldLayoutId id="2147483982" r:id="rId4"/>
    <p:sldLayoutId id="2147483983" r:id="rId5"/>
    <p:sldLayoutId id="2147483984" r:id="rId6"/>
    <p:sldLayoutId id="2147483985" r:id="rId7"/>
    <p:sldLayoutId id="2147483986" r:id="rId8"/>
    <p:sldLayoutId id="2147483987" r:id="rId9"/>
    <p:sldLayoutId id="2147483988" r:id="rId10"/>
    <p:sldLayoutId id="214748398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b="1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b="1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b="1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b="1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b="1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524000" y="609601"/>
            <a:ext cx="7391400" cy="2067233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0" fontAlgn="auto" hangingPunct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 charset="0"/>
              <a:buNone/>
              <a:defRPr/>
            </a:pPr>
            <a:endParaRPr lang="en-US" sz="1200" b="1" spc="50" dirty="0">
              <a:ln w="11430">
                <a:solidFill>
                  <a:schemeClr val="bg2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  <a:p>
            <a:pPr algn="ctr" eaLnBrk="0" fontAlgn="auto" hangingPunct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 charset="0"/>
              <a:buNone/>
              <a:defRPr/>
            </a:pPr>
            <a:endParaRPr lang="en-US" sz="1200" b="1" spc="50" dirty="0">
              <a:ln w="11430">
                <a:solidFill>
                  <a:schemeClr val="bg2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  <a:p>
            <a:pPr algn="ctr" eaLnBrk="0" fontAlgn="auto" hangingPunct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 charset="0"/>
              <a:buNone/>
              <a:defRPr/>
            </a:pPr>
            <a:r>
              <a:rPr lang="en-US" sz="3200" b="1" spc="50" dirty="0">
                <a:ln w="11430">
                  <a:solidFill>
                    <a:schemeClr val="bg2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CHEMICAL AND PETROCHEMICAL INDUSTRY IN MALAYSIA</a:t>
            </a:r>
          </a:p>
          <a:p>
            <a:pPr algn="ctr" eaLnBrk="0" fontAlgn="auto" hangingPunct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 charset="0"/>
              <a:buNone/>
              <a:defRPr/>
            </a:pPr>
            <a:endParaRPr lang="en-US" b="1" spc="50" dirty="0">
              <a:ln w="11430"/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4099" name="Picture 4" descr="http://malaysiashoppingvalley.com/CATEGORYSTATE/images/PetaMalaysia1%20copy.png"/>
          <p:cNvPicPr>
            <a:picLocks noChangeAspect="1" noChangeArrowheads="1"/>
          </p:cNvPicPr>
          <p:nvPr/>
        </p:nvPicPr>
        <p:blipFill>
          <a:blip r:embed="rId2">
            <a:grayscl/>
          </a:blip>
          <a:srcRect/>
          <a:stretch>
            <a:fillRect/>
          </a:stretch>
        </p:blipFill>
        <p:spPr bwMode="auto">
          <a:xfrm>
            <a:off x="1943100" y="2763838"/>
            <a:ext cx="6819900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371600" y="5600700"/>
            <a:ext cx="7391400" cy="77931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0" fontAlgn="auto" hangingPunct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defRPr/>
            </a:pPr>
            <a:r>
              <a:rPr lang="en-US" sz="2400" b="1" spc="50" dirty="0">
                <a:ln w="11430">
                  <a:solidFill>
                    <a:schemeClr val="bg2"/>
                  </a:solidFill>
                </a:ln>
                <a:solidFill>
                  <a:srgbClr val="FF0000"/>
                </a:solidFill>
              </a:rPr>
              <a:t>13 May 2013</a:t>
            </a:r>
          </a:p>
          <a:p>
            <a:pPr algn="ctr" eaLnBrk="0" fontAlgn="auto" hangingPunct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defRPr/>
            </a:pPr>
            <a:r>
              <a:rPr lang="en-US" sz="2400" b="1" spc="50" dirty="0">
                <a:ln w="11430">
                  <a:solidFill>
                    <a:schemeClr val="bg2"/>
                  </a:solidFill>
                </a:ln>
                <a:solidFill>
                  <a:srgbClr val="FF0000"/>
                </a:solidFill>
              </a:rPr>
              <a:t>Ministry of International Trade and Industry</a:t>
            </a:r>
            <a:endParaRPr lang="en-US" sz="2400" b="1" spc="50" dirty="0">
              <a:ln w="11430"/>
              <a:solidFill>
                <a:srgbClr val="C00000"/>
              </a:solidFill>
            </a:endParaRP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4CF334F7-7483-41FA-BA1F-8250DF0D9CC7}" type="slidenum">
              <a:rPr lang="en-GB" smtClean="0"/>
              <a:pPr eaLnBrk="1" hangingPunct="1">
                <a:defRPr/>
              </a:pPr>
              <a:t>1</a:t>
            </a:fld>
            <a:endParaRPr lang="en-GB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Number Placeholder 1"/>
          <p:cNvSpPr>
            <a:spLocks noGrp="1"/>
          </p:cNvSpPr>
          <p:nvPr>
            <p:ph type="sldNum" sz="quarter" idx="12"/>
          </p:nvPr>
        </p:nvSpPr>
        <p:spPr bwMode="auto"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B768B15E-5F64-4484-8CBC-61D7DC9AF6B3}" type="slidenum">
              <a:rPr lang="en-GB" smtClean="0">
                <a:solidFill>
                  <a:srgbClr val="000000"/>
                </a:solidFill>
              </a:rPr>
              <a:pPr eaLnBrk="1" hangingPunct="1">
                <a:defRPr/>
              </a:pPr>
              <a:t>10</a:t>
            </a:fld>
            <a:endParaRPr lang="en-GB" smtClean="0">
              <a:solidFill>
                <a:srgbClr val="00000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524000" y="228600"/>
            <a:ext cx="5791200" cy="7699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4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+mn-cs"/>
              </a:rPr>
              <a:t>Sales</a:t>
            </a:r>
            <a:endParaRPr lang="en-GB" sz="44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+mn-cs"/>
            </a:endParaRPr>
          </a:p>
        </p:txBody>
      </p:sp>
      <p:sp>
        <p:nvSpPr>
          <p:cNvPr id="4" name="Content Placeholder 14"/>
          <p:cNvSpPr txBox="1">
            <a:spLocks/>
          </p:cNvSpPr>
          <p:nvPr/>
        </p:nvSpPr>
        <p:spPr>
          <a:xfrm>
            <a:off x="304800" y="1600200"/>
            <a:ext cx="8534400" cy="452596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en-US" sz="28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The overall sales in the chemical and petrochemical industry increased by 7.7% </a:t>
            </a:r>
            <a:r>
              <a:rPr lang="en-US" sz="28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to </a:t>
            </a:r>
            <a:r>
              <a:rPr lang="en-US" sz="28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USD75.5 billion in 2012 from USD70.1 billion in 2011. </a:t>
            </a:r>
          </a:p>
          <a:p>
            <a:pPr marL="0" indent="0" algn="just">
              <a:buFont typeface="Arial" pitchFamily="34" charset="0"/>
              <a:buNone/>
              <a:defRPr/>
            </a:pPr>
            <a:endParaRPr lang="en-US" sz="2000" b="1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defRPr/>
            </a:pPr>
            <a:r>
              <a:rPr lang="en-US" sz="28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Petroleum products segments recorded the highest increase in sales by 10.9% in 2012 (USD54.8 billion) compared to USD49.4 billion in 2011. </a:t>
            </a:r>
          </a:p>
          <a:p>
            <a:pPr>
              <a:defRPr/>
            </a:pPr>
            <a:endParaRPr lang="en-GB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1"/>
          <p:cNvSpPr>
            <a:spLocks noGrp="1"/>
          </p:cNvSpPr>
          <p:nvPr>
            <p:ph type="sldNum" sz="quarter" idx="12"/>
          </p:nvPr>
        </p:nvSpPr>
        <p:spPr bwMode="auto"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9BF8E67D-26A1-4C62-B059-66A2EBE8B9B3}" type="slidenum">
              <a:rPr lang="en-GB" smtClean="0">
                <a:solidFill>
                  <a:srgbClr val="000000"/>
                </a:solidFill>
              </a:rPr>
              <a:pPr eaLnBrk="1" hangingPunct="1">
                <a:defRPr/>
              </a:pPr>
              <a:t>11</a:t>
            </a:fld>
            <a:endParaRPr lang="en-GB" smtClean="0">
              <a:solidFill>
                <a:srgbClr val="00000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524000" y="228600"/>
            <a:ext cx="5791200" cy="7699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4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+mn-cs"/>
              </a:rPr>
              <a:t>Employment</a:t>
            </a:r>
            <a:endParaRPr lang="en-GB" sz="44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+mn-cs"/>
            </a:endParaRPr>
          </a:p>
        </p:txBody>
      </p:sp>
      <p:sp>
        <p:nvSpPr>
          <p:cNvPr id="4" name="Content Placeholder 14"/>
          <p:cNvSpPr txBox="1">
            <a:spLocks/>
          </p:cNvSpPr>
          <p:nvPr/>
        </p:nvSpPr>
        <p:spPr>
          <a:xfrm>
            <a:off x="304800" y="1600200"/>
            <a:ext cx="8534400" cy="452596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en-US" sz="28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The total employment in the chemical and petrochemical industry showed an increased in all sub-sectors to 116,547 persons in 2012. </a:t>
            </a:r>
          </a:p>
          <a:p>
            <a:pPr marL="0" indent="0" algn="just">
              <a:buFont typeface="Arial" pitchFamily="34" charset="0"/>
              <a:buNone/>
              <a:defRPr/>
            </a:pPr>
            <a:endParaRPr lang="en-US" sz="2000" b="1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defRPr/>
            </a:pPr>
            <a:r>
              <a:rPr lang="en-US" sz="28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Plastic products segments recorded the highest increase with the highest number of workers amounted to 74,446 persons. </a:t>
            </a:r>
          </a:p>
          <a:p>
            <a:pPr>
              <a:defRPr/>
            </a:pPr>
            <a:endParaRPr lang="en-GB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ctrTitle"/>
          </p:nvPr>
        </p:nvSpPr>
        <p:spPr>
          <a:xfrm>
            <a:off x="762000" y="1196975"/>
            <a:ext cx="7772400" cy="147002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sz="8000" dirty="0"/>
              <a:t>THANK </a:t>
            </a:r>
            <a:r>
              <a:rPr lang="en-GB" sz="8000" dirty="0" smtClean="0"/>
              <a:t>YOU</a:t>
            </a:r>
            <a:endParaRPr lang="en-GB" sz="8000" dirty="0"/>
          </a:p>
        </p:txBody>
      </p:sp>
      <p:grpSp>
        <p:nvGrpSpPr>
          <p:cNvPr id="2" name="Group 8"/>
          <p:cNvGrpSpPr/>
          <p:nvPr/>
        </p:nvGrpSpPr>
        <p:grpSpPr>
          <a:xfrm>
            <a:off x="3429000" y="2916237"/>
            <a:ext cx="2514600" cy="2133600"/>
            <a:chOff x="533400" y="4419600"/>
            <a:chExt cx="2057400" cy="2057400"/>
          </a:xfrm>
          <a:effectLst>
            <a:reflection blurRad="6350" stA="52000" endA="300" endPos="35000" dir="5400000" sy="-100000" algn="bl" rotWithShape="0"/>
          </a:effectLst>
          <a:scene3d>
            <a:camera prst="perspectiveHeroicExtremeRightFacing"/>
            <a:lightRig rig="threePt" dir="t"/>
          </a:scene3d>
        </p:grpSpPr>
        <p:sp>
          <p:nvSpPr>
            <p:cNvPr id="5" name="Oval 7"/>
            <p:cNvSpPr>
              <a:spLocks noChangeArrowheads="1"/>
            </p:cNvSpPr>
            <p:nvPr/>
          </p:nvSpPr>
          <p:spPr bwMode="auto">
            <a:xfrm>
              <a:off x="533400" y="4419600"/>
              <a:ext cx="2057400" cy="2057400"/>
            </a:xfrm>
            <a:prstGeom prst="ellipse">
              <a:avLst/>
            </a:prstGeom>
            <a:solidFill>
              <a:schemeClr val="tx1">
                <a:lumMod val="85000"/>
              </a:schemeClr>
            </a:solidFill>
            <a:ln w="9525">
              <a:noFill/>
              <a:round/>
              <a:headEnd/>
              <a:tailEnd/>
            </a:ln>
            <a:sp3d>
              <a:bevelT/>
            </a:sp3d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ms-MY">
                <a:latin typeface="+mn-lt"/>
                <a:cs typeface="+mn-cs"/>
              </a:endParaRPr>
            </a:p>
          </p:txBody>
        </p:sp>
        <p:pic>
          <p:nvPicPr>
            <p:cNvPr id="6" name="Picture 20" descr="logo miti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85800" y="4572000"/>
              <a:ext cx="1752600" cy="1752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C74D44-F693-4E19-80BC-B285EBC7756E}" type="slidenum">
              <a:rPr lang="en-GB"/>
              <a:pPr>
                <a:defRPr/>
              </a:pPr>
              <a:t>12</a:t>
            </a:fld>
            <a:endParaRPr lang="en-GB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Contents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2197100" y="1371600"/>
            <a:ext cx="4800600" cy="4754563"/>
          </a:xfrm>
        </p:spPr>
        <p:txBody>
          <a:bodyPr/>
          <a:lstStyle/>
          <a:p>
            <a:pPr marL="365125" indent="-255588" eaLnBrk="1" hangingPunct="1">
              <a:buClr>
                <a:schemeClr val="tx1"/>
              </a:buClr>
            </a:pPr>
            <a:r>
              <a:rPr lang="en-US" sz="2800" b="1" smtClean="0">
                <a:latin typeface="Arial" pitchFamily="34" charset="0"/>
              </a:rPr>
              <a:t>Introduction</a:t>
            </a:r>
          </a:p>
          <a:p>
            <a:pPr marL="365125" indent="-255588" eaLnBrk="1" hangingPunct="1">
              <a:buClr>
                <a:schemeClr val="tx1"/>
              </a:buClr>
            </a:pPr>
            <a:r>
              <a:rPr lang="en-US" sz="2800" b="1" smtClean="0">
                <a:latin typeface="Arial" pitchFamily="34" charset="0"/>
              </a:rPr>
              <a:t>Trade Performance</a:t>
            </a:r>
          </a:p>
          <a:p>
            <a:pPr marL="365125" indent="-255588" eaLnBrk="1" hangingPunct="1">
              <a:buClr>
                <a:schemeClr val="tx1"/>
              </a:buClr>
            </a:pPr>
            <a:r>
              <a:rPr lang="en-US" sz="2800" b="1" smtClean="0">
                <a:latin typeface="Arial" pitchFamily="34" charset="0"/>
              </a:rPr>
              <a:t>Investment</a:t>
            </a:r>
          </a:p>
          <a:p>
            <a:pPr marL="365125" indent="-255588" eaLnBrk="1" hangingPunct="1">
              <a:buClr>
                <a:schemeClr val="tx1"/>
              </a:buClr>
            </a:pPr>
            <a:r>
              <a:rPr lang="en-US" sz="2800" b="1" smtClean="0">
                <a:latin typeface="Arial" pitchFamily="34" charset="0"/>
              </a:rPr>
              <a:t>Production</a:t>
            </a:r>
          </a:p>
          <a:p>
            <a:pPr marL="365125" indent="-255588" eaLnBrk="1" hangingPunct="1">
              <a:buClr>
                <a:schemeClr val="tx1"/>
              </a:buClr>
            </a:pPr>
            <a:r>
              <a:rPr lang="en-US" sz="2800" b="1" smtClean="0">
                <a:latin typeface="Arial" pitchFamily="34" charset="0"/>
              </a:rPr>
              <a:t>Sales</a:t>
            </a:r>
          </a:p>
          <a:p>
            <a:pPr marL="365125" indent="-255588" eaLnBrk="1" hangingPunct="1">
              <a:buClr>
                <a:schemeClr val="tx1"/>
              </a:buClr>
            </a:pPr>
            <a:r>
              <a:rPr lang="en-US" sz="2800" b="1" smtClean="0">
                <a:latin typeface="Arial" pitchFamily="34" charset="0"/>
              </a:rPr>
              <a:t>Employment</a:t>
            </a:r>
          </a:p>
        </p:txBody>
      </p:sp>
      <p:sp>
        <p:nvSpPr>
          <p:cNvPr id="6148" name="Slide Number Placeholder 4"/>
          <p:cNvSpPr>
            <a:spLocks noGrp="1"/>
          </p:cNvSpPr>
          <p:nvPr>
            <p:ph type="sldNum" sz="quarter" idx="12"/>
          </p:nvPr>
        </p:nvSpPr>
        <p:spPr bwMode="auto"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4FC1C745-67BD-48DE-ADF4-F289A9E76046}" type="slidenum">
              <a:rPr lang="en-GB" smtClean="0"/>
              <a:pPr eaLnBrk="1" hangingPunct="1">
                <a:defRPr/>
              </a:pPr>
              <a:t>2</a:t>
            </a:fld>
            <a:endParaRPr lang="en-GB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ontent Placeholder 14"/>
          <p:cNvSpPr>
            <a:spLocks noGrp="1"/>
          </p:cNvSpPr>
          <p:nvPr>
            <p:ph idx="1"/>
          </p:nvPr>
        </p:nvSpPr>
        <p:spPr>
          <a:xfrm>
            <a:off x="304800" y="1600200"/>
            <a:ext cx="8534400" cy="4525963"/>
          </a:xfrm>
        </p:spPr>
        <p:txBody>
          <a:bodyPr rtlCol="0">
            <a:normAutofit fontScale="85000" lnSpcReduction="20000"/>
          </a:bodyPr>
          <a:lstStyle/>
          <a:p>
            <a:pPr algn="just" eaLnBrk="1" fontAlgn="auto" hangingPunct="1">
              <a:spcAft>
                <a:spcPts val="0"/>
              </a:spcAft>
              <a:defRPr/>
            </a:pPr>
            <a:r>
              <a:rPr lang="en-MY" sz="2800" b="1" dirty="0" smtClean="0">
                <a:latin typeface="Arial" pitchFamily="34" charset="0"/>
                <a:cs typeface="Arial" pitchFamily="34" charset="0"/>
              </a:rPr>
              <a:t>The </a:t>
            </a:r>
            <a:r>
              <a:rPr lang="en-MY" sz="2800" b="1" dirty="0">
                <a:latin typeface="Arial" pitchFamily="34" charset="0"/>
                <a:cs typeface="Arial" pitchFamily="34" charset="0"/>
              </a:rPr>
              <a:t>chemical and petrochemical industry comprises agricultural chemicals; industrial gases; inorganic chemicals; paints; soaps and detergents; cosmetics and toiletries; and other chemical products sub-sectors.</a:t>
            </a:r>
            <a:endParaRPr lang="en-US" sz="2800" b="1" dirty="0" smtClean="0">
              <a:latin typeface="Arial" pitchFamily="34" charset="0"/>
              <a:cs typeface="Arial" pitchFamily="34" charset="0"/>
            </a:endParaRPr>
          </a:p>
          <a:p>
            <a:pPr eaLnBrk="1" fontAlgn="auto" hangingPunct="1">
              <a:spcAft>
                <a:spcPts val="0"/>
              </a:spcAft>
              <a:defRPr/>
            </a:pPr>
            <a:endParaRPr lang="en-US" sz="2800" b="1" dirty="0" smtClean="0">
              <a:latin typeface="Arial" pitchFamily="34" charset="0"/>
              <a:cs typeface="Arial" pitchFamily="34" charset="0"/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Breakdown by Sub-Sectors: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2000" b="1" dirty="0" smtClean="0">
              <a:latin typeface="Arial" pitchFamily="34" charset="0"/>
              <a:cs typeface="Arial" pitchFamily="34" charset="0"/>
            </a:endParaRPr>
          </a:p>
          <a:p>
            <a:pPr marL="400050" lvl="1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en-GB" b="1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en-GB" b="1" dirty="0" err="1" smtClean="0">
                <a:latin typeface="Arial" pitchFamily="34" charset="0"/>
                <a:cs typeface="Arial" pitchFamily="34" charset="0"/>
              </a:rPr>
              <a:t>i</a:t>
            </a:r>
            <a:r>
              <a:rPr lang="en-GB" b="1" dirty="0" smtClean="0">
                <a:latin typeface="Arial" pitchFamily="34" charset="0"/>
                <a:cs typeface="Arial" pitchFamily="34" charset="0"/>
              </a:rPr>
              <a:t>) Chemicals and </a:t>
            </a:r>
            <a:r>
              <a:rPr lang="en-GB" b="1" dirty="0">
                <a:latin typeface="Arial" pitchFamily="34" charset="0"/>
                <a:cs typeface="Arial" pitchFamily="34" charset="0"/>
              </a:rPr>
              <a:t>Chemical Products</a:t>
            </a:r>
            <a:r>
              <a:rPr lang="en-GB" b="1" dirty="0" smtClean="0">
                <a:latin typeface="Arial" pitchFamily="34" charset="0"/>
                <a:cs typeface="Arial" pitchFamily="34" charset="0"/>
              </a:rPr>
              <a:t>;</a:t>
            </a:r>
          </a:p>
          <a:p>
            <a:pPr marL="400050" lvl="1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GB" sz="2000" b="1" dirty="0" smtClean="0">
              <a:latin typeface="Arial" pitchFamily="34" charset="0"/>
              <a:cs typeface="Arial" pitchFamily="34" charset="0"/>
            </a:endParaRPr>
          </a:p>
          <a:p>
            <a:pPr marL="400050" lvl="1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en-GB" b="1" dirty="0" smtClean="0">
                <a:latin typeface="Arial" pitchFamily="34" charset="0"/>
                <a:cs typeface="Arial" pitchFamily="34" charset="0"/>
              </a:rPr>
              <a:t>(ii) Petroleum </a:t>
            </a:r>
            <a:r>
              <a:rPr lang="en-GB" b="1" dirty="0">
                <a:latin typeface="Arial" pitchFamily="34" charset="0"/>
                <a:cs typeface="Arial" pitchFamily="34" charset="0"/>
              </a:rPr>
              <a:t>Products </a:t>
            </a:r>
            <a:r>
              <a:rPr lang="en-GB" b="1" dirty="0" smtClean="0">
                <a:latin typeface="Arial" pitchFamily="34" charset="0"/>
                <a:cs typeface="Arial" pitchFamily="34" charset="0"/>
              </a:rPr>
              <a:t>(including Petrochemicals); and</a:t>
            </a:r>
          </a:p>
          <a:p>
            <a:pPr marL="400050" lvl="1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2000" b="1" dirty="0" smtClean="0">
              <a:latin typeface="Arial" pitchFamily="34" charset="0"/>
              <a:cs typeface="Arial" pitchFamily="34" charset="0"/>
            </a:endParaRPr>
          </a:p>
          <a:p>
            <a:pPr marL="400050" lvl="1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en-GB" b="1" dirty="0" smtClean="0">
                <a:latin typeface="Arial" pitchFamily="34" charset="0"/>
                <a:cs typeface="Arial" pitchFamily="34" charset="0"/>
              </a:rPr>
              <a:t>(iii) Plastic Products.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GB" dirty="0"/>
          </a:p>
        </p:txBody>
      </p:sp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Introduction</a:t>
            </a:r>
            <a:endParaRPr lang="en-GB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12"/>
          </p:nvPr>
        </p:nvSpPr>
        <p:spPr bwMode="auto"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CE1B01B4-E2D9-43E5-AB48-DDD70FEEECAC}" type="slidenum">
              <a:rPr lang="en-GB" smtClean="0"/>
              <a:pPr eaLnBrk="1" hangingPunct="1">
                <a:defRPr/>
              </a:pPr>
              <a:t>3</a:t>
            </a:fld>
            <a:endParaRPr lang="en-GB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/>
          <p:cNvSpPr txBox="1">
            <a:spLocks/>
          </p:cNvSpPr>
          <p:nvPr/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 anchor="ctr"/>
          <a:lstStyle/>
          <a:p>
            <a:pPr algn="ctr">
              <a:defRPr/>
            </a:pPr>
            <a:r>
              <a:rPr lang="en-GB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+mn-cs"/>
              </a:rPr>
              <a:t>Export Performance</a:t>
            </a:r>
            <a:endParaRPr lang="en-GB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+mn-cs"/>
            </a:endParaRPr>
          </a:p>
        </p:txBody>
      </p:sp>
      <p:sp>
        <p:nvSpPr>
          <p:cNvPr id="7171" name="TextBox 7"/>
          <p:cNvSpPr txBox="1">
            <a:spLocks noChangeArrowheads="1"/>
          </p:cNvSpPr>
          <p:nvPr/>
        </p:nvSpPr>
        <p:spPr bwMode="auto">
          <a:xfrm>
            <a:off x="609600" y="5861050"/>
            <a:ext cx="52339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GB" sz="1400" b="1"/>
              <a:t>Source: </a:t>
            </a:r>
            <a:r>
              <a:rPr lang="en-GB" sz="1400" b="1" i="1">
                <a:cs typeface="Times New Roman" pitchFamily="18" charset="0"/>
              </a:rPr>
              <a:t>Malaysia External Trade Development Corporation </a:t>
            </a:r>
            <a:endParaRPr lang="en-US" sz="1100"/>
          </a:p>
          <a:p>
            <a:pPr eaLnBrk="0" hangingPunct="0"/>
            <a:r>
              <a:rPr lang="en-GB" sz="1400" b="1" i="1">
                <a:cs typeface="Times New Roman" pitchFamily="18" charset="0"/>
              </a:rPr>
              <a:t>            (MATRADE)</a:t>
            </a:r>
            <a:endParaRPr lang="en-GB" sz="1400" b="1"/>
          </a:p>
        </p:txBody>
      </p:sp>
      <p:sp>
        <p:nvSpPr>
          <p:cNvPr id="8196" name="Slide Number Placeholder 4"/>
          <p:cNvSpPr>
            <a:spLocks noGrp="1"/>
          </p:cNvSpPr>
          <p:nvPr>
            <p:ph type="sldNum" sz="quarter" idx="12"/>
          </p:nvPr>
        </p:nvSpPr>
        <p:spPr bwMode="auto"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70F265AF-4578-4970-994F-8730EFD175AC}" type="slidenum">
              <a:rPr lang="en-GB" smtClean="0"/>
              <a:pPr eaLnBrk="1" hangingPunct="1">
                <a:defRPr/>
              </a:pPr>
              <a:t>4</a:t>
            </a:fld>
            <a:endParaRPr lang="en-GB" smtClean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881063" y="2057400"/>
          <a:ext cx="7381876" cy="3505199"/>
        </p:xfrm>
        <a:graphic>
          <a:graphicData uri="http://schemas.openxmlformats.org/drawingml/2006/table">
            <a:tbl>
              <a:tblPr/>
              <a:tblGrid>
                <a:gridCol w="2847928"/>
                <a:gridCol w="1476375"/>
                <a:gridCol w="1687497"/>
                <a:gridCol w="1370076"/>
              </a:tblGrid>
              <a:tr h="132117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Sub-Sectors</a:t>
                      </a:r>
                      <a:endParaRPr lang="en-MY" sz="1600" b="1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2012</a:t>
                      </a:r>
                      <a:endParaRPr lang="en-MY" sz="1600" b="1" dirty="0">
                        <a:effectLst/>
                        <a:latin typeface="Arial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Value </a:t>
                      </a:r>
                      <a:br>
                        <a:rPr lang="en-GB" sz="16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</a:br>
                      <a:r>
                        <a:rPr lang="en-GB" sz="1600" b="1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(USD </a:t>
                      </a:r>
                      <a:r>
                        <a:rPr lang="en-GB" sz="16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Billion)</a:t>
                      </a:r>
                      <a:endParaRPr lang="en-MY" sz="1600" b="1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Change (%)</a:t>
                      </a:r>
                      <a:endParaRPr lang="en-MY" sz="1600" b="1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2011</a:t>
                      </a:r>
                      <a:endParaRPr lang="en-MY" sz="1600" b="1" dirty="0">
                        <a:effectLst/>
                        <a:latin typeface="Arial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Value</a:t>
                      </a:r>
                      <a:endParaRPr lang="en-MY" sz="1600" b="1" dirty="0">
                        <a:effectLst/>
                        <a:latin typeface="Arial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(USD </a:t>
                      </a:r>
                      <a:r>
                        <a:rPr lang="en-GB" sz="16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Billion)</a:t>
                      </a:r>
                      <a:endParaRPr lang="en-MY" sz="1600" b="1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5485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Chemicals and Chemical Products </a:t>
                      </a:r>
                      <a:endParaRPr lang="en-MY" sz="1600" b="1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14.9</a:t>
                      </a:r>
                      <a:endParaRPr lang="en-MY" sz="1600" b="1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 </a:t>
                      </a:r>
                      <a:r>
                        <a:rPr lang="en-GB" sz="1600" b="1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1.9</a:t>
                      </a:r>
                      <a:endParaRPr lang="en-MY" sz="1600" b="1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15.2</a:t>
                      </a:r>
                      <a:endParaRPr lang="en-MY" sz="1600" b="1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54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Petroleum Products </a:t>
                      </a:r>
                      <a:endParaRPr lang="en-MY" sz="1600" b="1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3.2</a:t>
                      </a:r>
                      <a:endParaRPr lang="en-MY" sz="1600" b="1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</a:t>
                      </a:r>
                      <a:endParaRPr lang="en-MY" sz="1600" b="1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3.2</a:t>
                      </a:r>
                      <a:endParaRPr lang="en-MY" sz="1600" b="1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000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Plastics Products </a:t>
                      </a:r>
                      <a:endParaRPr lang="en-MY" sz="1600" b="1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1.1</a:t>
                      </a:r>
                      <a:endParaRPr lang="en-MY" sz="1600" b="1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 </a:t>
                      </a:r>
                      <a:r>
                        <a:rPr lang="en-GB" sz="1600" b="1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8.3</a:t>
                      </a:r>
                      <a:endParaRPr lang="en-MY" sz="1600" b="1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1.2</a:t>
                      </a:r>
                      <a:endParaRPr lang="en-MY" sz="1600" b="1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000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Total Exports</a:t>
                      </a:r>
                      <a:endParaRPr lang="en-MY" sz="1600" b="1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19.2</a:t>
                      </a:r>
                      <a:endParaRPr lang="en-MY" sz="1600" b="1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</a:t>
                      </a:r>
                      <a:r>
                        <a:rPr lang="en-GB" sz="1600" b="1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1.5</a:t>
                      </a:r>
                      <a:endParaRPr lang="en-MY" sz="1600" b="1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19.5</a:t>
                      </a:r>
                      <a:endParaRPr lang="en-MY" sz="1600" b="1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205" name="Rectangle 6"/>
          <p:cNvSpPr>
            <a:spLocks noChangeArrowheads="1"/>
          </p:cNvSpPr>
          <p:nvPr/>
        </p:nvSpPr>
        <p:spPr bwMode="auto">
          <a:xfrm>
            <a:off x="685800" y="1401763"/>
            <a:ext cx="5995988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2000" b="1" u="sng">
                <a:cs typeface="Times New Roman" pitchFamily="18" charset="0"/>
              </a:rPr>
              <a:t>Exports of </a:t>
            </a:r>
            <a:r>
              <a:rPr lang="en-GB" sz="2000" b="1" u="sng">
                <a:cs typeface="Times New Roman" pitchFamily="18" charset="0"/>
              </a:rPr>
              <a:t>Chemical &amp; Petrochemical Products</a:t>
            </a:r>
            <a:r>
              <a:rPr lang="en-US" sz="2000" b="1" u="sng">
                <a:cs typeface="Times New Roman" pitchFamily="18" charset="0"/>
              </a:rPr>
              <a:t> </a:t>
            </a:r>
            <a:endParaRPr lang="en-US" sz="2000"/>
          </a:p>
          <a:p>
            <a:pPr eaLnBrk="0" hangingPunct="0"/>
            <a:r>
              <a:rPr lang="en-GB" sz="1000" b="1" i="1">
                <a:cs typeface="Times New Roman" pitchFamily="18" charset="0"/>
              </a:rPr>
              <a:t>            </a:t>
            </a:r>
            <a:endParaRPr lang="en-GB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Number Placeholder 1"/>
          <p:cNvSpPr>
            <a:spLocks noGrp="1"/>
          </p:cNvSpPr>
          <p:nvPr>
            <p:ph type="sldNum" sz="quarter" idx="12"/>
          </p:nvPr>
        </p:nvSpPr>
        <p:spPr bwMode="auto"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B2C46517-9D34-4A88-BEF4-C77DC23E2699}" type="slidenum">
              <a:rPr lang="en-GB" smtClean="0">
                <a:solidFill>
                  <a:srgbClr val="000000"/>
                </a:solidFill>
              </a:rPr>
              <a:pPr eaLnBrk="1" hangingPunct="1">
                <a:defRPr/>
              </a:pPr>
              <a:t>5</a:t>
            </a:fld>
            <a:endParaRPr lang="en-GB" smtClean="0">
              <a:solidFill>
                <a:srgbClr val="00000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524000" y="228600"/>
            <a:ext cx="5791200" cy="7699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4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+mn-cs"/>
              </a:rPr>
              <a:t>Export Performance</a:t>
            </a:r>
            <a:endParaRPr lang="en-GB" sz="44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+mn-cs"/>
            </a:endParaRPr>
          </a:p>
        </p:txBody>
      </p:sp>
      <p:sp>
        <p:nvSpPr>
          <p:cNvPr id="4" name="Content Placeholder 14"/>
          <p:cNvSpPr txBox="1">
            <a:spLocks/>
          </p:cNvSpPr>
          <p:nvPr/>
        </p:nvSpPr>
        <p:spPr>
          <a:xfrm>
            <a:off x="304800" y="1600200"/>
            <a:ext cx="8534400" cy="452596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en-US" sz="28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The overall exports for chemical and petrochemical industry for 2012 decreased by 1.5% to USD19.2 billion compared with 2011. </a:t>
            </a:r>
          </a:p>
          <a:p>
            <a:pPr marL="0" indent="0" algn="just">
              <a:buFont typeface="Arial" pitchFamily="34" charset="0"/>
              <a:buNone/>
              <a:defRPr/>
            </a:pPr>
            <a:endParaRPr lang="en-US" sz="2000" b="1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defRPr/>
            </a:pPr>
            <a:r>
              <a:rPr lang="en-US" sz="28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3 Major Export Destinations </a:t>
            </a:r>
            <a:r>
              <a:rPr lang="en-US" sz="28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in 2012</a:t>
            </a:r>
            <a:endParaRPr lang="en-US" sz="28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marL="0" indent="0" algn="just">
              <a:buFont typeface="Arial" pitchFamily="34" charset="0"/>
              <a:buNone/>
              <a:defRPr/>
            </a:pPr>
            <a:r>
              <a:rPr lang="en-US" sz="28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en-US" sz="28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sz="2800" b="1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i</a:t>
            </a:r>
            <a:r>
              <a:rPr lang="en-US" sz="28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) Singapore</a:t>
            </a:r>
            <a:endParaRPr lang="en-US" sz="28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marL="0" indent="0" algn="just">
              <a:buFont typeface="Arial" pitchFamily="34" charset="0"/>
              <a:buNone/>
              <a:defRPr/>
            </a:pPr>
            <a:r>
              <a:rPr lang="en-US" sz="28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en-US" sz="28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(ii) Japan </a:t>
            </a:r>
          </a:p>
          <a:p>
            <a:pPr marL="0" indent="0" algn="just">
              <a:buFont typeface="Arial" pitchFamily="34" charset="0"/>
              <a:buNone/>
              <a:defRPr/>
            </a:pPr>
            <a:r>
              <a:rPr lang="en-US" sz="28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en-US" sz="28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(iii) China</a:t>
            </a:r>
            <a:endParaRPr lang="en-US" sz="28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/>
          <p:cNvSpPr txBox="1">
            <a:spLocks/>
          </p:cNvSpPr>
          <p:nvPr/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 anchor="ctr"/>
          <a:lstStyle/>
          <a:p>
            <a:pPr algn="ctr">
              <a:defRPr/>
            </a:pPr>
            <a:r>
              <a:rPr lang="en-GB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+mn-cs"/>
              </a:rPr>
              <a:t>Import Performance</a:t>
            </a:r>
            <a:endParaRPr lang="en-GB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+mn-cs"/>
            </a:endParaRPr>
          </a:p>
        </p:txBody>
      </p:sp>
      <p:sp>
        <p:nvSpPr>
          <p:cNvPr id="9219" name="TextBox 7"/>
          <p:cNvSpPr txBox="1">
            <a:spLocks noChangeArrowheads="1"/>
          </p:cNvSpPr>
          <p:nvPr/>
        </p:nvSpPr>
        <p:spPr bwMode="auto">
          <a:xfrm>
            <a:off x="609600" y="5715000"/>
            <a:ext cx="1785938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400" b="1"/>
              <a:t>Source: MATRADE</a:t>
            </a:r>
          </a:p>
        </p:txBody>
      </p:sp>
      <p:sp>
        <p:nvSpPr>
          <p:cNvPr id="11268" name="Slide Number Placeholder 4"/>
          <p:cNvSpPr>
            <a:spLocks noGrp="1"/>
          </p:cNvSpPr>
          <p:nvPr>
            <p:ph type="sldNum" sz="quarter" idx="12"/>
          </p:nvPr>
        </p:nvSpPr>
        <p:spPr bwMode="auto"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5BFA7085-8DF0-4E5D-94E3-CAA999554166}" type="slidenum">
              <a:rPr lang="en-GB" smtClean="0"/>
              <a:pPr eaLnBrk="1" hangingPunct="1">
                <a:defRPr/>
              </a:pPr>
              <a:t>6</a:t>
            </a:fld>
            <a:endParaRPr lang="en-GB" smtClean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1066800" y="2078038"/>
          <a:ext cx="7275513" cy="3021011"/>
        </p:xfrm>
        <a:graphic>
          <a:graphicData uri="http://schemas.openxmlformats.org/drawingml/2006/table">
            <a:tbl>
              <a:tblPr/>
              <a:tblGrid>
                <a:gridCol w="2847636"/>
                <a:gridCol w="1476929"/>
                <a:gridCol w="1687919"/>
                <a:gridCol w="1263029"/>
              </a:tblGrid>
              <a:tr h="110477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Sub-Sectors</a:t>
                      </a:r>
                      <a:endParaRPr lang="en-MY" sz="1800" b="1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5" marR="685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2012</a:t>
                      </a:r>
                      <a:endParaRPr lang="en-MY" sz="1800" b="1" dirty="0">
                        <a:effectLst/>
                        <a:latin typeface="Arial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Value </a:t>
                      </a:r>
                      <a:br>
                        <a:rPr lang="en-GB" sz="18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</a:br>
                      <a:r>
                        <a:rPr lang="en-GB" sz="1800" b="1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(USD </a:t>
                      </a:r>
                      <a:r>
                        <a:rPr lang="en-GB" sz="18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Billion)</a:t>
                      </a:r>
                      <a:endParaRPr lang="en-MY" sz="1800" b="1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5" marR="685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Change (%)</a:t>
                      </a:r>
                      <a:endParaRPr lang="en-MY" sz="1800" b="1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5" marR="685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2011</a:t>
                      </a:r>
                      <a:endParaRPr lang="en-MY" sz="1800" b="1" dirty="0">
                        <a:effectLst/>
                        <a:latin typeface="Arial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Value</a:t>
                      </a:r>
                      <a:endParaRPr lang="en-MY" sz="1800" b="1" dirty="0">
                        <a:effectLst/>
                        <a:latin typeface="Arial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(USD </a:t>
                      </a:r>
                      <a:r>
                        <a:rPr lang="en-GB" sz="18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Billion)</a:t>
                      </a:r>
                      <a:endParaRPr lang="en-MY" sz="1800" b="1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5" marR="685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54864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8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Chemicals and Chemical Products </a:t>
                      </a:r>
                      <a:endParaRPr lang="en-MY" sz="1800" b="1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5" marR="685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16.8</a:t>
                      </a:r>
                      <a:endParaRPr lang="en-MY" sz="1800" b="1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5" marR="685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1.8</a:t>
                      </a:r>
                      <a:endParaRPr lang="en-MY" sz="1800" b="1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5" marR="685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16.5</a:t>
                      </a:r>
                      <a:endParaRPr lang="en-MY" sz="1800" b="1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5" marR="685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775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8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Petroleum Products </a:t>
                      </a:r>
                      <a:endParaRPr lang="en-MY" sz="1800" b="1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5" marR="685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0.5</a:t>
                      </a:r>
                      <a:endParaRPr lang="en-MY" sz="1800" b="1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5" marR="685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</a:t>
                      </a:r>
                      <a:endParaRPr lang="en-MY" sz="1800" b="1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5" marR="685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0.5</a:t>
                      </a:r>
                      <a:endParaRPr lang="en-MY" sz="1800" b="1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5" marR="685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991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8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Plastics Products </a:t>
                      </a:r>
                      <a:endParaRPr lang="en-MY" sz="1800" b="1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5" marR="685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2.1</a:t>
                      </a:r>
                      <a:endParaRPr lang="en-MY" sz="1800" b="1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5" marR="685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</a:t>
                      </a:r>
                      <a:endParaRPr lang="en-MY" sz="1800" b="1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5" marR="685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2.1</a:t>
                      </a:r>
                      <a:endParaRPr lang="en-MY" sz="1800" b="1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5" marR="685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991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Total Imports</a:t>
                      </a:r>
                      <a:endParaRPr lang="en-MY" sz="1800" b="1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5" marR="685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19.4</a:t>
                      </a:r>
                      <a:endParaRPr lang="en-MY" sz="1800" b="1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5" marR="685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1.6</a:t>
                      </a:r>
                      <a:endParaRPr lang="en-MY" sz="1800" b="1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5" marR="685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19.1</a:t>
                      </a:r>
                      <a:endParaRPr lang="en-MY" sz="1800" b="1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5" marR="685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253" name="Rectangle 6"/>
          <p:cNvSpPr>
            <a:spLocks noChangeArrowheads="1"/>
          </p:cNvSpPr>
          <p:nvPr/>
        </p:nvSpPr>
        <p:spPr bwMode="auto">
          <a:xfrm>
            <a:off x="762000" y="1524000"/>
            <a:ext cx="5980113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2000" b="1" u="sng">
                <a:cs typeface="Times New Roman" pitchFamily="18" charset="0"/>
              </a:rPr>
              <a:t>Imports of </a:t>
            </a:r>
            <a:r>
              <a:rPr lang="en-GB" sz="2000" b="1" u="sng">
                <a:cs typeface="Times New Roman" pitchFamily="18" charset="0"/>
              </a:rPr>
              <a:t>Chemical &amp; Petrochemical Products</a:t>
            </a:r>
            <a:r>
              <a:rPr lang="en-US" sz="2000" b="1" u="sng">
                <a:cs typeface="Times New Roman" pitchFamily="18" charset="0"/>
              </a:rPr>
              <a:t> </a:t>
            </a:r>
            <a:endParaRPr lang="en-US" sz="2000"/>
          </a:p>
          <a:p>
            <a:pPr eaLnBrk="0" hangingPunct="0"/>
            <a:r>
              <a:rPr lang="en-GB" sz="1000" b="1" i="1">
                <a:cs typeface="Times New Roman" pitchFamily="18" charset="0"/>
              </a:rPr>
              <a:t>            </a:t>
            </a:r>
            <a:endParaRPr lang="en-GB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3"/>
          <p:cNvSpPr txBox="1">
            <a:spLocks/>
          </p:cNvSpPr>
          <p:nvPr/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 anchor="ctr"/>
          <a:lstStyle/>
          <a:p>
            <a:pPr algn="ctr">
              <a:defRPr/>
            </a:pPr>
            <a:r>
              <a:rPr lang="en-GB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+mn-cs"/>
              </a:rPr>
              <a:t>Import Performance</a:t>
            </a:r>
            <a:endParaRPr lang="en-GB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+mn-cs"/>
            </a:endParaRPr>
          </a:p>
        </p:txBody>
      </p:sp>
      <p:sp>
        <p:nvSpPr>
          <p:cNvPr id="12292" name="Slide Number Placeholder 7"/>
          <p:cNvSpPr>
            <a:spLocks noGrp="1"/>
          </p:cNvSpPr>
          <p:nvPr>
            <p:ph type="sldNum" sz="quarter" idx="12"/>
          </p:nvPr>
        </p:nvSpPr>
        <p:spPr bwMode="auto"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C061655F-4552-4044-93A2-EEBD033C61C9}" type="slidenum">
              <a:rPr lang="en-GB" smtClean="0"/>
              <a:pPr eaLnBrk="1" hangingPunct="1">
                <a:defRPr/>
              </a:pPr>
              <a:t>7</a:t>
            </a:fld>
            <a:endParaRPr lang="en-GB" smtClean="0"/>
          </a:p>
        </p:txBody>
      </p:sp>
      <p:sp>
        <p:nvSpPr>
          <p:cNvPr id="7" name="Content Placeholder 14"/>
          <p:cNvSpPr txBox="1">
            <a:spLocks/>
          </p:cNvSpPr>
          <p:nvPr/>
        </p:nvSpPr>
        <p:spPr>
          <a:xfrm>
            <a:off x="304800" y="1600200"/>
            <a:ext cx="8534400" cy="452596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en-US" sz="28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The overall imports for chemical and petrochemical industry for 2012 increased by 1.6% to USD19.4 billion compared with 2011. </a:t>
            </a:r>
          </a:p>
          <a:p>
            <a:pPr algn="just">
              <a:defRPr/>
            </a:pPr>
            <a:endParaRPr lang="en-MY" sz="2800" b="1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defRPr/>
            </a:pPr>
            <a:r>
              <a:rPr lang="en-MY" sz="28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3 </a:t>
            </a:r>
            <a:r>
              <a:rPr lang="en-MY" sz="28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Major Sources of Imports </a:t>
            </a:r>
            <a:r>
              <a:rPr lang="en-MY" sz="28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in 2012</a:t>
            </a:r>
            <a:endParaRPr lang="en-MY" sz="28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marL="0" indent="0" algn="just">
              <a:buFont typeface="Arial" pitchFamily="34" charset="0"/>
              <a:buNone/>
              <a:defRPr/>
            </a:pPr>
            <a:r>
              <a:rPr lang="en-MY" sz="28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en-MY" sz="28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MY" sz="2800" b="1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i</a:t>
            </a:r>
            <a:r>
              <a:rPr lang="en-MY" sz="28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) China </a:t>
            </a:r>
          </a:p>
          <a:p>
            <a:pPr marL="0" indent="0" algn="just">
              <a:buFont typeface="Arial" pitchFamily="34" charset="0"/>
              <a:buNone/>
              <a:defRPr/>
            </a:pPr>
            <a:r>
              <a:rPr lang="en-MY" sz="28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en-MY" sz="28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(ii) Singapore </a:t>
            </a:r>
          </a:p>
          <a:p>
            <a:pPr marL="0" indent="0" algn="just">
              <a:buFont typeface="Arial" pitchFamily="34" charset="0"/>
              <a:buNone/>
              <a:defRPr/>
            </a:pPr>
            <a:r>
              <a:rPr lang="en-MY" sz="28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en-MY" sz="28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(iii) Japan</a:t>
            </a:r>
            <a:endParaRPr lang="en-US" sz="2800" b="1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marL="0" indent="0" algn="just">
              <a:buFont typeface="Arial" pitchFamily="34" charset="0"/>
              <a:buNone/>
              <a:defRPr/>
            </a:pPr>
            <a:endParaRPr lang="en-US" sz="2000" b="1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 anchor="ctr"/>
          <a:lstStyle/>
          <a:p>
            <a:pPr algn="ctr">
              <a:defRPr/>
            </a:pPr>
            <a:r>
              <a:rPr lang="en-GB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+mn-cs"/>
              </a:rPr>
              <a:t>Investments</a:t>
            </a:r>
            <a:endParaRPr lang="en-GB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+mn-cs"/>
            </a:endParaRPr>
          </a:p>
        </p:txBody>
      </p:sp>
      <p:sp>
        <p:nvSpPr>
          <p:cNvPr id="13316" name="Slide Number Placeholder 5"/>
          <p:cNvSpPr>
            <a:spLocks noGrp="1"/>
          </p:cNvSpPr>
          <p:nvPr>
            <p:ph type="sldNum" sz="quarter" idx="12"/>
          </p:nvPr>
        </p:nvSpPr>
        <p:spPr bwMode="auto"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B876BCD6-25BF-4F0D-BF0B-34E76F848BD5}" type="slidenum">
              <a:rPr lang="en-GB" smtClean="0"/>
              <a:pPr eaLnBrk="1" hangingPunct="1">
                <a:defRPr/>
              </a:pPr>
              <a:t>8</a:t>
            </a:fld>
            <a:endParaRPr lang="en-GB" smtClean="0"/>
          </a:p>
        </p:txBody>
      </p:sp>
      <p:sp>
        <p:nvSpPr>
          <p:cNvPr id="11268" name="Rectangle 1"/>
          <p:cNvSpPr>
            <a:spLocks noChangeArrowheads="1"/>
          </p:cNvSpPr>
          <p:nvPr/>
        </p:nvSpPr>
        <p:spPr bwMode="auto">
          <a:xfrm>
            <a:off x="495300" y="1193800"/>
            <a:ext cx="82677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b="1"/>
              <a:t>Chemical and Petrochemical Industry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1174750" y="1981200"/>
          <a:ext cx="7131051" cy="2705100"/>
        </p:xfrm>
        <a:graphic>
          <a:graphicData uri="http://schemas.openxmlformats.org/drawingml/2006/table">
            <a:tbl>
              <a:tblPr firstRow="1" firstCol="1" bandRow="1"/>
              <a:tblGrid>
                <a:gridCol w="1087456"/>
                <a:gridCol w="1243628"/>
                <a:gridCol w="1596161"/>
                <a:gridCol w="1607645"/>
                <a:gridCol w="1596161"/>
              </a:tblGrid>
              <a:tr h="15028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Year</a:t>
                      </a:r>
                      <a:endParaRPr lang="en-MY" sz="1800" b="1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No. of Projects</a:t>
                      </a:r>
                      <a:endParaRPr lang="en-MY" sz="1800" b="1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Domestic Investment </a:t>
                      </a:r>
                      <a:r>
                        <a:rPr lang="en-US" sz="1800" b="1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(USD 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Billion)</a:t>
                      </a:r>
                      <a:endParaRPr lang="en-MY" sz="1800" b="1" dirty="0">
                        <a:effectLst/>
                        <a:latin typeface="Arial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MY" sz="1800" b="1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Foreign Investment</a:t>
                      </a:r>
                      <a:endParaRPr lang="en-MY" sz="1800" b="1" dirty="0">
                        <a:effectLst/>
                        <a:latin typeface="Arial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(USD 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Billion)</a:t>
                      </a:r>
                      <a:endParaRPr lang="en-MY" sz="1800" b="1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Total</a:t>
                      </a:r>
                      <a:endParaRPr lang="en-MY" sz="1800" b="1" dirty="0">
                        <a:effectLst/>
                        <a:latin typeface="Arial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Investment</a:t>
                      </a:r>
                      <a:endParaRPr lang="en-MY" sz="1800" b="1" dirty="0">
                        <a:effectLst/>
                        <a:latin typeface="Arial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(USD 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Billion)</a:t>
                      </a:r>
                      <a:endParaRPr lang="en-MY" sz="1800" b="1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60113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2011</a:t>
                      </a:r>
                      <a:endParaRPr lang="en-MY" sz="1800" b="1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173</a:t>
                      </a:r>
                      <a:endParaRPr lang="en-MY" sz="1800" b="1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2.02</a:t>
                      </a:r>
                      <a:endParaRPr lang="en-MY" sz="1800" b="1" dirty="0">
                        <a:effectLst/>
                        <a:latin typeface="Arial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MY" sz="1800" b="1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0.99</a:t>
                      </a:r>
                      <a:endParaRPr lang="en-MY" sz="1800" b="1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3.01</a:t>
                      </a:r>
                      <a:endParaRPr lang="en-MY" sz="1800" b="1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113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2012</a:t>
                      </a:r>
                      <a:endParaRPr lang="en-MY" sz="1800" b="1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139</a:t>
                      </a:r>
                      <a:endParaRPr lang="en-MY" sz="1800" b="1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1.23</a:t>
                      </a:r>
                      <a:endParaRPr lang="en-MY" sz="1800" b="1" dirty="0">
                        <a:effectLst/>
                        <a:latin typeface="Arial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MY" sz="1800" b="1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1.44</a:t>
                      </a:r>
                      <a:endParaRPr lang="en-MY" sz="1800" b="1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2.67</a:t>
                      </a:r>
                      <a:endParaRPr lang="en-MY" sz="1800" b="1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295" name="Rectangle 7"/>
          <p:cNvSpPr>
            <a:spLocks noChangeArrowheads="1"/>
          </p:cNvSpPr>
          <p:nvPr/>
        </p:nvSpPr>
        <p:spPr bwMode="auto">
          <a:xfrm>
            <a:off x="762000" y="5164138"/>
            <a:ext cx="670560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457200" eaLnBrk="0" hangingPunct="0"/>
            <a:r>
              <a:rPr lang="en-GB" sz="1600" b="1" i="1">
                <a:cs typeface="Times New Roman" pitchFamily="18" charset="0"/>
              </a:rPr>
              <a:t>Source: Malaysia Investment Development Authority (MIDA)  </a:t>
            </a:r>
            <a:endParaRPr lang="en-GB" sz="160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Number Placeholder 1"/>
          <p:cNvSpPr>
            <a:spLocks noGrp="1"/>
          </p:cNvSpPr>
          <p:nvPr>
            <p:ph type="sldNum" sz="quarter" idx="12"/>
          </p:nvPr>
        </p:nvSpPr>
        <p:spPr bwMode="auto"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C88C1C01-5655-4249-B4B5-2F61D423F45C}" type="slidenum">
              <a:rPr lang="en-GB" smtClean="0">
                <a:solidFill>
                  <a:srgbClr val="000000"/>
                </a:solidFill>
              </a:rPr>
              <a:pPr eaLnBrk="1" hangingPunct="1">
                <a:defRPr/>
              </a:pPr>
              <a:t>9</a:t>
            </a:fld>
            <a:endParaRPr lang="en-GB" smtClean="0">
              <a:solidFill>
                <a:srgbClr val="00000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524000" y="228600"/>
            <a:ext cx="5791200" cy="7699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4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+mn-cs"/>
              </a:rPr>
              <a:t>Production Index</a:t>
            </a:r>
            <a:endParaRPr lang="en-GB" sz="44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+mn-cs"/>
            </a:endParaRPr>
          </a:p>
        </p:txBody>
      </p:sp>
      <p:sp>
        <p:nvSpPr>
          <p:cNvPr id="4" name="Content Placeholder 14"/>
          <p:cNvSpPr txBox="1">
            <a:spLocks/>
          </p:cNvSpPr>
          <p:nvPr/>
        </p:nvSpPr>
        <p:spPr>
          <a:xfrm>
            <a:off x="304800" y="1600200"/>
            <a:ext cx="8534400" cy="452596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en-US" sz="28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The overall production index in the chemical and petrochemical industry showed an increased by 6.34% </a:t>
            </a:r>
            <a:r>
              <a:rPr lang="en-US" sz="28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to </a:t>
            </a:r>
            <a:r>
              <a:rPr lang="en-US" sz="28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132.6 in 2012 from 124.7 in 2011. </a:t>
            </a:r>
          </a:p>
          <a:p>
            <a:pPr marL="0" indent="0" algn="just">
              <a:buFont typeface="Arial" pitchFamily="34" charset="0"/>
              <a:buNone/>
              <a:defRPr/>
            </a:pPr>
            <a:endParaRPr lang="en-US" sz="2000" b="1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defRPr/>
            </a:pPr>
            <a:r>
              <a:rPr lang="en-US" sz="28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Plastic products segments recorded the highest increase in production index, 169.9 in 2012 due to rise in demand for plastic blow </a:t>
            </a:r>
            <a:r>
              <a:rPr lang="en-US" sz="2800" b="1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moulded</a:t>
            </a:r>
            <a:r>
              <a:rPr lang="en-US" sz="28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products. </a:t>
            </a:r>
          </a:p>
          <a:p>
            <a:pPr>
              <a:defRPr/>
            </a:pPr>
            <a:endParaRPr lang="en-GB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ream">
  <a:themeElements>
    <a:clrScheme name="Stream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Stream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ream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eam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13889</TotalTime>
  <Words>446</Words>
  <Application>Microsoft Office PowerPoint</Application>
  <PresentationFormat>On-screen Show (4:3)</PresentationFormat>
  <Paragraphs>140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12</vt:i4>
      </vt:variant>
    </vt:vector>
  </HeadingPairs>
  <TitlesOfParts>
    <vt:vector size="20" baseType="lpstr">
      <vt:lpstr>Arial</vt:lpstr>
      <vt:lpstr>Garamond</vt:lpstr>
      <vt:lpstr>Wingdings</vt:lpstr>
      <vt:lpstr>Calibri</vt:lpstr>
      <vt:lpstr>Times New Roman</vt:lpstr>
      <vt:lpstr>Stream</vt:lpstr>
      <vt:lpstr>Custom Design</vt:lpstr>
      <vt:lpstr>1_Custom Design</vt:lpstr>
      <vt:lpstr>Slide 1</vt:lpstr>
      <vt:lpstr>Contents</vt:lpstr>
      <vt:lpstr>Introduction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THANK YOU</vt:lpstr>
    </vt:vector>
  </TitlesOfParts>
  <Company>Lenovo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METAL INDUSTRY</dc:title>
  <dc:creator>Lenovo User</dc:creator>
  <cp:lastModifiedBy>asus</cp:lastModifiedBy>
  <cp:revision>1345</cp:revision>
  <cp:lastPrinted>2013-05-10T03:02:49Z</cp:lastPrinted>
  <dcterms:created xsi:type="dcterms:W3CDTF">2010-04-20T03:36:05Z</dcterms:created>
  <dcterms:modified xsi:type="dcterms:W3CDTF">2013-05-13T11:22:59Z</dcterms:modified>
</cp:coreProperties>
</file>