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6" r:id="rId3"/>
    <p:sldId id="292" r:id="rId4"/>
    <p:sldId id="305" r:id="rId5"/>
    <p:sldId id="293" r:id="rId6"/>
    <p:sldId id="294" r:id="rId7"/>
    <p:sldId id="295" r:id="rId8"/>
    <p:sldId id="297" r:id="rId9"/>
    <p:sldId id="298" r:id="rId10"/>
    <p:sldId id="299" r:id="rId11"/>
    <p:sldId id="300" r:id="rId12"/>
    <p:sldId id="302" r:id="rId13"/>
    <p:sldId id="304" r:id="rId14"/>
    <p:sldId id="301" r:id="rId15"/>
    <p:sldId id="290" r:id="rId16"/>
    <p:sldId id="28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5223A-3974-4AC1-9A47-B99CA65C387D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7CA0F-85BB-4CBF-84D0-50B3ABE4AD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2879"/>
            <a:r>
              <a:rPr lang="en-US" dirty="0" smtClean="0"/>
              <a:t>All interest based transactions were switched to Islamic modes of finance in local currency </a:t>
            </a:r>
          </a:p>
          <a:p>
            <a:pPr defTabSz="912879"/>
            <a:r>
              <a:rPr lang="en-US" dirty="0" smtClean="0"/>
              <a:t>covering, Participation in profit and loss, Mark-up or mark-down, Hire Purchase, Leasing, Rent-Sharing, Licensing,  Charge or fee of any kind, Purchase and sale of any property (industrial, intellectual or real), with or without buyback arrangement by a seller,  Participation Term Certificate,  Musharaka Certificate,  Term Finance Certificate, Guarantees and Indemnities.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E01AE6-38A6-4B16-A27B-6CDAD0DB732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88A12-303C-471D-A4E3-C27FDDE390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184C7-280D-4E7E-A746-2E19553D7644}" type="datetimeFigureOut">
              <a:rPr lang="en-US" smtClean="0"/>
              <a:pPr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77B14-3D82-4072-B176-4D6376C54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7772400" cy="1470025"/>
          </a:xfrm>
        </p:spPr>
        <p:txBody>
          <a:bodyPr/>
          <a:lstStyle/>
          <a:p>
            <a:r>
              <a:rPr lang="en-US" dirty="0" smtClean="0"/>
              <a:t>Status of Development of Islamic Financial Industry in Pakistan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r"/>
            <a:r>
              <a:rPr lang="en-US" b="1" i="1" dirty="0" smtClean="0">
                <a:solidFill>
                  <a:schemeClr val="tx1"/>
                </a:solidFill>
              </a:rPr>
              <a:t>Saleem Ullah</a:t>
            </a:r>
          </a:p>
          <a:p>
            <a:pPr algn="r"/>
            <a:r>
              <a:rPr lang="en-US" b="1" dirty="0" smtClean="0"/>
              <a:t>Director Islamic Banking Department</a:t>
            </a:r>
          </a:p>
          <a:p>
            <a:pPr algn="r"/>
            <a:r>
              <a:rPr lang="en-US" b="1" dirty="0" smtClean="0"/>
              <a:t>State Bank of Pakistan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 </a:t>
            </a:r>
            <a:r>
              <a:rPr lang="en-US" sz="2900" dirty="0" smtClean="0"/>
              <a:t>Seminar for Banking Supervision &amp; Financial Regulation </a:t>
            </a:r>
          </a:p>
          <a:p>
            <a:pPr algn="l"/>
            <a:r>
              <a:rPr lang="en-US" sz="2900" dirty="0" smtClean="0"/>
              <a:t>Departments of D-8 Member Central Banks 18-19 July 2011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66FF"/>
                </a:solidFill>
              </a:rPr>
              <a:t>Shariah Compliance Framework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/>
          </a:bodyPr>
          <a:lstStyle/>
          <a:p>
            <a:r>
              <a:rPr lang="en-US" sz="3500" dirty="0" smtClean="0">
                <a:cs typeface="Arial" pitchFamily="34" charset="0"/>
              </a:rPr>
              <a:t>Central Shariah Board at SBP level</a:t>
            </a:r>
          </a:p>
          <a:p>
            <a:r>
              <a:rPr lang="en-US" sz="3500" dirty="0" smtClean="0">
                <a:cs typeface="Arial" pitchFamily="34" charset="0"/>
              </a:rPr>
              <a:t>Mandatory appointment of Shariah Advisors  at IBI level</a:t>
            </a:r>
          </a:p>
          <a:p>
            <a:r>
              <a:rPr lang="en-US" sz="3500" dirty="0" smtClean="0">
                <a:cs typeface="Arial" pitchFamily="34" charset="0"/>
              </a:rPr>
              <a:t>Fit and proper criteria for Shariah Advisor</a:t>
            </a:r>
          </a:p>
          <a:p>
            <a:r>
              <a:rPr lang="en-US" sz="3500" dirty="0" smtClean="0">
                <a:cs typeface="Arial" pitchFamily="34" charset="0"/>
              </a:rPr>
              <a:t>Mandatory Internal Shariah audit at IBI level</a:t>
            </a:r>
          </a:p>
          <a:p>
            <a:r>
              <a:rPr lang="en-US" sz="3500" dirty="0" smtClean="0">
                <a:cs typeface="Arial" pitchFamily="34" charset="0"/>
              </a:rPr>
              <a:t>Shariah inspection by Central Bank to ensure Shariah compliance</a:t>
            </a:r>
          </a:p>
          <a:p>
            <a:r>
              <a:rPr lang="en-US" sz="3500" dirty="0" smtClean="0">
                <a:cs typeface="Arial" pitchFamily="34" charset="0"/>
              </a:rPr>
              <a:t>Adoption of AAOFI Shariah Standards</a:t>
            </a:r>
            <a:endParaRPr lang="en-US" sz="3700" dirty="0" smtClean="0"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762000"/>
          </a:xfrm>
        </p:spPr>
        <p:txBody>
          <a:bodyPr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0066FF"/>
                </a:solidFill>
              </a:rPr>
              <a:t>SBP Shariah Board</a:t>
            </a:r>
          </a:p>
        </p:txBody>
      </p:sp>
      <p:sp>
        <p:nvSpPr>
          <p:cNvPr id="49155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48021CA7-CC89-40B6-84FD-514DF77BC66D}" type="datetime3">
              <a:rPr lang="en-US" smtClean="0">
                <a:latin typeface="Arial" pitchFamily="34" charset="0"/>
                <a:cs typeface="Arial" pitchFamily="34" charset="0"/>
              </a:rPr>
              <a:pPr/>
              <a:t>18 July 2011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ADB8845-74FD-4599-8C32-85970C07B75B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49157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600200"/>
            <a:ext cx="8229600" cy="4800600"/>
          </a:xfrm>
        </p:spPr>
        <p:txBody>
          <a:bodyPr>
            <a:normAutofit/>
          </a:bodyPr>
          <a:lstStyle/>
          <a:p>
            <a:pPr marL="365125" indent="-255588" eaLnBrk="1" hangingPunct="1">
              <a:buFont typeface="Wingdings 3" pitchFamily="18" charset="2"/>
              <a:buChar char=""/>
            </a:pPr>
            <a:r>
              <a:rPr lang="en-US" sz="2400" dirty="0" smtClean="0"/>
              <a:t>Established through a resolution of SBP Board of Directors</a:t>
            </a:r>
          </a:p>
          <a:p>
            <a:pPr marL="365125" indent="-255588">
              <a:buFont typeface="Wingdings 3" pitchFamily="18" charset="2"/>
              <a:buChar char=""/>
            </a:pPr>
            <a:r>
              <a:rPr lang="en-US" sz="2400" dirty="0" smtClean="0"/>
              <a:t>Composition: 5 members- 2 Shariah scholars, a lawyer, an Accountant, and a banker</a:t>
            </a:r>
          </a:p>
          <a:p>
            <a:pPr marL="365125" indent="-255588">
              <a:buFont typeface="Wingdings 3" pitchFamily="18" charset="2"/>
              <a:buChar char=""/>
            </a:pPr>
            <a:r>
              <a:rPr lang="en-US" sz="2400" dirty="0" smtClean="0"/>
              <a:t> Highest body in the country for ensuring Shariah compliance in IBIs 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r>
              <a:rPr lang="en-US" sz="2400" dirty="0" smtClean="0"/>
              <a:t>Advises State Bank on Shariah matter of IBIs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r>
              <a:rPr lang="en-US" sz="2400" dirty="0" smtClean="0"/>
              <a:t>Approves all Shariah related policies, initiatives etc of SBP 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r>
              <a:rPr lang="en-US" sz="2400" dirty="0" smtClean="0"/>
              <a:t>Final authority for resolution of difference of opinion on Shariah issues in the industry;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r>
              <a:rPr lang="en-US" sz="2400" dirty="0" smtClean="0"/>
              <a:t>The Board’s Rulings however are not binding on courts  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endParaRPr lang="en-US" sz="2400" dirty="0" smtClean="0"/>
          </a:p>
          <a:p>
            <a:pPr marL="365125" indent="-255588" eaLnBrk="1" hangingPunct="1">
              <a:buFont typeface="Wingdings 2" pitchFamily="18" charset="2"/>
              <a:buNone/>
            </a:pP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defRPr/>
            </a:pPr>
            <a:r>
              <a:rPr lang="en-US" sz="3200" b="1" dirty="0" smtClean="0">
                <a:solidFill>
                  <a:srgbClr val="0066FF"/>
                </a:solidFill>
              </a:rPr>
              <a:t>Industry Capacity Building 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key area of focus of IBD of SBP</a:t>
            </a:r>
          </a:p>
          <a:p>
            <a:r>
              <a:rPr lang="en-US" dirty="0" smtClean="0"/>
              <a:t>Multi-pronged Strategy</a:t>
            </a:r>
          </a:p>
          <a:p>
            <a:pPr lvl="1"/>
            <a:r>
              <a:rPr lang="en-US" dirty="0" smtClean="0"/>
              <a:t>Collaborating with reputed universities and educational institutions for introduction of islamic finance/banking courses</a:t>
            </a:r>
          </a:p>
          <a:p>
            <a:pPr lvl="1"/>
            <a:r>
              <a:rPr lang="en-US" dirty="0" smtClean="0"/>
              <a:t>Training of trainers</a:t>
            </a:r>
          </a:p>
          <a:p>
            <a:pPr lvl="1"/>
            <a:r>
              <a:rPr lang="en-US" dirty="0" smtClean="0"/>
              <a:t>Training programs at NIBAF</a:t>
            </a:r>
          </a:p>
          <a:p>
            <a:pPr lvl="1"/>
            <a:r>
              <a:rPr lang="en-US" dirty="0" smtClean="0"/>
              <a:t>Field training programs</a:t>
            </a:r>
          </a:p>
          <a:p>
            <a:pPr lvl="1"/>
            <a:r>
              <a:rPr lang="en-US" dirty="0" smtClean="0"/>
              <a:t>Capacity building of Shariah scholars in banking and finance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3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cs typeface="Arial" pitchFamily="34" charset="0"/>
              </a:rPr>
              <a:t>Conferences, seminars etc for: 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Sr. SBP and Conventional banks’ management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Business Community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Government Departments/Ministries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Accounting &amp; taxation community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Legal community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Academia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General Public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Islamic finance focus groups at 13 SBP offices across the country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cs typeface="Arial" pitchFamily="34" charset="0"/>
              </a:rPr>
              <a:t>Encouraging IBIs to organize frequent awareness programs for business community</a:t>
            </a:r>
          </a:p>
          <a:p>
            <a:pPr>
              <a:defRPr/>
            </a:pPr>
            <a:r>
              <a:rPr lang="en-US" dirty="0" smtClean="0">
                <a:cs typeface="Arial" pitchFamily="34" charset="0"/>
              </a:rPr>
              <a:t>Supporting/facilitating industry lead media campaign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defRPr/>
            </a:pPr>
            <a:r>
              <a:rPr lang="en-US" sz="3200" b="1" dirty="0" smtClean="0">
                <a:solidFill>
                  <a:srgbClr val="0066FF"/>
                </a:solidFill>
              </a:rPr>
              <a:t>Awareness Campaign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defRPr/>
            </a:pPr>
            <a:r>
              <a:rPr lang="en-US" sz="3200" b="1" dirty="0" smtClean="0">
                <a:solidFill>
                  <a:srgbClr val="0066FF"/>
                </a:solidFill>
              </a:rPr>
              <a:t>Legal, Regulatory and Supervisory Issues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 smtClean="0"/>
              <a:t>Need for a Separate Islamic banking legal framework</a:t>
            </a:r>
          </a:p>
          <a:p>
            <a:r>
              <a:rPr lang="en-US" sz="3400" dirty="0" smtClean="0"/>
              <a:t>IBI’s business models- Trading or just trade finance</a:t>
            </a:r>
          </a:p>
          <a:p>
            <a:r>
              <a:rPr lang="en-US" sz="3400" dirty="0" smtClean="0"/>
              <a:t>Need for an elaborate framework to manage insolvencies in IBIs</a:t>
            </a:r>
          </a:p>
          <a:p>
            <a:r>
              <a:rPr lang="en-US" sz="3400" dirty="0" smtClean="0"/>
              <a:t>Depositors’ rights and obligations-contractual and legal </a:t>
            </a:r>
          </a:p>
          <a:p>
            <a:r>
              <a:rPr lang="en-US" sz="3400" dirty="0" smtClean="0"/>
              <a:t>Difficulties in enforcing Shariah based contracts in courts of law</a:t>
            </a:r>
          </a:p>
          <a:p>
            <a:r>
              <a:rPr lang="en-US" sz="3400" dirty="0" smtClean="0"/>
              <a:t>Shariah non-permissibility of the facilities etc – a common plea of defaulters</a:t>
            </a:r>
          </a:p>
          <a:p>
            <a:r>
              <a:rPr lang="en-US" sz="3400" dirty="0" smtClean="0"/>
              <a:t>Need for improving understanding of judiciary in Shariah matters</a:t>
            </a:r>
          </a:p>
          <a:p>
            <a:r>
              <a:rPr lang="en-US" sz="3400" dirty="0" smtClean="0"/>
              <a:t>Same MCR for conventional and Islamic banks</a:t>
            </a:r>
          </a:p>
          <a:p>
            <a:r>
              <a:rPr lang="en-US" sz="3400" dirty="0" smtClean="0"/>
              <a:t>Lack of short term Liquidity management instruments and lender of last resort facility for IBIs</a:t>
            </a:r>
          </a:p>
          <a:p>
            <a:pPr>
              <a:buNone/>
            </a:pPr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66FF"/>
                </a:solidFill>
              </a:rPr>
              <a:t>Areas of Co-operation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>
                <a:latin typeface="Arial" pitchFamily="34" charset="0"/>
                <a:cs typeface="Arial" pitchFamily="34" charset="0"/>
              </a:rPr>
              <a:t>SBP can assist  in: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Development of legal, regulatory, supervisory and Shariah compliance framework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Development of Onsite Inspection manual for conducting Shariah audits for Islamic banks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Human Resource Development-  Certificate Courses on Islamic banking  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66FF"/>
                </a:solidFill>
              </a:rPr>
              <a:t>Contents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Specialized Banks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Islamic (Non interest banking) Framework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Industry progress and market share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Key regulatory and Supervisory issues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Areas of mutual co-operation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66FF"/>
                </a:solidFill>
              </a:rPr>
              <a:t>Specialized Banks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dirty="0" smtClean="0"/>
              <a:t>Major types of specialized banks </a:t>
            </a:r>
          </a:p>
          <a:p>
            <a:pPr lvl="1"/>
            <a:r>
              <a:rPr lang="en-US" dirty="0" smtClean="0"/>
              <a:t>Banks with  mandate to provide financing facilities to specialized areas like agriculture, SMEs etc- </a:t>
            </a:r>
            <a:r>
              <a:rPr lang="en-US" dirty="0" err="1" smtClean="0"/>
              <a:t>Zarai</a:t>
            </a:r>
            <a:r>
              <a:rPr lang="en-US" dirty="0" smtClean="0"/>
              <a:t> (Agricultural) Development Bank, SME Bank </a:t>
            </a:r>
          </a:p>
          <a:p>
            <a:pPr lvl="1"/>
            <a:r>
              <a:rPr lang="en-US" dirty="0" smtClean="0"/>
              <a:t>Development Finance Institutions (DFIs) to cater to longer term financing needs of industrial projects- mostly joint ventures of GOP with other brotherly countries</a:t>
            </a:r>
          </a:p>
          <a:p>
            <a:pPr lvl="1"/>
            <a:r>
              <a:rPr lang="en-US" dirty="0" smtClean="0"/>
              <a:t>Islamic banks to provide Shariah permissible financial services 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696200" cy="609600"/>
          </a:xfrm>
        </p:spPr>
        <p:txBody>
          <a:bodyPr>
            <a:normAutofit fontScale="90000"/>
          </a:bodyPr>
          <a:lstStyle/>
          <a:p>
            <a:r>
              <a:rPr lang="en-US" sz="2900" dirty="0" smtClean="0">
                <a:solidFill>
                  <a:schemeClr val="tx2"/>
                </a:solidFill>
              </a:rPr>
              <a:t>Pakistan Islamic Banking Industry at a Glance 	</a:t>
            </a:r>
            <a:r>
              <a:rPr lang="en-US" sz="1400" b="1" dirty="0" smtClean="0">
                <a:solidFill>
                  <a:schemeClr val="tx2"/>
                </a:solidFill>
                <a:ea typeface="+mn-ea"/>
                <a:cs typeface="+mn-cs"/>
              </a:rPr>
              <a:t>(Rs in Billion)</a:t>
            </a:r>
            <a:endParaRPr lang="en-US" sz="29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02500" name="Group 100"/>
          <p:cNvGraphicFramePr>
            <a:graphicFrameLocks noGrp="1"/>
          </p:cNvGraphicFramePr>
          <p:nvPr>
            <p:ph idx="1"/>
          </p:nvPr>
        </p:nvGraphicFramePr>
        <p:xfrm>
          <a:off x="685800" y="1269548"/>
          <a:ext cx="7772401" cy="4967392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688262"/>
                <a:gridCol w="1080069"/>
                <a:gridCol w="756907"/>
                <a:gridCol w="715984"/>
                <a:gridCol w="715984"/>
                <a:gridCol w="715984"/>
                <a:gridCol w="699737"/>
                <a:gridCol w="699737"/>
                <a:gridCol w="699737"/>
              </a:tblGrid>
              <a:tr h="5274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Description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Mar-11</a:t>
                      </a:r>
                      <a:endParaRPr kumimoji="0" lang="en-US" sz="13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Dec-09</a:t>
                      </a:r>
                      <a:endParaRPr kumimoji="0" lang="en-US" sz="13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Dec-07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Dec-03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762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Total Assets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SimSun" pitchFamily="2" charset="-122"/>
                          <a:cs typeface="Times New Roman" pitchFamily="18" charset="0"/>
                        </a:rPr>
                        <a:t>497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366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276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119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83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%age of Banking Industry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6.9%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5.6%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4.9%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4.0%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2.8%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2.0%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1.5%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0.5%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762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Deposits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SimSun" pitchFamily="2" charset="-122"/>
                          <a:cs typeface="Times New Roman" pitchFamily="18" charset="0"/>
                        </a:rPr>
                        <a:t>398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283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147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84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8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5729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%age of Banking Industry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7.3%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5.9%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4.8%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3.8%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2.6%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1.8%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1.3%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0.4%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762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Financing. &amp; Invest. 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SimSun" pitchFamily="2" charset="-122"/>
                          <a:cs typeface="Times New Roman" pitchFamily="18" charset="0"/>
                        </a:rPr>
                        <a:t>374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226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186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138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83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%age of Banking Industry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6.7%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4.5%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4.4%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3.5%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2.3%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1.7%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1.3%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0.5%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83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Full fledged Islamic Banks  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SimSun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83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Conventional Banks with IBBs 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12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9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9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83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No. of Branches Licensed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ahoma" pitchFamily="34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759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649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515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289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150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70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48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en-US" sz="13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17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295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66FF"/>
                </a:solidFill>
              </a:rPr>
              <a:t>Islamic Finance Framework in Pakistan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257800"/>
          </a:xfrm>
        </p:spPr>
        <p:txBody>
          <a:bodyPr>
            <a:normAutofit/>
          </a:bodyPr>
          <a:lstStyle/>
          <a:p>
            <a:pPr marL="419100" indent="-382588" eaLnBrk="1" hangingPunct="1"/>
            <a:r>
              <a:rPr lang="en-US" sz="2000" dirty="0" smtClean="0"/>
              <a:t>Unique in Islamic countries – Islamic banking attempted twice in 1980s and 2001</a:t>
            </a:r>
          </a:p>
          <a:p>
            <a:pPr marL="419100" indent="-382588" eaLnBrk="1" hangingPunct="1"/>
            <a:r>
              <a:rPr lang="en-US" sz="2000" dirty="0" smtClean="0"/>
              <a:t>Key Initiatives of 1980s:</a:t>
            </a:r>
          </a:p>
          <a:p>
            <a:pPr marL="722313" lvl="1" indent="-273050" eaLnBrk="1" hangingPunct="1"/>
            <a:r>
              <a:rPr lang="en-US" sz="2000" dirty="0" smtClean="0"/>
              <a:t>Envisaged making whole banking system a non-interest banking system</a:t>
            </a:r>
          </a:p>
          <a:p>
            <a:pPr marL="722313" lvl="1" indent="-273050" eaLnBrk="1" hangingPunct="1"/>
            <a:r>
              <a:rPr lang="en-US" sz="2000" dirty="0" smtClean="0"/>
              <a:t>Significant amendments in the legal framework  - seven laws amended including Banking Companies Ordinance, SBP Act, Companies Ordinance, Stamps Act</a:t>
            </a:r>
          </a:p>
          <a:p>
            <a:pPr marL="722313" lvl="1" indent="-273050" eaLnBrk="1" hangingPunct="1"/>
            <a:r>
              <a:rPr lang="en-US" sz="2000" dirty="0" smtClean="0"/>
              <a:t>Framework for PLS Deposits</a:t>
            </a:r>
          </a:p>
          <a:p>
            <a:pPr marL="722313" lvl="1" indent="-273050" eaLnBrk="1" hangingPunct="1"/>
            <a:r>
              <a:rPr lang="en-US" sz="2000" dirty="0" smtClean="0"/>
              <a:t>All local currency financing switched to Islamic modes</a:t>
            </a:r>
          </a:p>
          <a:p>
            <a:pPr marL="722313" lvl="1" indent="-273050" eaLnBrk="1" hangingPunct="1"/>
            <a:r>
              <a:rPr lang="en-US" sz="2000" dirty="0" smtClean="0"/>
              <a:t>Standardized documents for permissible Islamic modes of finance</a:t>
            </a:r>
          </a:p>
          <a:p>
            <a:pPr marL="722313" lvl="1" indent="-273050" eaLnBrk="1" hangingPunct="1"/>
            <a:r>
              <a:rPr lang="en-US" sz="2000" dirty="0" smtClean="0"/>
              <a:t>Establishment of Banking tribunals (special courts) with powers of civil and criminal courts and obligation to decide the recovery suits in 90 days</a:t>
            </a:r>
          </a:p>
          <a:p>
            <a:pPr marL="722313" lvl="1" indent="-273050" eaLnBrk="1" hangingPunct="1"/>
            <a:r>
              <a:rPr lang="en-US" sz="2000" dirty="0" smtClean="0"/>
              <a:t>Framework for Islamic marketable securities (Participation Term Certificates)</a:t>
            </a:r>
          </a:p>
          <a:p>
            <a:pPr marL="722313" lvl="1" indent="-273050" eaLnBrk="1" hangingPunct="1"/>
            <a:r>
              <a:rPr lang="en-US" sz="2000" dirty="0" smtClean="0"/>
              <a:t>Framework for Mudaraba Companies</a:t>
            </a:r>
          </a:p>
          <a:p>
            <a:pPr marL="419100" indent="-382588" eaLnBrk="1" hangingPunct="1">
              <a:buFont typeface="Wingdings 2" pitchFamily="18" charset="2"/>
              <a:buChar char=""/>
            </a:pPr>
            <a:endParaRPr lang="en-US" sz="1800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B92CF3-5255-41B8-8B49-63C3DDBB38B6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66FF"/>
                </a:solidFill>
              </a:rPr>
              <a:t>Islamic Finance Framework in Pakistan      </a:t>
            </a:r>
            <a:r>
              <a:rPr lang="en-US" sz="1600" b="1" dirty="0" smtClean="0">
                <a:solidFill>
                  <a:srgbClr val="0066FF"/>
                </a:solidFill>
              </a:rPr>
              <a:t>contd..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 rtlCol="0">
            <a:normAutofit fontScale="700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300" dirty="0" smtClean="0"/>
              <a:t>The effort remained unsuccessful:</a:t>
            </a:r>
          </a:p>
          <a:p>
            <a:pPr marL="420624" indent="-384048" eaLnBrk="1" fontAlgn="auto" hangingPunct="1">
              <a:spcAft>
                <a:spcPts val="0"/>
              </a:spcAft>
              <a:buNone/>
              <a:defRPr/>
            </a:pPr>
            <a:endParaRPr lang="en-US" sz="3300" dirty="0" smtClean="0"/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Absence of Shariah compliance framework &amp; oversight mechanism 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Paper based Islamic finance transactions 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Judicial system’s inability to decide recovery suits within 90 days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Limited ownership of banks 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Acute capacity constraints – banks having no understanding of the objectives and operations of islamic banking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No awareness amongst the masses 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Federal Shariat Court decision of 1991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300" dirty="0" smtClean="0"/>
              <a:t>Decision by Shariat Appellate Bench of Supreme Court in 1999 ( set aside in 2002)</a:t>
            </a:r>
          </a:p>
          <a:p>
            <a:pPr marL="722376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722376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722376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F2ED8-1B89-4BF8-989E-6E30D096A002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rgbClr val="0066FF"/>
                </a:solidFill>
              </a:rPr>
              <a:t>Islamic Finance Framework in Pakistan      </a:t>
            </a:r>
            <a:r>
              <a:rPr lang="en-US" sz="1800" b="1" dirty="0" smtClean="0">
                <a:solidFill>
                  <a:srgbClr val="0066FF"/>
                </a:solidFill>
              </a:rPr>
              <a:t>contd..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3000" dirty="0" smtClean="0"/>
              <a:t>Islamic Banking re-launched in 2001 -Key features</a:t>
            </a:r>
          </a:p>
          <a:p>
            <a:pPr marL="548640" lvl="1" indent="-274320">
              <a:defRPr/>
            </a:pPr>
            <a:r>
              <a:rPr lang="en-US" sz="3000" dirty="0" smtClean="0"/>
              <a:t>Parallel banking system</a:t>
            </a:r>
          </a:p>
          <a:p>
            <a:pPr marL="548640" lvl="1" indent="-274320">
              <a:defRPr/>
            </a:pPr>
            <a:r>
              <a:rPr lang="en-US" sz="3000" dirty="0" smtClean="0"/>
              <a:t>Three types of Islamic banking institutions</a:t>
            </a:r>
          </a:p>
          <a:p>
            <a:pPr lvl="2">
              <a:lnSpc>
                <a:spcPct val="80000"/>
              </a:lnSpc>
            </a:pPr>
            <a:r>
              <a:rPr lang="en-US" sz="2600" dirty="0" smtClean="0">
                <a:cs typeface="Arial" pitchFamily="34" charset="0"/>
              </a:rPr>
              <a:t>Full fledged Islamic banks</a:t>
            </a:r>
          </a:p>
          <a:p>
            <a:pPr lvl="2">
              <a:lnSpc>
                <a:spcPct val="80000"/>
              </a:lnSpc>
            </a:pPr>
            <a:r>
              <a:rPr lang="en-US" sz="2600" dirty="0" smtClean="0">
                <a:cs typeface="Arial" pitchFamily="34" charset="0"/>
              </a:rPr>
              <a:t>Islamic banking subsidiaries of conventional banks</a:t>
            </a:r>
          </a:p>
          <a:p>
            <a:pPr lvl="2">
              <a:lnSpc>
                <a:spcPct val="80000"/>
              </a:lnSpc>
            </a:pPr>
            <a:r>
              <a:rPr lang="en-US" sz="2600" dirty="0" smtClean="0">
                <a:cs typeface="Arial" pitchFamily="34" charset="0"/>
              </a:rPr>
              <a:t>Islamic banking branches of conventional banks</a:t>
            </a:r>
          </a:p>
          <a:p>
            <a:pPr marL="548640" lvl="1" indent="-274320">
              <a:defRPr/>
            </a:pPr>
            <a:r>
              <a:rPr lang="en-US" sz="3000" dirty="0" smtClean="0"/>
              <a:t>Conventional regulatory framework with necessary changes applicable on IBIs</a:t>
            </a:r>
          </a:p>
          <a:p>
            <a:pPr marL="548640" lvl="1" indent="-274320">
              <a:defRPr/>
            </a:pPr>
            <a:r>
              <a:rPr lang="en-US" sz="3000" dirty="0" smtClean="0"/>
              <a:t>Shariah compliance framework</a:t>
            </a:r>
          </a:p>
          <a:p>
            <a:pPr marL="548640" lvl="1" indent="-274320">
              <a:defRPr/>
            </a:pPr>
            <a:r>
              <a:rPr lang="en-US" sz="3000" dirty="0" smtClean="0"/>
              <a:t>Capacity building of industry and SBP</a:t>
            </a:r>
          </a:p>
          <a:p>
            <a:pPr marL="548640" lvl="1" indent="-274320">
              <a:defRPr/>
            </a:pPr>
            <a:r>
              <a:rPr lang="en-US" sz="3000" dirty="0" smtClean="0"/>
              <a:t>Awareness campaign</a:t>
            </a:r>
          </a:p>
          <a:p>
            <a:pPr eaLnBrk="1" hangingPunct="1"/>
            <a:endParaRPr lang="en-US" sz="2600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C48A5C-4EBE-4776-BE99-FEE1592F5228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715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rgbClr val="0066FF"/>
                </a:solidFill>
              </a:rPr>
              <a:t>Legal and Regulatory Framework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8E9FE04-FB5B-46AE-B824-ECE42D0FB184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371600"/>
            <a:ext cx="8504238" cy="4727575"/>
          </a:xfrm>
        </p:spPr>
        <p:txBody>
          <a:bodyPr>
            <a:normAutofit fontScale="62500" lnSpcReduction="20000"/>
          </a:bodyPr>
          <a:lstStyle/>
          <a:p>
            <a:pPr marL="365760" indent="-256032">
              <a:defRPr/>
            </a:pPr>
            <a:r>
              <a:rPr lang="en-US" sz="3400" dirty="0" smtClean="0"/>
              <a:t>Necessary amendments made in BCO to enable Islamic Banks to exist and operate</a:t>
            </a:r>
          </a:p>
          <a:p>
            <a:pPr marL="365760" indent="-256032">
              <a:defRPr/>
            </a:pPr>
            <a:r>
              <a:rPr lang="en-US" sz="3400" dirty="0" smtClean="0"/>
              <a:t>Permission to IBIs to engage in trading to enable them to provide asset based facilities</a:t>
            </a:r>
          </a:p>
          <a:p>
            <a:pPr marL="365760" indent="-256032">
              <a:defRPr/>
            </a:pPr>
            <a:r>
              <a:rPr lang="en-US" sz="3400" dirty="0" smtClean="0"/>
              <a:t>Permission to Islamic banks to  offer Musharaka /Mudaraba based financing </a:t>
            </a:r>
          </a:p>
          <a:p>
            <a:pPr marL="365760" indent="-256032">
              <a:defRPr/>
            </a:pPr>
            <a:r>
              <a:rPr lang="en-US" sz="3400" dirty="0" smtClean="0"/>
              <a:t>Relatively Higher  investment in equity securities; up to 35% of </a:t>
            </a:r>
            <a:r>
              <a:rPr lang="en-US" sz="3400" dirty="0" err="1" smtClean="0"/>
              <a:t>IBIs’</a:t>
            </a:r>
            <a:r>
              <a:rPr lang="en-US" sz="3400" dirty="0" smtClean="0"/>
              <a:t> equity compared to 20% for CBs</a:t>
            </a:r>
          </a:p>
          <a:p>
            <a:r>
              <a:rPr lang="en-US" sz="3400" dirty="0" smtClean="0"/>
              <a:t>Regulations for Segregation of islamic and conventional Funds in Conventional Banks having IBBs/ Windows</a:t>
            </a:r>
          </a:p>
          <a:p>
            <a:r>
              <a:rPr lang="en-US" sz="3400" dirty="0" smtClean="0">
                <a:cs typeface="Arial" pitchFamily="34" charset="0"/>
              </a:rPr>
              <a:t>Separate SLR regime</a:t>
            </a:r>
          </a:p>
          <a:p>
            <a:r>
              <a:rPr lang="en-US" sz="3400" dirty="0" smtClean="0">
                <a:cs typeface="Arial" pitchFamily="34" charset="0"/>
              </a:rPr>
              <a:t>Tax Neutrality</a:t>
            </a:r>
          </a:p>
          <a:p>
            <a:pPr lvl="1"/>
            <a:r>
              <a:rPr lang="en-US" sz="3400" dirty="0" smtClean="0">
                <a:cs typeface="Arial" pitchFamily="34" charset="0"/>
              </a:rPr>
              <a:t>Amendment in Sales Tax Act in 2004 for tax neutrality on Murabaha Financing arrangements</a:t>
            </a:r>
          </a:p>
          <a:p>
            <a:pPr lvl="1"/>
            <a:r>
              <a:rPr lang="en-US" sz="3400" dirty="0" smtClean="0">
                <a:cs typeface="Arial" pitchFamily="34" charset="0"/>
              </a:rPr>
              <a:t>Tax neutral treatment accorded to Islamic banking vis-à-vis conventional banking under Finance Bill – 2007</a:t>
            </a:r>
            <a:endParaRPr lang="en-US" sz="3400" dirty="0" smtClean="0"/>
          </a:p>
          <a:p>
            <a:pPr marL="365760" indent="-256032"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1915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66FF"/>
                </a:solidFill>
              </a:rPr>
              <a:t>Legal and Regulatory Framework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B53F4B2-DA52-4675-822B-C80EBE47E82B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46084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219200"/>
            <a:ext cx="8504238" cy="4879975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dirty="0" smtClean="0"/>
              <a:t>Minimum Capital Requirement (MCR)</a:t>
            </a:r>
          </a:p>
          <a:p>
            <a:pPr lvl="1" eaLnBrk="1" hangingPunct="1"/>
            <a:r>
              <a:rPr lang="en-US" dirty="0" smtClean="0"/>
              <a:t>Same for conventional banks and full fledged Islamic banks as well as subsidiaries of conventional banks-Rs.10 billion (USD 120 million approx) </a:t>
            </a:r>
          </a:p>
          <a:p>
            <a:pPr lvl="1" eaLnBrk="1" hangingPunct="1"/>
            <a:r>
              <a:rPr lang="en-US" dirty="0" smtClean="0"/>
              <a:t>Nominal Rs.50 million for Islamic Banking branches/windows of Conventional banks </a:t>
            </a:r>
          </a:p>
          <a:p>
            <a:r>
              <a:rPr lang="en-US" dirty="0" smtClean="0"/>
              <a:t>Capital Adequacy Ratio (CAR)- same for IBIs and Conventional banks using BASEL II</a:t>
            </a:r>
          </a:p>
          <a:p>
            <a:r>
              <a:rPr lang="en-US" dirty="0" smtClean="0"/>
              <a:t>IFSB Standard on Risk Management adopted</a:t>
            </a:r>
          </a:p>
          <a:p>
            <a:pPr eaLnBrk="1" hangingPunct="1"/>
            <a:r>
              <a:rPr lang="en-US" dirty="0" smtClean="0"/>
              <a:t>IFSB Standard being reviewed for possible adoption:</a:t>
            </a:r>
          </a:p>
          <a:p>
            <a:pPr lvl="1"/>
            <a:r>
              <a:rPr lang="en-US" dirty="0" smtClean="0"/>
              <a:t>Capital adequacy</a:t>
            </a:r>
          </a:p>
          <a:p>
            <a:pPr lvl="1"/>
            <a:r>
              <a:rPr lang="en-US" dirty="0" smtClean="0"/>
              <a:t>Corporate Governance </a:t>
            </a:r>
          </a:p>
          <a:p>
            <a:pPr lvl="1"/>
            <a:r>
              <a:rPr lang="en-US" dirty="0" smtClean="0"/>
              <a:t>Shariah governance framework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1168</Words>
  <Application>Microsoft Office PowerPoint</Application>
  <PresentationFormat>On-screen Show (4:3)</PresentationFormat>
  <Paragraphs>229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Status of Development of Islamic Financial Industry in Pakistan</vt:lpstr>
      <vt:lpstr>Contents</vt:lpstr>
      <vt:lpstr>Specialized Banks </vt:lpstr>
      <vt:lpstr>Pakistan Islamic Banking Industry at a Glance  (Rs in Billion)</vt:lpstr>
      <vt:lpstr>Islamic Finance Framework in Pakistan </vt:lpstr>
      <vt:lpstr>Islamic Finance Framework in Pakistan      contd..</vt:lpstr>
      <vt:lpstr>Islamic Finance Framework in Pakistan      contd..</vt:lpstr>
      <vt:lpstr>Legal and Regulatory Framework</vt:lpstr>
      <vt:lpstr>Legal and Regulatory Framework</vt:lpstr>
      <vt:lpstr>Shariah Compliance Framework</vt:lpstr>
      <vt:lpstr>SBP Shariah Board</vt:lpstr>
      <vt:lpstr>Industry Capacity Building </vt:lpstr>
      <vt:lpstr>Awareness Campaign </vt:lpstr>
      <vt:lpstr>Legal, Regulatory and Supervisory Issues</vt:lpstr>
      <vt:lpstr>Areas of Co-operation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of Development of Islamic Financial Industry in Pakistan</dc:title>
  <dc:creator>zulfikar khokhar</dc:creator>
  <cp:lastModifiedBy>farid khan</cp:lastModifiedBy>
  <cp:revision>92</cp:revision>
  <dcterms:created xsi:type="dcterms:W3CDTF">2010-10-15T05:34:32Z</dcterms:created>
  <dcterms:modified xsi:type="dcterms:W3CDTF">2011-07-18T13:50:32Z</dcterms:modified>
</cp:coreProperties>
</file>