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276" r:id="rId2"/>
    <p:sldId id="429" r:id="rId3"/>
    <p:sldId id="318" r:id="rId4"/>
    <p:sldId id="382" r:id="rId5"/>
    <p:sldId id="383" r:id="rId6"/>
    <p:sldId id="384" r:id="rId7"/>
    <p:sldId id="385" r:id="rId8"/>
    <p:sldId id="386" r:id="rId9"/>
    <p:sldId id="387" r:id="rId10"/>
    <p:sldId id="393" r:id="rId11"/>
    <p:sldId id="394" r:id="rId12"/>
    <p:sldId id="395" r:id="rId13"/>
    <p:sldId id="388" r:id="rId14"/>
    <p:sldId id="389" r:id="rId15"/>
    <p:sldId id="390" r:id="rId16"/>
    <p:sldId id="391" r:id="rId17"/>
    <p:sldId id="392" r:id="rId18"/>
    <p:sldId id="396" r:id="rId19"/>
    <p:sldId id="418" r:id="rId20"/>
    <p:sldId id="419" r:id="rId21"/>
    <p:sldId id="420" r:id="rId22"/>
    <p:sldId id="421" r:id="rId23"/>
    <p:sldId id="417" r:id="rId24"/>
    <p:sldId id="422" r:id="rId25"/>
    <p:sldId id="423" r:id="rId26"/>
    <p:sldId id="424" r:id="rId27"/>
    <p:sldId id="397" r:id="rId28"/>
    <p:sldId id="398" r:id="rId29"/>
    <p:sldId id="426" r:id="rId30"/>
    <p:sldId id="427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25" r:id="rId44"/>
    <p:sldId id="428" r:id="rId45"/>
    <p:sldId id="414" r:id="rId46"/>
    <p:sldId id="411" r:id="rId47"/>
    <p:sldId id="412" r:id="rId48"/>
    <p:sldId id="415" r:id="rId49"/>
    <p:sldId id="416" r:id="rId50"/>
    <p:sldId id="413" r:id="rId51"/>
    <p:sldId id="288" r:id="rId52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C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62" d="100"/>
          <a:sy n="62" d="100"/>
        </p:scale>
        <p:origin x="-1290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808" y="-114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82BA3207-9D8F-44CA-8479-C3C7EA467B85}" type="datetimeFigureOut">
              <a:rPr lang="tr-TR"/>
              <a:pPr>
                <a:defRPr/>
              </a:pPr>
              <a:t>08.05.2013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9C278A72-F9F2-4143-BFF5-9DC8FC7A61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18850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27B810-9513-4060-AC33-558F69D1E04D}" type="slidenum">
              <a:rPr lang="tr-TR" altLang="tr-TR" smtClean="0"/>
              <a:pPr/>
              <a:t>4</a:t>
            </a:fld>
            <a:endParaRPr lang="tr-TR" altLang="tr-TR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21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22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23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24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25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26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34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35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36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37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FCBF9F-544D-4EB8-8F61-F36B2C243680}" type="slidenum">
              <a:rPr lang="tr-TR" altLang="tr-TR" smtClean="0"/>
              <a:pPr/>
              <a:t>5</a:t>
            </a:fld>
            <a:endParaRPr lang="tr-TR" altLang="tr-TR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38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21874B-176C-4C79-B410-190868E2B6A9}" type="slidenum">
              <a:rPr lang="tr-TR" altLang="tr-TR" smtClean="0"/>
              <a:pPr/>
              <a:t>50</a:t>
            </a:fld>
            <a:endParaRPr lang="tr-TR" altLang="tr-TR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45DC6-DAC1-45CC-BAAB-13FEA5051B46}" type="slidenum">
              <a:rPr lang="tr-TR" altLang="tr-TR" smtClean="0"/>
              <a:pPr/>
              <a:t>6</a:t>
            </a:fld>
            <a:endParaRPr lang="tr-TR" altLang="tr-TR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GB"/>
              <a:t>03/02/10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6FE4670-6187-4CCE-8B1C-BA57364FD569}" type="slidenum">
              <a:rPr lang="en-GB"/>
              <a:pPr/>
              <a:t>10</a:t>
            </a:fld>
            <a:endParaRPr lang="en-GB"/>
          </a:p>
        </p:txBody>
      </p:sp>
      <p:sp>
        <p:nvSpPr>
          <p:cNvPr id="1976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1750" cy="3835400"/>
          </a:xfrm>
          <a:noFill/>
          <a:ln/>
        </p:spPr>
      </p:sp>
      <p:sp>
        <p:nvSpPr>
          <p:cNvPr id="197635" name="2 Marcador de notas"/>
          <p:cNvSpPr>
            <a:spLocks noGrp="1"/>
          </p:cNvSpPr>
          <p:nvPr>
            <p:ph type="body" idx="1"/>
          </p:nvPr>
        </p:nvSpPr>
        <p:spPr>
          <a:xfrm>
            <a:off x="709599" y="4861156"/>
            <a:ext cx="5680104" cy="4605821"/>
          </a:xfrm>
          <a:noFill/>
        </p:spPr>
        <p:txBody>
          <a:bodyPr lIns="99098" tIns="49549" rIns="99098" bIns="49549"/>
          <a:lstStyle/>
          <a:p>
            <a:pPr defTabSz="990478"/>
            <a:endParaRPr lang="de-DE" dirty="0"/>
          </a:p>
        </p:txBody>
      </p:sp>
      <p:sp>
        <p:nvSpPr>
          <p:cNvPr id="197636" name="3 Marcador de número de diapositiva"/>
          <p:cNvSpPr txBox="1">
            <a:spLocks noGrp="1"/>
          </p:cNvSpPr>
          <p:nvPr/>
        </p:nvSpPr>
        <p:spPr bwMode="auto">
          <a:xfrm>
            <a:off x="4022165" y="9720673"/>
            <a:ext cx="3075479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98" tIns="49549" rIns="99098" bIns="49549" anchor="b"/>
          <a:lstStyle/>
          <a:p>
            <a:pPr algn="r" defTabSz="990478"/>
            <a:fld id="{774AC09B-454D-4C26-A8F4-622CFFBDD9EA}" type="slidenum">
              <a:rPr lang="es-ES" sz="1300"/>
              <a:pPr algn="r" defTabSz="990478"/>
              <a:t>10</a:t>
            </a:fld>
            <a:endParaRPr lang="es-ES" sz="13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GB"/>
              <a:t>03/02/10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A305E7-38D5-4D92-9936-8ED0F9FA9BD8}" type="slidenum">
              <a:rPr lang="en-GB"/>
              <a:pPr/>
              <a:t>11</a:t>
            </a:fld>
            <a:endParaRPr lang="en-GB"/>
          </a:p>
        </p:txBody>
      </p:sp>
      <p:sp>
        <p:nvSpPr>
          <p:cNvPr id="199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1750" cy="3835400"/>
          </a:xfrm>
          <a:noFill/>
          <a:ln/>
        </p:spPr>
      </p:sp>
      <p:sp>
        <p:nvSpPr>
          <p:cNvPr id="199683" name="2 Marcador de notas"/>
          <p:cNvSpPr>
            <a:spLocks noGrp="1"/>
          </p:cNvSpPr>
          <p:nvPr>
            <p:ph type="body" idx="1"/>
          </p:nvPr>
        </p:nvSpPr>
        <p:spPr>
          <a:xfrm>
            <a:off x="709599" y="4861156"/>
            <a:ext cx="5680104" cy="4605821"/>
          </a:xfrm>
          <a:noFill/>
        </p:spPr>
        <p:txBody>
          <a:bodyPr lIns="99098" tIns="49549" rIns="99098" bIns="49549"/>
          <a:lstStyle/>
          <a:p>
            <a:pPr defTabSz="990478"/>
            <a:endParaRPr lang="de-DE" dirty="0"/>
          </a:p>
        </p:txBody>
      </p:sp>
      <p:sp>
        <p:nvSpPr>
          <p:cNvPr id="199684" name="3 Marcador de número de diapositiva"/>
          <p:cNvSpPr txBox="1">
            <a:spLocks noGrp="1"/>
          </p:cNvSpPr>
          <p:nvPr/>
        </p:nvSpPr>
        <p:spPr bwMode="auto">
          <a:xfrm>
            <a:off x="4022165" y="9720673"/>
            <a:ext cx="3075479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98" tIns="49549" rIns="99098" bIns="49549" anchor="b"/>
          <a:lstStyle/>
          <a:p>
            <a:pPr algn="r" defTabSz="990478"/>
            <a:fld id="{C8703A8D-62DA-4682-8EF2-D651BD08206C}" type="slidenum">
              <a:rPr lang="es-ES" sz="1300"/>
              <a:pPr algn="r" defTabSz="990478"/>
              <a:t>11</a:t>
            </a:fld>
            <a:endParaRPr lang="es-ES" sz="13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/>
          </p:nvPr>
        </p:nvSpPr>
        <p:spPr>
          <a:ln/>
        </p:spPr>
        <p:txBody>
          <a:bodyPr/>
          <a:lstStyle/>
          <a:p>
            <a:r>
              <a:rPr lang="en-GB"/>
              <a:t>03/02/10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64C2042-4EDC-489B-8D7F-921890320BE1}" type="slidenum">
              <a:rPr lang="en-GB"/>
              <a:pPr/>
              <a:t>12</a:t>
            </a:fld>
            <a:endParaRPr lang="en-GB"/>
          </a:p>
        </p:txBody>
      </p:sp>
      <p:sp>
        <p:nvSpPr>
          <p:cNvPr id="201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5363" y="768350"/>
            <a:ext cx="5111750" cy="3835400"/>
          </a:xfrm>
          <a:noFill/>
          <a:ln/>
        </p:spPr>
      </p:sp>
      <p:sp>
        <p:nvSpPr>
          <p:cNvPr id="201731" name="2 Marcador de notas"/>
          <p:cNvSpPr>
            <a:spLocks noGrp="1"/>
          </p:cNvSpPr>
          <p:nvPr>
            <p:ph type="body" idx="1"/>
          </p:nvPr>
        </p:nvSpPr>
        <p:spPr>
          <a:xfrm>
            <a:off x="709599" y="4861156"/>
            <a:ext cx="5680104" cy="4605821"/>
          </a:xfrm>
          <a:noFill/>
        </p:spPr>
        <p:txBody>
          <a:bodyPr lIns="99098" tIns="49549" rIns="99098" bIns="49549"/>
          <a:lstStyle/>
          <a:p>
            <a:pPr defTabSz="990478"/>
            <a:endParaRPr lang="de-DE" dirty="0"/>
          </a:p>
        </p:txBody>
      </p:sp>
      <p:sp>
        <p:nvSpPr>
          <p:cNvPr id="201732" name="3 Marcador de número de diapositiva"/>
          <p:cNvSpPr txBox="1">
            <a:spLocks noGrp="1"/>
          </p:cNvSpPr>
          <p:nvPr/>
        </p:nvSpPr>
        <p:spPr bwMode="auto">
          <a:xfrm>
            <a:off x="4022165" y="9720673"/>
            <a:ext cx="3075479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98" tIns="49549" rIns="99098" bIns="49549" anchor="b"/>
          <a:lstStyle/>
          <a:p>
            <a:pPr algn="r" defTabSz="990478"/>
            <a:fld id="{26B6131E-E50A-4742-B8AD-42B1BF7F7475}" type="slidenum">
              <a:rPr lang="es-ES" sz="1300"/>
              <a:pPr algn="r" defTabSz="990478"/>
              <a:t>12</a:t>
            </a:fld>
            <a:endParaRPr lang="es-ES" sz="13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18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19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11FF-DF88-4FC7-9B95-223C8749DBAF}" type="slidenum">
              <a:rPr lang="tr-TR" altLang="tr-TR" smtClean="0"/>
              <a:pPr/>
              <a:t>20</a:t>
            </a:fld>
            <a:endParaRPr lang="tr-TR" altLang="tr-TR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84225"/>
            <a:ext cx="5114925" cy="383698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737" y="4868561"/>
            <a:ext cx="5225828" cy="4582174"/>
          </a:xfrm>
          <a:noFill/>
          <a:ln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Futura Bk B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3DAAE2AD-3315-4D64-A6C0-02D8A328913E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A6A5358B-798B-4B14-A180-BBBFDD872F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356992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0D565FE6-DDAF-4AB9-84CC-DE4578FFD269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Toplantı Adı, vb.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F4E69-77AA-45EA-A952-68258598F2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49F38-AB53-4D8D-9B56-45ACDE65D967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4B4C1-C76C-49A7-8592-A2F010CD18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C69E-A96D-4456-897E-4E1638E280DD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0FC2A-D028-4235-9CD2-2A8D471C80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CCECE-2F6D-4FAE-8CE7-70602250B4F3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6937B-A650-4E3E-A29E-01E1B5515B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12700" y="6594475"/>
            <a:ext cx="381000" cy="2286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21A579-82C9-4A32-9167-1D3AB2CC2F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8 Resim" descr="Arka Fon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307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07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1AF13C86-98AA-4450-927C-216AE34B1B24}" type="datetimeFigureOut">
              <a:rPr lang="en-US"/>
              <a:pPr>
                <a:defRPr/>
              </a:pPr>
              <a:t>5/8/2013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E14A0479-B00D-4143-A754-0FCB02CA9E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3081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35013"/>
            <a:chOff x="-52904" y="96988"/>
            <a:chExt cx="971600" cy="765566"/>
          </a:xfrm>
        </p:grpSpPr>
        <p:pic>
          <p:nvPicPr>
            <p:cNvPr id="3084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14 Metin kutusu"/>
            <p:cNvSpPr txBox="1"/>
            <p:nvPr userDrawn="1"/>
          </p:nvSpPr>
          <p:spPr>
            <a:xfrm>
              <a:off x="-52904" y="740196"/>
              <a:ext cx="971600" cy="1223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800" b="1" dirty="0">
                  <a:solidFill>
                    <a:prstClr val="black"/>
                  </a:solidFill>
                </a:rPr>
                <a:t>TÜBİTAK</a:t>
              </a:r>
              <a:endParaRPr lang="en-US" sz="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22 Dikdörtgen"/>
          <p:cNvSpPr/>
          <p:nvPr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0" r:id="rId3"/>
    <p:sldLayoutId id="2147483841" r:id="rId4"/>
    <p:sldLayoutId id="2147483842" r:id="rId5"/>
    <p:sldLayoutId id="2147483845" r:id="rId6"/>
    <p:sldLayoutId id="2147483846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G:\Traceability%20Training\flowchart_comparisons_processes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12 Grup"/>
          <p:cNvGrpSpPr>
            <a:grpSpLocks noChangeAspect="1"/>
          </p:cNvGrpSpPr>
          <p:nvPr/>
        </p:nvGrpSpPr>
        <p:grpSpPr bwMode="auto">
          <a:xfrm>
            <a:off x="3779838" y="476250"/>
            <a:ext cx="1371600" cy="1133475"/>
            <a:chOff x="-52904" y="96988"/>
            <a:chExt cx="971600" cy="803219"/>
          </a:xfrm>
        </p:grpSpPr>
        <p:pic>
          <p:nvPicPr>
            <p:cNvPr id="8198" name="4 İçerik Yer Tutucusu" descr="TUBITAK%20LOGO[1].bmp"/>
            <p:cNvPicPr preferRelativeResize="0"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9" name="6 Metin kutusu"/>
            <p:cNvSpPr txBox="1">
              <a:spLocks noChangeArrowheads="1"/>
            </p:cNvSpPr>
            <p:nvPr/>
          </p:nvSpPr>
          <p:spPr bwMode="auto">
            <a:xfrm>
              <a:off x="-52904" y="777849"/>
              <a:ext cx="971600" cy="12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tr-TR" sz="1100" b="1">
                  <a:solidFill>
                    <a:srgbClr val="000000"/>
                  </a:solidFill>
                </a:rPr>
                <a:t>TÜBİTAK</a:t>
              </a:r>
              <a:endParaRPr lang="en-US" sz="1100" b="1">
                <a:solidFill>
                  <a:srgbClr val="000000"/>
                </a:solidFill>
              </a:endParaRP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00034" y="2285992"/>
            <a:ext cx="84010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  <a:defRPr/>
            </a:pPr>
            <a:r>
              <a:rPr lang="tr-TR" sz="3200" b="1" dirty="0" smtClean="0">
                <a:solidFill>
                  <a:srgbClr val="C00000"/>
                </a:solidFill>
                <a:latin typeface="Futura Bk BT"/>
                <a:ea typeface="+mj-ea"/>
                <a:cs typeface="+mj-cs"/>
              </a:rPr>
              <a:t>Key and Supplementary Comparisons</a:t>
            </a:r>
            <a:endParaRPr lang="en-US" sz="3200" b="1" dirty="0">
              <a:solidFill>
                <a:srgbClr val="C00000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7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Enver SADIKOĞLU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smtClean="0"/>
              <a:t>TÜBİTAK UME</a:t>
            </a:r>
            <a:r>
              <a:rPr lang="tr-TR" sz="1600" b="1" dirty="0" smtClean="0"/>
              <a:t>,</a:t>
            </a:r>
            <a:r>
              <a:rPr lang="en-GB" sz="1600" b="1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41 Elipse"/>
          <p:cNvSpPr/>
          <p:nvPr/>
        </p:nvSpPr>
        <p:spPr>
          <a:xfrm>
            <a:off x="8339632" y="13795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3" name="42 Elipse"/>
          <p:cNvSpPr/>
          <p:nvPr/>
        </p:nvSpPr>
        <p:spPr>
          <a:xfrm>
            <a:off x="8072975" y="12144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4" name="43 Elipse"/>
          <p:cNvSpPr/>
          <p:nvPr/>
        </p:nvSpPr>
        <p:spPr>
          <a:xfrm>
            <a:off x="7715478" y="1214439"/>
            <a:ext cx="71793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5" name="44 Elipse"/>
          <p:cNvSpPr/>
          <p:nvPr/>
        </p:nvSpPr>
        <p:spPr>
          <a:xfrm>
            <a:off x="7406333" y="160972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71" name="70 CuadroTexto"/>
          <p:cNvSpPr txBox="1">
            <a:spLocks noChangeArrowheads="1"/>
          </p:cNvSpPr>
          <p:nvPr/>
        </p:nvSpPr>
        <p:spPr bwMode="auto">
          <a:xfrm>
            <a:off x="7357982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70" name="69 CuadroTexto"/>
          <p:cNvSpPr txBox="1">
            <a:spLocks noChangeArrowheads="1"/>
          </p:cNvSpPr>
          <p:nvPr/>
        </p:nvSpPr>
        <p:spPr bwMode="auto">
          <a:xfrm>
            <a:off x="5358053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74" name="73 CuadroTexto"/>
          <p:cNvSpPr txBox="1">
            <a:spLocks noChangeArrowheads="1"/>
          </p:cNvSpPr>
          <p:nvPr/>
        </p:nvSpPr>
        <p:spPr bwMode="auto">
          <a:xfrm>
            <a:off x="5286261" y="3571875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73" name="72 CuadroTexto"/>
          <p:cNvSpPr txBox="1">
            <a:spLocks noChangeArrowheads="1"/>
          </p:cNvSpPr>
          <p:nvPr/>
        </p:nvSpPr>
        <p:spPr bwMode="auto">
          <a:xfrm>
            <a:off x="7377030" y="3562350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16" name="15 Elipse"/>
          <p:cNvSpPr>
            <a:spLocks noChangeArrowheads="1"/>
          </p:cNvSpPr>
          <p:nvPr/>
        </p:nvSpPr>
        <p:spPr bwMode="auto">
          <a:xfrm rot="-3899702">
            <a:off x="7641975" y="3188586"/>
            <a:ext cx="785812" cy="1142817"/>
          </a:xfrm>
          <a:prstGeom prst="ellipse">
            <a:avLst/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20 Elipse"/>
          <p:cNvSpPr>
            <a:spLocks noChangeArrowheads="1"/>
          </p:cNvSpPr>
          <p:nvPr/>
        </p:nvSpPr>
        <p:spPr bwMode="auto">
          <a:xfrm rot="-876781">
            <a:off x="8093487" y="4146550"/>
            <a:ext cx="70327" cy="71438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21 Elipse"/>
          <p:cNvSpPr>
            <a:spLocks noChangeArrowheads="1"/>
          </p:cNvSpPr>
          <p:nvPr/>
        </p:nvSpPr>
        <p:spPr bwMode="auto">
          <a:xfrm rot="-876781">
            <a:off x="8405565" y="4087814"/>
            <a:ext cx="71792" cy="71437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22 Elipse"/>
          <p:cNvSpPr>
            <a:spLocks noChangeArrowheads="1"/>
          </p:cNvSpPr>
          <p:nvPr/>
        </p:nvSpPr>
        <p:spPr bwMode="auto">
          <a:xfrm rot="-876781">
            <a:off x="8527172" y="3765550"/>
            <a:ext cx="70327" cy="71438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23 Elipse"/>
          <p:cNvSpPr>
            <a:spLocks noChangeArrowheads="1"/>
          </p:cNvSpPr>
          <p:nvPr/>
        </p:nvSpPr>
        <p:spPr bwMode="auto">
          <a:xfrm rot="-876781">
            <a:off x="8371866" y="3498851"/>
            <a:ext cx="71793" cy="73025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24 Elipse"/>
          <p:cNvSpPr>
            <a:spLocks noChangeArrowheads="1"/>
          </p:cNvSpPr>
          <p:nvPr/>
        </p:nvSpPr>
        <p:spPr bwMode="auto">
          <a:xfrm rot="-876781">
            <a:off x="8048068" y="3341689"/>
            <a:ext cx="71792" cy="71437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25 Elipse"/>
          <p:cNvSpPr>
            <a:spLocks noChangeArrowheads="1"/>
          </p:cNvSpPr>
          <p:nvPr/>
        </p:nvSpPr>
        <p:spPr bwMode="auto">
          <a:xfrm rot="-876781">
            <a:off x="7806318" y="3302000"/>
            <a:ext cx="70327" cy="71438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8" name="77 Elipse"/>
          <p:cNvSpPr>
            <a:spLocks noChangeArrowheads="1"/>
          </p:cNvSpPr>
          <p:nvPr/>
        </p:nvSpPr>
        <p:spPr bwMode="auto">
          <a:xfrm rot="-876781">
            <a:off x="7558708" y="3878264"/>
            <a:ext cx="70327" cy="71437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9" name="78 Elipse"/>
          <p:cNvSpPr>
            <a:spLocks noChangeArrowheads="1"/>
          </p:cNvSpPr>
          <p:nvPr/>
        </p:nvSpPr>
        <p:spPr bwMode="auto">
          <a:xfrm rot="-876781">
            <a:off x="7747712" y="4052889"/>
            <a:ext cx="70327" cy="71437"/>
          </a:xfrm>
          <a:prstGeom prst="ellipse">
            <a:avLst/>
          </a:prstGeom>
          <a:solidFill>
            <a:srgbClr val="0070C0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5500172" y="1285875"/>
            <a:ext cx="1072490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3" name="12 Elipse"/>
          <p:cNvSpPr/>
          <p:nvPr/>
        </p:nvSpPr>
        <p:spPr>
          <a:xfrm>
            <a:off x="7429775" y="1214438"/>
            <a:ext cx="1071024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4" name="13 Elipse"/>
          <p:cNvSpPr/>
          <p:nvPr/>
        </p:nvSpPr>
        <p:spPr>
          <a:xfrm>
            <a:off x="6642989" y="2928938"/>
            <a:ext cx="786786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39" name="38 Elipse"/>
          <p:cNvSpPr/>
          <p:nvPr/>
        </p:nvSpPr>
        <p:spPr>
          <a:xfrm>
            <a:off x="8452449" y="18240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0" name="39 Elipse"/>
          <p:cNvSpPr/>
          <p:nvPr/>
        </p:nvSpPr>
        <p:spPr>
          <a:xfrm>
            <a:off x="8004114" y="2308225"/>
            <a:ext cx="71792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1" name="40 Elipse"/>
          <p:cNvSpPr/>
          <p:nvPr/>
        </p:nvSpPr>
        <p:spPr>
          <a:xfrm>
            <a:off x="8300074" y="21875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27" name="26 Elipse"/>
          <p:cNvSpPr>
            <a:spLocks noChangeArrowheads="1"/>
          </p:cNvSpPr>
          <p:nvPr/>
        </p:nvSpPr>
        <p:spPr bwMode="auto">
          <a:xfrm rot="2888438">
            <a:off x="5696256" y="3088574"/>
            <a:ext cx="785813" cy="1142817"/>
          </a:xfrm>
          <a:prstGeom prst="ellipse">
            <a:avLst/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28 Elipse"/>
          <p:cNvSpPr>
            <a:spLocks noChangeArrowheads="1"/>
          </p:cNvSpPr>
          <p:nvPr/>
        </p:nvSpPr>
        <p:spPr bwMode="auto">
          <a:xfrm rot="5911360">
            <a:off x="6027804" y="3173236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29 Elipse"/>
          <p:cNvSpPr>
            <a:spLocks noChangeArrowheads="1"/>
          </p:cNvSpPr>
          <p:nvPr/>
        </p:nvSpPr>
        <p:spPr bwMode="auto">
          <a:xfrm rot="5911360">
            <a:off x="5797775" y="3282773"/>
            <a:ext cx="71438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30 Elipse"/>
          <p:cNvSpPr>
            <a:spLocks noChangeArrowheads="1"/>
          </p:cNvSpPr>
          <p:nvPr/>
        </p:nvSpPr>
        <p:spPr bwMode="auto">
          <a:xfrm rot="5911360">
            <a:off x="5619759" y="355020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31 Elipse"/>
          <p:cNvSpPr>
            <a:spLocks noChangeArrowheads="1"/>
          </p:cNvSpPr>
          <p:nvPr/>
        </p:nvSpPr>
        <p:spPr bwMode="auto">
          <a:xfrm rot="5911360">
            <a:off x="5545037" y="3856594"/>
            <a:ext cx="71437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32 Elipse"/>
          <p:cNvSpPr>
            <a:spLocks noChangeArrowheads="1"/>
          </p:cNvSpPr>
          <p:nvPr/>
        </p:nvSpPr>
        <p:spPr bwMode="auto">
          <a:xfrm rot="5911360">
            <a:off x="5791182" y="408995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33 Elipse"/>
          <p:cNvSpPr>
            <a:spLocks noChangeArrowheads="1"/>
          </p:cNvSpPr>
          <p:nvPr/>
        </p:nvSpPr>
        <p:spPr bwMode="auto">
          <a:xfrm rot="5911360">
            <a:off x="6105457" y="4052711"/>
            <a:ext cx="71437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34 Elipse"/>
          <p:cNvSpPr>
            <a:spLocks noChangeArrowheads="1"/>
          </p:cNvSpPr>
          <p:nvPr/>
        </p:nvSpPr>
        <p:spPr bwMode="auto">
          <a:xfrm rot="5911360">
            <a:off x="6376509" y="381934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53 Elipse"/>
          <p:cNvSpPr/>
          <p:nvPr/>
        </p:nvSpPr>
        <p:spPr>
          <a:xfrm>
            <a:off x="6543359" y="1804988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6" name="55 Elipse"/>
          <p:cNvSpPr/>
          <p:nvPr/>
        </p:nvSpPr>
        <p:spPr>
          <a:xfrm>
            <a:off x="6322122" y="1379539"/>
            <a:ext cx="70327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8" name="57 Elipse"/>
          <p:cNvSpPr/>
          <p:nvPr/>
        </p:nvSpPr>
        <p:spPr>
          <a:xfrm>
            <a:off x="5738992" y="1341439"/>
            <a:ext cx="71792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0" name="59 Elipse"/>
          <p:cNvSpPr/>
          <p:nvPr/>
        </p:nvSpPr>
        <p:spPr>
          <a:xfrm>
            <a:off x="5478196" y="1955800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2" name="61 Elipse"/>
          <p:cNvSpPr/>
          <p:nvPr/>
        </p:nvSpPr>
        <p:spPr>
          <a:xfrm>
            <a:off x="5740457" y="2319339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" name="4 Elipse"/>
          <p:cNvSpPr/>
          <p:nvPr/>
        </p:nvSpPr>
        <p:spPr>
          <a:xfrm>
            <a:off x="6043743" y="1947864"/>
            <a:ext cx="1957440" cy="19526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8" name="67 CuadroTexto"/>
          <p:cNvSpPr txBox="1">
            <a:spLocks noChangeArrowheads="1"/>
          </p:cNvSpPr>
          <p:nvPr/>
        </p:nvSpPr>
        <p:spPr bwMode="auto">
          <a:xfrm>
            <a:off x="6286958" y="2500313"/>
            <a:ext cx="157119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b="0" dirty="0">
                <a:solidFill>
                  <a:schemeClr val="tx1"/>
                </a:solidFill>
              </a:rPr>
              <a:t>CIPM key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b="0" dirty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69" name="68 CuadroTexto"/>
          <p:cNvSpPr txBox="1">
            <a:spLocks noChangeArrowheads="1"/>
          </p:cNvSpPr>
          <p:nvPr/>
        </p:nvSpPr>
        <p:spPr bwMode="auto">
          <a:xfrm>
            <a:off x="6786574" y="1857375"/>
            <a:ext cx="571408" cy="284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buClrTx/>
              <a:buSzTx/>
              <a:buFontTx/>
              <a:buNone/>
            </a:pPr>
            <a:r>
              <a:rPr lang="en-GB" sz="1200" b="0"/>
              <a:t>BIPM</a:t>
            </a:r>
          </a:p>
        </p:txBody>
      </p:sp>
      <p:sp>
        <p:nvSpPr>
          <p:cNvPr id="46" name="45 Elipse"/>
          <p:cNvSpPr/>
          <p:nvPr/>
        </p:nvSpPr>
        <p:spPr>
          <a:xfrm>
            <a:off x="7501567" y="207168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7" name="46 Elipse"/>
          <p:cNvSpPr/>
          <p:nvPr/>
        </p:nvSpPr>
        <p:spPr>
          <a:xfrm>
            <a:off x="7692036" y="22129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9" name="48 Elipse"/>
          <p:cNvSpPr/>
          <p:nvPr/>
        </p:nvSpPr>
        <p:spPr>
          <a:xfrm>
            <a:off x="7725735" y="3527425"/>
            <a:ext cx="71792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2" name="51 Elipse"/>
          <p:cNvSpPr>
            <a:spLocks noChangeArrowheads="1"/>
          </p:cNvSpPr>
          <p:nvPr/>
        </p:nvSpPr>
        <p:spPr bwMode="auto">
          <a:xfrm rot="5156270">
            <a:off x="6121574" y="3354211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63 Elipse"/>
          <p:cNvSpPr/>
          <p:nvPr/>
        </p:nvSpPr>
        <p:spPr>
          <a:xfrm>
            <a:off x="6215165" y="2286000"/>
            <a:ext cx="71793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5" name="64 Elipse"/>
          <p:cNvSpPr/>
          <p:nvPr/>
        </p:nvSpPr>
        <p:spPr>
          <a:xfrm>
            <a:off x="6357286" y="2143125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8" name="47 Elipse"/>
          <p:cNvSpPr/>
          <p:nvPr/>
        </p:nvSpPr>
        <p:spPr>
          <a:xfrm>
            <a:off x="7579220" y="3676650"/>
            <a:ext cx="70327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3" name="52 Elipse"/>
          <p:cNvSpPr>
            <a:spLocks noChangeArrowheads="1"/>
          </p:cNvSpPr>
          <p:nvPr/>
        </p:nvSpPr>
        <p:spPr bwMode="auto">
          <a:xfrm rot="5156270">
            <a:off x="6279809" y="357169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6657" name="7 CuadroTexto"/>
          <p:cNvSpPr txBox="1">
            <a:spLocks noChangeArrowheads="1"/>
          </p:cNvSpPr>
          <p:nvPr/>
        </p:nvSpPr>
        <p:spPr bwMode="auto">
          <a:xfrm>
            <a:off x="785786" y="1571612"/>
            <a:ext cx="514414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CIPM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000066"/>
                </a:solidFill>
              </a:rPr>
              <a:t>RMO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000066"/>
                </a:solidFill>
              </a:rPr>
              <a:t>Supplementary</a:t>
            </a:r>
            <a:endParaRPr lang="en-GB" sz="2400" dirty="0">
              <a:solidFill>
                <a:srgbClr val="000066"/>
              </a:solidFill>
            </a:endParaRPr>
          </a:p>
        </p:txBody>
      </p:sp>
      <p:sp>
        <p:nvSpPr>
          <p:cNvPr id="196658" name="7 CuadroTexto"/>
          <p:cNvSpPr txBox="1">
            <a:spLocks noChangeArrowheads="1"/>
          </p:cNvSpPr>
          <p:nvPr/>
        </p:nvSpPr>
        <p:spPr bwMode="auto">
          <a:xfrm>
            <a:off x="785786" y="4357694"/>
            <a:ext cx="790887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87338" indent="-287338" defTabSz="91440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GB" u="sng" dirty="0">
                <a:solidFill>
                  <a:srgbClr val="CC0000"/>
                </a:solidFill>
              </a:rPr>
              <a:t>Highest level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of accuracy, usually close to the “</a:t>
            </a:r>
            <a:r>
              <a:rPr lang="en-GB" b="0" dirty="0" err="1"/>
              <a:t>misse</a:t>
            </a:r>
            <a:r>
              <a:rPr lang="en-GB" b="0" dirty="0"/>
              <a:t> en </a:t>
            </a:r>
            <a:r>
              <a:rPr lang="en-GB" b="0" dirty="0" err="1"/>
              <a:t>practique</a:t>
            </a:r>
            <a:r>
              <a:rPr lang="en-GB" b="0" dirty="0"/>
              <a:t>” of the units (primary methods)</a:t>
            </a:r>
          </a:p>
          <a:p>
            <a:pPr marL="287338" indent="-287338" defTabSz="91440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GB" b="0" dirty="0"/>
              <a:t>Participation is </a:t>
            </a:r>
            <a:r>
              <a:rPr lang="en-GB" u="sng" dirty="0">
                <a:solidFill>
                  <a:srgbClr val="CC0000"/>
                </a:solidFill>
              </a:rPr>
              <a:t>limited to members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of the Consultative Committees</a:t>
            </a:r>
          </a:p>
          <a:p>
            <a:pPr marL="287338" indent="-287338" defTabSz="91440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GB" u="sng" dirty="0">
                <a:solidFill>
                  <a:srgbClr val="CC0000"/>
                </a:solidFill>
              </a:rPr>
              <a:t>Reference value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is determined by consensus among the participants</a:t>
            </a:r>
          </a:p>
        </p:txBody>
      </p:sp>
      <p:sp>
        <p:nvSpPr>
          <p:cNvPr id="196660" name="Text Box 52"/>
          <p:cNvSpPr txBox="1">
            <a:spLocks noChangeArrowheads="1"/>
          </p:cNvSpPr>
          <p:nvPr/>
        </p:nvSpPr>
        <p:spPr bwMode="auto">
          <a:xfrm>
            <a:off x="6723072" y="6321977"/>
            <a:ext cx="192667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sz="1200" b="0" dirty="0">
                <a:solidFill>
                  <a:srgbClr val="FF0000"/>
                </a:solidFill>
              </a:rPr>
              <a:t>Slide provided by BIPM</a:t>
            </a:r>
          </a:p>
        </p:txBody>
      </p:sp>
      <p:sp>
        <p:nvSpPr>
          <p:cNvPr id="57" name="5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 b="0" kern="0" dirty="0" smtClean="0">
                <a:latin typeface="Futura Bk BT"/>
              </a:rPr>
              <a:t>Comparisons in the CIPM MRA</a:t>
            </a:r>
            <a:endParaRPr lang="tr-TR" sz="3200" b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7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0" dur="indefinite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3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6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9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5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8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1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4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0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3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6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52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55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7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58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61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64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6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9" dur="indefinite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70" dur="indefinit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73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76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79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82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85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88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91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94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97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00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03" dur="indefinit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06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0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1000" fill="hold"/>
                                        <p:tgtEl>
                                          <p:spTgt spid="196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EAE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1000" fill="hold"/>
                                        <p:tgtEl>
                                          <p:spTgt spid="196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EAE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19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71" grpId="0"/>
      <p:bldP spid="70" grpId="0"/>
      <p:bldP spid="74" grpId="0"/>
      <p:bldP spid="73" grpId="0"/>
      <p:bldP spid="16" grpId="0" animBg="1"/>
      <p:bldP spid="16" grpId="1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78" grpId="0" animBg="1"/>
      <p:bldP spid="79" grpId="0" animBg="1"/>
      <p:bldP spid="13" grpId="0" animBg="1"/>
      <p:bldP spid="14" grpId="0" animBg="1"/>
      <p:bldP spid="39" grpId="0" animBg="1"/>
      <p:bldP spid="40" grpId="0" animBg="1"/>
      <p:bldP spid="41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966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73 CuadroTexto"/>
          <p:cNvSpPr txBox="1">
            <a:spLocks noChangeArrowheads="1"/>
          </p:cNvSpPr>
          <p:nvPr/>
        </p:nvSpPr>
        <p:spPr bwMode="auto">
          <a:xfrm>
            <a:off x="5286261" y="3571875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73" name="72 CuadroTexto"/>
          <p:cNvSpPr txBox="1">
            <a:spLocks noChangeArrowheads="1"/>
          </p:cNvSpPr>
          <p:nvPr/>
        </p:nvSpPr>
        <p:spPr bwMode="auto">
          <a:xfrm>
            <a:off x="7377030" y="3562350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200" b="0">
                <a:solidFill>
                  <a:schemeClr val="tx1"/>
                </a:solidFill>
              </a:rPr>
              <a:t>Comparison</a:t>
            </a:r>
          </a:p>
        </p:txBody>
      </p:sp>
      <p:grpSp>
        <p:nvGrpSpPr>
          <p:cNvPr id="2" name="79 Grupo"/>
          <p:cNvGrpSpPr>
            <a:grpSpLocks/>
          </p:cNvGrpSpPr>
          <p:nvPr/>
        </p:nvGrpSpPr>
        <p:grpSpPr bwMode="auto">
          <a:xfrm rot="-876781">
            <a:off x="7464938" y="3271839"/>
            <a:ext cx="1142817" cy="985837"/>
            <a:chOff x="6215074" y="3071810"/>
            <a:chExt cx="1143009" cy="985839"/>
          </a:xfrm>
        </p:grpSpPr>
        <p:sp>
          <p:nvSpPr>
            <p:cNvPr id="16" name="15 Elipse"/>
            <p:cNvSpPr>
              <a:spLocks noChangeArrowheads="1"/>
            </p:cNvSpPr>
            <p:nvPr/>
          </p:nvSpPr>
          <p:spPr bwMode="auto">
            <a:xfrm rot="-3022921">
              <a:off x="6393338" y="2988216"/>
              <a:ext cx="785814" cy="1143009"/>
            </a:xfrm>
            <a:prstGeom prst="ellipse">
              <a:avLst/>
            </a:prstGeom>
            <a:noFill/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vert="eaVert"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20 Elipse"/>
            <p:cNvSpPr/>
            <p:nvPr/>
          </p:nvSpPr>
          <p:spPr>
            <a:xfrm>
              <a:off x="6736397" y="3956448"/>
              <a:ext cx="71804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2" name="21 Elipse"/>
            <p:cNvSpPr/>
            <p:nvPr/>
          </p:nvSpPr>
          <p:spPr>
            <a:xfrm>
              <a:off x="7052169" y="3978374"/>
              <a:ext cx="71804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3" name="22 Elipse"/>
            <p:cNvSpPr/>
            <p:nvPr/>
          </p:nvSpPr>
          <p:spPr>
            <a:xfrm>
              <a:off x="7251347" y="3698107"/>
              <a:ext cx="70339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4" name="23 Elipse"/>
            <p:cNvSpPr/>
            <p:nvPr/>
          </p:nvSpPr>
          <p:spPr>
            <a:xfrm>
              <a:off x="7168614" y="3399356"/>
              <a:ext cx="71805" cy="73025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5" name="24 Elipse"/>
            <p:cNvSpPr/>
            <p:nvPr/>
          </p:nvSpPr>
          <p:spPr>
            <a:xfrm>
              <a:off x="6894798" y="3166137"/>
              <a:ext cx="71805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6" name="25 Elipse"/>
            <p:cNvSpPr/>
            <p:nvPr/>
          </p:nvSpPr>
          <p:spPr>
            <a:xfrm>
              <a:off x="6670404" y="3066458"/>
              <a:ext cx="70339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78" name="77 Elipse"/>
            <p:cNvSpPr/>
            <p:nvPr/>
          </p:nvSpPr>
          <p:spPr>
            <a:xfrm>
              <a:off x="6285811" y="3563408"/>
              <a:ext cx="71804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79" name="78 Elipse"/>
            <p:cNvSpPr/>
            <p:nvPr/>
          </p:nvSpPr>
          <p:spPr>
            <a:xfrm>
              <a:off x="6424920" y="3778241"/>
              <a:ext cx="71804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</p:grpSp>
      <p:sp>
        <p:nvSpPr>
          <p:cNvPr id="8" name="7 Elipse"/>
          <p:cNvSpPr/>
          <p:nvPr/>
        </p:nvSpPr>
        <p:spPr>
          <a:xfrm>
            <a:off x="5500172" y="1285875"/>
            <a:ext cx="1072490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3" name="12 Elipse"/>
          <p:cNvSpPr/>
          <p:nvPr/>
        </p:nvSpPr>
        <p:spPr>
          <a:xfrm>
            <a:off x="7429775" y="1214438"/>
            <a:ext cx="1071024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4" name="13 Elipse"/>
          <p:cNvSpPr/>
          <p:nvPr/>
        </p:nvSpPr>
        <p:spPr>
          <a:xfrm>
            <a:off x="6642989" y="2928938"/>
            <a:ext cx="786786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39" name="38 Elipse"/>
          <p:cNvSpPr/>
          <p:nvPr/>
        </p:nvSpPr>
        <p:spPr>
          <a:xfrm>
            <a:off x="8452449" y="18240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0" name="39 Elipse"/>
          <p:cNvSpPr/>
          <p:nvPr/>
        </p:nvSpPr>
        <p:spPr>
          <a:xfrm>
            <a:off x="8004114" y="2308225"/>
            <a:ext cx="71792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1" name="40 Elipse"/>
          <p:cNvSpPr/>
          <p:nvPr/>
        </p:nvSpPr>
        <p:spPr>
          <a:xfrm>
            <a:off x="8300074" y="21875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2" name="41 Elipse"/>
          <p:cNvSpPr/>
          <p:nvPr/>
        </p:nvSpPr>
        <p:spPr>
          <a:xfrm>
            <a:off x="8339632" y="13795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3" name="42 Elipse"/>
          <p:cNvSpPr/>
          <p:nvPr/>
        </p:nvSpPr>
        <p:spPr>
          <a:xfrm>
            <a:off x="8072975" y="12144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4" name="43 Elipse"/>
          <p:cNvSpPr/>
          <p:nvPr/>
        </p:nvSpPr>
        <p:spPr>
          <a:xfrm>
            <a:off x="7715478" y="1214439"/>
            <a:ext cx="71793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5" name="44 Elipse"/>
          <p:cNvSpPr/>
          <p:nvPr/>
        </p:nvSpPr>
        <p:spPr>
          <a:xfrm>
            <a:off x="7406333" y="160972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27" name="26 Elipse"/>
          <p:cNvSpPr>
            <a:spLocks noChangeArrowheads="1"/>
          </p:cNvSpPr>
          <p:nvPr/>
        </p:nvSpPr>
        <p:spPr bwMode="auto">
          <a:xfrm rot="2888438">
            <a:off x="5696256" y="3088574"/>
            <a:ext cx="785813" cy="1142817"/>
          </a:xfrm>
          <a:prstGeom prst="ellipse">
            <a:avLst/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30 Elipse"/>
          <p:cNvSpPr>
            <a:spLocks noChangeArrowheads="1"/>
          </p:cNvSpPr>
          <p:nvPr/>
        </p:nvSpPr>
        <p:spPr bwMode="auto">
          <a:xfrm rot="5911360">
            <a:off x="5619759" y="355020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31 Elipse"/>
          <p:cNvSpPr>
            <a:spLocks noChangeArrowheads="1"/>
          </p:cNvSpPr>
          <p:nvPr/>
        </p:nvSpPr>
        <p:spPr bwMode="auto">
          <a:xfrm rot="5911360">
            <a:off x="5545037" y="3856594"/>
            <a:ext cx="71437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32 Elipse"/>
          <p:cNvSpPr>
            <a:spLocks noChangeArrowheads="1"/>
          </p:cNvSpPr>
          <p:nvPr/>
        </p:nvSpPr>
        <p:spPr bwMode="auto">
          <a:xfrm rot="5911360">
            <a:off x="5791182" y="408995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33 Elipse"/>
          <p:cNvSpPr>
            <a:spLocks noChangeArrowheads="1"/>
          </p:cNvSpPr>
          <p:nvPr/>
        </p:nvSpPr>
        <p:spPr bwMode="auto">
          <a:xfrm rot="5911360">
            <a:off x="6105457" y="4052711"/>
            <a:ext cx="71437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34 Elipse"/>
          <p:cNvSpPr>
            <a:spLocks noChangeArrowheads="1"/>
          </p:cNvSpPr>
          <p:nvPr/>
        </p:nvSpPr>
        <p:spPr bwMode="auto">
          <a:xfrm rot="5911360">
            <a:off x="6376509" y="381934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53 Elipse"/>
          <p:cNvSpPr/>
          <p:nvPr/>
        </p:nvSpPr>
        <p:spPr>
          <a:xfrm>
            <a:off x="6543359" y="1804988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6" name="55 Elipse"/>
          <p:cNvSpPr/>
          <p:nvPr/>
        </p:nvSpPr>
        <p:spPr>
          <a:xfrm>
            <a:off x="6322122" y="1379539"/>
            <a:ext cx="70327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8" name="57 Elipse"/>
          <p:cNvSpPr/>
          <p:nvPr/>
        </p:nvSpPr>
        <p:spPr>
          <a:xfrm>
            <a:off x="5738992" y="1341439"/>
            <a:ext cx="71792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0" name="59 Elipse"/>
          <p:cNvSpPr/>
          <p:nvPr/>
        </p:nvSpPr>
        <p:spPr>
          <a:xfrm>
            <a:off x="5478196" y="1955800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2" name="61 Elipse"/>
          <p:cNvSpPr/>
          <p:nvPr/>
        </p:nvSpPr>
        <p:spPr>
          <a:xfrm>
            <a:off x="5740457" y="2319339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70" name="69 CuadroTexto"/>
          <p:cNvSpPr txBox="1">
            <a:spLocks noChangeArrowheads="1"/>
          </p:cNvSpPr>
          <p:nvPr/>
        </p:nvSpPr>
        <p:spPr bwMode="auto">
          <a:xfrm>
            <a:off x="5358053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 dirty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 dirty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71" name="70 CuadroTexto"/>
          <p:cNvSpPr txBox="1">
            <a:spLocks noChangeArrowheads="1"/>
          </p:cNvSpPr>
          <p:nvPr/>
        </p:nvSpPr>
        <p:spPr bwMode="auto">
          <a:xfrm>
            <a:off x="7357982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sz="1400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5" name="4 Elipse"/>
          <p:cNvSpPr/>
          <p:nvPr/>
        </p:nvSpPr>
        <p:spPr>
          <a:xfrm>
            <a:off x="6043743" y="1947864"/>
            <a:ext cx="1957440" cy="19526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8" name="67 CuadroTexto"/>
          <p:cNvSpPr txBox="1">
            <a:spLocks noChangeArrowheads="1"/>
          </p:cNvSpPr>
          <p:nvPr/>
        </p:nvSpPr>
        <p:spPr bwMode="auto">
          <a:xfrm>
            <a:off x="6286958" y="2500313"/>
            <a:ext cx="150031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n-GB" b="0">
                <a:solidFill>
                  <a:schemeClr val="tx1"/>
                </a:solidFill>
              </a:rPr>
              <a:t>CIPM key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GB" b="0">
                <a:solidFill>
                  <a:schemeClr val="tx1"/>
                </a:solidFill>
              </a:rPr>
              <a:t>comparison</a:t>
            </a:r>
          </a:p>
        </p:txBody>
      </p:sp>
      <p:sp>
        <p:nvSpPr>
          <p:cNvPr id="69" name="68 CuadroTexto"/>
          <p:cNvSpPr txBox="1">
            <a:spLocks noChangeArrowheads="1"/>
          </p:cNvSpPr>
          <p:nvPr/>
        </p:nvSpPr>
        <p:spPr bwMode="auto">
          <a:xfrm>
            <a:off x="6786574" y="1857375"/>
            <a:ext cx="571408" cy="284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buClrTx/>
              <a:buSzTx/>
              <a:buFontTx/>
              <a:buNone/>
            </a:pPr>
            <a:r>
              <a:rPr lang="en-GB" sz="1200" b="0"/>
              <a:t>BIPM</a:t>
            </a:r>
          </a:p>
        </p:txBody>
      </p:sp>
      <p:pic>
        <p:nvPicPr>
          <p:cNvPr id="198696" name="Picture 40" descr="EURAM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7229" y="4581525"/>
            <a:ext cx="717923" cy="304800"/>
          </a:xfrm>
          <a:prstGeom prst="rect">
            <a:avLst/>
          </a:prstGeom>
          <a:noFill/>
        </p:spPr>
      </p:pic>
      <p:pic>
        <p:nvPicPr>
          <p:cNvPr id="198697" name="Picture 41" descr="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487" y="4076701"/>
            <a:ext cx="577269" cy="512763"/>
          </a:xfrm>
          <a:prstGeom prst="rect">
            <a:avLst/>
          </a:prstGeom>
          <a:noFill/>
        </p:spPr>
      </p:pic>
      <p:sp>
        <p:nvSpPr>
          <p:cNvPr id="3" name="33 Elipse"/>
          <p:cNvSpPr>
            <a:spLocks noChangeArrowheads="1"/>
          </p:cNvSpPr>
          <p:nvPr/>
        </p:nvSpPr>
        <p:spPr bwMode="auto">
          <a:xfrm rot="5911360">
            <a:off x="6804333" y="3933648"/>
            <a:ext cx="71438" cy="71793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3 Elipse"/>
          <p:cNvSpPr>
            <a:spLocks noChangeArrowheads="1"/>
          </p:cNvSpPr>
          <p:nvPr/>
        </p:nvSpPr>
        <p:spPr bwMode="auto">
          <a:xfrm rot="5911360">
            <a:off x="7092968" y="4005086"/>
            <a:ext cx="71437" cy="71792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98700" name="Picture 44" descr="AP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110" y="1196975"/>
            <a:ext cx="502547" cy="503238"/>
          </a:xfrm>
          <a:prstGeom prst="rect">
            <a:avLst/>
          </a:prstGeom>
          <a:noFill/>
        </p:spPr>
      </p:pic>
      <p:pic>
        <p:nvPicPr>
          <p:cNvPr id="198701" name="Picture 45" descr="COOME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190" y="1125538"/>
            <a:ext cx="668108" cy="334962"/>
          </a:xfrm>
          <a:prstGeom prst="rect">
            <a:avLst/>
          </a:prstGeom>
          <a:noFill/>
        </p:spPr>
      </p:pic>
      <p:sp>
        <p:nvSpPr>
          <p:cNvPr id="30" name="29 Elipse"/>
          <p:cNvSpPr>
            <a:spLocks noChangeArrowheads="1"/>
          </p:cNvSpPr>
          <p:nvPr/>
        </p:nvSpPr>
        <p:spPr bwMode="auto">
          <a:xfrm rot="5911360">
            <a:off x="5797775" y="3282773"/>
            <a:ext cx="71438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8703" name="7 CuadroTexto"/>
          <p:cNvSpPr txBox="1">
            <a:spLocks noChangeArrowheads="1"/>
          </p:cNvSpPr>
          <p:nvPr/>
        </p:nvSpPr>
        <p:spPr bwMode="auto">
          <a:xfrm>
            <a:off x="928662" y="5000636"/>
            <a:ext cx="7564812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39725" indent="-339725" defTabSz="91440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GB" b="0" dirty="0"/>
              <a:t>Follow the </a:t>
            </a:r>
            <a:r>
              <a:rPr lang="en-GB" u="sng" dirty="0">
                <a:solidFill>
                  <a:srgbClr val="FF0000"/>
                </a:solidFill>
              </a:rPr>
              <a:t>same protocol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of the CIPM Key Comparisons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80000"/>
              <a:buFont typeface="Arial" pitchFamily="34" charset="0"/>
              <a:buChar char="•"/>
            </a:pPr>
            <a:r>
              <a:rPr lang="en-GB" b="0" dirty="0"/>
              <a:t>The reference value is </a:t>
            </a:r>
            <a:r>
              <a:rPr lang="en-GB" u="sng" dirty="0">
                <a:solidFill>
                  <a:srgbClr val="FF0000"/>
                </a:solidFill>
              </a:rPr>
              <a:t>linked to the CIPM KC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through the </a:t>
            </a:r>
            <a:r>
              <a:rPr lang="en-GB" b="0" dirty="0" err="1"/>
              <a:t>NMIs</a:t>
            </a:r>
            <a:r>
              <a:rPr lang="en-GB" b="0" dirty="0"/>
              <a:t> that participate in both comparisons (at least two </a:t>
            </a:r>
            <a:r>
              <a:rPr lang="en-GB" b="0" dirty="0" err="1"/>
              <a:t>NMIs</a:t>
            </a:r>
            <a:r>
              <a:rPr lang="en-GB" b="0" dirty="0"/>
              <a:t>)</a:t>
            </a:r>
          </a:p>
        </p:txBody>
      </p:sp>
      <p:sp>
        <p:nvSpPr>
          <p:cNvPr id="6" name="4 Elipse"/>
          <p:cNvSpPr>
            <a:spLocks noChangeArrowheads="1"/>
          </p:cNvSpPr>
          <p:nvPr/>
        </p:nvSpPr>
        <p:spPr bwMode="auto">
          <a:xfrm>
            <a:off x="6042278" y="1946276"/>
            <a:ext cx="1957440" cy="1952625"/>
          </a:xfrm>
          <a:prstGeom prst="ellipse">
            <a:avLst/>
          </a:prstGeom>
          <a:noFill/>
          <a:ln w="25400" algn="ctr">
            <a:solidFill>
              <a:srgbClr val="E7EDF5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68 CuadroTexto"/>
          <p:cNvSpPr txBox="1">
            <a:spLocks noChangeArrowheads="1"/>
          </p:cNvSpPr>
          <p:nvPr/>
        </p:nvSpPr>
        <p:spPr bwMode="auto">
          <a:xfrm>
            <a:off x="6786574" y="1855788"/>
            <a:ext cx="571408" cy="284162"/>
          </a:xfrm>
          <a:prstGeom prst="rect">
            <a:avLst/>
          </a:prstGeom>
          <a:solidFill>
            <a:srgbClr val="DEE7F2"/>
          </a:solidFill>
          <a:ln w="9525">
            <a:solidFill>
              <a:srgbClr val="DEE7F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buClrTx/>
              <a:buSzTx/>
              <a:buFontTx/>
              <a:buNone/>
            </a:pPr>
            <a:r>
              <a:rPr lang="en-GB" sz="1200" b="0"/>
              <a:t>BIPM</a:t>
            </a:r>
          </a:p>
        </p:txBody>
      </p:sp>
      <p:sp>
        <p:nvSpPr>
          <p:cNvPr id="52" name="51 Elipse"/>
          <p:cNvSpPr>
            <a:spLocks noChangeArrowheads="1"/>
          </p:cNvSpPr>
          <p:nvPr/>
        </p:nvSpPr>
        <p:spPr bwMode="auto">
          <a:xfrm rot="5156270">
            <a:off x="6121574" y="3354211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" name="45 Elipse"/>
          <p:cNvSpPr/>
          <p:nvPr/>
        </p:nvSpPr>
        <p:spPr>
          <a:xfrm>
            <a:off x="7501567" y="207168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7" name="46 Elipse"/>
          <p:cNvSpPr/>
          <p:nvPr/>
        </p:nvSpPr>
        <p:spPr>
          <a:xfrm>
            <a:off x="7692036" y="22129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9" name="48 Elipse"/>
          <p:cNvSpPr/>
          <p:nvPr/>
        </p:nvSpPr>
        <p:spPr>
          <a:xfrm>
            <a:off x="7725735" y="3527425"/>
            <a:ext cx="71792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8" name="47 Elipse"/>
          <p:cNvSpPr/>
          <p:nvPr/>
        </p:nvSpPr>
        <p:spPr>
          <a:xfrm>
            <a:off x="7579220" y="3676650"/>
            <a:ext cx="70327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9" name="33 Elipse"/>
          <p:cNvSpPr>
            <a:spLocks noChangeArrowheads="1"/>
          </p:cNvSpPr>
          <p:nvPr/>
        </p:nvSpPr>
        <p:spPr bwMode="auto">
          <a:xfrm rot="5911360">
            <a:off x="7019710" y="3860623"/>
            <a:ext cx="71438" cy="71792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63 Elipse"/>
          <p:cNvSpPr/>
          <p:nvPr/>
        </p:nvSpPr>
        <p:spPr>
          <a:xfrm>
            <a:off x="6215165" y="2286000"/>
            <a:ext cx="71793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5" name="64 Elipse"/>
          <p:cNvSpPr/>
          <p:nvPr/>
        </p:nvSpPr>
        <p:spPr>
          <a:xfrm>
            <a:off x="6357286" y="2143125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3" name="52 Elipse"/>
          <p:cNvSpPr>
            <a:spLocks noChangeArrowheads="1"/>
          </p:cNvSpPr>
          <p:nvPr/>
        </p:nvSpPr>
        <p:spPr bwMode="auto">
          <a:xfrm rot="5156270">
            <a:off x="6279809" y="357169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28 Elipse"/>
          <p:cNvSpPr>
            <a:spLocks noChangeArrowheads="1"/>
          </p:cNvSpPr>
          <p:nvPr/>
        </p:nvSpPr>
        <p:spPr bwMode="auto">
          <a:xfrm rot="5911360">
            <a:off x="6027804" y="3173236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98718" name="Picture 62" descr="AFRIMETS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4270" y="4195763"/>
            <a:ext cx="739900" cy="241300"/>
          </a:xfrm>
          <a:prstGeom prst="rect">
            <a:avLst/>
          </a:prstGeom>
          <a:noFill/>
        </p:spPr>
      </p:pic>
      <p:sp>
        <p:nvSpPr>
          <p:cNvPr id="66" name="7 CuadroTexto"/>
          <p:cNvSpPr txBox="1">
            <a:spLocks noChangeArrowheads="1"/>
          </p:cNvSpPr>
          <p:nvPr/>
        </p:nvSpPr>
        <p:spPr bwMode="auto">
          <a:xfrm>
            <a:off x="785786" y="1571612"/>
            <a:ext cx="514414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9725" indent="-339725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000066"/>
                </a:solidFill>
              </a:rPr>
              <a:t>CIPM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FF0000"/>
                </a:solidFill>
              </a:rPr>
              <a:t>RMO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000066"/>
                </a:solidFill>
              </a:rPr>
              <a:t>Supplementary</a:t>
            </a:r>
            <a:endParaRPr lang="en-GB" sz="2400" dirty="0">
              <a:solidFill>
                <a:srgbClr val="000066"/>
              </a:solidFill>
            </a:endParaRPr>
          </a:p>
        </p:txBody>
      </p:sp>
      <p:sp>
        <p:nvSpPr>
          <p:cNvPr id="72" name="Text Box 52"/>
          <p:cNvSpPr txBox="1">
            <a:spLocks noChangeArrowheads="1"/>
          </p:cNvSpPr>
          <p:nvPr/>
        </p:nvSpPr>
        <p:spPr bwMode="auto">
          <a:xfrm>
            <a:off x="6723072" y="6321977"/>
            <a:ext cx="192667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sz="1200" b="0" dirty="0">
                <a:solidFill>
                  <a:srgbClr val="FF0000"/>
                </a:solidFill>
              </a:rPr>
              <a:t>Slide provided by BIPM</a:t>
            </a:r>
          </a:p>
        </p:txBody>
      </p:sp>
      <p:sp>
        <p:nvSpPr>
          <p:cNvPr id="67" name="6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kern="0" dirty="0" smtClean="0">
                <a:latin typeface="Futura Bk BT"/>
              </a:rPr>
              <a:t>Comparisons in the CIPM MRA</a:t>
            </a:r>
            <a:endParaRPr lang="tr-TR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EDF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0" fill="hold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EDF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fill="hold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EAE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703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73 CuadroTexto"/>
          <p:cNvSpPr txBox="1">
            <a:spLocks noChangeArrowheads="1"/>
          </p:cNvSpPr>
          <p:nvPr/>
        </p:nvSpPr>
        <p:spPr bwMode="auto">
          <a:xfrm>
            <a:off x="5286261" y="3571875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s-ES" sz="12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US" sz="1200" b="0">
                <a:solidFill>
                  <a:schemeClr val="tx1"/>
                </a:solidFill>
              </a:rPr>
              <a:t>Comparison</a:t>
            </a:r>
            <a:endParaRPr lang="es-ES" sz="1200" b="0">
              <a:solidFill>
                <a:schemeClr val="tx1"/>
              </a:solidFill>
            </a:endParaRPr>
          </a:p>
        </p:txBody>
      </p:sp>
      <p:sp>
        <p:nvSpPr>
          <p:cNvPr id="73" name="72 CuadroTexto"/>
          <p:cNvSpPr txBox="1">
            <a:spLocks noChangeArrowheads="1"/>
          </p:cNvSpPr>
          <p:nvPr/>
        </p:nvSpPr>
        <p:spPr bwMode="auto">
          <a:xfrm>
            <a:off x="7377030" y="3562350"/>
            <a:ext cx="135672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s-ES" sz="1200" b="0" dirty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US" sz="1200" b="0" dirty="0">
                <a:solidFill>
                  <a:schemeClr val="tx1"/>
                </a:solidFill>
              </a:rPr>
              <a:t>Comparison</a:t>
            </a:r>
            <a:endParaRPr lang="es-ES" sz="1200" b="0" dirty="0">
              <a:solidFill>
                <a:schemeClr val="tx1"/>
              </a:solidFill>
            </a:endParaRPr>
          </a:p>
        </p:txBody>
      </p:sp>
      <p:grpSp>
        <p:nvGrpSpPr>
          <p:cNvPr id="2" name="79 Grupo"/>
          <p:cNvGrpSpPr>
            <a:grpSpLocks/>
          </p:cNvGrpSpPr>
          <p:nvPr/>
        </p:nvGrpSpPr>
        <p:grpSpPr bwMode="auto">
          <a:xfrm rot="-876781">
            <a:off x="7464938" y="3271839"/>
            <a:ext cx="1142817" cy="985837"/>
            <a:chOff x="6215074" y="3071810"/>
            <a:chExt cx="1143009" cy="985839"/>
          </a:xfrm>
        </p:grpSpPr>
        <p:sp>
          <p:nvSpPr>
            <p:cNvPr id="16" name="15 Elipse"/>
            <p:cNvSpPr>
              <a:spLocks noChangeArrowheads="1"/>
            </p:cNvSpPr>
            <p:nvPr/>
          </p:nvSpPr>
          <p:spPr bwMode="auto">
            <a:xfrm rot="-3022921">
              <a:off x="6393338" y="2988216"/>
              <a:ext cx="785814" cy="1143009"/>
            </a:xfrm>
            <a:prstGeom prst="ellipse">
              <a:avLst/>
            </a:prstGeom>
            <a:noFill/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vert="eaVert"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20 Elipse"/>
            <p:cNvSpPr/>
            <p:nvPr/>
          </p:nvSpPr>
          <p:spPr>
            <a:xfrm>
              <a:off x="6736397" y="3956448"/>
              <a:ext cx="71804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2" name="21 Elipse"/>
            <p:cNvSpPr/>
            <p:nvPr/>
          </p:nvSpPr>
          <p:spPr>
            <a:xfrm>
              <a:off x="7052169" y="3978374"/>
              <a:ext cx="71804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3" name="22 Elipse"/>
            <p:cNvSpPr/>
            <p:nvPr/>
          </p:nvSpPr>
          <p:spPr>
            <a:xfrm>
              <a:off x="7251347" y="3698107"/>
              <a:ext cx="70339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4" name="23 Elipse"/>
            <p:cNvSpPr/>
            <p:nvPr/>
          </p:nvSpPr>
          <p:spPr>
            <a:xfrm>
              <a:off x="7168614" y="3399356"/>
              <a:ext cx="71805" cy="73025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5" name="24 Elipse"/>
            <p:cNvSpPr/>
            <p:nvPr/>
          </p:nvSpPr>
          <p:spPr>
            <a:xfrm>
              <a:off x="6894798" y="3166137"/>
              <a:ext cx="71805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26" name="25 Elipse"/>
            <p:cNvSpPr/>
            <p:nvPr/>
          </p:nvSpPr>
          <p:spPr>
            <a:xfrm>
              <a:off x="6670404" y="3066458"/>
              <a:ext cx="70339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78" name="77 Elipse"/>
            <p:cNvSpPr/>
            <p:nvPr/>
          </p:nvSpPr>
          <p:spPr>
            <a:xfrm>
              <a:off x="6285811" y="3563408"/>
              <a:ext cx="71804" cy="71438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  <p:sp>
          <p:nvSpPr>
            <p:cNvPr id="79" name="78 Elipse"/>
            <p:cNvSpPr/>
            <p:nvPr/>
          </p:nvSpPr>
          <p:spPr>
            <a:xfrm>
              <a:off x="6424920" y="3778241"/>
              <a:ext cx="71804" cy="71437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hangingPunct="1">
                <a:buClrTx/>
                <a:buSzTx/>
                <a:buFontTx/>
                <a:buNone/>
                <a:defRPr/>
              </a:pPr>
              <a:endParaRPr lang="es-ES" b="0"/>
            </a:p>
          </p:txBody>
        </p:sp>
      </p:grpSp>
      <p:sp>
        <p:nvSpPr>
          <p:cNvPr id="8" name="7 Elipse"/>
          <p:cNvSpPr/>
          <p:nvPr/>
        </p:nvSpPr>
        <p:spPr>
          <a:xfrm>
            <a:off x="5500172" y="1285875"/>
            <a:ext cx="1072490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3" name="12 Elipse"/>
          <p:cNvSpPr/>
          <p:nvPr/>
        </p:nvSpPr>
        <p:spPr>
          <a:xfrm>
            <a:off x="7429775" y="1214438"/>
            <a:ext cx="1071024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14" name="13 Elipse"/>
          <p:cNvSpPr/>
          <p:nvPr/>
        </p:nvSpPr>
        <p:spPr>
          <a:xfrm>
            <a:off x="6642989" y="2928938"/>
            <a:ext cx="786786" cy="114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39" name="38 Elipse"/>
          <p:cNvSpPr/>
          <p:nvPr/>
        </p:nvSpPr>
        <p:spPr>
          <a:xfrm>
            <a:off x="8452449" y="18240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0" name="39 Elipse"/>
          <p:cNvSpPr/>
          <p:nvPr/>
        </p:nvSpPr>
        <p:spPr>
          <a:xfrm>
            <a:off x="8004114" y="2308225"/>
            <a:ext cx="71792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1" name="40 Elipse"/>
          <p:cNvSpPr/>
          <p:nvPr/>
        </p:nvSpPr>
        <p:spPr>
          <a:xfrm>
            <a:off x="8300074" y="21875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2" name="41 Elipse"/>
          <p:cNvSpPr/>
          <p:nvPr/>
        </p:nvSpPr>
        <p:spPr>
          <a:xfrm>
            <a:off x="8339632" y="13795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3" name="42 Elipse"/>
          <p:cNvSpPr/>
          <p:nvPr/>
        </p:nvSpPr>
        <p:spPr>
          <a:xfrm>
            <a:off x="8072975" y="121443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4" name="43 Elipse"/>
          <p:cNvSpPr/>
          <p:nvPr/>
        </p:nvSpPr>
        <p:spPr>
          <a:xfrm>
            <a:off x="7715478" y="1214439"/>
            <a:ext cx="71793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5" name="44 Elipse"/>
          <p:cNvSpPr/>
          <p:nvPr/>
        </p:nvSpPr>
        <p:spPr>
          <a:xfrm>
            <a:off x="7406333" y="160972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27" name="26 Elipse"/>
          <p:cNvSpPr>
            <a:spLocks noChangeArrowheads="1"/>
          </p:cNvSpPr>
          <p:nvPr/>
        </p:nvSpPr>
        <p:spPr bwMode="auto">
          <a:xfrm rot="2888438">
            <a:off x="5696256" y="3088574"/>
            <a:ext cx="785813" cy="1142817"/>
          </a:xfrm>
          <a:prstGeom prst="ellipse">
            <a:avLst/>
          </a:prstGeom>
          <a:noFill/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30 Elipse"/>
          <p:cNvSpPr>
            <a:spLocks noChangeArrowheads="1"/>
          </p:cNvSpPr>
          <p:nvPr/>
        </p:nvSpPr>
        <p:spPr bwMode="auto">
          <a:xfrm rot="5911360">
            <a:off x="5619759" y="355020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31 Elipse"/>
          <p:cNvSpPr>
            <a:spLocks noChangeArrowheads="1"/>
          </p:cNvSpPr>
          <p:nvPr/>
        </p:nvSpPr>
        <p:spPr bwMode="auto">
          <a:xfrm rot="5911360">
            <a:off x="5545037" y="3856594"/>
            <a:ext cx="71437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32 Elipse"/>
          <p:cNvSpPr>
            <a:spLocks noChangeArrowheads="1"/>
          </p:cNvSpPr>
          <p:nvPr/>
        </p:nvSpPr>
        <p:spPr bwMode="auto">
          <a:xfrm rot="5911360">
            <a:off x="5791182" y="4089956"/>
            <a:ext cx="71438" cy="70327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33 Elipse"/>
          <p:cNvSpPr>
            <a:spLocks noChangeArrowheads="1"/>
          </p:cNvSpPr>
          <p:nvPr/>
        </p:nvSpPr>
        <p:spPr bwMode="auto">
          <a:xfrm rot="5911360">
            <a:off x="6105457" y="4052711"/>
            <a:ext cx="71437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" name="34 Elipse"/>
          <p:cNvSpPr>
            <a:spLocks noChangeArrowheads="1"/>
          </p:cNvSpPr>
          <p:nvPr/>
        </p:nvSpPr>
        <p:spPr bwMode="auto">
          <a:xfrm rot="5911360">
            <a:off x="6376509" y="381934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53 Elipse"/>
          <p:cNvSpPr/>
          <p:nvPr/>
        </p:nvSpPr>
        <p:spPr>
          <a:xfrm>
            <a:off x="6543359" y="1804988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6" name="55 Elipse"/>
          <p:cNvSpPr/>
          <p:nvPr/>
        </p:nvSpPr>
        <p:spPr>
          <a:xfrm>
            <a:off x="6322122" y="1379539"/>
            <a:ext cx="70327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8" name="57 Elipse"/>
          <p:cNvSpPr/>
          <p:nvPr/>
        </p:nvSpPr>
        <p:spPr>
          <a:xfrm>
            <a:off x="5738992" y="1341439"/>
            <a:ext cx="71792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0" name="59 Elipse"/>
          <p:cNvSpPr/>
          <p:nvPr/>
        </p:nvSpPr>
        <p:spPr>
          <a:xfrm>
            <a:off x="5478196" y="1955800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2" name="61 Elipse"/>
          <p:cNvSpPr/>
          <p:nvPr/>
        </p:nvSpPr>
        <p:spPr>
          <a:xfrm>
            <a:off x="5740457" y="2319339"/>
            <a:ext cx="71793" cy="7143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70" name="69 CuadroTexto"/>
          <p:cNvSpPr txBox="1">
            <a:spLocks noChangeArrowheads="1"/>
          </p:cNvSpPr>
          <p:nvPr/>
        </p:nvSpPr>
        <p:spPr bwMode="auto">
          <a:xfrm>
            <a:off x="5358053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s-ES" sz="14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US" sz="1400" b="0">
                <a:solidFill>
                  <a:schemeClr val="tx1"/>
                </a:solidFill>
              </a:rPr>
              <a:t>Comparison</a:t>
            </a:r>
            <a:endParaRPr lang="es-ES" sz="1400" b="0">
              <a:solidFill>
                <a:schemeClr val="tx1"/>
              </a:solidFill>
            </a:endParaRPr>
          </a:p>
        </p:txBody>
      </p:sp>
      <p:sp>
        <p:nvSpPr>
          <p:cNvPr id="71" name="70 CuadroTexto"/>
          <p:cNvSpPr txBox="1">
            <a:spLocks noChangeArrowheads="1"/>
          </p:cNvSpPr>
          <p:nvPr/>
        </p:nvSpPr>
        <p:spPr bwMode="auto">
          <a:xfrm>
            <a:off x="7357982" y="1500189"/>
            <a:ext cx="13567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s-ES" sz="1400" b="0">
                <a:solidFill>
                  <a:schemeClr val="tx1"/>
                </a:solidFill>
              </a:rPr>
              <a:t>Regional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n-US" sz="1400" b="0">
                <a:solidFill>
                  <a:schemeClr val="tx1"/>
                </a:solidFill>
              </a:rPr>
              <a:t>Comparison</a:t>
            </a:r>
            <a:endParaRPr lang="es-ES" sz="1400" b="0">
              <a:solidFill>
                <a:schemeClr val="tx1"/>
              </a:solidFill>
            </a:endParaRPr>
          </a:p>
        </p:txBody>
      </p:sp>
      <p:sp>
        <p:nvSpPr>
          <p:cNvPr id="5" name="4 Elipse"/>
          <p:cNvSpPr/>
          <p:nvPr/>
        </p:nvSpPr>
        <p:spPr>
          <a:xfrm>
            <a:off x="6043743" y="1947864"/>
            <a:ext cx="1957440" cy="19526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8" name="67 CuadroTexto"/>
          <p:cNvSpPr txBox="1">
            <a:spLocks noChangeArrowheads="1"/>
          </p:cNvSpPr>
          <p:nvPr/>
        </p:nvSpPr>
        <p:spPr bwMode="auto">
          <a:xfrm>
            <a:off x="6215074" y="2500313"/>
            <a:ext cx="15721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es-ES" b="0" dirty="0">
                <a:solidFill>
                  <a:srgbClr val="EAEAEA"/>
                </a:solidFill>
              </a:rPr>
              <a:t>CIPM Key 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es-ES" b="0" dirty="0">
                <a:solidFill>
                  <a:srgbClr val="EAEAEA"/>
                </a:solidFill>
              </a:rPr>
              <a:t>Comparison</a:t>
            </a:r>
          </a:p>
        </p:txBody>
      </p:sp>
      <p:sp>
        <p:nvSpPr>
          <p:cNvPr id="69" name="68 CuadroTexto"/>
          <p:cNvSpPr txBox="1">
            <a:spLocks noChangeArrowheads="1"/>
          </p:cNvSpPr>
          <p:nvPr/>
        </p:nvSpPr>
        <p:spPr bwMode="auto">
          <a:xfrm>
            <a:off x="6786574" y="1857375"/>
            <a:ext cx="571408" cy="284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buClrTx/>
              <a:buSzTx/>
              <a:buFontTx/>
              <a:buNone/>
            </a:pPr>
            <a:r>
              <a:rPr lang="es-ES" sz="1200" b="0"/>
              <a:t>BIPM</a:t>
            </a:r>
          </a:p>
        </p:txBody>
      </p:sp>
      <p:pic>
        <p:nvPicPr>
          <p:cNvPr id="200744" name="Picture 40" descr="EURAM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7229" y="4581525"/>
            <a:ext cx="717923" cy="304800"/>
          </a:xfrm>
          <a:prstGeom prst="rect">
            <a:avLst/>
          </a:prstGeom>
          <a:noFill/>
        </p:spPr>
      </p:pic>
      <p:pic>
        <p:nvPicPr>
          <p:cNvPr id="200745" name="Picture 41" descr="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487" y="4076701"/>
            <a:ext cx="577269" cy="512763"/>
          </a:xfrm>
          <a:prstGeom prst="rect">
            <a:avLst/>
          </a:prstGeom>
          <a:noFill/>
        </p:spPr>
      </p:pic>
      <p:sp>
        <p:nvSpPr>
          <p:cNvPr id="3" name="33 Elipse"/>
          <p:cNvSpPr>
            <a:spLocks noChangeArrowheads="1"/>
          </p:cNvSpPr>
          <p:nvPr/>
        </p:nvSpPr>
        <p:spPr bwMode="auto">
          <a:xfrm rot="5911360">
            <a:off x="6804333" y="3933648"/>
            <a:ext cx="71438" cy="71793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3 Elipse"/>
          <p:cNvSpPr>
            <a:spLocks noChangeArrowheads="1"/>
          </p:cNvSpPr>
          <p:nvPr/>
        </p:nvSpPr>
        <p:spPr bwMode="auto">
          <a:xfrm rot="5911360">
            <a:off x="7092968" y="4005086"/>
            <a:ext cx="71437" cy="71792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0748" name="Picture 44" descr="AP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110" y="1196975"/>
            <a:ext cx="502547" cy="503238"/>
          </a:xfrm>
          <a:prstGeom prst="rect">
            <a:avLst/>
          </a:prstGeom>
          <a:noFill/>
        </p:spPr>
      </p:pic>
      <p:pic>
        <p:nvPicPr>
          <p:cNvPr id="200749" name="Picture 45" descr="COOME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190" y="1125538"/>
            <a:ext cx="668108" cy="334962"/>
          </a:xfrm>
          <a:prstGeom prst="rect">
            <a:avLst/>
          </a:prstGeom>
          <a:noFill/>
        </p:spPr>
      </p:pic>
      <p:sp>
        <p:nvSpPr>
          <p:cNvPr id="30" name="29 Elipse"/>
          <p:cNvSpPr>
            <a:spLocks noChangeArrowheads="1"/>
          </p:cNvSpPr>
          <p:nvPr/>
        </p:nvSpPr>
        <p:spPr bwMode="auto">
          <a:xfrm rot="5911360">
            <a:off x="5797775" y="3282773"/>
            <a:ext cx="71438" cy="7179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4 Elipse"/>
          <p:cNvSpPr>
            <a:spLocks noChangeArrowheads="1"/>
          </p:cNvSpPr>
          <p:nvPr/>
        </p:nvSpPr>
        <p:spPr bwMode="auto">
          <a:xfrm>
            <a:off x="6042278" y="1946276"/>
            <a:ext cx="1957440" cy="1952625"/>
          </a:xfrm>
          <a:prstGeom prst="ellipse">
            <a:avLst/>
          </a:prstGeom>
          <a:noFill/>
          <a:ln w="25400" algn="ctr">
            <a:solidFill>
              <a:srgbClr val="E7EDF5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68 CuadroTexto"/>
          <p:cNvSpPr txBox="1">
            <a:spLocks noChangeArrowheads="1"/>
          </p:cNvSpPr>
          <p:nvPr/>
        </p:nvSpPr>
        <p:spPr bwMode="auto">
          <a:xfrm>
            <a:off x="6786574" y="1855788"/>
            <a:ext cx="571408" cy="284162"/>
          </a:xfrm>
          <a:prstGeom prst="rect">
            <a:avLst/>
          </a:prstGeom>
          <a:solidFill>
            <a:srgbClr val="DEE7F2"/>
          </a:solidFill>
          <a:ln w="9525">
            <a:solidFill>
              <a:srgbClr val="DEE7F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buClrTx/>
              <a:buSzTx/>
              <a:buFontTx/>
              <a:buNone/>
            </a:pPr>
            <a:r>
              <a:rPr lang="es-ES" sz="1200" b="0"/>
              <a:t>BIPM</a:t>
            </a:r>
          </a:p>
        </p:txBody>
      </p:sp>
      <p:sp>
        <p:nvSpPr>
          <p:cNvPr id="200753" name="7 CuadroTexto"/>
          <p:cNvSpPr txBox="1">
            <a:spLocks noChangeArrowheads="1"/>
          </p:cNvSpPr>
          <p:nvPr/>
        </p:nvSpPr>
        <p:spPr bwMode="auto">
          <a:xfrm>
            <a:off x="928662" y="5143512"/>
            <a:ext cx="756885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39725" indent="-339725" eaLnBrk="1" hangingPunct="1">
              <a:lnSpc>
                <a:spcPct val="110000"/>
              </a:lnSpc>
              <a:buClr>
                <a:srgbClr val="FF0000"/>
              </a:buClr>
              <a:buSzPct val="90000"/>
              <a:buFont typeface="Arial" pitchFamily="34" charset="0"/>
              <a:buChar char="•"/>
            </a:pPr>
            <a:r>
              <a:rPr lang="en-GB" b="0" dirty="0"/>
              <a:t>Cover areas not covered by the Key Comparisons (e.g., </a:t>
            </a:r>
            <a:r>
              <a:rPr lang="en-GB" u="sng" dirty="0">
                <a:solidFill>
                  <a:srgbClr val="CC0000"/>
                </a:solidFill>
              </a:rPr>
              <a:t>lower accuracy</a:t>
            </a:r>
            <a:r>
              <a:rPr lang="en-GB" b="0" dirty="0">
                <a:solidFill>
                  <a:srgbClr val="CC9900"/>
                </a:solidFill>
              </a:rPr>
              <a:t> </a:t>
            </a:r>
            <a:r>
              <a:rPr lang="en-GB" b="0" dirty="0"/>
              <a:t>measurements, different techniques)</a:t>
            </a:r>
            <a:endParaRPr lang="en-US" b="0" dirty="0"/>
          </a:p>
        </p:txBody>
      </p:sp>
      <p:sp>
        <p:nvSpPr>
          <p:cNvPr id="29" name="28 Elipse"/>
          <p:cNvSpPr>
            <a:spLocks noChangeArrowheads="1"/>
          </p:cNvSpPr>
          <p:nvPr/>
        </p:nvSpPr>
        <p:spPr bwMode="auto">
          <a:xfrm rot="5911360">
            <a:off x="6027804" y="3173236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" name="45 Elipse"/>
          <p:cNvSpPr/>
          <p:nvPr/>
        </p:nvSpPr>
        <p:spPr>
          <a:xfrm>
            <a:off x="7501567" y="2071689"/>
            <a:ext cx="70327" cy="714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7" name="46 Elipse"/>
          <p:cNvSpPr/>
          <p:nvPr/>
        </p:nvSpPr>
        <p:spPr>
          <a:xfrm>
            <a:off x="7692036" y="2212975"/>
            <a:ext cx="70327" cy="7143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9" name="48 Elipse"/>
          <p:cNvSpPr/>
          <p:nvPr/>
        </p:nvSpPr>
        <p:spPr>
          <a:xfrm>
            <a:off x="7725735" y="3527425"/>
            <a:ext cx="71792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2" name="51 Elipse"/>
          <p:cNvSpPr>
            <a:spLocks noChangeArrowheads="1"/>
          </p:cNvSpPr>
          <p:nvPr/>
        </p:nvSpPr>
        <p:spPr bwMode="auto">
          <a:xfrm rot="5156270">
            <a:off x="6121574" y="3354211"/>
            <a:ext cx="71437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63 Elipse"/>
          <p:cNvSpPr/>
          <p:nvPr/>
        </p:nvSpPr>
        <p:spPr>
          <a:xfrm>
            <a:off x="6215165" y="2286000"/>
            <a:ext cx="71793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65" name="64 Elipse"/>
          <p:cNvSpPr/>
          <p:nvPr/>
        </p:nvSpPr>
        <p:spPr>
          <a:xfrm>
            <a:off x="6357286" y="2143125"/>
            <a:ext cx="71792" cy="7143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48" name="47 Elipse"/>
          <p:cNvSpPr/>
          <p:nvPr/>
        </p:nvSpPr>
        <p:spPr>
          <a:xfrm>
            <a:off x="7579220" y="3676650"/>
            <a:ext cx="70327" cy="714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/>
          </a:p>
        </p:txBody>
      </p:sp>
      <p:sp>
        <p:nvSpPr>
          <p:cNvPr id="53" name="52 Elipse"/>
          <p:cNvSpPr>
            <a:spLocks noChangeArrowheads="1"/>
          </p:cNvSpPr>
          <p:nvPr/>
        </p:nvSpPr>
        <p:spPr bwMode="auto">
          <a:xfrm rot="5156270">
            <a:off x="6279809" y="3571698"/>
            <a:ext cx="71438" cy="7179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33 Elipse"/>
          <p:cNvSpPr>
            <a:spLocks noChangeArrowheads="1"/>
          </p:cNvSpPr>
          <p:nvPr/>
        </p:nvSpPr>
        <p:spPr bwMode="auto">
          <a:xfrm rot="5911360">
            <a:off x="7019710" y="3860623"/>
            <a:ext cx="71438" cy="71792"/>
          </a:xfrm>
          <a:prstGeom prst="ellipse">
            <a:avLst/>
          </a:prstGeom>
          <a:solidFill>
            <a:srgbClr val="C0504D"/>
          </a:solidFill>
          <a:ln w="25400" algn="ctr">
            <a:solidFill>
              <a:srgbClr val="C0504D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 defTabSz="914400" eaLnBrk="1" hangingPunct="1">
              <a:buClrTx/>
              <a:buSzTx/>
              <a:buFontTx/>
              <a:buNone/>
              <a:defRPr/>
            </a:pPr>
            <a:endParaRPr lang="es-ES" b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0766" name="Picture 62" descr="AFRIMETS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4270" y="4195763"/>
            <a:ext cx="739900" cy="241300"/>
          </a:xfrm>
          <a:prstGeom prst="rect">
            <a:avLst/>
          </a:prstGeom>
          <a:noFill/>
        </p:spPr>
      </p:pic>
      <p:sp>
        <p:nvSpPr>
          <p:cNvPr id="66" name="7 CuadroTexto"/>
          <p:cNvSpPr txBox="1">
            <a:spLocks noChangeArrowheads="1"/>
          </p:cNvSpPr>
          <p:nvPr/>
        </p:nvSpPr>
        <p:spPr bwMode="auto">
          <a:xfrm>
            <a:off x="785786" y="1571612"/>
            <a:ext cx="514414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9725" indent="-339725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000066"/>
                </a:solidFill>
              </a:rPr>
              <a:t>CIPM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>
                <a:solidFill>
                  <a:srgbClr val="000066"/>
                </a:solidFill>
              </a:rPr>
              <a:t>RMO key</a:t>
            </a:r>
          </a:p>
          <a:p>
            <a:pPr marL="339725" indent="-339725" defTabSz="914400" eaLnBrk="1" hangingPunct="1">
              <a:lnSpc>
                <a:spcPct val="110000"/>
              </a:lnSpc>
              <a:spcBef>
                <a:spcPct val="25000"/>
              </a:spcBef>
              <a:buClrTx/>
              <a:buSzPct val="80000"/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FF0000"/>
                </a:solidFill>
              </a:rPr>
              <a:t>Supplementary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72" name="Text Box 52"/>
          <p:cNvSpPr txBox="1">
            <a:spLocks noChangeArrowheads="1"/>
          </p:cNvSpPr>
          <p:nvPr/>
        </p:nvSpPr>
        <p:spPr bwMode="auto">
          <a:xfrm>
            <a:off x="6723072" y="6321977"/>
            <a:ext cx="192667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sz="1200" b="0" dirty="0">
                <a:solidFill>
                  <a:srgbClr val="FF0000"/>
                </a:solidFill>
              </a:rPr>
              <a:t>Slide provided by BIPM</a:t>
            </a:r>
          </a:p>
        </p:txBody>
      </p: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395535" y="53788"/>
            <a:ext cx="7928193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C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omparisons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 in the CIPM MRA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429652" y="6429396"/>
            <a:ext cx="381000" cy="228600"/>
          </a:xfrm>
        </p:spPr>
        <p:txBody>
          <a:bodyPr/>
          <a:lstStyle/>
          <a:p>
            <a:fld id="{C21E6BF9-2471-4F22-BE3C-CDBEF86C494A}" type="slidenum">
              <a:rPr lang="tr-TR" sz="1400">
                <a:latin typeface="Arial" pitchFamily="34" charset="0"/>
                <a:cs typeface="Arial" pitchFamily="34" charset="0"/>
              </a:rPr>
              <a:pPr/>
              <a:t>13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6531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6532" name="Text Box 4"/>
          <p:cNvSpPr txBox="1">
            <a:spLocks noChangeArrowheads="1"/>
          </p:cNvSpPr>
          <p:nvPr/>
        </p:nvSpPr>
        <p:spPr bwMode="auto">
          <a:xfrm>
            <a:off x="357158" y="928670"/>
            <a:ext cx="8218491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 smtClean="0">
                <a:latin typeface="Arial" charset="0"/>
              </a:rPr>
              <a:t>Selected </a:t>
            </a:r>
            <a:r>
              <a:rPr lang="en-GB" sz="2000" dirty="0">
                <a:latin typeface="Arial" charset="0"/>
              </a:rPr>
              <a:t>by Consultative Committee (CC) to test the principal techniques and methods in the field.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tr-TR" sz="2000" dirty="0" smtClean="0"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tr-TR" sz="2000" dirty="0" smtClean="0">
                <a:latin typeface="Arial" charset="0"/>
              </a:rPr>
              <a:t>P</a:t>
            </a:r>
            <a:r>
              <a:rPr lang="en-GB" sz="2000" dirty="0" err="1" smtClean="0">
                <a:latin typeface="Arial" charset="0"/>
              </a:rPr>
              <a:t>rotocol</a:t>
            </a:r>
            <a:r>
              <a:rPr lang="en-GB" sz="2000" dirty="0" smtClean="0">
                <a:latin typeface="Arial" charset="0"/>
              </a:rPr>
              <a:t> </a:t>
            </a:r>
            <a:r>
              <a:rPr lang="en-GB" sz="2000" dirty="0">
                <a:latin typeface="Arial" charset="0"/>
              </a:rPr>
              <a:t>agreed by the CC </a:t>
            </a:r>
            <a:r>
              <a:rPr lang="tr-TR" sz="2000" dirty="0" smtClean="0">
                <a:latin typeface="Arial" charset="0"/>
              </a:rPr>
              <a:t>and </a:t>
            </a:r>
            <a:r>
              <a:rPr lang="en-GB" sz="2000" dirty="0" smtClean="0">
                <a:latin typeface="Arial" charset="0"/>
              </a:rPr>
              <a:t>includes </a:t>
            </a:r>
            <a:r>
              <a:rPr lang="en-GB" sz="2000" dirty="0">
                <a:latin typeface="Arial" charset="0"/>
              </a:rPr>
              <a:t>information such as </a:t>
            </a: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the nominal values of the </a:t>
            </a:r>
            <a:r>
              <a:rPr lang="en-GB" sz="2000" dirty="0" err="1">
                <a:latin typeface="Arial" charset="0"/>
              </a:rPr>
              <a:t>measurand</a:t>
            </a:r>
            <a:endParaRPr lang="en-GB" sz="2000" dirty="0">
              <a:latin typeface="Arial" charset="0"/>
            </a:endParaRP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the </a:t>
            </a:r>
            <a:r>
              <a:rPr lang="en-GB" sz="2000" dirty="0" err="1">
                <a:latin typeface="Arial" charset="0"/>
              </a:rPr>
              <a:t>influ</a:t>
            </a:r>
            <a:r>
              <a:rPr lang="tr-TR" sz="2000" dirty="0">
                <a:latin typeface="Arial" charset="0"/>
              </a:rPr>
              <a:t>e</a:t>
            </a:r>
            <a:r>
              <a:rPr lang="en-GB" sz="2000" dirty="0" err="1">
                <a:latin typeface="Arial" charset="0"/>
              </a:rPr>
              <a:t>nce</a:t>
            </a:r>
            <a:r>
              <a:rPr lang="en-GB" sz="2000" dirty="0">
                <a:latin typeface="Arial" charset="0"/>
              </a:rPr>
              <a:t> parameters</a:t>
            </a: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the dates of measurement</a:t>
            </a: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the methods</a:t>
            </a: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the standards,</a:t>
            </a:r>
          </a:p>
          <a:p>
            <a:pPr lvl="1" algn="just"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GB" sz="2000" dirty="0">
                <a:latin typeface="Arial" charset="0"/>
              </a:rPr>
              <a:t>	pilot </a:t>
            </a:r>
            <a:r>
              <a:rPr lang="en-GB" sz="2000" dirty="0" smtClean="0">
                <a:latin typeface="Arial" charset="0"/>
              </a:rPr>
              <a:t>lab</a:t>
            </a:r>
            <a:r>
              <a:rPr lang="tr-TR" sz="2000" dirty="0" err="1" smtClean="0">
                <a:latin typeface="Arial" charset="0"/>
              </a:rPr>
              <a:t>oratory</a:t>
            </a:r>
            <a:r>
              <a:rPr lang="tr-TR" sz="2000" dirty="0" smtClean="0">
                <a:latin typeface="Arial" charset="0"/>
              </a:rPr>
              <a:t>,</a:t>
            </a:r>
            <a:r>
              <a:rPr lang="en-GB" sz="2000" dirty="0" smtClean="0">
                <a:latin typeface="Arial" charset="0"/>
              </a:rPr>
              <a:t> </a:t>
            </a:r>
            <a:r>
              <a:rPr lang="tr-TR" sz="2000" dirty="0">
                <a:latin typeface="Arial" charset="0"/>
              </a:rPr>
              <a:t>e</a:t>
            </a:r>
            <a:r>
              <a:rPr lang="en-GB" sz="2000" dirty="0" err="1">
                <a:latin typeface="Arial" charset="0"/>
              </a:rPr>
              <a:t>tc</a:t>
            </a:r>
            <a:r>
              <a:rPr lang="en-GB" sz="2000" dirty="0">
                <a:latin typeface="Arial" charset="0"/>
              </a:rPr>
              <a:t>.</a:t>
            </a:r>
            <a:r>
              <a:rPr lang="en-GB" sz="2000" dirty="0">
                <a:latin typeface="Times New Roman" pitchFamily="18" charset="0"/>
              </a:rPr>
              <a:t> 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4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23528" y="0"/>
            <a:ext cx="8661722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Key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</p:spPr>
        <p:txBody>
          <a:bodyPr/>
          <a:lstStyle/>
          <a:p>
            <a:fld id="{C17A8542-E4E9-4C5A-AF62-AB7AF0D19D67}" type="slidenum">
              <a:rPr lang="tr-TR" sz="1400">
                <a:latin typeface="Arial" pitchFamily="34" charset="0"/>
                <a:cs typeface="Arial" pitchFamily="34" charset="0"/>
              </a:rPr>
              <a:pPr/>
              <a:t>14</a:t>
            </a:fld>
            <a:endParaRPr lang="tr-TR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7555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7556" name="Text Box 4"/>
          <p:cNvSpPr txBox="1">
            <a:spLocks noChangeArrowheads="1"/>
          </p:cNvSpPr>
          <p:nvPr/>
        </p:nvSpPr>
        <p:spPr bwMode="auto">
          <a:xfrm>
            <a:off x="285721" y="1196975"/>
            <a:ext cx="84772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Key Comparison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CIPM key comparisons: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	 if carried out by one of the CCs or by BIPM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RMO key comparisons: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	if carried out by one of the </a:t>
            </a:r>
            <a:r>
              <a:rPr lang="en-GB" sz="2000" dirty="0" err="1">
                <a:latin typeface="Arial" charset="0"/>
              </a:rPr>
              <a:t>RMOs</a:t>
            </a:r>
            <a:r>
              <a:rPr lang="en-GB" sz="2000" dirty="0">
                <a:latin typeface="Arial" charset="0"/>
              </a:rPr>
              <a:t> within the region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i="1" dirty="0">
              <a:solidFill>
                <a:srgbClr val="333399"/>
              </a:solidFill>
              <a:latin typeface="Times New Roman" pitchFamily="18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endParaRPr lang="en-GB" sz="24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Key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</p:spPr>
        <p:txBody>
          <a:bodyPr/>
          <a:lstStyle/>
          <a:p>
            <a:fld id="{1E57523D-846E-4287-8669-335FE90AB83D}" type="slidenum">
              <a:rPr lang="tr-TR" sz="1400">
                <a:latin typeface="Arial" pitchFamily="34" charset="0"/>
                <a:cs typeface="Arial" pitchFamily="34" charset="0"/>
              </a:rPr>
              <a:pPr/>
              <a:t>15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857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8580" name="Text Box 4"/>
          <p:cNvSpPr txBox="1">
            <a:spLocks noChangeArrowheads="1"/>
          </p:cNvSpPr>
          <p:nvPr/>
        </p:nvSpPr>
        <p:spPr bwMode="auto">
          <a:xfrm>
            <a:off x="428597" y="1196975"/>
            <a:ext cx="8334404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en-GB" sz="2400" b="1" dirty="0">
                <a:solidFill>
                  <a:srgbClr val="FF0000"/>
                </a:solidFill>
                <a:latin typeface="Arial" charset="0"/>
              </a:rPr>
              <a:t>Supplementary Comparison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3538" algn="l"/>
              </a:tabLst>
            </a:pPr>
            <a:r>
              <a:rPr lang="tr-TR" sz="2000" dirty="0" smtClean="0">
                <a:latin typeface="Arial" charset="0"/>
              </a:rPr>
              <a:t> 	</a:t>
            </a:r>
            <a:r>
              <a:rPr lang="en-GB" sz="2000" dirty="0" smtClean="0">
                <a:latin typeface="Arial" charset="0"/>
              </a:rPr>
              <a:t>conducted </a:t>
            </a:r>
            <a:r>
              <a:rPr lang="en-GB" sz="2000" dirty="0">
                <a:latin typeface="Arial" charset="0"/>
              </a:rPr>
              <a:t>by RMOs to meet specific needs not covered by key </a:t>
            </a:r>
            <a:r>
              <a:rPr lang="tr-TR" sz="2000" dirty="0" smtClean="0">
                <a:latin typeface="Arial" charset="0"/>
              </a:rPr>
              <a:t>	</a:t>
            </a:r>
            <a:r>
              <a:rPr lang="en-GB" sz="2000" dirty="0" smtClean="0">
                <a:latin typeface="Arial" charset="0"/>
              </a:rPr>
              <a:t>comparisons</a:t>
            </a:r>
            <a:endParaRPr lang="en-GB" sz="2000" dirty="0">
              <a:latin typeface="Arial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3538" algn="l"/>
              </a:tabLst>
            </a:pPr>
            <a:r>
              <a:rPr lang="tr-TR" sz="2000" dirty="0" smtClean="0">
                <a:latin typeface="Arial" charset="0"/>
              </a:rPr>
              <a:t> 	</a:t>
            </a:r>
            <a:r>
              <a:rPr lang="en-GB" sz="2000" dirty="0" smtClean="0">
                <a:latin typeface="Arial" charset="0"/>
              </a:rPr>
              <a:t>include </a:t>
            </a:r>
            <a:r>
              <a:rPr lang="en-GB" sz="2000" dirty="0">
                <a:latin typeface="Arial" charset="0"/>
              </a:rPr>
              <a:t>comparisons to support confidence in calibration and </a:t>
            </a:r>
            <a:r>
              <a:rPr lang="tr-TR" sz="2000" dirty="0" smtClean="0">
                <a:latin typeface="Arial" charset="0"/>
              </a:rPr>
              <a:t>	</a:t>
            </a:r>
            <a:r>
              <a:rPr lang="en-GB" sz="2000" dirty="0" smtClean="0">
                <a:latin typeface="Arial" charset="0"/>
              </a:rPr>
              <a:t>measurement </a:t>
            </a:r>
            <a:r>
              <a:rPr lang="en-GB" sz="2000" dirty="0">
                <a:latin typeface="Arial" charset="0"/>
              </a:rPr>
              <a:t>certificates</a:t>
            </a:r>
          </a:p>
          <a:p>
            <a:pPr algn="just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en-GB" sz="2000" dirty="0">
                <a:solidFill>
                  <a:srgbClr val="FF0000"/>
                </a:solidFill>
                <a:latin typeface="Arial" charset="0"/>
              </a:rPr>
              <a:t>Laboratories from countries outside the region may be invited to participate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Supplementary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</p:spPr>
        <p:txBody>
          <a:bodyPr/>
          <a:lstStyle/>
          <a:p>
            <a:fld id="{EEA24169-098C-4197-BEF0-18D3941421E8}" type="slidenum">
              <a:rPr lang="tr-TR" sz="1400">
                <a:latin typeface="Arial" pitchFamily="34" charset="0"/>
                <a:cs typeface="Arial" pitchFamily="34" charset="0"/>
              </a:rPr>
              <a:pPr/>
              <a:t>16</a:t>
            </a:fld>
            <a:endParaRPr lang="tr-TR" sz="1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18 Grup"/>
          <p:cNvGrpSpPr/>
          <p:nvPr/>
        </p:nvGrpSpPr>
        <p:grpSpPr>
          <a:xfrm>
            <a:off x="762000" y="1309053"/>
            <a:ext cx="7772400" cy="4262437"/>
            <a:chOff x="762000" y="836613"/>
            <a:chExt cx="7772400" cy="4262437"/>
          </a:xfrm>
        </p:grpSpPr>
        <p:sp>
          <p:nvSpPr>
            <p:cNvPr id="416770" name="Line 2"/>
            <p:cNvSpPr>
              <a:spLocks noChangeShapeType="1"/>
            </p:cNvSpPr>
            <p:nvPr/>
          </p:nvSpPr>
          <p:spPr bwMode="auto">
            <a:xfrm>
              <a:off x="762000" y="3581400"/>
              <a:ext cx="15240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71" name="Text Box 3"/>
            <p:cNvSpPr txBox="1">
              <a:spLocks noChangeArrowheads="1"/>
            </p:cNvSpPr>
            <p:nvPr/>
          </p:nvSpPr>
          <p:spPr bwMode="auto">
            <a:xfrm>
              <a:off x="1295400" y="1981200"/>
              <a:ext cx="67056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None/>
              </a:pPr>
              <a:r>
                <a:rPr lang="tr-TR" sz="2800" b="1" dirty="0">
                  <a:solidFill>
                    <a:srgbClr val="333399"/>
                  </a:solidFill>
                  <a:latin typeface="Arial" charset="0"/>
                </a:rPr>
                <a:t>XXXXX . YY. Z - KN</a:t>
              </a:r>
            </a:p>
          </p:txBody>
        </p:sp>
        <p:sp>
          <p:nvSpPr>
            <p:cNvPr id="416772" name="Line 4"/>
            <p:cNvSpPr>
              <a:spLocks noChangeShapeType="1"/>
            </p:cNvSpPr>
            <p:nvPr/>
          </p:nvSpPr>
          <p:spPr bwMode="auto">
            <a:xfrm>
              <a:off x="1828800" y="2590800"/>
              <a:ext cx="1588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73" name="Text Box 5"/>
            <p:cNvSpPr txBox="1">
              <a:spLocks noChangeArrowheads="1"/>
            </p:cNvSpPr>
            <p:nvPr/>
          </p:nvSpPr>
          <p:spPr bwMode="auto">
            <a:xfrm>
              <a:off x="1143000" y="3352800"/>
              <a:ext cx="1752600" cy="527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None/>
              </a:pPr>
              <a:r>
                <a:rPr lang="tr-TR" sz="1400" b="1">
                  <a:latin typeface="Arial" charset="0"/>
                </a:rPr>
                <a:t>RMO, CCs or BIPM</a:t>
              </a:r>
            </a:p>
          </p:txBody>
        </p:sp>
        <p:sp>
          <p:nvSpPr>
            <p:cNvPr id="416774" name="Line 6"/>
            <p:cNvSpPr>
              <a:spLocks noChangeShapeType="1"/>
            </p:cNvSpPr>
            <p:nvPr/>
          </p:nvSpPr>
          <p:spPr bwMode="auto">
            <a:xfrm>
              <a:off x="3276600" y="2514600"/>
              <a:ext cx="1588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75" name="Text Box 7"/>
            <p:cNvSpPr txBox="1">
              <a:spLocks noChangeArrowheads="1"/>
            </p:cNvSpPr>
            <p:nvPr/>
          </p:nvSpPr>
          <p:spPr bwMode="auto">
            <a:xfrm>
              <a:off x="2590800" y="4572000"/>
              <a:ext cx="2057400" cy="527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None/>
              </a:pPr>
              <a:r>
                <a:rPr lang="tr-TR" sz="1400" b="1">
                  <a:latin typeface="Arial" charset="0"/>
                </a:rPr>
                <a:t>Metrology Area (AUV, EM, M, vs.)</a:t>
              </a:r>
            </a:p>
          </p:txBody>
        </p:sp>
        <p:sp>
          <p:nvSpPr>
            <p:cNvPr id="416776" name="Line 8"/>
            <p:cNvSpPr>
              <a:spLocks noChangeShapeType="1"/>
            </p:cNvSpPr>
            <p:nvPr/>
          </p:nvSpPr>
          <p:spPr bwMode="auto">
            <a:xfrm>
              <a:off x="3641036" y="2514600"/>
              <a:ext cx="1588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77" name="Text Box 9"/>
            <p:cNvSpPr txBox="1">
              <a:spLocks noChangeArrowheads="1"/>
            </p:cNvSpPr>
            <p:nvPr/>
          </p:nvSpPr>
          <p:spPr bwMode="auto">
            <a:xfrm>
              <a:off x="3505200" y="3429000"/>
              <a:ext cx="1752600" cy="527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None/>
              </a:pPr>
              <a:r>
                <a:rPr lang="tr-TR" sz="1400" b="1">
                  <a:latin typeface="Arial" charset="0"/>
                </a:rPr>
                <a:t>Spesific Metrology Area </a:t>
              </a:r>
            </a:p>
          </p:txBody>
        </p:sp>
        <p:sp>
          <p:nvSpPr>
            <p:cNvPr id="416778" name="Line 10"/>
            <p:cNvSpPr>
              <a:spLocks noChangeShapeType="1"/>
            </p:cNvSpPr>
            <p:nvPr/>
          </p:nvSpPr>
          <p:spPr bwMode="auto">
            <a:xfrm>
              <a:off x="4267200" y="2552700"/>
              <a:ext cx="1588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79" name="Text Box 11"/>
            <p:cNvSpPr txBox="1">
              <a:spLocks noChangeArrowheads="1"/>
            </p:cNvSpPr>
            <p:nvPr/>
          </p:nvSpPr>
          <p:spPr bwMode="auto">
            <a:xfrm>
              <a:off x="5410200" y="2578100"/>
              <a:ext cx="1752600" cy="6309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tr-TR" sz="1400" b="1" dirty="0">
                  <a:latin typeface="Arial" charset="0"/>
                </a:rPr>
                <a:t>K (</a:t>
              </a:r>
              <a:r>
                <a:rPr lang="tr-TR" sz="1400" b="1" dirty="0" err="1">
                  <a:latin typeface="Arial" charset="0"/>
                </a:rPr>
                <a:t>key</a:t>
              </a:r>
              <a:r>
                <a:rPr lang="tr-TR" sz="1400" b="1" dirty="0">
                  <a:latin typeface="Arial" charset="0"/>
                </a:rPr>
                <a:t>),            </a:t>
              </a:r>
            </a:p>
            <a:p>
              <a:pPr eaLnBrk="1" hangingPunct="1">
                <a:spcBef>
                  <a:spcPct val="50000"/>
                </a:spcBef>
                <a:buNone/>
              </a:pPr>
              <a:r>
                <a:rPr lang="tr-TR" sz="1400" b="1" dirty="0">
                  <a:latin typeface="Arial" charset="0"/>
                </a:rPr>
                <a:t>S (</a:t>
              </a:r>
              <a:r>
                <a:rPr lang="tr-TR" sz="1400" b="1" dirty="0" err="1">
                  <a:latin typeface="Arial" charset="0"/>
                </a:rPr>
                <a:t>supplementary</a:t>
              </a:r>
              <a:r>
                <a:rPr lang="tr-TR" sz="1400" b="1" dirty="0">
                  <a:latin typeface="Arial" charset="0"/>
                </a:rPr>
                <a:t>)</a:t>
              </a:r>
            </a:p>
          </p:txBody>
        </p:sp>
        <p:sp>
          <p:nvSpPr>
            <p:cNvPr id="416780" name="Line 12"/>
            <p:cNvSpPr>
              <a:spLocks noChangeShapeType="1"/>
            </p:cNvSpPr>
            <p:nvPr/>
          </p:nvSpPr>
          <p:spPr bwMode="auto">
            <a:xfrm>
              <a:off x="4876800" y="2209800"/>
              <a:ext cx="16764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81" name="Text Box 13"/>
            <p:cNvSpPr txBox="1">
              <a:spLocks noChangeArrowheads="1"/>
            </p:cNvSpPr>
            <p:nvPr/>
          </p:nvSpPr>
          <p:spPr bwMode="auto">
            <a:xfrm>
              <a:off x="6629400" y="1828800"/>
              <a:ext cx="1905000" cy="527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None/>
              </a:pPr>
              <a:r>
                <a:rPr lang="tr-TR" sz="1400" b="1">
                  <a:latin typeface="Arial" charset="0"/>
                </a:rPr>
                <a:t>Number by subject (1,2,3,...)</a:t>
              </a:r>
            </a:p>
          </p:txBody>
        </p:sp>
        <p:sp>
          <p:nvSpPr>
            <p:cNvPr id="416782" name="Line 14"/>
            <p:cNvSpPr>
              <a:spLocks noChangeShapeType="1"/>
            </p:cNvSpPr>
            <p:nvPr/>
          </p:nvSpPr>
          <p:spPr bwMode="auto">
            <a:xfrm>
              <a:off x="4267200" y="2870200"/>
              <a:ext cx="1143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6784" name="Text Box 16"/>
            <p:cNvSpPr txBox="1">
              <a:spLocks noChangeArrowheads="1"/>
            </p:cNvSpPr>
            <p:nvPr/>
          </p:nvSpPr>
          <p:spPr bwMode="auto">
            <a:xfrm>
              <a:off x="1619250" y="836613"/>
              <a:ext cx="6019800" cy="869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GB" sz="2400" b="1" dirty="0">
                  <a:solidFill>
                    <a:srgbClr val="FF0000"/>
                  </a:solidFill>
                  <a:latin typeface="Arial" charset="0"/>
                </a:rPr>
                <a:t>COMPARISON </a:t>
              </a:r>
              <a:r>
                <a:rPr lang="en-GB" sz="2400" b="1" dirty="0" smtClean="0">
                  <a:solidFill>
                    <a:srgbClr val="FF0000"/>
                  </a:solidFill>
                  <a:latin typeface="Arial" charset="0"/>
                </a:rPr>
                <a:t>CODES</a:t>
              </a:r>
              <a:endParaRPr lang="en-GB" sz="2400" b="1" dirty="0">
                <a:solidFill>
                  <a:srgbClr val="FF0000"/>
                </a:solidFill>
                <a:latin typeface="Arial" charset="0"/>
              </a:endParaRPr>
            </a:p>
            <a:p>
              <a:pPr algn="ctr">
                <a:spcBef>
                  <a:spcPct val="50000"/>
                </a:spcBef>
                <a:buNone/>
              </a:pPr>
              <a:r>
                <a:rPr lang="en-GB" sz="1800" b="1" dirty="0">
                  <a:solidFill>
                    <a:srgbClr val="FF0000"/>
                  </a:solidFill>
                  <a:latin typeface="Arial" charset="0"/>
                </a:rPr>
                <a:t>See “</a:t>
              </a:r>
              <a:r>
                <a:rPr lang="en-GB" sz="1800" b="1" dirty="0" smtClean="0">
                  <a:solidFill>
                    <a:srgbClr val="FF0000"/>
                  </a:solidFill>
                  <a:latin typeface="Arial" charset="0"/>
                </a:rPr>
                <a:t>nom</a:t>
              </a:r>
              <a:r>
                <a:rPr lang="tr-TR" sz="1800" b="1" dirty="0" smtClean="0">
                  <a:solidFill>
                    <a:srgbClr val="FF0000"/>
                  </a:solidFill>
                  <a:latin typeface="Arial" charset="0"/>
                </a:rPr>
                <a:t>e</a:t>
              </a:r>
              <a:r>
                <a:rPr lang="en-GB" sz="1800" b="1" dirty="0" err="1" smtClean="0">
                  <a:solidFill>
                    <a:srgbClr val="FF0000"/>
                  </a:solidFill>
                  <a:latin typeface="Arial" charset="0"/>
                </a:rPr>
                <a:t>nclature</a:t>
              </a:r>
              <a:r>
                <a:rPr lang="en-GB" sz="1800" b="1" dirty="0">
                  <a:solidFill>
                    <a:srgbClr val="FF0000"/>
                  </a:solidFill>
                  <a:latin typeface="Arial" charset="0"/>
                </a:rPr>
                <a:t>” </a:t>
              </a:r>
              <a:r>
                <a:rPr lang="tr-TR" sz="1800" b="1" dirty="0" smtClean="0">
                  <a:solidFill>
                    <a:srgbClr val="FF0000"/>
                  </a:solidFill>
                  <a:latin typeface="Arial" charset="0"/>
                </a:rPr>
                <a:t>on </a:t>
              </a:r>
              <a:r>
                <a:rPr lang="tr-TR" sz="1800" b="1" dirty="0" err="1" smtClean="0">
                  <a:solidFill>
                    <a:srgbClr val="FF0000"/>
                  </a:solidFill>
                  <a:latin typeface="Arial" charset="0"/>
                </a:rPr>
                <a:t>the</a:t>
              </a:r>
              <a:r>
                <a:rPr lang="tr-TR" sz="1800" b="1" dirty="0" smtClean="0">
                  <a:solidFill>
                    <a:srgbClr val="FF0000"/>
                  </a:solidFill>
                  <a:latin typeface="Arial" charset="0"/>
                </a:rPr>
                <a:t> </a:t>
              </a:r>
              <a:r>
                <a:rPr lang="en-GB" sz="1800" b="1" dirty="0" smtClean="0">
                  <a:solidFill>
                    <a:srgbClr val="FF0000"/>
                  </a:solidFill>
                  <a:latin typeface="Arial" charset="0"/>
                </a:rPr>
                <a:t>BIPM web</a:t>
              </a:r>
              <a:r>
                <a:rPr lang="tr-TR" sz="1800" b="1" dirty="0" smtClean="0">
                  <a:solidFill>
                    <a:srgbClr val="FF0000"/>
                  </a:solidFill>
                  <a:latin typeface="Arial" charset="0"/>
                </a:rPr>
                <a:t>-</a:t>
              </a:r>
              <a:r>
                <a:rPr lang="en-GB" sz="1800" b="1" dirty="0" smtClean="0">
                  <a:solidFill>
                    <a:srgbClr val="FF0000"/>
                  </a:solidFill>
                  <a:latin typeface="Arial" charset="0"/>
                </a:rPr>
                <a:t>site</a:t>
              </a:r>
              <a:endParaRPr lang="en-GB" sz="1800" b="1" dirty="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Key</a:t>
            </a:r>
            <a:r>
              <a:rPr kumimoji="0" lang="tr-TR" sz="3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 and S</a:t>
            </a: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upplementary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</p:spPr>
        <p:txBody>
          <a:bodyPr/>
          <a:lstStyle/>
          <a:p>
            <a:fld id="{9CD0BE83-C0BB-4C92-883D-47ABBDB1FEAB}" type="slidenum">
              <a:rPr lang="tr-TR" sz="1400">
                <a:latin typeface="Arial" pitchFamily="34" charset="0"/>
                <a:cs typeface="Arial" pitchFamily="34" charset="0"/>
              </a:rPr>
              <a:pPr/>
              <a:t>17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7794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7796" name="Text Box 4"/>
          <p:cNvSpPr txBox="1">
            <a:spLocks noChangeArrowheads="1"/>
          </p:cNvSpPr>
          <p:nvPr/>
        </p:nvSpPr>
        <p:spPr bwMode="auto">
          <a:xfrm>
            <a:off x="428597" y="1125538"/>
            <a:ext cx="839155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GB" sz="2400" dirty="0">
                <a:latin typeface="Arial" charset="0"/>
              </a:rPr>
              <a:t>Examples of Comparison Codes</a:t>
            </a:r>
          </a:p>
          <a:p>
            <a:pPr>
              <a:spcBef>
                <a:spcPct val="50000"/>
              </a:spcBef>
              <a:buNone/>
            </a:pPr>
            <a:endParaRPr lang="en-GB" sz="1600" dirty="0">
              <a:latin typeface="Arial" charset="0"/>
            </a:endParaRPr>
          </a:p>
          <a:p>
            <a:pPr>
              <a:buNone/>
            </a:pPr>
            <a:r>
              <a:rPr lang="en-GB" sz="2000" b="1" dirty="0">
                <a:solidFill>
                  <a:srgbClr val="FF0000"/>
                </a:solidFill>
                <a:latin typeface="Arial" charset="0"/>
              </a:rPr>
              <a:t>CCAUV.A-K3</a:t>
            </a:r>
          </a:p>
          <a:p>
            <a:pPr>
              <a:buNone/>
            </a:pPr>
            <a:endParaRPr lang="en-GB" sz="1600" dirty="0">
              <a:latin typeface="Arial" charset="0"/>
            </a:endParaRPr>
          </a:p>
          <a:p>
            <a:pPr algn="just">
              <a:buNone/>
            </a:pPr>
            <a:r>
              <a:rPr lang="en-GB" sz="2000" dirty="0">
                <a:latin typeface="Arial" charset="0"/>
              </a:rPr>
              <a:t>Comparison on calibration of LS2p microphones in the frequency range from 20 </a:t>
            </a:r>
            <a:r>
              <a:rPr lang="tr-TR" sz="2000" dirty="0" smtClean="0">
                <a:latin typeface="Arial" charset="0"/>
              </a:rPr>
              <a:t>Hz </a:t>
            </a:r>
            <a:r>
              <a:rPr lang="en-GB" sz="2000" dirty="0" smtClean="0">
                <a:latin typeface="Arial" charset="0"/>
              </a:rPr>
              <a:t>to </a:t>
            </a:r>
            <a:r>
              <a:rPr lang="en-GB" sz="2000" dirty="0">
                <a:latin typeface="Arial" charset="0"/>
              </a:rPr>
              <a:t>31500 Hz</a:t>
            </a:r>
          </a:p>
          <a:p>
            <a:pPr algn="just">
              <a:buNone/>
            </a:pPr>
            <a:endParaRPr lang="en-GB" sz="1600" dirty="0">
              <a:solidFill>
                <a:srgbClr val="FF0000"/>
              </a:solidFill>
              <a:latin typeface="Arial" charset="0"/>
            </a:endParaRPr>
          </a:p>
          <a:p>
            <a:pPr algn="just">
              <a:buNone/>
            </a:pPr>
            <a:r>
              <a:rPr lang="en-GB" sz="2000" b="1" dirty="0">
                <a:solidFill>
                  <a:srgbClr val="FF0000"/>
                </a:solidFill>
                <a:latin typeface="Arial" charset="0"/>
              </a:rPr>
              <a:t>EUROMET.M.F-K1</a:t>
            </a:r>
          </a:p>
          <a:p>
            <a:pPr algn="just">
              <a:buNone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  <a:p>
            <a:pPr algn="just">
              <a:buNone/>
            </a:pPr>
            <a:r>
              <a:rPr lang="en-GB" sz="2000" dirty="0">
                <a:latin typeface="Arial" charset="0"/>
              </a:rPr>
              <a:t>Comparison on calibration of force transducers in the range from 5 </a:t>
            </a:r>
            <a:r>
              <a:rPr lang="tr-TR" sz="2000" dirty="0" err="1" smtClean="0">
                <a:latin typeface="Arial" charset="0"/>
              </a:rPr>
              <a:t>kN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en-GB" sz="2000" dirty="0" smtClean="0">
                <a:latin typeface="Arial" charset="0"/>
              </a:rPr>
              <a:t>to </a:t>
            </a:r>
            <a:r>
              <a:rPr lang="en-GB" sz="2000" dirty="0">
                <a:latin typeface="Arial" charset="0"/>
              </a:rPr>
              <a:t>10 </a:t>
            </a:r>
            <a:r>
              <a:rPr lang="en-GB" sz="2000" dirty="0" err="1" smtClean="0">
                <a:latin typeface="Arial" charset="0"/>
              </a:rPr>
              <a:t>kN</a:t>
            </a:r>
            <a:endParaRPr lang="tr-TR" sz="2000" dirty="0" smtClean="0">
              <a:latin typeface="Arial" charset="0"/>
            </a:endParaRPr>
          </a:p>
          <a:p>
            <a:pPr algn="just">
              <a:buNone/>
            </a:pPr>
            <a:endParaRPr lang="tr-TR" sz="2000" dirty="0" smtClean="0">
              <a:latin typeface="Arial" charset="0"/>
            </a:endParaRPr>
          </a:p>
          <a:p>
            <a:pPr algn="just">
              <a:buNone/>
            </a:pPr>
            <a:r>
              <a:rPr lang="tr-TR" sz="2000" b="1" dirty="0" smtClean="0">
                <a:solidFill>
                  <a:srgbClr val="FF0000"/>
                </a:solidFill>
                <a:latin typeface="Arial" charset="0"/>
              </a:rPr>
              <a:t>EURAMET.M.M-K2.2</a:t>
            </a:r>
          </a:p>
          <a:p>
            <a:pPr algn="just">
              <a:buNone/>
            </a:pPr>
            <a:endParaRPr lang="tr-TR" sz="2000" b="1" dirty="0" smtClean="0">
              <a:solidFill>
                <a:srgbClr val="FF0000"/>
              </a:solidFill>
              <a:latin typeface="Arial" charset="0"/>
            </a:endParaRPr>
          </a:p>
          <a:p>
            <a:pPr algn="just">
              <a:buNone/>
            </a:pPr>
            <a:r>
              <a:rPr lang="tr-TR" sz="2000" dirty="0" smtClean="0"/>
              <a:t>Comparison of mass standards (500 g, 20 g, 2 g, 100 mg)</a:t>
            </a:r>
            <a:endParaRPr lang="en-GB" sz="2000" b="1" dirty="0">
              <a:solidFill>
                <a:srgbClr val="FF0000"/>
              </a:solidFill>
              <a:latin typeface="Arial" charset="0"/>
            </a:endParaRPr>
          </a:p>
          <a:p>
            <a:pPr>
              <a:buNone/>
            </a:pPr>
            <a:endParaRPr lang="en-GB" sz="2400" dirty="0"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Key</a:t>
            </a:r>
            <a:r>
              <a:rPr kumimoji="0" lang="tr-TR" sz="35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 and S</a:t>
            </a:r>
            <a:r>
              <a:rPr kumimoji="0" lang="tr-TR" sz="35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Bk BT"/>
                <a:ea typeface="+mj-ea"/>
                <a:cs typeface="+mj-cs"/>
              </a:rPr>
              <a:t>upplementary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Comparison Steps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00034" y="1142984"/>
            <a:ext cx="8286776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Determination of participants and a pilot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Preparation of technical protocol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Measurement stage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Reporting of the measurement results by participants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Checking the results by pilot for consistency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Preparation of Draft A of comparison report and discussion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Preparation of Draft B of comparison report and discussion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Approval of the comparison report by related Consultative Committee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sz="1800" dirty="0">
                <a:latin typeface="Arial" charset="0"/>
              </a:rPr>
              <a:t>Publication of comparison </a:t>
            </a:r>
            <a:r>
              <a:rPr lang="en-GB" sz="1800" dirty="0" smtClean="0">
                <a:latin typeface="Arial" charset="0"/>
              </a:rPr>
              <a:t>report</a:t>
            </a:r>
            <a:endParaRPr lang="tr-TR" sz="1800" dirty="0" smtClean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tr-TR" sz="1800" dirty="0"/>
          </a:p>
          <a:p>
            <a:pPr eaLnBrk="1" hangingPunct="1">
              <a:spcBef>
                <a:spcPct val="50000"/>
              </a:spcBef>
              <a:buNone/>
            </a:pPr>
            <a:r>
              <a:rPr lang="tr-TR" sz="1800" b="1" dirty="0" err="1" smtClean="0">
                <a:solidFill>
                  <a:srgbClr val="FF0000"/>
                </a:solidFill>
                <a:latin typeface="Arial" charset="0"/>
              </a:rPr>
              <a:t>For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</a:rPr>
              <a:t>more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</a:rPr>
              <a:t>details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</a:rPr>
              <a:t>see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: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Flowchart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for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Comparison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Process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  <a:hlinkClick r:id="rId3" action="ppaction://hlinkfile"/>
              </a:rPr>
              <a:t> 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on </a:t>
            </a:r>
            <a:r>
              <a:rPr lang="tr-TR" sz="1800" b="1" dirty="0" err="1" smtClean="0">
                <a:solidFill>
                  <a:srgbClr val="FF0000"/>
                </a:solidFill>
                <a:latin typeface="Arial" charset="0"/>
              </a:rPr>
              <a:t>the</a:t>
            </a:r>
            <a:r>
              <a:rPr lang="tr-TR" sz="1800" b="1" dirty="0" smtClean="0">
                <a:solidFill>
                  <a:srgbClr val="FF0000"/>
                </a:solidFill>
                <a:latin typeface="Arial" charset="0"/>
              </a:rPr>
              <a:t> BIPM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tr-TR" sz="1800" b="1" dirty="0">
                <a:solidFill>
                  <a:srgbClr val="FF0000"/>
                </a:solidFill>
              </a:rPr>
              <a:t>	</a:t>
            </a:r>
            <a:r>
              <a:rPr lang="tr-TR" sz="1800" b="1" dirty="0" smtClean="0">
                <a:solidFill>
                  <a:srgbClr val="FF0000"/>
                </a:solidFill>
              </a:rPr>
              <a:t>	        web-site</a:t>
            </a:r>
            <a:endParaRPr lang="en-GB" sz="18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Flow Charts For Comparisons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034" y="1285860"/>
            <a:ext cx="721523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CIPM MRA-D-05 Document Contains Three Flow Charts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Appendix 1 – Flowchart of CIPM and RMO key comparisons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Appendix 2 – Flowchart of subsequent bilateral comparisons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Appendix 3 – Flowchart of supplementary comparisons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3"/>
          <p:cNvSpPr txBox="1"/>
          <p:nvPr/>
        </p:nvSpPr>
        <p:spPr>
          <a:xfrm>
            <a:off x="428596" y="1643050"/>
            <a:ext cx="8220075" cy="34826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lvl="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 smtClean="0"/>
              <a:t>Definitions</a:t>
            </a:r>
            <a:r>
              <a:rPr lang="tr-TR" sz="2400" dirty="0" smtClean="0"/>
              <a:t> </a:t>
            </a:r>
            <a:r>
              <a:rPr lang="tr-TR" sz="2400" dirty="0" err="1" smtClean="0"/>
              <a:t>and</a:t>
            </a:r>
            <a:r>
              <a:rPr lang="tr-TR" sz="2400" dirty="0" smtClean="0"/>
              <a:t> </a:t>
            </a:r>
            <a:r>
              <a:rPr lang="tr-TR" sz="2400" dirty="0" err="1" smtClean="0"/>
              <a:t>Terminology</a:t>
            </a:r>
            <a:endParaRPr lang="tr-TR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 smtClean="0"/>
              <a:t>Purpose</a:t>
            </a:r>
            <a:r>
              <a:rPr lang="tr-TR" sz="2400" dirty="0" smtClean="0"/>
              <a:t> of </a:t>
            </a:r>
            <a:r>
              <a:rPr lang="tr-TR" sz="2400" dirty="0" err="1" smtClean="0"/>
              <a:t>Comparisons</a:t>
            </a:r>
            <a:endParaRPr lang="tr-TR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 smtClean="0"/>
              <a:t>Type</a:t>
            </a:r>
            <a:r>
              <a:rPr lang="tr-TR" sz="2400" dirty="0" smtClean="0"/>
              <a:t> of </a:t>
            </a:r>
            <a:r>
              <a:rPr lang="tr-TR" sz="2400" dirty="0" err="1" smtClean="0"/>
              <a:t>Comparisons</a:t>
            </a:r>
            <a:endParaRPr lang="en-US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 smtClean="0"/>
              <a:t>Rules</a:t>
            </a:r>
            <a:r>
              <a:rPr lang="tr-TR" sz="2400" dirty="0" smtClean="0"/>
              <a:t> </a:t>
            </a:r>
            <a:r>
              <a:rPr lang="tr-TR" sz="2400" dirty="0" err="1" smtClean="0"/>
              <a:t>for</a:t>
            </a:r>
            <a:r>
              <a:rPr lang="tr-TR" sz="2400" dirty="0" smtClean="0"/>
              <a:t> </a:t>
            </a:r>
            <a:r>
              <a:rPr lang="tr-TR" sz="2400" dirty="0" err="1" smtClean="0"/>
              <a:t>Comparisons</a:t>
            </a:r>
            <a:endParaRPr lang="en-US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 smtClean="0"/>
              <a:t>Results</a:t>
            </a:r>
            <a:r>
              <a:rPr lang="tr-TR" sz="2400" dirty="0" smtClean="0"/>
              <a:t> of </a:t>
            </a:r>
            <a:r>
              <a:rPr lang="tr-TR" sz="2400" dirty="0" err="1" smtClean="0"/>
              <a:t>Comparisons</a:t>
            </a:r>
            <a:endParaRPr lang="en-US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 smtClean="0"/>
              <a:t>Frequently</a:t>
            </a:r>
            <a:r>
              <a:rPr lang="tr-TR" sz="2400" dirty="0" smtClean="0"/>
              <a:t> </a:t>
            </a:r>
            <a:r>
              <a:rPr lang="tr-TR" sz="2400" dirty="0" err="1" smtClean="0"/>
              <a:t>Asked</a:t>
            </a:r>
            <a:r>
              <a:rPr lang="tr-TR" sz="2400" dirty="0" smtClean="0"/>
              <a:t> </a:t>
            </a:r>
            <a:r>
              <a:rPr lang="tr-TR" sz="2400" dirty="0" err="1" smtClean="0"/>
              <a:t>Questions</a:t>
            </a:r>
            <a:endParaRPr lang="en-US" sz="2400" dirty="0" smtClean="0"/>
          </a:p>
          <a:p>
            <a:pPr marL="342900" indent="-342900" eaLnBrk="0" hangingPunct="0">
              <a:lnSpc>
                <a:spcPct val="114000"/>
              </a:lnSpc>
              <a:spcBef>
                <a:spcPct val="20000"/>
              </a:spcBef>
              <a:buClr>
                <a:srgbClr val="C00000"/>
              </a:buClr>
              <a:buSzPct val="120000"/>
              <a:buFont typeface="Arial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dirty="0" smtClean="0"/>
              <a:t>References</a:t>
            </a:r>
            <a:endParaRPr lang="tr-TR" sz="2400" dirty="0"/>
          </a:p>
        </p:txBody>
      </p:sp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sz="3200" b="0" dirty="0" err="1" smtClean="0"/>
              <a:t>Contents</a:t>
            </a:r>
            <a:endParaRPr lang="tr-TR" sz="3200" dirty="0"/>
          </a:p>
        </p:txBody>
      </p:sp>
      <p:sp>
        <p:nvSpPr>
          <p:cNvPr id="4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tr-TR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20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Flow Charts For Comparisons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99" y="842963"/>
            <a:ext cx="5001433" cy="565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85720" y="421481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Futura Lt BT" pitchFamily="34" charset="0"/>
              </a:rPr>
              <a:t>CIPM MRA-D-05 document</a:t>
            </a:r>
            <a:endParaRPr lang="tr-TR" b="1" dirty="0">
              <a:solidFill>
                <a:srgbClr val="FF0000"/>
              </a:solidFill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21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Flow Charts For Comparisons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628652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Futura Lt BT" pitchFamily="34" charset="0"/>
              </a:rPr>
              <a:t>CIPM MRA-D-05 document</a:t>
            </a:r>
            <a:endParaRPr lang="tr-TR" b="1" dirty="0">
              <a:solidFill>
                <a:srgbClr val="FF0000"/>
              </a:solidFill>
              <a:latin typeface="Futura Lt BT" pitchFamily="34" charset="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71803"/>
            <a:ext cx="7305699" cy="512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Flow Charts For Comparisons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592933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Futura Lt BT" pitchFamily="34" charset="0"/>
              </a:rPr>
              <a:t>CIPM MRA-D-05 document</a:t>
            </a:r>
            <a:endParaRPr lang="tr-TR" b="1" dirty="0">
              <a:solidFill>
                <a:srgbClr val="FF0000"/>
              </a:solidFill>
              <a:latin typeface="Futura Lt BT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28670"/>
            <a:ext cx="8520134" cy="562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23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Responsibilities of Pilot Laboratory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5536" y="980728"/>
            <a:ext cx="828677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>
                <a:latin typeface="Arial" charset="0"/>
              </a:rPr>
              <a:t> 	</a:t>
            </a:r>
            <a:r>
              <a:rPr lang="en-US" sz="2000" dirty="0" smtClean="0">
                <a:latin typeface="Arial" charset="0"/>
              </a:rPr>
              <a:t>To compile a technical protocol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register the comparison on the BIPM KCDB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prepare transfer standard for circulation 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check the stability of transfer standard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perform intermediate checks of transfer standard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check that all participants perform measurements on schedule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collect results from participants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analyze results submitted by participants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inform participants about any detected anomalies 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ask for corrections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Prepare comparison reports (Draft A, Draft B, Final Report)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report progress on comparison to RMO TC and BIPM</a:t>
            </a:r>
          </a:p>
          <a:p>
            <a:pPr eaLnBrk="1" hangingPunct="1">
              <a:spcBef>
                <a:spcPts val="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>
                <a:latin typeface="Arial" charset="0"/>
              </a:rPr>
              <a:t> 	To provide Final Report to BIPM for publication on the KCDB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Technical Protocol of Comparison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7158" y="1000108"/>
            <a:ext cx="8286776" cy="503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74638" indent="-274638" algn="just" eaLnBrk="1" hangingPunct="1">
              <a:lnSpc>
                <a:spcPct val="12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200" dirty="0" smtClean="0">
                <a:latin typeface="Arial" charset="0"/>
              </a:rPr>
              <a:t> </a:t>
            </a:r>
            <a:r>
              <a:rPr lang="en-US" sz="2200" b="1" dirty="0" smtClean="0"/>
              <a:t>Detailed description of the devices</a:t>
            </a:r>
            <a:r>
              <a:rPr lang="en-US" sz="2200" dirty="0" smtClean="0"/>
              <a:t>: make, type, serial number, size, weight,</a:t>
            </a:r>
            <a:r>
              <a:rPr lang="tr-TR" sz="2200" dirty="0" smtClean="0"/>
              <a:t> </a:t>
            </a:r>
            <a:r>
              <a:rPr lang="en-US" sz="2200" dirty="0" smtClean="0"/>
              <a:t>packaging, etc., and technical data needed for their </a:t>
            </a:r>
            <a:r>
              <a:rPr lang="tr-TR" sz="2200" dirty="0" smtClean="0"/>
              <a:t> o</a:t>
            </a:r>
            <a:r>
              <a:rPr lang="en-US" sz="2200" dirty="0" err="1" smtClean="0"/>
              <a:t>peration</a:t>
            </a:r>
            <a:r>
              <a:rPr lang="en-US" sz="2200" dirty="0" smtClean="0"/>
              <a:t>.</a:t>
            </a:r>
            <a:endParaRPr lang="tr-TR" sz="2200" dirty="0" smtClean="0"/>
          </a:p>
          <a:p>
            <a:pPr marL="274638" indent="-274638" algn="just" eaLnBrk="1" hangingPunct="1">
              <a:lnSpc>
                <a:spcPct val="12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200" dirty="0" smtClean="0"/>
              <a:t> </a:t>
            </a:r>
            <a:r>
              <a:rPr lang="en-US" sz="2200" b="1" dirty="0" smtClean="0"/>
              <a:t>Advice on handling the travelling standards</a:t>
            </a:r>
            <a:r>
              <a:rPr lang="en-US" sz="2200" dirty="0" smtClean="0"/>
              <a:t>, including unpacking</a:t>
            </a:r>
            <a:r>
              <a:rPr lang="tr-TR" sz="2200" dirty="0" smtClean="0"/>
              <a:t> </a:t>
            </a:r>
            <a:r>
              <a:rPr lang="en-US" sz="2200" dirty="0" smtClean="0"/>
              <a:t>and subsequent</a:t>
            </a:r>
            <a:r>
              <a:rPr lang="tr-TR" sz="2200" dirty="0" smtClean="0"/>
              <a:t> </a:t>
            </a:r>
            <a:r>
              <a:rPr lang="en-US" sz="2200" dirty="0" smtClean="0"/>
              <a:t>packing and shipping to the next participant. This</a:t>
            </a:r>
            <a:r>
              <a:rPr lang="tr-TR" sz="2200" dirty="0" smtClean="0"/>
              <a:t> </a:t>
            </a:r>
            <a:r>
              <a:rPr lang="en-US" sz="2200" dirty="0" smtClean="0"/>
              <a:t>should include a complete list of</a:t>
            </a:r>
            <a:r>
              <a:rPr lang="tr-TR" sz="2200" dirty="0" smtClean="0"/>
              <a:t> </a:t>
            </a:r>
            <a:r>
              <a:rPr lang="en-US" sz="2200" dirty="0" smtClean="0"/>
              <a:t>the content of the package including handbooks, etc., and the weight and size of the</a:t>
            </a:r>
            <a:r>
              <a:rPr lang="tr-TR" sz="2200" dirty="0" smtClean="0"/>
              <a:t> whole package.</a:t>
            </a:r>
          </a:p>
          <a:p>
            <a:pPr marL="274638" indent="-274638" algn="just" eaLnBrk="1" hangingPunct="1">
              <a:lnSpc>
                <a:spcPct val="12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200" dirty="0" smtClean="0"/>
              <a:t> </a:t>
            </a:r>
            <a:r>
              <a:rPr lang="en-US" sz="2200" b="1" dirty="0" smtClean="0"/>
              <a:t>Action to be taken on receipt of the standards </a:t>
            </a:r>
            <a:r>
              <a:rPr lang="en-US" sz="2200" dirty="0" smtClean="0"/>
              <a:t>in a participating institute.</a:t>
            </a:r>
            <a:endParaRPr lang="tr-TR" sz="2200" dirty="0" smtClean="0"/>
          </a:p>
          <a:p>
            <a:pPr marL="274638" indent="-274638" algn="just" eaLnBrk="1" hangingPunct="1">
              <a:lnSpc>
                <a:spcPct val="120000"/>
              </a:lnSpc>
              <a:spcBef>
                <a:spcPct val="500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200" dirty="0" smtClean="0"/>
              <a:t> </a:t>
            </a:r>
            <a:r>
              <a:rPr lang="en-US" sz="2200" b="1" dirty="0" smtClean="0"/>
              <a:t>Any tests to be carried out before measurement</a:t>
            </a:r>
            <a:r>
              <a:rPr lang="en-US" sz="2200" dirty="0" smtClean="0"/>
              <a:t>.</a:t>
            </a:r>
            <a:endParaRPr lang="en-US" sz="22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25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Technical Protocol of Comparison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7158" y="1000108"/>
            <a:ext cx="8286776" cy="522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/>
              <a:t>Conditions of use </a:t>
            </a:r>
            <a:r>
              <a:rPr lang="en-US" sz="2000" dirty="0" smtClean="0"/>
              <a:t>of travelling standards during measurement.</a:t>
            </a:r>
            <a:endParaRPr lang="tr-TR" sz="20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/>
              <a:t>Instructions for reporting the results</a:t>
            </a:r>
            <a:r>
              <a:rPr lang="en-US" sz="2000" dirty="0" smtClean="0"/>
              <a:t>.</a:t>
            </a:r>
            <a:endParaRPr lang="tr-TR" sz="20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/>
              <a:t>Proposal</a:t>
            </a:r>
            <a:r>
              <a:rPr lang="en-US" sz="2000" dirty="0" smtClean="0"/>
              <a:t> for the method of determination of the </a:t>
            </a:r>
            <a:r>
              <a:rPr lang="en-US" sz="2000" b="1" dirty="0" smtClean="0"/>
              <a:t>key comparison </a:t>
            </a:r>
            <a:r>
              <a:rPr lang="tr-TR" sz="2000" b="1" dirty="0" smtClean="0"/>
              <a:t>	</a:t>
            </a:r>
            <a:r>
              <a:rPr lang="en-US" sz="2000" b="1" dirty="0" smtClean="0"/>
              <a:t>reference value</a:t>
            </a:r>
            <a:r>
              <a:rPr lang="tr-TR" sz="2000" b="1" dirty="0" smtClean="0"/>
              <a:t>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>
                <a:solidFill>
                  <a:srgbClr val="FF0000"/>
                </a:solidFill>
              </a:rPr>
              <a:t>List of the principal components of the uncertainty budget to be </a:t>
            </a:r>
            <a:r>
              <a:rPr lang="tr-TR" sz="2000" b="1" dirty="0" smtClean="0">
                <a:solidFill>
                  <a:srgbClr val="FF0000"/>
                </a:solidFill>
              </a:rPr>
              <a:t>	</a:t>
            </a:r>
            <a:r>
              <a:rPr lang="en-US" sz="2000" b="1" dirty="0" smtClean="0">
                <a:solidFill>
                  <a:srgbClr val="FF0000"/>
                </a:solidFill>
              </a:rPr>
              <a:t>evaluated by each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participant</a:t>
            </a:r>
            <a:r>
              <a:rPr lang="en-US" sz="2000" dirty="0" smtClean="0"/>
              <a:t>, and any necessary advice on how </a:t>
            </a:r>
            <a:r>
              <a:rPr lang="tr-TR" sz="2000" dirty="0" smtClean="0"/>
              <a:t>	</a:t>
            </a:r>
            <a:r>
              <a:rPr lang="en-US" sz="2000" dirty="0" smtClean="0"/>
              <a:t>uncertainties are estimated (this is</a:t>
            </a:r>
            <a:r>
              <a:rPr lang="tr-TR" sz="2000" dirty="0" smtClean="0"/>
              <a:t> </a:t>
            </a:r>
            <a:r>
              <a:rPr lang="en-US" sz="2000" dirty="0" smtClean="0"/>
              <a:t>based on the principles laid out in </a:t>
            </a:r>
            <a:r>
              <a:rPr lang="tr-TR" sz="2000" dirty="0" smtClean="0"/>
              <a:t>	</a:t>
            </a:r>
            <a:r>
              <a:rPr lang="en-US" sz="2000" dirty="0" smtClean="0"/>
              <a:t>the ISO Guide to the Expression of Uncertainty in</a:t>
            </a:r>
            <a:r>
              <a:rPr lang="tr-TR" sz="2000" dirty="0" smtClean="0"/>
              <a:t> </a:t>
            </a:r>
            <a:r>
              <a:rPr lang="en-US" sz="2000" dirty="0" smtClean="0"/>
              <a:t>Measurement). In </a:t>
            </a:r>
            <a:r>
              <a:rPr lang="tr-TR" sz="2000" dirty="0" smtClean="0"/>
              <a:t>	</a:t>
            </a:r>
            <a:r>
              <a:rPr lang="en-US" sz="2000" dirty="0" smtClean="0"/>
              <a:t>addition to the principal components of the uncertainty, common</a:t>
            </a:r>
            <a:r>
              <a:rPr lang="tr-TR" sz="2000" dirty="0" smtClean="0"/>
              <a:t> </a:t>
            </a:r>
            <a:r>
              <a:rPr lang="en-US" sz="2000" dirty="0" smtClean="0"/>
              <a:t>to </a:t>
            </a:r>
            <a:r>
              <a:rPr lang="tr-TR" sz="2000" dirty="0" smtClean="0"/>
              <a:t>	</a:t>
            </a:r>
            <a:r>
              <a:rPr lang="en-US" sz="2000" dirty="0" smtClean="0"/>
              <a:t>all participants, individual institutes may add any others that they </a:t>
            </a:r>
            <a:r>
              <a:rPr lang="tr-TR" sz="2000" dirty="0" smtClean="0"/>
              <a:t>	</a:t>
            </a:r>
            <a:r>
              <a:rPr lang="en-US" sz="2000" dirty="0" smtClean="0"/>
              <a:t>consider</a:t>
            </a:r>
            <a:r>
              <a:rPr lang="tr-TR" sz="2000" dirty="0" smtClean="0"/>
              <a:t> </a:t>
            </a:r>
            <a:r>
              <a:rPr lang="en-US" sz="2000" dirty="0" smtClean="0"/>
              <a:t>appropriate. Uncertainties are evaluated at a level of one </a:t>
            </a:r>
            <a:r>
              <a:rPr lang="tr-TR" sz="2000" dirty="0" smtClean="0"/>
              <a:t>	</a:t>
            </a:r>
            <a:r>
              <a:rPr lang="en-US" sz="2000" dirty="0" smtClean="0"/>
              <a:t>standard uncertainty and</a:t>
            </a:r>
            <a:r>
              <a:rPr lang="tr-TR" sz="2000" dirty="0" smtClean="0"/>
              <a:t> </a:t>
            </a:r>
            <a:r>
              <a:rPr lang="en-US" sz="2000" dirty="0" smtClean="0"/>
              <a:t>information must be given on the number </a:t>
            </a:r>
            <a:r>
              <a:rPr lang="tr-TR" sz="2000" dirty="0" smtClean="0"/>
              <a:t>	</a:t>
            </a:r>
            <a:r>
              <a:rPr lang="en-US" sz="2000" dirty="0" smtClean="0"/>
              <a:t>of effective degrees of freedom required</a:t>
            </a:r>
            <a:r>
              <a:rPr lang="tr-TR" sz="2000" dirty="0" smtClean="0"/>
              <a:t> </a:t>
            </a:r>
            <a:r>
              <a:rPr lang="en-US" sz="2000" dirty="0" smtClean="0"/>
              <a:t>for a proper estimation of </a:t>
            </a:r>
            <a:r>
              <a:rPr lang="tr-TR" sz="2000" dirty="0" smtClean="0"/>
              <a:t>	</a:t>
            </a:r>
            <a:r>
              <a:rPr lang="en-US" sz="2000" dirty="0" smtClean="0"/>
              <a:t>the level of confidence.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8842406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Technical Protocol of Comparison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7158" y="1000108"/>
            <a:ext cx="8286776" cy="485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 	</a:t>
            </a:r>
            <a:r>
              <a:rPr lang="tr-TR" sz="2000" b="1" dirty="0" smtClean="0"/>
              <a:t>T</a:t>
            </a:r>
            <a:r>
              <a:rPr lang="en-US" sz="2000" b="1" dirty="0" err="1" smtClean="0"/>
              <a:t>imetable</a:t>
            </a:r>
            <a:r>
              <a:rPr lang="en-US" sz="2000" b="1" dirty="0" smtClean="0"/>
              <a:t> for communicating the results </a:t>
            </a:r>
            <a:r>
              <a:rPr lang="en-US" sz="2000" dirty="0" smtClean="0"/>
              <a:t>to the pilot institute. </a:t>
            </a:r>
            <a:r>
              <a:rPr lang="tr-TR" sz="2000" dirty="0" smtClean="0"/>
              <a:t>	</a:t>
            </a:r>
            <a:r>
              <a:rPr lang="en-US" sz="2000" dirty="0" smtClean="0"/>
              <a:t>Early communication</a:t>
            </a:r>
            <a:r>
              <a:rPr lang="tr-TR" sz="2000" dirty="0" smtClean="0"/>
              <a:t> </a:t>
            </a:r>
            <a:r>
              <a:rPr lang="en-US" sz="2000" dirty="0" smtClean="0"/>
              <a:t>helps to reveal problems with the travelling </a:t>
            </a:r>
            <a:r>
              <a:rPr lang="tr-TR" sz="2000" dirty="0" smtClean="0"/>
              <a:t>	</a:t>
            </a:r>
            <a:r>
              <a:rPr lang="en-US" sz="2000" dirty="0" smtClean="0"/>
              <a:t>standard </a:t>
            </a:r>
            <a:r>
              <a:rPr lang="tr-TR" sz="2000" dirty="0" smtClean="0"/>
              <a:t> </a:t>
            </a:r>
            <a:r>
              <a:rPr lang="en-US" sz="2000" dirty="0" smtClean="0"/>
              <a:t>during the comparison.</a:t>
            </a:r>
            <a:endParaRPr lang="tr-TR" sz="2000" dirty="0" smtClean="0"/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/>
              <a:t>Financial aspects of the comparison</a:t>
            </a:r>
            <a:r>
              <a:rPr lang="en-US" sz="2000" dirty="0" smtClean="0"/>
              <a:t>, noting that in general each </a:t>
            </a:r>
            <a:r>
              <a:rPr lang="tr-TR" sz="2000" dirty="0" smtClean="0"/>
              <a:t>	</a:t>
            </a:r>
            <a:r>
              <a:rPr lang="en-US" sz="2000" dirty="0" smtClean="0"/>
              <a:t>participating</a:t>
            </a:r>
            <a:r>
              <a:rPr lang="tr-TR" sz="2000" dirty="0" smtClean="0"/>
              <a:t> </a:t>
            </a:r>
            <a:r>
              <a:rPr lang="en-US" sz="2000" dirty="0" smtClean="0"/>
              <a:t>institute is responsible for its own costs for the </a:t>
            </a:r>
            <a:r>
              <a:rPr lang="tr-TR" sz="2000" dirty="0" smtClean="0"/>
              <a:t>	</a:t>
            </a:r>
            <a:r>
              <a:rPr lang="en-US" sz="2000" dirty="0" smtClean="0"/>
              <a:t>measurements, transport and any</a:t>
            </a:r>
            <a:r>
              <a:rPr lang="tr-TR" sz="2000" dirty="0" smtClean="0"/>
              <a:t> </a:t>
            </a:r>
            <a:r>
              <a:rPr lang="en-US" sz="2000" dirty="0" smtClean="0"/>
              <a:t>customs charges as well as any </a:t>
            </a:r>
            <a:r>
              <a:rPr lang="tr-TR" sz="2000" dirty="0" smtClean="0"/>
              <a:t>	</a:t>
            </a:r>
            <a:r>
              <a:rPr lang="en-US" sz="2000" dirty="0" smtClean="0"/>
              <a:t>damage that may occur within its country. Overall</a:t>
            </a:r>
            <a:r>
              <a:rPr lang="tr-TR" sz="2000" dirty="0" smtClean="0"/>
              <a:t> </a:t>
            </a:r>
            <a:r>
              <a:rPr lang="en-US" sz="2000" dirty="0" smtClean="0"/>
              <a:t>costs of the </a:t>
            </a:r>
            <a:r>
              <a:rPr lang="tr-TR" sz="2000" dirty="0" smtClean="0"/>
              <a:t>	</a:t>
            </a:r>
            <a:r>
              <a:rPr lang="en-US" sz="2000" dirty="0" smtClean="0"/>
              <a:t>organization of the comparison, including the supply of the transfer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tabLst>
                <a:tab pos="365125" algn="l"/>
              </a:tabLst>
            </a:pPr>
            <a:r>
              <a:rPr lang="tr-TR" sz="2000" dirty="0" smtClean="0"/>
              <a:t>	</a:t>
            </a:r>
            <a:r>
              <a:rPr lang="en-US" sz="2000" dirty="0" smtClean="0"/>
              <a:t>devices, are normally borne by the pilot institute.</a:t>
            </a:r>
            <a:endParaRPr lang="tr-TR" sz="2000" dirty="0" smtClean="0"/>
          </a:p>
          <a:p>
            <a:pPr algn="just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000" dirty="0" smtClean="0"/>
              <a:t> 	</a:t>
            </a:r>
            <a:r>
              <a:rPr lang="en-US" sz="2000" b="1" dirty="0" smtClean="0"/>
              <a:t>Insurance of transfer devices </a:t>
            </a:r>
            <a:r>
              <a:rPr lang="en-US" sz="2000" dirty="0" smtClean="0"/>
              <a:t>is decided by agreement among the </a:t>
            </a:r>
            <a:r>
              <a:rPr lang="tr-TR" sz="2000" dirty="0" smtClean="0"/>
              <a:t>	</a:t>
            </a:r>
            <a:r>
              <a:rPr lang="en-US" sz="2000" dirty="0" smtClean="0"/>
              <a:t>participants taking</a:t>
            </a:r>
            <a:r>
              <a:rPr lang="tr-TR" sz="2000" dirty="0" smtClean="0"/>
              <a:t> </a:t>
            </a:r>
            <a:r>
              <a:rPr lang="en-US" sz="2000" dirty="0" smtClean="0"/>
              <a:t>account of the responsibility of each participant </a:t>
            </a:r>
            <a:r>
              <a:rPr lang="tr-TR" sz="2000" dirty="0" smtClean="0"/>
              <a:t>	</a:t>
            </a:r>
            <a:r>
              <a:rPr lang="en-US" sz="2000" dirty="0" smtClean="0"/>
              <a:t>for any damage within its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50EB12A1-5FBD-49B0-8BDC-DC827BB9E88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27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642910" y="1285860"/>
            <a:ext cx="757555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smtClean="0"/>
              <a:t>X</a:t>
            </a:r>
            <a:r>
              <a:rPr lang="en-US" sz="2000" baseline="-25000" dirty="0" smtClean="0"/>
              <a:t>i</a:t>
            </a:r>
            <a:r>
              <a:rPr lang="en-US" sz="2000" baseline="-25000" dirty="0"/>
              <a:t>		</a:t>
            </a:r>
            <a:r>
              <a:rPr lang="en-US" sz="2000" dirty="0"/>
              <a:t>Participant’s Result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U</a:t>
            </a:r>
            <a:r>
              <a:rPr lang="en-US" sz="2000" baseline="-25000" dirty="0" err="1"/>
              <a:t>i</a:t>
            </a:r>
            <a:r>
              <a:rPr lang="en-US" sz="2000" baseline="-25000" dirty="0"/>
              <a:t>		</a:t>
            </a:r>
            <a:r>
              <a:rPr lang="en-US" sz="2000" dirty="0"/>
              <a:t>Expanded Uncertainty declared by Participant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X</a:t>
            </a:r>
            <a:r>
              <a:rPr lang="en-US" sz="2000" baseline="-25000" dirty="0" err="1"/>
              <a:t>ref</a:t>
            </a:r>
            <a:r>
              <a:rPr lang="en-US" sz="2000" baseline="-25000" dirty="0"/>
              <a:t>		</a:t>
            </a:r>
            <a:r>
              <a:rPr lang="en-US" sz="2000" dirty="0"/>
              <a:t>Key Comparison Reference Value (KCRV)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U</a:t>
            </a:r>
            <a:r>
              <a:rPr lang="en-US" sz="2000" baseline="-25000" dirty="0" err="1"/>
              <a:t>ref</a:t>
            </a:r>
            <a:r>
              <a:rPr lang="en-US" sz="2000" dirty="0"/>
              <a:t>		Uncertainty of Key Comparison Reference Value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/>
              <a:t>D</a:t>
            </a:r>
            <a:r>
              <a:rPr lang="en-US" sz="2000" baseline="-25000" dirty="0"/>
              <a:t>i</a:t>
            </a:r>
            <a:r>
              <a:rPr lang="en-US" sz="2000" dirty="0"/>
              <a:t>=X</a:t>
            </a:r>
            <a:r>
              <a:rPr lang="en-US" sz="2000" baseline="-25000" dirty="0"/>
              <a:t>i</a:t>
            </a:r>
            <a:r>
              <a:rPr lang="en-US" sz="2000" dirty="0"/>
              <a:t>-</a:t>
            </a:r>
            <a:r>
              <a:rPr lang="en-US" sz="2000" dirty="0" err="1"/>
              <a:t>X</a:t>
            </a:r>
            <a:r>
              <a:rPr lang="en-US" sz="2000" baseline="-25000" dirty="0" err="1"/>
              <a:t>ref</a:t>
            </a:r>
            <a:r>
              <a:rPr lang="en-US" sz="2000" dirty="0"/>
              <a:t>	Degree of equivalence with respect to KCRV</a:t>
            </a:r>
            <a:endParaRPr lang="en-US" sz="2000" baseline="-25000" dirty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U</a:t>
            </a:r>
            <a:r>
              <a:rPr lang="en-US" sz="2000" baseline="-25000" dirty="0" err="1"/>
              <a:t>Di</a:t>
            </a:r>
            <a:r>
              <a:rPr lang="en-US" sz="2000" baseline="-25000" dirty="0"/>
              <a:t>		</a:t>
            </a:r>
            <a:r>
              <a:rPr lang="en-US" sz="2000" dirty="0"/>
              <a:t>Uncertainty of Degree of equivalence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D</a:t>
            </a:r>
            <a:r>
              <a:rPr lang="en-US" sz="2000" baseline="-25000" dirty="0" err="1"/>
              <a:t>ij</a:t>
            </a:r>
            <a:r>
              <a:rPr lang="en-US" sz="2000" dirty="0"/>
              <a:t>=X</a:t>
            </a:r>
            <a:r>
              <a:rPr lang="en-US" sz="2000" baseline="-25000" dirty="0"/>
              <a:t>i</a:t>
            </a:r>
            <a:r>
              <a:rPr lang="en-US" sz="2000" dirty="0"/>
              <a:t>-</a:t>
            </a:r>
            <a:r>
              <a:rPr lang="en-US" sz="2000" dirty="0" err="1"/>
              <a:t>X</a:t>
            </a:r>
            <a:r>
              <a:rPr lang="en-US" sz="2000" baseline="-25000" dirty="0" err="1"/>
              <a:t>j</a:t>
            </a:r>
            <a:r>
              <a:rPr lang="en-US" sz="2000" dirty="0"/>
              <a:t>		Mutual Degree of Equivalence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2000" dirty="0" err="1"/>
              <a:t>U</a:t>
            </a:r>
            <a:r>
              <a:rPr lang="en-US" sz="2000" baseline="-25000" dirty="0" err="1"/>
              <a:t>Dij</a:t>
            </a:r>
            <a:r>
              <a:rPr lang="en-US" sz="2000" dirty="0"/>
              <a:t>		Uncertainty of Mutual Degree of equivalence</a:t>
            </a:r>
          </a:p>
          <a:p>
            <a:pPr eaLnBrk="1" hangingPunct="1">
              <a:lnSpc>
                <a:spcPct val="150000"/>
              </a:lnSpc>
            </a:pPr>
            <a:endParaRPr lang="en-US" sz="2000" b="1" dirty="0">
              <a:solidFill>
                <a:srgbClr val="333399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20" y="0"/>
            <a:ext cx="8699530" cy="7191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Comparison Results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</p:spPr>
        <p:txBody>
          <a:bodyPr/>
          <a:lstStyle/>
          <a:p>
            <a:fld id="{23530C78-4595-4DE4-BD91-3792E5826637}" type="slidenum">
              <a:rPr lang="tr-TR" sz="1400">
                <a:latin typeface="Arial" pitchFamily="34" charset="0"/>
                <a:cs typeface="Arial" pitchFamily="34" charset="0"/>
              </a:rPr>
              <a:pPr/>
              <a:t>28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881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8820" name="Text Box 4"/>
          <p:cNvSpPr txBox="1">
            <a:spLocks noChangeArrowheads="1"/>
          </p:cNvSpPr>
          <p:nvPr/>
        </p:nvSpPr>
        <p:spPr bwMode="auto">
          <a:xfrm>
            <a:off x="428596" y="1125538"/>
            <a:ext cx="8464579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Paragraph T.1 of the Technical supplement to the CIPM MRA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solidFill>
                <a:schemeClr val="tx2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T.1 : “CIPM key comparisons lead to </a:t>
            </a:r>
            <a:r>
              <a:rPr lang="en-GB" sz="2000" u="sng" dirty="0">
                <a:latin typeface="Arial" charset="0"/>
              </a:rPr>
              <a:t>reference values,</a:t>
            </a:r>
            <a:r>
              <a:rPr lang="en-GB" sz="2000" dirty="0">
                <a:latin typeface="Arial" charset="0"/>
              </a:rPr>
              <a:t> known as key </a:t>
            </a:r>
            <a:r>
              <a:rPr lang="en-GB" sz="2000" dirty="0" err="1">
                <a:latin typeface="Arial" charset="0"/>
              </a:rPr>
              <a:t>compar</a:t>
            </a:r>
            <a:r>
              <a:rPr lang="tr-TR" sz="2000" dirty="0">
                <a:latin typeface="Arial" charset="0"/>
              </a:rPr>
              <a:t>i</a:t>
            </a:r>
            <a:r>
              <a:rPr lang="en-GB" sz="2000" dirty="0">
                <a:latin typeface="Arial" charset="0"/>
              </a:rPr>
              <a:t>son reference values”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Thus, reference values are deduced exclusively from measurements obtained in </a:t>
            </a:r>
            <a:r>
              <a:rPr lang="en-GB" sz="2000" dirty="0" err="1">
                <a:latin typeface="Arial" charset="0"/>
              </a:rPr>
              <a:t>interlaboratory</a:t>
            </a:r>
            <a:r>
              <a:rPr lang="en-GB" sz="2000" dirty="0">
                <a:latin typeface="Arial" charset="0"/>
              </a:rPr>
              <a:t> comparisons. 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solidFill>
                <a:srgbClr val="333399"/>
              </a:solidFill>
              <a:latin typeface="Times New Roman" pitchFamily="18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endParaRPr lang="en-GB" sz="24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Determination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of </a:t>
            </a: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KCRV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</p:spPr>
        <p:txBody>
          <a:bodyPr/>
          <a:lstStyle/>
          <a:p>
            <a:fld id="{23530C78-4595-4DE4-BD91-3792E5826637}" type="slidenum">
              <a:rPr lang="tr-TR" sz="1400">
                <a:latin typeface="Arial" pitchFamily="34" charset="0"/>
                <a:cs typeface="Arial" pitchFamily="34" charset="0"/>
              </a:rPr>
              <a:pPr/>
              <a:t>29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881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Determination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of </a:t>
            </a: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KCRV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1064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9" y="785794"/>
            <a:ext cx="38063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928794" y="1489696"/>
            <a:ext cx="14287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r-TR" dirty="0">
              <a:latin typeface="Futura Lt BT" pitchFamily="34" charset="0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4436" y="3571876"/>
            <a:ext cx="4672479" cy="264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71206" y="4398652"/>
            <a:ext cx="14287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r-TR" dirty="0"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214414" y="2928934"/>
            <a:ext cx="671439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tr-TR" sz="3200" dirty="0"/>
              <a:t>INTRODUCTION</a:t>
            </a:r>
            <a:endParaRPr lang="en-GB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</p:spPr>
        <p:txBody>
          <a:bodyPr/>
          <a:lstStyle/>
          <a:p>
            <a:fld id="{23530C78-4595-4DE4-BD91-3792E5826637}" type="slidenum">
              <a:rPr lang="tr-TR" sz="1400">
                <a:latin typeface="Arial" pitchFamily="34" charset="0"/>
                <a:cs typeface="Arial" pitchFamily="34" charset="0"/>
              </a:rPr>
              <a:pPr/>
              <a:t>30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881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Determination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of </a:t>
            </a: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KCRV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4000528" cy="468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072066" y="1785926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tr-TR" sz="1600" b="1" dirty="0" smtClean="0">
                <a:solidFill>
                  <a:srgbClr val="FF0000"/>
                </a:solidFill>
              </a:rPr>
              <a:t>M.G.Cox, “The Evaluation of Key Comparison Data: An Introduction”, Metrologia, 2002, 39, pp. 589 – 595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357958"/>
            <a:ext cx="381000" cy="228600"/>
          </a:xfrm>
        </p:spPr>
        <p:txBody>
          <a:bodyPr/>
          <a:lstStyle/>
          <a:p>
            <a:fld id="{CBA73C42-323F-4CAE-94AB-697B7090AE5F}" type="slidenum">
              <a:rPr lang="tr-TR" sz="1400">
                <a:latin typeface="Arial" pitchFamily="34" charset="0"/>
                <a:cs typeface="Arial" pitchFamily="34" charset="0"/>
              </a:rPr>
              <a:pPr/>
              <a:t>31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43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844" name="Text Box 4"/>
          <p:cNvSpPr txBox="1">
            <a:spLocks noChangeArrowheads="1"/>
          </p:cNvSpPr>
          <p:nvPr/>
        </p:nvSpPr>
        <p:spPr bwMode="auto">
          <a:xfrm>
            <a:off x="285720" y="908050"/>
            <a:ext cx="860745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Principles methods for Reference Values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1100" dirty="0">
              <a:solidFill>
                <a:srgbClr val="FF0000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Arithmetic Mean 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Reference value is calculated by arithmetic mean of the laboratory individual measurements, outliers excluded (if identified)</a:t>
            </a:r>
            <a:endParaRPr lang="en-GB" sz="2400" dirty="0">
              <a:latin typeface="Times New Roman" pitchFamily="18" charset="0"/>
            </a:endParaRPr>
          </a:p>
        </p:txBody>
      </p:sp>
      <p:sp>
        <p:nvSpPr>
          <p:cNvPr id="419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9846" name="Object 6"/>
          <p:cNvGraphicFramePr>
            <a:graphicFrameLocks noChangeAspect="1"/>
          </p:cNvGraphicFramePr>
          <p:nvPr/>
        </p:nvGraphicFramePr>
        <p:xfrm>
          <a:off x="3140075" y="3035231"/>
          <a:ext cx="2074867" cy="1041841"/>
        </p:xfrm>
        <a:graphic>
          <a:graphicData uri="http://schemas.openxmlformats.org/presentationml/2006/ole">
            <p:oleObj spid="_x0000_s53252" name="Equation" r:id="rId3" imgW="850531" imgH="431613" progId="Equation.3">
              <p:embed/>
            </p:oleObj>
          </a:graphicData>
        </a:graphic>
      </p:graphicFrame>
      <p:sp>
        <p:nvSpPr>
          <p:cNvPr id="419847" name="Text Box 7"/>
          <p:cNvSpPr txBox="1">
            <a:spLocks noChangeArrowheads="1"/>
          </p:cNvSpPr>
          <p:nvPr/>
        </p:nvSpPr>
        <p:spPr bwMode="auto">
          <a:xfrm>
            <a:off x="285720" y="4293096"/>
            <a:ext cx="860745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Its combined standard uncertainty is generally the standard deviation of the mean</a:t>
            </a:r>
            <a:endParaRPr lang="en-GB" sz="2400" dirty="0">
              <a:latin typeface="Times New Roman" pitchFamily="18" charset="0"/>
            </a:endParaRPr>
          </a:p>
        </p:txBody>
      </p:sp>
      <p:sp>
        <p:nvSpPr>
          <p:cNvPr id="419848" name="Rectangle 8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9849" name="Object 9"/>
          <p:cNvGraphicFramePr>
            <a:graphicFrameLocks noChangeAspect="1"/>
          </p:cNvGraphicFramePr>
          <p:nvPr/>
        </p:nvGraphicFramePr>
        <p:xfrm>
          <a:off x="2165350" y="5157192"/>
          <a:ext cx="4876800" cy="1062038"/>
        </p:xfrm>
        <a:graphic>
          <a:graphicData uri="http://schemas.openxmlformats.org/presentationml/2006/ole">
            <p:oleObj spid="_x0000_s53253" name="Equation" r:id="rId4" imgW="2044700" imgH="482600" progId="Equation.3">
              <p:embed/>
            </p:oleObj>
          </a:graphicData>
        </a:graphic>
      </p:graphicFrame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Determination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of </a:t>
            </a: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KCRV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358214" y="6429396"/>
            <a:ext cx="381000" cy="228600"/>
          </a:xfrm>
        </p:spPr>
        <p:txBody>
          <a:bodyPr/>
          <a:lstStyle/>
          <a:p>
            <a:fld id="{A412F638-ABA6-4BB9-AEC0-01166FE86460}" type="slidenum">
              <a:rPr lang="tr-TR" sz="1400">
                <a:latin typeface="Arial" pitchFamily="34" charset="0"/>
                <a:cs typeface="Arial" pitchFamily="34" charset="0"/>
              </a:rPr>
              <a:pPr/>
              <a:t>32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1891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1892" name="Text Box 4"/>
          <p:cNvSpPr txBox="1">
            <a:spLocks noChangeArrowheads="1"/>
          </p:cNvSpPr>
          <p:nvPr/>
        </p:nvSpPr>
        <p:spPr bwMode="auto">
          <a:xfrm>
            <a:off x="285720" y="1125538"/>
            <a:ext cx="8607455" cy="335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GB" sz="2400" dirty="0">
                <a:solidFill>
                  <a:srgbClr val="FF0000"/>
                </a:solidFill>
              </a:rPr>
              <a:t>Weighted Mean</a:t>
            </a:r>
          </a:p>
          <a:p>
            <a:pPr algn="just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GB" sz="2400" dirty="0"/>
              <a:t>Reference value is calculated using weights proportional to the inverse square of the individual uncertainties.</a:t>
            </a:r>
            <a:endParaRPr lang="en-GB" sz="2400" dirty="0">
              <a:solidFill>
                <a:srgbClr val="333399"/>
              </a:solidFill>
            </a:endParaRPr>
          </a:p>
          <a:p>
            <a:pPr algn="just" eaLnBrk="1" hangingPunct="1">
              <a:lnSpc>
                <a:spcPct val="120000"/>
              </a:lnSpc>
              <a:spcBef>
                <a:spcPct val="50000"/>
              </a:spcBef>
              <a:buNone/>
            </a:pPr>
            <a:endParaRPr lang="en-GB" sz="600" dirty="0">
              <a:solidFill>
                <a:srgbClr val="333399"/>
              </a:solidFill>
            </a:endParaRPr>
          </a:p>
          <a:p>
            <a:pPr algn="just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GB" sz="2400" dirty="0"/>
              <a:t>i.e. </a:t>
            </a:r>
            <a:r>
              <a:rPr lang="tr-TR" sz="2400" dirty="0"/>
              <a:t>t</a:t>
            </a:r>
            <a:r>
              <a:rPr lang="en-GB" sz="2400" dirty="0"/>
              <a:t>he reference value </a:t>
            </a:r>
            <a:r>
              <a:rPr lang="en-GB" sz="2400" dirty="0" err="1"/>
              <a:t>x</a:t>
            </a:r>
            <a:r>
              <a:rPr lang="en-GB" sz="2400" baseline="-25000" dirty="0" err="1"/>
              <a:t>ref</a:t>
            </a:r>
            <a:r>
              <a:rPr lang="en-GB" sz="2400" dirty="0"/>
              <a:t>  is calculated by the mean of all measurement values x</a:t>
            </a:r>
            <a:r>
              <a:rPr lang="en-GB" sz="2400" baseline="-25000" dirty="0"/>
              <a:t>i</a:t>
            </a:r>
            <a:r>
              <a:rPr lang="en-GB" sz="2400" dirty="0"/>
              <a:t> weighted by the inverse square of the standard uncertainties u(x</a:t>
            </a:r>
            <a:r>
              <a:rPr lang="en-GB" sz="2400" baseline="-25000" dirty="0"/>
              <a:t>i</a:t>
            </a:r>
            <a:r>
              <a:rPr lang="en-GB" sz="2400" dirty="0"/>
              <a:t>) associated to the measurements. </a:t>
            </a: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218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7685275"/>
              </p:ext>
            </p:extLst>
          </p:nvPr>
        </p:nvGraphicFramePr>
        <p:xfrm>
          <a:off x="936888" y="4516865"/>
          <a:ext cx="2525712" cy="1720850"/>
        </p:xfrm>
        <a:graphic>
          <a:graphicData uri="http://schemas.openxmlformats.org/presentationml/2006/ole">
            <p:oleObj spid="_x0000_s54275" name="Equation" r:id="rId3" imgW="1231560" imgH="838080" progId="Equation.3">
              <p:embed/>
            </p:oleObj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Determination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of </a:t>
            </a:r>
            <a:r>
              <a:rPr lang="tr-TR" sz="3600" kern="0" dirty="0" err="1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the</a:t>
            </a: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 KCRV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6643753"/>
              </p:ext>
            </p:extLst>
          </p:nvPr>
        </p:nvGraphicFramePr>
        <p:xfrm>
          <a:off x="4499992" y="4653136"/>
          <a:ext cx="2664296" cy="1923016"/>
        </p:xfrm>
        <a:graphic>
          <a:graphicData uri="http://schemas.openxmlformats.org/presentationml/2006/ole">
            <p:oleObj spid="_x0000_s54276" name="Equation" r:id="rId4" imgW="1180800" imgH="850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357958"/>
            <a:ext cx="381000" cy="228600"/>
          </a:xfrm>
        </p:spPr>
        <p:txBody>
          <a:bodyPr/>
          <a:lstStyle/>
          <a:p>
            <a:fld id="{B52B96EC-0CA1-4951-870D-30BFCC244676}" type="slidenum">
              <a:rPr lang="tr-TR" sz="1400">
                <a:latin typeface="Arial" pitchFamily="34" charset="0"/>
                <a:cs typeface="Arial" pitchFamily="34" charset="0"/>
              </a:rPr>
              <a:pPr/>
              <a:t>33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082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30084" name="Text Box 4"/>
          <p:cNvSpPr txBox="1">
            <a:spLocks noChangeArrowheads="1"/>
          </p:cNvSpPr>
          <p:nvPr/>
        </p:nvSpPr>
        <p:spPr bwMode="auto">
          <a:xfrm>
            <a:off x="357158" y="1125538"/>
            <a:ext cx="8536017" cy="407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E</a:t>
            </a:r>
            <a:r>
              <a:rPr lang="en-GB" sz="2400" baseline="-25000" dirty="0">
                <a:solidFill>
                  <a:srgbClr val="FF0000"/>
                </a:solidFill>
                <a:latin typeface="Arial" charset="0"/>
              </a:rPr>
              <a:t>n</a:t>
            </a:r>
            <a:r>
              <a:rPr lang="en-GB" sz="2400" dirty="0">
                <a:solidFill>
                  <a:srgbClr val="FF0000"/>
                </a:solidFill>
                <a:latin typeface="Arial" charset="0"/>
              </a:rPr>
              <a:t> value</a:t>
            </a:r>
          </a:p>
          <a:p>
            <a:pPr algn="just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2400" dirty="0" smtClean="0">
                <a:latin typeface="Arial" charset="0"/>
              </a:rPr>
              <a:t>Calculation </a:t>
            </a:r>
            <a:r>
              <a:rPr lang="en-GB" sz="2400" dirty="0">
                <a:latin typeface="Arial" charset="0"/>
              </a:rPr>
              <a:t>of E</a:t>
            </a:r>
            <a:r>
              <a:rPr lang="en-GB" sz="2400" baseline="-25000" dirty="0">
                <a:latin typeface="Arial" charset="0"/>
              </a:rPr>
              <a:t>n</a:t>
            </a:r>
            <a:r>
              <a:rPr lang="en-GB" sz="2400" dirty="0">
                <a:latin typeface="Arial" charset="0"/>
              </a:rPr>
              <a:t> value enables us to check the degree of equivalence in a practical way. </a:t>
            </a:r>
          </a:p>
          <a:p>
            <a:pPr algn="just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2400" dirty="0" smtClean="0">
                <a:latin typeface="Arial" charset="0"/>
              </a:rPr>
              <a:t>E</a:t>
            </a:r>
            <a:r>
              <a:rPr lang="en-GB" sz="2400" baseline="-25000" dirty="0" smtClean="0">
                <a:latin typeface="Arial" charset="0"/>
              </a:rPr>
              <a:t>n</a:t>
            </a:r>
            <a:r>
              <a:rPr lang="en-GB" sz="2400" dirty="0" smtClean="0">
                <a:latin typeface="Arial" charset="0"/>
              </a:rPr>
              <a:t> </a:t>
            </a:r>
            <a:r>
              <a:rPr lang="en-GB" sz="2400" dirty="0">
                <a:latin typeface="Arial" charset="0"/>
              </a:rPr>
              <a:t>value is calculated for each laboratory using the following formula and is supposed to be less than 1 </a:t>
            </a:r>
            <a:r>
              <a:rPr lang="en-GB" sz="2400" dirty="0" smtClean="0">
                <a:latin typeface="Arial" charset="0"/>
              </a:rPr>
              <a:t>(│E</a:t>
            </a:r>
            <a:r>
              <a:rPr lang="en-GB" sz="2400" baseline="-25000" dirty="0" smtClean="0">
                <a:latin typeface="Arial" charset="0"/>
              </a:rPr>
              <a:t>n</a:t>
            </a:r>
            <a:r>
              <a:rPr lang="en-GB" sz="2400" dirty="0" smtClean="0">
                <a:latin typeface="Arial" charset="0"/>
              </a:rPr>
              <a:t> │&lt; </a:t>
            </a:r>
            <a:r>
              <a:rPr lang="en-GB" sz="2400" dirty="0">
                <a:latin typeface="Arial" charset="0"/>
              </a:rPr>
              <a:t>1).</a:t>
            </a:r>
          </a:p>
          <a:p>
            <a:pPr algn="just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2400" dirty="0">
                <a:latin typeface="Arial" charset="0"/>
              </a:rPr>
              <a:t> </a:t>
            </a:r>
            <a:endParaRPr lang="en-GB" sz="2400" dirty="0">
              <a:solidFill>
                <a:schemeClr val="tx2"/>
              </a:solidFill>
              <a:latin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GB" sz="2400" dirty="0">
                <a:latin typeface="Arial" charset="0"/>
              </a:rPr>
              <a:t>  </a:t>
            </a:r>
          </a:p>
        </p:txBody>
      </p:sp>
      <p:sp>
        <p:nvSpPr>
          <p:cNvPr id="430085" name="Rectangle 5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30086" name="Object 6"/>
          <p:cNvGraphicFramePr>
            <a:graphicFrameLocks noChangeAspect="1"/>
          </p:cNvGraphicFramePr>
          <p:nvPr/>
        </p:nvGraphicFramePr>
        <p:xfrm>
          <a:off x="3013075" y="4293096"/>
          <a:ext cx="2922588" cy="915987"/>
        </p:xfrm>
        <a:graphic>
          <a:graphicData uri="http://schemas.openxmlformats.org/presentationml/2006/ole">
            <p:oleObj spid="_x0000_s55299" name="Denklem" r:id="rId3" imgW="1447800" imgH="457200" progId="Equation.3">
              <p:embed/>
            </p:oleObj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Evaluation of Laboratory Performance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34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7158" y="1125538"/>
            <a:ext cx="8318530" cy="511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en-GB" sz="2400" dirty="0" smtClean="0"/>
              <a:t>In </a:t>
            </a:r>
            <a:r>
              <a:rPr lang="en-GB" sz="2400" dirty="0"/>
              <a:t>practice, CIPM key comparison results generally take the form of a four-sheet folder:</a:t>
            </a:r>
          </a:p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None/>
            </a:pPr>
            <a:endParaRPr lang="en-GB" sz="1200" dirty="0"/>
          </a:p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smtClean="0"/>
              <a:t> 	</a:t>
            </a:r>
            <a:r>
              <a:rPr lang="en-GB" sz="2400" dirty="0" smtClean="0"/>
              <a:t>The </a:t>
            </a:r>
            <a:r>
              <a:rPr lang="en-GB" sz="2400" dirty="0"/>
              <a:t>laboratory individual measurements</a:t>
            </a:r>
          </a:p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smtClean="0"/>
              <a:t> 	</a:t>
            </a:r>
            <a:r>
              <a:rPr lang="en-GB" sz="2400" dirty="0" smtClean="0"/>
              <a:t>The </a:t>
            </a:r>
            <a:r>
              <a:rPr lang="en-GB" sz="2400" dirty="0"/>
              <a:t>equivalence statements</a:t>
            </a:r>
          </a:p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smtClean="0"/>
              <a:t>  	</a:t>
            </a:r>
            <a:r>
              <a:rPr lang="en-GB" sz="2400" dirty="0" smtClean="0"/>
              <a:t>The </a:t>
            </a:r>
            <a:r>
              <a:rPr lang="en-GB" sz="2400" dirty="0"/>
              <a:t>matrix of equivalence</a:t>
            </a:r>
          </a:p>
          <a:p>
            <a:pPr marL="457200" algn="just" eaLnBrk="1" hangingPunct="1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tr-TR" sz="2400" dirty="0" smtClean="0"/>
              <a:t> 	</a:t>
            </a:r>
            <a:r>
              <a:rPr lang="en-GB" sz="2400" dirty="0" smtClean="0"/>
              <a:t>The </a:t>
            </a:r>
            <a:r>
              <a:rPr lang="en-GB" sz="2400" dirty="0"/>
              <a:t>graph of equivalence</a:t>
            </a:r>
          </a:p>
          <a:p>
            <a:pPr marL="457200" indent="-457200" algn="just" eaLnBrk="1" hangingPunct="1">
              <a:lnSpc>
                <a:spcPct val="120000"/>
              </a:lnSpc>
              <a:spcBef>
                <a:spcPts val="1200"/>
              </a:spcBef>
              <a:buNone/>
            </a:pPr>
            <a:endParaRPr lang="en-GB" sz="2400" b="1" dirty="0">
              <a:solidFill>
                <a:srgbClr val="333399"/>
              </a:solidFill>
            </a:endParaRPr>
          </a:p>
          <a:p>
            <a:pPr marL="457200" indent="-457200" algn="just" eaLnBrk="1" hangingPunct="1">
              <a:lnSpc>
                <a:spcPct val="120000"/>
              </a:lnSpc>
              <a:spcBef>
                <a:spcPts val="1200"/>
              </a:spcBef>
              <a:buNone/>
            </a:pPr>
            <a:endParaRPr lang="en-GB" sz="2800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35</a:t>
            </a:fld>
            <a:endParaRPr lang="tr-TR" sz="14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CCAUV-AK3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519682"/>
            <a:ext cx="8139116" cy="4333420"/>
          </a:xfrm>
          <a:prstGeom prst="rect">
            <a:avLst/>
          </a:prstGeom>
        </p:spPr>
      </p:pic>
      <p:sp>
        <p:nvSpPr>
          <p:cNvPr id="9" name="8 Oval"/>
          <p:cNvSpPr>
            <a:spLocks noChangeAspect="1"/>
          </p:cNvSpPr>
          <p:nvPr/>
        </p:nvSpPr>
        <p:spPr bwMode="auto">
          <a:xfrm>
            <a:off x="2857488" y="3929066"/>
            <a:ext cx="4214842" cy="641398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Ø"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800837" y="604387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36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CCAUV-AK3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818" y="1285860"/>
            <a:ext cx="8446002" cy="3857652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800837" y="604387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37</a:t>
            </a:fld>
            <a:endParaRPr lang="tr-TR" sz="14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CCAUV-AK3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071546"/>
            <a:ext cx="7612086" cy="4905372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86248" y="621508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742759A1-FD48-4AB5-A967-B06245A942C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38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Resim" descr="CCAUV-AK3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2026" y="1052502"/>
            <a:ext cx="5219700" cy="5133975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857752" y="6286520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424F82CE-3934-4B1F-81FC-E341B3FA4280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39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515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628775"/>
            <a:ext cx="781685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2000232" y="5562600"/>
            <a:ext cx="61531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buNone/>
            </a:pPr>
            <a:r>
              <a:rPr lang="tr-TR" dirty="0" smtClean="0">
                <a:solidFill>
                  <a:srgbClr val="FF0000"/>
                </a:solidFill>
              </a:rPr>
              <a:t>Final </a:t>
            </a:r>
            <a:r>
              <a:rPr lang="tr-TR" dirty="0" err="1" smtClean="0">
                <a:solidFill>
                  <a:srgbClr val="FF0000"/>
                </a:solidFill>
              </a:rPr>
              <a:t>Report</a:t>
            </a:r>
            <a:r>
              <a:rPr lang="tr-TR" dirty="0" smtClean="0">
                <a:solidFill>
                  <a:srgbClr val="FF0000"/>
                </a:solidFill>
              </a:rPr>
              <a:t> of </a:t>
            </a:r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CCAUV.A-K3 </a:t>
            </a:r>
            <a:r>
              <a:rPr lang="tr-TR" dirty="0" err="1" smtClean="0">
                <a:solidFill>
                  <a:srgbClr val="FF0000"/>
                </a:solidFill>
              </a:rPr>
              <a:t>Comparison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800837" y="604387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4 Slayt Numarası Yer Tutucusu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0EB8268-BDF9-4C41-A966-6D83551DEDBE}" type="slidenum">
              <a:rPr lang="tr-TR" smtClean="0"/>
              <a:pPr/>
              <a:t>4</a:t>
            </a:fld>
            <a:endParaRPr lang="tr-TR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 smtClean="0"/>
              <a:t>Basic Standards and Guides</a:t>
            </a:r>
          </a:p>
        </p:txBody>
      </p:sp>
      <p:pic>
        <p:nvPicPr>
          <p:cNvPr id="4" name="3 Resim" descr="ISO 1704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134" y="1566850"/>
            <a:ext cx="3071834" cy="4386388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428728" y="4608868"/>
            <a:ext cx="2857520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b="1" dirty="0" smtClean="0">
                <a:solidFill>
                  <a:srgbClr val="FF0000"/>
                </a:solidFill>
              </a:rPr>
              <a:t>ISO/IEC 17043:2010</a:t>
            </a:r>
          </a:p>
          <a:p>
            <a:pPr algn="ctr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572132" y="4622120"/>
            <a:ext cx="23574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b="1" dirty="0" smtClean="0">
                <a:solidFill>
                  <a:srgbClr val="FF0000"/>
                </a:solidFill>
              </a:rPr>
              <a:t>CIPM  MRA-D-05</a:t>
            </a:r>
          </a:p>
          <a:p>
            <a:pPr algn="ctr">
              <a:buNone/>
            </a:pPr>
            <a:r>
              <a:rPr lang="tr-TR" sz="1600" b="1" dirty="0" smtClean="0">
                <a:solidFill>
                  <a:srgbClr val="FF0000"/>
                </a:solidFill>
              </a:rPr>
              <a:t>October 2012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5852" y="1571612"/>
            <a:ext cx="3071834" cy="4500594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14942" y="1566850"/>
            <a:ext cx="3071834" cy="4500594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571612"/>
            <a:ext cx="3216133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40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488" y="1889046"/>
            <a:ext cx="8208724" cy="263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000232" y="5562600"/>
            <a:ext cx="61531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buNone/>
            </a:pPr>
            <a:r>
              <a:rPr lang="tr-TR" dirty="0" smtClean="0">
                <a:solidFill>
                  <a:srgbClr val="FF0000"/>
                </a:solidFill>
              </a:rPr>
              <a:t>Final </a:t>
            </a:r>
            <a:r>
              <a:rPr lang="tr-TR" dirty="0" err="1" smtClean="0">
                <a:solidFill>
                  <a:srgbClr val="FF0000"/>
                </a:solidFill>
              </a:rPr>
              <a:t>Report</a:t>
            </a:r>
            <a:r>
              <a:rPr lang="tr-TR" dirty="0" smtClean="0">
                <a:solidFill>
                  <a:srgbClr val="FF0000"/>
                </a:solidFill>
              </a:rPr>
              <a:t> of </a:t>
            </a:r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CCAUV.A-K3 </a:t>
            </a:r>
            <a:r>
              <a:rPr lang="tr-TR" dirty="0" err="1" smtClean="0">
                <a:solidFill>
                  <a:srgbClr val="FF0000"/>
                </a:solidFill>
              </a:rPr>
              <a:t>Comparison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800837" y="604387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357958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41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9" name="8 Resim" descr="CCAUV-AK3-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807676"/>
            <a:ext cx="8250107" cy="573122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00837" y="6043872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357958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42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908050"/>
            <a:ext cx="7561263" cy="5627688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643438" y="4857760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EUROMET.L-K1 </a:t>
            </a:r>
            <a:r>
              <a:rPr lang="tr-TR" dirty="0" err="1" smtClean="0">
                <a:solidFill>
                  <a:srgbClr val="FF0000"/>
                </a:solidFill>
              </a:rPr>
              <a:t>Comparison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86314" y="5357826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14282" y="0"/>
            <a:ext cx="8229600" cy="719138"/>
          </a:xfrm>
          <a:prstGeom prst="rect">
            <a:avLst/>
          </a:prstGeom>
        </p:spPr>
        <p:txBody>
          <a:bodyPr/>
          <a:lstStyle/>
          <a:p>
            <a:pPr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Results of Comparisons on the KCDB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50EB12A1-5FBD-49B0-8BDC-DC827BB9E88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43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Linking of RMO Comparison Results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214942" y="6000768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None/>
            </a:pPr>
            <a:r>
              <a:rPr lang="tr-TR" sz="1600" dirty="0" smtClean="0">
                <a:solidFill>
                  <a:srgbClr val="FF0000"/>
                </a:solidFill>
              </a:rPr>
              <a:t>CIPM MRA-D-05 document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596" y="1428736"/>
            <a:ext cx="8358246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/>
              <a:t>The results </a:t>
            </a:r>
            <a:r>
              <a:rPr lang="en-US" sz="2400" b="1" dirty="0" smtClean="0">
                <a:solidFill>
                  <a:srgbClr val="FF0000"/>
                </a:solidFill>
              </a:rPr>
              <a:t>are linked </a:t>
            </a:r>
            <a:r>
              <a:rPr lang="en-US" sz="2400" dirty="0" smtClean="0"/>
              <a:t>to</a:t>
            </a:r>
            <a:r>
              <a:rPr lang="tr-TR" sz="2400" dirty="0" smtClean="0"/>
              <a:t> </a:t>
            </a:r>
            <a:r>
              <a:rPr lang="en-US" sz="2400" dirty="0" smtClean="0"/>
              <a:t>the original key comparison through the joint participation and the linking laboratories</a:t>
            </a:r>
            <a:r>
              <a:rPr lang="tr-TR" sz="2400" dirty="0" smtClean="0"/>
              <a:t> </a:t>
            </a:r>
            <a:r>
              <a:rPr lang="en-US" sz="2400" dirty="0" smtClean="0"/>
              <a:t>original results remain valid. In such cases, degrees of equivalence are computed for the</a:t>
            </a:r>
            <a:r>
              <a:rPr lang="tr-TR" sz="2400" dirty="0" smtClean="0"/>
              <a:t> </a:t>
            </a:r>
            <a:r>
              <a:rPr lang="en-US" sz="2400" dirty="0" smtClean="0"/>
              <a:t>participants in the subsequent comparison with respect to all other participants and to the</a:t>
            </a:r>
            <a:r>
              <a:rPr lang="tr-TR" sz="2400" dirty="0" smtClean="0"/>
              <a:t> </a:t>
            </a:r>
            <a:r>
              <a:rPr lang="en-US" sz="2400" dirty="0" smtClean="0"/>
              <a:t>previous key comparison reference value.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50EB12A1-5FBD-49B0-8BDC-DC827BB9E88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44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Linking of RMO Comparison Results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19" y="1071546"/>
            <a:ext cx="518020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3058094"/>
            <a:ext cx="4614867" cy="299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50EB12A1-5FBD-49B0-8BDC-DC827BB9E888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45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Linking of RMO Comparison Results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933450"/>
            <a:ext cx="853443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86116" y="185736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Futura Lt BT" pitchFamily="34" charset="0"/>
              </a:rPr>
              <a:t>EURAMET.M.M-K2</a:t>
            </a:r>
            <a:endParaRPr lang="tr-TR" b="1" dirty="0">
              <a:solidFill>
                <a:srgbClr val="FF0000"/>
              </a:solidFill>
              <a:latin typeface="Futura Lt BT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214942" y="6000768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46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Example of Linking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pic>
        <p:nvPicPr>
          <p:cNvPr id="6" name="5 Resim" descr="CCAUV-AK3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212664"/>
            <a:ext cx="7953399" cy="5035735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929190" y="6286520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7290" y="6355080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47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6 Resim" descr="CCAUV-AK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412" y="769646"/>
            <a:ext cx="8193050" cy="549118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929190" y="6286520"/>
            <a:ext cx="331311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None/>
            </a:pPr>
            <a:r>
              <a:rPr lang="en-US" sz="1600" dirty="0">
                <a:solidFill>
                  <a:srgbClr val="FF0000"/>
                </a:solidFill>
              </a:rPr>
              <a:t>http://</a:t>
            </a:r>
            <a:r>
              <a:rPr lang="en-US" sz="1600" dirty="0" smtClean="0">
                <a:solidFill>
                  <a:srgbClr val="FF0000"/>
                </a:solidFill>
              </a:rPr>
              <a:t>kcdb.bipm.org/Appendix</a:t>
            </a:r>
            <a:r>
              <a:rPr lang="tr-TR" sz="1600" dirty="0" smtClean="0">
                <a:solidFill>
                  <a:srgbClr val="FF0000"/>
                </a:solidFill>
              </a:rPr>
              <a:t>B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14282" y="0"/>
            <a:ext cx="8770968" cy="7191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Example of Linking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72528" y="6429396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48</a:t>
            </a:fld>
            <a:endParaRPr lang="tr-TR" sz="1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Frequently Asked Questions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000108"/>
            <a:ext cx="83582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FF0000"/>
                </a:solidFill>
              </a:rPr>
              <a:t>I would participate to the comparison. What I have to do ?</a:t>
            </a:r>
          </a:p>
          <a:p>
            <a:pPr algn="just"/>
            <a:endParaRPr lang="en-US" sz="2000" dirty="0" smtClean="0"/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/>
              <a:t> 	Try to communicate the subject with successful participants of 	CC or RMO comparison via e-mail.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/>
              <a:t> 	Raise the issue during RMO TC or SC meeting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endParaRPr lang="en-US" sz="2000" dirty="0" smtClean="0"/>
          </a:p>
          <a:p>
            <a:pPr algn="just">
              <a:buClr>
                <a:srgbClr val="FF0000"/>
              </a:buClr>
              <a:tabLst>
                <a:tab pos="365125" algn="l"/>
              </a:tabLst>
            </a:pPr>
            <a:r>
              <a:rPr lang="en-US" sz="2000" b="1" dirty="0" smtClean="0">
                <a:solidFill>
                  <a:srgbClr val="FF0000"/>
                </a:solidFill>
              </a:rPr>
              <a:t>Could I change results submitted for measurements within comparison ?</a:t>
            </a:r>
          </a:p>
          <a:p>
            <a:pPr algn="just">
              <a:buClr>
                <a:srgbClr val="FF0000"/>
              </a:buClr>
              <a:tabLst>
                <a:tab pos="365125" algn="l"/>
              </a:tabLst>
            </a:pPr>
            <a:endParaRPr lang="en-US" sz="2000" dirty="0" smtClean="0"/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/>
              <a:t> 	Yes. But before Draft A of the report is distributed to participants. 	Provide justifications for changing the results.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endParaRPr lang="en-US" sz="2000" dirty="0" smtClean="0"/>
          </a:p>
          <a:p>
            <a:pPr algn="just">
              <a:buClr>
                <a:srgbClr val="FF0000"/>
              </a:buClr>
              <a:tabLst>
                <a:tab pos="365125" algn="l"/>
              </a:tabLst>
            </a:pPr>
            <a:r>
              <a:rPr lang="en-US" sz="2000" b="1" dirty="0" smtClean="0">
                <a:solidFill>
                  <a:srgbClr val="FF0000"/>
                </a:solidFill>
              </a:rPr>
              <a:t>I do not agree with the results presented in the comparison report. What to do ?</a:t>
            </a:r>
          </a:p>
          <a:p>
            <a:pPr algn="just">
              <a:buClr>
                <a:srgbClr val="FF0000"/>
              </a:buClr>
              <a:tabLst>
                <a:tab pos="365125" algn="l"/>
              </a:tabLst>
            </a:pPr>
            <a:endParaRPr lang="en-US" sz="2000" dirty="0" smtClean="0"/>
          </a:p>
          <a:p>
            <a:pPr algn="just"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en-US" sz="2000" dirty="0" smtClean="0"/>
              <a:t> 	Communicate the issue with pilot laboratory. Comparison report shall 	be approved (endorsed) by all participants. CC KCWG will act as a 	judge. </a:t>
            </a:r>
            <a:endParaRPr lang="en-US" dirty="0"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8501090" y="6429396"/>
            <a:ext cx="381000" cy="228600"/>
          </a:xfrm>
          <a:noFill/>
        </p:spPr>
        <p:txBody>
          <a:bodyPr/>
          <a:lstStyle/>
          <a:p>
            <a:fld id="{FFCF8081-D30B-46B4-BD8A-7316859F9101}" type="slidenum">
              <a:rPr lang="tr-TR" sz="1400" smtClean="0">
                <a:latin typeface="Arial" pitchFamily="34" charset="0"/>
                <a:cs typeface="Arial" pitchFamily="34" charset="0"/>
              </a:rPr>
              <a:pPr/>
              <a:t>49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51520" y="0"/>
            <a:ext cx="7978080" cy="71913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tr-TR" sz="3600" kern="0" dirty="0" smtClean="0">
                <a:solidFill>
                  <a:schemeClr val="bg1"/>
                </a:solidFill>
                <a:latin typeface="Futura Bk BT"/>
                <a:ea typeface="+mj-ea"/>
                <a:cs typeface="+mj-cs"/>
              </a:rPr>
              <a:t>Frequently Asked Questions</a:t>
            </a:r>
            <a:endParaRPr lang="tr-TR" sz="3600" kern="0" dirty="0">
              <a:solidFill>
                <a:schemeClr val="bg1"/>
              </a:solidFill>
              <a:latin typeface="Futura Bk B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000108"/>
            <a:ext cx="8534752" cy="447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en-US" sz="2100" b="1" dirty="0" smtClean="0">
                <a:solidFill>
                  <a:srgbClr val="FF0000"/>
                </a:solidFill>
              </a:rPr>
              <a:t>I</a:t>
            </a:r>
            <a:r>
              <a:rPr lang="tr-TR" sz="2100" b="1" dirty="0" smtClean="0">
                <a:solidFill>
                  <a:srgbClr val="FF0000"/>
                </a:solidFill>
              </a:rPr>
              <a:t>’</a:t>
            </a:r>
            <a:r>
              <a:rPr lang="en-US" sz="2100" b="1" dirty="0" smtClean="0">
                <a:solidFill>
                  <a:srgbClr val="FF0000"/>
                </a:solidFill>
              </a:rPr>
              <a:t>m not successful in the comparison. Shall I withdraw from it ?</a:t>
            </a:r>
          </a:p>
          <a:p>
            <a:pPr marL="365125" indent="-365125"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en-US" sz="2100" dirty="0" smtClean="0"/>
              <a:t>No, even unsuccessful results are technical evidence for future</a:t>
            </a:r>
            <a:r>
              <a:rPr lang="tr-TR" sz="2100" dirty="0" smtClean="0"/>
              <a:t> </a:t>
            </a:r>
            <a:r>
              <a:rPr lang="en-US" sz="2100" dirty="0" smtClean="0"/>
              <a:t>improvement. Try to identify the problem and initiate new comparison 	after corrective actions.</a:t>
            </a:r>
            <a:endParaRPr lang="tr-TR" sz="2100" dirty="0" smtClean="0"/>
          </a:p>
          <a:p>
            <a:pPr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endParaRPr lang="en-US" sz="2100" dirty="0" smtClean="0"/>
          </a:p>
          <a:p>
            <a:pPr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tabLst>
                <a:tab pos="365125" algn="l"/>
              </a:tabLst>
            </a:pPr>
            <a:r>
              <a:rPr lang="en-US" sz="2100" b="1" dirty="0" smtClean="0">
                <a:solidFill>
                  <a:srgbClr val="FF0000"/>
                </a:solidFill>
              </a:rPr>
              <a:t>What could be a reason for unsuccessful comparison results ?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100" dirty="0" smtClean="0"/>
              <a:t> 	</a:t>
            </a:r>
            <a:r>
              <a:rPr lang="en-US" sz="2100" dirty="0" smtClean="0"/>
              <a:t>Incorrect implementation of calibration method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100" dirty="0" smtClean="0"/>
              <a:t> 	</a:t>
            </a:r>
            <a:r>
              <a:rPr lang="en-US" sz="2100" dirty="0" smtClean="0"/>
              <a:t>Incomplete uncertainty budget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</a:pPr>
            <a:r>
              <a:rPr lang="tr-TR" sz="2100" dirty="0" smtClean="0"/>
              <a:t> 	</a:t>
            </a:r>
            <a:r>
              <a:rPr lang="en-US" sz="2100" dirty="0" smtClean="0"/>
              <a:t>Source of traceability</a:t>
            </a:r>
            <a:endParaRPr lang="tr-TR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4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6786578" y="6286520"/>
            <a:ext cx="2133600" cy="365125"/>
          </a:xfrm>
          <a:noFill/>
        </p:spPr>
        <p:txBody>
          <a:bodyPr/>
          <a:lstStyle/>
          <a:p>
            <a:pPr algn="r"/>
            <a:fld id="{01920C8A-0CB6-44A8-8315-A6F34A6A11A2}" type="slidenum">
              <a:rPr lang="tr-TR" sz="1400" smtClean="0">
                <a:latin typeface="Arial" pitchFamily="34" charset="0"/>
                <a:cs typeface="Arial" pitchFamily="34" charset="0"/>
              </a:rPr>
              <a:pPr algn="r"/>
              <a:t>5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0" dirty="0" smtClean="0"/>
              <a:t>Purpose of Interlaboratory Comparisons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95536" y="980728"/>
            <a:ext cx="8001056" cy="5237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 algn="just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  <a:defRPr/>
            </a:pP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Evaluation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of the performance of laboratories for specific </a:t>
            </a: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tests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or </a:t>
            </a:r>
            <a:r>
              <a:rPr lang="tr-TR" sz="2200" noProof="1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measurements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and monitoring </a:t>
            </a: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laboratories‘ continuing performance;</a:t>
            </a:r>
            <a:endParaRPr lang="tr-TR" sz="2200" noProof="1" smtClean="0">
              <a:solidFill>
                <a:srgbClr val="FF0000"/>
              </a:solidFill>
              <a:latin typeface="Arial" pitchFamily="34" charset="0"/>
            </a:endParaRPr>
          </a:p>
          <a:p>
            <a:pPr marL="365125" indent="-365125" algn="just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  <a:defRPr/>
            </a:pPr>
            <a:r>
              <a:rPr lang="en-US" sz="2200" noProof="1" smtClean="0">
                <a:latin typeface="Arial" pitchFamily="34" charset="0"/>
              </a:rPr>
              <a:t>Identification </a:t>
            </a:r>
            <a:r>
              <a:rPr lang="en-US" sz="2200" noProof="1">
                <a:latin typeface="Arial" pitchFamily="34" charset="0"/>
              </a:rPr>
              <a:t>of problems in laboratories and initiation of </a:t>
            </a:r>
            <a:r>
              <a:rPr lang="en-US" sz="2200" noProof="1" smtClean="0">
                <a:latin typeface="Arial" pitchFamily="34" charset="0"/>
              </a:rPr>
              <a:t>actions for </a:t>
            </a:r>
            <a:r>
              <a:rPr lang="en-US" sz="2200" noProof="1">
                <a:latin typeface="Arial" pitchFamily="34" charset="0"/>
              </a:rPr>
              <a:t>improvement which, for example, may be related </a:t>
            </a:r>
            <a:r>
              <a:rPr lang="en-US" sz="2200" noProof="1" smtClean="0">
                <a:latin typeface="Arial" pitchFamily="34" charset="0"/>
              </a:rPr>
              <a:t>to</a:t>
            </a:r>
            <a:r>
              <a:rPr lang="tr-TR" sz="2200" noProof="1" smtClean="0">
                <a:latin typeface="Arial" pitchFamily="34" charset="0"/>
              </a:rPr>
              <a:t> </a:t>
            </a:r>
            <a:r>
              <a:rPr lang="en-US" sz="2200" noProof="1" smtClean="0">
                <a:latin typeface="Arial" pitchFamily="34" charset="0"/>
              </a:rPr>
              <a:t>inadequate test </a:t>
            </a:r>
            <a:r>
              <a:rPr lang="en-US" sz="2200" noProof="1">
                <a:latin typeface="Arial" pitchFamily="34" charset="0"/>
              </a:rPr>
              <a:t>or measurement procedures, </a:t>
            </a:r>
            <a:r>
              <a:rPr lang="en-US" sz="2200" noProof="1" smtClean="0">
                <a:latin typeface="Arial" pitchFamily="34" charset="0"/>
              </a:rPr>
              <a:t>effectiveness </a:t>
            </a:r>
            <a:r>
              <a:rPr lang="en-US" sz="2200" noProof="1">
                <a:latin typeface="Arial" pitchFamily="34" charset="0"/>
              </a:rPr>
              <a:t>of </a:t>
            </a:r>
            <a:r>
              <a:rPr lang="en-US" sz="2200" noProof="1" smtClean="0">
                <a:latin typeface="Arial" pitchFamily="34" charset="0"/>
              </a:rPr>
              <a:t>staff </a:t>
            </a:r>
            <a:r>
              <a:rPr lang="en-US" sz="2200" noProof="1">
                <a:latin typeface="Arial" pitchFamily="34" charset="0"/>
              </a:rPr>
              <a:t>training and </a:t>
            </a:r>
            <a:r>
              <a:rPr lang="tr-TR" sz="2200" noProof="1" smtClean="0">
                <a:latin typeface="Arial" pitchFamily="34" charset="0"/>
              </a:rPr>
              <a:t>	</a:t>
            </a:r>
            <a:r>
              <a:rPr lang="en-US" sz="2200" noProof="1" smtClean="0">
                <a:latin typeface="Arial" pitchFamily="34" charset="0"/>
              </a:rPr>
              <a:t>supervision,</a:t>
            </a:r>
            <a:r>
              <a:rPr lang="tr-TR" sz="2200" noProof="1" smtClean="0"/>
              <a:t> </a:t>
            </a:r>
            <a:r>
              <a:rPr lang="en-US" sz="2200" noProof="1" smtClean="0">
                <a:latin typeface="Arial" pitchFamily="34" charset="0"/>
              </a:rPr>
              <a:t>or calibration of </a:t>
            </a:r>
            <a:r>
              <a:rPr lang="en-US" sz="2200" noProof="1">
                <a:latin typeface="Arial" pitchFamily="34" charset="0"/>
              </a:rPr>
              <a:t>equipment;</a:t>
            </a:r>
          </a:p>
          <a:p>
            <a:pPr marL="365125" indent="-365125" algn="just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  <a:defRPr/>
            </a:pP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Establishment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of the effectiveness and comparability of test </a:t>
            </a: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or</a:t>
            </a:r>
            <a:r>
              <a:rPr lang="tr-TR" sz="2200" noProof="1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measurement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methods; </a:t>
            </a:r>
          </a:p>
          <a:p>
            <a:pPr marL="365125" indent="-365125" algn="just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  <a:defRPr/>
            </a:pPr>
            <a:r>
              <a:rPr lang="en-US" sz="2200" noProof="1" smtClean="0">
                <a:latin typeface="Arial" pitchFamily="34" charset="0"/>
              </a:rPr>
              <a:t>Provision </a:t>
            </a:r>
            <a:r>
              <a:rPr lang="en-US" sz="2200" noProof="1">
                <a:latin typeface="Arial" pitchFamily="34" charset="0"/>
              </a:rPr>
              <a:t>of additional confidence to laboratory customers;</a:t>
            </a:r>
          </a:p>
          <a:p>
            <a:pPr marL="365125" indent="-365125" algn="just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65125" algn="l"/>
              </a:tabLst>
              <a:defRPr/>
            </a:pPr>
            <a:r>
              <a:rPr lang="en-US" sz="2200" noProof="1" smtClean="0">
                <a:solidFill>
                  <a:srgbClr val="FF0000"/>
                </a:solidFill>
                <a:latin typeface="Arial" pitchFamily="34" charset="0"/>
              </a:rPr>
              <a:t>Identification </a:t>
            </a:r>
            <a:r>
              <a:rPr lang="en-US" sz="2200" noProof="1">
                <a:solidFill>
                  <a:srgbClr val="FF0000"/>
                </a:solidFill>
                <a:latin typeface="Arial" pitchFamily="34" charset="0"/>
              </a:rPr>
              <a:t>of interlaboratory differences;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4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6786578" y="6286520"/>
            <a:ext cx="2133600" cy="365125"/>
          </a:xfrm>
          <a:noFill/>
        </p:spPr>
        <p:txBody>
          <a:bodyPr/>
          <a:lstStyle/>
          <a:p>
            <a:pPr algn="r"/>
            <a:fld id="{062D030B-D906-4E6D-85DD-4BAB9625677E}" type="slidenum">
              <a:rPr lang="tr-TR" sz="1400" smtClean="0">
                <a:latin typeface="Arial" pitchFamily="34" charset="0"/>
                <a:cs typeface="Arial" pitchFamily="34" charset="0"/>
              </a:rPr>
              <a:pPr algn="r"/>
              <a:t>50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151448" y="0"/>
            <a:ext cx="7777162" cy="706438"/>
          </a:xfrm>
        </p:spPr>
        <p:txBody>
          <a:bodyPr/>
          <a:lstStyle/>
          <a:p>
            <a:r>
              <a:rPr lang="tr-TR" b="0" dirty="0" err="1" smtClean="0"/>
              <a:t>References</a:t>
            </a:r>
            <a:endParaRPr lang="tr-TR" b="0" dirty="0" smtClean="0"/>
          </a:p>
        </p:txBody>
      </p:sp>
      <p:sp>
        <p:nvSpPr>
          <p:cNvPr id="7270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000108"/>
            <a:ext cx="8429684" cy="5330825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tr-TR" sz="2000" dirty="0" smtClean="0">
                <a:latin typeface="Arial" pitchFamily="34" charset="0"/>
                <a:cs typeface="Arial" pitchFamily="34" charset="0"/>
              </a:rPr>
              <a:t>ISO/IEC 17043:2010 “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Conformity assessment — General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requirements for proficiency testing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”, ISO, Geneva</a:t>
            </a:r>
          </a:p>
          <a:p>
            <a:pPr marL="0" indent="0" algn="just">
              <a:buFontTx/>
              <a:buNone/>
            </a:pPr>
            <a:endParaRPr lang="tr-TR" sz="2000" i="1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</a:pPr>
            <a:r>
              <a:rPr lang="tr-TR" sz="2000" dirty="0" smtClean="0">
                <a:latin typeface="Arial" pitchFamily="34" charset="0"/>
                <a:cs typeface="Arial" pitchFamily="34" charset="0"/>
              </a:rPr>
              <a:t>CIPM MRA-D-05, “Measurement Comparisons in the CIPM MRA”, ver.1.3, October 2012, BIPM web-site</a:t>
            </a:r>
          </a:p>
          <a:p>
            <a:pPr marL="0" indent="0" algn="just">
              <a:buFontTx/>
              <a:buNone/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</a:pPr>
            <a:r>
              <a:rPr lang="tr-TR" sz="2000" dirty="0" smtClean="0">
                <a:latin typeface="Arial" pitchFamily="34" charset="0"/>
                <a:cs typeface="Arial" pitchFamily="34" charset="0"/>
              </a:rPr>
              <a:t>M.G.Cox, “The Evaluation of Key Comparison Data: An Introduction”, Metrologia, 2002, 39, pp. 587 – 588</a:t>
            </a:r>
          </a:p>
          <a:p>
            <a:pPr marL="0" indent="0" algn="just">
              <a:buFontTx/>
              <a:buNone/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tr-TR" sz="2000" dirty="0" smtClean="0">
                <a:latin typeface="Arial" pitchFamily="34" charset="0"/>
                <a:cs typeface="Arial" pitchFamily="34" charset="0"/>
              </a:rPr>
              <a:t>M.G.Cox, “The Evaluation of Key Comparison Data: An Introduction”, Metrologia, 2002, 39, pp. 589 – 595</a:t>
            </a:r>
          </a:p>
          <a:p>
            <a:pPr marL="0" indent="0" algn="just">
              <a:buNone/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da-DK" sz="20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da-DK" sz="2000" dirty="0" smtClean="0">
                <a:latin typeface="Arial" pitchFamily="34" charset="0"/>
                <a:cs typeface="Arial" pitchFamily="34" charset="0"/>
              </a:rPr>
              <a:t>Elster, A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da-DK" sz="2000" dirty="0" smtClean="0">
                <a:latin typeface="Arial" pitchFamily="34" charset="0"/>
                <a:cs typeface="Arial" pitchFamily="34" charset="0"/>
              </a:rPr>
              <a:t>Link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a-DK" sz="2000" dirty="0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da-DK" sz="2000" dirty="0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öger, “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Proposal for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inking the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esults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of CIPM and RMO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omparisons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”, Metrologia , 2003, 40, pp.189–194</a:t>
            </a:r>
          </a:p>
          <a:p>
            <a:pPr marL="0" indent="0" algn="just">
              <a:buFontTx/>
              <a:buNone/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Tx/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None/>
            </a:pPr>
            <a:endParaRPr lang="tr-TR" sz="1800" dirty="0" smtClean="0"/>
          </a:p>
          <a:p>
            <a:pPr algn="just">
              <a:buFontTx/>
              <a:buNone/>
            </a:pPr>
            <a:endParaRPr lang="tr-TR" sz="1800" dirty="0" smtClean="0"/>
          </a:p>
          <a:p>
            <a:pPr algn="just">
              <a:buFontTx/>
              <a:buNone/>
            </a:pPr>
            <a:r>
              <a:rPr lang="tr-TR" sz="1800" dirty="0" smtClean="0"/>
              <a:t>	</a:t>
            </a:r>
          </a:p>
          <a:p>
            <a:pPr algn="just">
              <a:buFontTx/>
              <a:buNone/>
            </a:pPr>
            <a:endParaRPr lang="tr-TR" sz="1800" dirty="0" smtClean="0"/>
          </a:p>
          <a:p>
            <a:pPr algn="just">
              <a:buFontTx/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1357290" y="3108006"/>
            <a:ext cx="6751638" cy="646331"/>
          </a:xfrm>
          <a:prstGeom prst="rect">
            <a:avLst/>
          </a:prstGeom>
          <a:noFill/>
          <a:ln w="1905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attention...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4 Slayt Numarası Yer Tutucusu"/>
          <p:cNvSpPr>
            <a:spLocks noGrp="1"/>
          </p:cNvSpPr>
          <p:nvPr>
            <p:ph type="sldNum" sz="quarter" idx="10"/>
          </p:nvPr>
        </p:nvSpPr>
        <p:spPr>
          <a:xfrm>
            <a:off x="6643702" y="6286520"/>
            <a:ext cx="2133600" cy="365125"/>
          </a:xfrm>
          <a:noFill/>
        </p:spPr>
        <p:txBody>
          <a:bodyPr/>
          <a:lstStyle/>
          <a:p>
            <a:pPr algn="r"/>
            <a:fld id="{F4BBFDA3-5B79-4EDD-8A50-9D1BAE923B57}" type="slidenum">
              <a:rPr lang="tr-TR" sz="1400" smtClean="0">
                <a:latin typeface="Arial" pitchFamily="34" charset="0"/>
                <a:cs typeface="Arial" pitchFamily="34" charset="0"/>
              </a:rPr>
              <a:pPr algn="r"/>
              <a:t>6</a:t>
            </a:fld>
            <a:endParaRPr lang="tr-TR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0" dirty="0" smtClean="0"/>
              <a:t>Purpose of Interlaboratory Comparisons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51520" y="908720"/>
            <a:ext cx="8501122" cy="510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542925" algn="l"/>
              </a:tabLst>
              <a:defRPr/>
            </a:pPr>
            <a:r>
              <a:rPr lang="en-US" sz="2000" noProof="1" smtClean="0">
                <a:latin typeface="Arial" pitchFamily="34" charset="0"/>
              </a:rPr>
              <a:t>Education </a:t>
            </a:r>
            <a:r>
              <a:rPr lang="en-US" sz="2000" noProof="1">
                <a:latin typeface="Arial" pitchFamily="34" charset="0"/>
              </a:rPr>
              <a:t>of participating laboratories based on the </a:t>
            </a:r>
            <a:r>
              <a:rPr lang="en-US" sz="2000" noProof="1" smtClean="0">
                <a:latin typeface="Arial" pitchFamily="34" charset="0"/>
              </a:rPr>
              <a:t>outcomes </a:t>
            </a:r>
            <a:r>
              <a:rPr lang="en-US" sz="2000" noProof="1">
                <a:latin typeface="Arial" pitchFamily="34" charset="0"/>
              </a:rPr>
              <a:t>of </a:t>
            </a:r>
            <a:r>
              <a:rPr lang="en-US" sz="2000" noProof="1" smtClean="0">
                <a:latin typeface="Arial" pitchFamily="34" charset="0"/>
              </a:rPr>
              <a:t>such </a:t>
            </a:r>
            <a:r>
              <a:rPr lang="en-US" sz="2000" noProof="1">
                <a:latin typeface="Arial" pitchFamily="34" charset="0"/>
              </a:rPr>
              <a:t>comparisons;</a:t>
            </a:r>
          </a:p>
          <a:p>
            <a:pPr marL="274638" indent="-274638"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542925" algn="l"/>
              </a:tabLst>
              <a:defRPr/>
            </a:pPr>
            <a:r>
              <a:rPr lang="en-US" sz="2000" noProof="1">
                <a:latin typeface="Arial" pitchFamily="34" charset="0"/>
              </a:rPr>
              <a:t>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Validation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of uncertainty claims; </a:t>
            </a:r>
          </a:p>
          <a:p>
            <a:pPr marL="274638" indent="-274638"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542925" algn="l"/>
              </a:tabLst>
              <a:defRPr/>
            </a:pPr>
            <a:r>
              <a:rPr lang="en-US" sz="2000" noProof="1">
                <a:latin typeface="Arial" pitchFamily="34" charset="0"/>
              </a:rPr>
              <a:t> </a:t>
            </a:r>
            <a:r>
              <a:rPr lang="en-US" sz="2000" noProof="1" smtClean="0">
                <a:latin typeface="Arial" pitchFamily="34" charset="0"/>
              </a:rPr>
              <a:t>Evaluation </a:t>
            </a:r>
            <a:r>
              <a:rPr lang="en-US" sz="2000" noProof="1">
                <a:latin typeface="Arial" pitchFamily="34" charset="0"/>
              </a:rPr>
              <a:t>of the performance characteristics of a method – 	</a:t>
            </a:r>
            <a:r>
              <a:rPr lang="en-US" sz="2000" noProof="1" smtClean="0">
                <a:latin typeface="Arial" pitchFamily="34" charset="0"/>
              </a:rPr>
              <a:t>often</a:t>
            </a:r>
            <a:r>
              <a:rPr lang="tr-TR" sz="2000" noProof="1" smtClean="0"/>
              <a:t> </a:t>
            </a:r>
            <a:r>
              <a:rPr lang="tr-TR" sz="2000" noProof="1" smtClean="0">
                <a:latin typeface="Arial" pitchFamily="34" charset="0"/>
              </a:rPr>
              <a:t>d</a:t>
            </a:r>
            <a:r>
              <a:rPr lang="en-US" sz="2000" noProof="1" smtClean="0">
                <a:latin typeface="Arial" pitchFamily="34" charset="0"/>
              </a:rPr>
              <a:t>escribed </a:t>
            </a:r>
            <a:r>
              <a:rPr lang="en-US" sz="2000" noProof="1">
                <a:latin typeface="Arial" pitchFamily="34" charset="0"/>
              </a:rPr>
              <a:t>as collaborative trials; assignment of values </a:t>
            </a:r>
            <a:r>
              <a:rPr lang="en-US" sz="2000" noProof="1" smtClean="0">
                <a:latin typeface="Arial" pitchFamily="34" charset="0"/>
              </a:rPr>
              <a:t>to</a:t>
            </a:r>
            <a:r>
              <a:rPr lang="tr-TR" sz="2000" noProof="1" smtClean="0">
                <a:latin typeface="Arial" pitchFamily="34" charset="0"/>
              </a:rPr>
              <a:t> </a:t>
            </a:r>
            <a:r>
              <a:rPr lang="en-US" sz="2000" noProof="1" smtClean="0">
                <a:latin typeface="Arial" pitchFamily="34" charset="0"/>
              </a:rPr>
              <a:t>reference </a:t>
            </a:r>
            <a:r>
              <a:rPr lang="en-US" sz="2000" noProof="1">
                <a:latin typeface="Arial" pitchFamily="34" charset="0"/>
              </a:rPr>
              <a:t>materials and assessment of their suitability for </a:t>
            </a:r>
            <a:r>
              <a:rPr lang="en-US" sz="2000" noProof="1" smtClean="0">
                <a:latin typeface="Arial" pitchFamily="34" charset="0"/>
              </a:rPr>
              <a:t>use</a:t>
            </a:r>
            <a:r>
              <a:rPr lang="tr-TR" sz="2000" noProof="1" smtClean="0">
                <a:latin typeface="Arial" pitchFamily="34" charset="0"/>
              </a:rPr>
              <a:t> </a:t>
            </a:r>
            <a:r>
              <a:rPr lang="en-US" sz="2000" noProof="1" smtClean="0">
                <a:latin typeface="Arial" pitchFamily="34" charset="0"/>
              </a:rPr>
              <a:t>in </a:t>
            </a:r>
            <a:r>
              <a:rPr lang="tr-TR" sz="2000" noProof="1" smtClean="0">
                <a:latin typeface="Arial" pitchFamily="34" charset="0"/>
              </a:rPr>
              <a:t>	</a:t>
            </a:r>
            <a:r>
              <a:rPr lang="en-US" sz="2000" noProof="1" smtClean="0">
                <a:latin typeface="Arial" pitchFamily="34" charset="0"/>
              </a:rPr>
              <a:t>specific</a:t>
            </a:r>
            <a:r>
              <a:rPr lang="tr-TR" sz="2000" noProof="1" smtClean="0">
                <a:latin typeface="Arial" pitchFamily="34" charset="0"/>
              </a:rPr>
              <a:t> </a:t>
            </a:r>
            <a:r>
              <a:rPr lang="en-US" sz="2000" noProof="1" smtClean="0">
                <a:latin typeface="Arial" pitchFamily="34" charset="0"/>
              </a:rPr>
              <a:t>test</a:t>
            </a:r>
            <a:r>
              <a:rPr lang="tr-TR" sz="2000" noProof="1" smtClean="0">
                <a:latin typeface="Arial" pitchFamily="34" charset="0"/>
              </a:rPr>
              <a:t> </a:t>
            </a:r>
            <a:r>
              <a:rPr lang="en-US" sz="2000" noProof="1" smtClean="0">
                <a:latin typeface="Arial" pitchFamily="34" charset="0"/>
              </a:rPr>
              <a:t>or </a:t>
            </a:r>
            <a:r>
              <a:rPr lang="en-US" sz="2000" noProof="1">
                <a:latin typeface="Arial" pitchFamily="34" charset="0"/>
              </a:rPr>
              <a:t>measurement procedures; </a:t>
            </a:r>
          </a:p>
          <a:p>
            <a:pPr marL="274638" indent="-274638" algn="just">
              <a:lnSpc>
                <a:spcPct val="120000"/>
              </a:lnSpc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542925" algn="l"/>
              </a:tabLst>
              <a:defRPr/>
            </a:pP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Support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for statements of the equivalence of measurements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of </a:t>
            </a:r>
            <a:r>
              <a:rPr lang="tr-TR" sz="2000" noProof="1" smtClean="0">
                <a:solidFill>
                  <a:srgbClr val="FF0000"/>
                </a:solidFill>
                <a:latin typeface="Arial" pitchFamily="34" charset="0"/>
              </a:rPr>
              <a:t>N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ational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Metrology Institutes through “key comparisons”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and supplementary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comparisons conducted on behalf of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the</a:t>
            </a:r>
            <a:r>
              <a:rPr lang="tr-TR" sz="2000" noProof="1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International Bureau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of Weights and Measurement (BIPM)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and</a:t>
            </a:r>
            <a:r>
              <a:rPr lang="tr-TR" sz="2000" noProof="1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associated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regional </a:t>
            </a:r>
            <a:r>
              <a:rPr lang="tr-TR" sz="2000" noProof="1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2000" noProof="1" smtClean="0">
                <a:solidFill>
                  <a:srgbClr val="FF0000"/>
                </a:solidFill>
                <a:latin typeface="Arial" pitchFamily="34" charset="0"/>
              </a:rPr>
              <a:t>metrology </a:t>
            </a:r>
            <a:r>
              <a:rPr lang="en-US" sz="2000" noProof="1">
                <a:solidFill>
                  <a:srgbClr val="FF0000"/>
                </a:solidFill>
                <a:latin typeface="Arial" pitchFamily="34" charset="0"/>
              </a:rPr>
              <a:t>organizations</a:t>
            </a:r>
            <a:r>
              <a:rPr lang="en-US" sz="2000" noProof="1">
                <a:latin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914" cy="706438"/>
          </a:xfrm>
        </p:spPr>
        <p:txBody>
          <a:bodyPr/>
          <a:lstStyle/>
          <a:p>
            <a:pPr lvl="0"/>
            <a:r>
              <a:rPr lang="tr-TR" sz="3200" b="0" kern="0" dirty="0" err="1" smtClean="0">
                <a:latin typeface="Futura Bk BT"/>
              </a:rPr>
              <a:t>ILCs</a:t>
            </a:r>
            <a:r>
              <a:rPr lang="tr-TR" sz="3200" b="0" kern="0" dirty="0" smtClean="0">
                <a:latin typeface="Futura Bk BT"/>
              </a:rPr>
              <a:t> – </a:t>
            </a:r>
            <a:r>
              <a:rPr lang="tr-TR" sz="3200" b="0" kern="0" dirty="0" err="1" smtClean="0">
                <a:latin typeface="Futura Bk BT"/>
              </a:rPr>
              <a:t>Definitions</a:t>
            </a:r>
            <a:r>
              <a:rPr lang="tr-TR" sz="3200" b="0" kern="0" dirty="0" smtClean="0">
                <a:latin typeface="Futura Bk BT"/>
              </a:rPr>
              <a:t> </a:t>
            </a:r>
            <a:r>
              <a:rPr lang="tr-TR" sz="3200" b="0" kern="0" dirty="0" err="1" smtClean="0">
                <a:latin typeface="Futura Bk BT"/>
              </a:rPr>
              <a:t>and</a:t>
            </a:r>
            <a:r>
              <a:rPr lang="tr-TR" sz="3200" b="0" kern="0" dirty="0" smtClean="0">
                <a:latin typeface="Futura Bk BT"/>
              </a:rPr>
              <a:t> </a:t>
            </a:r>
            <a:r>
              <a:rPr lang="tr-TR" sz="3200" b="0" kern="0" dirty="0" err="1" smtClean="0">
                <a:latin typeface="Futura Bk BT"/>
              </a:rPr>
              <a:t>Terminology</a:t>
            </a:r>
            <a:endParaRPr lang="tr-TR" sz="3200" dirty="0"/>
          </a:p>
        </p:txBody>
      </p:sp>
      <p:sp>
        <p:nvSpPr>
          <p:cNvPr id="5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98E4D-D6A8-4AD0-BA81-EA64C7765CD6}" type="slidenum">
              <a:rPr lang="tr-TR" sz="1400">
                <a:latin typeface="Arial" pitchFamily="34" charset="0"/>
                <a:cs typeface="Arial" pitchFamily="34" charset="0"/>
              </a:rPr>
              <a:pPr/>
              <a:t>7</a:t>
            </a:fld>
            <a:endParaRPr lang="tr-TR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0387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0388" name="Text Box 4"/>
          <p:cNvSpPr txBox="1">
            <a:spLocks noChangeArrowheads="1"/>
          </p:cNvSpPr>
          <p:nvPr/>
        </p:nvSpPr>
        <p:spPr bwMode="auto">
          <a:xfrm>
            <a:off x="571472" y="908050"/>
            <a:ext cx="8047066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b="1" dirty="0">
                <a:solidFill>
                  <a:srgbClr val="FF0000"/>
                </a:solidFill>
                <a:latin typeface="Arial" charset="0"/>
              </a:rPr>
              <a:t>Components of </a:t>
            </a:r>
            <a:r>
              <a:rPr lang="en-GB" sz="2400" b="1" dirty="0" smtClean="0">
                <a:solidFill>
                  <a:srgbClr val="FF0000"/>
                </a:solidFill>
                <a:latin typeface="Arial" charset="0"/>
              </a:rPr>
              <a:t>I</a:t>
            </a:r>
            <a:r>
              <a:rPr lang="tr-TR" sz="2400" b="1" dirty="0" err="1" smtClean="0">
                <a:solidFill>
                  <a:srgbClr val="FF0000"/>
                </a:solidFill>
                <a:latin typeface="Arial" charset="0"/>
              </a:rPr>
              <a:t>LCs</a:t>
            </a:r>
            <a:endParaRPr lang="en-GB" sz="2000" b="1" dirty="0">
              <a:solidFill>
                <a:schemeClr val="tx2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u="sng" dirty="0">
                <a:latin typeface="Arial" charset="0"/>
              </a:rPr>
              <a:t>Organizations 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(UKAS, T</a:t>
            </a:r>
            <a:r>
              <a:rPr lang="tr-TR" sz="2000" dirty="0">
                <a:latin typeface="Arial" charset="0"/>
              </a:rPr>
              <a:t>Ü</a:t>
            </a:r>
            <a:r>
              <a:rPr lang="en-GB" sz="2000" dirty="0">
                <a:latin typeface="Arial" charset="0"/>
              </a:rPr>
              <a:t>RKAK, EA, </a:t>
            </a:r>
            <a:r>
              <a:rPr lang="en-GB" sz="2000" dirty="0" smtClean="0">
                <a:latin typeface="Arial" charset="0"/>
              </a:rPr>
              <a:t>EUR</a:t>
            </a:r>
            <a:r>
              <a:rPr lang="tr-TR" sz="2000" dirty="0" smtClean="0">
                <a:latin typeface="Arial" charset="0"/>
              </a:rPr>
              <a:t>A</a:t>
            </a:r>
            <a:r>
              <a:rPr lang="en-GB" sz="2000" dirty="0" smtClean="0">
                <a:latin typeface="Arial" charset="0"/>
              </a:rPr>
              <a:t>MET</a:t>
            </a:r>
            <a:r>
              <a:rPr lang="en-GB" sz="2000" dirty="0">
                <a:latin typeface="Arial" charset="0"/>
              </a:rPr>
              <a:t>, BIPM, </a:t>
            </a:r>
            <a:r>
              <a:rPr lang="tr-TR" sz="2000" dirty="0">
                <a:latin typeface="Arial" charset="0"/>
              </a:rPr>
              <a:t>CIPM </a:t>
            </a:r>
            <a:r>
              <a:rPr lang="en-GB" sz="2000" dirty="0">
                <a:latin typeface="Arial" charset="0"/>
              </a:rPr>
              <a:t>CC</a:t>
            </a:r>
            <a:r>
              <a:rPr lang="tr-TR" sz="2000" dirty="0">
                <a:latin typeface="Arial" charset="0"/>
              </a:rPr>
              <a:t>s</a:t>
            </a:r>
            <a:r>
              <a:rPr lang="en-GB" sz="2000" dirty="0">
                <a:latin typeface="Arial" charset="0"/>
              </a:rPr>
              <a:t> and private companies)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solidFill>
                <a:schemeClr val="tx2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u="sng" dirty="0">
                <a:latin typeface="Arial" charset="0"/>
              </a:rPr>
              <a:t>Pilot </a:t>
            </a:r>
            <a:r>
              <a:rPr lang="en-GB" sz="2000" u="sng" dirty="0" smtClean="0">
                <a:latin typeface="Arial" charset="0"/>
              </a:rPr>
              <a:t>Lab</a:t>
            </a:r>
            <a:r>
              <a:rPr lang="tr-TR" sz="2000" u="sng" dirty="0" err="1" smtClean="0">
                <a:latin typeface="Arial" charset="0"/>
              </a:rPr>
              <a:t>oratory</a:t>
            </a:r>
            <a:r>
              <a:rPr lang="en-GB" sz="2000" u="sng" dirty="0" smtClean="0">
                <a:latin typeface="Arial" charset="0"/>
              </a:rPr>
              <a:t> </a:t>
            </a:r>
            <a:endParaRPr lang="en-GB" sz="2000" u="sng" dirty="0"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The </a:t>
            </a:r>
            <a:r>
              <a:rPr lang="en-GB" sz="2000" dirty="0" smtClean="0">
                <a:latin typeface="Arial" charset="0"/>
              </a:rPr>
              <a:t>lab</a:t>
            </a:r>
            <a:r>
              <a:rPr lang="tr-TR" sz="2000" dirty="0" err="1" smtClean="0">
                <a:latin typeface="Arial" charset="0"/>
              </a:rPr>
              <a:t>oratory</a:t>
            </a:r>
            <a:r>
              <a:rPr lang="en-GB" sz="2000" dirty="0" smtClean="0">
                <a:latin typeface="Arial" charset="0"/>
              </a:rPr>
              <a:t> </a:t>
            </a:r>
            <a:r>
              <a:rPr lang="en-GB" sz="2000" dirty="0">
                <a:latin typeface="Arial" charset="0"/>
              </a:rPr>
              <a:t>taking the responsibility for management of the </a:t>
            </a:r>
            <a:r>
              <a:rPr lang="tr-TR" dirty="0" smtClean="0"/>
              <a:t>ILC</a:t>
            </a:r>
            <a:r>
              <a:rPr lang="en-GB" sz="2000" dirty="0" smtClean="0">
                <a:latin typeface="Arial" charset="0"/>
              </a:rPr>
              <a:t>: </a:t>
            </a:r>
            <a:r>
              <a:rPr lang="en-GB" sz="2000" dirty="0">
                <a:latin typeface="Arial" charset="0"/>
              </a:rPr>
              <a:t>Protocol, collection of results etc.  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tr-TR" sz="2000" b="1" dirty="0" smtClean="0">
                <a:solidFill>
                  <a:srgbClr val="FF0000"/>
                </a:solidFill>
                <a:latin typeface="Arial" charset="0"/>
              </a:rPr>
              <a:t>O</a:t>
            </a:r>
            <a:r>
              <a:rPr lang="en-GB" sz="2000" b="1" dirty="0" smtClean="0">
                <a:solidFill>
                  <a:srgbClr val="FF0000"/>
                </a:solidFill>
                <a:latin typeface="Arial" charset="0"/>
              </a:rPr>
              <a:t>ne </a:t>
            </a:r>
            <a:r>
              <a:rPr lang="en-GB" sz="2000" b="1" dirty="0">
                <a:solidFill>
                  <a:srgbClr val="FF0000"/>
                </a:solidFill>
                <a:latin typeface="Arial" charset="0"/>
              </a:rPr>
              <a:t>of the participant or a </a:t>
            </a:r>
            <a:r>
              <a:rPr lang="en-GB" sz="2000" b="1" dirty="0" smtClean="0">
                <a:solidFill>
                  <a:srgbClr val="FF0000"/>
                </a:solidFill>
                <a:latin typeface="Arial" charset="0"/>
              </a:rPr>
              <a:t>lab</a:t>
            </a:r>
            <a:r>
              <a:rPr lang="tr-TR" sz="2000" b="1" dirty="0" smtClean="0">
                <a:solidFill>
                  <a:srgbClr val="FF0000"/>
                </a:solidFill>
                <a:latin typeface="Arial" charset="0"/>
              </a:rPr>
              <a:t>oratory</a:t>
            </a:r>
            <a:r>
              <a:rPr lang="en-GB" sz="20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GB" sz="2000" b="1" dirty="0">
                <a:solidFill>
                  <a:srgbClr val="FF0000"/>
                </a:solidFill>
                <a:latin typeface="Arial" charset="0"/>
              </a:rPr>
              <a:t>or </a:t>
            </a:r>
            <a:r>
              <a:rPr lang="en-GB" sz="2000" b="1" dirty="0" smtClean="0">
                <a:solidFill>
                  <a:srgbClr val="FF0000"/>
                </a:solidFill>
                <a:latin typeface="Arial" charset="0"/>
              </a:rPr>
              <a:t>a</a:t>
            </a:r>
            <a:r>
              <a:rPr lang="tr-TR" sz="2000" b="1" dirty="0" smtClean="0">
                <a:solidFill>
                  <a:srgbClr val="FF0000"/>
                </a:solidFill>
                <a:latin typeface="Arial" charset="0"/>
              </a:rPr>
              <a:t>n</a:t>
            </a:r>
            <a:r>
              <a:rPr lang="en-GB" sz="20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GB" sz="2000" b="1" dirty="0">
                <a:solidFill>
                  <a:srgbClr val="FF0000"/>
                </a:solidFill>
                <a:latin typeface="Arial" charset="0"/>
              </a:rPr>
              <a:t>institute defined by organisation.</a:t>
            </a:r>
          </a:p>
          <a:p>
            <a:pPr algn="just" eaLnBrk="1" hangingPunct="1">
              <a:spcBef>
                <a:spcPct val="50000"/>
              </a:spcBef>
              <a:buNone/>
            </a:pPr>
            <a:endParaRPr lang="en-GB" sz="2000" dirty="0">
              <a:solidFill>
                <a:schemeClr val="tx2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u="sng" dirty="0">
                <a:latin typeface="Arial" charset="0"/>
              </a:rPr>
              <a:t>Participant </a:t>
            </a:r>
            <a:r>
              <a:rPr lang="en-GB" sz="2000" u="sng" dirty="0" smtClean="0">
                <a:latin typeface="Arial" charset="0"/>
              </a:rPr>
              <a:t>Lab</a:t>
            </a:r>
            <a:r>
              <a:rPr lang="tr-TR" sz="2000" u="sng" dirty="0" err="1" smtClean="0">
                <a:latin typeface="Arial" charset="0"/>
              </a:rPr>
              <a:t>oratories</a:t>
            </a:r>
            <a:endParaRPr lang="en-GB" sz="2000" u="sng" dirty="0"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Laboratories involved in </a:t>
            </a:r>
            <a:r>
              <a:rPr lang="tr-TR" dirty="0" smtClean="0"/>
              <a:t>ILC</a:t>
            </a:r>
            <a:r>
              <a:rPr lang="en-GB" sz="2000" dirty="0" smtClean="0">
                <a:latin typeface="Arial" charset="0"/>
              </a:rPr>
              <a:t> </a:t>
            </a:r>
            <a:r>
              <a:rPr lang="en-GB" sz="2000" dirty="0">
                <a:latin typeface="Arial" charset="0"/>
              </a:rPr>
              <a:t>performing measurements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z="3200" b="0" kern="0" dirty="0" smtClean="0">
                <a:latin typeface="Futura Bk BT"/>
              </a:rPr>
              <a:t>Type of </a:t>
            </a:r>
            <a:r>
              <a:rPr lang="tr-TR" sz="3200" b="0" kern="0" dirty="0" err="1" smtClean="0">
                <a:latin typeface="Futura Bk BT"/>
              </a:rPr>
              <a:t>Comparisons</a:t>
            </a:r>
            <a:endParaRPr lang="tr-TR" sz="3200" dirty="0"/>
          </a:p>
        </p:txBody>
      </p:sp>
      <p:sp>
        <p:nvSpPr>
          <p:cNvPr id="6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70A8-7990-4FB1-8994-720F75D6E71F}" type="slidenum">
              <a:rPr lang="tr-TR" sz="1400">
                <a:latin typeface="Arial" pitchFamily="34" charset="0"/>
                <a:cs typeface="Arial" pitchFamily="34" charset="0"/>
              </a:rPr>
              <a:pPr/>
              <a:t>8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1411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1412" name="Text Box 4"/>
          <p:cNvSpPr txBox="1">
            <a:spLocks noChangeArrowheads="1"/>
          </p:cNvSpPr>
          <p:nvPr/>
        </p:nvSpPr>
        <p:spPr bwMode="auto">
          <a:xfrm>
            <a:off x="500034" y="990600"/>
            <a:ext cx="821375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Classification according to the structure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Ring type (Round Robin)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Star type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 smtClean="0">
                <a:latin typeface="Arial" charset="0"/>
              </a:rPr>
              <a:t>Ring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en-GB" sz="2000" dirty="0" smtClean="0">
                <a:latin typeface="Arial" charset="0"/>
              </a:rPr>
              <a:t>+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en-GB" sz="2000" dirty="0" smtClean="0">
                <a:latin typeface="Arial" charset="0"/>
              </a:rPr>
              <a:t>Star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tr-TR" sz="2000" dirty="0">
                <a:latin typeface="Arial" charset="0"/>
              </a:rPr>
              <a:t>(</a:t>
            </a:r>
            <a:r>
              <a:rPr lang="tr-TR" sz="2000" dirty="0" err="1">
                <a:latin typeface="Arial" charset="0"/>
              </a:rPr>
              <a:t>Modified</a:t>
            </a:r>
            <a:r>
              <a:rPr lang="tr-TR" sz="2000" dirty="0">
                <a:latin typeface="Arial" charset="0"/>
              </a:rPr>
              <a:t> Star)</a:t>
            </a:r>
            <a:endParaRPr lang="en-GB" sz="2000" dirty="0">
              <a:latin typeface="Arial" charset="0"/>
            </a:endParaRPr>
          </a:p>
        </p:txBody>
      </p:sp>
      <p:sp>
        <p:nvSpPr>
          <p:cNvPr id="401413" name="Text Box 5"/>
          <p:cNvSpPr txBox="1">
            <a:spLocks noChangeArrowheads="1"/>
          </p:cNvSpPr>
          <p:nvPr/>
        </p:nvSpPr>
        <p:spPr bwMode="auto">
          <a:xfrm>
            <a:off x="500034" y="3352800"/>
            <a:ext cx="828995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Classification according to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>
                <a:solidFill>
                  <a:srgbClr val="FF0000"/>
                </a:solidFill>
                <a:latin typeface="Arial" charset="0"/>
              </a:rPr>
              <a:t>number of participants involved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Bilateral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>
                <a:latin typeface="Arial" charset="0"/>
              </a:rPr>
              <a:t>Multilateral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z="3200" b="0" kern="0" dirty="0" smtClean="0">
                <a:latin typeface="Futura Bk BT"/>
              </a:rPr>
              <a:t>Type of </a:t>
            </a:r>
            <a:r>
              <a:rPr lang="tr-TR" sz="3200" b="0" kern="0" dirty="0" err="1" smtClean="0">
                <a:latin typeface="Futura Bk BT"/>
              </a:rPr>
              <a:t>Comparisons</a:t>
            </a:r>
            <a:endParaRPr lang="tr-TR" sz="3200" dirty="0"/>
          </a:p>
        </p:txBody>
      </p:sp>
      <p:sp>
        <p:nvSpPr>
          <p:cNvPr id="5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7616B-81A8-4FBA-88E6-182C18B982F9}" type="slidenum">
              <a:rPr lang="tr-TR" sz="1400">
                <a:latin typeface="Arial" pitchFamily="34" charset="0"/>
                <a:cs typeface="Arial" pitchFamily="34" charset="0"/>
              </a:rPr>
              <a:pPr/>
              <a:t>9</a:t>
            </a:fld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3459" name="Line 3"/>
          <p:cNvSpPr>
            <a:spLocks noChangeShapeType="1"/>
          </p:cNvSpPr>
          <p:nvPr/>
        </p:nvSpPr>
        <p:spPr bwMode="auto">
          <a:xfrm>
            <a:off x="762000" y="3581400"/>
            <a:ext cx="1524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3460" name="Text Box 4"/>
          <p:cNvSpPr txBox="1">
            <a:spLocks noChangeArrowheads="1"/>
          </p:cNvSpPr>
          <p:nvPr/>
        </p:nvSpPr>
        <p:spPr bwMode="auto">
          <a:xfrm>
            <a:off x="357158" y="1142984"/>
            <a:ext cx="821849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GB" sz="2400" dirty="0">
                <a:solidFill>
                  <a:srgbClr val="FF0000"/>
                </a:solidFill>
                <a:latin typeface="Arial" charset="0"/>
              </a:rPr>
              <a:t>Classification according to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400" dirty="0">
                <a:solidFill>
                  <a:srgbClr val="FF0000"/>
                </a:solidFill>
                <a:latin typeface="Arial" charset="0"/>
              </a:rPr>
              <a:t>the </a:t>
            </a:r>
            <a:r>
              <a:rPr lang="tr-TR" sz="2400" dirty="0" err="1" smtClean="0">
                <a:solidFill>
                  <a:srgbClr val="FF0000"/>
                </a:solidFill>
                <a:latin typeface="Arial" charset="0"/>
              </a:rPr>
              <a:t>level</a:t>
            </a:r>
            <a:endParaRPr lang="en-GB" sz="2400" dirty="0" smtClean="0">
              <a:solidFill>
                <a:srgbClr val="FF0000"/>
              </a:solidFill>
              <a:latin typeface="Arial" charset="0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 smtClean="0">
                <a:latin typeface="Arial" charset="0"/>
              </a:rPr>
              <a:t>Key comparisons</a:t>
            </a: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en-GB" sz="2000" dirty="0" smtClean="0">
                <a:latin typeface="Arial" charset="0"/>
              </a:rPr>
              <a:t>Supplementary comparison</a:t>
            </a:r>
            <a:r>
              <a:rPr lang="tr-TR" sz="2000" dirty="0" smtClean="0">
                <a:latin typeface="Arial" charset="0"/>
              </a:rPr>
              <a:t>s</a:t>
            </a:r>
            <a:endParaRPr lang="en-GB" sz="2000" dirty="0">
              <a:latin typeface="Arial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28596" y="2857496"/>
            <a:ext cx="8147054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sz="2400" dirty="0">
                <a:solidFill>
                  <a:srgbClr val="FF0000"/>
                </a:solidFill>
              </a:rPr>
              <a:t>Key Comparison</a:t>
            </a:r>
          </a:p>
          <a:p>
            <a:pPr algn="just" eaLnBrk="1" hangingPunct="1">
              <a:buNone/>
            </a:pPr>
            <a:endParaRPr lang="tr-TR" dirty="0" smtClean="0"/>
          </a:p>
          <a:p>
            <a:pPr algn="just" eaLnBrk="1" hangingPunct="1">
              <a:buNone/>
            </a:pPr>
            <a:r>
              <a:rPr lang="en-US" sz="2000" dirty="0" smtClean="0"/>
              <a:t>Comparison </a:t>
            </a:r>
            <a:r>
              <a:rPr lang="en-US" sz="2000" dirty="0"/>
              <a:t>on the key subject within specific metrology subject field, typically concerned with the primary realization of standards.</a:t>
            </a:r>
            <a:r>
              <a:rPr lang="en-US" sz="2000" dirty="0">
                <a:latin typeface="Times New Roman" pitchFamily="18" charset="0"/>
              </a:rPr>
              <a:t> </a:t>
            </a:r>
          </a:p>
          <a:p>
            <a:pPr algn="just" eaLnBrk="1" hangingPunct="1">
              <a:buNone/>
            </a:pPr>
            <a:endParaRPr lang="en-US" sz="2400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hangingPunct="1">
              <a:buNone/>
            </a:pPr>
            <a:r>
              <a:rPr lang="en-US" sz="2400" dirty="0">
                <a:solidFill>
                  <a:srgbClr val="FF0000"/>
                </a:solidFill>
              </a:rPr>
              <a:t>Supplementary </a:t>
            </a:r>
            <a:r>
              <a:rPr lang="en-US" sz="2400" dirty="0" smtClean="0">
                <a:solidFill>
                  <a:srgbClr val="FF0000"/>
                </a:solidFill>
              </a:rPr>
              <a:t>Comparison</a:t>
            </a:r>
            <a:endParaRPr lang="tr-TR" sz="2400" dirty="0" smtClean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algn="just" eaLnBrk="1" hangingPunct="1">
              <a:buNone/>
            </a:pPr>
            <a:r>
              <a:rPr lang="en-US" sz="2000" dirty="0"/>
              <a:t>Comparison for supporting any specific CMC entry, apart of the primary realization of standard.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4340</TotalTime>
  <Words>1572</Words>
  <Application>Microsoft Office PowerPoint</Application>
  <PresentationFormat>Ekran Gösterisi (4:3)</PresentationFormat>
  <Paragraphs>400</Paragraphs>
  <Slides>51</Slides>
  <Notes>21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51</vt:i4>
      </vt:variant>
    </vt:vector>
  </HeadingPairs>
  <TitlesOfParts>
    <vt:vector size="54" baseType="lpstr">
      <vt:lpstr>Ulusal Yenilik Sistemimizin Geleceği_2</vt:lpstr>
      <vt:lpstr>Equation</vt:lpstr>
      <vt:lpstr>Denklem</vt:lpstr>
      <vt:lpstr>Slayt 1</vt:lpstr>
      <vt:lpstr>Contents</vt:lpstr>
      <vt:lpstr>Slayt 3</vt:lpstr>
      <vt:lpstr>Basic Standards and Guides</vt:lpstr>
      <vt:lpstr>Purpose of Interlaboratory Comparisons</vt:lpstr>
      <vt:lpstr>Purpose of Interlaboratory Comparisons</vt:lpstr>
      <vt:lpstr>ILCs – Definitions and Terminology</vt:lpstr>
      <vt:lpstr>Type of Comparisons</vt:lpstr>
      <vt:lpstr>Type of Comparisons</vt:lpstr>
      <vt:lpstr>Comparisons in the CIPM MRA</vt:lpstr>
      <vt:lpstr>Comparisons in the CIPM MRA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References</vt:lpstr>
      <vt:lpstr>Slayt 51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398</cp:revision>
  <dcterms:created xsi:type="dcterms:W3CDTF">2012-02-08T13:48:39Z</dcterms:created>
  <dcterms:modified xsi:type="dcterms:W3CDTF">2013-05-08T12:09:39Z</dcterms:modified>
</cp:coreProperties>
</file>