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Lst>
  <p:notesMasterIdLst>
    <p:notesMasterId r:id="rId31"/>
  </p:notesMasterIdLst>
  <p:handoutMasterIdLst>
    <p:handoutMasterId r:id="rId32"/>
  </p:handoutMasterIdLst>
  <p:sldIdLst>
    <p:sldId id="260" r:id="rId2"/>
    <p:sldId id="261" r:id="rId3"/>
    <p:sldId id="354" r:id="rId4"/>
    <p:sldId id="355" r:id="rId5"/>
    <p:sldId id="262" r:id="rId6"/>
    <p:sldId id="293" r:id="rId7"/>
    <p:sldId id="350" r:id="rId8"/>
    <p:sldId id="315" r:id="rId9"/>
    <p:sldId id="319" r:id="rId10"/>
    <p:sldId id="320" r:id="rId11"/>
    <p:sldId id="321" r:id="rId12"/>
    <p:sldId id="356" r:id="rId13"/>
    <p:sldId id="357" r:id="rId14"/>
    <p:sldId id="347" r:id="rId15"/>
    <p:sldId id="358" r:id="rId16"/>
    <p:sldId id="359" r:id="rId17"/>
    <p:sldId id="360" r:id="rId18"/>
    <p:sldId id="361" r:id="rId19"/>
    <p:sldId id="362" r:id="rId20"/>
    <p:sldId id="363" r:id="rId21"/>
    <p:sldId id="364" r:id="rId22"/>
    <p:sldId id="365" r:id="rId23"/>
    <p:sldId id="366" r:id="rId24"/>
    <p:sldId id="367" r:id="rId25"/>
    <p:sldId id="370" r:id="rId26"/>
    <p:sldId id="368" r:id="rId27"/>
    <p:sldId id="369" r:id="rId28"/>
    <p:sldId id="307" r:id="rId29"/>
    <p:sldId id="286" r:id="rId3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omic Sans MS" pitchFamily="66" charset="0"/>
        <a:ea typeface="+mn-ea"/>
        <a:cs typeface="+mn-cs"/>
      </a:defRPr>
    </a:lvl1pPr>
    <a:lvl2pPr marL="457200" algn="l" rtl="0" eaLnBrk="0" fontAlgn="base" hangingPunct="0">
      <a:spcBef>
        <a:spcPct val="0"/>
      </a:spcBef>
      <a:spcAft>
        <a:spcPct val="0"/>
      </a:spcAft>
      <a:defRPr kern="1200">
        <a:solidFill>
          <a:schemeClr val="tx1"/>
        </a:solidFill>
        <a:latin typeface="Comic Sans MS" pitchFamily="66" charset="0"/>
        <a:ea typeface="+mn-ea"/>
        <a:cs typeface="+mn-cs"/>
      </a:defRPr>
    </a:lvl2pPr>
    <a:lvl3pPr marL="914400" algn="l" rtl="0" eaLnBrk="0" fontAlgn="base" hangingPunct="0">
      <a:spcBef>
        <a:spcPct val="0"/>
      </a:spcBef>
      <a:spcAft>
        <a:spcPct val="0"/>
      </a:spcAft>
      <a:defRPr kern="1200">
        <a:solidFill>
          <a:schemeClr val="tx1"/>
        </a:solidFill>
        <a:latin typeface="Comic Sans MS" pitchFamily="66" charset="0"/>
        <a:ea typeface="+mn-ea"/>
        <a:cs typeface="+mn-cs"/>
      </a:defRPr>
    </a:lvl3pPr>
    <a:lvl4pPr marL="1371600" algn="l" rtl="0" eaLnBrk="0" fontAlgn="base" hangingPunct="0">
      <a:spcBef>
        <a:spcPct val="0"/>
      </a:spcBef>
      <a:spcAft>
        <a:spcPct val="0"/>
      </a:spcAft>
      <a:defRPr kern="1200">
        <a:solidFill>
          <a:schemeClr val="tx1"/>
        </a:solidFill>
        <a:latin typeface="Comic Sans MS" pitchFamily="66" charset="0"/>
        <a:ea typeface="+mn-ea"/>
        <a:cs typeface="+mn-cs"/>
      </a:defRPr>
    </a:lvl4pPr>
    <a:lvl5pPr marL="1828800" algn="l" rtl="0" eaLnBrk="0" fontAlgn="base" hangingPunct="0">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0" autoAdjust="0"/>
    <p:restoredTop sz="94719" autoAdjust="0"/>
  </p:normalViewPr>
  <p:slideViewPr>
    <p:cSldViewPr>
      <p:cViewPr>
        <p:scale>
          <a:sx n="73" d="100"/>
          <a:sy n="73" d="100"/>
        </p:scale>
        <p:origin x="-1278"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GB"/>
          </a:p>
        </p:txBody>
      </p:sp>
      <p:sp>
        <p:nvSpPr>
          <p:cNvPr id="8499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GB"/>
          </a:p>
        </p:txBody>
      </p:sp>
      <p:sp>
        <p:nvSpPr>
          <p:cNvPr id="8499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GB"/>
          </a:p>
        </p:txBody>
      </p:sp>
      <p:sp>
        <p:nvSpPr>
          <p:cNvPr id="8499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8FA8B518-19DA-4AF8-B60A-5C0A64405D0A}"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7270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270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271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7271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0D11AFFD-8E1D-414C-8098-05DA1A14A8B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2"/>
          <p:cNvGrpSpPr>
            <a:grpSpLocks/>
          </p:cNvGrpSpPr>
          <p:nvPr/>
        </p:nvGrpSpPr>
        <p:grpSpPr bwMode="auto">
          <a:xfrm>
            <a:off x="0" y="0"/>
            <a:ext cx="6362700" cy="6858000"/>
            <a:chOff x="0" y="0"/>
            <a:chExt cx="4008" cy="4320"/>
          </a:xfrm>
        </p:grpSpPr>
        <p:pic>
          <p:nvPicPr>
            <p:cNvPr id="5" name="Picture 2" descr="Expbanna"/>
            <p:cNvPicPr>
              <a:picLocks noChangeAspect="1" noChangeArrowheads="1"/>
            </p:cNvPicPr>
            <p:nvPr/>
          </p:nvPicPr>
          <p:blipFill>
            <a:blip r:embed="rId2" cstate="print"/>
            <a:srcRect/>
            <a:stretch>
              <a:fillRect/>
            </a:stretch>
          </p:blipFill>
          <p:spPr bwMode="invGray">
            <a:xfrm>
              <a:off x="0" y="0"/>
              <a:ext cx="432" cy="4320"/>
            </a:xfrm>
            <a:prstGeom prst="rect">
              <a:avLst/>
            </a:prstGeom>
            <a:noFill/>
            <a:ln w="9525">
              <a:noFill/>
              <a:miter lim="800000"/>
              <a:headEnd/>
              <a:tailEnd/>
            </a:ln>
          </p:spPr>
        </p:pic>
        <p:pic>
          <p:nvPicPr>
            <p:cNvPr id="6" name="Picture 9" descr="EXPHORSA"/>
            <p:cNvPicPr>
              <a:picLocks noChangeAspect="1" noChangeArrowheads="1"/>
            </p:cNvPicPr>
            <p:nvPr/>
          </p:nvPicPr>
          <p:blipFill>
            <a:blip r:embed="rId3" cstate="print"/>
            <a:srcRect/>
            <a:stretch>
              <a:fillRect/>
            </a:stretch>
          </p:blipFill>
          <p:spPr bwMode="auto">
            <a:xfrm>
              <a:off x="2208" y="3600"/>
              <a:ext cx="1800" cy="60"/>
            </a:xfrm>
            <a:prstGeom prst="rect">
              <a:avLst/>
            </a:prstGeom>
            <a:noFill/>
            <a:ln w="9525">
              <a:noFill/>
              <a:miter lim="800000"/>
              <a:headEnd/>
              <a:tailEnd/>
            </a:ln>
          </p:spPr>
        </p:pic>
      </p:grpSp>
      <p:sp>
        <p:nvSpPr>
          <p:cNvPr id="23556" name="Rectangle 4"/>
          <p:cNvSpPr>
            <a:spLocks noGrp="1" noChangeArrowheads="1"/>
          </p:cNvSpPr>
          <p:nvPr>
            <p:ph type="ctrTitle"/>
          </p:nvPr>
        </p:nvSpPr>
        <p:spPr>
          <a:xfrm>
            <a:off x="1752600" y="990600"/>
            <a:ext cx="6400800" cy="2514600"/>
          </a:xfrm>
          <a:solidFill>
            <a:schemeClr val="bg1"/>
          </a:solidFill>
          <a:ln w="76200" cmpd="tri">
            <a:solidFill>
              <a:schemeClr val="folHlink"/>
            </a:solidFill>
          </a:ln>
        </p:spPr>
        <p:txBody>
          <a:bodyPr/>
          <a:lstStyle>
            <a:lvl1pPr algn="ctr">
              <a:defRPr/>
            </a:lvl1pPr>
          </a:lstStyle>
          <a:p>
            <a:r>
              <a:rPr lang="en-US"/>
              <a:t>Click to edit Master title style</a:t>
            </a:r>
          </a:p>
        </p:txBody>
      </p:sp>
      <p:sp>
        <p:nvSpPr>
          <p:cNvPr id="23557" name="Rectangle 5"/>
          <p:cNvSpPr>
            <a:spLocks noGrp="1" noChangeArrowheads="1"/>
          </p:cNvSpPr>
          <p:nvPr>
            <p:ph type="subTitle" idx="1"/>
          </p:nvPr>
        </p:nvSpPr>
        <p:spPr>
          <a:xfrm>
            <a:off x="1752600" y="3886200"/>
            <a:ext cx="6400800" cy="1752600"/>
          </a:xfrm>
          <a:ln w="6350"/>
        </p:spPr>
        <p:txBody>
          <a:bodyPr/>
          <a:lstStyle>
            <a:lvl1pPr marL="0" indent="0" algn="ctr">
              <a:buFontTx/>
              <a:buNone/>
              <a:defRPr/>
            </a:lvl1pPr>
          </a:lstStyle>
          <a:p>
            <a:r>
              <a:rPr lang="en-US"/>
              <a:t>Click to edit Master subtitle style</a:t>
            </a:r>
          </a:p>
        </p:txBody>
      </p:sp>
      <p:sp>
        <p:nvSpPr>
          <p:cNvPr id="7" name="Rectangle 6"/>
          <p:cNvSpPr>
            <a:spLocks noGrp="1" noChangeArrowheads="1"/>
          </p:cNvSpPr>
          <p:nvPr>
            <p:ph type="dt" sz="half" idx="10"/>
          </p:nvPr>
        </p:nvSpPr>
        <p:spPr>
          <a:xfrm>
            <a:off x="914400" y="6400800"/>
            <a:ext cx="1905000" cy="457200"/>
          </a:xfrm>
        </p:spPr>
        <p:txBody>
          <a:bodyPr/>
          <a:lstStyle>
            <a:lvl1pPr>
              <a:defRPr/>
            </a:lvl1pPr>
          </a:lstStyle>
          <a:p>
            <a:pPr>
              <a:defRPr/>
            </a:pPr>
            <a:endParaRPr lang="en-US"/>
          </a:p>
        </p:txBody>
      </p:sp>
      <p:sp>
        <p:nvSpPr>
          <p:cNvPr id="8" name="Rectangle 7"/>
          <p:cNvSpPr>
            <a:spLocks noGrp="1" noChangeArrowheads="1"/>
          </p:cNvSpPr>
          <p:nvPr>
            <p:ph type="ftr" sz="quarter" idx="11"/>
          </p:nvPr>
        </p:nvSpPr>
        <p:spPr>
          <a:xfrm>
            <a:off x="3505200" y="6400800"/>
            <a:ext cx="2895600" cy="457200"/>
          </a:xfrm>
        </p:spPr>
        <p:txBody>
          <a:bodyPr/>
          <a:lstStyle>
            <a:lvl1pPr>
              <a:defRPr/>
            </a:lvl1pPr>
          </a:lstStyle>
          <a:p>
            <a:pPr>
              <a:defRPr/>
            </a:pPr>
            <a:r>
              <a:rPr lang="en-US" smtClean="0"/>
              <a:t>PREPARED BY SMEDAN</a:t>
            </a:r>
            <a:endParaRPr lang="en-US"/>
          </a:p>
        </p:txBody>
      </p:sp>
      <p:sp>
        <p:nvSpPr>
          <p:cNvPr id="9" name="Rectangle 8"/>
          <p:cNvSpPr>
            <a:spLocks noGrp="1" noChangeArrowheads="1"/>
          </p:cNvSpPr>
          <p:nvPr>
            <p:ph type="sldNum" sz="quarter" idx="12"/>
          </p:nvPr>
        </p:nvSpPr>
        <p:spPr/>
        <p:txBody>
          <a:bodyPr/>
          <a:lstStyle>
            <a:lvl1pPr>
              <a:defRPr/>
            </a:lvl1pPr>
          </a:lstStyle>
          <a:p>
            <a:pPr>
              <a:defRPr/>
            </a:pPr>
            <a:fld id="{95FA920F-DA2A-4BA9-9740-9A0A9675EB20}" type="slidenum">
              <a:rPr lang="en-US"/>
              <a:pPr>
                <a:defRPr/>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1AAAAF56-D77E-45CD-B171-9CADFD2FBDF7}"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3810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810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021E8DCD-87BE-4BCB-B1DD-228DC93C1A0E}" type="slidenum">
              <a:rPr lang="en-US"/>
              <a:pPr>
                <a:defRPr/>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97503541-5951-48A2-B012-F453FDD659B5}" type="slidenum">
              <a:rPr 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1066800" y="1752600"/>
            <a:ext cx="7772400" cy="4114800"/>
          </a:xfrm>
        </p:spPr>
        <p:txBody>
          <a:bodyPr/>
          <a:lstStyle/>
          <a:p>
            <a:pPr lvl="0"/>
            <a:endParaRPr lang="en-US" noProof="0" smtClean="0"/>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281D589D-752C-4656-BE24-4EA63123A5C0}"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8CF79100-A316-4000-9795-5937BAE286AB}"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DA5E95E7-22B2-4680-BDF8-5CA2791E4BB2}"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E3FCCD4A-97F8-4AAE-8947-B7EDF81E9909}"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ln/>
        </p:spPr>
        <p:txBody>
          <a:bodyPr/>
          <a:lstStyle>
            <a:lvl1pPr>
              <a:defRPr/>
            </a:lvl1pPr>
          </a:lstStyle>
          <a:p>
            <a:pPr>
              <a:defRPr/>
            </a:pPr>
            <a:endParaRPr lang="en-US"/>
          </a:p>
        </p:txBody>
      </p:sp>
      <p:sp>
        <p:nvSpPr>
          <p:cNvPr id="8"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9" name="Rectangle 8"/>
          <p:cNvSpPr>
            <a:spLocks noGrp="1" noChangeArrowheads="1"/>
          </p:cNvSpPr>
          <p:nvPr>
            <p:ph type="sldNum" sz="quarter" idx="12"/>
          </p:nvPr>
        </p:nvSpPr>
        <p:spPr>
          <a:ln/>
        </p:spPr>
        <p:txBody>
          <a:bodyPr/>
          <a:lstStyle>
            <a:lvl1pPr>
              <a:defRPr/>
            </a:lvl1pPr>
          </a:lstStyle>
          <a:p>
            <a:pPr>
              <a:defRPr/>
            </a:pPr>
            <a:fld id="{975ADF4A-EAC1-4283-B9F6-3DB9746370B7}"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pPr>
              <a:defRPr/>
            </a:pPr>
            <a:endParaRPr lang="en-US"/>
          </a:p>
        </p:txBody>
      </p:sp>
      <p:sp>
        <p:nvSpPr>
          <p:cNvPr id="4"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5" name="Rectangle 8"/>
          <p:cNvSpPr>
            <a:spLocks noGrp="1" noChangeArrowheads="1"/>
          </p:cNvSpPr>
          <p:nvPr>
            <p:ph type="sldNum" sz="quarter" idx="12"/>
          </p:nvPr>
        </p:nvSpPr>
        <p:spPr>
          <a:ln/>
        </p:spPr>
        <p:txBody>
          <a:bodyPr/>
          <a:lstStyle>
            <a:lvl1pPr>
              <a:defRPr/>
            </a:lvl1pPr>
          </a:lstStyle>
          <a:p>
            <a:pPr>
              <a:defRPr/>
            </a:pPr>
            <a:fld id="{4E5104A0-C80A-4421-B745-84851C6CC8C0}" type="slidenum">
              <a:rPr lang="en-US"/>
              <a:pPr>
                <a:defRPr/>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US"/>
          </a:p>
        </p:txBody>
      </p:sp>
      <p:sp>
        <p:nvSpPr>
          <p:cNvPr id="3"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4" name="Rectangle 8"/>
          <p:cNvSpPr>
            <a:spLocks noGrp="1" noChangeArrowheads="1"/>
          </p:cNvSpPr>
          <p:nvPr>
            <p:ph type="sldNum" sz="quarter" idx="12"/>
          </p:nvPr>
        </p:nvSpPr>
        <p:spPr>
          <a:ln/>
        </p:spPr>
        <p:txBody>
          <a:bodyPr/>
          <a:lstStyle>
            <a:lvl1pPr>
              <a:defRPr/>
            </a:lvl1pPr>
          </a:lstStyle>
          <a:p>
            <a:pPr>
              <a:defRPr/>
            </a:pPr>
            <a:fld id="{12ECF72E-2EEA-4932-99EA-D0039FBDE5D9}"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557FA7CD-4BBB-4B75-95BB-D618B3FC6529}"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PREPARED BY SMEDAN</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391B0504-FDF9-4C13-B3CB-53B2F961B654}"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tile tx="0" ty="0" sx="100000" sy="100000" flip="none" algn="tl"/>
        </a:blipFill>
        <a:effectLst/>
      </p:bgPr>
    </p:bg>
    <p:spTree>
      <p:nvGrpSpPr>
        <p:cNvPr id="1" name=""/>
        <p:cNvGrpSpPr/>
        <p:nvPr/>
      </p:nvGrpSpPr>
      <p:grpSpPr>
        <a:xfrm>
          <a:off x="0" y="0"/>
          <a:ext cx="0" cy="0"/>
          <a:chOff x="0" y="0"/>
          <a:chExt cx="0" cy="0"/>
        </a:xfrm>
      </p:grpSpPr>
      <p:grpSp>
        <p:nvGrpSpPr>
          <p:cNvPr id="2050" name="Group 10"/>
          <p:cNvGrpSpPr>
            <a:grpSpLocks/>
          </p:cNvGrpSpPr>
          <p:nvPr/>
        </p:nvGrpSpPr>
        <p:grpSpPr bwMode="auto">
          <a:xfrm>
            <a:off x="0" y="0"/>
            <a:ext cx="8915400" cy="6858000"/>
            <a:chOff x="0" y="0"/>
            <a:chExt cx="5616" cy="4320"/>
          </a:xfrm>
        </p:grpSpPr>
        <p:pic>
          <p:nvPicPr>
            <p:cNvPr id="2056" name="Picture 2" descr="Expbanna"/>
            <p:cNvPicPr>
              <a:picLocks noChangeAspect="1" noChangeArrowheads="1"/>
            </p:cNvPicPr>
            <p:nvPr/>
          </p:nvPicPr>
          <p:blipFill>
            <a:blip r:embed="rId16" cstate="print"/>
            <a:srcRect/>
            <a:stretch>
              <a:fillRect/>
            </a:stretch>
          </p:blipFill>
          <p:spPr bwMode="invGray">
            <a:xfrm>
              <a:off x="0" y="0"/>
              <a:ext cx="432" cy="4320"/>
            </a:xfrm>
            <a:prstGeom prst="rect">
              <a:avLst/>
            </a:prstGeom>
            <a:noFill/>
            <a:ln w="9525">
              <a:noFill/>
              <a:miter lim="800000"/>
              <a:headEnd/>
              <a:tailEnd/>
            </a:ln>
          </p:spPr>
        </p:pic>
        <p:sp>
          <p:nvSpPr>
            <p:cNvPr id="22531" name="Rectangle 3"/>
            <p:cNvSpPr>
              <a:spLocks noChangeArrowheads="1"/>
            </p:cNvSpPr>
            <p:nvPr/>
          </p:nvSpPr>
          <p:spPr bwMode="grayWhite">
            <a:xfrm>
              <a:off x="576" y="144"/>
              <a:ext cx="5040" cy="3888"/>
            </a:xfrm>
            <a:prstGeom prst="rect">
              <a:avLst/>
            </a:prstGeom>
            <a:solidFill>
              <a:schemeClr val="bg1"/>
            </a:solidFill>
            <a:ln w="76200" cmpd="tri">
              <a:solidFill>
                <a:schemeClr val="folHlink"/>
              </a:solidFill>
              <a:miter lim="800000"/>
              <a:headEnd/>
              <a:tailEnd/>
            </a:ln>
            <a:effectLst/>
          </p:spPr>
          <p:txBody>
            <a:bodyPr wrap="none" anchor="ctr"/>
            <a:lstStyle/>
            <a:p>
              <a:pPr>
                <a:defRPr/>
              </a:pPr>
              <a:endParaRPr lang="en-US"/>
            </a:p>
          </p:txBody>
        </p:sp>
      </p:grpSp>
      <p:sp>
        <p:nvSpPr>
          <p:cNvPr id="2051" name="Rectangle 4"/>
          <p:cNvSpPr>
            <a:spLocks noGrp="1" noChangeArrowheads="1"/>
          </p:cNvSpPr>
          <p:nvPr>
            <p:ph type="title"/>
          </p:nvPr>
        </p:nvSpPr>
        <p:spPr bwMode="auto">
          <a:xfrm>
            <a:off x="1066800" y="3810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Rectangle 5"/>
          <p:cNvSpPr>
            <a:spLocks noGrp="1" noChangeArrowheads="1"/>
          </p:cNvSpPr>
          <p:nvPr>
            <p:ph type="body" idx="1"/>
          </p:nvPr>
        </p:nvSpPr>
        <p:spPr bwMode="auto">
          <a:xfrm>
            <a:off x="1066800" y="17526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534" name="Rectangle 6"/>
          <p:cNvSpPr>
            <a:spLocks noGrp="1" noChangeArrowheads="1"/>
          </p:cNvSpPr>
          <p:nvPr>
            <p:ph type="dt" sz="half" idx="2"/>
          </p:nvPr>
        </p:nvSpPr>
        <p:spPr bwMode="auto">
          <a:xfrm>
            <a:off x="838200" y="6400800"/>
            <a:ext cx="19050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400">
                <a:solidFill>
                  <a:schemeClr val="bg2"/>
                </a:solidFill>
                <a:latin typeface="Arial" pitchFamily="34" charset="0"/>
              </a:defRPr>
            </a:lvl1pPr>
          </a:lstStyle>
          <a:p>
            <a:pPr>
              <a:defRPr/>
            </a:pPr>
            <a:endParaRPr lang="en-US"/>
          </a:p>
        </p:txBody>
      </p:sp>
      <p:sp>
        <p:nvSpPr>
          <p:cNvPr id="22535" name="Rectangle 7"/>
          <p:cNvSpPr>
            <a:spLocks noGrp="1" noChangeArrowheads="1"/>
          </p:cNvSpPr>
          <p:nvPr>
            <p:ph type="ftr" sz="quarter" idx="3"/>
          </p:nvPr>
        </p:nvSpPr>
        <p:spPr bwMode="auto">
          <a:xfrm>
            <a:off x="3429000" y="6400800"/>
            <a:ext cx="28956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400">
                <a:solidFill>
                  <a:schemeClr val="bg2"/>
                </a:solidFill>
                <a:latin typeface="Arial" pitchFamily="34" charset="0"/>
              </a:defRPr>
            </a:lvl1pPr>
          </a:lstStyle>
          <a:p>
            <a:pPr>
              <a:defRPr/>
            </a:pPr>
            <a:r>
              <a:rPr lang="en-US" smtClean="0"/>
              <a:t>PREPARED BY SMEDAN</a:t>
            </a:r>
            <a:endParaRPr lang="en-US"/>
          </a:p>
        </p:txBody>
      </p:sp>
      <p:sp>
        <p:nvSpPr>
          <p:cNvPr id="22536" name="Rectangle 8"/>
          <p:cNvSpPr>
            <a:spLocks noGrp="1" noChangeArrowheads="1"/>
          </p:cNvSpPr>
          <p:nvPr>
            <p:ph type="sldNum" sz="quarter" idx="4"/>
          </p:nvPr>
        </p:nvSpPr>
        <p:spPr bwMode="auto">
          <a:xfrm>
            <a:off x="7010400" y="6400800"/>
            <a:ext cx="1905000"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400">
                <a:solidFill>
                  <a:schemeClr val="bg2"/>
                </a:solidFill>
                <a:latin typeface="Arial" pitchFamily="34" charset="0"/>
              </a:defRPr>
            </a:lvl1pPr>
          </a:lstStyle>
          <a:p>
            <a:pPr>
              <a:defRPr/>
            </a:pPr>
            <a:fld id="{105517F8-1548-4B28-9C0E-D3E9EB49E15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7"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transition/>
  <p:timing>
    <p:tnLst>
      <p:par>
        <p:cTn id="1" dur="indefinite" restart="never" nodeType="tmRoot"/>
      </p:par>
    </p:tnLst>
  </p:timing>
  <p:hf hdr="0" dt="0"/>
  <p:txStyles>
    <p:titleStyle>
      <a:lvl1pPr algn="l" rtl="0" eaLnBrk="0" fontAlgn="base" hangingPunct="0">
        <a:spcBef>
          <a:spcPct val="0"/>
        </a:spcBef>
        <a:spcAft>
          <a:spcPct val="0"/>
        </a:spcAft>
        <a:defRPr sz="4400" i="1">
          <a:solidFill>
            <a:schemeClr val="tx2"/>
          </a:solidFill>
          <a:latin typeface="+mj-lt"/>
          <a:ea typeface="+mj-ea"/>
          <a:cs typeface="+mj-cs"/>
        </a:defRPr>
      </a:lvl1pPr>
      <a:lvl2pPr algn="l" rtl="0" eaLnBrk="0" fontAlgn="base" hangingPunct="0">
        <a:spcBef>
          <a:spcPct val="0"/>
        </a:spcBef>
        <a:spcAft>
          <a:spcPct val="0"/>
        </a:spcAft>
        <a:defRPr sz="4400" i="1">
          <a:solidFill>
            <a:schemeClr val="tx2"/>
          </a:solidFill>
          <a:latin typeface="Times New Roman" pitchFamily="18" charset="0"/>
        </a:defRPr>
      </a:lvl2pPr>
      <a:lvl3pPr algn="l" rtl="0" eaLnBrk="0" fontAlgn="base" hangingPunct="0">
        <a:spcBef>
          <a:spcPct val="0"/>
        </a:spcBef>
        <a:spcAft>
          <a:spcPct val="0"/>
        </a:spcAft>
        <a:defRPr sz="4400" i="1">
          <a:solidFill>
            <a:schemeClr val="tx2"/>
          </a:solidFill>
          <a:latin typeface="Times New Roman" pitchFamily="18" charset="0"/>
        </a:defRPr>
      </a:lvl3pPr>
      <a:lvl4pPr algn="l" rtl="0" eaLnBrk="0" fontAlgn="base" hangingPunct="0">
        <a:spcBef>
          <a:spcPct val="0"/>
        </a:spcBef>
        <a:spcAft>
          <a:spcPct val="0"/>
        </a:spcAft>
        <a:defRPr sz="4400" i="1">
          <a:solidFill>
            <a:schemeClr val="tx2"/>
          </a:solidFill>
          <a:latin typeface="Times New Roman" pitchFamily="18" charset="0"/>
        </a:defRPr>
      </a:lvl4pPr>
      <a:lvl5pPr algn="l" rtl="0" eaLnBrk="0" fontAlgn="base" hangingPunct="0">
        <a:spcBef>
          <a:spcPct val="0"/>
        </a:spcBef>
        <a:spcAft>
          <a:spcPct val="0"/>
        </a:spcAft>
        <a:defRPr sz="4400" i="1">
          <a:solidFill>
            <a:schemeClr val="tx2"/>
          </a:solidFill>
          <a:latin typeface="Times New Roman" pitchFamily="18" charset="0"/>
        </a:defRPr>
      </a:lvl5pPr>
      <a:lvl6pPr marL="457200" algn="l" rtl="0" eaLnBrk="0" fontAlgn="base" hangingPunct="0">
        <a:spcBef>
          <a:spcPct val="0"/>
        </a:spcBef>
        <a:spcAft>
          <a:spcPct val="0"/>
        </a:spcAft>
        <a:defRPr sz="4400" i="1">
          <a:solidFill>
            <a:schemeClr val="tx2"/>
          </a:solidFill>
          <a:latin typeface="Times New Roman" pitchFamily="18" charset="0"/>
        </a:defRPr>
      </a:lvl6pPr>
      <a:lvl7pPr marL="914400" algn="l" rtl="0" eaLnBrk="0" fontAlgn="base" hangingPunct="0">
        <a:spcBef>
          <a:spcPct val="0"/>
        </a:spcBef>
        <a:spcAft>
          <a:spcPct val="0"/>
        </a:spcAft>
        <a:defRPr sz="4400" i="1">
          <a:solidFill>
            <a:schemeClr val="tx2"/>
          </a:solidFill>
          <a:latin typeface="Times New Roman" pitchFamily="18" charset="0"/>
        </a:defRPr>
      </a:lvl7pPr>
      <a:lvl8pPr marL="1371600" algn="l" rtl="0" eaLnBrk="0" fontAlgn="base" hangingPunct="0">
        <a:spcBef>
          <a:spcPct val="0"/>
        </a:spcBef>
        <a:spcAft>
          <a:spcPct val="0"/>
        </a:spcAft>
        <a:defRPr sz="4400" i="1">
          <a:solidFill>
            <a:schemeClr val="tx2"/>
          </a:solidFill>
          <a:latin typeface="Times New Roman" pitchFamily="18" charset="0"/>
        </a:defRPr>
      </a:lvl8pPr>
      <a:lvl9pPr marL="1828800" algn="l" rtl="0" eaLnBrk="0" fontAlgn="base" hangingPunct="0">
        <a:spcBef>
          <a:spcPct val="0"/>
        </a:spcBef>
        <a:spcAft>
          <a:spcPct val="0"/>
        </a:spcAft>
        <a:defRPr sz="4400" i="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Blip>
          <a:blip r:embed="rId17"/>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914400" y="457200"/>
            <a:ext cx="7543800" cy="2971800"/>
          </a:xfrm>
        </p:spPr>
        <p:txBody>
          <a:bodyPr/>
          <a:lstStyle/>
          <a:p>
            <a:r>
              <a:rPr lang="en-US" b="1" i="0" dirty="0" smtClean="0">
                <a:solidFill>
                  <a:schemeClr val="tx1"/>
                </a:solidFill>
                <a:latin typeface="Comic Sans MS" pitchFamily="66" charset="0"/>
              </a:rPr>
              <a:t>CONTEMPORARY DEVELOPMENT CHALLENGES IN THE NIGERIAN SME SECTOR</a:t>
            </a:r>
          </a:p>
        </p:txBody>
      </p:sp>
      <p:sp>
        <p:nvSpPr>
          <p:cNvPr id="4099" name="Rectangle 3"/>
          <p:cNvSpPr>
            <a:spLocks noGrp="1" noChangeArrowheads="1"/>
          </p:cNvSpPr>
          <p:nvPr>
            <p:ph type="subTitle" idx="1"/>
          </p:nvPr>
        </p:nvSpPr>
        <p:spPr>
          <a:xfrm>
            <a:off x="762000" y="3581400"/>
            <a:ext cx="8077200" cy="3048000"/>
          </a:xfrm>
          <a:ln w="9525"/>
        </p:spPr>
        <p:txBody>
          <a:bodyPr/>
          <a:lstStyle/>
          <a:p>
            <a:pPr>
              <a:lnSpc>
                <a:spcPct val="80000"/>
              </a:lnSpc>
            </a:pPr>
            <a:r>
              <a:rPr lang="en-US" sz="2000" b="1" dirty="0" smtClean="0">
                <a:latin typeface="Comic Sans MS" pitchFamily="66" charset="0"/>
              </a:rPr>
              <a:t>A Paper Delivered By</a:t>
            </a:r>
          </a:p>
          <a:p>
            <a:pPr>
              <a:lnSpc>
                <a:spcPct val="80000"/>
              </a:lnSpc>
            </a:pPr>
            <a:endParaRPr lang="en-US" sz="2000" b="1" dirty="0" smtClean="0">
              <a:latin typeface="Comic Sans MS" pitchFamily="66" charset="0"/>
            </a:endParaRPr>
          </a:p>
          <a:p>
            <a:pPr>
              <a:lnSpc>
                <a:spcPct val="80000"/>
              </a:lnSpc>
            </a:pPr>
            <a:r>
              <a:rPr lang="en-US" sz="2000" b="1" dirty="0" smtClean="0">
                <a:latin typeface="Comic Sans MS" pitchFamily="66" charset="0"/>
              </a:rPr>
              <a:t>MUHAMMAD NADADA UMAR</a:t>
            </a:r>
          </a:p>
          <a:p>
            <a:pPr>
              <a:lnSpc>
                <a:spcPct val="80000"/>
              </a:lnSpc>
            </a:pPr>
            <a:r>
              <a:rPr lang="en-US" sz="1600" b="1" dirty="0" smtClean="0">
                <a:latin typeface="Comic Sans MS" pitchFamily="66" charset="0"/>
              </a:rPr>
              <a:t>DIRECTOR GENERAL/CEO</a:t>
            </a:r>
          </a:p>
          <a:p>
            <a:pPr>
              <a:lnSpc>
                <a:spcPct val="80000"/>
              </a:lnSpc>
            </a:pPr>
            <a:r>
              <a:rPr lang="en-US" sz="1400" b="1" dirty="0" smtClean="0">
                <a:latin typeface="Comic Sans MS" pitchFamily="66" charset="0"/>
              </a:rPr>
              <a:t>SMALL AND MEDIUM ENTERPRISES DEVELOPMENT AGENCY OF NIGERIA (SMEDAN)</a:t>
            </a:r>
          </a:p>
          <a:p>
            <a:pPr>
              <a:lnSpc>
                <a:spcPct val="80000"/>
              </a:lnSpc>
            </a:pPr>
            <a:endParaRPr lang="en-US" sz="1200" b="1" dirty="0" smtClean="0">
              <a:latin typeface="Comic Sans MS" pitchFamily="66" charset="0"/>
            </a:endParaRPr>
          </a:p>
          <a:p>
            <a:pPr>
              <a:lnSpc>
                <a:spcPct val="80000"/>
              </a:lnSpc>
            </a:pPr>
            <a:r>
              <a:rPr lang="en-US" sz="1200" b="1" dirty="0" smtClean="0">
                <a:latin typeface="Comic Sans MS" pitchFamily="66" charset="0"/>
              </a:rPr>
              <a:t>AT THE</a:t>
            </a:r>
          </a:p>
          <a:p>
            <a:pPr>
              <a:lnSpc>
                <a:spcPct val="80000"/>
              </a:lnSpc>
            </a:pPr>
            <a:r>
              <a:rPr lang="en-US" sz="1200" b="1" dirty="0" smtClean="0">
                <a:latin typeface="Comic Sans MS" pitchFamily="66" charset="0"/>
              </a:rPr>
              <a:t>D-8 SME SUMMIT</a:t>
            </a:r>
          </a:p>
          <a:p>
            <a:pPr>
              <a:lnSpc>
                <a:spcPct val="80000"/>
              </a:lnSpc>
            </a:pPr>
            <a:endParaRPr lang="en-US" sz="1200" b="1" dirty="0" smtClean="0">
              <a:latin typeface="Comic Sans MS" pitchFamily="66" charset="0"/>
            </a:endParaRPr>
          </a:p>
          <a:p>
            <a:pPr>
              <a:lnSpc>
                <a:spcPct val="80000"/>
              </a:lnSpc>
            </a:pPr>
            <a:r>
              <a:rPr lang="en-US" sz="1200" b="1" dirty="0" smtClean="0">
                <a:latin typeface="Comic Sans MS" pitchFamily="66" charset="0"/>
              </a:rPr>
              <a:t>SHERATON ABUJA, HOTEL, ABUJA-NIGERIA</a:t>
            </a:r>
          </a:p>
          <a:p>
            <a:pPr>
              <a:lnSpc>
                <a:spcPct val="80000"/>
              </a:lnSpc>
            </a:pPr>
            <a:endParaRPr lang="en-US" sz="1200" dirty="0" smtClean="0">
              <a:latin typeface="Comic Sans MS" pitchFamily="66" charset="0"/>
            </a:endParaRPr>
          </a:p>
          <a:p>
            <a:pPr>
              <a:lnSpc>
                <a:spcPct val="80000"/>
              </a:lnSpc>
            </a:pPr>
            <a:r>
              <a:rPr lang="en-US" sz="1200" b="1" dirty="0" smtClean="0">
                <a:latin typeface="Comic Sans MS" pitchFamily="66" charset="0"/>
              </a:rPr>
              <a:t>18</a:t>
            </a:r>
            <a:r>
              <a:rPr lang="en-US" sz="1200" b="1" baseline="30000" dirty="0" smtClean="0">
                <a:latin typeface="Comic Sans MS" pitchFamily="66" charset="0"/>
              </a:rPr>
              <a:t>TH</a:t>
            </a:r>
            <a:r>
              <a:rPr lang="en-US" sz="1200" b="1" dirty="0" smtClean="0">
                <a:latin typeface="Comic Sans MS" pitchFamily="66" charset="0"/>
              </a:rPr>
              <a:t> – 19</a:t>
            </a:r>
            <a:r>
              <a:rPr lang="en-US" sz="1200" b="1" baseline="30000" dirty="0" smtClean="0">
                <a:latin typeface="Comic Sans MS" pitchFamily="66" charset="0"/>
              </a:rPr>
              <a:t>TH</a:t>
            </a:r>
            <a:r>
              <a:rPr lang="en-US" sz="1200" b="1" dirty="0" smtClean="0">
                <a:latin typeface="Comic Sans MS" pitchFamily="66" charset="0"/>
              </a:rPr>
              <a:t> JUNE, 2012</a:t>
            </a:r>
          </a:p>
          <a:p>
            <a:pPr>
              <a:lnSpc>
                <a:spcPct val="80000"/>
              </a:lnSpc>
            </a:pPr>
            <a:endParaRPr lang="en-US" sz="1200" dirty="0" smtClean="0">
              <a:solidFill>
                <a:schemeClr val="tx2"/>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4"/>
          <p:cNvSpPr>
            <a:spLocks noGrp="1"/>
          </p:cNvSpPr>
          <p:nvPr>
            <p:ph type="ftr" sz="quarter" idx="11"/>
          </p:nvPr>
        </p:nvSpPr>
        <p:spPr>
          <a:noFill/>
        </p:spPr>
        <p:txBody>
          <a:bodyPr/>
          <a:lstStyle/>
          <a:p>
            <a:r>
              <a:rPr lang="en-US" smtClean="0"/>
              <a:t>PREPARED BY SMEDAN</a:t>
            </a:r>
          </a:p>
        </p:txBody>
      </p:sp>
      <p:sp>
        <p:nvSpPr>
          <p:cNvPr id="15363" name="Rectangle 2"/>
          <p:cNvSpPr>
            <a:spLocks noGrp="1" noChangeArrowheads="1"/>
          </p:cNvSpPr>
          <p:nvPr>
            <p:ph type="title"/>
          </p:nvPr>
        </p:nvSpPr>
        <p:spPr>
          <a:xfrm>
            <a:off x="1066800" y="381000"/>
            <a:ext cx="7772400" cy="533400"/>
          </a:xfrm>
        </p:spPr>
        <p:txBody>
          <a:bodyPr/>
          <a:lstStyle/>
          <a:p>
            <a:r>
              <a:rPr lang="en-GB" sz="2800" b="1" i="0" dirty="0" smtClean="0">
                <a:solidFill>
                  <a:schemeClr val="tx1"/>
                </a:solidFill>
                <a:latin typeface="Comic Sans MS" pitchFamily="66" charset="0"/>
              </a:rPr>
              <a:t>CONTEMPORARY CHALLENGES CONTD</a:t>
            </a:r>
            <a:r>
              <a:rPr lang="en-GB" sz="3200" b="1" i="0" dirty="0" smtClean="0">
                <a:solidFill>
                  <a:schemeClr val="tx1"/>
                </a:solidFill>
                <a:latin typeface="Comic Sans MS" pitchFamily="66" charset="0"/>
              </a:rPr>
              <a:t>…</a:t>
            </a:r>
          </a:p>
        </p:txBody>
      </p:sp>
      <p:sp>
        <p:nvSpPr>
          <p:cNvPr id="15364" name="Rectangle 3"/>
          <p:cNvSpPr>
            <a:spLocks noGrp="1" noChangeArrowheads="1"/>
          </p:cNvSpPr>
          <p:nvPr>
            <p:ph type="body" idx="1"/>
          </p:nvPr>
        </p:nvSpPr>
        <p:spPr>
          <a:xfrm>
            <a:off x="1066800" y="838200"/>
            <a:ext cx="7772400" cy="5562600"/>
          </a:xfrm>
        </p:spPr>
        <p:txBody>
          <a:bodyPr/>
          <a:lstStyle/>
          <a:p>
            <a:pPr>
              <a:lnSpc>
                <a:spcPct val="80000"/>
              </a:lnSpc>
              <a:buFontTx/>
              <a:buBlip>
                <a:blip r:embed="rId2"/>
              </a:buBlip>
            </a:pPr>
            <a:r>
              <a:rPr lang="en-US" sz="2700" dirty="0" smtClean="0">
                <a:latin typeface="Comic Sans MS" pitchFamily="66" charset="0"/>
              </a:rPr>
              <a:t>Absence of patent right and unprotected intellectual property rights.</a:t>
            </a:r>
          </a:p>
          <a:p>
            <a:pPr>
              <a:lnSpc>
                <a:spcPct val="80000"/>
              </a:lnSpc>
              <a:buFontTx/>
              <a:buBlip>
                <a:blip r:embed="rId2"/>
              </a:buBlip>
            </a:pPr>
            <a:r>
              <a:rPr lang="en-US" sz="2700" dirty="0" smtClean="0">
                <a:latin typeface="Comic Sans MS" pitchFamily="66" charset="0"/>
              </a:rPr>
              <a:t>Low capacity utilization.</a:t>
            </a:r>
          </a:p>
          <a:p>
            <a:pPr>
              <a:lnSpc>
                <a:spcPct val="80000"/>
              </a:lnSpc>
              <a:buFontTx/>
              <a:buBlip>
                <a:blip r:embed="rId2"/>
              </a:buBlip>
            </a:pPr>
            <a:r>
              <a:rPr lang="en-US" sz="2700" dirty="0" smtClean="0">
                <a:latin typeface="Comic Sans MS" pitchFamily="66" charset="0"/>
              </a:rPr>
              <a:t>Non insurance of business risk.</a:t>
            </a:r>
          </a:p>
          <a:p>
            <a:pPr>
              <a:lnSpc>
                <a:spcPct val="80000"/>
              </a:lnSpc>
              <a:buFontTx/>
              <a:buBlip>
                <a:blip r:embed="rId2"/>
              </a:buBlip>
            </a:pPr>
            <a:r>
              <a:rPr lang="en-US" sz="2700" dirty="0" smtClean="0">
                <a:latin typeface="Comic Sans MS" pitchFamily="66" charset="0"/>
              </a:rPr>
              <a:t>Non effective implementation of the National Policy on MSMEs.</a:t>
            </a:r>
          </a:p>
          <a:p>
            <a:pPr>
              <a:lnSpc>
                <a:spcPct val="80000"/>
              </a:lnSpc>
              <a:buFontTx/>
              <a:buBlip>
                <a:blip r:embed="rId2"/>
              </a:buBlip>
            </a:pPr>
            <a:r>
              <a:rPr lang="en-US" sz="2700" dirty="0" smtClean="0">
                <a:latin typeface="Comic Sans MS" pitchFamily="66" charset="0"/>
              </a:rPr>
              <a:t>Poor management of business operation due to lack of business management skills.</a:t>
            </a:r>
          </a:p>
          <a:p>
            <a:pPr>
              <a:lnSpc>
                <a:spcPct val="80000"/>
              </a:lnSpc>
              <a:buFontTx/>
              <a:buBlip>
                <a:blip r:embed="rId2"/>
              </a:buBlip>
            </a:pPr>
            <a:r>
              <a:rPr lang="en-US" sz="2700" dirty="0" smtClean="0">
                <a:latin typeface="Comic Sans MS" pitchFamily="66" charset="0"/>
              </a:rPr>
              <a:t>Administrative barriers in doing business, Multiple permits and fees are required at the state and municipal level, often spontaneously.</a:t>
            </a:r>
          </a:p>
          <a:p>
            <a:pPr>
              <a:lnSpc>
                <a:spcPct val="80000"/>
              </a:lnSpc>
            </a:pPr>
            <a:r>
              <a:rPr lang="en-US" sz="2700" dirty="0" smtClean="0">
                <a:latin typeface="Comic Sans MS" pitchFamily="66" charset="0"/>
              </a:rPr>
              <a:t>Absence of a general rating scheme</a:t>
            </a:r>
          </a:p>
          <a:p>
            <a:pPr>
              <a:lnSpc>
                <a:spcPct val="80000"/>
              </a:lnSpc>
            </a:pPr>
            <a:r>
              <a:rPr lang="en-US" sz="2700" dirty="0" smtClean="0">
                <a:latin typeface="Comic Sans MS" pitchFamily="66" charset="0"/>
              </a:rPr>
              <a:t>Non availability of qualified artisans (skill gap)</a:t>
            </a:r>
            <a:endParaRPr lang="en-GB" sz="2700" dirty="0" smtClean="0">
              <a:solidFill>
                <a:schemeClr val="tx2"/>
              </a:solidFill>
              <a:latin typeface="Comic Sans MS" pitchFamily="66" charset="0"/>
            </a:endParaRPr>
          </a:p>
          <a:p>
            <a:pPr>
              <a:lnSpc>
                <a:spcPct val="80000"/>
              </a:lnSpc>
              <a:buFontTx/>
              <a:buBlip>
                <a:blip r:embed="rId2"/>
              </a:buBlip>
            </a:pPr>
            <a:endParaRPr lang="en-US" sz="2600" dirty="0" smtClean="0">
              <a:latin typeface="Comic Sans MS" pitchFamily="66" charset="0"/>
            </a:endParaRPr>
          </a:p>
          <a:p>
            <a:pPr>
              <a:lnSpc>
                <a:spcPct val="80000"/>
              </a:lnSpc>
            </a:pPr>
            <a:endParaRPr lang="en-GB" sz="2400" dirty="0" smtClean="0">
              <a:solidFill>
                <a:schemeClr val="tx2"/>
              </a:solidFill>
              <a:latin typeface="Comic Sans MS" pitchFamily="66" charset="0"/>
            </a:endParaRPr>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10</a:t>
            </a:fld>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66800" y="304800"/>
            <a:ext cx="7772400" cy="914400"/>
          </a:xfrm>
        </p:spPr>
        <p:txBody>
          <a:bodyPr/>
          <a:lstStyle/>
          <a:p>
            <a:r>
              <a:rPr lang="en-GB" sz="3000" b="1" i="0" dirty="0" smtClean="0">
                <a:solidFill>
                  <a:schemeClr val="tx1"/>
                </a:solidFill>
                <a:latin typeface="Comic Sans MS" pitchFamily="66" charset="0"/>
              </a:rPr>
              <a:t>GOVERNMENT PAST EFFORTS AT ADDRESSING THE CHALLENGES</a:t>
            </a:r>
            <a:endParaRPr lang="en-US" sz="3000" dirty="0" smtClean="0">
              <a:solidFill>
                <a:schemeClr val="tx1"/>
              </a:solidFill>
            </a:endParaRPr>
          </a:p>
        </p:txBody>
      </p:sp>
      <p:sp>
        <p:nvSpPr>
          <p:cNvPr id="16387" name="Content Placeholder 2"/>
          <p:cNvSpPr>
            <a:spLocks noGrp="1"/>
          </p:cNvSpPr>
          <p:nvPr>
            <p:ph idx="1"/>
          </p:nvPr>
        </p:nvSpPr>
        <p:spPr>
          <a:xfrm>
            <a:off x="1066800" y="1219200"/>
            <a:ext cx="7772400" cy="5105400"/>
          </a:xfrm>
        </p:spPr>
        <p:txBody>
          <a:bodyPr/>
          <a:lstStyle/>
          <a:p>
            <a:pPr lvl="0">
              <a:lnSpc>
                <a:spcPct val="80000"/>
              </a:lnSpc>
              <a:buBlip>
                <a:blip r:embed="rId2"/>
              </a:buBlip>
            </a:pPr>
            <a:r>
              <a:rPr lang="en-US" sz="2400" dirty="0" smtClean="0">
                <a:latin typeface="Comic Sans MS" pitchFamily="66" charset="0"/>
              </a:rPr>
              <a:t>The establishment of Industrial Development </a:t>
            </a:r>
            <a:r>
              <a:rPr lang="en-US" sz="2400" dirty="0" err="1" smtClean="0">
                <a:latin typeface="Comic Sans MS" pitchFamily="66" charset="0"/>
              </a:rPr>
              <a:t>Centres</a:t>
            </a:r>
            <a:r>
              <a:rPr lang="en-US" sz="2400" dirty="0" smtClean="0">
                <a:latin typeface="Comic Sans MS" pitchFamily="66" charset="0"/>
              </a:rPr>
              <a:t> (IDCs</a:t>
            </a:r>
            <a:r>
              <a:rPr lang="en-US" sz="2400" dirty="0" smtClean="0">
                <a:latin typeface="Comic Sans MS" pitchFamily="66" charset="0"/>
              </a:rPr>
              <a:t>) in the 1960s.</a:t>
            </a:r>
            <a:endParaRPr lang="en-US" sz="2400" dirty="0" smtClean="0">
              <a:latin typeface="Comic Sans MS" pitchFamily="66" charset="0"/>
            </a:endParaRPr>
          </a:p>
          <a:p>
            <a:pPr>
              <a:lnSpc>
                <a:spcPct val="80000"/>
              </a:lnSpc>
              <a:buBlip>
                <a:blip r:embed="rId2"/>
              </a:buBlip>
            </a:pPr>
            <a:r>
              <a:rPr lang="en-US" sz="2400" dirty="0" smtClean="0">
                <a:latin typeface="Comic Sans MS" pitchFamily="66" charset="0"/>
              </a:rPr>
              <a:t>The establishment of the National Directorate of Employment (NDE</a:t>
            </a:r>
            <a:r>
              <a:rPr lang="en-US" sz="2400" dirty="0" smtClean="0">
                <a:latin typeface="Comic Sans MS" pitchFamily="66" charset="0"/>
              </a:rPr>
              <a:t>) in 1989. </a:t>
            </a:r>
            <a:endParaRPr lang="en-GB" sz="2400" dirty="0" smtClean="0">
              <a:latin typeface="Comic Sans MS" pitchFamily="66" charset="0"/>
            </a:endParaRPr>
          </a:p>
          <a:p>
            <a:pPr lvl="0">
              <a:lnSpc>
                <a:spcPct val="80000"/>
              </a:lnSpc>
              <a:buBlip>
                <a:blip r:embed="rId2"/>
              </a:buBlip>
            </a:pPr>
            <a:r>
              <a:rPr lang="en-US" sz="2400" dirty="0" smtClean="0">
                <a:latin typeface="Comic Sans MS" pitchFamily="66" charset="0"/>
              </a:rPr>
              <a:t>The establishment of the Bank of Industry (BOI</a:t>
            </a:r>
            <a:r>
              <a:rPr lang="en-US" sz="2400" dirty="0" smtClean="0">
                <a:latin typeface="Comic Sans MS" pitchFamily="66" charset="0"/>
              </a:rPr>
              <a:t>) in 2001 </a:t>
            </a:r>
            <a:r>
              <a:rPr lang="en-US" sz="2400" dirty="0" smtClean="0">
                <a:latin typeface="Comic Sans MS" pitchFamily="66" charset="0"/>
              </a:rPr>
              <a:t>from the defunct Nigerian Industrial Development Bank (NIDB) and the Nigeria Bank for Commerce and Industry (NBCI).</a:t>
            </a:r>
          </a:p>
          <a:p>
            <a:pPr>
              <a:lnSpc>
                <a:spcPct val="80000"/>
              </a:lnSpc>
              <a:buFontTx/>
              <a:buBlip>
                <a:blip r:embed="rId2"/>
              </a:buBlip>
            </a:pPr>
            <a:r>
              <a:rPr lang="en-US" sz="2400" dirty="0" smtClean="0">
                <a:latin typeface="Comic Sans MS" pitchFamily="66" charset="0"/>
              </a:rPr>
              <a:t>The establishment of the Small and Medium Enterprises Development Agency of Nigeria (SMEDAN) via SMEDAN ACT 2003.</a:t>
            </a:r>
          </a:p>
          <a:p>
            <a:pPr>
              <a:lnSpc>
                <a:spcPct val="80000"/>
              </a:lnSpc>
              <a:buFontTx/>
              <a:buBlip>
                <a:blip r:embed="rId2"/>
              </a:buBlip>
            </a:pPr>
            <a:r>
              <a:rPr lang="en-US" sz="2400" dirty="0" smtClean="0">
                <a:latin typeface="Comic Sans MS" pitchFamily="66" charset="0"/>
              </a:rPr>
              <a:t>The launching of the Micro Finance Policy, Regulatory and Supervisory Framework for Nigeria in 2005 which 	resulted in the establishment of Microfinance Banks. </a:t>
            </a:r>
          </a:p>
          <a:p>
            <a:pPr>
              <a:lnSpc>
                <a:spcPct val="80000"/>
              </a:lnSpc>
              <a:buFontTx/>
              <a:buBlip>
                <a:blip r:embed="rId2"/>
              </a:buBlip>
            </a:pPr>
            <a:endParaRPr lang="en-US" sz="1400" dirty="0" smtClean="0">
              <a:latin typeface="Comic Sans MS" pitchFamily="66" charset="0"/>
            </a:endParaRPr>
          </a:p>
        </p:txBody>
      </p:sp>
      <p:sp>
        <p:nvSpPr>
          <p:cNvPr id="16388" name="Footer Placeholder 3"/>
          <p:cNvSpPr>
            <a:spLocks noGrp="1"/>
          </p:cNvSpPr>
          <p:nvPr>
            <p:ph type="ftr" sz="quarter" idx="11"/>
          </p:nvPr>
        </p:nvSpPr>
        <p:spPr>
          <a:noFill/>
        </p:spPr>
        <p:txBody>
          <a:bodyPr/>
          <a:lstStyle/>
          <a:p>
            <a:r>
              <a:rPr lang="en-US" smtClean="0"/>
              <a:t>PREPARED BY SMEDAN</a:t>
            </a:r>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11</a:t>
            </a:fld>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66800" y="304800"/>
            <a:ext cx="7772400" cy="914400"/>
          </a:xfrm>
        </p:spPr>
        <p:txBody>
          <a:bodyPr/>
          <a:lstStyle/>
          <a:p>
            <a:r>
              <a:rPr lang="en-GB" sz="3000" b="1" i="0" dirty="0" smtClean="0">
                <a:solidFill>
                  <a:schemeClr val="tx1"/>
                </a:solidFill>
                <a:latin typeface="Comic Sans MS" pitchFamily="66" charset="0"/>
              </a:rPr>
              <a:t>GOVERNMENT PAST EFFORTS AT ADDRESSING THE CHALLENGES</a:t>
            </a:r>
            <a:endParaRPr lang="en-US" sz="3000" dirty="0" smtClean="0">
              <a:solidFill>
                <a:schemeClr val="tx1"/>
              </a:solidFill>
            </a:endParaRPr>
          </a:p>
        </p:txBody>
      </p:sp>
      <p:sp>
        <p:nvSpPr>
          <p:cNvPr id="16387" name="Content Placeholder 2"/>
          <p:cNvSpPr>
            <a:spLocks noGrp="1"/>
          </p:cNvSpPr>
          <p:nvPr>
            <p:ph idx="1"/>
          </p:nvPr>
        </p:nvSpPr>
        <p:spPr>
          <a:xfrm>
            <a:off x="1066800" y="1219200"/>
            <a:ext cx="7772400" cy="5105400"/>
          </a:xfrm>
        </p:spPr>
        <p:txBody>
          <a:bodyPr/>
          <a:lstStyle/>
          <a:p>
            <a:pPr lvl="0">
              <a:lnSpc>
                <a:spcPct val="80000"/>
              </a:lnSpc>
              <a:buBlip>
                <a:blip r:embed="rId2"/>
              </a:buBlip>
            </a:pPr>
            <a:r>
              <a:rPr lang="en-US" sz="2400" dirty="0" smtClean="0">
                <a:latin typeface="Comic Sans MS" pitchFamily="66" charset="0"/>
              </a:rPr>
              <a:t>The N200 Billion intervention fund for re-financing and restructuring of Banks’ loans to the manufacturing sector.</a:t>
            </a:r>
          </a:p>
          <a:p>
            <a:pPr>
              <a:lnSpc>
                <a:spcPct val="80000"/>
              </a:lnSpc>
              <a:buFontTx/>
              <a:buBlip>
                <a:blip r:embed="rId2"/>
              </a:buBlip>
            </a:pPr>
            <a:r>
              <a:rPr lang="en-US" sz="2400" dirty="0" smtClean="0">
                <a:latin typeface="Comic Sans MS" pitchFamily="66" charset="0"/>
              </a:rPr>
              <a:t>The establishment of the N200 Billion Small and Medium Enterprise Credit Guarantee Scheme (SMECGS) in 2010 by the Central Bank of Nigeria.</a:t>
            </a:r>
          </a:p>
          <a:p>
            <a:pPr>
              <a:lnSpc>
                <a:spcPct val="80000"/>
              </a:lnSpc>
              <a:buFontTx/>
              <a:buBlip>
                <a:blip r:embed="rId2"/>
              </a:buBlip>
            </a:pPr>
            <a:r>
              <a:rPr lang="en-US" sz="2400" dirty="0" smtClean="0">
                <a:latin typeface="Comic Sans MS" pitchFamily="66" charset="0"/>
              </a:rPr>
              <a:t>The Agricultural Credit Guarantee Scheme Fund (ACGSF) launched in 1977.</a:t>
            </a:r>
          </a:p>
          <a:p>
            <a:pPr>
              <a:lnSpc>
                <a:spcPct val="80000"/>
              </a:lnSpc>
              <a:buFontTx/>
              <a:buBlip>
                <a:blip r:embed="rId2"/>
              </a:buBlip>
            </a:pPr>
            <a:r>
              <a:rPr lang="en-US" sz="2400" dirty="0" smtClean="0">
                <a:latin typeface="Comic Sans MS" pitchFamily="66" charset="0"/>
              </a:rPr>
              <a:t>The Nigerian Incentive Based Risk Sharing System (NIRSAL) for agricultural lending launched in 2011.</a:t>
            </a:r>
          </a:p>
          <a:p>
            <a:pPr>
              <a:lnSpc>
                <a:spcPct val="80000"/>
              </a:lnSpc>
              <a:buFontTx/>
              <a:buBlip>
                <a:blip r:embed="rId2"/>
              </a:buBlip>
            </a:pPr>
            <a:r>
              <a:rPr lang="en-US" sz="2400" dirty="0" smtClean="0">
                <a:latin typeface="Comic Sans MS" pitchFamily="66" charset="0"/>
              </a:rPr>
              <a:t>The National Economic Reconstruction Fund (NERFUND) was set up in 1989 to catalyze the SME sector’s growth through medium &amp; long-term funding.</a:t>
            </a:r>
          </a:p>
          <a:p>
            <a:pPr lvl="0">
              <a:lnSpc>
                <a:spcPct val="80000"/>
              </a:lnSpc>
              <a:buBlip>
                <a:blip r:embed="rId2"/>
              </a:buBlip>
            </a:pPr>
            <a:endParaRPr lang="en-GB" sz="1400" dirty="0" smtClean="0">
              <a:latin typeface="Comic Sans MS" pitchFamily="66" charset="0"/>
            </a:endParaRPr>
          </a:p>
          <a:p>
            <a:pPr>
              <a:lnSpc>
                <a:spcPct val="80000"/>
              </a:lnSpc>
              <a:buFontTx/>
              <a:buBlip>
                <a:blip r:embed="rId2"/>
              </a:buBlip>
            </a:pPr>
            <a:endParaRPr lang="en-US" sz="1400" dirty="0" smtClean="0">
              <a:latin typeface="Comic Sans MS" pitchFamily="66" charset="0"/>
            </a:endParaRPr>
          </a:p>
        </p:txBody>
      </p:sp>
      <p:sp>
        <p:nvSpPr>
          <p:cNvPr id="16388" name="Footer Placeholder 3"/>
          <p:cNvSpPr>
            <a:spLocks noGrp="1"/>
          </p:cNvSpPr>
          <p:nvPr>
            <p:ph type="ftr" sz="quarter" idx="11"/>
          </p:nvPr>
        </p:nvSpPr>
        <p:spPr>
          <a:noFill/>
        </p:spPr>
        <p:txBody>
          <a:bodyPr/>
          <a:lstStyle/>
          <a:p>
            <a:r>
              <a:rPr lang="en-US" smtClean="0"/>
              <a:t>PREPARED BY SMEDAN</a:t>
            </a:r>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12</a:t>
            </a:fld>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66800" y="304800"/>
            <a:ext cx="7772400" cy="914400"/>
          </a:xfrm>
        </p:spPr>
        <p:txBody>
          <a:bodyPr/>
          <a:lstStyle/>
          <a:p>
            <a:r>
              <a:rPr lang="en-GB" sz="3000" b="1" i="0" dirty="0" smtClean="0">
                <a:solidFill>
                  <a:schemeClr val="tx1"/>
                </a:solidFill>
                <a:latin typeface="Comic Sans MS" pitchFamily="66" charset="0"/>
              </a:rPr>
              <a:t>GOVERNMENT PAST EFFORTS AT ADDRESSING THE CHALLENGES</a:t>
            </a:r>
            <a:endParaRPr lang="en-US" sz="3000" dirty="0" smtClean="0">
              <a:solidFill>
                <a:schemeClr val="tx1"/>
              </a:solidFill>
            </a:endParaRPr>
          </a:p>
        </p:txBody>
      </p:sp>
      <p:sp>
        <p:nvSpPr>
          <p:cNvPr id="16387" name="Content Placeholder 2"/>
          <p:cNvSpPr>
            <a:spLocks noGrp="1"/>
          </p:cNvSpPr>
          <p:nvPr>
            <p:ph idx="1"/>
          </p:nvPr>
        </p:nvSpPr>
        <p:spPr>
          <a:xfrm>
            <a:off x="1066800" y="1219200"/>
            <a:ext cx="7772400" cy="5105400"/>
          </a:xfrm>
        </p:spPr>
        <p:txBody>
          <a:bodyPr/>
          <a:lstStyle/>
          <a:p>
            <a:pPr>
              <a:lnSpc>
                <a:spcPct val="80000"/>
              </a:lnSpc>
              <a:buFontTx/>
              <a:buBlip>
                <a:blip r:embed="rId2"/>
              </a:buBlip>
            </a:pPr>
            <a:r>
              <a:rPr lang="en-US" sz="2400" dirty="0" smtClean="0">
                <a:latin typeface="Comic Sans MS" pitchFamily="66" charset="0"/>
              </a:rPr>
              <a:t>The establishment of the N100 Billion bond-funded Cotton, Textiles and Garment Industry Revival Scheme.</a:t>
            </a:r>
          </a:p>
          <a:p>
            <a:pPr>
              <a:lnSpc>
                <a:spcPct val="80000"/>
              </a:lnSpc>
              <a:buFontTx/>
              <a:buBlip>
                <a:blip r:embed="rId2"/>
              </a:buBlip>
            </a:pPr>
            <a:r>
              <a:rPr lang="en-US" sz="2400" dirty="0" smtClean="0">
                <a:latin typeface="Comic Sans MS" pitchFamily="66" charset="0"/>
              </a:rPr>
              <a:t>The N200 Billion CBN Small and Medium Enterprises Credit Guarantee Scheme.</a:t>
            </a:r>
          </a:p>
          <a:p>
            <a:pPr lvl="0">
              <a:lnSpc>
                <a:spcPct val="80000"/>
              </a:lnSpc>
              <a:buBlip>
                <a:blip r:embed="rId2"/>
              </a:buBlip>
            </a:pPr>
            <a:r>
              <a:rPr lang="en-US" sz="2400" dirty="0" smtClean="0">
                <a:latin typeface="Comic Sans MS" pitchFamily="66" charset="0"/>
              </a:rPr>
              <a:t>The Bank of Agriculture (BOA) has emerged from the </a:t>
            </a:r>
            <a:r>
              <a:rPr lang="en-GB" sz="2400" dirty="0" smtClean="0">
                <a:latin typeface="Comic Sans MS" pitchFamily="66" charset="0"/>
              </a:rPr>
              <a:t>Nigerian Agricultural, Cooperative and Rural Development Bank (NACRDB ). </a:t>
            </a:r>
          </a:p>
          <a:p>
            <a:pPr>
              <a:lnSpc>
                <a:spcPct val="80000"/>
              </a:lnSpc>
              <a:buBlip>
                <a:blip r:embed="rId2"/>
              </a:buBlip>
            </a:pPr>
            <a:r>
              <a:rPr lang="en-US" sz="2400" dirty="0" smtClean="0">
                <a:latin typeface="Comic Sans MS" pitchFamily="66" charset="0"/>
              </a:rPr>
              <a:t>Facilitating and guaranteeing external finance through the World Bank, African Development Bank (</a:t>
            </a:r>
            <a:r>
              <a:rPr lang="en-US" sz="2400" dirty="0" err="1" smtClean="0">
                <a:latin typeface="Comic Sans MS" pitchFamily="66" charset="0"/>
              </a:rPr>
              <a:t>AfDB</a:t>
            </a:r>
            <a:r>
              <a:rPr lang="en-US" sz="2400" dirty="0" smtClean="0">
                <a:latin typeface="Comic Sans MS" pitchFamily="66" charset="0"/>
              </a:rPr>
              <a:t>), International Finance Corporation (IFC) and other international institutions willing and capable of assisting MSMEs.</a:t>
            </a:r>
          </a:p>
          <a:p>
            <a:pPr>
              <a:lnSpc>
                <a:spcPct val="80000"/>
              </a:lnSpc>
              <a:buBlip>
                <a:blip r:embed="rId2"/>
              </a:buBlip>
            </a:pPr>
            <a:r>
              <a:rPr lang="en-US" sz="2400" dirty="0" smtClean="0">
                <a:latin typeface="Comic Sans MS" pitchFamily="66" charset="0"/>
              </a:rPr>
              <a:t>Marching funds from big Entrepreneurs by BOI such as</a:t>
            </a:r>
            <a:r>
              <a:rPr lang="en-US" sz="2400" dirty="0" smtClean="0">
                <a:latin typeface="Comic Sans MS" pitchFamily="66" charset="0"/>
              </a:rPr>
              <a:t> </a:t>
            </a:r>
            <a:r>
              <a:rPr lang="en-US" sz="2400" dirty="0" smtClean="0">
                <a:latin typeface="Comic Sans MS" pitchFamily="66" charset="0"/>
              </a:rPr>
              <a:t>t</a:t>
            </a:r>
            <a:r>
              <a:rPr lang="en-US" sz="2400" dirty="0" smtClean="0">
                <a:latin typeface="Comic Sans MS" pitchFamily="66" charset="0"/>
              </a:rPr>
              <a:t>he </a:t>
            </a:r>
            <a:r>
              <a:rPr lang="en-US" sz="2400" dirty="0" smtClean="0">
                <a:latin typeface="Comic Sans MS" pitchFamily="66" charset="0"/>
              </a:rPr>
              <a:t>N5 billion </a:t>
            </a:r>
            <a:r>
              <a:rPr lang="en-US" sz="2400" dirty="0" smtClean="0">
                <a:latin typeface="Comic Sans MS" pitchFamily="66" charset="0"/>
              </a:rPr>
              <a:t>by </a:t>
            </a:r>
            <a:r>
              <a:rPr lang="en-US" sz="2400" dirty="0" err="1" smtClean="0">
                <a:latin typeface="Comic Sans MS" pitchFamily="66" charset="0"/>
              </a:rPr>
              <a:t>Aliko</a:t>
            </a:r>
            <a:r>
              <a:rPr lang="en-US" sz="2400" dirty="0" smtClean="0">
                <a:latin typeface="Comic Sans MS" pitchFamily="66" charset="0"/>
              </a:rPr>
              <a:t> </a:t>
            </a:r>
            <a:r>
              <a:rPr lang="en-US" sz="2400" dirty="0" err="1" smtClean="0">
                <a:latin typeface="Comic Sans MS" pitchFamily="66" charset="0"/>
              </a:rPr>
              <a:t>Dangote</a:t>
            </a:r>
            <a:r>
              <a:rPr lang="en-US" sz="2400" dirty="0" smtClean="0">
                <a:latin typeface="Comic Sans MS" pitchFamily="66" charset="0"/>
              </a:rPr>
              <a:t>.</a:t>
            </a:r>
            <a:endParaRPr lang="en-US" sz="2400" dirty="0" smtClean="0">
              <a:latin typeface="Comic Sans MS" pitchFamily="66" charset="0"/>
            </a:endParaRPr>
          </a:p>
          <a:p>
            <a:pPr>
              <a:lnSpc>
                <a:spcPct val="80000"/>
              </a:lnSpc>
              <a:buBlip>
                <a:blip r:embed="rId2"/>
              </a:buBlip>
            </a:pPr>
            <a:endParaRPr lang="en-GB" sz="2600" dirty="0" smtClean="0">
              <a:latin typeface="Comic Sans MS" pitchFamily="66" charset="0"/>
            </a:endParaRPr>
          </a:p>
          <a:p>
            <a:pPr>
              <a:lnSpc>
                <a:spcPct val="80000"/>
              </a:lnSpc>
              <a:buFontTx/>
              <a:buBlip>
                <a:blip r:embed="rId2"/>
              </a:buBlip>
            </a:pPr>
            <a:endParaRPr lang="en-GB" sz="2000" dirty="0" smtClean="0">
              <a:latin typeface="Comic Sans MS" pitchFamily="66" charset="0"/>
            </a:endParaRPr>
          </a:p>
          <a:p>
            <a:pPr lvl="0">
              <a:lnSpc>
                <a:spcPct val="80000"/>
              </a:lnSpc>
              <a:buNone/>
            </a:pPr>
            <a:endParaRPr lang="en-GB" sz="1400" dirty="0" smtClean="0">
              <a:latin typeface="Comic Sans MS" pitchFamily="66" charset="0"/>
            </a:endParaRPr>
          </a:p>
          <a:p>
            <a:pPr>
              <a:lnSpc>
                <a:spcPct val="80000"/>
              </a:lnSpc>
              <a:buFontTx/>
              <a:buBlip>
                <a:blip r:embed="rId2"/>
              </a:buBlip>
            </a:pPr>
            <a:endParaRPr lang="en-US" sz="1400" dirty="0" smtClean="0">
              <a:latin typeface="Comic Sans MS" pitchFamily="66" charset="0"/>
            </a:endParaRPr>
          </a:p>
        </p:txBody>
      </p:sp>
      <p:sp>
        <p:nvSpPr>
          <p:cNvPr id="16388" name="Footer Placeholder 3"/>
          <p:cNvSpPr>
            <a:spLocks noGrp="1"/>
          </p:cNvSpPr>
          <p:nvPr>
            <p:ph type="ftr" sz="quarter" idx="11"/>
          </p:nvPr>
        </p:nvSpPr>
        <p:spPr>
          <a:noFill/>
        </p:spPr>
        <p:txBody>
          <a:bodyPr/>
          <a:lstStyle/>
          <a:p>
            <a:r>
              <a:rPr lang="en-US" dirty="0" smtClean="0"/>
              <a:t>PREPARED BY SMEDAN</a:t>
            </a:r>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13</a:t>
            </a:fld>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14</a:t>
            </a:fld>
            <a:endParaRPr lang="en-US"/>
          </a:p>
        </p:txBody>
      </p:sp>
      <p:sp>
        <p:nvSpPr>
          <p:cNvPr id="6" name="Content Placeholder 5"/>
          <p:cNvSpPr>
            <a:spLocks noGrp="1"/>
          </p:cNvSpPr>
          <p:nvPr>
            <p:ph idx="1"/>
          </p:nvPr>
        </p:nvSpPr>
        <p:spPr/>
        <p:txBody>
          <a:bodyPr/>
          <a:lstStyle/>
          <a:p>
            <a:r>
              <a:rPr lang="en-ZA" sz="4000" b="1" dirty="0" smtClean="0">
                <a:latin typeface="Comic Sans MS" pitchFamily="66" charset="0"/>
              </a:rPr>
              <a:t> SOME INITIATIVES BY SMEDAN TOWARDS ADDRESSING THE CONTEMPORARY CHALLENGES</a:t>
            </a:r>
            <a:endParaRPr lang="en-ZA" sz="4000" b="1" dirty="0">
              <a:latin typeface="Comic Sans MS" pitchFamily="66"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90600"/>
          </a:xfrm>
        </p:spPr>
        <p:txBody>
          <a:bodyPr/>
          <a:lstStyle/>
          <a:p>
            <a:r>
              <a:rPr lang="en-US" sz="2800" b="1" i="0" dirty="0" smtClean="0">
                <a:solidFill>
                  <a:schemeClr val="tx1"/>
                </a:solidFill>
                <a:latin typeface="Comic Sans MS" pitchFamily="66" charset="0"/>
              </a:rPr>
              <a:t>CREATING A CREDIBLE DATABASE OF MSMEs IN NIGERIA</a:t>
            </a:r>
            <a:endParaRPr lang="en-GB" sz="2800" dirty="0"/>
          </a:p>
        </p:txBody>
      </p:sp>
      <p:sp>
        <p:nvSpPr>
          <p:cNvPr id="3" name="Content Placeholder 2"/>
          <p:cNvSpPr>
            <a:spLocks noGrp="1"/>
          </p:cNvSpPr>
          <p:nvPr>
            <p:ph idx="1"/>
          </p:nvPr>
        </p:nvSpPr>
        <p:spPr>
          <a:xfrm>
            <a:off x="914400" y="1143000"/>
            <a:ext cx="8001000" cy="5257800"/>
          </a:xfrm>
        </p:spPr>
        <p:txBody>
          <a:bodyPr/>
          <a:lstStyle/>
          <a:p>
            <a:pPr>
              <a:buNone/>
            </a:pPr>
            <a:r>
              <a:rPr lang="en-US" sz="2200" dirty="0" smtClean="0">
                <a:latin typeface="Comic Sans MS" pitchFamily="66" charset="0"/>
              </a:rPr>
              <a:t>The National MSME Collaborative Survey 2010 provides the following highlights:</a:t>
            </a:r>
          </a:p>
          <a:p>
            <a:r>
              <a:rPr lang="ig-NG" sz="2200" dirty="0" smtClean="0">
                <a:latin typeface="Comic Sans MS" pitchFamily="66" charset="0"/>
              </a:rPr>
              <a:t>The total number of micro enterprises stood at 17,</a:t>
            </a:r>
            <a:r>
              <a:rPr lang="en-GB" sz="2200" dirty="0" smtClean="0">
                <a:latin typeface="Comic Sans MS" pitchFamily="66" charset="0"/>
              </a:rPr>
              <a:t>261,753</a:t>
            </a:r>
            <a:r>
              <a:rPr lang="ig-NG" sz="2200" dirty="0" smtClean="0">
                <a:latin typeface="Comic Sans MS" pitchFamily="66" charset="0"/>
              </a:rPr>
              <a:t>,  Small  21,264 and  Medium 1,654</a:t>
            </a:r>
            <a:r>
              <a:rPr lang="en-GB" sz="2200" dirty="0" smtClean="0">
                <a:latin typeface="Comic Sans MS" pitchFamily="66" charset="0"/>
              </a:rPr>
              <a:t>,</a:t>
            </a:r>
            <a:r>
              <a:rPr lang="ig-NG" sz="2200" dirty="0" smtClean="0">
                <a:latin typeface="Comic Sans MS" pitchFamily="66" charset="0"/>
              </a:rPr>
              <a:t> tota</a:t>
            </a:r>
            <a:r>
              <a:rPr lang="en-GB" sz="2200" dirty="0" smtClean="0">
                <a:latin typeface="Comic Sans MS" pitchFamily="66" charset="0"/>
              </a:rPr>
              <a:t>l</a:t>
            </a:r>
            <a:r>
              <a:rPr lang="ig-NG" sz="2200" dirty="0" smtClean="0">
                <a:latin typeface="Comic Sans MS" pitchFamily="66" charset="0"/>
              </a:rPr>
              <a:t>l</a:t>
            </a:r>
            <a:r>
              <a:rPr lang="en-GB" sz="2200" dirty="0" err="1" smtClean="0">
                <a:latin typeface="Comic Sans MS" pitchFamily="66" charset="0"/>
              </a:rPr>
              <a:t>ing</a:t>
            </a:r>
            <a:r>
              <a:rPr lang="ig-NG" sz="2200" dirty="0" smtClean="0">
                <a:latin typeface="Comic Sans MS" pitchFamily="66" charset="0"/>
              </a:rPr>
              <a:t> 17,</a:t>
            </a:r>
            <a:r>
              <a:rPr lang="en-ZA" sz="2200" dirty="0" smtClean="0">
                <a:latin typeface="Comic Sans MS" pitchFamily="66" charset="0"/>
              </a:rPr>
              <a:t>284,671</a:t>
            </a:r>
            <a:r>
              <a:rPr lang="ig-NG" sz="2200" dirty="0" smtClean="0">
                <a:latin typeface="Comic Sans MS" pitchFamily="66" charset="0"/>
              </a:rPr>
              <a:t>.</a:t>
            </a:r>
            <a:endParaRPr lang="en-GB" sz="2200" dirty="0" smtClean="0">
              <a:latin typeface="Comic Sans MS" pitchFamily="66" charset="0"/>
            </a:endParaRPr>
          </a:p>
          <a:p>
            <a:r>
              <a:rPr lang="ig-NG" sz="2200" dirty="0" smtClean="0">
                <a:latin typeface="Comic Sans MS" pitchFamily="66" charset="0"/>
              </a:rPr>
              <a:t>The main challenges and constraints confronting the operations of MSMEs in Nigeria were ranked in order of </a:t>
            </a:r>
            <a:r>
              <a:rPr lang="en-GB" sz="2200" dirty="0" smtClean="0">
                <a:latin typeface="Comic Sans MS" pitchFamily="66" charset="0"/>
              </a:rPr>
              <a:t>severity</a:t>
            </a:r>
            <a:r>
              <a:rPr lang="ig-NG" sz="2200" dirty="0" smtClean="0">
                <a:latin typeface="Comic Sans MS" pitchFamily="66" charset="0"/>
              </a:rPr>
              <a:t> as lack of access to finance, weak infrastructure and inconsistency of government policies, lack of work space, and multiple taxation.</a:t>
            </a:r>
            <a:endParaRPr lang="en-GB" sz="2200" dirty="0" smtClean="0">
              <a:latin typeface="Comic Sans MS" pitchFamily="66" charset="0"/>
            </a:endParaRPr>
          </a:p>
          <a:p>
            <a:r>
              <a:rPr lang="en-GB" sz="2200" dirty="0" smtClean="0">
                <a:latin typeface="Comic Sans MS" pitchFamily="66" charset="0"/>
              </a:rPr>
              <a:t>The survey reveals that, a total of 32,414,884 persons were employed by the sector as at December 2010.</a:t>
            </a:r>
          </a:p>
          <a:p>
            <a:r>
              <a:rPr lang="en-GB" sz="2200" dirty="0" smtClean="0">
                <a:latin typeface="Comic Sans MS" pitchFamily="66" charset="0"/>
              </a:rPr>
              <a:t>The survey reveals that MSMEs contributed 46.54 percent to the GDP in nominal terms as at December 2010.</a:t>
            </a: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15</a:t>
            </a:fld>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90600"/>
          </a:xfrm>
        </p:spPr>
        <p:txBody>
          <a:bodyPr/>
          <a:lstStyle/>
          <a:p>
            <a:r>
              <a:rPr lang="en-US" sz="2800" b="1" i="0" dirty="0" smtClean="0">
                <a:solidFill>
                  <a:schemeClr val="tx1"/>
                </a:solidFill>
                <a:latin typeface="Comic Sans MS" pitchFamily="66" charset="0"/>
              </a:rPr>
              <a:t>ESTABLISHING A SUB-CONTRACTING AND PARTNERSHIP EXCHANGE (SPX)</a:t>
            </a:r>
            <a:endParaRPr lang="en-GB" sz="2800" dirty="0"/>
          </a:p>
        </p:txBody>
      </p:sp>
      <p:sp>
        <p:nvSpPr>
          <p:cNvPr id="3" name="Content Placeholder 2"/>
          <p:cNvSpPr>
            <a:spLocks noGrp="1"/>
          </p:cNvSpPr>
          <p:nvPr>
            <p:ph idx="1"/>
          </p:nvPr>
        </p:nvSpPr>
        <p:spPr>
          <a:xfrm>
            <a:off x="914400" y="1143000"/>
            <a:ext cx="8001000" cy="5257800"/>
          </a:xfrm>
        </p:spPr>
        <p:txBody>
          <a:bodyPr/>
          <a:lstStyle/>
          <a:p>
            <a:r>
              <a:rPr lang="en-US" sz="2600" dirty="0" smtClean="0">
                <a:latin typeface="Comic Sans MS" pitchFamily="66" charset="0"/>
              </a:rPr>
              <a:t>The Agency signed a Memorandum of Understanding (MOU) with the United Nations Industrial Development Organization (UNIDO) on the Sub-Contracting and Partnership Exchange (SPX) </a:t>
            </a:r>
            <a:r>
              <a:rPr lang="en-US" sz="2600" dirty="0" err="1" smtClean="0">
                <a:latin typeface="Comic Sans MS" pitchFamily="66" charset="0"/>
              </a:rPr>
              <a:t>Programme</a:t>
            </a:r>
            <a:r>
              <a:rPr lang="en-US" sz="2600" dirty="0" smtClean="0">
                <a:latin typeface="Comic Sans MS" pitchFamily="66" charset="0"/>
              </a:rPr>
              <a:t>.</a:t>
            </a:r>
          </a:p>
          <a:p>
            <a:r>
              <a:rPr lang="en-US" sz="2600" dirty="0" smtClean="0">
                <a:latin typeface="Comic Sans MS" pitchFamily="66" charset="0"/>
              </a:rPr>
              <a:t>The </a:t>
            </a:r>
            <a:r>
              <a:rPr lang="en-US" sz="2600" dirty="0" err="1" smtClean="0">
                <a:latin typeface="Comic Sans MS" pitchFamily="66" charset="0"/>
              </a:rPr>
              <a:t>Programme</a:t>
            </a:r>
            <a:r>
              <a:rPr lang="en-US" sz="2600" dirty="0" smtClean="0">
                <a:latin typeface="Comic Sans MS" pitchFamily="66" charset="0"/>
              </a:rPr>
              <a:t> is a unique enterprises-linkage tool by UNIDO for promoting investments, sub-contracting, out-sourcing and match making for products and enterprises in the MSMEs sub-sector.</a:t>
            </a:r>
          </a:p>
          <a:p>
            <a:r>
              <a:rPr lang="en-US" sz="2600" dirty="0" smtClean="0">
                <a:latin typeface="Comic Sans MS" pitchFamily="66" charset="0"/>
              </a:rPr>
              <a:t>The Agency has finished profiling 150 companies in Lagos. These companies will form the initial network on the SPX platform.</a:t>
            </a: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16</a:t>
            </a:fld>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90600"/>
          </a:xfrm>
        </p:spPr>
        <p:txBody>
          <a:bodyPr/>
          <a:lstStyle/>
          <a:p>
            <a:r>
              <a:rPr lang="en-US" sz="2400" b="1" i="0" dirty="0" smtClean="0">
                <a:solidFill>
                  <a:schemeClr val="tx1"/>
                </a:solidFill>
                <a:latin typeface="Comic Sans MS" pitchFamily="66" charset="0"/>
              </a:rPr>
              <a:t>TRANSFORMATION OF INDUSTRIAL DEVELOPMENT CENTRES (IDCs) TO CLUSTER PARKS</a:t>
            </a:r>
            <a:endParaRPr lang="en-GB" sz="2400" dirty="0"/>
          </a:p>
        </p:txBody>
      </p:sp>
      <p:sp>
        <p:nvSpPr>
          <p:cNvPr id="3" name="Content Placeholder 2"/>
          <p:cNvSpPr>
            <a:spLocks noGrp="1"/>
          </p:cNvSpPr>
          <p:nvPr>
            <p:ph idx="1"/>
          </p:nvPr>
        </p:nvSpPr>
        <p:spPr>
          <a:xfrm>
            <a:off x="914400" y="1143000"/>
            <a:ext cx="8001000" cy="5257800"/>
          </a:xfrm>
        </p:spPr>
        <p:txBody>
          <a:bodyPr/>
          <a:lstStyle/>
          <a:p>
            <a:r>
              <a:rPr lang="en-US" sz="2400" dirty="0" smtClean="0">
                <a:latin typeface="Comic Sans MS" pitchFamily="66" charset="0"/>
              </a:rPr>
              <a:t>The Agency has put in motion the machinery for resuscitating the 23 IDCs towards a wholesome development of the MSMEs sub-sector in Nigeria along cluster lines.</a:t>
            </a:r>
          </a:p>
          <a:p>
            <a:r>
              <a:rPr lang="en-US" sz="2400" dirty="0" smtClean="0">
                <a:latin typeface="Comic Sans MS" pitchFamily="66" charset="0"/>
              </a:rPr>
              <a:t>Repairs of the machines/equipment in the technical workshops is in a bid to making them functional for the purpose of delivering vocational and entrepreneurship training to both existing and potential entrepreneurs across the country.</a:t>
            </a:r>
          </a:p>
          <a:p>
            <a:r>
              <a:rPr lang="en-US" sz="2400" dirty="0" smtClean="0">
                <a:latin typeface="Comic Sans MS" pitchFamily="66" charset="0"/>
              </a:rPr>
              <a:t>This will ultimately generate employment for our teeming youth population. </a:t>
            </a:r>
          </a:p>
          <a:p>
            <a:r>
              <a:rPr lang="en-US" sz="2400" dirty="0" smtClean="0">
                <a:latin typeface="Comic Sans MS" pitchFamily="66" charset="0"/>
              </a:rPr>
              <a:t>The Agency intends to reposition six (6) IDCs one in each of the six (6) geo-political zones as pilot projects. </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17</a:t>
            </a:fld>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762000"/>
          </a:xfrm>
        </p:spPr>
        <p:txBody>
          <a:bodyPr/>
          <a:lstStyle/>
          <a:p>
            <a:r>
              <a:rPr lang="en-US" sz="2400" b="1" i="0" dirty="0" smtClean="0">
                <a:solidFill>
                  <a:schemeClr val="tx1"/>
                </a:solidFill>
                <a:latin typeface="Comic Sans MS" pitchFamily="66" charset="0"/>
              </a:rPr>
              <a:t>ONE LOCAL GOVERNMENT, ONE PRODUCT (OLOP) SCHEME</a:t>
            </a:r>
            <a:endParaRPr lang="en-GB" sz="2400" dirty="0"/>
          </a:p>
        </p:txBody>
      </p:sp>
      <p:sp>
        <p:nvSpPr>
          <p:cNvPr id="3" name="Content Placeholder 2"/>
          <p:cNvSpPr>
            <a:spLocks noGrp="1"/>
          </p:cNvSpPr>
          <p:nvPr>
            <p:ph idx="1"/>
          </p:nvPr>
        </p:nvSpPr>
        <p:spPr>
          <a:xfrm>
            <a:off x="914400" y="990600"/>
            <a:ext cx="8001000" cy="5410200"/>
          </a:xfrm>
        </p:spPr>
        <p:txBody>
          <a:bodyPr/>
          <a:lstStyle/>
          <a:p>
            <a:r>
              <a:rPr lang="en-US" sz="2200" dirty="0" smtClean="0">
                <a:latin typeface="Comic Sans MS" pitchFamily="66" charset="0"/>
              </a:rPr>
              <a:t>The primary objective of the initiative is to provide policy options and institutional framework for implementing the OLOP </a:t>
            </a:r>
            <a:r>
              <a:rPr lang="en-US" sz="2200" dirty="0" err="1" smtClean="0">
                <a:latin typeface="Comic Sans MS" pitchFamily="66" charset="0"/>
              </a:rPr>
              <a:t>programme</a:t>
            </a:r>
            <a:r>
              <a:rPr lang="en-US" sz="2200" dirty="0" smtClean="0">
                <a:latin typeface="Comic Sans MS" pitchFamily="66" charset="0"/>
              </a:rPr>
              <a:t> in Nigeria in order to revitalize rural communities through the development of local businesses.</a:t>
            </a:r>
          </a:p>
          <a:p>
            <a:r>
              <a:rPr lang="en-US" sz="2200" dirty="0" smtClean="0">
                <a:latin typeface="Comic Sans MS" pitchFamily="66" charset="0"/>
              </a:rPr>
              <a:t>Pilot Projects had been implemented in Kano and Niger states. Three clusters and three products were developed in each of the two pilot states. The products are rice, leather and groundnut oil for Kano State while yam, </a:t>
            </a:r>
            <a:r>
              <a:rPr lang="en-US" sz="2200" dirty="0" err="1" smtClean="0">
                <a:latin typeface="Comic Sans MS" pitchFamily="66" charset="0"/>
              </a:rPr>
              <a:t>shea</a:t>
            </a:r>
            <a:r>
              <a:rPr lang="en-US" sz="2200" dirty="0" smtClean="0">
                <a:latin typeface="Comic Sans MS" pitchFamily="66" charset="0"/>
              </a:rPr>
              <a:t> butter and groundnut oil are for Niger State. </a:t>
            </a:r>
          </a:p>
          <a:p>
            <a:r>
              <a:rPr lang="en-US" sz="2200" dirty="0" smtClean="0">
                <a:latin typeface="Comic Sans MS" pitchFamily="66" charset="0"/>
              </a:rPr>
              <a:t>About 1800 MSMEs were directly impacted by the pilot projects.</a:t>
            </a:r>
          </a:p>
          <a:p>
            <a:r>
              <a:rPr lang="en-US" sz="2200" dirty="0" smtClean="0">
                <a:latin typeface="Comic Sans MS" pitchFamily="66" charset="0"/>
              </a:rPr>
              <a:t>The Agency is now planning to scale up the </a:t>
            </a:r>
            <a:r>
              <a:rPr lang="en-US" sz="2200" dirty="0" err="1" smtClean="0">
                <a:latin typeface="Comic Sans MS" pitchFamily="66" charset="0"/>
              </a:rPr>
              <a:t>programme</a:t>
            </a:r>
            <a:r>
              <a:rPr lang="en-US" sz="2200" dirty="0" smtClean="0">
                <a:latin typeface="Comic Sans MS" pitchFamily="66" charset="0"/>
              </a:rPr>
              <a:t> to six (6) States in Nigeria.</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18</a:t>
            </a:fld>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14400"/>
          </a:xfrm>
        </p:spPr>
        <p:txBody>
          <a:bodyPr/>
          <a:lstStyle/>
          <a:p>
            <a:r>
              <a:rPr lang="en-US" sz="2400" b="1" i="0" dirty="0" smtClean="0">
                <a:solidFill>
                  <a:schemeClr val="tx1"/>
                </a:solidFill>
                <a:latin typeface="Comic Sans MS" pitchFamily="66" charset="0"/>
              </a:rPr>
              <a:t>Africa-Diaspora Partnership for Empowerment &amp; Development (ADPED)/SMEDAN Collaboration for Youth </a:t>
            </a:r>
            <a:r>
              <a:rPr lang="en-US" sz="2800" b="1" i="0" dirty="0" smtClean="0">
                <a:solidFill>
                  <a:schemeClr val="tx1"/>
                </a:solidFill>
                <a:latin typeface="Comic Sans MS" pitchFamily="66" charset="0"/>
              </a:rPr>
              <a:t>Empowerment</a:t>
            </a:r>
            <a:endParaRPr lang="en-GB" sz="2400" dirty="0"/>
          </a:p>
        </p:txBody>
      </p:sp>
      <p:sp>
        <p:nvSpPr>
          <p:cNvPr id="3" name="Content Placeholder 2"/>
          <p:cNvSpPr>
            <a:spLocks noGrp="1"/>
          </p:cNvSpPr>
          <p:nvPr>
            <p:ph idx="1"/>
          </p:nvPr>
        </p:nvSpPr>
        <p:spPr>
          <a:xfrm>
            <a:off x="914400" y="1219200"/>
            <a:ext cx="8001000" cy="5181600"/>
          </a:xfrm>
        </p:spPr>
        <p:txBody>
          <a:bodyPr/>
          <a:lstStyle/>
          <a:p>
            <a:r>
              <a:rPr lang="en-US" sz="2200" dirty="0" smtClean="0">
                <a:latin typeface="Comic Sans MS" pitchFamily="66" charset="0"/>
              </a:rPr>
              <a:t>The program, aimed at training </a:t>
            </a:r>
            <a:r>
              <a:rPr lang="en-US" sz="2200" b="1" dirty="0" smtClean="0">
                <a:latin typeface="Comic Sans MS" pitchFamily="66" charset="0"/>
              </a:rPr>
              <a:t>20</a:t>
            </a:r>
            <a:r>
              <a:rPr lang="en-US" sz="2200" dirty="0" smtClean="0">
                <a:latin typeface="Comic Sans MS" pitchFamily="66" charset="0"/>
              </a:rPr>
              <a:t> young existing and potential entrepreneurs after participating in an intensive </a:t>
            </a:r>
            <a:r>
              <a:rPr lang="en-US" sz="2200" dirty="0" err="1" smtClean="0">
                <a:latin typeface="Comic Sans MS" pitchFamily="66" charset="0"/>
              </a:rPr>
              <a:t>bootcamp</a:t>
            </a:r>
            <a:r>
              <a:rPr lang="en-US" sz="2200" dirty="0" smtClean="0">
                <a:latin typeface="Comic Sans MS" pitchFamily="66" charset="0"/>
              </a:rPr>
              <a:t> in Abuja, was to engender entrepreneurship and business development training to young Nigerians between the ages of 22-35 years. </a:t>
            </a:r>
          </a:p>
          <a:p>
            <a:r>
              <a:rPr lang="en-US" sz="2200" dirty="0" smtClean="0">
                <a:latin typeface="Comic Sans MS" pitchFamily="66" charset="0"/>
              </a:rPr>
              <a:t>It also sought to promote entrepreneurial thinking, job creation, and business planning and management skills for emerging young professionals. </a:t>
            </a:r>
          </a:p>
          <a:p>
            <a:r>
              <a:rPr lang="en-US" sz="2200" dirty="0" smtClean="0">
                <a:latin typeface="Comic Sans MS" pitchFamily="66" charset="0"/>
              </a:rPr>
              <a:t>The training </a:t>
            </a:r>
            <a:r>
              <a:rPr lang="en-US" sz="2200" dirty="0" err="1" smtClean="0">
                <a:latin typeface="Comic Sans MS" pitchFamily="66" charset="0"/>
              </a:rPr>
              <a:t>programme</a:t>
            </a:r>
            <a:r>
              <a:rPr lang="en-US" sz="2200" dirty="0" smtClean="0">
                <a:latin typeface="Comic Sans MS" pitchFamily="66" charset="0"/>
              </a:rPr>
              <a:t> for the 20 young Nigerians was undertaken at the Barry University, Miami, Florida between 11</a:t>
            </a:r>
            <a:r>
              <a:rPr lang="en-US" sz="2200" baseline="30000" dirty="0" smtClean="0">
                <a:latin typeface="Comic Sans MS" pitchFamily="66" charset="0"/>
              </a:rPr>
              <a:t>th</a:t>
            </a:r>
            <a:r>
              <a:rPr lang="en-US" sz="2200" dirty="0" smtClean="0">
                <a:latin typeface="Comic Sans MS" pitchFamily="66" charset="0"/>
              </a:rPr>
              <a:t> November, 2010 and 8</a:t>
            </a:r>
            <a:r>
              <a:rPr lang="en-US" sz="2200" baseline="30000" dirty="0" smtClean="0">
                <a:latin typeface="Comic Sans MS" pitchFamily="66" charset="0"/>
              </a:rPr>
              <a:t>th</a:t>
            </a:r>
            <a:r>
              <a:rPr lang="en-US" sz="2200" dirty="0" smtClean="0">
                <a:latin typeface="Comic Sans MS" pitchFamily="66" charset="0"/>
              </a:rPr>
              <a:t> December, 2010. </a:t>
            </a:r>
          </a:p>
          <a:p>
            <a:r>
              <a:rPr lang="en-US" sz="2200" b="1" dirty="0" smtClean="0">
                <a:latin typeface="Comic Sans MS" pitchFamily="66" charset="0"/>
              </a:rPr>
              <a:t>15 </a:t>
            </a:r>
            <a:r>
              <a:rPr lang="en-US" sz="2200" dirty="0" smtClean="0">
                <a:latin typeface="Comic Sans MS" pitchFamily="66" charset="0"/>
              </a:rPr>
              <a:t>out of the 20 young people trained have received funding from the National Economic Reconstruction Fund (NERFUND) and have</a:t>
            </a:r>
            <a:r>
              <a:rPr lang="en-US" sz="2200" b="1" dirty="0" smtClean="0">
                <a:latin typeface="Comic Sans MS" pitchFamily="66" charset="0"/>
              </a:rPr>
              <a:t> </a:t>
            </a:r>
            <a:r>
              <a:rPr lang="en-US" sz="2200" dirty="0" smtClean="0">
                <a:latin typeface="Comic Sans MS" pitchFamily="66" charset="0"/>
              </a:rPr>
              <a:t>started their various businesses.</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19</a:t>
            </a:fld>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4"/>
          <p:cNvSpPr>
            <a:spLocks noGrp="1"/>
          </p:cNvSpPr>
          <p:nvPr>
            <p:ph type="ftr" sz="quarter" idx="11"/>
          </p:nvPr>
        </p:nvSpPr>
        <p:spPr>
          <a:noFill/>
        </p:spPr>
        <p:txBody>
          <a:bodyPr/>
          <a:lstStyle/>
          <a:p>
            <a:r>
              <a:rPr lang="en-US" smtClean="0">
                <a:latin typeface="Arial" charset="0"/>
              </a:rPr>
              <a:t>PREPARED BY SMEDAN</a:t>
            </a:r>
          </a:p>
        </p:txBody>
      </p:sp>
      <p:sp>
        <p:nvSpPr>
          <p:cNvPr id="5123" name="Slide Number Placeholder 5"/>
          <p:cNvSpPr>
            <a:spLocks noGrp="1"/>
          </p:cNvSpPr>
          <p:nvPr>
            <p:ph type="sldNum" sz="quarter" idx="12"/>
          </p:nvPr>
        </p:nvSpPr>
        <p:spPr>
          <a:noFill/>
        </p:spPr>
        <p:txBody>
          <a:bodyPr/>
          <a:lstStyle/>
          <a:p>
            <a:fld id="{728D03F9-CB32-4CA6-8A50-2039E9FCEA3B}" type="slidenum">
              <a:rPr lang="en-US" smtClean="0">
                <a:latin typeface="Arial" charset="0"/>
              </a:rPr>
              <a:pPr/>
              <a:t>2</a:t>
            </a:fld>
            <a:endParaRPr lang="en-US" smtClean="0">
              <a:latin typeface="Arial" charset="0"/>
            </a:endParaRPr>
          </a:p>
        </p:txBody>
      </p:sp>
      <p:sp>
        <p:nvSpPr>
          <p:cNvPr id="5124" name="Rectangle 2"/>
          <p:cNvSpPr>
            <a:spLocks noGrp="1" noChangeArrowheads="1"/>
          </p:cNvSpPr>
          <p:nvPr>
            <p:ph type="title"/>
          </p:nvPr>
        </p:nvSpPr>
        <p:spPr>
          <a:xfrm>
            <a:off x="1066800" y="381000"/>
            <a:ext cx="7772400" cy="685800"/>
          </a:xfrm>
        </p:spPr>
        <p:txBody>
          <a:bodyPr/>
          <a:lstStyle/>
          <a:p>
            <a:r>
              <a:rPr lang="en-US" sz="3200" b="1" i="0" dirty="0" smtClean="0">
                <a:solidFill>
                  <a:schemeClr val="tx1"/>
                </a:solidFill>
                <a:latin typeface="Comic Sans MS" pitchFamily="66" charset="0"/>
              </a:rPr>
              <a:t>OUTLINE OF PRESENTATION</a:t>
            </a:r>
          </a:p>
        </p:txBody>
      </p:sp>
      <p:sp>
        <p:nvSpPr>
          <p:cNvPr id="5125" name="Rectangle 3"/>
          <p:cNvSpPr>
            <a:spLocks noGrp="1" noChangeArrowheads="1"/>
          </p:cNvSpPr>
          <p:nvPr>
            <p:ph type="body" idx="1"/>
          </p:nvPr>
        </p:nvSpPr>
        <p:spPr>
          <a:xfrm>
            <a:off x="1066800" y="1066800"/>
            <a:ext cx="7772400" cy="5257800"/>
          </a:xfrm>
        </p:spPr>
        <p:txBody>
          <a:bodyPr/>
          <a:lstStyle/>
          <a:p>
            <a:pPr>
              <a:lnSpc>
                <a:spcPct val="80000"/>
              </a:lnSpc>
              <a:buFontTx/>
              <a:buBlip>
                <a:blip r:embed="rId2"/>
              </a:buBlip>
            </a:pPr>
            <a:r>
              <a:rPr lang="en-US" sz="2600" dirty="0" smtClean="0">
                <a:latin typeface="Comic Sans MS" pitchFamily="66" charset="0"/>
              </a:rPr>
              <a:t>Welcome to Nigeria</a:t>
            </a:r>
          </a:p>
          <a:p>
            <a:pPr>
              <a:lnSpc>
                <a:spcPct val="80000"/>
              </a:lnSpc>
              <a:buFontTx/>
              <a:buBlip>
                <a:blip r:embed="rId2"/>
              </a:buBlip>
            </a:pPr>
            <a:r>
              <a:rPr lang="en-US" sz="2600" dirty="0" smtClean="0">
                <a:latin typeface="Comic Sans MS" pitchFamily="66" charset="0"/>
              </a:rPr>
              <a:t>Nigeria: General Overview</a:t>
            </a:r>
          </a:p>
          <a:p>
            <a:pPr>
              <a:lnSpc>
                <a:spcPct val="80000"/>
              </a:lnSpc>
              <a:buFontTx/>
              <a:buBlip>
                <a:blip r:embed="rId2"/>
              </a:buBlip>
            </a:pPr>
            <a:r>
              <a:rPr lang="en-US" sz="2600" dirty="0" smtClean="0">
                <a:latin typeface="Comic Sans MS" pitchFamily="66" charset="0"/>
              </a:rPr>
              <a:t> Introduction</a:t>
            </a:r>
          </a:p>
          <a:p>
            <a:pPr>
              <a:lnSpc>
                <a:spcPct val="80000"/>
              </a:lnSpc>
              <a:buFontTx/>
              <a:buBlip>
                <a:blip r:embed="rId2"/>
              </a:buBlip>
            </a:pPr>
            <a:r>
              <a:rPr lang="en-US" sz="2600" dirty="0" smtClean="0">
                <a:latin typeface="Comic Sans MS" pitchFamily="66" charset="0"/>
              </a:rPr>
              <a:t>MSMEs Defined</a:t>
            </a:r>
          </a:p>
          <a:p>
            <a:pPr>
              <a:lnSpc>
                <a:spcPct val="80000"/>
              </a:lnSpc>
              <a:buBlip>
                <a:blip r:embed="rId2"/>
              </a:buBlip>
            </a:pPr>
            <a:r>
              <a:rPr lang="en-US" sz="2600" dirty="0" smtClean="0">
                <a:latin typeface="Comic Sans MS" pitchFamily="66" charset="0"/>
              </a:rPr>
              <a:t>SMEs: A Comparative Analysis</a:t>
            </a:r>
          </a:p>
          <a:p>
            <a:pPr>
              <a:lnSpc>
                <a:spcPct val="80000"/>
              </a:lnSpc>
              <a:buFontTx/>
              <a:buBlip>
                <a:blip r:embed="rId2"/>
              </a:buBlip>
            </a:pPr>
            <a:r>
              <a:rPr lang="en-US" sz="2600" dirty="0" smtClean="0">
                <a:latin typeface="Comic Sans MS" pitchFamily="66" charset="0"/>
              </a:rPr>
              <a:t>SMEs: Their Relevance</a:t>
            </a:r>
          </a:p>
          <a:p>
            <a:pPr>
              <a:lnSpc>
                <a:spcPct val="80000"/>
              </a:lnSpc>
              <a:buFontTx/>
              <a:buBlip>
                <a:blip r:embed="rId2"/>
              </a:buBlip>
            </a:pPr>
            <a:r>
              <a:rPr lang="en-GB" sz="2600" dirty="0" smtClean="0">
                <a:latin typeface="Comic Sans MS" pitchFamily="66" charset="0"/>
              </a:rPr>
              <a:t>Contemporary Development Challenges of the SMEs Sector</a:t>
            </a:r>
          </a:p>
          <a:p>
            <a:pPr>
              <a:lnSpc>
                <a:spcPct val="80000"/>
              </a:lnSpc>
              <a:buFontTx/>
              <a:buBlip>
                <a:blip r:embed="rId2"/>
              </a:buBlip>
            </a:pPr>
            <a:r>
              <a:rPr lang="en-GB" sz="2600" dirty="0" smtClean="0">
                <a:latin typeface="Comic Sans MS" pitchFamily="66" charset="0"/>
              </a:rPr>
              <a:t>Government Past Efforts At Addressing the Challenges</a:t>
            </a:r>
          </a:p>
          <a:p>
            <a:pPr>
              <a:lnSpc>
                <a:spcPct val="80000"/>
              </a:lnSpc>
              <a:buBlip>
                <a:blip r:embed="rId2"/>
              </a:buBlip>
            </a:pPr>
            <a:r>
              <a:rPr lang="en-ZA" sz="2600" dirty="0" smtClean="0">
                <a:latin typeface="Comic Sans MS" pitchFamily="66" charset="0"/>
              </a:rPr>
              <a:t>SMEDAN Initiatives Towards Addressing the Challenges</a:t>
            </a:r>
            <a:endParaRPr lang="en-US" sz="2600" dirty="0" smtClean="0">
              <a:latin typeface="Comic Sans MS" pitchFamily="66" charset="0"/>
            </a:endParaRPr>
          </a:p>
          <a:p>
            <a:pPr>
              <a:lnSpc>
                <a:spcPct val="80000"/>
              </a:lnSpc>
              <a:buFontTx/>
              <a:buBlip>
                <a:blip r:embed="rId2"/>
              </a:buBlip>
            </a:pPr>
            <a:r>
              <a:rPr lang="en-US" sz="2600" dirty="0" smtClean="0">
                <a:latin typeface="Comic Sans MS" pitchFamily="66" charset="0"/>
              </a:rPr>
              <a:t>Way Forward</a:t>
            </a:r>
          </a:p>
          <a:p>
            <a:pPr>
              <a:lnSpc>
                <a:spcPct val="80000"/>
              </a:lnSpc>
              <a:buFontTx/>
              <a:buBlip>
                <a:blip r:embed="rId2"/>
              </a:buBlip>
            </a:pPr>
            <a:r>
              <a:rPr lang="en-US" sz="2600" dirty="0" smtClean="0">
                <a:latin typeface="Comic Sans MS" pitchFamily="66" charset="0"/>
              </a:rPr>
              <a:t>Conclusion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14400"/>
          </a:xfrm>
        </p:spPr>
        <p:txBody>
          <a:bodyPr/>
          <a:lstStyle/>
          <a:p>
            <a:r>
              <a:rPr lang="en-US" sz="2400" b="1" i="0" dirty="0" smtClean="0">
                <a:solidFill>
                  <a:schemeClr val="tx1"/>
                </a:solidFill>
                <a:latin typeface="Comic Sans MS" pitchFamily="66" charset="0"/>
              </a:rPr>
              <a:t>ESTABLISHING THE NATIONAL MSMEs RATING DATABASE</a:t>
            </a:r>
            <a:endParaRPr lang="en-GB" sz="2400" dirty="0"/>
          </a:p>
        </p:txBody>
      </p:sp>
      <p:sp>
        <p:nvSpPr>
          <p:cNvPr id="3" name="Content Placeholder 2"/>
          <p:cNvSpPr>
            <a:spLocks noGrp="1"/>
          </p:cNvSpPr>
          <p:nvPr>
            <p:ph idx="1"/>
          </p:nvPr>
        </p:nvSpPr>
        <p:spPr>
          <a:xfrm>
            <a:off x="914400" y="1219200"/>
            <a:ext cx="8001000" cy="5181600"/>
          </a:xfrm>
        </p:spPr>
        <p:txBody>
          <a:bodyPr/>
          <a:lstStyle/>
          <a:p>
            <a:r>
              <a:rPr lang="en-US" sz="2200" dirty="0" smtClean="0">
                <a:latin typeface="Comic Sans MS" pitchFamily="66" charset="0"/>
              </a:rPr>
              <a:t>In her bid to confront the several challenges facing MSMEs in Nigeria, especially access to affordable finance, the Agency in conjunction with </a:t>
            </a:r>
            <a:r>
              <a:rPr lang="en-US" sz="2200" b="1" dirty="0" smtClean="0">
                <a:latin typeface="Comic Sans MS" pitchFamily="66" charset="0"/>
              </a:rPr>
              <a:t>Dun &amp; Bradstreet</a:t>
            </a:r>
            <a:r>
              <a:rPr lang="en-US" sz="2200" dirty="0" smtClean="0">
                <a:latin typeface="Comic Sans MS" pitchFamily="66" charset="0"/>
              </a:rPr>
              <a:t> (the world’s leading source of commercial information and insight on businesses) is planning to establish a </a:t>
            </a:r>
            <a:r>
              <a:rPr lang="en-US" sz="2200" b="1" dirty="0" smtClean="0">
                <a:latin typeface="Comic Sans MS" pitchFamily="66" charset="0"/>
              </a:rPr>
              <a:t>National MSME Rating Database.</a:t>
            </a:r>
          </a:p>
          <a:p>
            <a:r>
              <a:rPr lang="en-US" sz="2200" dirty="0" smtClean="0">
                <a:latin typeface="Comic Sans MS" pitchFamily="66" charset="0"/>
              </a:rPr>
              <a:t>The Rating Database will institute a reliable process and benchmark to assess and rate Nigerian MSMEs based on standardized criteria and policies, thereby providing reliable database for funding decisions by financial institutions.</a:t>
            </a:r>
          </a:p>
          <a:p>
            <a:r>
              <a:rPr lang="en-US" sz="2200" dirty="0" smtClean="0">
                <a:latin typeface="Comic Sans MS" pitchFamily="66" charset="0"/>
              </a:rPr>
              <a:t>The proposed National MSME Rating Database will, among others,</a:t>
            </a:r>
            <a:r>
              <a:rPr lang="en-GB" sz="2200" dirty="0" smtClean="0">
                <a:latin typeface="Comic Sans MS" pitchFamily="66" charset="0"/>
              </a:rPr>
              <a:t> </a:t>
            </a:r>
            <a:r>
              <a:rPr lang="en-US" sz="2200" dirty="0" smtClean="0">
                <a:latin typeface="Comic Sans MS" pitchFamily="66" charset="0"/>
              </a:rPr>
              <a:t>assist MSME financing institutions with standard and reliable ratings to support due diligence procedures for MSME lending.</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20</a:t>
            </a:fld>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14400"/>
          </a:xfrm>
        </p:spPr>
        <p:txBody>
          <a:bodyPr/>
          <a:lstStyle/>
          <a:p>
            <a:r>
              <a:rPr lang="en-US" sz="2400" b="1" i="0" dirty="0" smtClean="0">
                <a:solidFill>
                  <a:schemeClr val="tx1"/>
                </a:solidFill>
                <a:latin typeface="Comic Sans MS" pitchFamily="66" charset="0"/>
              </a:rPr>
              <a:t>RURAL WOMEN ENTERPRISE DEVELOPMENT PROGRAMME (RUWEDEP)</a:t>
            </a:r>
            <a:endParaRPr lang="en-GB" sz="2400" dirty="0"/>
          </a:p>
        </p:txBody>
      </p:sp>
      <p:sp>
        <p:nvSpPr>
          <p:cNvPr id="3" name="Content Placeholder 2"/>
          <p:cNvSpPr>
            <a:spLocks noGrp="1"/>
          </p:cNvSpPr>
          <p:nvPr>
            <p:ph idx="1"/>
          </p:nvPr>
        </p:nvSpPr>
        <p:spPr>
          <a:xfrm>
            <a:off x="914400" y="1219200"/>
            <a:ext cx="8001000" cy="5181600"/>
          </a:xfrm>
        </p:spPr>
        <p:txBody>
          <a:bodyPr/>
          <a:lstStyle/>
          <a:p>
            <a:r>
              <a:rPr lang="en-US" sz="2400" dirty="0" smtClean="0">
                <a:latin typeface="Comic Sans MS" pitchFamily="66" charset="0"/>
              </a:rPr>
              <a:t>The </a:t>
            </a:r>
            <a:r>
              <a:rPr lang="en-US" sz="2400" dirty="0" err="1" smtClean="0">
                <a:latin typeface="Comic Sans MS" pitchFamily="66" charset="0"/>
              </a:rPr>
              <a:t>programme</a:t>
            </a:r>
            <a:r>
              <a:rPr lang="en-US" sz="2400" dirty="0" smtClean="0">
                <a:latin typeface="Comic Sans MS" pitchFamily="66" charset="0"/>
              </a:rPr>
              <a:t> seeks to economically empower the Nigerian Woman through conscious engagement and development of entrepreneurial capacities. </a:t>
            </a:r>
          </a:p>
          <a:p>
            <a:r>
              <a:rPr lang="en-US" sz="2400" dirty="0" smtClean="0">
                <a:latin typeface="Comic Sans MS" pitchFamily="66" charset="0"/>
              </a:rPr>
              <a:t>The initiative, championed by the Office of the First Lady of Nigeria and driven by SMEDAN has been escalated to cover the entire 36 States of Nigeria with possible assistance/partnership from the World Bank and other reputable international Development Partners.</a:t>
            </a:r>
          </a:p>
          <a:p>
            <a:r>
              <a:rPr lang="en-US" sz="2400" dirty="0" smtClean="0">
                <a:latin typeface="Comic Sans MS" pitchFamily="66" charset="0"/>
              </a:rPr>
              <a:t>In an attempt to rightly position the rural women to take full advantage of the intervention, SMEDAN has trained rural women groups in twelve (12) pilot States.</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21</a:t>
            </a:fld>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1066800"/>
          </a:xfrm>
        </p:spPr>
        <p:txBody>
          <a:bodyPr/>
          <a:lstStyle/>
          <a:p>
            <a:r>
              <a:rPr lang="en-US" sz="2400" b="1" i="0" dirty="0" smtClean="0">
                <a:solidFill>
                  <a:schemeClr val="tx1"/>
                </a:solidFill>
                <a:latin typeface="Comic Sans MS" pitchFamily="66" charset="0"/>
              </a:rPr>
              <a:t>REVIEW &amp; IMPLEMENTATION OF THE NATIONAL POLICY ON MICRO, SMALL AND MEDIUM ENTERPRISES (MSMEs)</a:t>
            </a:r>
            <a:endParaRPr lang="en-GB" sz="2400" dirty="0"/>
          </a:p>
        </p:txBody>
      </p:sp>
      <p:sp>
        <p:nvSpPr>
          <p:cNvPr id="3" name="Content Placeholder 2"/>
          <p:cNvSpPr>
            <a:spLocks noGrp="1"/>
          </p:cNvSpPr>
          <p:nvPr>
            <p:ph idx="1"/>
          </p:nvPr>
        </p:nvSpPr>
        <p:spPr>
          <a:xfrm>
            <a:off x="914400" y="1219200"/>
            <a:ext cx="8001000" cy="5181600"/>
          </a:xfrm>
        </p:spPr>
        <p:txBody>
          <a:bodyPr/>
          <a:lstStyle/>
          <a:p>
            <a:r>
              <a:rPr lang="en-US" sz="2200" dirty="0" smtClean="0">
                <a:latin typeface="Comic Sans MS" pitchFamily="66" charset="0"/>
              </a:rPr>
              <a:t>In the dire need to institute a robust policy framework for the MSMEs sub-sector in Nigeria, the Agency with the support of UNDP and other stakeholders, developed the National Policy on MSMEs in 2007.</a:t>
            </a:r>
          </a:p>
          <a:p>
            <a:r>
              <a:rPr lang="en-US" sz="2200" dirty="0" smtClean="0">
                <a:latin typeface="Comic Sans MS" pitchFamily="66" charset="0"/>
              </a:rPr>
              <a:t>As provided by the Policy, the document became due for review after 3-5 years of implementation to align it with international best practice.</a:t>
            </a:r>
          </a:p>
          <a:p>
            <a:r>
              <a:rPr lang="en-US" sz="2200" dirty="0" smtClean="0">
                <a:latin typeface="Comic Sans MS" pitchFamily="66" charset="0"/>
              </a:rPr>
              <a:t>The Agency has come up with a draft reviewed policy and is now undertaking validation workshops.</a:t>
            </a:r>
          </a:p>
          <a:p>
            <a:r>
              <a:rPr lang="en-US" sz="2200" dirty="0" smtClean="0">
                <a:latin typeface="Comic Sans MS" pitchFamily="66" charset="0"/>
              </a:rPr>
              <a:t>Inputs will also be received from a technical and implementation committee constituted by the </a:t>
            </a:r>
            <a:r>
              <a:rPr lang="en-US" sz="2200" dirty="0" err="1" smtClean="0">
                <a:latin typeface="Comic Sans MS" pitchFamily="66" charset="0"/>
              </a:rPr>
              <a:t>Honourable</a:t>
            </a:r>
            <a:r>
              <a:rPr lang="en-US" sz="2200" dirty="0" smtClean="0">
                <a:latin typeface="Comic Sans MS" pitchFamily="66" charset="0"/>
              </a:rPr>
              <a:t> Minister of Trade and Investment. </a:t>
            </a:r>
          </a:p>
          <a:p>
            <a:r>
              <a:rPr lang="en-US" sz="2200" dirty="0" smtClean="0">
                <a:latin typeface="Comic Sans MS" pitchFamily="66" charset="0"/>
              </a:rPr>
              <a:t>The final draft document will be forwarded to the Federal Executive Council (FEC) for approval.</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22</a:t>
            </a:fld>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14400"/>
          </a:xfrm>
        </p:spPr>
        <p:txBody>
          <a:bodyPr/>
          <a:lstStyle/>
          <a:p>
            <a:r>
              <a:rPr lang="en-US" sz="2400" b="1" i="0" dirty="0" smtClean="0">
                <a:solidFill>
                  <a:schemeClr val="tx1"/>
                </a:solidFill>
                <a:latin typeface="Comic Sans MS" pitchFamily="66" charset="0"/>
              </a:rPr>
              <a:t>COLLABORATION WITH BANK OF INDUSTRY (BOI) ON MICRO CREDIT SCHEME</a:t>
            </a:r>
            <a:endParaRPr lang="en-GB" sz="2400" dirty="0"/>
          </a:p>
        </p:txBody>
      </p:sp>
      <p:sp>
        <p:nvSpPr>
          <p:cNvPr id="3" name="Content Placeholder 2"/>
          <p:cNvSpPr>
            <a:spLocks noGrp="1"/>
          </p:cNvSpPr>
          <p:nvPr>
            <p:ph idx="1"/>
          </p:nvPr>
        </p:nvSpPr>
        <p:spPr>
          <a:xfrm>
            <a:off x="914400" y="990600"/>
            <a:ext cx="8001000" cy="5410200"/>
          </a:xfrm>
        </p:spPr>
        <p:txBody>
          <a:bodyPr/>
          <a:lstStyle/>
          <a:p>
            <a:r>
              <a:rPr lang="en-US" sz="2000" dirty="0" smtClean="0">
                <a:latin typeface="Comic Sans MS" pitchFamily="66" charset="0"/>
              </a:rPr>
              <a:t>The Agency entered into partnership (via a Memorandum of Understanding) with the Bank of Industry (BOI) for the implementation of the </a:t>
            </a:r>
            <a:r>
              <a:rPr lang="en-US" sz="2000" b="1" dirty="0" smtClean="0">
                <a:latin typeface="Comic Sans MS" pitchFamily="66" charset="0"/>
              </a:rPr>
              <a:t>N50 million</a:t>
            </a:r>
            <a:r>
              <a:rPr lang="en-US" sz="2000" dirty="0" smtClean="0">
                <a:latin typeface="Comic Sans MS" pitchFamily="66" charset="0"/>
              </a:rPr>
              <a:t> </a:t>
            </a:r>
            <a:r>
              <a:rPr lang="en-US" sz="2000" dirty="0" err="1" smtClean="0">
                <a:latin typeface="Comic Sans MS" pitchFamily="66" charset="0"/>
              </a:rPr>
              <a:t>Osun</a:t>
            </a:r>
            <a:r>
              <a:rPr lang="en-US" sz="2000" dirty="0" smtClean="0">
                <a:latin typeface="Comic Sans MS" pitchFamily="66" charset="0"/>
              </a:rPr>
              <a:t> East Senatorial District Constituency Micro Credit Scheme Project in 2010.</a:t>
            </a:r>
          </a:p>
          <a:p>
            <a:r>
              <a:rPr lang="en-US" sz="2000" dirty="0" smtClean="0">
                <a:latin typeface="Comic Sans MS" pitchFamily="66" charset="0"/>
              </a:rPr>
              <a:t>The scheme was designed to develop SMEs using Cooperative Society structures through Micro Credit Revolving Scheme.</a:t>
            </a:r>
          </a:p>
          <a:p>
            <a:r>
              <a:rPr lang="en-US" sz="2000" dirty="0" smtClean="0">
                <a:latin typeface="Comic Sans MS" pitchFamily="66" charset="0"/>
              </a:rPr>
              <a:t>The disbursement of the loans is usually preceded by entrepreneurship training. </a:t>
            </a:r>
          </a:p>
          <a:p>
            <a:r>
              <a:rPr lang="en-US" sz="2000" dirty="0" smtClean="0">
                <a:latin typeface="Comic Sans MS" pitchFamily="66" charset="0"/>
              </a:rPr>
              <a:t>10 (ten) cooperative societies have benefited from this scheme at the rate of between N3 million and N5 million per society. Indeed, some of the cooperative societies</a:t>
            </a:r>
            <a:r>
              <a:rPr lang="en-US" sz="2000" b="1" dirty="0" smtClean="0">
                <a:latin typeface="Comic Sans MS" pitchFamily="66" charset="0"/>
              </a:rPr>
              <a:t> </a:t>
            </a:r>
            <a:r>
              <a:rPr lang="en-US" sz="2000" dirty="0" smtClean="0">
                <a:latin typeface="Comic Sans MS" pitchFamily="66" charset="0"/>
              </a:rPr>
              <a:t>have started repaying the loan.</a:t>
            </a:r>
          </a:p>
          <a:p>
            <a:r>
              <a:rPr lang="en-US" sz="2000" dirty="0" smtClean="0">
                <a:latin typeface="Comic Sans MS" pitchFamily="66" charset="0"/>
              </a:rPr>
              <a:t>Towards the end of December 2011, another </a:t>
            </a:r>
            <a:r>
              <a:rPr lang="en-US" sz="2000" b="1" dirty="0" smtClean="0">
                <a:latin typeface="Comic Sans MS" pitchFamily="66" charset="0"/>
              </a:rPr>
              <a:t>N40,000,000.00</a:t>
            </a:r>
            <a:r>
              <a:rPr lang="en-US" sz="2000" dirty="0" smtClean="0">
                <a:latin typeface="Comic Sans MS" pitchFamily="66" charset="0"/>
              </a:rPr>
              <a:t> (Forty million naira) was deposited with the Bank of Industry (BOI) with the hope of executing a similar project in Oyo State. Arrangements have been concluded to commence disbursement in the next few days.</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23</a:t>
            </a:fld>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14400"/>
          </a:xfrm>
        </p:spPr>
        <p:txBody>
          <a:bodyPr/>
          <a:lstStyle/>
          <a:p>
            <a:r>
              <a:rPr lang="en-US" sz="2800" b="1" i="0" dirty="0" smtClean="0">
                <a:solidFill>
                  <a:schemeClr val="tx1"/>
                </a:solidFill>
                <a:latin typeface="Comic Sans MS" pitchFamily="66" charset="0"/>
              </a:rPr>
              <a:t>YOUTH ENTERPRISE WITH INNOVATION IN NIGERIA (</a:t>
            </a:r>
            <a:r>
              <a:rPr lang="en-US" sz="2800" b="1" i="0" dirty="0" err="1" smtClean="0">
                <a:solidFill>
                  <a:schemeClr val="tx1"/>
                </a:solidFill>
                <a:latin typeface="Comic Sans MS" pitchFamily="66" charset="0"/>
              </a:rPr>
              <a:t>YouWIN</a:t>
            </a:r>
            <a:r>
              <a:rPr lang="en-US" sz="2800" b="1" i="0" dirty="0" smtClean="0">
                <a:solidFill>
                  <a:schemeClr val="tx1"/>
                </a:solidFill>
                <a:latin typeface="Comic Sans MS" pitchFamily="66" charset="0"/>
              </a:rPr>
              <a:t>)</a:t>
            </a:r>
            <a:endParaRPr lang="en-GB" sz="2800" dirty="0"/>
          </a:p>
        </p:txBody>
      </p:sp>
      <p:sp>
        <p:nvSpPr>
          <p:cNvPr id="3" name="Content Placeholder 2"/>
          <p:cNvSpPr>
            <a:spLocks noGrp="1"/>
          </p:cNvSpPr>
          <p:nvPr>
            <p:ph idx="1"/>
          </p:nvPr>
        </p:nvSpPr>
        <p:spPr>
          <a:xfrm>
            <a:off x="914400" y="1219200"/>
            <a:ext cx="8001000" cy="5181600"/>
          </a:xfrm>
        </p:spPr>
        <p:txBody>
          <a:bodyPr/>
          <a:lstStyle/>
          <a:p>
            <a:r>
              <a:rPr lang="en-US" sz="2600" dirty="0" smtClean="0">
                <a:latin typeface="Comic Sans MS" pitchFamily="66" charset="0"/>
              </a:rPr>
              <a:t>The Agency is partnering with the Federal Ministry of Finance to implement this initiative.</a:t>
            </a:r>
          </a:p>
          <a:p>
            <a:r>
              <a:rPr lang="en-US" sz="2600" dirty="0" smtClean="0">
                <a:latin typeface="Comic Sans MS" pitchFamily="66" charset="0"/>
              </a:rPr>
              <a:t>It is a youth empowerment </a:t>
            </a:r>
            <a:r>
              <a:rPr lang="en-US" sz="2600" dirty="0" err="1" smtClean="0">
                <a:latin typeface="Comic Sans MS" pitchFamily="66" charset="0"/>
              </a:rPr>
              <a:t>programme</a:t>
            </a:r>
            <a:r>
              <a:rPr lang="en-US" sz="2600" dirty="0" smtClean="0">
                <a:latin typeface="Comic Sans MS" pitchFamily="66" charset="0"/>
              </a:rPr>
              <a:t> for job creation.</a:t>
            </a:r>
          </a:p>
          <a:p>
            <a:r>
              <a:rPr lang="en-US" sz="2600" dirty="0" smtClean="0">
                <a:latin typeface="Comic Sans MS" pitchFamily="66" charset="0"/>
              </a:rPr>
              <a:t>The </a:t>
            </a:r>
            <a:r>
              <a:rPr lang="en-US" sz="2600" dirty="0" err="1" smtClean="0">
                <a:latin typeface="Comic Sans MS" pitchFamily="66" charset="0"/>
              </a:rPr>
              <a:t>programme</a:t>
            </a:r>
            <a:r>
              <a:rPr lang="en-US" sz="2600" dirty="0" smtClean="0">
                <a:latin typeface="Comic Sans MS" pitchFamily="66" charset="0"/>
              </a:rPr>
              <a:t> includes capacity building, provision of finance, mentoring and peer network review.</a:t>
            </a:r>
          </a:p>
          <a:p>
            <a:r>
              <a:rPr lang="en-US" sz="2600" dirty="0" smtClean="0">
                <a:latin typeface="Comic Sans MS" pitchFamily="66" charset="0"/>
              </a:rPr>
              <a:t>1,200 youths have already been chosen, through a competitive process.</a:t>
            </a:r>
          </a:p>
          <a:p>
            <a:r>
              <a:rPr lang="en-US" sz="2600" dirty="0" smtClean="0">
                <a:latin typeface="Comic Sans MS" pitchFamily="66" charset="0"/>
              </a:rPr>
              <a:t>The Agency has started supporting the post award monitoring of participants.</a:t>
            </a: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24</a:t>
            </a:fld>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914400"/>
          </a:xfrm>
        </p:spPr>
        <p:txBody>
          <a:bodyPr/>
          <a:lstStyle/>
          <a:p>
            <a:r>
              <a:rPr lang="en-US" sz="2800" b="1" i="0" dirty="0" smtClean="0">
                <a:solidFill>
                  <a:schemeClr val="tx1"/>
                </a:solidFill>
                <a:latin typeface="Comic Sans MS" pitchFamily="66" charset="0"/>
              </a:rPr>
              <a:t>NATIONAL MSMEs ON-LINE REGISTRATION/DATABASE</a:t>
            </a:r>
            <a:endParaRPr lang="en-GB" sz="2800" dirty="0"/>
          </a:p>
        </p:txBody>
      </p:sp>
      <p:sp>
        <p:nvSpPr>
          <p:cNvPr id="3" name="Content Placeholder 2"/>
          <p:cNvSpPr>
            <a:spLocks noGrp="1"/>
          </p:cNvSpPr>
          <p:nvPr>
            <p:ph idx="1"/>
          </p:nvPr>
        </p:nvSpPr>
        <p:spPr>
          <a:xfrm>
            <a:off x="914400" y="1219200"/>
            <a:ext cx="8001000" cy="5181600"/>
          </a:xfrm>
        </p:spPr>
        <p:txBody>
          <a:bodyPr/>
          <a:lstStyle/>
          <a:p>
            <a:r>
              <a:rPr lang="en-US" sz="2600" dirty="0" smtClean="0">
                <a:latin typeface="Comic Sans MS" pitchFamily="66" charset="0"/>
              </a:rPr>
              <a:t>The project is expected to establish an on-line repository of information on MSMEs operators in the country for planning and support purposes.</a:t>
            </a:r>
          </a:p>
          <a:p>
            <a:r>
              <a:rPr lang="en-US" sz="2600" dirty="0" smtClean="0">
                <a:latin typeface="Comic Sans MS" pitchFamily="66" charset="0"/>
              </a:rPr>
              <a:t>Every MSME is expected to register and acquire a unique identification number that will also feed into the MSME rating database.</a:t>
            </a:r>
          </a:p>
          <a:p>
            <a:r>
              <a:rPr lang="en-US" sz="2600" dirty="0" smtClean="0">
                <a:latin typeface="Comic Sans MS" pitchFamily="66" charset="0"/>
              </a:rPr>
              <a:t>The electronic platform will enable all registered MSMEs to qualify for bidding for Government procurements.</a:t>
            </a:r>
          </a:p>
          <a:p>
            <a:r>
              <a:rPr lang="en-US" sz="2600" dirty="0" smtClean="0">
                <a:latin typeface="Comic Sans MS" pitchFamily="66" charset="0"/>
              </a:rPr>
              <a:t>It will also enable all registered MSMEs to qualify for various government incentives.</a:t>
            </a:r>
          </a:p>
          <a:p>
            <a:endParaRPr lang="en-US" sz="2600" dirty="0" smtClean="0">
              <a:latin typeface="Comic Sans MS" pitchFamily="66" charset="0"/>
            </a:endParaRPr>
          </a:p>
          <a:p>
            <a:endParaRPr lang="en-US" sz="2600" dirty="0" smtClean="0">
              <a:latin typeface="Comic Sans MS" pitchFamily="66" charset="0"/>
            </a:endParaRPr>
          </a:p>
          <a:p>
            <a:endParaRPr lang="en-US" sz="2600" dirty="0" smtClean="0">
              <a:latin typeface="Comic Sans MS" pitchFamily="66" charset="0"/>
            </a:endParaRPr>
          </a:p>
          <a:p>
            <a:pPr>
              <a:buNone/>
            </a:pPr>
            <a:endParaRPr lang="en-GB" sz="2600" dirty="0" smtClean="0">
              <a:latin typeface="Comic Sans MS" pitchFamily="66" charset="0"/>
            </a:endParaRPr>
          </a:p>
          <a:p>
            <a:pPr>
              <a:buNone/>
            </a:pPr>
            <a:endParaRPr lang="en-US" sz="2200" dirty="0" smtClean="0">
              <a:latin typeface="Comic Sans MS" pitchFamily="66" charset="0"/>
            </a:endParaRPr>
          </a:p>
          <a:p>
            <a:endParaRPr lang="en-US" sz="2400" dirty="0" smtClean="0">
              <a:latin typeface="Comic Sans MS" pitchFamily="66" charset="0"/>
            </a:endParaRPr>
          </a:p>
          <a:p>
            <a:pPr>
              <a:buNone/>
            </a:pPr>
            <a:endParaRPr lang="en-GB" dirty="0"/>
          </a:p>
        </p:txBody>
      </p:sp>
      <p:sp>
        <p:nvSpPr>
          <p:cNvPr id="4" name="Footer Placeholder 3"/>
          <p:cNvSpPr>
            <a:spLocks noGrp="1"/>
          </p:cNvSpPr>
          <p:nvPr>
            <p:ph type="ftr" sz="quarter" idx="11"/>
          </p:nvPr>
        </p:nvSpPr>
        <p:spPr/>
        <p:txBody>
          <a:bodyPr/>
          <a:lstStyle/>
          <a:p>
            <a:pPr>
              <a:defRPr/>
            </a:pPr>
            <a:r>
              <a:rPr lang="en-US" smtClean="0"/>
              <a:t>PREPARED BY SMEDAN</a:t>
            </a:r>
            <a:endParaRPr lang="en-US"/>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25</a:t>
            </a:fld>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66800" y="381000"/>
            <a:ext cx="7772400" cy="762000"/>
          </a:xfrm>
        </p:spPr>
        <p:txBody>
          <a:bodyPr/>
          <a:lstStyle/>
          <a:p>
            <a:r>
              <a:rPr lang="en-US" sz="3600" b="1" i="0" dirty="0" smtClean="0">
                <a:solidFill>
                  <a:schemeClr val="tx1"/>
                </a:solidFill>
                <a:latin typeface="Comic Sans MS" pitchFamily="66" charset="0"/>
              </a:rPr>
              <a:t>WAY FORWARD</a:t>
            </a:r>
          </a:p>
        </p:txBody>
      </p:sp>
      <p:sp>
        <p:nvSpPr>
          <p:cNvPr id="20483" name="Content Placeholder 2"/>
          <p:cNvSpPr>
            <a:spLocks noGrp="1"/>
          </p:cNvSpPr>
          <p:nvPr>
            <p:ph idx="1"/>
          </p:nvPr>
        </p:nvSpPr>
        <p:spPr>
          <a:xfrm>
            <a:off x="1066800" y="990600"/>
            <a:ext cx="7772400" cy="5334000"/>
          </a:xfrm>
        </p:spPr>
        <p:txBody>
          <a:bodyPr/>
          <a:lstStyle/>
          <a:p>
            <a:r>
              <a:rPr lang="en-US" sz="2100" dirty="0" smtClean="0">
                <a:latin typeface="Comic Sans MS" pitchFamily="66" charset="0"/>
              </a:rPr>
              <a:t>Renewed commitment by all tiers of government to drive the overall development of the MSMEs sub-sector in Nigeria.</a:t>
            </a:r>
          </a:p>
          <a:p>
            <a:r>
              <a:rPr lang="en-US" sz="2100" dirty="0" smtClean="0">
                <a:latin typeface="Comic Sans MS" pitchFamily="66" charset="0"/>
              </a:rPr>
              <a:t>Establish the National Credit Guarantee Scheme for MSMEs to create an effective access to affordable finance for MSMEs.</a:t>
            </a:r>
          </a:p>
          <a:p>
            <a:r>
              <a:rPr lang="en-US" sz="2100" dirty="0" smtClean="0">
                <a:latin typeface="Comic Sans MS" pitchFamily="66" charset="0"/>
              </a:rPr>
              <a:t>Establish a comprehensive National MSME Rating Information and Database.</a:t>
            </a:r>
          </a:p>
          <a:p>
            <a:r>
              <a:rPr lang="en-US" sz="2100" dirty="0" smtClean="0">
                <a:latin typeface="Comic Sans MS" pitchFamily="66" charset="0"/>
              </a:rPr>
              <a:t>Pump more funds into infrastructure development through PPP and ensure value for money.</a:t>
            </a:r>
          </a:p>
          <a:p>
            <a:r>
              <a:rPr lang="en-US" sz="2100" dirty="0" smtClean="0">
                <a:latin typeface="Comic Sans MS" pitchFamily="66" charset="0"/>
              </a:rPr>
              <a:t>Effective implementation of the National Policy on MSMEs.</a:t>
            </a:r>
          </a:p>
          <a:p>
            <a:r>
              <a:rPr lang="en-US" sz="2100" dirty="0" smtClean="0">
                <a:latin typeface="Comic Sans MS" pitchFamily="66" charset="0"/>
              </a:rPr>
              <a:t>Deliberate incentives should be put in place for the development of SMEs as is done in other jurisdictions. </a:t>
            </a:r>
            <a:r>
              <a:rPr lang="en-US" sz="2100" dirty="0" err="1" smtClean="0">
                <a:latin typeface="Comic Sans MS" pitchFamily="66" charset="0"/>
              </a:rPr>
              <a:t>Eg</a:t>
            </a:r>
            <a:r>
              <a:rPr lang="en-US" sz="2100" dirty="0" smtClean="0">
                <a:latin typeface="Comic Sans MS" pitchFamily="66" charset="0"/>
              </a:rPr>
              <a:t>,. Equipment incentive, Technology incentive, Marketing incentive and National Awards for MSMEs incentive.</a:t>
            </a:r>
          </a:p>
          <a:p>
            <a:pPr>
              <a:buNone/>
            </a:pPr>
            <a:endParaRPr lang="en-US" sz="2400" dirty="0" smtClean="0">
              <a:latin typeface="Comic Sans MS" pitchFamily="66" charset="0"/>
            </a:endParaRPr>
          </a:p>
        </p:txBody>
      </p:sp>
      <p:sp>
        <p:nvSpPr>
          <p:cNvPr id="20484" name="Footer Placeholder 3"/>
          <p:cNvSpPr>
            <a:spLocks noGrp="1"/>
          </p:cNvSpPr>
          <p:nvPr>
            <p:ph type="ftr" sz="quarter" idx="11"/>
          </p:nvPr>
        </p:nvSpPr>
        <p:spPr>
          <a:noFill/>
        </p:spPr>
        <p:txBody>
          <a:bodyPr/>
          <a:lstStyle/>
          <a:p>
            <a:r>
              <a:rPr lang="en-US" smtClean="0">
                <a:latin typeface="Arial" charset="0"/>
              </a:rPr>
              <a:t>Prepared By SMEDAN</a:t>
            </a:r>
          </a:p>
        </p:txBody>
      </p:sp>
      <p:sp>
        <p:nvSpPr>
          <p:cNvPr id="20485" name="Slide Number Placeholder 4"/>
          <p:cNvSpPr>
            <a:spLocks noGrp="1"/>
          </p:cNvSpPr>
          <p:nvPr>
            <p:ph type="sldNum" sz="quarter" idx="12"/>
          </p:nvPr>
        </p:nvSpPr>
        <p:spPr>
          <a:noFill/>
        </p:spPr>
        <p:txBody>
          <a:bodyPr/>
          <a:lstStyle/>
          <a:p>
            <a:fld id="{A82E92F3-E864-43D6-96CA-E41A26F9FD7A}" type="slidenum">
              <a:rPr lang="en-US" smtClean="0">
                <a:latin typeface="Arial" charset="0"/>
              </a:rPr>
              <a:pPr/>
              <a:t>26</a:t>
            </a:fld>
            <a:endParaRPr lang="en-US" smtClean="0">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66800" y="381000"/>
            <a:ext cx="7772400" cy="762000"/>
          </a:xfrm>
        </p:spPr>
        <p:txBody>
          <a:bodyPr/>
          <a:lstStyle/>
          <a:p>
            <a:r>
              <a:rPr lang="en-US" sz="3600" b="1" i="0" dirty="0" smtClean="0">
                <a:solidFill>
                  <a:schemeClr val="tx1"/>
                </a:solidFill>
                <a:latin typeface="Comic Sans MS" pitchFamily="66" charset="0"/>
              </a:rPr>
              <a:t>WAY FORWARD…</a:t>
            </a:r>
          </a:p>
        </p:txBody>
      </p:sp>
      <p:sp>
        <p:nvSpPr>
          <p:cNvPr id="20483" name="Content Placeholder 2"/>
          <p:cNvSpPr>
            <a:spLocks noGrp="1"/>
          </p:cNvSpPr>
          <p:nvPr>
            <p:ph idx="1"/>
          </p:nvPr>
        </p:nvSpPr>
        <p:spPr>
          <a:xfrm>
            <a:off x="1066800" y="990600"/>
            <a:ext cx="7772400" cy="5334000"/>
          </a:xfrm>
        </p:spPr>
        <p:txBody>
          <a:bodyPr/>
          <a:lstStyle/>
          <a:p>
            <a:r>
              <a:rPr lang="en-US" sz="2400" dirty="0" smtClean="0">
                <a:latin typeface="Comic Sans MS" pitchFamily="66" charset="0"/>
              </a:rPr>
              <a:t>Develop an integrated Industrial Development </a:t>
            </a:r>
            <a:r>
              <a:rPr lang="en-US" sz="2400" dirty="0" err="1" smtClean="0">
                <a:latin typeface="Comic Sans MS" pitchFamily="66" charset="0"/>
              </a:rPr>
              <a:t>Centres</a:t>
            </a:r>
            <a:r>
              <a:rPr lang="en-US" sz="2400" dirty="0" smtClean="0">
                <a:latin typeface="Comic Sans MS" pitchFamily="66" charset="0"/>
              </a:rPr>
              <a:t> (IDCs) with effective BDS.</a:t>
            </a:r>
          </a:p>
          <a:p>
            <a:r>
              <a:rPr lang="en-US" sz="2400" dirty="0" smtClean="0">
                <a:latin typeface="Comic Sans MS" pitchFamily="66" charset="0"/>
              </a:rPr>
              <a:t>Establish the National Council on SMEs.</a:t>
            </a:r>
          </a:p>
          <a:p>
            <a:r>
              <a:rPr lang="en-US" sz="2400" dirty="0" smtClean="0">
                <a:latin typeface="Comic Sans MS" pitchFamily="66" charset="0"/>
              </a:rPr>
              <a:t>Promote and develop the Venture Capital sector and other forms of making funds available at affordable rates including listing on the stock exchange.</a:t>
            </a:r>
          </a:p>
          <a:p>
            <a:r>
              <a:rPr lang="en-US" sz="2400" dirty="0" smtClean="0">
                <a:latin typeface="Comic Sans MS" pitchFamily="66" charset="0"/>
              </a:rPr>
              <a:t>Undertake transformational projects that will take MSME development to specific sectors and rural areas e.g. OLOP for artisanal miners, S-VAP, etc.</a:t>
            </a:r>
          </a:p>
          <a:p>
            <a:r>
              <a:rPr lang="en-US" sz="2400" dirty="0" smtClean="0">
                <a:latin typeface="Comic Sans MS" pitchFamily="66" charset="0"/>
              </a:rPr>
              <a:t>Remove barriers to access to finance, effective BDS and increased productivity.</a:t>
            </a:r>
          </a:p>
          <a:p>
            <a:pPr>
              <a:buNone/>
            </a:pPr>
            <a:endParaRPr lang="en-US" sz="2400" dirty="0" smtClean="0">
              <a:latin typeface="Comic Sans MS" pitchFamily="66" charset="0"/>
            </a:endParaRPr>
          </a:p>
          <a:p>
            <a:endParaRPr lang="en-US" sz="2400" dirty="0" smtClean="0">
              <a:latin typeface="Comic Sans MS" pitchFamily="66" charset="0"/>
            </a:endParaRPr>
          </a:p>
        </p:txBody>
      </p:sp>
      <p:sp>
        <p:nvSpPr>
          <p:cNvPr id="20484" name="Footer Placeholder 3"/>
          <p:cNvSpPr>
            <a:spLocks noGrp="1"/>
          </p:cNvSpPr>
          <p:nvPr>
            <p:ph type="ftr" sz="quarter" idx="11"/>
          </p:nvPr>
        </p:nvSpPr>
        <p:spPr>
          <a:noFill/>
        </p:spPr>
        <p:txBody>
          <a:bodyPr/>
          <a:lstStyle/>
          <a:p>
            <a:r>
              <a:rPr lang="en-US" smtClean="0">
                <a:latin typeface="Arial" charset="0"/>
              </a:rPr>
              <a:t>Prepared By SMEDAN</a:t>
            </a:r>
          </a:p>
        </p:txBody>
      </p:sp>
      <p:sp>
        <p:nvSpPr>
          <p:cNvPr id="20485" name="Slide Number Placeholder 4"/>
          <p:cNvSpPr>
            <a:spLocks noGrp="1"/>
          </p:cNvSpPr>
          <p:nvPr>
            <p:ph type="sldNum" sz="quarter" idx="12"/>
          </p:nvPr>
        </p:nvSpPr>
        <p:spPr>
          <a:noFill/>
        </p:spPr>
        <p:txBody>
          <a:bodyPr/>
          <a:lstStyle/>
          <a:p>
            <a:fld id="{A82E92F3-E864-43D6-96CA-E41A26F9FD7A}" type="slidenum">
              <a:rPr lang="en-US" smtClean="0">
                <a:latin typeface="Arial" charset="0"/>
              </a:rPr>
              <a:pPr/>
              <a:t>27</a:t>
            </a:fld>
            <a:endParaRPr lang="en-US" smtClean="0">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4"/>
          <p:cNvSpPr>
            <a:spLocks noGrp="1"/>
          </p:cNvSpPr>
          <p:nvPr>
            <p:ph type="ftr" sz="quarter" idx="11"/>
          </p:nvPr>
        </p:nvSpPr>
        <p:spPr>
          <a:noFill/>
        </p:spPr>
        <p:txBody>
          <a:bodyPr/>
          <a:lstStyle/>
          <a:p>
            <a:r>
              <a:rPr lang="en-US" smtClean="0">
                <a:latin typeface="Arial" charset="0"/>
              </a:rPr>
              <a:t>PREPARED BY SMEDAN</a:t>
            </a:r>
          </a:p>
        </p:txBody>
      </p:sp>
      <p:sp>
        <p:nvSpPr>
          <p:cNvPr id="21507" name="Slide Number Placeholder 5"/>
          <p:cNvSpPr>
            <a:spLocks noGrp="1"/>
          </p:cNvSpPr>
          <p:nvPr>
            <p:ph type="sldNum" sz="quarter" idx="12"/>
          </p:nvPr>
        </p:nvSpPr>
        <p:spPr>
          <a:noFill/>
        </p:spPr>
        <p:txBody>
          <a:bodyPr/>
          <a:lstStyle/>
          <a:p>
            <a:fld id="{718BB4B3-2BB8-4DFF-960C-85CB29343432}" type="slidenum">
              <a:rPr lang="en-US" smtClean="0">
                <a:latin typeface="Arial" charset="0"/>
              </a:rPr>
              <a:pPr/>
              <a:t>28</a:t>
            </a:fld>
            <a:endParaRPr lang="en-US" smtClean="0">
              <a:latin typeface="Arial" charset="0"/>
            </a:endParaRPr>
          </a:p>
        </p:txBody>
      </p:sp>
      <p:sp>
        <p:nvSpPr>
          <p:cNvPr id="21508" name="Rectangle 2"/>
          <p:cNvSpPr>
            <a:spLocks noGrp="1" noChangeArrowheads="1"/>
          </p:cNvSpPr>
          <p:nvPr>
            <p:ph type="title"/>
          </p:nvPr>
        </p:nvSpPr>
        <p:spPr>
          <a:xfrm>
            <a:off x="1066800" y="381000"/>
            <a:ext cx="7772400" cy="457200"/>
          </a:xfrm>
        </p:spPr>
        <p:txBody>
          <a:bodyPr/>
          <a:lstStyle/>
          <a:p>
            <a:r>
              <a:rPr lang="en-US" sz="3600" b="1" i="0" dirty="0" smtClean="0">
                <a:solidFill>
                  <a:schemeClr val="tx1"/>
                </a:solidFill>
                <a:latin typeface="Comic Sans MS" pitchFamily="66" charset="0"/>
              </a:rPr>
              <a:t>CONCLUSION</a:t>
            </a:r>
          </a:p>
        </p:txBody>
      </p:sp>
      <p:sp>
        <p:nvSpPr>
          <p:cNvPr id="21509" name="Rectangle 3"/>
          <p:cNvSpPr>
            <a:spLocks noGrp="1" noChangeArrowheads="1"/>
          </p:cNvSpPr>
          <p:nvPr>
            <p:ph type="body" idx="1"/>
          </p:nvPr>
        </p:nvSpPr>
        <p:spPr>
          <a:xfrm>
            <a:off x="1066800" y="838200"/>
            <a:ext cx="7772400" cy="5486400"/>
          </a:xfrm>
        </p:spPr>
        <p:txBody>
          <a:bodyPr/>
          <a:lstStyle/>
          <a:p>
            <a:pPr>
              <a:lnSpc>
                <a:spcPct val="80000"/>
              </a:lnSpc>
            </a:pPr>
            <a:r>
              <a:rPr lang="en-US" sz="2200" dirty="0" smtClean="0">
                <a:latin typeface="Comic Sans MS" pitchFamily="66" charset="0"/>
              </a:rPr>
              <a:t>The SME Sector provides the platform for opening the D8 countries to global competitiveness and prosperity required to elevate them to economically advanced nations.  </a:t>
            </a:r>
          </a:p>
          <a:p>
            <a:pPr>
              <a:buClr>
                <a:schemeClr val="tx1"/>
              </a:buClr>
              <a:buFontTx/>
              <a:buBlip>
                <a:blip r:embed="rId2"/>
              </a:buBlip>
            </a:pPr>
            <a:r>
              <a:rPr lang="en-US" sz="2200" dirty="0" smtClean="0">
                <a:latin typeface="Comic Sans MS" pitchFamily="66" charset="0"/>
              </a:rPr>
              <a:t> MSMEs need all the support from all stakeholders in order to operate optimally and sustainably in this era of open markets, competition and global economic &amp; financial crisis.</a:t>
            </a:r>
          </a:p>
          <a:p>
            <a:pPr>
              <a:buClr>
                <a:schemeClr val="tx1"/>
              </a:buClr>
              <a:buFontTx/>
              <a:buBlip>
                <a:blip r:embed="rId2"/>
              </a:buBlip>
            </a:pPr>
            <a:r>
              <a:rPr lang="en-US" sz="2200" dirty="0" smtClean="0">
                <a:latin typeface="Comic Sans MS" pitchFamily="66" charset="0"/>
              </a:rPr>
              <a:t> SMEDAN will continue to support the development of SMEs in Nigeria for sustainable economic growth and development</a:t>
            </a:r>
            <a:r>
              <a:rPr lang="en-US" sz="2200" dirty="0" smtClean="0">
                <a:latin typeface="Comic Sans MS" pitchFamily="66" charset="0"/>
              </a:rPr>
              <a:t>.</a:t>
            </a:r>
          </a:p>
          <a:p>
            <a:pPr>
              <a:buClr>
                <a:schemeClr val="tx1"/>
              </a:buClr>
              <a:buFontTx/>
              <a:buBlip>
                <a:blip r:embed="rId2"/>
              </a:buBlip>
            </a:pPr>
            <a:r>
              <a:rPr lang="en-US" sz="2200" dirty="0" smtClean="0">
                <a:latin typeface="Comic Sans MS" pitchFamily="66" charset="0"/>
              </a:rPr>
              <a:t>The challenge is for D8 Countries to collaborate amongst themselves and based on competitive and comparative advantage help each other to develop SMEs which will provide the platform for global competitiveness.</a:t>
            </a:r>
            <a:endParaRPr lang="en-US" sz="2200" dirty="0" smtClean="0">
              <a:latin typeface="Comic Sans MS" pitchFamily="66" charset="0"/>
            </a:endParaRPr>
          </a:p>
          <a:p>
            <a:pPr>
              <a:lnSpc>
                <a:spcPct val="80000"/>
              </a:lnSpc>
              <a:buFontTx/>
              <a:buNone/>
            </a:pPr>
            <a:endParaRPr lang="en-US" sz="2200" dirty="0" smtClean="0">
              <a:latin typeface="Comic Sans MS" pitchFamily="66" charset="0"/>
            </a:endParaRPr>
          </a:p>
          <a:p>
            <a:pPr>
              <a:lnSpc>
                <a:spcPct val="80000"/>
              </a:lnSpc>
            </a:pPr>
            <a:endParaRPr lang="en-US" sz="2200" dirty="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4"/>
          <p:cNvSpPr>
            <a:spLocks noGrp="1"/>
          </p:cNvSpPr>
          <p:nvPr>
            <p:ph type="ftr" sz="quarter" idx="11"/>
          </p:nvPr>
        </p:nvSpPr>
        <p:spPr>
          <a:noFill/>
        </p:spPr>
        <p:txBody>
          <a:bodyPr/>
          <a:lstStyle/>
          <a:p>
            <a:r>
              <a:rPr lang="en-US" smtClean="0">
                <a:solidFill>
                  <a:schemeClr val="tx1"/>
                </a:solidFill>
                <a:latin typeface="Arial" charset="0"/>
              </a:rPr>
              <a:t>PREPARED BY SMEDAN</a:t>
            </a:r>
          </a:p>
        </p:txBody>
      </p:sp>
      <p:sp>
        <p:nvSpPr>
          <p:cNvPr id="22531" name="Slide Number Placeholder 5"/>
          <p:cNvSpPr>
            <a:spLocks noGrp="1"/>
          </p:cNvSpPr>
          <p:nvPr>
            <p:ph type="sldNum" sz="quarter" idx="12"/>
          </p:nvPr>
        </p:nvSpPr>
        <p:spPr>
          <a:noFill/>
        </p:spPr>
        <p:txBody>
          <a:bodyPr/>
          <a:lstStyle/>
          <a:p>
            <a:fld id="{812EC2C2-5A50-43B3-9350-3F8BB70C80A0}" type="slidenum">
              <a:rPr lang="en-US" smtClean="0">
                <a:solidFill>
                  <a:schemeClr val="tx1"/>
                </a:solidFill>
                <a:latin typeface="Arial" charset="0"/>
              </a:rPr>
              <a:pPr/>
              <a:t>29</a:t>
            </a:fld>
            <a:endParaRPr lang="en-US" smtClean="0">
              <a:solidFill>
                <a:schemeClr val="tx1"/>
              </a:solidFill>
              <a:latin typeface="Arial" charset="0"/>
            </a:endParaRPr>
          </a:p>
        </p:txBody>
      </p:sp>
      <p:sp>
        <p:nvSpPr>
          <p:cNvPr id="22532" name="Rectangle 2"/>
          <p:cNvSpPr>
            <a:spLocks noGrp="1" noChangeArrowheads="1"/>
          </p:cNvSpPr>
          <p:nvPr>
            <p:ph type="title"/>
          </p:nvPr>
        </p:nvSpPr>
        <p:spPr>
          <a:xfrm>
            <a:off x="1066800" y="304800"/>
            <a:ext cx="7772400" cy="5943600"/>
          </a:xfrm>
        </p:spPr>
        <p:txBody>
          <a:bodyPr/>
          <a:lstStyle/>
          <a:p>
            <a:r>
              <a:rPr lang="en-US" sz="5900" b="1" i="0" dirty="0" smtClean="0">
                <a:solidFill>
                  <a:schemeClr val="tx1"/>
                </a:solidFill>
                <a:latin typeface="Comic Sans MS" pitchFamily="66" charset="0"/>
              </a:rPr>
              <a:t>THANK</a:t>
            </a:r>
            <a:r>
              <a:rPr lang="en-US" sz="5900" b="1" dirty="0" smtClean="0">
                <a:solidFill>
                  <a:schemeClr val="tx1"/>
                </a:solidFill>
                <a:latin typeface="Comic Sans MS" pitchFamily="66" charset="0"/>
              </a:rPr>
              <a:t> </a:t>
            </a:r>
            <a:r>
              <a:rPr lang="en-US" sz="5900" b="1" i="0" dirty="0" smtClean="0">
                <a:solidFill>
                  <a:schemeClr val="tx1"/>
                </a:solidFill>
                <a:latin typeface="Comic Sans MS" pitchFamily="66" charset="0"/>
              </a:rPr>
              <a:t>YOU</a:t>
            </a:r>
            <a:r>
              <a:rPr lang="en-US" sz="5900" b="1" dirty="0" smtClean="0">
                <a:solidFill>
                  <a:schemeClr val="tx1"/>
                </a:solidFill>
                <a:latin typeface="Comic Sans MS" pitchFamily="66" charset="0"/>
              </a:rPr>
              <a:t> </a:t>
            </a:r>
            <a:r>
              <a:rPr lang="en-US" sz="5900" b="1" i="0" dirty="0" smtClean="0">
                <a:solidFill>
                  <a:schemeClr val="tx1"/>
                </a:solidFill>
                <a:latin typeface="Comic Sans MS" pitchFamily="66" charset="0"/>
              </a:rPr>
              <a:t>FOR</a:t>
            </a:r>
            <a:r>
              <a:rPr lang="en-US" sz="5900" b="1" dirty="0" smtClean="0">
                <a:solidFill>
                  <a:schemeClr val="tx1"/>
                </a:solidFill>
                <a:latin typeface="Comic Sans MS" pitchFamily="66" charset="0"/>
              </a:rPr>
              <a:t> </a:t>
            </a:r>
            <a:r>
              <a:rPr lang="en-US" sz="5900" b="1" i="0" dirty="0" smtClean="0">
                <a:solidFill>
                  <a:schemeClr val="tx1"/>
                </a:solidFill>
                <a:latin typeface="Comic Sans MS" pitchFamily="66" charset="0"/>
              </a:rPr>
              <a:t>LISTENING</a:t>
            </a:r>
          </a:p>
        </p:txBody>
      </p:sp>
      <p:sp>
        <p:nvSpPr>
          <p:cNvPr id="22533" name="Rectangle 3"/>
          <p:cNvSpPr>
            <a:spLocks noGrp="1" noChangeArrowheads="1"/>
          </p:cNvSpPr>
          <p:nvPr>
            <p:ph type="body" idx="1"/>
          </p:nvPr>
        </p:nvSpPr>
        <p:spPr>
          <a:xfrm>
            <a:off x="1066800" y="457200"/>
            <a:ext cx="7772400" cy="1676400"/>
          </a:xfrm>
        </p:spPr>
        <p:txBody>
          <a:bodyPr/>
          <a:lstStyle/>
          <a:p>
            <a:pPr algn="ctr">
              <a:buFontTx/>
              <a:buNone/>
            </a:pPr>
            <a:endParaRPr lang="en-US" sz="4400" b="1" dirty="0" smtClean="0">
              <a:latin typeface="Arial" charset="0"/>
            </a:endParaRPr>
          </a:p>
          <a:p>
            <a:pPr>
              <a:buFontTx/>
              <a:buNone/>
            </a:pPr>
            <a:endParaRPr lang="en-US" dirty="0" smtClean="0">
              <a:latin typeface="Arial"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066800" y="228600"/>
            <a:ext cx="7772400" cy="914400"/>
          </a:xfrm>
          <a:solidFill>
            <a:schemeClr val="bg1"/>
          </a:solidFill>
          <a:ln>
            <a:solidFill>
              <a:srgbClr val="00B050"/>
            </a:solidFill>
          </a:ln>
        </p:spPr>
        <p:txBody>
          <a:bodyPr>
            <a:normAutofit/>
          </a:bodyPr>
          <a:lstStyle/>
          <a:p>
            <a:pPr algn="ctr" eaLnBrk="1" hangingPunct="1"/>
            <a:r>
              <a:rPr lang="en-US" i="0" dirty="0" smtClean="0">
                <a:solidFill>
                  <a:schemeClr val="tx1"/>
                </a:solidFill>
                <a:latin typeface="Comic Sans MS" pitchFamily="66" charset="0"/>
              </a:rPr>
              <a:t>Welcome to NIGERIA</a:t>
            </a:r>
          </a:p>
        </p:txBody>
      </p:sp>
      <p:sp>
        <p:nvSpPr>
          <p:cNvPr id="6147" name="Rectangle 3"/>
          <p:cNvSpPr>
            <a:spLocks noGrp="1" noChangeArrowheads="1"/>
          </p:cNvSpPr>
          <p:nvPr>
            <p:ph idx="1"/>
          </p:nvPr>
        </p:nvSpPr>
        <p:spPr>
          <a:xfrm>
            <a:off x="1066800" y="1066800"/>
            <a:ext cx="7772400" cy="5334000"/>
          </a:xfrm>
        </p:spPr>
        <p:txBody>
          <a:bodyPr/>
          <a:lstStyle/>
          <a:p>
            <a:pPr eaLnBrk="1" hangingPunct="1"/>
            <a:r>
              <a:rPr lang="en-GB" sz="1800" b="1" dirty="0" smtClean="0">
                <a:solidFill>
                  <a:schemeClr val="tx1"/>
                </a:solidFill>
                <a:latin typeface="Comic Sans MS" pitchFamily="66" charset="0"/>
              </a:rPr>
              <a:t>Fig. 1 MAP OF NIGERIA Showing Major Towns and Neighbouring Countries</a:t>
            </a:r>
            <a:endParaRPr lang="en-GB" sz="1800" dirty="0" smtClean="0">
              <a:solidFill>
                <a:schemeClr val="tx1"/>
              </a:solidFill>
              <a:latin typeface="Comic Sans MS" pitchFamily="66" charset="0"/>
            </a:endParaRPr>
          </a:p>
          <a:p>
            <a:pPr eaLnBrk="1" hangingPunct="1">
              <a:buFontTx/>
              <a:buNone/>
            </a:pPr>
            <a:endParaRPr lang="en-GB" sz="1800" dirty="0" smtClean="0">
              <a:latin typeface="Comic Sans MS" pitchFamily="66" charset="0"/>
            </a:endParaRPr>
          </a:p>
          <a:p>
            <a:pPr eaLnBrk="1" hangingPunct="1">
              <a:buFontTx/>
              <a:buNone/>
            </a:pPr>
            <a:endParaRPr lang="en-GB" sz="1800" dirty="0" smtClean="0">
              <a:solidFill>
                <a:schemeClr val="tx2"/>
              </a:solidFill>
              <a:latin typeface="Comic Sans MS" pitchFamily="66" charset="0"/>
            </a:endParaRPr>
          </a:p>
          <a:p>
            <a:pPr eaLnBrk="1" hangingPunct="1"/>
            <a:endParaRPr lang="en-GB" sz="3400" dirty="0" smtClean="0">
              <a:solidFill>
                <a:schemeClr val="tx2"/>
              </a:solidFill>
              <a:latin typeface="Comic Sans MS" pitchFamily="66" charset="0"/>
            </a:endParaRPr>
          </a:p>
          <a:p>
            <a:pPr eaLnBrk="1" hangingPunct="1">
              <a:buFontTx/>
              <a:buNone/>
            </a:pPr>
            <a:endParaRPr lang="en-US" sz="3500" dirty="0" smtClean="0">
              <a:solidFill>
                <a:schemeClr val="tx2"/>
              </a:solidFill>
              <a:latin typeface="Comic Sans MS" pitchFamily="66" charset="0"/>
            </a:endParaRPr>
          </a:p>
        </p:txBody>
      </p:sp>
      <p:sp>
        <p:nvSpPr>
          <p:cNvPr id="5122" name="Footer Placeholder 4"/>
          <p:cNvSpPr>
            <a:spLocks noGrp="1"/>
          </p:cNvSpPr>
          <p:nvPr>
            <p:ph type="ftr" sz="quarter" idx="11"/>
          </p:nvPr>
        </p:nvSpPr>
        <p:spPr/>
        <p:txBody>
          <a:bodyPr/>
          <a:lstStyle/>
          <a:p>
            <a:pPr>
              <a:defRPr/>
            </a:pPr>
            <a:r>
              <a:rPr lang="en-US" smtClean="0"/>
              <a:t>Prepared By SMEDAN</a:t>
            </a:r>
          </a:p>
        </p:txBody>
      </p:sp>
      <p:sp>
        <p:nvSpPr>
          <p:cNvPr id="5123" name="Slide Number Placeholder 5"/>
          <p:cNvSpPr>
            <a:spLocks noGrp="1"/>
          </p:cNvSpPr>
          <p:nvPr>
            <p:ph type="sldNum" sz="quarter" idx="12"/>
          </p:nvPr>
        </p:nvSpPr>
        <p:spPr/>
        <p:txBody>
          <a:bodyPr/>
          <a:lstStyle/>
          <a:p>
            <a:pPr>
              <a:defRPr/>
            </a:pPr>
            <a:fld id="{B5902A1A-404B-4E2E-8919-59ECC9BC1E7D}" type="slidenum">
              <a:rPr lang="en-US"/>
              <a:pPr>
                <a:defRPr/>
              </a:pPr>
              <a:t>3</a:t>
            </a:fld>
            <a:endParaRPr lang="en-US"/>
          </a:p>
        </p:txBody>
      </p:sp>
      <p:pic>
        <p:nvPicPr>
          <p:cNvPr id="6150" name="Picture 4" descr="Nigeria__0"/>
          <p:cNvPicPr>
            <a:picLocks noChangeAspect="1" noChangeArrowheads="1"/>
          </p:cNvPicPr>
          <p:nvPr/>
        </p:nvPicPr>
        <p:blipFill>
          <a:blip r:embed="rId2" cstate="print"/>
          <a:srcRect/>
          <a:stretch>
            <a:fillRect/>
          </a:stretch>
        </p:blipFill>
        <p:spPr bwMode="auto">
          <a:xfrm>
            <a:off x="1006475" y="1828800"/>
            <a:ext cx="7756525" cy="4495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772400" cy="838200"/>
          </a:xfrm>
        </p:spPr>
        <p:txBody>
          <a:bodyPr>
            <a:noAutofit/>
          </a:bodyPr>
          <a:lstStyle/>
          <a:p>
            <a:r>
              <a:rPr lang="en-US" sz="3600" b="1" i="0" dirty="0" smtClean="0">
                <a:solidFill>
                  <a:schemeClr val="tx1"/>
                </a:solidFill>
                <a:latin typeface="Comic Sans MS" pitchFamily="66" charset="0"/>
              </a:rPr>
              <a:t>NIGERIA-GENERAL OVERVIEW</a:t>
            </a:r>
            <a:endParaRPr lang="en-US" sz="3600" i="0" dirty="0"/>
          </a:p>
        </p:txBody>
      </p:sp>
      <p:sp>
        <p:nvSpPr>
          <p:cNvPr id="3" name="Content Placeholder 2"/>
          <p:cNvSpPr>
            <a:spLocks noGrp="1"/>
          </p:cNvSpPr>
          <p:nvPr>
            <p:ph idx="1"/>
          </p:nvPr>
        </p:nvSpPr>
        <p:spPr>
          <a:xfrm>
            <a:off x="914400" y="914400"/>
            <a:ext cx="8077200" cy="5943600"/>
          </a:xfrm>
        </p:spPr>
        <p:txBody>
          <a:bodyPr>
            <a:normAutofit fontScale="92500" lnSpcReduction="20000"/>
          </a:bodyPr>
          <a:lstStyle/>
          <a:p>
            <a:pPr marL="274320" indent="-274320" algn="just">
              <a:lnSpc>
                <a:spcPct val="80000"/>
              </a:lnSpc>
              <a:buClr>
                <a:schemeClr val="accent3"/>
              </a:buClr>
              <a:buBlip>
                <a:blip r:embed="rId2"/>
              </a:buBlip>
              <a:defRPr/>
            </a:pPr>
            <a:r>
              <a:rPr lang="en-US" sz="2700" dirty="0" smtClean="0">
                <a:latin typeface="Comic Sans MS" pitchFamily="66" charset="0"/>
              </a:rPr>
              <a:t>It is Africa’s most populous country with a total </a:t>
            </a:r>
          </a:p>
          <a:p>
            <a:pPr marL="274320" indent="-274320" algn="just">
              <a:lnSpc>
                <a:spcPct val="80000"/>
              </a:lnSpc>
              <a:buClr>
                <a:schemeClr val="accent3"/>
              </a:buClr>
              <a:buNone/>
              <a:defRPr/>
            </a:pPr>
            <a:r>
              <a:rPr lang="en-US" sz="2700" dirty="0" smtClean="0">
                <a:latin typeface="Comic Sans MS" pitchFamily="66" charset="0"/>
              </a:rPr>
              <a:t>	land area of </a:t>
            </a:r>
            <a:r>
              <a:rPr lang="en-GB" sz="2700" dirty="0" smtClean="0">
                <a:latin typeface="Comic Sans MS" pitchFamily="66" charset="0"/>
              </a:rPr>
              <a:t>923,678Km</a:t>
            </a:r>
            <a:r>
              <a:rPr lang="en-GB" sz="2700" baseline="30000" dirty="0" smtClean="0">
                <a:latin typeface="Comic Sans MS" pitchFamily="66" charset="0"/>
              </a:rPr>
              <a:t>2</a:t>
            </a:r>
            <a:r>
              <a:rPr lang="en-GB" sz="2700" dirty="0" smtClean="0">
                <a:latin typeface="Comic Sans MS" pitchFamily="66" charset="0"/>
              </a:rPr>
              <a:t>.</a:t>
            </a:r>
          </a:p>
          <a:p>
            <a:pPr marL="274320" indent="-274320" algn="just">
              <a:lnSpc>
                <a:spcPct val="80000"/>
              </a:lnSpc>
              <a:buClr>
                <a:schemeClr val="accent3"/>
              </a:buClr>
              <a:buFont typeface="Wingdings 2"/>
              <a:buChar char=""/>
              <a:defRPr/>
            </a:pPr>
            <a:r>
              <a:rPr lang="en-GB" sz="2700" dirty="0" smtClean="0">
                <a:latin typeface="Comic Sans MS" pitchFamily="66" charset="0"/>
              </a:rPr>
              <a:t>Growth rate of 2.45%.</a:t>
            </a:r>
          </a:p>
          <a:p>
            <a:pPr marL="274320" indent="-274320" algn="just">
              <a:lnSpc>
                <a:spcPct val="80000"/>
              </a:lnSpc>
              <a:buClr>
                <a:schemeClr val="accent3"/>
              </a:buClr>
              <a:buBlip>
                <a:blip r:embed="rId2"/>
              </a:buBlip>
              <a:defRPr/>
            </a:pPr>
            <a:r>
              <a:rPr lang="en-US" sz="2700" dirty="0" smtClean="0">
                <a:latin typeface="Comic Sans MS" pitchFamily="66" charset="0"/>
              </a:rPr>
              <a:t>Nigeria, a multi-ethnic country of about 150 </a:t>
            </a:r>
          </a:p>
          <a:p>
            <a:pPr marL="274320" indent="-274320" algn="just">
              <a:lnSpc>
                <a:spcPct val="80000"/>
              </a:lnSpc>
              <a:buClr>
                <a:schemeClr val="accent3"/>
              </a:buClr>
              <a:buNone/>
              <a:defRPr/>
            </a:pPr>
            <a:r>
              <a:rPr lang="en-US" sz="2700" dirty="0" smtClean="0">
                <a:latin typeface="Comic Sans MS" pitchFamily="66" charset="0"/>
              </a:rPr>
              <a:t>	million people, is located on the west coast of </a:t>
            </a:r>
          </a:p>
          <a:p>
            <a:pPr marL="274320" indent="-274320" algn="just">
              <a:lnSpc>
                <a:spcPct val="80000"/>
              </a:lnSpc>
              <a:buClr>
                <a:schemeClr val="accent3"/>
              </a:buClr>
              <a:buNone/>
              <a:defRPr/>
            </a:pPr>
            <a:r>
              <a:rPr lang="en-US" sz="2700" dirty="0" smtClean="0">
                <a:latin typeface="Comic Sans MS" pitchFamily="66" charset="0"/>
              </a:rPr>
              <a:t>	Africa.</a:t>
            </a:r>
          </a:p>
          <a:p>
            <a:pPr marL="274320" indent="-274320" algn="just">
              <a:lnSpc>
                <a:spcPct val="80000"/>
              </a:lnSpc>
              <a:buClr>
                <a:schemeClr val="accent3"/>
              </a:buClr>
              <a:buBlip>
                <a:blip r:embed="rId2"/>
              </a:buBlip>
              <a:defRPr/>
            </a:pPr>
            <a:r>
              <a:rPr lang="en-US" sz="2700" dirty="0" smtClean="0">
                <a:latin typeface="Comic Sans MS" pitchFamily="66" charset="0"/>
              </a:rPr>
              <a:t>Nigeria operates a democratic, decentralized, </a:t>
            </a:r>
          </a:p>
          <a:p>
            <a:pPr marL="274320" indent="-274320" algn="just">
              <a:lnSpc>
                <a:spcPct val="80000"/>
              </a:lnSpc>
              <a:buClr>
                <a:schemeClr val="accent3"/>
              </a:buClr>
              <a:buNone/>
              <a:defRPr/>
            </a:pPr>
            <a:r>
              <a:rPr lang="en-US" sz="2700" dirty="0" smtClean="0">
                <a:latin typeface="Comic Sans MS" pitchFamily="66" charset="0"/>
              </a:rPr>
              <a:t>	federal system of government comprising a </a:t>
            </a:r>
          </a:p>
          <a:p>
            <a:pPr marL="274320" indent="-274320" algn="just">
              <a:lnSpc>
                <a:spcPct val="80000"/>
              </a:lnSpc>
              <a:buClr>
                <a:schemeClr val="accent3"/>
              </a:buClr>
              <a:buNone/>
              <a:defRPr/>
            </a:pPr>
            <a:r>
              <a:rPr lang="en-US" sz="2700" dirty="0" smtClean="0">
                <a:latin typeface="Comic Sans MS" pitchFamily="66" charset="0"/>
              </a:rPr>
              <a:t>	federal capital territory (FCT), 36 States and </a:t>
            </a:r>
          </a:p>
          <a:p>
            <a:pPr marL="274320" indent="-274320" algn="just">
              <a:lnSpc>
                <a:spcPct val="80000"/>
              </a:lnSpc>
              <a:buClr>
                <a:schemeClr val="accent3"/>
              </a:buClr>
              <a:buNone/>
              <a:defRPr/>
            </a:pPr>
            <a:r>
              <a:rPr lang="en-US" sz="2700" dirty="0" smtClean="0">
                <a:latin typeface="Comic Sans MS" pitchFamily="66" charset="0"/>
              </a:rPr>
              <a:t>	774 LGAs.</a:t>
            </a:r>
          </a:p>
          <a:p>
            <a:pPr marL="274320" indent="-274320" algn="just">
              <a:lnSpc>
                <a:spcPct val="80000"/>
              </a:lnSpc>
              <a:buClr>
                <a:schemeClr val="accent3"/>
              </a:buClr>
              <a:buBlip>
                <a:blip r:embed="rId2"/>
              </a:buBlip>
              <a:defRPr/>
            </a:pPr>
            <a:r>
              <a:rPr lang="en-US" sz="2700" dirty="0" smtClean="0">
                <a:latin typeface="Comic Sans MS" pitchFamily="66" charset="0"/>
              </a:rPr>
              <a:t>There are six geo-political zones.</a:t>
            </a:r>
          </a:p>
          <a:p>
            <a:pPr marL="274320" indent="-274320" algn="just">
              <a:lnSpc>
                <a:spcPct val="80000"/>
              </a:lnSpc>
              <a:buClr>
                <a:schemeClr val="accent3"/>
              </a:buClr>
              <a:buBlip>
                <a:blip r:embed="rId2"/>
              </a:buBlip>
              <a:defRPr/>
            </a:pPr>
            <a:r>
              <a:rPr lang="en-US" sz="2700" dirty="0" smtClean="0">
                <a:latin typeface="Comic Sans MS" pitchFamily="66" charset="0"/>
              </a:rPr>
              <a:t>The Federal Capital and seat of government is Abuja.</a:t>
            </a:r>
          </a:p>
          <a:p>
            <a:pPr marL="274320" indent="-274320" algn="just">
              <a:lnSpc>
                <a:spcPct val="80000"/>
              </a:lnSpc>
              <a:buClr>
                <a:schemeClr val="accent3"/>
              </a:buClr>
              <a:buBlip>
                <a:blip r:embed="rId2"/>
              </a:buBlip>
              <a:defRPr/>
            </a:pPr>
            <a:r>
              <a:rPr lang="en-US" sz="2700" dirty="0" smtClean="0">
                <a:latin typeface="Comic Sans MS" pitchFamily="66" charset="0"/>
              </a:rPr>
              <a:t>There are three dominant ethnic groups: the Hausa-Fulani, the Yoruba and the Ibos. </a:t>
            </a:r>
          </a:p>
          <a:p>
            <a:pPr marL="274320" indent="-274320" algn="just">
              <a:lnSpc>
                <a:spcPct val="80000"/>
              </a:lnSpc>
              <a:buClr>
                <a:schemeClr val="accent3"/>
              </a:buClr>
              <a:buNone/>
              <a:defRPr/>
            </a:pPr>
            <a:r>
              <a:rPr lang="en-US" sz="2700" dirty="0" smtClean="0">
                <a:latin typeface="Comic Sans MS" pitchFamily="66" charset="0"/>
              </a:rPr>
              <a:t>	However, about 250 ethnic nationalities co-exist with them. </a:t>
            </a:r>
          </a:p>
          <a:p>
            <a:pPr marL="274320" indent="-274320" algn="just">
              <a:lnSpc>
                <a:spcPct val="80000"/>
              </a:lnSpc>
              <a:buClr>
                <a:schemeClr val="accent3"/>
              </a:buClr>
              <a:buBlip>
                <a:blip r:embed="rId2"/>
              </a:buBlip>
              <a:defRPr/>
            </a:pPr>
            <a:r>
              <a:rPr lang="en-US" sz="2700" dirty="0" smtClean="0">
                <a:latin typeface="Comic Sans MS" pitchFamily="66" charset="0"/>
              </a:rPr>
              <a:t>Huge untapped investment opportunities in the </a:t>
            </a:r>
          </a:p>
          <a:p>
            <a:pPr marL="274320" indent="-274320" algn="just">
              <a:lnSpc>
                <a:spcPct val="80000"/>
              </a:lnSpc>
              <a:buClr>
                <a:schemeClr val="accent3"/>
              </a:buClr>
              <a:buNone/>
              <a:defRPr/>
            </a:pPr>
            <a:r>
              <a:rPr lang="en-US" sz="2700" dirty="0" smtClean="0">
                <a:latin typeface="Comic Sans MS" pitchFamily="66" charset="0"/>
              </a:rPr>
              <a:t>	SME Sector and a mixed economy framework.</a:t>
            </a:r>
          </a:p>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4"/>
          <p:cNvSpPr>
            <a:spLocks noGrp="1"/>
          </p:cNvSpPr>
          <p:nvPr>
            <p:ph type="ftr" sz="quarter" idx="11"/>
          </p:nvPr>
        </p:nvSpPr>
        <p:spPr>
          <a:noFill/>
        </p:spPr>
        <p:txBody>
          <a:bodyPr/>
          <a:lstStyle/>
          <a:p>
            <a:r>
              <a:rPr lang="en-US" smtClean="0">
                <a:latin typeface="Arial" charset="0"/>
              </a:rPr>
              <a:t>PREPARED BY SMEDAN</a:t>
            </a:r>
          </a:p>
        </p:txBody>
      </p:sp>
      <p:sp>
        <p:nvSpPr>
          <p:cNvPr id="6147" name="Slide Number Placeholder 5"/>
          <p:cNvSpPr>
            <a:spLocks noGrp="1"/>
          </p:cNvSpPr>
          <p:nvPr>
            <p:ph type="sldNum" sz="quarter" idx="12"/>
          </p:nvPr>
        </p:nvSpPr>
        <p:spPr>
          <a:noFill/>
        </p:spPr>
        <p:txBody>
          <a:bodyPr/>
          <a:lstStyle/>
          <a:p>
            <a:fld id="{EF7175EC-39B1-4F63-8AE4-257B51D2FC65}" type="slidenum">
              <a:rPr lang="en-US" smtClean="0">
                <a:latin typeface="Arial" charset="0"/>
              </a:rPr>
              <a:pPr/>
              <a:t>5</a:t>
            </a:fld>
            <a:endParaRPr lang="en-US" smtClean="0">
              <a:latin typeface="Arial" charset="0"/>
            </a:endParaRPr>
          </a:p>
        </p:txBody>
      </p:sp>
      <p:sp>
        <p:nvSpPr>
          <p:cNvPr id="6148" name="Rectangle 2"/>
          <p:cNvSpPr>
            <a:spLocks noGrp="1" noChangeArrowheads="1"/>
          </p:cNvSpPr>
          <p:nvPr>
            <p:ph type="title"/>
          </p:nvPr>
        </p:nvSpPr>
        <p:spPr>
          <a:xfrm>
            <a:off x="1066800" y="381000"/>
            <a:ext cx="7772400" cy="457200"/>
          </a:xfrm>
        </p:spPr>
        <p:txBody>
          <a:bodyPr/>
          <a:lstStyle/>
          <a:p>
            <a:r>
              <a:rPr lang="en-US" sz="3200" b="1" i="0" dirty="0" smtClean="0">
                <a:solidFill>
                  <a:schemeClr val="tx1"/>
                </a:solidFill>
                <a:latin typeface="Comic Sans MS" pitchFamily="66" charset="0"/>
              </a:rPr>
              <a:t>INTRODUCTION</a:t>
            </a:r>
          </a:p>
        </p:txBody>
      </p:sp>
      <p:sp>
        <p:nvSpPr>
          <p:cNvPr id="6149" name="Rectangle 3"/>
          <p:cNvSpPr>
            <a:spLocks noGrp="1" noChangeArrowheads="1"/>
          </p:cNvSpPr>
          <p:nvPr>
            <p:ph type="body" idx="1"/>
          </p:nvPr>
        </p:nvSpPr>
        <p:spPr>
          <a:xfrm>
            <a:off x="1066800" y="914400"/>
            <a:ext cx="7772400" cy="5486400"/>
          </a:xfrm>
        </p:spPr>
        <p:txBody>
          <a:bodyPr/>
          <a:lstStyle/>
          <a:p>
            <a:pPr>
              <a:lnSpc>
                <a:spcPct val="80000"/>
              </a:lnSpc>
              <a:buBlip>
                <a:blip r:embed="rId2"/>
              </a:buBlip>
            </a:pPr>
            <a:r>
              <a:rPr lang="en-GB" sz="2300" dirty="0" smtClean="0">
                <a:latin typeface="Comic Sans MS" pitchFamily="66" charset="0"/>
              </a:rPr>
              <a:t>The Micro, Small and Medium Enterprises (MSMEs) have been known, all over the world, to be engines of economic growth and contributors to employment generation, wealth creation, poverty alleviation and food security.</a:t>
            </a:r>
          </a:p>
          <a:p>
            <a:pPr>
              <a:lnSpc>
                <a:spcPct val="80000"/>
              </a:lnSpc>
              <a:buBlip>
                <a:blip r:embed="rId2"/>
              </a:buBlip>
            </a:pPr>
            <a:r>
              <a:rPr lang="en-GB" sz="2300" dirty="0" smtClean="0">
                <a:latin typeface="Comic Sans MS" pitchFamily="66" charset="0"/>
              </a:rPr>
              <a:t>Recent data provided by the National MSMEs collaborative survey 2010, put the number of Micro, Small and Medium Enterprises (MSMEs) in Nigeria at 17,284,671 with total employment put at 32,414,884.</a:t>
            </a:r>
          </a:p>
          <a:p>
            <a:pPr>
              <a:lnSpc>
                <a:spcPct val="80000"/>
              </a:lnSpc>
              <a:buBlip>
                <a:blip r:embed="rId2"/>
              </a:buBlip>
            </a:pPr>
            <a:r>
              <a:rPr lang="en-GB" sz="2300" dirty="0" smtClean="0">
                <a:latin typeface="Comic Sans MS" pitchFamily="66" charset="0"/>
              </a:rPr>
              <a:t>Deliberate efforts must be put in place to grow these numbers if we must achieve our national vision of being among the 20 most industrialised nations by the year 2020.</a:t>
            </a:r>
            <a:endParaRPr lang="en-US" sz="2300" dirty="0" smtClean="0">
              <a:latin typeface="Comic Sans MS" pitchFamily="66" charset="0"/>
            </a:endParaRPr>
          </a:p>
          <a:p>
            <a:pPr>
              <a:lnSpc>
                <a:spcPct val="80000"/>
              </a:lnSpc>
            </a:pPr>
            <a:r>
              <a:rPr lang="en-US" sz="2300" dirty="0" smtClean="0">
                <a:latin typeface="Comic Sans MS" pitchFamily="66" charset="0"/>
              </a:rPr>
              <a:t>Hence SME contemporary development challenges must be critically addressed in a structured and efficient manner in order to achieve our national goal of job creation in tandem with the Transformation Agenda.   </a:t>
            </a:r>
          </a:p>
          <a:p>
            <a:pPr>
              <a:lnSpc>
                <a:spcPct val="80000"/>
              </a:lnSpc>
              <a:buFontTx/>
              <a:buNone/>
            </a:pPr>
            <a:endParaRPr lang="en-US" sz="1900" dirty="0" smtClean="0">
              <a:latin typeface="Comic Sans MS" pitchFamily="66" charset="0"/>
            </a:endParaRPr>
          </a:p>
          <a:p>
            <a:pPr>
              <a:lnSpc>
                <a:spcPct val="80000"/>
              </a:lnSpc>
            </a:pPr>
            <a:endParaRPr lang="en-GB" sz="1900" dirty="0" smtClean="0">
              <a:solidFill>
                <a:schemeClr val="tx2"/>
              </a:solidFill>
              <a:latin typeface="Comic Sans MS" pitchFamily="66" charset="0"/>
            </a:endParaRPr>
          </a:p>
          <a:p>
            <a:pPr>
              <a:lnSpc>
                <a:spcPct val="80000"/>
              </a:lnSpc>
              <a:buFontTx/>
              <a:buNone/>
            </a:pPr>
            <a:endParaRPr lang="en-GB" sz="1900" dirty="0" smtClean="0">
              <a:solidFill>
                <a:schemeClr val="tx2"/>
              </a:solidFill>
              <a:latin typeface="Comic Sans MS" pitchFamily="66" charset="0"/>
            </a:endParaRPr>
          </a:p>
          <a:p>
            <a:pPr>
              <a:lnSpc>
                <a:spcPct val="80000"/>
              </a:lnSpc>
              <a:buFontTx/>
              <a:buNone/>
            </a:pPr>
            <a:endParaRPr lang="en-US" sz="1900" dirty="0" smtClean="0">
              <a:solidFill>
                <a:schemeClr val="tx2"/>
              </a:solidFill>
              <a:latin typeface="Comic Sans MS" pitchFamily="66"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5"/>
          <p:cNvSpPr>
            <a:spLocks noGrp="1"/>
          </p:cNvSpPr>
          <p:nvPr>
            <p:ph type="ftr" sz="quarter" idx="11"/>
          </p:nvPr>
        </p:nvSpPr>
        <p:spPr>
          <a:noFill/>
        </p:spPr>
        <p:txBody>
          <a:bodyPr/>
          <a:lstStyle/>
          <a:p>
            <a:r>
              <a:rPr lang="en-US" smtClean="0">
                <a:latin typeface="Arial" charset="0"/>
              </a:rPr>
              <a:t>PREPARED BY SMEDAN</a:t>
            </a:r>
          </a:p>
        </p:txBody>
      </p:sp>
      <p:sp>
        <p:nvSpPr>
          <p:cNvPr id="7171" name="Slide Number Placeholder 6"/>
          <p:cNvSpPr>
            <a:spLocks noGrp="1"/>
          </p:cNvSpPr>
          <p:nvPr>
            <p:ph type="sldNum" sz="quarter" idx="12"/>
          </p:nvPr>
        </p:nvSpPr>
        <p:spPr>
          <a:noFill/>
        </p:spPr>
        <p:txBody>
          <a:bodyPr/>
          <a:lstStyle/>
          <a:p>
            <a:fld id="{21ED35B0-7715-4FF6-A59A-C777588A4B57}" type="slidenum">
              <a:rPr lang="en-US" smtClean="0">
                <a:latin typeface="Arial" charset="0"/>
              </a:rPr>
              <a:pPr/>
              <a:t>6</a:t>
            </a:fld>
            <a:endParaRPr lang="en-US" smtClean="0">
              <a:latin typeface="Arial" charset="0"/>
            </a:endParaRPr>
          </a:p>
        </p:txBody>
      </p:sp>
      <p:sp>
        <p:nvSpPr>
          <p:cNvPr id="7172" name="Rectangle 2"/>
          <p:cNvSpPr>
            <a:spLocks noGrp="1" noChangeArrowheads="1"/>
          </p:cNvSpPr>
          <p:nvPr>
            <p:ph type="title"/>
          </p:nvPr>
        </p:nvSpPr>
        <p:spPr>
          <a:xfrm>
            <a:off x="1066800" y="381000"/>
            <a:ext cx="7772400" cy="838200"/>
          </a:xfrm>
        </p:spPr>
        <p:txBody>
          <a:bodyPr/>
          <a:lstStyle/>
          <a:p>
            <a:r>
              <a:rPr lang="en-GB" b="1" i="0" dirty="0" smtClean="0">
                <a:solidFill>
                  <a:schemeClr val="tx1"/>
                </a:solidFill>
                <a:latin typeface="Comic Sans MS" pitchFamily="66" charset="0"/>
              </a:rPr>
              <a:t>MSMEs DEFINED</a:t>
            </a:r>
            <a:endParaRPr lang="en-US" b="1" i="0" dirty="0" smtClean="0">
              <a:solidFill>
                <a:schemeClr val="tx1"/>
              </a:solidFill>
              <a:latin typeface="Comic Sans MS" pitchFamily="66" charset="0"/>
            </a:endParaRPr>
          </a:p>
        </p:txBody>
      </p:sp>
      <p:sp>
        <p:nvSpPr>
          <p:cNvPr id="7173" name="Rectangle 3"/>
          <p:cNvSpPr>
            <a:spLocks noGrp="1" noChangeArrowheads="1"/>
          </p:cNvSpPr>
          <p:nvPr>
            <p:ph type="body" sz="half" idx="1"/>
          </p:nvPr>
        </p:nvSpPr>
        <p:spPr>
          <a:xfrm>
            <a:off x="1066800" y="5029200"/>
            <a:ext cx="7696200" cy="1143000"/>
          </a:xfrm>
        </p:spPr>
        <p:txBody>
          <a:bodyPr/>
          <a:lstStyle/>
          <a:p>
            <a:pPr>
              <a:lnSpc>
                <a:spcPct val="90000"/>
              </a:lnSpc>
              <a:buFontTx/>
              <a:buNone/>
            </a:pPr>
            <a:r>
              <a:rPr lang="en-US" sz="2400" smtClean="0">
                <a:latin typeface="Comic Sans MS" pitchFamily="66" charset="0"/>
              </a:rPr>
              <a:t>NB: 	Where there is an inconsistency between 		employment and asset base, employment 	criterion will prevail.</a:t>
            </a:r>
          </a:p>
          <a:p>
            <a:pPr>
              <a:lnSpc>
                <a:spcPct val="90000"/>
              </a:lnSpc>
              <a:buFontTx/>
              <a:buNone/>
            </a:pPr>
            <a:endParaRPr lang="en-US" sz="2000" smtClean="0"/>
          </a:p>
        </p:txBody>
      </p:sp>
      <p:graphicFrame>
        <p:nvGraphicFramePr>
          <p:cNvPr id="131102" name="Group 30"/>
          <p:cNvGraphicFramePr>
            <a:graphicFrameLocks noGrp="1"/>
          </p:cNvGraphicFramePr>
          <p:nvPr>
            <p:ph sz="half" idx="2"/>
          </p:nvPr>
        </p:nvGraphicFramePr>
        <p:xfrm>
          <a:off x="1066800" y="1371600"/>
          <a:ext cx="7772400" cy="3429001"/>
        </p:xfrm>
        <a:graphic>
          <a:graphicData uri="http://schemas.openxmlformats.org/drawingml/2006/table">
            <a:tbl>
              <a:tblPr/>
              <a:tblGrid>
                <a:gridCol w="2254250"/>
                <a:gridCol w="2565400"/>
                <a:gridCol w="2952750"/>
              </a:tblGrid>
              <a:tr h="14033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CATEGORY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EMPLOYEES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ASSETS (N’M) (excluding land and buildings)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02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MICRO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Less than 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Less than 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86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SMALL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10-49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5-less than 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67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MEDIUM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50-199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Comic Sans MS" pitchFamily="66" charset="0"/>
                        </a:rPr>
                        <a:t>50-less than 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066800" y="381000"/>
            <a:ext cx="7772400" cy="990600"/>
          </a:xfrm>
          <a:noFill/>
          <a:ln/>
        </p:spPr>
        <p:txBody>
          <a:bodyPr/>
          <a:lstStyle/>
          <a:p>
            <a:r>
              <a:rPr lang="en-US" sz="2800" b="1" i="0" dirty="0" smtClean="0">
                <a:solidFill>
                  <a:schemeClr val="tx1"/>
                </a:solidFill>
                <a:latin typeface="Comic Sans MS" pitchFamily="66" charset="0"/>
              </a:rPr>
              <a:t>SMEs CONTRIBUTIONS: A COMPARATIVE ANALYSIS</a:t>
            </a:r>
          </a:p>
        </p:txBody>
      </p:sp>
      <p:sp>
        <p:nvSpPr>
          <p:cNvPr id="56323" name="Rectangle 3"/>
          <p:cNvSpPr>
            <a:spLocks noGrp="1" noChangeArrowheads="1"/>
          </p:cNvSpPr>
          <p:nvPr>
            <p:ph type="body" sz="half" idx="1"/>
          </p:nvPr>
        </p:nvSpPr>
        <p:spPr>
          <a:xfrm>
            <a:off x="1066800" y="1447800"/>
            <a:ext cx="3429000" cy="4876800"/>
          </a:xfrm>
          <a:noFill/>
          <a:ln/>
        </p:spPr>
        <p:txBody>
          <a:bodyPr/>
          <a:lstStyle/>
          <a:p>
            <a:r>
              <a:rPr lang="en-US" sz="2800" dirty="0" smtClean="0">
                <a:effectLst/>
                <a:latin typeface="Comic Sans MS" pitchFamily="66" charset="0"/>
              </a:rPr>
              <a:t>Globally, SMEs have proven to be the surest catalyst for growth and creation of  employment opportunities.</a:t>
            </a:r>
          </a:p>
          <a:p>
            <a:endParaRPr lang="en-US" sz="2800" dirty="0" smtClean="0">
              <a:latin typeface="Comic Sans MS" pitchFamily="66" charset="0"/>
            </a:endParaRPr>
          </a:p>
          <a:p>
            <a:pPr>
              <a:buNone/>
            </a:pPr>
            <a:r>
              <a:rPr lang="en-US" sz="2000" dirty="0" smtClean="0">
                <a:effectLst/>
                <a:latin typeface="Comic Sans MS" pitchFamily="66" charset="0"/>
              </a:rPr>
              <a:t>Sources: CBN &amp; NBS (2010)</a:t>
            </a:r>
          </a:p>
          <a:p>
            <a:pPr>
              <a:buFont typeface="Wingdings" pitchFamily="2" charset="2"/>
              <a:buNone/>
            </a:pPr>
            <a:r>
              <a:rPr lang="en-US" sz="2800" dirty="0" smtClean="0">
                <a:effectLst/>
                <a:latin typeface="Comic Sans MS" pitchFamily="66" charset="0"/>
              </a:rPr>
              <a:t> </a:t>
            </a:r>
          </a:p>
        </p:txBody>
      </p:sp>
      <p:graphicFrame>
        <p:nvGraphicFramePr>
          <p:cNvPr id="56370" name="Group 50"/>
          <p:cNvGraphicFramePr>
            <a:graphicFrameLocks noGrp="1"/>
          </p:cNvGraphicFramePr>
          <p:nvPr>
            <p:ph sz="half" idx="2"/>
          </p:nvPr>
        </p:nvGraphicFramePr>
        <p:xfrm>
          <a:off x="4267199" y="1447801"/>
          <a:ext cx="4495801" cy="4800598"/>
        </p:xfrm>
        <a:graphic>
          <a:graphicData uri="http://schemas.openxmlformats.org/drawingml/2006/table">
            <a:tbl>
              <a:tblPr/>
              <a:tblGrid>
                <a:gridCol w="1200268"/>
                <a:gridCol w="1132623"/>
                <a:gridCol w="1172310"/>
                <a:gridCol w="990600"/>
              </a:tblGrid>
              <a:tr h="810695">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Comic Sans MS" pitchFamily="66" charset="0"/>
                        </a:rPr>
                        <a:t>Countries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Comic Sans MS" pitchFamily="66" charset="0"/>
                        </a:rPr>
                        <a:t>Employment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600" b="0" i="0" u="none" strike="noStrike" cap="none" normalizeH="0" baseline="0" dirty="0" smtClean="0">
                          <a:ln>
                            <a:noFill/>
                          </a:ln>
                          <a:solidFill>
                            <a:schemeClr val="tx1"/>
                          </a:solidFill>
                          <a:effectLst/>
                          <a:latin typeface="Comic Sans MS" pitchFamily="66" charset="0"/>
                        </a:rPr>
                        <a:t>Export Earnings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GDP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33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UK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59.8%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52%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136">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USA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69%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32.8%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51%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0941">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India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79%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40%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603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Hong Kong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78%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51%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33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Japan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70%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smtClean="0">
                          <a:ln>
                            <a:noFill/>
                          </a:ln>
                          <a:solidFill>
                            <a:schemeClr val="tx1"/>
                          </a:solidFill>
                          <a:effectLst/>
                          <a:latin typeface="Comic Sans MS" pitchFamily="66" charset="0"/>
                        </a:rPr>
                        <a: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0" i="0" u="none" strike="noStrike" cap="none" normalizeH="0" baseline="0" dirty="0" smtClean="0">
                          <a:ln>
                            <a:noFill/>
                          </a:ln>
                          <a:solidFill>
                            <a:schemeClr val="tx1"/>
                          </a:solidFill>
                          <a:effectLst/>
                          <a:latin typeface="Comic Sans MS" pitchFamily="66"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136">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latin typeface="Comic Sans MS" pitchFamily="66" charset="0"/>
                        </a:rPr>
                        <a:t>Nigeria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latin typeface="Comic Sans MS" pitchFamily="66" charset="0"/>
                        </a:rPr>
                        <a:t>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smtClean="0">
                          <a:ln>
                            <a:noFill/>
                          </a:ln>
                          <a:solidFill>
                            <a:schemeClr val="tx1"/>
                          </a:solidFill>
                          <a:effectLst/>
                          <a:latin typeface="Comic Sans MS" pitchFamily="66"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sz="1800" b="1" i="0" u="none" strike="noStrike" cap="none" normalizeH="0" baseline="0" dirty="0" smtClean="0">
                          <a:ln>
                            <a:noFill/>
                          </a:ln>
                          <a:solidFill>
                            <a:schemeClr val="tx1"/>
                          </a:solidFill>
                          <a:effectLst/>
                          <a:latin typeface="Comic Sans MS" pitchFamily="66" charset="0"/>
                        </a:rPr>
                        <a:t>46.5%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Slide Number Placeholder 4"/>
          <p:cNvSpPr>
            <a:spLocks noGrp="1"/>
          </p:cNvSpPr>
          <p:nvPr>
            <p:ph type="sldNum" sz="quarter" idx="12"/>
          </p:nvPr>
        </p:nvSpPr>
        <p:spPr/>
        <p:txBody>
          <a:bodyPr/>
          <a:lstStyle/>
          <a:p>
            <a:pPr>
              <a:defRPr/>
            </a:pPr>
            <a:fld id="{97503541-5951-48A2-B012-F453FDD659B5}" type="slidenum">
              <a:rPr lang="en-US" smtClean="0"/>
              <a:pPr>
                <a:defRPr/>
              </a:pPr>
              <a:t>7</a:t>
            </a:fld>
            <a:endParaRPr lang="en-US"/>
          </a:p>
        </p:txBody>
      </p:sp>
      <p:sp>
        <p:nvSpPr>
          <p:cNvPr id="6" name="Footer Placeholder 5"/>
          <p:cNvSpPr>
            <a:spLocks noGrp="1"/>
          </p:cNvSpPr>
          <p:nvPr>
            <p:ph type="ftr" sz="quarter" idx="11"/>
          </p:nvPr>
        </p:nvSpPr>
        <p:spPr/>
        <p:txBody>
          <a:bodyPr/>
          <a:lstStyle/>
          <a:p>
            <a:pPr>
              <a:defRPr/>
            </a:pPr>
            <a:r>
              <a:rPr lang="en-US" smtClean="0"/>
              <a:t>PREPARED BY SMEDAN</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66800" y="381000"/>
            <a:ext cx="7772400" cy="914400"/>
          </a:xfrm>
        </p:spPr>
        <p:txBody>
          <a:bodyPr/>
          <a:lstStyle/>
          <a:p>
            <a:r>
              <a:rPr lang="en-GB" sz="3600" b="1" i="0" dirty="0" smtClean="0">
                <a:solidFill>
                  <a:schemeClr val="tx1"/>
                </a:solidFill>
                <a:latin typeface="Comic Sans MS" pitchFamily="66" charset="0"/>
              </a:rPr>
              <a:t>SMEs AND THEIR RELEVANCE</a:t>
            </a:r>
            <a:endParaRPr lang="en-US" sz="3600" dirty="0" smtClean="0"/>
          </a:p>
        </p:txBody>
      </p:sp>
      <p:sp>
        <p:nvSpPr>
          <p:cNvPr id="8195" name="Content Placeholder 2"/>
          <p:cNvSpPr>
            <a:spLocks noGrp="1"/>
          </p:cNvSpPr>
          <p:nvPr>
            <p:ph idx="1"/>
          </p:nvPr>
        </p:nvSpPr>
        <p:spPr>
          <a:xfrm>
            <a:off x="1066800" y="1447800"/>
            <a:ext cx="7848600" cy="4876800"/>
          </a:xfrm>
        </p:spPr>
        <p:txBody>
          <a:bodyPr/>
          <a:lstStyle/>
          <a:p>
            <a:pPr>
              <a:buFontTx/>
              <a:buNone/>
            </a:pPr>
            <a:r>
              <a:rPr lang="en-US" sz="1600" smtClean="0">
                <a:latin typeface="Comic Sans MS" pitchFamily="66" charset="0"/>
              </a:rPr>
              <a:t>                                             </a:t>
            </a:r>
            <a:endParaRPr lang="en-US" sz="1600" smtClean="0"/>
          </a:p>
        </p:txBody>
      </p:sp>
      <p:sp>
        <p:nvSpPr>
          <p:cNvPr id="8196" name="Footer Placeholder 3"/>
          <p:cNvSpPr>
            <a:spLocks noGrp="1"/>
          </p:cNvSpPr>
          <p:nvPr>
            <p:ph type="ftr" sz="quarter" idx="11"/>
          </p:nvPr>
        </p:nvSpPr>
        <p:spPr>
          <a:noFill/>
        </p:spPr>
        <p:txBody>
          <a:bodyPr/>
          <a:lstStyle/>
          <a:p>
            <a:r>
              <a:rPr lang="en-US" smtClean="0"/>
              <a:t>PREPARED BY SMEDAN</a:t>
            </a:r>
          </a:p>
        </p:txBody>
      </p:sp>
      <p:cxnSp>
        <p:nvCxnSpPr>
          <p:cNvPr id="8197" name="Straight Arrow Connector 19"/>
          <p:cNvCxnSpPr>
            <a:cxnSpLocks noChangeShapeType="1"/>
          </p:cNvCxnSpPr>
          <p:nvPr/>
        </p:nvCxnSpPr>
        <p:spPr bwMode="auto">
          <a:xfrm rot="5400000">
            <a:off x="4533901" y="5143500"/>
            <a:ext cx="1143000" cy="3175"/>
          </a:xfrm>
          <a:prstGeom prst="straightConnector1">
            <a:avLst/>
          </a:prstGeom>
          <a:noFill/>
          <a:ln w="9525" algn="ctr">
            <a:solidFill>
              <a:schemeClr val="tx1"/>
            </a:solidFill>
            <a:round/>
            <a:headEnd/>
            <a:tailEnd type="arrow" w="med" len="med"/>
          </a:ln>
        </p:spPr>
      </p:cxnSp>
      <p:cxnSp>
        <p:nvCxnSpPr>
          <p:cNvPr id="8198" name="Straight Arrow Connector 21"/>
          <p:cNvCxnSpPr>
            <a:cxnSpLocks noChangeShapeType="1"/>
          </p:cNvCxnSpPr>
          <p:nvPr/>
        </p:nvCxnSpPr>
        <p:spPr bwMode="auto">
          <a:xfrm rot="5400000">
            <a:off x="3048000" y="4572000"/>
            <a:ext cx="1219200" cy="1066800"/>
          </a:xfrm>
          <a:prstGeom prst="straightConnector1">
            <a:avLst/>
          </a:prstGeom>
          <a:noFill/>
          <a:ln w="9525" algn="ctr">
            <a:solidFill>
              <a:schemeClr val="tx1"/>
            </a:solidFill>
            <a:round/>
            <a:headEnd/>
            <a:tailEnd type="arrow" w="med" len="med"/>
          </a:ln>
        </p:spPr>
      </p:cxnSp>
      <p:cxnSp>
        <p:nvCxnSpPr>
          <p:cNvPr id="8199" name="Straight Arrow Connector 23"/>
          <p:cNvCxnSpPr>
            <a:cxnSpLocks noChangeShapeType="1"/>
          </p:cNvCxnSpPr>
          <p:nvPr/>
        </p:nvCxnSpPr>
        <p:spPr bwMode="auto">
          <a:xfrm rot="10800000">
            <a:off x="2743200" y="4038600"/>
            <a:ext cx="1371600" cy="38100"/>
          </a:xfrm>
          <a:prstGeom prst="straightConnector1">
            <a:avLst/>
          </a:prstGeom>
          <a:noFill/>
          <a:ln w="9525" algn="ctr">
            <a:solidFill>
              <a:schemeClr val="tx1"/>
            </a:solidFill>
            <a:round/>
            <a:headEnd/>
            <a:tailEnd type="arrow" w="med" len="med"/>
          </a:ln>
        </p:spPr>
      </p:cxnSp>
      <p:cxnSp>
        <p:nvCxnSpPr>
          <p:cNvPr id="8200" name="Straight Arrow Connector 25"/>
          <p:cNvCxnSpPr>
            <a:cxnSpLocks noChangeShapeType="1"/>
          </p:cNvCxnSpPr>
          <p:nvPr/>
        </p:nvCxnSpPr>
        <p:spPr bwMode="auto">
          <a:xfrm rot="10800000">
            <a:off x="3124200" y="2743200"/>
            <a:ext cx="1219200" cy="990600"/>
          </a:xfrm>
          <a:prstGeom prst="straightConnector1">
            <a:avLst/>
          </a:prstGeom>
          <a:noFill/>
          <a:ln w="9525" algn="ctr">
            <a:solidFill>
              <a:schemeClr val="tx1"/>
            </a:solidFill>
            <a:round/>
            <a:headEnd/>
            <a:tailEnd type="arrow" w="med" len="med"/>
          </a:ln>
        </p:spPr>
      </p:cxnSp>
      <p:sp>
        <p:nvSpPr>
          <p:cNvPr id="8201" name="Oval 26"/>
          <p:cNvSpPr>
            <a:spLocks noChangeArrowheads="1"/>
          </p:cNvSpPr>
          <p:nvPr/>
        </p:nvSpPr>
        <p:spPr bwMode="auto">
          <a:xfrm>
            <a:off x="4038600" y="3581400"/>
            <a:ext cx="2133600" cy="1219200"/>
          </a:xfrm>
          <a:prstGeom prst="ellipse">
            <a:avLst/>
          </a:prstGeom>
          <a:blipFill dpi="0" rotWithShape="1">
            <a:blip r:embed="rId2" cstate="print"/>
            <a:srcRect/>
            <a:tile tx="0" ty="0" sx="100000" sy="100000" flip="none" algn="tl"/>
          </a:blipFill>
          <a:ln w="9525" algn="ctr">
            <a:solidFill>
              <a:schemeClr val="tx1"/>
            </a:solidFill>
            <a:round/>
            <a:headEnd/>
            <a:tailEnd/>
          </a:ln>
        </p:spPr>
        <p:txBody>
          <a:bodyPr/>
          <a:lstStyle/>
          <a:p>
            <a:pPr algn="ctr"/>
            <a:endParaRPr lang="en-US" dirty="0"/>
          </a:p>
          <a:p>
            <a:pPr algn="ctr"/>
            <a:r>
              <a:rPr lang="en-US" sz="2800" b="1" dirty="0" smtClean="0">
                <a:latin typeface="Comic Sans MS" pitchFamily="66" charset="0"/>
              </a:rPr>
              <a:t>SMEs</a:t>
            </a:r>
            <a:endParaRPr lang="en-US" sz="2800" b="1" dirty="0">
              <a:latin typeface="Comic Sans MS" pitchFamily="66" charset="0"/>
            </a:endParaRPr>
          </a:p>
        </p:txBody>
      </p:sp>
      <p:sp>
        <p:nvSpPr>
          <p:cNvPr id="8202" name="Rectangle 28"/>
          <p:cNvSpPr>
            <a:spLocks noChangeArrowheads="1"/>
          </p:cNvSpPr>
          <p:nvPr/>
        </p:nvSpPr>
        <p:spPr bwMode="auto">
          <a:xfrm>
            <a:off x="3048000" y="1905000"/>
            <a:ext cx="1828800" cy="457200"/>
          </a:xfrm>
          <a:prstGeom prst="rect">
            <a:avLst/>
          </a:prstGeom>
          <a:solidFill>
            <a:srgbClr val="C00000"/>
          </a:solidFill>
          <a:ln w="9525" algn="ctr">
            <a:solidFill>
              <a:schemeClr val="tx1"/>
            </a:solidFill>
            <a:round/>
            <a:headEnd/>
            <a:tailEnd/>
          </a:ln>
        </p:spPr>
        <p:txBody>
          <a:bodyPr/>
          <a:lstStyle/>
          <a:p>
            <a:r>
              <a:rPr lang="en-US" sz="1400" b="1">
                <a:latin typeface="Comic Sans MS" pitchFamily="66" charset="0"/>
              </a:rPr>
              <a:t>Employment Generation</a:t>
            </a:r>
          </a:p>
        </p:txBody>
      </p:sp>
      <p:sp>
        <p:nvSpPr>
          <p:cNvPr id="8203" name="Rectangle 29"/>
          <p:cNvSpPr>
            <a:spLocks noChangeArrowheads="1"/>
          </p:cNvSpPr>
          <p:nvPr/>
        </p:nvSpPr>
        <p:spPr bwMode="auto">
          <a:xfrm rot="1603453">
            <a:off x="5170488" y="1676400"/>
            <a:ext cx="1533525" cy="712788"/>
          </a:xfrm>
          <a:prstGeom prst="rect">
            <a:avLst/>
          </a:prstGeom>
          <a:solidFill>
            <a:srgbClr val="FF0000"/>
          </a:solidFill>
          <a:ln w="9525" algn="ctr">
            <a:solidFill>
              <a:schemeClr val="tx1"/>
            </a:solidFill>
            <a:round/>
            <a:headEnd/>
            <a:tailEnd/>
          </a:ln>
        </p:spPr>
        <p:txBody>
          <a:bodyPr/>
          <a:lstStyle/>
          <a:p>
            <a:r>
              <a:rPr lang="en-US" sz="1400" b="1" smtClean="0"/>
              <a:t>Creation</a:t>
            </a:r>
            <a:r>
              <a:rPr lang="en-US" sz="1400" b="1" smtClean="0">
                <a:latin typeface="Comic Sans MS" pitchFamily="66" charset="0"/>
              </a:rPr>
              <a:t> </a:t>
            </a:r>
            <a:r>
              <a:rPr lang="en-US" sz="1400" b="1">
                <a:latin typeface="Comic Sans MS" pitchFamily="66" charset="0"/>
              </a:rPr>
              <a:t>of potential entrepreneurs</a:t>
            </a:r>
            <a:endParaRPr lang="en-US" sz="1400" b="1"/>
          </a:p>
        </p:txBody>
      </p:sp>
      <p:sp>
        <p:nvSpPr>
          <p:cNvPr id="8204" name="Rectangle 30"/>
          <p:cNvSpPr>
            <a:spLocks noChangeArrowheads="1"/>
          </p:cNvSpPr>
          <p:nvPr/>
        </p:nvSpPr>
        <p:spPr bwMode="auto">
          <a:xfrm>
            <a:off x="6934200" y="2286000"/>
            <a:ext cx="1524000" cy="533400"/>
          </a:xfrm>
          <a:prstGeom prst="rect">
            <a:avLst/>
          </a:prstGeom>
          <a:solidFill>
            <a:srgbClr val="FFC000"/>
          </a:solidFill>
          <a:ln w="9525" algn="ctr">
            <a:solidFill>
              <a:schemeClr val="tx1"/>
            </a:solidFill>
            <a:round/>
            <a:headEnd/>
            <a:tailEnd/>
          </a:ln>
        </p:spPr>
        <p:txBody>
          <a:bodyPr/>
          <a:lstStyle/>
          <a:p>
            <a:r>
              <a:rPr lang="en-US" sz="1400" b="1" dirty="0">
                <a:latin typeface="Comic Sans MS" pitchFamily="66" charset="0"/>
              </a:rPr>
              <a:t>Ensuring sound competition</a:t>
            </a:r>
            <a:endParaRPr lang="en-US" sz="1400" b="1" dirty="0"/>
          </a:p>
        </p:txBody>
      </p:sp>
      <p:sp>
        <p:nvSpPr>
          <p:cNvPr id="8205" name="Rectangle 31"/>
          <p:cNvSpPr>
            <a:spLocks noChangeArrowheads="1"/>
          </p:cNvSpPr>
          <p:nvPr/>
        </p:nvSpPr>
        <p:spPr bwMode="auto">
          <a:xfrm>
            <a:off x="7467600" y="3352800"/>
            <a:ext cx="1219200" cy="838200"/>
          </a:xfrm>
          <a:prstGeom prst="rect">
            <a:avLst/>
          </a:prstGeom>
          <a:solidFill>
            <a:srgbClr val="FFFF00"/>
          </a:solidFill>
          <a:ln w="9525" algn="ctr">
            <a:solidFill>
              <a:schemeClr val="tx1"/>
            </a:solidFill>
            <a:round/>
            <a:headEnd/>
            <a:tailEnd/>
          </a:ln>
        </p:spPr>
        <p:txBody>
          <a:bodyPr/>
          <a:lstStyle/>
          <a:p>
            <a:r>
              <a:rPr lang="en-US" sz="1400" b="1" dirty="0">
                <a:latin typeface="Comic Sans MS" pitchFamily="66" charset="0"/>
              </a:rPr>
              <a:t>Mobilization of local resources</a:t>
            </a:r>
            <a:endParaRPr lang="en-US" sz="1400" b="1" dirty="0"/>
          </a:p>
        </p:txBody>
      </p:sp>
      <p:sp>
        <p:nvSpPr>
          <p:cNvPr id="8206" name="Rectangle 32"/>
          <p:cNvSpPr>
            <a:spLocks noChangeArrowheads="1"/>
          </p:cNvSpPr>
          <p:nvPr/>
        </p:nvSpPr>
        <p:spPr bwMode="auto">
          <a:xfrm>
            <a:off x="3581400" y="5715000"/>
            <a:ext cx="1905000" cy="533400"/>
          </a:xfrm>
          <a:prstGeom prst="rect">
            <a:avLst/>
          </a:prstGeom>
          <a:solidFill>
            <a:srgbClr val="00B050"/>
          </a:solidFill>
          <a:ln w="9525" algn="ctr">
            <a:solidFill>
              <a:schemeClr val="tx1"/>
            </a:solidFill>
            <a:round/>
            <a:headEnd/>
            <a:tailEnd/>
          </a:ln>
        </p:spPr>
        <p:txBody>
          <a:bodyPr/>
          <a:lstStyle/>
          <a:p>
            <a:r>
              <a:rPr lang="en-US" sz="1400" b="1" dirty="0">
                <a:latin typeface="Comic Sans MS" pitchFamily="66" charset="0"/>
              </a:rPr>
              <a:t>Mitigation of rural-urban migration</a:t>
            </a:r>
            <a:endParaRPr lang="en-US" sz="1400" b="1" dirty="0"/>
          </a:p>
        </p:txBody>
      </p:sp>
      <p:sp>
        <p:nvSpPr>
          <p:cNvPr id="8207" name="Rectangle 33"/>
          <p:cNvSpPr>
            <a:spLocks noChangeArrowheads="1"/>
          </p:cNvSpPr>
          <p:nvPr/>
        </p:nvSpPr>
        <p:spPr bwMode="auto">
          <a:xfrm>
            <a:off x="1371600" y="5334000"/>
            <a:ext cx="1752600" cy="914400"/>
          </a:xfrm>
          <a:prstGeom prst="rect">
            <a:avLst/>
          </a:prstGeom>
          <a:solidFill>
            <a:srgbClr val="00B0F0"/>
          </a:solidFill>
          <a:ln w="9525" algn="ctr">
            <a:solidFill>
              <a:schemeClr val="tx1"/>
            </a:solidFill>
            <a:round/>
            <a:headEnd/>
            <a:tailEnd/>
          </a:ln>
        </p:spPr>
        <p:txBody>
          <a:bodyPr/>
          <a:lstStyle/>
          <a:p>
            <a:r>
              <a:rPr lang="en-US" sz="1400" b="1" dirty="0" smtClean="0">
                <a:latin typeface="Comic Sans MS" pitchFamily="66" charset="0"/>
              </a:rPr>
              <a:t>Wealth creation, income </a:t>
            </a:r>
            <a:r>
              <a:rPr lang="en-US" sz="1400" b="1" dirty="0">
                <a:latin typeface="Comic Sans MS" pitchFamily="66" charset="0"/>
              </a:rPr>
              <a:t>generation and poverty alleviation</a:t>
            </a:r>
            <a:endParaRPr lang="en-US" sz="1400" b="1" dirty="0"/>
          </a:p>
        </p:txBody>
      </p:sp>
      <p:sp>
        <p:nvSpPr>
          <p:cNvPr id="8208" name="Rectangle 34"/>
          <p:cNvSpPr>
            <a:spLocks noChangeArrowheads="1"/>
          </p:cNvSpPr>
          <p:nvPr/>
        </p:nvSpPr>
        <p:spPr bwMode="auto">
          <a:xfrm>
            <a:off x="1066800" y="3657600"/>
            <a:ext cx="1676400" cy="762000"/>
          </a:xfrm>
          <a:prstGeom prst="rect">
            <a:avLst/>
          </a:prstGeom>
          <a:solidFill>
            <a:srgbClr val="0070C0"/>
          </a:solidFill>
          <a:ln w="9525" algn="ctr">
            <a:solidFill>
              <a:schemeClr val="tx1"/>
            </a:solidFill>
            <a:round/>
            <a:headEnd/>
            <a:tailEnd/>
          </a:ln>
        </p:spPr>
        <p:txBody>
          <a:bodyPr/>
          <a:lstStyle/>
          <a:p>
            <a:r>
              <a:rPr lang="en-US" sz="1400" b="1" dirty="0">
                <a:latin typeface="Comic Sans MS" pitchFamily="66" charset="0"/>
              </a:rPr>
              <a:t>Enabling adaptive technology and skill acquisition</a:t>
            </a:r>
            <a:endParaRPr lang="en-US" sz="1400" b="1" dirty="0"/>
          </a:p>
        </p:txBody>
      </p:sp>
      <p:sp>
        <p:nvSpPr>
          <p:cNvPr id="8209" name="Rectangle 35"/>
          <p:cNvSpPr>
            <a:spLocks noChangeArrowheads="1"/>
          </p:cNvSpPr>
          <p:nvPr/>
        </p:nvSpPr>
        <p:spPr bwMode="auto">
          <a:xfrm rot="904444">
            <a:off x="1109663" y="2266950"/>
            <a:ext cx="2014537" cy="1008063"/>
          </a:xfrm>
          <a:prstGeom prst="rect">
            <a:avLst/>
          </a:prstGeom>
          <a:solidFill>
            <a:srgbClr val="7030A0"/>
          </a:solidFill>
          <a:ln w="9525" algn="ctr">
            <a:solidFill>
              <a:schemeClr val="tx1"/>
            </a:solidFill>
            <a:round/>
            <a:headEnd/>
            <a:tailEnd/>
          </a:ln>
        </p:spPr>
        <p:txBody>
          <a:bodyPr/>
          <a:lstStyle/>
          <a:p>
            <a:r>
              <a:rPr lang="en-US" sz="1400" b="1">
                <a:latin typeface="Comic Sans MS" pitchFamily="66" charset="0"/>
              </a:rPr>
              <a:t>Production of intermediate products for uses by large enterprises</a:t>
            </a:r>
            <a:r>
              <a:rPr lang="en-US" sz="1400">
                <a:latin typeface="Comic Sans MS" pitchFamily="66" charset="0"/>
              </a:rPr>
              <a:t>.</a:t>
            </a:r>
            <a:endParaRPr lang="en-US" sz="1400"/>
          </a:p>
        </p:txBody>
      </p:sp>
      <p:cxnSp>
        <p:nvCxnSpPr>
          <p:cNvPr id="8210" name="Straight Arrow Connector 37"/>
          <p:cNvCxnSpPr>
            <a:cxnSpLocks noChangeShapeType="1"/>
          </p:cNvCxnSpPr>
          <p:nvPr/>
        </p:nvCxnSpPr>
        <p:spPr bwMode="auto">
          <a:xfrm rot="16200000" flipV="1">
            <a:off x="3924300" y="2705100"/>
            <a:ext cx="1219200" cy="533400"/>
          </a:xfrm>
          <a:prstGeom prst="straightConnector1">
            <a:avLst/>
          </a:prstGeom>
          <a:noFill/>
          <a:ln w="9525" algn="ctr">
            <a:solidFill>
              <a:schemeClr val="tx1"/>
            </a:solidFill>
            <a:round/>
            <a:headEnd/>
            <a:tailEnd type="arrow" w="med" len="med"/>
          </a:ln>
        </p:spPr>
      </p:cxnSp>
      <p:cxnSp>
        <p:nvCxnSpPr>
          <p:cNvPr id="8211" name="Straight Arrow Connector 39"/>
          <p:cNvCxnSpPr>
            <a:cxnSpLocks noChangeShapeType="1"/>
            <a:stCxn id="8201" idx="0"/>
          </p:cNvCxnSpPr>
          <p:nvPr/>
        </p:nvCxnSpPr>
        <p:spPr bwMode="auto">
          <a:xfrm rot="5400000" flipH="1" flipV="1">
            <a:off x="4762500" y="2628900"/>
            <a:ext cx="1295400" cy="609600"/>
          </a:xfrm>
          <a:prstGeom prst="straightConnector1">
            <a:avLst/>
          </a:prstGeom>
          <a:noFill/>
          <a:ln w="9525" algn="ctr">
            <a:solidFill>
              <a:schemeClr val="tx1"/>
            </a:solidFill>
            <a:round/>
            <a:headEnd/>
            <a:tailEnd type="arrow" w="med" len="med"/>
          </a:ln>
        </p:spPr>
      </p:cxnSp>
      <p:cxnSp>
        <p:nvCxnSpPr>
          <p:cNvPr id="8212" name="Straight Arrow Connector 41"/>
          <p:cNvCxnSpPr>
            <a:cxnSpLocks noChangeShapeType="1"/>
          </p:cNvCxnSpPr>
          <p:nvPr/>
        </p:nvCxnSpPr>
        <p:spPr bwMode="auto">
          <a:xfrm rot="5400000" flipH="1" flipV="1">
            <a:off x="5905500" y="2781300"/>
            <a:ext cx="1066800" cy="990600"/>
          </a:xfrm>
          <a:prstGeom prst="straightConnector1">
            <a:avLst/>
          </a:prstGeom>
          <a:noFill/>
          <a:ln w="9525" algn="ctr">
            <a:solidFill>
              <a:schemeClr val="tx1"/>
            </a:solidFill>
            <a:round/>
            <a:headEnd/>
            <a:tailEnd type="arrow" w="med" len="med"/>
          </a:ln>
        </p:spPr>
      </p:cxnSp>
      <p:cxnSp>
        <p:nvCxnSpPr>
          <p:cNvPr id="8213" name="Straight Arrow Connector 43"/>
          <p:cNvCxnSpPr>
            <a:cxnSpLocks noChangeShapeType="1"/>
            <a:stCxn id="8201" idx="6"/>
          </p:cNvCxnSpPr>
          <p:nvPr/>
        </p:nvCxnSpPr>
        <p:spPr bwMode="auto">
          <a:xfrm flipV="1">
            <a:off x="6172200" y="3886200"/>
            <a:ext cx="1295400" cy="304800"/>
          </a:xfrm>
          <a:prstGeom prst="straightConnector1">
            <a:avLst/>
          </a:prstGeom>
          <a:noFill/>
          <a:ln w="9525" algn="ctr">
            <a:solidFill>
              <a:schemeClr val="tx1"/>
            </a:solidFill>
            <a:round/>
            <a:headEnd/>
            <a:tailEnd type="arrow" w="med" len="med"/>
          </a:ln>
        </p:spPr>
      </p:cxnSp>
      <p:sp>
        <p:nvSpPr>
          <p:cNvPr id="8214" name="Rectangle 44"/>
          <p:cNvSpPr>
            <a:spLocks noChangeArrowheads="1"/>
          </p:cNvSpPr>
          <p:nvPr/>
        </p:nvSpPr>
        <p:spPr bwMode="auto">
          <a:xfrm>
            <a:off x="5943600" y="5791200"/>
            <a:ext cx="1524000" cy="533400"/>
          </a:xfrm>
          <a:prstGeom prst="rect">
            <a:avLst/>
          </a:prstGeom>
          <a:solidFill>
            <a:srgbClr val="92D050"/>
          </a:solidFill>
          <a:ln w="9525" algn="ctr">
            <a:solidFill>
              <a:schemeClr val="tx1"/>
            </a:solidFill>
            <a:round/>
            <a:headEnd/>
            <a:tailEnd/>
          </a:ln>
        </p:spPr>
        <p:txBody>
          <a:bodyPr/>
          <a:lstStyle/>
          <a:p>
            <a:r>
              <a:rPr lang="en-US" sz="1400" b="1" dirty="0">
                <a:latin typeface="Comic Sans MS" pitchFamily="66" charset="0"/>
              </a:rPr>
              <a:t>Creation of new industries</a:t>
            </a:r>
            <a:endParaRPr lang="en-US" sz="1400" b="1" dirty="0"/>
          </a:p>
        </p:txBody>
      </p:sp>
      <p:cxnSp>
        <p:nvCxnSpPr>
          <p:cNvPr id="8215" name="Straight Arrow Connector 46"/>
          <p:cNvCxnSpPr>
            <a:cxnSpLocks noChangeShapeType="1"/>
            <a:stCxn id="8201" idx="5"/>
          </p:cNvCxnSpPr>
          <p:nvPr/>
        </p:nvCxnSpPr>
        <p:spPr bwMode="auto">
          <a:xfrm rot="16200000" flipH="1">
            <a:off x="5698096" y="4783696"/>
            <a:ext cx="1092950" cy="769661"/>
          </a:xfrm>
          <a:prstGeom prst="straightConnector1">
            <a:avLst/>
          </a:prstGeom>
          <a:noFill/>
          <a:ln w="9525" algn="ctr">
            <a:solidFill>
              <a:schemeClr val="tx1"/>
            </a:solidFill>
            <a:round/>
            <a:headEnd/>
            <a:tailEnd type="arrow" w="med" len="med"/>
          </a:ln>
        </p:spPr>
      </p:cxnSp>
      <p:sp>
        <p:nvSpPr>
          <p:cNvPr id="24" name="Slide Number Placeholder 23"/>
          <p:cNvSpPr>
            <a:spLocks noGrp="1"/>
          </p:cNvSpPr>
          <p:nvPr>
            <p:ph type="sldNum" sz="quarter" idx="12"/>
          </p:nvPr>
        </p:nvSpPr>
        <p:spPr/>
        <p:txBody>
          <a:bodyPr/>
          <a:lstStyle/>
          <a:p>
            <a:pPr>
              <a:defRPr/>
            </a:pPr>
            <a:fld id="{8CF79100-A316-4000-9795-5937BAE286AB}" type="slidenum">
              <a:rPr lang="en-US" smtClean="0"/>
              <a:pPr>
                <a:defRPr/>
              </a:pPr>
              <a:t>8</a:t>
            </a:fld>
            <a:endParaRPr lang="en-US"/>
          </a:p>
        </p:txBody>
      </p:sp>
      <p:sp>
        <p:nvSpPr>
          <p:cNvPr id="29" name="Rectangle 28"/>
          <p:cNvSpPr/>
          <p:nvPr/>
        </p:nvSpPr>
        <p:spPr bwMode="auto">
          <a:xfrm>
            <a:off x="7239000" y="4572000"/>
            <a:ext cx="1447800" cy="762000"/>
          </a:xfrm>
          <a:prstGeom prst="rect">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omic Sans MS" pitchFamily="66" charset="0"/>
              </a:rPr>
              <a:t>Platform for Industrialization</a:t>
            </a:r>
          </a:p>
        </p:txBody>
      </p:sp>
      <p:cxnSp>
        <p:nvCxnSpPr>
          <p:cNvPr id="31" name="Straight Arrow Connector 30"/>
          <p:cNvCxnSpPr>
            <a:endCxn id="29" idx="1"/>
          </p:cNvCxnSpPr>
          <p:nvPr/>
        </p:nvCxnSpPr>
        <p:spPr bwMode="auto">
          <a:xfrm>
            <a:off x="6096000" y="4495800"/>
            <a:ext cx="1143000" cy="4572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4"/>
          <p:cNvSpPr>
            <a:spLocks noGrp="1"/>
          </p:cNvSpPr>
          <p:nvPr>
            <p:ph type="ftr" sz="quarter" idx="11"/>
          </p:nvPr>
        </p:nvSpPr>
        <p:spPr>
          <a:noFill/>
        </p:spPr>
        <p:txBody>
          <a:bodyPr/>
          <a:lstStyle/>
          <a:p>
            <a:r>
              <a:rPr lang="en-US" smtClean="0"/>
              <a:t>PREPARED BY SMEDAN</a:t>
            </a:r>
          </a:p>
        </p:txBody>
      </p:sp>
      <p:sp>
        <p:nvSpPr>
          <p:cNvPr id="14339" name="Rectangle 2"/>
          <p:cNvSpPr>
            <a:spLocks noGrp="1" noChangeArrowheads="1"/>
          </p:cNvSpPr>
          <p:nvPr>
            <p:ph type="title"/>
          </p:nvPr>
        </p:nvSpPr>
        <p:spPr>
          <a:xfrm>
            <a:off x="1066800" y="152400"/>
            <a:ext cx="7772400" cy="990600"/>
          </a:xfrm>
        </p:spPr>
        <p:txBody>
          <a:bodyPr/>
          <a:lstStyle/>
          <a:p>
            <a:r>
              <a:rPr lang="en-GB" sz="2800" b="1" i="0" dirty="0" smtClean="0">
                <a:solidFill>
                  <a:schemeClr val="tx1"/>
                </a:solidFill>
                <a:latin typeface="Comic Sans MS" pitchFamily="66" charset="0"/>
              </a:rPr>
              <a:t>CONTEMPORARY DEVELOPMENT CHALLENGES OF THE SMEs SECTOR</a:t>
            </a:r>
          </a:p>
        </p:txBody>
      </p:sp>
      <p:sp>
        <p:nvSpPr>
          <p:cNvPr id="14340" name="Rectangle 3"/>
          <p:cNvSpPr>
            <a:spLocks noGrp="1" noChangeArrowheads="1"/>
          </p:cNvSpPr>
          <p:nvPr>
            <p:ph type="body" idx="1"/>
          </p:nvPr>
        </p:nvSpPr>
        <p:spPr>
          <a:xfrm>
            <a:off x="1066800" y="1066800"/>
            <a:ext cx="7772400" cy="5334000"/>
          </a:xfrm>
        </p:spPr>
        <p:txBody>
          <a:bodyPr/>
          <a:lstStyle/>
          <a:p>
            <a:pPr>
              <a:lnSpc>
                <a:spcPct val="80000"/>
              </a:lnSpc>
            </a:pPr>
            <a:r>
              <a:rPr lang="en-US" sz="2800" dirty="0" smtClean="0">
                <a:latin typeface="Comic Sans MS" pitchFamily="66" charset="0"/>
              </a:rPr>
              <a:t>Poor access to affordable finance leading to inadequate  working capital.</a:t>
            </a:r>
          </a:p>
          <a:p>
            <a:pPr>
              <a:lnSpc>
                <a:spcPct val="80000"/>
              </a:lnSpc>
            </a:pPr>
            <a:r>
              <a:rPr lang="en-US" sz="2800" dirty="0" smtClean="0">
                <a:latin typeface="Comic Sans MS" pitchFamily="66" charset="0"/>
              </a:rPr>
              <a:t>Lack of work space.</a:t>
            </a:r>
          </a:p>
          <a:p>
            <a:pPr>
              <a:lnSpc>
                <a:spcPct val="80000"/>
              </a:lnSpc>
            </a:pPr>
            <a:r>
              <a:rPr lang="en-US" sz="2800" dirty="0" smtClean="0">
                <a:latin typeface="Comic Sans MS" pitchFamily="66" charset="0"/>
              </a:rPr>
              <a:t>Poor access to both local, regional &amp; international markets leading to poor business turnover.</a:t>
            </a:r>
          </a:p>
          <a:p>
            <a:pPr>
              <a:lnSpc>
                <a:spcPct val="80000"/>
              </a:lnSpc>
            </a:pPr>
            <a:r>
              <a:rPr lang="en-US" sz="2800" dirty="0" smtClean="0">
                <a:latin typeface="Comic Sans MS" pitchFamily="66" charset="0"/>
              </a:rPr>
              <a:t>Obsolete technology leading to inability to compete globally.</a:t>
            </a:r>
          </a:p>
          <a:p>
            <a:pPr>
              <a:lnSpc>
                <a:spcPct val="80000"/>
              </a:lnSpc>
            </a:pPr>
            <a:r>
              <a:rPr lang="en-US" sz="2800" dirty="0" smtClean="0">
                <a:latin typeface="Comic Sans MS" pitchFamily="66" charset="0"/>
              </a:rPr>
              <a:t>Inadequate government support and encouragement.</a:t>
            </a:r>
          </a:p>
          <a:p>
            <a:pPr>
              <a:lnSpc>
                <a:spcPct val="80000"/>
              </a:lnSpc>
            </a:pPr>
            <a:r>
              <a:rPr lang="en-US" sz="2800" dirty="0" smtClean="0">
                <a:latin typeface="Comic Sans MS" pitchFamily="66" charset="0"/>
              </a:rPr>
              <a:t>Weak infrastructure leading to high cost of doing business</a:t>
            </a:r>
          </a:p>
          <a:p>
            <a:pPr>
              <a:lnSpc>
                <a:spcPct val="80000"/>
              </a:lnSpc>
            </a:pPr>
            <a:r>
              <a:rPr lang="en-US" sz="2800" dirty="0" smtClean="0">
                <a:latin typeface="Comic Sans MS" pitchFamily="66" charset="0"/>
              </a:rPr>
              <a:t>Inconsistency in government policies/</a:t>
            </a:r>
            <a:r>
              <a:rPr lang="en-US" sz="2800" dirty="0" err="1" smtClean="0">
                <a:latin typeface="Comic Sans MS" pitchFamily="66" charset="0"/>
              </a:rPr>
              <a:t>programmes</a:t>
            </a:r>
            <a:endParaRPr lang="en-US" sz="2800" dirty="0" smtClean="0">
              <a:latin typeface="Comic Sans MS" pitchFamily="66" charset="0"/>
            </a:endParaRPr>
          </a:p>
        </p:txBody>
      </p:sp>
      <p:sp>
        <p:nvSpPr>
          <p:cNvPr id="5" name="Slide Number Placeholder 4"/>
          <p:cNvSpPr>
            <a:spLocks noGrp="1"/>
          </p:cNvSpPr>
          <p:nvPr>
            <p:ph type="sldNum" sz="quarter" idx="12"/>
          </p:nvPr>
        </p:nvSpPr>
        <p:spPr/>
        <p:txBody>
          <a:bodyPr/>
          <a:lstStyle/>
          <a:p>
            <a:pPr>
              <a:defRPr/>
            </a:pPr>
            <a:fld id="{8CF79100-A316-4000-9795-5937BAE286AB}" type="slidenum">
              <a:rPr lang="en-US" smtClean="0"/>
              <a:pPr>
                <a:defRPr/>
              </a:pPr>
              <a:t>9</a:t>
            </a:fld>
            <a:endParaRPr lang="en-US"/>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Expedition design template">
  <a:themeElements>
    <a:clrScheme name="Expedition design template 2">
      <a:dk1>
        <a:srgbClr val="000000"/>
      </a:dk1>
      <a:lt1>
        <a:srgbClr val="FFFFFF"/>
      </a:lt1>
      <a:dk2>
        <a:srgbClr val="482400"/>
      </a:dk2>
      <a:lt2>
        <a:srgbClr val="808080"/>
      </a:lt2>
      <a:accent1>
        <a:srgbClr val="DFD6C3"/>
      </a:accent1>
      <a:accent2>
        <a:srgbClr val="D69B80"/>
      </a:accent2>
      <a:accent3>
        <a:srgbClr val="FFFFFF"/>
      </a:accent3>
      <a:accent4>
        <a:srgbClr val="000000"/>
      </a:accent4>
      <a:accent5>
        <a:srgbClr val="ECE8DE"/>
      </a:accent5>
      <a:accent6>
        <a:srgbClr val="C28C73"/>
      </a:accent6>
      <a:hlink>
        <a:srgbClr val="CAA966"/>
      </a:hlink>
      <a:folHlink>
        <a:srgbClr val="969696"/>
      </a:folHlink>
    </a:clrScheme>
    <a:fontScheme name="Expedition design 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Expedition design template 1">
        <a:dk1>
          <a:srgbClr val="000000"/>
        </a:dk1>
        <a:lt1>
          <a:srgbClr val="A7947B"/>
        </a:lt1>
        <a:dk2>
          <a:srgbClr val="FFFFFF"/>
        </a:dk2>
        <a:lt2>
          <a:srgbClr val="808080"/>
        </a:lt2>
        <a:accent1>
          <a:srgbClr val="DFD6C3"/>
        </a:accent1>
        <a:accent2>
          <a:srgbClr val="D69B80"/>
        </a:accent2>
        <a:accent3>
          <a:srgbClr val="D0C8BF"/>
        </a:accent3>
        <a:accent4>
          <a:srgbClr val="000000"/>
        </a:accent4>
        <a:accent5>
          <a:srgbClr val="ECE8DE"/>
        </a:accent5>
        <a:accent6>
          <a:srgbClr val="C28C73"/>
        </a:accent6>
        <a:hlink>
          <a:srgbClr val="CAA966"/>
        </a:hlink>
        <a:folHlink>
          <a:srgbClr val="FFFFCC"/>
        </a:folHlink>
      </a:clrScheme>
      <a:clrMap bg1="lt1" tx1="dk1" bg2="lt2" tx2="dk2" accent1="accent1" accent2="accent2" accent3="accent3" accent4="accent4" accent5="accent5" accent6="accent6" hlink="hlink" folHlink="folHlink"/>
    </a:extraClrScheme>
    <a:extraClrScheme>
      <a:clrScheme name="Expedition design template 2">
        <a:dk1>
          <a:srgbClr val="000000"/>
        </a:dk1>
        <a:lt1>
          <a:srgbClr val="FFFFFF"/>
        </a:lt1>
        <a:dk2>
          <a:srgbClr val="482400"/>
        </a:dk2>
        <a:lt2>
          <a:srgbClr val="808080"/>
        </a:lt2>
        <a:accent1>
          <a:srgbClr val="DFD6C3"/>
        </a:accent1>
        <a:accent2>
          <a:srgbClr val="D69B80"/>
        </a:accent2>
        <a:accent3>
          <a:srgbClr val="FFFFFF"/>
        </a:accent3>
        <a:accent4>
          <a:srgbClr val="000000"/>
        </a:accent4>
        <a:accent5>
          <a:srgbClr val="ECE8DE"/>
        </a:accent5>
        <a:accent6>
          <a:srgbClr val="C28C73"/>
        </a:accent6>
        <a:hlink>
          <a:srgbClr val="CAA966"/>
        </a:hlink>
        <a:folHlink>
          <a:srgbClr val="969696"/>
        </a:folHlink>
      </a:clrScheme>
      <a:clrMap bg1="lt1" tx1="dk1" bg2="lt2" tx2="dk2" accent1="accent1" accent2="accent2" accent3="accent3" accent4="accent4" accent5="accent5" accent6="accent6" hlink="hlink" folHlink="folHlink"/>
    </a:extraClrScheme>
    <a:extraClrScheme>
      <a:clrScheme name="Expedition design template 3">
        <a:dk1>
          <a:srgbClr val="000000"/>
        </a:dk1>
        <a:lt1>
          <a:srgbClr val="FFFFFF"/>
        </a:lt1>
        <a:dk2>
          <a:srgbClr val="000000"/>
        </a:dk2>
        <a:lt2>
          <a:srgbClr val="333333"/>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Expedition design template 4">
        <a:dk1>
          <a:srgbClr val="000000"/>
        </a:dk1>
        <a:lt1>
          <a:srgbClr val="9D7643"/>
        </a:lt1>
        <a:dk2>
          <a:srgbClr val="FFFFFF"/>
        </a:dk2>
        <a:lt2>
          <a:srgbClr val="554025"/>
        </a:lt2>
        <a:accent1>
          <a:srgbClr val="CAA966"/>
        </a:accent1>
        <a:accent2>
          <a:srgbClr val="C25422"/>
        </a:accent2>
        <a:accent3>
          <a:srgbClr val="CCBDB0"/>
        </a:accent3>
        <a:accent4>
          <a:srgbClr val="000000"/>
        </a:accent4>
        <a:accent5>
          <a:srgbClr val="E1D1B8"/>
        </a:accent5>
        <a:accent6>
          <a:srgbClr val="B04B1E"/>
        </a:accent6>
        <a:hlink>
          <a:srgbClr val="8488AC"/>
        </a:hlink>
        <a:folHlink>
          <a:srgbClr val="FFFF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Expedition design template</Template>
  <TotalTime>3250</TotalTime>
  <Words>2565</Words>
  <Application>Microsoft Office PowerPoint</Application>
  <PresentationFormat>On-screen Show (4:3)</PresentationFormat>
  <Paragraphs>303</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Expedition design template</vt:lpstr>
      <vt:lpstr>CONTEMPORARY DEVELOPMENT CHALLENGES IN THE NIGERIAN SME SECTOR</vt:lpstr>
      <vt:lpstr>OUTLINE OF PRESENTATION</vt:lpstr>
      <vt:lpstr>Welcome to NIGERIA</vt:lpstr>
      <vt:lpstr>NIGERIA-GENERAL OVERVIEW</vt:lpstr>
      <vt:lpstr>INTRODUCTION</vt:lpstr>
      <vt:lpstr>MSMEs DEFINED</vt:lpstr>
      <vt:lpstr>SMEs CONTRIBUTIONS: A COMPARATIVE ANALYSIS</vt:lpstr>
      <vt:lpstr>SMEs AND THEIR RELEVANCE</vt:lpstr>
      <vt:lpstr>CONTEMPORARY DEVELOPMENT CHALLENGES OF THE SMEs SECTOR</vt:lpstr>
      <vt:lpstr>CONTEMPORARY CHALLENGES CONTD…</vt:lpstr>
      <vt:lpstr>GOVERNMENT PAST EFFORTS AT ADDRESSING THE CHALLENGES</vt:lpstr>
      <vt:lpstr>GOVERNMENT PAST EFFORTS AT ADDRESSING THE CHALLENGES</vt:lpstr>
      <vt:lpstr>GOVERNMENT PAST EFFORTS AT ADDRESSING THE CHALLENGES</vt:lpstr>
      <vt:lpstr>Slide 14</vt:lpstr>
      <vt:lpstr>CREATING A CREDIBLE DATABASE OF MSMEs IN NIGERIA</vt:lpstr>
      <vt:lpstr>ESTABLISHING A SUB-CONTRACTING AND PARTNERSHIP EXCHANGE (SPX)</vt:lpstr>
      <vt:lpstr>TRANSFORMATION OF INDUSTRIAL DEVELOPMENT CENTRES (IDCs) TO CLUSTER PARKS</vt:lpstr>
      <vt:lpstr>ONE LOCAL GOVERNMENT, ONE PRODUCT (OLOP) SCHEME</vt:lpstr>
      <vt:lpstr>Africa-Diaspora Partnership for Empowerment &amp; Development (ADPED)/SMEDAN Collaboration for Youth Empowerment</vt:lpstr>
      <vt:lpstr>ESTABLISHING THE NATIONAL MSMEs RATING DATABASE</vt:lpstr>
      <vt:lpstr>RURAL WOMEN ENTERPRISE DEVELOPMENT PROGRAMME (RUWEDEP)</vt:lpstr>
      <vt:lpstr>REVIEW &amp; IMPLEMENTATION OF THE NATIONAL POLICY ON MICRO, SMALL AND MEDIUM ENTERPRISES (MSMEs)</vt:lpstr>
      <vt:lpstr>COLLABORATION WITH BANK OF INDUSTRY (BOI) ON MICRO CREDIT SCHEME</vt:lpstr>
      <vt:lpstr>YOUTH ENTERPRISE WITH INNOVATION IN NIGERIA (YouWIN)</vt:lpstr>
      <vt:lpstr>NATIONAL MSMEs ON-LINE REGISTRATION/DATABASE</vt:lpstr>
      <vt:lpstr>WAY FORWARD</vt:lpstr>
      <vt:lpstr>WAY FORWARD…</vt:lpstr>
      <vt:lpstr>CONCLUSION</vt:lpstr>
      <vt:lpstr>THANK YOU FOR LISTENING</vt:lpstr>
    </vt:vector>
  </TitlesOfParts>
  <Company>SMEDAN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Enterprise Promotion</dc:creator>
  <cp:lastModifiedBy>Ewans</cp:lastModifiedBy>
  <cp:revision>387</cp:revision>
  <cp:lastPrinted>1601-01-01T00:00:00Z</cp:lastPrinted>
  <dcterms:created xsi:type="dcterms:W3CDTF">2007-01-23T17:31:33Z</dcterms:created>
  <dcterms:modified xsi:type="dcterms:W3CDTF">2012-06-11T12:06:59Z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TC011819931033</vt:lpwstr>
  </property>
</Properties>
</file>