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26"/>
  </p:notesMasterIdLst>
  <p:handoutMasterIdLst>
    <p:handoutMasterId r:id="rId27"/>
  </p:handoutMasterIdLst>
  <p:sldIdLst>
    <p:sldId id="256" r:id="rId2"/>
    <p:sldId id="323" r:id="rId3"/>
    <p:sldId id="322" r:id="rId4"/>
    <p:sldId id="324" r:id="rId5"/>
    <p:sldId id="263" r:id="rId6"/>
    <p:sldId id="312" r:id="rId7"/>
    <p:sldId id="313" r:id="rId8"/>
    <p:sldId id="317" r:id="rId9"/>
    <p:sldId id="318" r:id="rId10"/>
    <p:sldId id="325" r:id="rId11"/>
    <p:sldId id="270" r:id="rId12"/>
    <p:sldId id="319" r:id="rId13"/>
    <p:sldId id="269" r:id="rId14"/>
    <p:sldId id="303" r:id="rId15"/>
    <p:sldId id="320" r:id="rId16"/>
    <p:sldId id="281" r:id="rId17"/>
    <p:sldId id="290" r:id="rId18"/>
    <p:sldId id="328" r:id="rId19"/>
    <p:sldId id="329" r:id="rId20"/>
    <p:sldId id="330" r:id="rId21"/>
    <p:sldId id="333" r:id="rId22"/>
    <p:sldId id="326" r:id="rId23"/>
    <p:sldId id="327" r:id="rId24"/>
    <p:sldId id="298" r:id="rId25"/>
  </p:sldIdLst>
  <p:sldSz cx="9144000" cy="6858000" type="screen4x3"/>
  <p:notesSz cx="6797675" cy="9928225"/>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583"/>
    <a:srgbClr val="FFFF66"/>
    <a:srgbClr val="660033"/>
    <a:srgbClr val="6C2E9A"/>
    <a:srgbClr val="0036A2"/>
    <a:srgbClr val="FCFBD0"/>
    <a:srgbClr val="FAF8AA"/>
    <a:srgbClr val="FFFFFF"/>
    <a:srgbClr val="C5C9D9"/>
    <a:srgbClr val="F7EB0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3298" autoAdjust="0"/>
  </p:normalViewPr>
  <p:slideViewPr>
    <p:cSldViewPr>
      <p:cViewPr varScale="1">
        <p:scale>
          <a:sx n="73" d="100"/>
          <a:sy n="73" d="100"/>
        </p:scale>
        <p:origin x="-107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2" d="100"/>
          <a:sy n="52" d="100"/>
        </p:scale>
        <p:origin x="-1980" y="-90"/>
      </p:cViewPr>
      <p:guideLst>
        <p:guide orient="horz" pos="3126"/>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6.6117894218561124E-2"/>
          <c:y val="5.2572368671307386E-2"/>
          <c:w val="0.91296722993812218"/>
          <c:h val="0.72850583894404564"/>
        </c:manualLayout>
      </c:layout>
      <c:barChart>
        <c:barDir val="col"/>
        <c:grouping val="clustered"/>
        <c:ser>
          <c:idx val="0"/>
          <c:order val="0"/>
          <c:tx>
            <c:strRef>
              <c:f>Sheet1!$B$1</c:f>
              <c:strCache>
                <c:ptCount val="1"/>
                <c:pt idx="0">
                  <c:v>Total Production</c:v>
                </c:pt>
              </c:strCache>
            </c:strRef>
          </c:tx>
          <c:spPr>
            <a:solidFill>
              <a:srgbClr val="FFC000"/>
            </a:solidFill>
            <a:ln>
              <a:solidFill>
                <a:schemeClr val="accent4">
                  <a:lumMod val="50000"/>
                </a:schemeClr>
              </a:solidFill>
            </a:ln>
          </c:spPr>
          <c:cat>
            <c:numRef>
              <c:f>Sheet1!$A$2:$A$23</c:f>
              <c:numCache>
                <c:formatCode>General</c:formatCode>
                <c:ptCount val="22"/>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numCache>
            </c:numRef>
          </c:cat>
          <c:val>
            <c:numRef>
              <c:f>Sheet1!$B$2:$B$23</c:f>
              <c:numCache>
                <c:formatCode>General</c:formatCode>
                <c:ptCount val="22"/>
                <c:pt idx="0">
                  <c:v>5.0999999999999996</c:v>
                </c:pt>
                <c:pt idx="1">
                  <c:v>4.9000000000000004</c:v>
                </c:pt>
                <c:pt idx="2">
                  <c:v>7</c:v>
                </c:pt>
                <c:pt idx="3">
                  <c:v>7.06</c:v>
                </c:pt>
                <c:pt idx="4">
                  <c:v>8.14</c:v>
                </c:pt>
                <c:pt idx="5">
                  <c:v>10.3</c:v>
                </c:pt>
                <c:pt idx="6">
                  <c:v>10.81</c:v>
                </c:pt>
                <c:pt idx="7">
                  <c:v>11.14</c:v>
                </c:pt>
                <c:pt idx="8">
                  <c:v>10.97</c:v>
                </c:pt>
                <c:pt idx="9">
                  <c:v>11.71</c:v>
                </c:pt>
                <c:pt idx="10">
                  <c:v>12.47</c:v>
                </c:pt>
                <c:pt idx="11">
                  <c:v>13.05</c:v>
                </c:pt>
                <c:pt idx="12">
                  <c:v>13.79</c:v>
                </c:pt>
                <c:pt idx="13">
                  <c:v>14.950000000000006</c:v>
                </c:pt>
                <c:pt idx="14">
                  <c:v>15.32</c:v>
                </c:pt>
                <c:pt idx="15">
                  <c:v>16.34</c:v>
                </c:pt>
                <c:pt idx="16">
                  <c:v>21.630000000000031</c:v>
                </c:pt>
                <c:pt idx="17">
                  <c:v>25.3</c:v>
                </c:pt>
                <c:pt idx="18">
                  <c:v>29.6</c:v>
                </c:pt>
                <c:pt idx="19">
                  <c:v>41</c:v>
                </c:pt>
                <c:pt idx="20">
                  <c:v>44</c:v>
                </c:pt>
                <c:pt idx="21">
                  <c:v>44</c:v>
                </c:pt>
              </c:numCache>
            </c:numRef>
          </c:val>
        </c:ser>
        <c:gapWidth val="87"/>
        <c:axId val="143739904"/>
        <c:axId val="143738368"/>
      </c:barChart>
      <c:lineChart>
        <c:grouping val="standard"/>
        <c:ser>
          <c:idx val="1"/>
          <c:order val="1"/>
          <c:tx>
            <c:strRef>
              <c:f>Sheet1!$C$1</c:f>
              <c:strCache>
                <c:ptCount val="1"/>
                <c:pt idx="0">
                  <c:v>PCC Domestic sales</c:v>
                </c:pt>
              </c:strCache>
            </c:strRef>
          </c:tx>
          <c:spPr>
            <a:ln>
              <a:solidFill>
                <a:srgbClr val="FF0000"/>
              </a:solidFill>
            </a:ln>
            <a:effectLst>
              <a:outerShdw sx="1000" sy="1000" algn="ctr" rotWithShape="0">
                <a:srgbClr val="000000"/>
              </a:outerShdw>
            </a:effectLst>
          </c:spPr>
          <c:marker>
            <c:symbol val="none"/>
          </c:marker>
          <c:cat>
            <c:numRef>
              <c:f>Sheet1!$A$2:$A$23</c:f>
              <c:numCache>
                <c:formatCode>General</c:formatCode>
                <c:ptCount val="22"/>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numCache>
            </c:numRef>
          </c:cat>
          <c:val>
            <c:numRef>
              <c:f>Sheet1!$C$2:$C$23</c:f>
              <c:numCache>
                <c:formatCode>General</c:formatCode>
                <c:ptCount val="22"/>
                <c:pt idx="0">
                  <c:v>1.571</c:v>
                </c:pt>
                <c:pt idx="1">
                  <c:v>1.4379999999999937</c:v>
                </c:pt>
                <c:pt idx="2">
                  <c:v>1.5660000000000001</c:v>
                </c:pt>
                <c:pt idx="3">
                  <c:v>1.859</c:v>
                </c:pt>
                <c:pt idx="4">
                  <c:v>2.2629999999999999</c:v>
                </c:pt>
                <c:pt idx="5">
                  <c:v>2.7629999999999999</c:v>
                </c:pt>
                <c:pt idx="6">
                  <c:v>3.0779999999999998</c:v>
                </c:pt>
                <c:pt idx="7">
                  <c:v>2.8129999999999939</c:v>
                </c:pt>
                <c:pt idx="8">
                  <c:v>3.3699999999999997</c:v>
                </c:pt>
                <c:pt idx="9">
                  <c:v>3.4549999999999987</c:v>
                </c:pt>
                <c:pt idx="10">
                  <c:v>3.96</c:v>
                </c:pt>
                <c:pt idx="11">
                  <c:v>4.4219999999999997</c:v>
                </c:pt>
                <c:pt idx="12">
                  <c:v>4.6229999999999851</c:v>
                </c:pt>
                <c:pt idx="13">
                  <c:v>4.5579999999999945</c:v>
                </c:pt>
                <c:pt idx="14">
                  <c:v>4.6239999999999863</c:v>
                </c:pt>
                <c:pt idx="15">
                  <c:v>5.641</c:v>
                </c:pt>
                <c:pt idx="16">
                  <c:v>5.5269999999999975</c:v>
                </c:pt>
                <c:pt idx="17">
                  <c:v>5.6</c:v>
                </c:pt>
                <c:pt idx="18">
                  <c:v>6.2</c:v>
                </c:pt>
                <c:pt idx="19">
                  <c:v>6.7</c:v>
                </c:pt>
                <c:pt idx="20">
                  <c:v>6.6</c:v>
                </c:pt>
                <c:pt idx="21">
                  <c:v>5.4</c:v>
                </c:pt>
              </c:numCache>
            </c:numRef>
          </c:val>
        </c:ser>
        <c:ser>
          <c:idx val="2"/>
          <c:order val="2"/>
          <c:tx>
            <c:strRef>
              <c:f>Sheet1!$D$1</c:f>
              <c:strCache>
                <c:ptCount val="1"/>
                <c:pt idx="0">
                  <c:v>PCC Export</c:v>
                </c:pt>
              </c:strCache>
            </c:strRef>
          </c:tx>
          <c:spPr>
            <a:ln>
              <a:solidFill>
                <a:srgbClr val="00B050"/>
              </a:solidFill>
            </a:ln>
            <a:effectLst>
              <a:outerShdw sx="1000" sy="1000" algn="ctr" rotWithShape="0">
                <a:srgbClr val="000000"/>
              </a:outerShdw>
            </a:effectLst>
          </c:spPr>
          <c:marker>
            <c:symbol val="none"/>
          </c:marker>
          <c:cat>
            <c:numRef>
              <c:f>Sheet1!$A$2:$A$23</c:f>
              <c:numCache>
                <c:formatCode>General</c:formatCode>
                <c:ptCount val="22"/>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numCache>
            </c:numRef>
          </c:cat>
          <c:val>
            <c:numRef>
              <c:f>Sheet1!$D$2:$D$23</c:f>
              <c:numCache>
                <c:formatCode>General</c:formatCode>
                <c:ptCount val="22"/>
                <c:pt idx="0">
                  <c:v>1.075</c:v>
                </c:pt>
                <c:pt idx="1">
                  <c:v>1.0329999999999966</c:v>
                </c:pt>
                <c:pt idx="2">
                  <c:v>1.952999999999997</c:v>
                </c:pt>
                <c:pt idx="3">
                  <c:v>1.9000000000000001</c:v>
                </c:pt>
                <c:pt idx="4">
                  <c:v>2.4319999999999977</c:v>
                </c:pt>
                <c:pt idx="5">
                  <c:v>2.6579999999999999</c:v>
                </c:pt>
                <c:pt idx="6">
                  <c:v>3.0739999999999998</c:v>
                </c:pt>
                <c:pt idx="7">
                  <c:v>3.726</c:v>
                </c:pt>
                <c:pt idx="8">
                  <c:v>2.8849999999999998</c:v>
                </c:pt>
                <c:pt idx="9">
                  <c:v>3.7600000000000002</c:v>
                </c:pt>
                <c:pt idx="10">
                  <c:v>4.8229999999999871</c:v>
                </c:pt>
                <c:pt idx="11">
                  <c:v>4.1219999999999946</c:v>
                </c:pt>
                <c:pt idx="12">
                  <c:v>4.6679999999999842</c:v>
                </c:pt>
                <c:pt idx="13">
                  <c:v>5.4009999999999998</c:v>
                </c:pt>
                <c:pt idx="14">
                  <c:v>5.5579999999999945</c:v>
                </c:pt>
                <c:pt idx="15">
                  <c:v>5.9639999999999995</c:v>
                </c:pt>
                <c:pt idx="16">
                  <c:v>8.8310000000000013</c:v>
                </c:pt>
                <c:pt idx="17">
                  <c:v>10.3</c:v>
                </c:pt>
                <c:pt idx="18">
                  <c:v>11.6</c:v>
                </c:pt>
                <c:pt idx="19">
                  <c:v>14.8</c:v>
                </c:pt>
                <c:pt idx="20">
                  <c:v>10.4</c:v>
                </c:pt>
                <c:pt idx="21">
                  <c:v>6.1</c:v>
                </c:pt>
              </c:numCache>
            </c:numRef>
          </c:val>
        </c:ser>
        <c:marker val="1"/>
        <c:axId val="143726848"/>
        <c:axId val="143736832"/>
      </c:lineChart>
      <c:catAx>
        <c:axId val="143726848"/>
        <c:scaling>
          <c:orientation val="minMax"/>
        </c:scaling>
        <c:axPos val="b"/>
        <c:numFmt formatCode="General" sourceLinked="1"/>
        <c:majorTickMark val="none"/>
        <c:tickLblPos val="nextTo"/>
        <c:txPr>
          <a:bodyPr rot="-5400000" vert="horz"/>
          <a:lstStyle/>
          <a:p>
            <a:pPr rtl="0">
              <a:defRPr sz="1400" b="1">
                <a:latin typeface="+mn-lt"/>
                <a:cs typeface="+mn-cs"/>
              </a:defRPr>
            </a:pPr>
            <a:endParaRPr lang="en-US"/>
          </a:p>
        </c:txPr>
        <c:crossAx val="143736832"/>
        <c:crosses val="autoZero"/>
        <c:auto val="1"/>
        <c:lblAlgn val="ctr"/>
        <c:lblOffset val="100"/>
      </c:catAx>
      <c:valAx>
        <c:axId val="143736832"/>
        <c:scaling>
          <c:orientation val="minMax"/>
        </c:scaling>
        <c:axPos val="l"/>
        <c:majorGridlines/>
        <c:numFmt formatCode="General" sourceLinked="1"/>
        <c:majorTickMark val="none"/>
        <c:tickLblPos val="nextTo"/>
        <c:txPr>
          <a:bodyPr/>
          <a:lstStyle/>
          <a:p>
            <a:pPr>
              <a:defRPr sz="1600" b="1"/>
            </a:pPr>
            <a:endParaRPr lang="en-US"/>
          </a:p>
        </c:txPr>
        <c:crossAx val="143726848"/>
        <c:crosses val="autoZero"/>
        <c:crossBetween val="between"/>
      </c:valAx>
      <c:valAx>
        <c:axId val="143738368"/>
        <c:scaling>
          <c:orientation val="minMax"/>
        </c:scaling>
        <c:delete val="1"/>
        <c:axPos val="r"/>
        <c:numFmt formatCode="General" sourceLinked="1"/>
        <c:tickLblPos val="none"/>
        <c:crossAx val="143739904"/>
        <c:crosses val="max"/>
        <c:crossBetween val="between"/>
      </c:valAx>
      <c:catAx>
        <c:axId val="143739904"/>
        <c:scaling>
          <c:orientation val="minMax"/>
        </c:scaling>
        <c:delete val="1"/>
        <c:axPos val="b"/>
        <c:numFmt formatCode="General" sourceLinked="1"/>
        <c:tickLblPos val="none"/>
        <c:crossAx val="143738368"/>
        <c:crosses val="autoZero"/>
        <c:auto val="1"/>
        <c:lblAlgn val="ctr"/>
        <c:lblOffset val="100"/>
      </c:catAx>
    </c:plotArea>
    <c:legend>
      <c:legendPos val="b"/>
      <c:layout>
        <c:manualLayout>
          <c:xMode val="edge"/>
          <c:yMode val="edge"/>
          <c:x val="4.1358024691358023E-3"/>
          <c:y val="0.82364639202709111"/>
          <c:w val="0.99586419753086419"/>
          <c:h val="0.17635360797291638"/>
        </c:manualLayout>
      </c:layout>
      <c:txPr>
        <a:bodyPr/>
        <a:lstStyle/>
        <a:p>
          <a:pPr algn="just">
            <a:defRPr sz="2000" b="1">
              <a:latin typeface="+mn-lt"/>
            </a:defRPr>
          </a:pPr>
          <a:endParaRPr lang="en-US"/>
        </a:p>
      </c:txPr>
    </c:legend>
    <c:plotVisOnly val="1"/>
    <c:dispBlanksAs val="gap"/>
  </c:chart>
  <c:txPr>
    <a:bodyPr/>
    <a:lstStyle/>
    <a:p>
      <a:pPr rtl="0">
        <a:defRPr sz="1800">
          <a:cs typeface="+mn-cs"/>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22145669991900052"/>
          <c:y val="0.18510219467247513"/>
          <c:w val="0.62425471702142254"/>
          <c:h val="0.61222217568548665"/>
        </c:manualLayout>
      </c:layout>
      <c:pieChart>
        <c:varyColors val="1"/>
        <c:ser>
          <c:idx val="0"/>
          <c:order val="0"/>
          <c:tx>
            <c:strRef>
              <c:f>Sheet1!$B$1</c:f>
              <c:strCache>
                <c:ptCount val="1"/>
                <c:pt idx="0">
                  <c:v>تناژ</c:v>
                </c:pt>
              </c:strCache>
            </c:strRef>
          </c:tx>
          <c:dLbls>
            <c:dLbl>
              <c:idx val="0"/>
              <c:layout>
                <c:manualLayout>
                  <c:x val="6.7703605496955782E-2"/>
                  <c:y val="2.7704482418421203E-2"/>
                </c:manualLayout>
              </c:layout>
              <c:showVal val="1"/>
              <c:showCatName val="1"/>
            </c:dLbl>
            <c:dLbl>
              <c:idx val="1"/>
              <c:layout>
                <c:manualLayout>
                  <c:x val="3.8431333843593783E-2"/>
                  <c:y val="-8.7231818733260746E-3"/>
                </c:manualLayout>
              </c:layout>
              <c:showVal val="1"/>
              <c:showCatName val="1"/>
            </c:dLbl>
            <c:dLbl>
              <c:idx val="2"/>
              <c:layout>
                <c:manualLayout>
                  <c:x val="6.343772791483078E-2"/>
                  <c:y val="3.2823058022002596E-2"/>
                </c:manualLayout>
              </c:layout>
              <c:showVal val="1"/>
              <c:showCatName val="1"/>
            </c:dLbl>
            <c:dLbl>
              <c:idx val="4"/>
              <c:layout>
                <c:manualLayout>
                  <c:x val="-7.7502905209732853E-2"/>
                  <c:y val="-4.4912836693285815E-2"/>
                </c:manualLayout>
              </c:layout>
              <c:showVal val="1"/>
              <c:showCatName val="1"/>
            </c:dLbl>
            <c:dLbl>
              <c:idx val="6"/>
              <c:layout>
                <c:manualLayout>
                  <c:x val="-6.8131735424483308E-2"/>
                  <c:y val="-4.8959671264496192E-2"/>
                </c:manualLayout>
              </c:layout>
              <c:showVal val="1"/>
              <c:showCatName val="1"/>
            </c:dLbl>
            <c:dLbl>
              <c:idx val="7"/>
              <c:layout>
                <c:manualLayout>
                  <c:x val="5.2333278447923015E-2"/>
                  <c:y val="-7.5815323616462834E-3"/>
                </c:manualLayout>
              </c:layout>
              <c:showVal val="1"/>
              <c:showCatName val="1"/>
            </c:dLbl>
            <c:txPr>
              <a:bodyPr/>
              <a:lstStyle/>
              <a:p>
                <a:pPr>
                  <a:defRPr sz="1400" b="1">
                    <a:latin typeface="+mn-lt"/>
                  </a:defRPr>
                </a:pPr>
                <a:endParaRPr lang="en-US"/>
              </a:p>
            </c:txPr>
            <c:showVal val="1"/>
            <c:showCatName val="1"/>
            <c:showLeaderLines val="1"/>
          </c:dLbls>
          <c:cat>
            <c:strRef>
              <c:f>Sheet1!$A$2:$A$9</c:f>
              <c:strCache>
                <c:ptCount val="8"/>
                <c:pt idx="0">
                  <c:v>‍China</c:v>
                </c:pt>
                <c:pt idx="1">
                  <c:v>Middle East</c:v>
                </c:pt>
                <c:pt idx="2">
                  <c:v>Far East</c:v>
                </c:pt>
                <c:pt idx="3">
                  <c:v>West Europe</c:v>
                </c:pt>
                <c:pt idx="4">
                  <c:v>India</c:v>
                </c:pt>
                <c:pt idx="5">
                  <c:v>S.E.Asia</c:v>
                </c:pt>
                <c:pt idx="6">
                  <c:v>Africa</c:v>
                </c:pt>
                <c:pt idx="7">
                  <c:v>Others</c:v>
                </c:pt>
              </c:strCache>
            </c:strRef>
          </c:cat>
          <c:val>
            <c:numRef>
              <c:f>Sheet1!$B$2:$B$9</c:f>
              <c:numCache>
                <c:formatCode>General</c:formatCode>
                <c:ptCount val="8"/>
                <c:pt idx="0">
                  <c:v>16.8</c:v>
                </c:pt>
                <c:pt idx="1">
                  <c:v>26.9</c:v>
                </c:pt>
                <c:pt idx="2">
                  <c:v>24.6</c:v>
                </c:pt>
                <c:pt idx="3">
                  <c:v>1.5</c:v>
                </c:pt>
                <c:pt idx="4">
                  <c:v>15.3</c:v>
                </c:pt>
                <c:pt idx="5">
                  <c:v>9.4</c:v>
                </c:pt>
                <c:pt idx="6">
                  <c:v>5.4</c:v>
                </c:pt>
                <c:pt idx="7">
                  <c:v>0.1</c:v>
                </c:pt>
              </c:numCache>
            </c:numRef>
          </c:val>
        </c:ser>
        <c:firstSliceAng val="0"/>
      </c:pieChart>
    </c:plotArea>
    <c:plotVisOnly val="1"/>
  </c:chart>
  <c:spPr>
    <a:solidFill>
      <a:srgbClr val="FCFBD0"/>
    </a:solidFill>
    <a:ln w="25400">
      <a:solidFill>
        <a:srgbClr val="C00000"/>
      </a:solidFill>
    </a:ln>
  </c:spPr>
  <c:txPr>
    <a:bodyPr/>
    <a:lstStyle/>
    <a:p>
      <a:pPr>
        <a:defRPr sz="1800">
          <a:cs typeface="B Nazanin" pitchFamily="2" charset="-78"/>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2717" y="0"/>
            <a:ext cx="2944958" cy="496967"/>
          </a:xfrm>
          <a:prstGeom prst="rect">
            <a:avLst/>
          </a:prstGeom>
        </p:spPr>
        <p:txBody>
          <a:bodyPr vert="horz" lIns="92141" tIns="46073" rIns="92141" bIns="46073" rtlCol="1"/>
          <a:lstStyle>
            <a:lvl1pPr algn="r">
              <a:defRPr sz="1200"/>
            </a:lvl1pPr>
          </a:lstStyle>
          <a:p>
            <a:endParaRPr lang="fa-IR"/>
          </a:p>
        </p:txBody>
      </p:sp>
      <p:sp>
        <p:nvSpPr>
          <p:cNvPr id="3" name="Date Placeholder 2"/>
          <p:cNvSpPr>
            <a:spLocks noGrp="1"/>
          </p:cNvSpPr>
          <p:nvPr>
            <p:ph type="dt" sz="quarter" idx="1"/>
          </p:nvPr>
        </p:nvSpPr>
        <p:spPr>
          <a:xfrm>
            <a:off x="1619" y="0"/>
            <a:ext cx="2944958" cy="496967"/>
          </a:xfrm>
          <a:prstGeom prst="rect">
            <a:avLst/>
          </a:prstGeom>
        </p:spPr>
        <p:txBody>
          <a:bodyPr vert="horz" lIns="92141" tIns="46073" rIns="92141" bIns="46073" rtlCol="1"/>
          <a:lstStyle>
            <a:lvl1pPr algn="l">
              <a:defRPr sz="1200"/>
            </a:lvl1pPr>
          </a:lstStyle>
          <a:p>
            <a:fld id="{DBE9F46D-C4AA-4C64-9793-7A2E78C0323D}" type="datetimeFigureOut">
              <a:rPr lang="fa-IR" smtClean="0"/>
              <a:pPr/>
              <a:t>1434/07/03</a:t>
            </a:fld>
            <a:endParaRPr lang="fa-IR"/>
          </a:p>
        </p:txBody>
      </p:sp>
      <p:sp>
        <p:nvSpPr>
          <p:cNvPr id="4" name="Footer Placeholder 3"/>
          <p:cNvSpPr>
            <a:spLocks noGrp="1"/>
          </p:cNvSpPr>
          <p:nvPr>
            <p:ph type="ftr" sz="quarter" idx="2"/>
          </p:nvPr>
        </p:nvSpPr>
        <p:spPr>
          <a:xfrm>
            <a:off x="3852717" y="9429671"/>
            <a:ext cx="2944958" cy="496966"/>
          </a:xfrm>
          <a:prstGeom prst="rect">
            <a:avLst/>
          </a:prstGeom>
        </p:spPr>
        <p:txBody>
          <a:bodyPr vert="horz" lIns="92141" tIns="46073" rIns="92141" bIns="46073" rtlCol="1" anchor="b"/>
          <a:lstStyle>
            <a:lvl1pPr algn="r">
              <a:defRPr sz="1200"/>
            </a:lvl1pPr>
          </a:lstStyle>
          <a:p>
            <a:endParaRPr lang="fa-IR"/>
          </a:p>
        </p:txBody>
      </p:sp>
      <p:sp>
        <p:nvSpPr>
          <p:cNvPr id="5" name="Slide Number Placeholder 4"/>
          <p:cNvSpPr>
            <a:spLocks noGrp="1"/>
          </p:cNvSpPr>
          <p:nvPr>
            <p:ph type="sldNum" sz="quarter" idx="3"/>
          </p:nvPr>
        </p:nvSpPr>
        <p:spPr>
          <a:xfrm>
            <a:off x="1619" y="9429671"/>
            <a:ext cx="2944958" cy="496966"/>
          </a:xfrm>
          <a:prstGeom prst="rect">
            <a:avLst/>
          </a:prstGeom>
        </p:spPr>
        <p:txBody>
          <a:bodyPr vert="horz" lIns="92141" tIns="46073" rIns="92141" bIns="46073" rtlCol="1" anchor="b"/>
          <a:lstStyle>
            <a:lvl1pPr algn="l">
              <a:defRPr sz="1200"/>
            </a:lvl1pPr>
          </a:lstStyle>
          <a:p>
            <a:fld id="{8D5A3228-4753-45DB-9689-2AAC9CAFC19B}" type="slidenum">
              <a:rPr lang="fa-IR" smtClean="0"/>
              <a:pPr/>
              <a:t>‹#›</a:t>
            </a:fld>
            <a:endParaRPr lang="fa-I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2017" y="1"/>
            <a:ext cx="2945659" cy="496411"/>
          </a:xfrm>
          <a:prstGeom prst="rect">
            <a:avLst/>
          </a:prstGeom>
        </p:spPr>
        <p:txBody>
          <a:bodyPr vert="horz" lIns="95559" tIns="47778" rIns="95559" bIns="47778" rtlCol="1"/>
          <a:lstStyle>
            <a:lvl1pPr algn="r">
              <a:defRPr sz="1200"/>
            </a:lvl1pPr>
          </a:lstStyle>
          <a:p>
            <a:endParaRPr lang="fa-IR"/>
          </a:p>
        </p:txBody>
      </p:sp>
      <p:sp>
        <p:nvSpPr>
          <p:cNvPr id="3" name="Date Placeholder 2"/>
          <p:cNvSpPr>
            <a:spLocks noGrp="1"/>
          </p:cNvSpPr>
          <p:nvPr>
            <p:ph type="dt" idx="1"/>
          </p:nvPr>
        </p:nvSpPr>
        <p:spPr>
          <a:xfrm>
            <a:off x="1577" y="1"/>
            <a:ext cx="2945659" cy="496411"/>
          </a:xfrm>
          <a:prstGeom prst="rect">
            <a:avLst/>
          </a:prstGeom>
        </p:spPr>
        <p:txBody>
          <a:bodyPr vert="horz" lIns="95559" tIns="47778" rIns="95559" bIns="47778" rtlCol="1"/>
          <a:lstStyle>
            <a:lvl1pPr algn="l">
              <a:defRPr sz="1200"/>
            </a:lvl1pPr>
          </a:lstStyle>
          <a:p>
            <a:fld id="{16B9E27C-7C1E-48AD-9FAD-6338150CEC26}" type="datetimeFigureOut">
              <a:rPr lang="fa-IR" smtClean="0"/>
              <a:pPr/>
              <a:t>1434/07/03</a:t>
            </a:fld>
            <a:endParaRPr lang="fa-IR"/>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5559" tIns="47778" rIns="95559" bIns="47778" rtlCol="1" anchor="ctr"/>
          <a:lstStyle/>
          <a:p>
            <a:endParaRPr lang="fa-IR"/>
          </a:p>
        </p:txBody>
      </p:sp>
      <p:sp>
        <p:nvSpPr>
          <p:cNvPr id="5" name="Notes Placeholder 4"/>
          <p:cNvSpPr>
            <a:spLocks noGrp="1"/>
          </p:cNvSpPr>
          <p:nvPr>
            <p:ph type="body" sz="quarter" idx="3"/>
          </p:nvPr>
        </p:nvSpPr>
        <p:spPr>
          <a:xfrm>
            <a:off x="679768" y="4715909"/>
            <a:ext cx="5438140" cy="4467701"/>
          </a:xfrm>
          <a:prstGeom prst="rect">
            <a:avLst/>
          </a:prstGeom>
        </p:spPr>
        <p:txBody>
          <a:bodyPr vert="horz" lIns="95559" tIns="47778" rIns="95559" bIns="47778"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52017" y="9430094"/>
            <a:ext cx="2945659" cy="496411"/>
          </a:xfrm>
          <a:prstGeom prst="rect">
            <a:avLst/>
          </a:prstGeom>
        </p:spPr>
        <p:txBody>
          <a:bodyPr vert="horz" lIns="95559" tIns="47778" rIns="95559" bIns="47778" rtlCol="1" anchor="b"/>
          <a:lstStyle>
            <a:lvl1pPr algn="r">
              <a:defRPr sz="1200"/>
            </a:lvl1pPr>
          </a:lstStyle>
          <a:p>
            <a:endParaRPr lang="fa-IR"/>
          </a:p>
        </p:txBody>
      </p:sp>
      <p:sp>
        <p:nvSpPr>
          <p:cNvPr id="7" name="Slide Number Placeholder 6"/>
          <p:cNvSpPr>
            <a:spLocks noGrp="1"/>
          </p:cNvSpPr>
          <p:nvPr>
            <p:ph type="sldNum" sz="quarter" idx="5"/>
          </p:nvPr>
        </p:nvSpPr>
        <p:spPr>
          <a:xfrm>
            <a:off x="1577" y="9430094"/>
            <a:ext cx="2945659" cy="496411"/>
          </a:xfrm>
          <a:prstGeom prst="rect">
            <a:avLst/>
          </a:prstGeom>
        </p:spPr>
        <p:txBody>
          <a:bodyPr vert="horz" lIns="95559" tIns="47778" rIns="95559" bIns="47778" rtlCol="1" anchor="b"/>
          <a:lstStyle>
            <a:lvl1pPr algn="l">
              <a:defRPr sz="1200"/>
            </a:lvl1pPr>
          </a:lstStyle>
          <a:p>
            <a:fld id="{2351F3B1-D98F-437B-9BC8-62AAF18DA20C}"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F0D3DD-7F63-4696-8112-DE0C1A2F723F}" type="datetimeFigureOut">
              <a:rPr lang="fa-IR" smtClean="0"/>
              <a:pPr/>
              <a:t>1434/07/03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864A542-E89C-428D-B4DB-9E88327077B2}" type="slidenum">
              <a:rPr lang="fa-IR" smtClean="0"/>
              <a:pPr/>
              <a:t>‹#›</a:t>
            </a:fld>
            <a:endParaRPr lang="fa-IR"/>
          </a:p>
        </p:txBody>
      </p:sp>
    </p:spTree>
  </p:cSld>
  <p:clrMapOvr>
    <a:masterClrMapping/>
  </p:clrMapOvr>
  <p:transition>
    <p:split orient="vert"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8F0D3DD-7F63-4696-8112-DE0C1A2F723F}" type="datetimeFigureOut">
              <a:rPr lang="fa-IR" smtClean="0"/>
              <a:pPr/>
              <a:t>1434/07/03</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864A542-E89C-428D-B4DB-9E88327077B2}"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split orient="vert" dir="in"/>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0"/>
            <a:ext cx="9144000" cy="435769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fa-IR"/>
          </a:p>
        </p:txBody>
      </p:sp>
      <p:pic>
        <p:nvPicPr>
          <p:cNvPr id="23554" name="Picture 2"/>
          <p:cNvPicPr>
            <a:picLocks noChangeAspect="1" noChangeArrowheads="1"/>
          </p:cNvPicPr>
          <p:nvPr/>
        </p:nvPicPr>
        <p:blipFill>
          <a:blip r:embed="rId2" cstate="print"/>
          <a:srcRect/>
          <a:stretch>
            <a:fillRect/>
          </a:stretch>
        </p:blipFill>
        <p:spPr bwMode="auto">
          <a:xfrm>
            <a:off x="4929190" y="500042"/>
            <a:ext cx="4214810" cy="2857520"/>
          </a:xfrm>
          <a:prstGeom prst="ellipse">
            <a:avLst/>
          </a:prstGeom>
          <a:ln>
            <a:noFill/>
          </a:ln>
          <a:effectLst>
            <a:softEdge rad="112500"/>
          </a:effectLst>
        </p:spPr>
      </p:pic>
      <p:sp>
        <p:nvSpPr>
          <p:cNvPr id="2" name="Title 1"/>
          <p:cNvSpPr>
            <a:spLocks noGrp="1"/>
          </p:cNvSpPr>
          <p:nvPr>
            <p:ph type="ctrTitle"/>
          </p:nvPr>
        </p:nvSpPr>
        <p:spPr>
          <a:xfrm>
            <a:off x="0" y="-243408"/>
            <a:ext cx="4824536" cy="2304256"/>
          </a:xfrm>
        </p:spPr>
        <p:txBody>
          <a:bodyPr>
            <a:noAutofit/>
          </a:bodyPr>
          <a:lstStyle/>
          <a:p>
            <a:pPr algn="ctr" rtl="0">
              <a:lnSpc>
                <a:spcPct val="150000"/>
              </a:lnSpc>
            </a:pPr>
            <a:r>
              <a:rPr lang="en-US"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PCC</a:t>
            </a: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AT  a Glance</a:t>
            </a:r>
            <a:endPar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pic>
        <p:nvPicPr>
          <p:cNvPr id="1040" name="Picture 16"/>
          <p:cNvPicPr>
            <a:picLocks noChangeAspect="1" noChangeArrowheads="1"/>
          </p:cNvPicPr>
          <p:nvPr/>
        </p:nvPicPr>
        <p:blipFill>
          <a:blip r:embed="rId3" cstate="print"/>
          <a:srcRect/>
          <a:stretch>
            <a:fillRect/>
          </a:stretch>
        </p:blipFill>
        <p:spPr bwMode="auto">
          <a:xfrm>
            <a:off x="0" y="4410075"/>
            <a:ext cx="9144000" cy="2447925"/>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0" y="4357694"/>
            <a:ext cx="9144000" cy="71438"/>
          </a:xfrm>
          <a:prstGeom prst="rect">
            <a:avLst/>
          </a:prstGeom>
        </p:spPr>
        <p:style>
          <a:lnRef idx="0">
            <a:schemeClr val="accent4"/>
          </a:lnRef>
          <a:fillRef idx="3">
            <a:schemeClr val="accent4"/>
          </a:fillRef>
          <a:effectRef idx="3">
            <a:schemeClr val="accent4"/>
          </a:effectRef>
          <a:fontRef idx="minor">
            <a:schemeClr val="lt1"/>
          </a:fontRef>
        </p:style>
        <p:txBody>
          <a:bodyPr rtlCol="1" anchor="ctr"/>
          <a:lstStyle/>
          <a:p>
            <a:pPr algn="ctr"/>
            <a:endParaRPr lang="fa-IR"/>
          </a:p>
        </p:txBody>
      </p:sp>
      <p:pic>
        <p:nvPicPr>
          <p:cNvPr id="23553" name="Picture 1"/>
          <p:cNvPicPr>
            <a:picLocks noChangeAspect="1" noChangeArrowheads="1"/>
          </p:cNvPicPr>
          <p:nvPr/>
        </p:nvPicPr>
        <p:blipFill>
          <a:blip r:embed="rId4" cstate="print"/>
          <a:srcRect/>
          <a:stretch>
            <a:fillRect/>
          </a:stretch>
        </p:blipFill>
        <p:spPr bwMode="auto">
          <a:xfrm>
            <a:off x="62865408" y="51498673"/>
            <a:ext cx="5895775" cy="4518427"/>
          </a:xfrm>
          <a:prstGeom prst="rect">
            <a:avLst/>
          </a:prstGeom>
          <a:noFill/>
          <a:ln w="9525">
            <a:noFill/>
            <a:miter lim="800000"/>
            <a:headEnd/>
            <a:tailEnd/>
          </a:ln>
          <a:effectLst/>
        </p:spPr>
      </p:pic>
      <p:pic>
        <p:nvPicPr>
          <p:cNvPr id="8" name="Picture 7" descr="Developing_8_Countries_logo.png"/>
          <p:cNvPicPr>
            <a:picLocks noChangeAspect="1"/>
          </p:cNvPicPr>
          <p:nvPr/>
        </p:nvPicPr>
        <p:blipFill>
          <a:blip r:embed="rId5" cstate="print">
            <a:duotone>
              <a:prstClr val="black"/>
              <a:schemeClr val="tx2">
                <a:tint val="45000"/>
                <a:satMod val="400000"/>
              </a:schemeClr>
            </a:duotone>
            <a:lum bright="-36000" contrast="55000"/>
          </a:blip>
          <a:stretch>
            <a:fillRect/>
          </a:stretch>
        </p:blipFill>
        <p:spPr>
          <a:xfrm>
            <a:off x="107504" y="5661248"/>
            <a:ext cx="1763688" cy="1124744"/>
          </a:xfrm>
          <a:prstGeom prst="rect">
            <a:avLst/>
          </a:prstGeom>
          <a:ln>
            <a:noFill/>
          </a:ln>
          <a:effectLst>
            <a:softEdge rad="112500"/>
          </a:effectLst>
        </p:spPr>
      </p:pic>
      <p:pic>
        <p:nvPicPr>
          <p:cNvPr id="9" name="Picture 8" descr="Logo-PCC.bmp"/>
          <p:cNvPicPr>
            <a:picLocks noChangeAspect="1"/>
          </p:cNvPicPr>
          <p:nvPr/>
        </p:nvPicPr>
        <p:blipFill>
          <a:blip r:embed="rId6" cstate="print">
            <a:duotone>
              <a:prstClr val="black"/>
              <a:schemeClr val="tx2">
                <a:tint val="45000"/>
                <a:satMod val="400000"/>
              </a:schemeClr>
            </a:duotone>
            <a:lum bright="-36000" contrast="31000"/>
          </a:blip>
          <a:stretch>
            <a:fillRect/>
          </a:stretch>
        </p:blipFill>
        <p:spPr>
          <a:xfrm>
            <a:off x="7020272" y="5589240"/>
            <a:ext cx="2123728" cy="1268760"/>
          </a:xfrm>
          <a:prstGeom prst="ellipse">
            <a:avLst/>
          </a:prstGeom>
          <a:ln>
            <a:noFill/>
          </a:ln>
          <a:effectLst>
            <a:softEdge rad="112500"/>
          </a:effectLst>
        </p:spPr>
      </p:pic>
      <p:sp>
        <p:nvSpPr>
          <p:cNvPr id="10" name="TextBox 9"/>
          <p:cNvSpPr txBox="1"/>
          <p:nvPr/>
        </p:nvSpPr>
        <p:spPr>
          <a:xfrm>
            <a:off x="1763688" y="3140968"/>
            <a:ext cx="5472608" cy="1200329"/>
          </a:xfrm>
          <a:prstGeom prst="rect">
            <a:avLst/>
          </a:prstGeom>
          <a:noFill/>
        </p:spPr>
        <p:txBody>
          <a:bodyPr wrap="square" rtlCol="1">
            <a:spAutoFit/>
          </a:bodyPr>
          <a:lstStyle/>
          <a:p>
            <a:pPr algn="ctr" rtl="0"/>
            <a:r>
              <a:rPr lang="en-US" sz="2400" b="1" dirty="0" smtClean="0">
                <a:solidFill>
                  <a:srgbClr val="FFFF66"/>
                </a:solidFill>
                <a:latin typeface="Times New Roman" pitchFamily="18" charset="0"/>
                <a:cs typeface="Times New Roman" pitchFamily="18" charset="0"/>
              </a:rPr>
              <a:t>D-8  SUMMIT </a:t>
            </a:r>
          </a:p>
          <a:p>
            <a:pPr algn="ctr" rtl="0"/>
            <a:r>
              <a:rPr lang="en-US" sz="2400" b="1" dirty="0" smtClean="0">
                <a:solidFill>
                  <a:srgbClr val="FFFF66"/>
                </a:solidFill>
                <a:latin typeface="Times New Roman" pitchFamily="18" charset="0"/>
                <a:cs typeface="Times New Roman" pitchFamily="18" charset="0"/>
              </a:rPr>
              <a:t>13-14 May 2013 </a:t>
            </a:r>
          </a:p>
          <a:p>
            <a:pPr algn="ctr" rtl="0"/>
            <a:r>
              <a:rPr lang="en-US" sz="2400" b="1" dirty="0" smtClean="0">
                <a:solidFill>
                  <a:srgbClr val="FFFF66"/>
                </a:solidFill>
                <a:latin typeface="Times New Roman" pitchFamily="18" charset="0"/>
                <a:cs typeface="Times New Roman" pitchFamily="18" charset="0"/>
              </a:rPr>
              <a:t>Tehran-Iran</a:t>
            </a:r>
            <a:endParaRPr lang="fa-IR" sz="2400" b="1" dirty="0">
              <a:solidFill>
                <a:srgbClr val="FFFF66"/>
              </a:solidFill>
              <a:latin typeface="Times New Roman" pitchFamily="18" charset="0"/>
              <a:cs typeface="Times New Roman" pitchFamily="18" charset="0"/>
            </a:endParaRPr>
          </a:p>
        </p:txBody>
      </p:sp>
    </p:spTree>
  </p:cSld>
  <p:clrMapOvr>
    <a:masterClrMapping/>
  </p:clrMapOvr>
  <p:transition>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42852"/>
            <a:ext cx="8280000" cy="1152000"/>
          </a:xfrm>
        </p:spPr>
        <p:txBody>
          <a:bodyPr>
            <a:normAutofit fontScale="90000"/>
          </a:bodyPr>
          <a:lstStyle/>
          <a:p>
            <a:pPr rtl="0"/>
            <a:r>
              <a:rPr lang="en-US"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PCC’s Investment </a:t>
            </a:r>
            <a:br>
              <a:rPr lang="en-US"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br>
            <a:r>
              <a:rPr lang="en-US" sz="40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in Iran Petrochemical Industry</a:t>
            </a:r>
            <a:endParaRPr lang="fa-IR"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graphicFrame>
        <p:nvGraphicFramePr>
          <p:cNvPr id="5" name="Table 4"/>
          <p:cNvGraphicFramePr>
            <a:graphicFrameLocks noGrp="1"/>
          </p:cNvGraphicFramePr>
          <p:nvPr/>
        </p:nvGraphicFramePr>
        <p:xfrm>
          <a:off x="539552" y="1548720"/>
          <a:ext cx="7920880" cy="5048628"/>
        </p:xfrm>
        <a:graphic>
          <a:graphicData uri="http://schemas.openxmlformats.org/drawingml/2006/table">
            <a:tbl>
              <a:tblPr rtl="1" firstRow="1" bandRow="1">
                <a:tableStyleId>{5C22544A-7EE6-4342-B048-85BDC9FD1C3A}</a:tableStyleId>
              </a:tblPr>
              <a:tblGrid>
                <a:gridCol w="1980220"/>
                <a:gridCol w="1980220"/>
                <a:gridCol w="1980220"/>
                <a:gridCol w="1980220"/>
              </a:tblGrid>
              <a:tr h="420719">
                <a:tc>
                  <a:txBody>
                    <a:bodyPr/>
                    <a:lstStyle/>
                    <a:p>
                      <a:pPr algn="ctr" rtl="0"/>
                      <a:r>
                        <a:rPr lang="en-US" dirty="0" smtClean="0">
                          <a:latin typeface="+mn-lt"/>
                        </a:rPr>
                        <a:t>PCC’s</a:t>
                      </a:r>
                      <a:r>
                        <a:rPr lang="en-US" baseline="0" dirty="0" smtClean="0">
                          <a:latin typeface="+mn-lt"/>
                        </a:rPr>
                        <a:t> </a:t>
                      </a:r>
                      <a:r>
                        <a:rPr lang="en-US" baseline="0" dirty="0" smtClean="0">
                          <a:latin typeface="+mn-lt"/>
                        </a:rPr>
                        <a:t>Share(%)</a:t>
                      </a:r>
                      <a:endParaRPr lang="fa-IR" dirty="0">
                        <a:latin typeface="+mn-lt"/>
                      </a:endParaRPr>
                    </a:p>
                  </a:txBody>
                  <a:tcPr anchor="ctr"/>
                </a:tc>
                <a:tc>
                  <a:txBody>
                    <a:bodyPr/>
                    <a:lstStyle/>
                    <a:p>
                      <a:pPr algn="ctr" rtl="0"/>
                      <a:r>
                        <a:rPr lang="en-US" dirty="0" smtClean="0">
                          <a:latin typeface="+mn-lt"/>
                        </a:rPr>
                        <a:t>Projects</a:t>
                      </a:r>
                      <a:endParaRPr lang="fa-IR" dirty="0">
                        <a:latin typeface="+mn-lt"/>
                      </a:endParaRPr>
                    </a:p>
                  </a:txBody>
                  <a:tcPr anchor="ctr"/>
                </a:tc>
                <a:tc>
                  <a:txBody>
                    <a:bodyPr/>
                    <a:lstStyle/>
                    <a:p>
                      <a:pPr algn="ctr" rtl="0"/>
                      <a:r>
                        <a:rPr lang="en-US" dirty="0" smtClean="0">
                          <a:solidFill>
                            <a:schemeClr val="tx1"/>
                          </a:solidFill>
                          <a:latin typeface="+mn-lt"/>
                        </a:rPr>
                        <a:t>PCC’s </a:t>
                      </a:r>
                      <a:r>
                        <a:rPr lang="en-US" dirty="0" smtClean="0">
                          <a:solidFill>
                            <a:schemeClr val="tx1"/>
                          </a:solidFill>
                          <a:latin typeface="+mn-lt"/>
                        </a:rPr>
                        <a:t>Share(%)</a:t>
                      </a:r>
                      <a:endParaRPr lang="fa-IR" dirty="0">
                        <a:solidFill>
                          <a:schemeClr val="tx1"/>
                        </a:solidFill>
                        <a:latin typeface="+mn-lt"/>
                      </a:endParaRPr>
                    </a:p>
                  </a:txBody>
                  <a:tcPr anchor="ctr">
                    <a:solidFill>
                      <a:srgbClr val="F5F583"/>
                    </a:solidFill>
                  </a:tcPr>
                </a:tc>
                <a:tc>
                  <a:txBody>
                    <a:bodyPr/>
                    <a:lstStyle/>
                    <a:p>
                      <a:pPr algn="ctr" rtl="0"/>
                      <a:r>
                        <a:rPr lang="en-US" dirty="0" smtClean="0">
                          <a:solidFill>
                            <a:schemeClr val="tx1"/>
                          </a:solidFill>
                          <a:latin typeface="+mn-lt"/>
                        </a:rPr>
                        <a:t>Complex</a:t>
                      </a:r>
                      <a:endParaRPr lang="fa-IR" dirty="0">
                        <a:solidFill>
                          <a:schemeClr val="tx1"/>
                        </a:solidFill>
                        <a:latin typeface="+mn-lt"/>
                      </a:endParaRPr>
                    </a:p>
                  </a:txBody>
                  <a:tcPr anchor="ctr">
                    <a:solidFill>
                      <a:srgbClr val="F5F583"/>
                    </a:solidFill>
                  </a:tcPr>
                </a:tc>
              </a:tr>
              <a:tr h="420719">
                <a:tc>
                  <a:txBody>
                    <a:bodyPr/>
                    <a:lstStyle/>
                    <a:p>
                      <a:pPr algn="ctr" rtl="0"/>
                      <a:r>
                        <a:rPr lang="en-US" dirty="0" smtClean="0">
                          <a:latin typeface="+mn-lt"/>
                        </a:rPr>
                        <a:t>36</a:t>
                      </a:r>
                      <a:endParaRPr lang="fa-IR" dirty="0">
                        <a:latin typeface="+mn-lt"/>
                      </a:endParaRPr>
                    </a:p>
                  </a:txBody>
                  <a:tcPr anchor="ctr"/>
                </a:tc>
                <a:tc>
                  <a:txBody>
                    <a:bodyPr/>
                    <a:lstStyle/>
                    <a:p>
                      <a:pPr algn="ctr" rtl="0"/>
                      <a:r>
                        <a:rPr lang="en-US" dirty="0" err="1" smtClean="0">
                          <a:latin typeface="+mn-lt"/>
                        </a:rPr>
                        <a:t>Kazeroon</a:t>
                      </a:r>
                      <a:endParaRPr lang="fa-IR" dirty="0">
                        <a:latin typeface="+mn-lt"/>
                      </a:endParaRPr>
                    </a:p>
                  </a:txBody>
                  <a:tcPr anchor="ctr"/>
                </a:tc>
                <a:tc>
                  <a:txBody>
                    <a:bodyPr/>
                    <a:lstStyle/>
                    <a:p>
                      <a:pPr algn="ctr" rtl="0"/>
                      <a:r>
                        <a:rPr lang="en-US" dirty="0" smtClean="0">
                          <a:latin typeface="+mn-lt"/>
                        </a:rPr>
                        <a:t>17</a:t>
                      </a:r>
                      <a:endParaRPr lang="fa-IR" dirty="0">
                        <a:latin typeface="+mn-lt"/>
                      </a:endParaRPr>
                    </a:p>
                  </a:txBody>
                  <a:tcPr anchor="ctr">
                    <a:solidFill>
                      <a:srgbClr val="F5F583"/>
                    </a:solidFill>
                  </a:tcPr>
                </a:tc>
                <a:tc>
                  <a:txBody>
                    <a:bodyPr/>
                    <a:lstStyle/>
                    <a:p>
                      <a:pPr algn="ctr" rtl="0"/>
                      <a:r>
                        <a:rPr lang="en-US" dirty="0" err="1" smtClean="0">
                          <a:latin typeface="+mn-lt"/>
                        </a:rPr>
                        <a:t>Pardis</a:t>
                      </a:r>
                      <a:endParaRPr lang="fa-IR" dirty="0">
                        <a:latin typeface="+mn-lt"/>
                      </a:endParaRPr>
                    </a:p>
                  </a:txBody>
                  <a:tcPr anchor="ctr">
                    <a:solidFill>
                      <a:srgbClr val="F5F583"/>
                    </a:solidFill>
                  </a:tcPr>
                </a:tc>
              </a:tr>
              <a:tr h="420719">
                <a:tc>
                  <a:txBody>
                    <a:bodyPr/>
                    <a:lstStyle/>
                    <a:p>
                      <a:pPr algn="ctr" rtl="0"/>
                      <a:r>
                        <a:rPr lang="en-US" dirty="0" smtClean="0">
                          <a:latin typeface="+mn-lt"/>
                        </a:rPr>
                        <a:t>32</a:t>
                      </a:r>
                      <a:endParaRPr lang="fa-IR" dirty="0">
                        <a:latin typeface="+mn-lt"/>
                      </a:endParaRPr>
                    </a:p>
                  </a:txBody>
                  <a:tcPr anchor="ctr"/>
                </a:tc>
                <a:tc>
                  <a:txBody>
                    <a:bodyPr/>
                    <a:lstStyle/>
                    <a:p>
                      <a:pPr algn="ctr" rtl="0"/>
                      <a:r>
                        <a:rPr lang="en-US" dirty="0" err="1" smtClean="0">
                          <a:latin typeface="+mn-lt"/>
                        </a:rPr>
                        <a:t>Dehdasht</a:t>
                      </a:r>
                      <a:endParaRPr lang="fa-IR" dirty="0">
                        <a:latin typeface="+mn-lt"/>
                      </a:endParaRPr>
                    </a:p>
                  </a:txBody>
                  <a:tcPr anchor="ctr"/>
                </a:tc>
                <a:tc>
                  <a:txBody>
                    <a:bodyPr/>
                    <a:lstStyle/>
                    <a:p>
                      <a:pPr algn="ctr" rtl="0"/>
                      <a:r>
                        <a:rPr lang="en-US" dirty="0" smtClean="0">
                          <a:latin typeface="+mn-lt"/>
                        </a:rPr>
                        <a:t>30</a:t>
                      </a:r>
                      <a:endParaRPr lang="fa-IR" dirty="0">
                        <a:latin typeface="+mn-lt"/>
                      </a:endParaRPr>
                    </a:p>
                  </a:txBody>
                  <a:tcPr anchor="ctr">
                    <a:solidFill>
                      <a:srgbClr val="F5F583"/>
                    </a:solidFill>
                  </a:tcPr>
                </a:tc>
                <a:tc>
                  <a:txBody>
                    <a:bodyPr/>
                    <a:lstStyle/>
                    <a:p>
                      <a:pPr algn="ctr" rtl="0"/>
                      <a:r>
                        <a:rPr lang="en-US" dirty="0" smtClean="0">
                          <a:latin typeface="+mn-lt"/>
                        </a:rPr>
                        <a:t>Shiraz</a:t>
                      </a:r>
                      <a:endParaRPr lang="fa-IR" dirty="0">
                        <a:latin typeface="+mn-lt"/>
                      </a:endParaRPr>
                    </a:p>
                  </a:txBody>
                  <a:tcPr anchor="ctr">
                    <a:solidFill>
                      <a:srgbClr val="F5F583"/>
                    </a:solidFill>
                  </a:tcPr>
                </a:tc>
              </a:tr>
              <a:tr h="420719">
                <a:tc>
                  <a:txBody>
                    <a:bodyPr/>
                    <a:lstStyle/>
                    <a:p>
                      <a:pPr algn="ctr" rtl="0"/>
                      <a:r>
                        <a:rPr lang="en-US" dirty="0" smtClean="0">
                          <a:latin typeface="+mn-lt"/>
                        </a:rPr>
                        <a:t>46</a:t>
                      </a:r>
                      <a:endParaRPr lang="fa-IR" dirty="0">
                        <a:latin typeface="+mn-lt"/>
                      </a:endParaRPr>
                    </a:p>
                  </a:txBody>
                  <a:tcPr anchor="ctr"/>
                </a:tc>
                <a:tc>
                  <a:txBody>
                    <a:bodyPr/>
                    <a:lstStyle/>
                    <a:p>
                      <a:pPr algn="ctr" rtl="0"/>
                      <a:r>
                        <a:rPr lang="en-US" dirty="0" err="1" smtClean="0">
                          <a:latin typeface="+mn-lt"/>
                        </a:rPr>
                        <a:t>Mamasani</a:t>
                      </a:r>
                      <a:endParaRPr lang="fa-IR" dirty="0">
                        <a:latin typeface="+mn-lt"/>
                      </a:endParaRPr>
                    </a:p>
                  </a:txBody>
                  <a:tcPr anchor="ctr"/>
                </a:tc>
                <a:tc>
                  <a:txBody>
                    <a:bodyPr/>
                    <a:lstStyle/>
                    <a:p>
                      <a:pPr algn="ctr" rtl="0"/>
                      <a:r>
                        <a:rPr lang="en-US" dirty="0" smtClean="0">
                          <a:latin typeface="+mn-lt"/>
                        </a:rPr>
                        <a:t>22</a:t>
                      </a:r>
                      <a:endParaRPr lang="fa-IR" dirty="0">
                        <a:latin typeface="+mn-lt"/>
                      </a:endParaRPr>
                    </a:p>
                  </a:txBody>
                  <a:tcPr anchor="ctr">
                    <a:solidFill>
                      <a:srgbClr val="F5F583"/>
                    </a:solidFill>
                  </a:tcPr>
                </a:tc>
                <a:tc>
                  <a:txBody>
                    <a:bodyPr/>
                    <a:lstStyle/>
                    <a:p>
                      <a:pPr algn="ctr" rtl="0"/>
                      <a:r>
                        <a:rPr lang="en-US" dirty="0" smtClean="0">
                          <a:latin typeface="+mn-lt"/>
                        </a:rPr>
                        <a:t>Kermanshah</a:t>
                      </a:r>
                      <a:endParaRPr lang="fa-IR" dirty="0">
                        <a:latin typeface="+mn-lt"/>
                      </a:endParaRPr>
                    </a:p>
                  </a:txBody>
                  <a:tcPr anchor="ctr">
                    <a:solidFill>
                      <a:srgbClr val="F5F583"/>
                    </a:solidFill>
                  </a:tcPr>
                </a:tc>
              </a:tr>
              <a:tr h="420719">
                <a:tc>
                  <a:txBody>
                    <a:bodyPr/>
                    <a:lstStyle/>
                    <a:p>
                      <a:pPr algn="ctr" rtl="0"/>
                      <a:r>
                        <a:rPr lang="en-US" dirty="0" smtClean="0">
                          <a:latin typeface="+mn-lt"/>
                        </a:rPr>
                        <a:t>7</a:t>
                      </a:r>
                      <a:endParaRPr lang="fa-IR" dirty="0">
                        <a:latin typeface="+mn-lt"/>
                      </a:endParaRPr>
                    </a:p>
                  </a:txBody>
                  <a:tcPr anchor="ctr"/>
                </a:tc>
                <a:tc>
                  <a:txBody>
                    <a:bodyPr/>
                    <a:lstStyle/>
                    <a:p>
                      <a:pPr algn="ctr" rtl="0"/>
                      <a:r>
                        <a:rPr lang="en-US" dirty="0" err="1" smtClean="0">
                          <a:latin typeface="+mn-lt"/>
                        </a:rPr>
                        <a:t>Jahrom</a:t>
                      </a:r>
                      <a:endParaRPr lang="fa-IR" dirty="0">
                        <a:latin typeface="+mn-lt"/>
                      </a:endParaRPr>
                    </a:p>
                  </a:txBody>
                  <a:tcPr anchor="ctr"/>
                </a:tc>
                <a:tc>
                  <a:txBody>
                    <a:bodyPr/>
                    <a:lstStyle/>
                    <a:p>
                      <a:pPr algn="ctr" rtl="0"/>
                      <a:r>
                        <a:rPr lang="en-US" dirty="0" smtClean="0">
                          <a:latin typeface="+mn-lt"/>
                        </a:rPr>
                        <a:t>9</a:t>
                      </a:r>
                      <a:endParaRPr lang="fa-IR" dirty="0">
                        <a:latin typeface="+mn-lt"/>
                      </a:endParaRPr>
                    </a:p>
                  </a:txBody>
                  <a:tcPr anchor="ctr">
                    <a:solidFill>
                      <a:srgbClr val="F5F583"/>
                    </a:solidFill>
                  </a:tcPr>
                </a:tc>
                <a:tc>
                  <a:txBody>
                    <a:bodyPr/>
                    <a:lstStyle/>
                    <a:p>
                      <a:pPr algn="ctr" rtl="0"/>
                      <a:r>
                        <a:rPr lang="en-US" dirty="0" smtClean="0">
                          <a:latin typeface="+mn-lt"/>
                        </a:rPr>
                        <a:t>Jam</a:t>
                      </a:r>
                      <a:endParaRPr lang="fa-IR" dirty="0">
                        <a:latin typeface="+mn-lt"/>
                      </a:endParaRPr>
                    </a:p>
                  </a:txBody>
                  <a:tcPr anchor="ctr">
                    <a:solidFill>
                      <a:srgbClr val="F5F583"/>
                    </a:solidFill>
                  </a:tcPr>
                </a:tc>
              </a:tr>
              <a:tr h="420719">
                <a:tc>
                  <a:txBody>
                    <a:bodyPr/>
                    <a:lstStyle/>
                    <a:p>
                      <a:pPr algn="ctr" rtl="0"/>
                      <a:r>
                        <a:rPr lang="en-US" dirty="0" smtClean="0">
                          <a:latin typeface="+mn-lt"/>
                        </a:rPr>
                        <a:t>8</a:t>
                      </a:r>
                      <a:endParaRPr lang="fa-IR" dirty="0">
                        <a:latin typeface="+mn-lt"/>
                      </a:endParaRPr>
                    </a:p>
                  </a:txBody>
                  <a:tcPr anchor="ctr"/>
                </a:tc>
                <a:tc>
                  <a:txBody>
                    <a:bodyPr/>
                    <a:lstStyle/>
                    <a:p>
                      <a:pPr algn="ctr" rtl="0"/>
                      <a:r>
                        <a:rPr lang="en-US" dirty="0" err="1" smtClean="0">
                          <a:latin typeface="+mn-lt"/>
                        </a:rPr>
                        <a:t>Fasa</a:t>
                      </a:r>
                      <a:endParaRPr lang="fa-IR" dirty="0">
                        <a:latin typeface="+mn-lt"/>
                      </a:endParaRPr>
                    </a:p>
                  </a:txBody>
                  <a:tcPr anchor="ctr"/>
                </a:tc>
                <a:tc>
                  <a:txBody>
                    <a:bodyPr/>
                    <a:lstStyle/>
                    <a:p>
                      <a:pPr algn="ctr" rtl="0"/>
                      <a:r>
                        <a:rPr lang="en-US" dirty="0" smtClean="0">
                          <a:latin typeface="+mn-lt"/>
                        </a:rPr>
                        <a:t>4</a:t>
                      </a:r>
                      <a:endParaRPr lang="fa-IR" dirty="0">
                        <a:latin typeface="+mn-lt"/>
                      </a:endParaRPr>
                    </a:p>
                  </a:txBody>
                  <a:tcPr anchor="ctr">
                    <a:solidFill>
                      <a:srgbClr val="F5F583"/>
                    </a:solidFill>
                  </a:tcPr>
                </a:tc>
                <a:tc>
                  <a:txBody>
                    <a:bodyPr/>
                    <a:lstStyle/>
                    <a:p>
                      <a:pPr algn="ctr" rtl="0"/>
                      <a:r>
                        <a:rPr lang="en-US" dirty="0" smtClean="0">
                          <a:latin typeface="+mn-lt"/>
                        </a:rPr>
                        <a:t>Zagros</a:t>
                      </a:r>
                      <a:endParaRPr lang="fa-IR" dirty="0">
                        <a:latin typeface="+mn-lt"/>
                      </a:endParaRPr>
                    </a:p>
                  </a:txBody>
                  <a:tcPr anchor="ctr">
                    <a:solidFill>
                      <a:srgbClr val="F5F583"/>
                    </a:solidFill>
                  </a:tcPr>
                </a:tc>
              </a:tr>
              <a:tr h="420719">
                <a:tc>
                  <a:txBody>
                    <a:bodyPr/>
                    <a:lstStyle/>
                    <a:p>
                      <a:pPr algn="ctr" rtl="0"/>
                      <a:r>
                        <a:rPr lang="en-US" dirty="0" smtClean="0">
                          <a:latin typeface="+mn-lt"/>
                        </a:rPr>
                        <a:t>5</a:t>
                      </a:r>
                      <a:endParaRPr lang="fa-IR" dirty="0">
                        <a:latin typeface="+mn-lt"/>
                      </a:endParaRPr>
                    </a:p>
                  </a:txBody>
                  <a:tcPr anchor="ctr"/>
                </a:tc>
                <a:tc>
                  <a:txBody>
                    <a:bodyPr/>
                    <a:lstStyle/>
                    <a:p>
                      <a:pPr algn="ctr" rtl="0"/>
                      <a:r>
                        <a:rPr lang="en-US" dirty="0" err="1" smtClean="0">
                          <a:latin typeface="+mn-lt"/>
                        </a:rPr>
                        <a:t>Darab</a:t>
                      </a:r>
                      <a:endParaRPr lang="fa-IR" dirty="0">
                        <a:latin typeface="+mn-lt"/>
                      </a:endParaRPr>
                    </a:p>
                  </a:txBody>
                  <a:tcPr anchor="ctr"/>
                </a:tc>
                <a:tc>
                  <a:txBody>
                    <a:bodyPr/>
                    <a:lstStyle/>
                    <a:p>
                      <a:pPr algn="ctr" rtl="0"/>
                      <a:r>
                        <a:rPr lang="en-US" dirty="0" smtClean="0">
                          <a:latin typeface="+mn-lt"/>
                        </a:rPr>
                        <a:t>70</a:t>
                      </a:r>
                      <a:endParaRPr lang="fa-IR" dirty="0">
                        <a:latin typeface="+mn-lt"/>
                      </a:endParaRPr>
                    </a:p>
                  </a:txBody>
                  <a:tcPr anchor="ctr">
                    <a:solidFill>
                      <a:srgbClr val="F5F583"/>
                    </a:solidFill>
                  </a:tcPr>
                </a:tc>
                <a:tc>
                  <a:txBody>
                    <a:bodyPr/>
                    <a:lstStyle/>
                    <a:p>
                      <a:pPr algn="ctr" rtl="0"/>
                      <a:r>
                        <a:rPr lang="en-US" dirty="0" err="1" smtClean="0">
                          <a:latin typeface="+mn-lt"/>
                        </a:rPr>
                        <a:t>Oroumiyeh</a:t>
                      </a:r>
                      <a:endParaRPr lang="fa-IR" dirty="0">
                        <a:latin typeface="+mn-lt"/>
                      </a:endParaRPr>
                    </a:p>
                  </a:txBody>
                  <a:tcPr anchor="ctr">
                    <a:solidFill>
                      <a:srgbClr val="F5F583"/>
                    </a:solidFill>
                  </a:tcPr>
                </a:tc>
              </a:tr>
              <a:tr h="420719">
                <a:tc>
                  <a:txBody>
                    <a:bodyPr/>
                    <a:lstStyle/>
                    <a:p>
                      <a:pPr algn="ctr" rtl="0"/>
                      <a:r>
                        <a:rPr lang="en-US" dirty="0" smtClean="0">
                          <a:latin typeface="+mn-lt"/>
                        </a:rPr>
                        <a:t>20</a:t>
                      </a:r>
                      <a:endParaRPr lang="fa-IR" dirty="0">
                        <a:latin typeface="+mn-lt"/>
                      </a:endParaRPr>
                    </a:p>
                  </a:txBody>
                  <a:tcPr anchor="ctr"/>
                </a:tc>
                <a:tc>
                  <a:txBody>
                    <a:bodyPr/>
                    <a:lstStyle/>
                    <a:p>
                      <a:pPr algn="ctr" rtl="0"/>
                      <a:r>
                        <a:rPr lang="en-US" dirty="0" err="1" smtClean="0">
                          <a:latin typeface="+mn-lt"/>
                        </a:rPr>
                        <a:t>Boroujen</a:t>
                      </a:r>
                      <a:endParaRPr lang="fa-IR" dirty="0">
                        <a:latin typeface="+mn-lt"/>
                      </a:endParaRPr>
                    </a:p>
                  </a:txBody>
                  <a:tcPr anchor="ctr"/>
                </a:tc>
                <a:tc>
                  <a:txBody>
                    <a:bodyPr/>
                    <a:lstStyle/>
                    <a:p>
                      <a:pPr algn="ctr" rtl="0"/>
                      <a:r>
                        <a:rPr lang="en-US" dirty="0" smtClean="0">
                          <a:latin typeface="+mn-lt"/>
                        </a:rPr>
                        <a:t>8</a:t>
                      </a:r>
                      <a:endParaRPr lang="fa-IR" dirty="0">
                        <a:latin typeface="+mn-lt"/>
                      </a:endParaRPr>
                    </a:p>
                  </a:txBody>
                  <a:tcPr anchor="ctr">
                    <a:solidFill>
                      <a:srgbClr val="F5F583"/>
                    </a:solidFill>
                  </a:tcPr>
                </a:tc>
                <a:tc>
                  <a:txBody>
                    <a:bodyPr/>
                    <a:lstStyle/>
                    <a:p>
                      <a:pPr algn="ctr" rtl="0"/>
                      <a:r>
                        <a:rPr lang="en-US" dirty="0" err="1" smtClean="0">
                          <a:latin typeface="+mn-lt"/>
                        </a:rPr>
                        <a:t>Karoon</a:t>
                      </a:r>
                      <a:endParaRPr lang="fa-IR" dirty="0">
                        <a:latin typeface="+mn-lt"/>
                      </a:endParaRPr>
                    </a:p>
                  </a:txBody>
                  <a:tcPr anchor="ctr">
                    <a:solidFill>
                      <a:srgbClr val="F5F583"/>
                    </a:solidFill>
                  </a:tcPr>
                </a:tc>
              </a:tr>
              <a:tr h="420719">
                <a:tc>
                  <a:txBody>
                    <a:bodyPr/>
                    <a:lstStyle/>
                    <a:p>
                      <a:pPr algn="ctr" rtl="0"/>
                      <a:r>
                        <a:rPr lang="en-US" dirty="0" smtClean="0">
                          <a:latin typeface="+mn-lt"/>
                        </a:rPr>
                        <a:t>58</a:t>
                      </a:r>
                      <a:endParaRPr lang="fa-IR" dirty="0">
                        <a:latin typeface="+mn-lt"/>
                      </a:endParaRPr>
                    </a:p>
                  </a:txBody>
                  <a:tcPr anchor="ctr"/>
                </a:tc>
                <a:tc>
                  <a:txBody>
                    <a:bodyPr/>
                    <a:lstStyle/>
                    <a:p>
                      <a:pPr algn="ctr" rtl="0"/>
                      <a:r>
                        <a:rPr lang="en-US" dirty="0" err="1" smtClean="0">
                          <a:latin typeface="+mn-lt"/>
                        </a:rPr>
                        <a:t>Ilam</a:t>
                      </a:r>
                      <a:endParaRPr lang="fa-IR" dirty="0">
                        <a:latin typeface="+mn-lt"/>
                      </a:endParaRPr>
                    </a:p>
                  </a:txBody>
                  <a:tcPr anchor="ctr"/>
                </a:tc>
                <a:tc>
                  <a:txBody>
                    <a:bodyPr/>
                    <a:lstStyle/>
                    <a:p>
                      <a:pPr algn="ctr" rtl="0"/>
                      <a:r>
                        <a:rPr lang="en-US" dirty="0" smtClean="0">
                          <a:latin typeface="+mn-lt"/>
                        </a:rPr>
                        <a:t>13</a:t>
                      </a:r>
                      <a:endParaRPr lang="fa-IR" dirty="0">
                        <a:latin typeface="+mn-lt"/>
                      </a:endParaRPr>
                    </a:p>
                  </a:txBody>
                  <a:tcPr anchor="ctr">
                    <a:solidFill>
                      <a:srgbClr val="F5F583"/>
                    </a:solidFill>
                  </a:tcPr>
                </a:tc>
                <a:tc>
                  <a:txBody>
                    <a:bodyPr/>
                    <a:lstStyle/>
                    <a:p>
                      <a:pPr algn="ctr" rtl="0"/>
                      <a:r>
                        <a:rPr lang="en-US" dirty="0" err="1" smtClean="0">
                          <a:latin typeface="+mn-lt"/>
                        </a:rPr>
                        <a:t>Arya</a:t>
                      </a:r>
                      <a:r>
                        <a:rPr lang="en-US" dirty="0" smtClean="0">
                          <a:latin typeface="+mn-lt"/>
                        </a:rPr>
                        <a:t> Phosphoric</a:t>
                      </a:r>
                      <a:endParaRPr lang="fa-IR" dirty="0">
                        <a:latin typeface="+mn-lt"/>
                      </a:endParaRPr>
                    </a:p>
                  </a:txBody>
                  <a:tcPr anchor="ctr">
                    <a:solidFill>
                      <a:srgbClr val="F5F583"/>
                    </a:solidFill>
                  </a:tcPr>
                </a:tc>
              </a:tr>
              <a:tr h="420719">
                <a:tc>
                  <a:txBody>
                    <a:bodyPr/>
                    <a:lstStyle/>
                    <a:p>
                      <a:pPr algn="ctr" rtl="0"/>
                      <a:r>
                        <a:rPr lang="en-US" dirty="0" smtClean="0">
                          <a:latin typeface="+mn-lt"/>
                        </a:rPr>
                        <a:t>51</a:t>
                      </a:r>
                      <a:endParaRPr lang="fa-IR" dirty="0">
                        <a:latin typeface="+mn-lt"/>
                      </a:endParaRPr>
                    </a:p>
                  </a:txBody>
                  <a:tcPr anchor="ctr"/>
                </a:tc>
                <a:tc>
                  <a:txBody>
                    <a:bodyPr/>
                    <a:lstStyle/>
                    <a:p>
                      <a:pPr algn="ctr" rtl="0"/>
                      <a:r>
                        <a:rPr lang="en-US" dirty="0" err="1" smtClean="0">
                          <a:latin typeface="+mn-lt"/>
                        </a:rPr>
                        <a:t>Lordegan</a:t>
                      </a:r>
                      <a:endParaRPr lang="fa-IR" dirty="0">
                        <a:latin typeface="+mn-lt"/>
                      </a:endParaRPr>
                    </a:p>
                  </a:txBody>
                  <a:tcPr anchor="ctr"/>
                </a:tc>
                <a:tc>
                  <a:txBody>
                    <a:bodyPr/>
                    <a:lstStyle/>
                    <a:p>
                      <a:pPr algn="ctr" rtl="0"/>
                      <a:endParaRPr lang="fa-IR">
                        <a:latin typeface="+mn-lt"/>
                      </a:endParaRPr>
                    </a:p>
                  </a:txBody>
                  <a:tcPr anchor="ctr">
                    <a:solidFill>
                      <a:srgbClr val="F5F583"/>
                    </a:solidFill>
                  </a:tcPr>
                </a:tc>
                <a:tc>
                  <a:txBody>
                    <a:bodyPr/>
                    <a:lstStyle/>
                    <a:p>
                      <a:pPr algn="ctr" rtl="0"/>
                      <a:endParaRPr lang="fa-IR" dirty="0">
                        <a:latin typeface="+mn-lt"/>
                      </a:endParaRPr>
                    </a:p>
                  </a:txBody>
                  <a:tcPr anchor="ctr">
                    <a:solidFill>
                      <a:srgbClr val="F5F583"/>
                    </a:solidFill>
                  </a:tcPr>
                </a:tc>
              </a:tr>
              <a:tr h="420719">
                <a:tc>
                  <a:txBody>
                    <a:bodyPr/>
                    <a:lstStyle/>
                    <a:p>
                      <a:pPr algn="ctr" rtl="0"/>
                      <a:r>
                        <a:rPr lang="en-US" dirty="0" smtClean="0">
                          <a:latin typeface="+mn-lt"/>
                        </a:rPr>
                        <a:t>90</a:t>
                      </a:r>
                      <a:endParaRPr lang="fa-IR" dirty="0">
                        <a:latin typeface="+mn-lt"/>
                      </a:endParaRPr>
                    </a:p>
                  </a:txBody>
                  <a:tcPr anchor="ctr"/>
                </a:tc>
                <a:tc>
                  <a:txBody>
                    <a:bodyPr/>
                    <a:lstStyle/>
                    <a:p>
                      <a:pPr algn="ctr" rtl="0"/>
                      <a:r>
                        <a:rPr lang="en-US" dirty="0" err="1" smtClean="0">
                          <a:latin typeface="+mn-lt"/>
                        </a:rPr>
                        <a:t>Sadaf</a:t>
                      </a:r>
                      <a:endParaRPr lang="fa-IR" dirty="0">
                        <a:latin typeface="+mn-lt"/>
                      </a:endParaRPr>
                    </a:p>
                  </a:txBody>
                  <a:tcPr anchor="ctr"/>
                </a:tc>
                <a:tc>
                  <a:txBody>
                    <a:bodyPr/>
                    <a:lstStyle/>
                    <a:p>
                      <a:pPr algn="ctr" rtl="0"/>
                      <a:endParaRPr lang="fa-IR">
                        <a:latin typeface="+mn-lt"/>
                      </a:endParaRPr>
                    </a:p>
                  </a:txBody>
                  <a:tcPr anchor="ctr">
                    <a:solidFill>
                      <a:srgbClr val="F5F583"/>
                    </a:solidFill>
                  </a:tcPr>
                </a:tc>
                <a:tc>
                  <a:txBody>
                    <a:bodyPr/>
                    <a:lstStyle/>
                    <a:p>
                      <a:pPr algn="ctr" rtl="0"/>
                      <a:endParaRPr lang="fa-IR" dirty="0">
                        <a:latin typeface="+mn-lt"/>
                      </a:endParaRPr>
                    </a:p>
                  </a:txBody>
                  <a:tcPr anchor="ctr">
                    <a:solidFill>
                      <a:srgbClr val="F5F583"/>
                    </a:solidFill>
                  </a:tcPr>
                </a:tc>
              </a:tr>
              <a:tr h="420719">
                <a:tc>
                  <a:txBody>
                    <a:bodyPr/>
                    <a:lstStyle/>
                    <a:p>
                      <a:pPr algn="ctr" rtl="0"/>
                      <a:r>
                        <a:rPr lang="en-US" dirty="0" smtClean="0">
                          <a:latin typeface="+mn-lt"/>
                        </a:rPr>
                        <a:t>51</a:t>
                      </a:r>
                      <a:endParaRPr lang="fa-IR" dirty="0">
                        <a:latin typeface="+mn-lt"/>
                      </a:endParaRPr>
                    </a:p>
                  </a:txBody>
                  <a:tcPr anchor="ctr"/>
                </a:tc>
                <a:tc>
                  <a:txBody>
                    <a:bodyPr/>
                    <a:lstStyle/>
                    <a:p>
                      <a:pPr algn="ctr" rtl="0"/>
                      <a:r>
                        <a:rPr lang="en-US" dirty="0" err="1" smtClean="0">
                          <a:latin typeface="+mn-lt"/>
                        </a:rPr>
                        <a:t>Novin</a:t>
                      </a:r>
                      <a:endParaRPr lang="fa-IR" dirty="0">
                        <a:latin typeface="+mn-lt"/>
                      </a:endParaRPr>
                    </a:p>
                  </a:txBody>
                  <a:tcPr anchor="ctr"/>
                </a:tc>
                <a:tc>
                  <a:txBody>
                    <a:bodyPr/>
                    <a:lstStyle/>
                    <a:p>
                      <a:pPr algn="ctr" rtl="0"/>
                      <a:endParaRPr lang="fa-IR">
                        <a:latin typeface="+mn-lt"/>
                      </a:endParaRPr>
                    </a:p>
                  </a:txBody>
                  <a:tcPr anchor="ctr">
                    <a:solidFill>
                      <a:srgbClr val="F5F583"/>
                    </a:solidFill>
                  </a:tcPr>
                </a:tc>
                <a:tc>
                  <a:txBody>
                    <a:bodyPr/>
                    <a:lstStyle/>
                    <a:p>
                      <a:pPr algn="ctr" rtl="0"/>
                      <a:endParaRPr lang="fa-IR" dirty="0">
                        <a:latin typeface="+mn-lt"/>
                      </a:endParaRPr>
                    </a:p>
                  </a:txBody>
                  <a:tcPr anchor="ctr">
                    <a:solidFill>
                      <a:srgbClr val="F5F583"/>
                    </a:solidFill>
                  </a:tcPr>
                </a:tc>
              </a:tr>
            </a:tbl>
          </a:graphicData>
        </a:graphic>
      </p:graphicFrame>
      <p:pic>
        <p:nvPicPr>
          <p:cNvPr id="4" name="Picture 3" descr="Developing_8_Countries_logo.png"/>
          <p:cNvPicPr>
            <a:picLocks noChangeAspect="1"/>
          </p:cNvPicPr>
          <p:nvPr/>
        </p:nvPicPr>
        <p:blipFill>
          <a:blip r:embed="rId2"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cstate="print"/>
          <a:srcRect/>
          <a:stretch>
            <a:fillRect/>
          </a:stretch>
        </p:blipFill>
        <p:spPr bwMode="auto">
          <a:xfrm>
            <a:off x="-1" y="1357298"/>
            <a:ext cx="9144001" cy="5500702"/>
          </a:xfrm>
          <a:prstGeom prst="rect">
            <a:avLst/>
          </a:prstGeom>
          <a:noFill/>
          <a:ln w="9525">
            <a:noFill/>
            <a:miter lim="800000"/>
            <a:headEnd/>
            <a:tailEnd/>
          </a:ln>
          <a:effectLst/>
        </p:spPr>
      </p:pic>
      <p:sp>
        <p:nvSpPr>
          <p:cNvPr id="8" name="TextBox 7"/>
          <p:cNvSpPr txBox="1"/>
          <p:nvPr/>
        </p:nvSpPr>
        <p:spPr>
          <a:xfrm>
            <a:off x="7286644" y="6286520"/>
            <a:ext cx="1857356" cy="52322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1">
            <a:spAutoFit/>
          </a:bodyPr>
          <a:lstStyle/>
          <a:p>
            <a:endParaRPr lang="fa-IR" sz="2800" dirty="0"/>
          </a:p>
        </p:txBody>
      </p:sp>
      <p:pic>
        <p:nvPicPr>
          <p:cNvPr id="7176" name="Picture 8"/>
          <p:cNvPicPr>
            <a:picLocks noChangeAspect="1" noChangeArrowheads="1"/>
          </p:cNvPicPr>
          <p:nvPr/>
        </p:nvPicPr>
        <p:blipFill>
          <a:blip r:embed="rId3" cstate="print"/>
          <a:srcRect/>
          <a:stretch>
            <a:fillRect/>
          </a:stretch>
        </p:blipFill>
        <p:spPr bwMode="auto">
          <a:xfrm>
            <a:off x="4143372" y="4071227"/>
            <a:ext cx="857256" cy="572219"/>
          </a:xfrm>
          <a:prstGeom prst="ellipse">
            <a:avLst/>
          </a:prstGeom>
          <a:ln w="254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14" name="Oval 13"/>
          <p:cNvSpPr/>
          <p:nvPr/>
        </p:nvSpPr>
        <p:spPr>
          <a:xfrm>
            <a:off x="3000364" y="3571876"/>
            <a:ext cx="142876" cy="142876"/>
          </a:xfrm>
          <a:prstGeom prst="ellipse">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a:p>
        </p:txBody>
      </p:sp>
      <p:sp>
        <p:nvSpPr>
          <p:cNvPr id="15" name="Oval 14"/>
          <p:cNvSpPr/>
          <p:nvPr/>
        </p:nvSpPr>
        <p:spPr>
          <a:xfrm>
            <a:off x="4643438" y="4786322"/>
            <a:ext cx="142876" cy="142876"/>
          </a:xfrm>
          <a:prstGeom prst="ellipse">
            <a:avLst/>
          </a:prstGeom>
        </p:spPr>
        <p:style>
          <a:lnRef idx="0">
            <a:schemeClr val="accent4"/>
          </a:lnRef>
          <a:fillRef idx="3">
            <a:schemeClr val="accent4"/>
          </a:fillRef>
          <a:effectRef idx="3">
            <a:schemeClr val="accent4"/>
          </a:effectRef>
          <a:fontRef idx="minor">
            <a:schemeClr val="lt1"/>
          </a:fontRef>
        </p:style>
        <p:txBody>
          <a:bodyPr rtlCol="1" anchor="ctr"/>
          <a:lstStyle/>
          <a:p>
            <a:pPr algn="ctr"/>
            <a:endParaRPr lang="fa-IR"/>
          </a:p>
        </p:txBody>
      </p:sp>
      <p:sp>
        <p:nvSpPr>
          <p:cNvPr id="16" name="Oval 15"/>
          <p:cNvSpPr/>
          <p:nvPr/>
        </p:nvSpPr>
        <p:spPr>
          <a:xfrm>
            <a:off x="6000760" y="5000636"/>
            <a:ext cx="142876" cy="142876"/>
          </a:xfrm>
          <a:prstGeom prst="ellipse">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a:p>
        </p:txBody>
      </p:sp>
      <p:sp>
        <p:nvSpPr>
          <p:cNvPr id="17" name="Oval 16"/>
          <p:cNvSpPr/>
          <p:nvPr/>
        </p:nvSpPr>
        <p:spPr>
          <a:xfrm>
            <a:off x="7572396" y="3286124"/>
            <a:ext cx="142876" cy="142876"/>
          </a:xfrm>
          <a:prstGeom prst="ellipse">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a:p>
        </p:txBody>
      </p:sp>
      <p:sp>
        <p:nvSpPr>
          <p:cNvPr id="18" name="Oval 17"/>
          <p:cNvSpPr/>
          <p:nvPr/>
        </p:nvSpPr>
        <p:spPr>
          <a:xfrm>
            <a:off x="7286644" y="3000372"/>
            <a:ext cx="142876" cy="142876"/>
          </a:xfrm>
          <a:prstGeom prst="ellipse">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a:p>
        </p:txBody>
      </p:sp>
      <p:sp>
        <p:nvSpPr>
          <p:cNvPr id="19" name="Oval 18"/>
          <p:cNvSpPr/>
          <p:nvPr/>
        </p:nvSpPr>
        <p:spPr>
          <a:xfrm>
            <a:off x="7500958" y="2857496"/>
            <a:ext cx="142876" cy="142876"/>
          </a:xfrm>
          <a:prstGeom prst="ellipse">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a:p>
        </p:txBody>
      </p:sp>
      <p:sp>
        <p:nvSpPr>
          <p:cNvPr id="20" name="Oval 19"/>
          <p:cNvSpPr/>
          <p:nvPr/>
        </p:nvSpPr>
        <p:spPr>
          <a:xfrm>
            <a:off x="7500958" y="5143512"/>
            <a:ext cx="142876" cy="142876"/>
          </a:xfrm>
          <a:prstGeom prst="ellipse">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a:p>
        </p:txBody>
      </p:sp>
      <p:sp>
        <p:nvSpPr>
          <p:cNvPr id="21" name="Oval 20"/>
          <p:cNvSpPr/>
          <p:nvPr/>
        </p:nvSpPr>
        <p:spPr>
          <a:xfrm>
            <a:off x="2357422" y="2571744"/>
            <a:ext cx="142876" cy="142876"/>
          </a:xfrm>
          <a:prstGeom prst="ellipse">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a:p>
        </p:txBody>
      </p:sp>
      <p:sp>
        <p:nvSpPr>
          <p:cNvPr id="22" name="Oval 21"/>
          <p:cNvSpPr/>
          <p:nvPr/>
        </p:nvSpPr>
        <p:spPr>
          <a:xfrm>
            <a:off x="2714612" y="2571744"/>
            <a:ext cx="142876" cy="142876"/>
          </a:xfrm>
          <a:prstGeom prst="ellipse">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fa-IR" dirty="0"/>
          </a:p>
        </p:txBody>
      </p:sp>
      <p:sp>
        <p:nvSpPr>
          <p:cNvPr id="23" name="Rectangular Callout 22"/>
          <p:cNvSpPr/>
          <p:nvPr/>
        </p:nvSpPr>
        <p:spPr>
          <a:xfrm>
            <a:off x="4143372" y="5143512"/>
            <a:ext cx="928694" cy="357190"/>
          </a:xfrm>
          <a:prstGeom prst="wedgeRectCallout">
            <a:avLst>
              <a:gd name="adj1" fmla="val 10635"/>
              <a:gd name="adj2" fmla="val -120772"/>
            </a:avLst>
          </a:prstGeom>
        </p:spPr>
        <p:style>
          <a:lnRef idx="1">
            <a:schemeClr val="accent4"/>
          </a:lnRef>
          <a:fillRef idx="2">
            <a:schemeClr val="accent4"/>
          </a:fillRef>
          <a:effectRef idx="1">
            <a:schemeClr val="accent4"/>
          </a:effectRef>
          <a:fontRef idx="minor">
            <a:schemeClr val="dk1"/>
          </a:fontRef>
        </p:style>
        <p:txBody>
          <a:bodyPr rtlCol="1" anchor="ctr"/>
          <a:lstStyle/>
          <a:p>
            <a:pPr algn="ctr" rtl="0"/>
            <a:r>
              <a:rPr lang="en-US" sz="1200" b="1" dirty="0" smtClean="0">
                <a:solidFill>
                  <a:srgbClr val="002060"/>
                </a:solidFill>
                <a:cs typeface="B Yagut" pitchFamily="2" charset="-78"/>
              </a:rPr>
              <a:t>PCC FZE Co.</a:t>
            </a:r>
            <a:endParaRPr lang="fa-IR" sz="1200" b="1" dirty="0">
              <a:solidFill>
                <a:srgbClr val="002060"/>
              </a:solidFill>
              <a:cs typeface="B Yagut" pitchFamily="2" charset="-78"/>
            </a:endParaRPr>
          </a:p>
        </p:txBody>
      </p:sp>
      <p:sp>
        <p:nvSpPr>
          <p:cNvPr id="24" name="Rectangular Callout 23"/>
          <p:cNvSpPr/>
          <p:nvPr/>
        </p:nvSpPr>
        <p:spPr>
          <a:xfrm>
            <a:off x="1714480" y="3643314"/>
            <a:ext cx="928694" cy="285752"/>
          </a:xfrm>
          <a:prstGeom prst="wedgeRectCallout">
            <a:avLst>
              <a:gd name="adj1" fmla="val 79265"/>
              <a:gd name="adj2" fmla="val -59650"/>
            </a:avLst>
          </a:prstGeom>
        </p:spPr>
        <p:style>
          <a:lnRef idx="1">
            <a:schemeClr val="accent4"/>
          </a:lnRef>
          <a:fillRef idx="2">
            <a:schemeClr val="accent4"/>
          </a:fillRef>
          <a:effectRef idx="1">
            <a:schemeClr val="accent4"/>
          </a:effectRef>
          <a:fontRef idx="minor">
            <a:schemeClr val="dk1"/>
          </a:fontRef>
        </p:style>
        <p:txBody>
          <a:bodyPr rtlCol="1" anchor="ctr" anchorCtr="1"/>
          <a:lstStyle/>
          <a:p>
            <a:pPr algn="ctr" rtl="0"/>
            <a:r>
              <a:rPr lang="en-US" sz="1200" b="1" dirty="0" smtClean="0">
                <a:solidFill>
                  <a:srgbClr val="002060"/>
                </a:solidFill>
                <a:cs typeface="B Yagut" pitchFamily="2" charset="-78"/>
              </a:rPr>
              <a:t> PCC Turkey</a:t>
            </a:r>
            <a:endParaRPr lang="fa-IR" sz="1200" b="1" dirty="0">
              <a:solidFill>
                <a:srgbClr val="002060"/>
              </a:solidFill>
              <a:cs typeface="B Yagut" pitchFamily="2" charset="-78"/>
            </a:endParaRPr>
          </a:p>
        </p:txBody>
      </p:sp>
      <p:sp>
        <p:nvSpPr>
          <p:cNvPr id="25" name="Rectangular Callout 24"/>
          <p:cNvSpPr/>
          <p:nvPr/>
        </p:nvSpPr>
        <p:spPr>
          <a:xfrm>
            <a:off x="1142976" y="2500306"/>
            <a:ext cx="1071570" cy="357190"/>
          </a:xfrm>
          <a:prstGeom prst="wedgeRectCallout">
            <a:avLst>
              <a:gd name="adj1" fmla="val 71054"/>
              <a:gd name="adj2" fmla="val -14166"/>
            </a:avLst>
          </a:prstGeom>
        </p:spPr>
        <p:style>
          <a:lnRef idx="1">
            <a:schemeClr val="accent4"/>
          </a:lnRef>
          <a:fillRef idx="2">
            <a:schemeClr val="accent4"/>
          </a:fillRef>
          <a:effectRef idx="1">
            <a:schemeClr val="accent4"/>
          </a:effectRef>
          <a:fontRef idx="minor">
            <a:schemeClr val="dk1"/>
          </a:fontRef>
        </p:style>
        <p:txBody>
          <a:bodyPr rtlCol="1" anchor="ctr" anchorCtr="1"/>
          <a:lstStyle/>
          <a:p>
            <a:pPr algn="ctr" rtl="0"/>
            <a:r>
              <a:rPr lang="fa-IR" sz="1400" b="1" dirty="0" smtClean="0">
                <a:solidFill>
                  <a:srgbClr val="002060"/>
                </a:solidFill>
                <a:cs typeface="B Yagut" pitchFamily="2" charset="-78"/>
              </a:rPr>
              <a:t> ‍</a:t>
            </a:r>
            <a:r>
              <a:rPr lang="en-US" sz="1400" b="1" dirty="0" smtClean="0">
                <a:solidFill>
                  <a:srgbClr val="002060"/>
                </a:solidFill>
                <a:cs typeface="B Yagut" pitchFamily="2" charset="-78"/>
              </a:rPr>
              <a:t>PCC UK Co. </a:t>
            </a:r>
            <a:endParaRPr lang="fa-IR" sz="1400" b="1" dirty="0">
              <a:solidFill>
                <a:srgbClr val="002060"/>
              </a:solidFill>
              <a:cs typeface="B Yagut" pitchFamily="2" charset="-78"/>
            </a:endParaRPr>
          </a:p>
        </p:txBody>
      </p:sp>
      <p:sp>
        <p:nvSpPr>
          <p:cNvPr id="26" name="Rectangular Callout 25"/>
          <p:cNvSpPr/>
          <p:nvPr/>
        </p:nvSpPr>
        <p:spPr>
          <a:xfrm>
            <a:off x="1857356" y="1928802"/>
            <a:ext cx="1000132" cy="500066"/>
          </a:xfrm>
          <a:prstGeom prst="wedgeRectCallout">
            <a:avLst>
              <a:gd name="adj1" fmla="val 38361"/>
              <a:gd name="adj2" fmla="val 75081"/>
            </a:avLst>
          </a:prstGeom>
        </p:spPr>
        <p:style>
          <a:lnRef idx="1">
            <a:schemeClr val="accent4"/>
          </a:lnRef>
          <a:fillRef idx="2">
            <a:schemeClr val="accent4"/>
          </a:fillRef>
          <a:effectRef idx="1">
            <a:schemeClr val="accent4"/>
          </a:effectRef>
          <a:fontRef idx="minor">
            <a:schemeClr val="dk1"/>
          </a:fontRef>
        </p:style>
        <p:txBody>
          <a:bodyPr rtlCol="1" anchor="ctr"/>
          <a:lstStyle/>
          <a:p>
            <a:pPr algn="ctr" rtl="0"/>
            <a:r>
              <a:rPr lang="en-US" sz="1200" b="1" dirty="0" smtClean="0">
                <a:solidFill>
                  <a:srgbClr val="002060"/>
                </a:solidFill>
                <a:cs typeface="B Yagut" pitchFamily="2" charset="-78"/>
              </a:rPr>
              <a:t>Intra-</a:t>
            </a:r>
            <a:r>
              <a:rPr lang="en-US" sz="1200" b="1" dirty="0" err="1" smtClean="0">
                <a:solidFill>
                  <a:srgbClr val="002060"/>
                </a:solidFill>
                <a:cs typeface="B Yagut" pitchFamily="2" charset="-78"/>
              </a:rPr>
              <a:t>Chem</a:t>
            </a:r>
            <a:r>
              <a:rPr lang="en-US" sz="1200" b="1" dirty="0" smtClean="0">
                <a:solidFill>
                  <a:srgbClr val="002060"/>
                </a:solidFill>
                <a:cs typeface="B Yagut" pitchFamily="2" charset="-78"/>
              </a:rPr>
              <a:t> Trading (ICT)</a:t>
            </a:r>
            <a:endParaRPr lang="fa-IR" sz="1200" b="1" dirty="0">
              <a:solidFill>
                <a:srgbClr val="002060"/>
              </a:solidFill>
              <a:cs typeface="B Yagut" pitchFamily="2" charset="-78"/>
            </a:endParaRPr>
          </a:p>
        </p:txBody>
      </p:sp>
      <p:sp>
        <p:nvSpPr>
          <p:cNvPr id="27" name="Rectangular Callout 26"/>
          <p:cNvSpPr/>
          <p:nvPr/>
        </p:nvSpPr>
        <p:spPr>
          <a:xfrm>
            <a:off x="7286644" y="5429264"/>
            <a:ext cx="1143008" cy="428628"/>
          </a:xfrm>
          <a:prstGeom prst="wedgeRectCallout">
            <a:avLst>
              <a:gd name="adj1" fmla="val -21180"/>
              <a:gd name="adj2" fmla="val -89165"/>
            </a:avLst>
          </a:prstGeom>
        </p:spPr>
        <p:style>
          <a:lnRef idx="1">
            <a:schemeClr val="accent4"/>
          </a:lnRef>
          <a:fillRef idx="2">
            <a:schemeClr val="accent4"/>
          </a:fillRef>
          <a:effectRef idx="1">
            <a:schemeClr val="accent4"/>
          </a:effectRef>
          <a:fontRef idx="minor">
            <a:schemeClr val="dk1"/>
          </a:fontRef>
        </p:style>
        <p:txBody>
          <a:bodyPr rtlCol="1" anchor="ctr"/>
          <a:lstStyle/>
          <a:p>
            <a:pPr algn="ctr" rtl="0"/>
            <a:r>
              <a:rPr lang="en-US" sz="1200" b="1" dirty="0" smtClean="0">
                <a:solidFill>
                  <a:srgbClr val="002060"/>
                </a:solidFill>
                <a:cs typeface="B Yagut" pitchFamily="2" charset="-78"/>
              </a:rPr>
              <a:t>PCC Singapore </a:t>
            </a:r>
            <a:r>
              <a:rPr lang="en-US" sz="1200" b="1" dirty="0" err="1" smtClean="0">
                <a:solidFill>
                  <a:srgbClr val="002060"/>
                </a:solidFill>
                <a:cs typeface="B Yagut" pitchFamily="2" charset="-78"/>
              </a:rPr>
              <a:t>Pte</a:t>
            </a:r>
            <a:r>
              <a:rPr lang="en-US" sz="1200" b="1" dirty="0" smtClean="0">
                <a:solidFill>
                  <a:srgbClr val="002060"/>
                </a:solidFill>
                <a:cs typeface="B Yagut" pitchFamily="2" charset="-78"/>
              </a:rPr>
              <a:t> Ltd.</a:t>
            </a:r>
            <a:endParaRPr lang="fa-IR" sz="1200" b="1" dirty="0">
              <a:solidFill>
                <a:srgbClr val="002060"/>
              </a:solidFill>
              <a:cs typeface="B Yagut" pitchFamily="2" charset="-78"/>
            </a:endParaRPr>
          </a:p>
        </p:txBody>
      </p:sp>
      <p:sp>
        <p:nvSpPr>
          <p:cNvPr id="28" name="Rectangular Callout 27"/>
          <p:cNvSpPr/>
          <p:nvPr/>
        </p:nvSpPr>
        <p:spPr>
          <a:xfrm>
            <a:off x="5715008" y="5286388"/>
            <a:ext cx="1000132" cy="357190"/>
          </a:xfrm>
          <a:prstGeom prst="wedgeRectCallout">
            <a:avLst>
              <a:gd name="adj1" fmla="val -16218"/>
              <a:gd name="adj2" fmla="val -97499"/>
            </a:avLst>
          </a:prstGeom>
        </p:spPr>
        <p:style>
          <a:lnRef idx="1">
            <a:schemeClr val="accent4"/>
          </a:lnRef>
          <a:fillRef idx="2">
            <a:schemeClr val="accent4"/>
          </a:fillRef>
          <a:effectRef idx="1">
            <a:schemeClr val="accent4"/>
          </a:effectRef>
          <a:fontRef idx="minor">
            <a:schemeClr val="dk1"/>
          </a:fontRef>
        </p:style>
        <p:txBody>
          <a:bodyPr rtlCol="1" anchor="ctr"/>
          <a:lstStyle/>
          <a:p>
            <a:pPr algn="ctr" rtl="0"/>
            <a:r>
              <a:rPr lang="en-US" sz="1200" b="1" dirty="0" smtClean="0">
                <a:solidFill>
                  <a:srgbClr val="002060"/>
                </a:solidFill>
                <a:cs typeface="B Yagut" pitchFamily="2" charset="-78"/>
              </a:rPr>
              <a:t>PCC India</a:t>
            </a:r>
            <a:endParaRPr lang="fa-IR" sz="1200" b="1" dirty="0">
              <a:solidFill>
                <a:srgbClr val="002060"/>
              </a:solidFill>
              <a:cs typeface="B Yagut" pitchFamily="2" charset="-78"/>
            </a:endParaRPr>
          </a:p>
        </p:txBody>
      </p:sp>
      <p:sp>
        <p:nvSpPr>
          <p:cNvPr id="29" name="Rectangular Callout 28"/>
          <p:cNvSpPr/>
          <p:nvPr/>
        </p:nvSpPr>
        <p:spPr>
          <a:xfrm>
            <a:off x="7643834" y="2214554"/>
            <a:ext cx="1143008" cy="357190"/>
          </a:xfrm>
          <a:prstGeom prst="wedgeRectCallout">
            <a:avLst>
              <a:gd name="adj1" fmla="val -51878"/>
              <a:gd name="adj2" fmla="val 95434"/>
            </a:avLst>
          </a:prstGeom>
        </p:spPr>
        <p:style>
          <a:lnRef idx="1">
            <a:schemeClr val="accent4"/>
          </a:lnRef>
          <a:fillRef idx="2">
            <a:schemeClr val="accent4"/>
          </a:fillRef>
          <a:effectRef idx="1">
            <a:schemeClr val="accent4"/>
          </a:effectRef>
          <a:fontRef idx="minor">
            <a:schemeClr val="dk1"/>
          </a:fontRef>
        </p:style>
        <p:txBody>
          <a:bodyPr rtlCol="1" anchor="ctr"/>
          <a:lstStyle/>
          <a:p>
            <a:pPr algn="ctr" rtl="0"/>
            <a:r>
              <a:rPr lang="en-US" sz="1200" b="1" dirty="0" smtClean="0">
                <a:solidFill>
                  <a:srgbClr val="002060"/>
                </a:solidFill>
                <a:cs typeface="B Yagut" pitchFamily="2" charset="-78"/>
              </a:rPr>
              <a:t>PCC Korea</a:t>
            </a:r>
            <a:endParaRPr lang="fa-IR" sz="1200" b="1" dirty="0">
              <a:solidFill>
                <a:srgbClr val="002060"/>
              </a:solidFill>
              <a:cs typeface="B Yagut" pitchFamily="2" charset="-78"/>
            </a:endParaRPr>
          </a:p>
        </p:txBody>
      </p:sp>
      <p:sp>
        <p:nvSpPr>
          <p:cNvPr id="30" name="Rectangular Callout 29"/>
          <p:cNvSpPr/>
          <p:nvPr/>
        </p:nvSpPr>
        <p:spPr>
          <a:xfrm>
            <a:off x="7858148" y="3286124"/>
            <a:ext cx="1285852" cy="428628"/>
          </a:xfrm>
          <a:prstGeom prst="wedgeRectCallout">
            <a:avLst>
              <a:gd name="adj1" fmla="val -66113"/>
              <a:gd name="adj2" fmla="val -33129"/>
            </a:avLst>
          </a:prstGeom>
        </p:spPr>
        <p:style>
          <a:lnRef idx="1">
            <a:schemeClr val="accent4"/>
          </a:lnRef>
          <a:fillRef idx="2">
            <a:schemeClr val="accent4"/>
          </a:fillRef>
          <a:effectRef idx="1">
            <a:schemeClr val="accent4"/>
          </a:effectRef>
          <a:fontRef idx="minor">
            <a:schemeClr val="dk1"/>
          </a:fontRef>
        </p:style>
        <p:txBody>
          <a:bodyPr rtlCol="1" anchor="ctr"/>
          <a:lstStyle/>
          <a:p>
            <a:pPr algn="ctr" rtl="0"/>
            <a:r>
              <a:rPr lang="en-US" sz="1200" b="1" dirty="0" smtClean="0">
                <a:solidFill>
                  <a:srgbClr val="002060"/>
                </a:solidFill>
                <a:cs typeface="B Yagut" pitchFamily="2" charset="-78"/>
              </a:rPr>
              <a:t>PCC Shanghai International Ltd.</a:t>
            </a:r>
            <a:endParaRPr lang="fa-IR" sz="1200" b="1" dirty="0">
              <a:solidFill>
                <a:srgbClr val="002060"/>
              </a:solidFill>
              <a:cs typeface="B Yagut" pitchFamily="2" charset="-78"/>
            </a:endParaRPr>
          </a:p>
        </p:txBody>
      </p:sp>
      <p:sp>
        <p:nvSpPr>
          <p:cNvPr id="32" name="Rectangular Callout 31"/>
          <p:cNvSpPr/>
          <p:nvPr/>
        </p:nvSpPr>
        <p:spPr>
          <a:xfrm>
            <a:off x="6215074" y="2214554"/>
            <a:ext cx="1143008" cy="357190"/>
          </a:xfrm>
          <a:prstGeom prst="wedgeRectCallout">
            <a:avLst>
              <a:gd name="adj1" fmla="val 45956"/>
              <a:gd name="adj2" fmla="val 124071"/>
            </a:avLst>
          </a:prstGeom>
        </p:spPr>
        <p:style>
          <a:lnRef idx="1">
            <a:schemeClr val="accent4"/>
          </a:lnRef>
          <a:fillRef idx="2">
            <a:schemeClr val="accent4"/>
          </a:fillRef>
          <a:effectRef idx="1">
            <a:schemeClr val="accent4"/>
          </a:effectRef>
          <a:fontRef idx="minor">
            <a:schemeClr val="dk1"/>
          </a:fontRef>
        </p:style>
        <p:txBody>
          <a:bodyPr rtlCol="1" anchor="ctr"/>
          <a:lstStyle/>
          <a:p>
            <a:pPr algn="ctr" rtl="0"/>
            <a:r>
              <a:rPr lang="en-US" sz="1200" b="1" dirty="0" smtClean="0">
                <a:solidFill>
                  <a:srgbClr val="002060"/>
                </a:solidFill>
                <a:cs typeface="B Yagut" pitchFamily="2" charset="-78"/>
              </a:rPr>
              <a:t>PCC Beijing</a:t>
            </a:r>
            <a:endParaRPr lang="fa-IR" sz="1200" b="1" dirty="0">
              <a:solidFill>
                <a:srgbClr val="002060"/>
              </a:solidFill>
              <a:cs typeface="B Yagut" pitchFamily="2" charset="-78"/>
            </a:endParaRPr>
          </a:p>
        </p:txBody>
      </p:sp>
      <p:cxnSp>
        <p:nvCxnSpPr>
          <p:cNvPr id="50" name="Curved Connector 49"/>
          <p:cNvCxnSpPr>
            <a:stCxn id="7176" idx="0"/>
            <a:endCxn id="22" idx="6"/>
          </p:cNvCxnSpPr>
          <p:nvPr/>
        </p:nvCxnSpPr>
        <p:spPr>
          <a:xfrm rot="16200000" flipV="1">
            <a:off x="3000722" y="2499949"/>
            <a:ext cx="1428045" cy="1714512"/>
          </a:xfrm>
          <a:prstGeom prst="curvedConnector2">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Curved Connector 49"/>
          <p:cNvCxnSpPr>
            <a:stCxn id="7176" idx="0"/>
            <a:endCxn id="21" idx="5"/>
          </p:cNvCxnSpPr>
          <p:nvPr/>
        </p:nvCxnSpPr>
        <p:spPr>
          <a:xfrm rot="16200000" flipV="1">
            <a:off x="2836922" y="2336149"/>
            <a:ext cx="1377531" cy="2092626"/>
          </a:xfrm>
          <a:prstGeom prst="curvedConnector3">
            <a:avLst>
              <a:gd name="adj1" fmla="val 50000"/>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Curved Connector 49"/>
          <p:cNvCxnSpPr>
            <a:stCxn id="7176" idx="0"/>
            <a:endCxn id="14" idx="6"/>
          </p:cNvCxnSpPr>
          <p:nvPr/>
        </p:nvCxnSpPr>
        <p:spPr>
          <a:xfrm rot="16200000" flipV="1">
            <a:off x="3643664" y="3142891"/>
            <a:ext cx="427913" cy="1428760"/>
          </a:xfrm>
          <a:prstGeom prst="curvedConnector2">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8" name="Curved Connector 49"/>
          <p:cNvCxnSpPr>
            <a:stCxn id="7176" idx="0"/>
            <a:endCxn id="15" idx="0"/>
          </p:cNvCxnSpPr>
          <p:nvPr/>
        </p:nvCxnSpPr>
        <p:spPr>
          <a:xfrm rot="16200000" flipH="1">
            <a:off x="4285890" y="4357336"/>
            <a:ext cx="715095" cy="142876"/>
          </a:xfrm>
          <a:prstGeom prst="curvedConnector5">
            <a:avLst>
              <a:gd name="adj1" fmla="val -9281"/>
              <a:gd name="adj2" fmla="val -541285"/>
              <a:gd name="adj3" fmla="val 100322"/>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1" name="Curved Connector 49"/>
          <p:cNvCxnSpPr>
            <a:stCxn id="7176" idx="0"/>
            <a:endCxn id="16" idx="1"/>
          </p:cNvCxnSpPr>
          <p:nvPr/>
        </p:nvCxnSpPr>
        <p:spPr>
          <a:xfrm rot="16200000" flipH="1">
            <a:off x="4821675" y="3821551"/>
            <a:ext cx="950333" cy="1449684"/>
          </a:xfrm>
          <a:prstGeom prst="curvedConnector3">
            <a:avLst>
              <a:gd name="adj1" fmla="val -5432"/>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4" name="Curved Connector 49"/>
          <p:cNvCxnSpPr>
            <a:stCxn id="7176" idx="0"/>
            <a:endCxn id="20" idx="1"/>
          </p:cNvCxnSpPr>
          <p:nvPr/>
        </p:nvCxnSpPr>
        <p:spPr>
          <a:xfrm rot="16200000" flipH="1">
            <a:off x="5500336" y="3142890"/>
            <a:ext cx="1093209" cy="2949882"/>
          </a:xfrm>
          <a:prstGeom prst="curvedConnector3">
            <a:avLst>
              <a:gd name="adj1" fmla="val -8769"/>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7" name="Curved Connector 49"/>
          <p:cNvCxnSpPr>
            <a:stCxn id="7176" idx="0"/>
            <a:endCxn id="17" idx="2"/>
          </p:cNvCxnSpPr>
          <p:nvPr/>
        </p:nvCxnSpPr>
        <p:spPr>
          <a:xfrm rot="5400000" flipH="1" flipV="1">
            <a:off x="5715366" y="2214197"/>
            <a:ext cx="713665" cy="3000396"/>
          </a:xfrm>
          <a:prstGeom prst="curvedConnector2">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0" name="Curved Connector 49"/>
          <p:cNvCxnSpPr>
            <a:stCxn id="7176" idx="0"/>
            <a:endCxn id="18" idx="2"/>
          </p:cNvCxnSpPr>
          <p:nvPr/>
        </p:nvCxnSpPr>
        <p:spPr>
          <a:xfrm rot="5400000" flipH="1" flipV="1">
            <a:off x="5429614" y="2214197"/>
            <a:ext cx="999417" cy="2714644"/>
          </a:xfrm>
          <a:prstGeom prst="curvedConnector2">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4" name="Curved Connector 49"/>
          <p:cNvCxnSpPr>
            <a:endCxn id="19" idx="2"/>
          </p:cNvCxnSpPr>
          <p:nvPr/>
        </p:nvCxnSpPr>
        <p:spPr>
          <a:xfrm flipV="1">
            <a:off x="4572000" y="2928934"/>
            <a:ext cx="2928958" cy="1071570"/>
          </a:xfrm>
          <a:prstGeom prst="curvedConnector3">
            <a:avLst>
              <a:gd name="adj1" fmla="val 1660"/>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itle 1"/>
          <p:cNvSpPr>
            <a:spLocks noGrp="1"/>
          </p:cNvSpPr>
          <p:nvPr>
            <p:ph type="title"/>
          </p:nvPr>
        </p:nvSpPr>
        <p:spPr>
          <a:xfrm>
            <a:off x="468464" y="142852"/>
            <a:ext cx="8280000" cy="1152000"/>
          </a:xfrm>
        </p:spPr>
        <p:txBody>
          <a:bodyPr>
            <a:normAutofit/>
          </a:bodyPr>
          <a:lstStyle/>
          <a:p>
            <a:pPr rtl="0"/>
            <a:r>
              <a:rPr lang="en-US" sz="36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 Foreign affiliated companies</a:t>
            </a:r>
            <a:endParaRPr lang="fa-IR" sz="36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pic>
        <p:nvPicPr>
          <p:cNvPr id="33" name="Picture 32" descr="Developing_8_Countries_logo.png"/>
          <p:cNvPicPr>
            <a:picLocks noChangeAspect="1"/>
          </p:cNvPicPr>
          <p:nvPr/>
        </p:nvPicPr>
        <p:blipFill>
          <a:blip r:embed="rId4" cstate="print"/>
          <a:stretch>
            <a:fillRect/>
          </a:stretch>
        </p:blipFill>
        <p:spPr>
          <a:xfrm>
            <a:off x="0"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96456" y="142852"/>
            <a:ext cx="8280000" cy="1152000"/>
          </a:xfrm>
        </p:spPr>
        <p:txBody>
          <a:bodyPr>
            <a:normAutofit/>
          </a:bodyPr>
          <a:lstStyle/>
          <a:p>
            <a:pPr rtl="0"/>
            <a:r>
              <a:rPr lang="en-US" sz="4000" b="1" dirty="0" smtClean="0">
                <a:ln w="18000">
                  <a:solidFill>
                    <a:schemeClr val="accent4">
                      <a:lumMod val="20000"/>
                      <a:lumOff val="80000"/>
                    </a:schemeClr>
                  </a:solidFill>
                  <a:prstDash val="solid"/>
                  <a:miter lim="800000"/>
                </a:ln>
                <a:effectLst>
                  <a:outerShdw blurRad="25500" dist="23000" dir="7020000" algn="tl">
                    <a:srgbClr val="000000">
                      <a:alpha val="50000"/>
                    </a:srgbClr>
                  </a:outerShdw>
                </a:effectLst>
                <a:cs typeface="B Jadid" pitchFamily="2" charset="-78"/>
              </a:rPr>
              <a:t> PCC Warehouses</a:t>
            </a:r>
          </a:p>
        </p:txBody>
      </p:sp>
      <p:pic>
        <p:nvPicPr>
          <p:cNvPr id="7" name="Picture 17"/>
          <p:cNvPicPr>
            <a:picLocks noChangeAspect="1" noChangeArrowheads="1"/>
          </p:cNvPicPr>
          <p:nvPr/>
        </p:nvPicPr>
        <p:blipFill>
          <a:blip r:embed="rId2" cstate="print"/>
          <a:srcRect/>
          <a:stretch>
            <a:fillRect/>
          </a:stretch>
        </p:blipFill>
        <p:spPr bwMode="auto">
          <a:xfrm>
            <a:off x="0" y="2132856"/>
            <a:ext cx="3491880" cy="3384376"/>
          </a:xfrm>
          <a:prstGeom prst="rect">
            <a:avLst/>
          </a:prstGeom>
          <a:noFill/>
          <a:ln w="9525">
            <a:solidFill>
              <a:srgbClr val="FFFF66"/>
            </a:solidFill>
            <a:miter lim="800000"/>
            <a:headEnd/>
            <a:tailEnd/>
          </a:ln>
        </p:spPr>
      </p:pic>
      <p:sp>
        <p:nvSpPr>
          <p:cNvPr id="10" name="TextBox 9"/>
          <p:cNvSpPr txBox="1"/>
          <p:nvPr/>
        </p:nvSpPr>
        <p:spPr>
          <a:xfrm>
            <a:off x="3527376" y="2924944"/>
            <a:ext cx="5616624" cy="1292662"/>
          </a:xfrm>
          <a:prstGeom prst="rect">
            <a:avLst/>
          </a:prstGeom>
          <a:noFill/>
        </p:spPr>
        <p:txBody>
          <a:bodyPr wrap="square" rtlCol="1">
            <a:spAutoFit/>
          </a:bodyPr>
          <a:lstStyle/>
          <a:p>
            <a:pPr algn="just" rtl="0"/>
            <a:r>
              <a:rPr lang="en-US" sz="2600" b="1" dirty="0" smtClean="0"/>
              <a:t>Warehouses:</a:t>
            </a:r>
          </a:p>
          <a:p>
            <a:pPr algn="just" rtl="0"/>
            <a:r>
              <a:rPr lang="en-US" sz="2600" b="1" dirty="0" smtClean="0"/>
              <a:t> Shanghai (2), Huangpu (2), Tianjin (2), Qingdao (2), Ningbo (2), Jebel Ali(1)</a:t>
            </a:r>
            <a:endParaRPr lang="fa-IR" sz="2600" b="1" dirty="0"/>
          </a:p>
        </p:txBody>
      </p:sp>
      <p:pic>
        <p:nvPicPr>
          <p:cNvPr id="5" name="Picture 4" descr="Developing_8_Countries_logo.png"/>
          <p:cNvPicPr>
            <a:picLocks noChangeAspect="1"/>
          </p:cNvPicPr>
          <p:nvPr/>
        </p:nvPicPr>
        <p:blipFill>
          <a:blip r:embed="rId3" cstate="print"/>
          <a:stretch>
            <a:fillRect/>
          </a:stretch>
        </p:blipFill>
        <p:spPr>
          <a:xfrm>
            <a:off x="72008"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50000">
              <a:schemeClr val="accent4">
                <a:lumMod val="40000"/>
                <a:lumOff val="60000"/>
              </a:schemeClr>
            </a:gs>
            <a:gs pos="100000">
              <a:schemeClr val="accent4">
                <a:lumMod val="75000"/>
                <a:alpha val="62000"/>
              </a:schemeClr>
            </a:gs>
          </a:gsLst>
          <a:lin ang="5400000" scaled="0"/>
        </a:gradFill>
        <a:effectLst/>
      </p:bgPr>
    </p:bg>
    <p:spTree>
      <p:nvGrpSpPr>
        <p:cNvPr id="1" name=""/>
        <p:cNvGrpSpPr/>
        <p:nvPr/>
      </p:nvGrpSpPr>
      <p:grpSpPr>
        <a:xfrm>
          <a:off x="0" y="0"/>
          <a:ext cx="0" cy="0"/>
          <a:chOff x="0" y="0"/>
          <a:chExt cx="0" cy="0"/>
        </a:xfrm>
      </p:grpSpPr>
      <p:sp>
        <p:nvSpPr>
          <p:cNvPr id="7" name="Rectangle 6"/>
          <p:cNvSpPr/>
          <p:nvPr/>
        </p:nvSpPr>
        <p:spPr>
          <a:xfrm>
            <a:off x="1152000" y="1224000"/>
            <a:ext cx="6858016" cy="1938992"/>
          </a:xfrm>
          <a:prstGeom prst="rect">
            <a:avLst/>
          </a:prstGeom>
          <a:noFill/>
        </p:spPr>
        <p:txBody>
          <a:bodyPr wrap="square" lIns="91440" tIns="45720" rIns="91440" bIns="45720">
            <a:spAutoFit/>
          </a:bodyPr>
          <a:lstStyle/>
          <a:p>
            <a:pPr algn="ctr" rtl="0"/>
            <a:r>
              <a:rPr lang="en-US" sz="6000" b="1" dirty="0" smtClean="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rPr>
              <a:t>Iran  Petrochemical  Industry  Outcomes</a:t>
            </a:r>
          </a:p>
        </p:txBody>
      </p:sp>
      <p:pic>
        <p:nvPicPr>
          <p:cNvPr id="10241" name="Picture 1"/>
          <p:cNvPicPr>
            <a:picLocks noChangeAspect="1" noChangeArrowheads="1"/>
          </p:cNvPicPr>
          <p:nvPr/>
        </p:nvPicPr>
        <p:blipFill>
          <a:blip r:embed="rId2" cstate="print"/>
          <a:srcRect/>
          <a:stretch>
            <a:fillRect/>
          </a:stretch>
        </p:blipFill>
        <p:spPr bwMode="auto">
          <a:xfrm>
            <a:off x="2690826" y="3500438"/>
            <a:ext cx="3810000" cy="28575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456" y="142852"/>
            <a:ext cx="8280000" cy="1152000"/>
          </a:xfrm>
        </p:spPr>
        <p:txBody>
          <a:bodyPr>
            <a:normAutofit/>
          </a:bodyPr>
          <a:lstStyle/>
          <a:p>
            <a:pPr rtl="0"/>
            <a: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Continuous Growth </a:t>
            </a:r>
            <a:b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br>
            <a: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in Production, Domestic Sales &amp; Export</a:t>
            </a:r>
            <a:endParaRPr lang="fa-IR" sz="28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sp>
        <p:nvSpPr>
          <p:cNvPr id="6" name="TextBox 5"/>
          <p:cNvSpPr txBox="1"/>
          <p:nvPr/>
        </p:nvSpPr>
        <p:spPr>
          <a:xfrm>
            <a:off x="0" y="2276872"/>
            <a:ext cx="430887" cy="2214578"/>
          </a:xfrm>
          <a:prstGeom prst="rect">
            <a:avLst/>
          </a:prstGeom>
          <a:noFill/>
        </p:spPr>
        <p:txBody>
          <a:bodyPr vert="vert270" wrap="square" rtlCol="1" anchor="ctr" anchorCtr="0">
            <a:spAutoFit/>
          </a:bodyPr>
          <a:lstStyle/>
          <a:p>
            <a:pPr algn="ctr" rtl="0"/>
            <a:r>
              <a:rPr lang="en-US" sz="1600" b="1" dirty="0" smtClean="0">
                <a:cs typeface="B Titr" pitchFamily="2" charset="-78"/>
              </a:rPr>
              <a:t>Quantity (Million Ton)</a:t>
            </a:r>
            <a:endParaRPr lang="fa-IR" sz="1600" b="1" dirty="0">
              <a:cs typeface="B Titr" pitchFamily="2" charset="-78"/>
            </a:endParaRPr>
          </a:p>
        </p:txBody>
      </p:sp>
      <p:graphicFrame>
        <p:nvGraphicFramePr>
          <p:cNvPr id="8" name="Content Placeholder 4"/>
          <p:cNvGraphicFramePr>
            <a:graphicFrameLocks noGrp="1"/>
          </p:cNvGraphicFramePr>
          <p:nvPr>
            <p:ph idx="1"/>
          </p:nvPr>
        </p:nvGraphicFramePr>
        <p:xfrm>
          <a:off x="467544" y="1340768"/>
          <a:ext cx="8676456" cy="5257800"/>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descr="Developing_8_Countries_logo.png"/>
          <p:cNvPicPr>
            <a:picLocks noChangeAspect="1"/>
          </p:cNvPicPr>
          <p:nvPr/>
        </p:nvPicPr>
        <p:blipFill>
          <a:blip r:embed="rId3"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464" y="142852"/>
            <a:ext cx="8280000" cy="1152000"/>
          </a:xfrm>
        </p:spPr>
        <p:txBody>
          <a:bodyPr>
            <a:normAutofit/>
          </a:bodyPr>
          <a:lstStyle/>
          <a:p>
            <a:pPr rtl="0"/>
            <a:r>
              <a:rPr lang="en-US" sz="36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PCC Performance in 2012</a:t>
            </a:r>
            <a:endParaRPr lang="fa-IR" sz="36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graphicFrame>
        <p:nvGraphicFramePr>
          <p:cNvPr id="5" name="Table 4"/>
          <p:cNvGraphicFramePr>
            <a:graphicFrameLocks noGrp="1"/>
          </p:cNvGraphicFramePr>
          <p:nvPr/>
        </p:nvGraphicFramePr>
        <p:xfrm>
          <a:off x="755575" y="1844824"/>
          <a:ext cx="7848873" cy="4536505"/>
        </p:xfrm>
        <a:graphic>
          <a:graphicData uri="http://schemas.openxmlformats.org/drawingml/2006/table">
            <a:tbl>
              <a:tblPr rtl="1" firstRow="1" bandRow="1">
                <a:tableStyleId>{F5AB1C69-6EDB-4FF4-983F-18BD219EF322}</a:tableStyleId>
              </a:tblPr>
              <a:tblGrid>
                <a:gridCol w="2616291"/>
                <a:gridCol w="2616291"/>
                <a:gridCol w="2616291"/>
              </a:tblGrid>
              <a:tr h="1151574">
                <a:tc>
                  <a:txBody>
                    <a:bodyPr/>
                    <a:lstStyle/>
                    <a:p>
                      <a:pPr algn="ctr" rtl="1"/>
                      <a:r>
                        <a:rPr lang="en-US" sz="2400" b="1" dirty="0" smtClean="0">
                          <a:solidFill>
                            <a:schemeClr val="tx1"/>
                          </a:solidFill>
                          <a:cs typeface="+mj-cs"/>
                        </a:rPr>
                        <a:t>6103</a:t>
                      </a:r>
                      <a:endParaRPr lang="fa-IR" sz="24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rtl="1"/>
                      <a:r>
                        <a:rPr lang="en-US" sz="2400" b="1" dirty="0" smtClean="0">
                          <a:solidFill>
                            <a:schemeClr val="tx1"/>
                          </a:solidFill>
                          <a:cs typeface="+mj-cs"/>
                        </a:rPr>
                        <a:t>Quantity</a:t>
                      </a:r>
                    </a:p>
                    <a:p>
                      <a:pPr algn="ctr" rtl="1"/>
                      <a:r>
                        <a:rPr lang="en-US" sz="2000" b="1" dirty="0" smtClean="0">
                          <a:solidFill>
                            <a:schemeClr val="tx1"/>
                          </a:solidFill>
                          <a:cs typeface="+mj-cs"/>
                        </a:rPr>
                        <a:t>‘000 MT</a:t>
                      </a:r>
                      <a:endParaRPr lang="fa-IR" sz="20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rowSpan="2">
                  <a:txBody>
                    <a:bodyPr/>
                    <a:lstStyle/>
                    <a:p>
                      <a:pPr algn="ctr" rtl="1"/>
                      <a:r>
                        <a:rPr lang="en-US" sz="2400" b="1" dirty="0" smtClean="0">
                          <a:solidFill>
                            <a:schemeClr val="tx1"/>
                          </a:solidFill>
                          <a:cs typeface="+mj-cs"/>
                        </a:rPr>
                        <a:t>Export</a:t>
                      </a:r>
                      <a:endParaRPr lang="fa-IR" sz="24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r>
              <a:tr h="1116678">
                <a:tc>
                  <a:txBody>
                    <a:bodyPr/>
                    <a:lstStyle/>
                    <a:p>
                      <a:pPr algn="ctr" rtl="1"/>
                      <a:r>
                        <a:rPr lang="en-US" sz="2400" b="1" dirty="0" smtClean="0">
                          <a:solidFill>
                            <a:schemeClr val="tx1"/>
                          </a:solidFill>
                          <a:cs typeface="+mj-cs"/>
                        </a:rPr>
                        <a:t>5550</a:t>
                      </a:r>
                      <a:endParaRPr lang="fa-IR" sz="24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rtl="1"/>
                      <a:r>
                        <a:rPr lang="en-US" sz="2400" b="1" dirty="0" smtClean="0">
                          <a:solidFill>
                            <a:schemeClr val="tx1"/>
                          </a:solidFill>
                          <a:cs typeface="+mj-cs"/>
                        </a:rPr>
                        <a:t>Value</a:t>
                      </a:r>
                    </a:p>
                    <a:p>
                      <a:pPr algn="ctr" rtl="1"/>
                      <a:r>
                        <a:rPr lang="en-US" sz="2000" b="1" dirty="0" smtClean="0">
                          <a:solidFill>
                            <a:schemeClr val="tx1"/>
                          </a:solidFill>
                          <a:cs typeface="+mj-cs"/>
                        </a:rPr>
                        <a:t>Million</a:t>
                      </a:r>
                      <a:r>
                        <a:rPr lang="en-US" sz="2000" b="1" baseline="0" dirty="0" smtClean="0">
                          <a:solidFill>
                            <a:schemeClr val="tx1"/>
                          </a:solidFill>
                          <a:cs typeface="+mj-cs"/>
                        </a:rPr>
                        <a:t> USD</a:t>
                      </a:r>
                      <a:endParaRPr lang="fa-IR" sz="20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vMerge="1">
                  <a:txBody>
                    <a:bodyPr/>
                    <a:lstStyle/>
                    <a:p>
                      <a:pPr algn="ctr" rtl="1"/>
                      <a:endParaRPr lang="fa-IR" sz="2000" b="1" dirty="0">
                        <a:cs typeface="+mj-cs"/>
                      </a:endParaRPr>
                    </a:p>
                  </a:txBody>
                  <a:tcPr/>
                </a:tc>
              </a:tr>
              <a:tr h="1151575">
                <a:tc>
                  <a:txBody>
                    <a:bodyPr/>
                    <a:lstStyle/>
                    <a:p>
                      <a:pPr algn="ctr" rtl="1"/>
                      <a:r>
                        <a:rPr lang="en-US" sz="2400" b="1" dirty="0" smtClean="0">
                          <a:solidFill>
                            <a:schemeClr val="tx1"/>
                          </a:solidFill>
                          <a:cs typeface="+mj-cs"/>
                        </a:rPr>
                        <a:t>5352</a:t>
                      </a:r>
                      <a:endParaRPr lang="fa-IR" sz="24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1"/>
                      <a:r>
                        <a:rPr lang="en-US" sz="2400" b="1" dirty="0" smtClean="0">
                          <a:solidFill>
                            <a:schemeClr val="tx1"/>
                          </a:solidFill>
                          <a:cs typeface="+mj-cs"/>
                        </a:rPr>
                        <a:t>Quantity</a:t>
                      </a:r>
                    </a:p>
                    <a:p>
                      <a:pPr algn="ctr" rtl="1"/>
                      <a:r>
                        <a:rPr lang="en-US" sz="2000" b="1" dirty="0" smtClean="0">
                          <a:solidFill>
                            <a:schemeClr val="tx1"/>
                          </a:solidFill>
                          <a:cs typeface="+mj-cs"/>
                        </a:rPr>
                        <a:t>‘000 MT</a:t>
                      </a:r>
                      <a:endParaRPr lang="fa-IR" sz="20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rowSpan="2">
                  <a:txBody>
                    <a:bodyPr/>
                    <a:lstStyle/>
                    <a:p>
                      <a:pPr algn="ctr" rtl="1"/>
                      <a:r>
                        <a:rPr lang="en-US" sz="2400" b="1" dirty="0" smtClean="0">
                          <a:solidFill>
                            <a:schemeClr val="tx1"/>
                          </a:solidFill>
                          <a:cs typeface="+mj-cs"/>
                        </a:rPr>
                        <a:t>Domestic Sales</a:t>
                      </a:r>
                      <a:endParaRPr lang="fa-IR" sz="24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1116678">
                <a:tc>
                  <a:txBody>
                    <a:bodyPr/>
                    <a:lstStyle/>
                    <a:p>
                      <a:pPr algn="ctr" rtl="1"/>
                      <a:r>
                        <a:rPr lang="en-US" sz="2400" b="1" dirty="0" smtClean="0">
                          <a:solidFill>
                            <a:schemeClr val="tx1"/>
                          </a:solidFill>
                          <a:cs typeface="+mj-cs"/>
                        </a:rPr>
                        <a:t>71227</a:t>
                      </a:r>
                      <a:endParaRPr lang="fa-IR" sz="24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1"/>
                      <a:r>
                        <a:rPr lang="en-US" sz="2400" b="1" dirty="0" smtClean="0">
                          <a:solidFill>
                            <a:schemeClr val="tx1"/>
                          </a:solidFill>
                          <a:cs typeface="+mj-cs"/>
                        </a:rPr>
                        <a:t>Value</a:t>
                      </a:r>
                    </a:p>
                    <a:p>
                      <a:pPr algn="ctr" rtl="1"/>
                      <a:r>
                        <a:rPr lang="en-US" sz="2000" b="1" dirty="0" smtClean="0">
                          <a:solidFill>
                            <a:schemeClr val="tx1"/>
                          </a:solidFill>
                          <a:cs typeface="+mj-cs"/>
                        </a:rPr>
                        <a:t>Billion</a:t>
                      </a:r>
                      <a:r>
                        <a:rPr lang="en-US" sz="2000" b="1" baseline="0" dirty="0" smtClean="0">
                          <a:solidFill>
                            <a:schemeClr val="tx1"/>
                          </a:solidFill>
                          <a:cs typeface="+mj-cs"/>
                        </a:rPr>
                        <a:t> </a:t>
                      </a:r>
                      <a:r>
                        <a:rPr lang="en-US" sz="2000" b="1" baseline="0" dirty="0" err="1" smtClean="0">
                          <a:solidFill>
                            <a:schemeClr val="tx1"/>
                          </a:solidFill>
                          <a:cs typeface="+mj-cs"/>
                        </a:rPr>
                        <a:t>Rials</a:t>
                      </a:r>
                      <a:endParaRPr lang="fa-IR" sz="2000" b="1" dirty="0">
                        <a:solidFill>
                          <a:schemeClr val="tx1"/>
                        </a:solidFill>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vMerge="1">
                  <a:txBody>
                    <a:bodyPr/>
                    <a:lstStyle/>
                    <a:p>
                      <a:pPr algn="ctr" rtl="1"/>
                      <a:endParaRPr lang="fa-IR" sz="2000" b="1" dirty="0">
                        <a:cs typeface="+mj-cs"/>
                      </a:endParaRPr>
                    </a:p>
                  </a:txBody>
                  <a:tcPr anchor="ctr"/>
                </a:tc>
              </a:tr>
            </a:tbl>
          </a:graphicData>
        </a:graphic>
      </p:graphicFrame>
      <p:pic>
        <p:nvPicPr>
          <p:cNvPr id="4" name="Picture 3" descr="Developing_8_Countries_logo.png"/>
          <p:cNvPicPr>
            <a:picLocks noChangeAspect="1"/>
          </p:cNvPicPr>
          <p:nvPr/>
        </p:nvPicPr>
        <p:blipFill>
          <a:blip r:embed="rId2"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50000">
              <a:schemeClr val="accent4">
                <a:lumMod val="40000"/>
                <a:lumOff val="60000"/>
              </a:schemeClr>
            </a:gs>
            <a:gs pos="100000">
              <a:schemeClr val="accent4">
                <a:lumMod val="75000"/>
                <a:alpha val="62000"/>
              </a:schemeClr>
            </a:gs>
          </a:gsLst>
          <a:lin ang="5400000" scaled="0"/>
        </a:gradFill>
        <a:effectLst/>
      </p:bgPr>
    </p:bg>
    <p:spTree>
      <p:nvGrpSpPr>
        <p:cNvPr id="1" name=""/>
        <p:cNvGrpSpPr/>
        <p:nvPr/>
      </p:nvGrpSpPr>
      <p:grpSpPr>
        <a:xfrm>
          <a:off x="0" y="0"/>
          <a:ext cx="0" cy="0"/>
          <a:chOff x="0" y="0"/>
          <a:chExt cx="0" cy="0"/>
        </a:xfrm>
      </p:grpSpPr>
      <p:sp>
        <p:nvSpPr>
          <p:cNvPr id="7" name="Rectangle 6"/>
          <p:cNvSpPr/>
          <p:nvPr/>
        </p:nvSpPr>
        <p:spPr>
          <a:xfrm>
            <a:off x="1152000" y="1224000"/>
            <a:ext cx="6858016" cy="1015663"/>
          </a:xfrm>
          <a:prstGeom prst="rect">
            <a:avLst/>
          </a:prstGeom>
          <a:noFill/>
        </p:spPr>
        <p:txBody>
          <a:bodyPr wrap="square" lIns="91440" tIns="45720" rIns="91440" bIns="45720">
            <a:spAutoFit/>
          </a:bodyPr>
          <a:lstStyle/>
          <a:p>
            <a:pPr algn="ctr" rtl="0"/>
            <a:r>
              <a:rPr lang="en-US" sz="6000" b="1" dirty="0" smtClean="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rPr>
              <a:t>PCC’s Target Markets</a:t>
            </a:r>
            <a:endParaRPr lang="en-US" sz="6000" b="1" cap="none" spc="0" dirty="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endParaRPr>
          </a:p>
        </p:txBody>
      </p:sp>
      <p:pic>
        <p:nvPicPr>
          <p:cNvPr id="38914" name="Picture 2"/>
          <p:cNvPicPr>
            <a:picLocks noChangeAspect="1" noChangeArrowheads="1"/>
          </p:cNvPicPr>
          <p:nvPr/>
        </p:nvPicPr>
        <p:blipFill>
          <a:blip r:embed="rId2" cstate="print"/>
          <a:srcRect/>
          <a:stretch>
            <a:fillRect/>
          </a:stretch>
        </p:blipFill>
        <p:spPr bwMode="auto">
          <a:xfrm>
            <a:off x="3357554" y="2857496"/>
            <a:ext cx="2928958" cy="292895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plit orient="ver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9832" y="6165304"/>
            <a:ext cx="2500330" cy="500042"/>
          </a:xfrm>
        </p:spPr>
        <p:txBody>
          <a:bodyPr>
            <a:noAutofit/>
          </a:bodyPr>
          <a:lstStyle/>
          <a:p>
            <a:pPr rtl="0"/>
            <a:r>
              <a:rPr lang="en-US" sz="3200" b="1" dirty="0" smtClean="0">
                <a:solidFill>
                  <a:srgbClr val="C00000"/>
                </a:solidFill>
                <a:cs typeface="B Jadid" pitchFamily="2" charset="-78"/>
              </a:rPr>
              <a:t>2012</a:t>
            </a:r>
            <a:endParaRPr lang="fa-IR" sz="3200" b="1" dirty="0">
              <a:solidFill>
                <a:srgbClr val="C00000"/>
              </a:solidFill>
              <a:cs typeface="B Jadid" pitchFamily="2" charset="-78"/>
            </a:endParaRPr>
          </a:p>
        </p:txBody>
      </p:sp>
      <p:graphicFrame>
        <p:nvGraphicFramePr>
          <p:cNvPr id="4" name="Chart 3"/>
          <p:cNvGraphicFramePr/>
          <p:nvPr/>
        </p:nvGraphicFramePr>
        <p:xfrm>
          <a:off x="1835696" y="1772816"/>
          <a:ext cx="5256584" cy="4297680"/>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1"/>
          <p:cNvSpPr txBox="1">
            <a:spLocks/>
          </p:cNvSpPr>
          <p:nvPr/>
        </p:nvSpPr>
        <p:spPr>
          <a:xfrm>
            <a:off x="468464" y="142852"/>
            <a:ext cx="8280000" cy="1152000"/>
          </a:xfrm>
          <a:prstGeom prst="rect">
            <a:avLst/>
          </a:prstGeom>
        </p:spPr>
        <p:txBody>
          <a:bodyPr vert="horz" lIns="91440" tIns="45720" rIns="91440" bIns="45720" rtlCol="1"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noProof="0"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latin typeface="+mj-lt"/>
                <a:ea typeface="+mj-ea"/>
                <a:cs typeface="B Jadid" pitchFamily="2" charset="-78"/>
              </a:rPr>
              <a:t>PCC Different Target markets</a:t>
            </a:r>
            <a:r>
              <a:rPr lang="en-US" sz="2400" b="1" noProof="0"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latin typeface="+mj-lt"/>
                <a:ea typeface="+mj-ea"/>
                <a:cs typeface="B Jadid" pitchFamily="2" charset="-78"/>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normalizeH="0" baseline="0"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uLnTx/>
                <a:uFillTx/>
                <a:latin typeface="+mj-lt"/>
                <a:ea typeface="+mj-ea"/>
                <a:cs typeface="B Jadid" pitchFamily="2" charset="-78"/>
              </a:rPr>
              <a:t>By</a:t>
            </a:r>
            <a:r>
              <a:rPr kumimoji="0" lang="en-US" sz="2400" b="1" i="0" u="none" strike="noStrike" kern="1200" normalizeH="0"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uLnTx/>
                <a:uFillTx/>
                <a:latin typeface="+mj-lt"/>
                <a:ea typeface="+mj-ea"/>
                <a:cs typeface="B Jadid" pitchFamily="2" charset="-78"/>
              </a:rPr>
              <a:t> tonnage</a:t>
            </a:r>
            <a:endParaRPr kumimoji="0" lang="fa-IR" sz="3600" b="1" i="0" u="none" strike="noStrike" kern="1200" normalizeH="0" baseline="0" noProof="0"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uLnTx/>
              <a:uFillTx/>
              <a:latin typeface="+mj-lt"/>
              <a:ea typeface="+mj-ea"/>
              <a:cs typeface="B Jadid" pitchFamily="2" charset="-78"/>
            </a:endParaRPr>
          </a:p>
        </p:txBody>
      </p:sp>
      <p:pic>
        <p:nvPicPr>
          <p:cNvPr id="7" name="Picture 6" descr="Developing_8_Countries_logo.png"/>
          <p:cNvPicPr>
            <a:picLocks noChangeAspect="1"/>
          </p:cNvPicPr>
          <p:nvPr/>
        </p:nvPicPr>
        <p:blipFill>
          <a:blip r:embed="rId3"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80000" cy="1152000"/>
          </a:xfrm>
        </p:spPr>
        <p:txBody>
          <a:bodyPr>
            <a:noAutofit/>
          </a:bodyPr>
          <a:lstStyle/>
          <a:p>
            <a:pPr rtl="0"/>
            <a: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Iran amongst </a:t>
            </a:r>
            <a:r>
              <a:rPr lang="en-US" sz="24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
            </a:r>
            <a:br>
              <a:rPr lang="en-US" sz="24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br>
            <a:r>
              <a:rPr lang="en-US" sz="24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Top 5 HDPE Exporting </a:t>
            </a:r>
            <a:br>
              <a:rPr lang="en-US" sz="24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br>
            <a:r>
              <a:rPr lang="en-US" sz="24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Countries to Europe (CMAI)</a:t>
            </a:r>
            <a:endParaRPr lang="fa-IR" sz="24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pic>
        <p:nvPicPr>
          <p:cNvPr id="3" name="Picture 3"/>
          <p:cNvPicPr>
            <a:picLocks noChangeAspect="1" noChangeArrowheads="1"/>
          </p:cNvPicPr>
          <p:nvPr/>
        </p:nvPicPr>
        <p:blipFill>
          <a:blip r:embed="rId2" cstate="print"/>
          <a:srcRect/>
          <a:stretch>
            <a:fillRect/>
          </a:stretch>
        </p:blipFill>
        <p:spPr bwMode="auto">
          <a:xfrm>
            <a:off x="0" y="1357298"/>
            <a:ext cx="9144000" cy="5500702"/>
          </a:xfrm>
          <a:prstGeom prst="rect">
            <a:avLst/>
          </a:prstGeom>
          <a:ln>
            <a:noFill/>
          </a:ln>
          <a:effectLst>
            <a:outerShdw blurRad="292100" dist="139700" dir="2700000" algn="tl" rotWithShape="0">
              <a:srgbClr val="333333">
                <a:alpha val="65000"/>
              </a:srgbClr>
            </a:outerShdw>
          </a:effectLst>
        </p:spPr>
      </p:pic>
      <p:sp>
        <p:nvSpPr>
          <p:cNvPr id="4" name="Explosion 1 3"/>
          <p:cNvSpPr/>
          <p:nvPr/>
        </p:nvSpPr>
        <p:spPr>
          <a:xfrm>
            <a:off x="1857356" y="2000240"/>
            <a:ext cx="3214710" cy="1714512"/>
          </a:xfrm>
          <a:prstGeom prst="irregularSeal1">
            <a:avLst/>
          </a:prstGeom>
        </p:spPr>
        <p:style>
          <a:lnRef idx="0">
            <a:schemeClr val="accent4"/>
          </a:lnRef>
          <a:fillRef idx="3">
            <a:schemeClr val="accent4"/>
          </a:fillRef>
          <a:effectRef idx="3">
            <a:schemeClr val="accent4"/>
          </a:effectRef>
          <a:fontRef idx="minor">
            <a:schemeClr val="lt1"/>
          </a:fontRef>
        </p:style>
        <p:txBody>
          <a:bodyPr rtlCol="1" anchor="ctr"/>
          <a:lstStyle/>
          <a:p>
            <a:pPr algn="ctr" rtl="0"/>
            <a:r>
              <a:rPr lang="en-US" b="1" dirty="0" smtClean="0">
                <a:solidFill>
                  <a:schemeClr val="tx1"/>
                </a:solidFill>
                <a:cs typeface="B Yagut" pitchFamily="2" charset="-78"/>
              </a:rPr>
              <a:t>Export starts </a:t>
            </a:r>
            <a:br>
              <a:rPr lang="en-US" b="1" dirty="0" smtClean="0">
                <a:solidFill>
                  <a:schemeClr val="tx1"/>
                </a:solidFill>
                <a:cs typeface="B Yagut" pitchFamily="2" charset="-78"/>
              </a:rPr>
            </a:br>
            <a:r>
              <a:rPr lang="en-US" b="1" dirty="0" smtClean="0">
                <a:solidFill>
                  <a:schemeClr val="tx1"/>
                </a:solidFill>
                <a:cs typeface="B Yagut" pitchFamily="2" charset="-78"/>
              </a:rPr>
              <a:t>in 2008</a:t>
            </a:r>
            <a:endParaRPr lang="fa-IR" b="1" dirty="0">
              <a:solidFill>
                <a:schemeClr val="tx1"/>
              </a:solidFill>
              <a:cs typeface="B Yagut" pitchFamily="2" charset="-78"/>
            </a:endParaRPr>
          </a:p>
        </p:txBody>
      </p:sp>
      <p:sp>
        <p:nvSpPr>
          <p:cNvPr id="5" name="Explosion 2 4"/>
          <p:cNvSpPr/>
          <p:nvPr/>
        </p:nvSpPr>
        <p:spPr>
          <a:xfrm>
            <a:off x="5500662" y="1928802"/>
            <a:ext cx="3643338" cy="1285884"/>
          </a:xfrm>
          <a:prstGeom prst="irregularSeal2">
            <a:avLst/>
          </a:prstGeom>
        </p:spPr>
        <p:style>
          <a:lnRef idx="0">
            <a:schemeClr val="accent1"/>
          </a:lnRef>
          <a:fillRef idx="3">
            <a:schemeClr val="accent1"/>
          </a:fillRef>
          <a:effectRef idx="3">
            <a:schemeClr val="accent1"/>
          </a:effectRef>
          <a:fontRef idx="minor">
            <a:schemeClr val="lt1"/>
          </a:fontRef>
        </p:style>
        <p:txBody>
          <a:bodyPr rtlCol="1" anchor="ctr"/>
          <a:lstStyle/>
          <a:p>
            <a:pPr algn="ctr" rtl="0"/>
            <a:r>
              <a:rPr lang="en-US" sz="1550" b="1" dirty="0" smtClean="0">
                <a:solidFill>
                  <a:schemeClr val="tx1"/>
                </a:solidFill>
                <a:cs typeface="B Yagut" pitchFamily="2" charset="-78"/>
              </a:rPr>
              <a:t>Iran as the second exporter</a:t>
            </a:r>
            <a:endParaRPr lang="fa-IR" sz="1550" b="1" dirty="0">
              <a:solidFill>
                <a:schemeClr val="tx1"/>
              </a:solidFill>
              <a:cs typeface="B Yagut" pitchFamily="2" charset="-78"/>
            </a:endParaRPr>
          </a:p>
        </p:txBody>
      </p:sp>
      <p:pic>
        <p:nvPicPr>
          <p:cNvPr id="6" name="Picture 5" descr="Developing_8_Countries_logo.png"/>
          <p:cNvPicPr>
            <a:picLocks noChangeAspect="1"/>
          </p:cNvPicPr>
          <p:nvPr/>
        </p:nvPicPr>
        <p:blipFill>
          <a:blip r:embed="rId3" cstate="print"/>
          <a:stretch>
            <a:fillRect/>
          </a:stretch>
        </p:blipFill>
        <p:spPr>
          <a:xfrm>
            <a:off x="72008"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1357298"/>
            <a:ext cx="9144000" cy="5508110"/>
          </a:xfrm>
          <a:prstGeom prst="rect">
            <a:avLst/>
          </a:prstGeom>
          <a:ln>
            <a:noFill/>
          </a:ln>
          <a:effectLst>
            <a:outerShdw blurRad="292100" dist="139700" dir="2700000" algn="tl" rotWithShape="0">
              <a:srgbClr val="333333">
                <a:alpha val="65000"/>
              </a:srgbClr>
            </a:outerShdw>
          </a:effectLst>
        </p:spPr>
      </p:pic>
      <p:sp>
        <p:nvSpPr>
          <p:cNvPr id="5" name="Title 1"/>
          <p:cNvSpPr>
            <a:spLocks noGrp="1"/>
          </p:cNvSpPr>
          <p:nvPr>
            <p:ph type="title"/>
          </p:nvPr>
        </p:nvSpPr>
        <p:spPr>
          <a:xfrm>
            <a:off x="611560" y="142852"/>
            <a:ext cx="8280000" cy="1152000"/>
          </a:xfrm>
        </p:spPr>
        <p:txBody>
          <a:bodyPr>
            <a:normAutofit/>
          </a:bodyPr>
          <a:lstStyle/>
          <a:p>
            <a:pPr rtl="0"/>
            <a: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Iran as the second PE exporter </a:t>
            </a:r>
            <a:b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br>
            <a: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to China from MDE &amp; ISC (CMAI)</a:t>
            </a:r>
            <a:endParaRPr lang="fa-IR" sz="28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sp>
        <p:nvSpPr>
          <p:cNvPr id="4" name="Explosion 2 3"/>
          <p:cNvSpPr/>
          <p:nvPr/>
        </p:nvSpPr>
        <p:spPr>
          <a:xfrm>
            <a:off x="6929454" y="2857496"/>
            <a:ext cx="2571768" cy="1285884"/>
          </a:xfrm>
          <a:prstGeom prst="irregularSeal2">
            <a:avLst/>
          </a:prstGeom>
        </p:spPr>
        <p:style>
          <a:lnRef idx="0">
            <a:schemeClr val="accent1"/>
          </a:lnRef>
          <a:fillRef idx="3">
            <a:schemeClr val="accent1"/>
          </a:fillRef>
          <a:effectRef idx="3">
            <a:schemeClr val="accent1"/>
          </a:effectRef>
          <a:fontRef idx="minor">
            <a:schemeClr val="lt1"/>
          </a:fontRef>
        </p:style>
        <p:txBody>
          <a:bodyPr rtlCol="1" anchor="ctr"/>
          <a:lstStyle/>
          <a:p>
            <a:pPr algn="ctr" rtl="0"/>
            <a:r>
              <a:rPr lang="en-US" sz="1400" b="1" dirty="0" smtClean="0">
                <a:solidFill>
                  <a:schemeClr val="tx1"/>
                </a:solidFill>
                <a:cs typeface="B Yagut" pitchFamily="2" charset="-78"/>
              </a:rPr>
              <a:t>Iran as the second exporter</a:t>
            </a:r>
            <a:endParaRPr lang="fa-IR" sz="1400" b="1" dirty="0">
              <a:solidFill>
                <a:schemeClr val="tx1"/>
              </a:solidFill>
              <a:cs typeface="B Yagut" pitchFamily="2" charset="-78"/>
            </a:endParaRPr>
          </a:p>
        </p:txBody>
      </p:sp>
      <p:pic>
        <p:nvPicPr>
          <p:cNvPr id="6" name="Picture 5" descr="Developing_8_Countries_logo.png"/>
          <p:cNvPicPr>
            <a:picLocks noChangeAspect="1"/>
          </p:cNvPicPr>
          <p:nvPr/>
        </p:nvPicPr>
        <p:blipFill>
          <a:blip r:embed="rId3"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000" y="142852"/>
            <a:ext cx="8280000" cy="1152000"/>
          </a:xfrm>
        </p:spPr>
        <p:txBody>
          <a:bodyPr>
            <a:normAutofit/>
          </a:bodyPr>
          <a:lstStyle/>
          <a:p>
            <a:pPr rtl="0"/>
            <a:r>
              <a:rPr lang="en-US" sz="36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Agenda</a:t>
            </a:r>
            <a:endParaRPr lang="fa-IR" sz="36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sp>
        <p:nvSpPr>
          <p:cNvPr id="3" name="Content Placeholder 2"/>
          <p:cNvSpPr>
            <a:spLocks noGrp="1"/>
          </p:cNvSpPr>
          <p:nvPr>
            <p:ph idx="1"/>
          </p:nvPr>
        </p:nvSpPr>
        <p:spPr>
          <a:xfrm>
            <a:off x="323528" y="1628800"/>
            <a:ext cx="8496944" cy="4968552"/>
          </a:xfrm>
          <a:noFill/>
          <a:ln>
            <a:noFill/>
          </a:ln>
        </p:spPr>
        <p:style>
          <a:lnRef idx="1">
            <a:schemeClr val="accent3"/>
          </a:lnRef>
          <a:fillRef idx="2">
            <a:schemeClr val="accent3"/>
          </a:fillRef>
          <a:effectRef idx="1">
            <a:schemeClr val="accent3"/>
          </a:effectRef>
          <a:fontRef idx="minor">
            <a:schemeClr val="dk1"/>
          </a:fontRef>
        </p:style>
        <p:txBody>
          <a:bodyPr>
            <a:noAutofit/>
          </a:bodyPr>
          <a:lstStyle/>
          <a:p>
            <a:pPr marL="457200" indent="-457200" algn="just" rtl="0">
              <a:lnSpc>
                <a:spcPct val="160000"/>
              </a:lnSpc>
              <a:buNone/>
            </a:pPr>
            <a:r>
              <a:rPr lang="en-US" sz="2000" b="1" dirty="0" smtClean="0">
                <a:cs typeface="B Titr" pitchFamily="2" charset="-78"/>
              </a:rPr>
              <a:t>       </a:t>
            </a:r>
            <a:r>
              <a:rPr lang="en-US" b="1" dirty="0" smtClean="0">
                <a:cs typeface="B Titr" pitchFamily="2" charset="-78"/>
              </a:rPr>
              <a:t> - PCC Introduction</a:t>
            </a:r>
          </a:p>
          <a:p>
            <a:pPr marL="857250" lvl="1" indent="-457200" algn="just" rtl="0">
              <a:lnSpc>
                <a:spcPct val="160000"/>
              </a:lnSpc>
              <a:buNone/>
            </a:pPr>
            <a:r>
              <a:rPr lang="en-US" sz="3200" b="1" dirty="0" smtClean="0">
                <a:cs typeface="B Titr" pitchFamily="2" charset="-78"/>
              </a:rPr>
              <a:t> - Subsidiaries</a:t>
            </a:r>
          </a:p>
          <a:p>
            <a:pPr marL="857250" lvl="1" indent="-457200" algn="just" rtl="0">
              <a:lnSpc>
                <a:spcPct val="160000"/>
              </a:lnSpc>
              <a:buNone/>
            </a:pPr>
            <a:r>
              <a:rPr lang="en-US" sz="3200" b="1" dirty="0" smtClean="0">
                <a:cs typeface="B Titr" pitchFamily="2" charset="-78"/>
              </a:rPr>
              <a:t>- Iran  Petrochemical  Industry  Outcomes</a:t>
            </a:r>
          </a:p>
          <a:p>
            <a:pPr marL="857250" lvl="1" indent="-457200" algn="just" rtl="0">
              <a:lnSpc>
                <a:spcPct val="160000"/>
              </a:lnSpc>
              <a:buNone/>
            </a:pPr>
            <a:r>
              <a:rPr lang="en-US" sz="3200" b="1" dirty="0" smtClean="0">
                <a:cs typeface="B Titr" pitchFamily="2" charset="-78"/>
              </a:rPr>
              <a:t>- PCC’s Target Markets</a:t>
            </a:r>
          </a:p>
          <a:p>
            <a:pPr marL="857250" lvl="1" indent="-457200" algn="just" rtl="0">
              <a:lnSpc>
                <a:spcPct val="160000"/>
              </a:lnSpc>
              <a:buNone/>
            </a:pPr>
            <a:r>
              <a:rPr lang="en-US" sz="3200" b="1" dirty="0" smtClean="0">
                <a:cs typeface="B Titr" pitchFamily="2" charset="-78"/>
              </a:rPr>
              <a:t>- Objectives</a:t>
            </a:r>
          </a:p>
          <a:p>
            <a:pPr marL="857250" lvl="1" indent="-457200" algn="just" rtl="0">
              <a:lnSpc>
                <a:spcPct val="160000"/>
              </a:lnSpc>
              <a:buNone/>
            </a:pPr>
            <a:endParaRPr lang="en-US" sz="2000" b="1" dirty="0" smtClean="0">
              <a:cs typeface="B Titr" pitchFamily="2" charset="-78"/>
            </a:endParaRPr>
          </a:p>
          <a:p>
            <a:pPr marL="857250" lvl="1" indent="-457200" algn="just" rtl="0">
              <a:lnSpc>
                <a:spcPct val="160000"/>
              </a:lnSpc>
              <a:buFontTx/>
              <a:buChar char="-"/>
            </a:pPr>
            <a:endParaRPr lang="en-US" sz="2000" b="1" dirty="0" smtClean="0">
              <a:cs typeface="B Titr" pitchFamily="2" charset="-78"/>
            </a:endParaRPr>
          </a:p>
          <a:p>
            <a:pPr marL="857250" lvl="1" indent="-457200" algn="just" rtl="0">
              <a:lnSpc>
                <a:spcPct val="160000"/>
              </a:lnSpc>
              <a:buFontTx/>
              <a:buChar char="-"/>
            </a:pPr>
            <a:endParaRPr lang="en-US" sz="2000" b="1" dirty="0" smtClean="0">
              <a:cs typeface="B Titr" pitchFamily="2" charset="-78"/>
            </a:endParaRPr>
          </a:p>
          <a:p>
            <a:pPr marL="857250" lvl="1" indent="-457200" algn="just" rtl="0">
              <a:lnSpc>
                <a:spcPct val="160000"/>
              </a:lnSpc>
              <a:buNone/>
            </a:pPr>
            <a:endParaRPr lang="en-US" sz="2000" b="1" dirty="0" smtClean="0">
              <a:cs typeface="B Titr" pitchFamily="2" charset="-78"/>
            </a:endParaRPr>
          </a:p>
          <a:p>
            <a:pPr marL="457200" indent="-457200" algn="just" rtl="0">
              <a:lnSpc>
                <a:spcPct val="160000"/>
              </a:lnSpc>
              <a:buNone/>
            </a:pPr>
            <a:endParaRPr lang="en-US" sz="2000" b="1" dirty="0" smtClean="0">
              <a:cs typeface="B Titr" pitchFamily="2" charset="-78"/>
            </a:endParaRPr>
          </a:p>
          <a:p>
            <a:pPr marL="457200" indent="-457200" algn="just" rtl="0">
              <a:lnSpc>
                <a:spcPct val="160000"/>
              </a:lnSpc>
              <a:buNone/>
            </a:pPr>
            <a:endParaRPr lang="en-US" sz="2000" b="1" dirty="0" smtClean="0">
              <a:cs typeface="B Titr" pitchFamily="2" charset="-78"/>
            </a:endParaRPr>
          </a:p>
          <a:p>
            <a:pPr marL="457200" indent="-457200" algn="just" rtl="0">
              <a:lnSpc>
                <a:spcPct val="160000"/>
              </a:lnSpc>
              <a:buNone/>
            </a:pPr>
            <a:endParaRPr lang="en-US" sz="2000" b="1" dirty="0" smtClean="0">
              <a:cs typeface="B Titr" pitchFamily="2" charset="-78"/>
            </a:endParaRPr>
          </a:p>
        </p:txBody>
      </p:sp>
      <p:pic>
        <p:nvPicPr>
          <p:cNvPr id="4" name="Picture 3" descr="Developing_8_Countries_logo.png"/>
          <p:cNvPicPr>
            <a:picLocks noChangeAspect="1"/>
          </p:cNvPicPr>
          <p:nvPr/>
        </p:nvPicPr>
        <p:blipFill>
          <a:blip r:embed="rId2" cstate="print"/>
          <a:stretch>
            <a:fillRect/>
          </a:stretch>
        </p:blipFill>
        <p:spPr>
          <a:xfrm>
            <a:off x="72008"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0" y="1357298"/>
            <a:ext cx="9144000" cy="5500702"/>
          </a:xfrm>
          <a:prstGeom prst="rect">
            <a:avLst/>
          </a:prstGeom>
          <a:ln>
            <a:noFill/>
          </a:ln>
          <a:effectLst>
            <a:outerShdw blurRad="292100" dist="139700" dir="2700000" algn="tl" rotWithShape="0">
              <a:srgbClr val="333333">
                <a:alpha val="65000"/>
              </a:srgbClr>
            </a:outerShdw>
          </a:effectLst>
        </p:spPr>
      </p:pic>
      <p:sp>
        <p:nvSpPr>
          <p:cNvPr id="8" name="Title 1"/>
          <p:cNvSpPr>
            <a:spLocks noGrp="1"/>
          </p:cNvSpPr>
          <p:nvPr>
            <p:ph type="title"/>
          </p:nvPr>
        </p:nvSpPr>
        <p:spPr>
          <a:xfrm>
            <a:off x="540472" y="142852"/>
            <a:ext cx="8280000" cy="1152000"/>
          </a:xfrm>
        </p:spPr>
        <p:txBody>
          <a:bodyPr>
            <a:normAutofit/>
          </a:bodyPr>
          <a:lstStyle/>
          <a:p>
            <a:pPr rtl="0"/>
            <a: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Iran as the second PE exporter </a:t>
            </a:r>
            <a:b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br>
            <a:r>
              <a:rPr lang="en-US" sz="28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to Turkey from MDE &amp; ISC (CMAI)</a:t>
            </a:r>
            <a:endParaRPr lang="fa-IR" sz="28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sp>
        <p:nvSpPr>
          <p:cNvPr id="4" name="Explosion 2 3"/>
          <p:cNvSpPr/>
          <p:nvPr/>
        </p:nvSpPr>
        <p:spPr>
          <a:xfrm>
            <a:off x="7215206" y="2643182"/>
            <a:ext cx="2714644" cy="1285884"/>
          </a:xfrm>
          <a:prstGeom prst="irregularSeal2">
            <a:avLst/>
          </a:prstGeom>
        </p:spPr>
        <p:style>
          <a:lnRef idx="0">
            <a:schemeClr val="accent1"/>
          </a:lnRef>
          <a:fillRef idx="3">
            <a:schemeClr val="accent1"/>
          </a:fillRef>
          <a:effectRef idx="3">
            <a:schemeClr val="accent1"/>
          </a:effectRef>
          <a:fontRef idx="minor">
            <a:schemeClr val="lt1"/>
          </a:fontRef>
        </p:style>
        <p:txBody>
          <a:bodyPr rtlCol="1" anchor="ctr"/>
          <a:lstStyle/>
          <a:p>
            <a:pPr algn="ctr" rtl="0"/>
            <a:r>
              <a:rPr lang="en-US" sz="1400" b="1" dirty="0" smtClean="0">
                <a:solidFill>
                  <a:schemeClr val="tx1"/>
                </a:solidFill>
                <a:cs typeface="B Yagut" pitchFamily="2" charset="-78"/>
              </a:rPr>
              <a:t>Iran as the second exporter</a:t>
            </a:r>
            <a:endParaRPr lang="fa-IR" sz="1400" b="1" dirty="0">
              <a:solidFill>
                <a:schemeClr val="tx1"/>
              </a:solidFill>
              <a:cs typeface="B Yagut" pitchFamily="2" charset="-78"/>
            </a:endParaRPr>
          </a:p>
        </p:txBody>
      </p:sp>
      <p:pic>
        <p:nvPicPr>
          <p:cNvPr id="5" name="Picture 4" descr="Developing_8_Countries_logo.png"/>
          <p:cNvPicPr>
            <a:picLocks noChangeAspect="1"/>
          </p:cNvPicPr>
          <p:nvPr/>
        </p:nvPicPr>
        <p:blipFill>
          <a:blip r:embed="rId3"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31224" cy="922114"/>
          </a:xfrm>
        </p:spPr>
        <p:txBody>
          <a:bodyPr>
            <a:normAutofit/>
          </a:bodyPr>
          <a:lstStyle/>
          <a:p>
            <a:r>
              <a:rPr lang="en-US" sz="2000" b="1" u="sng" dirty="0" smtClean="0">
                <a:cs typeface="B Nazanin" pitchFamily="2" charset="-78"/>
              </a:rPr>
              <a:t> PCC  EXPORT  TO D-8  COUNTRIES</a:t>
            </a:r>
            <a:endParaRPr lang="fa-IR" sz="2000" u="sng" dirty="0">
              <a:cs typeface="B Nazanin" pitchFamily="2" charset="-78"/>
            </a:endParaRPr>
          </a:p>
        </p:txBody>
      </p:sp>
      <p:graphicFrame>
        <p:nvGraphicFramePr>
          <p:cNvPr id="3" name="Table 2"/>
          <p:cNvGraphicFramePr>
            <a:graphicFrameLocks noGrp="1"/>
          </p:cNvGraphicFramePr>
          <p:nvPr/>
        </p:nvGraphicFramePr>
        <p:xfrm>
          <a:off x="313782" y="1637002"/>
          <a:ext cx="8722714" cy="5119158"/>
        </p:xfrm>
        <a:graphic>
          <a:graphicData uri="http://schemas.openxmlformats.org/drawingml/2006/table">
            <a:tbl>
              <a:tblPr rtl="1"/>
              <a:tblGrid>
                <a:gridCol w="820545"/>
                <a:gridCol w="745108"/>
                <a:gridCol w="870569"/>
                <a:gridCol w="848841"/>
                <a:gridCol w="4056686"/>
                <a:gridCol w="1380965"/>
              </a:tblGrid>
              <a:tr h="327405">
                <a:tc gridSpan="2">
                  <a:txBody>
                    <a:bodyPr/>
                    <a:lstStyle/>
                    <a:p>
                      <a:pPr algn="ctr" rtl="1">
                        <a:lnSpc>
                          <a:spcPct val="115000"/>
                        </a:lnSpc>
                        <a:spcAft>
                          <a:spcPts val="0"/>
                        </a:spcAft>
                      </a:pPr>
                      <a:r>
                        <a:rPr lang="en-US" sz="1200" b="1" dirty="0">
                          <a:latin typeface="Times New Roman"/>
                          <a:ea typeface="Calibri"/>
                          <a:cs typeface="B Nazanin"/>
                        </a:rPr>
                        <a:t>2012</a:t>
                      </a:r>
                      <a:endParaRPr lang="en-US" sz="12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pPr rtl="1"/>
                      <a:endParaRPr lang="fa-IR"/>
                    </a:p>
                  </a:txBody>
                  <a:tcPr/>
                </a:tc>
                <a:tc gridSpan="2">
                  <a:txBody>
                    <a:bodyPr/>
                    <a:lstStyle/>
                    <a:p>
                      <a:pPr algn="ctr" rtl="1">
                        <a:lnSpc>
                          <a:spcPct val="115000"/>
                        </a:lnSpc>
                        <a:spcAft>
                          <a:spcPts val="0"/>
                        </a:spcAft>
                      </a:pPr>
                      <a:r>
                        <a:rPr lang="en-US" sz="1200" b="1">
                          <a:latin typeface="Times New Roman"/>
                          <a:ea typeface="Calibri"/>
                          <a:cs typeface="B Nazanin"/>
                        </a:rPr>
                        <a:t>2011</a:t>
                      </a:r>
                      <a:endParaRPr lang="en-US" sz="120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pPr rtl="1"/>
                      <a:endParaRPr lang="fa-IR"/>
                    </a:p>
                  </a:txBody>
                  <a:tcPr/>
                </a:tc>
                <a:tc rowSpan="2">
                  <a:txBody>
                    <a:bodyPr/>
                    <a:lstStyle/>
                    <a:p>
                      <a:pPr algn="ctr" rtl="1">
                        <a:lnSpc>
                          <a:spcPct val="115000"/>
                        </a:lnSpc>
                        <a:spcAft>
                          <a:spcPts val="0"/>
                        </a:spcAft>
                      </a:pPr>
                      <a:r>
                        <a:rPr lang="en-US" sz="1200" b="1">
                          <a:latin typeface="Times New Roman"/>
                          <a:ea typeface="Calibri"/>
                          <a:cs typeface="B Nazanin"/>
                        </a:rPr>
                        <a:t>Products</a:t>
                      </a:r>
                      <a:endParaRPr lang="en-US" sz="120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rowSpan="2">
                  <a:txBody>
                    <a:bodyPr/>
                    <a:lstStyle/>
                    <a:p>
                      <a:pPr algn="ctr" rtl="1">
                        <a:lnSpc>
                          <a:spcPct val="115000"/>
                        </a:lnSpc>
                        <a:spcAft>
                          <a:spcPts val="0"/>
                        </a:spcAft>
                      </a:pPr>
                      <a:r>
                        <a:rPr lang="en-US" sz="1200" b="1" dirty="0">
                          <a:latin typeface="Times New Roman"/>
                          <a:ea typeface="Calibri"/>
                          <a:cs typeface="B Nazanin"/>
                        </a:rPr>
                        <a:t>Country</a:t>
                      </a:r>
                      <a:endParaRPr lang="en-US" sz="1200" dirty="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r>
              <a:tr h="640969">
                <a:tc>
                  <a:txBody>
                    <a:bodyPr/>
                    <a:lstStyle/>
                    <a:p>
                      <a:pPr algn="ctr" rtl="1">
                        <a:lnSpc>
                          <a:spcPct val="115000"/>
                        </a:lnSpc>
                        <a:spcAft>
                          <a:spcPts val="0"/>
                        </a:spcAft>
                      </a:pPr>
                      <a:r>
                        <a:rPr lang="en-US" sz="1200" b="1" dirty="0">
                          <a:latin typeface="Times New Roman"/>
                          <a:ea typeface="Calibri"/>
                          <a:cs typeface="B Nazanin"/>
                        </a:rPr>
                        <a:t>Values      (million $)</a:t>
                      </a:r>
                      <a:endParaRPr lang="en-US" sz="12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rtl="1">
                        <a:lnSpc>
                          <a:spcPct val="115000"/>
                        </a:lnSpc>
                        <a:spcAft>
                          <a:spcPts val="0"/>
                        </a:spcAft>
                      </a:pPr>
                      <a:r>
                        <a:rPr lang="en-US" sz="1200" b="1" dirty="0">
                          <a:latin typeface="Times New Roman"/>
                          <a:ea typeface="Calibri"/>
                          <a:cs typeface="B Nazanin"/>
                        </a:rPr>
                        <a:t>Tonnage (KT)</a:t>
                      </a:r>
                      <a:endParaRPr lang="en-US" sz="1200" dirty="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rtl="1">
                        <a:lnSpc>
                          <a:spcPct val="115000"/>
                        </a:lnSpc>
                        <a:spcAft>
                          <a:spcPts val="0"/>
                        </a:spcAft>
                      </a:pPr>
                      <a:r>
                        <a:rPr lang="en-US" sz="1200" b="1" dirty="0">
                          <a:latin typeface="Times New Roman"/>
                          <a:ea typeface="Calibri"/>
                          <a:cs typeface="B Nazanin"/>
                        </a:rPr>
                        <a:t>Values      (million $)</a:t>
                      </a:r>
                      <a:endParaRPr lang="en-US" sz="1200" dirty="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rtl="1">
                        <a:lnSpc>
                          <a:spcPct val="115000"/>
                        </a:lnSpc>
                        <a:spcAft>
                          <a:spcPts val="0"/>
                        </a:spcAft>
                      </a:pPr>
                      <a:r>
                        <a:rPr lang="en-US" sz="1200" b="1" dirty="0">
                          <a:latin typeface="Times New Roman"/>
                          <a:ea typeface="Calibri"/>
                          <a:cs typeface="B Nazanin"/>
                        </a:rPr>
                        <a:t>Tonnage (KT)</a:t>
                      </a:r>
                      <a:endParaRPr lang="en-US" sz="1200" dirty="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pPr rtl="1"/>
                      <a:endParaRPr lang="fa-IR"/>
                    </a:p>
                  </a:txBody>
                  <a:tcPr/>
                </a:tc>
                <a:tc vMerge="1">
                  <a:txBody>
                    <a:bodyPr/>
                    <a:lstStyle/>
                    <a:p>
                      <a:pPr rtl="1"/>
                      <a:endParaRPr lang="fa-IR"/>
                    </a:p>
                  </a:txBody>
                  <a:tcPr/>
                </a:tc>
              </a:tr>
              <a:tr h="518848">
                <a:tc>
                  <a:txBody>
                    <a:bodyPr/>
                    <a:lstStyle/>
                    <a:p>
                      <a:pPr algn="l" rtl="1">
                        <a:lnSpc>
                          <a:spcPct val="115000"/>
                        </a:lnSpc>
                        <a:spcAft>
                          <a:spcPts val="0"/>
                        </a:spcAft>
                      </a:pPr>
                      <a:r>
                        <a:rPr lang="en-US" sz="1200">
                          <a:latin typeface="Times New Roman"/>
                          <a:ea typeface="Calibri"/>
                          <a:cs typeface="B Nazanin"/>
                        </a:rPr>
                        <a:t>1.3</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1</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19.4</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13.2</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PET</a:t>
                      </a: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dirty="0">
                          <a:latin typeface="Times New Roman"/>
                          <a:ea typeface="Calibri"/>
                          <a:cs typeface="B Nazanin"/>
                        </a:rPr>
                        <a:t>BANGLADESH</a:t>
                      </a: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848">
                <a:tc>
                  <a:txBody>
                    <a:bodyPr/>
                    <a:lstStyle/>
                    <a:p>
                      <a:pPr algn="l" rtl="1">
                        <a:lnSpc>
                          <a:spcPct val="115000"/>
                        </a:lnSpc>
                        <a:spcAft>
                          <a:spcPts val="0"/>
                        </a:spcAft>
                      </a:pPr>
                      <a:r>
                        <a:rPr lang="en-US" sz="1200">
                          <a:latin typeface="Times New Roman"/>
                          <a:ea typeface="Calibri"/>
                          <a:cs typeface="B Nazanin"/>
                        </a:rPr>
                        <a:t>248.8</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307</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3.2</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2.2</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PET ,PE, PROPANE, BUTANE</a:t>
                      </a: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dirty="0">
                          <a:latin typeface="Calibri"/>
                          <a:ea typeface="Calibri"/>
                          <a:cs typeface="B Nazanin"/>
                        </a:rPr>
                        <a:t>EGYPT</a:t>
                      </a:r>
                      <a:endParaRPr lang="en-US" sz="14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848">
                <a:tc>
                  <a:txBody>
                    <a:bodyPr/>
                    <a:lstStyle/>
                    <a:p>
                      <a:pPr algn="l" rtl="1">
                        <a:lnSpc>
                          <a:spcPct val="115000"/>
                        </a:lnSpc>
                        <a:spcAft>
                          <a:spcPts val="0"/>
                        </a:spcAft>
                      </a:pPr>
                      <a:r>
                        <a:rPr lang="en-US" sz="1200">
                          <a:latin typeface="Times New Roman"/>
                          <a:ea typeface="Calibri"/>
                          <a:cs typeface="B Nazanin"/>
                        </a:rPr>
                        <a:t>162</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dirty="0">
                          <a:latin typeface="Times New Roman"/>
                          <a:ea typeface="Calibri"/>
                          <a:cs typeface="B Nazanin"/>
                        </a:rPr>
                        <a:t>183.2</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435.5</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544.3</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dirty="0">
                          <a:latin typeface="Times New Roman"/>
                          <a:ea typeface="Calibri"/>
                          <a:cs typeface="B Nazanin"/>
                        </a:rPr>
                        <a:t>PET,PROPANE,BUTANE,NAPHTHA,AMMONIA</a:t>
                      </a:r>
                      <a:r>
                        <a:rPr lang="en-US" sz="1200" dirty="0" smtClean="0">
                          <a:latin typeface="Times New Roman"/>
                          <a:ea typeface="Calibri"/>
                          <a:cs typeface="B Nazanin"/>
                        </a:rPr>
                        <a:t>,</a:t>
                      </a:r>
                    </a:p>
                    <a:p>
                      <a:pPr algn="l" rtl="1">
                        <a:lnSpc>
                          <a:spcPct val="115000"/>
                        </a:lnSpc>
                        <a:spcAft>
                          <a:spcPts val="0"/>
                        </a:spcAft>
                      </a:pPr>
                      <a:r>
                        <a:rPr lang="en-US" sz="1200" dirty="0" smtClean="0">
                          <a:latin typeface="Times New Roman"/>
                          <a:ea typeface="Calibri"/>
                          <a:cs typeface="B Nazanin"/>
                        </a:rPr>
                        <a:t>PARA</a:t>
                      </a:r>
                      <a:r>
                        <a:rPr lang="en-US" sz="1200" baseline="0" dirty="0" smtClean="0">
                          <a:latin typeface="Times New Roman"/>
                          <a:ea typeface="Calibri"/>
                          <a:cs typeface="B Nazanin"/>
                        </a:rPr>
                        <a:t> </a:t>
                      </a:r>
                      <a:r>
                        <a:rPr lang="en-US" sz="1200" dirty="0" smtClean="0">
                          <a:latin typeface="Times New Roman"/>
                          <a:ea typeface="Calibri"/>
                          <a:cs typeface="B Nazanin"/>
                        </a:rPr>
                        <a:t>XYLENE</a:t>
                      </a:r>
                      <a:endParaRPr lang="en-US" sz="12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a:latin typeface="Calibri"/>
                          <a:ea typeface="Calibri"/>
                          <a:cs typeface="B Nazanin"/>
                        </a:rPr>
                        <a:t>INDONESIA</a:t>
                      </a:r>
                      <a:endParaRPr lang="en-US" sz="140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848">
                <a:tc>
                  <a:txBody>
                    <a:bodyPr/>
                    <a:lstStyle/>
                    <a:p>
                      <a:pPr algn="l" rtl="1">
                        <a:lnSpc>
                          <a:spcPct val="115000"/>
                        </a:lnSpc>
                        <a:spcAft>
                          <a:spcPts val="0"/>
                        </a:spcAft>
                      </a:pPr>
                      <a:r>
                        <a:rPr lang="en-US" sz="1200">
                          <a:latin typeface="Times New Roman"/>
                          <a:ea typeface="Calibri"/>
                          <a:cs typeface="B Nazanin"/>
                        </a:rPr>
                        <a:t>1.3</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0.9</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10.8</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19.8</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UREA,PE</a:t>
                      </a: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a:latin typeface="Calibri"/>
                          <a:ea typeface="Calibri"/>
                          <a:cs typeface="B Nazanin"/>
                        </a:rPr>
                        <a:t>MALAYSIA</a:t>
                      </a:r>
                      <a:endParaRPr lang="en-US" sz="140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848">
                <a:tc>
                  <a:txBody>
                    <a:bodyPr/>
                    <a:lstStyle/>
                    <a:p>
                      <a:pPr algn="l" rtl="1">
                        <a:lnSpc>
                          <a:spcPct val="115000"/>
                        </a:lnSpc>
                        <a:spcAft>
                          <a:spcPts val="0"/>
                        </a:spcAft>
                      </a:pPr>
                      <a:r>
                        <a:rPr lang="en-US" sz="1200">
                          <a:latin typeface="Times New Roman"/>
                          <a:ea typeface="Calibri"/>
                          <a:cs typeface="B Nazanin"/>
                        </a:rPr>
                        <a:t>46.6</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31.1</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148.6</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103</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dirty="0">
                          <a:latin typeface="Times New Roman"/>
                          <a:ea typeface="Calibri"/>
                          <a:cs typeface="B Nazanin"/>
                        </a:rPr>
                        <a:t>PET ,</a:t>
                      </a:r>
                      <a:r>
                        <a:rPr lang="en-US" sz="1200" dirty="0" smtClean="0">
                          <a:latin typeface="Times New Roman"/>
                          <a:ea typeface="Calibri"/>
                          <a:cs typeface="B Nazanin"/>
                        </a:rPr>
                        <a:t>PARA  XYLENE </a:t>
                      </a:r>
                      <a:r>
                        <a:rPr lang="en-US" sz="1200" dirty="0">
                          <a:latin typeface="Times New Roman"/>
                          <a:ea typeface="Calibri"/>
                          <a:cs typeface="B Nazanin"/>
                        </a:rPr>
                        <a:t>, PE, LAB, ACETIC ACID</a:t>
                      </a:r>
                      <a:r>
                        <a:rPr lang="en-US" sz="1200" dirty="0" smtClean="0">
                          <a:latin typeface="Times New Roman"/>
                          <a:ea typeface="Calibri"/>
                          <a:cs typeface="B Nazanin"/>
                        </a:rPr>
                        <a:t>, MELAMINE  ,ABS</a:t>
                      </a:r>
                      <a:endParaRPr lang="en-US" sz="12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a:latin typeface="Calibri"/>
                          <a:ea typeface="Calibri"/>
                          <a:cs typeface="B Nazanin"/>
                        </a:rPr>
                        <a:t>PAKISTAN</a:t>
                      </a:r>
                      <a:endParaRPr lang="en-US" sz="140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848">
                <a:tc>
                  <a:txBody>
                    <a:bodyPr/>
                    <a:lstStyle/>
                    <a:p>
                      <a:pPr algn="l" rtl="1">
                        <a:lnSpc>
                          <a:spcPct val="115000"/>
                        </a:lnSpc>
                        <a:spcAft>
                          <a:spcPts val="0"/>
                        </a:spcAft>
                      </a:pPr>
                      <a:r>
                        <a:rPr lang="en-US" sz="1200">
                          <a:latin typeface="Times New Roman"/>
                          <a:ea typeface="Calibri"/>
                          <a:cs typeface="B Nazanin"/>
                        </a:rPr>
                        <a:t>98</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74.8</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a:latin typeface="Times New Roman"/>
                          <a:ea typeface="Calibri"/>
                          <a:cs typeface="B Nazanin"/>
                        </a:rPr>
                        <a:t>287.6</a:t>
                      </a: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a:latin typeface="Times New Roman"/>
                          <a:ea typeface="Calibri"/>
                          <a:cs typeface="B Nazanin"/>
                        </a:rPr>
                        <a:t>221.7</a:t>
                      </a: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dirty="0">
                          <a:latin typeface="Times New Roman"/>
                          <a:ea typeface="Calibri"/>
                          <a:cs typeface="B Nazanin"/>
                        </a:rPr>
                        <a:t>PET, ETHYLENE, AMMONIA ,CAUSTIC SODA, PE, </a:t>
                      </a:r>
                      <a:r>
                        <a:rPr lang="en-US" sz="1200" dirty="0" smtClean="0">
                          <a:latin typeface="Times New Roman"/>
                          <a:ea typeface="Calibri"/>
                          <a:cs typeface="B Nazanin"/>
                        </a:rPr>
                        <a:t>MELAMINE , </a:t>
                      </a:r>
                      <a:r>
                        <a:rPr lang="en-US" sz="1200" dirty="0">
                          <a:latin typeface="Times New Roman"/>
                          <a:ea typeface="Calibri"/>
                          <a:cs typeface="B Nazanin"/>
                        </a:rPr>
                        <a:t>HAB, PS, EPOXY RESIN, PC, PTA</a:t>
                      </a: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dirty="0">
                          <a:latin typeface="Calibri"/>
                          <a:ea typeface="Calibri"/>
                          <a:cs typeface="B Nazanin"/>
                        </a:rPr>
                        <a:t>TURKEY</a:t>
                      </a:r>
                      <a:endParaRPr lang="en-US" sz="14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18848">
                <a:tc>
                  <a:txBody>
                    <a:bodyPr/>
                    <a:lstStyle/>
                    <a:p>
                      <a:pPr algn="l" rtl="1">
                        <a:lnSpc>
                          <a:spcPct val="115000"/>
                        </a:lnSpc>
                        <a:spcAft>
                          <a:spcPts val="0"/>
                        </a:spcAft>
                      </a:pPr>
                      <a:r>
                        <a:rPr lang="en-US" sz="1200" dirty="0" smtClean="0">
                          <a:latin typeface="Times New Roman"/>
                          <a:ea typeface="Calibri"/>
                          <a:cs typeface="B Nazanin"/>
                        </a:rPr>
                        <a:t>0</a:t>
                      </a:r>
                      <a:endParaRPr lang="en-US" sz="12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dirty="0" smtClean="0">
                          <a:latin typeface="Times New Roman"/>
                          <a:ea typeface="Calibri"/>
                          <a:cs typeface="B Nazanin"/>
                        </a:rPr>
                        <a:t>0</a:t>
                      </a:r>
                      <a:endParaRPr lang="en-US" sz="1200" dirty="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200" dirty="0" smtClean="0">
                          <a:latin typeface="Times New Roman"/>
                          <a:ea typeface="Calibri"/>
                          <a:cs typeface="B Nazanin"/>
                        </a:rPr>
                        <a:t>0</a:t>
                      </a:r>
                      <a:endParaRPr lang="en-US" sz="12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200" dirty="0" smtClean="0">
                          <a:latin typeface="Times New Roman"/>
                          <a:ea typeface="Calibri"/>
                          <a:cs typeface="B Nazanin"/>
                        </a:rPr>
                        <a:t>0</a:t>
                      </a:r>
                      <a:endParaRPr lang="en-US" sz="1200" dirty="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endParaRPr lang="en-US" sz="120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dirty="0" smtClean="0">
                          <a:latin typeface="Times New Roman"/>
                          <a:ea typeface="Calibri"/>
                          <a:cs typeface="B Nazanin"/>
                        </a:rPr>
                        <a:t>NIGERIA</a:t>
                      </a:r>
                      <a:endParaRPr lang="en-US" sz="1400" dirty="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18848">
                <a:tc>
                  <a:txBody>
                    <a:bodyPr/>
                    <a:lstStyle/>
                    <a:p>
                      <a:pPr algn="l" rtl="1">
                        <a:lnSpc>
                          <a:spcPct val="115000"/>
                        </a:lnSpc>
                        <a:spcAft>
                          <a:spcPts val="0"/>
                        </a:spcAft>
                      </a:pPr>
                      <a:r>
                        <a:rPr lang="en-US" sz="1400" b="1">
                          <a:latin typeface="Times New Roman"/>
                          <a:ea typeface="Calibri"/>
                          <a:cs typeface="B Nazanin"/>
                        </a:rPr>
                        <a:t>558</a:t>
                      </a:r>
                      <a:endParaRPr lang="en-US" sz="1400">
                        <a:latin typeface="Times New Roman"/>
                        <a:ea typeface="Calibri"/>
                        <a:cs typeface="B Nazanin"/>
                      </a:endParaRPr>
                    </a:p>
                  </a:txBody>
                  <a:tcPr marL="46095" marR="460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b="1">
                          <a:latin typeface="Times New Roman"/>
                          <a:ea typeface="Calibri"/>
                          <a:cs typeface="B Nazanin"/>
                        </a:rPr>
                        <a:t>598</a:t>
                      </a:r>
                      <a:endParaRPr lang="en-US" sz="140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1">
                        <a:lnSpc>
                          <a:spcPct val="115000"/>
                        </a:lnSpc>
                        <a:spcAft>
                          <a:spcPts val="0"/>
                        </a:spcAft>
                      </a:pPr>
                      <a:r>
                        <a:rPr lang="en-US" sz="1400" b="1">
                          <a:latin typeface="Times New Roman"/>
                          <a:ea typeface="Calibri"/>
                          <a:cs typeface="B Nazanin"/>
                        </a:rPr>
                        <a:t>905.1</a:t>
                      </a:r>
                      <a:endParaRPr lang="en-US" sz="140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rtl="0">
                        <a:lnSpc>
                          <a:spcPct val="115000"/>
                        </a:lnSpc>
                        <a:spcAft>
                          <a:spcPts val="0"/>
                        </a:spcAft>
                      </a:pPr>
                      <a:r>
                        <a:rPr lang="en-US" sz="1400" b="1">
                          <a:latin typeface="Times New Roman"/>
                          <a:ea typeface="Calibri"/>
                          <a:cs typeface="B Nazanin"/>
                        </a:rPr>
                        <a:t>904.2</a:t>
                      </a:r>
                      <a:endParaRPr lang="en-US" sz="140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2">
                  <a:txBody>
                    <a:bodyPr/>
                    <a:lstStyle/>
                    <a:p>
                      <a:pPr algn="ctr" rtl="1">
                        <a:lnSpc>
                          <a:spcPct val="115000"/>
                        </a:lnSpc>
                        <a:spcAft>
                          <a:spcPts val="0"/>
                        </a:spcAft>
                      </a:pPr>
                      <a:r>
                        <a:rPr lang="en-US" sz="1400" b="1" dirty="0">
                          <a:latin typeface="Calibri"/>
                          <a:ea typeface="Calibri"/>
                          <a:cs typeface="B Nazanin"/>
                        </a:rPr>
                        <a:t>TOTAL</a:t>
                      </a:r>
                      <a:endParaRPr lang="en-US" sz="1400" dirty="0">
                        <a:latin typeface="Times New Roman"/>
                        <a:ea typeface="Calibri"/>
                        <a:cs typeface="B Nazanin"/>
                      </a:endParaRPr>
                    </a:p>
                  </a:txBody>
                  <a:tcPr marL="46095" marR="460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rtl="1"/>
                      <a:endParaRPr lang="fa-IR"/>
                    </a:p>
                  </a:txBody>
                  <a:tcPr/>
                </a:tc>
              </a:tr>
            </a:tbl>
          </a:graphicData>
        </a:graphic>
      </p:graphicFrame>
      <p:pic>
        <p:nvPicPr>
          <p:cNvPr id="4" name="Picture 3" descr="Developing_8_Countries_logo.png"/>
          <p:cNvPicPr>
            <a:picLocks noChangeAspect="1"/>
          </p:cNvPicPr>
          <p:nvPr/>
        </p:nvPicPr>
        <p:blipFill>
          <a:blip r:embed="rId2"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2500306"/>
            <a:ext cx="4786314" cy="1015663"/>
          </a:xfrm>
          <a:prstGeom prst="rect">
            <a:avLst/>
          </a:prstGeom>
          <a:noFill/>
        </p:spPr>
        <p:txBody>
          <a:bodyPr wrap="square" lIns="91440" tIns="45720" rIns="91440" bIns="45720">
            <a:spAutoFit/>
          </a:bodyPr>
          <a:lstStyle/>
          <a:p>
            <a:pPr algn="ctr" rtl="0"/>
            <a:r>
              <a:rPr lang="en-US" sz="6000" b="1" dirty="0" smtClean="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rPr>
              <a:t>Objectives</a:t>
            </a:r>
            <a:endParaRPr lang="en-US" sz="6000" b="1" cap="none" spc="0" dirty="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endParaRPr>
          </a:p>
        </p:txBody>
      </p:sp>
      <p:pic>
        <p:nvPicPr>
          <p:cNvPr id="4" name="Picture 2"/>
          <p:cNvPicPr>
            <a:picLocks noChangeAspect="1" noChangeArrowheads="1"/>
          </p:cNvPicPr>
          <p:nvPr/>
        </p:nvPicPr>
        <p:blipFill>
          <a:blip r:embed="rId2" cstate="print"/>
          <a:srcRect/>
          <a:stretch>
            <a:fillRect/>
          </a:stretch>
        </p:blipFill>
        <p:spPr bwMode="auto">
          <a:xfrm>
            <a:off x="214282" y="1928802"/>
            <a:ext cx="4786346" cy="4041442"/>
          </a:xfrm>
          <a:prstGeom prst="rect">
            <a:avLst/>
          </a:prstGeom>
          <a:ln>
            <a:noFill/>
          </a:ln>
          <a:effectLst>
            <a:outerShdw blurRad="292100" dist="139700" dir="2700000" algn="tl" rotWithShape="0">
              <a:srgbClr val="333333">
                <a:alpha val="65000"/>
              </a:srgbClr>
            </a:outerShdw>
          </a:effectLst>
        </p:spPr>
      </p:pic>
      <p:pic>
        <p:nvPicPr>
          <p:cNvPr id="5" name="Picture 4" descr="Developing_8_Countries_logo.png"/>
          <p:cNvPicPr>
            <a:picLocks noChangeAspect="1"/>
          </p:cNvPicPr>
          <p:nvPr/>
        </p:nvPicPr>
        <p:blipFill>
          <a:blip r:embed="rId3"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47664" y="285728"/>
            <a:ext cx="6357982" cy="1152000"/>
          </a:xfrm>
          <a:prstGeom prst="rect">
            <a:avLst/>
          </a:prstGeom>
        </p:spPr>
        <p:txBody>
          <a:bodyPr vert="horz" lIns="91440" tIns="45720" rIns="91440" bIns="45720" rtlCol="1" anchor="ctr">
            <a:normAutofit/>
          </a:bodyPr>
          <a:lstStyle/>
          <a:p>
            <a:pPr algn="ctr" rtl="0"/>
            <a:r>
              <a:rPr lang="en-US" sz="2800" b="1" dirty="0" smtClean="0">
                <a:solidFill>
                  <a:srgbClr val="FF0000"/>
                </a:solidFill>
              </a:rPr>
              <a:t>The Most Important Objectives</a:t>
            </a:r>
          </a:p>
        </p:txBody>
      </p:sp>
      <p:sp>
        <p:nvSpPr>
          <p:cNvPr id="7" name="Content Placeholder 2"/>
          <p:cNvSpPr txBox="1">
            <a:spLocks/>
          </p:cNvSpPr>
          <p:nvPr/>
        </p:nvSpPr>
        <p:spPr>
          <a:xfrm>
            <a:off x="214282" y="1428736"/>
            <a:ext cx="8929718" cy="4757758"/>
          </a:xfrm>
          <a:prstGeom prst="rect">
            <a:avLst/>
          </a:prstGeom>
          <a:noFill/>
          <a:ln w="9525" cap="flat" cmpd="sng" algn="ctr">
            <a:noFill/>
            <a:prstDash val="solid"/>
          </a:ln>
        </p:spPr>
        <p:style>
          <a:lnRef idx="1">
            <a:schemeClr val="accent3"/>
          </a:lnRef>
          <a:fillRef idx="2">
            <a:schemeClr val="accent3"/>
          </a:fillRef>
          <a:effectRef idx="1">
            <a:schemeClr val="accent3"/>
          </a:effectRef>
          <a:fontRef idx="minor">
            <a:schemeClr val="dk1"/>
          </a:fontRef>
        </p:style>
        <p:txBody>
          <a:bodyPr vert="horz" lIns="91440" tIns="45720" rIns="91440" bIns="45720" rtlCol="1">
            <a:noAutofit/>
          </a:bodyPr>
          <a:lstStyle/>
          <a:p>
            <a:pPr lvl="0" algn="l" rtl="0">
              <a:buFont typeface="Wingdings" pitchFamily="2" charset="2"/>
              <a:buChar char="ü"/>
            </a:pPr>
            <a:r>
              <a:rPr lang="en-US" sz="2100" dirty="0" smtClean="0"/>
              <a:t>To manage and sell 40% of total Iranian petrochemical production (around 25 million Tons)</a:t>
            </a:r>
          </a:p>
          <a:p>
            <a:pPr lvl="0" algn="l" rtl="0">
              <a:buFont typeface="Wingdings" pitchFamily="2" charset="2"/>
              <a:buChar char="ü"/>
            </a:pPr>
            <a:r>
              <a:rPr lang="en-US" sz="2100" dirty="0" smtClean="0"/>
              <a:t>To finance our trading activities in capital market</a:t>
            </a:r>
          </a:p>
          <a:p>
            <a:pPr lvl="0" algn="l" rtl="0">
              <a:buFont typeface="Wingdings" pitchFamily="2" charset="2"/>
              <a:buChar char="ü"/>
            </a:pPr>
            <a:r>
              <a:rPr lang="en-US" sz="2100" dirty="0" smtClean="0">
                <a:cs typeface="B Homa" pitchFamily="2" charset="-78"/>
              </a:rPr>
              <a:t>Improve our presence in new markets and reaching to end users</a:t>
            </a:r>
          </a:p>
          <a:p>
            <a:pPr lvl="0" algn="l" rtl="0">
              <a:buFont typeface="Wingdings" pitchFamily="2" charset="2"/>
              <a:buChar char="ü"/>
            </a:pPr>
            <a:r>
              <a:rPr lang="en-US" sz="2100" dirty="0" smtClean="0">
                <a:cs typeface="B Homa" pitchFamily="2" charset="-78"/>
              </a:rPr>
              <a:t>Participation with shipping lines and land transportation companies to develop our logistic activities.</a:t>
            </a:r>
          </a:p>
          <a:p>
            <a:pPr lvl="0" algn="l" rtl="0">
              <a:buFont typeface="Wingdings" pitchFamily="2" charset="2"/>
              <a:buChar char="ü"/>
            </a:pPr>
            <a:r>
              <a:rPr lang="en-US" sz="2100" dirty="0" smtClean="0">
                <a:cs typeface="B Homa" pitchFamily="2" charset="-78"/>
              </a:rPr>
              <a:t>Precise study of the shipping market in order to find new and  better owners &amp; rental yields</a:t>
            </a:r>
          </a:p>
          <a:p>
            <a:pPr algn="l" rtl="0">
              <a:buFont typeface="Wingdings" pitchFamily="2" charset="2"/>
              <a:buChar char="ü"/>
            </a:pPr>
            <a:r>
              <a:rPr lang="en-US" sz="2100" dirty="0" smtClean="0"/>
              <a:t>Trading of petroleum products inside &amp; outside the country</a:t>
            </a:r>
            <a:endParaRPr lang="en-US" sz="2100" dirty="0" smtClean="0">
              <a:cs typeface="B Homa" pitchFamily="2" charset="-78"/>
            </a:endParaRPr>
          </a:p>
          <a:p>
            <a:pPr lvl="0" algn="l" rtl="0">
              <a:buFont typeface="Wingdings" pitchFamily="2" charset="2"/>
              <a:buChar char="ü"/>
            </a:pPr>
            <a:r>
              <a:rPr lang="en-US" sz="2100" dirty="0" smtClean="0">
                <a:cs typeface="B Homa" pitchFamily="2" charset="-78"/>
              </a:rPr>
              <a:t>To reach a strategic agreement with other holding companies in Iran petrochemical Industry. </a:t>
            </a:r>
          </a:p>
          <a:p>
            <a:pPr lvl="0" algn="l" rtl="0">
              <a:buFont typeface="Wingdings" pitchFamily="2" charset="2"/>
              <a:buChar char="ü"/>
            </a:pPr>
            <a:r>
              <a:rPr lang="en-US" sz="2100" dirty="0" smtClean="0">
                <a:cs typeface="B Homa" pitchFamily="2" charset="-78"/>
              </a:rPr>
              <a:t>Establishing new specialized companies for related activities.</a:t>
            </a:r>
          </a:p>
          <a:p>
            <a:pPr lvl="0" algn="l" rtl="0">
              <a:buFont typeface="Wingdings" pitchFamily="2" charset="2"/>
              <a:buChar char="ü"/>
            </a:pPr>
            <a:r>
              <a:rPr lang="en-US" sz="2100" dirty="0" smtClean="0">
                <a:cs typeface="B Homa" pitchFamily="2" charset="-78"/>
              </a:rPr>
              <a:t>Supply raw materials for downstream companies and cooperate with them for exporting their final products</a:t>
            </a:r>
          </a:p>
          <a:p>
            <a:pPr lvl="0" algn="l" rtl="0">
              <a:buFont typeface="Wingdings" pitchFamily="2" charset="2"/>
              <a:buChar char="ü"/>
            </a:pPr>
            <a:r>
              <a:rPr lang="en-US" sz="2100" dirty="0" smtClean="0">
                <a:cs typeface="B Homa" pitchFamily="2" charset="-78"/>
              </a:rPr>
              <a:t>import petrochemical products, feedstock, Equipments, etc.</a:t>
            </a:r>
          </a:p>
          <a:p>
            <a:pPr lvl="0" algn="l" rtl="0">
              <a:buFont typeface="Wingdings" pitchFamily="2" charset="2"/>
              <a:buChar char="ü"/>
            </a:pPr>
            <a:r>
              <a:rPr lang="en-US" sz="2100" dirty="0" smtClean="0">
                <a:cs typeface="B Homa" pitchFamily="2" charset="-78"/>
              </a:rPr>
              <a:t>Identify and define several Areas for developing international trade    </a:t>
            </a:r>
          </a:p>
          <a:p>
            <a:pPr lvl="0" algn="l" rtl="0">
              <a:buFont typeface="Wingdings" pitchFamily="2" charset="2"/>
              <a:buChar char="ü"/>
            </a:pPr>
            <a:endParaRPr lang="en-US" sz="2100" dirty="0" smtClean="0">
              <a:cs typeface="B Homa" pitchFamily="2" charset="-78"/>
            </a:endParaRPr>
          </a:p>
          <a:p>
            <a:pPr lvl="0" algn="l" rtl="0">
              <a:buFont typeface="Wingdings" pitchFamily="2" charset="2"/>
              <a:buChar char="ü"/>
            </a:pPr>
            <a:endParaRPr lang="en-US" sz="2100" dirty="0" smtClean="0"/>
          </a:p>
          <a:p>
            <a:pPr lvl="0" algn="l" rtl="0">
              <a:buFont typeface="Wingdings" pitchFamily="2" charset="2"/>
              <a:buChar char="ü"/>
            </a:pPr>
            <a:endParaRPr lang="fa-IR" sz="2100" dirty="0" smtClean="0">
              <a:cs typeface="B Homa" pitchFamily="2" charset="-78"/>
            </a:endParaRPr>
          </a:p>
          <a:p>
            <a:pPr marL="457200" lvl="0" indent="-457200" algn="l" rtl="0">
              <a:spcBef>
                <a:spcPct val="20000"/>
              </a:spcBef>
              <a:buFont typeface="Wingdings" pitchFamily="2" charset="2"/>
              <a:buChar char="ü"/>
            </a:pPr>
            <a:endParaRPr lang="fa-IR" sz="2100" dirty="0" smtClean="0">
              <a:cs typeface="B Homa" pitchFamily="2" charset="-78"/>
            </a:endParaRPr>
          </a:p>
          <a:p>
            <a:pPr marL="457200" lvl="0" indent="-457200" algn="l" rtl="0">
              <a:spcBef>
                <a:spcPct val="20000"/>
              </a:spcBef>
              <a:buFont typeface="Wingdings" pitchFamily="2" charset="2"/>
              <a:buChar char="ü"/>
            </a:pPr>
            <a:endParaRPr lang="fa-IR" sz="2100" dirty="0" smtClean="0">
              <a:cs typeface="B Homa" pitchFamily="2" charset="-78"/>
            </a:endParaRPr>
          </a:p>
        </p:txBody>
      </p:sp>
      <p:pic>
        <p:nvPicPr>
          <p:cNvPr id="5" name="Picture 4" descr="Developing_8_Countries_logo.png"/>
          <p:cNvPicPr>
            <a:picLocks noChangeAspect="1"/>
          </p:cNvPicPr>
          <p:nvPr/>
        </p:nvPicPr>
        <p:blipFill>
          <a:blip r:embed="rId2"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50000">
              <a:schemeClr val="accent4">
                <a:lumMod val="40000"/>
                <a:lumOff val="60000"/>
              </a:schemeClr>
            </a:gs>
            <a:gs pos="100000">
              <a:schemeClr val="accent4">
                <a:lumMod val="75000"/>
                <a:alpha val="62000"/>
              </a:schemeClr>
            </a:gs>
          </a:gsLst>
          <a:lin ang="5400000" scaled="0"/>
        </a:gradFill>
        <a:effectLst/>
      </p:bgPr>
    </p:bg>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642910" y="2214554"/>
            <a:ext cx="7805418" cy="4286280"/>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428596" y="857232"/>
            <a:ext cx="8072494" cy="830997"/>
          </a:xfrm>
          <a:prstGeom prst="rect">
            <a:avLst/>
          </a:prstGeom>
          <a:noFill/>
        </p:spPr>
        <p:txBody>
          <a:bodyPr wrap="square" lIns="91440" tIns="45720" rIns="91440" bIns="45720">
            <a:spAutoFit/>
          </a:bodyPr>
          <a:lstStyle/>
          <a:p>
            <a:pPr algn="ctr"/>
            <a:r>
              <a:rPr lang="en-US" sz="4800" b="1" dirty="0" smtClean="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rPr>
              <a:t>Thanks for your kind  attention</a:t>
            </a:r>
            <a:endParaRPr lang="en-US" sz="4800" b="1" cap="none" spc="0" dirty="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endParaRPr>
          </a:p>
        </p:txBody>
      </p:sp>
    </p:spTree>
  </p:cSld>
  <p:clrMapOvr>
    <a:masterClrMapping/>
  </p:clrMapOvr>
  <p:transition>
    <p:split orient="ver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000" y="142852"/>
            <a:ext cx="8280000" cy="1152000"/>
          </a:xfrm>
        </p:spPr>
        <p:txBody>
          <a:bodyPr>
            <a:normAutofit/>
          </a:bodyPr>
          <a:lstStyle/>
          <a:p>
            <a:pPr rtl="0"/>
            <a:r>
              <a:rPr lang="en-US" sz="36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PCC Introduction</a:t>
            </a:r>
            <a:endParaRPr lang="fa-IR" sz="36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sp>
        <p:nvSpPr>
          <p:cNvPr id="3" name="Content Placeholder 2"/>
          <p:cNvSpPr>
            <a:spLocks noGrp="1"/>
          </p:cNvSpPr>
          <p:nvPr>
            <p:ph idx="1"/>
          </p:nvPr>
        </p:nvSpPr>
        <p:spPr>
          <a:xfrm>
            <a:off x="0" y="1484784"/>
            <a:ext cx="8820472" cy="4968552"/>
          </a:xfrm>
          <a:noFill/>
          <a:ln>
            <a:noFill/>
          </a:ln>
        </p:spPr>
        <p:style>
          <a:lnRef idx="1">
            <a:schemeClr val="accent3"/>
          </a:lnRef>
          <a:fillRef idx="2">
            <a:schemeClr val="accent3"/>
          </a:fillRef>
          <a:effectRef idx="1">
            <a:schemeClr val="accent3"/>
          </a:effectRef>
          <a:fontRef idx="minor">
            <a:schemeClr val="dk1"/>
          </a:fontRef>
        </p:style>
        <p:txBody>
          <a:bodyPr>
            <a:noAutofit/>
          </a:bodyPr>
          <a:lstStyle/>
          <a:p>
            <a:pPr marL="457200" indent="-457200" algn="just" rtl="0">
              <a:lnSpc>
                <a:spcPct val="160000"/>
              </a:lnSpc>
              <a:buNone/>
            </a:pPr>
            <a:r>
              <a:rPr lang="en-US" sz="1900" b="1" dirty="0" smtClean="0">
                <a:cs typeface="B Titr" pitchFamily="2" charset="-78"/>
              </a:rPr>
              <a:t>        Petrochemical Commercial Company  with 20 years of experience, is the largest supplier of Iran’s Petrochemical products to the international markets. It is also one of the major Middle-Eastern companies, which is involved in marketing and sales of petrochemical products to the domestic and overseas markets. Trying to expand its market presence through improving product quality and offering better services to meet customers needs and finally satisfying them are amongst PCC’s main objectives. PCC with 5 subsidiary companies, 4 branch offices has started a new life under the title of "Trading Corporation", after the Privatization took place in January 2010 PCC will continue the high level services to all Iranian Petrochemical Producers, covering the Marketing, Shipping, Warehousing &amp; Storage Tank Operations .</a:t>
            </a:r>
          </a:p>
        </p:txBody>
      </p:sp>
      <p:pic>
        <p:nvPicPr>
          <p:cNvPr id="4" name="Picture 3" descr="Developing_8_Countries_logo.png"/>
          <p:cNvPicPr>
            <a:picLocks noChangeAspect="1"/>
          </p:cNvPicPr>
          <p:nvPr/>
        </p:nvPicPr>
        <p:blipFill>
          <a:blip r:embed="rId2" cstate="print"/>
          <a:stretch>
            <a:fillRect/>
          </a:stretch>
        </p:blipFill>
        <p:spPr>
          <a:xfrm>
            <a:off x="72008"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323528" y="1512168"/>
            <a:ext cx="8352928" cy="5157192"/>
          </a:xfrm>
          <a:prstGeom prst="rect">
            <a:avLst/>
          </a:prstGeom>
        </p:spPr>
        <p:txBody>
          <a:bodyPr vert="horz" lIns="182880" tIns="91440">
            <a:noAutofit/>
          </a:bodyPr>
          <a:lstStyle/>
          <a:p>
            <a:pPr marL="514350" lvl="0" indent="-514350" algn="just" rtl="0">
              <a:lnSpc>
                <a:spcPct val="150000"/>
              </a:lnSpc>
              <a:spcBef>
                <a:spcPts val="250"/>
              </a:spcBef>
              <a:buSzPct val="100000"/>
              <a:buFont typeface="Arial" pitchFamily="34" charset="0"/>
              <a:buChar char="•"/>
            </a:pPr>
            <a:r>
              <a:rPr lang="en-US" sz="2000" b="1" dirty="0" smtClean="0">
                <a:latin typeface="Times New Roman" pitchFamily="18" charset="0"/>
                <a:cs typeface="Times New Roman" pitchFamily="18" charset="0"/>
              </a:rPr>
              <a:t>Since January 2010, in line with the goals of Article 44 of </a:t>
            </a:r>
            <a:br>
              <a:rPr lang="en-US" sz="2000" b="1" dirty="0" smtClean="0">
                <a:latin typeface="Times New Roman" pitchFamily="18" charset="0"/>
                <a:cs typeface="Times New Roman" pitchFamily="18" charset="0"/>
              </a:rPr>
            </a:br>
            <a:r>
              <a:rPr lang="en-US" sz="2000" b="1" dirty="0" smtClean="0">
                <a:latin typeface="Times New Roman" pitchFamily="18" charset="0"/>
                <a:cs typeface="Times New Roman" pitchFamily="18" charset="0"/>
              </a:rPr>
              <a:t>Iran Constitutional Law and by transfer of more than 52 percent of </a:t>
            </a:r>
            <a:br>
              <a:rPr lang="en-US" sz="2000" b="1" dirty="0" smtClean="0">
                <a:latin typeface="Times New Roman" pitchFamily="18" charset="0"/>
                <a:cs typeface="Times New Roman" pitchFamily="18" charset="0"/>
              </a:rPr>
            </a:br>
            <a:r>
              <a:rPr lang="en-US" sz="2000" b="1" dirty="0" smtClean="0">
                <a:latin typeface="Times New Roman" pitchFamily="18" charset="0"/>
                <a:cs typeface="Times New Roman" pitchFamily="18" charset="0"/>
              </a:rPr>
              <a:t>PCC’s share to Iran Investment Company (IIC), PCC is changing to a TRADING HOUSE with new business and financial activities.</a:t>
            </a:r>
          </a:p>
          <a:p>
            <a:pPr marL="514350" lvl="0" indent="-514350" algn="just" rtl="0">
              <a:lnSpc>
                <a:spcPct val="150000"/>
              </a:lnSpc>
              <a:spcBef>
                <a:spcPts val="250"/>
              </a:spcBef>
              <a:buSzPct val="100000"/>
              <a:buFont typeface="Arial" pitchFamily="34" charset="0"/>
              <a:buChar char="•"/>
            </a:pPr>
            <a:endParaRPr lang="en-US" sz="800" b="1" dirty="0" smtClean="0">
              <a:latin typeface="Times New Roman" pitchFamily="18" charset="0"/>
              <a:cs typeface="Times New Roman" pitchFamily="18" charset="0"/>
            </a:endParaRPr>
          </a:p>
          <a:p>
            <a:pPr marL="514350" lvl="0" indent="-514350" algn="just" rtl="0">
              <a:lnSpc>
                <a:spcPct val="150000"/>
              </a:lnSpc>
              <a:spcBef>
                <a:spcPts val="250"/>
              </a:spcBef>
              <a:buSzPct val="100000"/>
              <a:buFont typeface="Arial" pitchFamily="34" charset="0"/>
              <a:buChar char="•"/>
            </a:pPr>
            <a:r>
              <a:rPr lang="en-US" sz="2000" b="1" dirty="0" smtClean="0">
                <a:latin typeface="Times New Roman" pitchFamily="18" charset="0"/>
                <a:cs typeface="Times New Roman" pitchFamily="18" charset="0"/>
              </a:rPr>
              <a:t>PCC’s new corporate goal is to achieve the status of a truly </a:t>
            </a:r>
            <a:br>
              <a:rPr lang="en-US" sz="2000" b="1" dirty="0" smtClean="0">
                <a:latin typeface="Times New Roman" pitchFamily="18" charset="0"/>
                <a:cs typeface="Times New Roman" pitchFamily="18" charset="0"/>
              </a:rPr>
            </a:br>
            <a:r>
              <a:rPr lang="en-US" sz="2000" b="1" dirty="0" smtClean="0">
                <a:latin typeface="Times New Roman" pitchFamily="18" charset="0"/>
                <a:cs typeface="Times New Roman" pitchFamily="18" charset="0"/>
              </a:rPr>
              <a:t>business  leader  in  the  Middle East. </a:t>
            </a:r>
          </a:p>
          <a:p>
            <a:pPr marL="514350" lvl="0" indent="-514350" algn="just" rtl="0">
              <a:lnSpc>
                <a:spcPct val="150000"/>
              </a:lnSpc>
              <a:spcBef>
                <a:spcPts val="250"/>
              </a:spcBef>
              <a:buSzPct val="100000"/>
              <a:buFont typeface="Arial" pitchFamily="34" charset="0"/>
              <a:buChar char="•"/>
            </a:pPr>
            <a:endParaRPr lang="en-US" sz="800" b="1" dirty="0" smtClean="0">
              <a:latin typeface="Times New Roman" pitchFamily="18" charset="0"/>
              <a:cs typeface="Times New Roman" pitchFamily="18" charset="0"/>
            </a:endParaRPr>
          </a:p>
          <a:p>
            <a:pPr marL="514350" lvl="0" indent="-514350" algn="just" rtl="0">
              <a:lnSpc>
                <a:spcPct val="150000"/>
              </a:lnSpc>
              <a:spcBef>
                <a:spcPts val="250"/>
              </a:spcBef>
              <a:buSzPct val="100000"/>
              <a:buFont typeface="Arial" pitchFamily="34" charset="0"/>
              <a:buChar char="•"/>
            </a:pPr>
            <a:r>
              <a:rPr lang="en-US" sz="2000" b="1" dirty="0" smtClean="0">
                <a:latin typeface="Times New Roman" pitchFamily="18" charset="0"/>
                <a:cs typeface="Times New Roman" pitchFamily="18" charset="0"/>
              </a:rPr>
              <a:t>Privatization, beside the assistance of NPC and Petrochemical Plants, </a:t>
            </a:r>
            <a:br>
              <a:rPr lang="en-US" sz="2000" b="1" dirty="0" smtClean="0">
                <a:latin typeface="Times New Roman" pitchFamily="18" charset="0"/>
                <a:cs typeface="Times New Roman" pitchFamily="18" charset="0"/>
              </a:rPr>
            </a:br>
            <a:r>
              <a:rPr lang="en-US" sz="2000" b="1" dirty="0" smtClean="0">
                <a:latin typeface="Times New Roman" pitchFamily="18" charset="0"/>
                <a:cs typeface="Times New Roman" pitchFamily="18" charset="0"/>
              </a:rPr>
              <a:t>will  establish  a  suitable   platform  to achieve new  goals. </a:t>
            </a:r>
          </a:p>
          <a:p>
            <a:pPr marL="514350" lvl="0" indent="-514350" algn="just" rtl="0">
              <a:lnSpc>
                <a:spcPct val="150000"/>
              </a:lnSpc>
              <a:spcBef>
                <a:spcPts val="250"/>
              </a:spcBef>
              <a:buSzPct val="100000"/>
              <a:buFont typeface="Arial" pitchFamily="34" charset="0"/>
              <a:buChar char="•"/>
            </a:pPr>
            <a:endParaRPr lang="en-US" sz="2000" b="1" dirty="0" smtClean="0">
              <a:latin typeface="Times New Roman" pitchFamily="18" charset="0"/>
              <a:cs typeface="Times New Roman" pitchFamily="18" charset="0"/>
            </a:endParaRPr>
          </a:p>
          <a:p>
            <a:pPr marL="514350" marR="0" lvl="0" indent="-514350" algn="just" defTabSz="914400" rtl="0" eaLnBrk="1" fontAlgn="auto" latinLnBrk="0" hangingPunct="1">
              <a:lnSpc>
                <a:spcPct val="150000"/>
              </a:lnSpc>
              <a:spcBef>
                <a:spcPts val="250"/>
              </a:spcBef>
              <a:spcAft>
                <a:spcPts val="0"/>
              </a:spcAft>
              <a:buSzPct val="100000"/>
              <a:buFont typeface="Wingdings 2"/>
              <a:buChar char=""/>
              <a:tabLst/>
              <a:defRPr/>
            </a:pPr>
            <a:endParaRPr kumimoji="0" lang="fa-IR" sz="2000" b="1" i="0" u="none" strike="noStrike" kern="1200" cap="none" spc="0" normalizeH="0" baseline="0" noProof="0" dirty="0">
              <a:ln>
                <a:noFill/>
              </a:ln>
              <a:effectLst/>
              <a:uLnTx/>
              <a:uFillTx/>
              <a:latin typeface="Times New Roman" pitchFamily="18" charset="0"/>
              <a:ea typeface="+mn-ea"/>
              <a:cs typeface="Times New Roman" pitchFamily="18" charset="0"/>
            </a:endParaRPr>
          </a:p>
        </p:txBody>
      </p:sp>
      <p:sp>
        <p:nvSpPr>
          <p:cNvPr id="4" name="Title 1"/>
          <p:cNvSpPr txBox="1">
            <a:spLocks/>
          </p:cNvSpPr>
          <p:nvPr/>
        </p:nvSpPr>
        <p:spPr>
          <a:xfrm>
            <a:off x="1979712" y="260648"/>
            <a:ext cx="5472608" cy="94096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anchor="ctr" anchorCtr="0">
            <a:normAutofit/>
          </a:bodyPr>
          <a:lstStyle/>
          <a:p>
            <a:pPr lvl="0" algn="l" rtl="0">
              <a:spcBef>
                <a:spcPct val="0"/>
              </a:spcBef>
            </a:pPr>
            <a:r>
              <a:rPr lang="en-US" sz="3600" b="1" dirty="0" smtClean="0">
                <a:solidFill>
                  <a:schemeClr val="tx1"/>
                </a:solidFill>
                <a:effectLst>
                  <a:outerShdw blurRad="38100" dist="38100" dir="2700000" algn="tl">
                    <a:srgbClr val="000000">
                      <a:alpha val="43137"/>
                    </a:srgbClr>
                  </a:outerShdw>
                </a:effectLst>
                <a:cs typeface="B Jadid" pitchFamily="2" charset="-78"/>
              </a:rPr>
              <a:t> PCC as a Private Company</a:t>
            </a:r>
            <a:endParaRPr kumimoji="0" lang="fa-IR" sz="3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B Jadid" pitchFamily="2" charset="-78"/>
            </a:endParaRPr>
          </a:p>
        </p:txBody>
      </p:sp>
      <p:pic>
        <p:nvPicPr>
          <p:cNvPr id="5" name="Picture 4" descr="Developing_8_Countries_logo.png"/>
          <p:cNvPicPr>
            <a:picLocks noChangeAspect="1"/>
          </p:cNvPicPr>
          <p:nvPr/>
        </p:nvPicPr>
        <p:blipFill>
          <a:blip r:embed="rId2" cstate="print"/>
          <a:stretch>
            <a:fillRect/>
          </a:stretch>
        </p:blipFill>
        <p:spPr>
          <a:xfrm>
            <a:off x="72008" y="0"/>
            <a:ext cx="1835696"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50000">
              <a:schemeClr val="accent4">
                <a:lumMod val="40000"/>
                <a:lumOff val="60000"/>
              </a:schemeClr>
            </a:gs>
            <a:gs pos="100000">
              <a:schemeClr val="accent4">
                <a:lumMod val="75000"/>
                <a:alpha val="62000"/>
              </a:schemeClr>
            </a:gs>
          </a:gsLst>
          <a:lin ang="5400000" scaled="0"/>
        </a:gradFill>
        <a:effectLst/>
      </p:bgPr>
    </p:bg>
    <p:spTree>
      <p:nvGrpSpPr>
        <p:cNvPr id="1" name=""/>
        <p:cNvGrpSpPr/>
        <p:nvPr/>
      </p:nvGrpSpPr>
      <p:grpSpPr>
        <a:xfrm>
          <a:off x="0" y="0"/>
          <a:ext cx="0" cy="0"/>
          <a:chOff x="0" y="0"/>
          <a:chExt cx="0" cy="0"/>
        </a:xfrm>
      </p:grpSpPr>
      <p:sp>
        <p:nvSpPr>
          <p:cNvPr id="7" name="Rectangle 6"/>
          <p:cNvSpPr/>
          <p:nvPr/>
        </p:nvSpPr>
        <p:spPr>
          <a:xfrm>
            <a:off x="937686" y="1224000"/>
            <a:ext cx="7134776" cy="1015663"/>
          </a:xfrm>
          <a:prstGeom prst="rect">
            <a:avLst/>
          </a:prstGeom>
          <a:noFill/>
        </p:spPr>
        <p:txBody>
          <a:bodyPr wrap="square" lIns="91440" tIns="45720" rIns="91440" bIns="45720">
            <a:spAutoFit/>
          </a:bodyPr>
          <a:lstStyle/>
          <a:p>
            <a:pPr algn="ctr" rtl="0"/>
            <a:r>
              <a:rPr lang="en-US" sz="6000" b="1" dirty="0" smtClean="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rPr>
              <a:t>Subsidiaries</a:t>
            </a:r>
            <a:endParaRPr lang="en-US" sz="6000" b="1" cap="none" spc="0" dirty="0">
              <a:ln w="10541" cmpd="sng">
                <a:solidFill>
                  <a:schemeClr val="accent1">
                    <a:shade val="88000"/>
                    <a:satMod val="110000"/>
                  </a:schemeClr>
                </a:solidFill>
                <a:prstDash val="solid"/>
              </a:ln>
              <a:solidFill>
                <a:schemeClr val="tx1">
                  <a:lumMod val="95000"/>
                  <a:lumOff val="5000"/>
                </a:schemeClr>
              </a:solidFill>
              <a:effectLst>
                <a:outerShdw blurRad="38100" dist="38100" dir="2700000" algn="tl">
                  <a:srgbClr val="000000">
                    <a:alpha val="43137"/>
                  </a:srgbClr>
                </a:outerShdw>
              </a:effectLst>
              <a:cs typeface="B Siavash" pitchFamily="2" charset="-78"/>
            </a:endParaRPr>
          </a:p>
        </p:txBody>
      </p:sp>
      <p:pic>
        <p:nvPicPr>
          <p:cNvPr id="17416" name="Picture 8"/>
          <p:cNvPicPr>
            <a:picLocks noChangeAspect="1" noChangeArrowheads="1"/>
          </p:cNvPicPr>
          <p:nvPr/>
        </p:nvPicPr>
        <p:blipFill>
          <a:blip r:embed="rId2" cstate="print"/>
          <a:srcRect/>
          <a:stretch>
            <a:fillRect/>
          </a:stretch>
        </p:blipFill>
        <p:spPr bwMode="auto">
          <a:xfrm>
            <a:off x="2357422" y="2881330"/>
            <a:ext cx="4572000"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plit orient="ver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464" y="142852"/>
            <a:ext cx="8280000" cy="1152000"/>
          </a:xfrm>
        </p:spPr>
        <p:txBody>
          <a:bodyPr>
            <a:normAutofit/>
          </a:bodyPr>
          <a:lstStyle/>
          <a:p>
            <a:pPr rtl="0"/>
            <a:r>
              <a:rPr lang="en-US" sz="36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Local Affiliated Companies</a:t>
            </a:r>
            <a:endParaRPr lang="fa-IR" sz="36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sp>
        <p:nvSpPr>
          <p:cNvPr id="3" name="Content Placeholder 2"/>
          <p:cNvSpPr>
            <a:spLocks noGrp="1"/>
          </p:cNvSpPr>
          <p:nvPr>
            <p:ph idx="1"/>
          </p:nvPr>
        </p:nvSpPr>
        <p:spPr>
          <a:xfrm>
            <a:off x="457200" y="2032248"/>
            <a:ext cx="8229600" cy="4349080"/>
          </a:xfrm>
          <a:noFill/>
          <a:ln>
            <a:noFill/>
          </a:ln>
        </p:spPr>
        <p:style>
          <a:lnRef idx="1">
            <a:schemeClr val="accent3"/>
          </a:lnRef>
          <a:fillRef idx="2">
            <a:schemeClr val="accent3"/>
          </a:fillRef>
          <a:effectRef idx="1">
            <a:schemeClr val="accent3"/>
          </a:effectRef>
          <a:fontRef idx="minor">
            <a:schemeClr val="dk1"/>
          </a:fontRef>
        </p:style>
        <p:txBody>
          <a:bodyPr>
            <a:normAutofit/>
          </a:bodyPr>
          <a:lstStyle/>
          <a:p>
            <a:pPr marL="457200" indent="-457200" algn="l" rtl="0">
              <a:lnSpc>
                <a:spcPct val="150000"/>
              </a:lnSpc>
              <a:buFont typeface="+mj-lt"/>
              <a:buAutoNum type="arabicPeriod"/>
            </a:pPr>
            <a:r>
              <a:rPr lang="en-US" sz="2400" dirty="0" smtClean="0">
                <a:cs typeface="B Titr" pitchFamily="2" charset="-78"/>
              </a:rPr>
              <a:t>Petrochemical Transportation Co. (PCTC)</a:t>
            </a:r>
            <a:endParaRPr lang="fa-IR" sz="2400" dirty="0" smtClean="0">
              <a:cs typeface="B Titr" pitchFamily="2" charset="-78"/>
            </a:endParaRPr>
          </a:p>
          <a:p>
            <a:pPr marL="457200" indent="-457200" algn="l" rtl="0">
              <a:lnSpc>
                <a:spcPct val="150000"/>
              </a:lnSpc>
              <a:buFont typeface="+mj-lt"/>
              <a:buAutoNum type="arabicPeriod" startAt="2"/>
            </a:pPr>
            <a:r>
              <a:rPr lang="en-US" sz="2400" dirty="0" smtClean="0">
                <a:cs typeface="B Titr" pitchFamily="2" charset="-78"/>
              </a:rPr>
              <a:t>Iranian Investment Petrochemical Group(IIPG)</a:t>
            </a:r>
          </a:p>
          <a:p>
            <a:pPr marL="457200" indent="-457200" algn="l" rtl="0">
              <a:lnSpc>
                <a:spcPct val="150000"/>
              </a:lnSpc>
              <a:buFont typeface="+mj-lt"/>
              <a:buAutoNum type="arabicPeriod" startAt="2"/>
            </a:pPr>
            <a:r>
              <a:rPr lang="en-US" sz="2400" dirty="0" err="1" smtClean="0">
                <a:cs typeface="B Titr" pitchFamily="2" charset="-78"/>
              </a:rPr>
              <a:t>Apadana</a:t>
            </a:r>
            <a:r>
              <a:rPr lang="en-US" sz="2400" dirty="0" smtClean="0">
                <a:cs typeface="B Titr" pitchFamily="2" charset="-78"/>
              </a:rPr>
              <a:t> Petro </a:t>
            </a:r>
            <a:r>
              <a:rPr lang="en-US" sz="2400" dirty="0" err="1" smtClean="0">
                <a:cs typeface="B Titr" pitchFamily="2" charset="-78"/>
              </a:rPr>
              <a:t>Bazargan</a:t>
            </a:r>
            <a:endParaRPr lang="en-US" sz="2400" dirty="0" smtClean="0">
              <a:cs typeface="B Titr" pitchFamily="2" charset="-78"/>
            </a:endParaRPr>
          </a:p>
        </p:txBody>
      </p:sp>
      <p:pic>
        <p:nvPicPr>
          <p:cNvPr id="4" name="Picture 3" descr="Developing_8_Countries_logo.png"/>
          <p:cNvPicPr>
            <a:picLocks noChangeAspect="1"/>
          </p:cNvPicPr>
          <p:nvPr/>
        </p:nvPicPr>
        <p:blipFill>
          <a:blip r:embed="rId2" cstate="print"/>
          <a:stretch>
            <a:fillRect/>
          </a:stretch>
        </p:blipFill>
        <p:spPr>
          <a:xfrm>
            <a:off x="72008"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480" y="142852"/>
            <a:ext cx="8280000" cy="1152000"/>
          </a:xfrm>
        </p:spPr>
        <p:txBody>
          <a:bodyPr>
            <a:normAutofit/>
          </a:bodyPr>
          <a:lstStyle/>
          <a:p>
            <a:pPr rtl="0"/>
            <a:r>
              <a:rPr lang="en-US" sz="32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Petrochemical Transportation Co.</a:t>
            </a:r>
          </a:p>
        </p:txBody>
      </p:sp>
      <p:sp>
        <p:nvSpPr>
          <p:cNvPr id="3" name="Content Placeholder 2"/>
          <p:cNvSpPr>
            <a:spLocks noGrp="1"/>
          </p:cNvSpPr>
          <p:nvPr>
            <p:ph idx="1"/>
          </p:nvPr>
        </p:nvSpPr>
        <p:spPr>
          <a:xfrm>
            <a:off x="457200" y="1839594"/>
            <a:ext cx="8229600" cy="4757758"/>
          </a:xfrm>
          <a:noFill/>
          <a:ln>
            <a:noFill/>
          </a:ln>
        </p:spPr>
        <p:style>
          <a:lnRef idx="1">
            <a:schemeClr val="accent3"/>
          </a:lnRef>
          <a:fillRef idx="2">
            <a:schemeClr val="accent3"/>
          </a:fillRef>
          <a:effectRef idx="1">
            <a:schemeClr val="accent3"/>
          </a:effectRef>
          <a:fontRef idx="minor">
            <a:schemeClr val="dk1"/>
          </a:fontRef>
        </p:style>
        <p:txBody>
          <a:bodyPr>
            <a:normAutofit/>
          </a:bodyPr>
          <a:lstStyle/>
          <a:p>
            <a:pPr marL="457200" indent="-457200" algn="justLow" rtl="0">
              <a:lnSpc>
                <a:spcPct val="150000"/>
              </a:lnSpc>
            </a:pPr>
            <a:r>
              <a:rPr lang="en-US" sz="2400" dirty="0" smtClean="0">
                <a:cs typeface="B Homa" pitchFamily="2" charset="-78"/>
              </a:rPr>
              <a:t>Establishment  Date:  </a:t>
            </a:r>
            <a:r>
              <a:rPr lang="en-US" sz="2400" dirty="0" smtClean="0">
                <a:solidFill>
                  <a:srgbClr val="FF0000"/>
                </a:solidFill>
                <a:cs typeface="B Homa" pitchFamily="2" charset="-78"/>
              </a:rPr>
              <a:t>1991</a:t>
            </a:r>
            <a:endParaRPr lang="fa-IR" sz="2400" dirty="0" smtClean="0">
              <a:solidFill>
                <a:srgbClr val="FF0000"/>
              </a:solidFill>
              <a:cs typeface="B Homa" pitchFamily="2" charset="-78"/>
            </a:endParaRPr>
          </a:p>
          <a:p>
            <a:pPr marL="457200" indent="-457200" algn="justLow" rtl="0">
              <a:lnSpc>
                <a:spcPct val="150000"/>
              </a:lnSpc>
            </a:pPr>
            <a:r>
              <a:rPr lang="en-US" sz="2400" dirty="0" smtClean="0">
                <a:cs typeface="B Homa" pitchFamily="2" charset="-78"/>
              </a:rPr>
              <a:t>PCC’s shares:  </a:t>
            </a:r>
            <a:r>
              <a:rPr lang="en-US" sz="2400" dirty="0" smtClean="0">
                <a:solidFill>
                  <a:srgbClr val="FF0000"/>
                </a:solidFill>
                <a:cs typeface="B Homa" pitchFamily="2" charset="-78"/>
              </a:rPr>
              <a:t>50%</a:t>
            </a:r>
          </a:p>
          <a:p>
            <a:pPr marL="457200" indent="-457200" algn="justLow" rtl="0">
              <a:lnSpc>
                <a:spcPct val="150000"/>
              </a:lnSpc>
            </a:pPr>
            <a:r>
              <a:rPr lang="en-US" sz="2400" dirty="0" smtClean="0">
                <a:solidFill>
                  <a:schemeClr val="tx1"/>
                </a:solidFill>
                <a:cs typeface="B Homa" pitchFamily="2" charset="-78"/>
              </a:rPr>
              <a:t>Services: </a:t>
            </a:r>
            <a:r>
              <a:rPr lang="en-US" sz="2400" dirty="0" smtClean="0">
                <a:solidFill>
                  <a:srgbClr val="0036A2"/>
                </a:solidFill>
                <a:cs typeface="B Homa" pitchFamily="2" charset="-78"/>
              </a:rPr>
              <a:t>PCTC is equipped with specialized tankers &amp; trailers, </a:t>
            </a:r>
            <a:br>
              <a:rPr lang="en-US" sz="2400" dirty="0" smtClean="0">
                <a:solidFill>
                  <a:srgbClr val="0036A2"/>
                </a:solidFill>
                <a:cs typeface="B Homa" pitchFamily="2" charset="-78"/>
              </a:rPr>
            </a:br>
            <a:r>
              <a:rPr lang="en-US" sz="2400" dirty="0" smtClean="0">
                <a:solidFill>
                  <a:srgbClr val="0036A2"/>
                </a:solidFill>
                <a:cs typeface="B Homa" pitchFamily="2" charset="-78"/>
              </a:rPr>
              <a:t>to  transport gases, liquid and bagged products from the Petrochemical complexes to loading ports.</a:t>
            </a:r>
            <a:endParaRPr lang="fa-IR" sz="2400" dirty="0" smtClean="0">
              <a:solidFill>
                <a:srgbClr val="0036A2"/>
              </a:solidFill>
              <a:cs typeface="B Homa" pitchFamily="2" charset="-78"/>
            </a:endParaRPr>
          </a:p>
          <a:p>
            <a:pPr marL="457200" lvl="0" indent="-457200" algn="justLow" rtl="0">
              <a:lnSpc>
                <a:spcPct val="150000"/>
              </a:lnSpc>
              <a:buNone/>
            </a:pPr>
            <a:endParaRPr lang="en-US" sz="2400" dirty="0">
              <a:cs typeface="B Homa" pitchFamily="2" charset="-78"/>
            </a:endParaRPr>
          </a:p>
          <a:p>
            <a:pPr marL="457200" indent="-457200" algn="justLow" rtl="0">
              <a:lnSpc>
                <a:spcPct val="150000"/>
              </a:lnSpc>
              <a:buFont typeface="+mj-lt"/>
              <a:buAutoNum type="arabicPeriod"/>
            </a:pPr>
            <a:endParaRPr lang="fa-IR" sz="2400" dirty="0">
              <a:cs typeface="B Homa" pitchFamily="2" charset="-78"/>
            </a:endParaRPr>
          </a:p>
        </p:txBody>
      </p:sp>
      <p:pic>
        <p:nvPicPr>
          <p:cNvPr id="4" name="Picture 3" descr="Developing_8_Countries_logo.png"/>
          <p:cNvPicPr>
            <a:picLocks noChangeAspect="1"/>
          </p:cNvPicPr>
          <p:nvPr/>
        </p:nvPicPr>
        <p:blipFill>
          <a:blip r:embed="rId2" cstate="print"/>
          <a:stretch>
            <a:fillRect/>
          </a:stretch>
        </p:blipFill>
        <p:spPr>
          <a:xfrm>
            <a:off x="35496"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000" y="142852"/>
            <a:ext cx="8280000" cy="1152000"/>
          </a:xfrm>
        </p:spPr>
        <p:txBody>
          <a:bodyPr>
            <a:normAutofit/>
          </a:bodyPr>
          <a:lstStyle/>
          <a:p>
            <a:pPr rtl="0"/>
            <a:r>
              <a:rPr lang="en-US"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IIPG</a:t>
            </a:r>
            <a:endParaRPr lang="fa-IR"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sp>
        <p:nvSpPr>
          <p:cNvPr id="5" name="Content Placeholder 2"/>
          <p:cNvSpPr>
            <a:spLocks noGrp="1"/>
          </p:cNvSpPr>
          <p:nvPr>
            <p:ph idx="1"/>
          </p:nvPr>
        </p:nvSpPr>
        <p:spPr>
          <a:xfrm>
            <a:off x="457200" y="1672208"/>
            <a:ext cx="8229600" cy="4997152"/>
          </a:xfrm>
          <a:noFill/>
          <a:ln>
            <a:noFill/>
          </a:ln>
        </p:spPr>
        <p:style>
          <a:lnRef idx="1">
            <a:schemeClr val="accent3"/>
          </a:lnRef>
          <a:fillRef idx="2">
            <a:schemeClr val="accent3"/>
          </a:fillRef>
          <a:effectRef idx="1">
            <a:schemeClr val="accent3"/>
          </a:effectRef>
          <a:fontRef idx="minor">
            <a:schemeClr val="dk1"/>
          </a:fontRef>
        </p:style>
        <p:txBody>
          <a:bodyPr>
            <a:normAutofit/>
          </a:bodyPr>
          <a:lstStyle/>
          <a:p>
            <a:pPr marL="457200" indent="-457200" algn="l" rtl="0">
              <a:lnSpc>
                <a:spcPct val="150000"/>
              </a:lnSpc>
            </a:pPr>
            <a:r>
              <a:rPr lang="en-US" sz="2400" dirty="0" smtClean="0">
                <a:cs typeface="B Homa" pitchFamily="2" charset="-78"/>
              </a:rPr>
              <a:t>Establishment  Date:  </a:t>
            </a:r>
            <a:r>
              <a:rPr lang="en-US" sz="2400" dirty="0" smtClean="0">
                <a:solidFill>
                  <a:srgbClr val="FF0000"/>
                </a:solidFill>
                <a:cs typeface="B Homa" pitchFamily="2" charset="-78"/>
              </a:rPr>
              <a:t>2011</a:t>
            </a:r>
            <a:endParaRPr lang="fa-IR" sz="2400" dirty="0" smtClean="0">
              <a:solidFill>
                <a:srgbClr val="FF0000"/>
              </a:solidFill>
              <a:cs typeface="B Homa" pitchFamily="2" charset="-78"/>
            </a:endParaRPr>
          </a:p>
          <a:p>
            <a:pPr marL="457200" indent="-457200" algn="l" rtl="0">
              <a:lnSpc>
                <a:spcPct val="150000"/>
              </a:lnSpc>
            </a:pPr>
            <a:r>
              <a:rPr lang="en-US" sz="2400" dirty="0" smtClean="0">
                <a:cs typeface="B Homa" pitchFamily="2" charset="-78"/>
              </a:rPr>
              <a:t>PCC’s shares:  </a:t>
            </a:r>
            <a:r>
              <a:rPr lang="en-US" sz="2400" dirty="0" smtClean="0">
                <a:solidFill>
                  <a:srgbClr val="FF0000"/>
                </a:solidFill>
                <a:cs typeface="B Homa" pitchFamily="2" charset="-78"/>
              </a:rPr>
              <a:t>91%</a:t>
            </a:r>
          </a:p>
          <a:p>
            <a:pPr marL="457200" indent="-457200" algn="l" rtl="0">
              <a:lnSpc>
                <a:spcPct val="150000"/>
              </a:lnSpc>
            </a:pPr>
            <a:r>
              <a:rPr lang="en-US" sz="2400" dirty="0" smtClean="0">
                <a:solidFill>
                  <a:schemeClr val="tx1"/>
                </a:solidFill>
                <a:cs typeface="B Homa" pitchFamily="2" charset="-78"/>
              </a:rPr>
              <a:t>Mission: </a:t>
            </a:r>
            <a:r>
              <a:rPr lang="en-US" sz="2400" dirty="0" smtClean="0">
                <a:solidFill>
                  <a:srgbClr val="FF0000"/>
                </a:solidFill>
                <a:cs typeface="B Homa" pitchFamily="2" charset="-78"/>
              </a:rPr>
              <a:t>Investment in Petrochemical Projects</a:t>
            </a:r>
          </a:p>
          <a:p>
            <a:pPr marL="457200" indent="-457200" algn="l" rtl="0">
              <a:lnSpc>
                <a:spcPct val="150000"/>
              </a:lnSpc>
            </a:pPr>
            <a:r>
              <a:rPr lang="en-US" sz="2400" dirty="0" smtClean="0">
                <a:solidFill>
                  <a:schemeClr val="tx1"/>
                </a:solidFill>
                <a:cs typeface="B Homa" pitchFamily="2" charset="-78"/>
              </a:rPr>
              <a:t>IIPG is listed at Tehran Over The Counter (OTC) market on the 21th of Dec 2011 under the title of " PETROL ".</a:t>
            </a:r>
          </a:p>
          <a:p>
            <a:pPr marL="457200" indent="-457200" algn="l" rtl="0">
              <a:lnSpc>
                <a:spcPct val="150000"/>
              </a:lnSpc>
              <a:buNone/>
            </a:pPr>
            <a:endParaRPr lang="fa-IR" sz="2400" dirty="0">
              <a:cs typeface="B Homa" pitchFamily="2" charset="-78"/>
            </a:endParaRPr>
          </a:p>
        </p:txBody>
      </p:sp>
      <p:pic>
        <p:nvPicPr>
          <p:cNvPr id="4" name="Picture 3" descr="Developing_8_Countries_logo.png"/>
          <p:cNvPicPr>
            <a:picLocks noChangeAspect="1"/>
          </p:cNvPicPr>
          <p:nvPr/>
        </p:nvPicPr>
        <p:blipFill>
          <a:blip r:embed="rId2" cstate="print"/>
          <a:stretch>
            <a:fillRect/>
          </a:stretch>
        </p:blipFill>
        <p:spPr>
          <a:xfrm>
            <a:off x="72008"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472" y="142852"/>
            <a:ext cx="8280000" cy="1152000"/>
          </a:xfrm>
        </p:spPr>
        <p:txBody>
          <a:bodyPr>
            <a:normAutofit/>
          </a:bodyPr>
          <a:lstStyle/>
          <a:p>
            <a:pPr rtl="0"/>
            <a:r>
              <a:rPr lang="en-US" sz="4300" b="1" dirty="0" err="1"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Apadana</a:t>
            </a:r>
            <a:r>
              <a:rPr lang="en-US" sz="4300" b="1" dirty="0"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 Petro </a:t>
            </a:r>
            <a:r>
              <a:rPr lang="en-US" sz="4300" b="1" dirty="0" err="1" smtClean="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rPr>
              <a:t>Bazargan</a:t>
            </a:r>
            <a:endParaRPr lang="fa-IR" sz="4300" b="1" dirty="0">
              <a:ln w="18000">
                <a:solidFill>
                  <a:schemeClr val="accent4">
                    <a:lumMod val="20000"/>
                    <a:lumOff val="80000"/>
                  </a:schemeClr>
                </a:solidFill>
                <a:prstDash val="solid"/>
                <a:miter lim="800000"/>
              </a:ln>
              <a:solidFill>
                <a:srgbClr val="C00000"/>
              </a:solidFill>
              <a:effectLst>
                <a:outerShdw blurRad="25500" dist="23000" dir="7020000" algn="tl">
                  <a:srgbClr val="000000">
                    <a:alpha val="50000"/>
                  </a:srgbClr>
                </a:outerShdw>
              </a:effectLst>
              <a:cs typeface="B Jadid" pitchFamily="2" charset="-78"/>
            </a:endParaRPr>
          </a:p>
        </p:txBody>
      </p:sp>
      <p:sp>
        <p:nvSpPr>
          <p:cNvPr id="7" name="Content Placeholder 2"/>
          <p:cNvSpPr>
            <a:spLocks noGrp="1"/>
          </p:cNvSpPr>
          <p:nvPr>
            <p:ph idx="1"/>
          </p:nvPr>
        </p:nvSpPr>
        <p:spPr>
          <a:xfrm>
            <a:off x="457200" y="1600200"/>
            <a:ext cx="8229600" cy="4757758"/>
          </a:xfrm>
          <a:noFill/>
          <a:ln>
            <a:noFill/>
          </a:ln>
        </p:spPr>
        <p:style>
          <a:lnRef idx="1">
            <a:schemeClr val="accent3"/>
          </a:lnRef>
          <a:fillRef idx="2">
            <a:schemeClr val="accent3"/>
          </a:fillRef>
          <a:effectRef idx="1">
            <a:schemeClr val="accent3"/>
          </a:effectRef>
          <a:fontRef idx="minor">
            <a:schemeClr val="dk1"/>
          </a:fontRef>
        </p:style>
        <p:txBody>
          <a:bodyPr>
            <a:noAutofit/>
          </a:bodyPr>
          <a:lstStyle/>
          <a:p>
            <a:pPr marL="457200" indent="-457200" algn="justLow" rtl="0">
              <a:lnSpc>
                <a:spcPct val="150000"/>
              </a:lnSpc>
            </a:pPr>
            <a:r>
              <a:rPr lang="en-US" sz="2400" dirty="0" smtClean="0">
                <a:cs typeface="B Homa" pitchFamily="2" charset="-78"/>
              </a:rPr>
              <a:t>Establishment  Date:  </a:t>
            </a:r>
            <a:r>
              <a:rPr lang="en-US" sz="2400" dirty="0" smtClean="0">
                <a:solidFill>
                  <a:srgbClr val="FF0000"/>
                </a:solidFill>
                <a:cs typeface="B Homa" pitchFamily="2" charset="-78"/>
              </a:rPr>
              <a:t>2010</a:t>
            </a:r>
            <a:endParaRPr lang="fa-IR" sz="2400" dirty="0" smtClean="0">
              <a:solidFill>
                <a:srgbClr val="FF0000"/>
              </a:solidFill>
              <a:cs typeface="B Homa" pitchFamily="2" charset="-78"/>
            </a:endParaRPr>
          </a:p>
          <a:p>
            <a:pPr marL="457200" indent="-457200" algn="justLow" rtl="0">
              <a:lnSpc>
                <a:spcPct val="150000"/>
              </a:lnSpc>
            </a:pPr>
            <a:r>
              <a:rPr lang="en-US" sz="2400" dirty="0" smtClean="0">
                <a:cs typeface="B Homa" pitchFamily="2" charset="-78"/>
              </a:rPr>
              <a:t>PCC’s shares:  </a:t>
            </a:r>
            <a:r>
              <a:rPr lang="en-US" sz="2400" dirty="0" smtClean="0">
                <a:solidFill>
                  <a:srgbClr val="FF0000"/>
                </a:solidFill>
                <a:cs typeface="B Homa" pitchFamily="2" charset="-78"/>
              </a:rPr>
              <a:t>99%</a:t>
            </a:r>
          </a:p>
          <a:p>
            <a:pPr marL="457200" indent="-457200" algn="justLow" rtl="0">
              <a:lnSpc>
                <a:spcPct val="150000"/>
              </a:lnSpc>
            </a:pPr>
            <a:r>
              <a:rPr lang="en-US" sz="2400" dirty="0" smtClean="0">
                <a:solidFill>
                  <a:schemeClr val="tx1"/>
                </a:solidFill>
                <a:cs typeface="B Homa" pitchFamily="2" charset="-78"/>
              </a:rPr>
              <a:t>Services: </a:t>
            </a:r>
          </a:p>
          <a:p>
            <a:pPr marL="857250" lvl="1" indent="-457200" algn="justLow" rtl="0">
              <a:lnSpc>
                <a:spcPct val="150000"/>
              </a:lnSpc>
            </a:pPr>
            <a:r>
              <a:rPr lang="en-US" sz="2400" dirty="0" smtClean="0">
                <a:solidFill>
                  <a:srgbClr val="0036A2"/>
                </a:solidFill>
                <a:cs typeface="B Homa" pitchFamily="2" charset="-78"/>
              </a:rPr>
              <a:t>International oil products trade  (with focus on  CIS countries)</a:t>
            </a:r>
          </a:p>
          <a:p>
            <a:pPr marL="857250" lvl="1" indent="-457200" algn="justLow" rtl="0">
              <a:lnSpc>
                <a:spcPct val="150000"/>
              </a:lnSpc>
            </a:pPr>
            <a:r>
              <a:rPr lang="en-US" sz="2400" dirty="0" smtClean="0">
                <a:solidFill>
                  <a:srgbClr val="0036A2"/>
                </a:solidFill>
                <a:cs typeface="B Homa" pitchFamily="2" charset="-78"/>
              </a:rPr>
              <a:t> Trading of intermediate oil products.</a:t>
            </a:r>
          </a:p>
          <a:p>
            <a:pPr marL="857250" lvl="1" indent="-457200" algn="justLow" rtl="0">
              <a:lnSpc>
                <a:spcPct val="150000"/>
              </a:lnSpc>
            </a:pPr>
            <a:r>
              <a:rPr lang="en-US" sz="2400" dirty="0" smtClean="0">
                <a:solidFill>
                  <a:srgbClr val="0036A2"/>
                </a:solidFill>
                <a:cs typeface="B Homa" pitchFamily="2" charset="-78"/>
              </a:rPr>
              <a:t> Taking the advantage of Iran’s unique geographical location to transit export  products. </a:t>
            </a:r>
          </a:p>
          <a:p>
            <a:pPr marL="857250" lvl="1" indent="-457200" algn="justLow" rtl="0">
              <a:lnSpc>
                <a:spcPct val="150000"/>
              </a:lnSpc>
            </a:pPr>
            <a:endParaRPr lang="fa-IR" sz="2400" dirty="0" smtClean="0">
              <a:solidFill>
                <a:srgbClr val="0036A2"/>
              </a:solidFill>
              <a:cs typeface="B Homa" pitchFamily="2" charset="-78"/>
            </a:endParaRPr>
          </a:p>
          <a:p>
            <a:pPr marL="457200" lvl="0" indent="-457200" algn="justLow" rtl="0">
              <a:lnSpc>
                <a:spcPct val="150000"/>
              </a:lnSpc>
              <a:buNone/>
            </a:pPr>
            <a:endParaRPr lang="en-US" sz="2400" dirty="0">
              <a:cs typeface="B Homa" pitchFamily="2" charset="-78"/>
            </a:endParaRPr>
          </a:p>
          <a:p>
            <a:pPr marL="457200" indent="-457200" algn="justLow" rtl="0">
              <a:lnSpc>
                <a:spcPct val="150000"/>
              </a:lnSpc>
              <a:buFont typeface="+mj-lt"/>
              <a:buAutoNum type="arabicPeriod"/>
            </a:pPr>
            <a:endParaRPr lang="fa-IR" sz="2400" dirty="0">
              <a:cs typeface="B Homa" pitchFamily="2" charset="-78"/>
            </a:endParaRPr>
          </a:p>
        </p:txBody>
      </p:sp>
      <p:pic>
        <p:nvPicPr>
          <p:cNvPr id="4" name="Picture 3" descr="Developing_8_Countries_logo.png"/>
          <p:cNvPicPr>
            <a:picLocks noChangeAspect="1"/>
          </p:cNvPicPr>
          <p:nvPr/>
        </p:nvPicPr>
        <p:blipFill>
          <a:blip r:embed="rId2" cstate="print"/>
          <a:stretch>
            <a:fillRect/>
          </a:stretch>
        </p:blipFill>
        <p:spPr>
          <a:xfrm>
            <a:off x="-36512" y="0"/>
            <a:ext cx="1907704" cy="1268760"/>
          </a:xfrm>
          <a:prstGeom prst="rect">
            <a:avLst/>
          </a:prstGeom>
        </p:spPr>
      </p:pic>
    </p:spTree>
  </p:cSld>
  <p:clrMapOvr>
    <a:masterClrMapping/>
  </p:clrMapOvr>
  <p:transition>
    <p:split orient="vert" dir="in"/>
  </p:transition>
  <p:timing>
    <p:tnLst>
      <p:par>
        <p:cTn id="1" dur="indefinite" restart="never" nodeType="tmRoot"/>
      </p:par>
    </p:tnLst>
  </p:timing>
</p:sld>
</file>

<file path=ppt/theme/theme1.xml><?xml version="1.0" encoding="utf-8"?>
<a:theme xmlns:a="http://schemas.openxmlformats.org/drawingml/2006/main" name="Office Theme">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1" anchor="t" anchorCtr="0"/>
      <a:lstStyle>
        <a:defPPr algn="ctr">
          <a:defRPr sz="2000" b="1" dirty="0" smtClean="0">
            <a:solidFill>
              <a:schemeClr val="tx1"/>
            </a:solidFill>
            <a:cs typeface="B Yagut" pitchFamily="2" charset="-78"/>
          </a:defRPr>
        </a:defPPr>
      </a:lstStyle>
      <a:style>
        <a:lnRef idx="3">
          <a:schemeClr val="lt1"/>
        </a:lnRef>
        <a:fillRef idx="1">
          <a:schemeClr val="accent3"/>
        </a:fillRef>
        <a:effectRef idx="1">
          <a:schemeClr val="accent3"/>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3252</TotalTime>
  <Words>762</Words>
  <Application>Microsoft Office PowerPoint</Application>
  <PresentationFormat>On-screen Show (4:3)</PresentationFormat>
  <Paragraphs>203</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PCC AT  a Glance</vt:lpstr>
      <vt:lpstr>Agenda</vt:lpstr>
      <vt:lpstr>PCC Introduction</vt:lpstr>
      <vt:lpstr>Slide 4</vt:lpstr>
      <vt:lpstr>Slide 5</vt:lpstr>
      <vt:lpstr>Local Affiliated Companies</vt:lpstr>
      <vt:lpstr>Petrochemical Transportation Co.</vt:lpstr>
      <vt:lpstr>IIPG</vt:lpstr>
      <vt:lpstr>Apadana Petro Bazargan</vt:lpstr>
      <vt:lpstr>PCC’s Investment  in Iran Petrochemical Industry</vt:lpstr>
      <vt:lpstr> Foreign affiliated companies</vt:lpstr>
      <vt:lpstr> PCC Warehouses</vt:lpstr>
      <vt:lpstr>Slide 13</vt:lpstr>
      <vt:lpstr>Continuous Growth  in Production, Domestic Sales &amp; Export</vt:lpstr>
      <vt:lpstr>PCC Performance in 2012</vt:lpstr>
      <vt:lpstr>Slide 16</vt:lpstr>
      <vt:lpstr>2012</vt:lpstr>
      <vt:lpstr>Iran amongst  Top 5 HDPE Exporting  Countries to Europe (CMAI)</vt:lpstr>
      <vt:lpstr>Iran as the second PE exporter  to China from MDE &amp; ISC (CMAI)</vt:lpstr>
      <vt:lpstr>Iran as the second PE exporter  to Turkey from MDE &amp; ISC (CMAI)</vt:lpstr>
      <vt:lpstr> PCC  EXPORT  TO D-8  COUNTRIES</vt:lpstr>
      <vt:lpstr>Slide 22</vt:lpstr>
      <vt:lpstr>Slide 23</vt:lpstr>
      <vt:lpstr>Slide 24</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gharaei</dc:creator>
  <cp:lastModifiedBy>mardani</cp:lastModifiedBy>
  <cp:revision>1728</cp:revision>
  <dcterms:created xsi:type="dcterms:W3CDTF">2010-09-07T08:25:39Z</dcterms:created>
  <dcterms:modified xsi:type="dcterms:W3CDTF">2013-05-12T11:56:56Z</dcterms:modified>
</cp:coreProperties>
</file>