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3"/>
  </p:notesMasterIdLst>
  <p:handoutMasterIdLst>
    <p:handoutMasterId r:id="rId44"/>
  </p:handoutMasterIdLst>
  <p:sldIdLst>
    <p:sldId id="284" r:id="rId2"/>
    <p:sldId id="326" r:id="rId3"/>
    <p:sldId id="323" r:id="rId4"/>
    <p:sldId id="322" r:id="rId5"/>
    <p:sldId id="320" r:id="rId6"/>
    <p:sldId id="321" r:id="rId7"/>
    <p:sldId id="336" r:id="rId8"/>
    <p:sldId id="361" r:id="rId9"/>
    <p:sldId id="325" r:id="rId10"/>
    <p:sldId id="337" r:id="rId11"/>
    <p:sldId id="351" r:id="rId12"/>
    <p:sldId id="352" r:id="rId13"/>
    <p:sldId id="358" r:id="rId14"/>
    <p:sldId id="359" r:id="rId15"/>
    <p:sldId id="360" r:id="rId16"/>
    <p:sldId id="354" r:id="rId17"/>
    <p:sldId id="355" r:id="rId18"/>
    <p:sldId id="356" r:id="rId19"/>
    <p:sldId id="291" r:id="rId20"/>
    <p:sldId id="292" r:id="rId21"/>
    <p:sldId id="293" r:id="rId22"/>
    <p:sldId id="294" r:id="rId23"/>
    <p:sldId id="308" r:id="rId24"/>
    <p:sldId id="307" r:id="rId25"/>
    <p:sldId id="297" r:id="rId26"/>
    <p:sldId id="298" r:id="rId27"/>
    <p:sldId id="327" r:id="rId28"/>
    <p:sldId id="301" r:id="rId29"/>
    <p:sldId id="362" r:id="rId30"/>
    <p:sldId id="303" r:id="rId31"/>
    <p:sldId id="357" r:id="rId32"/>
    <p:sldId id="363" r:id="rId33"/>
    <p:sldId id="259" r:id="rId34"/>
    <p:sldId id="261" r:id="rId35"/>
    <p:sldId id="262" r:id="rId36"/>
    <p:sldId id="263" r:id="rId37"/>
    <p:sldId id="353" r:id="rId38"/>
    <p:sldId id="304" r:id="rId39"/>
    <p:sldId id="305" r:id="rId40"/>
    <p:sldId id="306" r:id="rId41"/>
    <p:sldId id="35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B2A9"/>
    <a:srgbClr val="547E74"/>
    <a:srgbClr val="78A4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3914755220814787"/>
          <c:w val="1"/>
          <c:h val="0.8498390961999360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  <c:explosion val="6"/>
          </c:dPt>
          <c:dPt>
            <c:idx val="2"/>
            <c:bubble3D val="0"/>
            <c:explosion val="6"/>
          </c:dPt>
          <c:dPt>
            <c:idx val="4"/>
            <c:bubble3D val="0"/>
            <c:explosion val="7"/>
          </c:dPt>
          <c:dLbls>
            <c:dLbl>
              <c:idx val="0"/>
              <c:layout>
                <c:manualLayout>
                  <c:x val="9.653844498945888E-3"/>
                  <c:y val="2.55389951256094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"/>
                  <c:y val="0.1416485439320084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9081134595017885E-2"/>
                  <c:y val="3.965129358830175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4.5923804978923177E-2"/>
                  <c:y val="-0.1556489082481712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40402908652811825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Brick Klins</c:v>
                </c:pt>
                <c:pt idx="1">
                  <c:v>Cement</c:v>
                </c:pt>
                <c:pt idx="2">
                  <c:v>Coke use</c:v>
                </c:pt>
                <c:pt idx="3">
                  <c:v>Power</c:v>
                </c:pt>
                <c:pt idx="4">
                  <c:v>Domestic</c:v>
                </c:pt>
              </c:strCache>
            </c:strRef>
          </c:cat>
          <c:val>
            <c:numRef>
              <c:f>Sheet1!$B$2:$B$6</c:f>
              <c:numCache>
                <c:formatCode>0.00</c:formatCode>
                <c:ptCount val="5"/>
                <c:pt idx="0">
                  <c:v>40.5</c:v>
                </c:pt>
                <c:pt idx="1">
                  <c:v>54.5</c:v>
                </c:pt>
                <c:pt idx="2">
                  <c:v>3.6</c:v>
                </c:pt>
                <c:pt idx="3">
                  <c:v>1.4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3914755220814787"/>
          <c:w val="1"/>
          <c:h val="0.8498390961999355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  <c:explosion val="6"/>
          </c:dPt>
          <c:dPt>
            <c:idx val="2"/>
            <c:bubble3D val="0"/>
            <c:explosion val="6"/>
          </c:dPt>
          <c:dPt>
            <c:idx val="4"/>
            <c:bubble3D val="0"/>
            <c:explosion val="7"/>
          </c:dPt>
          <c:dLbls>
            <c:dLbl>
              <c:idx val="0"/>
              <c:layout>
                <c:manualLayout>
                  <c:x val="8.2384119460795227E-2"/>
                  <c:y val="-2.604828491266179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7310029428139748"/>
                  <c:y val="-6.86689562740827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1250401345462896"/>
                  <c:y val="0.1423065435786043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4.5923804978923163E-2"/>
                  <c:y val="-0.1556489082481712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6606049243844592E-2"/>
                  <c:y val="-6.85003167707484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4137565935326038"/>
                  <c:y val="-2.826952665399583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Oil</c:v>
                </c:pt>
                <c:pt idx="1">
                  <c:v>Gas</c:v>
                </c:pt>
                <c:pt idx="2">
                  <c:v>LPG</c:v>
                </c:pt>
                <c:pt idx="3">
                  <c:v>Coal</c:v>
                </c:pt>
                <c:pt idx="4">
                  <c:v>Hydro</c:v>
                </c:pt>
                <c:pt idx="5">
                  <c:v>Nuclear</c:v>
                </c:pt>
              </c:strCache>
            </c:strRef>
          </c:cat>
          <c:val>
            <c:numRef>
              <c:f>Sheet1!$B$2:$B$7</c:f>
              <c:numCache>
                <c:formatCode>0.00</c:formatCode>
                <c:ptCount val="6"/>
                <c:pt idx="0">
                  <c:v>30.8</c:v>
                </c:pt>
                <c:pt idx="1">
                  <c:v>49.5</c:v>
                </c:pt>
                <c:pt idx="2">
                  <c:v>0.5</c:v>
                </c:pt>
                <c:pt idx="3">
                  <c:v>6.6</c:v>
                </c:pt>
                <c:pt idx="4">
                  <c:v>10.5</c:v>
                </c:pt>
                <c:pt idx="5">
                  <c:v>1.9000000000000001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18,86 Million Tones </a:t>
            </a:r>
          </a:p>
        </c:rich>
      </c:tx>
      <c:layout>
        <c:manualLayout>
          <c:xMode val="edge"/>
          <c:yMode val="edge"/>
          <c:x val="0.33740267863713425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4490090023793718E-2"/>
                  <c:y val="-0.2033945015347657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2.112468418083242E-2"/>
                  <c:y val="-0.1512978780194849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Transport</c:v>
                </c:pt>
                <c:pt idx="1">
                  <c:v>Agriculture</c:v>
                </c:pt>
                <c:pt idx="2">
                  <c:v>Industrial </c:v>
                </c:pt>
                <c:pt idx="3">
                  <c:v>Domestic</c:v>
                </c:pt>
                <c:pt idx="4">
                  <c:v>Power</c:v>
                </c:pt>
                <c:pt idx="5">
                  <c:v>Others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49.6</c:v>
                </c:pt>
                <c:pt idx="1">
                  <c:v>0.1</c:v>
                </c:pt>
                <c:pt idx="2">
                  <c:v>7.6</c:v>
                </c:pt>
                <c:pt idx="3">
                  <c:v>0.4</c:v>
                </c:pt>
                <c:pt idx="4">
                  <c:v>40.700000000000003</c:v>
                </c:pt>
                <c:pt idx="5" formatCode="0.00%">
                  <c:v>1.6000000000000021E-2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A92CD-4A8A-4608-A190-73A5699B55B5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A0C28-756E-4190-B54F-9FDC64DD36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0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1E9AC-E72C-4F13-927E-6E0021DA1D3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8B867-A3E6-477C-9FED-B0024FC99E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6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88100" y="8719279"/>
            <a:ext cx="546100" cy="184254"/>
          </a:xfrm>
        </p:spPr>
        <p:txBody>
          <a:bodyPr/>
          <a:lstStyle/>
          <a:p>
            <a:pPr>
              <a:defRPr/>
            </a:pPr>
            <a:fld id="{135002FA-DFCA-4A67-976C-C16307920CAC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584" tIns="46292" rIns="92584" bIns="46292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88100" y="8719279"/>
            <a:ext cx="546100" cy="184254"/>
          </a:xfrm>
        </p:spPr>
        <p:txBody>
          <a:bodyPr/>
          <a:lstStyle/>
          <a:p>
            <a:pPr>
              <a:defRPr/>
            </a:pPr>
            <a:fld id="{AB479F59-CD55-48C0-A6C9-6F17F06B3821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584" tIns="46292" rIns="92584" bIns="46292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88100" y="8719279"/>
            <a:ext cx="546100" cy="184254"/>
          </a:xfrm>
        </p:spPr>
        <p:txBody>
          <a:bodyPr/>
          <a:lstStyle/>
          <a:p>
            <a:pPr>
              <a:defRPr/>
            </a:pPr>
            <a:fld id="{BB7BA677-53EE-467D-A493-410C92951BCF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88100" y="8719279"/>
            <a:ext cx="546100" cy="184254"/>
          </a:xfrm>
        </p:spPr>
        <p:txBody>
          <a:bodyPr/>
          <a:lstStyle/>
          <a:p>
            <a:pPr>
              <a:defRPr/>
            </a:pPr>
            <a:fld id="{E911949C-C044-4BE2-8DD4-9CD0B13F90E9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88100" y="8719279"/>
            <a:ext cx="546100" cy="184254"/>
          </a:xfrm>
        </p:spPr>
        <p:txBody>
          <a:bodyPr/>
          <a:lstStyle/>
          <a:p>
            <a:pPr>
              <a:defRPr/>
            </a:pPr>
            <a:fld id="{A4421E4B-154C-4911-8B8E-C86D60DC83C3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4C0AC1-B18E-4DE1-85F4-7DBCC367CD76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C4747B-CD26-4C82-9A89-CC3246B53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ibaba.com/product-gs/631198623/Solar_powered_garden_lights_TYJLD_006.html?s=p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iwtc.com/photo/products/21/00/70/7000.jpg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1.bp.blogspot.com/_nAUStZ5Hhm8/S_cx2AkL2lI/AAAAAAAAAxc/2ZbsYTuAs-s/s1600/Hino_Splendor_image.jpg" TargetMode="External"/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.pk/imgres?imgurl=http://members.fortunecity.com/freecarwallpapers/images/honda_civic_type_r_01.jpg&amp;imgrefurl=http://members.fortunecity.com/freecarwallpapers/honda_01.htm&amp;h=600&amp;w=800&amp;sz=61&amp;hl=en&amp;start=36&amp;tbnid=hP6KF7EYTwTz9M:&amp;tbnh=107&amp;tbnw=143&amp;prev=/images?q=HONDA&amp;start=20&amp;ndsp=20&amp;svnum=10&amp;hl=en&amp;lr=&amp;sa=N" TargetMode="External"/><Relationship Id="rId5" Type="http://schemas.openxmlformats.org/officeDocument/2006/relationships/image" Target="../media/image32.jpeg"/><Relationship Id="rId10" Type="http://schemas.openxmlformats.org/officeDocument/2006/relationships/image" Target="../media/image35.jpeg"/><Relationship Id="rId4" Type="http://schemas.openxmlformats.org/officeDocument/2006/relationships/hyperlink" Target="http://www.millat.com.pk/Tractor.asp?t=1233" TargetMode="External"/><Relationship Id="rId9" Type="http://schemas.openxmlformats.org/officeDocument/2006/relationships/image" Target="../media/image3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8200" y="1676400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Technology Transfer </a:t>
            </a:r>
          </a:p>
          <a:p>
            <a:pPr algn="ctr"/>
            <a:r>
              <a:rPr lang="en-US" sz="4800" b="1" dirty="0" smtClean="0"/>
              <a:t>&amp; </a:t>
            </a:r>
          </a:p>
          <a:p>
            <a:pPr algn="ctr"/>
            <a:r>
              <a:rPr lang="en-US" sz="4800" b="1" dirty="0" smtClean="0"/>
              <a:t>Exchange Network</a:t>
            </a:r>
            <a:endParaRPr lang="en-US" sz="4800" b="1" dirty="0"/>
          </a:p>
        </p:txBody>
      </p:sp>
      <p:sp>
        <p:nvSpPr>
          <p:cNvPr id="3" name="Rectangle 2"/>
          <p:cNvSpPr/>
          <p:nvPr/>
        </p:nvSpPr>
        <p:spPr>
          <a:xfrm>
            <a:off x="3657600" y="6019800"/>
            <a:ext cx="55513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Country Report: Pakistan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COAL UTILIZATION TECHNOLOGY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09800"/>
            <a:ext cx="8153400" cy="1524000"/>
          </a:xfrm>
        </p:spPr>
        <p:txBody>
          <a:bodyPr>
            <a:normAutofit/>
          </a:bodyPr>
          <a:lstStyle/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Total Coal Reserves :185 billion Tones .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Need Coal Water Slurry Fuel Technology.</a:t>
            </a:r>
          </a:p>
          <a:p>
            <a:endParaRPr lang="en-US" sz="32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1524000"/>
            <a:ext cx="88392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latin typeface="Verdana" pitchFamily="34" charset="0"/>
              </a:rPr>
              <a:t>Coal water slurry (CWS) is a mixture of water and coal. </a:t>
            </a:r>
            <a:br>
              <a:rPr lang="en-US" sz="2000" dirty="0">
                <a:latin typeface="Verdana" pitchFamily="34" charset="0"/>
              </a:rPr>
            </a:br>
            <a:endParaRPr lang="en-US" sz="2000" dirty="0">
              <a:latin typeface="Verdana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latin typeface="Verdana" pitchFamily="34" charset="0"/>
              </a:rPr>
              <a:t>Coal is first </a:t>
            </a:r>
            <a:r>
              <a:rPr lang="en-US" sz="2000" dirty="0" smtClean="0">
                <a:latin typeface="Verdana" pitchFamily="34" charset="0"/>
              </a:rPr>
              <a:t>converted in to less </a:t>
            </a:r>
            <a:r>
              <a:rPr lang="en-US" sz="2000" dirty="0">
                <a:latin typeface="Verdana" pitchFamily="34" charset="0"/>
              </a:rPr>
              <a:t>than </a:t>
            </a:r>
            <a:r>
              <a:rPr lang="en-US" sz="2000" dirty="0" smtClean="0">
                <a:latin typeface="Verdana" pitchFamily="34" charset="0"/>
              </a:rPr>
              <a:t>50 </a:t>
            </a:r>
            <a:r>
              <a:rPr lang="en-US" sz="2000" dirty="0">
                <a:latin typeface="Verdana" pitchFamily="34" charset="0"/>
              </a:rPr>
              <a:t>microns, mixed with water according </a:t>
            </a:r>
            <a:r>
              <a:rPr lang="en-US" sz="2000" dirty="0" smtClean="0">
                <a:latin typeface="Verdana" pitchFamily="34" charset="0"/>
              </a:rPr>
              <a:t>to proportion </a:t>
            </a:r>
            <a:r>
              <a:rPr lang="en-US" sz="2000" dirty="0">
                <a:latin typeface="Verdana" pitchFamily="34" charset="0"/>
              </a:rPr>
              <a:t>with a little additive to </a:t>
            </a:r>
            <a:r>
              <a:rPr lang="en-US" sz="2000" dirty="0" smtClean="0">
                <a:latin typeface="Verdana" pitchFamily="34" charset="0"/>
              </a:rPr>
              <a:t>form </a:t>
            </a:r>
            <a:r>
              <a:rPr lang="en-US" sz="2000" dirty="0">
                <a:latin typeface="Verdana" pitchFamily="34" charset="0"/>
              </a:rPr>
              <a:t>coal water </a:t>
            </a:r>
            <a:r>
              <a:rPr lang="en-US" sz="2000" dirty="0" smtClean="0">
                <a:latin typeface="Verdana" pitchFamily="34" charset="0"/>
              </a:rPr>
              <a:t>mixture. </a:t>
            </a:r>
            <a:r>
              <a:rPr lang="en-US" sz="2000" dirty="0">
                <a:latin typeface="Verdana" pitchFamily="34" charset="0"/>
              </a:rPr>
              <a:t/>
            </a:r>
            <a:br>
              <a:rPr lang="en-US" sz="2000" dirty="0">
                <a:latin typeface="Verdana" pitchFamily="34" charset="0"/>
              </a:rPr>
            </a:br>
            <a:endParaRPr lang="en-US" sz="2000" dirty="0" smtClean="0">
              <a:latin typeface="Verdana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Composition Percentage:</a:t>
            </a:r>
            <a:endParaRPr lang="en-US" dirty="0"/>
          </a:p>
        </p:txBody>
      </p:sp>
      <p:graphicFrame>
        <p:nvGraphicFramePr>
          <p:cNvPr id="7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166774"/>
              </p:ext>
            </p:extLst>
          </p:nvPr>
        </p:nvGraphicFramePr>
        <p:xfrm>
          <a:off x="685800" y="3886200"/>
          <a:ext cx="4419599" cy="1584808"/>
        </p:xfrm>
        <a:graphic>
          <a:graphicData uri="http://schemas.openxmlformats.org/drawingml/2006/table">
            <a:tbl>
              <a:tblPr>
                <a:tableStyleId>{0660B408-B3CF-4A94-85FC-2B1E0A45F4A2}</a:tableStyleId>
              </a:tblPr>
              <a:tblGrid>
                <a:gridCol w="1069487"/>
                <a:gridCol w="970328"/>
                <a:gridCol w="2379784"/>
              </a:tblGrid>
              <a:tr h="455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Typical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Depending On Quality Of Coal (Range)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</a:tr>
              <a:tr h="263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65%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(61-68%)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</a:tr>
              <a:tr h="263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Water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34%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(31-38%)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</a:tr>
              <a:tr h="263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Additive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1%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(1%)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01" marB="45701" horzOverflow="overflow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048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Verdana" pitchFamily="34" charset="0"/>
              </a:rPr>
              <a:t>The Boiler which generates steam for power generation uses CWS as primary  fuel for </a:t>
            </a:r>
            <a:r>
              <a:rPr lang="en-US" sz="2000" dirty="0" smtClean="0">
                <a:latin typeface="Verdana" pitchFamily="34" charset="0"/>
              </a:rPr>
              <a:t>burning.</a:t>
            </a:r>
            <a:endParaRPr lang="en-US" sz="2000" dirty="0">
              <a:latin typeface="Verdana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66793"/>
            <a:ext cx="2895600" cy="213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SO, WHAT IS COAL WATER SLURRY 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522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8610600" cy="2654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4648200"/>
            <a:ext cx="8839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2"/>
                </a:solidFill>
                <a:latin typeface="Copperplate Gothic Bold" pitchFamily="34" charset="0"/>
              </a:defRPr>
            </a:lvl1pPr>
            <a:lvl2pPr marL="742950" indent="-285750" eaLnBrk="0" hangingPunct="0">
              <a:defRPr b="1">
                <a:solidFill>
                  <a:schemeClr val="tx2"/>
                </a:solidFill>
                <a:latin typeface="Copperplate Gothic Bold" pitchFamily="34" charset="0"/>
              </a:defRPr>
            </a:lvl2pPr>
            <a:lvl3pPr marL="1143000" indent="-228600" eaLnBrk="0" hangingPunct="0">
              <a:defRPr b="1">
                <a:solidFill>
                  <a:schemeClr val="tx2"/>
                </a:solidFill>
                <a:latin typeface="Copperplate Gothic Bold" pitchFamily="34" charset="0"/>
              </a:defRPr>
            </a:lvl3pPr>
            <a:lvl4pPr marL="1600200" indent="-228600" eaLnBrk="0" hangingPunct="0">
              <a:defRPr b="1">
                <a:solidFill>
                  <a:schemeClr val="tx2"/>
                </a:solidFill>
                <a:latin typeface="Copperplate Gothic Bold" pitchFamily="34" charset="0"/>
              </a:defRPr>
            </a:lvl4pPr>
            <a:lvl5pPr marL="2057400" indent="-228600" eaLnBrk="0" hangingPunct="0">
              <a:defRPr b="1">
                <a:solidFill>
                  <a:schemeClr val="tx2"/>
                </a:solidFill>
                <a:latin typeface="Copperplate Gothic Bold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Copperplate Gothic Bold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Copperplate Gothic Bold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Copperplate Gothic Bold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Copperplate Gothic Bold" pitchFamily="34" charset="0"/>
              </a:defRPr>
            </a:lvl9pPr>
          </a:lstStyle>
          <a:p>
            <a:pPr marL="762892" lvl="1" indent="-406552" algn="justLow" defTabSz="913526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>
                <a:solidFill>
                  <a:schemeClr val="tx1"/>
                </a:solidFill>
                <a:latin typeface="+mn-lt"/>
              </a:rPr>
              <a:t>China is planning 20 million ton usage by </a:t>
            </a:r>
            <a:r>
              <a:rPr lang="en-US" altLang="ja-JP" sz="2900" dirty="0" smtClean="0">
                <a:solidFill>
                  <a:schemeClr val="tx1"/>
                </a:solidFill>
                <a:latin typeface="+mn-lt"/>
              </a:rPr>
              <a:t>2015</a:t>
            </a:r>
          </a:p>
          <a:p>
            <a:pPr marL="762892" lvl="1" indent="-406552" algn="justLow" defTabSz="913526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>
                <a:solidFill>
                  <a:schemeClr val="tx1"/>
                </a:solidFill>
                <a:latin typeface="+mn-lt"/>
              </a:rPr>
              <a:t>USA </a:t>
            </a:r>
            <a:r>
              <a:rPr lang="en-US" altLang="ja-JP" sz="2900" dirty="0">
                <a:solidFill>
                  <a:schemeClr val="tx1"/>
                </a:solidFill>
                <a:latin typeface="+mn-lt"/>
              </a:rPr>
              <a:t>Planning </a:t>
            </a:r>
            <a:r>
              <a:rPr lang="en-US" altLang="ja-JP" sz="2900" dirty="0" smtClean="0">
                <a:solidFill>
                  <a:schemeClr val="tx1"/>
                </a:solidFill>
                <a:latin typeface="+mn-lt"/>
              </a:rPr>
              <a:t>to </a:t>
            </a:r>
            <a:r>
              <a:rPr lang="en-US" altLang="ja-JP" sz="2900" dirty="0">
                <a:solidFill>
                  <a:schemeClr val="tx1"/>
                </a:solidFill>
                <a:latin typeface="+mn-lt"/>
              </a:rPr>
              <a:t>produce 30 million tons by 2020 to reduce FO by 27 Million ton (25%)</a:t>
            </a:r>
          </a:p>
          <a:p>
            <a:pPr algn="l" eaLnBrk="1" hangingPunct="1">
              <a:spcBef>
                <a:spcPct val="20000"/>
              </a:spcBef>
              <a:buFont typeface="Arial" charset="0"/>
              <a:buChar char="•"/>
            </a:pPr>
            <a:endParaRPr lang="en-US" sz="1600" dirty="0">
              <a:solidFill>
                <a:schemeClr val="tx1"/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  <a:buFont typeface="Arial" charset="0"/>
              <a:buChar char="•"/>
            </a:pPr>
            <a:endParaRPr lang="en-US" sz="1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76200" y="0"/>
            <a:ext cx="922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COUNTRIES USING COAL WATER SLURRY(CWS)</a:t>
            </a:r>
          </a:p>
        </p:txBody>
      </p:sp>
    </p:spTree>
    <p:extLst>
      <p:ext uri="{BB962C8B-B14F-4D97-AF65-F5344CB8AC3E}">
        <p14:creationId xmlns:p14="http://schemas.microsoft.com/office/powerpoint/2010/main" val="79623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0" y="400078"/>
            <a:ext cx="9144000" cy="7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RENEWABLE ENERGY</a:t>
            </a:r>
          </a:p>
        </p:txBody>
      </p:sp>
      <p:pic>
        <p:nvPicPr>
          <p:cNvPr id="188418" name="Picture 2" descr="http://t3.gstatic.com/images?q=tbn:ANd9GcSjj0rodBoMlkWdfsafsycm47YrcJjwm3JpATRymBnJjruXiMY85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407" y="1357346"/>
            <a:ext cx="2750489" cy="172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422" name="Picture 6" descr="http://t1.gstatic.com/images?q=tbn:ANd9GcR-CwLKXPgO6QSah1L22okpbx2ghwk66L4dKAC4zNpFGC2Yvnig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5478" y="4211337"/>
            <a:ext cx="2556108" cy="204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424" name="Picture 8" descr="http://t3.gstatic.com/images?q=tbn:ANd9GcSoi-DVPaCPchdaFHOJaIXifWTf5JDJ6QkePKBk6AuhFDk3CUE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329" y="1268261"/>
            <a:ext cx="2620902" cy="177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428" name="Picture 12" descr="http://t2.gstatic.com/images?q=tbn:ANd9GcSupWP9e3LtTtgjbxnO6viuyFDpE4ZuwjreNnZRDwZ40L6OIo7B3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062" y="2899344"/>
            <a:ext cx="2682456" cy="188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8" descr="SolarPower Pakistan: solar paen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6927" y="4237253"/>
            <a:ext cx="2475116" cy="197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8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8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04800" y="1693315"/>
            <a:ext cx="8458200" cy="455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6" rIns="91430" bIns="45716">
            <a:spAutoFit/>
          </a:bodyPr>
          <a:lstStyle/>
          <a:p>
            <a:pPr marL="762892" lvl="1" indent="-406552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 smtClean="0"/>
              <a:t>Pakistan need alternative </a:t>
            </a:r>
            <a:r>
              <a:rPr lang="en-US" altLang="ja-JP" sz="2900" dirty="0"/>
              <a:t>energy sources to overcome the acute power shortage in the </a:t>
            </a:r>
            <a:r>
              <a:rPr lang="en-US" altLang="ja-JP" sz="2900" dirty="0" smtClean="0"/>
              <a:t>country</a:t>
            </a:r>
          </a:p>
          <a:p>
            <a:pPr marL="762892" lvl="1" indent="-406552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endParaRPr lang="en-US" altLang="ja-JP" sz="2900" dirty="0"/>
          </a:p>
          <a:p>
            <a:pPr marL="762892" lvl="1" indent="-406552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/>
              <a:t>This has </a:t>
            </a:r>
            <a:r>
              <a:rPr lang="en-US" altLang="ja-JP" sz="2900" dirty="0" smtClean="0"/>
              <a:t>brought </a:t>
            </a:r>
            <a:r>
              <a:rPr lang="en-US" altLang="ja-JP" sz="2900" dirty="0"/>
              <a:t>the need to manufacture locally renewable energy related </a:t>
            </a:r>
            <a:r>
              <a:rPr lang="en-US" altLang="ja-JP" sz="2900" dirty="0" smtClean="0"/>
              <a:t>equipments</a:t>
            </a:r>
          </a:p>
          <a:p>
            <a:pPr marL="762892" lvl="1" indent="-406552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endParaRPr lang="en-US" altLang="ja-JP" sz="2900" dirty="0"/>
          </a:p>
          <a:p>
            <a:pPr marL="762892" lvl="1" indent="-406552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/>
              <a:t>Pakistani companies have the core competencies to venture in the field of manufacturing RE equipment but need technological assistance to manufacture RE equipment </a:t>
            </a:r>
            <a:r>
              <a:rPr lang="en-US" altLang="ja-JP" sz="2900" dirty="0" smtClean="0"/>
              <a:t>.</a:t>
            </a:r>
            <a:endParaRPr lang="en-US" altLang="ja-JP" sz="29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81000"/>
            <a:ext cx="9144000" cy="7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POTENTIAL OF RENEWABLE ENERGY (RE)</a:t>
            </a:r>
            <a:endParaRPr lang="en-US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524000"/>
            <a:ext cx="6553200" cy="50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96" tIns="46648" rIns="93296" bIns="46648">
            <a:spAutoFit/>
          </a:bodyPr>
          <a:lstStyle/>
          <a:p>
            <a:pPr marL="509588" lvl="1" indent="-388938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65138" algn="l"/>
              </a:tabLst>
              <a:defRPr/>
            </a:pPr>
            <a:r>
              <a:rPr lang="en-US" altLang="ja-JP" sz="2900" dirty="0" smtClean="0"/>
              <a:t>Potential exists for local manufacturing of wind turbines to provide lighting solution (micro wind turbines) for remote areas and street lights</a:t>
            </a:r>
          </a:p>
          <a:p>
            <a:pPr marL="509588" lvl="1" indent="-388938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tabLst>
                <a:tab pos="465138" algn="l"/>
              </a:tabLst>
              <a:defRPr/>
            </a:pPr>
            <a:endParaRPr lang="en-US" altLang="ja-JP" sz="2900" dirty="0" smtClean="0"/>
          </a:p>
          <a:p>
            <a:pPr marL="509588" lvl="1" indent="-388938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65138" algn="l"/>
              </a:tabLst>
              <a:defRPr/>
            </a:pPr>
            <a:r>
              <a:rPr lang="en-US" altLang="ja-JP" sz="2900" dirty="0" smtClean="0"/>
              <a:t>Setting up Solar Power Equipment Manufacturing units including solar Cells &amp; panels/Inverters/Charge Controllers / Deep Cycle batteries in Pakistan</a:t>
            </a:r>
          </a:p>
          <a:p>
            <a:pPr marL="509588" lvl="1" indent="-388938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65138" algn="l"/>
              </a:tabLst>
              <a:defRPr/>
            </a:pPr>
            <a:endParaRPr lang="en-US" altLang="ja-JP" sz="2900" dirty="0" smtClean="0"/>
          </a:p>
          <a:p>
            <a:pPr marL="509588" lvl="1" indent="-388938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65138" algn="l"/>
              </a:tabLst>
              <a:defRPr/>
            </a:pPr>
            <a:endParaRPr lang="en-US" altLang="ja-JP" sz="2900" dirty="0" smtClean="0"/>
          </a:p>
        </p:txBody>
      </p:sp>
      <p:pic>
        <p:nvPicPr>
          <p:cNvPr id="9" name="Picture 4" descr="http://t3.gstatic.com/images?q=tbn:ANd9GcQgNcfl2U7lG_GYRZhpdct93aVQfDO6vL-GMeYir5gZ2gl43yASy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524000"/>
            <a:ext cx="2590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304800"/>
            <a:ext cx="9144000" cy="7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96" tIns="46648" rIns="93296" bIns="46648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Wind </a:t>
            </a: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 Solar Power </a:t>
            </a:r>
            <a:endParaRPr lang="en-US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Picture 2" descr="bigger product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038600"/>
            <a:ext cx="2590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24179" y="2514600"/>
            <a:ext cx="8919821" cy="400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6" rIns="91430" bIns="45716" numCol="2" anchor="ctr">
            <a:spAutoFit/>
          </a:bodyPr>
          <a:lstStyle/>
          <a:p>
            <a:pPr>
              <a:defRPr/>
            </a:pPr>
            <a:r>
              <a:rPr lang="en-US" altLang="ja-JP" sz="2800" b="1" dirty="0" smtClean="0">
                <a:solidFill>
                  <a:srgbClr val="000099"/>
                </a:solidFill>
              </a:rPr>
              <a:t>Engine 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400" dirty="0">
                <a:solidFill>
                  <a:srgbClr val="000099"/>
                </a:solidFill>
              </a:rPr>
              <a:t>	</a:t>
            </a:r>
            <a:r>
              <a:rPr lang="en-US" altLang="ja-JP" sz="2000" dirty="0"/>
              <a:t>Fuel Systems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/>
              <a:t>	Cooling Systems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/>
              <a:t>	Electrical Systems </a:t>
            </a:r>
            <a:r>
              <a:rPr lang="en-US" altLang="ja-JP" sz="2000" dirty="0" smtClean="0">
                <a:solidFill>
                  <a:srgbClr val="000099"/>
                </a:solidFill>
              </a:rPr>
              <a:t>(</a:t>
            </a:r>
            <a:r>
              <a:rPr lang="en-US" altLang="ja-JP" sz="1400" dirty="0">
                <a:solidFill>
                  <a:srgbClr val="000099"/>
                </a:solidFill>
              </a:rPr>
              <a:t>Alternator, </a:t>
            </a:r>
            <a:r>
              <a:rPr lang="en-US" altLang="ja-JP" sz="1400" dirty="0" smtClean="0">
                <a:solidFill>
                  <a:srgbClr val="000099"/>
                </a:solidFill>
              </a:rPr>
              <a:t>starter </a:t>
            </a:r>
            <a:r>
              <a:rPr lang="en-US" altLang="ja-JP" sz="1400" dirty="0">
                <a:solidFill>
                  <a:srgbClr val="000099"/>
                </a:solidFill>
              </a:rPr>
              <a:t>motor, 	battery, battery cable)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1400" dirty="0">
                <a:solidFill>
                  <a:srgbClr val="000099"/>
                </a:solidFill>
              </a:rPr>
              <a:t>	</a:t>
            </a:r>
            <a:r>
              <a:rPr lang="en-US" altLang="ja-JP" sz="2000" dirty="0" smtClean="0"/>
              <a:t>Mountings </a:t>
            </a:r>
            <a:r>
              <a:rPr lang="en-US" altLang="ja-JP" sz="2000" dirty="0"/>
              <a:t>and Brackets</a:t>
            </a:r>
          </a:p>
          <a:p>
            <a:pPr>
              <a:defRPr/>
            </a:pPr>
            <a:r>
              <a:rPr lang="en-US" altLang="ja-JP" sz="2800" b="1" dirty="0" smtClean="0">
                <a:solidFill>
                  <a:srgbClr val="000099"/>
                </a:solidFill>
              </a:rPr>
              <a:t>Drive Train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altLang="ja-JP" sz="2000" dirty="0" smtClean="0"/>
              <a:t>Clutch </a:t>
            </a:r>
            <a:r>
              <a:rPr lang="en-US" altLang="ja-JP" sz="2000" dirty="0"/>
              <a:t>pressure </a:t>
            </a:r>
            <a:r>
              <a:rPr lang="en-US" altLang="ja-JP" sz="2000" dirty="0" smtClean="0"/>
              <a:t>plate (tractors)</a:t>
            </a:r>
            <a:endParaRPr lang="en-US" altLang="ja-JP" sz="2000" dirty="0"/>
          </a:p>
          <a:p>
            <a:pPr>
              <a:buFont typeface="Arial" pitchFamily="34" charset="0"/>
              <a:buChar char="•"/>
              <a:defRPr/>
            </a:pPr>
            <a:endParaRPr lang="en-US" altLang="ja-JP" sz="800" dirty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altLang="ja-JP" sz="2800" b="1" dirty="0" smtClean="0">
                <a:solidFill>
                  <a:srgbClr val="000099"/>
                </a:solidFill>
              </a:rPr>
              <a:t>Transmission 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400" b="1" dirty="0">
                <a:solidFill>
                  <a:srgbClr val="000099"/>
                </a:solidFill>
              </a:rPr>
              <a:t>	</a:t>
            </a:r>
            <a:r>
              <a:rPr lang="en-US" altLang="ja-JP" sz="2000" dirty="0"/>
              <a:t>Shift lever &amp; </a:t>
            </a:r>
            <a:r>
              <a:rPr lang="en-US" altLang="ja-JP" sz="2000" dirty="0" smtClean="0"/>
              <a:t>Parts (tractors only)</a:t>
            </a:r>
            <a:endParaRPr lang="en-US" altLang="ja-JP" sz="2000" dirty="0"/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/>
              <a:t>	Transmission </a:t>
            </a:r>
            <a:r>
              <a:rPr lang="en-US" altLang="ja-JP" sz="2000" dirty="0" smtClean="0"/>
              <a:t>Gears (small cars)</a:t>
            </a:r>
            <a:endParaRPr lang="en-US" altLang="ja-JP" sz="2000" dirty="0"/>
          </a:p>
          <a:p>
            <a:pPr>
              <a:defRPr/>
            </a:pPr>
            <a:r>
              <a:rPr lang="en-US" altLang="ja-JP" sz="2800" b="1" dirty="0" smtClean="0">
                <a:solidFill>
                  <a:srgbClr val="000099"/>
                </a:solidFill>
              </a:rPr>
              <a:t>Suspension</a:t>
            </a:r>
            <a:r>
              <a:rPr lang="en-US" altLang="ja-JP" sz="2800" b="1" dirty="0">
                <a:solidFill>
                  <a:srgbClr val="000099"/>
                </a:solidFill>
              </a:rPr>
              <a:t>, Steering, Wheel &amp; Tyre 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>
                <a:solidFill>
                  <a:srgbClr val="000099"/>
                </a:solidFill>
              </a:rPr>
              <a:t>	C</a:t>
            </a:r>
            <a:r>
              <a:rPr lang="en-US" altLang="ja-JP" sz="2000" dirty="0"/>
              <a:t>hassis Modules (front, rear, 	suspension modules)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>
                <a:solidFill>
                  <a:srgbClr val="000099"/>
                </a:solidFill>
              </a:rPr>
              <a:t>	</a:t>
            </a:r>
            <a:r>
              <a:rPr lang="en-US" altLang="ja-JP" sz="2000" dirty="0"/>
              <a:t>Steering </a:t>
            </a:r>
            <a:r>
              <a:rPr lang="en-US" altLang="ja-JP" sz="2000" dirty="0" smtClean="0"/>
              <a:t>(manual), Columns (small cars)</a:t>
            </a:r>
            <a:endParaRPr lang="en-US" altLang="ja-JP" sz="2000" dirty="0"/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/>
              <a:t>	Tie Rods, Tie Rod Ends, 	knuckles, </a:t>
            </a:r>
            <a:r>
              <a:rPr lang="en-US" altLang="ja-JP" sz="2000" dirty="0" smtClean="0"/>
              <a:t>Pitman </a:t>
            </a:r>
            <a:r>
              <a:rPr lang="en-US" altLang="ja-JP" sz="2000" dirty="0"/>
              <a:t>Arm</a:t>
            </a:r>
            <a:r>
              <a:rPr lang="en-US" altLang="ja-JP" sz="2000" dirty="0" smtClean="0"/>
              <a:t>. (small cars)</a:t>
            </a:r>
            <a:endParaRPr lang="en-US" altLang="ja-JP" sz="2000" dirty="0"/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/>
              <a:t>	</a:t>
            </a:r>
            <a:r>
              <a:rPr lang="en-US" altLang="ja-JP" sz="2000" dirty="0" smtClean="0"/>
              <a:t>Leaf </a:t>
            </a:r>
            <a:r>
              <a:rPr lang="en-US" altLang="ja-JP" sz="2000" dirty="0"/>
              <a:t>Springs, Cross </a:t>
            </a:r>
            <a:r>
              <a:rPr lang="en-US" altLang="ja-JP" sz="2000" dirty="0" smtClean="0"/>
              <a:t>Members (trucks),</a:t>
            </a:r>
            <a:r>
              <a:rPr lang="en-US" altLang="ja-JP" sz="2000" dirty="0"/>
              <a:t>	Shock Absorbers</a:t>
            </a:r>
          </a:p>
          <a:p>
            <a:pPr marL="60319">
              <a:buFont typeface="Arial" pitchFamily="34" charset="0"/>
              <a:buChar char="•"/>
              <a:tabLst>
                <a:tab pos="344451" algn="l"/>
              </a:tabLst>
              <a:defRPr/>
            </a:pPr>
            <a:r>
              <a:rPr lang="en-US" altLang="ja-JP" sz="2000" dirty="0"/>
              <a:t>	Wheels and </a:t>
            </a:r>
            <a:r>
              <a:rPr lang="en-US" altLang="ja-JP" sz="2000" dirty="0" err="1"/>
              <a:t>Tyres</a:t>
            </a:r>
            <a:r>
              <a:rPr lang="en-US" altLang="ja-JP" sz="2000" dirty="0"/>
              <a:t>, Ball Joints, 	etc.</a:t>
            </a:r>
            <a:endParaRPr lang="en-GB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0" y="1524000"/>
            <a:ext cx="9144000" cy="984877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marL="465138" lvl="1" indent="-404813" algn="justLow" defTabSz="913526" eaLnBrk="0" fontAlgn="base" hangingPunct="0"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509588" algn="l"/>
              </a:tabLst>
              <a:defRPr/>
            </a:pPr>
            <a:r>
              <a:rPr lang="en-GB" altLang="ja-JP" sz="2900" dirty="0" smtClean="0"/>
              <a:t>Technology available in following categories of products which are being manufactured locally including.</a:t>
            </a:r>
            <a:endParaRPr lang="en-US" altLang="ja-JP" sz="2900" dirty="0" smtClean="0"/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0" y="228600"/>
            <a:ext cx="9144000" cy="7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AUTO PARTS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0" y="1668338"/>
            <a:ext cx="9144000" cy="5375934"/>
          </a:xfrm>
        </p:spPr>
        <p:txBody>
          <a:bodyPr lIns="93296" tIns="46648" rIns="93296" bIns="46648"/>
          <a:lstStyle/>
          <a:p>
            <a:pPr marL="474580" lvl="1" indent="-424368" algn="justLow">
              <a:lnSpc>
                <a:spcPct val="120000"/>
              </a:lnSpc>
              <a:spcBef>
                <a:spcPts val="0"/>
              </a:spcBef>
              <a:buClr>
                <a:srgbClr val="000099"/>
              </a:buClr>
              <a:buSzPct val="75000"/>
              <a:buFont typeface="Snap ITC" pitchFamily="82" charset="0"/>
              <a:buChar char="0"/>
              <a:tabLst>
                <a:tab pos="356340" algn="l"/>
                <a:tab pos="576623" algn="l"/>
              </a:tabLst>
              <a:defRPr/>
            </a:pPr>
            <a:r>
              <a:rPr lang="en-US" altLang="ja-JP" sz="2400" b="1" dirty="0" smtClean="0">
                <a:solidFill>
                  <a:srgbClr val="000099"/>
                </a:solidFill>
                <a:latin typeface="Bookman Old Style" pitchFamily="18" charset="0"/>
                <a:ea typeface="MS PGothic" pitchFamily="34" charset="-128"/>
                <a:cs typeface="Arial" charset="0"/>
              </a:rPr>
              <a:t>Axle/Brake/Body Control</a:t>
            </a:r>
          </a:p>
          <a:p>
            <a:pPr marL="526412" lvl="1" indent="-408171">
              <a:lnSpc>
                <a:spcPct val="120000"/>
              </a:lnSpc>
              <a:buNone/>
              <a:tabLst>
                <a:tab pos="474580" algn="l"/>
              </a:tabLst>
              <a:defRPr/>
            </a:pPr>
            <a:r>
              <a:rPr lang="en-US" altLang="ja-JP" sz="2000" dirty="0" smtClean="0">
                <a:cs typeface="Arial" charset="0"/>
              </a:rPr>
              <a:t>	Axle, Shafts, Wheel Hubs, Brake Drum, Discs, Brake Shoe </a:t>
            </a:r>
          </a:p>
          <a:p>
            <a:pPr marL="526412" lvl="1" indent="-408171" algn="justLow">
              <a:lnSpc>
                <a:spcPct val="120000"/>
              </a:lnSpc>
              <a:spcBef>
                <a:spcPts val="0"/>
              </a:spcBef>
              <a:buClr>
                <a:srgbClr val="000099"/>
              </a:buClr>
              <a:buSzPct val="75000"/>
              <a:buFont typeface="Snap ITC" pitchFamily="82" charset="0"/>
              <a:buChar char="0"/>
              <a:tabLst>
                <a:tab pos="474580" algn="l"/>
              </a:tabLst>
              <a:defRPr/>
            </a:pPr>
            <a:r>
              <a:rPr lang="en-US" altLang="ja-JP" sz="2400" b="1" dirty="0" smtClean="0">
                <a:solidFill>
                  <a:srgbClr val="000099"/>
                </a:solidFill>
                <a:latin typeface="Bookman Old Style" pitchFamily="18" charset="0"/>
                <a:ea typeface="MS PGothic" pitchFamily="34" charset="-128"/>
                <a:cs typeface="Arial" charset="0"/>
              </a:rPr>
              <a:t>Body &amp; Exterior and Climate Control: body</a:t>
            </a:r>
            <a:r>
              <a:rPr lang="en-US" altLang="ja-JP" sz="2000" dirty="0" smtClean="0">
                <a:cs typeface="Arial" charset="0"/>
              </a:rPr>
              <a:t> panel, door panel parts, side panel parts, fenders, chassis, frame, mud guard, bumper, AC, ducts,  </a:t>
            </a:r>
          </a:p>
          <a:p>
            <a:pPr marL="526412" lvl="1" indent="-408171" algn="justLow">
              <a:lnSpc>
                <a:spcPct val="120000"/>
              </a:lnSpc>
              <a:spcBef>
                <a:spcPts val="0"/>
              </a:spcBef>
              <a:buClr>
                <a:srgbClr val="000099"/>
              </a:buClr>
              <a:buSzPct val="75000"/>
              <a:buFont typeface="Snap ITC" pitchFamily="82" charset="0"/>
              <a:buChar char="0"/>
              <a:tabLst>
                <a:tab pos="474580" algn="l"/>
              </a:tabLst>
              <a:defRPr/>
            </a:pPr>
            <a:r>
              <a:rPr lang="en-US" altLang="ja-JP" sz="2400" b="1" dirty="0" smtClean="0">
                <a:solidFill>
                  <a:srgbClr val="000099"/>
                </a:solidFill>
                <a:latin typeface="Bookman Old Style" pitchFamily="18" charset="0"/>
                <a:ea typeface="MS PGothic" pitchFamily="34" charset="-128"/>
                <a:cs typeface="Arial" charset="0"/>
              </a:rPr>
              <a:t>Interior</a:t>
            </a:r>
            <a:r>
              <a:rPr lang="en-US" altLang="ja-JP" sz="2000" b="1" dirty="0" smtClean="0">
                <a:solidFill>
                  <a:srgbClr val="3366CC"/>
                </a:solidFill>
                <a:latin typeface="Bookman Old Style" pitchFamily="18" charset="0"/>
                <a:ea typeface="MS PGothic" pitchFamily="34" charset="-128"/>
                <a:cs typeface="Arial" pitchFamily="34" charset="0"/>
              </a:rPr>
              <a:t> </a:t>
            </a:r>
            <a:r>
              <a:rPr lang="en-US" altLang="ja-JP" sz="2000" dirty="0" smtClean="0">
                <a:cs typeface="Arial" charset="0"/>
              </a:rPr>
              <a:t>:seats, dashboard, panels, switches, door, roof trims, floor trims, mats, carpets etc)</a:t>
            </a:r>
          </a:p>
          <a:p>
            <a:pPr marL="526412" lvl="1" indent="-408171" algn="justLow">
              <a:lnSpc>
                <a:spcPct val="120000"/>
              </a:lnSpc>
              <a:spcBef>
                <a:spcPts val="0"/>
              </a:spcBef>
              <a:buClr>
                <a:srgbClr val="000099"/>
              </a:buClr>
              <a:buSzPct val="75000"/>
              <a:buFont typeface="Snap ITC" pitchFamily="82" charset="0"/>
              <a:buChar char="0"/>
              <a:tabLst>
                <a:tab pos="474580" algn="l"/>
              </a:tabLst>
              <a:defRPr/>
            </a:pPr>
            <a:r>
              <a:rPr lang="en-US" altLang="ja-JP" sz="2400" b="1" dirty="0" smtClean="0">
                <a:solidFill>
                  <a:srgbClr val="000099"/>
                </a:solidFill>
                <a:latin typeface="Bookman Old Style" pitchFamily="18" charset="0"/>
                <a:ea typeface="MS PGothic" pitchFamily="34" charset="-128"/>
                <a:cs typeface="Arial" charset="0"/>
              </a:rPr>
              <a:t>Electronics: </a:t>
            </a:r>
            <a:r>
              <a:rPr lang="en-US" altLang="ja-JP" sz="2000" dirty="0" smtClean="0">
                <a:cs typeface="Arial" charset="0"/>
              </a:rPr>
              <a:t>Electric Parts (Wiring harnesses, cables, battery, alternator, motor starter, Audio system</a:t>
            </a:r>
          </a:p>
          <a:p>
            <a:pPr marL="526412" lvl="1" indent="-408171" algn="justLow">
              <a:lnSpc>
                <a:spcPct val="120000"/>
              </a:lnSpc>
              <a:spcBef>
                <a:spcPts val="0"/>
              </a:spcBef>
              <a:buClr>
                <a:srgbClr val="000099"/>
              </a:buClr>
              <a:buSzPct val="75000"/>
              <a:buFont typeface="Snap ITC" pitchFamily="82" charset="0"/>
              <a:buChar char="0"/>
              <a:tabLst>
                <a:tab pos="474580" algn="l"/>
              </a:tabLst>
              <a:defRPr/>
            </a:pPr>
            <a:r>
              <a:rPr lang="en-US" altLang="ja-JP" sz="2400" b="1" dirty="0" smtClean="0">
                <a:solidFill>
                  <a:srgbClr val="000099"/>
                </a:solidFill>
                <a:latin typeface="Bookman Old Style" pitchFamily="18" charset="0"/>
                <a:ea typeface="MS PGothic" pitchFamily="34" charset="-128"/>
                <a:cs typeface="Arial" charset="0"/>
              </a:rPr>
              <a:t>General Parts: </a:t>
            </a:r>
            <a:r>
              <a:rPr lang="en-US" altLang="ja-JP" sz="2000" dirty="0" smtClean="0">
                <a:cs typeface="Arial" charset="0"/>
              </a:rPr>
              <a:t>fasteners, bolts, brackets, clips, clamps, bearing, gears, pipes and hoses, filters, bushes, seals, gasket, plugs,  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04800"/>
            <a:ext cx="9144000" cy="7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AUTO PARTS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4000" b="1" dirty="0" smtClean="0"/>
              <a:t>TECHNOLOGY REQUIRED </a:t>
            </a:r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228600" y="2209800"/>
            <a:ext cx="8610600" cy="184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62892" lvl="1" indent="-406552" algn="justLow" defTabSz="913526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/>
              <a:t>Manufacturing of </a:t>
            </a:r>
            <a:r>
              <a:rPr lang="en-US" altLang="ja-JP" sz="2900" dirty="0" smtClean="0"/>
              <a:t>Engine parts and Transmission &amp; </a:t>
            </a:r>
            <a:r>
              <a:rPr lang="en-US" altLang="ja-JP" sz="2900" dirty="0"/>
              <a:t>Axle Components for Passenger Car </a:t>
            </a:r>
            <a:r>
              <a:rPr lang="en-US" altLang="ja-JP" sz="2900" dirty="0" smtClean="0"/>
              <a:t>.</a:t>
            </a:r>
          </a:p>
          <a:p>
            <a:pPr marL="762892" lvl="1" indent="-406552" algn="justLow" defTabSz="913526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endParaRPr lang="en-US" altLang="ja-JP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0" y="576629"/>
            <a:ext cx="9144000" cy="70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MECHANICAL MACHINERY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1721" y="1882144"/>
            <a:ext cx="4192147" cy="1784959"/>
            <a:chOff x="248" y="1829"/>
            <a:chExt cx="2588" cy="1102"/>
          </a:xfrm>
        </p:grpSpPr>
        <p:pic>
          <p:nvPicPr>
            <p:cNvPr id="38925" name="Picture 4" descr="DAKN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9" y="1829"/>
              <a:ext cx="1917" cy="1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6" name="Text Box 5"/>
            <p:cNvSpPr txBox="1">
              <a:spLocks noChangeArrowheads="1"/>
            </p:cNvSpPr>
            <p:nvPr/>
          </p:nvSpPr>
          <p:spPr bwMode="auto">
            <a:xfrm>
              <a:off x="248" y="1829"/>
              <a:ext cx="624" cy="460"/>
            </a:xfrm>
            <a:prstGeom prst="rect">
              <a:avLst/>
            </a:prstGeom>
            <a:solidFill>
              <a:srgbClr val="990033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00"/>
                  </a:solidFill>
                  <a:latin typeface="Times New Roman" pitchFamily="18" charset="0"/>
                </a:rPr>
                <a:t>Oil &amp; Gas Plant at </a:t>
              </a:r>
              <a:r>
                <a:rPr lang="en-US" sz="1400" dirty="0" err="1">
                  <a:solidFill>
                    <a:srgbClr val="FFFF00"/>
                  </a:solidFill>
                  <a:latin typeface="Times New Roman" pitchFamily="18" charset="0"/>
                </a:rPr>
                <a:t>Dakni</a:t>
              </a:r>
              <a:endParaRPr lang="en-US" sz="2400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00101" y="3770766"/>
            <a:ext cx="4334693" cy="1801156"/>
            <a:chOff x="247" y="2995"/>
            <a:chExt cx="2676" cy="1112"/>
          </a:xfrm>
        </p:grpSpPr>
        <p:pic>
          <p:nvPicPr>
            <p:cNvPr id="38923" name="Picture 7" descr="DAMGATE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19" y="2995"/>
              <a:ext cx="2004" cy="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4" name="Text Box 8"/>
            <p:cNvSpPr txBox="1">
              <a:spLocks noChangeArrowheads="1"/>
            </p:cNvSpPr>
            <p:nvPr/>
          </p:nvSpPr>
          <p:spPr bwMode="auto">
            <a:xfrm>
              <a:off x="247" y="2995"/>
              <a:ext cx="625" cy="326"/>
            </a:xfrm>
            <a:prstGeom prst="rect">
              <a:avLst/>
            </a:prstGeom>
            <a:solidFill>
              <a:srgbClr val="990033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00"/>
                  </a:solidFill>
                  <a:latin typeface="Times New Roman" pitchFamily="18" charset="0"/>
                </a:rPr>
                <a:t>Dam Gates at </a:t>
              </a:r>
              <a:r>
                <a:rPr lang="en-US" sz="1400" dirty="0" err="1">
                  <a:solidFill>
                    <a:srgbClr val="FFFF00"/>
                  </a:solidFill>
                  <a:latin typeface="Times New Roman" pitchFamily="18" charset="0"/>
                </a:rPr>
                <a:t>Khanpur</a:t>
              </a:r>
              <a:endParaRPr lang="en-US" sz="2400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010167" y="3770766"/>
            <a:ext cx="3782327" cy="1835172"/>
            <a:chOff x="3093" y="2995"/>
            <a:chExt cx="2335" cy="1133"/>
          </a:xfrm>
        </p:grpSpPr>
        <p:pic>
          <p:nvPicPr>
            <p:cNvPr id="38921" name="Picture 10" descr="BANGLA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93" y="2995"/>
              <a:ext cx="1716" cy="1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2" name="Text Box 11"/>
            <p:cNvSpPr txBox="1">
              <a:spLocks noChangeArrowheads="1"/>
            </p:cNvSpPr>
            <p:nvPr/>
          </p:nvSpPr>
          <p:spPr bwMode="auto">
            <a:xfrm>
              <a:off x="4843" y="2995"/>
              <a:ext cx="585" cy="582"/>
            </a:xfrm>
            <a:prstGeom prst="rect">
              <a:avLst/>
            </a:prstGeom>
            <a:solidFill>
              <a:srgbClr val="990033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 err="1">
                  <a:solidFill>
                    <a:srgbClr val="FFFF00"/>
                  </a:solidFill>
                  <a:latin typeface="Times New Roman" pitchFamily="18" charset="0"/>
                </a:rPr>
                <a:t>PakistaniSugar</a:t>
              </a:r>
              <a:r>
                <a:rPr lang="en-US" sz="1400" dirty="0">
                  <a:solidFill>
                    <a:srgbClr val="FFFF00"/>
                  </a:solidFill>
                  <a:latin typeface="Times New Roman" pitchFamily="18" charset="0"/>
                </a:rPr>
                <a:t> Plant in </a:t>
              </a:r>
              <a:r>
                <a:rPr lang="en-US" sz="1200" dirty="0">
                  <a:solidFill>
                    <a:srgbClr val="FFFF00"/>
                  </a:solidFill>
                  <a:latin typeface="Times New Roman" pitchFamily="18" charset="0"/>
                </a:rPr>
                <a:t>Bangladesh</a:t>
              </a:r>
              <a:endParaRPr lang="en-US" sz="2000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010167" y="1882144"/>
            <a:ext cx="3764509" cy="1791438"/>
            <a:chOff x="3093" y="1829"/>
            <a:chExt cx="2324" cy="1106"/>
          </a:xfrm>
        </p:grpSpPr>
        <p:pic>
          <p:nvPicPr>
            <p:cNvPr id="38919" name="Picture 13" descr="CEMETPL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93" y="1829"/>
              <a:ext cx="1723" cy="1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0" name="Text Box 14"/>
            <p:cNvSpPr txBox="1">
              <a:spLocks noChangeArrowheads="1"/>
            </p:cNvSpPr>
            <p:nvPr/>
          </p:nvSpPr>
          <p:spPr bwMode="auto">
            <a:xfrm>
              <a:off x="4843" y="1829"/>
              <a:ext cx="574" cy="594"/>
            </a:xfrm>
            <a:prstGeom prst="rect">
              <a:avLst/>
            </a:prstGeom>
            <a:solidFill>
              <a:srgbClr val="990033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 err="1">
                  <a:solidFill>
                    <a:srgbClr val="FFFF00"/>
                  </a:solidFill>
                  <a:latin typeface="Times New Roman" pitchFamily="18" charset="0"/>
                </a:rPr>
                <a:t>Fecto</a:t>
              </a:r>
              <a:r>
                <a:rPr lang="en-US" sz="1400" dirty="0">
                  <a:solidFill>
                    <a:srgbClr val="FFFF00"/>
                  </a:solidFill>
                  <a:latin typeface="Times New Roman" pitchFamily="18" charset="0"/>
                </a:rPr>
                <a:t> Cement Plant at </a:t>
              </a:r>
              <a:r>
                <a:rPr lang="en-US" sz="1400" dirty="0" err="1">
                  <a:solidFill>
                    <a:srgbClr val="FFFF00"/>
                  </a:solidFill>
                  <a:latin typeface="Times New Roman" pitchFamily="18" charset="0"/>
                </a:rPr>
                <a:t>SangJani</a:t>
              </a:r>
              <a:endParaRPr lang="en-US" sz="2400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COUNTRY PAPER-OBJECTIVES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8001000" cy="4495800"/>
          </a:xfrm>
        </p:spPr>
        <p:txBody>
          <a:bodyPr>
            <a:normAutofit/>
          </a:bodyPr>
          <a:lstStyle/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To disseminate technological capabilities available in different sub-sector of Pakistan</a:t>
            </a:r>
          </a:p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endParaRPr lang="en-US" altLang="ja-JP" sz="2900" dirty="0" smtClean="0"/>
          </a:p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To identify gap where cooperation from D-8 countries is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304801" y="838200"/>
            <a:ext cx="8839199" cy="4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6" rIns="91430" bIns="45716">
            <a:spAutoFit/>
          </a:bodyPr>
          <a:lstStyle/>
          <a:p>
            <a:r>
              <a:rPr lang="en-US" sz="2400" b="1" dirty="0" smtClean="0">
                <a:latin typeface="Arial Black" pitchFamily="34" charset="0"/>
                <a:ea typeface="MS PGothic" pitchFamily="34" charset="-128"/>
              </a:rPr>
              <a:t>Technology available for the manufacturing of : </a:t>
            </a:r>
            <a:endParaRPr lang="en-US" sz="2400" b="1" dirty="0">
              <a:latin typeface="Arial Black" pitchFamily="34" charset="0"/>
              <a:ea typeface="MS PGothic" pitchFamily="34" charset="-128"/>
            </a:endParaRPr>
          </a:p>
        </p:txBody>
      </p:sp>
      <p:sp>
        <p:nvSpPr>
          <p:cNvPr id="39939" name="Rectangle 15"/>
          <p:cNvSpPr>
            <a:spLocks noChangeArrowheads="1"/>
          </p:cNvSpPr>
          <p:nvPr/>
        </p:nvSpPr>
        <p:spPr bwMode="auto">
          <a:xfrm>
            <a:off x="0" y="0"/>
            <a:ext cx="9144000" cy="70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MECHANICAL MACHINERY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447800"/>
            <a:ext cx="9174776" cy="489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SUGAR PROCESSING  PLANT /EQUIPMENT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CEMENT PROCESSING  PLANT/EQUIPMENT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MACHINE TOOL INDUSTRY </a:t>
            </a:r>
            <a:r>
              <a:rPr lang="en-US" altLang="ja-JP" sz="2000" b="1" dirty="0"/>
              <a:t>(Conventional and CNC machine tools)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OIL/GAS FIELD EQUIPMENT ( </a:t>
            </a:r>
            <a:r>
              <a:rPr lang="en-US" altLang="ja-JP" sz="2000" b="1" dirty="0"/>
              <a:t>Well Head Equip, Compressors, CNG Equip. etc)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PUMPS </a:t>
            </a:r>
            <a:r>
              <a:rPr lang="en-US" altLang="ja-JP" sz="2000" b="1" dirty="0"/>
              <a:t>(Domestic and Agriculture)  </a:t>
            </a:r>
            <a:r>
              <a:rPr lang="en-US" altLang="ja-JP" sz="2000" b="1" dirty="0" smtClean="0"/>
              <a:t>need technology for large size industrial pumps</a:t>
            </a:r>
            <a:endParaRPr lang="en-US" altLang="ja-JP" sz="2000" b="1" dirty="0"/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INDUSTRIAL BOILERS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CONSTRUCTION</a:t>
            </a:r>
            <a:r>
              <a:rPr lang="en-US" altLang="ja-JP" sz="2000" dirty="0" smtClean="0"/>
              <a:t>, ROAD </a:t>
            </a:r>
            <a:r>
              <a:rPr lang="en-US" altLang="ja-JP" sz="2000" dirty="0"/>
              <a:t>BUILDING MACHINERY &amp; OVERHEAD CRANES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SHIPYARD &amp; ENGINEERING WORKS (Ship Building &amp; Heavy/General Engg. )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FARM MACHINERY </a:t>
            </a:r>
            <a:r>
              <a:rPr lang="en-US" altLang="ja-JP" sz="2000" dirty="0" smtClean="0"/>
              <a:t>  </a:t>
            </a:r>
            <a:r>
              <a:rPr lang="en-US" altLang="ja-JP" sz="2000" b="1" dirty="0" smtClean="0"/>
              <a:t>(limited </a:t>
            </a:r>
            <a:r>
              <a:rPr lang="en-US" altLang="ja-JP" sz="2000" b="1" dirty="0"/>
              <a:t>scale)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DIES AND MOULDS </a:t>
            </a:r>
            <a:r>
              <a:rPr lang="en-US" altLang="ja-JP" sz="2000" b="1" dirty="0" smtClean="0"/>
              <a:t>(limited scale)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000" dirty="0"/>
              <a:t>FOUNDRY PRODUCTS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3999" cy="610643"/>
          </a:xfrm>
        </p:spPr>
        <p:txBody>
          <a:bodyPr lIns="93296" tIns="46648" rIns="93296" bIns="46648">
            <a:noAutofit/>
          </a:bodyPr>
          <a:lstStyle/>
          <a:p>
            <a:pPr algn="ctr">
              <a:defRPr/>
            </a:pPr>
            <a:r>
              <a:rPr lang="en-US" sz="4000" b="1" dirty="0" smtClean="0"/>
              <a:t>TECHNOLOGICAL GAP- OPPORTUNITIES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5644"/>
            <a:ext cx="9144000" cy="4725156"/>
          </a:xfrm>
        </p:spPr>
        <p:txBody>
          <a:bodyPr lIns="93296" tIns="46648" rIns="93296" bIns="46648">
            <a:normAutofit fontScale="62500" lnSpcReduction="20000"/>
          </a:bodyPr>
          <a:lstStyle/>
          <a:p>
            <a:pPr marL="456763" indent="-456763" algn="just">
              <a:lnSpc>
                <a:spcPct val="90000"/>
              </a:lnSpc>
              <a:buNone/>
              <a:tabLst>
                <a:tab pos="456763" algn="l"/>
              </a:tabLst>
              <a:defRPr/>
            </a:pPr>
            <a:r>
              <a:rPr lang="en-GB" sz="2400" dirty="0" smtClean="0">
                <a:solidFill>
                  <a:srgbClr val="008000"/>
                </a:solidFill>
              </a:rPr>
              <a:t>	</a:t>
            </a:r>
            <a:r>
              <a:rPr lang="en-GB" altLang="ja-JP" sz="4200" dirty="0" smtClean="0"/>
              <a:t>Need technology for  </a:t>
            </a:r>
            <a:r>
              <a:rPr lang="en-US" altLang="ja-JP" sz="4200" dirty="0" smtClean="0"/>
              <a:t>CNC Machine building</a:t>
            </a:r>
          </a:p>
          <a:p>
            <a:pPr marL="456763" indent="-456763" algn="just">
              <a:lnSpc>
                <a:spcPct val="90000"/>
              </a:lnSpc>
              <a:buNone/>
              <a:tabLst>
                <a:tab pos="456763" algn="l"/>
              </a:tabLst>
              <a:defRPr/>
            </a:pPr>
            <a:endParaRPr lang="en-US" altLang="ja-JP" sz="4200" dirty="0" smtClean="0"/>
          </a:p>
          <a:p>
            <a:pPr marL="762892" lvl="1" indent="-406552" algn="justLow" defTabSz="913526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4100" dirty="0" smtClean="0"/>
              <a:t>Immediate target home market is for approximately 3000 CNC Machines annually.	</a:t>
            </a:r>
          </a:p>
          <a:p>
            <a:pPr marL="762892" lvl="1" indent="-406552" algn="justLow" defTabSz="913526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4100" dirty="0" smtClean="0"/>
              <a:t>Market demand is fast shifting from conventional machines to CNC machines.</a:t>
            </a:r>
          </a:p>
          <a:p>
            <a:pPr marL="762892" lvl="1" indent="-406552" algn="justLow" defTabSz="913526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4100" dirty="0" smtClean="0"/>
              <a:t>Pakistan is dependent upon Import of CNC Machine Tools.</a:t>
            </a:r>
          </a:p>
          <a:p>
            <a:pPr marL="762892" lvl="1" indent="-406552" algn="justLow" defTabSz="913526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4100" dirty="0" smtClean="0"/>
              <a:t>Local partners available to absorb technology for undertaking production of CNC machines.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endParaRPr lang="en-GB" altLang="ja-JP" sz="2900" dirty="0" smtClean="0"/>
          </a:p>
          <a:p>
            <a:pPr marL="1598670" lvl="1" indent="-570144">
              <a:lnSpc>
                <a:spcPct val="90000"/>
              </a:lnSpc>
              <a:buNone/>
              <a:tabLst>
                <a:tab pos="456763" algn="l"/>
              </a:tabLst>
              <a:defRPr/>
            </a:pPr>
            <a:endParaRPr lang="en-GB" sz="2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ChangeArrowheads="1"/>
          </p:cNvSpPr>
          <p:nvPr/>
        </p:nvSpPr>
        <p:spPr bwMode="auto">
          <a:xfrm>
            <a:off x="0" y="388739"/>
            <a:ext cx="9144000" cy="132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 defTabSz="913526">
              <a:spcBef>
                <a:spcPct val="0"/>
              </a:spcBef>
              <a:defRPr/>
            </a:pPr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ELECTRICAL MACHINERY </a:t>
            </a:r>
          </a:p>
          <a:p>
            <a:pPr algn="ctr" defTabSz="913526">
              <a:spcBef>
                <a:spcPct val="0"/>
              </a:spcBef>
              <a:defRPr/>
            </a:pPr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 EQUIPMENT</a:t>
            </a:r>
          </a:p>
        </p:txBody>
      </p:sp>
      <p:pic>
        <p:nvPicPr>
          <p:cNvPr id="3" name="Picture 2" descr="Slid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0604" y="4402467"/>
            <a:ext cx="2259678" cy="168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 g se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7233" y="2259545"/>
            <a:ext cx="1869296" cy="172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istribution transform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375" y="4706979"/>
            <a:ext cx="1741329" cy="145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lectric motors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32314" y="2317856"/>
            <a:ext cx="1707312" cy="149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8" descr="http://pimg.tradeindia.com/00481070/b/3/Switch-Gears-uni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8911" y="2180177"/>
            <a:ext cx="1925991" cy="192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10" descr="http://www.mtilimited.com/images/products/lg/r-283-3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37604" y="4334438"/>
            <a:ext cx="1755907" cy="175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12" descr="http://3.bp.blogspot.com/-HR29dFUcuTM/TurdMgrV8bI/AAAAAAAAAEI/Kz4g_LnjrHs/s1600/0-6-1KV-Cu-Conductor-XLPE-PVC-Insulated-Power-Cabl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8932" y="2557578"/>
            <a:ext cx="2765068" cy="299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990600"/>
          </a:xfrm>
        </p:spPr>
        <p:txBody>
          <a:bodyPr>
            <a:normAutofit fontScale="90000"/>
          </a:bodyPr>
          <a:lstStyle/>
          <a:p>
            <a:pPr algn="ctr" defTabSz="913526" eaLnBrk="0" hangingPunct="0"/>
            <a:r>
              <a:rPr lang="en-US" b="1" dirty="0" smtClean="0"/>
              <a:t>ELECTRICAL MACHINERY AND </a:t>
            </a:r>
            <a:br>
              <a:rPr lang="en-US" b="1" dirty="0" smtClean="0"/>
            </a:br>
            <a:r>
              <a:rPr lang="en-US" b="1" dirty="0" smtClean="0"/>
              <a:t>EQUIPMENT</a:t>
            </a:r>
            <a:r>
              <a:rPr lang="en-US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</a:rPr>
              <a:t/>
            </a:r>
            <a:br>
              <a:rPr lang="en-US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</a:rPr>
            </a:br>
            <a:endParaRPr lang="en-US" b="1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524000"/>
            <a:ext cx="9144000" cy="530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just"/>
            <a:r>
              <a:rPr lang="en-US" sz="2400" b="1" dirty="0" smtClean="0"/>
              <a:t>Limited technological capacity exists in the  </a:t>
            </a:r>
            <a:r>
              <a:rPr lang="en-US" sz="2400" b="1" dirty="0"/>
              <a:t>following electrical equipment and machinery </a:t>
            </a:r>
            <a:r>
              <a:rPr lang="en-US" dirty="0">
                <a:solidFill>
                  <a:srgbClr val="008000"/>
                </a:solidFill>
                <a:latin typeface="Arial" charset="0"/>
              </a:rPr>
              <a:t>:</a:t>
            </a:r>
          </a:p>
          <a:p>
            <a:pPr algn="just"/>
            <a:endParaRPr lang="en-US" sz="1000" dirty="0">
              <a:solidFill>
                <a:srgbClr val="008000"/>
              </a:solidFill>
              <a:latin typeface="Arial" charset="0"/>
            </a:endParaRP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/>
              <a:t>Switch Gears/ Control Gears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/>
              <a:t>Electric Motors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/>
              <a:t>Power Plant Equipment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/>
              <a:t>Diesel Generating Sets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/>
              <a:t>Energy Meters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fr-FR" altLang="ja-JP" sz="2700" dirty="0"/>
              <a:t>Distribution and Power </a:t>
            </a:r>
            <a:r>
              <a:rPr lang="fr-FR" altLang="ja-JP" sz="2700" dirty="0" err="1" smtClean="0"/>
              <a:t>Transformers</a:t>
            </a:r>
            <a:endParaRPr lang="fr-FR" altLang="ja-JP" sz="2700" dirty="0"/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fr-FR" altLang="ja-JP" sz="2700" dirty="0"/>
              <a:t>Transmission </a:t>
            </a:r>
            <a:r>
              <a:rPr lang="fr-FR" altLang="ja-JP" sz="2700" dirty="0" err="1"/>
              <a:t>Towers</a:t>
            </a:r>
            <a:endParaRPr lang="fr-FR" altLang="ja-JP" sz="2700" dirty="0"/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fr-FR" altLang="ja-JP" sz="2700" dirty="0" err="1"/>
              <a:t>Cables</a:t>
            </a:r>
            <a:r>
              <a:rPr lang="fr-FR" altLang="ja-JP" sz="2700" dirty="0"/>
              <a:t> and </a:t>
            </a:r>
            <a:r>
              <a:rPr lang="fr-FR" altLang="ja-JP" sz="2700" dirty="0" err="1"/>
              <a:t>Conductors</a:t>
            </a:r>
            <a:endParaRPr lang="en-US" altLang="ja-JP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990600"/>
          </a:xfrm>
          <a:prstGeom prst="rect">
            <a:avLst/>
          </a:prstGeom>
        </p:spPr>
        <p:txBody>
          <a:bodyPr lIns="93296" tIns="46648" rIns="93296" bIns="46648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/>
              <a:t>TECHNOLOGICAL GAP- OPPORTUNITIES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1371600"/>
            <a:ext cx="9144000" cy="66495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30" tIns="45716" rIns="91430" bIns="45716">
            <a:spAutoFit/>
          </a:bodyPr>
          <a:lstStyle/>
          <a:p>
            <a:pPr marL="398453" indent="-398453" eaLnBrk="0" hangingPunct="0"/>
            <a:endParaRPr lang="en-US" sz="1400" b="1" dirty="0">
              <a:latin typeface="Trebuchet MS" pitchFamily="34" charset="0"/>
            </a:endParaRPr>
          </a:p>
          <a:p>
            <a:pPr marL="641350" lvl="1" indent="-641350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04813" algn="l"/>
              </a:tabLst>
              <a:defRPr/>
            </a:pPr>
            <a:r>
              <a:rPr lang="en-US" altLang="ja-JP" sz="2900" dirty="0" smtClean="0"/>
              <a:t>JV </a:t>
            </a:r>
            <a:r>
              <a:rPr lang="en-US" altLang="ja-JP" sz="2900" dirty="0"/>
              <a:t>for Manufacturing High Voltage Transmission and Distribution Equipment</a:t>
            </a:r>
          </a:p>
          <a:p>
            <a:pPr marL="641350" lvl="1" indent="-641350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04813" algn="l"/>
              </a:tabLst>
              <a:defRPr/>
            </a:pPr>
            <a:r>
              <a:rPr lang="en-US" altLang="ja-JP" sz="2900" dirty="0" smtClean="0"/>
              <a:t>Technology to Manufacture Traction Motors for Pakistan Railways at Heavy Electrical Complex (HEC)</a:t>
            </a:r>
          </a:p>
          <a:p>
            <a:pPr marL="641350" lvl="1" indent="-641350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04813" algn="l"/>
              </a:tabLst>
              <a:defRPr/>
            </a:pPr>
            <a:r>
              <a:rPr lang="en-US" altLang="ja-JP" sz="2900" dirty="0" smtClean="0"/>
              <a:t>Major critical work involved in railway engine repair is refurbishment of Traction Motors winding for which special technology need to be developed in Pakistan;</a:t>
            </a:r>
          </a:p>
          <a:p>
            <a:pPr marL="641350" lvl="1" indent="-641350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04813" algn="l"/>
              </a:tabLst>
              <a:defRPr/>
            </a:pPr>
            <a:r>
              <a:rPr lang="en-US" altLang="ja-JP" sz="2900" dirty="0" smtClean="0"/>
              <a:t>Oil &amp; Gas industry sending traction motors to Dubai for repair and refurbishment..</a:t>
            </a:r>
          </a:p>
          <a:p>
            <a:pPr marL="641350" lvl="1" indent="-641350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404813" algn="l"/>
              </a:tabLst>
              <a:defRPr/>
            </a:pPr>
            <a:endParaRPr lang="en-US" altLang="ja-JP" sz="2900" dirty="0" smtClean="0"/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endParaRPr lang="en-US" altLang="ja-JP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719209" y="673814"/>
            <a:ext cx="7684523" cy="1231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 eaLnBrk="0" hangingPunct="0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HOME APPLIANCES SECTOR</a:t>
            </a:r>
          </a:p>
          <a:p>
            <a:pPr eaLnBrk="0" hangingPunct="0"/>
            <a:endParaRPr lang="en-US" sz="3400" b="1" dirty="0">
              <a:latin typeface="Arial Black" pitchFamily="34" charset="0"/>
              <a:ea typeface="MS PGothic" pitchFamily="34" charset="-128"/>
            </a:endParaRPr>
          </a:p>
        </p:txBody>
      </p:sp>
      <p:pic>
        <p:nvPicPr>
          <p:cNvPr id="3" name="Picture 2" descr="applian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3264" y="2000386"/>
            <a:ext cx="4354131" cy="304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52600"/>
            <a:ext cx="9144000" cy="463539"/>
          </a:xfrm>
        </p:spPr>
        <p:txBody>
          <a:bodyPr lIns="93296" tIns="46648" rIns="93296" bIns="46648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  <a:cs typeface="Arial" pitchFamily="34" charset="0"/>
              </a:rPr>
              <a:t>PAKISTAN’S CAPABILITY</a:t>
            </a:r>
            <a:endParaRPr lang="en-US" sz="2400" b="1" dirty="0">
              <a:solidFill>
                <a:srgbClr val="000099"/>
              </a:solidFill>
              <a:latin typeface="Arial Black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077200" cy="4267200"/>
          </a:xfrm>
        </p:spPr>
        <p:txBody>
          <a:bodyPr lIns="93296" tIns="46648" rIns="93296" bIns="46648">
            <a:normAutofit fontScale="92500" lnSpcReduction="10000"/>
          </a:bodyPr>
          <a:lstStyle/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Refrigerators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Deep Freezers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Washing Machines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Air Conditioners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Gas Heaters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Fans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Geysers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Microwave Ovens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700" dirty="0" smtClean="0"/>
              <a:t>Televisions-LCD/LED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3300" b="1" dirty="0" smtClean="0">
              <a:latin typeface="Tw Cen MT" pitchFamily="34" charset="0"/>
              <a:ea typeface="MS PGothic" pitchFamily="34" charset="-128"/>
              <a:cs typeface="Arial" charset="0"/>
            </a:endParaRPr>
          </a:p>
          <a:p>
            <a:pPr>
              <a:defRPr/>
            </a:pPr>
            <a:endParaRPr lang="en-US" sz="3300" b="1" dirty="0" smtClean="0">
              <a:latin typeface="Tw Cen MT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09600" y="166437"/>
            <a:ext cx="7684523" cy="1231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 eaLnBrk="0" hangingPunct="0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HOME APPLIANCES SECTOR</a:t>
            </a:r>
          </a:p>
          <a:p>
            <a:pPr eaLnBrk="0" hangingPunct="0"/>
            <a:endParaRPr lang="en-US" sz="3400" b="1" dirty="0">
              <a:latin typeface="Arial Black" pitchFamily="34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0" y="2133600"/>
            <a:ext cx="9144000" cy="69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/>
          <a:lstStyle/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500" dirty="0" smtClean="0"/>
              <a:t>Technology for Compressor, Fractional horse power motors, </a:t>
            </a:r>
            <a:r>
              <a:rPr lang="en-US" altLang="ja-JP" sz="2500" dirty="0"/>
              <a:t>thermostat  and freezer compartment are not </a:t>
            </a:r>
            <a:r>
              <a:rPr lang="en-US" altLang="ja-JP" sz="2500" dirty="0" smtClean="0"/>
              <a:t>locally available .</a:t>
            </a:r>
            <a:endParaRPr lang="en-US" altLang="ja-JP" sz="25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8548" y="1558050"/>
            <a:ext cx="5390095" cy="46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3296" tIns="46648" rIns="93296" bIns="46648">
            <a:spAutoFit/>
          </a:bodyPr>
          <a:lstStyle/>
          <a:p>
            <a:r>
              <a:rPr lang="en-US" sz="2400" b="1" u="sng" dirty="0">
                <a:solidFill>
                  <a:srgbClr val="000099"/>
                </a:solidFill>
              </a:rPr>
              <a:t>Refrigerators / Freezers /Air conditioners</a:t>
            </a:r>
            <a:endParaRPr lang="en-US" sz="2400" u="sng" dirty="0">
              <a:solidFill>
                <a:srgbClr val="000099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81000" y="3124200"/>
            <a:ext cx="2385169" cy="46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3296" tIns="46648" rIns="93296" bIns="46648">
            <a:spAutoFit/>
          </a:bodyPr>
          <a:lstStyle/>
          <a:p>
            <a:r>
              <a:rPr lang="en-US" sz="2400" b="1" u="sng" dirty="0">
                <a:solidFill>
                  <a:srgbClr val="000099"/>
                </a:solidFill>
              </a:rPr>
              <a:t>Microwave Oven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3810000"/>
            <a:ext cx="9144000" cy="10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500" dirty="0"/>
              <a:t>Domestic production is based on imported components like  </a:t>
            </a:r>
            <a:r>
              <a:rPr lang="en-US" altLang="ja-JP" sz="2500" dirty="0" err="1"/>
              <a:t>megnadron</a:t>
            </a:r>
            <a:r>
              <a:rPr lang="en-US" altLang="ja-JP" sz="2500" dirty="0"/>
              <a:t> and thermostat /timer </a:t>
            </a:r>
            <a:r>
              <a:rPr lang="en-US" altLang="ja-JP" sz="2500" dirty="0" smtClean="0"/>
              <a:t>.</a:t>
            </a:r>
            <a:endParaRPr lang="en-US" altLang="ja-JP" sz="2500" dirty="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81000" y="5251461"/>
            <a:ext cx="3093895" cy="46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r>
              <a:rPr lang="en-US" sz="2400" b="1" u="sng" dirty="0">
                <a:solidFill>
                  <a:srgbClr val="000099"/>
                </a:solidFill>
              </a:rPr>
              <a:t>Television/ LCD/LED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5867400"/>
            <a:ext cx="9144000" cy="52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500" dirty="0"/>
              <a:t>Industry depends on imported </a:t>
            </a:r>
            <a:r>
              <a:rPr lang="en-US" altLang="ja-JP" sz="2500" dirty="0" smtClean="0"/>
              <a:t>technology</a:t>
            </a:r>
            <a:endParaRPr lang="en-US" altLang="ja-JP" sz="2500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381000"/>
            <a:ext cx="9143999" cy="610643"/>
          </a:xfrm>
          <a:prstGeom prst="rect">
            <a:avLst/>
          </a:prstGeom>
        </p:spPr>
        <p:txBody>
          <a:bodyPr lIns="93296" tIns="46648" rIns="93296" bIns="46648">
            <a:noAutofit/>
          </a:bodyPr>
          <a:lstStyle/>
          <a:p>
            <a: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TECHNOLOGICAL GAP- OPPORTUNITIES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787243" y="487544"/>
            <a:ext cx="7684523" cy="1754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 eaLnBrk="0" hangingPunct="0"/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ELECTRONICS INDUSTRY </a:t>
            </a:r>
          </a:p>
          <a:p>
            <a:pPr algn="ctr" eaLnBrk="0" hangingPunct="0"/>
            <a:endParaRPr lang="en-US" sz="3400" b="1" dirty="0">
              <a:solidFill>
                <a:srgbClr val="000099"/>
              </a:solidFill>
              <a:latin typeface="Arial Black" pitchFamily="34" charset="0"/>
              <a:ea typeface="MS PGothic" pitchFamily="34" charset="-128"/>
            </a:endParaRPr>
          </a:p>
          <a:p>
            <a:pPr eaLnBrk="0" hangingPunct="0"/>
            <a:endParaRPr lang="en-US" sz="3400" b="1" dirty="0">
              <a:latin typeface="Arial Black" pitchFamily="34" charset="0"/>
              <a:ea typeface="MS PGothic" pitchFamily="34" charset="-128"/>
            </a:endParaRPr>
          </a:p>
        </p:txBody>
      </p:sp>
      <p:pic>
        <p:nvPicPr>
          <p:cNvPr id="62467" name="Picture 1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983244" y="1854609"/>
            <a:ext cx="2202983" cy="15031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4180" y="2068415"/>
            <a:ext cx="2130090" cy="15565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2469" name="AutoShape 2" descr="data:image/jpeg;base64,/9j/4AAQSkZJRgABAQAAAQABAAD/2wCEAAkGBhQSEBQTExQWFRUVFRcXFRQWFxUVGBcYFxgWFRQYFRQYHCYeGB0jGhUVHy8gIycpLCwsFh4xNTAqNScrLCkBCQoKDgwOGA8PFykcHBwsKSwpLCwpLCksKSkpLCkpKSksKSksKSwsKSksLCwpLCwpKSwsKSkpKSkpLCwsKSwsLP/AABEIAOUA3AMBIgACEQEDEQH/xAAbAAACAwEBAQAAAAAAAAAAAAAABAIDBQYBB//EAD4QAAEDAgMGAwcCBgECBwAAAAEAAhEDIQQxQQUSUWFxgSKR8BMyUqGxwdFC4QYUI2Jy8YKSshUkM0NTosL/xAAXAQEBAQEAAAAAAAAAAAAAAAAAAQID/8QAHxEBAQEAAgICAwAAAAAAAAAAAAERAjEhQRJRMmFx/9oADAMBAAIRAxEAPwD7ehCEAhCEAhQqVQ0STCSxG2WNy8R7D5lBoIXP1dv1P0saO+99CEsduVuIH/EfdTR1KFyv/jVb4/8A6t/Cuo7fqj3t13aD5j8IOkQszDbda73mub23h5i/yTT9pUhE1GicpIHyKoZQkztij/8AI3tJ+ii3bdE/r82uH1CB5C8Y8ESDIXqAQhCAQhCAQhCAQhCAQhCAQhCAQhCAWdtDawZ4W3drwH5PJS2rtD2bYHvHLkOK5uo/ufWalX+ra1cuMucSVUQ066qAws3Jnh/pBwrZm05Tqs/G0+UnpL+XJyM38uqrNZwFxImBpPQL12Dc27XTfI/slztkCpuVAN4X3iQBB4D7KZY1spulUa7Iq+mAMws91APAdTMmTL+HI8ekd1bhcWQdx+c2Oh6fg3VlSw66udLI/mTk4AhBZw9dF5uqsvWimf0gdLKf9MZCVSWIhE01Q2i9nuxHAiU9Q258be4/BWQApwqrpqOIa8S0z61CsXL03Fplpg8VsYLagdAdY8dD+E0aCEIVAhCEAhCEAhCEAhCEAoVqoa0uOQEqayP4gxMBrONz0GXz+iDHxWJLi57sz6ACnhMNOeeZPBLm7gNBc9dB900cXuM6m6REn3DmsEu55CM5PBKNItlMXaG26kflW1iRJFw4WgW437qOFaGi9/udST1WmOzDWciB3j5qFbZrXHeLQSOIEqZxDogaGQOfC/FXUq4dEa3H3WWmLidmlrt+nMAXp5T0/CuYA5oBAaIkj1ktHERIGuiTrui8T8Q1HPop8VnIYat1jQn1/tMluqUceJEAK6hW8istftbuqJYrSIQqirdU2hSheBB7CNxSaFLdQOYDaEeF+WjvsVqrnt1OYLaG6N15toeHIqjVQvGPBEgyDqF6qBC8JhLO2rRGdWmNPfb+UDSFGnVDhLSCOIMjzCkgEIQgFzG1au9Wdy8I7Z/OV065N/iJI1cfmSVKKmMJmBmSfIfsoYjZrqhBB3REXy6pukQDDiRlZNHGtDYv/aStTwz2RweCqOO4CXBuX6QBx3dcynWMptYN4ElpgjIk8+Cx3YjEVHCJAytYRxWhgsG5rfEd7j69aq1mFKVTcMtdBc4gttNyS0z8lawODgMt528J4/qjrn3KeqYBhcHkXFxcxykLzF0pbbMXb1HqO6zGr0lVdAynRQfTDh9CpMO82RnHz/2ka1d3sCWGHRAm8XAy5BVGPiNseyrOpVWH+0j3S3Q38j0TtOvveKRukCNOREdlUzD/AMzSZ7W1Rt2uEdOkHULLh1CrD/8A06joaZJIeL7vaBEm7SNWlYrfG46bCYge6T0TXshwHksWnUkwBlqtfC194XzGYUasxM0R06KJpnQ+auhEKsqN4jQ9rr0PPAq6FIBBWCeB+S9gEKyEbqCrDYp1J0C7eH44FZe2/wCNqzKpp0KHhbnUfr/iwOBjmTfgtarTkJXE4IPbP6hkUHM1MfXrAipVc4OzYfC062DTBXtHDRYDtmO34TtTDRNr6jj+/NEeuPLqFFGEJYd5hLTyt66Lpdl7e3iG1IB0fkD14Fc0Rz7/AEPUKymDHitz58QrErvAULG2DjpaGnoORC2VoeONiuTovtw5+Urqq58Luh+i4+bBSw3HrsWwG5Ns7fJK0Nob792IAB5681RjDZ/+f2P5VGAZEu13XjyLfytudroqQMAiOYWsyowsmIPA5rI/mN2LaXTAEwR2KirwdNNOvBJVK7xUdaWNAka9Z804BIIPf9lTUpFwPxgQf7gdfWsqC0Ud0Tobj16yWVQb4qrTdhJIz/VncZC6exbiBujOwHkl8RT3IG8OYAH11UvKtceMJYbDmm67jYbomBAmfPnqqcdQY8Gm8y18TxaQZa8c2m47jVNVLgWExmflb1kqnUHu3dbXtoDbRFJYOq5xfTMB9GzhIu39Dx8QcCDbJaNCtuEGZGvRc3tXZ9eg6nWB3msHjYIG9SmH92zvjh4tAt+lVZALDvBwBDuMicgY45FZvjy1LvhvBEJbAVZEE6mL35/VNwqjyFJiAF7uoiZeFDflV+xvnZWtagN1VgQVeAo1KaDM2lg7745A8I0MetOCzC0b0cc/pP57LpiyWwe6yHYEgwctD8voZ7KAo4LdeWuFnCR1E7zf+75KbKI9m+mc2uhh4zdvn/8ApMMEva08iO4DT6/tWfj60Yaq/Wnfuwj7OI7KhzY7YrAaOAcPr9z5Lplzmzqk4lkZBr/Ilzm/JwXRrSRXiPcd/ifoVyIyXYVBII5FciMkKzscIDurT5hV7Pv4eIf8w38K7aDPCR/aPk5VbKbD2nmR5yFpzbBpkgFpzbBHFX0CW075gFe0yAM1IvBsT52UaTw1UnMQRmmXU8iMx6I7/hKUaB394mRGeqdp1RMaqBfFUt645fkecpGthnCSR3JsBrPFbD6NzF5FvulsdR3mQfiAPTNTNX5Yyfa+OmC0y+CLWiDPQwAVZhaf/ma3+NP6FPNrNd7p6pfDialQ82g9h+61iasxNOWnKYMTlkc+Wi5D+EsWKW/hC3xtJfTJvDCfE1vQzZdbj2ywtH6vD52PylY+1dj+ze3EUo9pTALWx726AHCdCWgeUaqL5l1p02Q4OMiJvnpwT7XSAeKTYwva2qSAHjeGmeYjROUTIsIAt1MX6LLd+1jV6AvAFNrUEYUmtXoavXCFAIIQiUEWBKbXqRTM/wB0cvA4fVNnMLnf43xJbTG7mQ6OsAD6oizHbWAq0iMy13zD3D6rktr7cc/D41rBJL6jWj/Jx+0KxuEqVK1MiTuMDYEmXQW6dSul2H/AZaAasAF2+Wi5JOh4K4jW/hHZzm0m1H+85jQByDRfvC6BeAQvVpQuUrMhzhwJHzXVrntsUoqk/EAfsfoiVjYzX/B3yIP3VeBbAB5/QpitkR6yXjRAVjFajFMBVYUy0HlHcegrA5BNrYy8tFaDmYm3lzCXFXkmKdTkUU7SNge/5VeNbnzg/ZTp1JEHz/KjUcDHEfkLIyq4DHi3iJIJ5R+0rzZ9KGknNznOPew+QWli2gm6WfUAgCRpdaEXMkzwy+/2+ahiHAiJG9m2YmRey9q4hoIBcBvWaCRJ5Dj+6wf4kwgNSlUcYDSAD8JmQfXBDWnsJw3HM+H+owf2u95scjI7LSwwuWiwN78uEpHZhAqtI8+LXmHeTpP/ACWjiGFpmYDcr3jkFOX21x+koXoC9JB90yF6stJsoSMz0H5U2NbkInXj3UqAt3VVMRUdwA+tyiPalPVQhMEKghBW4KnEbFZXe0vmGA+EWknn2TDkzgR4Z9WT2PcJgWUhusaGjlr1OZV6ELQEIQgFlbfpeFruBg9/9LVS+Po71Nw5W6i4+iDlmtl0cbechWVKEEgevV1W/ir6bpjn+/5Vc3mCdBLe47Z+uSt3ZudbgaQfqvG0N18+oTOJw5ZTk/pMdQbgrSRTVxIZE/JGJqWbBIkiCPkvKxaQHAB0jW2fBV0m71MBwyytERkorxuMfxy9euqZ/myDbJ3LlfPnHmo0GwCCZnMny+gCZ3A5txbyUWKn4kvPW88BHrzWbUxTxXDWtlm6JOZudPV1sB0kgRaP2hZe06TjemYeNDLQRwnQ2QL7VwTKga54PgiIO7nnEdk0N2tTgiQ4GQbxGV/uradL+mGOg+EAzebQeqKFNtNoY0BoGQHO/XVAvuezazc8LWnd6A2M/wDK/ZNjF77d5zvd8JGptM+cqqoQ4FsWIjzskdmYol5puzdT3jGj2HdN+ZCvZLlbWCxE20iSYy4fUqw1De972jK8T5X5pLC1nSN3XMToDOvKVrLm6FauIIa6HWv4rXhs+oSP8PVP6jxxv1PoLQxzJYqcJQAAiyI1oVTxdRou4lTqG6CopvC+4O/1SpTOE93ufqkFyEIWgIQhAIQhBz9TZpNRzQMj8jcJZlItlpzE/K/2WrtYlhDxqN0/UfdY9Oqd6fRWpXOw1iK4LQR3TWHrCpTa2bgwDncXafKfmsg1N0lumh5Zj5KezcRD92Y3sjwdm0+du5VvSRIMLS4O0KkXJzaNOYfETZw4OFiEgKayqVSqAL5a9BcqVfGAsBaczHSxS8y8jQNE95+wUH1PE1sQGlomI3sxPDVVGl7YQ08bOPAmIM8ND1VVWte5uTAnP90o3Et3A1xEy5u78UWI52PzVO0qQc1r3X9mRJ+Jps132J4gHVA84BRco06wcJExzz78eq9hTVTYVhY5m5jab2mA5zQRxBme0gyth8jOyxtvM9pScG+9uOg5QR4x/wBp80GtiWw43ENNtAt3CEFjYIdAiRrFlz7iKoaWnwloEgi/QzktbYjxuFoMkQTlmRpHRY9uvo9UbIuo+xiw7W+6uIQwSO0eSIrpQbgg9CD1U3BUYWznNJByiM4AAEwI4K55QRcmsL7o7/VJuKeotho6BWCaEIVAhCEAhCEFGNw+/TLfLrouUBIPMHLouyXP7dwm6/fGTs/8v3/KM0rWDXttZzSYHFt3DuLpDPLzV7XQZ1Fx1V+08MBFRnuPzHwk6dPwtS+mWnQmvSBbEmA8H4m6jqElUYQbqvYOO3Hlp912fI6FM7RxLXOluWpNgorNZUA9o7gfoAo1MSHMDh8Tbai4zU8LS3g8Zy509Co16JDXiA3daItG9F5hEUVwG1vaES0GSOAdmexHzTWHqh4kQcy2ci0yHNPLMf8ASdEPe2WFs3EOmNRw816W7oBaPd0Go/UB2+YCC1tFrWjcENvA4cQeYOazNlYmqS9tUCRdsAix/eFr0iMjcOgyPkR28x0CzcTsxwrteC3dzdMkmAQC0jj+UDbidLlLY+mTS3yC0CDMW5yTy3vNQ2vin06e9TZvEZi4MATaNZgK/HVd+gYuCyRedJiRn+5RSuyam9hafwU/Dve7ceG950WzsSq3fLQM2k7177pAAjLiuZ/h/EB2Gc7dgB5O5nJIDjAi3vR2W3sPEvNUWgX3hnEtO7J6rF7dJ+LpCqKmKDMwTqIEqxxKgZ5IiFOuXXjd0HHuVMFRhegKAIm3EhaKUwlOTPDLrqm1qAQhCoEIQgEIQgFTjMMKjC065HgdCrkIOPfTIJBzBgq+niP6ZYRIPy1+v1K0dt4H/wBwf8vsft5LJajOL8PhxYNUquEaX71R1pnd0MZ348lZSqSLwIzgFLVa7r7nuk6xva5cOCpUG7QhzmsENkkWvHVVsqioCQ6cwfRWq7CMc0bgiR8xm3kdVi0YYRSjxSZ4wEZe4ds0+Yt3Cp2g+o19MtMNmHAxB5JrDUzvuaBqCO+a0Np7GD6Q3jBtlmCMiCgTptiW9S36ub2uRyngrW1JEHsVRSp7oAkkiPFrI/UrXCRvRGhHB2o6ZEcioIV6ZgjWO3+llbEwdSlh3U6kHxOLLyQ2AA3e1vPyWu2poVTiHgA3HC9vqisvYLHCg9m6LOJaYv4vFn+rMaGOae2UwiqzeffeHebRAS+zhBxHjsS0bl7AMAJ4X5cFLZjm+0pw0wXiNLzn9Vi9uvHp2CiSvChVl4F40Fxgd+QVcFx3W9+XVaOHoBojXU8SrILGMgQF6hCoEIQgEIQgEIQgEIQg8c2RByK5naODNN8aHI/bqunVGMwgqNLT2PA8USuXa8i4TT6tgWwBlGZJtM+tUvWolji12Y9SF4x8Z5H1ZVkxh6+7017ZEcwr8TDvFbe4/EOI58km5sflSZVixuFBF1YhwItNvwpuxJiD26+pUn0QR4TfTVLvCuoR21tI0WB27vSYz3bZm/ZNYTGB7G1BO65txFyM8vibf5jVQxWB9q3dcOhjLnHdQo0m0WimJPXPn/pZ1cpio4A5g/cZyEhV2owuaxokuBM6AXuLck20jeuA3he55xos80gx74aA3MGBcn3hPKCquJ4ICap3bl5l2lgAMxbgr9mlxrUxYXBMcJyE3P8AtJYKtNIu3iZLjAm0kggW4hPbDYDiBY+EZzlY58dFzvbrOnUqL3L2VLD0953IXPXT8rTBrC0d1vPMq1CFoCEIQCEIQCEIQCEIQCEIQCEIQK7QwAqt4OGR+3Rc5VpFpLXCCF1qWxuBbUF7EZHh+QiWOaa+LafRScFPEYZ1N0OHQ6HoqkZAqEZL32k5qMIhBYMRu2znrC8qMm97XB+aiOf+lS+pyPn9licbHS8pfSVeoLExMWGZnjyWXjqkMMe86wnibeuqYLrqgN36g/t9ZK3wk8+HrKe7TawE2AAgRkL+a2P4doRvuk6CNL/eAFnvudYGi6LZmCIYG9yeZ08oWeLpyvgzTYXGB3Kfp0w0QEU6YAgKS3I5hCEKgQhCAQhCAQhCAQhCAQhCAQhCAQhCCFag14hwkLExmx3NuzxDhqPyt5CDkYXs8fkukxWz2PzEHiLH91l19huHukOHkfwiYy3vGk81RUfbknqmCeLFjvIlQ/kz8B/6SppjMq1NGiSdcvmraFDdbGZOd/uFo09mVDkw9xH1haOD2DF3nsPuVm7W5kI7K2aXGdBrPryXS06e6AAvWMAEAQOC9WpMZCEIVAhCEAhCEAhCEAhCEAhCEAhCEAhCEAhCEAhCEAhCEAhCEAhCEAhCEAhCEAhCEAQoexHPzKEID2Q5+frij2QQhAeyHPzKmAvEIP/Z"/>
          <p:cNvSpPr>
            <a:spLocks noChangeAspect="1" noChangeArrowheads="1"/>
          </p:cNvSpPr>
          <p:nvPr/>
        </p:nvSpPr>
        <p:spPr bwMode="auto">
          <a:xfrm>
            <a:off x="82613" y="-1078750"/>
            <a:ext cx="2138189" cy="222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/>
          <a:lstStyle/>
          <a:p>
            <a:endParaRPr lang="en-US"/>
          </a:p>
        </p:txBody>
      </p:sp>
      <p:pic>
        <p:nvPicPr>
          <p:cNvPr id="62470" name="Picture 4" descr="http://image.made-in-china.com/2f0j00MCbtOpHFLoWe/LED-Bulbs-LED-Energy-Saving-Bulbs-LED-Emergency-Flashlight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9442" y="3579637"/>
            <a:ext cx="1747807" cy="174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6" descr="Zendo DVD Players 5.1Ch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05564" y="4062320"/>
            <a:ext cx="3787187" cy="8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2" name="Picture 8" descr="http://www.digitalmediathoughts.com/images/panasonic-mp3wmaplayer-carstereo-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3660" y="2087852"/>
            <a:ext cx="1922750" cy="143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3" name="Picture 10" descr="http://www.medelco.com/patient_monitors/dash200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73743" y="3903586"/>
            <a:ext cx="1862817" cy="181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28600" y="1676400"/>
            <a:ext cx="8515501" cy="482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/>
          <a:lstStyle/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 smtClean="0"/>
              <a:t>The sector is engaged in activities of low technology, low volume and assembly oriented business on small scale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 smtClean="0"/>
              <a:t>Activities are mainly confined to assembly operations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 smtClean="0"/>
              <a:t>The local market is based on imported products 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2900" dirty="0" smtClean="0"/>
              <a:t>The huge market of potentially 180 million people is quite underdeveloped </a:t>
            </a:r>
          </a:p>
          <a:p>
            <a:pPr marL="469721" indent="-469721" defTabSz="913526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762892" algn="l"/>
              </a:tabLst>
            </a:pPr>
            <a:endParaRPr lang="en-US" sz="2400" dirty="0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7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ELECTRONICS INDUSTRY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" y="0"/>
            <a:ext cx="8963860" cy="175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96" tIns="46648" rIns="93296" bIns="4664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TECHNOLOGY FOR UTILIZATION OF LOCALLY AVAILABLE ORES FOR STEEL MANUFACTURING</a:t>
            </a:r>
            <a:endParaRPr lang="en-US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 rot="10800000" flipV="1">
            <a:off x="-2" y="1832954"/>
            <a:ext cx="8763001" cy="477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762892" marR="0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GB" altLang="ja-JP" sz="2900" dirty="0" smtClean="0"/>
              <a:t>Steel industry is based on imported raw material (Iron Ores)</a:t>
            </a:r>
          </a:p>
          <a:p>
            <a:pPr marL="762892" marR="0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GB" altLang="ja-JP" sz="2900" dirty="0" smtClean="0"/>
              <a:t>Technological limitation to utilize locally available iron ore .</a:t>
            </a:r>
          </a:p>
          <a:p>
            <a:pPr marL="762892" marR="0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GB" altLang="ja-JP" sz="2900" dirty="0" smtClean="0"/>
              <a:t>Pakistan annual Iron Ore requirement is around 4 million tons.</a:t>
            </a:r>
          </a:p>
          <a:p>
            <a:pPr marL="762892" marR="0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GB" altLang="ja-JP" sz="2900" dirty="0" smtClean="0"/>
              <a:t>Pakistan possesses iron ore deposits to the tune of 947 million tons which are undeveloped. </a:t>
            </a:r>
            <a:endParaRPr lang="en-US" altLang="ja-JP" sz="29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4286098" cy="5181600"/>
          </a:xfrm>
        </p:spPr>
        <p:txBody>
          <a:bodyPr lIns="93296" tIns="46648" rIns="93296" bIns="46648">
            <a:normAutofit fontScale="77500" lnSpcReduction="20000"/>
          </a:bodyPr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3600" b="1" dirty="0">
                <a:solidFill>
                  <a:srgbClr val="428034"/>
                </a:solidFill>
              </a:rPr>
              <a:t>Consumer </a:t>
            </a:r>
            <a:r>
              <a:rPr lang="en-US" sz="3600" b="1" dirty="0" smtClean="0">
                <a:solidFill>
                  <a:srgbClr val="428034"/>
                </a:solidFill>
              </a:rPr>
              <a:t>Electronics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2000" b="1" dirty="0" smtClean="0">
              <a:solidFill>
                <a:srgbClr val="428034"/>
              </a:solidFill>
              <a:cs typeface="Arial" charset="0"/>
            </a:endParaRP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Cellular Mobile Phones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LCD and Plasma TVs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LCD Monitors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Home Appliances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Solar Charge Controllers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Energy Saving Lamps (LED)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Energy Meters</a:t>
            </a:r>
          </a:p>
          <a:p>
            <a:pPr marL="762892" lvl="1" indent="-406552" algn="justLow" defTabSz="913526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r>
              <a:rPr lang="en-US" altLang="ja-JP" sz="3200" b="1" dirty="0" smtClean="0"/>
              <a:t>PCB Fabrication</a:t>
            </a:r>
          </a:p>
          <a:p>
            <a:pPr lvl="1">
              <a:lnSpc>
                <a:spcPct val="80000"/>
              </a:lnSpc>
              <a:buFontTx/>
              <a:buNone/>
              <a:defRPr/>
            </a:pPr>
            <a:endParaRPr lang="en-US" sz="2400" b="1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b="1" dirty="0"/>
              <a:t>	</a:t>
            </a:r>
          </a:p>
        </p:txBody>
      </p:sp>
      <p:sp>
        <p:nvSpPr>
          <p:cNvPr id="64516" name="Text Box 5"/>
          <p:cNvSpPr txBox="1">
            <a:spLocks noChangeArrowheads="1"/>
          </p:cNvSpPr>
          <p:nvPr/>
        </p:nvSpPr>
        <p:spPr bwMode="auto">
          <a:xfrm>
            <a:off x="6706140" y="2896104"/>
            <a:ext cx="1828800" cy="37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endParaRPr lang="en-US"/>
          </a:p>
        </p:txBody>
      </p:sp>
      <p:sp>
        <p:nvSpPr>
          <p:cNvPr id="64517" name="Text Box 6"/>
          <p:cNvSpPr txBox="1">
            <a:spLocks noChangeArrowheads="1"/>
          </p:cNvSpPr>
          <p:nvPr/>
        </p:nvSpPr>
        <p:spPr bwMode="auto">
          <a:xfrm>
            <a:off x="4495800" y="2165599"/>
            <a:ext cx="4648200" cy="470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6" rIns="91430" bIns="45716">
            <a:spAutoFit/>
          </a:bodyPr>
          <a:lstStyle/>
          <a:p>
            <a:pPr marL="320040" indent="-320040">
              <a:lnSpc>
                <a:spcPct val="60000"/>
              </a:lnSpc>
              <a:spcBef>
                <a:spcPct val="0"/>
              </a:spcBef>
              <a:buClr>
                <a:schemeClr val="accent2"/>
              </a:buClr>
              <a:buSzPct val="60000"/>
              <a:defRPr/>
            </a:pPr>
            <a:r>
              <a:rPr lang="en-US" sz="2800" b="1" dirty="0">
                <a:solidFill>
                  <a:srgbClr val="428034"/>
                </a:solidFill>
              </a:rPr>
              <a:t>Industrial Electronics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Temperature Controllers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Gas Detectors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Medical Electronics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Telecommunication 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Programmable Logic  Controllers (PLCs)</a:t>
            </a:r>
          </a:p>
          <a:p>
            <a:pPr marL="320040" indent="-320040">
              <a:lnSpc>
                <a:spcPct val="60000"/>
              </a:lnSpc>
              <a:spcBef>
                <a:spcPct val="0"/>
              </a:spcBef>
              <a:buClr>
                <a:schemeClr val="accent2"/>
              </a:buClr>
              <a:buSzPct val="60000"/>
              <a:defRPr/>
            </a:pPr>
            <a:r>
              <a:rPr lang="en-US" sz="2800" b="1" dirty="0" smtClean="0">
                <a:solidFill>
                  <a:srgbClr val="428034"/>
                </a:solidFill>
              </a:rPr>
              <a:t>Components</a:t>
            </a:r>
            <a:endParaRPr lang="en-US" sz="2800" b="1" dirty="0">
              <a:solidFill>
                <a:srgbClr val="428034"/>
              </a:solidFill>
            </a:endParaRP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Solar Cells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Dry Batteries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LCD and LED LIGHTS</a:t>
            </a:r>
          </a:p>
          <a:p>
            <a:pPr marL="344488" lvl="1" indent="-284163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344488" algn="l"/>
              </a:tabLst>
              <a:defRPr/>
            </a:pPr>
            <a:r>
              <a:rPr lang="en-US" altLang="ja-JP" sz="2000" b="1" dirty="0" smtClean="0"/>
              <a:t>Printed Circuit Boards (PCB laminate)</a:t>
            </a:r>
          </a:p>
          <a:p>
            <a:pPr marL="762892" lvl="1" indent="-406552" algn="justLow" defTabSz="913526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  <a:defRPr/>
            </a:pPr>
            <a:endParaRPr lang="en-US" altLang="ja-JP" sz="2000" b="1" dirty="0"/>
          </a:p>
        </p:txBody>
      </p:sp>
      <p:sp>
        <p:nvSpPr>
          <p:cNvPr id="64518" name="Text Box 7"/>
          <p:cNvSpPr txBox="1">
            <a:spLocks noChangeArrowheads="1"/>
          </p:cNvSpPr>
          <p:nvPr/>
        </p:nvSpPr>
        <p:spPr bwMode="auto">
          <a:xfrm>
            <a:off x="914400" y="1600200"/>
            <a:ext cx="6477742" cy="39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400" b="1" dirty="0"/>
              <a:t>KEY </a:t>
            </a:r>
            <a:r>
              <a:rPr lang="en-US" sz="2400" b="1" dirty="0" smtClean="0"/>
              <a:t>TECHNOLOGIES </a:t>
            </a:r>
            <a:r>
              <a:rPr lang="en-US" sz="2400" b="1" dirty="0"/>
              <a:t>FOR DEVELOPMENT</a:t>
            </a:r>
            <a:endParaRPr lang="en-US" sz="2400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381000"/>
            <a:ext cx="9143999" cy="610643"/>
          </a:xfrm>
          <a:prstGeom prst="rect">
            <a:avLst/>
          </a:prstGeom>
        </p:spPr>
        <p:txBody>
          <a:bodyPr lIns="93296" tIns="46648" rIns="93296" bIns="46648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TECHNOLOGICAL GAP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895600"/>
            <a:ext cx="8153400" cy="121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Arial Black" pitchFamily="34" charset="0"/>
              </a:rPr>
              <a:t>THANK YOU</a:t>
            </a: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PREREQUISITE FOR D-8 COUNTRIES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839200" cy="5257800"/>
          </a:xfrm>
        </p:spPr>
        <p:txBody>
          <a:bodyPr>
            <a:normAutofit fontScale="77500" lnSpcReduction="20000"/>
          </a:bodyPr>
          <a:lstStyle/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to upgrade and develop technology, technicians and establish product-specific R&amp;D bases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to promote applied research at universities and cultivate collaboration among industry, academia and government for technological innovation and application .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to establish links with foreign partners, buyers and suppliers of technology, inputs and know-how especially from the technology leader country 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The scope for joint conduct of R&amp;D may also extend among D-8 Countries. 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sz="2800" dirty="0" smtClean="0"/>
              <a:t>Technological up-gradation would cover the entire industrial production base. It would focus on materials and engineering design, manufacturing, quality, reliability, packaging, marketing and after-sale servicing, etc</a:t>
            </a:r>
            <a:endParaRPr lang="en-US" altLang="ja-JP" sz="2900" dirty="0" smtClean="0"/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endParaRPr lang="en-US" altLang="ja-JP" sz="29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  <a:cs typeface="+mn-cs"/>
              </a:rPr>
              <a:t>Coal Reserves </a:t>
            </a:r>
            <a:endParaRPr lang="en-US" sz="3400" b="1" dirty="0">
              <a:solidFill>
                <a:srgbClr val="000099"/>
              </a:solidFill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676400"/>
          <a:ext cx="8534400" cy="49072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898430"/>
                <a:gridCol w="1396059"/>
                <a:gridCol w="3239911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US" sz="2800" b="1" kern="1200" dirty="0" smtClean="0"/>
                        <a:t>Location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2800" b="1" kern="1200" dirty="0" smtClean="0"/>
                        <a:t>Coal MT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800" b="1" kern="1200" dirty="0" smtClean="0"/>
                        <a:t>Calorific Value Btu/lb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Thar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175,506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6,244 – 11,045</a:t>
                      </a:r>
                      <a:endParaRPr lang="en-US" sz="2000" b="1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Lakhra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1,328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5,503 – 9,158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Sonda-Jherruck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5,523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5,219 – 13,555</a:t>
                      </a:r>
                      <a:endParaRPr lang="en-US" sz="2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Meting-</a:t>
                      </a:r>
                      <a:r>
                        <a:rPr lang="en-US" sz="2000" b="1" dirty="0" err="1" smtClean="0"/>
                        <a:t>Jhimpir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473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5,219 – 8,612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Indus East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1,777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7,782 – 8,660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Badin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16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11,415 – 11,521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Sor</a:t>
                      </a:r>
                      <a:r>
                        <a:rPr lang="en-US" sz="2000" b="1" dirty="0" smtClean="0"/>
                        <a:t> Range/</a:t>
                      </a:r>
                      <a:r>
                        <a:rPr lang="en-US" sz="2000" b="1" dirty="0" err="1" smtClean="0"/>
                        <a:t>Degari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50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11,245 – 13,900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Khost-Sharigh-Harnai-Zairat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88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9,637 – 15,499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Mach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23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11,110 – 12,937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Duki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56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10,131 – 14,357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  <a:cs typeface="+mn-cs"/>
              </a:rPr>
              <a:t>Coal Reserves</a:t>
            </a:r>
            <a:endParaRPr lang="en-US" sz="3400" b="1" dirty="0">
              <a:solidFill>
                <a:srgbClr val="000099"/>
              </a:solidFill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2209800"/>
          <a:ext cx="8458200" cy="2895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54350"/>
                <a:gridCol w="1801284"/>
                <a:gridCol w="36025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Location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/>
                        <a:t>Coal (MT)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Heating Value (Btu/lb)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Salt- Range</a:t>
                      </a:r>
                      <a:endParaRPr lang="en-US" sz="20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213</a:t>
                      </a:r>
                      <a:endParaRPr lang="en-US" sz="2000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9,472 – 15,801</a:t>
                      </a:r>
                      <a:endParaRPr lang="en-US" sz="2000" b="1" dirty="0"/>
                    </a:p>
                  </a:txBody>
                  <a:tcPr marL="90593" marR="9059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Makarwal</a:t>
                      </a:r>
                      <a:endParaRPr lang="en-US" sz="20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22</a:t>
                      </a:r>
                      <a:endParaRPr lang="en-US" sz="2000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10,688 – 14,029</a:t>
                      </a:r>
                      <a:endParaRPr lang="en-US" sz="2000" b="1" dirty="0"/>
                    </a:p>
                  </a:txBody>
                  <a:tcPr marL="90593" marR="9059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Hangu</a:t>
                      </a:r>
                      <a:r>
                        <a:rPr lang="en-US" sz="2000" b="1" baseline="0" dirty="0" smtClean="0"/>
                        <a:t> </a:t>
                      </a:r>
                      <a:endParaRPr lang="en-US" sz="20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82</a:t>
                      </a:r>
                      <a:endParaRPr lang="en-US" sz="2000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10,500</a:t>
                      </a:r>
                      <a:r>
                        <a:rPr lang="en-US" sz="2000" b="1" baseline="0" dirty="0" smtClean="0"/>
                        <a:t> – 14,149</a:t>
                      </a:r>
                      <a:endParaRPr lang="en-US" sz="2000" b="1" dirty="0"/>
                    </a:p>
                  </a:txBody>
                  <a:tcPr marL="90593" marR="9059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Cherat</a:t>
                      </a:r>
                      <a:endParaRPr lang="en-US" sz="20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9</a:t>
                      </a:r>
                      <a:endParaRPr lang="en-US" sz="2000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9,386 – 14,217</a:t>
                      </a:r>
                      <a:endParaRPr lang="en-US" sz="2000" b="1" dirty="0"/>
                    </a:p>
                  </a:txBody>
                  <a:tcPr marL="90593" marR="9059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Kotli</a:t>
                      </a:r>
                      <a:endParaRPr lang="en-US" sz="20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9</a:t>
                      </a:r>
                      <a:endParaRPr lang="en-US" sz="2000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7,336 – 12,338</a:t>
                      </a:r>
                      <a:endParaRPr lang="en-US" sz="2000" b="1" dirty="0"/>
                    </a:p>
                  </a:txBody>
                  <a:tcPr marL="90593" marR="9059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 Grand Total</a:t>
                      </a:r>
                      <a:endParaRPr lang="en-US" sz="2000" b="1" dirty="0">
                        <a:latin typeface="Verdana" pitchFamily="34" charset="0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185,175</a:t>
                      </a:r>
                      <a:endParaRPr lang="en-US" sz="2000" b="1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marL="90593" marR="9059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  <a:cs typeface="+mn-cs"/>
              </a:rPr>
              <a:t>Coal Composition</a:t>
            </a:r>
            <a:endParaRPr lang="en-US" sz="3400" b="1" dirty="0">
              <a:solidFill>
                <a:srgbClr val="000099"/>
              </a:solidFill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1" y="1826382"/>
          <a:ext cx="8458199" cy="472681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64523"/>
                <a:gridCol w="1374752"/>
                <a:gridCol w="1372940"/>
                <a:gridCol w="1372940"/>
                <a:gridCol w="1438129"/>
                <a:gridCol w="1334915"/>
              </a:tblGrid>
              <a:tr h="433644">
                <a:tc>
                  <a:txBody>
                    <a:bodyPr/>
                    <a:lstStyle/>
                    <a:p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Thar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Lakhra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err="1" smtClean="0"/>
                        <a:t>Sonda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Sor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Khost</a:t>
                      </a:r>
                      <a:r>
                        <a:rPr lang="en-US" sz="2800" b="1" dirty="0" smtClean="0"/>
                        <a:t> </a:t>
                      </a:r>
                      <a:endParaRPr lang="en-US" sz="2800" b="1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43364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Moisture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29.60</a:t>
                      </a:r>
                      <a:r>
                        <a:rPr lang="en-US" sz="1600" b="1" baseline="0" dirty="0" smtClean="0"/>
                        <a:t> – 55.50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9.70 – 38.10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9.0 – 48.0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03.90 – 18.90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01.70 – 11.2</a:t>
                      </a:r>
                      <a:endParaRPr lang="en-US" sz="1600" b="1" dirty="0"/>
                    </a:p>
                  </a:txBody>
                  <a:tcPr/>
                </a:tc>
              </a:tr>
              <a:tr h="43364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Ash Content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2.90</a:t>
                      </a:r>
                      <a:r>
                        <a:rPr lang="en-US" sz="1600" b="1" baseline="0" dirty="0" smtClean="0"/>
                        <a:t> – 11.50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4.30 – 49.00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2.70 – 52.0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04.90 – 17.20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9.30</a:t>
                      </a:r>
                      <a:r>
                        <a:rPr lang="en-US" sz="1600" b="1" baseline="0" dirty="0" smtClean="0"/>
                        <a:t> – 34.0</a:t>
                      </a:r>
                      <a:endParaRPr lang="en-US" sz="1600" b="1" dirty="0"/>
                    </a:p>
                  </a:txBody>
                  <a:tcPr/>
                </a:tc>
              </a:tr>
              <a:tr h="35642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Volatile Matter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23.10 – 36.60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18.30</a:t>
                      </a:r>
                      <a:r>
                        <a:rPr lang="en-US" sz="1600" b="1" baseline="0" dirty="0" smtClean="0"/>
                        <a:t> – 38.60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16.10 – 44.20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20.70 – 37.50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09.30 – 45.3</a:t>
                      </a:r>
                      <a:endParaRPr lang="en-US" sz="1600" b="1" dirty="0"/>
                    </a:p>
                  </a:txBody>
                  <a:tcPr/>
                </a:tc>
              </a:tr>
              <a:tr h="43364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Fixed</a:t>
                      </a:r>
                      <a:r>
                        <a:rPr lang="en-US" sz="1600" b="1" baseline="0" dirty="0" smtClean="0"/>
                        <a:t> Carbon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14.20 – 34.0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9.80 – 38.20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8.90 – 58.80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41.0 – 50.8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25.5 – 43.8</a:t>
                      </a:r>
                      <a:endParaRPr lang="en-US" sz="1600" b="1" dirty="0"/>
                    </a:p>
                  </a:txBody>
                  <a:tcPr/>
                </a:tc>
              </a:tr>
              <a:tr h="433644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Sulpher</a:t>
                      </a:r>
                      <a:r>
                        <a:rPr lang="en-US" sz="1600" b="1" baseline="0" dirty="0" smtClean="0"/>
                        <a:t>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.40 – 2.90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1.20 – 14.80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.20 – 15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0.60 – 5.50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3.50 – 9.55</a:t>
                      </a:r>
                      <a:endParaRPr lang="en-US" sz="1600" b="1" dirty="0"/>
                    </a:p>
                  </a:txBody>
                  <a:tcPr/>
                </a:tc>
              </a:tr>
              <a:tr h="433644">
                <a:tc>
                  <a:txBody>
                    <a:bodyPr/>
                    <a:lstStyle/>
                    <a:p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</a:tr>
              <a:tr h="605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Heating</a:t>
                      </a:r>
                      <a:r>
                        <a:rPr lang="en-US" sz="1600" b="1" baseline="0" dirty="0" smtClean="0"/>
                        <a:t> Value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/>
                        <a:t> </a:t>
                      </a:r>
                      <a:r>
                        <a:rPr lang="en-US" sz="1200" b="1" baseline="0" dirty="0" smtClean="0"/>
                        <a:t>(Btu/lb)</a:t>
                      </a:r>
                      <a:endParaRPr lang="en-US" sz="1600" b="1" dirty="0" smtClean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6244 – 11045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5503</a:t>
                      </a:r>
                      <a:r>
                        <a:rPr lang="en-US" sz="1600" b="1" baseline="0" dirty="0" smtClean="0"/>
                        <a:t> – 9158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5219 - 13555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11245</a:t>
                      </a:r>
                      <a:r>
                        <a:rPr lang="en-US" sz="1600" b="1" baseline="0" dirty="0" smtClean="0"/>
                        <a:t> - 13900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9637 - 15499</a:t>
                      </a:r>
                      <a:endParaRPr lang="en-US" sz="1600" b="1" dirty="0"/>
                    </a:p>
                  </a:txBody>
                  <a:tcPr/>
                </a:tc>
              </a:tr>
              <a:tr h="85540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Quality of Coal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Lig.B</a:t>
                      </a:r>
                      <a:r>
                        <a:rPr lang="en-US" sz="1600" b="1" dirty="0" smtClean="0"/>
                        <a:t> – </a:t>
                      </a:r>
                      <a:r>
                        <a:rPr lang="en-US" sz="1600" b="1" dirty="0" err="1" smtClean="0"/>
                        <a:t>Lig.A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Lig.A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Lig.A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Sub-bituminous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Sub-bituminous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 smtClean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  <a:cs typeface="+mn-cs"/>
              </a:rPr>
              <a:t>Coal Composition</a:t>
            </a:r>
            <a:endParaRPr lang="en-US" sz="3400" b="1" dirty="0">
              <a:solidFill>
                <a:srgbClr val="000099"/>
              </a:solidFill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1752600"/>
          <a:ext cx="8305799" cy="474706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97738"/>
                <a:gridCol w="1579679"/>
                <a:gridCol w="1698280"/>
                <a:gridCol w="1577599"/>
                <a:gridCol w="1652503"/>
              </a:tblGrid>
              <a:tr h="499208">
                <a:tc>
                  <a:txBody>
                    <a:bodyPr/>
                    <a:lstStyle/>
                    <a:p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/>
                        <a:t>Salt-Range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err="1" smtClean="0"/>
                        <a:t>Makarwal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/>
                        <a:t>KP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err="1" smtClean="0"/>
                        <a:t>Kotli</a:t>
                      </a:r>
                      <a:r>
                        <a:rPr kumimoji="0" lang="en-US" sz="2800" b="1" kern="1200" dirty="0" smtClean="0"/>
                        <a:t> (AJK)</a:t>
                      </a:r>
                      <a:endParaRPr kumimoji="0"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920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Moisture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3.20 – 10.8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2.8 – 6.0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0.1 – 7.10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.2 – 6.0</a:t>
                      </a:r>
                      <a:endParaRPr lang="en-US" sz="1600" b="1" dirty="0"/>
                    </a:p>
                  </a:txBody>
                  <a:tcPr/>
                </a:tc>
              </a:tr>
              <a:tr h="49920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Ash Content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12.30 – 44.2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6.4 – 30.8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5.3 – 43.3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3.3 – 50.0</a:t>
                      </a:r>
                      <a:endParaRPr lang="en-US" sz="1600" b="1" dirty="0"/>
                    </a:p>
                  </a:txBody>
                  <a:tcPr/>
                </a:tc>
              </a:tr>
              <a:tr h="41030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Volatile Matter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21.5 – 38.8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31.5 – 48.1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14.0 – 33.4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5.10 -32.0</a:t>
                      </a:r>
                      <a:endParaRPr lang="en-US" sz="1600" b="1" dirty="0"/>
                    </a:p>
                  </a:txBody>
                  <a:tcPr/>
                </a:tc>
              </a:tr>
              <a:tr h="49920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Fixed</a:t>
                      </a:r>
                      <a:r>
                        <a:rPr lang="en-US" sz="1600" b="1" baseline="0" dirty="0" smtClean="0"/>
                        <a:t> Carbon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25.7 – 44.8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34.9</a:t>
                      </a:r>
                      <a:r>
                        <a:rPr lang="en-US" sz="1600" b="1" baseline="0" dirty="0" smtClean="0"/>
                        <a:t> – 44.9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21.8 – 76.9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26.3 – 69.5</a:t>
                      </a:r>
                      <a:endParaRPr lang="en-US" sz="1600" b="1" dirty="0"/>
                    </a:p>
                  </a:txBody>
                  <a:tcPr/>
                </a:tc>
              </a:tr>
              <a:tr h="499208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Sulpher</a:t>
                      </a:r>
                      <a:r>
                        <a:rPr lang="en-US" sz="1600" b="1" baseline="0" dirty="0" smtClean="0"/>
                        <a:t> %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2.6 – 10.7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2.8 – 6.3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1.10 – 9.50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0.3 – 4.8</a:t>
                      </a:r>
                      <a:endParaRPr lang="en-US" sz="1600" b="1" dirty="0"/>
                    </a:p>
                  </a:txBody>
                  <a:tcPr/>
                </a:tc>
              </a:tr>
              <a:tr h="697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Heating</a:t>
                      </a:r>
                      <a:r>
                        <a:rPr lang="en-US" sz="1600" b="1" baseline="0" dirty="0" smtClean="0"/>
                        <a:t> Value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/>
                        <a:t> </a:t>
                      </a:r>
                      <a:r>
                        <a:rPr lang="en-US" sz="1200" b="1" baseline="0" dirty="0" smtClean="0"/>
                        <a:t>(Btu/lb)</a:t>
                      </a:r>
                      <a:endParaRPr lang="en-US" sz="1600" b="1" dirty="0" smtClean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9472 - 15801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10688 – 14029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9386</a:t>
                      </a:r>
                      <a:r>
                        <a:rPr lang="en-US" sz="1600" b="1" baseline="0" dirty="0" smtClean="0"/>
                        <a:t> - 14217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7336 – 12338</a:t>
                      </a:r>
                      <a:endParaRPr lang="en-US" sz="1600" b="1" dirty="0"/>
                    </a:p>
                  </a:txBody>
                  <a:tcPr/>
                </a:tc>
              </a:tr>
              <a:tr h="69752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Quality of Coal</a:t>
                      </a:r>
                      <a:endParaRPr lang="en-US" sz="16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Sub-bituminous</a:t>
                      </a:r>
                    </a:p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Sub-bituminous</a:t>
                      </a:r>
                    </a:p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Sub-bituminous</a:t>
                      </a:r>
                    </a:p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Sub-bituminous</a:t>
                      </a:r>
                    </a:p>
                    <a:p>
                      <a:pPr algn="ctr"/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ChangeArrowheads="1"/>
          </p:cNvSpPr>
          <p:nvPr/>
        </p:nvSpPr>
        <p:spPr bwMode="auto">
          <a:xfrm>
            <a:off x="1" y="1556575"/>
            <a:ext cx="8991735" cy="132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marL="293171" indent="-293171" algn="justLow">
              <a:lnSpc>
                <a:spcPct val="125000"/>
              </a:lnSpc>
              <a:buClr>
                <a:srgbClr val="177B9C"/>
              </a:buClr>
              <a:buSzPct val="125000"/>
              <a:buFont typeface="Arial" charset="0"/>
              <a:buChar char="•"/>
            </a:pPr>
            <a:r>
              <a:rPr lang="en-US" altLang="zh-CN" sz="2000" dirty="0">
                <a:ea typeface="SimSun" pitchFamily="2" charset="-122"/>
              </a:rPr>
              <a:t>The Automotive industry of Pakistan assembles/manufactures Cars, LCVs, HCVs ,Tractors, Motorcycles and Auto Rickshaws. </a:t>
            </a:r>
          </a:p>
          <a:p>
            <a:pPr marL="293171" indent="-293171" algn="justLow">
              <a:lnSpc>
                <a:spcPct val="150000"/>
              </a:lnSpc>
              <a:buClr>
                <a:srgbClr val="177B9C"/>
              </a:buClr>
              <a:buSzPct val="125000"/>
              <a:buFont typeface="Arial" charset="0"/>
              <a:buChar char="•"/>
            </a:pPr>
            <a:r>
              <a:rPr lang="en-US" altLang="zh-CN" sz="2000" dirty="0">
                <a:ea typeface="SimSun" pitchFamily="2" charset="-122"/>
              </a:rPr>
              <a:t>Presently, the number of players engaged in the Auto Sector are: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33028" y="3254068"/>
          <a:ext cx="6096000" cy="22888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609302"/>
                <a:gridCol w="3486698"/>
              </a:tblGrid>
              <a:tr h="357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/>
                        <a:t>PRODUCTS</a:t>
                      </a:r>
                      <a:endParaRPr lang="en-US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/>
                        <a:t>NUMBERS</a:t>
                      </a:r>
                      <a:endParaRPr lang="en-US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  <a:tr h="321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Cars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/>
                        <a:t>3 </a:t>
                      </a:r>
                      <a:r>
                        <a:rPr lang="en-GB" sz="1800" dirty="0"/>
                        <a:t>units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  <a:tr h="321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Tractor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/>
                        <a:t>6 </a:t>
                      </a:r>
                      <a:r>
                        <a:rPr lang="en-GB" sz="1800" dirty="0"/>
                        <a:t>units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  <a:tr h="321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Truck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6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/>
                        <a:t>units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  <a:tr h="321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Buses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6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/>
                        <a:t>units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  <a:tr h="321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LCVs/Jeeps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6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/>
                        <a:t>units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  <a:tr h="321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Two/Three Wheelers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100+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56" marR="58856" marT="0" marB="0"/>
                </a:tc>
              </a:tr>
            </a:tbl>
          </a:graphicData>
        </a:graphic>
      </p:graphicFrame>
      <p:sp>
        <p:nvSpPr>
          <p:cNvPr id="25629" name="Rectangle 9"/>
          <p:cNvSpPr>
            <a:spLocks noChangeArrowheads="1"/>
          </p:cNvSpPr>
          <p:nvPr/>
        </p:nvSpPr>
        <p:spPr bwMode="auto">
          <a:xfrm>
            <a:off x="0" y="5737137"/>
            <a:ext cx="8763337" cy="47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marL="293171" indent="-293171" algn="justLow">
              <a:lnSpc>
                <a:spcPct val="125000"/>
              </a:lnSpc>
              <a:buClr>
                <a:srgbClr val="177B9C"/>
              </a:buClr>
              <a:buSzPct val="125000"/>
              <a:buFont typeface="Arial" charset="0"/>
              <a:buChar char="•"/>
            </a:pPr>
            <a:r>
              <a:rPr lang="en-US" altLang="zh-CN" sz="2000" dirty="0">
                <a:ea typeface="SimSun" pitchFamily="2" charset="-122"/>
              </a:rPr>
              <a:t>Downstream Vendor Industry comprises of around 2000 parts manufacturers </a:t>
            </a:r>
          </a:p>
        </p:txBody>
      </p:sp>
      <p:pic>
        <p:nvPicPr>
          <p:cNvPr id="15" name="Picture 16" descr="fgchas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7436689" y="1"/>
            <a:ext cx="1707312" cy="119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6" descr="sd110fla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4243" y="0"/>
            <a:ext cx="1681394" cy="113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7" descr="VN0SJLOSTB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H="1" flipV="1">
            <a:off x="6063064" y="0"/>
            <a:ext cx="1538848" cy="110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 descr="honda_civic_type_r_0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8407" y="0"/>
            <a:ext cx="1472324" cy="1196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8" descr="See full size image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1814" y="0"/>
            <a:ext cx="1712855" cy="1248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17" descr="lcv 24"/>
          <p:cNvPicPr>
            <a:picLocks noChangeAspect="1" noChangeArrowheads="1"/>
          </p:cNvPicPr>
          <p:nvPr/>
        </p:nvPicPr>
        <p:blipFill>
          <a:blip r:embed="rId10" cstate="print">
            <a:lum bright="-6000" contrast="54000"/>
          </a:blip>
          <a:srcRect/>
          <a:stretch>
            <a:fillRect/>
          </a:stretch>
        </p:blipFill>
        <p:spPr bwMode="auto">
          <a:xfrm>
            <a:off x="0" y="0"/>
            <a:ext cx="1537229" cy="1153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36" name="Rectangle 21"/>
          <p:cNvSpPr>
            <a:spLocks noChangeArrowheads="1"/>
          </p:cNvSpPr>
          <p:nvPr/>
        </p:nvSpPr>
        <p:spPr bwMode="auto">
          <a:xfrm>
            <a:off x="1550188" y="1099808"/>
            <a:ext cx="5494499" cy="6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3296" tIns="46648" rIns="93296" bIns="4664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400" b="1" dirty="0">
                <a:solidFill>
                  <a:srgbClr val="000099"/>
                </a:solidFill>
                <a:latin typeface="Arial Black" pitchFamily="34" charset="0"/>
                <a:ea typeface="MS PGothic" pitchFamily="34" charset="-128"/>
              </a:rPr>
              <a:t>AUTOMOBILE SECTOR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143000" y="2286000"/>
          <a:ext cx="6781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228600"/>
            <a:ext cx="906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PAKISTAN :Coal Consumption By Sector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1905000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(7.67 Mt)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Primary Energy Supply by Source - 2012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85800" y="1676400"/>
          <a:ext cx="7848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81"/>
          <p:cNvGraphicFramePr>
            <a:graphicFrameLocks noGrp="1"/>
          </p:cNvGraphicFramePr>
          <p:nvPr/>
        </p:nvGraphicFramePr>
        <p:xfrm>
          <a:off x="228600" y="1676400"/>
          <a:ext cx="8534400" cy="4855791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948805"/>
                <a:gridCol w="3551151"/>
                <a:gridCol w="2311400"/>
                <a:gridCol w="1723044"/>
              </a:tblGrid>
              <a:tr h="4718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S. No.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Area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Reserves (M.Tons)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Quality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54635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Kalabagh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Chichali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Mianwali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District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30-35 % Fe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Dilband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Kalat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District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30-35 %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490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Kirana, Sargodha District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Upto 66 %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Nizampura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Kalat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District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25-35 %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Pezu, NWFP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30-34 % Fe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Pachinkoh, Chaghi District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35-48%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Langrial, Hazara Division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30-40 %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Chilghazi, Chaghi District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10-55%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Amir Chah, Chaghi District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50-60%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490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Dammer Nisar, Chitral District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60-65%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3252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Chigendik, Chaghi District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20-60% 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  <a:tr h="444189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 947.5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74"/>
          <p:cNvSpPr txBox="1">
            <a:spLocks noChangeArrowheads="1"/>
          </p:cNvSpPr>
          <p:nvPr/>
        </p:nvSpPr>
        <p:spPr bwMode="auto">
          <a:xfrm>
            <a:off x="0" y="381000"/>
            <a:ext cx="9144000" cy="646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IRON ORE RESERVES IN PAKISTAN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Petroleum Products Consumption by Sectors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33400" y="1676400"/>
          <a:ext cx="8153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09600"/>
          </a:xfrm>
          <a:solidFill>
            <a:srgbClr val="0000FF">
              <a:alpha val="39999"/>
            </a:srgbClr>
          </a:solidFill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600" b="1" smtClean="0"/>
              <a:t>Passenger Vehicle Per 1000 Persons</a:t>
            </a:r>
          </a:p>
        </p:txBody>
      </p:sp>
      <p:graphicFrame>
        <p:nvGraphicFramePr>
          <p:cNvPr id="2096" name="Group 48"/>
          <p:cNvGraphicFramePr>
            <a:graphicFrameLocks noGrp="1"/>
          </p:cNvGraphicFramePr>
          <p:nvPr/>
        </p:nvGraphicFramePr>
        <p:xfrm>
          <a:off x="419100" y="1066800"/>
          <a:ext cx="8305800" cy="4663440"/>
        </p:xfrm>
        <a:graphic>
          <a:graphicData uri="http://schemas.openxmlformats.org/drawingml/2006/table">
            <a:tbl>
              <a:tblPr/>
              <a:tblGrid>
                <a:gridCol w="3657600"/>
                <a:gridCol w="2514600"/>
                <a:gridCol w="2133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Vehicle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Bangladesh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Egypt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Indonesia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Iran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Malaysia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Pakistan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Nigeria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N.A.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N.A.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Turkey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76200" y="0"/>
            <a:ext cx="8963860" cy="132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96" tIns="46648" rIns="93296" bIns="46648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ESTABLISHMENT OF STEEL MILL BASED ON LOCAL ORES</a:t>
            </a:r>
            <a:endParaRPr lang="en-US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-76200" y="1639212"/>
            <a:ext cx="9144000" cy="384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96" tIns="46648" rIns="93296" bIns="46648">
            <a:spAutoFit/>
          </a:bodyPr>
          <a:lstStyle/>
          <a:p>
            <a:pPr marL="762892" lvl="1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The </a:t>
            </a:r>
            <a:r>
              <a:rPr lang="en-US" altLang="ja-JP" sz="2900" dirty="0"/>
              <a:t>proven reserves of iron ore at </a:t>
            </a:r>
            <a:r>
              <a:rPr lang="en-US" altLang="ja-JP" sz="2900" dirty="0" smtClean="0"/>
              <a:t>Kalabagh alone </a:t>
            </a:r>
            <a:r>
              <a:rPr lang="en-US" altLang="ja-JP" sz="2900" dirty="0"/>
              <a:t>is around 350 million tons. Ferrous (Iron) content ranges between </a:t>
            </a:r>
            <a:r>
              <a:rPr lang="en-US" altLang="ja-JP" sz="2900" dirty="0" smtClean="0"/>
              <a:t>30%-35%. </a:t>
            </a:r>
          </a:p>
          <a:p>
            <a:pPr marL="762892" lvl="1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D-8 Countries </a:t>
            </a:r>
            <a:r>
              <a:rPr lang="en-US" altLang="ja-JP" sz="2900" dirty="0"/>
              <a:t>can </a:t>
            </a:r>
            <a:r>
              <a:rPr lang="en-US" altLang="ja-JP" sz="2900" dirty="0" smtClean="0"/>
              <a:t>provide technology for:</a:t>
            </a:r>
          </a:p>
          <a:p>
            <a:pPr marL="1220092" lvl="2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buFont typeface="Wingdings" pitchFamily="2" charset="2"/>
              <a:buChar char="q"/>
              <a:tabLst>
                <a:tab pos="762892" algn="l"/>
              </a:tabLst>
            </a:pPr>
            <a:r>
              <a:rPr lang="en-US" altLang="ja-JP" sz="2900" dirty="0" smtClean="0"/>
              <a:t>Development </a:t>
            </a:r>
            <a:r>
              <a:rPr lang="en-US" altLang="ja-JP" sz="2900" dirty="0"/>
              <a:t>of the Kalabagh Iron Ore Mines </a:t>
            </a:r>
            <a:endParaRPr lang="en-US" altLang="ja-JP" sz="2900" dirty="0" smtClean="0"/>
          </a:p>
          <a:p>
            <a:pPr marL="1220092" lvl="2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buFont typeface="Wingdings" pitchFamily="2" charset="2"/>
              <a:buChar char="q"/>
              <a:tabLst>
                <a:tab pos="762892" algn="l"/>
              </a:tabLst>
            </a:pPr>
            <a:r>
              <a:rPr lang="en-US" altLang="ja-JP" sz="2900" dirty="0" smtClean="0"/>
              <a:t>Establishment </a:t>
            </a:r>
            <a:r>
              <a:rPr lang="en-US" altLang="ja-JP" sz="2900" dirty="0"/>
              <a:t>of mini steel mills or other indigenous ore mines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-200860" y="76200"/>
            <a:ext cx="9344860" cy="132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ESTABLISHMENT OF BENEFICIATION PLANTS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76200" y="1828800"/>
            <a:ext cx="8839200" cy="437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96" tIns="46648" rIns="93296" bIns="46648">
            <a:spAutoFit/>
          </a:bodyPr>
          <a:lstStyle/>
          <a:p>
            <a:pPr marL="762892" lvl="1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/>
              <a:t>The total iron-ore requirement of Pakistan </a:t>
            </a:r>
            <a:r>
              <a:rPr lang="en-US" altLang="ja-JP" sz="2900" dirty="0" smtClean="0"/>
              <a:t>is </a:t>
            </a:r>
            <a:r>
              <a:rPr lang="en-US" altLang="ja-JP" sz="2900" dirty="0"/>
              <a:t>around </a:t>
            </a:r>
            <a:r>
              <a:rPr lang="en-US" altLang="ja-JP" sz="2900" dirty="0" smtClean="0"/>
              <a:t>4 </a:t>
            </a:r>
            <a:r>
              <a:rPr lang="en-US" altLang="ja-JP" sz="2900" dirty="0"/>
              <a:t>million tons per annum which is </a:t>
            </a:r>
            <a:r>
              <a:rPr lang="en-US" altLang="ja-JP" sz="2900" dirty="0" smtClean="0"/>
              <a:t>mostly met </a:t>
            </a:r>
            <a:r>
              <a:rPr lang="en-US" altLang="ja-JP" sz="2900" dirty="0"/>
              <a:t>through imports. </a:t>
            </a:r>
            <a:endParaRPr lang="en-US" altLang="ja-JP" sz="2900" dirty="0" smtClean="0"/>
          </a:p>
          <a:p>
            <a:pPr marL="762892" lvl="1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tabLst>
                <a:tab pos="762892" algn="l"/>
              </a:tabLst>
            </a:pPr>
            <a:endParaRPr lang="en-US" altLang="ja-JP" sz="2000" dirty="0"/>
          </a:p>
          <a:p>
            <a:pPr marL="762892" lvl="1" indent="-406552" algn="justLow" defTabSz="913526" eaLnBrk="0" hangingPunct="0">
              <a:lnSpc>
                <a:spcPct val="120000"/>
              </a:lnSpc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D-8 </a:t>
            </a:r>
            <a:r>
              <a:rPr lang="en-US" altLang="ja-JP" sz="2900" dirty="0"/>
              <a:t>Countries may like to </a:t>
            </a:r>
            <a:r>
              <a:rPr lang="en-US" altLang="ja-JP" sz="2900" dirty="0" smtClean="0"/>
              <a:t>provide technology for establishment of </a:t>
            </a:r>
            <a:r>
              <a:rPr lang="en-US" altLang="ja-JP" sz="2900" u="sng" dirty="0"/>
              <a:t>beneficiation </a:t>
            </a:r>
            <a:r>
              <a:rPr lang="en-US" altLang="ja-JP" sz="2900" u="sng" dirty="0" smtClean="0"/>
              <a:t>technology </a:t>
            </a:r>
            <a:r>
              <a:rPr lang="en-US" altLang="ja-JP" sz="2900" dirty="0" smtClean="0"/>
              <a:t>to </a:t>
            </a:r>
            <a:r>
              <a:rPr lang="en-US" altLang="ja-JP" sz="2900" dirty="0"/>
              <a:t>enrich the iron ores for use in Pakistan </a:t>
            </a:r>
            <a:r>
              <a:rPr lang="en-US" altLang="ja-JP" sz="2900" dirty="0" smtClean="0"/>
              <a:t>(</a:t>
            </a:r>
            <a:r>
              <a:rPr lang="en-US" altLang="ja-JP" sz="2900" dirty="0"/>
              <a:t>in the shape of Pellets).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TECHNOLOGY TO UTILIZE INDIGENOUS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52600"/>
            <a:ext cx="8915400" cy="4495800"/>
          </a:xfrm>
        </p:spPr>
        <p:txBody>
          <a:bodyPr>
            <a:normAutofit/>
          </a:bodyPr>
          <a:lstStyle/>
          <a:p>
            <a:pPr marL="627063" lvl="1" indent="-401638" algn="justLow" defTabSz="913526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630238" algn="l"/>
              </a:tabLst>
              <a:defRPr/>
            </a:pPr>
            <a:r>
              <a:rPr lang="en-US" altLang="ja-JP" sz="2900" dirty="0" smtClean="0"/>
              <a:t>Pakistan’s oil import bill increased to $14 billion contributing 35% in the total import bill of the country</a:t>
            </a:r>
          </a:p>
          <a:p>
            <a:pPr marL="627063" lvl="1" indent="-401638" algn="justLow" defTabSz="913526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630238" algn="l"/>
              </a:tabLst>
              <a:defRPr/>
            </a:pPr>
            <a:r>
              <a:rPr lang="en-US" altLang="ja-JP" sz="2900" dirty="0" smtClean="0"/>
              <a:t>There is a need to minimizing oil import bill through maximizing development of its indigenous resources.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Energy Produced through Coal &amp;Oil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8305800" cy="4347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Energy Produced through Coal</a:t>
            </a:r>
            <a:endParaRPr lang="en-US" sz="3200" dirty="0" smtClean="0"/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sz="3200" dirty="0" smtClean="0"/>
              <a:t> </a:t>
            </a:r>
            <a:r>
              <a:rPr lang="en-US" altLang="ja-JP" sz="2900" dirty="0" smtClean="0"/>
              <a:t>World = 41.61%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 Pakistan = 7 %</a:t>
            </a:r>
          </a:p>
          <a:p>
            <a:endParaRPr lang="en-US" sz="3200" dirty="0" smtClean="0"/>
          </a:p>
          <a:p>
            <a:r>
              <a:rPr lang="en-US" sz="3200" b="1" dirty="0" smtClean="0"/>
              <a:t>Energy Produced through Oil 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sz="3200" dirty="0" smtClean="0"/>
              <a:t> </a:t>
            </a:r>
            <a:r>
              <a:rPr lang="en-US" altLang="ja-JP" sz="2900" dirty="0" smtClean="0"/>
              <a:t>World = 5.63%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 Pakistan = 31%</a:t>
            </a:r>
          </a:p>
          <a:p>
            <a:pPr marL="514350" indent="-514350"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TECHNOLOGY SOLUTION TO ENERGY CRISIS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763000" cy="4495800"/>
          </a:xfrm>
        </p:spPr>
        <p:txBody>
          <a:bodyPr>
            <a:noAutofit/>
          </a:bodyPr>
          <a:lstStyle/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The local industry is using imported </a:t>
            </a:r>
            <a:r>
              <a:rPr lang="en-US" altLang="ja-JP" sz="2900" dirty="0" err="1" smtClean="0"/>
              <a:t>gasifiers</a:t>
            </a:r>
            <a:r>
              <a:rPr lang="en-US" altLang="ja-JP" sz="2900" dirty="0" smtClean="0"/>
              <a:t> and using imported coal to keep these in operation.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Need technology for development of a </a:t>
            </a:r>
            <a:r>
              <a:rPr lang="en-US" altLang="ja-JP" sz="2900" dirty="0" err="1" smtClean="0"/>
              <a:t>gasifier</a:t>
            </a:r>
            <a:r>
              <a:rPr lang="en-US" altLang="ja-JP" sz="2900" dirty="0" smtClean="0"/>
              <a:t> based on local coal.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In Phase-I industries like steel, fertilizers, chemicals, ceramics, textiles etc. as a substitute for Gas, Furnace oil and other expensive fuels. </a:t>
            </a:r>
          </a:p>
          <a:p>
            <a:pPr marL="762892" lvl="1" indent="-406552" algn="justLow" defTabSz="913526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C46200"/>
              </a:buClr>
              <a:buSzPct val="75000"/>
              <a:buFont typeface="Snap ITC" pitchFamily="82" charset="0"/>
              <a:buChar char="0"/>
              <a:tabLst>
                <a:tab pos="762892" algn="l"/>
              </a:tabLst>
            </a:pPr>
            <a:r>
              <a:rPr lang="en-US" altLang="ja-JP" sz="2900" dirty="0" smtClean="0"/>
              <a:t>In Phase-II of the project will focus on power generation from coal.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1688</TotalTime>
  <Words>1727</Words>
  <Application>Microsoft Office PowerPoint</Application>
  <PresentationFormat>On-screen Show (4:3)</PresentationFormat>
  <Paragraphs>466</Paragraphs>
  <Slides>41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Median</vt:lpstr>
      <vt:lpstr>PowerPoint Presentation</vt:lpstr>
      <vt:lpstr>COUNTRY PAPER-OBJECTIVES </vt:lpstr>
      <vt:lpstr>PowerPoint Presentation</vt:lpstr>
      <vt:lpstr>PowerPoint Presentation</vt:lpstr>
      <vt:lpstr>PowerPoint Presentation</vt:lpstr>
      <vt:lpstr>PowerPoint Presentation</vt:lpstr>
      <vt:lpstr>TECHNOLOGY TO UTILIZE INDIGENOUS RESOURCES</vt:lpstr>
      <vt:lpstr>Energy Produced through Coal &amp;Oil</vt:lpstr>
      <vt:lpstr>TECHNOLOGY SOLUTION TO ENERGY CRISIS</vt:lpstr>
      <vt:lpstr>COAL UTILIZATION TECHNOLOGY </vt:lpstr>
      <vt:lpstr>SO, WHAT IS COAL WATER SLURRY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TECHNOLOGY REQUIRED </vt:lpstr>
      <vt:lpstr>PowerPoint Presentation</vt:lpstr>
      <vt:lpstr>PowerPoint Presentation</vt:lpstr>
      <vt:lpstr>TECHNOLOGICAL GAP- OPPORTUNITIES</vt:lpstr>
      <vt:lpstr>PowerPoint Presentation</vt:lpstr>
      <vt:lpstr>ELECTRICAL MACHINERY AND  EQUIPMENT </vt:lpstr>
      <vt:lpstr>TECHNOLOGICAL GAP- OPPORTUNITIES</vt:lpstr>
      <vt:lpstr>PowerPoint Presentation</vt:lpstr>
      <vt:lpstr>PAKISTAN’S CAPABILITY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PREREQUISITE FOR D-8 COUNTRIES</vt:lpstr>
      <vt:lpstr>Coal Reserves </vt:lpstr>
      <vt:lpstr>Coal Reserves</vt:lpstr>
      <vt:lpstr>Coal Composition</vt:lpstr>
      <vt:lpstr>Coal Composition</vt:lpstr>
      <vt:lpstr>PowerPoint Presentation</vt:lpstr>
      <vt:lpstr>PowerPoint Presentation</vt:lpstr>
      <vt:lpstr>Primary Energy Supply by Source - 2012 </vt:lpstr>
      <vt:lpstr>Petroleum Products Consumption by Sectors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Shahzad</dc:creator>
  <cp:lastModifiedBy>Ilham</cp:lastModifiedBy>
  <cp:revision>219</cp:revision>
  <dcterms:created xsi:type="dcterms:W3CDTF">2013-03-21T08:37:06Z</dcterms:created>
  <dcterms:modified xsi:type="dcterms:W3CDTF">2013-10-07T12:11:05Z</dcterms:modified>
</cp:coreProperties>
</file>