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B97A3445-2C65-4DFD-80F0-A2F3FBC89D21}" type="datetimeFigureOut">
              <a:rPr lang="en-US" smtClean="0"/>
              <a:pPr/>
              <a:t>10/10/2010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A7A8A23-C57E-42B9-BB09-60724CC83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A3445-2C65-4DFD-80F0-A2F3FBC89D21}" type="datetimeFigureOut">
              <a:rPr lang="en-US" smtClean="0"/>
              <a:pPr/>
              <a:t>10/10/2010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A8A23-C57E-42B9-BB09-60724CC83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B97A3445-2C65-4DFD-80F0-A2F3FBC89D21}" type="datetimeFigureOut">
              <a:rPr lang="en-US" smtClean="0"/>
              <a:pPr/>
              <a:t>10/10/2010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6A7A8A23-C57E-42B9-BB09-60724CC83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A3445-2C65-4DFD-80F0-A2F3FBC89D21}" type="datetimeFigureOut">
              <a:rPr lang="en-US" smtClean="0"/>
              <a:pPr/>
              <a:t>10/10/2010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A7A8A23-C57E-42B9-BB09-60724CC839C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A3445-2C65-4DFD-80F0-A2F3FBC89D21}" type="datetimeFigureOut">
              <a:rPr lang="en-US" smtClean="0"/>
              <a:pPr/>
              <a:t>10/10/2010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6A7A8A23-C57E-42B9-BB09-60724CC839C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B97A3445-2C65-4DFD-80F0-A2F3FBC89D21}" type="datetimeFigureOut">
              <a:rPr lang="en-US" smtClean="0"/>
              <a:pPr/>
              <a:t>10/10/2010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6A7A8A23-C57E-42B9-BB09-60724CC839C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B97A3445-2C65-4DFD-80F0-A2F3FBC89D21}" type="datetimeFigureOut">
              <a:rPr lang="en-US" smtClean="0"/>
              <a:pPr/>
              <a:t>10/10/2010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6A7A8A23-C57E-42B9-BB09-60724CC839C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A3445-2C65-4DFD-80F0-A2F3FBC89D21}" type="datetimeFigureOut">
              <a:rPr lang="en-US" smtClean="0"/>
              <a:pPr/>
              <a:t>10/10/2010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A7A8A23-C57E-42B9-BB09-60724CC83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A3445-2C65-4DFD-80F0-A2F3FBC89D21}" type="datetimeFigureOut">
              <a:rPr lang="en-US" smtClean="0"/>
              <a:pPr/>
              <a:t>10/10/2010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A7A8A23-C57E-42B9-BB09-60724CC83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A3445-2C65-4DFD-80F0-A2F3FBC89D21}" type="datetimeFigureOut">
              <a:rPr lang="en-US" smtClean="0"/>
              <a:pPr/>
              <a:t>10/10/2010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A7A8A23-C57E-42B9-BB09-60724CC839C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B97A3445-2C65-4DFD-80F0-A2F3FBC89D21}" type="datetimeFigureOut">
              <a:rPr lang="en-US" smtClean="0"/>
              <a:pPr/>
              <a:t>10/10/2010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6A7A8A23-C57E-42B9-BB09-60724CC839C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97A3445-2C65-4DFD-80F0-A2F3FBC89D21}" type="datetimeFigureOut">
              <a:rPr lang="en-US" smtClean="0"/>
              <a:pPr/>
              <a:t>10/10/2010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A7A8A23-C57E-42B9-BB09-60724CC83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Pakistan’s Offer List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D-8 Preferential Trade Agreement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Tariff Lines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685800" y="1752600"/>
          <a:ext cx="8153398" cy="31241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6699"/>
                <a:gridCol w="4076699"/>
              </a:tblGrid>
              <a:tr h="1211228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Total Tariff Lines as of January 01, 2008</a:t>
                      </a:r>
                      <a:endParaRPr lang="en-US" sz="2400" dirty="0"/>
                    </a:p>
                  </a:txBody>
                  <a:tcPr marL="90592" marR="90592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6,803</a:t>
                      </a:r>
                      <a:endParaRPr lang="en-US" sz="2400" dirty="0"/>
                    </a:p>
                  </a:txBody>
                  <a:tcPr marL="90592" marR="90592"/>
                </a:tc>
              </a:tr>
              <a:tr h="1211228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Tariff Lines where Tariff is greater than 10%</a:t>
                      </a:r>
                      <a:endParaRPr lang="en-US" sz="2400" dirty="0"/>
                    </a:p>
                  </a:txBody>
                  <a:tcPr marL="90592" marR="90592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3,179</a:t>
                      </a:r>
                      <a:endParaRPr lang="en-US" sz="2400" dirty="0"/>
                    </a:p>
                  </a:txBody>
                  <a:tcPr marL="90592" marR="90592"/>
                </a:tc>
              </a:tr>
              <a:tr h="70174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8% of 3,171</a:t>
                      </a:r>
                      <a:endParaRPr lang="en-US" sz="2400" dirty="0"/>
                    </a:p>
                  </a:txBody>
                  <a:tcPr marL="90592" marR="90592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254</a:t>
                      </a:r>
                      <a:endParaRPr lang="en-US" sz="2400" dirty="0"/>
                    </a:p>
                  </a:txBody>
                  <a:tcPr marL="90592" marR="90592"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Sectoral</a:t>
            </a:r>
            <a:r>
              <a:rPr lang="en-US" dirty="0" smtClean="0"/>
              <a:t> Analysis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838200" y="1828800"/>
          <a:ext cx="7772400" cy="4312073"/>
        </p:xfrm>
        <a:graphic>
          <a:graphicData uri="http://schemas.openxmlformats.org/drawingml/2006/table">
            <a:tbl>
              <a:tblPr/>
              <a:tblGrid>
                <a:gridCol w="2590800"/>
                <a:gridCol w="1076018"/>
                <a:gridCol w="2021450"/>
                <a:gridCol w="2084132"/>
              </a:tblGrid>
              <a:tr h="25434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Row Labels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Number of Tariff Lines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Average </a:t>
                      </a:r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Tariff on Jan 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01, </a:t>
                      </a:r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2008 (%)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Average </a:t>
                      </a:r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tariff at the end of TLP (%)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Articles of Leather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20.00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15.00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Base Metals &amp; Articles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86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20.12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14.77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Chemicals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19.06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13.75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Headgear, Umbrellas etc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21.39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15.00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Live Animals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18.75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13.75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Machinery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19.46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14.46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Mineral Products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18.33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13.33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Misc Manufactured Articles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22.50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15.00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Optical &amp; Photographic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20.00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15.00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Paper &amp; Pulp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21.67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15.00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Rubber &amp; Articles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17.50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12.50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Stone, Cement, Plaster &amp; Glass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22.50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15.00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Vegetable Products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16.14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11.14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Wood &amp; Articles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20.00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15.00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34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Grand Total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254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19.92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14.29</a:t>
                      </a:r>
                    </a:p>
                  </a:txBody>
                  <a:tcPr marL="9218" marR="9218" marT="921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BE5F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HS Chapter Analysis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143000" y="1828800"/>
          <a:ext cx="6934200" cy="4575080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1208231"/>
                <a:gridCol w="1138188"/>
                <a:gridCol w="2258870"/>
                <a:gridCol w="2328911"/>
              </a:tblGrid>
              <a:tr h="9451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 smtClean="0"/>
                        <a:t>Chapter</a:t>
                      </a:r>
                      <a:r>
                        <a:rPr lang="en-US" sz="1400" u="none" strike="noStrike" baseline="0" dirty="0" smtClean="0"/>
                        <a:t> No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 smtClean="0"/>
                        <a:t>Number</a:t>
                      </a:r>
                      <a:r>
                        <a:rPr lang="en-US" sz="1400" u="none" strike="noStrike" baseline="0" dirty="0" smtClean="0"/>
                        <a:t> of Tariff Lines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/>
                        <a:t>Average </a:t>
                      </a:r>
                      <a:r>
                        <a:rPr lang="en-US" sz="1400" u="none" strike="noStrike" dirty="0" smtClean="0"/>
                        <a:t>Tariff of Jan </a:t>
                      </a:r>
                      <a:r>
                        <a:rPr lang="en-US" sz="1400" u="none" strike="noStrike" dirty="0"/>
                        <a:t>01, 2008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/>
                        <a:t>Average </a:t>
                      </a:r>
                      <a:r>
                        <a:rPr lang="en-US" sz="1400" u="none" strike="noStrike" dirty="0" smtClean="0"/>
                        <a:t>Tariff at the end of TLP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</a:tr>
              <a:tr h="9451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/>
                        <a:t>02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20.00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15.00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</a:tr>
              <a:tr h="9451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/>
                        <a:t>04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17.50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12.50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</a:tr>
              <a:tr h="9451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/>
                        <a:t>05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20.00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15.00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</a:tr>
              <a:tr h="9451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/>
                        <a:t>06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20.00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15.00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</a:tr>
              <a:tr h="9451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/>
                        <a:t>07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7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15.00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10.00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</a:tr>
              <a:tr h="9451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/>
                        <a:t>09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15.00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10.00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</a:tr>
              <a:tr h="9451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/>
                        <a:t>11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15.00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10.00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</a:tr>
              <a:tr h="9451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/>
                        <a:t>13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15.00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10.00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</a:tr>
              <a:tr h="9451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/>
                        <a:t>14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17.50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12.50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</a:tr>
              <a:tr h="9451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/>
                        <a:t>25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18.18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13.18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</a:tr>
              <a:tr h="9451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/>
                        <a:t>27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20.00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15.00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</a:tr>
              <a:tr h="9451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/>
                        <a:t>29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/>
                        <a:t>16.67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11.67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</a:tr>
              <a:tr h="9451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/>
                        <a:t>30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20.00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15.00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</a:tr>
              <a:tr h="9451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/>
                        <a:t>34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25.00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15.00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</a:tr>
              <a:tr h="9451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/>
                        <a:t>38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9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18.89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13.89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</a:tr>
              <a:tr h="9451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/>
                        <a:t>40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17.50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12.50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</a:tr>
              <a:tr h="9451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/>
                        <a:t>42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20.00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15.00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</a:tr>
              <a:tr h="9451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/>
                        <a:t>44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9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20.00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15.00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</a:tr>
              <a:tr h="9451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/>
                        <a:t>46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/>
                        <a:t>20.00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/>
                        <a:t>15.00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HS Chapter Analysis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219200" y="1600199"/>
          <a:ext cx="6857999" cy="5011252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1194954"/>
                <a:gridCol w="1125681"/>
                <a:gridCol w="2234046"/>
                <a:gridCol w="2303318"/>
              </a:tblGrid>
              <a:tr h="42643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 smtClean="0"/>
                        <a:t>Chapter</a:t>
                      </a:r>
                      <a:r>
                        <a:rPr lang="en-US" sz="1400" u="none" strike="noStrike" baseline="0" dirty="0" smtClean="0"/>
                        <a:t> No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 smtClean="0"/>
                        <a:t>Number</a:t>
                      </a:r>
                      <a:r>
                        <a:rPr lang="en-US" sz="1400" u="none" strike="noStrike" baseline="0" dirty="0" smtClean="0"/>
                        <a:t> of Tariff Lines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/>
                        <a:t>Average </a:t>
                      </a:r>
                      <a:r>
                        <a:rPr lang="en-US" sz="1400" u="none" strike="noStrike" dirty="0" smtClean="0"/>
                        <a:t>Tariff of Jan </a:t>
                      </a:r>
                      <a:r>
                        <a:rPr lang="en-US" sz="1400" u="none" strike="noStrike" dirty="0"/>
                        <a:t>01, 2008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/>
                        <a:t>Average </a:t>
                      </a:r>
                      <a:r>
                        <a:rPr lang="en-US" sz="1400" u="none" strike="noStrike" dirty="0" smtClean="0"/>
                        <a:t>Tariff at the end of TLP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</a:tr>
              <a:tr h="21555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/>
                        <a:t>49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25.00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15.00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</a:tr>
              <a:tr h="21555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/>
                        <a:t>65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7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20.00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15.00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</a:tr>
              <a:tr h="21555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/>
                        <a:t>66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23.75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15.00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</a:tr>
              <a:tr h="21555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/>
                        <a:t>67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7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21.43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15.00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</a:tr>
              <a:tr h="21555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/>
                        <a:t>68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9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22.78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15.00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</a:tr>
              <a:tr h="21555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/>
                        <a:t>69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20.00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15.00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</a:tr>
              <a:tr h="21555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/>
                        <a:t>70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22.50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15.00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</a:tr>
              <a:tr h="21555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/>
                        <a:t>72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61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20.00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15.00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</a:tr>
              <a:tr h="21555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/>
                        <a:t>73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20.00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15.00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</a:tr>
              <a:tr h="21555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/>
                        <a:t>74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15.00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10.00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</a:tr>
              <a:tr h="21555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/>
                        <a:t>76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20.00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15.00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</a:tr>
              <a:tr h="21555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/>
                        <a:t>78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15.00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10.00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</a:tr>
              <a:tr h="21555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/>
                        <a:t>80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15.00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10.00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</a:tr>
              <a:tr h="21555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/>
                        <a:t>83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7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24.29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15.00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</a:tr>
              <a:tr h="21555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/>
                        <a:t>84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18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19.17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14.17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</a:tr>
              <a:tr h="21555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/>
                        <a:t>85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20.00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15.00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</a:tr>
              <a:tr h="21555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/>
                        <a:t>90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20.00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15.00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</a:tr>
              <a:tr h="21555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/>
                        <a:t>91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20.00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15.00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</a:tr>
              <a:tr h="21555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/>
                        <a:t>94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20.00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15.00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</a:tr>
              <a:tr h="21555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/>
                        <a:t>96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22.73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15.00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</a:tr>
              <a:tr h="21555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/>
                        <a:t>Grand Total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254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/>
                        <a:t>19.92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/>
                        <a:t>14.29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726" marR="4726" marT="4726" marB="0" anchor="b"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Thankyou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1292</TotalTime>
  <Words>354</Words>
  <Application>Microsoft Office PowerPoint</Application>
  <PresentationFormat>On-screen Show (4:3)</PresentationFormat>
  <Paragraphs>245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Median</vt:lpstr>
      <vt:lpstr>Pakistan’s Offer List</vt:lpstr>
      <vt:lpstr>Tariff Lines</vt:lpstr>
      <vt:lpstr>Sectoral Analysis</vt:lpstr>
      <vt:lpstr>HS Chapter Analysis</vt:lpstr>
      <vt:lpstr>HS Chapter Analysis</vt:lpstr>
      <vt:lpstr>Thankyou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Pakistan’s Offer List</dc:title>
  <dc:creator>aqm_6400</dc:creator>
  <cp:lastModifiedBy>aqm_6400</cp:lastModifiedBy>
  <cp:revision>46</cp:revision>
  <dcterms:created xsi:type="dcterms:W3CDTF">2010-10-06T07:31:28Z</dcterms:created>
  <dcterms:modified xsi:type="dcterms:W3CDTF">2010-10-10T06:15:19Z</dcterms:modified>
</cp:coreProperties>
</file>