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Default Extension="gif" ContentType="image/gif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071" r:id="rId2"/>
    <p:sldMasterId id="2147484055" r:id="rId3"/>
  </p:sldMasterIdLst>
  <p:notesMasterIdLst>
    <p:notesMasterId r:id="rId41"/>
  </p:notesMasterIdLst>
  <p:handoutMasterIdLst>
    <p:handoutMasterId r:id="rId42"/>
  </p:handoutMasterIdLst>
  <p:sldIdLst>
    <p:sldId id="276" r:id="rId4"/>
    <p:sldId id="492" r:id="rId5"/>
    <p:sldId id="493" r:id="rId6"/>
    <p:sldId id="494" r:id="rId7"/>
    <p:sldId id="495" r:id="rId8"/>
    <p:sldId id="496" r:id="rId9"/>
    <p:sldId id="497" r:id="rId10"/>
    <p:sldId id="498" r:id="rId11"/>
    <p:sldId id="499" r:id="rId12"/>
    <p:sldId id="500" r:id="rId13"/>
    <p:sldId id="501" r:id="rId14"/>
    <p:sldId id="502" r:id="rId15"/>
    <p:sldId id="503" r:id="rId16"/>
    <p:sldId id="504" r:id="rId17"/>
    <p:sldId id="505" r:id="rId18"/>
    <p:sldId id="506" r:id="rId19"/>
    <p:sldId id="507" r:id="rId20"/>
    <p:sldId id="508" r:id="rId21"/>
    <p:sldId id="509" r:id="rId22"/>
    <p:sldId id="526" r:id="rId23"/>
    <p:sldId id="510" r:id="rId24"/>
    <p:sldId id="511" r:id="rId25"/>
    <p:sldId id="512" r:id="rId26"/>
    <p:sldId id="513" r:id="rId27"/>
    <p:sldId id="514" r:id="rId28"/>
    <p:sldId id="515" r:id="rId29"/>
    <p:sldId id="516" r:id="rId30"/>
    <p:sldId id="527" r:id="rId31"/>
    <p:sldId id="517" r:id="rId32"/>
    <p:sldId id="518" r:id="rId33"/>
    <p:sldId id="519" r:id="rId34"/>
    <p:sldId id="520" r:id="rId35"/>
    <p:sldId id="521" r:id="rId36"/>
    <p:sldId id="522" r:id="rId37"/>
    <p:sldId id="523" r:id="rId38"/>
    <p:sldId id="525" r:id="rId39"/>
    <p:sldId id="487" r:id="rId40"/>
  </p:sldIdLst>
  <p:sldSz cx="9144000" cy="6858000" type="screen4x3"/>
  <p:notesSz cx="7099300" cy="102346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60000"/>
    <a:srgbClr val="808080"/>
    <a:srgbClr val="CC0000"/>
    <a:srgbClr val="FF6699"/>
    <a:srgbClr val="FFCCFF"/>
    <a:srgbClr val="FF0066"/>
    <a:srgbClr val="FFEBEB"/>
    <a:srgbClr val="F0EC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Açık Stil 3 - Vurgu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Açık Stil 2 - Vurgu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Açık Stil 2 - Vurgu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Açık Stil 2 - Vurgu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5BE263C-DBD7-4A20-BB59-AAB30ACAA65A}" styleName="Orta Stil 3 - Vurgu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Tema Uygulanmış Stil 1 - Vurgu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11" autoAdjust="0"/>
    <p:restoredTop sz="83354" autoAdjust="0"/>
  </p:normalViewPr>
  <p:slideViewPr>
    <p:cSldViewPr>
      <p:cViewPr>
        <p:scale>
          <a:sx n="75" d="100"/>
          <a:sy n="75" d="100"/>
        </p:scale>
        <p:origin x="-1194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130" y="-102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lihas\My%20Documents\Kita-s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lihas\My%20Documents\Kita-s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title>
      <c:tx>
        <c:rich>
          <a:bodyPr/>
          <a:lstStyle/>
          <a:p>
            <a:pPr>
              <a:defRPr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pPr>
            <a:r>
              <a:rPr lang="tr-TR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 M</a:t>
            </a:r>
            <a:r>
              <a:rPr lang="el-GR">
                <a:solidFill>
                  <a:srgbClr val="FF0000"/>
                </a:solidFill>
                <a:latin typeface="Arial"/>
                <a:cs typeface="Arial"/>
              </a:rPr>
              <a:t>Ω</a:t>
            </a:r>
            <a:endParaRPr lang="en-US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Sayfa1!$Q$2</c:f>
              <c:strCache>
                <c:ptCount val="1"/>
                <c:pt idx="0">
                  <c:v>LAB1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10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</c:spPr>
          </c:marker>
          <c:errBars>
            <c:errDir val="y"/>
            <c:errBarType val="both"/>
            <c:errValType val="cust"/>
            <c:plus>
              <c:numRef>
                <c:f>Sayfa1!$S$2:$S$6</c:f>
                <c:numCache>
                  <c:formatCode>General</c:formatCode>
                  <c:ptCount val="5"/>
                  <c:pt idx="0">
                    <c:v>23.2</c:v>
                  </c:pt>
                  <c:pt idx="1">
                    <c:v>200.4</c:v>
                  </c:pt>
                  <c:pt idx="2">
                    <c:v>23.7</c:v>
                  </c:pt>
                  <c:pt idx="3">
                    <c:v>16.600000000000001</c:v>
                  </c:pt>
                  <c:pt idx="4">
                    <c:v>51.6</c:v>
                  </c:pt>
                </c:numCache>
              </c:numRef>
            </c:plus>
            <c:minus>
              <c:numRef>
                <c:f>Sayfa1!$S$2:$S$6</c:f>
                <c:numCache>
                  <c:formatCode>General</c:formatCode>
                  <c:ptCount val="5"/>
                  <c:pt idx="0">
                    <c:v>23.2</c:v>
                  </c:pt>
                  <c:pt idx="1">
                    <c:v>200.4</c:v>
                  </c:pt>
                  <c:pt idx="2">
                    <c:v>23.7</c:v>
                  </c:pt>
                  <c:pt idx="3">
                    <c:v>16.600000000000001</c:v>
                  </c:pt>
                  <c:pt idx="4">
                    <c:v>51.6</c:v>
                  </c:pt>
                </c:numCache>
              </c:numRef>
            </c:minus>
            <c:spPr>
              <a:ln w="19050">
                <a:solidFill>
                  <a:srgbClr val="C00000"/>
                </a:solidFill>
              </a:ln>
            </c:spPr>
          </c:errBars>
          <c:cat>
            <c:strRef>
              <c:f>Sayfa1!$Q$2:$Q$6</c:f>
              <c:strCache>
                <c:ptCount val="5"/>
                <c:pt idx="0">
                  <c:v>LAB1</c:v>
                </c:pt>
                <c:pt idx="1">
                  <c:v>LAB2</c:v>
                </c:pt>
                <c:pt idx="2">
                  <c:v>LAB3</c:v>
                </c:pt>
                <c:pt idx="3">
                  <c:v>LAB4</c:v>
                </c:pt>
                <c:pt idx="4">
                  <c:v>LAB5</c:v>
                </c:pt>
              </c:strCache>
            </c:strRef>
          </c:cat>
          <c:val>
            <c:numRef>
              <c:f>Sayfa1!$R$2:$R$6</c:f>
              <c:numCache>
                <c:formatCode>General</c:formatCode>
                <c:ptCount val="5"/>
                <c:pt idx="0">
                  <c:v>-6.8</c:v>
                </c:pt>
                <c:pt idx="1">
                  <c:v>1.8</c:v>
                </c:pt>
                <c:pt idx="2">
                  <c:v>-56</c:v>
                </c:pt>
                <c:pt idx="3">
                  <c:v>8.7000000000000011</c:v>
                </c:pt>
                <c:pt idx="4">
                  <c:v>-7.7</c:v>
                </c:pt>
              </c:numCache>
            </c:numRef>
          </c:val>
        </c:ser>
        <c:marker val="1"/>
        <c:axId val="139439104"/>
        <c:axId val="139625600"/>
      </c:lineChart>
      <c:catAx>
        <c:axId val="139439104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tr-TR"/>
          </a:p>
        </c:txPr>
        <c:crossAx val="139625600"/>
        <c:crosses val="autoZero"/>
        <c:auto val="1"/>
        <c:lblAlgn val="ctr"/>
        <c:lblOffset val="100"/>
      </c:catAx>
      <c:valAx>
        <c:axId val="139625600"/>
        <c:scaling>
          <c:orientation val="minMax"/>
          <c:max val="100"/>
          <c:min val="-1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200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defRPr>
                </a:pPr>
                <a:r>
                  <a:rPr lang="tr-TR" sz="2000" baseline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x</a:t>
                </a:r>
                <a:r>
                  <a:rPr lang="tr-TR" sz="2000" baseline="-2500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LAB</a:t>
                </a:r>
                <a:r>
                  <a:rPr lang="tr-TR" sz="2000" baseline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-x</a:t>
                </a:r>
                <a:r>
                  <a:rPr lang="tr-TR" sz="2000" baseline="-2500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REF</a:t>
                </a:r>
                <a:r>
                  <a:rPr lang="tr-TR" sz="2000" baseline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(µ</a:t>
                </a:r>
                <a:r>
                  <a:rPr lang="el-GR" sz="2000" baseline="0">
                    <a:solidFill>
                      <a:srgbClr val="FF0000"/>
                    </a:solidFill>
                    <a:latin typeface="Arial"/>
                    <a:cs typeface="Arial"/>
                  </a:rPr>
                  <a:t>Ω</a:t>
                </a:r>
                <a:r>
                  <a:rPr lang="tr-TR" sz="2000" baseline="0">
                    <a:solidFill>
                      <a:srgbClr val="FF0000"/>
                    </a:solidFill>
                    <a:latin typeface="Arial"/>
                    <a:cs typeface="Arial"/>
                  </a:rPr>
                  <a:t>/</a:t>
                </a:r>
                <a:r>
                  <a:rPr lang="el-GR" sz="2000" baseline="0">
                    <a:solidFill>
                      <a:srgbClr val="FF0000"/>
                    </a:solidFill>
                    <a:latin typeface="Arial"/>
                    <a:cs typeface="Arial"/>
                  </a:rPr>
                  <a:t>Ω</a:t>
                </a:r>
                <a:r>
                  <a:rPr lang="tr-TR" sz="2000" baseline="0">
                    <a:solidFill>
                      <a:srgbClr val="FF0000"/>
                    </a:solidFill>
                    <a:latin typeface="Arial"/>
                    <a:cs typeface="Arial"/>
                  </a:rPr>
                  <a:t>)</a:t>
                </a:r>
                <a:endParaRPr lang="tr-TR" sz="200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c:rich>
          </c:tx>
          <c:layout>
            <c:manualLayout>
              <c:xMode val="edge"/>
              <c:yMode val="edge"/>
              <c:x val="3.0238628013922186E-3"/>
              <c:y val="0.26410352500426382"/>
            </c:manualLayout>
          </c:layout>
        </c:title>
        <c:numFmt formatCode="0" sourceLinked="0"/>
        <c:tickLblPos val="nextTo"/>
        <c:spPr>
          <a:ln>
            <a:noFill/>
          </a:ln>
        </c:spPr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tr-TR"/>
          </a:p>
        </c:txPr>
        <c:crossAx val="139439104"/>
        <c:crosses val="autoZero"/>
        <c:crossBetween val="between"/>
      </c:valAx>
      <c:spPr>
        <a:solidFill>
          <a:srgbClr val="FFFFCC"/>
        </a:solidFill>
        <a:ln>
          <a:solidFill>
            <a:schemeClr val="tx2"/>
          </a:solidFill>
        </a:ln>
      </c:spPr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title>
      <c:tx>
        <c:rich>
          <a:bodyPr/>
          <a:lstStyle/>
          <a:p>
            <a:pPr>
              <a:defRPr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pPr>
            <a:r>
              <a:rPr lang="tr-TR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 M</a:t>
            </a:r>
            <a:r>
              <a:rPr lang="el-GR">
                <a:solidFill>
                  <a:srgbClr val="FF0000"/>
                </a:solidFill>
                <a:latin typeface="Arial"/>
                <a:cs typeface="Arial"/>
              </a:rPr>
              <a:t>Ω</a:t>
            </a:r>
            <a:endParaRPr lang="en-US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Sayfa1!$Q$2</c:f>
              <c:strCache>
                <c:ptCount val="1"/>
                <c:pt idx="0">
                  <c:v>LAB1</c:v>
                </c:pt>
              </c:strCache>
            </c:strRef>
          </c:tx>
          <c:spPr>
            <a:ln>
              <a:noFill/>
            </a:ln>
          </c:spPr>
          <c:dPt>
            <c:idx val="2"/>
            <c:spPr>
              <a:solidFill>
                <a:srgbClr val="C00000"/>
              </a:solidFill>
              <a:ln>
                <a:noFill/>
              </a:ln>
            </c:spPr>
          </c:dPt>
          <c:dLbls>
            <c:txPr>
              <a:bodyPr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endParaRPr lang="tr-TR"/>
              </a:p>
            </c:txPr>
            <c:showVal val="1"/>
          </c:dLbls>
          <c:cat>
            <c:strRef>
              <c:f>Sayfa1!$Q$2:$Q$6</c:f>
              <c:strCache>
                <c:ptCount val="5"/>
                <c:pt idx="0">
                  <c:v>LAB1</c:v>
                </c:pt>
                <c:pt idx="1">
                  <c:v>LAB2</c:v>
                </c:pt>
                <c:pt idx="2">
                  <c:v>LAB3</c:v>
                </c:pt>
                <c:pt idx="3">
                  <c:v>LAB4</c:v>
                </c:pt>
                <c:pt idx="4">
                  <c:v>LAB5</c:v>
                </c:pt>
              </c:strCache>
            </c:strRef>
          </c:cat>
          <c:val>
            <c:numRef>
              <c:f>Sayfa1!$T$2:$T$6</c:f>
              <c:numCache>
                <c:formatCode>General</c:formatCode>
                <c:ptCount val="5"/>
                <c:pt idx="0">
                  <c:v>0.3000000000000001</c:v>
                </c:pt>
                <c:pt idx="1">
                  <c:v>0</c:v>
                </c:pt>
                <c:pt idx="2">
                  <c:v>2.4</c:v>
                </c:pt>
                <c:pt idx="3">
                  <c:v>0.5</c:v>
                </c:pt>
                <c:pt idx="4">
                  <c:v>0.1</c:v>
                </c:pt>
              </c:numCache>
            </c:numRef>
          </c:val>
        </c:ser>
        <c:axId val="147158144"/>
        <c:axId val="147160064"/>
      </c:barChart>
      <c:catAx>
        <c:axId val="147158144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tr-TR"/>
          </a:p>
        </c:txPr>
        <c:crossAx val="147160064"/>
        <c:crosses val="autoZero"/>
        <c:auto val="1"/>
        <c:lblAlgn val="ctr"/>
        <c:lblOffset val="100"/>
      </c:catAx>
      <c:valAx>
        <c:axId val="147160064"/>
        <c:scaling>
          <c:orientation val="minMax"/>
          <c:max val="2.5"/>
          <c:min val="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240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defRPr>
                </a:pPr>
                <a:r>
                  <a:rPr lang="tr-TR" sz="2400" baseline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E</a:t>
                </a:r>
                <a:r>
                  <a:rPr lang="tr-TR" sz="2400" baseline="-2500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n</a:t>
                </a:r>
                <a:r>
                  <a:rPr lang="tr-TR" sz="2400" baseline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tr-TR" sz="240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c:rich>
          </c:tx>
          <c:layout>
            <c:manualLayout>
              <c:xMode val="edge"/>
              <c:yMode val="edge"/>
              <c:x val="1.511931400696108E-3"/>
              <c:y val="0.44279037885502526"/>
            </c:manualLayout>
          </c:layout>
        </c:title>
        <c:numFmt formatCode="0.0" sourceLinked="0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tr-TR"/>
          </a:p>
        </c:txPr>
        <c:crossAx val="147158144"/>
        <c:crosses val="autoZero"/>
        <c:crossBetween val="between"/>
        <c:majorUnit val="0.5"/>
      </c:valAx>
      <c:spPr>
        <a:solidFill>
          <a:srgbClr val="FFFFCC"/>
        </a:solidFill>
        <a:ln>
          <a:solidFill>
            <a:schemeClr val="tx2"/>
          </a:solidFill>
        </a:ln>
      </c:spPr>
    </c:plotArea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640B81-0BF0-4356-8A30-67F6992D2F1E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B1B5744-878D-490F-AE62-1BA59F44B325}">
      <dgm:prSet phldrT="[Text]" custT="1"/>
      <dgm:spPr/>
      <dgm:t>
        <a:bodyPr/>
        <a:lstStyle/>
        <a:p>
          <a:pPr algn="ctr"/>
          <a:r>
            <a:rPr lang="en-US" sz="1800" noProof="0" smtClean="0">
              <a:latin typeface="Arial" pitchFamily="34" charset="0"/>
              <a:cs typeface="Arial" pitchFamily="34" charset="0"/>
            </a:rPr>
            <a:t>1978</a:t>
          </a:r>
        </a:p>
        <a:p>
          <a:pPr algn="ctr"/>
          <a:r>
            <a:rPr lang="en-US" sz="1800" noProof="0" smtClean="0">
              <a:latin typeface="Arial" pitchFamily="34" charset="0"/>
              <a:cs typeface="Arial" pitchFamily="34" charset="0"/>
            </a:rPr>
            <a:t>ISO Guide 25</a:t>
          </a:r>
        </a:p>
      </dgm:t>
    </dgm:pt>
    <dgm:pt modelId="{6EC4BD49-0623-4457-9032-C1A9E54B4A6A}" type="parTrans" cxnId="{C6A07180-2710-4D4A-BE8F-B4CEC348DBEA}">
      <dgm:prSet/>
      <dgm:spPr/>
      <dgm:t>
        <a:bodyPr/>
        <a:lstStyle/>
        <a:p>
          <a:endParaRPr lang="en-US" sz="2000" noProof="0">
            <a:latin typeface="Arial" pitchFamily="34" charset="0"/>
            <a:cs typeface="Arial" pitchFamily="34" charset="0"/>
          </a:endParaRPr>
        </a:p>
      </dgm:t>
    </dgm:pt>
    <dgm:pt modelId="{6CF2E6C5-B575-4D24-B53A-C2C065D76492}" type="sibTrans" cxnId="{C6A07180-2710-4D4A-BE8F-B4CEC348DBEA}">
      <dgm:prSet/>
      <dgm:spPr/>
      <dgm:t>
        <a:bodyPr/>
        <a:lstStyle/>
        <a:p>
          <a:endParaRPr lang="en-US" sz="2000" noProof="0">
            <a:latin typeface="Arial" pitchFamily="34" charset="0"/>
            <a:cs typeface="Arial" pitchFamily="34" charset="0"/>
          </a:endParaRPr>
        </a:p>
      </dgm:t>
    </dgm:pt>
    <dgm:pt modelId="{75A652DE-2EEB-4C37-8F4E-1F70F1AB9845}">
      <dgm:prSet phldrT="[Text]" custT="1"/>
      <dgm:spPr/>
      <dgm:t>
        <a:bodyPr/>
        <a:lstStyle/>
        <a:p>
          <a:pPr algn="ctr"/>
          <a:r>
            <a:rPr lang="en-US" sz="1800" noProof="0" dirty="0" smtClean="0">
              <a:latin typeface="Arial" pitchFamily="34" charset="0"/>
              <a:cs typeface="Arial" pitchFamily="34" charset="0"/>
            </a:rPr>
            <a:t>1983</a:t>
          </a:r>
        </a:p>
        <a:p>
          <a:pPr algn="ctr"/>
          <a:r>
            <a:rPr lang="en-US" sz="1800" noProof="0" dirty="0" smtClean="0">
              <a:latin typeface="Arial" pitchFamily="34" charset="0"/>
              <a:cs typeface="Arial" pitchFamily="34" charset="0"/>
            </a:rPr>
            <a:t>ISO/IEC Guide 25</a:t>
          </a:r>
        </a:p>
      </dgm:t>
    </dgm:pt>
    <dgm:pt modelId="{6288D448-24ED-47CD-86DB-F480AE0E3BC8}" type="parTrans" cxnId="{55FC683E-3E35-4366-99A6-827E3AA9C373}">
      <dgm:prSet/>
      <dgm:spPr/>
      <dgm:t>
        <a:bodyPr/>
        <a:lstStyle/>
        <a:p>
          <a:endParaRPr lang="en-US" sz="2000" noProof="0">
            <a:latin typeface="Arial" pitchFamily="34" charset="0"/>
            <a:cs typeface="Arial" pitchFamily="34" charset="0"/>
          </a:endParaRPr>
        </a:p>
      </dgm:t>
    </dgm:pt>
    <dgm:pt modelId="{B0CE5DEF-3431-4E37-92BF-C7D20AD330A4}" type="sibTrans" cxnId="{55FC683E-3E35-4366-99A6-827E3AA9C373}">
      <dgm:prSet/>
      <dgm:spPr/>
      <dgm:t>
        <a:bodyPr/>
        <a:lstStyle/>
        <a:p>
          <a:endParaRPr lang="en-US" sz="2000" noProof="0">
            <a:latin typeface="Arial" pitchFamily="34" charset="0"/>
            <a:cs typeface="Arial" pitchFamily="34" charset="0"/>
          </a:endParaRPr>
        </a:p>
      </dgm:t>
    </dgm:pt>
    <dgm:pt modelId="{F0C25367-E33F-439B-B107-056FBB3ADEB7}">
      <dgm:prSet phldrT="[Text]" custT="1"/>
      <dgm:spPr/>
      <dgm:t>
        <a:bodyPr lIns="0"/>
        <a:lstStyle/>
        <a:p>
          <a:pPr algn="ctr"/>
          <a:r>
            <a:rPr lang="en-US" sz="1800" b="0" noProof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1999</a:t>
          </a:r>
        </a:p>
        <a:p>
          <a:pPr algn="ctr"/>
          <a:r>
            <a:rPr lang="en-US" sz="1800" b="0" noProof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ISO/IEC 17025</a:t>
          </a:r>
          <a:endParaRPr lang="en-US" sz="1800" b="0" noProof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3FF45E0-75F8-4EEF-A1BD-9241AC554BB7}" type="parTrans" cxnId="{FFC57224-71B5-486D-A4EB-C018BC31B104}">
      <dgm:prSet/>
      <dgm:spPr/>
      <dgm:t>
        <a:bodyPr/>
        <a:lstStyle/>
        <a:p>
          <a:endParaRPr lang="en-US" sz="2000" noProof="0">
            <a:latin typeface="Arial" pitchFamily="34" charset="0"/>
            <a:cs typeface="Arial" pitchFamily="34" charset="0"/>
          </a:endParaRPr>
        </a:p>
      </dgm:t>
    </dgm:pt>
    <dgm:pt modelId="{380D8895-BD46-43AD-8EB5-DE4CA1F6C240}" type="sibTrans" cxnId="{FFC57224-71B5-486D-A4EB-C018BC31B104}">
      <dgm:prSet/>
      <dgm:spPr/>
      <dgm:t>
        <a:bodyPr/>
        <a:lstStyle/>
        <a:p>
          <a:endParaRPr lang="en-US" sz="2000" noProof="0">
            <a:latin typeface="Arial" pitchFamily="34" charset="0"/>
            <a:cs typeface="Arial" pitchFamily="34" charset="0"/>
          </a:endParaRPr>
        </a:p>
      </dgm:t>
    </dgm:pt>
    <dgm:pt modelId="{25C9211D-9AAA-4B20-95C6-76956217AE2D}">
      <dgm:prSet phldrT="[Text]" custT="1"/>
      <dgm:spPr/>
      <dgm:t>
        <a:bodyPr/>
        <a:lstStyle/>
        <a:p>
          <a:endParaRPr lang="en-US" sz="2000" b="1" noProof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00954717-C1ED-4D51-993F-60E787333122}" type="parTrans" cxnId="{2919BEA1-7F97-44A4-8A5F-7A64E00650F4}">
      <dgm:prSet/>
      <dgm:spPr/>
      <dgm:t>
        <a:bodyPr/>
        <a:lstStyle/>
        <a:p>
          <a:endParaRPr lang="en-US" noProof="0"/>
        </a:p>
      </dgm:t>
    </dgm:pt>
    <dgm:pt modelId="{2C13B4F8-6FEB-4794-8F3F-6615A2E2B99D}" type="sibTrans" cxnId="{2919BEA1-7F97-44A4-8A5F-7A64E00650F4}">
      <dgm:prSet/>
      <dgm:spPr/>
      <dgm:t>
        <a:bodyPr/>
        <a:lstStyle/>
        <a:p>
          <a:endParaRPr lang="en-US" noProof="0"/>
        </a:p>
      </dgm:t>
    </dgm:pt>
    <dgm:pt modelId="{E6CC4522-4428-46F5-90B6-694045C6694F}">
      <dgm:prSet phldrT="[Text]" custT="1"/>
      <dgm:spPr/>
      <dgm:t>
        <a:bodyPr/>
        <a:lstStyle/>
        <a:p>
          <a:pPr algn="ctr"/>
          <a:r>
            <a:rPr lang="en-US" sz="1800" noProof="0" dirty="0" smtClean="0">
              <a:latin typeface="Arial" pitchFamily="34" charset="0"/>
              <a:cs typeface="Arial" pitchFamily="34" charset="0"/>
            </a:rPr>
            <a:t>1990</a:t>
          </a:r>
        </a:p>
        <a:p>
          <a:pPr algn="ctr"/>
          <a:r>
            <a:rPr lang="en-US" sz="1800" noProof="0" dirty="0" smtClean="0">
              <a:latin typeface="Arial" pitchFamily="34" charset="0"/>
              <a:cs typeface="Arial" pitchFamily="34" charset="0"/>
            </a:rPr>
            <a:t>ISO/IEC Guide 25</a:t>
          </a:r>
        </a:p>
        <a:p>
          <a:pPr algn="ctr"/>
          <a:r>
            <a:rPr lang="en-US" sz="1600" i="1" noProof="0" dirty="0" smtClean="0">
              <a:latin typeface="Arial" pitchFamily="34" charset="0"/>
              <a:cs typeface="Arial" pitchFamily="34" charset="0"/>
            </a:rPr>
            <a:t>Revision</a:t>
          </a:r>
          <a:endParaRPr lang="tr-TR" sz="1600" i="1" noProof="0" dirty="0" smtClean="0">
            <a:latin typeface="Arial" pitchFamily="34" charset="0"/>
            <a:cs typeface="Arial" pitchFamily="34" charset="0"/>
          </a:endParaRPr>
        </a:p>
        <a:p>
          <a:pPr algn="l"/>
          <a:r>
            <a:rPr lang="tr-TR" sz="1600" noProof="0" dirty="0" smtClean="0">
              <a:latin typeface="Arial" pitchFamily="34" charset="0"/>
              <a:cs typeface="Arial" pitchFamily="34" charset="0"/>
            </a:rPr>
            <a:t>	</a:t>
          </a:r>
          <a:r>
            <a:rPr lang="en-US" sz="1600" noProof="0" dirty="0" smtClean="0">
              <a:latin typeface="Arial" pitchFamily="34" charset="0"/>
              <a:cs typeface="Arial" pitchFamily="34" charset="0"/>
            </a:rPr>
            <a:t>- EN 45001</a:t>
          </a:r>
        </a:p>
        <a:p>
          <a:pPr algn="l"/>
          <a:r>
            <a:rPr lang="tr-TR" sz="1600" noProof="0" dirty="0" smtClean="0">
              <a:latin typeface="Arial" pitchFamily="34" charset="0"/>
              <a:cs typeface="Arial" pitchFamily="34" charset="0"/>
            </a:rPr>
            <a:t>	</a:t>
          </a:r>
          <a:r>
            <a:rPr lang="en-US" sz="1600" noProof="0" dirty="0" smtClean="0">
              <a:latin typeface="Arial" pitchFamily="34" charset="0"/>
              <a:cs typeface="Arial" pitchFamily="34" charset="0"/>
            </a:rPr>
            <a:t>- M10 </a:t>
          </a:r>
          <a:endParaRPr lang="en-US" sz="1600" b="1" i="1" noProof="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F65626F3-0348-4478-A78A-61397C1E4080}" type="parTrans" cxnId="{41ECDE5C-DF14-463D-A052-DBA4B9D6A76B}">
      <dgm:prSet/>
      <dgm:spPr/>
      <dgm:t>
        <a:bodyPr/>
        <a:lstStyle/>
        <a:p>
          <a:endParaRPr lang="en-US" noProof="0"/>
        </a:p>
      </dgm:t>
    </dgm:pt>
    <dgm:pt modelId="{622E6E15-C061-439F-97F6-FB008B90EA90}" type="sibTrans" cxnId="{41ECDE5C-DF14-463D-A052-DBA4B9D6A76B}">
      <dgm:prSet/>
      <dgm:spPr/>
      <dgm:t>
        <a:bodyPr/>
        <a:lstStyle/>
        <a:p>
          <a:endParaRPr lang="en-US" noProof="0"/>
        </a:p>
      </dgm:t>
    </dgm:pt>
    <dgm:pt modelId="{3DD7D8B6-5CCD-4ED7-9ACC-65423778DD01}">
      <dgm:prSet phldrT="[Text]" custT="1"/>
      <dgm:spPr/>
      <dgm:t>
        <a:bodyPr/>
        <a:lstStyle/>
        <a:p>
          <a:pPr algn="ctr"/>
          <a:r>
            <a:rPr lang="en-US" sz="1800" b="1" noProof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2005</a:t>
          </a:r>
        </a:p>
        <a:p>
          <a:pPr algn="ctr"/>
          <a:r>
            <a:rPr lang="en-US" sz="1800" b="1" noProof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ISO/IEC 17025</a:t>
          </a:r>
        </a:p>
        <a:p>
          <a:pPr algn="ctr"/>
          <a:r>
            <a:rPr lang="en-US" sz="1600" b="0" i="1" noProof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Revision</a:t>
          </a:r>
          <a:endParaRPr lang="en-US" sz="1800" b="0" i="1" noProof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3C21204C-AA31-41CA-8702-CA741F9CF08D}" type="parTrans" cxnId="{C4BF44EE-65D2-427A-AA40-A8912B8D3067}">
      <dgm:prSet/>
      <dgm:spPr/>
      <dgm:t>
        <a:bodyPr/>
        <a:lstStyle/>
        <a:p>
          <a:endParaRPr lang="en-US" noProof="0"/>
        </a:p>
      </dgm:t>
    </dgm:pt>
    <dgm:pt modelId="{5347BE81-E318-4B6B-87C5-2868332234F4}" type="sibTrans" cxnId="{C4BF44EE-65D2-427A-AA40-A8912B8D3067}">
      <dgm:prSet/>
      <dgm:spPr/>
      <dgm:t>
        <a:bodyPr/>
        <a:lstStyle/>
        <a:p>
          <a:endParaRPr lang="en-US" noProof="0"/>
        </a:p>
      </dgm:t>
    </dgm:pt>
    <dgm:pt modelId="{1BD817E2-8604-4D7B-ADDC-9D7FACD31C21}" type="pres">
      <dgm:prSet presAssocID="{6B640B81-0BF0-4356-8A30-67F6992D2F1E}" presName="arrowDiagram" presStyleCnt="0">
        <dgm:presLayoutVars>
          <dgm:chMax val="5"/>
          <dgm:dir/>
          <dgm:resizeHandles val="exact"/>
        </dgm:presLayoutVars>
      </dgm:prSet>
      <dgm:spPr/>
    </dgm:pt>
    <dgm:pt modelId="{376C1716-1502-421D-AF9E-7EEE7C6914BB}" type="pres">
      <dgm:prSet presAssocID="{6B640B81-0BF0-4356-8A30-67F6992D2F1E}" presName="arrow" presStyleLbl="bgShp" presStyleIdx="0" presStyleCnt="1" custScaleX="117052" custLinFactNeighborX="-47249" custLinFactNeighborY="9897"/>
      <dgm:spPr/>
    </dgm:pt>
    <dgm:pt modelId="{42A77F77-04AE-484A-994F-A52BCF3241E5}" type="pres">
      <dgm:prSet presAssocID="{6B640B81-0BF0-4356-8A30-67F6992D2F1E}" presName="arrowDiagram5" presStyleCnt="0"/>
      <dgm:spPr/>
    </dgm:pt>
    <dgm:pt modelId="{7CE2373B-28FA-472E-A02F-EEE36C35E72A}" type="pres">
      <dgm:prSet presAssocID="{3B1B5744-878D-490F-AE62-1BA59F44B325}" presName="bullet5a" presStyleLbl="node1" presStyleIdx="0" presStyleCnt="5" custLinFactX="-196938" custLinFactNeighborX="-200000" custLinFactNeighborY="1569"/>
      <dgm:spPr/>
    </dgm:pt>
    <dgm:pt modelId="{EEC446E2-C3F0-4F82-A4E5-7D13CCB67E86}" type="pres">
      <dgm:prSet presAssocID="{3B1B5744-878D-490F-AE62-1BA59F44B325}" presName="textBox5a" presStyleLbl="revTx" presStyleIdx="0" presStyleCnt="5" custScaleX="189312" custScaleY="70309" custLinFactX="-18349" custLinFactNeighborX="-100000" custLinFactNeighborY="744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471298-E273-4E10-9C2A-107CA4984240}" type="pres">
      <dgm:prSet presAssocID="{75A652DE-2EEB-4C37-8F4E-1F70F1AB9845}" presName="bullet5b" presStyleLbl="node1" presStyleIdx="1" presStyleCnt="5" custLinFactNeighborX="-76491" custLinFactNeighborY="-35842"/>
      <dgm:spPr/>
    </dgm:pt>
    <dgm:pt modelId="{AAECFE34-E648-465B-80E5-5E1AB4FE0F5C}" type="pres">
      <dgm:prSet presAssocID="{75A652DE-2EEB-4C37-8F4E-1F70F1AB9845}" presName="textBox5b" presStyleLbl="revTx" presStyleIdx="1" presStyleCnt="5" custScaleX="195443" custScaleY="81314" custLinFactNeighborX="-61744" custLinFactNeighborY="237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F28EA5A-6FA5-4CCB-8DDC-7A3E8905352F}" type="pres">
      <dgm:prSet presAssocID="{E6CC4522-4428-46F5-90B6-694045C6694F}" presName="bullet5c" presStyleLbl="node1" presStyleIdx="2" presStyleCnt="5" custLinFactNeighborX="93789" custLinFactNeighborY="-35822"/>
      <dgm:spPr/>
    </dgm:pt>
    <dgm:pt modelId="{546F79B3-B2AA-46D1-B600-F355354CA738}" type="pres">
      <dgm:prSet presAssocID="{E6CC4522-4428-46F5-90B6-694045C6694F}" presName="textBox5c" presStyleLbl="revTx" presStyleIdx="2" presStyleCnt="5" custScaleX="196723" custScaleY="40488" custLinFactNeighborX="-32554" custLinFactNeighborY="-2256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D62F02A-6884-4BE4-A574-E2351EF9DBC9}" type="pres">
      <dgm:prSet presAssocID="{F0C25367-E33F-439B-B107-056FBB3ADEB7}" presName="bullet5d" presStyleLbl="node1" presStyleIdx="3" presStyleCnt="5" custLinFactX="47700" custLinFactNeighborX="100000" custLinFactNeighborY="-32602"/>
      <dgm:spPr/>
    </dgm:pt>
    <dgm:pt modelId="{1A7EE9A7-A963-467B-9A74-7972F42EE4D6}" type="pres">
      <dgm:prSet presAssocID="{F0C25367-E33F-439B-B107-056FBB3ADEB7}" presName="textBox5d" presStyleLbl="revTx" presStyleIdx="3" presStyleCnt="5" custScaleX="170523" custScaleY="25952" custLinFactNeighborX="-896" custLinFactNeighborY="-2809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ECF685F-7A44-40FB-86A7-DD5F1C750224}" type="pres">
      <dgm:prSet presAssocID="{3DD7D8B6-5CCD-4ED7-9ACC-65423778DD01}" presName="bullet5e" presStyleLbl="node1" presStyleIdx="4" presStyleCnt="5" custLinFactX="95921" custLinFactNeighborX="100000" custLinFactNeighborY="-18683"/>
      <dgm:spPr/>
    </dgm:pt>
    <dgm:pt modelId="{8790F2A4-A1D4-4854-B3F2-3A247F9B3C25}" type="pres">
      <dgm:prSet presAssocID="{3DD7D8B6-5CCD-4ED7-9ACC-65423778DD01}" presName="textBox5e" presStyleLbl="revTx" presStyleIdx="4" presStyleCnt="5" custScaleX="156121" custScaleY="60998" custLinFactNeighborX="45856" custLinFactNeighborY="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2B9E45F-20D2-4136-891A-DB5DA199FCB7}" type="presOf" srcId="{3DD7D8B6-5CCD-4ED7-9ACC-65423778DD01}" destId="{8790F2A4-A1D4-4854-B3F2-3A247F9B3C25}" srcOrd="0" destOrd="0" presId="urn:microsoft.com/office/officeart/2005/8/layout/arrow2"/>
    <dgm:cxn modelId="{C4BF44EE-65D2-427A-AA40-A8912B8D3067}" srcId="{6B640B81-0BF0-4356-8A30-67F6992D2F1E}" destId="{3DD7D8B6-5CCD-4ED7-9ACC-65423778DD01}" srcOrd="4" destOrd="0" parTransId="{3C21204C-AA31-41CA-8702-CA741F9CF08D}" sibTransId="{5347BE81-E318-4B6B-87C5-2868332234F4}"/>
    <dgm:cxn modelId="{70A8D16D-87F1-475E-BCD6-0F258820D4C7}" type="presOf" srcId="{6B640B81-0BF0-4356-8A30-67F6992D2F1E}" destId="{1BD817E2-8604-4D7B-ADDC-9D7FACD31C21}" srcOrd="0" destOrd="0" presId="urn:microsoft.com/office/officeart/2005/8/layout/arrow2"/>
    <dgm:cxn modelId="{AB31E144-439B-444F-9571-1EC99277C1F2}" type="presOf" srcId="{E6CC4522-4428-46F5-90B6-694045C6694F}" destId="{546F79B3-B2AA-46D1-B600-F355354CA738}" srcOrd="0" destOrd="0" presId="urn:microsoft.com/office/officeart/2005/8/layout/arrow2"/>
    <dgm:cxn modelId="{C6A07180-2710-4D4A-BE8F-B4CEC348DBEA}" srcId="{6B640B81-0BF0-4356-8A30-67F6992D2F1E}" destId="{3B1B5744-878D-490F-AE62-1BA59F44B325}" srcOrd="0" destOrd="0" parTransId="{6EC4BD49-0623-4457-9032-C1A9E54B4A6A}" sibTransId="{6CF2E6C5-B575-4D24-B53A-C2C065D76492}"/>
    <dgm:cxn modelId="{EF9B76FC-9179-4007-91A4-C4451490EA9A}" type="presOf" srcId="{3B1B5744-878D-490F-AE62-1BA59F44B325}" destId="{EEC446E2-C3F0-4F82-A4E5-7D13CCB67E86}" srcOrd="0" destOrd="0" presId="urn:microsoft.com/office/officeart/2005/8/layout/arrow2"/>
    <dgm:cxn modelId="{2D3B34B5-B088-48C8-B3C5-1BA33ADBDFCE}" type="presOf" srcId="{F0C25367-E33F-439B-B107-056FBB3ADEB7}" destId="{1A7EE9A7-A963-467B-9A74-7972F42EE4D6}" srcOrd="0" destOrd="0" presId="urn:microsoft.com/office/officeart/2005/8/layout/arrow2"/>
    <dgm:cxn modelId="{41ECDE5C-DF14-463D-A052-DBA4B9D6A76B}" srcId="{6B640B81-0BF0-4356-8A30-67F6992D2F1E}" destId="{E6CC4522-4428-46F5-90B6-694045C6694F}" srcOrd="2" destOrd="0" parTransId="{F65626F3-0348-4478-A78A-61397C1E4080}" sibTransId="{622E6E15-C061-439F-97F6-FB008B90EA90}"/>
    <dgm:cxn modelId="{55FC683E-3E35-4366-99A6-827E3AA9C373}" srcId="{6B640B81-0BF0-4356-8A30-67F6992D2F1E}" destId="{75A652DE-2EEB-4C37-8F4E-1F70F1AB9845}" srcOrd="1" destOrd="0" parTransId="{6288D448-24ED-47CD-86DB-F480AE0E3BC8}" sibTransId="{B0CE5DEF-3431-4E37-92BF-C7D20AD330A4}"/>
    <dgm:cxn modelId="{2919BEA1-7F97-44A4-8A5F-7A64E00650F4}" srcId="{6B640B81-0BF0-4356-8A30-67F6992D2F1E}" destId="{25C9211D-9AAA-4B20-95C6-76956217AE2D}" srcOrd="5" destOrd="0" parTransId="{00954717-C1ED-4D51-993F-60E787333122}" sibTransId="{2C13B4F8-6FEB-4794-8F3F-6615A2E2B99D}"/>
    <dgm:cxn modelId="{FFC57224-71B5-486D-A4EB-C018BC31B104}" srcId="{6B640B81-0BF0-4356-8A30-67F6992D2F1E}" destId="{F0C25367-E33F-439B-B107-056FBB3ADEB7}" srcOrd="3" destOrd="0" parTransId="{03FF45E0-75F8-4EEF-A1BD-9241AC554BB7}" sibTransId="{380D8895-BD46-43AD-8EB5-DE4CA1F6C240}"/>
    <dgm:cxn modelId="{C300884A-6679-43AA-BB31-91BD220AC750}" type="presOf" srcId="{75A652DE-2EEB-4C37-8F4E-1F70F1AB9845}" destId="{AAECFE34-E648-465B-80E5-5E1AB4FE0F5C}" srcOrd="0" destOrd="0" presId="urn:microsoft.com/office/officeart/2005/8/layout/arrow2"/>
    <dgm:cxn modelId="{E3BA2546-B22E-4B04-8B04-A4C8E3AE2AB4}" type="presParOf" srcId="{1BD817E2-8604-4D7B-ADDC-9D7FACD31C21}" destId="{376C1716-1502-421D-AF9E-7EEE7C6914BB}" srcOrd="0" destOrd="0" presId="urn:microsoft.com/office/officeart/2005/8/layout/arrow2"/>
    <dgm:cxn modelId="{9A86E102-8A1E-407F-8018-B48973C56CD2}" type="presParOf" srcId="{1BD817E2-8604-4D7B-ADDC-9D7FACD31C21}" destId="{42A77F77-04AE-484A-994F-A52BCF3241E5}" srcOrd="1" destOrd="0" presId="urn:microsoft.com/office/officeart/2005/8/layout/arrow2"/>
    <dgm:cxn modelId="{EC3C2235-9EAF-4485-AE89-B22A09EC485A}" type="presParOf" srcId="{42A77F77-04AE-484A-994F-A52BCF3241E5}" destId="{7CE2373B-28FA-472E-A02F-EEE36C35E72A}" srcOrd="0" destOrd="0" presId="urn:microsoft.com/office/officeart/2005/8/layout/arrow2"/>
    <dgm:cxn modelId="{83F5CFF7-E9D5-49CE-AE4E-59884CCB3D19}" type="presParOf" srcId="{42A77F77-04AE-484A-994F-A52BCF3241E5}" destId="{EEC446E2-C3F0-4F82-A4E5-7D13CCB67E86}" srcOrd="1" destOrd="0" presId="urn:microsoft.com/office/officeart/2005/8/layout/arrow2"/>
    <dgm:cxn modelId="{15A40994-FA0D-4F7F-AD87-BCB89FBF5B82}" type="presParOf" srcId="{42A77F77-04AE-484A-994F-A52BCF3241E5}" destId="{29471298-E273-4E10-9C2A-107CA4984240}" srcOrd="2" destOrd="0" presId="urn:microsoft.com/office/officeart/2005/8/layout/arrow2"/>
    <dgm:cxn modelId="{67515288-11F5-4E15-A957-9A89FA0B61DE}" type="presParOf" srcId="{42A77F77-04AE-484A-994F-A52BCF3241E5}" destId="{AAECFE34-E648-465B-80E5-5E1AB4FE0F5C}" srcOrd="3" destOrd="0" presId="urn:microsoft.com/office/officeart/2005/8/layout/arrow2"/>
    <dgm:cxn modelId="{7B325EF1-50A5-40B9-8505-E6FF55EE5EF1}" type="presParOf" srcId="{42A77F77-04AE-484A-994F-A52BCF3241E5}" destId="{6F28EA5A-6FA5-4CCB-8DDC-7A3E8905352F}" srcOrd="4" destOrd="0" presId="urn:microsoft.com/office/officeart/2005/8/layout/arrow2"/>
    <dgm:cxn modelId="{498AE728-8CD9-4372-913B-B3CEC2A46766}" type="presParOf" srcId="{42A77F77-04AE-484A-994F-A52BCF3241E5}" destId="{546F79B3-B2AA-46D1-B600-F355354CA738}" srcOrd="5" destOrd="0" presId="urn:microsoft.com/office/officeart/2005/8/layout/arrow2"/>
    <dgm:cxn modelId="{6B27E2FD-D673-4282-BCFD-D1E2CD7FB45A}" type="presParOf" srcId="{42A77F77-04AE-484A-994F-A52BCF3241E5}" destId="{9D62F02A-6884-4BE4-A574-E2351EF9DBC9}" srcOrd="6" destOrd="0" presId="urn:microsoft.com/office/officeart/2005/8/layout/arrow2"/>
    <dgm:cxn modelId="{07AB314E-B056-44B5-8D44-483D0F07AE28}" type="presParOf" srcId="{42A77F77-04AE-484A-994F-A52BCF3241E5}" destId="{1A7EE9A7-A963-467B-9A74-7972F42EE4D6}" srcOrd="7" destOrd="0" presId="urn:microsoft.com/office/officeart/2005/8/layout/arrow2"/>
    <dgm:cxn modelId="{66CADCD3-344C-4FCB-81B0-23F0409A1CC0}" type="presParOf" srcId="{42A77F77-04AE-484A-994F-A52BCF3241E5}" destId="{2ECF685F-7A44-40FB-86A7-DD5F1C750224}" srcOrd="8" destOrd="0" presId="urn:microsoft.com/office/officeart/2005/8/layout/arrow2"/>
    <dgm:cxn modelId="{D98E3F6C-CEFE-42F3-AA49-0739FD60CF61}" type="presParOf" srcId="{42A77F77-04AE-484A-994F-A52BCF3241E5}" destId="{8790F2A4-A1D4-4854-B3F2-3A247F9B3C25}" srcOrd="9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1B39B9-72A2-4F3A-A546-160033DECDD5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B752DB9-74A7-45D6-81F5-053813F8FF7F}">
      <dgm:prSet phldrT="[Text]" custT="1"/>
      <dgm:spPr/>
      <dgm:t>
        <a:bodyPr/>
        <a:lstStyle/>
        <a:p>
          <a:r>
            <a:rPr lang="en-US" sz="2200" noProof="0" dirty="0" smtClean="0">
              <a:latin typeface="Arial" pitchFamily="34" charset="0"/>
              <a:cs typeface="Arial" pitchFamily="34" charset="0"/>
            </a:rPr>
            <a:t>Calibration</a:t>
          </a:r>
          <a:endParaRPr lang="en-US" sz="2200" noProof="0" dirty="0">
            <a:latin typeface="Arial" pitchFamily="34" charset="0"/>
            <a:cs typeface="Arial" pitchFamily="34" charset="0"/>
          </a:endParaRPr>
        </a:p>
      </dgm:t>
    </dgm:pt>
    <dgm:pt modelId="{E66967E5-8417-45FB-AEE3-96BCE7B9B234}" type="parTrans" cxnId="{3A159E99-1657-4C6D-A728-4E28E046A0A6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561438E6-72F9-42F1-9A82-CFDFB0AE3127}" type="sibTrans" cxnId="{3A159E99-1657-4C6D-A728-4E28E046A0A6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619C9901-4FD4-46C2-B982-0197CE29D484}">
      <dgm:prSet phldrT="[Text]"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Temperature &amp; Humidity </a:t>
          </a:r>
          <a:endParaRPr lang="en-US" noProof="0" dirty="0">
            <a:latin typeface="Arial" pitchFamily="34" charset="0"/>
            <a:cs typeface="Arial" pitchFamily="34" charset="0"/>
          </a:endParaRPr>
        </a:p>
      </dgm:t>
    </dgm:pt>
    <dgm:pt modelId="{AC181F35-89ED-4617-8B78-8938EEA15314}" type="parTrans" cxnId="{1D6CE358-BF36-47B0-9BB9-88B49EF191A2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02696FDD-5814-47B3-8DDD-67400932F79C}" type="sibTrans" cxnId="{1D6CE358-BF36-47B0-9BB9-88B49EF191A2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3DBDBF0E-2711-4B57-A71D-E69A0FDF1C78}">
      <dgm:prSet phldrT="[Text]" custT="1"/>
      <dgm:spPr/>
      <dgm:t>
        <a:bodyPr/>
        <a:lstStyle/>
        <a:p>
          <a:r>
            <a:rPr lang="en-US" sz="2200" noProof="0" smtClean="0">
              <a:latin typeface="Arial" pitchFamily="34" charset="0"/>
              <a:cs typeface="Arial" pitchFamily="34" charset="0"/>
            </a:rPr>
            <a:t>Testing</a:t>
          </a:r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88914724-E354-449A-BAAF-61FD3714F478}" type="parTrans" cxnId="{6D2C3B0D-1BCB-458E-BBC8-A7646085D380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1DF3C741-F659-4C21-8B05-5E73C4FF268B}" type="sibTrans" cxnId="{6D2C3B0D-1BCB-458E-BBC8-A7646085D380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1B4B8BC1-CEB5-4A7B-8685-DFF9ED3EF175}">
      <dgm:prSet phldrT="[Text]" custT="1"/>
      <dgm:spPr/>
      <dgm:t>
        <a:bodyPr/>
        <a:lstStyle/>
        <a:p>
          <a:pPr>
            <a:lnSpc>
              <a:spcPct val="120000"/>
            </a:lnSpc>
          </a:pPr>
          <a:r>
            <a:rPr lang="en-US" sz="2200" noProof="0" smtClean="0">
              <a:latin typeface="Arial" pitchFamily="34" charset="0"/>
              <a:cs typeface="Arial" pitchFamily="34" charset="0"/>
            </a:rPr>
            <a:t>EMC testing</a:t>
          </a:r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E99905DF-F96B-49E6-84DD-9B3EBE2050DF}" type="parTrans" cxnId="{2E9F2C33-1E81-4488-9C2A-B99C83194E97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F53A4867-7E38-4F31-B87D-E4DE07ED284C}" type="sibTrans" cxnId="{2E9F2C33-1E81-4488-9C2A-B99C83194E97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A4BA07B8-75BE-4F02-8C61-51CE7F174A3F}">
      <dgm:prSet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Electrical quantities</a:t>
          </a:r>
        </a:p>
      </dgm:t>
    </dgm:pt>
    <dgm:pt modelId="{A8CB4307-2462-4924-97D9-3734D45FCEFD}" type="parTrans" cxnId="{4AFBA28B-A6D7-47CC-8A0D-54FF264EC85B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F3A7FF6E-6CB8-4F00-BDC4-7391232F2630}" type="sibTrans" cxnId="{4AFBA28B-A6D7-47CC-8A0D-54FF264EC85B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5AEFBA25-0BDD-4078-B900-C368F7D44F8F}">
      <dgm:prSet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Pressure &amp; Vacuum</a:t>
          </a:r>
        </a:p>
      </dgm:t>
    </dgm:pt>
    <dgm:pt modelId="{191C4739-D4D5-48AE-AFEA-9332BA870A33}" type="parTrans" cxnId="{1E50519C-F39A-44C2-A17D-DF58F5211CB6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2BDDD2E6-F460-4240-939F-3F387237F346}" type="sibTrans" cxnId="{1E50519C-F39A-44C2-A17D-DF58F5211CB6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F56DA68D-1AEB-4247-A8D7-2D3B48895D2C}">
      <dgm:prSet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Force,  torque and hardness</a:t>
          </a:r>
        </a:p>
      </dgm:t>
    </dgm:pt>
    <dgm:pt modelId="{AB62C077-EC09-474E-B4CE-FD91B1F7E5CF}" type="parTrans" cxnId="{70E9D404-6483-4497-A732-9738FC5A388E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21591980-C96B-4A6F-8564-EFB6C3BF06A5}" type="sibTrans" cxnId="{70E9D404-6483-4497-A732-9738FC5A388E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443E76F4-2D66-49A7-9EB0-C93A6A4862E1}">
      <dgm:prSet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Dimensional measurements</a:t>
          </a:r>
        </a:p>
      </dgm:t>
    </dgm:pt>
    <dgm:pt modelId="{1F628D1D-DA9E-4774-9780-EA2680058F63}" type="parTrans" cxnId="{357B893A-60EC-4637-A50F-3F042AA4AF90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7B719368-FB4F-4F8A-9AD9-C6425F575C4F}" type="sibTrans" cxnId="{357B893A-60EC-4637-A50F-3F042AA4AF90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5A4B4CD8-F275-4A45-8F2A-9AF8E21FE73C}">
      <dgm:prSet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Mass</a:t>
          </a:r>
        </a:p>
      </dgm:t>
    </dgm:pt>
    <dgm:pt modelId="{30C24D02-DE07-49E8-820D-4DF55D596934}" type="parTrans" cxnId="{DDDDBE22-A0CA-4181-80D1-721A1CA8ACDA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27808E50-2DCF-4ED3-B84C-D5F2220095FA}" type="sibTrans" cxnId="{DDDDBE22-A0CA-4181-80D1-721A1CA8ACDA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B20BE222-2617-4486-BCB9-1D455609A4CA}">
      <dgm:prSet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Flow (gas flow, liquid flow and air speed)</a:t>
          </a:r>
        </a:p>
      </dgm:t>
    </dgm:pt>
    <dgm:pt modelId="{2D8B80F8-2B97-403C-93AF-B8D5C564D953}" type="parTrans" cxnId="{F95A3788-41D0-48E1-A570-6F68E1147EA1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BE2E6E3A-C6DB-4E83-9391-D5225EF85D94}" type="sibTrans" cxnId="{F95A3788-41D0-48E1-A570-6F68E1147EA1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8E9E98D1-A70E-4D92-9D8F-0066A22B639B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en-US" sz="2200" noProof="0" dirty="0" smtClean="0">
              <a:latin typeface="Arial" pitchFamily="34" charset="0"/>
              <a:cs typeface="Arial" pitchFamily="34" charset="0"/>
            </a:rPr>
            <a:t>Acoustical and vibration measurements </a:t>
          </a:r>
        </a:p>
      </dgm:t>
    </dgm:pt>
    <dgm:pt modelId="{60E86E59-EF74-4873-B369-210CBE0AC7AA}" type="parTrans" cxnId="{7DD65F92-BC5E-4502-978A-55DF986CB998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50A5E478-3339-4CCC-AC7C-560F74471025}" type="sibTrans" cxnId="{7DD65F92-BC5E-4502-978A-55DF986CB998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C7B41BF0-184C-483F-9662-0E7C772225E9}">
      <dgm:prSet custT="1"/>
      <dgm:spPr/>
      <dgm:t>
        <a:bodyPr/>
        <a:lstStyle/>
        <a:p>
          <a:pPr>
            <a:lnSpc>
              <a:spcPct val="120000"/>
            </a:lnSpc>
          </a:pPr>
          <a:r>
            <a:rPr lang="en-US" sz="2200" noProof="0" smtClean="0">
              <a:latin typeface="Arial" pitchFamily="34" charset="0"/>
              <a:cs typeface="Arial" pitchFamily="34" charset="0"/>
            </a:rPr>
            <a:t>High voltage testing</a:t>
          </a:r>
        </a:p>
      </dgm:t>
    </dgm:pt>
    <dgm:pt modelId="{BF869B10-F59A-4B8B-8295-BACCC375F5B9}" type="parTrans" cxnId="{CF0D89C2-C244-4C65-B720-C7F0240A9519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42BA7065-8002-4A80-93D3-866F0AC53FA8}" type="sibTrans" cxnId="{CF0D89C2-C244-4C65-B720-C7F0240A9519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8FA8AD2C-3581-47EA-A903-DBB1C34F8CDB}">
      <dgm:prSet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DC </a:t>
          </a:r>
          <a:r>
            <a:rPr lang="tr-TR" noProof="0" dirty="0" smtClean="0">
              <a:latin typeface="Arial" pitchFamily="34" charset="0"/>
              <a:cs typeface="Arial" pitchFamily="34" charset="0"/>
            </a:rPr>
            <a:t>&amp;</a:t>
          </a:r>
          <a:r>
            <a:rPr lang="en-US" noProof="0" dirty="0" smtClean="0">
              <a:latin typeface="Arial" pitchFamily="34" charset="0"/>
              <a:cs typeface="Arial" pitchFamily="34" charset="0"/>
            </a:rPr>
            <a:t> LF measurements</a:t>
          </a:r>
        </a:p>
      </dgm:t>
    </dgm:pt>
    <dgm:pt modelId="{2648F20A-28E5-4089-BAF8-F3A6E8C39531}" type="parTrans" cxnId="{A3BAA2D6-2BEB-49D7-B639-65BB3D6A044C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1F5B2AE9-611A-42C4-93B3-AD6BA6D319BB}" type="sibTrans" cxnId="{A3BAA2D6-2BEB-49D7-B639-65BB3D6A044C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EF166F1C-2BE5-4B5D-B3A2-75CC93D0362B}">
      <dgm:prSet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RF </a:t>
          </a:r>
          <a:r>
            <a:rPr lang="tr-TR" noProof="0" dirty="0" smtClean="0">
              <a:latin typeface="Arial" pitchFamily="34" charset="0"/>
              <a:cs typeface="Arial" pitchFamily="34" charset="0"/>
            </a:rPr>
            <a:t>&amp;</a:t>
          </a:r>
          <a:r>
            <a:rPr lang="en-US" noProof="0" dirty="0" smtClean="0">
              <a:latin typeface="Arial" pitchFamily="34" charset="0"/>
              <a:cs typeface="Arial" pitchFamily="34" charset="0"/>
            </a:rPr>
            <a:t> </a:t>
          </a:r>
          <a:r>
            <a:rPr lang="tr-TR" noProof="0" dirty="0" smtClean="0">
              <a:latin typeface="Arial" pitchFamily="34" charset="0"/>
              <a:cs typeface="Arial" pitchFamily="34" charset="0"/>
            </a:rPr>
            <a:t>MW </a:t>
          </a:r>
          <a:r>
            <a:rPr lang="en-US" noProof="0" dirty="0" smtClean="0">
              <a:latin typeface="Arial" pitchFamily="34" charset="0"/>
              <a:cs typeface="Arial" pitchFamily="34" charset="0"/>
            </a:rPr>
            <a:t>measurements</a:t>
          </a:r>
        </a:p>
      </dgm:t>
    </dgm:pt>
    <dgm:pt modelId="{597156E5-85A1-4B17-B43B-6C57E8F819F6}" type="parTrans" cxnId="{AF6E37AC-706F-4566-89BB-4AC2EB9F039B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C8462C3D-4894-46AC-92EF-2612F9727A7B}" type="sibTrans" cxnId="{AF6E37AC-706F-4566-89BB-4AC2EB9F039B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609EF879-F6A6-4942-A2A8-4EB97C6A71CD}">
      <dgm:prSet/>
      <dgm:spPr/>
      <dgm:t>
        <a:bodyPr/>
        <a:lstStyle/>
        <a:p>
          <a:r>
            <a:rPr lang="en-US" noProof="0" dirty="0" smtClean="0">
              <a:latin typeface="Arial" pitchFamily="34" charset="0"/>
              <a:cs typeface="Arial" pitchFamily="34" charset="0"/>
            </a:rPr>
            <a:t>H</a:t>
          </a:r>
          <a:r>
            <a:rPr lang="tr-TR" noProof="0" dirty="0" smtClean="0">
              <a:latin typeface="Arial" pitchFamily="34" charset="0"/>
              <a:cs typeface="Arial" pitchFamily="34" charset="0"/>
            </a:rPr>
            <a:t>V</a:t>
          </a:r>
          <a:r>
            <a:rPr lang="en-US" noProof="0" dirty="0" smtClean="0">
              <a:latin typeface="Arial" pitchFamily="34" charset="0"/>
              <a:cs typeface="Arial" pitchFamily="34" charset="0"/>
            </a:rPr>
            <a:t> measurements</a:t>
          </a:r>
        </a:p>
      </dgm:t>
    </dgm:pt>
    <dgm:pt modelId="{0D8ABF58-472A-47A0-B149-C89A1C9FF6AF}" type="parTrans" cxnId="{7CEBDF20-B283-41C0-8584-E66B7826A55F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BA274B7E-108B-4083-9AAB-5AE3F69F8403}" type="sibTrans" cxnId="{7CEBDF20-B283-41C0-8584-E66B7826A55F}">
      <dgm:prSet/>
      <dgm:spPr/>
      <dgm:t>
        <a:bodyPr/>
        <a:lstStyle/>
        <a:p>
          <a:endParaRPr lang="en-US" sz="2200" noProof="0">
            <a:latin typeface="Arial" pitchFamily="34" charset="0"/>
            <a:cs typeface="Arial" pitchFamily="34" charset="0"/>
          </a:endParaRPr>
        </a:p>
      </dgm:t>
    </dgm:pt>
    <dgm:pt modelId="{98D54275-F0CF-44C8-B1D4-CFC23B07FD91}" type="pres">
      <dgm:prSet presAssocID="{F41B39B9-72A2-4F3A-A546-160033DECDD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D80019D-8D64-41F7-97DF-FAAAE5A34CD7}" type="pres">
      <dgm:prSet presAssocID="{7B752DB9-74A7-45D6-81F5-053813F8FF7F}" presName="composite" presStyleCnt="0"/>
      <dgm:spPr/>
    </dgm:pt>
    <dgm:pt modelId="{4BE29715-69DE-4E08-A93F-A26E685D92B0}" type="pres">
      <dgm:prSet presAssocID="{7B752DB9-74A7-45D6-81F5-053813F8FF7F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E24E315-586D-40C1-9297-FDD0FE572451}" type="pres">
      <dgm:prSet presAssocID="{7B752DB9-74A7-45D6-81F5-053813F8FF7F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1C5CD98-A7E2-468A-82AA-28B1ECC6D450}" type="pres">
      <dgm:prSet presAssocID="{561438E6-72F9-42F1-9A82-CFDFB0AE3127}" presName="space" presStyleCnt="0"/>
      <dgm:spPr/>
    </dgm:pt>
    <dgm:pt modelId="{176F3229-F859-464B-BEBC-D5ED57417C92}" type="pres">
      <dgm:prSet presAssocID="{3DBDBF0E-2711-4B57-A71D-E69A0FDF1C78}" presName="composite" presStyleCnt="0"/>
      <dgm:spPr/>
    </dgm:pt>
    <dgm:pt modelId="{24995F76-2251-4687-9D67-04DC35BE1FEC}" type="pres">
      <dgm:prSet presAssocID="{3DBDBF0E-2711-4B57-A71D-E69A0FDF1C7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8D2C25-1912-485F-96E2-AC1B7BDBCAF7}" type="pres">
      <dgm:prSet presAssocID="{3DBDBF0E-2711-4B57-A71D-E69A0FDF1C7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3BAA2D6-2BEB-49D7-B639-65BB3D6A044C}" srcId="{A4BA07B8-75BE-4F02-8C61-51CE7F174A3F}" destId="{8FA8AD2C-3581-47EA-A903-DBB1C34F8CDB}" srcOrd="0" destOrd="0" parTransId="{2648F20A-28E5-4089-BAF8-F3A6E8C39531}" sibTransId="{1F5B2AE9-611A-42C4-93B3-AD6BA6D319BB}"/>
    <dgm:cxn modelId="{3F9CAFAF-9EF2-49CA-B587-D9041F8D8B57}" type="presOf" srcId="{1B4B8BC1-CEB5-4A7B-8685-DFF9ED3EF175}" destId="{DB8D2C25-1912-485F-96E2-AC1B7BDBCAF7}" srcOrd="0" destOrd="0" presId="urn:microsoft.com/office/officeart/2005/8/layout/hList1"/>
    <dgm:cxn modelId="{33128BDA-08A5-4C6B-970F-58E47B4BF033}" type="presOf" srcId="{5A4B4CD8-F275-4A45-8F2A-9AF8E21FE73C}" destId="{CE24E315-586D-40C1-9297-FDD0FE572451}" srcOrd="0" destOrd="8" presId="urn:microsoft.com/office/officeart/2005/8/layout/hList1"/>
    <dgm:cxn modelId="{BBF274BB-0A60-4490-81C2-E17006B4F96A}" type="presOf" srcId="{A4BA07B8-75BE-4F02-8C61-51CE7F174A3F}" destId="{CE24E315-586D-40C1-9297-FDD0FE572451}" srcOrd="0" destOrd="1" presId="urn:microsoft.com/office/officeart/2005/8/layout/hList1"/>
    <dgm:cxn modelId="{EE87F1FC-136A-4F51-A589-C1AF9EC5F03A}" type="presOf" srcId="{3DBDBF0E-2711-4B57-A71D-E69A0FDF1C78}" destId="{24995F76-2251-4687-9D67-04DC35BE1FEC}" srcOrd="0" destOrd="0" presId="urn:microsoft.com/office/officeart/2005/8/layout/hList1"/>
    <dgm:cxn modelId="{3A159E99-1657-4C6D-A728-4E28E046A0A6}" srcId="{F41B39B9-72A2-4F3A-A546-160033DECDD5}" destId="{7B752DB9-74A7-45D6-81F5-053813F8FF7F}" srcOrd="0" destOrd="0" parTransId="{E66967E5-8417-45FB-AEE3-96BCE7B9B234}" sibTransId="{561438E6-72F9-42F1-9A82-CFDFB0AE3127}"/>
    <dgm:cxn modelId="{CEA52720-44E5-4208-8A81-F8C1DE2DD2C5}" type="presOf" srcId="{B20BE222-2617-4486-BCB9-1D455609A4CA}" destId="{CE24E315-586D-40C1-9297-FDD0FE572451}" srcOrd="0" destOrd="9" presId="urn:microsoft.com/office/officeart/2005/8/layout/hList1"/>
    <dgm:cxn modelId="{1DFBE291-8CFE-4C37-8456-DC79FC89993B}" type="presOf" srcId="{5AEFBA25-0BDD-4078-B900-C368F7D44F8F}" destId="{CE24E315-586D-40C1-9297-FDD0FE572451}" srcOrd="0" destOrd="5" presId="urn:microsoft.com/office/officeart/2005/8/layout/hList1"/>
    <dgm:cxn modelId="{EC21673D-6725-424D-B832-89821F415F74}" type="presOf" srcId="{443E76F4-2D66-49A7-9EB0-C93A6A4862E1}" destId="{CE24E315-586D-40C1-9297-FDD0FE572451}" srcOrd="0" destOrd="7" presId="urn:microsoft.com/office/officeart/2005/8/layout/hList1"/>
    <dgm:cxn modelId="{AF6E37AC-706F-4566-89BB-4AC2EB9F039B}" srcId="{A4BA07B8-75BE-4F02-8C61-51CE7F174A3F}" destId="{EF166F1C-2BE5-4B5D-B3A2-75CC93D0362B}" srcOrd="1" destOrd="0" parTransId="{597156E5-85A1-4B17-B43B-6C57E8F819F6}" sibTransId="{C8462C3D-4894-46AC-92EF-2612F9727A7B}"/>
    <dgm:cxn modelId="{060D99F1-05F3-43C1-AA8F-36FC4A61561F}" type="presOf" srcId="{619C9901-4FD4-46C2-B982-0197CE29D484}" destId="{CE24E315-586D-40C1-9297-FDD0FE572451}" srcOrd="0" destOrd="0" presId="urn:microsoft.com/office/officeart/2005/8/layout/hList1"/>
    <dgm:cxn modelId="{1D6CE358-BF36-47B0-9BB9-88B49EF191A2}" srcId="{7B752DB9-74A7-45D6-81F5-053813F8FF7F}" destId="{619C9901-4FD4-46C2-B982-0197CE29D484}" srcOrd="0" destOrd="0" parTransId="{AC181F35-89ED-4617-8B78-8938EEA15314}" sibTransId="{02696FDD-5814-47B3-8DDD-67400932F79C}"/>
    <dgm:cxn modelId="{2A9F74C5-C406-4A8C-BFAA-CA70CC2B1082}" type="presOf" srcId="{EF166F1C-2BE5-4B5D-B3A2-75CC93D0362B}" destId="{CE24E315-586D-40C1-9297-FDD0FE572451}" srcOrd="0" destOrd="3" presId="urn:microsoft.com/office/officeart/2005/8/layout/hList1"/>
    <dgm:cxn modelId="{F55A532A-3DD3-4DE8-A380-2ED351B50964}" type="presOf" srcId="{609EF879-F6A6-4942-A2A8-4EB97C6A71CD}" destId="{CE24E315-586D-40C1-9297-FDD0FE572451}" srcOrd="0" destOrd="4" presId="urn:microsoft.com/office/officeart/2005/8/layout/hList1"/>
    <dgm:cxn modelId="{1E50519C-F39A-44C2-A17D-DF58F5211CB6}" srcId="{7B752DB9-74A7-45D6-81F5-053813F8FF7F}" destId="{5AEFBA25-0BDD-4078-B900-C368F7D44F8F}" srcOrd="2" destOrd="0" parTransId="{191C4739-D4D5-48AE-AFEA-9332BA870A33}" sibTransId="{2BDDD2E6-F460-4240-939F-3F387237F346}"/>
    <dgm:cxn modelId="{F95A3788-41D0-48E1-A570-6F68E1147EA1}" srcId="{7B752DB9-74A7-45D6-81F5-053813F8FF7F}" destId="{B20BE222-2617-4486-BCB9-1D455609A4CA}" srcOrd="6" destOrd="0" parTransId="{2D8B80F8-2B97-403C-93AF-B8D5C564D953}" sibTransId="{BE2E6E3A-C6DB-4E83-9391-D5225EF85D94}"/>
    <dgm:cxn modelId="{DDDDBE22-A0CA-4181-80D1-721A1CA8ACDA}" srcId="{7B752DB9-74A7-45D6-81F5-053813F8FF7F}" destId="{5A4B4CD8-F275-4A45-8F2A-9AF8E21FE73C}" srcOrd="5" destOrd="0" parTransId="{30C24D02-DE07-49E8-820D-4DF55D596934}" sibTransId="{27808E50-2DCF-4ED3-B84C-D5F2220095FA}"/>
    <dgm:cxn modelId="{7DD65F92-BC5E-4502-978A-55DF986CB998}" srcId="{3DBDBF0E-2711-4B57-A71D-E69A0FDF1C78}" destId="{8E9E98D1-A70E-4D92-9D8F-0066A22B639B}" srcOrd="1" destOrd="0" parTransId="{60E86E59-EF74-4873-B369-210CBE0AC7AA}" sibTransId="{50A5E478-3339-4CCC-AC7C-560F74471025}"/>
    <dgm:cxn modelId="{357B893A-60EC-4637-A50F-3F042AA4AF90}" srcId="{7B752DB9-74A7-45D6-81F5-053813F8FF7F}" destId="{443E76F4-2D66-49A7-9EB0-C93A6A4862E1}" srcOrd="4" destOrd="0" parTransId="{1F628D1D-DA9E-4774-9780-EA2680058F63}" sibTransId="{7B719368-FB4F-4F8A-9AD9-C6425F575C4F}"/>
    <dgm:cxn modelId="{6D2C3B0D-1BCB-458E-BBC8-A7646085D380}" srcId="{F41B39B9-72A2-4F3A-A546-160033DECDD5}" destId="{3DBDBF0E-2711-4B57-A71D-E69A0FDF1C78}" srcOrd="1" destOrd="0" parTransId="{88914724-E354-449A-BAAF-61FD3714F478}" sibTransId="{1DF3C741-F659-4C21-8B05-5E73C4FF268B}"/>
    <dgm:cxn modelId="{CF0D89C2-C244-4C65-B720-C7F0240A9519}" srcId="{3DBDBF0E-2711-4B57-A71D-E69A0FDF1C78}" destId="{C7B41BF0-184C-483F-9662-0E7C772225E9}" srcOrd="2" destOrd="0" parTransId="{BF869B10-F59A-4B8B-8295-BACCC375F5B9}" sibTransId="{42BA7065-8002-4A80-93D3-866F0AC53FA8}"/>
    <dgm:cxn modelId="{770815E4-B706-49CF-9D16-4BA2080E740F}" type="presOf" srcId="{8E9E98D1-A70E-4D92-9D8F-0066A22B639B}" destId="{DB8D2C25-1912-485F-96E2-AC1B7BDBCAF7}" srcOrd="0" destOrd="1" presId="urn:microsoft.com/office/officeart/2005/8/layout/hList1"/>
    <dgm:cxn modelId="{40923330-2A02-4BA1-A01A-959C63243C68}" type="presOf" srcId="{F41B39B9-72A2-4F3A-A546-160033DECDD5}" destId="{98D54275-F0CF-44C8-B1D4-CFC23B07FD91}" srcOrd="0" destOrd="0" presId="urn:microsoft.com/office/officeart/2005/8/layout/hList1"/>
    <dgm:cxn modelId="{2E9F2C33-1E81-4488-9C2A-B99C83194E97}" srcId="{3DBDBF0E-2711-4B57-A71D-E69A0FDF1C78}" destId="{1B4B8BC1-CEB5-4A7B-8685-DFF9ED3EF175}" srcOrd="0" destOrd="0" parTransId="{E99905DF-F96B-49E6-84DD-9B3EBE2050DF}" sibTransId="{F53A4867-7E38-4F31-B87D-E4DE07ED284C}"/>
    <dgm:cxn modelId="{7CEBDF20-B283-41C0-8584-E66B7826A55F}" srcId="{A4BA07B8-75BE-4F02-8C61-51CE7F174A3F}" destId="{609EF879-F6A6-4942-A2A8-4EB97C6A71CD}" srcOrd="2" destOrd="0" parTransId="{0D8ABF58-472A-47A0-B149-C89A1C9FF6AF}" sibTransId="{BA274B7E-108B-4083-9AAB-5AE3F69F8403}"/>
    <dgm:cxn modelId="{CA6C3287-937F-46DE-9EB5-D8DE57BF626E}" type="presOf" srcId="{F56DA68D-1AEB-4247-A8D7-2D3B48895D2C}" destId="{CE24E315-586D-40C1-9297-FDD0FE572451}" srcOrd="0" destOrd="6" presId="urn:microsoft.com/office/officeart/2005/8/layout/hList1"/>
    <dgm:cxn modelId="{AE32543B-C909-44F5-91C8-7B0DFE7AC565}" type="presOf" srcId="{C7B41BF0-184C-483F-9662-0E7C772225E9}" destId="{DB8D2C25-1912-485F-96E2-AC1B7BDBCAF7}" srcOrd="0" destOrd="2" presId="urn:microsoft.com/office/officeart/2005/8/layout/hList1"/>
    <dgm:cxn modelId="{70E9D404-6483-4497-A732-9738FC5A388E}" srcId="{7B752DB9-74A7-45D6-81F5-053813F8FF7F}" destId="{F56DA68D-1AEB-4247-A8D7-2D3B48895D2C}" srcOrd="3" destOrd="0" parTransId="{AB62C077-EC09-474E-B4CE-FD91B1F7E5CF}" sibTransId="{21591980-C96B-4A6F-8564-EFB6C3BF06A5}"/>
    <dgm:cxn modelId="{5372CCE8-925E-46BB-A303-6CCAF8F9231C}" type="presOf" srcId="{7B752DB9-74A7-45D6-81F5-053813F8FF7F}" destId="{4BE29715-69DE-4E08-A93F-A26E685D92B0}" srcOrd="0" destOrd="0" presId="urn:microsoft.com/office/officeart/2005/8/layout/hList1"/>
    <dgm:cxn modelId="{36293C5A-1A08-4B4E-9529-B145F0A7ED54}" type="presOf" srcId="{8FA8AD2C-3581-47EA-A903-DBB1C34F8CDB}" destId="{CE24E315-586D-40C1-9297-FDD0FE572451}" srcOrd="0" destOrd="2" presId="urn:microsoft.com/office/officeart/2005/8/layout/hList1"/>
    <dgm:cxn modelId="{4AFBA28B-A6D7-47CC-8A0D-54FF264EC85B}" srcId="{7B752DB9-74A7-45D6-81F5-053813F8FF7F}" destId="{A4BA07B8-75BE-4F02-8C61-51CE7F174A3F}" srcOrd="1" destOrd="0" parTransId="{A8CB4307-2462-4924-97D9-3734D45FCEFD}" sibTransId="{F3A7FF6E-6CB8-4F00-BDC4-7391232F2630}"/>
    <dgm:cxn modelId="{DCF358E4-BBDF-43B9-98F8-9A2F498EF0ED}" type="presParOf" srcId="{98D54275-F0CF-44C8-B1D4-CFC23B07FD91}" destId="{3D80019D-8D64-41F7-97DF-FAAAE5A34CD7}" srcOrd="0" destOrd="0" presId="urn:microsoft.com/office/officeart/2005/8/layout/hList1"/>
    <dgm:cxn modelId="{1A874EC2-E203-4530-9A02-8D6D264ADB0C}" type="presParOf" srcId="{3D80019D-8D64-41F7-97DF-FAAAE5A34CD7}" destId="{4BE29715-69DE-4E08-A93F-A26E685D92B0}" srcOrd="0" destOrd="0" presId="urn:microsoft.com/office/officeart/2005/8/layout/hList1"/>
    <dgm:cxn modelId="{A6DC9AE4-6BA1-43E8-AB45-D04A61B9A80A}" type="presParOf" srcId="{3D80019D-8D64-41F7-97DF-FAAAE5A34CD7}" destId="{CE24E315-586D-40C1-9297-FDD0FE572451}" srcOrd="1" destOrd="0" presId="urn:microsoft.com/office/officeart/2005/8/layout/hList1"/>
    <dgm:cxn modelId="{6953BA32-883B-4711-80E4-C9D67FC96FAD}" type="presParOf" srcId="{98D54275-F0CF-44C8-B1D4-CFC23B07FD91}" destId="{41C5CD98-A7E2-468A-82AA-28B1ECC6D450}" srcOrd="1" destOrd="0" presId="urn:microsoft.com/office/officeart/2005/8/layout/hList1"/>
    <dgm:cxn modelId="{1A3C6BF2-9894-4257-A202-8359C86AB400}" type="presParOf" srcId="{98D54275-F0CF-44C8-B1D4-CFC23B07FD91}" destId="{176F3229-F859-464B-BEBC-D5ED57417C92}" srcOrd="2" destOrd="0" presId="urn:microsoft.com/office/officeart/2005/8/layout/hList1"/>
    <dgm:cxn modelId="{DE9683B2-24AF-430F-9A3F-61C56656127D}" type="presParOf" srcId="{176F3229-F859-464B-BEBC-D5ED57417C92}" destId="{24995F76-2251-4687-9D67-04DC35BE1FEC}" srcOrd="0" destOrd="0" presId="urn:microsoft.com/office/officeart/2005/8/layout/hList1"/>
    <dgm:cxn modelId="{77925728-93B3-42EB-A289-E5B5F5378BEA}" type="presParOf" srcId="{176F3229-F859-464B-BEBC-D5ED57417C92}" destId="{DB8D2C25-1912-485F-96E2-AC1B7BDBCAF7}" srcOrd="1" destOrd="0" presId="urn:microsoft.com/office/officeart/2005/8/layout/h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6C1716-1502-421D-AF9E-7EEE7C6914BB}">
      <dsp:nvSpPr>
        <dsp:cNvPr id="0" name=""/>
        <dsp:cNvSpPr/>
      </dsp:nvSpPr>
      <dsp:spPr>
        <a:xfrm>
          <a:off x="0" y="0"/>
          <a:ext cx="7611189" cy="4064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E2373B-28FA-472E-A02F-EEE36C35E72A}">
      <dsp:nvSpPr>
        <dsp:cNvPr id="0" name=""/>
        <dsp:cNvSpPr/>
      </dsp:nvSpPr>
      <dsp:spPr>
        <a:xfrm>
          <a:off x="792088" y="3024336"/>
          <a:ext cx="149555" cy="1495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C446E2-C3F0-4F82-A4E5-7D13CCB67E86}">
      <dsp:nvSpPr>
        <dsp:cNvPr id="0" name=""/>
        <dsp:cNvSpPr/>
      </dsp:nvSpPr>
      <dsp:spPr>
        <a:xfrm>
          <a:off x="72007" y="3312368"/>
          <a:ext cx="1612586" cy="6800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246" tIns="0" rIns="0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smtClean="0">
              <a:latin typeface="Arial" pitchFamily="34" charset="0"/>
              <a:cs typeface="Arial" pitchFamily="34" charset="0"/>
            </a:rPr>
            <a:t>1978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smtClean="0">
              <a:latin typeface="Arial" pitchFamily="34" charset="0"/>
              <a:cs typeface="Arial" pitchFamily="34" charset="0"/>
            </a:rPr>
            <a:t>ISO Guide 25</a:t>
          </a:r>
        </a:p>
      </dsp:txBody>
      <dsp:txXfrm>
        <a:off x="72007" y="3312368"/>
        <a:ext cx="1612586" cy="680051"/>
      </dsp:txXfrm>
    </dsp:sp>
    <dsp:sp modelId="{29471298-E273-4E10-9C2A-107CA4984240}">
      <dsp:nvSpPr>
        <dsp:cNvPr id="0" name=""/>
        <dsp:cNvSpPr/>
      </dsp:nvSpPr>
      <dsp:spPr>
        <a:xfrm>
          <a:off x="2016224" y="2160239"/>
          <a:ext cx="234086" cy="2340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ECFE34-E648-465B-80E5-5E1AB4FE0F5C}">
      <dsp:nvSpPr>
        <dsp:cNvPr id="0" name=""/>
        <dsp:cNvSpPr/>
      </dsp:nvSpPr>
      <dsp:spPr>
        <a:xfrm>
          <a:off x="1130753" y="2560737"/>
          <a:ext cx="2109608" cy="1384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038" tIns="0" rIns="0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>
              <a:latin typeface="Arial" pitchFamily="34" charset="0"/>
              <a:cs typeface="Arial" pitchFamily="34" charset="0"/>
            </a:rPr>
            <a:t>1983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>
              <a:latin typeface="Arial" pitchFamily="34" charset="0"/>
              <a:cs typeface="Arial" pitchFamily="34" charset="0"/>
            </a:rPr>
            <a:t>ISO/IEC Guide 25</a:t>
          </a:r>
        </a:p>
      </dsp:txBody>
      <dsp:txXfrm>
        <a:off x="1130753" y="2560737"/>
        <a:ext cx="2109608" cy="1384627"/>
      </dsp:txXfrm>
    </dsp:sp>
    <dsp:sp modelId="{6F28EA5A-6FA5-4CCB-8DDC-7A3E8905352F}">
      <dsp:nvSpPr>
        <dsp:cNvPr id="0" name=""/>
        <dsp:cNvSpPr/>
      </dsp:nvSpPr>
      <dsp:spPr>
        <a:xfrm>
          <a:off x="3528392" y="1512168"/>
          <a:ext cx="312115" cy="3121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6F79B3-B2AA-46D1-B600-F355354CA738}">
      <dsp:nvSpPr>
        <dsp:cNvPr id="0" name=""/>
        <dsp:cNvSpPr/>
      </dsp:nvSpPr>
      <dsp:spPr>
        <a:xfrm>
          <a:off x="2376261" y="1944226"/>
          <a:ext cx="2468801" cy="924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383" tIns="0" rIns="0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>
              <a:latin typeface="Arial" pitchFamily="34" charset="0"/>
              <a:cs typeface="Arial" pitchFamily="34" charset="0"/>
            </a:rPr>
            <a:t>1990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>
              <a:latin typeface="Arial" pitchFamily="34" charset="0"/>
              <a:cs typeface="Arial" pitchFamily="34" charset="0"/>
            </a:rPr>
            <a:t>ISO/IEC Guide 25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1" kern="1200" noProof="0" dirty="0" smtClean="0">
              <a:latin typeface="Arial" pitchFamily="34" charset="0"/>
              <a:cs typeface="Arial" pitchFamily="34" charset="0"/>
            </a:rPr>
            <a:t>Revision</a:t>
          </a:r>
          <a:endParaRPr lang="tr-TR" sz="1600" i="1" kern="1200" noProof="0" dirty="0" smtClean="0">
            <a:latin typeface="Arial" pitchFamily="34" charset="0"/>
            <a:cs typeface="Arial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noProof="0" dirty="0" smtClean="0">
              <a:latin typeface="Arial" pitchFamily="34" charset="0"/>
              <a:cs typeface="Arial" pitchFamily="34" charset="0"/>
            </a:rPr>
            <a:t>	</a:t>
          </a:r>
          <a:r>
            <a:rPr lang="en-US" sz="1600" kern="1200" noProof="0" dirty="0" smtClean="0">
              <a:latin typeface="Arial" pitchFamily="34" charset="0"/>
              <a:cs typeface="Arial" pitchFamily="34" charset="0"/>
            </a:rPr>
            <a:t>- EN 45001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noProof="0" dirty="0" smtClean="0">
              <a:latin typeface="Arial" pitchFamily="34" charset="0"/>
              <a:cs typeface="Arial" pitchFamily="34" charset="0"/>
            </a:rPr>
            <a:t>	</a:t>
          </a:r>
          <a:r>
            <a:rPr lang="en-US" sz="1600" kern="1200" noProof="0" dirty="0" smtClean="0">
              <a:latin typeface="Arial" pitchFamily="34" charset="0"/>
              <a:cs typeface="Arial" pitchFamily="34" charset="0"/>
            </a:rPr>
            <a:t>- M10 </a:t>
          </a:r>
          <a:endParaRPr lang="en-US" sz="1600" b="1" i="1" kern="1200" noProof="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2376261" y="1944226"/>
        <a:ext cx="2468801" cy="924732"/>
      </dsp:txXfrm>
    </dsp:sp>
    <dsp:sp modelId="{9D62F02A-6884-4BE4-A574-E2351EF9DBC9}">
      <dsp:nvSpPr>
        <dsp:cNvPr id="0" name=""/>
        <dsp:cNvSpPr/>
      </dsp:nvSpPr>
      <dsp:spPr>
        <a:xfrm>
          <a:off x="5040560" y="1008111"/>
          <a:ext cx="403148" cy="4031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7EE9A7-A963-467B-9A74-7972F42EE4D6}">
      <dsp:nvSpPr>
        <dsp:cNvPr id="0" name=""/>
        <dsp:cNvSpPr/>
      </dsp:nvSpPr>
      <dsp:spPr>
        <a:xfrm>
          <a:off x="4176462" y="1584164"/>
          <a:ext cx="2217617" cy="706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noProof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1999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noProof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ISO/IEC 17025</a:t>
          </a:r>
          <a:endParaRPr lang="en-US" sz="1800" b="0" kern="1200" noProof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176462" y="1584164"/>
        <a:ext cx="2217617" cy="706641"/>
      </dsp:txXfrm>
    </dsp:sp>
    <dsp:sp modelId="{2ECF685F-7A44-40FB-86A7-DD5F1C750224}">
      <dsp:nvSpPr>
        <dsp:cNvPr id="0" name=""/>
        <dsp:cNvSpPr/>
      </dsp:nvSpPr>
      <dsp:spPr>
        <a:xfrm>
          <a:off x="6696745" y="720078"/>
          <a:ext cx="513689" cy="5136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90F2A4-A1D4-4854-B3F2-3A247F9B3C25}">
      <dsp:nvSpPr>
        <dsp:cNvPr id="0" name=""/>
        <dsp:cNvSpPr/>
      </dsp:nvSpPr>
      <dsp:spPr>
        <a:xfrm>
          <a:off x="5962565" y="1656191"/>
          <a:ext cx="2030322" cy="18245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193" tIns="0" rIns="0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noProof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2005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noProof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ISO/IEC 17025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1" kern="1200" noProof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Revision</a:t>
          </a:r>
          <a:endParaRPr lang="en-US" sz="1800" b="0" i="1" kern="1200" noProof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5962565" y="1656191"/>
        <a:ext cx="2030322" cy="182451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E29715-69DE-4E08-A93F-A26E685D92B0}">
      <dsp:nvSpPr>
        <dsp:cNvPr id="0" name=""/>
        <dsp:cNvSpPr/>
      </dsp:nvSpPr>
      <dsp:spPr>
        <a:xfrm>
          <a:off x="41" y="341857"/>
          <a:ext cx="3970495" cy="633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Calibration</a:t>
          </a:r>
          <a:endParaRPr lang="en-US" sz="2200" kern="1200" noProof="0" dirty="0">
            <a:latin typeface="Arial" pitchFamily="34" charset="0"/>
            <a:cs typeface="Arial" pitchFamily="34" charset="0"/>
          </a:endParaRPr>
        </a:p>
      </dsp:txBody>
      <dsp:txXfrm>
        <a:off x="41" y="341857"/>
        <a:ext cx="3970495" cy="633600"/>
      </dsp:txXfrm>
    </dsp:sp>
    <dsp:sp modelId="{CE24E315-586D-40C1-9297-FDD0FE572451}">
      <dsp:nvSpPr>
        <dsp:cNvPr id="0" name=""/>
        <dsp:cNvSpPr/>
      </dsp:nvSpPr>
      <dsp:spPr>
        <a:xfrm>
          <a:off x="41" y="975457"/>
          <a:ext cx="3970495" cy="42272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Temperature &amp; Humidity </a:t>
          </a:r>
          <a:endParaRPr lang="en-US" sz="2200" kern="1200" noProof="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Electrical quantities</a:t>
          </a:r>
        </a:p>
        <a:p>
          <a:pPr marL="457200" lvl="2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DC </a:t>
          </a:r>
          <a:r>
            <a:rPr lang="tr-TR" sz="2200" kern="1200" noProof="0" dirty="0" smtClean="0">
              <a:latin typeface="Arial" pitchFamily="34" charset="0"/>
              <a:cs typeface="Arial" pitchFamily="34" charset="0"/>
            </a:rPr>
            <a:t>&amp;</a:t>
          </a: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 LF measurements</a:t>
          </a:r>
        </a:p>
        <a:p>
          <a:pPr marL="457200" lvl="2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RF </a:t>
          </a:r>
          <a:r>
            <a:rPr lang="tr-TR" sz="2200" kern="1200" noProof="0" dirty="0" smtClean="0">
              <a:latin typeface="Arial" pitchFamily="34" charset="0"/>
              <a:cs typeface="Arial" pitchFamily="34" charset="0"/>
            </a:rPr>
            <a:t>&amp;</a:t>
          </a: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 </a:t>
          </a:r>
          <a:r>
            <a:rPr lang="tr-TR" sz="2200" kern="1200" noProof="0" dirty="0" smtClean="0">
              <a:latin typeface="Arial" pitchFamily="34" charset="0"/>
              <a:cs typeface="Arial" pitchFamily="34" charset="0"/>
            </a:rPr>
            <a:t>MW </a:t>
          </a: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measurements</a:t>
          </a:r>
        </a:p>
        <a:p>
          <a:pPr marL="457200" lvl="2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H</a:t>
          </a:r>
          <a:r>
            <a:rPr lang="tr-TR" sz="2200" kern="1200" noProof="0" dirty="0" smtClean="0">
              <a:latin typeface="Arial" pitchFamily="34" charset="0"/>
              <a:cs typeface="Arial" pitchFamily="34" charset="0"/>
            </a:rPr>
            <a:t>V</a:t>
          </a: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 measurements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Pressure &amp; Vacuum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Force,  torque and hardness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Dimensional measurements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Mass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Flow (gas flow, liquid flow and air speed)</a:t>
          </a:r>
        </a:p>
      </dsp:txBody>
      <dsp:txXfrm>
        <a:off x="41" y="975457"/>
        <a:ext cx="3970495" cy="4227299"/>
      </dsp:txXfrm>
    </dsp:sp>
    <dsp:sp modelId="{24995F76-2251-4687-9D67-04DC35BE1FEC}">
      <dsp:nvSpPr>
        <dsp:cNvPr id="0" name=""/>
        <dsp:cNvSpPr/>
      </dsp:nvSpPr>
      <dsp:spPr>
        <a:xfrm>
          <a:off x="4526406" y="341857"/>
          <a:ext cx="3970495" cy="633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noProof="0" smtClean="0">
              <a:latin typeface="Arial" pitchFamily="34" charset="0"/>
              <a:cs typeface="Arial" pitchFamily="34" charset="0"/>
            </a:rPr>
            <a:t>Testing</a:t>
          </a:r>
          <a:endParaRPr lang="en-US" sz="2200" kern="1200" noProof="0">
            <a:latin typeface="Arial" pitchFamily="34" charset="0"/>
            <a:cs typeface="Arial" pitchFamily="34" charset="0"/>
          </a:endParaRPr>
        </a:p>
      </dsp:txBody>
      <dsp:txXfrm>
        <a:off x="4526406" y="341857"/>
        <a:ext cx="3970495" cy="633600"/>
      </dsp:txXfrm>
    </dsp:sp>
    <dsp:sp modelId="{DB8D2C25-1912-485F-96E2-AC1B7BDBCAF7}">
      <dsp:nvSpPr>
        <dsp:cNvPr id="0" name=""/>
        <dsp:cNvSpPr/>
      </dsp:nvSpPr>
      <dsp:spPr>
        <a:xfrm>
          <a:off x="4526406" y="975457"/>
          <a:ext cx="3970495" cy="42272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smtClean="0">
              <a:latin typeface="Arial" pitchFamily="34" charset="0"/>
              <a:cs typeface="Arial" pitchFamily="34" charset="0"/>
            </a:rPr>
            <a:t>EMC testing</a:t>
          </a:r>
          <a:endParaRPr lang="en-US" sz="2200" kern="1200" noProof="0">
            <a:latin typeface="Arial" pitchFamily="34" charset="0"/>
            <a:cs typeface="Arial" pitchFamily="34" charset="0"/>
          </a:endParaRPr>
        </a:p>
        <a:p>
          <a:pPr marL="228600" lvl="1" indent="-228600" algn="l" defTabSz="9779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dirty="0" smtClean="0">
              <a:latin typeface="Arial" pitchFamily="34" charset="0"/>
              <a:cs typeface="Arial" pitchFamily="34" charset="0"/>
            </a:rPr>
            <a:t>Acoustical and vibration measurements </a:t>
          </a:r>
        </a:p>
        <a:p>
          <a:pPr marL="228600" lvl="1" indent="-228600" algn="l" defTabSz="9779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noProof="0" smtClean="0">
              <a:latin typeface="Arial" pitchFamily="34" charset="0"/>
              <a:cs typeface="Arial" pitchFamily="34" charset="0"/>
            </a:rPr>
            <a:t>High voltage testing</a:t>
          </a:r>
        </a:p>
      </dsp:txBody>
      <dsp:txXfrm>
        <a:off x="4526406" y="975457"/>
        <a:ext cx="3970495" cy="4227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076099" cy="511175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4021616" y="2"/>
            <a:ext cx="3076098" cy="511175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r">
              <a:defRPr sz="1200"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2" y="9721852"/>
            <a:ext cx="3076099" cy="511175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4021616" y="9721852"/>
            <a:ext cx="3076098" cy="511175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r">
              <a:defRPr sz="1200"/>
            </a:lvl1pPr>
          </a:lstStyle>
          <a:p>
            <a:fld id="{19413987-5BA5-4A2B-84BA-59B6484687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076099" cy="511175"/>
          </a:xfrm>
          <a:prstGeom prst="rect">
            <a:avLst/>
          </a:prstGeom>
        </p:spPr>
        <p:txBody>
          <a:bodyPr vert="horz" lIns="99020" tIns="49510" rIns="99020" bIns="4951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4021616" y="2"/>
            <a:ext cx="3076098" cy="511175"/>
          </a:xfrm>
          <a:prstGeom prst="rect">
            <a:avLst/>
          </a:prstGeom>
        </p:spPr>
        <p:txBody>
          <a:bodyPr vert="horz" lIns="99020" tIns="49510" rIns="99020" bIns="4951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9938"/>
            <a:ext cx="5114925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20" tIns="49510" rIns="99020" bIns="4951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10723" y="4860927"/>
            <a:ext cx="5679440" cy="4605338"/>
          </a:xfrm>
          <a:prstGeom prst="rect">
            <a:avLst/>
          </a:prstGeom>
        </p:spPr>
        <p:txBody>
          <a:bodyPr vert="horz" lIns="99020" tIns="49510" rIns="99020" bIns="4951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2" y="9721852"/>
            <a:ext cx="3076099" cy="511175"/>
          </a:xfrm>
          <a:prstGeom prst="rect">
            <a:avLst/>
          </a:prstGeom>
        </p:spPr>
        <p:txBody>
          <a:bodyPr vert="horz" lIns="99020" tIns="49510" rIns="99020" bIns="4951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4021616" y="9721852"/>
            <a:ext cx="3076098" cy="511175"/>
          </a:xfrm>
          <a:prstGeom prst="rect">
            <a:avLst/>
          </a:prstGeom>
        </p:spPr>
        <p:txBody>
          <a:bodyPr vert="horz" lIns="99020" tIns="49510" rIns="99020" bIns="4951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40CFA9F4-E842-4EE8-A49F-D9495B9C15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30821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730611-B767-4B0D-BCBC-32C68F40B417}" type="slidenum">
              <a:rPr lang="tr-TR" altLang="tr-TR" smtClean="0">
                <a:latin typeface="Times" charset="0"/>
                <a:cs typeface="Arial" charset="0"/>
              </a:rPr>
              <a:pPr/>
              <a:t>10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Autofit/>
          </a:bodyPr>
          <a:lstStyle/>
          <a:p>
            <a:pPr eaLnBrk="1" hangingPunct="1"/>
            <a:endParaRPr lang="en-US" sz="17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612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C2630C-6AD0-4536-8CBC-41B529A53D0E}" type="slidenum">
              <a:rPr lang="tr-TR" altLang="tr-TR" smtClean="0">
                <a:latin typeface="Times" charset="0"/>
                <a:cs typeface="Arial" charset="0"/>
              </a:rPr>
              <a:pPr/>
              <a:t>11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tr-TR" sz="1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636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732F94-1110-4C77-B766-8F0073A0A6AF}" type="slidenum">
              <a:rPr lang="tr-TR" altLang="tr-TR" smtClean="0">
                <a:latin typeface="Times" charset="0"/>
                <a:cs typeface="Arial" charset="0"/>
              </a:rPr>
              <a:pPr/>
              <a:t>12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tr-TR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066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1635D9-97B0-41BF-B618-6F010107F430}" type="slidenum">
              <a:rPr lang="tr-TR" altLang="tr-TR" smtClean="0">
                <a:latin typeface="Times" charset="0"/>
                <a:cs typeface="Arial" charset="0"/>
              </a:rPr>
              <a:pPr/>
              <a:t>13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2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684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58373E-02E9-4F5B-BF05-BAA5E82C42F9}" type="slidenum">
              <a:rPr lang="tr-TR" altLang="tr-TR" smtClean="0">
                <a:latin typeface="Times" charset="0"/>
                <a:cs typeface="Arial" charset="0"/>
              </a:rPr>
              <a:pPr/>
              <a:t>14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r-TR" smtClean="0">
              <a:latin typeface="Times" charset="0"/>
            </a:endParaRPr>
          </a:p>
        </p:txBody>
      </p:sp>
      <p:sp>
        <p:nvSpPr>
          <p:cNvPr id="72708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482228-CFF7-47A2-8697-A62DD1E50BC8}" type="slidenum">
              <a:rPr lang="tr-TR" altLang="tr-TR" smtClean="0">
                <a:latin typeface="Times" charset="0"/>
                <a:cs typeface="Arial" charset="0"/>
              </a:rPr>
              <a:pPr/>
              <a:t>15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1232"/>
              </a:spcBef>
            </a:pPr>
            <a:endParaRPr lang="en-US" sz="2700" dirty="0" smtClean="0">
              <a:latin typeface="Arial" charset="0"/>
              <a:cs typeface="Arial" charset="0"/>
            </a:endParaRPr>
          </a:p>
        </p:txBody>
      </p:sp>
      <p:sp>
        <p:nvSpPr>
          <p:cNvPr id="73732" name="3 Slayt Numarası Yer Tutucusu"/>
          <p:cNvSpPr txBox="1">
            <a:spLocks noGrp="1"/>
          </p:cNvSpPr>
          <p:nvPr/>
        </p:nvSpPr>
        <p:spPr bwMode="auto">
          <a:xfrm>
            <a:off x="4023821" y="9722310"/>
            <a:ext cx="3075479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22" tIns="47011" rIns="94022" bIns="47011" anchor="b"/>
          <a:lstStyle/>
          <a:p>
            <a:pPr algn="r" eaLnBrk="0" hangingPunct="0"/>
            <a:fld id="{B3C56096-2B19-453A-9661-AA1D15FFC1C8}" type="slidenum">
              <a:rPr lang="tr-TR" altLang="tr-TR" sz="1200"/>
              <a:pPr algn="r" eaLnBrk="0" hangingPunct="0"/>
              <a:t>16</a:t>
            </a:fld>
            <a:endParaRPr lang="tr-TR" altLang="tr-TR" sz="12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2 Not Yer Tutucusu"/>
          <p:cNvSpPr>
            <a:spLocks noGrp="1"/>
          </p:cNvSpPr>
          <p:nvPr>
            <p:ph type="body" idx="1"/>
          </p:nvPr>
        </p:nvSpPr>
        <p:spPr>
          <a:xfrm>
            <a:off x="710723" y="4860927"/>
            <a:ext cx="5961003" cy="4605338"/>
          </a:xfrm>
          <a:noFill/>
          <a:ln/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endParaRPr lang="en-US" sz="2100" dirty="0" smtClean="0">
              <a:latin typeface="Arial" charset="0"/>
              <a:cs typeface="Arial" charset="0"/>
            </a:endParaRPr>
          </a:p>
        </p:txBody>
      </p:sp>
      <p:sp>
        <p:nvSpPr>
          <p:cNvPr id="74756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3B58E2-91C3-4478-9D3B-304A6D8A508D}" type="slidenum">
              <a:rPr lang="tr-TR" altLang="tr-TR" smtClean="0">
                <a:latin typeface="Times" charset="0"/>
                <a:cs typeface="Arial" charset="0"/>
              </a:rPr>
              <a:pPr/>
              <a:t>17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2 Not Yer Tutucusu"/>
          <p:cNvSpPr>
            <a:spLocks noGrp="1"/>
          </p:cNvSpPr>
          <p:nvPr>
            <p:ph type="body" idx="1"/>
          </p:nvPr>
        </p:nvSpPr>
        <p:spPr>
          <a:xfrm>
            <a:off x="710724" y="4860927"/>
            <a:ext cx="5886667" cy="4605338"/>
          </a:xfrm>
          <a:noFill/>
          <a:ln/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en-US" sz="1900" dirty="0" smtClean="0">
              <a:latin typeface="Arial" charset="0"/>
              <a:cs typeface="Arial" charset="0"/>
            </a:endParaRPr>
          </a:p>
        </p:txBody>
      </p:sp>
      <p:sp>
        <p:nvSpPr>
          <p:cNvPr id="7578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BC451B-8EB7-470B-960B-1A65A3F666FF}" type="slidenum">
              <a:rPr lang="tr-TR" altLang="tr-TR" smtClean="0">
                <a:latin typeface="Times" charset="0"/>
                <a:cs typeface="Arial" charset="0"/>
              </a:rPr>
              <a:pPr/>
              <a:t>18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en-US" sz="1700" dirty="0" smtClean="0">
              <a:latin typeface="Arial" charset="0"/>
              <a:cs typeface="Arial" charset="0"/>
            </a:endParaRPr>
          </a:p>
        </p:txBody>
      </p:sp>
      <p:sp>
        <p:nvSpPr>
          <p:cNvPr id="76804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0ADED8-F94C-4CE2-B0CC-7AA84BF9AAB1}" type="slidenum">
              <a:rPr lang="tr-TR" altLang="tr-TR" smtClean="0">
                <a:latin typeface="Times" charset="0"/>
                <a:cs typeface="Arial" charset="0"/>
              </a:rPr>
              <a:pPr/>
              <a:t>19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1F16AF-1E42-4ED9-B276-75A9B7AF4A0E}" type="slidenum">
              <a:rPr lang="tr-TR" altLang="tr-TR" smtClean="0">
                <a:latin typeface="Times" charset="0"/>
                <a:cs typeface="Arial" charset="0"/>
              </a:rPr>
              <a:pPr/>
              <a:t>2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2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endParaRPr lang="en-US" sz="1700" dirty="0" smtClean="0">
              <a:latin typeface="Times" charset="0"/>
            </a:endParaRPr>
          </a:p>
        </p:txBody>
      </p:sp>
      <p:sp>
        <p:nvSpPr>
          <p:cNvPr id="77828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28E752-B94A-4AC9-8DEF-D64BB2C0CF35}" type="slidenum">
              <a:rPr lang="tr-TR" altLang="tr-TR" smtClean="0">
                <a:latin typeface="Times" charset="0"/>
                <a:cs typeface="Arial" charset="0"/>
              </a:rPr>
              <a:pPr/>
              <a:t>21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endParaRPr lang="en-US" sz="3300" dirty="0" smtClean="0">
              <a:latin typeface="Arial" charset="0"/>
              <a:cs typeface="Arial" charset="0"/>
            </a:endParaRPr>
          </a:p>
        </p:txBody>
      </p:sp>
      <p:sp>
        <p:nvSpPr>
          <p:cNvPr id="78852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A6ED5C-A500-4169-B6C5-284E71594F41}" type="slidenum">
              <a:rPr lang="tr-TR" altLang="tr-TR" smtClean="0">
                <a:latin typeface="Times" charset="0"/>
                <a:cs typeface="Arial" charset="0"/>
              </a:rPr>
              <a:pPr/>
              <a:t>22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tr-TR" sz="2700" dirty="0" smtClean="0">
              <a:latin typeface="Arial" charset="0"/>
              <a:cs typeface="Arial" charset="0"/>
            </a:endParaRPr>
          </a:p>
        </p:txBody>
      </p:sp>
      <p:sp>
        <p:nvSpPr>
          <p:cNvPr id="79876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7CB8B8-8598-4014-9945-0C8879C45DC1}" type="slidenum">
              <a:rPr lang="tr-TR" altLang="tr-TR" smtClean="0">
                <a:latin typeface="Times" charset="0"/>
                <a:cs typeface="Arial" charset="0"/>
              </a:rPr>
              <a:pPr/>
              <a:t>23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2 Not Yer Tutucusu"/>
          <p:cNvSpPr>
            <a:spLocks noGrp="1"/>
          </p:cNvSpPr>
          <p:nvPr>
            <p:ph type="body" idx="1"/>
          </p:nvPr>
        </p:nvSpPr>
        <p:spPr>
          <a:xfrm>
            <a:off x="710724" y="4860927"/>
            <a:ext cx="5886667" cy="4605338"/>
          </a:xfrm>
          <a:noFill/>
          <a:ln/>
        </p:spPr>
        <p:txBody>
          <a:bodyPr>
            <a:noAutofit/>
          </a:bodyPr>
          <a:lstStyle/>
          <a:p>
            <a:pPr>
              <a:spcBef>
                <a:spcPts val="1244"/>
              </a:spcBef>
            </a:pPr>
            <a:endParaRPr lang="en-US" sz="2000" dirty="0" smtClean="0">
              <a:latin typeface="Arial" charset="0"/>
              <a:cs typeface="Arial" charset="0"/>
            </a:endParaRPr>
          </a:p>
        </p:txBody>
      </p:sp>
      <p:sp>
        <p:nvSpPr>
          <p:cNvPr id="8090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C860DD-CD16-4F54-86DB-212F724584ED}" type="slidenum">
              <a:rPr lang="tr-TR" altLang="tr-TR" smtClean="0">
                <a:latin typeface="Times" charset="0"/>
                <a:cs typeface="Arial" charset="0"/>
              </a:rPr>
              <a:pPr/>
              <a:t>24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Autofit/>
          </a:bodyPr>
          <a:lstStyle/>
          <a:p>
            <a:endParaRPr lang="en-US" sz="2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924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C7E163-BCF4-48B4-93EA-EC58A118F937}" type="slidenum">
              <a:rPr lang="tr-TR" altLang="tr-TR" smtClean="0">
                <a:latin typeface="Times" charset="0"/>
                <a:cs typeface="Arial" charset="0"/>
              </a:rPr>
              <a:pPr/>
              <a:t>25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4700"/>
            <a:ext cx="5102225" cy="3825875"/>
          </a:xfrm>
          <a:ln cap="flat"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endParaRPr lang="tr-TR" sz="2100" dirty="0" smtClean="0">
              <a:latin typeface="Times" charset="0"/>
            </a:endParaRPr>
          </a:p>
        </p:txBody>
      </p:sp>
      <p:sp>
        <p:nvSpPr>
          <p:cNvPr id="83972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EDCFBA-CE95-4013-99B4-E5340C8F1B14}" type="slidenum">
              <a:rPr lang="tr-TR" altLang="tr-TR" smtClean="0">
                <a:latin typeface="Times" charset="0"/>
                <a:cs typeface="Arial" charset="0"/>
              </a:rPr>
              <a:pPr/>
              <a:t>27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1 Slayt Görüntüsü Yer Tutucusu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lnSpc>
                <a:spcPct val="90000"/>
              </a:lnSpc>
            </a:pPr>
            <a:endParaRPr lang="en-US" sz="2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779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A5C381-2B04-47DD-8639-1C120E8A1577}" type="slidenum">
              <a:rPr lang="tr-TR" altLang="tr-TR" smtClean="0">
                <a:latin typeface="Times" pitchFamily="18" charset="0"/>
              </a:rPr>
              <a:pPr/>
              <a:t>28</a:t>
            </a:fld>
            <a:endParaRPr lang="tr-TR" altLang="tr-TR" smtClean="0">
              <a:latin typeface="Times" pitchFamily="18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endParaRPr lang="tr-TR" sz="900" dirty="0" smtClean="0">
              <a:latin typeface="Times" charset="0"/>
            </a:endParaRPr>
          </a:p>
        </p:txBody>
      </p:sp>
      <p:sp>
        <p:nvSpPr>
          <p:cNvPr id="84996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B70AEC-0FF7-4BCC-917E-C79F82B00D30}" type="slidenum">
              <a:rPr lang="tr-TR" altLang="tr-TR" smtClean="0">
                <a:latin typeface="Times" charset="0"/>
                <a:cs typeface="Arial" charset="0"/>
              </a:rPr>
              <a:pPr/>
              <a:t>29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2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44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7E6E38-80AF-4F29-B315-4B4DE430D458}" type="slidenum">
              <a:rPr lang="tr-TR" altLang="tr-TR" smtClean="0">
                <a:latin typeface="Times" charset="0"/>
                <a:cs typeface="Arial" charset="0"/>
              </a:rPr>
              <a:pPr/>
              <a:t>3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endParaRPr lang="en-US" sz="2100" dirty="0" smtClean="0">
              <a:latin typeface="Arial" charset="0"/>
              <a:cs typeface="Arial" charset="0"/>
            </a:endParaRPr>
          </a:p>
        </p:txBody>
      </p:sp>
      <p:sp>
        <p:nvSpPr>
          <p:cNvPr id="860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BA8880-6DEE-4A7E-B891-BF1AA7DF2CC2}" type="slidenum">
              <a:rPr lang="tr-TR" altLang="tr-TR" smtClean="0">
                <a:latin typeface="Times" charset="0"/>
                <a:cs typeface="Arial" charset="0"/>
              </a:rPr>
              <a:pPr/>
              <a:t>30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endParaRPr lang="en-US" sz="2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7044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88E813-10C9-420B-BD7E-CC97DBE5335C}" type="slidenum">
              <a:rPr lang="tr-TR" altLang="tr-TR" smtClean="0">
                <a:latin typeface="Times" charset="0"/>
                <a:cs typeface="Arial" charset="0"/>
              </a:rPr>
              <a:pPr/>
              <a:t>31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endParaRPr lang="en-US" sz="2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068" name="3 Slayt Numarası Yer Tutucusu"/>
          <p:cNvSpPr txBox="1">
            <a:spLocks noGrp="1"/>
          </p:cNvSpPr>
          <p:nvPr/>
        </p:nvSpPr>
        <p:spPr bwMode="auto">
          <a:xfrm>
            <a:off x="4023821" y="9722310"/>
            <a:ext cx="3075479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22" tIns="47011" rIns="94022" bIns="47011" anchor="b"/>
          <a:lstStyle/>
          <a:p>
            <a:pPr algn="r" eaLnBrk="0" hangingPunct="0"/>
            <a:fld id="{55E40726-6315-4B14-920F-A009DCBD4A5C}" type="slidenum">
              <a:rPr lang="tr-TR" altLang="tr-TR" sz="1200"/>
              <a:pPr algn="r" eaLnBrk="0" hangingPunct="0"/>
              <a:t>32</a:t>
            </a:fld>
            <a:endParaRPr lang="tr-TR" altLang="tr-TR" sz="12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33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34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35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CFA9F4-E842-4EE8-A49F-D9495B9C15B9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r-TR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468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F7BA9A-3789-4195-B36A-3AB0B21E4548}" type="slidenum">
              <a:rPr lang="tr-TR" altLang="tr-TR" smtClean="0">
                <a:latin typeface="Times" charset="0"/>
                <a:cs typeface="Arial" charset="0"/>
              </a:rPr>
              <a:pPr/>
              <a:t>4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r-TR" smtClean="0">
              <a:latin typeface="Times" charset="0"/>
            </a:endParaRPr>
          </a:p>
        </p:txBody>
      </p:sp>
      <p:sp>
        <p:nvSpPr>
          <p:cNvPr id="63492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562731-78AF-454C-9216-2B800A641D3D}" type="slidenum">
              <a:rPr lang="tr-TR" altLang="tr-TR" smtClean="0">
                <a:latin typeface="Times" charset="0"/>
                <a:cs typeface="Arial" charset="0"/>
              </a:rPr>
              <a:pPr/>
              <a:t>5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2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9F1C05-6D94-4B89-ACED-AA81531189B0}" type="slidenum">
              <a:rPr lang="tr-TR" altLang="tr-TR" smtClean="0">
                <a:latin typeface="Times" charset="0"/>
                <a:cs typeface="Arial" charset="0"/>
              </a:rPr>
              <a:pPr/>
              <a:t>6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>
          <a:xfrm>
            <a:off x="710722" y="4860927"/>
            <a:ext cx="6109673" cy="4605338"/>
          </a:xfrm>
        </p:spPr>
        <p:txBody>
          <a:bodyPr>
            <a:noAutofit/>
          </a:bodyPr>
          <a:lstStyle/>
          <a:p>
            <a:pPr>
              <a:defRPr/>
            </a:pPr>
            <a:endParaRPr lang="en-US" sz="800" dirty="0" smtClean="0">
              <a:latin typeface="Times" pitchFamily="18" charset="0"/>
            </a:endParaRPr>
          </a:p>
        </p:txBody>
      </p:sp>
      <p:sp>
        <p:nvSpPr>
          <p:cNvPr id="6554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E6F725-D904-4EC8-8B4C-79CADB5B4BB8}" type="slidenum">
              <a:rPr lang="tr-TR" altLang="tr-TR" smtClean="0">
                <a:latin typeface="Times" charset="0"/>
                <a:cs typeface="Arial" charset="0"/>
              </a:rPr>
              <a:pPr/>
              <a:t>7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2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4F48EA-4791-4FED-B1C4-7DBC9C4D380C}" type="slidenum">
              <a:rPr lang="tr-TR" altLang="tr-TR" smtClean="0">
                <a:latin typeface="Times" charset="0"/>
                <a:cs typeface="Arial" charset="0"/>
              </a:rPr>
              <a:pPr/>
              <a:t>8</a:t>
            </a:fld>
            <a:endParaRPr lang="tr-TR" altLang="tr-TR" smtClean="0">
              <a:latin typeface="Times" charset="0"/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AC396F-AFFF-4104-817D-A62FFE09CBD7}" type="slidenum">
              <a:rPr lang="tr-TR" altLang="tr-TR" smtClean="0"/>
              <a:pPr>
                <a:defRPr/>
              </a:pPr>
              <a:t>9</a:t>
            </a:fld>
            <a:endParaRPr lang="tr-TR" alt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214688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85728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76F2-D4EF-415F-9C54-80D11F9134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12700" y="6594475"/>
            <a:ext cx="381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20D0AE3-FFB8-46EE-B639-76580A5A1E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650" y="0"/>
            <a:ext cx="8229600" cy="71913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755650" y="906463"/>
            <a:ext cx="4038600" cy="53308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46650" y="906463"/>
            <a:ext cx="4038600" cy="53308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FB709-B1D3-4069-9D90-C8057344C9B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214688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14290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6" name="Picture 2" descr="taeklogo_yazili_saydam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82058" y="297920"/>
            <a:ext cx="1500198" cy="14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6" name="Picture 2" descr="taeklogo_yazili_sayda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2058" y="297920"/>
            <a:ext cx="1500198" cy="14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taeklogo_yazili_saydam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36527" y="571480"/>
            <a:ext cx="1610933" cy="15001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00042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6A212-6F43-479D-AD9F-E0C87DF797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85728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AF1D9-F93C-419E-8CE8-5898F1D6E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0297-EB70-4A50-9811-905236B072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76F2-D4EF-415F-9C54-80D11F9134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12775" y="1600200"/>
            <a:ext cx="40005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65675" y="1600200"/>
            <a:ext cx="40005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EEA503-5718-429F-96FD-7904482015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1432DD-FC3D-48C8-9E25-A74F67DD548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18A93-1A6B-466E-8131-CFF0638D5B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Başlık, Metin Üzerind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40005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765675" y="1600200"/>
            <a:ext cx="40005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half" idx="3"/>
          </p:nvPr>
        </p:nvSpPr>
        <p:spPr>
          <a:xfrm>
            <a:off x="612775" y="3938588"/>
            <a:ext cx="81534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7A466-0F43-42D3-BC11-7B15028AF9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taeklogo_yazili_saydam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36527" y="571480"/>
            <a:ext cx="1610933" cy="15001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00042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6A212-6F43-479D-AD9F-E0C87DF797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AF1D9-F93C-419E-8CE8-5898F1D6E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0297-EB70-4A50-9811-905236B072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8 Resim" descr="Arka Fon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 userDrawn="1"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512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214282" y="0"/>
            <a:ext cx="795816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Asıl başlık stili için tıklatın</a:t>
            </a:r>
          </a:p>
        </p:txBody>
      </p:sp>
      <p:sp>
        <p:nvSpPr>
          <p:cNvPr id="512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4BE83F5C-58FC-42E8-B1E7-11A6F9D4B6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5129" name="12 Grup"/>
          <p:cNvGrpSpPr>
            <a:grpSpLocks noChangeAspect="1"/>
          </p:cNvGrpSpPr>
          <p:nvPr/>
        </p:nvGrpSpPr>
        <p:grpSpPr bwMode="auto">
          <a:xfrm>
            <a:off x="8275638" y="44450"/>
            <a:ext cx="933450" cy="787400"/>
            <a:chOff x="-52904" y="96988"/>
            <a:chExt cx="971600" cy="819073"/>
          </a:xfrm>
        </p:grpSpPr>
        <p:pic>
          <p:nvPicPr>
            <p:cNvPr id="5132" name="4 İçerik Yer Tutucusu" descr="TUBITAK%20LOGO[1].bmp"/>
            <p:cNvPicPr preferRelativeResize="0">
              <a:picLocks noChangeAspect="1"/>
            </p:cNvPicPr>
            <p:nvPr userDrawn="1"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7" name="14 Metin kutusu"/>
            <p:cNvSpPr txBox="1">
              <a:spLocks noChangeArrowheads="1"/>
            </p:cNvSpPr>
            <p:nvPr userDrawn="1"/>
          </p:nvSpPr>
          <p:spPr bwMode="auto">
            <a:xfrm>
              <a:off x="-52904" y="739366"/>
              <a:ext cx="971600" cy="1766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tr-TR" sz="1100" b="1" dirty="0" smtClean="0">
                  <a:solidFill>
                    <a:srgbClr val="000000"/>
                  </a:solidFill>
                </a:rPr>
                <a:t>TÜBİTAK</a:t>
              </a:r>
              <a:endParaRPr lang="en-US" sz="1100" b="1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3" name="22 Dikdörtgen"/>
          <p:cNvSpPr/>
          <p:nvPr userDrawn="1"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 userDrawn="1"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68" r:id="rId2"/>
    <p:sldLayoutId id="2147484067" r:id="rId3"/>
    <p:sldLayoutId id="2147484050" r:id="rId4"/>
    <p:sldLayoutId id="2147484045" r:id="rId5"/>
    <p:sldLayoutId id="2147484069" r:id="rId6"/>
    <p:sldLayoutId id="2147484070" r:id="rId7"/>
    <p:sldLayoutId id="2147484046" r:id="rId8"/>
    <p:sldLayoutId id="2147484047" r:id="rId9"/>
    <p:sldLayoutId id="2147484048" r:id="rId10"/>
    <p:sldLayoutId id="2147484088" r:id="rId11"/>
    <p:sldLayoutId id="214748408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8 Resim" descr="Arka Fon.jpg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 userDrawn="1"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512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395288" y="0"/>
            <a:ext cx="77771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512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2C56A212-6F43-479D-AD9F-E0C87DF797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3" name="22 Dikdörtgen"/>
          <p:cNvSpPr/>
          <p:nvPr userDrawn="1"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 userDrawn="1"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pic>
        <p:nvPicPr>
          <p:cNvPr id="14" name="Picture 13" descr="taeklogo_yazili_saydam.png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8363300" y="24290"/>
            <a:ext cx="733200" cy="682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  <p:sldLayoutId id="2147484083" r:id="rId12"/>
    <p:sldLayoutId id="2147484084" r:id="rId13"/>
    <p:sldLayoutId id="214748408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701-002%20application%20form.doc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oleObject" Target="../embeddings/oleObject6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1.gif"/><Relationship Id="rId4" Type="http://schemas.openxmlformats.org/officeDocument/2006/relationships/oleObject" Target="../embeddings/oleObject7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ctrTitle"/>
          </p:nvPr>
        </p:nvSpPr>
        <p:spPr>
          <a:xfrm>
            <a:off x="243012" y="1916832"/>
            <a:ext cx="8715375" cy="11842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Introduction to Accreditation </a:t>
            </a:r>
            <a:endParaRPr lang="en-US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7 Metin kutusu"/>
          <p:cNvSpPr txBox="1">
            <a:spLocks noChangeArrowheads="1"/>
          </p:cNvSpPr>
          <p:nvPr/>
        </p:nvSpPr>
        <p:spPr bwMode="auto">
          <a:xfrm>
            <a:off x="214282" y="5204612"/>
            <a:ext cx="871540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Saliha TURHAN</a:t>
            </a:r>
            <a:endParaRPr lang="tr-TR" sz="2000" b="1" dirty="0" smtClean="0"/>
          </a:p>
          <a:p>
            <a:pPr algn="ctr"/>
            <a:endParaRPr lang="en-GB" sz="2000" b="1" dirty="0" smtClean="0"/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Workshop on Metrology</a:t>
            </a:r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TÜBİTAK </a:t>
            </a:r>
            <a:r>
              <a:rPr lang="tr-TR" sz="1600" b="1" dirty="0" smtClean="0"/>
              <a:t>UME,</a:t>
            </a:r>
            <a:r>
              <a:rPr lang="en-GB" sz="1600" b="1" dirty="0" smtClean="0"/>
              <a:t> </a:t>
            </a:r>
            <a:r>
              <a:rPr lang="tr-TR" sz="1600" b="1" dirty="0" smtClean="0"/>
              <a:t>Gebze – Kocaeli</a:t>
            </a:r>
          </a:p>
          <a:p>
            <a:pPr algn="ctr">
              <a:spcBef>
                <a:spcPts val="0"/>
              </a:spcBef>
            </a:pPr>
            <a:r>
              <a:rPr lang="en-GB" sz="1600" b="1" dirty="0" smtClean="0"/>
              <a:t> </a:t>
            </a:r>
            <a:r>
              <a:rPr lang="tr-TR" sz="1600" b="1" dirty="0" smtClean="0"/>
              <a:t>May 06-08,</a:t>
            </a:r>
            <a:r>
              <a:rPr lang="en-GB" sz="1600" b="1" dirty="0" smtClean="0">
                <a:latin typeface="Futura Lt BT"/>
              </a:rPr>
              <a:t> 2013</a:t>
            </a:r>
            <a:endParaRPr lang="en-GB" sz="1600" b="1" dirty="0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smtClean="0"/>
              <a:t>International Standard</a:t>
            </a:r>
            <a:endParaRPr lang="en-US" b="1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908720"/>
            <a:ext cx="8229600" cy="143986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3000" b="1" dirty="0" smtClean="0">
                <a:solidFill>
                  <a:srgbClr val="C00000"/>
                </a:solidFill>
              </a:rPr>
              <a:t>ISO/IEC  17025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3000" dirty="0" smtClean="0"/>
              <a:t>General requirements for the competence of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3000" dirty="0" smtClean="0"/>
              <a:t>testing and calibration laboratories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1918C4-335D-491F-B772-AF94E50A4C69}" type="slidenum">
              <a:rPr lang="tr-TR"/>
              <a:pPr>
                <a:defRPr/>
              </a:pPr>
              <a:t>10</a:t>
            </a:fld>
            <a:endParaRPr lang="tr-TR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755650" y="2636838"/>
            <a:ext cx="8388350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</a:pPr>
            <a:r>
              <a:rPr lang="tr-TR" sz="3200" dirty="0">
                <a:latin typeface="Arial" charset="0"/>
              </a:rPr>
              <a:t> </a:t>
            </a:r>
            <a:r>
              <a:rPr lang="en-US" sz="3200" dirty="0">
                <a:latin typeface="Arial" charset="0"/>
              </a:rPr>
              <a:t>1999</a:t>
            </a:r>
            <a:r>
              <a:rPr lang="tr-TR" sz="3200" dirty="0">
                <a:latin typeface="Arial" charset="0"/>
              </a:rPr>
              <a:t> </a:t>
            </a:r>
            <a:r>
              <a:rPr lang="en-US" sz="3200" dirty="0">
                <a:latin typeface="Arial" charset="0"/>
              </a:rPr>
              <a:t> First edition</a:t>
            </a:r>
            <a:endParaRPr lang="tr-TR" sz="3200" dirty="0">
              <a:latin typeface="Arial" charset="0"/>
            </a:endParaRPr>
          </a:p>
          <a:p>
            <a:pPr marL="444500" lvl="1" indent="357188">
              <a:spcBef>
                <a:spcPct val="25000"/>
              </a:spcBef>
              <a:buFont typeface="Wingdings" pitchFamily="2" charset="2"/>
              <a:buChar char="Ø"/>
            </a:pPr>
            <a:r>
              <a:rPr lang="en-US" sz="2800" dirty="0">
                <a:latin typeface="Arial" charset="0"/>
              </a:rPr>
              <a:t>Referred to ISO 9001:1994 </a:t>
            </a:r>
            <a:r>
              <a:rPr lang="tr-TR" sz="2800" dirty="0">
                <a:latin typeface="Arial" charset="0"/>
              </a:rPr>
              <a:t>&amp;</a:t>
            </a:r>
            <a:r>
              <a:rPr lang="en-US" sz="2800" dirty="0">
                <a:latin typeface="Arial" charset="0"/>
              </a:rPr>
              <a:t> ISO 9002:1994.</a:t>
            </a:r>
          </a:p>
          <a:p>
            <a:pPr>
              <a:spcBef>
                <a:spcPct val="25000"/>
              </a:spcBef>
              <a:buSzPct val="60000"/>
              <a:buFontTx/>
              <a:buBlip>
                <a:blip r:embed="rId3"/>
              </a:buBlip>
            </a:pPr>
            <a:endParaRPr lang="en-US" sz="2800" dirty="0">
              <a:latin typeface="Arial" charset="0"/>
            </a:endParaRPr>
          </a:p>
          <a:p>
            <a:pPr>
              <a:spcBef>
                <a:spcPct val="250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</a:pPr>
            <a:r>
              <a:rPr lang="tr-TR" sz="3200" dirty="0">
                <a:latin typeface="Arial" charset="0"/>
              </a:rPr>
              <a:t> </a:t>
            </a:r>
            <a:r>
              <a:rPr lang="en-US" sz="3200" dirty="0">
                <a:latin typeface="Arial" charset="0"/>
              </a:rPr>
              <a:t>2005 </a:t>
            </a:r>
            <a:r>
              <a:rPr lang="tr-TR" sz="3200" dirty="0">
                <a:latin typeface="Arial" charset="0"/>
              </a:rPr>
              <a:t> </a:t>
            </a:r>
            <a:r>
              <a:rPr lang="en-US" sz="3200" dirty="0">
                <a:latin typeface="Arial" charset="0"/>
              </a:rPr>
              <a:t>Second edition</a:t>
            </a:r>
            <a:endParaRPr lang="tr-TR" sz="3200" dirty="0">
              <a:latin typeface="Arial" charset="0"/>
            </a:endParaRPr>
          </a:p>
          <a:p>
            <a:pPr marL="444500" lvl="1" indent="357188">
              <a:spcBef>
                <a:spcPct val="25000"/>
              </a:spcBef>
              <a:buFont typeface="Wingdings" pitchFamily="2" charset="2"/>
              <a:buChar char="Ø"/>
            </a:pPr>
            <a:r>
              <a:rPr lang="en-US" sz="2800" dirty="0">
                <a:latin typeface="Arial" charset="0"/>
              </a:rPr>
              <a:t>referred to ISO 9001:</a:t>
            </a:r>
            <a:r>
              <a:rPr lang="tr-TR" sz="2800" dirty="0">
                <a:latin typeface="Arial" charset="0"/>
              </a:rPr>
              <a:t>2000</a:t>
            </a:r>
            <a:endParaRPr lang="en-US" sz="2800" dirty="0">
              <a:latin typeface="Arial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27088" y="5516563"/>
            <a:ext cx="83169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 b="1" dirty="0">
                <a:solidFill>
                  <a:srgbClr val="F00000"/>
                </a:solidFill>
                <a:latin typeface="Arial" charset="0"/>
              </a:rPr>
              <a:t>Laboratories that comply with ISO/IEC 17025:2005 also operate in accordance with ISO 9001</a:t>
            </a:r>
            <a:r>
              <a:rPr lang="tr-TR" sz="2400" b="1" dirty="0">
                <a:solidFill>
                  <a:srgbClr val="F00000"/>
                </a:solidFill>
                <a:latin typeface="Arial" charset="0"/>
              </a:rPr>
              <a:t>:2000</a:t>
            </a:r>
            <a:r>
              <a:rPr lang="en-US" sz="2400" b="1" dirty="0">
                <a:solidFill>
                  <a:srgbClr val="F00000"/>
                </a:solidFill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ISO/IEC  17025</a:t>
            </a:r>
            <a:endParaRPr lang="tr-TR" b="1" smtClean="0"/>
          </a:p>
        </p:txBody>
      </p:sp>
      <p:sp>
        <p:nvSpPr>
          <p:cNvPr id="20483" name="Rectangle 4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424936" cy="5073427"/>
          </a:xfrm>
        </p:spPr>
        <p:txBody>
          <a:bodyPr>
            <a:normAutofit/>
          </a:bodyPr>
          <a:lstStyle/>
          <a:p>
            <a:pPr marL="0" indent="0" eaLnBrk="1" hangingPunct="1">
              <a:spcBef>
                <a:spcPct val="50000"/>
              </a:spcBef>
              <a:buFontTx/>
              <a:buNone/>
            </a:pPr>
            <a:r>
              <a:rPr lang="en-US" sz="2600" dirty="0" smtClean="0"/>
              <a:t>It contains all of the requirements that testing and calibration laboratories have to meet if they wish to demonstrate that; 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600" dirty="0" smtClean="0"/>
              <a:t> they operate a management system,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600" dirty="0" smtClean="0"/>
              <a:t> they are technically competent,</a:t>
            </a:r>
          </a:p>
          <a:p>
            <a:pPr marL="342900" lvl="1" indent="-342900"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600" dirty="0" smtClean="0"/>
              <a:t> they </a:t>
            </a:r>
            <a:r>
              <a:rPr lang="en-US" sz="2600" dirty="0" smtClean="0">
                <a:solidFill>
                  <a:srgbClr val="C00000"/>
                </a:solidFill>
              </a:rPr>
              <a:t>are able to </a:t>
            </a:r>
            <a:r>
              <a:rPr lang="en-US" sz="2600" dirty="0" smtClean="0"/>
              <a:t>generate technically valid results.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A578D6-E2C6-4131-B4ED-235517134193}" type="slidenum">
              <a:rPr lang="tr-TR"/>
              <a:pPr>
                <a:defRPr/>
              </a:pPr>
              <a:t>11</a:t>
            </a:fld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ISO/IEC  17025</a:t>
            </a:r>
            <a:endParaRPr lang="tr-TR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034064" cy="5073427"/>
          </a:xfrm>
        </p:spPr>
        <p:txBody>
          <a:bodyPr>
            <a:normAutofit/>
          </a:bodyPr>
          <a:lstStyle/>
          <a:p>
            <a:pPr marL="0" indent="0" algn="just" eaLnBrk="1" hangingPunct="1">
              <a:buFontTx/>
              <a:buNone/>
            </a:pPr>
            <a:r>
              <a:rPr lang="en-US" sz="2400" smtClean="0"/>
              <a:t>It is applicable to all organizations performing tests and/or calibrations, regardless of;</a:t>
            </a:r>
          </a:p>
          <a:p>
            <a:pPr marL="827088" lvl="1" algn="just" eaLnBrk="1" hangingPunct="1"/>
            <a:r>
              <a:rPr lang="en-US" sz="2400" smtClean="0"/>
              <a:t>the number of personnel</a:t>
            </a:r>
          </a:p>
          <a:p>
            <a:pPr marL="827088" lvl="1" algn="just" eaLnBrk="1" hangingPunct="1"/>
            <a:r>
              <a:rPr lang="en-US" sz="2400" smtClean="0"/>
              <a:t>the extent of the scope of testing and/or calibration activities.</a:t>
            </a:r>
            <a:r>
              <a:rPr lang="en-US" sz="2000" smtClean="0"/>
              <a:t> </a:t>
            </a:r>
          </a:p>
          <a:p>
            <a:pPr marL="0" indent="0" algn="just" eaLnBrk="1" hangingPunct="1">
              <a:spcBef>
                <a:spcPct val="45000"/>
              </a:spcBef>
              <a:buFontTx/>
              <a:buNone/>
            </a:pPr>
            <a:r>
              <a:rPr lang="en-US" sz="2400" smtClean="0"/>
              <a:t>It specifies the general requirements for the competence to carry out tests and/or calibrations (including sampling) and covers testing and calibration performed using </a:t>
            </a:r>
          </a:p>
          <a:p>
            <a:pPr marL="827088" lvl="1" algn="just" eaLnBrk="1" hangingPunct="1"/>
            <a:r>
              <a:rPr lang="en-US" smtClean="0"/>
              <a:t>standard methods,</a:t>
            </a:r>
          </a:p>
          <a:p>
            <a:pPr marL="827088" lvl="1" algn="just" eaLnBrk="1" hangingPunct="1"/>
            <a:r>
              <a:rPr lang="en-US" smtClean="0"/>
              <a:t>non-standard methods</a:t>
            </a:r>
          </a:p>
          <a:p>
            <a:pPr marL="827088" lvl="1" algn="just" eaLnBrk="1" hangingPunct="1"/>
            <a:r>
              <a:rPr lang="en-US" smtClean="0"/>
              <a:t>laboratory-developed methods.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6D3AA1-751A-4BA9-9991-0396BE10971E}" type="slidenum">
              <a:rPr lang="tr-TR"/>
              <a:pPr>
                <a:defRPr/>
              </a:pPr>
              <a:t>12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ISO/IEC  17025</a:t>
            </a:r>
            <a:endParaRPr lang="tr-TR" b="1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906463"/>
            <a:ext cx="7704782" cy="4322762"/>
          </a:xfrm>
        </p:spPr>
        <p:txBody>
          <a:bodyPr/>
          <a:lstStyle/>
          <a:p>
            <a:pPr eaLnBrk="1" hangingPunct="1">
              <a:spcBef>
                <a:spcPct val="100000"/>
              </a:spcBef>
              <a:buSzPct val="60000"/>
              <a:buFontTx/>
              <a:buNone/>
            </a:pPr>
            <a:r>
              <a:rPr lang="en-US" sz="2700" dirty="0" smtClean="0"/>
              <a:t>Clause 4</a:t>
            </a:r>
            <a:r>
              <a:rPr lang="tr-TR" sz="2700" dirty="0" smtClean="0"/>
              <a:t> ;</a:t>
            </a:r>
          </a:p>
          <a:p>
            <a:pPr lvl="1" eaLnBrk="1" hangingPunct="1">
              <a:spcBef>
                <a:spcPct val="500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</a:pPr>
            <a:r>
              <a:rPr lang="en-US" sz="2700" dirty="0" smtClean="0"/>
              <a:t>specifies the requirements for management.</a:t>
            </a:r>
          </a:p>
          <a:p>
            <a:pPr eaLnBrk="1" hangingPunct="1">
              <a:spcBef>
                <a:spcPct val="100000"/>
              </a:spcBef>
              <a:buSzPct val="60000"/>
              <a:buFontTx/>
              <a:buNone/>
            </a:pPr>
            <a:r>
              <a:rPr lang="en-US" sz="2700" dirty="0" smtClean="0"/>
              <a:t>Clause 5</a:t>
            </a:r>
            <a:r>
              <a:rPr lang="tr-TR" sz="2700" dirty="0" smtClean="0"/>
              <a:t> ;</a:t>
            </a:r>
          </a:p>
          <a:p>
            <a:pPr lvl="1" eaLnBrk="1" hangingPunct="1">
              <a:spcBef>
                <a:spcPct val="500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</a:pPr>
            <a:r>
              <a:rPr lang="en-US" sz="2700" dirty="0" smtClean="0"/>
              <a:t>specifies the requirements for technical</a:t>
            </a:r>
            <a:r>
              <a:rPr lang="tr-TR" sz="2700" dirty="0" smtClean="0"/>
              <a:t> </a:t>
            </a:r>
            <a:r>
              <a:rPr lang="en-US" sz="2700" dirty="0" smtClean="0"/>
              <a:t>competence for the type of tests and/or</a:t>
            </a:r>
            <a:r>
              <a:rPr lang="tr-TR" sz="2700" dirty="0" smtClean="0"/>
              <a:t> </a:t>
            </a:r>
            <a:r>
              <a:rPr lang="en-US" sz="2700" dirty="0" smtClean="0"/>
              <a:t>calibrations the laboratory undertakes.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34930D-7B61-4627-AC10-7CFD921BE21E}" type="slidenum">
              <a:rPr lang="tr-TR"/>
              <a:pPr>
                <a:defRPr/>
              </a:pPr>
              <a:t>13</a:t>
            </a:fld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b="1" dirty="0" smtClean="0"/>
              <a:t>ISO/IEC 17025 Management Requirements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3F29A1-4B48-4D7F-947A-E88AD2378631}" type="slidenum">
              <a:rPr lang="tr-TR"/>
              <a:pPr>
                <a:defRPr/>
              </a:pPr>
              <a:t>14</a:t>
            </a:fld>
            <a:endParaRPr lang="tr-TR"/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827088" y="788988"/>
            <a:ext cx="8153400" cy="58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5000"/>
              </a:spcBef>
            </a:pPr>
            <a:r>
              <a:rPr lang="en-US" sz="2200" dirty="0">
                <a:latin typeface="Arial" charset="0"/>
              </a:rPr>
              <a:t>4.1 Organization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solidFill>
                  <a:srgbClr val="FF0000"/>
                </a:solidFill>
                <a:latin typeface="Arial" charset="0"/>
              </a:rPr>
              <a:t>4.2 Management system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latin typeface="Arial" charset="0"/>
              </a:rPr>
              <a:t>4.3 Document control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solidFill>
                  <a:srgbClr val="FF0000"/>
                </a:solidFill>
                <a:latin typeface="Arial" charset="0"/>
              </a:rPr>
              <a:t>4.4 Review of requests, tenders and contracts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latin typeface="Arial" charset="0"/>
              </a:rPr>
              <a:t>4.5 Subcontracting of tests and calibrations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solidFill>
                  <a:srgbClr val="FF0000"/>
                </a:solidFill>
                <a:latin typeface="Arial" charset="0"/>
              </a:rPr>
              <a:t>4.6 Purchasing services and supplies 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latin typeface="Arial" charset="0"/>
              </a:rPr>
              <a:t>4.7 Service to the customer 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solidFill>
                  <a:srgbClr val="FF0000"/>
                </a:solidFill>
                <a:latin typeface="Arial" charset="0"/>
              </a:rPr>
              <a:t>4.8 Complaints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latin typeface="Arial" charset="0"/>
              </a:rPr>
              <a:t>4.9 Control of nonconforming testing and/or calibration work 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solidFill>
                  <a:srgbClr val="FF0000"/>
                </a:solidFill>
                <a:latin typeface="Arial" charset="0"/>
              </a:rPr>
              <a:t>4.10 Improvement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latin typeface="Arial" charset="0"/>
              </a:rPr>
              <a:t>4.11 Corrective action 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solidFill>
                  <a:srgbClr val="FF0000"/>
                </a:solidFill>
                <a:latin typeface="Arial" charset="0"/>
              </a:rPr>
              <a:t>4.12 Preventive action</a:t>
            </a:r>
            <a:r>
              <a:rPr lang="en-US" sz="2200" dirty="0">
                <a:latin typeface="Arial" charset="0"/>
              </a:rPr>
              <a:t> 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latin typeface="Arial" charset="0"/>
              </a:rPr>
              <a:t>4.13 Control of records 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solidFill>
                  <a:srgbClr val="FF0000"/>
                </a:solidFill>
                <a:latin typeface="Arial" charset="0"/>
              </a:rPr>
              <a:t>4.14 Internal audits</a:t>
            </a:r>
          </a:p>
          <a:p>
            <a:pPr eaLnBrk="0" hangingPunct="0">
              <a:spcBef>
                <a:spcPct val="15000"/>
              </a:spcBef>
            </a:pPr>
            <a:r>
              <a:rPr lang="en-US" sz="2200" dirty="0">
                <a:latin typeface="Arial" charset="0"/>
              </a:rPr>
              <a:t>4.15 Management reviews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b="1" dirty="0" smtClean="0"/>
              <a:t>ISO/IEC 17025 Technical requirements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6967BEF-0167-4925-A333-0C42B947ADCC}" type="slidenum">
              <a:rPr lang="tr-TR"/>
              <a:pPr>
                <a:defRPr/>
              </a:pPr>
              <a:t>15</a:t>
            </a:fld>
            <a:endParaRPr lang="tr-TR"/>
          </a:p>
        </p:txBody>
      </p:sp>
      <p:sp>
        <p:nvSpPr>
          <p:cNvPr id="24580" name="Rectangle 3"/>
          <p:cNvSpPr>
            <a:spLocks noChangeArrowheads="1"/>
          </p:cNvSpPr>
          <p:nvPr/>
        </p:nvSpPr>
        <p:spPr bwMode="auto">
          <a:xfrm>
            <a:off x="755650" y="908050"/>
            <a:ext cx="8153400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35000"/>
              </a:spcBef>
            </a:pPr>
            <a:r>
              <a:rPr lang="tr-TR" sz="2400">
                <a:latin typeface="Arial" charset="0"/>
              </a:rPr>
              <a:t>5.1 General</a:t>
            </a:r>
          </a:p>
          <a:p>
            <a:pPr eaLnBrk="0" hangingPunct="0">
              <a:spcBef>
                <a:spcPct val="35000"/>
              </a:spcBef>
            </a:pPr>
            <a:r>
              <a:rPr lang="en-US" sz="2400">
                <a:solidFill>
                  <a:srgbClr val="FF0000"/>
                </a:solidFill>
                <a:latin typeface="Arial" charset="0"/>
              </a:rPr>
              <a:t>5.2 Personnel</a:t>
            </a:r>
            <a:r>
              <a:rPr lang="tr-TR" sz="2400">
                <a:solidFill>
                  <a:srgbClr val="FF0000"/>
                </a:solidFill>
                <a:latin typeface="Arial" charset="0"/>
              </a:rPr>
              <a:t> </a:t>
            </a:r>
          </a:p>
          <a:p>
            <a:pPr eaLnBrk="0" hangingPunct="0">
              <a:spcBef>
                <a:spcPct val="35000"/>
              </a:spcBef>
            </a:pPr>
            <a:r>
              <a:rPr lang="en-US" sz="2400">
                <a:latin typeface="Arial" charset="0"/>
              </a:rPr>
              <a:t>5.3 Accommodation and environmental conditions </a:t>
            </a:r>
            <a:endParaRPr lang="tr-TR" sz="2400">
              <a:latin typeface="Arial" charset="0"/>
            </a:endParaRPr>
          </a:p>
          <a:p>
            <a:pPr eaLnBrk="0" hangingPunct="0">
              <a:spcBef>
                <a:spcPct val="35000"/>
              </a:spcBef>
            </a:pPr>
            <a:r>
              <a:rPr lang="en-US" sz="2400">
                <a:solidFill>
                  <a:srgbClr val="FF0000"/>
                </a:solidFill>
                <a:latin typeface="Arial" charset="0"/>
              </a:rPr>
              <a:t>5.4 Test and calibration methods and method validation</a:t>
            </a:r>
            <a:endParaRPr lang="tr-TR" sz="2400">
              <a:solidFill>
                <a:srgbClr val="FF0000"/>
              </a:solidFill>
              <a:latin typeface="Arial" charset="0"/>
            </a:endParaRPr>
          </a:p>
          <a:p>
            <a:pPr eaLnBrk="0" hangingPunct="0">
              <a:spcBef>
                <a:spcPct val="35000"/>
              </a:spcBef>
            </a:pPr>
            <a:r>
              <a:rPr lang="en-US" sz="2400">
                <a:latin typeface="Arial" charset="0"/>
              </a:rPr>
              <a:t>5.5 Equipment</a:t>
            </a:r>
          </a:p>
          <a:p>
            <a:pPr eaLnBrk="0" hangingPunct="0">
              <a:spcBef>
                <a:spcPct val="35000"/>
              </a:spcBef>
            </a:pPr>
            <a:r>
              <a:rPr lang="en-US" sz="2400">
                <a:solidFill>
                  <a:srgbClr val="FF0000"/>
                </a:solidFill>
                <a:latin typeface="Arial" charset="0"/>
              </a:rPr>
              <a:t>5.6 Measurement traceability</a:t>
            </a:r>
            <a:endParaRPr lang="tr-TR" sz="2400">
              <a:solidFill>
                <a:srgbClr val="FF0000"/>
              </a:solidFill>
              <a:latin typeface="Arial" charset="0"/>
            </a:endParaRPr>
          </a:p>
          <a:p>
            <a:pPr eaLnBrk="0" hangingPunct="0">
              <a:spcBef>
                <a:spcPct val="35000"/>
              </a:spcBef>
            </a:pPr>
            <a:r>
              <a:rPr lang="en-US" sz="2400">
                <a:latin typeface="Arial" charset="0"/>
              </a:rPr>
              <a:t>5.7 Sampling</a:t>
            </a:r>
            <a:endParaRPr lang="tr-TR" sz="2400">
              <a:latin typeface="Arial" charset="0"/>
            </a:endParaRPr>
          </a:p>
          <a:p>
            <a:pPr eaLnBrk="0" hangingPunct="0">
              <a:spcBef>
                <a:spcPct val="35000"/>
              </a:spcBef>
            </a:pPr>
            <a:r>
              <a:rPr lang="en-US" sz="2400">
                <a:solidFill>
                  <a:srgbClr val="FF0000"/>
                </a:solidFill>
                <a:latin typeface="Arial" charset="0"/>
              </a:rPr>
              <a:t>5.8 Handling of test and calibration items</a:t>
            </a:r>
            <a:r>
              <a:rPr lang="tr-TR" sz="2400">
                <a:latin typeface="Arial" charset="0"/>
              </a:rPr>
              <a:t> </a:t>
            </a:r>
          </a:p>
          <a:p>
            <a:pPr eaLnBrk="0" hangingPunct="0">
              <a:spcBef>
                <a:spcPct val="35000"/>
              </a:spcBef>
            </a:pPr>
            <a:r>
              <a:rPr lang="en-US" sz="2400">
                <a:latin typeface="Arial" charset="0"/>
              </a:rPr>
              <a:t>5.9 Assuring the quality of test and calibration results </a:t>
            </a:r>
            <a:endParaRPr lang="tr-TR" sz="2400">
              <a:latin typeface="Arial" charset="0"/>
            </a:endParaRPr>
          </a:p>
          <a:p>
            <a:pPr eaLnBrk="0" hangingPunct="0">
              <a:spcBef>
                <a:spcPct val="35000"/>
              </a:spcBef>
            </a:pPr>
            <a:r>
              <a:rPr lang="en-US" sz="2400">
                <a:solidFill>
                  <a:srgbClr val="FF0000"/>
                </a:solidFill>
                <a:latin typeface="Arial" charset="0"/>
              </a:rPr>
              <a:t>5.10 Reporting the 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 noGrp="1"/>
          </p:cNvSpPr>
          <p:nvPr/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1739FB3A-EF3A-4243-B9E3-899E483ACB57}" type="slidenum">
              <a:rPr lang="tr-TR" sz="1400">
                <a:latin typeface="+mn-lt"/>
                <a:cs typeface="+mn-cs"/>
              </a:rPr>
              <a:pPr algn="r" eaLnBrk="0" hangingPunct="0">
                <a:defRPr/>
              </a:pPr>
              <a:t>16</a:t>
            </a:fld>
            <a:endParaRPr lang="tr-TR" sz="1400">
              <a:latin typeface="+mn-lt"/>
              <a:cs typeface="+mn-cs"/>
            </a:endParaRPr>
          </a:p>
        </p:txBody>
      </p:sp>
      <p:pic>
        <p:nvPicPr>
          <p:cNvPr id="25604" name="Picture 5" descr="ser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3463"/>
            <a:ext cx="381635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sta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1268413"/>
            <a:ext cx="3384550" cy="296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Accreditation Procedure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dirty="0" smtClean="0"/>
              <a:t>Accreditation Procedure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Application</a:t>
            </a:r>
            <a:r>
              <a:rPr lang="en-US" kern="1200" dirty="0" smtClean="0"/>
              <a:t> to Accreditation Body</a:t>
            </a:r>
          </a:p>
          <a:p>
            <a:pPr lvl="1" eaLnBrk="1" hangingPunct="1">
              <a:lnSpc>
                <a:spcPct val="120000"/>
              </a:lnSpc>
              <a:spcBef>
                <a:spcPts val="800"/>
              </a:spcBef>
              <a:buSzPct val="80000"/>
              <a:buFont typeface="Wingdings" pitchFamily="2" charset="2"/>
              <a:buChar char="Ø"/>
              <a:defRPr/>
            </a:pPr>
            <a:r>
              <a:rPr lang="en-US" sz="2600" dirty="0" smtClean="0"/>
              <a:t>Formation </a:t>
            </a:r>
            <a:r>
              <a:rPr lang="tr-TR" sz="2600" dirty="0" smtClean="0"/>
              <a:t>&amp; </a:t>
            </a:r>
            <a:r>
              <a:rPr lang="en-US" sz="2600" dirty="0" smtClean="0"/>
              <a:t>Acceptance</a:t>
            </a:r>
            <a:r>
              <a:rPr lang="tr-TR" sz="2600" dirty="0" smtClean="0"/>
              <a:t> </a:t>
            </a:r>
            <a:r>
              <a:rPr lang="en-US" sz="2600" dirty="0" smtClean="0"/>
              <a:t>of Assessment Team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Assessment</a:t>
            </a:r>
          </a:p>
          <a:p>
            <a:pPr lvl="1" eaLnBrk="1" hangingPunct="1">
              <a:lnSpc>
                <a:spcPct val="120000"/>
              </a:lnSpc>
              <a:spcBef>
                <a:spcPts val="800"/>
              </a:spcBef>
              <a:buSzPct val="80000"/>
              <a:buFont typeface="Wingdings" pitchFamily="2" charset="2"/>
              <a:buChar char="Ø"/>
              <a:defRPr/>
            </a:pPr>
            <a:r>
              <a:rPr lang="en-US" sz="2600" dirty="0" smtClean="0"/>
              <a:t>Review of Documents and Records</a:t>
            </a:r>
          </a:p>
          <a:p>
            <a:pPr lvl="1" eaLnBrk="1" hangingPunct="1">
              <a:lnSpc>
                <a:spcPct val="120000"/>
              </a:lnSpc>
              <a:spcBef>
                <a:spcPts val="800"/>
              </a:spcBef>
              <a:buSzPct val="80000"/>
              <a:buFont typeface="Wingdings" pitchFamily="2" charset="2"/>
              <a:buChar char="Ø"/>
              <a:defRPr/>
            </a:pPr>
            <a:r>
              <a:rPr lang="en-US" sz="2600" dirty="0" smtClean="0"/>
              <a:t>Performance Assessment (on-site </a:t>
            </a:r>
            <a:r>
              <a:rPr lang="en-US" kern="1200" dirty="0" smtClean="0"/>
              <a:t>assessment)</a:t>
            </a:r>
          </a:p>
          <a:p>
            <a:pPr lvl="2" eaLnBrk="1" hangingPunct="1">
              <a:lnSpc>
                <a:spcPct val="120000"/>
              </a:lnSpc>
              <a:spcBef>
                <a:spcPts val="800"/>
              </a:spcBef>
              <a:buFont typeface="Wingdings" pitchFamily="2" charset="2"/>
              <a:buChar char="§"/>
              <a:defRPr/>
            </a:pPr>
            <a:r>
              <a:rPr lang="en-US" sz="2600" dirty="0" smtClean="0"/>
              <a:t>Follow-up Assessment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Decision for Accreditation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Surveillance Assessments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A32CE-D9A9-440F-98DC-2596E71A7A3F}" type="slidenum">
              <a:rPr lang="tr-TR"/>
              <a:pPr>
                <a:defRPr/>
              </a:pPr>
              <a:t>17</a:t>
            </a:fld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tr-TR" sz="3200" dirty="0" err="1" smtClean="0"/>
              <a:t>Application</a:t>
            </a:r>
            <a:r>
              <a:rPr lang="tr-TR" sz="3200" dirty="0" smtClean="0"/>
              <a:t> </a:t>
            </a:r>
            <a:r>
              <a:rPr lang="tr-TR" sz="3200" dirty="0" err="1" smtClean="0"/>
              <a:t>to</a:t>
            </a:r>
            <a:r>
              <a:rPr lang="tr-TR" sz="3200" dirty="0" smtClean="0"/>
              <a:t> </a:t>
            </a:r>
            <a:r>
              <a:rPr lang="tr-TR" sz="3200" dirty="0" err="1" smtClean="0"/>
              <a:t>Accreditation</a:t>
            </a:r>
            <a:r>
              <a:rPr lang="tr-TR" sz="3200" dirty="0" smtClean="0"/>
              <a:t> Body</a:t>
            </a:r>
            <a:endParaRPr lang="en-US" sz="3200" dirty="0" smtClean="0"/>
          </a:p>
        </p:txBody>
      </p:sp>
      <p:sp>
        <p:nvSpPr>
          <p:cNvPr id="53252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06463"/>
            <a:ext cx="8517706" cy="5737225"/>
          </a:xfrm>
        </p:spPr>
        <p:txBody>
          <a:bodyPr>
            <a:normAutofit fontScale="92500" lnSpcReduction="10000"/>
          </a:bodyPr>
          <a:lstStyle/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Application form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Quality manual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Procedures, calibration/test instructions ..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Scope of test/calibration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Documentation on traceability of reference standards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Staff qualifications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….. </a:t>
            </a:r>
          </a:p>
          <a:p>
            <a:pPr marL="0" lvl="1" indent="0" eaLnBrk="1" hangingPunct="1">
              <a:spcBef>
                <a:spcPts val="600"/>
              </a:spcBef>
              <a:buSzPct val="60000"/>
              <a:buFontTx/>
              <a:buNone/>
              <a:defRPr/>
            </a:pPr>
            <a:r>
              <a:rPr lang="en-US" sz="2400" dirty="0" smtClean="0">
                <a:latin typeface="Arial" charset="0"/>
                <a:cs typeface="Arial" charset="0"/>
              </a:rPr>
              <a:t>The technical officer </a:t>
            </a:r>
            <a:r>
              <a:rPr lang="tr-TR" sz="2400" dirty="0" smtClean="0">
                <a:latin typeface="Arial" charset="0"/>
              </a:rPr>
              <a:t>c</a:t>
            </a:r>
            <a:r>
              <a:rPr lang="en-US" sz="2400" kern="1200" dirty="0" smtClean="0"/>
              <a:t>heck</a:t>
            </a:r>
            <a:r>
              <a:rPr lang="tr-TR" sz="2400" kern="1200" dirty="0" smtClean="0"/>
              <a:t>s</a:t>
            </a:r>
            <a:r>
              <a:rPr lang="en-US" sz="2400" kern="1200" dirty="0" smtClean="0"/>
              <a:t> for completeness and formal correctness of</a:t>
            </a:r>
            <a:r>
              <a:rPr lang="tr-TR" sz="2400" kern="1200" dirty="0" smtClean="0"/>
              <a:t> </a:t>
            </a:r>
            <a:r>
              <a:rPr lang="en-US" sz="2400" kern="1200" dirty="0" smtClean="0"/>
              <a:t>documentation</a:t>
            </a:r>
            <a:r>
              <a:rPr lang="tr-TR" sz="2400" kern="1200" dirty="0" smtClean="0"/>
              <a:t>.</a:t>
            </a:r>
            <a:endParaRPr lang="en-US" sz="2400" kern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012592-FC82-4EFE-B28B-1C9C6220BB8A}" type="slidenum">
              <a:rPr lang="tr-TR"/>
              <a:pPr>
                <a:defRPr/>
              </a:pPr>
              <a:t>18</a:t>
            </a:fld>
            <a:endParaRPr lang="tr-TR"/>
          </a:p>
        </p:txBody>
      </p:sp>
      <p:sp>
        <p:nvSpPr>
          <p:cNvPr id="5" name="8 Dikey Kaydırma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5508104" y="908720"/>
            <a:ext cx="1214437" cy="1071562"/>
          </a:xfrm>
          <a:prstGeom prst="verticalScroll">
            <a:avLst>
              <a:gd name="adj" fmla="val 12500"/>
            </a:avLst>
          </a:prstGeom>
          <a:solidFill>
            <a:srgbClr val="FFFFCC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pPr eaLnBrk="0" hangingPunct="0"/>
            <a:endParaRPr lang="tr-TR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  <a:defRPr/>
            </a:pPr>
            <a:r>
              <a:rPr lang="en-US" sz="3200" kern="1200" dirty="0" smtClean="0"/>
              <a:t>Formation of Assessment Team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 eaLnBrk="1" hangingPunct="1">
              <a:spcBef>
                <a:spcPts val="600"/>
              </a:spcBef>
              <a:buSzPct val="60000"/>
              <a:buFontTx/>
              <a:buNone/>
            </a:pPr>
            <a:r>
              <a:rPr lang="en-US" b="1" dirty="0" smtClean="0">
                <a:solidFill>
                  <a:srgbClr val="FF0000"/>
                </a:solidFill>
              </a:rPr>
              <a:t>Assessment Team</a:t>
            </a:r>
          </a:p>
          <a:p>
            <a:pPr marL="2867025" lvl="1" eaLnBrk="1" hangingPunct="1">
              <a:spcBef>
                <a:spcPts val="600"/>
              </a:spcBef>
              <a:buSzPct val="60000"/>
              <a:buFontTx/>
              <a:buBlip>
                <a:blip r:embed="rId3"/>
              </a:buBlip>
            </a:pPr>
            <a:r>
              <a:rPr lang="en-US" dirty="0" smtClean="0"/>
              <a:t>Lead Assessor</a:t>
            </a:r>
          </a:p>
          <a:p>
            <a:pPr marL="2867025" lvl="1" eaLnBrk="1" hangingPunct="1">
              <a:spcBef>
                <a:spcPts val="600"/>
              </a:spcBef>
              <a:buSzPct val="60000"/>
              <a:buFontTx/>
              <a:buBlip>
                <a:blip r:embed="rId3"/>
              </a:buBlip>
            </a:pPr>
            <a:r>
              <a:rPr lang="en-US" dirty="0" smtClean="0"/>
              <a:t>Assessor(s)</a:t>
            </a:r>
          </a:p>
          <a:p>
            <a:pPr marL="2867025" lvl="1" eaLnBrk="1" hangingPunct="1">
              <a:spcBef>
                <a:spcPts val="600"/>
              </a:spcBef>
              <a:buSzPct val="60000"/>
              <a:buFontTx/>
              <a:buBlip>
                <a:blip r:embed="rId3"/>
              </a:buBlip>
            </a:pPr>
            <a:r>
              <a:rPr lang="en-US" dirty="0" smtClean="0"/>
              <a:t>Technical expert(s)</a:t>
            </a:r>
            <a:endParaRPr lang="tr-TR" dirty="0" smtClean="0"/>
          </a:p>
          <a:p>
            <a:pPr eaLnBrk="1" hangingPunct="1">
              <a:spcBef>
                <a:spcPts val="600"/>
              </a:spcBef>
              <a:buSzPct val="60000"/>
              <a:buFontTx/>
              <a:buNone/>
            </a:pPr>
            <a:r>
              <a:rPr lang="en-US" dirty="0" smtClean="0"/>
              <a:t>Assessor</a:t>
            </a:r>
            <a:r>
              <a:rPr lang="tr-TR" dirty="0" smtClean="0"/>
              <a:t>;</a:t>
            </a:r>
          </a:p>
          <a:p>
            <a:pPr marL="2867025" lvl="1" eaLnBrk="1" hangingPunct="1">
              <a:spcBef>
                <a:spcPts val="600"/>
              </a:spcBef>
              <a:buSzPct val="60000"/>
              <a:buFontTx/>
              <a:buBlip>
                <a:blip r:embed="rId3"/>
              </a:buBlip>
            </a:pPr>
            <a:r>
              <a:rPr lang="tr-TR" dirty="0" err="1" smtClean="0"/>
              <a:t>Know</a:t>
            </a:r>
            <a:r>
              <a:rPr lang="tr-TR" dirty="0" smtClean="0"/>
              <a:t> </a:t>
            </a:r>
            <a:r>
              <a:rPr lang="tr-TR" dirty="0" err="1" smtClean="0"/>
              <a:t>accreditaion</a:t>
            </a:r>
            <a:r>
              <a:rPr lang="tr-TR" dirty="0" smtClean="0"/>
              <a:t> </a:t>
            </a:r>
            <a:r>
              <a:rPr lang="tr-TR" dirty="0" err="1" smtClean="0"/>
              <a:t>criteria</a:t>
            </a:r>
            <a:endParaRPr lang="tr-TR" dirty="0" smtClean="0"/>
          </a:p>
          <a:p>
            <a:pPr marL="2867025" lvl="1" eaLnBrk="1" hangingPunct="1">
              <a:spcBef>
                <a:spcPts val="600"/>
              </a:spcBef>
              <a:buSzPct val="60000"/>
              <a:buFontTx/>
              <a:buBlip>
                <a:blip r:embed="rId3"/>
              </a:buBlip>
            </a:pPr>
            <a:r>
              <a:rPr lang="tr-TR" dirty="0" err="1" smtClean="0"/>
              <a:t>Know</a:t>
            </a:r>
            <a:r>
              <a:rPr lang="tr-TR" dirty="0" smtClean="0"/>
              <a:t> </a:t>
            </a:r>
            <a:r>
              <a:rPr lang="tr-TR" dirty="0" err="1" smtClean="0"/>
              <a:t>calibration</a:t>
            </a:r>
            <a:r>
              <a:rPr lang="tr-TR" dirty="0" smtClean="0"/>
              <a:t> </a:t>
            </a:r>
            <a:r>
              <a:rPr lang="tr-TR" dirty="0" err="1" smtClean="0"/>
              <a:t>requirements</a:t>
            </a:r>
            <a:endParaRPr lang="tr-TR" dirty="0" smtClean="0"/>
          </a:p>
          <a:p>
            <a:pPr marL="2867025" lvl="1" eaLnBrk="1" hangingPunct="1">
              <a:spcBef>
                <a:spcPts val="600"/>
              </a:spcBef>
              <a:buSzPct val="60000"/>
              <a:buFontTx/>
              <a:buBlip>
                <a:blip r:embed="rId3"/>
              </a:buBlip>
            </a:pPr>
            <a:r>
              <a:rPr lang="tr-TR" dirty="0" err="1" smtClean="0"/>
              <a:t>Communicate</a:t>
            </a:r>
            <a:r>
              <a:rPr lang="tr-TR" dirty="0" smtClean="0"/>
              <a:t> </a:t>
            </a:r>
            <a:r>
              <a:rPr lang="tr-TR" dirty="0" err="1" smtClean="0"/>
              <a:t>effectively</a:t>
            </a:r>
            <a:endParaRPr lang="tr-TR" dirty="0" smtClean="0"/>
          </a:p>
          <a:p>
            <a:pPr marL="2867025" lvl="1" eaLnBrk="1" hangingPunct="1">
              <a:spcBef>
                <a:spcPts val="600"/>
              </a:spcBef>
              <a:buSzPct val="60000"/>
              <a:buFontTx/>
              <a:buBlip>
                <a:blip r:embed="rId3"/>
              </a:buBlip>
            </a:pPr>
            <a:r>
              <a:rPr lang="tr-TR" dirty="0" err="1" smtClean="0"/>
              <a:t>Know</a:t>
            </a:r>
            <a:r>
              <a:rPr lang="tr-TR" dirty="0" smtClean="0"/>
              <a:t> </a:t>
            </a:r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assess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work</a:t>
            </a:r>
            <a:endParaRPr lang="tr-TR" dirty="0" smtClean="0"/>
          </a:p>
          <a:p>
            <a:pPr eaLnBrk="1" hangingPunct="1">
              <a:spcBef>
                <a:spcPts val="600"/>
              </a:spcBef>
              <a:buSzPct val="60000"/>
              <a:buFontTx/>
              <a:buBlip>
                <a:blip r:embed="rId3"/>
              </a:buBlip>
            </a:pPr>
            <a:endParaRPr lang="tr-TR" sz="1600" dirty="0" smtClean="0"/>
          </a:p>
          <a:p>
            <a:pPr eaLnBrk="1" hangingPunct="1">
              <a:spcBef>
                <a:spcPts val="600"/>
              </a:spcBef>
              <a:buSzPct val="60000"/>
              <a:buFontTx/>
              <a:buBlip>
                <a:blip r:embed="rId3"/>
              </a:buBlip>
            </a:pPr>
            <a:r>
              <a:rPr lang="en-US" sz="2800" dirty="0" smtClean="0"/>
              <a:t>Acceptance</a:t>
            </a:r>
            <a:r>
              <a:rPr lang="tr-TR" sz="2800" dirty="0" smtClean="0"/>
              <a:t> </a:t>
            </a:r>
            <a:r>
              <a:rPr lang="en-US" sz="2800" dirty="0" smtClean="0"/>
              <a:t>of Assessment Team</a:t>
            </a:r>
            <a:r>
              <a:rPr lang="tr-TR" sz="2800" dirty="0" smtClean="0"/>
              <a:t> </a:t>
            </a:r>
            <a:r>
              <a:rPr lang="tr-TR" sz="2800" dirty="0" err="1" smtClean="0"/>
              <a:t>by</a:t>
            </a:r>
            <a:r>
              <a:rPr lang="tr-TR" sz="2800" dirty="0" smtClean="0"/>
              <a:t> </a:t>
            </a:r>
            <a:r>
              <a:rPr lang="tr-TR" sz="2800" dirty="0" err="1" smtClean="0"/>
              <a:t>Laboratory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06ECF1-B333-41AE-B822-4B5967597323}" type="slidenum">
              <a:rPr lang="tr-TR"/>
              <a:pPr>
                <a:defRPr/>
              </a:pPr>
              <a:t>19</a:t>
            </a:fld>
            <a:endParaRPr lang="tr-TR"/>
          </a:p>
        </p:txBody>
      </p:sp>
      <p:pic>
        <p:nvPicPr>
          <p:cNvPr id="28677" name="Picture 7" descr="untitl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981075"/>
            <a:ext cx="2160587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052736"/>
            <a:ext cx="7128792" cy="511311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800" dirty="0" smtClean="0"/>
              <a:t>Introduction to Laboratory Accreditation</a:t>
            </a:r>
          </a:p>
          <a:p>
            <a:pPr>
              <a:lnSpc>
                <a:spcPct val="120000"/>
              </a:lnSpc>
              <a:spcBef>
                <a:spcPct val="4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800" dirty="0" smtClean="0"/>
              <a:t>Main Criteria for Laboratory Accreditation</a:t>
            </a:r>
            <a:endParaRPr lang="tr-TR" sz="2800" dirty="0" smtClean="0"/>
          </a:p>
          <a:p>
            <a:pPr>
              <a:lnSpc>
                <a:spcPct val="120000"/>
              </a:lnSpc>
              <a:spcBef>
                <a:spcPct val="4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800" dirty="0" smtClean="0"/>
              <a:t>Accreditation Process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1F2B88-D69C-4EF9-BDF5-C99DDCC94EFE}" type="slidenum">
              <a:rPr lang="tr-TR"/>
              <a:pPr>
                <a:defRPr/>
              </a:pPr>
              <a:t>2</a:t>
            </a:fld>
            <a:endParaRPr lang="tr-TR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Assessment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Documentation review</a:t>
            </a:r>
            <a:endParaRPr lang="tr-TR" dirty="0" smtClean="0"/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On-site Assessment</a:t>
            </a:r>
            <a:endParaRPr lang="tr-T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CD8B7A-4B72-44CD-9097-51919B6DABA8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Assessment : Documentation review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85813" y="785813"/>
            <a:ext cx="8229600" cy="5330825"/>
          </a:xfrm>
        </p:spPr>
        <p:txBody>
          <a:bodyPr/>
          <a:lstStyle/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Quality manual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Scope of test/calibration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Procedures</a:t>
            </a:r>
            <a:endParaRPr lang="tr-TR" dirty="0" smtClean="0"/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Calibration/Test instructions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Documentation on traceability of reference standards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Staff qualifications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0F1800-3B8A-4294-939C-968395E2CEAF}" type="slidenum">
              <a:rPr lang="tr-TR"/>
              <a:pPr>
                <a:defRPr/>
              </a:pPr>
              <a:t>21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dirty="0" smtClean="0"/>
              <a:t>On-site Assessment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Introductory meeting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Assessment of </a:t>
            </a:r>
          </a:p>
          <a:p>
            <a:pPr lvl="1" eaLnBrk="1" hangingPunct="1">
              <a:spcBef>
                <a:spcPts val="2400"/>
              </a:spcBef>
              <a:buSzPct val="60000"/>
              <a:buFontTx/>
              <a:buBlip>
                <a:blip r:embed="rId3"/>
              </a:buBlip>
              <a:defRPr/>
            </a:pPr>
            <a:r>
              <a:rPr lang="en-US" kern="1200" dirty="0" smtClean="0"/>
              <a:t>Management system</a:t>
            </a:r>
          </a:p>
          <a:p>
            <a:pPr lvl="1" eaLnBrk="1" hangingPunct="1">
              <a:spcBef>
                <a:spcPts val="2400"/>
              </a:spcBef>
              <a:buSzPct val="60000"/>
              <a:buFontTx/>
              <a:buBlip>
                <a:blip r:embed="rId3"/>
              </a:buBlip>
              <a:defRPr/>
            </a:pPr>
            <a:r>
              <a:rPr lang="en-US" kern="1200" dirty="0" smtClean="0"/>
              <a:t>Technical competence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Final meeting</a:t>
            </a:r>
          </a:p>
          <a:p>
            <a:pPr lvl="1" eaLnBrk="1" hangingPunct="1">
              <a:spcBef>
                <a:spcPts val="2400"/>
              </a:spcBef>
              <a:buSzPct val="60000"/>
              <a:buFontTx/>
              <a:buBlip>
                <a:blip r:embed="rId3"/>
              </a:buBlip>
              <a:defRPr/>
            </a:pPr>
            <a:r>
              <a:rPr lang="en-US" kern="1200" dirty="0" smtClean="0"/>
              <a:t>Submission of findings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1A7B7A-03D5-43FC-B272-A45A2816B5FD}" type="slidenum">
              <a:rPr lang="tr-TR"/>
              <a:pPr>
                <a:defRPr/>
              </a:pPr>
              <a:t>22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kern="1200" dirty="0" smtClean="0"/>
              <a:t>Introductory Meeting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Introductions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Purpose of visit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Role of assessors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Status of quality manual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Scope of test/calibration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Visit program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Confidentiality</a:t>
            </a:r>
          </a:p>
          <a:p>
            <a:pPr indent="-254000" eaLnBrk="1" hangingPunct="1">
              <a:lnSpc>
                <a:spcPct val="12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Questions</a:t>
            </a:r>
          </a:p>
          <a:p>
            <a:pPr eaLnBrk="1" hangingPunct="1">
              <a:spcBef>
                <a:spcPts val="1200"/>
              </a:spcBef>
              <a:buSzPct val="60000"/>
              <a:buFontTx/>
              <a:buNone/>
              <a:defRPr/>
            </a:pPr>
            <a:endParaRPr lang="en-US" kern="1200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203DCC-5E40-43FF-B9AE-0790C7E40B9E}" type="slidenum">
              <a:rPr lang="tr-TR"/>
              <a:pPr>
                <a:defRPr/>
              </a:pPr>
              <a:t>23</a:t>
            </a:fld>
            <a:endParaRPr lang="tr-TR"/>
          </a:p>
        </p:txBody>
      </p:sp>
      <p:graphicFrame>
        <p:nvGraphicFramePr>
          <p:cNvPr id="2050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6732588" y="4652963"/>
          <a:ext cx="2016125" cy="1987550"/>
        </p:xfrm>
        <a:graphic>
          <a:graphicData uri="http://schemas.openxmlformats.org/presentationml/2006/ole">
            <p:oleObj spid="_x0000_s51202" name="Klip" r:id="rId4" imgW="3060360" imgH="28270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kern="1200" dirty="0" smtClean="0"/>
              <a:t>Performance  Assessment</a:t>
            </a:r>
            <a:endParaRPr lang="en-US" sz="3200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E86EBB-5193-451D-B01D-6927E6F7724F}" type="slidenum">
              <a:rPr lang="tr-TR"/>
              <a:pPr>
                <a:defRPr/>
              </a:pPr>
              <a:t>24</a:t>
            </a:fld>
            <a:endParaRPr lang="tr-TR"/>
          </a:p>
        </p:txBody>
      </p:sp>
      <p:graphicFrame>
        <p:nvGraphicFramePr>
          <p:cNvPr id="3074" name="Object 1028">
            <a:hlinkClick r:id="" action="ppaction://ole?verb=0"/>
          </p:cNvPr>
          <p:cNvGraphicFramePr>
            <a:graphicFrameLocks/>
          </p:cNvGraphicFramePr>
          <p:nvPr/>
        </p:nvGraphicFramePr>
        <p:xfrm>
          <a:off x="323528" y="908720"/>
          <a:ext cx="2978150" cy="3200400"/>
        </p:xfrm>
        <a:graphic>
          <a:graphicData uri="http://schemas.openxmlformats.org/presentationml/2006/ole">
            <p:oleObj spid="_x0000_s52226" name="Klip" r:id="rId4" imgW="2977920" imgH="3200400" progId="">
              <p:embed/>
            </p:oleObj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2915816" y="2132856"/>
            <a:ext cx="5688632" cy="43204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216354" tIns="189034" rIns="216354" bIns="189034" numCol="1" spcCol="1270" rtlCol="0" anchor="ctr" anchorCtr="0">
            <a:noAutofit/>
          </a:bodyPr>
          <a:lstStyle/>
          <a:p>
            <a:pPr marL="342900" lvl="2" indent="-254000">
              <a:spcBef>
                <a:spcPts val="1200"/>
              </a:spcBef>
              <a:buClr>
                <a:srgbClr val="C0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000" dirty="0" smtClean="0">
                <a:latin typeface="Futura Bk BT" pitchFamily="34" charset="0"/>
              </a:rPr>
              <a:t>Management system</a:t>
            </a:r>
          </a:p>
          <a:p>
            <a:pPr marL="342900" lvl="2" indent="-254000">
              <a:spcBef>
                <a:spcPts val="1200"/>
              </a:spcBef>
              <a:buClr>
                <a:srgbClr val="C0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000" dirty="0" smtClean="0">
                <a:latin typeface="Futura Bk BT" pitchFamily="34" charset="0"/>
              </a:rPr>
              <a:t>Personnel qualifications</a:t>
            </a:r>
          </a:p>
          <a:p>
            <a:pPr marL="342900" lvl="2" indent="-254000">
              <a:spcBef>
                <a:spcPts val="1200"/>
              </a:spcBef>
              <a:buClr>
                <a:srgbClr val="C0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000" dirty="0" smtClean="0">
                <a:latin typeface="Futura Bk BT" pitchFamily="34" charset="0"/>
              </a:rPr>
              <a:t>Equipment</a:t>
            </a:r>
          </a:p>
          <a:p>
            <a:pPr marL="342900" lvl="2" indent="-254000">
              <a:spcBef>
                <a:spcPts val="1200"/>
              </a:spcBef>
              <a:buClr>
                <a:srgbClr val="C0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000" dirty="0" smtClean="0">
                <a:latin typeface="Futura Bk BT" pitchFamily="34" charset="0"/>
              </a:rPr>
              <a:t>Traceability of standards</a:t>
            </a:r>
          </a:p>
          <a:p>
            <a:pPr marL="342900" lvl="2" indent="-254000">
              <a:spcBef>
                <a:spcPts val="1200"/>
              </a:spcBef>
              <a:buClr>
                <a:srgbClr val="C0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000" dirty="0" smtClean="0">
                <a:latin typeface="Futura Bk BT" pitchFamily="34" charset="0"/>
              </a:rPr>
              <a:t>Environmental conditions</a:t>
            </a:r>
          </a:p>
          <a:p>
            <a:pPr marL="342900" lvl="2" indent="-254000">
              <a:spcBef>
                <a:spcPts val="1200"/>
              </a:spcBef>
              <a:buClr>
                <a:srgbClr val="C0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000" dirty="0" smtClean="0">
                <a:latin typeface="Futura Bk BT" pitchFamily="34" charset="0"/>
              </a:rPr>
              <a:t>Methods</a:t>
            </a:r>
            <a:r>
              <a:rPr lang="tr-TR" sz="3000" dirty="0" smtClean="0">
                <a:latin typeface="Futura Bk BT" pitchFamily="34" charset="0"/>
              </a:rPr>
              <a:t> </a:t>
            </a:r>
            <a:r>
              <a:rPr lang="tr-TR" sz="3000" dirty="0" err="1" smtClean="0">
                <a:latin typeface="Futura Bk BT" pitchFamily="34" charset="0"/>
              </a:rPr>
              <a:t>used</a:t>
            </a:r>
            <a:endParaRPr lang="tr-TR" sz="3000" dirty="0" smtClean="0">
              <a:latin typeface="Futura Bk BT" pitchFamily="34" charset="0"/>
            </a:endParaRPr>
          </a:p>
          <a:p>
            <a:pPr marL="342900" lvl="2" indent="-254000">
              <a:spcBef>
                <a:spcPts val="1200"/>
              </a:spcBef>
              <a:buClr>
                <a:srgbClr val="C0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000" dirty="0" smtClean="0">
                <a:latin typeface="Futura Bk BT" pitchFamily="34" charset="0"/>
              </a:rPr>
              <a:t>Certificates/reports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b="1" u="none" kern="1200" dirty="0" smtClean="0">
              <a:latin typeface="Futura Bk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CE40CD-A3EE-4914-89A4-655F794E3768}" type="slidenum">
              <a:rPr lang="tr-TR"/>
              <a:pPr>
                <a:defRPr/>
              </a:pPr>
              <a:t>25</a:t>
            </a:fld>
            <a:endParaRPr lang="tr-TR"/>
          </a:p>
        </p:txBody>
      </p:sp>
      <p:sp>
        <p:nvSpPr>
          <p:cNvPr id="4101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7374706" cy="692150"/>
          </a:xfrm>
        </p:spPr>
        <p:txBody>
          <a:bodyPr lIns="90488" tIns="44450" rIns="90488" bIns="44450">
            <a:normAutofit/>
          </a:bodyPr>
          <a:lstStyle/>
          <a:p>
            <a:pPr eaLnBrk="1" hangingPunct="1"/>
            <a:r>
              <a:rPr lang="tr-TR" sz="3200" dirty="0" smtClean="0"/>
              <a:t>On-site </a:t>
            </a:r>
            <a:r>
              <a:rPr lang="tr-TR" sz="3200" dirty="0" err="1" smtClean="0"/>
              <a:t>assessment</a:t>
            </a:r>
            <a:endParaRPr lang="tr-TR" sz="3200" dirty="0" smtClean="0"/>
          </a:p>
        </p:txBody>
      </p:sp>
      <p:grpSp>
        <p:nvGrpSpPr>
          <p:cNvPr id="2" name="Group 1030"/>
          <p:cNvGrpSpPr>
            <a:grpSpLocks/>
          </p:cNvGrpSpPr>
          <p:nvPr/>
        </p:nvGrpSpPr>
        <p:grpSpPr bwMode="auto">
          <a:xfrm>
            <a:off x="1676400" y="1273175"/>
            <a:ext cx="5602288" cy="5043488"/>
            <a:chOff x="1056" y="802"/>
            <a:chExt cx="3529" cy="3177"/>
          </a:xfrm>
        </p:grpSpPr>
        <p:graphicFrame>
          <p:nvGraphicFramePr>
            <p:cNvPr id="4098" name="Object 204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1056" y="912"/>
            <a:ext cx="3529" cy="2934"/>
          </p:xfrm>
          <a:graphic>
            <a:graphicData uri="http://schemas.openxmlformats.org/presentationml/2006/ole">
              <p:oleObj spid="_x0000_s53250" name="Klip" r:id="rId4" imgW="5601960" imgH="4657680" progId="">
                <p:embed/>
              </p:oleObj>
            </a:graphicData>
          </a:graphic>
        </p:graphicFrame>
        <p:graphicFrame>
          <p:nvGraphicFramePr>
            <p:cNvPr id="4099" name="Object 2049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2208" y="802"/>
            <a:ext cx="1578" cy="3177"/>
          </p:xfrm>
          <a:graphic>
            <a:graphicData uri="http://schemas.openxmlformats.org/presentationml/2006/ole">
              <p:oleObj spid="_x0000_s53251" name="Klip" r:id="rId5" imgW="2504880" imgH="5043240" progId="">
                <p:embed/>
              </p:oleObj>
            </a:graphicData>
          </a:graphic>
        </p:graphicFrame>
        <p:sp>
          <p:nvSpPr>
            <p:cNvPr id="4103" name="Rectangle 1029"/>
            <p:cNvSpPr>
              <a:spLocks noChangeArrowheads="1"/>
            </p:cNvSpPr>
            <p:nvPr/>
          </p:nvSpPr>
          <p:spPr bwMode="auto">
            <a:xfrm rot="1860000">
              <a:off x="2938" y="1376"/>
              <a:ext cx="859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tr-TR" sz="1200" b="1" dirty="0">
                  <a:solidFill>
                    <a:schemeClr val="bg2"/>
                  </a:solidFill>
                  <a:latin typeface="Times New Roman" pitchFamily="18" charset="0"/>
                </a:rPr>
                <a:t>TÜRKAK</a:t>
              </a:r>
            </a:p>
            <a:p>
              <a:pPr algn="ctr" eaLnBrk="0" hangingPunct="0"/>
              <a:r>
                <a:rPr lang="tr-TR" sz="1000" b="1" dirty="0">
                  <a:solidFill>
                    <a:schemeClr val="bg2"/>
                  </a:solidFill>
                  <a:latin typeface="Times New Roman" pitchFamily="18" charset="0"/>
                </a:rPr>
                <a:t>DENETİM RAPORU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3195B6-F127-4E6B-A7D3-A903AEA48153}" type="slidenum">
              <a:rPr lang="tr-TR"/>
              <a:pPr>
                <a:defRPr/>
              </a:pPr>
              <a:t>26</a:t>
            </a:fld>
            <a:endParaRPr lang="tr-TR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086600" cy="692150"/>
          </a:xfrm>
        </p:spPr>
        <p:txBody>
          <a:bodyPr lIns="90488" tIns="44450" rIns="90488" bIns="44450"/>
          <a:lstStyle/>
          <a:p>
            <a:pPr eaLnBrk="1" hangingPunct="1"/>
            <a:r>
              <a:rPr lang="en-US" sz="3200" dirty="0" smtClean="0"/>
              <a:t>Questions</a:t>
            </a:r>
            <a:endParaRPr lang="en-US" dirty="0" smtClean="0"/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908720"/>
            <a:ext cx="8229600" cy="4953000"/>
          </a:xfrm>
        </p:spPr>
        <p:txBody>
          <a:bodyPr lIns="90488" tIns="44450" rIns="90488" bIns="44450">
            <a:normAutofit/>
          </a:bodyPr>
          <a:lstStyle/>
          <a:p>
            <a:pPr indent="-254000" eaLnBrk="1" hangingPunct="1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Will you explain…?</a:t>
            </a:r>
          </a:p>
          <a:p>
            <a:pPr indent="-254000" eaLnBrk="1" hangingPunct="1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Could you show me ……?</a:t>
            </a:r>
          </a:p>
          <a:p>
            <a:pPr indent="-254000" eaLnBrk="1" hangingPunct="1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Why ….?</a:t>
            </a:r>
          </a:p>
          <a:p>
            <a:pPr indent="-254000" eaLnBrk="1" hangingPunct="1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….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598A4D-5C02-4891-BF70-3B15AFFA3C52}" type="slidenum">
              <a:rPr lang="tr-TR"/>
              <a:pPr>
                <a:defRPr/>
              </a:pPr>
              <a:t>27</a:t>
            </a:fld>
            <a:endParaRPr lang="tr-TR"/>
          </a:p>
        </p:txBody>
      </p:sp>
      <p:sp>
        <p:nvSpPr>
          <p:cNvPr id="5125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908720"/>
            <a:ext cx="8541072" cy="5184576"/>
          </a:xfrm>
        </p:spPr>
        <p:txBody>
          <a:bodyPr>
            <a:normAutofit fontScale="92500" lnSpcReduction="10000"/>
          </a:bodyPr>
          <a:lstStyle/>
          <a:p>
            <a:pPr marL="342900" lvl="1" indent="-254000" eaLnBrk="1" hangingPunct="1">
              <a:lnSpc>
                <a:spcPct val="11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Introduction</a:t>
            </a:r>
          </a:p>
          <a:p>
            <a:pPr marL="342900" lvl="1" indent="-254000" eaLnBrk="1" hangingPunct="1">
              <a:lnSpc>
                <a:spcPct val="11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Lead Assessor’s findings and reports</a:t>
            </a:r>
          </a:p>
          <a:p>
            <a:pPr marL="342900" lvl="1" indent="-254000" eaLnBrk="1" hangingPunct="1">
              <a:lnSpc>
                <a:spcPct val="11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Assessor’s findings and reports</a:t>
            </a:r>
          </a:p>
          <a:p>
            <a:pPr marL="342900" lvl="1" indent="-254000" eaLnBrk="1" hangingPunct="1">
              <a:lnSpc>
                <a:spcPct val="11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Confirm observations/finding/nonconformance</a:t>
            </a:r>
          </a:p>
          <a:p>
            <a:pPr marL="342900" lvl="1" indent="-254000" eaLnBrk="1" hangingPunct="1">
              <a:lnSpc>
                <a:spcPct val="11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Corrective actions</a:t>
            </a:r>
          </a:p>
          <a:p>
            <a:pPr lvl="2" algn="just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dirty="0" smtClean="0"/>
              <a:t>Effective corrective action</a:t>
            </a:r>
          </a:p>
          <a:p>
            <a:pPr lvl="2" algn="just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dirty="0" smtClean="0"/>
              <a:t>Responsible person</a:t>
            </a:r>
          </a:p>
          <a:p>
            <a:pPr lvl="2" algn="just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dirty="0" smtClean="0"/>
              <a:t>Date for implementing of corrective actions</a:t>
            </a:r>
            <a:endParaRPr lang="en-US" sz="2000" dirty="0" smtClean="0"/>
          </a:p>
          <a:p>
            <a:pPr marL="342900" lvl="1" indent="-254000" eaLnBrk="1" hangingPunct="1">
              <a:lnSpc>
                <a:spcPct val="110000"/>
              </a:lnSpc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000" dirty="0" smtClean="0"/>
              <a:t>Summary Report</a:t>
            </a:r>
          </a:p>
        </p:txBody>
      </p:sp>
      <p:graphicFrame>
        <p:nvGraphicFramePr>
          <p:cNvPr id="5122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6804025" y="4724400"/>
          <a:ext cx="2016125" cy="1987550"/>
        </p:xfrm>
        <a:graphic>
          <a:graphicData uri="http://schemas.openxmlformats.org/presentationml/2006/ole">
            <p:oleObj spid="_x0000_s54274" name="Klip" r:id="rId4" imgW="3060360" imgH="2827080" progId="">
              <p:embed/>
            </p:oleObj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Final </a:t>
            </a:r>
            <a:r>
              <a:rPr lang="en-US" sz="3200" dirty="0" smtClean="0"/>
              <a:t>Meeting</a:t>
            </a:r>
            <a:endParaRPr lang="tr-TR" sz="3200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9DCC73-65B6-4B41-9280-2FAD85BD091D}" type="slidenum">
              <a:rPr lang="tr-TR"/>
              <a:pPr>
                <a:defRPr/>
              </a:pPr>
              <a:t>28</a:t>
            </a:fld>
            <a:endParaRPr lang="tr-TR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9" y="857250"/>
            <a:ext cx="8820472" cy="3357563"/>
          </a:xfrm>
        </p:spPr>
        <p:txBody>
          <a:bodyPr lIns="90488" tIns="44450" rIns="90488" bIns="44450"/>
          <a:lstStyle/>
          <a:p>
            <a:pPr marL="342900" lvl="1" indent="-254000" eaLnBrk="1" hangingPunct="1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Periodic surveillance visits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1 year period 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To determine whether or not the laboratory is continuing to  comply with the accreditation criteria.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Significant changes e.g. of  staff, equipment or scope shall be recorded and notified to Accreditation Body.</a:t>
            </a:r>
            <a:endParaRPr lang="en-US" sz="3200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Surveillance</a:t>
            </a:r>
            <a:endParaRPr lang="tr-TR" sz="3200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3A6F21-BD7D-4029-8B19-BBA8508228F7}" type="slidenum">
              <a:rPr lang="tr-TR"/>
              <a:pPr>
                <a:defRPr/>
              </a:pPr>
              <a:t>29</a:t>
            </a:fld>
            <a:endParaRPr lang="tr-TR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0"/>
            <a:ext cx="8892481" cy="692150"/>
          </a:xfrm>
        </p:spPr>
        <p:txBody>
          <a:bodyPr lIns="90488" tIns="44450" rIns="90488" bIns="44450">
            <a:normAutofit fontScale="90000"/>
          </a:bodyPr>
          <a:lstStyle/>
          <a:p>
            <a:pPr eaLnBrk="1" hangingPunct="1"/>
            <a:r>
              <a:rPr lang="en-US" sz="3000" dirty="0" smtClean="0"/>
              <a:t>Proficiency Testing/Interlaboratory Comparisons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980728"/>
            <a:ext cx="8382000" cy="2859087"/>
          </a:xfrm>
        </p:spPr>
        <p:txBody>
          <a:bodyPr lIns="90488" tIns="44450" rIns="90488" bIns="44450"/>
          <a:lstStyle/>
          <a:p>
            <a:pPr marL="0" indent="0" algn="just"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en-US" sz="2800" dirty="0" smtClean="0"/>
              <a:t>To prove that Laboratory performs calibration / tests within the measurement uncertainty declared in its accreditation scope.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Accreditation</a:t>
            </a:r>
          </a:p>
        </p:txBody>
      </p:sp>
      <p:sp>
        <p:nvSpPr>
          <p:cNvPr id="35123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836712"/>
            <a:ext cx="8527231" cy="5594350"/>
          </a:xfrm>
        </p:spPr>
        <p:txBody>
          <a:bodyPr>
            <a:normAutofit/>
          </a:bodyPr>
          <a:lstStyle/>
          <a:p>
            <a:pPr marL="0" indent="0" algn="just" eaLnBrk="1" hangingPunct="1">
              <a:buFontTx/>
              <a:buNone/>
              <a:defRPr/>
            </a:pPr>
            <a:r>
              <a:rPr lang="en-US" sz="2800" dirty="0" smtClean="0"/>
              <a:t>Third-party </a:t>
            </a:r>
            <a:r>
              <a:rPr lang="en-US" sz="2800" b="1" dirty="0" smtClean="0"/>
              <a:t>attestation</a:t>
            </a:r>
            <a:r>
              <a:rPr lang="en-US" sz="2800" dirty="0" smtClean="0"/>
              <a:t> related to a conformity assessment body conveying formal </a:t>
            </a:r>
            <a:r>
              <a:rPr lang="en-US" sz="2800" dirty="0" smtClean="0">
                <a:solidFill>
                  <a:srgbClr val="FF0000"/>
                </a:solidFill>
              </a:rPr>
              <a:t>demonstration of its competence </a:t>
            </a:r>
            <a:r>
              <a:rPr lang="en-US" sz="2800" dirty="0" smtClean="0"/>
              <a:t>to carry out specific conformity assessment tasks</a:t>
            </a:r>
          </a:p>
          <a:p>
            <a:pPr algn="r" eaLnBrk="1" hangingPunct="1">
              <a:buFontTx/>
              <a:buNone/>
              <a:defRPr/>
            </a:pPr>
            <a:r>
              <a:rPr lang="en-US" sz="2000" i="1" dirty="0" smtClean="0">
                <a:solidFill>
                  <a:srgbClr val="FF0000"/>
                </a:solidFill>
              </a:rPr>
              <a:t>(5.6.   ISO/IEC 17000:2004  “Vocabulary and general principles”)</a:t>
            </a:r>
          </a:p>
          <a:p>
            <a:pPr marL="0" indent="0" algn="just" eaLnBrk="1" hangingPunct="1">
              <a:buFontTx/>
              <a:buNone/>
              <a:defRPr/>
            </a:pPr>
            <a:endParaRPr lang="en-US" sz="2800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  <a:defRPr/>
            </a:pPr>
            <a:endParaRPr lang="tr-TR" sz="2800" b="1" dirty="0" smtClean="0"/>
          </a:p>
          <a:p>
            <a:pPr eaLnBrk="1" hangingPunct="1">
              <a:buFontTx/>
              <a:buNone/>
              <a:defRPr/>
            </a:pPr>
            <a:r>
              <a:rPr lang="en-US" sz="2800" b="1" dirty="0" smtClean="0"/>
              <a:t>Attestation</a:t>
            </a:r>
          </a:p>
          <a:p>
            <a:pPr marL="0" indent="0" algn="just" eaLnBrk="1" hangingPunct="1">
              <a:buFontTx/>
              <a:buNone/>
              <a:defRPr/>
            </a:pPr>
            <a:r>
              <a:rPr lang="en-US" sz="2800" dirty="0" smtClean="0"/>
              <a:t>Issue of a statement, based on a decision following review, that fulfillment of </a:t>
            </a:r>
            <a:r>
              <a:rPr lang="en-US" sz="2800" dirty="0" smtClean="0">
                <a:solidFill>
                  <a:srgbClr val="FF0000"/>
                </a:solidFill>
              </a:rPr>
              <a:t>specified requirements </a:t>
            </a:r>
            <a:r>
              <a:rPr lang="en-US" sz="2800" dirty="0" smtClean="0"/>
              <a:t>has been demonstrated</a:t>
            </a:r>
            <a:endParaRPr lang="tr-TR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3F3240-1252-4A63-A72A-1D561BE2AD57}" type="slidenum">
              <a:rPr lang="tr-TR"/>
              <a:pPr>
                <a:defRPr/>
              </a:pPr>
              <a:t>3</a:t>
            </a:fld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D0E335-9993-4499-9F23-27BB117ED850}" type="slidenum">
              <a:rPr lang="tr-TR"/>
              <a:pPr>
                <a:defRPr/>
              </a:pPr>
              <a:t>30</a:t>
            </a:fld>
            <a:endParaRPr lang="tr-TR"/>
          </a:p>
        </p:txBody>
      </p:sp>
      <p:sp>
        <p:nvSpPr>
          <p:cNvPr id="198660" name="Rectangle 4" descr="Mavi dokulu kağıt"/>
          <p:cNvSpPr>
            <a:spLocks noChangeArrowheads="1"/>
          </p:cNvSpPr>
          <p:nvPr/>
        </p:nvSpPr>
        <p:spPr bwMode="auto">
          <a:xfrm>
            <a:off x="2843808" y="1556792"/>
            <a:ext cx="2736304" cy="58221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0488" tIns="44450" rIns="90488" bIns="44450">
            <a:spAutoFit/>
          </a:bodyPr>
          <a:lstStyle/>
          <a:p>
            <a:pPr algn="ctr" eaLnBrk="0" hangingPunct="0">
              <a:defRPr/>
            </a:pPr>
            <a:r>
              <a:rPr lang="tr-TR" sz="3200" b="1" dirty="0">
                <a:latin typeface="Arial" charset="0"/>
                <a:cs typeface="+mn-cs"/>
              </a:rPr>
              <a:t>Pilot Lab.</a:t>
            </a:r>
          </a:p>
        </p:txBody>
      </p:sp>
      <p:sp>
        <p:nvSpPr>
          <p:cNvPr id="198661" name="Rectangle 5" descr="Pembe dokulu kağıt"/>
          <p:cNvSpPr>
            <a:spLocks noChangeArrowheads="1"/>
          </p:cNvSpPr>
          <p:nvPr/>
        </p:nvSpPr>
        <p:spPr bwMode="auto">
          <a:xfrm>
            <a:off x="2843808" y="4653136"/>
            <a:ext cx="2664296" cy="9509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0488" tIns="44450" rIns="90488" bIns="44450">
            <a:spAutoFit/>
          </a:bodyPr>
          <a:lstStyle/>
          <a:p>
            <a:pPr algn="ctr" eaLnBrk="0" hangingPunct="0">
              <a:defRPr/>
            </a:pPr>
            <a:r>
              <a:rPr lang="tr-TR" sz="2800" b="1" dirty="0">
                <a:latin typeface="Arial" charset="0"/>
                <a:cs typeface="+mn-cs"/>
              </a:rPr>
              <a:t>Calibration</a:t>
            </a:r>
          </a:p>
          <a:p>
            <a:pPr algn="ctr" eaLnBrk="0" hangingPunct="0">
              <a:defRPr/>
            </a:pPr>
            <a:r>
              <a:rPr lang="tr-TR" sz="2800" b="1" dirty="0" err="1">
                <a:latin typeface="Arial" charset="0"/>
                <a:cs typeface="+mn-cs"/>
              </a:rPr>
              <a:t>Laboratory</a:t>
            </a:r>
            <a:endParaRPr lang="tr-TR" sz="2800" b="1" dirty="0">
              <a:latin typeface="Arial" charset="0"/>
              <a:cs typeface="+mn-cs"/>
            </a:endParaRPr>
          </a:p>
        </p:txBody>
      </p:sp>
      <p:sp>
        <p:nvSpPr>
          <p:cNvPr id="33805" name="Rectangle 3"/>
          <p:cNvSpPr>
            <a:spLocks noChangeArrowheads="1"/>
          </p:cNvSpPr>
          <p:nvPr/>
        </p:nvSpPr>
        <p:spPr bwMode="auto">
          <a:xfrm>
            <a:off x="1835696" y="2996952"/>
            <a:ext cx="1512168" cy="681484"/>
          </a:xfrm>
          <a:prstGeom prst="rect">
            <a:avLst/>
          </a:prstGeom>
          <a:ln>
            <a:headEnd/>
            <a:tailEnd/>
          </a:ln>
          <a:scene3d>
            <a:camera prst="obliqueTop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 anchorCtr="0"/>
          <a:lstStyle/>
          <a:p>
            <a:pPr algn="ctr" eaLnBrk="0" hangingPunct="0"/>
            <a:r>
              <a:rPr lang="en-US" dirty="0" smtClean="0">
                <a:latin typeface="Arial" charset="0"/>
              </a:rPr>
              <a:t>Reference</a:t>
            </a:r>
          </a:p>
          <a:p>
            <a:pPr algn="ctr" eaLnBrk="0" hangingPunct="0"/>
            <a:r>
              <a:rPr lang="en-US" dirty="0" smtClean="0">
                <a:latin typeface="Arial" charset="0"/>
              </a:rPr>
              <a:t>Standard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395536" y="0"/>
            <a:ext cx="7920880" cy="706090"/>
          </a:xfrm>
        </p:spPr>
        <p:txBody>
          <a:bodyPr>
            <a:noAutofit/>
          </a:bodyPr>
          <a:lstStyle/>
          <a:p>
            <a:r>
              <a:rPr lang="en-US" sz="2600" dirty="0" smtClean="0"/>
              <a:t>Proficiency Testing/Interlaboratory Comparisons</a:t>
            </a:r>
            <a:endParaRPr lang="tr-TR" sz="2600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3203848" y="2204864"/>
            <a:ext cx="79208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4211960" y="2204864"/>
            <a:ext cx="79208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788024" y="2996952"/>
            <a:ext cx="1512168" cy="681484"/>
          </a:xfrm>
          <a:prstGeom prst="rect">
            <a:avLst/>
          </a:prstGeom>
          <a:ln>
            <a:headEnd/>
            <a:tailEnd/>
          </a:ln>
          <a:scene3d>
            <a:camera prst="obliqueTop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 anchorCtr="0"/>
          <a:lstStyle/>
          <a:p>
            <a:pPr algn="ctr" eaLnBrk="0" hangingPunct="0"/>
            <a:r>
              <a:rPr lang="en-US" dirty="0" smtClean="0">
                <a:latin typeface="Arial" charset="0"/>
              </a:rPr>
              <a:t>Reference</a:t>
            </a:r>
          </a:p>
          <a:p>
            <a:pPr algn="ctr" eaLnBrk="0" hangingPunct="0"/>
            <a:r>
              <a:rPr lang="en-US" dirty="0" smtClean="0">
                <a:latin typeface="Arial" charset="0"/>
              </a:rPr>
              <a:t>Standard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4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280D75-9142-4234-A3B7-77C74EB6277B}" type="slidenum">
              <a:rPr lang="tr-TR"/>
              <a:pPr>
                <a:defRPr/>
              </a:pPr>
              <a:t>31</a:t>
            </a:fld>
            <a:endParaRPr lang="tr-TR"/>
          </a:p>
        </p:txBody>
      </p:sp>
      <p:graphicFrame>
        <p:nvGraphicFramePr>
          <p:cNvPr id="6146" name="Object 1024"/>
          <p:cNvGraphicFramePr>
            <a:graphicFrameLocks noChangeAspect="1"/>
          </p:cNvGraphicFramePr>
          <p:nvPr>
            <p:ph sz="half" idx="1"/>
          </p:nvPr>
        </p:nvGraphicFramePr>
        <p:xfrm>
          <a:off x="6562716" y="5885055"/>
          <a:ext cx="2581284" cy="972945"/>
        </p:xfrm>
        <a:graphic>
          <a:graphicData uri="http://schemas.openxmlformats.org/presentationml/2006/ole">
            <p:oleObj spid="_x0000_s55298" name="Denklem" r:id="rId4" imgW="1650960" imgH="622080" progId="Equation.3">
              <p:embed/>
            </p:oleObj>
          </a:graphicData>
        </a:graphic>
      </p:graphicFrame>
      <p:sp>
        <p:nvSpPr>
          <p:cNvPr id="90" name="Title 89"/>
          <p:cNvSpPr>
            <a:spLocks noGrp="1"/>
          </p:cNvSpPr>
          <p:nvPr>
            <p:ph type="title"/>
          </p:nvPr>
        </p:nvSpPr>
        <p:spPr>
          <a:xfrm>
            <a:off x="395536" y="0"/>
            <a:ext cx="7992888" cy="706438"/>
          </a:xfrm>
        </p:spPr>
        <p:txBody>
          <a:bodyPr/>
          <a:lstStyle/>
          <a:p>
            <a:r>
              <a:rPr lang="en-US" sz="2600" dirty="0" smtClean="0"/>
              <a:t>Proficiency Testing/Interlaboratory</a:t>
            </a:r>
            <a:r>
              <a:rPr lang="tr-TR" sz="2600" dirty="0" smtClean="0"/>
              <a:t> </a:t>
            </a:r>
            <a:r>
              <a:rPr lang="en-US" sz="2600" dirty="0" smtClean="0"/>
              <a:t>Comparisons</a:t>
            </a:r>
            <a:endParaRPr lang="tr-TR" sz="2600" dirty="0"/>
          </a:p>
        </p:txBody>
      </p:sp>
      <p:graphicFrame>
        <p:nvGraphicFramePr>
          <p:cNvPr id="91" name="2 Grafik"/>
          <p:cNvGraphicFramePr>
            <a:graphicFrameLocks noGrp="1"/>
          </p:cNvGraphicFramePr>
          <p:nvPr/>
        </p:nvGraphicFramePr>
        <p:xfrm>
          <a:off x="357158" y="857232"/>
          <a:ext cx="8200454" cy="5130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3" name="1 Grafik"/>
          <p:cNvGraphicFramePr>
            <a:graphicFrameLocks noGrp="1"/>
          </p:cNvGraphicFramePr>
          <p:nvPr/>
        </p:nvGraphicFramePr>
        <p:xfrm>
          <a:off x="285720" y="857232"/>
          <a:ext cx="8399852" cy="525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1" grpId="0">
        <p:bldAsOne/>
      </p:bldGraphic>
      <p:bldGraphic spid="91" grpId="1">
        <p:bldAsOne/>
      </p:bldGraphic>
      <p:bldGraphic spid="93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4 Slayt Numarası Yer Tutucusu"/>
          <p:cNvSpPr txBox="1">
            <a:spLocks noGrp="1"/>
          </p:cNvSpPr>
          <p:nvPr/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B95C9AAD-E641-4694-8D31-EF83F32C3E45}" type="slidenum">
              <a:rPr lang="tr-TR" sz="1400">
                <a:latin typeface="+mn-lt"/>
                <a:cs typeface="+mn-cs"/>
              </a:rPr>
              <a:pPr algn="r" eaLnBrk="0" hangingPunct="0">
                <a:defRPr/>
              </a:pPr>
              <a:t>32</a:t>
            </a:fld>
            <a:endParaRPr lang="tr-TR" sz="1400">
              <a:latin typeface="+mn-lt"/>
              <a:cs typeface="+mn-cs"/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0488" tIns="44450" rIns="90488" bIns="44450"/>
          <a:lstStyle/>
          <a:p>
            <a:pPr eaLnBrk="1" hangingPunct="1"/>
            <a:r>
              <a:rPr lang="en-US" sz="2600" dirty="0" smtClean="0"/>
              <a:t>Proficiency Testing/Interlaboratory Comparisons</a:t>
            </a:r>
            <a:endParaRPr lang="tr-TR" sz="2600" dirty="0" smtClean="0"/>
          </a:p>
        </p:txBody>
      </p:sp>
      <p:graphicFrame>
        <p:nvGraphicFramePr>
          <p:cNvPr id="7170" name="Object 1024"/>
          <p:cNvGraphicFramePr>
            <a:graphicFrameLocks noChangeAspect="1"/>
          </p:cNvGraphicFramePr>
          <p:nvPr>
            <p:ph sz="half" idx="4294967295"/>
          </p:nvPr>
        </p:nvGraphicFramePr>
        <p:xfrm>
          <a:off x="3059832" y="5805264"/>
          <a:ext cx="3095625" cy="877888"/>
        </p:xfrm>
        <a:graphic>
          <a:graphicData uri="http://schemas.openxmlformats.org/presentationml/2006/ole">
            <p:oleObj spid="_x0000_s56322" name="Denklem" r:id="rId4" imgW="850680" imgH="241200" progId="Equation.3">
              <p:embed/>
            </p:oleObj>
          </a:graphicData>
        </a:graphic>
      </p:graphicFrame>
      <p:pic>
        <p:nvPicPr>
          <p:cNvPr id="6" name="3 İçerik Yer Tutucusu" descr="bipm.em-k11.b_gdg_oct1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836712"/>
            <a:ext cx="8259431" cy="583264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283968" y="1700808"/>
            <a:ext cx="216024" cy="403244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216354" tIns="189034" rIns="216354" bIns="189034" numCol="1" spcCol="1270" rtlCol="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b="1" u="none" kern="1200" dirty="0" smtClean="0">
              <a:latin typeface="Futura Bk BT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Accreditation System in Turkey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7544" y="1052736"/>
            <a:ext cx="8352928" cy="507342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smtClean="0"/>
              <a:t>TÜRKAK (Turkish Accreditation Agency)</a:t>
            </a:r>
          </a:p>
          <a:p>
            <a:pPr>
              <a:buNone/>
            </a:pPr>
            <a:r>
              <a:rPr lang="en-US" sz="2800" smtClean="0"/>
              <a:t>	Law No. 4457, dated 27.10.1999 </a:t>
            </a:r>
            <a:endParaRPr lang="en-US" sz="2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D0AE3-FFB8-46EE-B639-76580A5A1E9B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55576" y="2420888"/>
          <a:ext cx="7056784" cy="3672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0993"/>
                <a:gridCol w="1525791"/>
              </a:tblGrid>
              <a:tr h="459051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Accredited CABs</a:t>
                      </a:r>
                      <a:r>
                        <a:rPr lang="en-US" sz="2000" baseline="0" noProof="0" smtClean="0">
                          <a:latin typeface="Arial" pitchFamily="34" charset="0"/>
                          <a:cs typeface="Arial" pitchFamily="34" charset="0"/>
                        </a:rPr>
                        <a:t> in Turkey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459051">
                <a:tc>
                  <a:txBody>
                    <a:bodyPr/>
                    <a:lstStyle/>
                    <a:p>
                      <a:pPr algn="l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Testing Laboratories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461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59051">
                <a:tc>
                  <a:txBody>
                    <a:bodyPr/>
                    <a:lstStyle/>
                    <a:p>
                      <a:pPr algn="l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Calibration  Laboratories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79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59051">
                <a:tc>
                  <a:txBody>
                    <a:bodyPr/>
                    <a:lstStyle/>
                    <a:p>
                      <a:pPr algn="l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Medical Laboratories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59051">
                <a:tc>
                  <a:txBody>
                    <a:bodyPr/>
                    <a:lstStyle/>
                    <a:p>
                      <a:pPr algn="l"/>
                      <a:r>
                        <a:rPr lang="en-US" sz="2000" noProof="0" dirty="0" smtClean="0">
                          <a:latin typeface="Arial" pitchFamily="34" charset="0"/>
                          <a:cs typeface="Arial" pitchFamily="34" charset="0"/>
                        </a:rPr>
                        <a:t>Inspection Bodies</a:t>
                      </a:r>
                      <a:endParaRPr lang="en-US" sz="2000" noProof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106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59051">
                <a:tc>
                  <a:txBody>
                    <a:bodyPr/>
                    <a:lstStyle/>
                    <a:p>
                      <a:pPr algn="l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Product Certification Bodies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39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59051">
                <a:tc>
                  <a:txBody>
                    <a:bodyPr/>
                    <a:lstStyle/>
                    <a:p>
                      <a:pPr algn="l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Management</a:t>
                      </a:r>
                      <a:r>
                        <a:rPr lang="en-US" sz="2000" baseline="0" noProof="0" smtClean="0">
                          <a:latin typeface="Arial" pitchFamily="34" charset="0"/>
                          <a:cs typeface="Arial" pitchFamily="34" charset="0"/>
                        </a:rPr>
                        <a:t> System Certification Bodies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64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59051">
                <a:tc>
                  <a:txBody>
                    <a:bodyPr/>
                    <a:lstStyle/>
                    <a:p>
                      <a:pPr algn="l"/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Personal Certification Bodies</a:t>
                      </a:r>
                      <a:endParaRPr lang="en-US" sz="2000" noProof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noProof="0" dirty="0" smtClean="0"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en-US" sz="2000" noProof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Accreditation of UME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136904" cy="5073427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en-US" dirty="0" smtClean="0"/>
              <a:t>UME has been accredited by TÜRKAK since 2006.</a:t>
            </a:r>
          </a:p>
          <a:p>
            <a:pPr lvl="1"/>
            <a:r>
              <a:rPr lang="en-US" dirty="0" smtClean="0"/>
              <a:t>Lead assessors from TÜRKAK</a:t>
            </a:r>
          </a:p>
          <a:p>
            <a:pPr lvl="1"/>
            <a:r>
              <a:rPr lang="en-US" dirty="0" smtClean="0"/>
              <a:t>Assessors from other NMIs </a:t>
            </a:r>
          </a:p>
          <a:p>
            <a:pPr marL="990600" lvl="2">
              <a:buNone/>
            </a:pPr>
            <a:r>
              <a:rPr lang="en-US" dirty="0" smtClean="0"/>
              <a:t>(PTB, NPL, LNE, METAS, INRIM, SP, …)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CD8B7A-4B72-44CD-9097-51919B6DABA8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-0034-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928670"/>
            <a:ext cx="3571900" cy="4848225"/>
          </a:xfrm>
          <a:prstGeom prst="rect">
            <a:avLst/>
          </a:prstGeom>
        </p:spPr>
      </p:pic>
      <p:pic>
        <p:nvPicPr>
          <p:cNvPr id="8" name="Picture 7" descr="AB-0092-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967057"/>
            <a:ext cx="3714776" cy="48482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7399" y="5857892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>
                <a:solidFill>
                  <a:srgbClr val="C00000"/>
                </a:solidFill>
                <a:latin typeface="Futura Lt BT" pitchFamily="34" charset="0"/>
              </a:rPr>
              <a:t>Accreditation No: 	AB-0034-K</a:t>
            </a:r>
          </a:p>
          <a:p>
            <a:r>
              <a:rPr lang="tr-TR" sz="1600" b="1" dirty="0" smtClean="0">
                <a:solidFill>
                  <a:srgbClr val="C00000"/>
                </a:solidFill>
                <a:latin typeface="Futura Lt BT" pitchFamily="34" charset="0"/>
              </a:rPr>
              <a:t>Valid until:  	Aug 2014</a:t>
            </a:r>
            <a:endParaRPr lang="tr-TR" sz="1600" b="1" dirty="0">
              <a:solidFill>
                <a:srgbClr val="C00000"/>
              </a:solidFill>
              <a:latin typeface="Futura Lt B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2066" y="5923649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>
                <a:solidFill>
                  <a:srgbClr val="C00000"/>
                </a:solidFill>
                <a:latin typeface="Futura Lt BT" pitchFamily="34" charset="0"/>
              </a:rPr>
              <a:t>Accreditation No: 	AB-0092-T</a:t>
            </a:r>
          </a:p>
          <a:p>
            <a:r>
              <a:rPr lang="tr-TR" sz="1600" b="1" dirty="0" smtClean="0">
                <a:solidFill>
                  <a:srgbClr val="C00000"/>
                </a:solidFill>
                <a:latin typeface="Futura Lt BT" pitchFamily="34" charset="0"/>
              </a:rPr>
              <a:t>Valid until:  	Aug 2014</a:t>
            </a:r>
            <a:endParaRPr lang="tr-TR" sz="1600" b="1" dirty="0">
              <a:solidFill>
                <a:srgbClr val="C00000"/>
              </a:solidFill>
              <a:latin typeface="Futura Lt BT" pitchFamily="34" charset="0"/>
            </a:endParaRPr>
          </a:p>
        </p:txBody>
      </p:sp>
      <p:sp>
        <p:nvSpPr>
          <p:cNvPr id="10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340D03B-9AAA-4C50-A3F4-C18E86EC15A2}" type="slidenum">
              <a:rPr lang="tr-TR"/>
              <a:pPr/>
              <a:t>35</a:t>
            </a:fld>
            <a:endParaRPr lang="tr-TR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Accreditation of UME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Accreditation scope of UME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23528" y="836712"/>
          <a:ext cx="8496944" cy="5544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CD8B7A-4B72-44CD-9097-51919B6DABA8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1703129"/>
            <a:ext cx="3960440" cy="98488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Thank you for your attention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!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9" name="Picture 8" descr="TRU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1505" y="1216868"/>
            <a:ext cx="7800975" cy="5524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Accreditation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DA9BB-808A-4AF0-9F28-70C6EE25CFA2}" type="slidenum">
              <a:rPr lang="tr-TR"/>
              <a:pPr>
                <a:defRPr/>
              </a:pPr>
              <a:t>4</a:t>
            </a:fld>
            <a:endParaRPr lang="tr-TR"/>
          </a:p>
        </p:txBody>
      </p:sp>
      <p:sp>
        <p:nvSpPr>
          <p:cNvPr id="353284" name="Rectangle 4"/>
          <p:cNvSpPr>
            <a:spLocks noChangeArrowheads="1"/>
          </p:cNvSpPr>
          <p:nvPr/>
        </p:nvSpPr>
        <p:spPr bwMode="auto">
          <a:xfrm>
            <a:off x="4787900" y="3860800"/>
            <a:ext cx="3816350" cy="24479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lin ang="5400000" scaled="1"/>
          </a:gradFill>
          <a:ln w="381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tr-TR">
              <a:latin typeface="Times" charset="-94"/>
              <a:cs typeface="+mn-cs"/>
            </a:endParaRPr>
          </a:p>
        </p:txBody>
      </p:sp>
      <p:sp>
        <p:nvSpPr>
          <p:cNvPr id="353285" name="Rectangle 5"/>
          <p:cNvSpPr>
            <a:spLocks noChangeArrowheads="1"/>
          </p:cNvSpPr>
          <p:nvPr/>
        </p:nvSpPr>
        <p:spPr bwMode="auto">
          <a:xfrm>
            <a:off x="4787900" y="1052513"/>
            <a:ext cx="3816350" cy="26638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lin ang="5400000" scaled="1"/>
          </a:gra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tr-TR">
              <a:latin typeface="Times" charset="-94"/>
              <a:cs typeface="+mn-cs"/>
            </a:endParaRPr>
          </a:p>
        </p:txBody>
      </p:sp>
      <p:sp>
        <p:nvSpPr>
          <p:cNvPr id="353286" name="Rectangle 6"/>
          <p:cNvSpPr>
            <a:spLocks noChangeArrowheads="1"/>
          </p:cNvSpPr>
          <p:nvPr/>
        </p:nvSpPr>
        <p:spPr bwMode="auto">
          <a:xfrm>
            <a:off x="971550" y="3860800"/>
            <a:ext cx="3600450" cy="24479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lin ang="5400000" scaled="1"/>
          </a:gradFill>
          <a:ln w="381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tr-TR">
              <a:latin typeface="Times" charset="-94"/>
              <a:cs typeface="+mn-cs"/>
            </a:endParaRPr>
          </a:p>
        </p:txBody>
      </p:sp>
      <p:sp>
        <p:nvSpPr>
          <p:cNvPr id="353289" name="Rectangle 9"/>
          <p:cNvSpPr>
            <a:spLocks noChangeArrowheads="1"/>
          </p:cNvSpPr>
          <p:nvPr/>
        </p:nvSpPr>
        <p:spPr bwMode="auto">
          <a:xfrm>
            <a:off x="971550" y="1052513"/>
            <a:ext cx="3600450" cy="26527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5882"/>
                  <a:invGamma/>
                </a:schemeClr>
              </a:gs>
            </a:gsLst>
            <a:lin ang="5400000" scaled="1"/>
          </a:gradFill>
          <a:ln w="381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marL="342900" indent="-342900">
              <a:spcBef>
                <a:spcPct val="30000"/>
              </a:spcBef>
              <a:buSzPct val="70000"/>
              <a:buFontTx/>
              <a:buBlip>
                <a:blip r:embed="rId3"/>
              </a:buBlip>
              <a:defRPr/>
            </a:pPr>
            <a:r>
              <a:rPr lang="en-US" sz="3200">
                <a:solidFill>
                  <a:srgbClr val="FF0000"/>
                </a:solidFill>
                <a:latin typeface="Arial" charset="0"/>
                <a:cs typeface="+mn-cs"/>
              </a:rPr>
              <a:t>Laboratory</a:t>
            </a:r>
          </a:p>
          <a:p>
            <a:pPr marL="742950" lvl="1" indent="-285750">
              <a:spcBef>
                <a:spcPct val="15000"/>
              </a:spcBef>
              <a:buClr>
                <a:srgbClr val="FF3300"/>
              </a:buClr>
              <a:buSzPct val="60000"/>
              <a:buFont typeface="Wingdings" pitchFamily="2" charset="2"/>
              <a:buChar char="u"/>
              <a:defRPr/>
            </a:pPr>
            <a:r>
              <a:rPr lang="en-US" sz="3000">
                <a:latin typeface="Arial" charset="0"/>
                <a:cs typeface="+mn-cs"/>
              </a:rPr>
              <a:t>Calibration</a:t>
            </a:r>
          </a:p>
          <a:p>
            <a:pPr marL="742950" lvl="1" indent="-285750">
              <a:spcBef>
                <a:spcPct val="15000"/>
              </a:spcBef>
              <a:buClr>
                <a:srgbClr val="FF3300"/>
              </a:buClr>
              <a:buSzPct val="60000"/>
              <a:buFont typeface="Wingdings" pitchFamily="2" charset="2"/>
              <a:buChar char="u"/>
              <a:defRPr/>
            </a:pPr>
            <a:r>
              <a:rPr lang="en-US" sz="3000">
                <a:latin typeface="Arial" charset="0"/>
                <a:cs typeface="+mn-cs"/>
              </a:rPr>
              <a:t>Test</a:t>
            </a:r>
          </a:p>
          <a:p>
            <a:pPr marL="742950" lvl="1" indent="-285750">
              <a:spcBef>
                <a:spcPct val="15000"/>
              </a:spcBef>
              <a:buClr>
                <a:srgbClr val="FF3300"/>
              </a:buClr>
              <a:buSzPct val="60000"/>
              <a:buFont typeface="Wingdings" pitchFamily="2" charset="2"/>
              <a:buChar char="u"/>
              <a:defRPr/>
            </a:pPr>
            <a:r>
              <a:rPr lang="en-US" sz="3000">
                <a:latin typeface="Arial" charset="0"/>
                <a:cs typeface="+mn-cs"/>
              </a:rPr>
              <a:t>Analyze</a:t>
            </a:r>
          </a:p>
        </p:txBody>
      </p:sp>
      <p:sp>
        <p:nvSpPr>
          <p:cNvPr id="14344" name="Rectangle 10" descr="Kırtasiye"/>
          <p:cNvSpPr>
            <a:spLocks noChangeArrowheads="1"/>
          </p:cNvSpPr>
          <p:nvPr/>
        </p:nvSpPr>
        <p:spPr bwMode="auto">
          <a:xfrm>
            <a:off x="4859338" y="1268413"/>
            <a:ext cx="3744912" cy="2447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>
              <a:spcBef>
                <a:spcPct val="20000"/>
              </a:spcBef>
              <a:buSzPct val="85000"/>
              <a:buFontTx/>
              <a:buBlip>
                <a:blip r:embed="rId4"/>
              </a:buBlip>
            </a:pPr>
            <a:r>
              <a:rPr lang="en-US" sz="3200">
                <a:solidFill>
                  <a:srgbClr val="FF0000"/>
                </a:solidFill>
                <a:latin typeface="Arial" charset="0"/>
              </a:rPr>
              <a:t> Product</a:t>
            </a:r>
            <a:r>
              <a:rPr lang="en-US" sz="2800">
                <a:latin typeface="Arial" charset="0"/>
              </a:rPr>
              <a:t> </a:t>
            </a:r>
          </a:p>
          <a:p>
            <a:pPr lvl="1" eaLnBrk="0" hangingPunct="0">
              <a:buClr>
                <a:srgbClr val="FF3300"/>
              </a:buClr>
              <a:buSzPct val="60000"/>
              <a:buFont typeface="Wingdings" pitchFamily="2" charset="2"/>
              <a:buChar char="u"/>
            </a:pPr>
            <a:r>
              <a:rPr lang="en-US" sz="3000">
                <a:latin typeface="Arial" charset="0"/>
              </a:rPr>
              <a:t> CE marking</a:t>
            </a:r>
          </a:p>
        </p:txBody>
      </p:sp>
      <p:sp>
        <p:nvSpPr>
          <p:cNvPr id="14345" name="Text Box 11" descr="Kırtasiye"/>
          <p:cNvSpPr txBox="1">
            <a:spLocks noChangeArrowheads="1"/>
          </p:cNvSpPr>
          <p:nvPr/>
        </p:nvSpPr>
        <p:spPr bwMode="auto">
          <a:xfrm>
            <a:off x="990600" y="3978275"/>
            <a:ext cx="3429000" cy="1609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  <a:buFontTx/>
              <a:buBlip>
                <a:blip r:embed="rId4"/>
              </a:buBlip>
            </a:pPr>
            <a:r>
              <a:rPr lang="en-US" sz="3200">
                <a:solidFill>
                  <a:srgbClr val="FF0000"/>
                </a:solidFill>
                <a:latin typeface="Arial" charset="0"/>
              </a:rPr>
              <a:t>System</a:t>
            </a:r>
          </a:p>
          <a:p>
            <a:pPr marL="742950" lvl="1" indent="-285750">
              <a:spcBef>
                <a:spcPct val="20000"/>
              </a:spcBef>
              <a:buClr>
                <a:srgbClr val="FF3300"/>
              </a:buClr>
              <a:buSzPct val="60000"/>
              <a:buFont typeface="Wingdings" pitchFamily="2" charset="2"/>
              <a:buChar char="u"/>
            </a:pPr>
            <a:r>
              <a:rPr lang="en-US" sz="3000">
                <a:latin typeface="Arial" charset="0"/>
              </a:rPr>
              <a:t>ISO 900</a:t>
            </a:r>
            <a:r>
              <a:rPr lang="tr-TR" sz="3000">
                <a:latin typeface="Arial" charset="0"/>
              </a:rPr>
              <a:t>1</a:t>
            </a:r>
            <a:endParaRPr lang="en-US" sz="3000"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Clr>
                <a:srgbClr val="FF3300"/>
              </a:buClr>
              <a:buSzPct val="60000"/>
              <a:buFont typeface="Wingdings" pitchFamily="2" charset="2"/>
              <a:buChar char="u"/>
            </a:pPr>
            <a:r>
              <a:rPr lang="en-US" sz="3000">
                <a:latin typeface="Arial" charset="0"/>
              </a:rPr>
              <a:t>AQAP</a:t>
            </a:r>
          </a:p>
        </p:txBody>
      </p:sp>
      <p:sp>
        <p:nvSpPr>
          <p:cNvPr id="14346" name="Text Box 12" descr="Kırtasiye"/>
          <p:cNvSpPr txBox="1">
            <a:spLocks noChangeArrowheads="1"/>
          </p:cNvSpPr>
          <p:nvPr/>
        </p:nvSpPr>
        <p:spPr bwMode="auto">
          <a:xfrm>
            <a:off x="4787900" y="3860800"/>
            <a:ext cx="3594100" cy="24034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  <a:buFontTx/>
              <a:buBlip>
                <a:blip r:embed="rId4"/>
              </a:buBlip>
            </a:pPr>
            <a:r>
              <a:rPr lang="tr-TR" sz="320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3200">
                <a:solidFill>
                  <a:srgbClr val="FF0000"/>
                </a:solidFill>
                <a:latin typeface="Arial" charset="0"/>
              </a:rPr>
              <a:t>Personnel</a:t>
            </a:r>
          </a:p>
          <a:p>
            <a:pPr marL="742950" lvl="1" indent="-285750">
              <a:spcBef>
                <a:spcPct val="20000"/>
              </a:spcBef>
              <a:buClr>
                <a:srgbClr val="FF3300"/>
              </a:buClr>
              <a:buSzPct val="60000"/>
              <a:buFont typeface="Wingdings" pitchFamily="2" charset="2"/>
              <a:buChar char="u"/>
            </a:pPr>
            <a:r>
              <a:rPr lang="en-US" sz="3000">
                <a:latin typeface="Arial" charset="0"/>
              </a:rPr>
              <a:t>Laboratory</a:t>
            </a:r>
          </a:p>
          <a:p>
            <a:pPr marL="742950" lvl="1" indent="-285750">
              <a:spcBef>
                <a:spcPct val="20000"/>
              </a:spcBef>
              <a:buClr>
                <a:srgbClr val="FF3300"/>
              </a:buClr>
              <a:buSzPct val="60000"/>
              <a:buFont typeface="Wingdings" pitchFamily="2" charset="2"/>
              <a:buChar char="u"/>
            </a:pPr>
            <a:r>
              <a:rPr lang="en-US" sz="3000">
                <a:latin typeface="Arial" charset="0"/>
              </a:rPr>
              <a:t>System</a:t>
            </a:r>
          </a:p>
          <a:p>
            <a:pPr marL="742950" lvl="1" indent="-285750">
              <a:spcBef>
                <a:spcPct val="20000"/>
              </a:spcBef>
              <a:buClr>
                <a:srgbClr val="FF3300"/>
              </a:buClr>
              <a:buSzPct val="60000"/>
              <a:buFont typeface="Wingdings" pitchFamily="2" charset="2"/>
              <a:buChar char="u"/>
            </a:pPr>
            <a:r>
              <a:rPr lang="en-US" sz="3000">
                <a:latin typeface="Arial" charset="0"/>
              </a:rPr>
              <a:t>Product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smtClean="0"/>
              <a:t>Laboratory Accreditation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906463"/>
            <a:ext cx="8605589" cy="17367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3000" dirty="0" smtClean="0"/>
              <a:t>Formal recognition that a calibration/testing laboratory is fulfilled the </a:t>
            </a:r>
            <a:r>
              <a:rPr lang="en-US" sz="3000" dirty="0" smtClean="0">
                <a:solidFill>
                  <a:srgbClr val="FF0000"/>
                </a:solidFill>
              </a:rPr>
              <a:t>specified requirements </a:t>
            </a:r>
            <a:r>
              <a:rPr lang="en-US" sz="3000" dirty="0" smtClean="0"/>
              <a:t>in order to carry out specific calibrations/tests.</a:t>
            </a:r>
          </a:p>
          <a:p>
            <a:pPr marL="0" indent="0" eaLnBrk="1" hangingPunct="1">
              <a:buFontTx/>
              <a:buNone/>
            </a:pPr>
            <a:endParaRPr lang="en-US" sz="3000" dirty="0" smtClean="0"/>
          </a:p>
          <a:p>
            <a:pPr marL="0" indent="0" eaLnBrk="1" hangingPunct="1">
              <a:buFontTx/>
              <a:buNone/>
            </a:pPr>
            <a:endParaRPr lang="en-US" sz="3000" dirty="0" smtClean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B8231D-684C-46E7-AF23-62A9D0FAB323}" type="slidenum">
              <a:rPr lang="tr-TR"/>
              <a:pPr>
                <a:defRPr/>
              </a:pPr>
              <a:t>5</a:t>
            </a:fld>
            <a:endParaRPr lang="tr-TR"/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467545" y="2928938"/>
            <a:ext cx="828092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6700" indent="-266700" algn="just" eaLnBrk="0" hangingPunct="0">
              <a:spcBef>
                <a:spcPts val="600"/>
              </a:spcBef>
            </a:pPr>
            <a:r>
              <a:rPr lang="en-US" sz="3000" dirty="0">
                <a:latin typeface="Arial" charset="0"/>
              </a:rPr>
              <a:t>Laboratory accreditation is;</a:t>
            </a:r>
          </a:p>
          <a:p>
            <a:pPr marL="342900" lvl="1" indent="-342900">
              <a:lnSpc>
                <a:spcPct val="15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dirty="0">
                <a:latin typeface="Futura Bk BT" pitchFamily="34" charset="0"/>
                <a:cs typeface="+mn-cs"/>
              </a:rPr>
              <a:t>a status indicating the technical competence of the Laboratory.</a:t>
            </a:r>
          </a:p>
          <a:p>
            <a:pPr marL="342900" lvl="1" indent="-342900">
              <a:lnSpc>
                <a:spcPct val="15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b="1" dirty="0">
                <a:latin typeface="Futura Bk BT" pitchFamily="34" charset="0"/>
                <a:cs typeface="+mn-cs"/>
              </a:rPr>
              <a:t>Not</a:t>
            </a:r>
            <a:r>
              <a:rPr lang="en-US" sz="2800" dirty="0">
                <a:latin typeface="Futura Bk BT" pitchFamily="34" charset="0"/>
                <a:cs typeface="+mn-cs"/>
              </a:rPr>
              <a:t> guarantee for the calibration/test results.</a:t>
            </a:r>
          </a:p>
          <a:p>
            <a:pPr marL="342900" lvl="1" indent="-342900">
              <a:lnSpc>
                <a:spcPct val="15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b="1" dirty="0">
                <a:latin typeface="Futura Bk BT" pitchFamily="34" charset="0"/>
                <a:cs typeface="+mn-cs"/>
              </a:rPr>
              <a:t>Not </a:t>
            </a:r>
            <a:r>
              <a:rPr lang="en-US" sz="2800" dirty="0">
                <a:latin typeface="Futura Bk BT" pitchFamily="34" charset="0"/>
                <a:cs typeface="+mn-cs"/>
              </a:rPr>
              <a:t>product certification.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smtClean="0"/>
              <a:t>Why Accreditation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>
          <a:xfrm>
            <a:off x="714375" y="785813"/>
            <a:ext cx="8229600" cy="5330825"/>
          </a:xfrm>
        </p:spPr>
        <p:txBody>
          <a:bodyPr>
            <a:normAutofit/>
          </a:bodyPr>
          <a:lstStyle/>
          <a:p>
            <a:pPr marL="342900" lvl="1" indent="-342900" eaLnBrk="1" hangingPunct="1">
              <a:lnSpc>
                <a:spcPct val="20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Willingness</a:t>
            </a:r>
            <a:endParaRPr lang="tr-TR" dirty="0" smtClean="0"/>
          </a:p>
          <a:p>
            <a:pPr marL="342900" lvl="1" indent="-342900" eaLnBrk="1" hangingPunct="1">
              <a:lnSpc>
                <a:spcPct val="20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The public authorities</a:t>
            </a:r>
            <a:endParaRPr lang="tr-TR" dirty="0" smtClean="0"/>
          </a:p>
          <a:p>
            <a:pPr marL="342900" lvl="1" indent="-342900" eaLnBrk="1" hangingPunct="1">
              <a:lnSpc>
                <a:spcPct val="20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Competition</a:t>
            </a:r>
            <a:endParaRPr lang="tr-TR" dirty="0" smtClean="0"/>
          </a:p>
          <a:p>
            <a:pPr marL="342900" lvl="1" indent="-342900" eaLnBrk="1" hangingPunct="1">
              <a:lnSpc>
                <a:spcPct val="20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dirty="0" smtClean="0"/>
              <a:t>Customer expectations</a:t>
            </a:r>
            <a:endParaRPr 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DE64144-667A-44FC-8DA0-73C50FA7DDD8}" type="slidenum">
              <a:rPr lang="tr-TR"/>
              <a:pPr>
                <a:defRPr/>
              </a:pPr>
              <a:t>6</a:t>
            </a:fld>
            <a:endParaRPr lang="tr-TR"/>
          </a:p>
        </p:txBody>
      </p:sp>
      <p:pic>
        <p:nvPicPr>
          <p:cNvPr id="16389" name="Picture 7" descr="check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1143000"/>
            <a:ext cx="2643187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Benefits of Accreditation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714348" y="785794"/>
            <a:ext cx="8229600" cy="5737225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dirty="0" smtClean="0"/>
              <a:t>Confidence in calibration/test results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dirty="0" smtClean="0"/>
              <a:t>Confidence in management system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dirty="0" smtClean="0"/>
              <a:t>Improvement of management system for quality and technical operations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dirty="0" smtClean="0"/>
              <a:t>Reduction in multiple asses</a:t>
            </a:r>
            <a:r>
              <a:rPr lang="tr-TR" sz="2800" dirty="0" smtClean="0"/>
              <a:t>s</a:t>
            </a:r>
            <a:r>
              <a:rPr lang="en-US" sz="2800" dirty="0" err="1" smtClean="0"/>
              <a:t>ments</a:t>
            </a:r>
            <a:endParaRPr lang="en-US" sz="2800" dirty="0" smtClean="0"/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dirty="0" smtClean="0"/>
              <a:t>Acceptance of calibration/test certificates internationally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dirty="0" smtClean="0"/>
              <a:t>Attraction of new customers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dirty="0" smtClean="0"/>
              <a:t>Retention of existing customers</a:t>
            </a:r>
          </a:p>
          <a:p>
            <a:pPr eaLnBrk="1" hangingPunct="1">
              <a:lnSpc>
                <a:spcPct val="120000"/>
              </a:lnSpc>
              <a:spcBef>
                <a:spcPts val="800"/>
              </a:spcBef>
              <a:buClr>
                <a:srgbClr val="C00000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800" dirty="0" smtClean="0"/>
              <a:t>Publicity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6EF832-8066-445F-A40C-F52AC78AFA07}" type="slidenum">
              <a:rPr lang="tr-TR"/>
              <a:pPr>
                <a:defRPr/>
              </a:pPr>
              <a:t>7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Accreditation</a:t>
            </a:r>
            <a:r>
              <a:rPr lang="tr-TR" b="1" smtClean="0"/>
              <a:t> Criteria</a:t>
            </a:r>
            <a:endParaRPr lang="en-US" b="1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95536" y="901700"/>
            <a:ext cx="8388350" cy="1519188"/>
          </a:xfrm>
        </p:spPr>
        <p:txBody>
          <a:bodyPr>
            <a:normAutofit/>
          </a:bodyPr>
          <a:lstStyle/>
          <a:p>
            <a:pPr marL="0" indent="0" algn="just" eaLnBrk="1" hangingPunct="1">
              <a:buSzPct val="90000"/>
              <a:buFontTx/>
              <a:buNone/>
            </a:pPr>
            <a:r>
              <a:rPr lang="en-US" sz="2800" dirty="0" smtClean="0"/>
              <a:t>Set of requirements that is used by an accreditation body, to be fulfilled by a calibration laboratory in order to be accredited.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07C452-5EA7-4A20-A813-6D5E6ADC902E}" type="slidenum">
              <a:rPr lang="tr-TR"/>
              <a:pPr>
                <a:defRPr/>
              </a:pPr>
              <a:t>8</a:t>
            </a:fld>
            <a:endParaRPr lang="tr-TR"/>
          </a:p>
        </p:txBody>
      </p:sp>
      <p:graphicFrame>
        <p:nvGraphicFramePr>
          <p:cNvPr id="5" name="Diagram 4"/>
          <p:cNvGraphicFramePr/>
          <p:nvPr/>
        </p:nvGraphicFramePr>
        <p:xfrm>
          <a:off x="539552" y="2420888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7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517706" cy="719138"/>
          </a:xfrm>
        </p:spPr>
        <p:txBody>
          <a:bodyPr/>
          <a:lstStyle/>
          <a:p>
            <a:r>
              <a:rPr lang="tr-TR" dirty="0" err="1" smtClean="0"/>
              <a:t>History</a:t>
            </a:r>
            <a:r>
              <a:rPr lang="tr-TR" dirty="0" smtClean="0"/>
              <a:t> of ISO/IEC 17025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67544" y="836712"/>
          <a:ext cx="8286776" cy="571217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28711"/>
                <a:gridCol w="5312382"/>
                <a:gridCol w="2145683"/>
              </a:tblGrid>
              <a:tr h="1291039">
                <a:tc>
                  <a:txBody>
                    <a:bodyPr/>
                    <a:lstStyle/>
                    <a:p>
                      <a:r>
                        <a:rPr lang="en-US" sz="2200" noProof="0" smtClean="0">
                          <a:latin typeface="Arial" pitchFamily="34" charset="0"/>
                          <a:cs typeface="Arial" pitchFamily="34" charset="0"/>
                        </a:rPr>
                        <a:t>1978</a:t>
                      </a:r>
                      <a:endParaRPr lang="en-US" sz="2200" b="0" noProof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eaLnBrk="0" hangingPunct="0">
                        <a:spcBef>
                          <a:spcPct val="40000"/>
                        </a:spcBef>
                      </a:pPr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ISO Guide 25</a:t>
                      </a:r>
                    </a:p>
                    <a:p>
                      <a:pPr eaLnBrk="0" hangingPunct="0">
                        <a:spcBef>
                          <a:spcPct val="40000"/>
                        </a:spcBef>
                      </a:pPr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General criteria for the operation of testing laboratories</a:t>
                      </a:r>
                      <a:endParaRPr lang="en-US" sz="2000" b="0" noProof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smtClean="0">
                          <a:latin typeface="Arial" pitchFamily="34" charset="0"/>
                          <a:cs typeface="Arial" pitchFamily="34" charset="0"/>
                        </a:rPr>
                        <a:t>Guideline</a:t>
                      </a:r>
                    </a:p>
                    <a:p>
                      <a:pPr algn="ctr"/>
                      <a:r>
                        <a:rPr lang="en-US" noProof="0" smtClean="0">
                          <a:latin typeface="Arial" pitchFamily="34" charset="0"/>
                          <a:cs typeface="Arial" pitchFamily="34" charset="0"/>
                        </a:rPr>
                        <a:t>Testing</a:t>
                      </a:r>
                      <a:endParaRPr lang="en-US" b="0" noProof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151467">
                <a:tc>
                  <a:txBody>
                    <a:bodyPr/>
                    <a:lstStyle/>
                    <a:p>
                      <a:r>
                        <a:rPr lang="en-US" sz="2200" noProof="0" smtClean="0">
                          <a:latin typeface="Arial" pitchFamily="34" charset="0"/>
                          <a:cs typeface="Arial" pitchFamily="34" charset="0"/>
                        </a:rPr>
                        <a:t>1983</a:t>
                      </a:r>
                      <a:endParaRPr lang="en-US" sz="2200" b="0" noProof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ISO/IEC Guide 25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General requirements for the competence of testing laboratories </a:t>
                      </a:r>
                      <a:endParaRPr lang="en-US" sz="2000" b="0" noProof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smtClean="0">
                          <a:latin typeface="Arial" pitchFamily="34" charset="0"/>
                          <a:cs typeface="Arial" pitchFamily="34" charset="0"/>
                        </a:rPr>
                        <a:t>Guideline</a:t>
                      </a:r>
                    </a:p>
                    <a:p>
                      <a:pPr algn="ctr"/>
                      <a:r>
                        <a:rPr lang="en-US" noProof="0" smtClean="0">
                          <a:latin typeface="Arial" pitchFamily="34" charset="0"/>
                          <a:cs typeface="Arial" pitchFamily="34" charset="0"/>
                        </a:rPr>
                        <a:t>Testing</a:t>
                      </a:r>
                      <a:endParaRPr lang="en-US" b="0" noProof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245881">
                <a:tc>
                  <a:txBody>
                    <a:bodyPr/>
                    <a:lstStyle/>
                    <a:p>
                      <a:r>
                        <a:rPr lang="en-US" sz="2200" noProof="0" smtClean="0">
                          <a:latin typeface="Arial" pitchFamily="34" charset="0"/>
                          <a:cs typeface="Arial" pitchFamily="34" charset="0"/>
                        </a:rPr>
                        <a:t>1990</a:t>
                      </a:r>
                      <a:endParaRPr lang="en-US" sz="2200" b="0" noProof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ISO/IEC Guide 25</a:t>
                      </a:r>
                    </a:p>
                    <a:p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General requirements for the competence of calibration and testing laboratories</a:t>
                      </a:r>
                      <a:endParaRPr lang="en-US" sz="2000" b="0" noProof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smtClean="0">
                          <a:latin typeface="Arial" pitchFamily="34" charset="0"/>
                          <a:cs typeface="Arial" pitchFamily="34" charset="0"/>
                        </a:rPr>
                        <a:t>Guideline</a:t>
                      </a:r>
                    </a:p>
                    <a:p>
                      <a:pPr algn="ctr"/>
                      <a:r>
                        <a:rPr lang="en-US" noProof="0" smtClean="0">
                          <a:latin typeface="Arial" pitchFamily="34" charset="0"/>
                          <a:cs typeface="Arial" pitchFamily="34" charset="0"/>
                        </a:rPr>
                        <a:t>Testing/Calibration</a:t>
                      </a:r>
                      <a:endParaRPr lang="en-US" b="0" noProof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11895">
                <a:tc>
                  <a:txBody>
                    <a:bodyPr/>
                    <a:lstStyle/>
                    <a:p>
                      <a:r>
                        <a:rPr lang="en-US" sz="2200" noProof="0" smtClean="0">
                          <a:latin typeface="Arial" pitchFamily="34" charset="0"/>
                          <a:cs typeface="Arial" pitchFamily="34" charset="0"/>
                        </a:rPr>
                        <a:t>1999</a:t>
                      </a:r>
                      <a:endParaRPr lang="en-US" sz="2200" b="0" noProof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ISO/IEC 17025</a:t>
                      </a:r>
                    </a:p>
                    <a:p>
                      <a:pPr marL="0" indent="0" eaLnBrk="1" hangingPunct="1">
                        <a:lnSpc>
                          <a:spcPct val="80000"/>
                        </a:lnSpc>
                        <a:buFont typeface="Wingdings" pitchFamily="2" charset="2"/>
                        <a:buNone/>
                      </a:pPr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General requirements for the competence of</a:t>
                      </a:r>
                    </a:p>
                    <a:p>
                      <a:pPr marL="0" indent="0" eaLnBrk="1" hangingPunct="1">
                        <a:lnSpc>
                          <a:spcPct val="80000"/>
                        </a:lnSpc>
                        <a:buFont typeface="Wingdings" pitchFamily="2" charset="2"/>
                        <a:buNone/>
                      </a:pPr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testing and calibration laboratories</a:t>
                      </a:r>
                      <a:endParaRPr lang="en-US" sz="2000" noProof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smtClean="0">
                          <a:latin typeface="Arial" pitchFamily="34" charset="0"/>
                          <a:cs typeface="Arial" pitchFamily="34" charset="0"/>
                        </a:rPr>
                        <a:t>Standard</a:t>
                      </a:r>
                    </a:p>
                    <a:p>
                      <a:pPr algn="ctr"/>
                      <a:r>
                        <a:rPr lang="en-US" noProof="0" smtClean="0">
                          <a:latin typeface="Arial" pitchFamily="34" charset="0"/>
                          <a:cs typeface="Arial" pitchFamily="34" charset="0"/>
                        </a:rPr>
                        <a:t>Testing/Calibration</a:t>
                      </a:r>
                      <a:endParaRPr lang="en-US" b="0" noProof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11895">
                <a:tc>
                  <a:txBody>
                    <a:bodyPr/>
                    <a:lstStyle/>
                    <a:p>
                      <a:r>
                        <a:rPr lang="en-US" sz="2200" noProof="0" smtClean="0">
                          <a:latin typeface="Arial" pitchFamily="34" charset="0"/>
                          <a:cs typeface="Arial" pitchFamily="34" charset="0"/>
                        </a:rPr>
                        <a:t>2005</a:t>
                      </a:r>
                      <a:endParaRPr lang="en-US" sz="2200" b="0" noProof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ISO/IEC 17025</a:t>
                      </a:r>
                    </a:p>
                    <a:p>
                      <a:pPr marL="0" indent="0" eaLnBrk="1" hangingPunct="1">
                        <a:lnSpc>
                          <a:spcPct val="80000"/>
                        </a:lnSpc>
                        <a:buFont typeface="Wingdings" pitchFamily="2" charset="2"/>
                        <a:buNone/>
                      </a:pPr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General requirements for the competence of</a:t>
                      </a:r>
                    </a:p>
                    <a:p>
                      <a:pPr marL="0" indent="0" eaLnBrk="1" hangingPunct="1">
                        <a:lnSpc>
                          <a:spcPct val="80000"/>
                        </a:lnSpc>
                        <a:buFont typeface="Wingdings" pitchFamily="2" charset="2"/>
                        <a:buNone/>
                      </a:pPr>
                      <a:r>
                        <a:rPr lang="en-US" sz="2000" noProof="0" smtClean="0">
                          <a:latin typeface="Arial" pitchFamily="34" charset="0"/>
                          <a:cs typeface="Arial" pitchFamily="34" charset="0"/>
                        </a:rPr>
                        <a:t>testing and calibration laboratories</a:t>
                      </a:r>
                      <a:endParaRPr lang="en-US" sz="2000" noProof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>
                          <a:latin typeface="Arial" pitchFamily="34" charset="0"/>
                          <a:cs typeface="Arial" pitchFamily="34" charset="0"/>
                        </a:rPr>
                        <a:t>Standard</a:t>
                      </a:r>
                    </a:p>
                    <a:p>
                      <a:pPr algn="ctr"/>
                      <a:r>
                        <a:rPr lang="en-US" noProof="0" dirty="0" smtClean="0">
                          <a:latin typeface="Arial" pitchFamily="34" charset="0"/>
                          <a:cs typeface="Arial" pitchFamily="34" charset="0"/>
                        </a:rPr>
                        <a:t>Testing/Calibration</a:t>
                      </a:r>
                      <a:endParaRPr lang="en-US" b="0" noProof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9478</TotalTime>
  <Words>1165</Words>
  <Application>Microsoft Office PowerPoint</Application>
  <PresentationFormat>Ekran Gösterisi (4:3)</PresentationFormat>
  <Paragraphs>372</Paragraphs>
  <Slides>37</Slides>
  <Notes>37</Notes>
  <HiddenSlides>0</HiddenSlides>
  <MMClips>0</MMClips>
  <ScaleCrop>false</ScaleCrop>
  <HeadingPairs>
    <vt:vector size="6" baseType="variant">
      <vt:variant>
        <vt:lpstr>Tema</vt:lpstr>
      </vt:variant>
      <vt:variant>
        <vt:i4>3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37</vt:i4>
      </vt:variant>
    </vt:vector>
  </HeadingPairs>
  <TitlesOfParts>
    <vt:vector size="42" baseType="lpstr">
      <vt:lpstr>Ulusal Yenilik Sistemimizin Geleceği_2</vt:lpstr>
      <vt:lpstr>1_Ulusal Yenilik Sistemimizin Geleceği_2</vt:lpstr>
      <vt:lpstr>Custom Design</vt:lpstr>
      <vt:lpstr>Denklem</vt:lpstr>
      <vt:lpstr>Klip</vt:lpstr>
      <vt:lpstr>Introduction to Accreditation </vt:lpstr>
      <vt:lpstr>Content</vt:lpstr>
      <vt:lpstr>Accreditation</vt:lpstr>
      <vt:lpstr>Accreditation</vt:lpstr>
      <vt:lpstr>Laboratory Accreditation</vt:lpstr>
      <vt:lpstr>Why Accreditation</vt:lpstr>
      <vt:lpstr>Benefits of Accreditation</vt:lpstr>
      <vt:lpstr>Accreditation Criteria</vt:lpstr>
      <vt:lpstr>History of ISO/IEC 17025</vt:lpstr>
      <vt:lpstr>International Standard</vt:lpstr>
      <vt:lpstr>ISO/IEC  17025</vt:lpstr>
      <vt:lpstr>ISO/IEC  17025</vt:lpstr>
      <vt:lpstr>ISO/IEC  17025</vt:lpstr>
      <vt:lpstr>ISO/IEC 17025 Management Requirements</vt:lpstr>
      <vt:lpstr>ISO/IEC 17025 Technical requirements</vt:lpstr>
      <vt:lpstr>Accreditation Procedure</vt:lpstr>
      <vt:lpstr>Accreditation Procedure</vt:lpstr>
      <vt:lpstr>Application to Accreditation Body</vt:lpstr>
      <vt:lpstr>Formation of Assessment Team</vt:lpstr>
      <vt:lpstr>Assessment</vt:lpstr>
      <vt:lpstr>Assessment : Documentation review</vt:lpstr>
      <vt:lpstr>On-site Assessment</vt:lpstr>
      <vt:lpstr>Introductory Meeting</vt:lpstr>
      <vt:lpstr>Performance  Assessment</vt:lpstr>
      <vt:lpstr>On-site assessment</vt:lpstr>
      <vt:lpstr>Questions</vt:lpstr>
      <vt:lpstr>Final Meeting</vt:lpstr>
      <vt:lpstr>Surveillance</vt:lpstr>
      <vt:lpstr>Proficiency Testing/Interlaboratory Comparisons</vt:lpstr>
      <vt:lpstr>Proficiency Testing/Interlaboratory Comparisons</vt:lpstr>
      <vt:lpstr>Proficiency Testing/Interlaboratory Comparisons</vt:lpstr>
      <vt:lpstr>Proficiency Testing/Interlaboratory Comparisons</vt:lpstr>
      <vt:lpstr>Accreditation System in Turkey</vt:lpstr>
      <vt:lpstr>Accreditation of UME</vt:lpstr>
      <vt:lpstr>Accreditation of UME</vt:lpstr>
      <vt:lpstr>Accreditation scope of UME</vt:lpstr>
      <vt:lpstr>Slayt 37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McKinsey Mind Designing the Analysis</dc:title>
  <dc:creator>nihan.tiltak</dc:creator>
  <cp:lastModifiedBy>enversa</cp:lastModifiedBy>
  <cp:revision>898</cp:revision>
  <cp:lastPrinted>2012-11-15T10:02:18Z</cp:lastPrinted>
  <dcterms:created xsi:type="dcterms:W3CDTF">2012-02-08T13:48:39Z</dcterms:created>
  <dcterms:modified xsi:type="dcterms:W3CDTF">2013-05-08T12:07:11Z</dcterms:modified>
</cp:coreProperties>
</file>