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6" r:id="rId1"/>
  </p:sldMasterIdLst>
  <p:notesMasterIdLst>
    <p:notesMasterId r:id="rId42"/>
  </p:notesMasterIdLst>
  <p:handoutMasterIdLst>
    <p:handoutMasterId r:id="rId43"/>
  </p:handoutMasterIdLst>
  <p:sldIdLst>
    <p:sldId id="256" r:id="rId2"/>
    <p:sldId id="528" r:id="rId3"/>
    <p:sldId id="531" r:id="rId4"/>
    <p:sldId id="532" r:id="rId5"/>
    <p:sldId id="533" r:id="rId6"/>
    <p:sldId id="534" r:id="rId7"/>
    <p:sldId id="535" r:id="rId8"/>
    <p:sldId id="537" r:id="rId9"/>
    <p:sldId id="540" r:id="rId10"/>
    <p:sldId id="541" r:id="rId11"/>
    <p:sldId id="542" r:id="rId12"/>
    <p:sldId id="543" r:id="rId13"/>
    <p:sldId id="545" r:id="rId14"/>
    <p:sldId id="547" r:id="rId15"/>
    <p:sldId id="549" r:id="rId16"/>
    <p:sldId id="555" r:id="rId17"/>
    <p:sldId id="570" r:id="rId18"/>
    <p:sldId id="558" r:id="rId19"/>
    <p:sldId id="559" r:id="rId20"/>
    <p:sldId id="561" r:id="rId21"/>
    <p:sldId id="562" r:id="rId22"/>
    <p:sldId id="564" r:id="rId23"/>
    <p:sldId id="571" r:id="rId24"/>
    <p:sldId id="574" r:id="rId25"/>
    <p:sldId id="575" r:id="rId26"/>
    <p:sldId id="576" r:id="rId27"/>
    <p:sldId id="577" r:id="rId28"/>
    <p:sldId id="578" r:id="rId29"/>
    <p:sldId id="579" r:id="rId30"/>
    <p:sldId id="580" r:id="rId31"/>
    <p:sldId id="572" r:id="rId32"/>
    <p:sldId id="581" r:id="rId33"/>
    <p:sldId id="582" r:id="rId34"/>
    <p:sldId id="583" r:id="rId35"/>
    <p:sldId id="584" r:id="rId36"/>
    <p:sldId id="585" r:id="rId37"/>
    <p:sldId id="573" r:id="rId38"/>
    <p:sldId id="567" r:id="rId39"/>
    <p:sldId id="568" r:id="rId40"/>
    <p:sldId id="451" r:id="rId41"/>
  </p:sldIdLst>
  <p:sldSz cx="9144000" cy="6858000" type="screen4x3"/>
  <p:notesSz cx="6858000" cy="9144000"/>
  <p:defaultTextStyle>
    <a:defPPr>
      <a:defRPr lang="tr-TR"/>
    </a:defPPr>
    <a:lvl1pPr algn="l" rtl="0" fontAlgn="base">
      <a:spcBef>
        <a:spcPct val="0"/>
      </a:spcBef>
      <a:spcAft>
        <a:spcPct val="0"/>
      </a:spcAft>
      <a:defRPr sz="2200" kern="1200">
        <a:solidFill>
          <a:schemeClr val="tx1"/>
        </a:solidFill>
        <a:latin typeface="Arial" charset="0"/>
        <a:ea typeface="+mn-ea"/>
        <a:cs typeface="Arial" charset="0"/>
      </a:defRPr>
    </a:lvl1pPr>
    <a:lvl2pPr marL="457200" algn="l" rtl="0" fontAlgn="base">
      <a:spcBef>
        <a:spcPct val="0"/>
      </a:spcBef>
      <a:spcAft>
        <a:spcPct val="0"/>
      </a:spcAft>
      <a:defRPr sz="2200" kern="1200">
        <a:solidFill>
          <a:schemeClr val="tx1"/>
        </a:solidFill>
        <a:latin typeface="Arial" charset="0"/>
        <a:ea typeface="+mn-ea"/>
        <a:cs typeface="Arial" charset="0"/>
      </a:defRPr>
    </a:lvl2pPr>
    <a:lvl3pPr marL="914400" algn="l" rtl="0" fontAlgn="base">
      <a:spcBef>
        <a:spcPct val="0"/>
      </a:spcBef>
      <a:spcAft>
        <a:spcPct val="0"/>
      </a:spcAft>
      <a:defRPr sz="2200" kern="1200">
        <a:solidFill>
          <a:schemeClr val="tx1"/>
        </a:solidFill>
        <a:latin typeface="Arial" charset="0"/>
        <a:ea typeface="+mn-ea"/>
        <a:cs typeface="Arial" charset="0"/>
      </a:defRPr>
    </a:lvl3pPr>
    <a:lvl4pPr marL="1371600" algn="l" rtl="0" fontAlgn="base">
      <a:spcBef>
        <a:spcPct val="0"/>
      </a:spcBef>
      <a:spcAft>
        <a:spcPct val="0"/>
      </a:spcAft>
      <a:defRPr sz="2200" kern="1200">
        <a:solidFill>
          <a:schemeClr val="tx1"/>
        </a:solidFill>
        <a:latin typeface="Arial" charset="0"/>
        <a:ea typeface="+mn-ea"/>
        <a:cs typeface="Arial" charset="0"/>
      </a:defRPr>
    </a:lvl4pPr>
    <a:lvl5pPr marL="1828800" algn="l" rtl="0" fontAlgn="base">
      <a:spcBef>
        <a:spcPct val="0"/>
      </a:spcBef>
      <a:spcAft>
        <a:spcPct val="0"/>
      </a:spcAft>
      <a:defRPr sz="2200" kern="1200">
        <a:solidFill>
          <a:schemeClr val="tx1"/>
        </a:solidFill>
        <a:latin typeface="Arial" charset="0"/>
        <a:ea typeface="+mn-ea"/>
        <a:cs typeface="Arial" charset="0"/>
      </a:defRPr>
    </a:lvl5pPr>
    <a:lvl6pPr marL="2286000" algn="l" defTabSz="914400" rtl="0" eaLnBrk="1" latinLnBrk="0" hangingPunct="1">
      <a:defRPr sz="2200" kern="1200">
        <a:solidFill>
          <a:schemeClr val="tx1"/>
        </a:solidFill>
        <a:latin typeface="Arial" charset="0"/>
        <a:ea typeface="+mn-ea"/>
        <a:cs typeface="Arial" charset="0"/>
      </a:defRPr>
    </a:lvl6pPr>
    <a:lvl7pPr marL="2743200" algn="l" defTabSz="914400" rtl="0" eaLnBrk="1" latinLnBrk="0" hangingPunct="1">
      <a:defRPr sz="2200" kern="1200">
        <a:solidFill>
          <a:schemeClr val="tx1"/>
        </a:solidFill>
        <a:latin typeface="Arial" charset="0"/>
        <a:ea typeface="+mn-ea"/>
        <a:cs typeface="Arial" charset="0"/>
      </a:defRPr>
    </a:lvl7pPr>
    <a:lvl8pPr marL="3200400" algn="l" defTabSz="914400" rtl="0" eaLnBrk="1" latinLnBrk="0" hangingPunct="1">
      <a:defRPr sz="2200" kern="1200">
        <a:solidFill>
          <a:schemeClr val="tx1"/>
        </a:solidFill>
        <a:latin typeface="Arial" charset="0"/>
        <a:ea typeface="+mn-ea"/>
        <a:cs typeface="Arial" charset="0"/>
      </a:defRPr>
    </a:lvl8pPr>
    <a:lvl9pPr marL="3657600" algn="l" defTabSz="914400" rtl="0" eaLnBrk="1" latinLnBrk="0" hangingPunct="1">
      <a:defRPr sz="22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1137D9"/>
    <a:srgbClr val="FFFF99"/>
    <a:srgbClr val="4566F1"/>
    <a:srgbClr val="E51505"/>
    <a:srgbClr val="4666F0"/>
    <a:srgbClr val="5F56CE"/>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14" autoAdjust="0"/>
    <p:restoredTop sz="97491" autoAdjust="0"/>
  </p:normalViewPr>
  <p:slideViewPr>
    <p:cSldViewPr>
      <p:cViewPr>
        <p:scale>
          <a:sx n="80" d="100"/>
          <a:sy n="80" d="100"/>
        </p:scale>
        <p:origin x="-1020" y="-72"/>
      </p:cViewPr>
      <p:guideLst>
        <p:guide orient="horz" pos="2160"/>
        <p:guide pos="2880"/>
      </p:guideLst>
    </p:cSldViewPr>
  </p:slideViewPr>
  <p:outlineViewPr>
    <p:cViewPr>
      <p:scale>
        <a:sx n="33" d="100"/>
        <a:sy n="33" d="100"/>
      </p:scale>
      <p:origin x="0" y="6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cs typeface="+mn-cs"/>
              </a:defRPr>
            </a:lvl1pPr>
          </a:lstStyle>
          <a:p>
            <a:pPr>
              <a:defRPr/>
            </a:pPr>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C41EC77-1E78-4CA7-A495-C2F917D0D8FD}" type="datetime1">
              <a:rPr lang="tr-TR"/>
              <a:pPr>
                <a:defRPr/>
              </a:pPr>
              <a:t>21.02.2013</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cs typeface="+mn-cs"/>
              </a:defRPr>
            </a:lvl1pPr>
          </a:lstStyle>
          <a:p>
            <a:pPr>
              <a:defRPr/>
            </a:pPr>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CBC3375-FA68-40CE-8D3B-4F57E464C52D}" type="slidenum">
              <a:rPr lang="tr-TR"/>
              <a:pPr>
                <a:defRPr/>
              </a:pPr>
              <a:t>‹#›</a:t>
            </a:fld>
            <a:endParaRPr lang="tr-TR"/>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3E671D7-FC28-426B-B0D5-7C81BF289D09}" type="datetime1">
              <a:rPr lang="tr-TR"/>
              <a:pPr>
                <a:defRPr/>
              </a:pPr>
              <a:t>21.02.2013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6D975E7-0672-456F-8329-C2FC0F3F67B4}" type="slidenum">
              <a:rPr lang="tr-TR"/>
              <a:pPr>
                <a:defRPr/>
              </a:pPr>
              <a:t>‹#›</a:t>
            </a:fld>
            <a:endParaRPr lang="tr-T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065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3619DA0-D03F-43FC-A9E0-35ABF570B378}" type="slidenum">
              <a:rPr lang="tr-TR" sz="1200">
                <a:latin typeface="+mn-lt"/>
                <a:cs typeface="+mn-cs"/>
              </a:rPr>
              <a:pPr algn="r">
                <a:defRPr/>
              </a:pPr>
              <a:t>1</a:t>
            </a:fld>
            <a:endParaRPr lang="tr-TR" sz="1200">
              <a:latin typeface="+mn-lt"/>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397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9BA13EE-AE76-4DC1-981A-8F139FCEE0ED}" type="slidenum">
              <a:rPr lang="tr-TR" sz="1200">
                <a:latin typeface="+mn-lt"/>
                <a:cs typeface="+mn-cs"/>
              </a:rPr>
              <a:pPr algn="r">
                <a:defRPr/>
              </a:pPr>
              <a:t>31</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499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55299"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4248331A-352D-430C-BA6A-268B54767663}" type="slidenum">
              <a:rPr lang="tr-TR" sz="1200">
                <a:latin typeface="+mn-lt"/>
                <a:cs typeface="+mn-cs"/>
              </a:rPr>
              <a:pPr algn="r">
                <a:defRPr/>
              </a:pPr>
              <a:t>32</a:t>
            </a:fld>
            <a:endParaRPr lang="tr-TR" sz="1200">
              <a:latin typeface="+mn-lt"/>
              <a:cs typeface="+mn-cs"/>
            </a:endParaRPr>
          </a:p>
        </p:txBody>
      </p:sp>
      <p:sp>
        <p:nvSpPr>
          <p:cNvPr id="55300"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7C508427-8A18-44FC-8D0D-0226E7E3CA78}"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601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2"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6AEC6DC-7FAA-4DE4-AAE5-8C75BBE1CBAC}" type="slidenum">
              <a:rPr lang="tr-TR" sz="1200">
                <a:latin typeface="+mn-lt"/>
                <a:cs typeface="+mn-cs"/>
              </a:rPr>
              <a:pPr algn="r">
                <a:defRPr/>
              </a:pPr>
              <a:t>33</a:t>
            </a:fld>
            <a:endParaRPr lang="tr-TR" sz="1200">
              <a:latin typeface="+mn-lt"/>
              <a:cs typeface="+mn-cs"/>
            </a:endParaRPr>
          </a:p>
        </p:txBody>
      </p:sp>
      <p:sp>
        <p:nvSpPr>
          <p:cNvPr id="3"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E084397B-810C-4355-920A-1763928CA680}"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909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86019"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87F9F2B-43D6-448B-8C45-98F541ABD966}" type="slidenum">
              <a:rPr lang="tr-TR" sz="1200">
                <a:latin typeface="+mn-lt"/>
                <a:cs typeface="+mn-cs"/>
              </a:rPr>
              <a:pPr algn="r">
                <a:defRPr/>
              </a:pPr>
              <a:t>34</a:t>
            </a:fld>
            <a:endParaRPr lang="tr-TR" sz="1200">
              <a:latin typeface="+mn-lt"/>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9318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F070925-5495-4829-9207-BEB998347D56}" type="slidenum">
              <a:rPr lang="tr-TR" sz="1200">
                <a:latin typeface="+mn-lt"/>
                <a:cs typeface="+mn-cs"/>
              </a:rPr>
              <a:pPr algn="r">
                <a:defRPr/>
              </a:pPr>
              <a:t>37</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625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168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B173902-6AE2-42CA-A9BD-D1F3712754C9}" type="slidenum">
              <a:rPr lang="tr-TR" sz="1200">
                <a:latin typeface="+mn-lt"/>
                <a:cs typeface="+mn-cs"/>
              </a:rPr>
              <a:pPr algn="r">
                <a:defRPr/>
              </a:pPr>
              <a:t>2</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270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184B9B5B-8179-4B18-A0FD-050FF3895341}" type="slidenum">
              <a:rPr lang="tr-TR" sz="1200">
                <a:latin typeface="+mn-lt"/>
                <a:cs typeface="+mn-cs"/>
              </a:rPr>
              <a:pPr algn="r">
                <a:defRPr/>
              </a:pPr>
              <a:t>3</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3731" name="2 Not Yer Tutucusu"/>
          <p:cNvSpPr>
            <a:spLocks noGrp="1"/>
          </p:cNvSpPr>
          <p:nvPr>
            <p:ph type="body" idx="1"/>
          </p:nvPr>
        </p:nvSpPr>
        <p:spPr bwMode="auto">
          <a:noFill/>
        </p:spPr>
        <p:txBody>
          <a:bodyPr wrap="square" lIns="91595" tIns="45798" rIns="91595" bIns="45798" numCol="1" anchor="t" anchorCtr="0" compatLnSpc="1">
            <a:prstTxWarp prst="textNoShape">
              <a:avLst/>
            </a:prstTxWarp>
          </a:bodyPr>
          <a:lstStyle/>
          <a:p>
            <a:pPr eaLnBrk="1" hangingPunct="1">
              <a:spcBef>
                <a:spcPct val="0"/>
              </a:spcBef>
            </a:pPr>
            <a:endParaRPr lang="tr-TR" smtClean="0"/>
          </a:p>
        </p:txBody>
      </p:sp>
      <p:sp>
        <p:nvSpPr>
          <p:cNvPr id="196612" name="3 Slayt Numarası Yer Tutucusu"/>
          <p:cNvSpPr txBox="1">
            <a:spLocks noGrp="1"/>
          </p:cNvSpPr>
          <p:nvPr/>
        </p:nvSpPr>
        <p:spPr bwMode="auto">
          <a:xfrm>
            <a:off x="3884613" y="8685213"/>
            <a:ext cx="2971800" cy="457200"/>
          </a:xfrm>
          <a:prstGeom prst="rect">
            <a:avLst/>
          </a:prstGeom>
          <a:noFill/>
          <a:ln>
            <a:miter lim="800000"/>
            <a:headEnd/>
            <a:tailEnd/>
          </a:ln>
        </p:spPr>
        <p:txBody>
          <a:bodyPr lIns="91595" tIns="45798" rIns="91595" bIns="45798" anchor="b"/>
          <a:lstStyle/>
          <a:p>
            <a:pPr algn="r">
              <a:defRPr/>
            </a:pPr>
            <a:fld id="{9F7517E6-5459-4FC7-9A30-6DEA10978541}" type="slidenum">
              <a:rPr lang="tr-TR" sz="1200">
                <a:latin typeface="+mn-lt"/>
                <a:cs typeface="+mn-cs"/>
              </a:rPr>
              <a:pPr algn="r">
                <a:defRPr/>
              </a:pPr>
              <a:t>7</a:t>
            </a:fld>
            <a:endParaRPr lang="tr-TR" sz="1200">
              <a:latin typeface="+mn-lt"/>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5779" name="2 Not Yer Tutucusu"/>
          <p:cNvSpPr>
            <a:spLocks noGrp="1"/>
          </p:cNvSpPr>
          <p:nvPr>
            <p:ph type="body" idx="1"/>
          </p:nvPr>
        </p:nvSpPr>
        <p:spPr bwMode="auto">
          <a:noFill/>
        </p:spPr>
        <p:txBody>
          <a:bodyPr wrap="square" lIns="91595" tIns="45798" rIns="91595" bIns="45798" numCol="1" anchor="t" anchorCtr="0" compatLnSpc="1">
            <a:prstTxWarp prst="textNoShape">
              <a:avLst/>
            </a:prstTxWarp>
          </a:bodyPr>
          <a:lstStyle/>
          <a:p>
            <a:pPr eaLnBrk="1" hangingPunct="1">
              <a:spcBef>
                <a:spcPct val="0"/>
              </a:spcBef>
            </a:pPr>
            <a:endParaRPr lang="tr-TR" smtClean="0"/>
          </a:p>
        </p:txBody>
      </p:sp>
      <p:sp>
        <p:nvSpPr>
          <p:cNvPr id="196612" name="3 Slayt Numarası Yer Tutucusu"/>
          <p:cNvSpPr txBox="1">
            <a:spLocks noGrp="1"/>
          </p:cNvSpPr>
          <p:nvPr/>
        </p:nvSpPr>
        <p:spPr bwMode="auto">
          <a:xfrm>
            <a:off x="3884613" y="8685213"/>
            <a:ext cx="2971800" cy="457200"/>
          </a:xfrm>
          <a:prstGeom prst="rect">
            <a:avLst/>
          </a:prstGeom>
          <a:noFill/>
          <a:ln>
            <a:miter lim="800000"/>
            <a:headEnd/>
            <a:tailEnd/>
          </a:ln>
        </p:spPr>
        <p:txBody>
          <a:bodyPr lIns="91595" tIns="45798" rIns="91595" bIns="45798" anchor="b"/>
          <a:lstStyle/>
          <a:p>
            <a:pPr algn="r">
              <a:defRPr/>
            </a:pPr>
            <a:fld id="{E9F8F7E0-746F-475D-9CF5-BF219754D704}" type="slidenum">
              <a:rPr lang="tr-TR" sz="1200">
                <a:latin typeface="+mn-lt"/>
                <a:cs typeface="+mn-cs"/>
              </a:rPr>
              <a:pPr algn="r">
                <a:defRPr/>
              </a:pPr>
              <a:t>8</a:t>
            </a:fld>
            <a:endParaRPr lang="tr-TR" sz="1200">
              <a:latin typeface="+mn-lt"/>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8851"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CA753F21-9F85-4D2F-9370-FB32CDBFAE5C}" type="slidenum">
              <a:rPr lang="tr-TR" sz="1200">
                <a:latin typeface="+mn-lt"/>
                <a:cs typeface="+mn-cs"/>
              </a:rPr>
              <a:pPr algn="r">
                <a:defRPr/>
              </a:pPr>
              <a:t>9</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987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68AB3D3-C7E0-44D1-B72F-797C18787DEE}" type="slidenum">
              <a:rPr lang="tr-TR" sz="1200">
                <a:latin typeface="+mn-lt"/>
                <a:cs typeface="+mn-cs"/>
              </a:rPr>
              <a:pPr algn="r">
                <a:defRPr/>
              </a:pPr>
              <a:t>17</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0899" name="2 Not Yer Tutucusu"/>
          <p:cNvSpPr>
            <a:spLocks noGrp="1"/>
          </p:cNvSpPr>
          <p:nvPr>
            <p:ph type="body" idx="1"/>
          </p:nvPr>
        </p:nvSpPr>
        <p:spPr bwMode="auto">
          <a:noFill/>
        </p:spPr>
        <p:txBody>
          <a:bodyPr wrap="square" lIns="91595" tIns="45798" rIns="91595" bIns="45798" numCol="1" anchor="t" anchorCtr="0" compatLnSpc="1">
            <a:prstTxWarp prst="textNoShape">
              <a:avLst/>
            </a:prstTxWarp>
          </a:bodyPr>
          <a:lstStyle/>
          <a:p>
            <a:pPr eaLnBrk="1" hangingPunct="1">
              <a:spcBef>
                <a:spcPct val="0"/>
              </a:spcBef>
            </a:pPr>
            <a:endParaRPr lang="tr-TR" smtClean="0"/>
          </a:p>
        </p:txBody>
      </p:sp>
      <p:sp>
        <p:nvSpPr>
          <p:cNvPr id="196612" name="3 Slayt Numarası Yer Tutucusu"/>
          <p:cNvSpPr txBox="1">
            <a:spLocks noGrp="1"/>
          </p:cNvSpPr>
          <p:nvPr/>
        </p:nvSpPr>
        <p:spPr bwMode="auto">
          <a:xfrm>
            <a:off x="3884613" y="8685213"/>
            <a:ext cx="2971800" cy="457200"/>
          </a:xfrm>
          <a:prstGeom prst="rect">
            <a:avLst/>
          </a:prstGeom>
          <a:noFill/>
          <a:ln>
            <a:miter lim="800000"/>
            <a:headEnd/>
            <a:tailEnd/>
          </a:ln>
        </p:spPr>
        <p:txBody>
          <a:bodyPr lIns="91595" tIns="45798" rIns="91595" bIns="45798" anchor="b"/>
          <a:lstStyle/>
          <a:p>
            <a:pPr algn="r">
              <a:defRPr/>
            </a:pPr>
            <a:fld id="{F709D6F5-C6AC-460E-B096-E718134C454B}" type="slidenum">
              <a:rPr lang="tr-TR" sz="1200">
                <a:latin typeface="+mn-lt"/>
                <a:cs typeface="+mn-cs"/>
              </a:rPr>
              <a:pPr algn="r">
                <a:defRPr/>
              </a:pPr>
              <a:t>18</a:t>
            </a:fld>
            <a:endParaRPr lang="tr-TR" sz="1200">
              <a:latin typeface="+mn-lt"/>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82947"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16387" name="3 Slayt Numarası Yer Tutucusu"/>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E42CAAA-0282-46F6-8B86-0035823F3E9E}" type="slidenum">
              <a:rPr lang="tr-TR" sz="1200">
                <a:latin typeface="+mn-lt"/>
                <a:cs typeface="+mn-cs"/>
              </a:rPr>
              <a:pPr algn="r">
                <a:defRPr/>
              </a:pPr>
              <a:t>23</a:t>
            </a:fld>
            <a:endParaRPr lang="tr-TR" sz="1200">
              <a:latin typeface="+mn-lt"/>
              <a:cs typeface="+mn-cs"/>
            </a:endParaRPr>
          </a:p>
        </p:txBody>
      </p:sp>
      <p:sp>
        <p:nvSpPr>
          <p:cNvPr id="16388" name="4 Veri Yer Tutucusu"/>
          <p:cNvSpPr txBox="1">
            <a:spLocks noGrp="1"/>
          </p:cNvSpPr>
          <p:nvPr/>
        </p:nvSpPr>
        <p:spPr bwMode="auto">
          <a:xfrm>
            <a:off x="3884613" y="0"/>
            <a:ext cx="2971800" cy="457200"/>
          </a:xfrm>
          <a:prstGeom prst="rect">
            <a:avLst/>
          </a:prstGeom>
          <a:noFill/>
          <a:ln>
            <a:miter lim="800000"/>
            <a:headEnd/>
            <a:tailEnd/>
          </a:ln>
        </p:spPr>
        <p:txBody>
          <a:bodyPr/>
          <a:lstStyle/>
          <a:p>
            <a:pPr algn="r">
              <a:defRPr/>
            </a:pPr>
            <a:fld id="{CC3AF347-0A26-4CF7-9F19-43BEEB51D654}" type="datetime1">
              <a:rPr lang="tr-TR" sz="1200">
                <a:latin typeface="+mn-lt"/>
                <a:cs typeface="+mn-cs"/>
              </a:rPr>
              <a:pPr algn="r">
                <a:defRPr/>
              </a:pPr>
              <a:t>21.02.2013</a:t>
            </a:fld>
            <a:endParaRPr lang="tr-TR" sz="1200">
              <a:latin typeface="+mn-lt"/>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a:prstGeom prst="rect">
            <a:avLst/>
          </a:prstGeo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AD9B2718-90AF-4074-8459-7FCBF9DA2E0B}" type="datetime1">
              <a:rPr lang="tr-TR"/>
              <a:pPr>
                <a:defRPr/>
              </a:pPr>
              <a:t>21.02.2013</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1600200"/>
            <a:ext cx="8229600" cy="4525963"/>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0A352F0-5FD7-4A6A-866E-F55040C3DFAF}" type="datetime1">
              <a:rPr lang="tr-TR"/>
              <a:pPr>
                <a:defRPr/>
              </a:pPr>
              <a:t>21.02.2013</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a:prstGeom prst="rect">
            <a:avLst/>
          </a:prstGeo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D6F7D883-C846-4A4B-A258-7A675FF19266}" type="datetime1">
              <a:rPr lang="tr-TR"/>
              <a:pPr>
                <a:defRPr/>
              </a:pPr>
              <a:t>21.02.2013</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idx="1"/>
          </p:nvPr>
        </p:nvSpPr>
        <p:spPr>
          <a:xfrm>
            <a:off x="457200" y="1600200"/>
            <a:ext cx="8229600" cy="4525963"/>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3DD8AF9B-E04E-463F-A86F-5071E5E64FF4}" type="datetime1">
              <a:rPr lang="tr-TR"/>
              <a:pPr>
                <a:defRPr/>
              </a:pPr>
              <a:t>21.02.2013</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12BD6AB6-82C0-4CB4-A266-6CD7BF15FDEB}" type="datetime1">
              <a:rPr lang="tr-TR"/>
              <a:pPr>
                <a:defRPr/>
              </a:pPr>
              <a:t>21.02.2013</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CE71E9FD-F33E-4488-831F-8E84589E59A6}" type="datetime1">
              <a:rPr lang="tr-TR"/>
              <a:pPr>
                <a:defRPr/>
              </a:pPr>
              <a:t>21.02.2013</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26B67B7D-C164-44C0-8592-84746FFCBE5C}" type="datetime1">
              <a:rPr lang="tr-TR"/>
              <a:pPr>
                <a:defRPr/>
              </a:pPr>
              <a:t>21.02.2013</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EDD3DAB-7C7F-4A5D-A580-5B3A9651798B}" type="datetime1">
              <a:rPr lang="tr-TR"/>
              <a:pPr>
                <a:defRPr/>
              </a:pPr>
              <a:t>21.02.2013</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F8C29B8-19FE-4713-97D4-5C253509283B}" type="datetime1">
              <a:rPr lang="tr-TR"/>
              <a:pPr>
                <a:defRPr/>
              </a:pPr>
              <a:t>21.02.2013</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1C51704-18D8-4D49-80DB-98AA82992E52}" type="datetime1">
              <a:rPr lang="tr-TR"/>
              <a:pPr>
                <a:defRPr/>
              </a:pPr>
              <a:t>21.02.2013</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3820011D-E3BF-434A-8D24-69CEB5336CB6}" type="datetime1">
              <a:rPr lang="tr-TR"/>
              <a:pPr>
                <a:defRPr/>
              </a:pPr>
              <a:t>21.02.2013</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lum/>
          </a:blip>
          <a:srcRect/>
          <a:stretch>
            <a:fillRect t="-1000" b="-1000"/>
          </a:stretch>
        </a:blipFill>
        <a:effectLst/>
      </p:bgPr>
    </p:bg>
    <p:spTree>
      <p:nvGrpSpPr>
        <p:cNvPr id="1" name=""/>
        <p:cNvGrpSpPr/>
        <p:nvPr/>
      </p:nvGrpSpPr>
      <p:grpSpPr>
        <a:xfrm>
          <a:off x="0" y="0"/>
          <a:ext cx="0" cy="0"/>
          <a:chOff x="0" y="0"/>
          <a:chExt cx="0" cy="0"/>
        </a:xfrm>
      </p:grpSpPr>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1DDA4F3-3753-4219-B379-25DCDD9BAD4A}" type="datetime1">
              <a:rPr lang="tr-TR"/>
              <a:pPr>
                <a:defRPr/>
              </a:pPr>
              <a:t>21.02.2013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cs typeface="Arial" pitchFamily="34" charset="0"/>
              </a:defRPr>
            </a:lvl1pPr>
          </a:lstStyle>
          <a:p>
            <a:pPr>
              <a:defRPr/>
            </a:pPr>
            <a:endParaRPr lang="tr-TR"/>
          </a:p>
        </p:txBody>
      </p:sp>
      <p:sp>
        <p:nvSpPr>
          <p:cNvPr id="9" name="6 Slayt Numarası Yer Tutucusu"/>
          <p:cNvSpPr txBox="1">
            <a:spLocks noGrp="1"/>
          </p:cNvSpPr>
          <p:nvPr userDrawn="1"/>
        </p:nvSpPr>
        <p:spPr>
          <a:xfrm>
            <a:off x="8101013" y="6553200"/>
            <a:ext cx="814387"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anchor="ctr"/>
          <a:lstStyle/>
          <a:p>
            <a:pPr algn="r">
              <a:defRPr/>
            </a:pPr>
            <a:fld id="{BF5C0DE2-EFC4-402A-AFF0-26212122E4C4}" type="slidenum">
              <a:rPr lang="tr-TR" sz="1100" b="1">
                <a:solidFill>
                  <a:schemeClr val="tx2"/>
                </a:solidFill>
                <a:latin typeface="Arial" pitchFamily="34" charset="0"/>
              </a:rPr>
              <a:pPr algn="r">
                <a:defRPr/>
              </a:pPr>
              <a:t>‹#›</a:t>
            </a:fld>
            <a:r>
              <a:rPr lang="tr-TR" sz="1100" b="1" dirty="0">
                <a:solidFill>
                  <a:schemeClr val="tx2"/>
                </a:solidFill>
              </a:rPr>
              <a:t>/</a:t>
            </a:r>
            <a:r>
              <a:rPr lang="tr-TR" sz="1100" b="1" dirty="0">
                <a:solidFill>
                  <a:schemeClr val="tx2"/>
                </a:solidFill>
                <a:latin typeface="Arial" pitchFamily="34" charset="0"/>
              </a:rPr>
              <a:t>68</a:t>
            </a:r>
          </a:p>
        </p:txBody>
      </p:sp>
      <p:pic>
        <p:nvPicPr>
          <p:cNvPr id="12293" name="Picture 8" descr="MET LOGO alattin"/>
          <p:cNvPicPr>
            <a:picLocks noChangeAspect="1" noChangeArrowheads="1"/>
          </p:cNvPicPr>
          <p:nvPr userDrawn="1"/>
        </p:nvPicPr>
        <p:blipFill>
          <a:blip r:embed="rId14" cstate="print"/>
          <a:srcRect/>
          <a:stretch>
            <a:fillRect/>
          </a:stretch>
        </p:blipFill>
        <p:spPr bwMode="auto">
          <a:xfrm>
            <a:off x="8355013" y="44450"/>
            <a:ext cx="730250" cy="7937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rtl="0" fontAlgn="base">
        <a:spcBef>
          <a:spcPct val="20000"/>
        </a:spcBef>
        <a:spcAft>
          <a:spcPct val="0"/>
        </a:spcAft>
        <a:buFont typeface="Arial" pitchFamily="34" charset="0"/>
        <a:buChar char="»"/>
        <a:defRPr sz="2000">
          <a:solidFill>
            <a:schemeClr val="tx1"/>
          </a:solidFill>
          <a:latin typeface="+mn-lt"/>
        </a:defRPr>
      </a:lvl6pPr>
      <a:lvl7pPr marL="2971800" indent="-228600" algn="l" rtl="0" fontAlgn="base">
        <a:spcBef>
          <a:spcPct val="20000"/>
        </a:spcBef>
        <a:spcAft>
          <a:spcPct val="0"/>
        </a:spcAft>
        <a:buFont typeface="Arial" pitchFamily="34" charset="0"/>
        <a:buChar char="»"/>
        <a:defRPr sz="2000">
          <a:solidFill>
            <a:schemeClr val="tx1"/>
          </a:solidFill>
          <a:latin typeface="+mn-lt"/>
        </a:defRPr>
      </a:lvl7pPr>
      <a:lvl8pPr marL="3429000" indent="-228600" algn="l" rtl="0" fontAlgn="base">
        <a:spcBef>
          <a:spcPct val="20000"/>
        </a:spcBef>
        <a:spcAft>
          <a:spcPct val="0"/>
        </a:spcAft>
        <a:buFont typeface="Arial" pitchFamily="34" charset="0"/>
        <a:buChar char="»"/>
        <a:defRPr sz="2000">
          <a:solidFill>
            <a:schemeClr val="tx1"/>
          </a:solidFill>
          <a:latin typeface="+mn-lt"/>
        </a:defRPr>
      </a:lvl8pPr>
      <a:lvl9pPr marL="3886200" indent="-228600" algn="l" rtl="0" fontAlgn="base">
        <a:spcBef>
          <a:spcPct val="20000"/>
        </a:spcBef>
        <a:spcAft>
          <a:spcPct val="0"/>
        </a:spcAft>
        <a:buFont typeface="Arial" pitchFamily="34" charset="0"/>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mgm.gov.tr/veridegerlendirme/yagis-raporu.aspx"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mgm.gov.tr/iklim/iklim.aspx" TargetMode="External"/><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hyperlink" Target="http://www.mgm.gov.tr/tahmin/toz-tasinimi.aspx"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990600" y="2438400"/>
            <a:ext cx="7696200" cy="1215717"/>
          </a:xfrm>
          <a:prstGeom prst="rect">
            <a:avLst/>
          </a:prstGeom>
          <a:noFill/>
          <a:ln w="9525">
            <a:noFill/>
            <a:miter lim="800000"/>
            <a:headEnd/>
            <a:tailEnd/>
          </a:ln>
        </p:spPr>
        <p:txBody>
          <a:bodyPr>
            <a:spAutoFit/>
          </a:bodyPr>
          <a:lstStyle/>
          <a:p>
            <a:pPr algn="ctr">
              <a:spcAft>
                <a:spcPts val="600"/>
              </a:spcAft>
              <a:defRPr/>
            </a:pPr>
            <a:r>
              <a:rPr lang="en-US" sz="3600" b="1" dirty="0" smtClean="0">
                <a:solidFill>
                  <a:schemeClr val="tx2"/>
                </a:solidFill>
                <a:effectLst>
                  <a:outerShdw blurRad="38100" dist="38100" dir="2700000" algn="tl">
                    <a:srgbClr val="000000">
                      <a:alpha val="43137"/>
                    </a:srgbClr>
                  </a:outerShdw>
                </a:effectLst>
                <a:latin typeface="+mn-lt"/>
                <a:cs typeface="+mn-cs"/>
              </a:rPr>
              <a:t>Turkish State Meteorological Service</a:t>
            </a:r>
          </a:p>
          <a:p>
            <a:pPr algn="ctr">
              <a:spcAft>
                <a:spcPts val="600"/>
              </a:spcAft>
              <a:defRPr/>
            </a:pPr>
            <a:r>
              <a:rPr lang="en-US" sz="3200" b="1" dirty="0" smtClean="0">
                <a:solidFill>
                  <a:schemeClr val="tx2"/>
                </a:solidFill>
                <a:effectLst>
                  <a:outerShdw blurRad="38100" dist="38100" dir="2700000" algn="tl">
                    <a:srgbClr val="000000">
                      <a:alpha val="43137"/>
                    </a:srgbClr>
                  </a:outerShdw>
                </a:effectLst>
                <a:latin typeface="+mn-lt"/>
                <a:cs typeface="+mn-cs"/>
              </a:rPr>
              <a:t>Research Department</a:t>
            </a:r>
            <a:endParaRPr lang="en-US" sz="3200" b="1" dirty="0">
              <a:solidFill>
                <a:schemeClr val="tx2"/>
              </a:solidFill>
              <a:effectLst>
                <a:outerShdw blurRad="38100" dist="38100" dir="2700000" algn="tl">
                  <a:srgbClr val="000000">
                    <a:alpha val="43137"/>
                  </a:srgbClr>
                </a:outerShdw>
              </a:effectLst>
              <a:latin typeface="+mn-lt"/>
              <a:cs typeface="+mn-cs"/>
            </a:endParaRPr>
          </a:p>
        </p:txBody>
      </p:sp>
      <p:sp>
        <p:nvSpPr>
          <p:cNvPr id="6" name="Text Box 11"/>
          <p:cNvSpPr txBox="1">
            <a:spLocks noChangeArrowheads="1"/>
          </p:cNvSpPr>
          <p:nvPr/>
        </p:nvSpPr>
        <p:spPr bwMode="auto">
          <a:xfrm>
            <a:off x="990600" y="-76200"/>
            <a:ext cx="7086600" cy="1077913"/>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REPUBLIC OF TURKEY </a:t>
            </a:r>
          </a:p>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Ministry of Forestry and Water Affairs</a:t>
            </a:r>
            <a:endParaRPr lang="en-US" sz="3200" b="1" dirty="0">
              <a:solidFill>
                <a:srgbClr val="FF0000"/>
              </a:solidFill>
              <a:effectLst>
                <a:outerShdw blurRad="38100" dist="38100" dir="2700000" algn="tl">
                  <a:srgbClr val="000000">
                    <a:alpha val="43137"/>
                  </a:srgbClr>
                </a:outerShdw>
              </a:effectLst>
              <a:latin typeface="+mn-lt"/>
              <a:cs typeface="+mn-cs"/>
            </a:endParaRPr>
          </a:p>
        </p:txBody>
      </p:sp>
      <p:sp>
        <p:nvSpPr>
          <p:cNvPr id="7" name="Rectangle 24"/>
          <p:cNvSpPr>
            <a:spLocks noChangeArrowheads="1"/>
          </p:cNvSpPr>
          <p:nvPr/>
        </p:nvSpPr>
        <p:spPr bwMode="auto">
          <a:xfrm>
            <a:off x="1691977" y="4615003"/>
            <a:ext cx="6048375" cy="1633397"/>
          </a:xfrm>
          <a:prstGeom prst="rect">
            <a:avLst/>
          </a:prstGeom>
          <a:noFill/>
          <a:ln w="9525">
            <a:noFill/>
            <a:round/>
            <a:headEnd/>
            <a:tailEnd/>
          </a:ln>
          <a:effectLst/>
        </p:spPr>
        <p:txBody>
          <a:bodyPr lIns="90000" tIns="46800" rIns="90000" bIns="46800" anchor="ctr">
            <a:spAutoFit/>
          </a:bodyPr>
          <a:lstStyle/>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b="1" smtClean="0">
                <a:effectLst>
                  <a:outerShdw blurRad="38100" dist="38100" dir="2700000" algn="tl">
                    <a:srgbClr val="C0C0C0"/>
                  </a:outerShdw>
                </a:effectLst>
                <a:latin typeface="Calibri" pitchFamily="34" charset="0"/>
                <a:cs typeface="+mn-cs"/>
              </a:rPr>
              <a:t>Hayreddin BACANLI</a:t>
            </a:r>
            <a:br>
              <a:rPr lang="en-US" sz="2000" b="1" smtClean="0">
                <a:effectLst>
                  <a:outerShdw blurRad="38100" dist="38100" dir="2700000" algn="tl">
                    <a:srgbClr val="C0C0C0"/>
                  </a:outerShdw>
                </a:effectLst>
                <a:latin typeface="Calibri" pitchFamily="34" charset="0"/>
                <a:cs typeface="+mn-cs"/>
              </a:rPr>
            </a:br>
            <a:r>
              <a:rPr lang="en-US" sz="2000" i="1" smtClean="0">
                <a:effectLst>
                  <a:outerShdw blurRad="38100" dist="38100" dir="2700000" algn="tl">
                    <a:srgbClr val="C0C0C0"/>
                  </a:outerShdw>
                </a:effectLst>
                <a:latin typeface="Calibri" pitchFamily="34" charset="0"/>
                <a:cs typeface="+mn-cs"/>
              </a:rPr>
              <a:t>Head </a:t>
            </a:r>
            <a:r>
              <a:rPr lang="en-US" sz="2000" i="1">
                <a:effectLst>
                  <a:outerShdw blurRad="38100" dist="38100" dir="2700000" algn="tl">
                    <a:srgbClr val="C0C0C0"/>
                  </a:outerShdw>
                </a:effectLst>
                <a:latin typeface="Calibri" pitchFamily="34" charset="0"/>
                <a:cs typeface="+mn-cs"/>
              </a:rPr>
              <a:t>of Research Department</a:t>
            </a:r>
            <a:br>
              <a:rPr lang="en-US" sz="2000" i="1">
                <a:effectLst>
                  <a:outerShdw blurRad="38100" dist="38100" dir="2700000" algn="tl">
                    <a:srgbClr val="C0C0C0"/>
                  </a:outerShdw>
                </a:effectLst>
                <a:latin typeface="Calibri" pitchFamily="34" charset="0"/>
                <a:cs typeface="+mn-cs"/>
              </a:rPr>
            </a:br>
            <a:r>
              <a:rPr lang="en-US" sz="2000" i="1">
                <a:effectLst>
                  <a:outerShdw blurRad="38100" dist="38100" dir="2700000" algn="tl">
                    <a:srgbClr val="C0C0C0"/>
                  </a:outerShdw>
                </a:effectLst>
                <a:latin typeface="Calibri" pitchFamily="34" charset="0"/>
                <a:cs typeface="+mn-cs"/>
              </a:rPr>
              <a:t>Turkish State Meteorological </a:t>
            </a:r>
            <a:r>
              <a:rPr lang="en-US" sz="2000" i="1" smtClean="0">
                <a:effectLst>
                  <a:outerShdw blurRad="38100" dist="38100" dir="2700000" algn="tl">
                    <a:srgbClr val="C0C0C0"/>
                  </a:outerShdw>
                </a:effectLst>
                <a:latin typeface="Calibri" pitchFamily="34" charset="0"/>
                <a:cs typeface="+mn-cs"/>
              </a:rPr>
              <a:t>Service</a:t>
            </a:r>
          </a:p>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US" sz="2000" i="1" smtClean="0">
              <a:effectLst>
                <a:outerShdw blurRad="38100" dist="38100" dir="2700000" algn="tl">
                  <a:srgbClr val="C0C0C0"/>
                </a:outerShdw>
              </a:effectLst>
              <a:latin typeface="Calibri" pitchFamily="34" charset="0"/>
              <a:cs typeface="+mn-cs"/>
            </a:endParaRPr>
          </a:p>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b="1" i="1" smtClean="0">
                <a:effectLst>
                  <a:outerShdw blurRad="38100" dist="38100" dir="2700000" algn="tl">
                    <a:srgbClr val="C0C0C0"/>
                  </a:outerShdw>
                </a:effectLst>
                <a:latin typeface="Calibri" pitchFamily="34" charset="0"/>
                <a:cs typeface="+mn-cs"/>
              </a:rPr>
              <a:t>February 2013, Istanbul</a:t>
            </a:r>
            <a:endParaRPr lang="en-US" sz="2000" b="1" i="1">
              <a:effectLst>
                <a:outerShdw blurRad="38100" dist="38100" dir="2700000" algn="tl">
                  <a:srgbClr val="C0C0C0"/>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8" name="Rectangle 14"/>
          <p:cNvSpPr>
            <a:spLocks noChangeArrowheads="1"/>
          </p:cNvSpPr>
          <p:nvPr/>
        </p:nvSpPr>
        <p:spPr bwMode="auto">
          <a:xfrm>
            <a:off x="107950" y="1524000"/>
            <a:ext cx="4387850" cy="1944688"/>
          </a:xfrm>
          <a:prstGeom prst="rect">
            <a:avLst/>
          </a:prstGeom>
          <a:noFill/>
          <a:ln w="9525">
            <a:noFill/>
            <a:miter lim="800000"/>
            <a:headEnd/>
            <a:tailEnd/>
          </a:ln>
        </p:spPr>
        <p:txBody>
          <a:bodyPr/>
          <a:lstStyle/>
          <a:p>
            <a:pPr algn="just">
              <a:defRPr/>
            </a:pPr>
            <a:r>
              <a:rPr lang="en-US" sz="2400" b="1" dirty="0" smtClean="0">
                <a:solidFill>
                  <a:srgbClr val="1137D9"/>
                </a:solidFill>
                <a:latin typeface="+mn-lt"/>
                <a:cs typeface="+mn-cs"/>
              </a:rPr>
              <a:t>Daily evaluations are done by using 255 stations precipitation data.</a:t>
            </a:r>
          </a:p>
        </p:txBody>
      </p:sp>
      <p:pic>
        <p:nvPicPr>
          <p:cNvPr id="1029" name="Picture 12"/>
          <p:cNvPicPr>
            <a:picLocks noChangeAspect="1" noChangeArrowheads="1"/>
          </p:cNvPicPr>
          <p:nvPr/>
        </p:nvPicPr>
        <p:blipFill>
          <a:blip r:embed="rId2" cstate="print"/>
          <a:srcRect l="11598" r="4897"/>
          <a:stretch>
            <a:fillRect/>
          </a:stretch>
        </p:blipFill>
        <p:spPr bwMode="auto">
          <a:xfrm>
            <a:off x="4800600" y="1382713"/>
            <a:ext cx="4114800" cy="2808287"/>
          </a:xfrm>
          <a:prstGeom prst="rect">
            <a:avLst/>
          </a:prstGeom>
          <a:noFill/>
          <a:ln w="9525">
            <a:noFill/>
            <a:miter lim="800000"/>
            <a:headEnd/>
            <a:tailEnd/>
          </a:ln>
        </p:spPr>
      </p:pic>
      <p:pic>
        <p:nvPicPr>
          <p:cNvPr id="2" name="Picture 11"/>
          <p:cNvPicPr>
            <a:picLocks noChangeAspect="1" noChangeArrowheads="1"/>
          </p:cNvPicPr>
          <p:nvPr/>
        </p:nvPicPr>
        <p:blipFill>
          <a:blip r:embed="rId3" cstate="print"/>
          <a:srcRect/>
          <a:stretch>
            <a:fillRect/>
          </a:stretch>
        </p:blipFill>
        <p:spPr bwMode="auto">
          <a:xfrm>
            <a:off x="0" y="3573463"/>
            <a:ext cx="5867400" cy="3284537"/>
          </a:xfrm>
          <a:prstGeom prst="rect">
            <a:avLst/>
          </a:prstGeom>
          <a:noFill/>
          <a:ln w="9525">
            <a:noFill/>
            <a:miter lim="800000"/>
            <a:headEnd/>
            <a:tailEnd/>
          </a:ln>
        </p:spPr>
      </p:pic>
      <p:sp>
        <p:nvSpPr>
          <p:cNvPr id="7" name="7 Metin kutusu"/>
          <p:cNvSpPr txBox="1">
            <a:spLocks noChangeArrowheads="1"/>
          </p:cNvSpPr>
          <p:nvPr/>
        </p:nvSpPr>
        <p:spPr bwMode="auto">
          <a:xfrm>
            <a:off x="914400" y="188913"/>
            <a:ext cx="7086600" cy="523875"/>
          </a:xfrm>
          <a:prstGeom prst="rect">
            <a:avLst/>
          </a:prstGeom>
          <a:noFill/>
          <a:ln w="9525">
            <a:noFill/>
            <a:miter lim="800000"/>
            <a:headEnd/>
            <a:tailEnd/>
          </a:ln>
        </p:spPr>
        <p:txBody>
          <a:bodyPr>
            <a:spAutoFit/>
          </a:bodyPr>
          <a:lstStyle/>
          <a:p>
            <a:pPr algn="ctr">
              <a:defRPr/>
            </a:pPr>
            <a:r>
              <a:rPr lang="en-US" sz="2800" b="1" smtClean="0">
                <a:solidFill>
                  <a:srgbClr val="FF0000"/>
                </a:solidFill>
                <a:effectLst>
                  <a:outerShdw blurRad="38100" dist="38100" dir="2700000" algn="tl">
                    <a:srgbClr val="000000">
                      <a:alpha val="43137"/>
                    </a:srgbClr>
                  </a:outerShdw>
                </a:effectLst>
                <a:latin typeface="Calibri" pitchFamily="34" charset="0"/>
                <a:cs typeface="+mn-cs"/>
              </a:rPr>
              <a:t>Evaluation of Daily Precipitation</a:t>
            </a:r>
            <a:endParaRPr lang="en-US" sz="2800" b="1">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7" name="Rectangle 10"/>
          <p:cNvSpPr>
            <a:spLocks noChangeArrowheads="1"/>
          </p:cNvSpPr>
          <p:nvPr/>
        </p:nvSpPr>
        <p:spPr bwMode="auto">
          <a:xfrm>
            <a:off x="250825" y="6381750"/>
            <a:ext cx="8534400" cy="400050"/>
          </a:xfrm>
          <a:prstGeom prst="rect">
            <a:avLst/>
          </a:prstGeom>
          <a:noFill/>
          <a:ln w="9525">
            <a:noFill/>
            <a:miter lim="800000"/>
            <a:headEnd/>
            <a:tailEnd/>
          </a:ln>
        </p:spPr>
        <p:txBody>
          <a:bodyPr>
            <a:spAutoFit/>
          </a:bodyPr>
          <a:lstStyle/>
          <a:p>
            <a:pPr algn="ctr">
              <a:defRPr/>
            </a:pPr>
            <a:r>
              <a:rPr lang="tr-TR" sz="2000" b="1" dirty="0">
                <a:solidFill>
                  <a:srgbClr val="0000CC"/>
                </a:solidFill>
                <a:latin typeface="+mj-lt"/>
                <a:cs typeface="+mn-cs"/>
                <a:hlinkClick r:id="rId3"/>
              </a:rPr>
              <a:t>http://www.</a:t>
            </a:r>
            <a:r>
              <a:rPr lang="tr-TR" sz="2000" b="1" dirty="0" err="1">
                <a:solidFill>
                  <a:srgbClr val="0000CC"/>
                </a:solidFill>
                <a:latin typeface="+mj-lt"/>
                <a:cs typeface="+mn-cs"/>
                <a:hlinkClick r:id="rId3"/>
              </a:rPr>
              <a:t>mgm</a:t>
            </a:r>
            <a:r>
              <a:rPr lang="tr-TR" sz="2000" b="1" dirty="0">
                <a:solidFill>
                  <a:srgbClr val="0000CC"/>
                </a:solidFill>
                <a:latin typeface="+mj-lt"/>
                <a:cs typeface="+mn-cs"/>
                <a:hlinkClick r:id="rId3"/>
              </a:rPr>
              <a:t>.gov.tr/</a:t>
            </a:r>
            <a:r>
              <a:rPr lang="tr-TR" sz="2000" b="1" dirty="0" err="1">
                <a:solidFill>
                  <a:srgbClr val="0000CC"/>
                </a:solidFill>
                <a:latin typeface="+mj-lt"/>
                <a:cs typeface="+mn-cs"/>
                <a:hlinkClick r:id="rId3"/>
              </a:rPr>
              <a:t>veridegerlendirme</a:t>
            </a:r>
            <a:r>
              <a:rPr lang="tr-TR" sz="2000" b="1" dirty="0">
                <a:solidFill>
                  <a:srgbClr val="0000CC"/>
                </a:solidFill>
                <a:latin typeface="+mj-lt"/>
                <a:cs typeface="+mn-cs"/>
                <a:hlinkClick r:id="rId3"/>
              </a:rPr>
              <a:t>/</a:t>
            </a:r>
            <a:r>
              <a:rPr lang="tr-TR" sz="2000" b="1" dirty="0" err="1">
                <a:solidFill>
                  <a:srgbClr val="0000CC"/>
                </a:solidFill>
                <a:latin typeface="+mj-lt"/>
                <a:cs typeface="+mn-cs"/>
                <a:hlinkClick r:id="rId3"/>
              </a:rPr>
              <a:t>yagis</a:t>
            </a:r>
            <a:r>
              <a:rPr lang="tr-TR" sz="2000" b="1" dirty="0">
                <a:solidFill>
                  <a:srgbClr val="0000CC"/>
                </a:solidFill>
                <a:latin typeface="+mj-lt"/>
                <a:cs typeface="+mn-cs"/>
                <a:hlinkClick r:id="rId3"/>
              </a:rPr>
              <a:t>-raporu.</a:t>
            </a:r>
            <a:r>
              <a:rPr lang="tr-TR" sz="2000" b="1" dirty="0" err="1">
                <a:solidFill>
                  <a:srgbClr val="0000CC"/>
                </a:solidFill>
                <a:latin typeface="+mj-lt"/>
                <a:cs typeface="+mn-cs"/>
                <a:hlinkClick r:id="rId3"/>
              </a:rPr>
              <a:t>aspx</a:t>
            </a:r>
            <a:r>
              <a:rPr lang="tr-TR" sz="2000" b="1" dirty="0">
                <a:solidFill>
                  <a:srgbClr val="0000CC"/>
                </a:solidFill>
                <a:latin typeface="+mj-lt"/>
                <a:cs typeface="+mn-cs"/>
              </a:rPr>
              <a:t> </a:t>
            </a:r>
          </a:p>
        </p:txBody>
      </p:sp>
      <p:pic>
        <p:nvPicPr>
          <p:cNvPr id="2054" name="Picture 9" descr="Y11-05"/>
          <p:cNvPicPr>
            <a:picLocks noChangeAspect="1" noChangeArrowheads="1"/>
          </p:cNvPicPr>
          <p:nvPr/>
        </p:nvPicPr>
        <p:blipFill>
          <a:blip r:embed="rId4" cstate="print"/>
          <a:srcRect/>
          <a:stretch>
            <a:fillRect/>
          </a:stretch>
        </p:blipFill>
        <p:spPr bwMode="auto">
          <a:xfrm>
            <a:off x="76200" y="3538538"/>
            <a:ext cx="4351221" cy="2709862"/>
          </a:xfrm>
          <a:prstGeom prst="rect">
            <a:avLst/>
          </a:prstGeom>
          <a:noFill/>
          <a:ln w="9525">
            <a:noFill/>
            <a:miter lim="800000"/>
            <a:headEnd/>
            <a:tailEnd/>
          </a:ln>
        </p:spPr>
      </p:pic>
      <p:graphicFrame>
        <p:nvGraphicFramePr>
          <p:cNvPr id="2051" name="Object 12"/>
          <p:cNvGraphicFramePr>
            <a:graphicFrameLocks noChangeAspect="1"/>
          </p:cNvGraphicFramePr>
          <p:nvPr/>
        </p:nvGraphicFramePr>
        <p:xfrm>
          <a:off x="4787900" y="1125538"/>
          <a:ext cx="4211638" cy="2251075"/>
        </p:xfrm>
        <a:graphic>
          <a:graphicData uri="http://schemas.openxmlformats.org/presentationml/2006/ole">
            <p:oleObj spid="_x0000_s2051" name="Bit Eşlem Resmi" r:id="rId5" imgW="7800000" imgH="4172532" progId="PBrush">
              <p:embed/>
            </p:oleObj>
          </a:graphicData>
        </a:graphic>
      </p:graphicFrame>
      <p:sp>
        <p:nvSpPr>
          <p:cNvPr id="9" name="7 Metin kutusu"/>
          <p:cNvSpPr txBox="1">
            <a:spLocks noChangeArrowheads="1"/>
          </p:cNvSpPr>
          <p:nvPr/>
        </p:nvSpPr>
        <p:spPr bwMode="auto">
          <a:xfrm>
            <a:off x="685800" y="0"/>
            <a:ext cx="7315200" cy="954107"/>
          </a:xfrm>
          <a:prstGeom prst="rect">
            <a:avLst/>
          </a:prstGeom>
          <a:noFill/>
          <a:ln w="9525">
            <a:noFill/>
            <a:miter lim="800000"/>
            <a:headEnd/>
            <a:tailEnd/>
          </a:ln>
        </p:spPr>
        <p:txBody>
          <a:bodyPr wrap="square">
            <a:spAutoFit/>
          </a:bodyPr>
          <a:lstStyle/>
          <a:p>
            <a:pPr algn="ctr">
              <a:defRPr/>
            </a:pPr>
            <a:r>
              <a:rPr lang="en-US" sz="2800" b="1" dirty="0" smtClean="0">
                <a:solidFill>
                  <a:srgbClr val="FF0000"/>
                </a:solidFill>
                <a:effectLst>
                  <a:outerShdw blurRad="38100" dist="38100" dir="2700000" algn="tl">
                    <a:srgbClr val="000000">
                      <a:alpha val="43137"/>
                    </a:srgbClr>
                  </a:outerShdw>
                </a:effectLst>
                <a:latin typeface="Calibri" pitchFamily="34" charset="0"/>
                <a:cs typeface="+mn-cs"/>
              </a:rPr>
              <a:t>Monthly And Cumulative </a:t>
            </a:r>
            <a:endParaRPr lang="tr-TR" sz="2800" b="1" dirty="0" smtClean="0">
              <a:solidFill>
                <a:srgbClr val="FF0000"/>
              </a:solidFill>
              <a:effectLst>
                <a:outerShdw blurRad="38100" dist="38100" dir="2700000" algn="tl">
                  <a:srgbClr val="000000">
                    <a:alpha val="43137"/>
                  </a:srgbClr>
                </a:outerShdw>
              </a:effectLst>
              <a:latin typeface="Calibri" pitchFamily="34" charset="0"/>
              <a:cs typeface="+mn-cs"/>
            </a:endParaRPr>
          </a:p>
          <a:p>
            <a:pPr algn="ctr">
              <a:defRPr/>
            </a:pPr>
            <a:r>
              <a:rPr lang="en-US" sz="2800" b="1" dirty="0" smtClean="0">
                <a:solidFill>
                  <a:srgbClr val="FF0000"/>
                </a:solidFill>
                <a:effectLst>
                  <a:outerShdw blurRad="38100" dist="38100" dir="2700000" algn="tl">
                    <a:srgbClr val="000000">
                      <a:alpha val="43137"/>
                    </a:srgbClr>
                  </a:outerShdw>
                </a:effectLst>
                <a:latin typeface="Calibri" pitchFamily="34" charset="0"/>
                <a:cs typeface="+mn-cs"/>
              </a:rPr>
              <a:t>Precipitation Evaluations</a:t>
            </a:r>
            <a:endParaRPr lang="en-US" sz="2800" b="1" dirty="0">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8" name="Rectangle 6"/>
          <p:cNvSpPr>
            <a:spLocks noChangeArrowheads="1"/>
          </p:cNvSpPr>
          <p:nvPr/>
        </p:nvSpPr>
        <p:spPr bwMode="auto">
          <a:xfrm>
            <a:off x="4495800" y="3657600"/>
            <a:ext cx="4495800" cy="2677656"/>
          </a:xfrm>
          <a:prstGeom prst="rect">
            <a:avLst/>
          </a:prstGeom>
          <a:noFill/>
          <a:ln w="9525">
            <a:noFill/>
            <a:miter lim="800000"/>
            <a:headEnd/>
            <a:tailEnd/>
          </a:ln>
          <a:effectLst/>
        </p:spPr>
        <p:txBody>
          <a:bodyPr wrap="square" anchor="ctr">
            <a:spAutoFit/>
          </a:bodyPr>
          <a:lstStyle/>
          <a:p>
            <a:pPr algn="just"/>
            <a:r>
              <a:rPr lang="en-US" sz="2400" b="1" dirty="0" smtClean="0">
                <a:solidFill>
                  <a:srgbClr val="0000FF"/>
                </a:solidFill>
                <a:latin typeface="+mn-lt"/>
              </a:rPr>
              <a:t>Mean  precipitation  in January  is  of  96,4 mm, its  normal is  of  72,6 mm and  2012 January mean precipitation is of 136,6 mm. Precipitation is 24,2 % less compared  to normal's  and 29.4% less   compare  to last year.</a:t>
            </a:r>
            <a:endParaRPr lang="en-US" sz="2400" b="1" dirty="0">
              <a:solidFill>
                <a:srgbClr val="0000FF"/>
              </a:solidFill>
              <a:latin typeface="+mn-lt"/>
            </a:endParaRPr>
          </a:p>
        </p:txBody>
      </p:sp>
      <p:sp>
        <p:nvSpPr>
          <p:cNvPr id="10" name="Rectangle 6"/>
          <p:cNvSpPr>
            <a:spLocks noChangeArrowheads="1"/>
          </p:cNvSpPr>
          <p:nvPr/>
        </p:nvSpPr>
        <p:spPr bwMode="auto">
          <a:xfrm>
            <a:off x="228600" y="1981200"/>
            <a:ext cx="4191000" cy="1200329"/>
          </a:xfrm>
          <a:prstGeom prst="rect">
            <a:avLst/>
          </a:prstGeom>
          <a:noFill/>
          <a:ln w="9525">
            <a:noFill/>
            <a:miter lim="800000"/>
            <a:headEnd/>
            <a:tailEnd/>
          </a:ln>
          <a:effectLst/>
        </p:spPr>
        <p:txBody>
          <a:bodyPr wrap="square" anchor="ctr">
            <a:spAutoFit/>
          </a:bodyPr>
          <a:lstStyle/>
          <a:p>
            <a:pPr algn="just"/>
            <a:r>
              <a:rPr lang="en-US" sz="2400" b="1" dirty="0" smtClean="0">
                <a:solidFill>
                  <a:srgbClr val="0000FF"/>
                </a:solidFill>
                <a:latin typeface="+mn-lt"/>
              </a:rPr>
              <a:t>Precipitation  </a:t>
            </a:r>
            <a:r>
              <a:rPr lang="tr-TR" sz="2400" b="1" dirty="0" smtClean="0">
                <a:solidFill>
                  <a:srgbClr val="0000FF"/>
                </a:solidFill>
                <a:latin typeface="+mn-lt"/>
              </a:rPr>
              <a:t>is</a:t>
            </a:r>
            <a:r>
              <a:rPr lang="en-US" sz="2400" b="1" dirty="0" smtClean="0">
                <a:solidFill>
                  <a:srgbClr val="0000FF"/>
                </a:solidFill>
                <a:latin typeface="+mn-lt"/>
              </a:rPr>
              <a:t>  higher  than  normal's  but less  than last  year</a:t>
            </a:r>
            <a:r>
              <a:rPr lang="tr-TR" sz="2400" b="1" smtClean="0">
                <a:solidFill>
                  <a:srgbClr val="0000FF"/>
                </a:solidFill>
                <a:latin typeface="+mn-lt"/>
              </a:rPr>
              <a:t>’s</a:t>
            </a:r>
            <a:r>
              <a:rPr lang="en-US" sz="2400" b="1" smtClean="0">
                <a:solidFill>
                  <a:srgbClr val="0000FF"/>
                </a:solidFill>
                <a:latin typeface="+mn-lt"/>
              </a:rPr>
              <a:t> </a:t>
            </a:r>
            <a:r>
              <a:rPr lang="en-US" sz="2400" b="1" dirty="0" smtClean="0">
                <a:solidFill>
                  <a:srgbClr val="0000FF"/>
                </a:solidFill>
                <a:latin typeface="+mn-lt"/>
              </a:rPr>
              <a:t>January precipitation</a:t>
            </a:r>
            <a:r>
              <a:rPr lang="tr-TR" sz="2400" b="1" dirty="0" smtClean="0">
                <a:solidFill>
                  <a:srgbClr val="0000FF"/>
                </a:solidFill>
                <a:latin typeface="+mn-lt"/>
              </a:rPr>
              <a:t>.</a:t>
            </a:r>
            <a:endParaRPr lang="en-US" sz="2400" b="1" dirty="0">
              <a:solidFill>
                <a:srgbClr val="0000FF"/>
              </a:solidFill>
              <a:latin typeface="+mn-lt"/>
            </a:endParaRPr>
          </a:p>
        </p:txBody>
      </p:sp>
      <p:sp>
        <p:nvSpPr>
          <p:cNvPr id="11" name="Rectangle 4"/>
          <p:cNvSpPr>
            <a:spLocks noChangeArrowheads="1"/>
          </p:cNvSpPr>
          <p:nvPr/>
        </p:nvSpPr>
        <p:spPr bwMode="auto">
          <a:xfrm>
            <a:off x="252412" y="1443335"/>
            <a:ext cx="4319588" cy="461665"/>
          </a:xfrm>
          <a:prstGeom prst="rect">
            <a:avLst/>
          </a:prstGeom>
          <a:noFill/>
          <a:ln w="9525">
            <a:noFill/>
            <a:miter lim="800000"/>
            <a:headEnd/>
            <a:tailEnd/>
          </a:ln>
          <a:effectLst/>
        </p:spPr>
        <p:txBody>
          <a:bodyPr anchor="ctr">
            <a:spAutoFit/>
          </a:bodyPr>
          <a:lstStyle/>
          <a:p>
            <a:pPr>
              <a:tabLst>
                <a:tab pos="2879725" algn="ctr"/>
              </a:tabLst>
            </a:pPr>
            <a:r>
              <a:rPr lang="en-US" sz="2400" b="1" dirty="0" smtClean="0">
                <a:solidFill>
                  <a:srgbClr val="FF3300"/>
                </a:solidFill>
                <a:latin typeface="+mn-lt"/>
              </a:rPr>
              <a:t>January 2013 Precipitation:</a:t>
            </a:r>
            <a:endParaRPr lang="en-US" sz="2400" b="1" dirty="0">
              <a:solidFill>
                <a:srgbClr val="FF3300"/>
              </a:solidFill>
              <a:latin typeface="+mn-lt"/>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075" name="Object 9"/>
          <p:cNvGraphicFramePr>
            <a:graphicFrameLocks noChangeAspect="1"/>
          </p:cNvGraphicFramePr>
          <p:nvPr/>
        </p:nvGraphicFramePr>
        <p:xfrm>
          <a:off x="3143250" y="2460625"/>
          <a:ext cx="2967038" cy="4321175"/>
        </p:xfrm>
        <a:graphic>
          <a:graphicData uri="http://schemas.openxmlformats.org/presentationml/2006/ole">
            <p:oleObj spid="_x0000_s3075" name="Bit Eşlem Resmi" r:id="rId3" imgW="6447619" imgH="7000000" progId="PBrush">
              <p:embed/>
            </p:oleObj>
          </a:graphicData>
        </a:graphic>
      </p:graphicFrame>
      <p:graphicFrame>
        <p:nvGraphicFramePr>
          <p:cNvPr id="3076" name="Object 5"/>
          <p:cNvGraphicFramePr>
            <a:graphicFrameLocks noChangeAspect="1"/>
          </p:cNvGraphicFramePr>
          <p:nvPr/>
        </p:nvGraphicFramePr>
        <p:xfrm>
          <a:off x="6096000" y="2408238"/>
          <a:ext cx="2987675" cy="4319587"/>
        </p:xfrm>
        <a:graphic>
          <a:graphicData uri="http://schemas.openxmlformats.org/presentationml/2006/ole">
            <p:oleObj spid="_x0000_s3076" name="Bit Eşlem Resmi" r:id="rId4" imgW="7209524" imgH="7457143" progId="PBrush">
              <p:embed/>
            </p:oleObj>
          </a:graphicData>
        </a:graphic>
      </p:graphicFrame>
      <p:sp>
        <p:nvSpPr>
          <p:cNvPr id="3078" name="Rectangle 14"/>
          <p:cNvSpPr>
            <a:spLocks noChangeArrowheads="1"/>
          </p:cNvSpPr>
          <p:nvPr/>
        </p:nvSpPr>
        <p:spPr bwMode="auto">
          <a:xfrm>
            <a:off x="228600" y="1546225"/>
            <a:ext cx="8610600" cy="838200"/>
          </a:xfrm>
          <a:prstGeom prst="rect">
            <a:avLst/>
          </a:prstGeom>
          <a:noFill/>
          <a:ln w="9525">
            <a:noFill/>
            <a:miter lim="800000"/>
            <a:headEnd/>
            <a:tailEnd/>
          </a:ln>
        </p:spPr>
        <p:txBody>
          <a:bodyPr/>
          <a:lstStyle/>
          <a:p>
            <a:pPr algn="just"/>
            <a:r>
              <a:rPr lang="en-US" sz="2400" b="1" dirty="0" smtClean="0">
                <a:solidFill>
                  <a:srgbClr val="1137D9"/>
                </a:solidFill>
                <a:latin typeface="Calibri" pitchFamily="34" charset="0"/>
              </a:rPr>
              <a:t>Autumn season precipitation decreased 17% </a:t>
            </a:r>
            <a:r>
              <a:rPr lang="en-US" sz="2400" b="1" dirty="0" err="1" smtClean="0">
                <a:solidFill>
                  <a:srgbClr val="1137D9"/>
                </a:solidFill>
                <a:latin typeface="Calibri" pitchFamily="34" charset="0"/>
              </a:rPr>
              <a:t>wrt</a:t>
            </a:r>
            <a:r>
              <a:rPr lang="en-US" sz="2400" b="1" dirty="0" smtClean="0">
                <a:solidFill>
                  <a:srgbClr val="1137D9"/>
                </a:solidFill>
                <a:latin typeface="Calibri" pitchFamily="34" charset="0"/>
              </a:rPr>
              <a:t> its  normal’s  and 6% </a:t>
            </a:r>
            <a:r>
              <a:rPr lang="en-US" sz="2400" b="1" dirty="0" err="1" smtClean="0">
                <a:solidFill>
                  <a:srgbClr val="1137D9"/>
                </a:solidFill>
                <a:latin typeface="Calibri" pitchFamily="34" charset="0"/>
              </a:rPr>
              <a:t>wrt</a:t>
            </a:r>
            <a:r>
              <a:rPr lang="en-US" sz="2400" b="1" dirty="0" smtClean="0">
                <a:solidFill>
                  <a:srgbClr val="1137D9"/>
                </a:solidFill>
                <a:latin typeface="Calibri" pitchFamily="34" charset="0"/>
              </a:rPr>
              <a:t> last  year’s  autumn. </a:t>
            </a:r>
            <a:endParaRPr lang="tr-TR" sz="2400" b="1" dirty="0">
              <a:solidFill>
                <a:srgbClr val="1137D9"/>
              </a:solidFill>
              <a:latin typeface="Calibri" pitchFamily="34" charset="0"/>
            </a:endParaRPr>
          </a:p>
        </p:txBody>
      </p:sp>
      <p:graphicFrame>
        <p:nvGraphicFramePr>
          <p:cNvPr id="3077" name="Object 7"/>
          <p:cNvGraphicFramePr>
            <a:graphicFrameLocks noChangeAspect="1"/>
          </p:cNvGraphicFramePr>
          <p:nvPr/>
        </p:nvGraphicFramePr>
        <p:xfrm>
          <a:off x="107950" y="2460625"/>
          <a:ext cx="3059113" cy="4248150"/>
        </p:xfrm>
        <a:graphic>
          <a:graphicData uri="http://schemas.openxmlformats.org/presentationml/2006/ole">
            <p:oleObj spid="_x0000_s3077" name="Bit Eşlem Resmi" r:id="rId5" imgW="7276190" imgH="7171429" progId="PBrush">
              <p:embed/>
            </p:oleObj>
          </a:graphicData>
        </a:graphic>
      </p:graphicFrame>
      <p:sp>
        <p:nvSpPr>
          <p:cNvPr id="7" name="7 Metin kutusu"/>
          <p:cNvSpPr txBox="1">
            <a:spLocks noChangeArrowheads="1"/>
          </p:cNvSpPr>
          <p:nvPr/>
        </p:nvSpPr>
        <p:spPr bwMode="auto">
          <a:xfrm>
            <a:off x="838200" y="238780"/>
            <a:ext cx="7315200" cy="523220"/>
          </a:xfrm>
          <a:prstGeom prst="rect">
            <a:avLst/>
          </a:prstGeom>
          <a:noFill/>
          <a:ln w="9525">
            <a:noFill/>
            <a:miter lim="800000"/>
            <a:headEnd/>
            <a:tailEnd/>
          </a:ln>
        </p:spPr>
        <p:txBody>
          <a:bodyPr wrap="square">
            <a:spAutoFit/>
          </a:bodyPr>
          <a:lstStyle/>
          <a:p>
            <a:pPr algn="ctr">
              <a:defRPr/>
            </a:pPr>
            <a:r>
              <a:rPr lang="en-US" sz="2800" b="1" smtClean="0">
                <a:solidFill>
                  <a:srgbClr val="FF0000"/>
                </a:solidFill>
                <a:effectLst>
                  <a:outerShdw blurRad="38100" dist="38100" dir="2700000" algn="tl">
                    <a:srgbClr val="000000">
                      <a:alpha val="43137"/>
                    </a:srgbClr>
                  </a:outerShdw>
                </a:effectLst>
                <a:latin typeface="Calibri" pitchFamily="34" charset="0"/>
                <a:cs typeface="+mn-cs"/>
              </a:rPr>
              <a:t>Seasonal Precipitation Evaluations</a:t>
            </a:r>
            <a:endParaRPr lang="en-US" sz="2800" b="1">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9" name="Rectangle 4"/>
          <p:cNvSpPr>
            <a:spLocks noChangeArrowheads="1"/>
          </p:cNvSpPr>
          <p:nvPr/>
        </p:nvSpPr>
        <p:spPr bwMode="auto">
          <a:xfrm>
            <a:off x="1090612" y="1066800"/>
            <a:ext cx="4319588" cy="461665"/>
          </a:xfrm>
          <a:prstGeom prst="rect">
            <a:avLst/>
          </a:prstGeom>
          <a:noFill/>
          <a:ln w="9525">
            <a:noFill/>
            <a:miter lim="800000"/>
            <a:headEnd/>
            <a:tailEnd/>
          </a:ln>
          <a:effectLst/>
        </p:spPr>
        <p:txBody>
          <a:bodyPr anchor="ctr">
            <a:spAutoFit/>
          </a:bodyPr>
          <a:lstStyle/>
          <a:p>
            <a:pPr>
              <a:tabLst>
                <a:tab pos="2879725" algn="ctr"/>
              </a:tabLst>
            </a:pPr>
            <a:r>
              <a:rPr lang="en-US" sz="2400" b="1" dirty="0" smtClean="0">
                <a:solidFill>
                  <a:srgbClr val="FF3300"/>
                </a:solidFill>
                <a:latin typeface="+mn-lt"/>
              </a:rPr>
              <a:t>2012 Autumn Evaluation:</a:t>
            </a:r>
            <a:endParaRPr lang="en-US" sz="2400" b="1" dirty="0">
              <a:solidFill>
                <a:srgbClr val="FF3300"/>
              </a:solidFill>
              <a:latin typeface="+mn-lt"/>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123" name="Object 8"/>
          <p:cNvGraphicFramePr>
            <a:graphicFrameLocks noChangeAspect="1"/>
          </p:cNvGraphicFramePr>
          <p:nvPr/>
        </p:nvGraphicFramePr>
        <p:xfrm>
          <a:off x="762000" y="1295400"/>
          <a:ext cx="7543800" cy="4106024"/>
        </p:xfrm>
        <a:graphic>
          <a:graphicData uri="http://schemas.openxmlformats.org/presentationml/2006/ole">
            <p:oleObj spid="_x0000_s5123" name="Bit Eşlem Resmi" r:id="rId3" imgW="9314286" imgH="5733333" progId="PBrush">
              <p:embed/>
            </p:oleObj>
          </a:graphicData>
        </a:graphic>
      </p:graphicFrame>
      <p:sp>
        <p:nvSpPr>
          <p:cNvPr id="6" name="5 Metin kutusu"/>
          <p:cNvSpPr txBox="1">
            <a:spLocks noChangeArrowheads="1"/>
          </p:cNvSpPr>
          <p:nvPr/>
        </p:nvSpPr>
        <p:spPr bwMode="auto">
          <a:xfrm>
            <a:off x="914400" y="0"/>
            <a:ext cx="7086600" cy="954107"/>
          </a:xfrm>
          <a:prstGeom prst="rect">
            <a:avLst/>
          </a:prstGeom>
          <a:noFill/>
          <a:ln w="9525">
            <a:noFill/>
            <a:miter lim="800000"/>
            <a:headEnd/>
            <a:tailEnd/>
          </a:ln>
        </p:spPr>
        <p:txBody>
          <a:bodyPr>
            <a:spAutoFit/>
          </a:bodyPr>
          <a:lstStyle/>
          <a:p>
            <a:pPr algn="ctr"/>
            <a:r>
              <a:rPr lang="en-US" sz="2800" b="1" dirty="0" smtClean="0">
                <a:solidFill>
                  <a:srgbClr val="FF3300"/>
                </a:solidFill>
                <a:effectLst>
                  <a:outerShdw blurRad="38100" dist="38100" dir="2700000" algn="tl">
                    <a:srgbClr val="000000">
                      <a:alpha val="43137"/>
                    </a:srgbClr>
                  </a:outerShdw>
                </a:effectLst>
                <a:latin typeface="Calibri"/>
              </a:rPr>
              <a:t>Monthly  and  Cumulative  Precipitation Evaluations  </a:t>
            </a:r>
            <a:r>
              <a:rPr lang="tr-TR" sz="2800" b="1" dirty="0" smtClean="0">
                <a:solidFill>
                  <a:srgbClr val="FF3300"/>
                </a:solidFill>
                <a:effectLst>
                  <a:outerShdw blurRad="38100" dist="38100" dir="2700000" algn="tl">
                    <a:srgbClr val="000000">
                      <a:alpha val="43137"/>
                    </a:srgbClr>
                  </a:outerShdw>
                </a:effectLst>
                <a:latin typeface="Calibri"/>
              </a:rPr>
              <a:t>f</a:t>
            </a:r>
            <a:r>
              <a:rPr lang="en-US" sz="2800" b="1" dirty="0" smtClean="0">
                <a:solidFill>
                  <a:srgbClr val="FF3300"/>
                </a:solidFill>
                <a:effectLst>
                  <a:outerShdw blurRad="38100" dist="38100" dir="2700000" algn="tl">
                    <a:srgbClr val="000000">
                      <a:alpha val="43137"/>
                    </a:srgbClr>
                  </a:outerShdw>
                </a:effectLst>
                <a:latin typeface="Calibri"/>
              </a:rPr>
              <a:t>or  Watersheds</a:t>
            </a:r>
          </a:p>
        </p:txBody>
      </p:sp>
      <p:sp>
        <p:nvSpPr>
          <p:cNvPr id="5" name="Rectangle 7"/>
          <p:cNvSpPr>
            <a:spLocks noChangeArrowheads="1"/>
          </p:cNvSpPr>
          <p:nvPr/>
        </p:nvSpPr>
        <p:spPr bwMode="auto">
          <a:xfrm>
            <a:off x="152400" y="5562600"/>
            <a:ext cx="8839200" cy="1200329"/>
          </a:xfrm>
          <a:prstGeom prst="rect">
            <a:avLst/>
          </a:prstGeom>
          <a:noFill/>
          <a:ln w="9525">
            <a:noFill/>
            <a:miter lim="800000"/>
            <a:headEnd/>
            <a:tailEnd/>
          </a:ln>
        </p:spPr>
        <p:txBody>
          <a:bodyPr wrap="square">
            <a:spAutoFit/>
          </a:bodyPr>
          <a:lstStyle/>
          <a:p>
            <a:r>
              <a:rPr lang="en-US" sz="2400" dirty="0" smtClean="0">
                <a:solidFill>
                  <a:srgbClr val="0000FF"/>
                </a:solidFill>
                <a:latin typeface="Calibri" pitchFamily="34" charset="0"/>
              </a:rPr>
              <a:t>Cumulative  and  total  precipitation were compared  with normal’s  and last  year’s precipitation  and put on  </a:t>
            </a:r>
            <a:r>
              <a:rPr lang="en-US" sz="2400" dirty="0" smtClean="0">
                <a:solidFill>
                  <a:srgbClr val="FF3300"/>
                </a:solidFill>
                <a:latin typeface="Calibri" pitchFamily="34" charset="0"/>
              </a:rPr>
              <a:t>http://www.mgm.gov.tr</a:t>
            </a:r>
            <a:r>
              <a:rPr lang="tr-TR" sz="2400" dirty="0" smtClean="0">
                <a:solidFill>
                  <a:srgbClr val="FF3300"/>
                </a:solidFill>
                <a:latin typeface="Calibri" pitchFamily="34" charset="0"/>
              </a:rPr>
              <a:t> /</a:t>
            </a:r>
            <a:r>
              <a:rPr lang="en-US" sz="2400" dirty="0" err="1" smtClean="0">
                <a:solidFill>
                  <a:srgbClr val="FF3300"/>
                </a:solidFill>
                <a:latin typeface="Calibri" pitchFamily="34" charset="0"/>
              </a:rPr>
              <a:t>veridegerlendirme</a:t>
            </a:r>
            <a:r>
              <a:rPr lang="en-US" sz="2400" dirty="0" smtClean="0">
                <a:solidFill>
                  <a:srgbClr val="FF3300"/>
                </a:solidFill>
                <a:latin typeface="Calibri" pitchFamily="34" charset="0"/>
              </a:rPr>
              <a:t>/havzalara-gore-yagis.aspx</a:t>
            </a:r>
            <a:r>
              <a:rPr lang="en-US" sz="2400" dirty="0" smtClean="0">
                <a:solidFill>
                  <a:srgbClr val="0000FF"/>
                </a:solidFill>
                <a:latin typeface="Calibri" pitchFamily="34" charset="0"/>
              </a:rPr>
              <a:t> web site.</a:t>
            </a:r>
            <a:endParaRPr lang="en-US" sz="2400" dirty="0">
              <a:solidFill>
                <a:srgbClr val="0000FF"/>
              </a:solidFill>
              <a:latin typeface="Calibri" pitchFamily="34"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AutoShape 10" descr="5-100Y1SA"/>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sp>
        <p:nvSpPr>
          <p:cNvPr id="7172" name="AutoShape 12" descr="5-100Y1SA"/>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sp>
        <p:nvSpPr>
          <p:cNvPr id="7173" name="AutoShape 14" descr="5-100Y1SA"/>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sp>
        <p:nvSpPr>
          <p:cNvPr id="7174" name="AutoShape 16" descr="5-100Y1SA"/>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pic>
        <p:nvPicPr>
          <p:cNvPr id="7175" name="Picture 17" descr="5-100Y1SA"/>
          <p:cNvPicPr>
            <a:picLocks noChangeAspect="1" noChangeArrowheads="1"/>
          </p:cNvPicPr>
          <p:nvPr/>
        </p:nvPicPr>
        <p:blipFill>
          <a:blip r:embed="rId2" cstate="print"/>
          <a:srcRect/>
          <a:stretch>
            <a:fillRect/>
          </a:stretch>
        </p:blipFill>
        <p:spPr bwMode="auto">
          <a:xfrm>
            <a:off x="152400" y="3976558"/>
            <a:ext cx="4419600" cy="2821117"/>
          </a:xfrm>
          <a:prstGeom prst="rect">
            <a:avLst/>
          </a:prstGeom>
          <a:noFill/>
          <a:ln w="9525">
            <a:noFill/>
            <a:miter lim="800000"/>
            <a:headEnd/>
            <a:tailEnd/>
          </a:ln>
        </p:spPr>
      </p:pic>
      <p:pic>
        <p:nvPicPr>
          <p:cNvPr id="7176" name="Picture 18" descr="14-24samax"/>
          <p:cNvPicPr>
            <a:picLocks noChangeAspect="1" noChangeArrowheads="1"/>
          </p:cNvPicPr>
          <p:nvPr/>
        </p:nvPicPr>
        <p:blipFill>
          <a:blip r:embed="rId3" cstate="print"/>
          <a:srcRect/>
          <a:stretch>
            <a:fillRect/>
          </a:stretch>
        </p:blipFill>
        <p:spPr bwMode="auto">
          <a:xfrm>
            <a:off x="4800600" y="1335963"/>
            <a:ext cx="4114800" cy="2626437"/>
          </a:xfrm>
          <a:prstGeom prst="rect">
            <a:avLst/>
          </a:prstGeom>
          <a:noFill/>
          <a:ln w="9525">
            <a:noFill/>
            <a:miter lim="800000"/>
            <a:headEnd/>
            <a:tailEnd/>
          </a:ln>
        </p:spPr>
      </p:pic>
      <p:sp>
        <p:nvSpPr>
          <p:cNvPr id="12298" name="Rectangle 11"/>
          <p:cNvSpPr>
            <a:spLocks noChangeArrowheads="1"/>
          </p:cNvSpPr>
          <p:nvPr/>
        </p:nvSpPr>
        <p:spPr bwMode="auto">
          <a:xfrm>
            <a:off x="152400" y="1658541"/>
            <a:ext cx="4495800" cy="1846659"/>
          </a:xfrm>
          <a:prstGeom prst="rect">
            <a:avLst/>
          </a:prstGeom>
          <a:noFill/>
          <a:ln w="9525">
            <a:noFill/>
            <a:miter lim="800000"/>
            <a:headEnd/>
            <a:tailEnd/>
          </a:ln>
        </p:spPr>
        <p:txBody>
          <a:bodyPr wrap="square" lIns="0" tIns="0" rIns="0" bIns="0" anchor="ctr">
            <a:spAutoFit/>
          </a:bodyPr>
          <a:lstStyle/>
          <a:p>
            <a:pPr algn="just">
              <a:defRPr/>
            </a:pPr>
            <a:r>
              <a:rPr lang="en-US" sz="2400" b="1" dirty="0" smtClean="0">
                <a:solidFill>
                  <a:srgbClr val="1137D9"/>
                </a:solidFill>
                <a:latin typeface="+mj-lt"/>
                <a:cs typeface="Arial" pitchFamily="34" charset="0"/>
              </a:rPr>
              <a:t>From 5 minutes  to  24 hours (5, 10, 15,</a:t>
            </a:r>
            <a:r>
              <a:rPr lang="tr-TR" sz="2400" b="1" dirty="0" smtClean="0">
                <a:solidFill>
                  <a:srgbClr val="1137D9"/>
                </a:solidFill>
                <a:latin typeface="+mj-lt"/>
                <a:cs typeface="Arial" pitchFamily="34" charset="0"/>
              </a:rPr>
              <a:t> </a:t>
            </a:r>
            <a:r>
              <a:rPr lang="en-US" sz="2400" b="1" dirty="0" smtClean="0">
                <a:solidFill>
                  <a:srgbClr val="1137D9"/>
                </a:solidFill>
                <a:latin typeface="+mj-lt"/>
                <a:cs typeface="Arial" pitchFamily="34" charset="0"/>
              </a:rPr>
              <a:t>30 min, 1, 2,</a:t>
            </a:r>
            <a:r>
              <a:rPr lang="tr-TR" sz="2400" b="1" dirty="0" smtClean="0">
                <a:solidFill>
                  <a:srgbClr val="1137D9"/>
                </a:solidFill>
                <a:latin typeface="+mj-lt"/>
                <a:cs typeface="Arial" pitchFamily="34" charset="0"/>
              </a:rPr>
              <a:t> </a:t>
            </a:r>
            <a:r>
              <a:rPr lang="en-US" sz="2400" b="1" dirty="0" smtClean="0">
                <a:solidFill>
                  <a:srgbClr val="1137D9"/>
                </a:solidFill>
                <a:latin typeface="+mj-lt"/>
                <a:cs typeface="Arial" pitchFamily="34" charset="0"/>
              </a:rPr>
              <a:t>3, 4, 5, 6, 8, 12, 18  and  24 hours), return  period  charts  are  prepared  for maximum and intensive precipitations. </a:t>
            </a:r>
            <a:endParaRPr lang="en-US" sz="2400" b="1" dirty="0">
              <a:solidFill>
                <a:srgbClr val="1137D9"/>
              </a:solidFill>
              <a:latin typeface="+mj-lt"/>
              <a:cs typeface="Arial" pitchFamily="34" charset="0"/>
            </a:endParaRPr>
          </a:p>
        </p:txBody>
      </p:sp>
      <p:sp>
        <p:nvSpPr>
          <p:cNvPr id="12" name="11 Metin kutusu"/>
          <p:cNvSpPr txBox="1">
            <a:spLocks noChangeArrowheads="1"/>
          </p:cNvSpPr>
          <p:nvPr/>
        </p:nvSpPr>
        <p:spPr bwMode="auto">
          <a:xfrm>
            <a:off x="990600" y="188913"/>
            <a:ext cx="7086600" cy="584775"/>
          </a:xfrm>
          <a:prstGeom prst="rect">
            <a:avLst/>
          </a:prstGeom>
          <a:noFill/>
          <a:ln w="9525">
            <a:noFill/>
            <a:miter lim="800000"/>
            <a:headEnd/>
            <a:tailEnd/>
          </a:ln>
        </p:spPr>
        <p:txBody>
          <a:bodyPr>
            <a:spAutoFit/>
          </a:bodyPr>
          <a:lstStyle/>
          <a:p>
            <a:pPr algn="ctr"/>
            <a:r>
              <a:rPr lang="en-US" sz="3200" b="1" dirty="0" smtClean="0">
                <a:solidFill>
                  <a:srgbClr val="FF3300"/>
                </a:solidFill>
                <a:effectLst>
                  <a:outerShdw blurRad="38100" dist="38100" dir="2700000" algn="tl">
                    <a:srgbClr val="000000">
                      <a:alpha val="43137"/>
                    </a:srgbClr>
                  </a:outerShdw>
                </a:effectLst>
                <a:latin typeface="Calibri"/>
              </a:rPr>
              <a:t>Preparation of Return Period Charts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9" name="Rectangle 5"/>
          <p:cNvSpPr>
            <a:spLocks noChangeArrowheads="1"/>
          </p:cNvSpPr>
          <p:nvPr/>
        </p:nvSpPr>
        <p:spPr bwMode="auto">
          <a:xfrm>
            <a:off x="4427538" y="1268413"/>
            <a:ext cx="4572000" cy="641350"/>
          </a:xfrm>
          <a:prstGeom prst="rect">
            <a:avLst/>
          </a:prstGeom>
          <a:noFill/>
          <a:ln w="9525">
            <a:noFill/>
            <a:miter lim="800000"/>
            <a:headEnd/>
            <a:tailEnd/>
          </a:ln>
        </p:spPr>
        <p:txBody>
          <a:bodyPr>
            <a:spAutoFit/>
          </a:bodyPr>
          <a:lstStyle/>
          <a:p>
            <a:pPr algn="just"/>
            <a:endParaRPr lang="en-US"/>
          </a:p>
          <a:p>
            <a:pPr algn="just"/>
            <a:endParaRPr lang="en-US"/>
          </a:p>
        </p:txBody>
      </p:sp>
      <p:pic>
        <p:nvPicPr>
          <p:cNvPr id="9220" name="Picture 14" descr="C:\Documents and Settings\asayin\Desktop\ulkeler_basin.png"/>
          <p:cNvPicPr>
            <a:picLocks noGrp="1" noChangeAspect="1" noChangeArrowheads="1"/>
          </p:cNvPicPr>
          <p:nvPr>
            <p:ph idx="1"/>
          </p:nvPr>
        </p:nvPicPr>
        <p:blipFill>
          <a:blip r:embed="rId2" cstate="print"/>
          <a:srcRect/>
          <a:stretch>
            <a:fillRect/>
          </a:stretch>
        </p:blipFill>
        <p:spPr bwMode="auto">
          <a:xfrm>
            <a:off x="4648200" y="1371600"/>
            <a:ext cx="4280705" cy="3810000"/>
          </a:xfrm>
          <a:noFill/>
          <a:ln>
            <a:miter lim="800000"/>
            <a:headEnd/>
            <a:tailEnd/>
          </a:ln>
        </p:spPr>
      </p:pic>
      <p:sp>
        <p:nvSpPr>
          <p:cNvPr id="7" name="Rectangle 4"/>
          <p:cNvSpPr>
            <a:spLocks/>
          </p:cNvSpPr>
          <p:nvPr/>
        </p:nvSpPr>
        <p:spPr bwMode="auto">
          <a:xfrm>
            <a:off x="5715000" y="1600200"/>
            <a:ext cx="3429000" cy="4572000"/>
          </a:xfrm>
          <a:prstGeom prst="rect">
            <a:avLst/>
          </a:prstGeom>
          <a:noFill/>
          <a:ln w="9525">
            <a:noFill/>
            <a:miter lim="800000"/>
            <a:headEnd/>
            <a:tailEnd/>
          </a:ln>
        </p:spPr>
        <p:txBody>
          <a:bodyPr anchor="ctr"/>
          <a:lstStyle/>
          <a:p>
            <a:pPr eaLnBrk="0" hangingPunct="0">
              <a:lnSpc>
                <a:spcPct val="80000"/>
              </a:lnSpc>
              <a:spcBef>
                <a:spcPct val="20000"/>
              </a:spcBef>
              <a:defRPr/>
            </a:pPr>
            <a:endParaRPr lang="tr-TR" sz="1600" dirty="0">
              <a:solidFill>
                <a:schemeClr val="accent2"/>
              </a:solidFill>
              <a:cs typeface="+mn-cs"/>
            </a:endParaRPr>
          </a:p>
          <a:p>
            <a:pPr lvl="2" algn="just" eaLnBrk="0" hangingPunct="0">
              <a:lnSpc>
                <a:spcPct val="80000"/>
              </a:lnSpc>
              <a:spcBef>
                <a:spcPct val="20000"/>
              </a:spcBef>
              <a:buFont typeface="Arial" pitchFamily="34" charset="0"/>
              <a:buChar char="•"/>
              <a:defRPr/>
            </a:pPr>
            <a:r>
              <a:rPr lang="tr-TR" sz="1800" dirty="0">
                <a:latin typeface="+mj-lt"/>
                <a:cs typeface="+mn-cs"/>
              </a:rPr>
              <a:t>  </a:t>
            </a:r>
          </a:p>
          <a:p>
            <a:pPr algn="just" eaLnBrk="0" hangingPunct="0">
              <a:lnSpc>
                <a:spcPct val="80000"/>
              </a:lnSpc>
              <a:spcBef>
                <a:spcPct val="20000"/>
              </a:spcBef>
              <a:buFont typeface="Arial" charset="0"/>
              <a:buChar char="•"/>
              <a:defRPr/>
            </a:pPr>
            <a:endParaRPr lang="tr-TR" sz="1600" dirty="0">
              <a:solidFill>
                <a:schemeClr val="accent2"/>
              </a:solidFill>
              <a:cs typeface="+mn-cs"/>
            </a:endParaRPr>
          </a:p>
        </p:txBody>
      </p:sp>
      <p:sp>
        <p:nvSpPr>
          <p:cNvPr id="9223" name="7 Dikdörtgen"/>
          <p:cNvSpPr>
            <a:spLocks noChangeArrowheads="1"/>
          </p:cNvSpPr>
          <p:nvPr/>
        </p:nvSpPr>
        <p:spPr bwMode="auto">
          <a:xfrm>
            <a:off x="152400" y="1371600"/>
            <a:ext cx="4267200" cy="5262979"/>
          </a:xfrm>
          <a:prstGeom prst="rect">
            <a:avLst/>
          </a:prstGeom>
          <a:noFill/>
          <a:ln w="9525">
            <a:noFill/>
            <a:miter lim="800000"/>
            <a:headEnd/>
            <a:tailEnd/>
          </a:ln>
        </p:spPr>
        <p:txBody>
          <a:bodyPr wrap="square">
            <a:spAutoFit/>
          </a:bodyPr>
          <a:lstStyle/>
          <a:p>
            <a:pPr>
              <a:defRPr/>
            </a:pPr>
            <a:r>
              <a:rPr lang="en-US" sz="2400" b="1" dirty="0" smtClean="0">
                <a:solidFill>
                  <a:srgbClr val="1137D9"/>
                </a:solidFill>
                <a:latin typeface="+mn-lt"/>
                <a:cs typeface="+mn-cs"/>
              </a:rPr>
              <a:t>Black Sea  and Middle East Flash  Flood  Guidance  project  initial  meeting was  held  in Istanbul on 29-31 March  2010 and  Turkey  elected as  regional  center with 6 participating  countries. </a:t>
            </a:r>
            <a:endParaRPr lang="tr-TR" sz="2400" b="1" dirty="0" smtClean="0">
              <a:solidFill>
                <a:srgbClr val="1137D9"/>
              </a:solidFill>
              <a:latin typeface="+mn-lt"/>
              <a:cs typeface="+mn-cs"/>
            </a:endParaRPr>
          </a:p>
          <a:p>
            <a:pPr>
              <a:defRPr/>
            </a:pPr>
            <a:endParaRPr lang="tr-TR" sz="2400" b="1" dirty="0" smtClean="0">
              <a:solidFill>
                <a:srgbClr val="1137D9"/>
              </a:solidFill>
              <a:latin typeface="+mn-lt"/>
              <a:cs typeface="+mn-cs"/>
            </a:endParaRPr>
          </a:p>
          <a:p>
            <a:pPr>
              <a:defRPr/>
            </a:pPr>
            <a:r>
              <a:rPr lang="en-US" sz="2400" b="1" dirty="0" smtClean="0">
                <a:solidFill>
                  <a:srgbClr val="1137D9"/>
                </a:solidFill>
                <a:latin typeface="+mn-lt"/>
                <a:cs typeface="+mn-cs"/>
              </a:rPr>
              <a:t>In Addition, South East European Countries Flash  Flood  Initial  Meeting was  held in Ankara on 22-24 January 2013   and Turkey was elected as  regional center.</a:t>
            </a:r>
          </a:p>
        </p:txBody>
      </p:sp>
      <p:sp>
        <p:nvSpPr>
          <p:cNvPr id="9" name="8 Metin kutusu"/>
          <p:cNvSpPr txBox="1">
            <a:spLocks noChangeArrowheads="1"/>
          </p:cNvSpPr>
          <p:nvPr/>
        </p:nvSpPr>
        <p:spPr bwMode="auto">
          <a:xfrm>
            <a:off x="990600" y="0"/>
            <a:ext cx="7086600" cy="954088"/>
          </a:xfrm>
          <a:prstGeom prst="rect">
            <a:avLst/>
          </a:prstGeom>
          <a:noFill/>
          <a:ln w="9525">
            <a:noFill/>
            <a:miter lim="800000"/>
            <a:headEnd/>
            <a:tailEnd/>
          </a:ln>
        </p:spPr>
        <p:txBody>
          <a:bodyPr>
            <a:spAutoFit/>
          </a:bodyPr>
          <a:lstStyle/>
          <a:p>
            <a:pPr algn="ctr">
              <a:defRPr/>
            </a:pPr>
            <a:r>
              <a:rPr lang="en-US" sz="2800" b="1" dirty="0" smtClean="0">
                <a:solidFill>
                  <a:srgbClr val="FF0000"/>
                </a:solidFill>
                <a:effectLst>
                  <a:outerShdw blurRad="38100" dist="38100" dir="2700000" algn="tl">
                    <a:srgbClr val="000000">
                      <a:alpha val="43137"/>
                    </a:srgbClr>
                  </a:outerShdw>
                </a:effectLst>
                <a:latin typeface="Calibri" pitchFamily="34" charset="0"/>
                <a:cs typeface="+mn-cs"/>
              </a:rPr>
              <a:t>Black Sea and Middle East Flash Flood </a:t>
            </a:r>
          </a:p>
          <a:p>
            <a:pPr algn="ctr">
              <a:defRPr/>
            </a:pPr>
            <a:r>
              <a:rPr lang="en-US" sz="2800" b="1" dirty="0" smtClean="0">
                <a:solidFill>
                  <a:srgbClr val="FF0000"/>
                </a:solidFill>
                <a:effectLst>
                  <a:outerShdw blurRad="38100" dist="38100" dir="2700000" algn="tl">
                    <a:srgbClr val="000000">
                      <a:alpha val="43137"/>
                    </a:srgbClr>
                  </a:outerShdw>
                </a:effectLst>
                <a:latin typeface="Calibri" pitchFamily="34" charset="0"/>
                <a:cs typeface="+mn-cs"/>
              </a:rPr>
              <a:t>Guidance Project</a:t>
            </a:r>
            <a:endParaRPr lang="en-US" sz="2800" b="1" dirty="0">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1 Dikdörtgen"/>
          <p:cNvSpPr>
            <a:spLocks noChangeArrowheads="1"/>
          </p:cNvSpPr>
          <p:nvPr/>
        </p:nvSpPr>
        <p:spPr bwMode="auto">
          <a:xfrm>
            <a:off x="152400" y="1295400"/>
            <a:ext cx="8839200" cy="1446550"/>
          </a:xfrm>
          <a:prstGeom prst="rect">
            <a:avLst/>
          </a:prstGeom>
          <a:noFill/>
          <a:ln w="9525">
            <a:noFill/>
            <a:miter lim="800000"/>
            <a:headEnd/>
            <a:tailEnd/>
          </a:ln>
        </p:spPr>
        <p:txBody>
          <a:bodyPr>
            <a:spAutoFit/>
          </a:bodyPr>
          <a:lstStyle/>
          <a:p>
            <a:pPr algn="just">
              <a:defRPr/>
            </a:pPr>
            <a:r>
              <a:rPr lang="en-US" b="1" dirty="0" smtClean="0">
                <a:solidFill>
                  <a:srgbClr val="1137D9"/>
                </a:solidFill>
                <a:latin typeface="+mj-lt"/>
                <a:cs typeface="+mn-cs"/>
              </a:rPr>
              <a:t>The training workshop on ‘’Quantitative Precipitation Estimation and Forecasts’’ held in </a:t>
            </a:r>
            <a:r>
              <a:rPr lang="en-US" b="1" dirty="0" smtClean="0">
                <a:solidFill>
                  <a:srgbClr val="FF0000"/>
                </a:solidFill>
                <a:latin typeface="+mj-lt"/>
                <a:cs typeface="+mn-cs"/>
              </a:rPr>
              <a:t>5-9 November 2012 </a:t>
            </a:r>
            <a:r>
              <a:rPr lang="en-US" b="1" dirty="0" smtClean="0">
                <a:solidFill>
                  <a:srgbClr val="1137D9"/>
                </a:solidFill>
                <a:latin typeface="+mj-lt"/>
                <a:cs typeface="+mn-cs"/>
              </a:rPr>
              <a:t>in </a:t>
            </a:r>
            <a:r>
              <a:rPr lang="en-US" b="1" dirty="0" smtClean="0">
                <a:solidFill>
                  <a:srgbClr val="FF0000"/>
                </a:solidFill>
                <a:latin typeface="+mj-lt"/>
                <a:cs typeface="+mn-cs"/>
              </a:rPr>
              <a:t>Ankara</a:t>
            </a:r>
            <a:r>
              <a:rPr lang="en-US" b="1" dirty="0" smtClean="0">
                <a:solidFill>
                  <a:srgbClr val="1137D9"/>
                </a:solidFill>
                <a:latin typeface="+mj-lt"/>
                <a:cs typeface="+mn-cs"/>
              </a:rPr>
              <a:t> was organized by Turkish State Meteorological Service and the National Center for Atmospheric Research (NCAR) within the framework of the cooperation</a:t>
            </a:r>
            <a:r>
              <a:rPr lang="tr-TR" b="1" dirty="0" smtClean="0">
                <a:solidFill>
                  <a:srgbClr val="1137D9"/>
                </a:solidFill>
                <a:latin typeface="+mj-lt"/>
                <a:cs typeface="+mn-cs"/>
              </a:rPr>
              <a:t>.</a:t>
            </a:r>
            <a:endParaRPr lang="tr-TR" b="1" dirty="0">
              <a:solidFill>
                <a:srgbClr val="1137D9"/>
              </a:solidFill>
              <a:latin typeface="+mj-lt"/>
              <a:cs typeface="+mn-cs"/>
            </a:endParaRPr>
          </a:p>
        </p:txBody>
      </p:sp>
      <p:pic>
        <p:nvPicPr>
          <p:cNvPr id="28675" name="Picture 2"/>
          <p:cNvPicPr>
            <a:picLocks noChangeAspect="1" noChangeArrowheads="1"/>
          </p:cNvPicPr>
          <p:nvPr/>
        </p:nvPicPr>
        <p:blipFill>
          <a:blip r:embed="rId2" cstate="print"/>
          <a:srcRect t="13202"/>
          <a:stretch>
            <a:fillRect/>
          </a:stretch>
        </p:blipFill>
        <p:spPr bwMode="auto">
          <a:xfrm>
            <a:off x="433388" y="3048000"/>
            <a:ext cx="8329612" cy="3506788"/>
          </a:xfrm>
          <a:prstGeom prst="rect">
            <a:avLst/>
          </a:prstGeom>
          <a:noFill/>
          <a:ln w="9525">
            <a:noFill/>
            <a:miter lim="800000"/>
            <a:headEnd/>
            <a:tailEnd/>
          </a:ln>
        </p:spPr>
      </p:pic>
      <p:sp>
        <p:nvSpPr>
          <p:cNvPr id="5" name="4 Metin kutusu"/>
          <p:cNvSpPr txBox="1">
            <a:spLocks noChangeArrowheads="1"/>
          </p:cNvSpPr>
          <p:nvPr/>
        </p:nvSpPr>
        <p:spPr bwMode="auto">
          <a:xfrm>
            <a:off x="914400" y="228600"/>
            <a:ext cx="7086600" cy="523220"/>
          </a:xfrm>
          <a:prstGeom prst="rect">
            <a:avLst/>
          </a:prstGeom>
          <a:noFill/>
          <a:ln w="9525">
            <a:noFill/>
            <a:miter lim="800000"/>
            <a:headEnd/>
            <a:tailEnd/>
          </a:ln>
        </p:spPr>
        <p:txBody>
          <a:bodyPr>
            <a:spAutoFit/>
          </a:bodyPr>
          <a:lstStyle/>
          <a:p>
            <a:pPr algn="ctr">
              <a:defRPr/>
            </a:pPr>
            <a:r>
              <a:rPr lang="en-US" sz="2800" b="1" smtClean="0">
                <a:solidFill>
                  <a:srgbClr val="FF0000"/>
                </a:solidFill>
                <a:effectLst>
                  <a:outerShdw blurRad="38100" dist="38100" dir="2700000" algn="tl">
                    <a:srgbClr val="000000">
                      <a:alpha val="43137"/>
                    </a:srgbClr>
                  </a:outerShdw>
                </a:effectLst>
                <a:latin typeface="Calibri" pitchFamily="34" charset="0"/>
                <a:cs typeface="+mn-cs"/>
              </a:rPr>
              <a:t>QPE/QPF Training Workshop</a:t>
            </a:r>
            <a:endParaRPr lang="en-US" sz="2800" b="1">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2 Alt Başlık"/>
          <p:cNvSpPr>
            <a:spLocks noGrp="1"/>
          </p:cNvSpPr>
          <p:nvPr>
            <p:ph type="subTitle" idx="4294967295"/>
          </p:nvPr>
        </p:nvSpPr>
        <p:spPr bwMode="auto">
          <a:xfrm>
            <a:off x="609600" y="1828800"/>
            <a:ext cx="8229600" cy="2895600"/>
          </a:xfrm>
          <a:prstGeom prst="rect">
            <a:avLst/>
          </a:prstGeom>
          <a:ln>
            <a:miter lim="800000"/>
            <a:headEnd/>
            <a:tailEnd/>
          </a:ln>
        </p:spPr>
        <p:txBody>
          <a:bodyPr/>
          <a:lstStyle/>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Font typeface="Arial" pitchFamily="34" charset="0"/>
              <a:buNone/>
              <a:defRPr/>
            </a:pPr>
            <a:r>
              <a:rPr lang="en-US" b="1" dirty="0" smtClean="0">
                <a:solidFill>
                  <a:srgbClr val="C00000"/>
                </a:solidFill>
                <a:effectLst>
                  <a:outerShdw blurRad="38100" dist="38100" dir="2700000" algn="tl">
                    <a:srgbClr val="000000">
                      <a:alpha val="43137"/>
                    </a:srgbClr>
                  </a:outerShdw>
                </a:effectLst>
                <a:latin typeface="+mj-lt"/>
              </a:rPr>
              <a:t>Division of Meteorological Disasters</a:t>
            </a:r>
          </a:p>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p:txBody>
      </p:sp>
      <p:sp>
        <p:nvSpPr>
          <p:cNvPr id="4"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4 Slayt Numarası Yer Tutucusu"/>
          <p:cNvSpPr txBox="1">
            <a:spLocks noGrp="1"/>
          </p:cNvSpPr>
          <p:nvPr/>
        </p:nvSpPr>
        <p:spPr>
          <a:xfrm>
            <a:off x="6902450" y="6519863"/>
            <a:ext cx="2133600" cy="365125"/>
          </a:xfrm>
          <a:prstGeom prst="rect">
            <a:avLst/>
          </a:prstGeom>
          <a:noFill/>
        </p:spPr>
        <p:txBody>
          <a:bodyPr anchor="ctr"/>
          <a:lstStyle/>
          <a:p>
            <a:pPr algn="r" fontAlgn="auto">
              <a:spcBef>
                <a:spcPts val="0"/>
              </a:spcBef>
              <a:spcAft>
                <a:spcPts val="0"/>
              </a:spcAft>
              <a:defRPr/>
            </a:pPr>
            <a:fld id="{23C39B45-C014-42C4-8954-EF2F115044AB}" type="slidenum">
              <a:rPr lang="tr-TR" sz="1200">
                <a:solidFill>
                  <a:schemeClr val="tx1">
                    <a:tint val="75000"/>
                  </a:schemeClr>
                </a:solidFill>
                <a:latin typeface="+mn-lt"/>
                <a:cs typeface="+mn-cs"/>
              </a:rPr>
              <a:pPr algn="r" fontAlgn="auto">
                <a:spcBef>
                  <a:spcPts val="0"/>
                </a:spcBef>
                <a:spcAft>
                  <a:spcPts val="0"/>
                </a:spcAft>
                <a:defRPr/>
              </a:pPr>
              <a:t>18</a:t>
            </a:fld>
            <a:r>
              <a:rPr lang="tr-TR" sz="1200" dirty="0">
                <a:solidFill>
                  <a:schemeClr val="tx1">
                    <a:tint val="75000"/>
                  </a:schemeClr>
                </a:solidFill>
                <a:latin typeface="+mn-lt"/>
                <a:cs typeface="+mn-cs"/>
              </a:rPr>
              <a:t>/2</a:t>
            </a:r>
          </a:p>
        </p:txBody>
      </p:sp>
      <p:pic>
        <p:nvPicPr>
          <p:cNvPr id="30724" name="Picture 9" descr="Orman Yangınları ve Meteoroloji"/>
          <p:cNvPicPr>
            <a:picLocks noChangeAspect="1" noChangeArrowheads="1"/>
          </p:cNvPicPr>
          <p:nvPr/>
        </p:nvPicPr>
        <p:blipFill>
          <a:blip r:embed="rId3" cstate="print"/>
          <a:srcRect/>
          <a:stretch>
            <a:fillRect/>
          </a:stretch>
        </p:blipFill>
        <p:spPr bwMode="auto">
          <a:xfrm>
            <a:off x="1221811" y="1143000"/>
            <a:ext cx="6702989" cy="4114800"/>
          </a:xfrm>
          <a:prstGeom prst="rect">
            <a:avLst/>
          </a:prstGeom>
          <a:noFill/>
          <a:ln w="9525">
            <a:noFill/>
            <a:miter lim="800000"/>
            <a:headEnd/>
            <a:tailEnd/>
          </a:ln>
        </p:spPr>
      </p:pic>
      <p:sp>
        <p:nvSpPr>
          <p:cNvPr id="6" name="5 Metin kutusu"/>
          <p:cNvSpPr txBox="1">
            <a:spLocks noChangeArrowheads="1"/>
          </p:cNvSpPr>
          <p:nvPr/>
        </p:nvSpPr>
        <p:spPr bwMode="auto">
          <a:xfrm>
            <a:off x="990600" y="207963"/>
            <a:ext cx="7086600" cy="554037"/>
          </a:xfrm>
          <a:prstGeom prst="rect">
            <a:avLst/>
          </a:prstGeom>
          <a:noFill/>
          <a:ln w="9525">
            <a:noFill/>
            <a:miter lim="800000"/>
            <a:headEnd/>
            <a:tailEnd/>
          </a:ln>
        </p:spPr>
        <p:txBody>
          <a:bodyPr>
            <a:spAutoFit/>
          </a:bodyPr>
          <a:lstStyle/>
          <a:p>
            <a:pPr algn="ctr">
              <a:defRPr/>
            </a:pP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Forest</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Fires</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Early</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Warning</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System</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(MEUS)</a:t>
            </a:r>
            <a:endParaRPr lang="en-US" sz="3000" b="1" dirty="0">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8" name="8 Metin kutusu"/>
          <p:cNvSpPr txBox="1">
            <a:spLocks noChangeArrowheads="1"/>
          </p:cNvSpPr>
          <p:nvPr/>
        </p:nvSpPr>
        <p:spPr bwMode="auto">
          <a:xfrm>
            <a:off x="76200" y="5411788"/>
            <a:ext cx="8991600" cy="1323975"/>
          </a:xfrm>
          <a:prstGeom prst="rect">
            <a:avLst/>
          </a:prstGeom>
          <a:noFill/>
          <a:ln w="9525">
            <a:noFill/>
            <a:miter lim="800000"/>
            <a:headEnd/>
            <a:tailEnd/>
          </a:ln>
        </p:spPr>
        <p:txBody>
          <a:bodyPr wrap="square">
            <a:spAutoFit/>
          </a:bodyPr>
          <a:lstStyle/>
          <a:p>
            <a:pPr fontAlgn="ctr"/>
            <a:r>
              <a:rPr lang="en-US" sz="2000" b="1" dirty="0">
                <a:solidFill>
                  <a:srgbClr val="1137D9"/>
                </a:solidFill>
              </a:rPr>
              <a:t>Meteorological Early Warning System for forest fires developed by the Turkish State Meteorological Service determines the forest fire risk potential three days in advance and products are shared with General Directorate of Forestry.</a:t>
            </a:r>
            <a:endParaRPr lang="tr-TR" sz="2000" b="1" dirty="0">
              <a:solidFill>
                <a:srgbClr val="1137D9"/>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7" name="Picture 5"/>
          <p:cNvPicPr>
            <a:picLocks noChangeAspect="1" noChangeArrowheads="1"/>
          </p:cNvPicPr>
          <p:nvPr/>
        </p:nvPicPr>
        <p:blipFill>
          <a:blip r:embed="rId2" cstate="print"/>
          <a:srcRect/>
          <a:stretch>
            <a:fillRect/>
          </a:stretch>
        </p:blipFill>
        <p:spPr bwMode="auto">
          <a:xfrm>
            <a:off x="381000" y="1600200"/>
            <a:ext cx="4175125" cy="2768600"/>
          </a:xfrm>
          <a:prstGeom prst="rect">
            <a:avLst/>
          </a:prstGeom>
          <a:noFill/>
          <a:ln w="9525">
            <a:noFill/>
            <a:miter lim="800000"/>
            <a:headEnd/>
            <a:tailEnd/>
          </a:ln>
        </p:spPr>
      </p:pic>
      <p:sp>
        <p:nvSpPr>
          <p:cNvPr id="31748" name="3 Dikdörtgen"/>
          <p:cNvSpPr>
            <a:spLocks noChangeArrowheads="1"/>
          </p:cNvSpPr>
          <p:nvPr/>
        </p:nvSpPr>
        <p:spPr bwMode="auto">
          <a:xfrm>
            <a:off x="152400" y="5181600"/>
            <a:ext cx="5029200" cy="1200329"/>
          </a:xfrm>
          <a:prstGeom prst="rect">
            <a:avLst/>
          </a:prstGeom>
          <a:noFill/>
          <a:ln w="9525">
            <a:noFill/>
            <a:miter lim="800000"/>
            <a:headEnd/>
            <a:tailEnd/>
          </a:ln>
        </p:spPr>
        <p:txBody>
          <a:bodyPr wrap="square">
            <a:spAutoFit/>
          </a:bodyPr>
          <a:lstStyle/>
          <a:p>
            <a:pPr>
              <a:buClr>
                <a:srgbClr val="FF0000"/>
              </a:buClr>
              <a:buSzPct val="150000"/>
            </a:pPr>
            <a:r>
              <a:rPr lang="en-US" sz="2400" b="1" dirty="0" smtClean="0">
                <a:solidFill>
                  <a:srgbClr val="0000FF"/>
                </a:solidFill>
                <a:latin typeface="Calibri" pitchFamily="34" charset="0"/>
              </a:rPr>
              <a:t>Meteorological disasters hazard maps, observed  between the years of 1940-2010, are prepared for Turkey </a:t>
            </a:r>
            <a:endParaRPr lang="tr-TR" sz="2400" b="1" dirty="0">
              <a:solidFill>
                <a:srgbClr val="0000FF"/>
              </a:solidFill>
              <a:latin typeface="Calibri" pitchFamily="34" charset="0"/>
            </a:endParaRPr>
          </a:p>
        </p:txBody>
      </p:sp>
      <p:pic>
        <p:nvPicPr>
          <p:cNvPr id="31749" name="Picture 2" descr="\\192.168.13.204\IKocaman\BÖLGE MÜDÜRLÜKLERİ HARİTALARI\1.İSTANBUL BÖLGE\TOPLAM AFETLER.jpg"/>
          <p:cNvPicPr>
            <a:picLocks noChangeAspect="1" noChangeArrowheads="1"/>
          </p:cNvPicPr>
          <p:nvPr/>
        </p:nvPicPr>
        <p:blipFill>
          <a:blip r:embed="rId3" cstate="print"/>
          <a:srcRect/>
          <a:stretch>
            <a:fillRect/>
          </a:stretch>
        </p:blipFill>
        <p:spPr bwMode="auto">
          <a:xfrm>
            <a:off x="5334000" y="3200400"/>
            <a:ext cx="3590925" cy="2514600"/>
          </a:xfrm>
          <a:prstGeom prst="rect">
            <a:avLst/>
          </a:prstGeom>
          <a:noFill/>
          <a:ln w="9525">
            <a:noFill/>
            <a:miter lim="800000"/>
            <a:headEnd/>
            <a:tailEnd/>
          </a:ln>
        </p:spPr>
      </p:pic>
      <p:pic>
        <p:nvPicPr>
          <p:cNvPr id="31746" name="Picture 4"/>
          <p:cNvPicPr>
            <a:picLocks noChangeAspect="1" noChangeArrowheads="1"/>
          </p:cNvPicPr>
          <p:nvPr/>
        </p:nvPicPr>
        <p:blipFill>
          <a:blip r:embed="rId4" cstate="print"/>
          <a:srcRect/>
          <a:stretch>
            <a:fillRect/>
          </a:stretch>
        </p:blipFill>
        <p:spPr bwMode="auto">
          <a:xfrm>
            <a:off x="4343400" y="1066800"/>
            <a:ext cx="3960813" cy="2773362"/>
          </a:xfrm>
          <a:prstGeom prst="rect">
            <a:avLst/>
          </a:prstGeom>
          <a:noFill/>
          <a:ln w="9525">
            <a:noFill/>
            <a:miter lim="800000"/>
            <a:headEnd/>
            <a:tailEnd/>
          </a:ln>
        </p:spPr>
      </p:pic>
      <p:sp>
        <p:nvSpPr>
          <p:cNvPr id="7" name="6 Metin kutusu"/>
          <p:cNvSpPr txBox="1">
            <a:spLocks noChangeArrowheads="1"/>
          </p:cNvSpPr>
          <p:nvPr/>
        </p:nvSpPr>
        <p:spPr bwMode="auto">
          <a:xfrm>
            <a:off x="990600" y="188913"/>
            <a:ext cx="7086600" cy="554037"/>
          </a:xfrm>
          <a:prstGeom prst="rect">
            <a:avLst/>
          </a:prstGeom>
          <a:noFill/>
          <a:ln w="9525">
            <a:noFill/>
            <a:miter lim="800000"/>
            <a:headEnd/>
            <a:tailEnd/>
          </a:ln>
        </p:spPr>
        <p:txBody>
          <a:bodyPr>
            <a:spAutoFit/>
          </a:bodyPr>
          <a:lstStyle/>
          <a:p>
            <a:pPr algn="ctr">
              <a:defRPr/>
            </a:pP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Hazard</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Maps</a:t>
            </a:r>
            <a:endParaRPr lang="en-US" sz="3000" b="1" dirty="0">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9" name="9 Metin kutusu"/>
          <p:cNvSpPr txBox="1">
            <a:spLocks noChangeArrowheads="1"/>
          </p:cNvSpPr>
          <p:nvPr/>
        </p:nvSpPr>
        <p:spPr bwMode="auto">
          <a:xfrm>
            <a:off x="6629400" y="5867400"/>
            <a:ext cx="1371600" cy="430887"/>
          </a:xfrm>
          <a:prstGeom prst="rect">
            <a:avLst/>
          </a:prstGeom>
          <a:noFill/>
          <a:ln w="9525">
            <a:noFill/>
            <a:miter lim="800000"/>
            <a:headEnd/>
            <a:tailEnd/>
          </a:ln>
        </p:spPr>
        <p:txBody>
          <a:bodyPr wrap="square">
            <a:spAutoFit/>
          </a:bodyPr>
          <a:lstStyle/>
          <a:p>
            <a:r>
              <a:rPr lang="tr-TR" b="1" dirty="0" err="1">
                <a:solidFill>
                  <a:srgbClr val="1137D9"/>
                </a:solidFill>
              </a:rPr>
              <a:t>Regional</a:t>
            </a:r>
            <a:endParaRPr lang="tr-TR" b="1" dirty="0">
              <a:solidFill>
                <a:srgbClr val="1137D9"/>
              </a:solidFill>
            </a:endParaRPr>
          </a:p>
        </p:txBody>
      </p:sp>
      <p:sp>
        <p:nvSpPr>
          <p:cNvPr id="10" name="8 Metin kutusu"/>
          <p:cNvSpPr txBox="1">
            <a:spLocks noChangeArrowheads="1"/>
          </p:cNvSpPr>
          <p:nvPr/>
        </p:nvSpPr>
        <p:spPr bwMode="auto">
          <a:xfrm>
            <a:off x="2667000" y="1143000"/>
            <a:ext cx="1600200" cy="430887"/>
          </a:xfrm>
          <a:prstGeom prst="rect">
            <a:avLst/>
          </a:prstGeom>
          <a:noFill/>
          <a:ln w="9525">
            <a:noFill/>
            <a:miter lim="800000"/>
            <a:headEnd/>
            <a:tailEnd/>
          </a:ln>
        </p:spPr>
        <p:txBody>
          <a:bodyPr wrap="square">
            <a:spAutoFit/>
          </a:bodyPr>
          <a:lstStyle/>
          <a:p>
            <a:r>
              <a:rPr lang="tr-TR" b="1" dirty="0" err="1">
                <a:solidFill>
                  <a:srgbClr val="1137D9"/>
                </a:solidFill>
              </a:rPr>
              <a:t>Long</a:t>
            </a:r>
            <a:r>
              <a:rPr lang="tr-TR" b="1" dirty="0">
                <a:solidFill>
                  <a:srgbClr val="1137D9"/>
                </a:solidFill>
              </a:rPr>
              <a:t>-</a:t>
            </a:r>
            <a:r>
              <a:rPr lang="tr-TR" b="1" dirty="0" err="1">
                <a:solidFill>
                  <a:srgbClr val="1137D9"/>
                </a:solidFill>
              </a:rPr>
              <a:t>term</a:t>
            </a:r>
            <a:endParaRPr lang="tr-TR" b="1" dirty="0">
              <a:solidFill>
                <a:srgbClr val="1137D9"/>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2 Alt Başlık"/>
          <p:cNvSpPr>
            <a:spLocks noGrp="1"/>
          </p:cNvSpPr>
          <p:nvPr>
            <p:ph type="subTitle" idx="4294967295"/>
          </p:nvPr>
        </p:nvSpPr>
        <p:spPr bwMode="auto">
          <a:xfrm>
            <a:off x="609600" y="1371600"/>
            <a:ext cx="5029200" cy="990600"/>
          </a:xfrm>
          <a:prstGeom prst="rect">
            <a:avLst/>
          </a:prstGeom>
          <a:noFill/>
          <a:ln>
            <a:miter lim="800000"/>
            <a:headEnd/>
            <a:tailEnd/>
          </a:ln>
        </p:spPr>
        <p:txBody>
          <a:bodyPr/>
          <a:lstStyle/>
          <a:p>
            <a:pPr eaLnBrk="1" hangingPunct="1">
              <a:buClr>
                <a:schemeClr val="hlink"/>
              </a:buClr>
              <a:buFont typeface="Arial" charset="0"/>
              <a:buNone/>
            </a:pPr>
            <a:endParaRPr lang="tr-TR" sz="2800" b="1" dirty="0" smtClean="0">
              <a:solidFill>
                <a:srgbClr val="C00000"/>
              </a:solidFill>
              <a:effectLst>
                <a:outerShdw blurRad="38100" dist="38100" dir="2700000" algn="tl">
                  <a:srgbClr val="000000">
                    <a:alpha val="43137"/>
                  </a:srgbClr>
                </a:outerShdw>
              </a:effectLst>
            </a:endParaRPr>
          </a:p>
          <a:p>
            <a:pPr eaLnBrk="1" hangingPunct="1">
              <a:buClr>
                <a:schemeClr val="hlink"/>
              </a:buClr>
              <a:buNone/>
            </a:pPr>
            <a:r>
              <a:rPr lang="tr-TR" sz="2800" b="1" dirty="0" err="1" smtClean="0">
                <a:solidFill>
                  <a:srgbClr val="C00000"/>
                </a:solidFill>
                <a:effectLst>
                  <a:outerShdw blurRad="38100" dist="38100" dir="2700000" algn="tl">
                    <a:srgbClr val="000000">
                      <a:alpha val="43137"/>
                    </a:srgbClr>
                  </a:outerShdw>
                </a:effectLst>
              </a:rPr>
              <a:t>Linked</a:t>
            </a:r>
            <a:r>
              <a:rPr lang="tr-TR" sz="2800" b="1" dirty="0" smtClean="0">
                <a:solidFill>
                  <a:srgbClr val="C00000"/>
                </a:solidFill>
                <a:effectLst>
                  <a:outerShdw blurRad="38100" dist="38100" dir="2700000" algn="tl">
                    <a:srgbClr val="000000">
                      <a:alpha val="43137"/>
                    </a:srgbClr>
                  </a:outerShdw>
                </a:effectLst>
              </a:rPr>
              <a:t> </a:t>
            </a:r>
            <a:r>
              <a:rPr lang="tr-TR" sz="2800" b="1" dirty="0" err="1" smtClean="0">
                <a:solidFill>
                  <a:srgbClr val="C00000"/>
                </a:solidFill>
                <a:effectLst>
                  <a:outerShdw blurRad="38100" dist="38100" dir="2700000" algn="tl">
                    <a:srgbClr val="000000">
                      <a:alpha val="43137"/>
                    </a:srgbClr>
                  </a:outerShdw>
                </a:effectLst>
              </a:rPr>
              <a:t>Divisions</a:t>
            </a:r>
            <a:endParaRPr lang="tr-TR" sz="2800" b="1" dirty="0" smtClean="0">
              <a:solidFill>
                <a:srgbClr val="C00000"/>
              </a:solidFill>
              <a:effectLst>
                <a:outerShdw blurRad="38100" dist="38100" dir="2700000" algn="tl">
                  <a:srgbClr val="000000">
                    <a:alpha val="43137"/>
                  </a:srgbClr>
                </a:outerShdw>
              </a:effectLst>
            </a:endParaRPr>
          </a:p>
        </p:txBody>
      </p:sp>
      <p:sp>
        <p:nvSpPr>
          <p:cNvPr id="4" name="Rectangle 3"/>
          <p:cNvSpPr>
            <a:spLocks noChangeArrowheads="1"/>
          </p:cNvSpPr>
          <p:nvPr/>
        </p:nvSpPr>
        <p:spPr bwMode="auto">
          <a:xfrm>
            <a:off x="609600" y="2509838"/>
            <a:ext cx="7696200" cy="2308225"/>
          </a:xfrm>
          <a:prstGeom prst="rect">
            <a:avLst/>
          </a:prstGeom>
          <a:noFill/>
          <a:ln w="9525">
            <a:noFill/>
            <a:miter lim="800000"/>
            <a:headEnd/>
            <a:tailEnd/>
          </a:ln>
        </p:spPr>
        <p:txBody>
          <a:bodyPr>
            <a:spAutoFit/>
          </a:bodyPr>
          <a:lstStyle/>
          <a:p>
            <a:pPr marL="457200" indent="-457200">
              <a:buFont typeface="+mj-lt"/>
              <a:buAutoNum type="arabicPeriod"/>
              <a:defRPr/>
            </a:pPr>
            <a:r>
              <a:rPr lang="en-US" sz="2400" b="1" smtClean="0">
                <a:solidFill>
                  <a:srgbClr val="1137D9"/>
                </a:solidFill>
                <a:latin typeface="+mn-lt"/>
                <a:cs typeface="+mn-cs"/>
              </a:rPr>
              <a:t>Division of Atmospheric Modeling</a:t>
            </a:r>
          </a:p>
          <a:p>
            <a:pPr marL="457200" indent="-457200">
              <a:buFont typeface="+mj-lt"/>
              <a:buAutoNum type="arabicPeriod"/>
              <a:defRPr/>
            </a:pPr>
            <a:r>
              <a:rPr lang="en-US" sz="2400" b="1" smtClean="0">
                <a:solidFill>
                  <a:srgbClr val="1137D9"/>
                </a:solidFill>
                <a:latin typeface="+mn-lt"/>
              </a:rPr>
              <a:t>Division of </a:t>
            </a:r>
            <a:r>
              <a:rPr lang="en-US" sz="2400" b="1" smtClean="0">
                <a:solidFill>
                  <a:srgbClr val="1137D9"/>
                </a:solidFill>
                <a:latin typeface="+mn-lt"/>
                <a:cs typeface="+mn-cs"/>
              </a:rPr>
              <a:t>Hydrometeorology</a:t>
            </a:r>
          </a:p>
          <a:p>
            <a:pPr marL="457200" indent="-457200">
              <a:buFont typeface="+mj-lt"/>
              <a:buAutoNum type="arabicPeriod"/>
              <a:defRPr/>
            </a:pPr>
            <a:r>
              <a:rPr lang="en-US" sz="2400" b="1" smtClean="0">
                <a:solidFill>
                  <a:srgbClr val="1137D9"/>
                </a:solidFill>
                <a:latin typeface="+mn-lt"/>
              </a:rPr>
              <a:t>Division of </a:t>
            </a:r>
            <a:r>
              <a:rPr lang="en-US" sz="2400" b="1" smtClean="0">
                <a:solidFill>
                  <a:srgbClr val="1137D9"/>
                </a:solidFill>
                <a:latin typeface="+mn-lt"/>
                <a:cs typeface="+mn-cs"/>
              </a:rPr>
              <a:t>Meteorological Disasters</a:t>
            </a:r>
          </a:p>
          <a:p>
            <a:pPr marL="457200" indent="-457200">
              <a:buFont typeface="+mj-lt"/>
              <a:buAutoNum type="arabicPeriod"/>
              <a:defRPr/>
            </a:pPr>
            <a:r>
              <a:rPr lang="en-US" sz="2400" b="1" smtClean="0">
                <a:solidFill>
                  <a:srgbClr val="1137D9"/>
                </a:solidFill>
                <a:latin typeface="+mn-lt"/>
              </a:rPr>
              <a:t>Division of </a:t>
            </a:r>
            <a:r>
              <a:rPr lang="en-US" sz="2400" b="1" smtClean="0">
                <a:solidFill>
                  <a:srgbClr val="1137D9"/>
                </a:solidFill>
                <a:latin typeface="+mn-lt"/>
                <a:cs typeface="+mn-cs"/>
              </a:rPr>
              <a:t>Climatology</a:t>
            </a:r>
          </a:p>
          <a:p>
            <a:pPr marL="457200" indent="-457200">
              <a:buFont typeface="+mj-lt"/>
              <a:buAutoNum type="arabicPeriod"/>
              <a:defRPr/>
            </a:pPr>
            <a:r>
              <a:rPr lang="en-US" sz="2400" b="1" smtClean="0">
                <a:solidFill>
                  <a:srgbClr val="1137D9"/>
                </a:solidFill>
                <a:latin typeface="+mn-lt"/>
              </a:rPr>
              <a:t>Division of </a:t>
            </a:r>
            <a:r>
              <a:rPr lang="en-US" sz="2400" b="1" smtClean="0">
                <a:solidFill>
                  <a:srgbClr val="1137D9"/>
                </a:solidFill>
                <a:latin typeface="+mn-lt"/>
                <a:cs typeface="+mn-cs"/>
              </a:rPr>
              <a:t>Agricultural Meteorology</a:t>
            </a:r>
          </a:p>
          <a:p>
            <a:pPr marL="457200" indent="-457200">
              <a:buFont typeface="+mj-lt"/>
              <a:buAutoNum type="arabicPeriod"/>
              <a:defRPr/>
            </a:pPr>
            <a:r>
              <a:rPr lang="en-US" sz="2400" b="1" smtClean="0">
                <a:solidFill>
                  <a:srgbClr val="1137D9"/>
                </a:solidFill>
                <a:latin typeface="+mn-lt"/>
              </a:rPr>
              <a:t>Division of </a:t>
            </a:r>
            <a:r>
              <a:rPr lang="en-US" sz="2400" b="1" smtClean="0">
                <a:solidFill>
                  <a:srgbClr val="1137D9"/>
                </a:solidFill>
                <a:latin typeface="+mn-lt"/>
                <a:cs typeface="+mn-cs"/>
              </a:rPr>
              <a:t>Environment</a:t>
            </a:r>
            <a:endParaRPr lang="en-US" sz="2400" b="1">
              <a:solidFill>
                <a:srgbClr val="1137D9"/>
              </a:solidFill>
              <a:latin typeface="+mn-lt"/>
              <a:cs typeface="+mn-cs"/>
            </a:endParaRPr>
          </a:p>
        </p:txBody>
      </p:sp>
      <p:sp>
        <p:nvSpPr>
          <p:cNvPr id="5"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192.168.13.204\IKocaman\BÖLGE MÜDÜRLÜKLERİ HARİTALARI\6.ADANA BÖLGE\yağışmax_2yıl_tekerrür.jpg"/>
          <p:cNvPicPr>
            <a:picLocks noChangeAspect="1" noChangeArrowheads="1"/>
          </p:cNvPicPr>
          <p:nvPr/>
        </p:nvPicPr>
        <p:blipFill>
          <a:blip r:embed="rId2" cstate="print"/>
          <a:srcRect/>
          <a:stretch>
            <a:fillRect/>
          </a:stretch>
        </p:blipFill>
        <p:spPr bwMode="auto">
          <a:xfrm>
            <a:off x="533400" y="1600200"/>
            <a:ext cx="4835197" cy="3385117"/>
          </a:xfrm>
          <a:prstGeom prst="rect">
            <a:avLst/>
          </a:prstGeom>
          <a:noFill/>
          <a:ln w="9525">
            <a:noFill/>
            <a:miter lim="800000"/>
            <a:headEnd/>
            <a:tailEnd/>
          </a:ln>
          <a:scene3d>
            <a:camera prst="orthographicFront"/>
            <a:lightRig rig="threePt" dir="t"/>
          </a:scene3d>
          <a:sp3d>
            <a:bevelT/>
          </a:sp3d>
        </p:spPr>
      </p:pic>
      <p:pic>
        <p:nvPicPr>
          <p:cNvPr id="5" name="Picture 3"/>
          <p:cNvPicPr>
            <a:picLocks noChangeAspect="1" noChangeArrowheads="1"/>
          </p:cNvPicPr>
          <p:nvPr/>
        </p:nvPicPr>
        <p:blipFill>
          <a:blip r:embed="rId3" cstate="print"/>
          <a:srcRect/>
          <a:stretch>
            <a:fillRect/>
          </a:stretch>
        </p:blipFill>
        <p:spPr bwMode="auto">
          <a:xfrm>
            <a:off x="6096000" y="1524000"/>
            <a:ext cx="2465840" cy="3485249"/>
          </a:xfrm>
          <a:prstGeom prst="rect">
            <a:avLst/>
          </a:prstGeom>
          <a:noFill/>
          <a:ln w="9525">
            <a:noFill/>
            <a:miter lim="800000"/>
            <a:headEnd/>
            <a:tailEnd/>
          </a:ln>
          <a:scene3d>
            <a:camera prst="orthographicFront"/>
            <a:lightRig rig="threePt" dir="t"/>
          </a:scene3d>
          <a:sp3d>
            <a:bevelT/>
          </a:sp3d>
        </p:spPr>
      </p:pic>
      <p:sp>
        <p:nvSpPr>
          <p:cNvPr id="6" name="5 Metin kutusu"/>
          <p:cNvSpPr txBox="1">
            <a:spLocks noChangeArrowheads="1"/>
          </p:cNvSpPr>
          <p:nvPr/>
        </p:nvSpPr>
        <p:spPr bwMode="auto">
          <a:xfrm>
            <a:off x="914400" y="188913"/>
            <a:ext cx="7086600" cy="554037"/>
          </a:xfrm>
          <a:prstGeom prst="rect">
            <a:avLst/>
          </a:prstGeom>
          <a:noFill/>
          <a:ln w="9525">
            <a:noFill/>
            <a:miter lim="800000"/>
            <a:headEnd/>
            <a:tailEnd/>
          </a:ln>
        </p:spPr>
        <p:txBody>
          <a:bodyPr>
            <a:spAutoFit/>
          </a:bodyPr>
          <a:lstStyle/>
          <a:p>
            <a:pPr algn="ctr">
              <a:defRPr/>
            </a:pP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Recurrence</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Period</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Analysis</a:t>
            </a:r>
            <a:endParaRPr lang="en-US" sz="3000" b="1" dirty="0">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8" name="7 Dikdörtgen"/>
          <p:cNvSpPr>
            <a:spLocks noChangeArrowheads="1"/>
          </p:cNvSpPr>
          <p:nvPr/>
        </p:nvSpPr>
        <p:spPr bwMode="auto">
          <a:xfrm>
            <a:off x="76200" y="5597525"/>
            <a:ext cx="8915400" cy="1108075"/>
          </a:xfrm>
          <a:prstGeom prst="rect">
            <a:avLst/>
          </a:prstGeom>
          <a:noFill/>
          <a:ln w="9525">
            <a:noFill/>
            <a:miter lim="800000"/>
            <a:headEnd/>
            <a:tailEnd/>
          </a:ln>
        </p:spPr>
        <p:txBody>
          <a:bodyPr wrap="square">
            <a:spAutoFit/>
          </a:bodyPr>
          <a:lstStyle/>
          <a:p>
            <a:pPr algn="just"/>
            <a:r>
              <a:rPr lang="tr-TR" b="1" dirty="0" err="1">
                <a:solidFill>
                  <a:srgbClr val="1137D9"/>
                </a:solidFill>
              </a:rPr>
              <a:t>Extreme</a:t>
            </a:r>
            <a:r>
              <a:rPr lang="tr-TR" b="1" dirty="0">
                <a:solidFill>
                  <a:srgbClr val="1137D9"/>
                </a:solidFill>
              </a:rPr>
              <a:t> m</a:t>
            </a:r>
            <a:r>
              <a:rPr lang="en-US" b="1" dirty="0" err="1">
                <a:solidFill>
                  <a:srgbClr val="1137D9"/>
                </a:solidFill>
              </a:rPr>
              <a:t>aximum</a:t>
            </a:r>
            <a:r>
              <a:rPr lang="tr-TR" b="1" dirty="0">
                <a:solidFill>
                  <a:srgbClr val="1137D9"/>
                </a:solidFill>
              </a:rPr>
              <a:t>, </a:t>
            </a:r>
            <a:r>
              <a:rPr lang="tr-TR" b="1" dirty="0" err="1">
                <a:solidFill>
                  <a:srgbClr val="1137D9"/>
                </a:solidFill>
              </a:rPr>
              <a:t>extreme</a:t>
            </a:r>
            <a:r>
              <a:rPr lang="tr-TR" b="1" dirty="0">
                <a:solidFill>
                  <a:srgbClr val="1137D9"/>
                </a:solidFill>
              </a:rPr>
              <a:t> minimum</a:t>
            </a:r>
            <a:r>
              <a:rPr lang="en-US" b="1" dirty="0">
                <a:solidFill>
                  <a:srgbClr val="1137D9"/>
                </a:solidFill>
              </a:rPr>
              <a:t> </a:t>
            </a:r>
            <a:r>
              <a:rPr lang="tr-TR" b="1" dirty="0" err="1">
                <a:solidFill>
                  <a:srgbClr val="1137D9"/>
                </a:solidFill>
              </a:rPr>
              <a:t>temperatures</a:t>
            </a:r>
            <a:r>
              <a:rPr lang="tr-TR" b="1" dirty="0">
                <a:solidFill>
                  <a:srgbClr val="1137D9"/>
                </a:solidFill>
              </a:rPr>
              <a:t> </a:t>
            </a:r>
            <a:r>
              <a:rPr lang="tr-TR" b="1" dirty="0" err="1">
                <a:solidFill>
                  <a:srgbClr val="1137D9"/>
                </a:solidFill>
              </a:rPr>
              <a:t>and</a:t>
            </a:r>
            <a:r>
              <a:rPr lang="tr-TR" b="1" dirty="0">
                <a:solidFill>
                  <a:srgbClr val="1137D9"/>
                </a:solidFill>
              </a:rPr>
              <a:t> </a:t>
            </a:r>
            <a:r>
              <a:rPr lang="tr-TR" b="1" dirty="0" err="1">
                <a:solidFill>
                  <a:srgbClr val="1137D9"/>
                </a:solidFill>
              </a:rPr>
              <a:t>daily</a:t>
            </a:r>
            <a:r>
              <a:rPr lang="tr-TR" b="1" dirty="0">
                <a:solidFill>
                  <a:srgbClr val="1137D9"/>
                </a:solidFill>
              </a:rPr>
              <a:t> </a:t>
            </a:r>
            <a:r>
              <a:rPr lang="tr-TR" b="1" dirty="0" err="1">
                <a:solidFill>
                  <a:srgbClr val="1137D9"/>
                </a:solidFill>
              </a:rPr>
              <a:t>maximum</a:t>
            </a:r>
            <a:r>
              <a:rPr lang="tr-TR" b="1" dirty="0">
                <a:solidFill>
                  <a:srgbClr val="1137D9"/>
                </a:solidFill>
              </a:rPr>
              <a:t> </a:t>
            </a:r>
            <a:r>
              <a:rPr lang="en-US" b="1" dirty="0">
                <a:solidFill>
                  <a:srgbClr val="1137D9"/>
                </a:solidFill>
              </a:rPr>
              <a:t>rainfall data were analyzed with respect to their recurrence periods at </a:t>
            </a:r>
            <a:r>
              <a:rPr lang="tr-TR" b="1" dirty="0">
                <a:solidFill>
                  <a:srgbClr val="1137D9"/>
                </a:solidFill>
              </a:rPr>
              <a:t>2,5,</a:t>
            </a:r>
            <a:r>
              <a:rPr lang="en-US" b="1" dirty="0">
                <a:solidFill>
                  <a:srgbClr val="1137D9"/>
                </a:solidFill>
              </a:rPr>
              <a:t>10,50, and 100-year.</a:t>
            </a:r>
            <a:endParaRPr lang="tr-TR" b="1" dirty="0">
              <a:solidFill>
                <a:srgbClr val="1137D9"/>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2" descr="\\192.168.13.204\IKocaman\2012_HARİTALAR\TÜM AFETLER TOPLAM SAYI\YERLEŞİM YERİ-TOPLAM-2012\YERLEŞİMYERİ_2012_TOPLAM.jpg"/>
          <p:cNvPicPr>
            <a:picLocks noChangeAspect="1" noChangeArrowheads="1"/>
          </p:cNvPicPr>
          <p:nvPr/>
        </p:nvPicPr>
        <p:blipFill>
          <a:blip r:embed="rId2" cstate="print"/>
          <a:srcRect/>
          <a:stretch>
            <a:fillRect/>
          </a:stretch>
        </p:blipFill>
        <p:spPr bwMode="auto">
          <a:xfrm>
            <a:off x="1054100" y="1143000"/>
            <a:ext cx="6946900" cy="4724399"/>
          </a:xfrm>
          <a:prstGeom prst="rect">
            <a:avLst/>
          </a:prstGeom>
          <a:noFill/>
          <a:ln w="9525">
            <a:noFill/>
            <a:miter lim="800000"/>
            <a:headEnd/>
            <a:tailEnd/>
          </a:ln>
        </p:spPr>
      </p:pic>
      <p:sp>
        <p:nvSpPr>
          <p:cNvPr id="5" name="5 Metin kutusu"/>
          <p:cNvSpPr txBox="1">
            <a:spLocks noChangeArrowheads="1"/>
          </p:cNvSpPr>
          <p:nvPr/>
        </p:nvSpPr>
        <p:spPr bwMode="auto">
          <a:xfrm>
            <a:off x="1905000" y="1524000"/>
            <a:ext cx="4724400" cy="584200"/>
          </a:xfrm>
          <a:prstGeom prst="rect">
            <a:avLst/>
          </a:prstGeom>
          <a:solidFill>
            <a:srgbClr val="FFFF99"/>
          </a:solidFill>
          <a:ln w="9525">
            <a:noFill/>
            <a:miter lim="800000"/>
            <a:headEnd/>
            <a:tailEnd/>
          </a:ln>
        </p:spPr>
        <p:txBody>
          <a:bodyPr wrap="square">
            <a:spAutoFit/>
          </a:bodyPr>
          <a:lstStyle/>
          <a:p>
            <a:pPr algn="ctr"/>
            <a:r>
              <a:rPr lang="tr-TR" sz="1600" b="1" dirty="0" err="1"/>
              <a:t>Impact</a:t>
            </a:r>
            <a:r>
              <a:rPr lang="tr-TR" sz="1600" b="1" dirty="0"/>
              <a:t> of </a:t>
            </a:r>
            <a:r>
              <a:rPr lang="tr-TR" sz="1600" b="1" dirty="0" err="1"/>
              <a:t>Meteorological</a:t>
            </a:r>
            <a:r>
              <a:rPr lang="tr-TR" sz="1600" b="1" dirty="0"/>
              <a:t> </a:t>
            </a:r>
            <a:r>
              <a:rPr lang="tr-TR" sz="1600" b="1" dirty="0" err="1"/>
              <a:t>Disasters</a:t>
            </a:r>
            <a:r>
              <a:rPr lang="tr-TR" sz="1600" b="1" dirty="0"/>
              <a:t> </a:t>
            </a:r>
            <a:endParaRPr lang="tr-TR" sz="1600" b="1" dirty="0" smtClean="0"/>
          </a:p>
          <a:p>
            <a:pPr algn="ctr"/>
            <a:r>
              <a:rPr lang="tr-TR" sz="1600" b="1" dirty="0" smtClean="0"/>
              <a:t>on </a:t>
            </a:r>
            <a:r>
              <a:rPr lang="tr-TR" sz="1600" b="1" dirty="0" err="1"/>
              <a:t>Settlements</a:t>
            </a:r>
            <a:r>
              <a:rPr lang="tr-TR" sz="1600" b="1" dirty="0"/>
              <a:t> (2012)</a:t>
            </a:r>
          </a:p>
        </p:txBody>
      </p:sp>
      <p:sp>
        <p:nvSpPr>
          <p:cNvPr id="6" name="6 Metin kutusu"/>
          <p:cNvSpPr txBox="1">
            <a:spLocks noChangeArrowheads="1"/>
          </p:cNvSpPr>
          <p:nvPr/>
        </p:nvSpPr>
        <p:spPr bwMode="auto">
          <a:xfrm>
            <a:off x="228600" y="6011863"/>
            <a:ext cx="8610600" cy="769937"/>
          </a:xfrm>
          <a:prstGeom prst="rect">
            <a:avLst/>
          </a:prstGeom>
          <a:noFill/>
          <a:ln w="9525">
            <a:noFill/>
            <a:miter lim="800000"/>
            <a:headEnd/>
            <a:tailEnd/>
          </a:ln>
        </p:spPr>
        <p:txBody>
          <a:bodyPr>
            <a:spAutoFit/>
          </a:bodyPr>
          <a:lstStyle/>
          <a:p>
            <a:r>
              <a:rPr lang="tr-TR" b="1" dirty="0" err="1">
                <a:solidFill>
                  <a:srgbClr val="1137D9"/>
                </a:solidFill>
              </a:rPr>
              <a:t>Impact</a:t>
            </a:r>
            <a:r>
              <a:rPr lang="tr-TR" b="1" dirty="0">
                <a:solidFill>
                  <a:srgbClr val="1137D9"/>
                </a:solidFill>
              </a:rPr>
              <a:t> </a:t>
            </a:r>
            <a:r>
              <a:rPr lang="tr-TR" b="1" dirty="0" err="1">
                <a:solidFill>
                  <a:srgbClr val="1137D9"/>
                </a:solidFill>
              </a:rPr>
              <a:t>maps</a:t>
            </a:r>
            <a:r>
              <a:rPr lang="tr-TR" b="1" dirty="0">
                <a:solidFill>
                  <a:srgbClr val="1137D9"/>
                </a:solidFill>
              </a:rPr>
              <a:t> of </a:t>
            </a:r>
            <a:r>
              <a:rPr lang="tr-TR" b="1" dirty="0" err="1">
                <a:solidFill>
                  <a:srgbClr val="1137D9"/>
                </a:solidFill>
              </a:rPr>
              <a:t>all</a:t>
            </a:r>
            <a:r>
              <a:rPr lang="tr-TR" b="1" dirty="0">
                <a:solidFill>
                  <a:srgbClr val="1137D9"/>
                </a:solidFill>
              </a:rPr>
              <a:t> </a:t>
            </a:r>
            <a:r>
              <a:rPr lang="tr-TR" b="1" dirty="0" err="1">
                <a:solidFill>
                  <a:srgbClr val="1137D9"/>
                </a:solidFill>
              </a:rPr>
              <a:t>meteorological</a:t>
            </a:r>
            <a:r>
              <a:rPr lang="tr-TR" b="1" dirty="0">
                <a:solidFill>
                  <a:srgbClr val="1137D9"/>
                </a:solidFill>
              </a:rPr>
              <a:t> </a:t>
            </a:r>
            <a:r>
              <a:rPr lang="tr-TR" b="1" dirty="0" err="1">
                <a:solidFill>
                  <a:srgbClr val="1137D9"/>
                </a:solidFill>
              </a:rPr>
              <a:t>disasters</a:t>
            </a:r>
            <a:r>
              <a:rPr lang="tr-TR" b="1" dirty="0">
                <a:solidFill>
                  <a:srgbClr val="1137D9"/>
                </a:solidFill>
              </a:rPr>
              <a:t> </a:t>
            </a:r>
            <a:r>
              <a:rPr lang="tr-TR" b="1" dirty="0" err="1">
                <a:solidFill>
                  <a:srgbClr val="1137D9"/>
                </a:solidFill>
              </a:rPr>
              <a:t>for</a:t>
            </a:r>
            <a:r>
              <a:rPr lang="tr-TR" b="1" dirty="0">
                <a:solidFill>
                  <a:srgbClr val="1137D9"/>
                </a:solidFill>
              </a:rPr>
              <a:t> </a:t>
            </a:r>
            <a:r>
              <a:rPr lang="tr-TR" b="1" dirty="0" err="1">
                <a:solidFill>
                  <a:srgbClr val="1137D9"/>
                </a:solidFill>
              </a:rPr>
              <a:t>each</a:t>
            </a:r>
            <a:r>
              <a:rPr lang="tr-TR" b="1" dirty="0">
                <a:solidFill>
                  <a:srgbClr val="1137D9"/>
                </a:solidFill>
              </a:rPr>
              <a:t> </a:t>
            </a:r>
            <a:r>
              <a:rPr lang="tr-TR" b="1" dirty="0" err="1">
                <a:solidFill>
                  <a:srgbClr val="1137D9"/>
                </a:solidFill>
              </a:rPr>
              <a:t>sectors</a:t>
            </a:r>
            <a:r>
              <a:rPr lang="tr-TR" b="1" dirty="0">
                <a:solidFill>
                  <a:srgbClr val="1137D9"/>
                </a:solidFill>
              </a:rPr>
              <a:t> (urban </a:t>
            </a:r>
            <a:r>
              <a:rPr lang="tr-TR" b="1" dirty="0" err="1">
                <a:solidFill>
                  <a:srgbClr val="1137D9"/>
                </a:solidFill>
              </a:rPr>
              <a:t>areas</a:t>
            </a:r>
            <a:r>
              <a:rPr lang="tr-TR" b="1" dirty="0">
                <a:solidFill>
                  <a:srgbClr val="1137D9"/>
                </a:solidFill>
              </a:rPr>
              <a:t>, </a:t>
            </a:r>
            <a:r>
              <a:rPr lang="tr-TR" b="1" dirty="0" err="1">
                <a:solidFill>
                  <a:srgbClr val="1137D9"/>
                </a:solidFill>
              </a:rPr>
              <a:t>agriculture</a:t>
            </a:r>
            <a:r>
              <a:rPr lang="tr-TR" b="1" dirty="0">
                <a:solidFill>
                  <a:srgbClr val="1137D9"/>
                </a:solidFill>
              </a:rPr>
              <a:t> </a:t>
            </a:r>
            <a:r>
              <a:rPr lang="tr-TR" b="1" dirty="0" err="1">
                <a:solidFill>
                  <a:srgbClr val="1137D9"/>
                </a:solidFill>
              </a:rPr>
              <a:t>and</a:t>
            </a:r>
            <a:r>
              <a:rPr lang="tr-TR" b="1" dirty="0">
                <a:solidFill>
                  <a:srgbClr val="1137D9"/>
                </a:solidFill>
              </a:rPr>
              <a:t> transport ) </a:t>
            </a:r>
            <a:r>
              <a:rPr lang="tr-TR" b="1" dirty="0" err="1">
                <a:solidFill>
                  <a:srgbClr val="1137D9"/>
                </a:solidFill>
              </a:rPr>
              <a:t>have</a:t>
            </a:r>
            <a:r>
              <a:rPr lang="tr-TR" b="1" dirty="0">
                <a:solidFill>
                  <a:srgbClr val="1137D9"/>
                </a:solidFill>
              </a:rPr>
              <a:t> </a:t>
            </a:r>
            <a:r>
              <a:rPr lang="tr-TR" b="1" dirty="0" err="1">
                <a:solidFill>
                  <a:srgbClr val="1137D9"/>
                </a:solidFill>
              </a:rPr>
              <a:t>been</a:t>
            </a:r>
            <a:r>
              <a:rPr lang="tr-TR" b="1" dirty="0">
                <a:solidFill>
                  <a:srgbClr val="1137D9"/>
                </a:solidFill>
              </a:rPr>
              <a:t> </a:t>
            </a:r>
            <a:r>
              <a:rPr lang="tr-TR" b="1" dirty="0" err="1">
                <a:solidFill>
                  <a:srgbClr val="1137D9"/>
                </a:solidFill>
              </a:rPr>
              <a:t>completed</a:t>
            </a:r>
            <a:r>
              <a:rPr lang="tr-TR" b="1" dirty="0">
                <a:solidFill>
                  <a:srgbClr val="1137D9"/>
                </a:solidFill>
              </a:rPr>
              <a:t>.</a:t>
            </a:r>
          </a:p>
        </p:txBody>
      </p:sp>
      <p:sp>
        <p:nvSpPr>
          <p:cNvPr id="7" name="6 Metin kutusu"/>
          <p:cNvSpPr txBox="1">
            <a:spLocks noChangeArrowheads="1"/>
          </p:cNvSpPr>
          <p:nvPr/>
        </p:nvSpPr>
        <p:spPr bwMode="auto">
          <a:xfrm>
            <a:off x="914400" y="207963"/>
            <a:ext cx="7086600" cy="554037"/>
          </a:xfrm>
          <a:prstGeom prst="rect">
            <a:avLst/>
          </a:prstGeom>
          <a:noFill/>
          <a:ln w="9525">
            <a:noFill/>
            <a:miter lim="800000"/>
            <a:headEnd/>
            <a:tailEnd/>
          </a:ln>
        </p:spPr>
        <p:txBody>
          <a:bodyPr>
            <a:spAutoFit/>
          </a:bodyPr>
          <a:lstStyle/>
          <a:p>
            <a:pPr algn="ctr">
              <a:defRPr/>
            </a:pP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Meteorological</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Disasters</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Impact</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Maps</a:t>
            </a:r>
            <a:endParaRPr lang="en-US" sz="3000" b="1" dirty="0">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2"/>
          <p:cNvSpPr>
            <a:spLocks noChangeArrowheads="1"/>
          </p:cNvSpPr>
          <p:nvPr/>
        </p:nvSpPr>
        <p:spPr bwMode="auto">
          <a:xfrm>
            <a:off x="152400" y="1494780"/>
            <a:ext cx="8915400" cy="461665"/>
          </a:xfrm>
          <a:prstGeom prst="rect">
            <a:avLst/>
          </a:prstGeom>
          <a:noFill/>
          <a:ln w="9525">
            <a:noFill/>
            <a:miter lim="800000"/>
            <a:headEnd/>
            <a:tailEnd/>
          </a:ln>
        </p:spPr>
        <p:txBody>
          <a:bodyPr anchor="ctr">
            <a:spAutoFit/>
          </a:bodyPr>
          <a:lstStyle/>
          <a:p>
            <a:pPr algn="ctr" eaLnBrk="0" hangingPunct="0"/>
            <a:r>
              <a:rPr lang="en-US" sz="2400" b="1" dirty="0" smtClean="0">
                <a:solidFill>
                  <a:srgbClr val="C00000"/>
                </a:solidFill>
                <a:latin typeface="+mn-lt"/>
                <a:ea typeface="Calibri" pitchFamily="34" charset="0"/>
                <a:cs typeface="Times New Roman" charset="0"/>
              </a:rPr>
              <a:t>Building Resilience to Disasters in Western Balkans and Turkey </a:t>
            </a:r>
            <a:endParaRPr lang="tr-TR" sz="2400" dirty="0">
              <a:solidFill>
                <a:srgbClr val="C00000"/>
              </a:solidFill>
              <a:latin typeface="+mn-lt"/>
              <a:ea typeface="Calibri" pitchFamily="34" charset="0"/>
              <a:cs typeface="Times New Roman" charset="0"/>
            </a:endParaRPr>
          </a:p>
        </p:txBody>
      </p:sp>
      <p:pic>
        <p:nvPicPr>
          <p:cNvPr id="36868" name="Resim 1"/>
          <p:cNvPicPr>
            <a:picLocks noChangeAspect="1" noChangeArrowheads="1"/>
          </p:cNvPicPr>
          <p:nvPr/>
        </p:nvPicPr>
        <p:blipFill>
          <a:blip r:embed="rId2" cstate="print"/>
          <a:srcRect/>
          <a:stretch>
            <a:fillRect/>
          </a:stretch>
        </p:blipFill>
        <p:spPr bwMode="auto">
          <a:xfrm>
            <a:off x="381000" y="2362200"/>
            <a:ext cx="3429000" cy="4085332"/>
          </a:xfrm>
          <a:prstGeom prst="rect">
            <a:avLst/>
          </a:prstGeom>
          <a:noFill/>
          <a:ln w="9525">
            <a:noFill/>
            <a:miter lim="800000"/>
            <a:headEnd/>
            <a:tailEnd/>
          </a:ln>
        </p:spPr>
      </p:pic>
      <p:sp>
        <p:nvSpPr>
          <p:cNvPr id="6" name="5 Metin kutusu"/>
          <p:cNvSpPr txBox="1">
            <a:spLocks noChangeArrowheads="1"/>
          </p:cNvSpPr>
          <p:nvPr/>
        </p:nvSpPr>
        <p:spPr bwMode="auto">
          <a:xfrm>
            <a:off x="4267200" y="2895600"/>
            <a:ext cx="4503738" cy="2092881"/>
          </a:xfrm>
          <a:prstGeom prst="rect">
            <a:avLst/>
          </a:prstGeom>
          <a:noFill/>
          <a:ln w="9525">
            <a:noFill/>
            <a:miter lim="800000"/>
            <a:headEnd/>
            <a:tailEnd/>
          </a:ln>
        </p:spPr>
        <p:txBody>
          <a:bodyPr wrap="square">
            <a:spAutoFit/>
          </a:bodyPr>
          <a:lstStyle/>
          <a:p>
            <a:pPr>
              <a:spcAft>
                <a:spcPts val="1200"/>
              </a:spcAft>
            </a:pPr>
            <a:r>
              <a:rPr lang="tr-TR" b="1" dirty="0" err="1">
                <a:solidFill>
                  <a:srgbClr val="C00000"/>
                </a:solidFill>
              </a:rPr>
              <a:t>Participating</a:t>
            </a:r>
            <a:r>
              <a:rPr lang="tr-TR" b="1" dirty="0">
                <a:solidFill>
                  <a:srgbClr val="C00000"/>
                </a:solidFill>
              </a:rPr>
              <a:t> </a:t>
            </a:r>
            <a:r>
              <a:rPr lang="tr-TR" b="1" dirty="0" err="1">
                <a:solidFill>
                  <a:srgbClr val="C00000"/>
                </a:solidFill>
              </a:rPr>
              <a:t>countries</a:t>
            </a:r>
            <a:r>
              <a:rPr lang="tr-TR" b="1" dirty="0">
                <a:solidFill>
                  <a:srgbClr val="C00000"/>
                </a:solidFill>
              </a:rPr>
              <a:t> : </a:t>
            </a:r>
            <a:r>
              <a:rPr lang="tr-TR" b="1" dirty="0" err="1">
                <a:solidFill>
                  <a:srgbClr val="1137D9"/>
                </a:solidFill>
              </a:rPr>
              <a:t>Southeastern</a:t>
            </a:r>
            <a:r>
              <a:rPr lang="tr-TR" b="1" dirty="0">
                <a:solidFill>
                  <a:srgbClr val="1137D9"/>
                </a:solidFill>
              </a:rPr>
              <a:t> </a:t>
            </a:r>
            <a:r>
              <a:rPr lang="tr-TR" b="1" dirty="0" err="1">
                <a:solidFill>
                  <a:srgbClr val="1137D9"/>
                </a:solidFill>
              </a:rPr>
              <a:t>European</a:t>
            </a:r>
            <a:r>
              <a:rPr lang="tr-TR" b="1" dirty="0">
                <a:solidFill>
                  <a:srgbClr val="1137D9"/>
                </a:solidFill>
              </a:rPr>
              <a:t> </a:t>
            </a:r>
            <a:r>
              <a:rPr lang="tr-TR" b="1" dirty="0" err="1">
                <a:solidFill>
                  <a:srgbClr val="1137D9"/>
                </a:solidFill>
              </a:rPr>
              <a:t>Countries</a:t>
            </a:r>
            <a:endParaRPr lang="tr-TR" b="1" dirty="0">
              <a:solidFill>
                <a:srgbClr val="1137D9"/>
              </a:solidFill>
            </a:endParaRPr>
          </a:p>
          <a:p>
            <a:pPr>
              <a:spcAft>
                <a:spcPts val="1200"/>
              </a:spcAft>
            </a:pPr>
            <a:r>
              <a:rPr lang="tr-TR" b="1" dirty="0">
                <a:solidFill>
                  <a:srgbClr val="C00000"/>
                </a:solidFill>
              </a:rPr>
              <a:t>Project </a:t>
            </a:r>
            <a:r>
              <a:rPr lang="tr-TR" b="1" dirty="0" err="1">
                <a:solidFill>
                  <a:srgbClr val="C00000"/>
                </a:solidFill>
              </a:rPr>
              <a:t>Budget</a:t>
            </a:r>
            <a:r>
              <a:rPr lang="tr-TR" b="1" dirty="0">
                <a:solidFill>
                  <a:srgbClr val="C00000"/>
                </a:solidFill>
              </a:rPr>
              <a:t> : </a:t>
            </a:r>
            <a:r>
              <a:rPr lang="tr-TR" b="1" dirty="0">
                <a:solidFill>
                  <a:srgbClr val="1137D9"/>
                </a:solidFill>
              </a:rPr>
              <a:t>2,590,000 Euro</a:t>
            </a:r>
          </a:p>
          <a:p>
            <a:pPr>
              <a:spcAft>
                <a:spcPts val="1200"/>
              </a:spcAft>
            </a:pPr>
            <a:r>
              <a:rPr lang="tr-TR" b="1" dirty="0" err="1">
                <a:solidFill>
                  <a:srgbClr val="C00000"/>
                </a:solidFill>
              </a:rPr>
              <a:t>Duration</a:t>
            </a:r>
            <a:r>
              <a:rPr lang="tr-TR" b="1" dirty="0">
                <a:solidFill>
                  <a:srgbClr val="C00000"/>
                </a:solidFill>
              </a:rPr>
              <a:t> : </a:t>
            </a:r>
            <a:r>
              <a:rPr lang="tr-TR" b="1" dirty="0">
                <a:solidFill>
                  <a:srgbClr val="1137D9"/>
                </a:solidFill>
              </a:rPr>
              <a:t>2 </a:t>
            </a:r>
            <a:r>
              <a:rPr lang="tr-TR" b="1" dirty="0" err="1">
                <a:solidFill>
                  <a:srgbClr val="1137D9"/>
                </a:solidFill>
              </a:rPr>
              <a:t>year</a:t>
            </a:r>
            <a:endParaRPr lang="tr-TR" b="1" dirty="0">
              <a:solidFill>
                <a:srgbClr val="1137D9"/>
              </a:solidFill>
            </a:endParaRPr>
          </a:p>
        </p:txBody>
      </p:sp>
      <p:sp>
        <p:nvSpPr>
          <p:cNvPr id="8" name="7 Metin kutusu"/>
          <p:cNvSpPr txBox="1">
            <a:spLocks noChangeArrowheads="1"/>
          </p:cNvSpPr>
          <p:nvPr/>
        </p:nvSpPr>
        <p:spPr bwMode="auto">
          <a:xfrm>
            <a:off x="1219200" y="188913"/>
            <a:ext cx="7086600" cy="554037"/>
          </a:xfrm>
          <a:prstGeom prst="rect">
            <a:avLst/>
          </a:prstGeom>
          <a:noFill/>
          <a:ln w="9525">
            <a:noFill/>
            <a:miter lim="800000"/>
            <a:headEnd/>
            <a:tailEnd/>
          </a:ln>
        </p:spPr>
        <p:txBody>
          <a:bodyPr>
            <a:spAutoFit/>
          </a:bodyPr>
          <a:lstStyle/>
          <a:p>
            <a:pPr algn="ctr">
              <a:defRPr/>
            </a:pP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Regional</a:t>
            </a:r>
            <a:r>
              <a:rPr lang="tr-TR" sz="3000" b="1" dirty="0">
                <a:solidFill>
                  <a:srgbClr val="FF0000"/>
                </a:solidFill>
                <a:effectLst>
                  <a:outerShdw blurRad="38100" dist="38100" dir="2700000" algn="tl">
                    <a:srgbClr val="000000">
                      <a:alpha val="43137"/>
                    </a:srgbClr>
                  </a:outerShdw>
                </a:effectLst>
                <a:latin typeface="Calibri" pitchFamily="34" charset="0"/>
                <a:cs typeface="+mn-cs"/>
              </a:rPr>
              <a:t> </a:t>
            </a:r>
            <a:r>
              <a:rPr lang="tr-TR" sz="3000" b="1" dirty="0" err="1">
                <a:solidFill>
                  <a:srgbClr val="FF0000"/>
                </a:solidFill>
                <a:effectLst>
                  <a:outerShdw blurRad="38100" dist="38100" dir="2700000" algn="tl">
                    <a:srgbClr val="000000">
                      <a:alpha val="43137"/>
                    </a:srgbClr>
                  </a:outerShdw>
                </a:effectLst>
                <a:latin typeface="Calibri" pitchFamily="34" charset="0"/>
                <a:cs typeface="+mn-cs"/>
              </a:rPr>
              <a:t>Projects</a:t>
            </a:r>
            <a:endParaRPr lang="en-US" sz="3000" b="1" dirty="0">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2 Alt Başlık"/>
          <p:cNvSpPr>
            <a:spLocks noGrp="1"/>
          </p:cNvSpPr>
          <p:nvPr>
            <p:ph type="subTitle" idx="4294967295"/>
          </p:nvPr>
        </p:nvSpPr>
        <p:spPr bwMode="auto">
          <a:xfrm>
            <a:off x="609600" y="2362200"/>
            <a:ext cx="8229600" cy="2895600"/>
          </a:xfrm>
          <a:prstGeom prst="rect">
            <a:avLst/>
          </a:prstGeom>
          <a:ln>
            <a:miter lim="800000"/>
            <a:headEnd/>
            <a:tailEnd/>
          </a:ln>
        </p:spPr>
        <p:txBody>
          <a:bodyPr/>
          <a:lstStyle/>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Font typeface="Arial" pitchFamily="34" charset="0"/>
              <a:buNone/>
              <a:defRPr/>
            </a:pPr>
            <a:r>
              <a:rPr lang="en-US" b="1" dirty="0" smtClean="0">
                <a:solidFill>
                  <a:srgbClr val="C00000"/>
                </a:solidFill>
                <a:effectLst>
                  <a:outerShdw blurRad="38100" dist="38100" dir="2700000" algn="tl">
                    <a:srgbClr val="000000">
                      <a:alpha val="43137"/>
                    </a:srgbClr>
                  </a:outerShdw>
                </a:effectLst>
                <a:latin typeface="+mj-lt"/>
              </a:rPr>
              <a:t>Division of Climatology</a:t>
            </a:r>
          </a:p>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p:txBody>
      </p:sp>
      <p:sp>
        <p:nvSpPr>
          <p:cNvPr id="5"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3"/>
          <p:cNvSpPr txBox="1">
            <a:spLocks noChangeArrowheads="1"/>
          </p:cNvSpPr>
          <p:nvPr/>
        </p:nvSpPr>
        <p:spPr bwMode="auto">
          <a:xfrm>
            <a:off x="22225" y="1279525"/>
            <a:ext cx="9077325" cy="830997"/>
          </a:xfrm>
          <a:prstGeom prst="rect">
            <a:avLst/>
          </a:prstGeom>
          <a:noFill/>
          <a:ln w="9525">
            <a:noFill/>
            <a:miter lim="800000"/>
            <a:headEnd/>
            <a:tailEnd/>
          </a:ln>
        </p:spPr>
        <p:txBody>
          <a:bodyPr>
            <a:spAutoFit/>
          </a:bodyPr>
          <a:lstStyle/>
          <a:p>
            <a:pPr algn="just"/>
            <a:r>
              <a:rPr lang="en-US" sz="2400" b="1" dirty="0" smtClean="0">
                <a:solidFill>
                  <a:srgbClr val="1137D9"/>
                </a:solidFill>
              </a:rPr>
              <a:t>In this study, we are performing </a:t>
            </a:r>
            <a:r>
              <a:rPr lang="en-US" sz="2400" b="1" u="sng" dirty="0" smtClean="0">
                <a:solidFill>
                  <a:srgbClr val="1137D9"/>
                </a:solidFill>
              </a:rPr>
              <a:t>monthly</a:t>
            </a:r>
            <a:r>
              <a:rPr lang="en-US" sz="2400" b="1" dirty="0" smtClean="0">
                <a:solidFill>
                  <a:srgbClr val="1137D9"/>
                </a:solidFill>
              </a:rPr>
              <a:t>, </a:t>
            </a:r>
            <a:r>
              <a:rPr lang="en-US" sz="2400" b="1" u="sng" dirty="0" smtClean="0">
                <a:solidFill>
                  <a:srgbClr val="1137D9"/>
                </a:solidFill>
              </a:rPr>
              <a:t>seasonal</a:t>
            </a:r>
            <a:r>
              <a:rPr lang="en-US" sz="2400" b="1" dirty="0" smtClean="0">
                <a:solidFill>
                  <a:srgbClr val="1137D9"/>
                </a:solidFill>
              </a:rPr>
              <a:t> </a:t>
            </a:r>
            <a:r>
              <a:rPr lang="en-US" sz="2400" b="1" u="sng" dirty="0" smtClean="0">
                <a:solidFill>
                  <a:srgbClr val="1137D9"/>
                </a:solidFill>
              </a:rPr>
              <a:t>annual</a:t>
            </a:r>
            <a:r>
              <a:rPr lang="en-US" sz="2400" b="1" dirty="0" smtClean="0">
                <a:solidFill>
                  <a:srgbClr val="1137D9"/>
                </a:solidFill>
              </a:rPr>
              <a:t> climate assessments.    </a:t>
            </a:r>
            <a:endParaRPr lang="en-US" sz="2400" b="1" dirty="0">
              <a:solidFill>
                <a:srgbClr val="1137D9"/>
              </a:solidFill>
            </a:endParaRPr>
          </a:p>
        </p:txBody>
      </p:sp>
      <p:pic>
        <p:nvPicPr>
          <p:cNvPr id="38915" name="Picture 8" descr="K3-1"/>
          <p:cNvPicPr>
            <a:picLocks noChangeAspect="1" noChangeArrowheads="1"/>
          </p:cNvPicPr>
          <p:nvPr/>
        </p:nvPicPr>
        <p:blipFill>
          <a:blip r:embed="rId2" cstate="print"/>
          <a:srcRect/>
          <a:stretch>
            <a:fillRect/>
          </a:stretch>
        </p:blipFill>
        <p:spPr bwMode="auto">
          <a:xfrm>
            <a:off x="1143000" y="2122674"/>
            <a:ext cx="3429000" cy="2239775"/>
          </a:xfrm>
          <a:prstGeom prst="rect">
            <a:avLst/>
          </a:prstGeom>
          <a:noFill/>
          <a:ln w="9525">
            <a:noFill/>
            <a:miter lim="800000"/>
            <a:headEnd/>
            <a:tailEnd/>
          </a:ln>
        </p:spPr>
      </p:pic>
      <p:pic>
        <p:nvPicPr>
          <p:cNvPr id="38916" name="Picture 3">
            <a:hlinkClick r:id="rId3"/>
          </p:cNvPr>
          <p:cNvPicPr>
            <a:picLocks noChangeAspect="1" noChangeArrowheads="1"/>
          </p:cNvPicPr>
          <p:nvPr/>
        </p:nvPicPr>
        <p:blipFill>
          <a:blip r:embed="rId4" cstate="print"/>
          <a:srcRect/>
          <a:stretch>
            <a:fillRect/>
          </a:stretch>
        </p:blipFill>
        <p:spPr bwMode="auto">
          <a:xfrm>
            <a:off x="6232525" y="2444750"/>
            <a:ext cx="2682875" cy="3422650"/>
          </a:xfrm>
          <a:prstGeom prst="rect">
            <a:avLst/>
          </a:prstGeom>
          <a:noFill/>
          <a:ln w="9525">
            <a:noFill/>
            <a:miter lim="800000"/>
            <a:headEnd/>
            <a:tailEnd/>
          </a:ln>
        </p:spPr>
      </p:pic>
      <p:pic>
        <p:nvPicPr>
          <p:cNvPr id="38917" name="Picture 9" descr="ilkbFark"/>
          <p:cNvPicPr>
            <a:picLocks noChangeAspect="1" noChangeArrowheads="1"/>
          </p:cNvPicPr>
          <p:nvPr/>
        </p:nvPicPr>
        <p:blipFill>
          <a:blip r:embed="rId5" cstate="print"/>
          <a:srcRect/>
          <a:stretch>
            <a:fillRect/>
          </a:stretch>
        </p:blipFill>
        <p:spPr bwMode="auto">
          <a:xfrm>
            <a:off x="152400" y="4495800"/>
            <a:ext cx="6019800" cy="2146300"/>
          </a:xfrm>
          <a:prstGeom prst="rect">
            <a:avLst/>
          </a:prstGeom>
          <a:noFill/>
          <a:ln w="9525">
            <a:noFill/>
            <a:miter lim="800000"/>
            <a:headEnd/>
            <a:tailEnd/>
          </a:ln>
        </p:spPr>
      </p:pic>
      <p:sp>
        <p:nvSpPr>
          <p:cNvPr id="7"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Temperature Analysis</a:t>
            </a:r>
            <a:endParaRPr lang="en-US" sz="3200" b="1" dirty="0">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7 Metin kutusu"/>
          <p:cNvSpPr txBox="1">
            <a:spLocks noChangeArrowheads="1"/>
          </p:cNvSpPr>
          <p:nvPr/>
        </p:nvSpPr>
        <p:spPr bwMode="auto">
          <a:xfrm>
            <a:off x="152401" y="1303338"/>
            <a:ext cx="8762999" cy="830997"/>
          </a:xfrm>
          <a:prstGeom prst="rect">
            <a:avLst/>
          </a:prstGeom>
          <a:noFill/>
          <a:ln w="9525">
            <a:noFill/>
            <a:miter lim="800000"/>
            <a:headEnd/>
            <a:tailEnd/>
          </a:ln>
        </p:spPr>
        <p:txBody>
          <a:bodyPr wrap="square">
            <a:spAutoFit/>
          </a:bodyPr>
          <a:lstStyle/>
          <a:p>
            <a:pPr>
              <a:defRPr/>
            </a:pPr>
            <a:r>
              <a:rPr lang="en-US" sz="2400" b="1" smtClean="0">
                <a:solidFill>
                  <a:srgbClr val="1137D9"/>
                </a:solidFill>
                <a:latin typeface="+mj-lt"/>
                <a:cs typeface="Arial" pitchFamily="34" charset="0"/>
              </a:rPr>
              <a:t>We are doing climate classification via different methods (Aydeniz, Erinç, De Martonne,  Thornthwaite, Trewartha, etc)</a:t>
            </a:r>
            <a:endParaRPr lang="en-US" sz="2400" b="1">
              <a:solidFill>
                <a:srgbClr val="1137D9"/>
              </a:solidFill>
              <a:latin typeface="+mj-lt"/>
              <a:cs typeface="Arial" pitchFamily="34" charset="0"/>
            </a:endParaRPr>
          </a:p>
        </p:txBody>
      </p:sp>
      <p:pic>
        <p:nvPicPr>
          <p:cNvPr id="39939" name="Picture 2"/>
          <p:cNvPicPr>
            <a:picLocks noChangeAspect="1" noChangeArrowheads="1"/>
          </p:cNvPicPr>
          <p:nvPr/>
        </p:nvPicPr>
        <p:blipFill>
          <a:blip r:embed="rId2" cstate="print"/>
          <a:srcRect/>
          <a:stretch>
            <a:fillRect/>
          </a:stretch>
        </p:blipFill>
        <p:spPr bwMode="auto">
          <a:xfrm>
            <a:off x="287338" y="2019300"/>
            <a:ext cx="8424862" cy="4645025"/>
          </a:xfrm>
          <a:prstGeom prst="rect">
            <a:avLst/>
          </a:prstGeom>
          <a:noFill/>
          <a:ln w="9525">
            <a:noFill/>
            <a:miter lim="800000"/>
            <a:headEnd/>
            <a:tailEnd/>
          </a:ln>
        </p:spPr>
      </p:pic>
      <p:sp>
        <p:nvSpPr>
          <p:cNvPr id="5" name="Rectangle 3"/>
          <p:cNvSpPr>
            <a:spLocks noChangeArrowheads="1"/>
          </p:cNvSpPr>
          <p:nvPr/>
        </p:nvSpPr>
        <p:spPr bwMode="auto">
          <a:xfrm>
            <a:off x="9906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Climate Classification Studies</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57150" y="1295400"/>
            <a:ext cx="4972050" cy="2584450"/>
          </a:xfrm>
          <a:prstGeom prst="rect">
            <a:avLst/>
          </a:prstGeom>
          <a:noFill/>
          <a:ln w="9525">
            <a:noFill/>
            <a:miter lim="800000"/>
            <a:headEnd/>
            <a:tailEnd/>
          </a:ln>
        </p:spPr>
      </p:pic>
      <p:pic>
        <p:nvPicPr>
          <p:cNvPr id="40963" name="Picture 3"/>
          <p:cNvPicPr>
            <a:picLocks noChangeAspect="1" noChangeArrowheads="1"/>
          </p:cNvPicPr>
          <p:nvPr/>
        </p:nvPicPr>
        <p:blipFill>
          <a:blip r:embed="rId3" cstate="print"/>
          <a:srcRect/>
          <a:stretch>
            <a:fillRect/>
          </a:stretch>
        </p:blipFill>
        <p:spPr bwMode="auto">
          <a:xfrm>
            <a:off x="3910013" y="3733800"/>
            <a:ext cx="5018087" cy="2971800"/>
          </a:xfrm>
          <a:prstGeom prst="rect">
            <a:avLst/>
          </a:prstGeom>
          <a:noFill/>
          <a:ln w="9525">
            <a:noFill/>
            <a:miter lim="800000"/>
            <a:headEnd/>
            <a:tailEnd/>
          </a:ln>
        </p:spPr>
      </p:pic>
      <p:sp>
        <p:nvSpPr>
          <p:cNvPr id="20484" name="Dikdörtgen 1"/>
          <p:cNvSpPr>
            <a:spLocks noChangeArrowheads="1"/>
          </p:cNvSpPr>
          <p:nvPr/>
        </p:nvSpPr>
        <p:spPr bwMode="auto">
          <a:xfrm>
            <a:off x="5016500" y="1143000"/>
            <a:ext cx="4127500" cy="2605842"/>
          </a:xfrm>
          <a:prstGeom prst="rect">
            <a:avLst/>
          </a:prstGeom>
          <a:noFill/>
          <a:ln w="9525">
            <a:noFill/>
            <a:miter lim="800000"/>
            <a:headEnd/>
            <a:tailEnd/>
          </a:ln>
        </p:spPr>
        <p:txBody>
          <a:bodyPr wrap="square">
            <a:spAutoFit/>
          </a:bodyPr>
          <a:lstStyle/>
          <a:p>
            <a:pPr eaLnBrk="0" hangingPunct="0">
              <a:lnSpc>
                <a:spcPts val="2800"/>
              </a:lnSpc>
              <a:buClr>
                <a:srgbClr val="CC3300"/>
              </a:buClr>
              <a:buFont typeface="Wingdings" pitchFamily="2" charset="2"/>
              <a:buNone/>
              <a:defRPr/>
            </a:pPr>
            <a:r>
              <a:rPr lang="en-US" b="1" smtClean="0">
                <a:solidFill>
                  <a:srgbClr val="1137D9"/>
                </a:solidFill>
                <a:latin typeface="+mj-lt"/>
                <a:cs typeface="Arial" pitchFamily="34" charset="0"/>
              </a:rPr>
              <a:t>RegCM3-ECHAM A2 </a:t>
            </a:r>
            <a:r>
              <a:rPr lang="en-US" b="1" smtClean="0">
                <a:solidFill>
                  <a:srgbClr val="1137D9"/>
                </a:solidFill>
                <a:latin typeface="+mj-lt"/>
                <a:cs typeface="+mn-cs"/>
              </a:rPr>
              <a:t>Senarios </a:t>
            </a:r>
            <a:r>
              <a:rPr lang="en-US" b="1" smtClean="0">
                <a:solidFill>
                  <a:srgbClr val="1137D9"/>
                </a:solidFill>
                <a:latin typeface="+mj-lt"/>
                <a:cs typeface="Arial" pitchFamily="34" charset="0"/>
              </a:rPr>
              <a:t>(Pessimist Scenario) </a:t>
            </a:r>
          </a:p>
          <a:p>
            <a:pPr eaLnBrk="0" hangingPunct="0">
              <a:lnSpc>
                <a:spcPts val="2800"/>
              </a:lnSpc>
              <a:buClr>
                <a:srgbClr val="CC3300"/>
              </a:buClr>
              <a:buFont typeface="Wingdings" pitchFamily="2" charset="2"/>
              <a:buNone/>
              <a:defRPr/>
            </a:pPr>
            <a:r>
              <a:rPr lang="en-US" b="1" smtClean="0">
                <a:solidFill>
                  <a:srgbClr val="1137D9"/>
                </a:solidFill>
                <a:latin typeface="+mj-lt"/>
                <a:cs typeface="+mn-cs"/>
              </a:rPr>
              <a:t>2011-2100</a:t>
            </a:r>
            <a:r>
              <a:rPr lang="en-US" smtClean="0">
                <a:latin typeface="+mj-lt"/>
                <a:cs typeface="+mn-cs"/>
              </a:rPr>
              <a:t> </a:t>
            </a:r>
          </a:p>
          <a:p>
            <a:pPr eaLnBrk="0" hangingPunct="0">
              <a:lnSpc>
                <a:spcPts val="2800"/>
              </a:lnSpc>
              <a:buClr>
                <a:srgbClr val="CC3300"/>
              </a:buClr>
              <a:buFont typeface="Wingdings" pitchFamily="2" charset="2"/>
              <a:buNone/>
              <a:defRPr/>
            </a:pPr>
            <a:r>
              <a:rPr lang="en-US" b="1" u="sng" smtClean="0">
                <a:solidFill>
                  <a:srgbClr val="1137D9"/>
                </a:solidFill>
                <a:latin typeface="+mj-lt"/>
                <a:cs typeface="Arial" pitchFamily="34" charset="0"/>
              </a:rPr>
              <a:t>Temperature Projections</a:t>
            </a:r>
          </a:p>
          <a:p>
            <a:pPr>
              <a:lnSpc>
                <a:spcPts val="2800"/>
              </a:lnSpc>
              <a:buClr>
                <a:srgbClr val="FF0000"/>
              </a:buClr>
              <a:buFont typeface="Wingdings" pitchFamily="2" charset="2"/>
              <a:buChar char="ü"/>
              <a:defRPr/>
            </a:pPr>
            <a:r>
              <a:rPr lang="en-US" b="1" smtClean="0">
                <a:solidFill>
                  <a:srgbClr val="1137D9"/>
                </a:solidFill>
                <a:latin typeface="+mj-lt"/>
                <a:cs typeface="Arial" pitchFamily="34" charset="0"/>
              </a:rPr>
              <a:t>Limited increasing up to 2040</a:t>
            </a:r>
          </a:p>
          <a:p>
            <a:pPr>
              <a:lnSpc>
                <a:spcPts val="2800"/>
              </a:lnSpc>
              <a:buClr>
                <a:srgbClr val="FF0000"/>
              </a:buClr>
              <a:buFont typeface="Wingdings" pitchFamily="2" charset="2"/>
              <a:buChar char="ü"/>
              <a:defRPr/>
            </a:pPr>
            <a:r>
              <a:rPr lang="en-US" b="1" smtClean="0">
                <a:solidFill>
                  <a:srgbClr val="1137D9"/>
                </a:solidFill>
                <a:latin typeface="+mj-lt"/>
                <a:cs typeface="Arial" pitchFamily="34" charset="0"/>
              </a:rPr>
              <a:t>6°C increasing at the end of century.</a:t>
            </a:r>
            <a:endParaRPr lang="en-US" b="1">
              <a:solidFill>
                <a:srgbClr val="1137D9"/>
              </a:solidFill>
              <a:latin typeface="+mj-lt"/>
              <a:cs typeface="Arial" pitchFamily="34" charset="0"/>
            </a:endParaRPr>
          </a:p>
        </p:txBody>
      </p:sp>
      <p:sp>
        <p:nvSpPr>
          <p:cNvPr id="20485" name="Dikdörtgen 2"/>
          <p:cNvSpPr>
            <a:spLocks noChangeArrowheads="1"/>
          </p:cNvSpPr>
          <p:nvPr/>
        </p:nvSpPr>
        <p:spPr bwMode="auto">
          <a:xfrm>
            <a:off x="177800" y="3863975"/>
            <a:ext cx="3962400" cy="2862322"/>
          </a:xfrm>
          <a:prstGeom prst="rect">
            <a:avLst/>
          </a:prstGeom>
          <a:noFill/>
          <a:ln w="9525">
            <a:noFill/>
            <a:miter lim="800000"/>
            <a:headEnd/>
            <a:tailEnd/>
          </a:ln>
        </p:spPr>
        <p:txBody>
          <a:bodyPr>
            <a:spAutoFit/>
          </a:bodyPr>
          <a:lstStyle/>
          <a:p>
            <a:pPr>
              <a:lnSpc>
                <a:spcPts val="2700"/>
              </a:lnSpc>
              <a:defRPr/>
            </a:pPr>
            <a:r>
              <a:rPr lang="en-US" b="1" smtClean="0">
                <a:solidFill>
                  <a:srgbClr val="1137D9"/>
                </a:solidFill>
                <a:latin typeface="+mj-lt"/>
                <a:cs typeface="Arial" pitchFamily="34" charset="0"/>
              </a:rPr>
              <a:t>RegCM3-ECHAM A2 Senarios (Pessimist Scenario) </a:t>
            </a:r>
          </a:p>
          <a:p>
            <a:pPr>
              <a:lnSpc>
                <a:spcPts val="2700"/>
              </a:lnSpc>
              <a:defRPr/>
            </a:pPr>
            <a:r>
              <a:rPr lang="en-US" b="1" smtClean="0">
                <a:solidFill>
                  <a:srgbClr val="1137D9"/>
                </a:solidFill>
                <a:latin typeface="+mj-lt"/>
                <a:cs typeface="+mn-cs"/>
              </a:rPr>
              <a:t>2011-2100</a:t>
            </a:r>
            <a:endParaRPr lang="en-US" b="1" smtClean="0">
              <a:solidFill>
                <a:srgbClr val="1137D9"/>
              </a:solidFill>
              <a:latin typeface="+mj-lt"/>
              <a:cs typeface="Arial" pitchFamily="34" charset="0"/>
            </a:endParaRPr>
          </a:p>
          <a:p>
            <a:pPr>
              <a:lnSpc>
                <a:spcPts val="2700"/>
              </a:lnSpc>
              <a:defRPr/>
            </a:pPr>
            <a:r>
              <a:rPr lang="en-US" b="1" u="sng" smtClean="0">
                <a:solidFill>
                  <a:srgbClr val="1137D9"/>
                </a:solidFill>
                <a:latin typeface="+mj-lt"/>
                <a:cs typeface="Arial" pitchFamily="34" charset="0"/>
              </a:rPr>
              <a:t>Precipitation Projections</a:t>
            </a:r>
          </a:p>
          <a:p>
            <a:pPr>
              <a:lnSpc>
                <a:spcPts val="2700"/>
              </a:lnSpc>
              <a:buClr>
                <a:srgbClr val="CC3300"/>
              </a:buClr>
              <a:buFont typeface="Wingdings" pitchFamily="2" charset="2"/>
              <a:buChar char="ü"/>
              <a:defRPr/>
            </a:pPr>
            <a:r>
              <a:rPr lang="en-US" b="1" smtClean="0">
                <a:solidFill>
                  <a:srgbClr val="1137D9"/>
                </a:solidFill>
                <a:latin typeface="+mj-lt"/>
                <a:cs typeface="Arial" pitchFamily="34" charset="0"/>
              </a:rPr>
              <a:t>Important decreasing in Winter season</a:t>
            </a:r>
          </a:p>
          <a:p>
            <a:pPr>
              <a:lnSpc>
                <a:spcPts val="2700"/>
              </a:lnSpc>
              <a:buClr>
                <a:srgbClr val="CC3300"/>
              </a:buClr>
              <a:buFont typeface="Wingdings" pitchFamily="2" charset="2"/>
              <a:buChar char="ü"/>
              <a:defRPr/>
            </a:pPr>
            <a:r>
              <a:rPr lang="en-US" b="1" smtClean="0">
                <a:solidFill>
                  <a:srgbClr val="1137D9"/>
                </a:solidFill>
                <a:latin typeface="+mj-lt"/>
                <a:cs typeface="Arial" pitchFamily="34" charset="0"/>
              </a:rPr>
              <a:t>Increasing in northern part in Spring and Summer</a:t>
            </a:r>
            <a:endParaRPr lang="en-US" b="1">
              <a:solidFill>
                <a:srgbClr val="1137D9"/>
              </a:solidFill>
              <a:latin typeface="+mj-lt"/>
              <a:cs typeface="Arial" pitchFamily="34" charset="0"/>
            </a:endParaRPr>
          </a:p>
        </p:txBody>
      </p:sp>
      <p:sp>
        <p:nvSpPr>
          <p:cNvPr id="7" name="Rectangle 3"/>
          <p:cNvSpPr>
            <a:spLocks noChangeArrowheads="1"/>
          </p:cNvSpPr>
          <p:nvPr/>
        </p:nvSpPr>
        <p:spPr bwMode="auto">
          <a:xfrm>
            <a:off x="990600" y="0"/>
            <a:ext cx="7086600" cy="923330"/>
          </a:xfrm>
          <a:prstGeom prst="rect">
            <a:avLst/>
          </a:prstGeom>
          <a:noFill/>
          <a:ln w="9525">
            <a:noFill/>
            <a:miter lim="800000"/>
            <a:headEnd/>
            <a:tailEnd/>
          </a:ln>
        </p:spPr>
        <p:txBody>
          <a:bodyPr>
            <a:spAutoFit/>
          </a:bodyPr>
          <a:lstStyle/>
          <a:p>
            <a:pPr algn="ctr">
              <a:defRPr/>
            </a:pPr>
            <a:r>
              <a:rPr lang="en-US" sz="3000" b="1" smtClean="0">
                <a:solidFill>
                  <a:srgbClr val="FF0000"/>
                </a:solidFill>
                <a:effectLst>
                  <a:outerShdw blurRad="38100" dist="38100" dir="2700000" algn="tl">
                    <a:srgbClr val="000000">
                      <a:alpha val="43137"/>
                    </a:srgbClr>
                  </a:outerShdw>
                </a:effectLst>
                <a:latin typeface="+mn-lt"/>
                <a:cs typeface="+mn-cs"/>
              </a:rPr>
              <a:t>Climate Change Senarios for Turkey</a:t>
            </a:r>
          </a:p>
          <a:p>
            <a:pPr algn="ctr">
              <a:defRPr/>
            </a:pPr>
            <a:r>
              <a:rPr lang="en-US" sz="2400" b="1" smtClean="0">
                <a:solidFill>
                  <a:srgbClr val="FF0000"/>
                </a:solidFill>
                <a:effectLst>
                  <a:outerShdw blurRad="38100" dist="38100" dir="2700000" algn="tl">
                    <a:srgbClr val="000000">
                      <a:alpha val="43137"/>
                    </a:srgbClr>
                  </a:outerShdw>
                </a:effectLst>
                <a:latin typeface="+mn-lt"/>
                <a:cs typeface="+mn-cs"/>
              </a:rPr>
              <a:t>(TUBITAK KAMAG Project Output, 2006-2008)</a:t>
            </a:r>
            <a:endParaRPr lang="en-US" sz="24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8"/>
          <p:cNvSpPr txBox="1">
            <a:spLocks noChangeArrowheads="1"/>
          </p:cNvSpPr>
          <p:nvPr/>
        </p:nvSpPr>
        <p:spPr bwMode="auto">
          <a:xfrm>
            <a:off x="228600" y="1524000"/>
            <a:ext cx="8534400" cy="4154984"/>
          </a:xfrm>
          <a:prstGeom prst="rect">
            <a:avLst/>
          </a:prstGeom>
          <a:noFill/>
          <a:ln w="9525">
            <a:noFill/>
            <a:miter lim="800000"/>
            <a:headEnd/>
            <a:tailEnd/>
          </a:ln>
        </p:spPr>
        <p:txBody>
          <a:bodyPr>
            <a:spAutoFit/>
          </a:bodyPr>
          <a:lstStyle/>
          <a:p>
            <a:pPr algn="just">
              <a:defRPr/>
            </a:pPr>
            <a:r>
              <a:rPr lang="en-US" sz="2400" b="1" dirty="0" smtClean="0">
                <a:solidFill>
                  <a:srgbClr val="1137D9"/>
                </a:solidFill>
                <a:latin typeface="+mj-lt"/>
                <a:cs typeface="+mn-cs"/>
              </a:rPr>
              <a:t>Turkey is been serving as Eastern Mediterranean Climate Center since 2009 in </a:t>
            </a:r>
            <a:r>
              <a:rPr lang="tr-TR" sz="2400" b="1" dirty="0" err="1" smtClean="0">
                <a:solidFill>
                  <a:srgbClr val="1137D9"/>
                </a:solidFill>
                <a:latin typeface="+mj-lt"/>
                <a:cs typeface="+mn-cs"/>
              </a:rPr>
              <a:t>The</a:t>
            </a:r>
            <a:r>
              <a:rPr lang="tr-TR" sz="2400" b="1" dirty="0" smtClean="0">
                <a:solidFill>
                  <a:srgbClr val="1137D9"/>
                </a:solidFill>
                <a:latin typeface="+mj-lt"/>
                <a:cs typeface="+mn-cs"/>
              </a:rPr>
              <a:t> </a:t>
            </a:r>
            <a:r>
              <a:rPr lang="en-US" sz="2400" b="1" dirty="0" smtClean="0">
                <a:solidFill>
                  <a:srgbClr val="1137D9"/>
                </a:solidFill>
                <a:latin typeface="+mj-lt"/>
                <a:cs typeface="+mn-cs"/>
              </a:rPr>
              <a:t>WMO RA VI. Regional Climate Center Network.</a:t>
            </a:r>
          </a:p>
          <a:p>
            <a:pPr algn="just">
              <a:defRPr/>
            </a:pPr>
            <a:endParaRPr lang="en-US" sz="2400" b="1" dirty="0" smtClean="0">
              <a:solidFill>
                <a:srgbClr val="1137D9"/>
              </a:solidFill>
              <a:latin typeface="+mj-lt"/>
              <a:cs typeface="+mn-cs"/>
            </a:endParaRPr>
          </a:p>
          <a:p>
            <a:pPr algn="just">
              <a:defRPr/>
            </a:pPr>
            <a:r>
              <a:rPr lang="en-US" sz="2400" b="1" dirty="0" smtClean="0">
                <a:solidFill>
                  <a:srgbClr val="1137D9"/>
                </a:solidFill>
                <a:latin typeface="+mj-lt"/>
                <a:cs typeface="+mn-cs"/>
              </a:rPr>
              <a:t>Countries benefited from this </a:t>
            </a:r>
            <a:r>
              <a:rPr lang="en-US" sz="2400" b="1" u="sng" dirty="0" smtClean="0">
                <a:solidFill>
                  <a:srgbClr val="1137D9"/>
                </a:solidFill>
                <a:latin typeface="+mj-lt"/>
                <a:cs typeface="+mn-cs"/>
              </a:rPr>
              <a:t>virtual website</a:t>
            </a:r>
            <a:r>
              <a:rPr lang="en-US" sz="2400" b="1" dirty="0" smtClean="0">
                <a:solidFill>
                  <a:srgbClr val="1137D9"/>
                </a:solidFill>
                <a:latin typeface="+mj-lt"/>
                <a:cs typeface="+mn-cs"/>
              </a:rPr>
              <a:t> are Greece, Turkey, Cyprus, Syria, Israel, Palestine, Lebanon, Jordan and Egypt</a:t>
            </a:r>
          </a:p>
          <a:p>
            <a:pPr algn="just">
              <a:defRPr/>
            </a:pPr>
            <a:endParaRPr lang="en-US" sz="2400" b="1" dirty="0" smtClean="0">
              <a:solidFill>
                <a:srgbClr val="1137D9"/>
              </a:solidFill>
              <a:latin typeface="+mj-lt"/>
              <a:cs typeface="+mn-cs"/>
            </a:endParaRPr>
          </a:p>
          <a:p>
            <a:pPr algn="just">
              <a:defRPr/>
            </a:pPr>
            <a:r>
              <a:rPr lang="en-US" sz="2400" b="1" u="sng" dirty="0" smtClean="0">
                <a:solidFill>
                  <a:srgbClr val="1137D9"/>
                </a:solidFill>
                <a:latin typeface="+mj-lt"/>
                <a:cs typeface="+mn-cs"/>
              </a:rPr>
              <a:t>Products offered on the website are:</a:t>
            </a:r>
          </a:p>
          <a:p>
            <a:pPr algn="just">
              <a:defRPr/>
            </a:pPr>
            <a:endParaRPr lang="en-US" sz="2400" b="1" dirty="0" smtClean="0">
              <a:solidFill>
                <a:srgbClr val="1137D9"/>
              </a:solidFill>
              <a:latin typeface="+mj-lt"/>
              <a:cs typeface="+mn-cs"/>
            </a:endParaRPr>
          </a:p>
          <a:p>
            <a:pPr marL="342900" indent="-342900" algn="just">
              <a:buFont typeface="Wingdings" pitchFamily="2" charset="2"/>
              <a:buChar char="ü"/>
              <a:defRPr/>
            </a:pPr>
            <a:r>
              <a:rPr lang="en-US" sz="2400" b="1" dirty="0" smtClean="0">
                <a:solidFill>
                  <a:srgbClr val="1137D9"/>
                </a:solidFill>
                <a:latin typeface="+mj-lt"/>
                <a:cs typeface="+mn-cs"/>
              </a:rPr>
              <a:t>Climate monitoring (Temp., Prec.)</a:t>
            </a:r>
          </a:p>
          <a:p>
            <a:pPr marL="342900" indent="-342900" algn="just">
              <a:buFont typeface="Wingdings" pitchFamily="2" charset="2"/>
              <a:buChar char="ü"/>
              <a:defRPr/>
            </a:pPr>
            <a:r>
              <a:rPr lang="en-US" sz="2400" b="1" dirty="0" smtClean="0">
                <a:solidFill>
                  <a:srgbClr val="1137D9"/>
                </a:solidFill>
                <a:latin typeface="+mj-lt"/>
                <a:cs typeface="+mn-cs"/>
              </a:rPr>
              <a:t>Seasonal Prediction (Temp., Prec.)</a:t>
            </a:r>
          </a:p>
          <a:p>
            <a:pPr marL="342900" indent="-342900" algn="just">
              <a:buFont typeface="Wingdings" pitchFamily="2" charset="2"/>
              <a:buChar char="ü"/>
              <a:defRPr/>
            </a:pPr>
            <a:r>
              <a:rPr lang="en-US" sz="2400" b="1" dirty="0" smtClean="0">
                <a:solidFill>
                  <a:srgbClr val="1137D9"/>
                </a:solidFill>
                <a:latin typeface="+mj-lt"/>
                <a:cs typeface="+mn-cs"/>
              </a:rPr>
              <a:t>Eastern Mediterranean Dataset</a:t>
            </a:r>
            <a:endParaRPr lang="en-US" sz="2400" b="1" dirty="0">
              <a:solidFill>
                <a:srgbClr val="1137D9"/>
              </a:solidFill>
              <a:latin typeface="+mj-lt"/>
              <a:cs typeface="+mn-cs"/>
            </a:endParaRPr>
          </a:p>
        </p:txBody>
      </p:sp>
      <p:pic>
        <p:nvPicPr>
          <p:cNvPr id="41987" name="Picture 6"/>
          <p:cNvPicPr>
            <a:picLocks noChangeAspect="1" noChangeArrowheads="1"/>
          </p:cNvPicPr>
          <p:nvPr/>
        </p:nvPicPr>
        <p:blipFill>
          <a:blip r:embed="rId2" cstate="print"/>
          <a:srcRect/>
          <a:stretch>
            <a:fillRect/>
          </a:stretch>
        </p:blipFill>
        <p:spPr bwMode="auto">
          <a:xfrm>
            <a:off x="5013743" y="3593531"/>
            <a:ext cx="4027069" cy="2862263"/>
          </a:xfrm>
          <a:prstGeom prst="rect">
            <a:avLst/>
          </a:prstGeom>
          <a:noFill/>
          <a:ln w="9525">
            <a:noFill/>
            <a:miter lim="800000"/>
            <a:headEnd/>
            <a:tailEnd/>
          </a:ln>
        </p:spPr>
      </p:pic>
      <p:sp>
        <p:nvSpPr>
          <p:cNvPr id="6" name="Rectangle 3"/>
          <p:cNvSpPr>
            <a:spLocks noChangeArrowheads="1"/>
          </p:cNvSpPr>
          <p:nvPr/>
        </p:nvSpPr>
        <p:spPr bwMode="auto">
          <a:xfrm>
            <a:off x="277813" y="-76200"/>
            <a:ext cx="8763000" cy="1077218"/>
          </a:xfrm>
          <a:prstGeom prst="rect">
            <a:avLst/>
          </a:prstGeom>
          <a:noFill/>
          <a:ln w="9525">
            <a:noFill/>
            <a:miter lim="800000"/>
            <a:headEnd/>
            <a:tailEnd/>
          </a:ln>
        </p:spPr>
        <p:txBody>
          <a:bodyPr>
            <a:spAutoFit/>
          </a:bodyPr>
          <a:lstStyle/>
          <a:p>
            <a:pPr algn="ctr"/>
            <a:r>
              <a:rPr lang="en-US" sz="3200" b="1" dirty="0" smtClean="0">
                <a:solidFill>
                  <a:srgbClr val="FF0000"/>
                </a:solidFill>
                <a:effectLst>
                  <a:outerShdw blurRad="38100" dist="38100" dir="2700000" algn="tl">
                    <a:srgbClr val="C0C0C0"/>
                  </a:outerShdw>
                </a:effectLst>
                <a:latin typeface="Calibri" pitchFamily="34" charset="0"/>
              </a:rPr>
              <a:t>Eastern Mediterranean </a:t>
            </a:r>
            <a:endParaRPr lang="tr-TR" sz="3200" b="1" dirty="0" smtClean="0">
              <a:solidFill>
                <a:srgbClr val="FF0000"/>
              </a:solidFill>
              <a:effectLst>
                <a:outerShdw blurRad="38100" dist="38100" dir="2700000" algn="tl">
                  <a:srgbClr val="C0C0C0"/>
                </a:outerShdw>
              </a:effectLst>
              <a:latin typeface="Calibri" pitchFamily="34" charset="0"/>
            </a:endParaRPr>
          </a:p>
          <a:p>
            <a:pPr algn="ctr"/>
            <a:r>
              <a:rPr lang="en-US" sz="3200" b="1" dirty="0" smtClean="0">
                <a:solidFill>
                  <a:srgbClr val="FF0000"/>
                </a:solidFill>
                <a:effectLst>
                  <a:outerShdw blurRad="38100" dist="38100" dir="2700000" algn="tl">
                    <a:srgbClr val="C0C0C0"/>
                  </a:outerShdw>
                </a:effectLst>
                <a:latin typeface="Calibri" pitchFamily="34" charset="0"/>
              </a:rPr>
              <a:t>Climate Center (EMCC)</a:t>
            </a:r>
            <a:endParaRPr lang="en-US" sz="3200" b="1" dirty="0">
              <a:solidFill>
                <a:srgbClr val="FF0000"/>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Dikdörtgen 1"/>
          <p:cNvSpPr>
            <a:spLocks noChangeArrowheads="1"/>
          </p:cNvSpPr>
          <p:nvPr/>
        </p:nvSpPr>
        <p:spPr bwMode="auto">
          <a:xfrm>
            <a:off x="220663" y="5721350"/>
            <a:ext cx="8926512" cy="830997"/>
          </a:xfrm>
          <a:prstGeom prst="rect">
            <a:avLst/>
          </a:prstGeom>
          <a:noFill/>
          <a:ln w="9525">
            <a:noFill/>
            <a:miter lim="800000"/>
            <a:headEnd/>
            <a:tailEnd/>
          </a:ln>
        </p:spPr>
        <p:txBody>
          <a:bodyPr>
            <a:spAutoFit/>
          </a:bodyPr>
          <a:lstStyle/>
          <a:p>
            <a:pPr>
              <a:defRPr/>
            </a:pPr>
            <a:r>
              <a:rPr lang="en-US" sz="2400" b="1" dirty="0" smtClean="0">
                <a:solidFill>
                  <a:srgbClr val="1137D9"/>
                </a:solidFill>
                <a:latin typeface="+mj-lt"/>
                <a:cs typeface="+mn-cs"/>
              </a:rPr>
              <a:t>TSMS is contributing  </a:t>
            </a:r>
            <a:r>
              <a:rPr lang="en-US" sz="2400" b="1" u="sng" dirty="0" smtClean="0">
                <a:solidFill>
                  <a:srgbClr val="1137D9"/>
                </a:solidFill>
                <a:latin typeface="+mj-lt"/>
                <a:cs typeface="+mn-cs"/>
              </a:rPr>
              <a:t>National Communications</a:t>
            </a:r>
            <a:r>
              <a:rPr lang="en-US" sz="2400" b="1" dirty="0" smtClean="0">
                <a:solidFill>
                  <a:srgbClr val="1137D9"/>
                </a:solidFill>
                <a:latin typeface="+mj-lt"/>
                <a:cs typeface="+mn-cs"/>
              </a:rPr>
              <a:t>, </a:t>
            </a:r>
            <a:r>
              <a:rPr lang="en-US" sz="2400" b="1" u="sng" dirty="0" smtClean="0">
                <a:solidFill>
                  <a:srgbClr val="1137D9"/>
                </a:solidFill>
                <a:latin typeface="+mj-lt"/>
                <a:cs typeface="+mn-cs"/>
              </a:rPr>
              <a:t>Adaptation Plan and</a:t>
            </a:r>
            <a:r>
              <a:rPr lang="en-US" sz="2400" b="1" dirty="0" smtClean="0">
                <a:solidFill>
                  <a:srgbClr val="1137D9"/>
                </a:solidFill>
                <a:latin typeface="+mj-lt"/>
                <a:cs typeface="+mn-cs"/>
              </a:rPr>
              <a:t> Climate Change Coordination Board (</a:t>
            </a:r>
            <a:r>
              <a:rPr lang="en-US" sz="2400" b="1" u="sng" dirty="0" smtClean="0">
                <a:solidFill>
                  <a:srgbClr val="1137D9"/>
                </a:solidFill>
                <a:latin typeface="+mj-lt"/>
                <a:cs typeface="+mn-cs"/>
              </a:rPr>
              <a:t>IDKK</a:t>
            </a:r>
            <a:r>
              <a:rPr lang="en-US" sz="2400" b="1" dirty="0" smtClean="0">
                <a:solidFill>
                  <a:srgbClr val="1137D9"/>
                </a:solidFill>
                <a:latin typeface="+mj-lt"/>
                <a:cs typeface="+mn-cs"/>
              </a:rPr>
              <a:t>) studies.</a:t>
            </a:r>
            <a:endParaRPr lang="en-US" sz="2400" b="1" dirty="0">
              <a:solidFill>
                <a:srgbClr val="1137D9"/>
              </a:solidFill>
              <a:latin typeface="+mj-lt"/>
              <a:cs typeface="+mn-cs"/>
            </a:endParaRPr>
          </a:p>
        </p:txBody>
      </p:sp>
      <p:pic>
        <p:nvPicPr>
          <p:cNvPr id="43011" name="Picture 2"/>
          <p:cNvPicPr>
            <a:picLocks noChangeAspect="1" noChangeArrowheads="1"/>
          </p:cNvPicPr>
          <p:nvPr/>
        </p:nvPicPr>
        <p:blipFill>
          <a:blip r:embed="rId2" cstate="print"/>
          <a:srcRect/>
          <a:stretch>
            <a:fillRect/>
          </a:stretch>
        </p:blipFill>
        <p:spPr bwMode="auto">
          <a:xfrm>
            <a:off x="2700338" y="1371600"/>
            <a:ext cx="3181350" cy="4283075"/>
          </a:xfrm>
          <a:prstGeom prst="rect">
            <a:avLst/>
          </a:prstGeom>
          <a:noFill/>
          <a:ln w="9525">
            <a:noFill/>
            <a:miter lim="800000"/>
            <a:headEnd/>
            <a:tailEnd/>
          </a:ln>
        </p:spPr>
      </p:pic>
      <p:pic>
        <p:nvPicPr>
          <p:cNvPr id="43012" name="Picture 3"/>
          <p:cNvPicPr>
            <a:picLocks noChangeAspect="1" noChangeArrowheads="1"/>
          </p:cNvPicPr>
          <p:nvPr/>
        </p:nvPicPr>
        <p:blipFill>
          <a:blip r:embed="rId3" cstate="print"/>
          <a:srcRect/>
          <a:stretch>
            <a:fillRect/>
          </a:stretch>
        </p:blipFill>
        <p:spPr bwMode="auto">
          <a:xfrm>
            <a:off x="25400" y="1371600"/>
            <a:ext cx="2933700" cy="4267200"/>
          </a:xfrm>
          <a:prstGeom prst="rect">
            <a:avLst/>
          </a:prstGeom>
          <a:noFill/>
          <a:ln w="9525">
            <a:noFill/>
            <a:miter lim="800000"/>
            <a:headEnd/>
            <a:tailEnd/>
          </a:ln>
        </p:spPr>
      </p:pic>
      <p:pic>
        <p:nvPicPr>
          <p:cNvPr id="43013" name="Resim 3"/>
          <p:cNvPicPr>
            <a:picLocks noChangeAspect="1"/>
          </p:cNvPicPr>
          <p:nvPr/>
        </p:nvPicPr>
        <p:blipFill>
          <a:blip r:embed="rId4" cstate="print"/>
          <a:srcRect/>
          <a:stretch>
            <a:fillRect/>
          </a:stretch>
        </p:blipFill>
        <p:spPr bwMode="auto">
          <a:xfrm>
            <a:off x="5676900" y="1371600"/>
            <a:ext cx="3457575" cy="4267200"/>
          </a:xfrm>
          <a:prstGeom prst="rect">
            <a:avLst/>
          </a:prstGeom>
          <a:noFill/>
          <a:ln w="9525">
            <a:noFill/>
            <a:miter lim="800000"/>
            <a:headEnd/>
            <a:tailEnd/>
          </a:ln>
        </p:spPr>
      </p:pic>
      <p:sp>
        <p:nvSpPr>
          <p:cNvPr id="7" name="Rectangle 3"/>
          <p:cNvSpPr>
            <a:spLocks noChangeArrowheads="1"/>
          </p:cNvSpPr>
          <p:nvPr/>
        </p:nvSpPr>
        <p:spPr bwMode="auto">
          <a:xfrm>
            <a:off x="914400" y="0"/>
            <a:ext cx="7086600" cy="954088"/>
          </a:xfrm>
          <a:prstGeom prst="rect">
            <a:avLst/>
          </a:prstGeom>
          <a:noFill/>
          <a:ln w="9525">
            <a:noFill/>
            <a:miter lim="800000"/>
            <a:headEnd/>
            <a:tailEnd/>
          </a:ln>
        </p:spPr>
        <p:txBody>
          <a:bodyPr>
            <a:spAutoFit/>
          </a:bodyPr>
          <a:lstStyle/>
          <a:p>
            <a:pPr algn="ctr">
              <a:defRPr/>
            </a:pPr>
            <a:r>
              <a:rPr lang="en-US" sz="2800" b="1" smtClean="0">
                <a:solidFill>
                  <a:srgbClr val="FF0000"/>
                </a:solidFill>
                <a:effectLst>
                  <a:outerShdw blurRad="38100" dist="38100" dir="2700000" algn="tl">
                    <a:srgbClr val="000000">
                      <a:alpha val="43137"/>
                    </a:srgbClr>
                  </a:outerShdw>
                </a:effectLst>
                <a:latin typeface="+mn-lt"/>
                <a:cs typeface="+mn-cs"/>
              </a:rPr>
              <a:t>Monitoring of Climate Change and</a:t>
            </a:r>
          </a:p>
          <a:p>
            <a:pPr algn="ctr">
              <a:defRPr/>
            </a:pPr>
            <a:r>
              <a:rPr lang="en-US" sz="2800" b="1" smtClean="0">
                <a:solidFill>
                  <a:srgbClr val="FF0000"/>
                </a:solidFill>
                <a:effectLst>
                  <a:outerShdw blurRad="38100" dist="38100" dir="2700000" algn="tl">
                    <a:srgbClr val="000000">
                      <a:alpha val="43137"/>
                    </a:srgbClr>
                  </a:outerShdw>
                </a:effectLst>
                <a:latin typeface="+mn-lt"/>
                <a:cs typeface="+mn-cs"/>
              </a:rPr>
              <a:t>Determining the Effects of our country</a:t>
            </a:r>
            <a:endParaRPr lang="en-US" sz="28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7 Metin kutusu"/>
          <p:cNvSpPr txBox="1">
            <a:spLocks noChangeArrowheads="1"/>
          </p:cNvSpPr>
          <p:nvPr/>
        </p:nvSpPr>
        <p:spPr bwMode="auto">
          <a:xfrm>
            <a:off x="200025" y="1356479"/>
            <a:ext cx="8715375" cy="2806922"/>
          </a:xfrm>
          <a:prstGeom prst="rect">
            <a:avLst/>
          </a:prstGeom>
          <a:noFill/>
          <a:ln w="9525">
            <a:noFill/>
            <a:miter lim="800000"/>
            <a:headEnd/>
            <a:tailEnd/>
          </a:ln>
        </p:spPr>
        <p:txBody>
          <a:bodyPr>
            <a:spAutoFit/>
          </a:bodyPr>
          <a:lstStyle/>
          <a:p>
            <a:pPr>
              <a:lnSpc>
                <a:spcPct val="90000"/>
              </a:lnSpc>
              <a:defRPr/>
            </a:pPr>
            <a:r>
              <a:rPr lang="en-US" sz="2400" b="1" smtClean="0">
                <a:solidFill>
                  <a:srgbClr val="1137D9"/>
                </a:solidFill>
                <a:latin typeface="+mn-lt"/>
                <a:cs typeface="Arial" pitchFamily="34" charset="0"/>
              </a:rPr>
              <a:t>Total and profile ozone and UV (UV-A ve UV-B) radiation are observing  via Brewer Spectrophotometer </a:t>
            </a:r>
          </a:p>
          <a:p>
            <a:pPr>
              <a:lnSpc>
                <a:spcPct val="90000"/>
              </a:lnSpc>
              <a:defRPr/>
            </a:pPr>
            <a:endParaRPr lang="en-US" sz="2400" b="1" smtClean="0">
              <a:solidFill>
                <a:srgbClr val="1137D9"/>
              </a:solidFill>
              <a:latin typeface="+mn-lt"/>
              <a:cs typeface="Arial" pitchFamily="34" charset="0"/>
            </a:endParaRPr>
          </a:p>
          <a:p>
            <a:pPr>
              <a:lnSpc>
                <a:spcPct val="90000"/>
              </a:lnSpc>
              <a:defRPr/>
            </a:pPr>
            <a:r>
              <a:rPr lang="en-US" sz="2400" b="1" smtClean="0">
                <a:solidFill>
                  <a:srgbClr val="1137D9"/>
                </a:solidFill>
                <a:latin typeface="+mn-lt"/>
                <a:cs typeface="Arial" pitchFamily="34" charset="0"/>
              </a:rPr>
              <a:t>10 UV-B sensors are continuing observation in the AWOS network</a:t>
            </a:r>
          </a:p>
          <a:p>
            <a:pPr>
              <a:lnSpc>
                <a:spcPct val="90000"/>
              </a:lnSpc>
              <a:defRPr/>
            </a:pPr>
            <a:endParaRPr lang="en-US" sz="2400" b="1" smtClean="0">
              <a:solidFill>
                <a:srgbClr val="1137D9"/>
              </a:solidFill>
              <a:latin typeface="+mn-lt"/>
              <a:cs typeface="Arial" pitchFamily="34" charset="0"/>
            </a:endParaRPr>
          </a:p>
          <a:p>
            <a:pPr>
              <a:lnSpc>
                <a:spcPct val="90000"/>
              </a:lnSpc>
              <a:defRPr/>
            </a:pPr>
            <a:r>
              <a:rPr lang="en-US" sz="2400" b="1" smtClean="0">
                <a:solidFill>
                  <a:srgbClr val="1137D9"/>
                </a:solidFill>
                <a:latin typeface="+mn-lt"/>
                <a:cs typeface="Arial" pitchFamily="34" charset="0"/>
              </a:rPr>
              <a:t>Daily ozone and UV indices model output has been publishing at: </a:t>
            </a:r>
            <a:r>
              <a:rPr lang="en-US" sz="2400" b="1" smtClean="0">
                <a:solidFill>
                  <a:srgbClr val="C00000"/>
                </a:solidFill>
                <a:latin typeface="+mn-lt"/>
                <a:cs typeface="Arial" pitchFamily="34" charset="0"/>
              </a:rPr>
              <a:t>http://www.mgm.gov.tr/kurumici/tahmin-ozon-mgm.aspx </a:t>
            </a:r>
          </a:p>
          <a:p>
            <a:pPr>
              <a:lnSpc>
                <a:spcPct val="90000"/>
              </a:lnSpc>
              <a:defRPr/>
            </a:pPr>
            <a:endParaRPr lang="en-US" sz="800" b="1" smtClean="0">
              <a:solidFill>
                <a:srgbClr val="1137D9"/>
              </a:solidFill>
              <a:latin typeface="+mn-lt"/>
              <a:cs typeface="Arial" pitchFamily="34" charset="0"/>
            </a:endParaRPr>
          </a:p>
          <a:p>
            <a:pPr>
              <a:lnSpc>
                <a:spcPct val="90000"/>
              </a:lnSpc>
              <a:defRPr/>
            </a:pPr>
            <a:r>
              <a:rPr lang="en-US" sz="2000" b="1" smtClean="0">
                <a:solidFill>
                  <a:srgbClr val="1137D9"/>
                </a:solidFill>
                <a:latin typeface="+mn-lt"/>
                <a:cs typeface="Arial" pitchFamily="34" charset="0"/>
              </a:rPr>
              <a:t> </a:t>
            </a:r>
            <a:endParaRPr lang="en-US" sz="2000" b="1">
              <a:solidFill>
                <a:srgbClr val="1137D9"/>
              </a:solidFill>
              <a:latin typeface="+mn-lt"/>
              <a:cs typeface="Arial" pitchFamily="34" charset="0"/>
            </a:endParaRPr>
          </a:p>
        </p:txBody>
      </p:sp>
      <p:pic>
        <p:nvPicPr>
          <p:cNvPr id="45059" name="Resim 1"/>
          <p:cNvPicPr>
            <a:picLocks noChangeAspect="1"/>
          </p:cNvPicPr>
          <p:nvPr/>
        </p:nvPicPr>
        <p:blipFill>
          <a:blip r:embed="rId2" cstate="print"/>
          <a:srcRect/>
          <a:stretch>
            <a:fillRect/>
          </a:stretch>
        </p:blipFill>
        <p:spPr bwMode="auto">
          <a:xfrm>
            <a:off x="3543300" y="4419600"/>
            <a:ext cx="1925638" cy="2130425"/>
          </a:xfrm>
          <a:prstGeom prst="rect">
            <a:avLst/>
          </a:prstGeom>
          <a:noFill/>
          <a:ln w="9525">
            <a:noFill/>
            <a:miter lim="800000"/>
            <a:headEnd/>
            <a:tailEnd/>
          </a:ln>
        </p:spPr>
      </p:pic>
      <p:pic>
        <p:nvPicPr>
          <p:cNvPr id="45060" name="Resim 3"/>
          <p:cNvPicPr>
            <a:picLocks noChangeAspect="1"/>
          </p:cNvPicPr>
          <p:nvPr/>
        </p:nvPicPr>
        <p:blipFill>
          <a:blip r:embed="rId3" cstate="print"/>
          <a:srcRect/>
          <a:stretch>
            <a:fillRect/>
          </a:stretch>
        </p:blipFill>
        <p:spPr bwMode="auto">
          <a:xfrm>
            <a:off x="1579563" y="4419600"/>
            <a:ext cx="1728787" cy="2130425"/>
          </a:xfrm>
          <a:prstGeom prst="rect">
            <a:avLst/>
          </a:prstGeom>
          <a:noFill/>
          <a:ln w="9525">
            <a:noFill/>
            <a:miter lim="800000"/>
            <a:headEnd/>
            <a:tailEnd/>
          </a:ln>
        </p:spPr>
      </p:pic>
      <p:pic>
        <p:nvPicPr>
          <p:cNvPr id="45061" name="Resim 10" descr="D:\YILMAZ\BREWER Kurulum Resimleri\DSCN0767.JPG"/>
          <p:cNvPicPr>
            <a:picLocks noChangeAspect="1" noChangeArrowheads="1"/>
          </p:cNvPicPr>
          <p:nvPr/>
        </p:nvPicPr>
        <p:blipFill>
          <a:blip r:embed="rId4" cstate="print"/>
          <a:srcRect/>
          <a:stretch>
            <a:fillRect/>
          </a:stretch>
        </p:blipFill>
        <p:spPr bwMode="auto">
          <a:xfrm>
            <a:off x="5611813" y="4419600"/>
            <a:ext cx="1944687" cy="2130425"/>
          </a:xfrm>
          <a:prstGeom prst="rect">
            <a:avLst/>
          </a:prstGeom>
          <a:noFill/>
          <a:ln w="9525">
            <a:noFill/>
            <a:miter lim="800000"/>
            <a:headEnd/>
            <a:tailEnd/>
          </a:ln>
        </p:spPr>
      </p:pic>
      <p:sp>
        <p:nvSpPr>
          <p:cNvPr id="7" name="Rectangle 3"/>
          <p:cNvSpPr>
            <a:spLocks noChangeArrowheads="1"/>
          </p:cNvSpPr>
          <p:nvPr/>
        </p:nvSpPr>
        <p:spPr bwMode="auto">
          <a:xfrm>
            <a:off x="990600" y="1524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Ozone and UV Observation</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2 Alt Başlık"/>
          <p:cNvSpPr>
            <a:spLocks noGrp="1"/>
          </p:cNvSpPr>
          <p:nvPr>
            <p:ph type="subTitle" idx="4294967295"/>
          </p:nvPr>
        </p:nvSpPr>
        <p:spPr bwMode="auto">
          <a:xfrm>
            <a:off x="304800" y="1828800"/>
            <a:ext cx="8534400" cy="3657600"/>
          </a:xfrm>
          <a:prstGeom prst="rect">
            <a:avLst/>
          </a:prstGeom>
          <a:ln>
            <a:miter lim="800000"/>
            <a:headEnd/>
            <a:tailEnd/>
          </a:ln>
        </p:spPr>
        <p:txBody>
          <a:bodyPr/>
          <a:lstStyle/>
          <a:p>
            <a:pPr algn="ctr" eaLnBrk="1" hangingPunct="1">
              <a:buClr>
                <a:schemeClr val="hlink"/>
              </a:buClr>
              <a:buFont typeface="Arial" charset="0"/>
              <a:buNone/>
              <a:defRPr/>
            </a:pPr>
            <a:endParaRPr lang="en-US" b="1" dirty="0"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None/>
              <a:defRPr/>
            </a:pPr>
            <a:r>
              <a:rPr lang="en-US" b="1" dirty="0" smtClean="0">
                <a:solidFill>
                  <a:srgbClr val="C00000"/>
                </a:solidFill>
                <a:effectLst>
                  <a:outerShdw blurRad="38100" dist="38100" dir="2700000" algn="tl">
                    <a:srgbClr val="000000">
                      <a:alpha val="43137"/>
                    </a:srgbClr>
                  </a:outerShdw>
                </a:effectLst>
                <a:latin typeface="+mj-lt"/>
              </a:rPr>
              <a:t>Division of Atmospheric Modeling</a:t>
            </a:r>
          </a:p>
        </p:txBody>
      </p:sp>
      <p:sp>
        <p:nvSpPr>
          <p:cNvPr id="4"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179388" y="1447801"/>
            <a:ext cx="8856662" cy="4343400"/>
            <a:chOff x="113" y="1284"/>
            <a:chExt cx="5579" cy="2736"/>
          </a:xfrm>
        </p:grpSpPr>
        <p:pic>
          <p:nvPicPr>
            <p:cNvPr id="48135" name="Resim 2"/>
            <p:cNvPicPr>
              <a:picLocks noChangeAspect="1"/>
            </p:cNvPicPr>
            <p:nvPr/>
          </p:nvPicPr>
          <p:blipFill>
            <a:blip r:embed="rId2" cstate="print"/>
            <a:srcRect/>
            <a:stretch>
              <a:fillRect/>
            </a:stretch>
          </p:blipFill>
          <p:spPr bwMode="auto">
            <a:xfrm>
              <a:off x="2063" y="1446"/>
              <a:ext cx="1543" cy="2057"/>
            </a:xfrm>
            <a:prstGeom prst="rect">
              <a:avLst/>
            </a:prstGeom>
            <a:noFill/>
            <a:ln w="9525">
              <a:solidFill>
                <a:srgbClr val="000000"/>
              </a:solidFill>
              <a:miter lim="800000"/>
              <a:headEnd/>
              <a:tailEnd/>
            </a:ln>
          </p:spPr>
        </p:pic>
        <p:pic>
          <p:nvPicPr>
            <p:cNvPr id="48136" name="Resim 4"/>
            <p:cNvPicPr>
              <a:picLocks noChangeAspect="1"/>
            </p:cNvPicPr>
            <p:nvPr/>
          </p:nvPicPr>
          <p:blipFill>
            <a:blip r:embed="rId3" cstate="print"/>
            <a:srcRect/>
            <a:stretch>
              <a:fillRect/>
            </a:stretch>
          </p:blipFill>
          <p:spPr bwMode="auto">
            <a:xfrm>
              <a:off x="113" y="1475"/>
              <a:ext cx="1542" cy="2005"/>
            </a:xfrm>
            <a:prstGeom prst="rect">
              <a:avLst/>
            </a:prstGeom>
            <a:noFill/>
            <a:ln w="9525">
              <a:noFill/>
              <a:miter lim="800000"/>
              <a:headEnd/>
              <a:tailEnd/>
            </a:ln>
          </p:spPr>
        </p:pic>
        <p:pic>
          <p:nvPicPr>
            <p:cNvPr id="48137" name="Resim 5"/>
            <p:cNvPicPr>
              <a:picLocks noChangeAspect="1"/>
            </p:cNvPicPr>
            <p:nvPr/>
          </p:nvPicPr>
          <p:blipFill>
            <a:blip r:embed="rId4" cstate="print"/>
            <a:srcRect/>
            <a:stretch>
              <a:fillRect/>
            </a:stretch>
          </p:blipFill>
          <p:spPr bwMode="auto">
            <a:xfrm>
              <a:off x="3916" y="1462"/>
              <a:ext cx="1640" cy="2078"/>
            </a:xfrm>
            <a:prstGeom prst="rect">
              <a:avLst/>
            </a:prstGeom>
            <a:noFill/>
            <a:ln w="9525">
              <a:noFill/>
              <a:miter lim="800000"/>
              <a:headEnd/>
              <a:tailEnd/>
            </a:ln>
          </p:spPr>
        </p:pic>
        <p:sp>
          <p:nvSpPr>
            <p:cNvPr id="48138" name="Metin kutusu 6"/>
            <p:cNvSpPr txBox="1">
              <a:spLocks noChangeArrowheads="1"/>
            </p:cNvSpPr>
            <p:nvPr/>
          </p:nvSpPr>
          <p:spPr bwMode="auto">
            <a:xfrm>
              <a:off x="703" y="3636"/>
              <a:ext cx="223" cy="288"/>
            </a:xfrm>
            <a:prstGeom prst="rect">
              <a:avLst/>
            </a:prstGeom>
            <a:noFill/>
            <a:ln w="9525">
              <a:noFill/>
              <a:miter lim="800000"/>
              <a:headEnd/>
              <a:tailEnd/>
            </a:ln>
          </p:spPr>
          <p:txBody>
            <a:bodyPr wrap="none">
              <a:spAutoFit/>
            </a:bodyPr>
            <a:lstStyle/>
            <a:p>
              <a:r>
                <a:rPr lang="en-US" sz="2400" b="1" smtClean="0"/>
                <a:t>1</a:t>
              </a:r>
              <a:endParaRPr lang="en-US" sz="2400" b="1"/>
            </a:p>
          </p:txBody>
        </p:sp>
        <p:sp>
          <p:nvSpPr>
            <p:cNvPr id="48139" name="Metin kutusu 9"/>
            <p:cNvSpPr txBox="1">
              <a:spLocks noChangeArrowheads="1"/>
            </p:cNvSpPr>
            <p:nvPr/>
          </p:nvSpPr>
          <p:spPr bwMode="auto">
            <a:xfrm>
              <a:off x="2656" y="3636"/>
              <a:ext cx="223" cy="288"/>
            </a:xfrm>
            <a:prstGeom prst="rect">
              <a:avLst/>
            </a:prstGeom>
            <a:noFill/>
            <a:ln w="9525">
              <a:noFill/>
              <a:miter lim="800000"/>
              <a:headEnd/>
              <a:tailEnd/>
            </a:ln>
          </p:spPr>
          <p:txBody>
            <a:bodyPr wrap="none">
              <a:spAutoFit/>
            </a:bodyPr>
            <a:lstStyle/>
            <a:p>
              <a:r>
                <a:rPr lang="en-US" sz="2400" b="1" smtClean="0"/>
                <a:t>2</a:t>
              </a:r>
              <a:endParaRPr lang="en-US" sz="2400" b="1"/>
            </a:p>
          </p:txBody>
        </p:sp>
        <p:sp>
          <p:nvSpPr>
            <p:cNvPr id="48140" name="Metin kutusu 10"/>
            <p:cNvSpPr txBox="1">
              <a:spLocks noChangeArrowheads="1"/>
            </p:cNvSpPr>
            <p:nvPr/>
          </p:nvSpPr>
          <p:spPr bwMode="auto">
            <a:xfrm>
              <a:off x="4788" y="3636"/>
              <a:ext cx="223" cy="288"/>
            </a:xfrm>
            <a:prstGeom prst="rect">
              <a:avLst/>
            </a:prstGeom>
            <a:noFill/>
            <a:ln w="9525">
              <a:noFill/>
              <a:miter lim="800000"/>
              <a:headEnd/>
              <a:tailEnd/>
            </a:ln>
          </p:spPr>
          <p:txBody>
            <a:bodyPr wrap="none">
              <a:spAutoFit/>
            </a:bodyPr>
            <a:lstStyle/>
            <a:p>
              <a:r>
                <a:rPr lang="en-US" sz="2400" b="1" smtClean="0"/>
                <a:t>3</a:t>
              </a:r>
              <a:endParaRPr lang="en-US" sz="2400" b="1"/>
            </a:p>
          </p:txBody>
        </p:sp>
        <p:cxnSp>
          <p:nvCxnSpPr>
            <p:cNvPr id="9" name="Düz Bağlayıcı 8"/>
            <p:cNvCxnSpPr/>
            <p:nvPr/>
          </p:nvCxnSpPr>
          <p:spPr>
            <a:xfrm>
              <a:off x="113" y="1284"/>
              <a:ext cx="5579"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a:off x="113" y="3611"/>
              <a:ext cx="5579" cy="0"/>
            </a:xfrm>
            <a:prstGeom prst="line">
              <a:avLst/>
            </a:prstGeom>
            <a:ln w="41275"/>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H="1" flipV="1">
              <a:off x="1872" y="1284"/>
              <a:ext cx="10" cy="2736"/>
            </a:xfrm>
            <a:prstGeom prst="line">
              <a:avLst/>
            </a:prstGeom>
            <a:ln w="412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flipV="1">
              <a:off x="3727" y="1284"/>
              <a:ext cx="17" cy="2736"/>
            </a:xfrm>
            <a:prstGeom prst="line">
              <a:avLst/>
            </a:prstGeom>
            <a:ln w="412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7652" name="Text Box 17"/>
          <p:cNvSpPr txBox="1">
            <a:spLocks noChangeArrowheads="1"/>
          </p:cNvSpPr>
          <p:nvPr/>
        </p:nvSpPr>
        <p:spPr bwMode="auto">
          <a:xfrm>
            <a:off x="-50800" y="5699125"/>
            <a:ext cx="3098800" cy="769441"/>
          </a:xfrm>
          <a:prstGeom prst="rect">
            <a:avLst/>
          </a:prstGeom>
          <a:noFill/>
          <a:ln w="9525">
            <a:noFill/>
            <a:miter lim="800000"/>
            <a:headEnd/>
            <a:tailEnd/>
          </a:ln>
        </p:spPr>
        <p:txBody>
          <a:bodyPr>
            <a:spAutoFit/>
          </a:bodyPr>
          <a:lstStyle/>
          <a:p>
            <a:pPr algn="ctr">
              <a:defRPr/>
            </a:pPr>
            <a:r>
              <a:rPr lang="en-US" b="1" smtClean="0">
                <a:solidFill>
                  <a:srgbClr val="1137D9"/>
                </a:solidFill>
                <a:latin typeface="+mj-lt"/>
                <a:cs typeface="+mn-cs"/>
              </a:rPr>
              <a:t>Ozone and UV Radiation</a:t>
            </a:r>
          </a:p>
          <a:p>
            <a:pPr algn="ctr">
              <a:defRPr/>
            </a:pPr>
            <a:r>
              <a:rPr lang="en-US" b="1" smtClean="0">
                <a:solidFill>
                  <a:srgbClr val="1137D9"/>
                </a:solidFill>
                <a:latin typeface="+mj-lt"/>
                <a:cs typeface="+mn-cs"/>
              </a:rPr>
              <a:t>Data Analysis</a:t>
            </a:r>
            <a:endParaRPr lang="en-US" b="1">
              <a:solidFill>
                <a:srgbClr val="1137D9"/>
              </a:solidFill>
              <a:latin typeface="+mj-lt"/>
              <a:cs typeface="+mn-cs"/>
            </a:endParaRPr>
          </a:p>
        </p:txBody>
      </p:sp>
      <p:sp>
        <p:nvSpPr>
          <p:cNvPr id="27653" name="Text Box 18"/>
          <p:cNvSpPr txBox="1">
            <a:spLocks noChangeArrowheads="1"/>
          </p:cNvSpPr>
          <p:nvPr/>
        </p:nvSpPr>
        <p:spPr bwMode="auto">
          <a:xfrm>
            <a:off x="3022600" y="5775325"/>
            <a:ext cx="2895600" cy="769441"/>
          </a:xfrm>
          <a:prstGeom prst="rect">
            <a:avLst/>
          </a:prstGeom>
          <a:noFill/>
          <a:ln w="9525">
            <a:noFill/>
            <a:miter lim="800000"/>
            <a:headEnd/>
            <a:tailEnd/>
          </a:ln>
        </p:spPr>
        <p:txBody>
          <a:bodyPr>
            <a:spAutoFit/>
          </a:bodyPr>
          <a:lstStyle/>
          <a:p>
            <a:pPr algn="ctr">
              <a:defRPr/>
            </a:pPr>
            <a:r>
              <a:rPr lang="en-US" b="1" smtClean="0">
                <a:solidFill>
                  <a:srgbClr val="1137D9"/>
                </a:solidFill>
                <a:latin typeface="+mj-lt"/>
                <a:cs typeface="+mn-cs"/>
              </a:rPr>
              <a:t>Climate Change effect on Health</a:t>
            </a:r>
            <a:endParaRPr lang="en-US" b="1">
              <a:solidFill>
                <a:srgbClr val="1137D9"/>
              </a:solidFill>
              <a:latin typeface="+mj-lt"/>
              <a:cs typeface="+mn-cs"/>
            </a:endParaRPr>
          </a:p>
        </p:txBody>
      </p:sp>
      <p:sp>
        <p:nvSpPr>
          <p:cNvPr id="27654" name="Text Box 19"/>
          <p:cNvSpPr txBox="1">
            <a:spLocks noChangeArrowheads="1"/>
          </p:cNvSpPr>
          <p:nvPr/>
        </p:nvSpPr>
        <p:spPr bwMode="auto">
          <a:xfrm>
            <a:off x="6194425" y="5775325"/>
            <a:ext cx="2606675" cy="769441"/>
          </a:xfrm>
          <a:prstGeom prst="rect">
            <a:avLst/>
          </a:prstGeom>
          <a:noFill/>
          <a:ln w="9525">
            <a:noFill/>
            <a:miter lim="800000"/>
            <a:headEnd/>
            <a:tailEnd/>
          </a:ln>
        </p:spPr>
        <p:txBody>
          <a:bodyPr>
            <a:spAutoFit/>
          </a:bodyPr>
          <a:lstStyle/>
          <a:p>
            <a:pPr algn="ctr">
              <a:defRPr/>
            </a:pPr>
            <a:r>
              <a:rPr lang="en-US" b="1" smtClean="0">
                <a:solidFill>
                  <a:srgbClr val="1137D9"/>
                </a:solidFill>
                <a:latin typeface="+mj-lt"/>
                <a:cs typeface="+mn-cs"/>
              </a:rPr>
              <a:t>State of the Climate in 2011</a:t>
            </a:r>
            <a:endParaRPr lang="en-US" b="1">
              <a:solidFill>
                <a:srgbClr val="1137D9"/>
              </a:solidFill>
              <a:latin typeface="+mj-lt"/>
              <a:cs typeface="+mn-cs"/>
            </a:endParaRPr>
          </a:p>
        </p:txBody>
      </p:sp>
      <p:sp>
        <p:nvSpPr>
          <p:cNvPr id="17" name="Rectangle 3"/>
          <p:cNvSpPr>
            <a:spLocks noChangeArrowheads="1"/>
          </p:cNvSpPr>
          <p:nvPr/>
        </p:nvSpPr>
        <p:spPr bwMode="auto">
          <a:xfrm>
            <a:off x="914400" y="152400"/>
            <a:ext cx="7086600" cy="584200"/>
          </a:xfrm>
          <a:prstGeom prst="rect">
            <a:avLst/>
          </a:prstGeom>
          <a:noFill/>
          <a:ln w="9525">
            <a:noFill/>
            <a:miter lim="800000"/>
            <a:headEnd/>
            <a:tailEnd/>
          </a:ln>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Publications</a:t>
            </a:r>
            <a:r>
              <a:rPr lang="tr-TR" sz="3200" b="1" dirty="0" smtClean="0">
                <a:solidFill>
                  <a:srgbClr val="FF0000"/>
                </a:solidFill>
                <a:effectLst>
                  <a:outerShdw blurRad="38100" dist="38100" dir="2700000" algn="tl">
                    <a:srgbClr val="000000">
                      <a:alpha val="43137"/>
                    </a:srgbClr>
                  </a:outerShdw>
                </a:effectLst>
                <a:latin typeface="+mn-lt"/>
                <a:cs typeface="+mn-cs"/>
              </a:rPr>
              <a:t>…</a:t>
            </a:r>
            <a:endParaRPr lang="en-US" sz="3200" b="1" dirty="0">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2 Alt Başlık"/>
          <p:cNvSpPr>
            <a:spLocks noGrp="1"/>
          </p:cNvSpPr>
          <p:nvPr>
            <p:ph type="subTitle" idx="4294967295"/>
          </p:nvPr>
        </p:nvSpPr>
        <p:spPr bwMode="auto">
          <a:xfrm>
            <a:off x="609600" y="2362200"/>
            <a:ext cx="8229600" cy="2895600"/>
          </a:xfrm>
          <a:prstGeom prst="rect">
            <a:avLst/>
          </a:prstGeom>
          <a:ln>
            <a:miter lim="800000"/>
            <a:headEnd/>
            <a:tailEnd/>
          </a:ln>
        </p:spPr>
        <p:txBody>
          <a:bodyPr/>
          <a:lstStyle/>
          <a:p>
            <a:pPr algn="ctr" eaLnBrk="1" hangingPunct="1">
              <a:buClr>
                <a:schemeClr val="hlink"/>
              </a:buClr>
              <a:buFont typeface="Arial" pitchFamily="34" charset="0"/>
              <a:buNone/>
              <a:defRPr/>
            </a:pPr>
            <a:endParaRPr lang="en-US" b="1"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Font typeface="Arial" pitchFamily="34" charset="0"/>
              <a:buNone/>
              <a:defRPr/>
            </a:pPr>
            <a:r>
              <a:rPr lang="en-US" b="1" smtClean="0">
                <a:solidFill>
                  <a:srgbClr val="C00000"/>
                </a:solidFill>
                <a:effectLst>
                  <a:outerShdw blurRad="38100" dist="38100" dir="2700000" algn="tl">
                    <a:srgbClr val="000000">
                      <a:alpha val="43137"/>
                    </a:srgbClr>
                  </a:outerShdw>
                </a:effectLst>
                <a:latin typeface="+mj-lt"/>
              </a:rPr>
              <a:t>Division of Agricultural Meteorology</a:t>
            </a:r>
          </a:p>
          <a:p>
            <a:pPr algn="ctr" eaLnBrk="1" hangingPunct="1">
              <a:buClr>
                <a:schemeClr val="hlink"/>
              </a:buClr>
              <a:buFont typeface="Arial" pitchFamily="34" charset="0"/>
              <a:buNone/>
              <a:defRPr/>
            </a:pPr>
            <a:endParaRPr lang="en-US" b="1" smtClean="0">
              <a:solidFill>
                <a:srgbClr val="C00000"/>
              </a:solidFill>
              <a:effectLst>
                <a:outerShdw blurRad="38100" dist="38100" dir="2700000" algn="tl">
                  <a:srgbClr val="000000">
                    <a:alpha val="43137"/>
                  </a:srgbClr>
                </a:outerShdw>
              </a:effectLst>
              <a:latin typeface="+mj-lt"/>
            </a:endParaRPr>
          </a:p>
        </p:txBody>
      </p:sp>
      <p:sp>
        <p:nvSpPr>
          <p:cNvPr id="5"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6" descr="Zirai Don Tahmini - 2 m. Yükseklikte / YARIN"/>
          <p:cNvPicPr>
            <a:picLocks noChangeAspect="1" noChangeArrowheads="1"/>
          </p:cNvPicPr>
          <p:nvPr/>
        </p:nvPicPr>
        <p:blipFill>
          <a:blip r:embed="rId3" cstate="print"/>
          <a:srcRect/>
          <a:stretch>
            <a:fillRect/>
          </a:stretch>
        </p:blipFill>
        <p:spPr bwMode="auto">
          <a:xfrm>
            <a:off x="101600" y="1466850"/>
            <a:ext cx="4572000" cy="2419350"/>
          </a:xfrm>
          <a:prstGeom prst="rect">
            <a:avLst/>
          </a:prstGeom>
          <a:noFill/>
          <a:ln w="9525">
            <a:noFill/>
            <a:miter lim="800000"/>
            <a:headEnd/>
            <a:tailEnd/>
          </a:ln>
        </p:spPr>
      </p:pic>
      <p:pic>
        <p:nvPicPr>
          <p:cNvPr id="50179" name="Picture 8" descr="Zirai Don Tahmini - 2 m. Yükseklikte / İKİ GÜN SONRA"/>
          <p:cNvPicPr>
            <a:picLocks noChangeAspect="1" noChangeArrowheads="1"/>
          </p:cNvPicPr>
          <p:nvPr/>
        </p:nvPicPr>
        <p:blipFill>
          <a:blip r:embed="rId4" cstate="print"/>
          <a:srcRect/>
          <a:stretch>
            <a:fillRect/>
          </a:stretch>
        </p:blipFill>
        <p:spPr bwMode="auto">
          <a:xfrm>
            <a:off x="4446588" y="1466850"/>
            <a:ext cx="4570412" cy="2419350"/>
          </a:xfrm>
          <a:prstGeom prst="rect">
            <a:avLst/>
          </a:prstGeom>
          <a:noFill/>
          <a:ln w="9525">
            <a:noFill/>
            <a:miter lim="800000"/>
            <a:headEnd/>
            <a:tailEnd/>
          </a:ln>
        </p:spPr>
      </p:pic>
      <p:sp>
        <p:nvSpPr>
          <p:cNvPr id="54277" name="Rectangle 3"/>
          <p:cNvSpPr>
            <a:spLocks noChangeArrowheads="1"/>
          </p:cNvSpPr>
          <p:nvPr/>
        </p:nvSpPr>
        <p:spPr bwMode="auto">
          <a:xfrm>
            <a:off x="76200" y="4419600"/>
            <a:ext cx="8915400" cy="2286000"/>
          </a:xfrm>
          <a:prstGeom prst="rect">
            <a:avLst/>
          </a:prstGeom>
          <a:noFill/>
          <a:ln w="9525">
            <a:noFill/>
            <a:miter lim="800000"/>
            <a:headEnd/>
            <a:tailEnd/>
          </a:ln>
        </p:spPr>
        <p:txBody>
          <a:bodyPr/>
          <a:lstStyle/>
          <a:p>
            <a:r>
              <a:rPr lang="en-US" sz="2400" b="1" smtClean="0">
                <a:solidFill>
                  <a:srgbClr val="1137D9"/>
                </a:solidFill>
                <a:latin typeface="+mn-lt"/>
              </a:rPr>
              <a:t>Plant frost risk maps using meteorological predictions for the next four days include mild,  moderate, strong and very strong frosty risky places in different colours on the maps are published MGM web site.</a:t>
            </a:r>
            <a:endParaRPr lang="en-US" sz="2400" b="1">
              <a:solidFill>
                <a:srgbClr val="1137D9"/>
              </a:solidFill>
              <a:latin typeface="+mn-lt"/>
            </a:endParaRPr>
          </a:p>
        </p:txBody>
      </p:sp>
      <p:sp>
        <p:nvSpPr>
          <p:cNvPr id="6" name="Rectangle 3"/>
          <p:cNvSpPr>
            <a:spLocks noChangeArrowheads="1"/>
          </p:cNvSpPr>
          <p:nvPr/>
        </p:nvSpPr>
        <p:spPr bwMode="auto">
          <a:xfrm>
            <a:off x="990600" y="152400"/>
            <a:ext cx="7086600" cy="584775"/>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Plant Frost Risk Forecast Maps</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ChangeArrowheads="1"/>
          </p:cNvSpPr>
          <p:nvPr/>
        </p:nvSpPr>
        <p:spPr bwMode="auto">
          <a:xfrm>
            <a:off x="1066800" y="3429000"/>
            <a:ext cx="7200900" cy="720725"/>
          </a:xfrm>
          <a:prstGeom prst="rect">
            <a:avLst/>
          </a:prstGeom>
          <a:noFill/>
          <a:ln w="9525">
            <a:noFill/>
            <a:miter lim="800000"/>
            <a:headEnd/>
            <a:tailEnd/>
          </a:ln>
        </p:spPr>
        <p:txBody>
          <a:bodyPr/>
          <a:lstStyle/>
          <a:p>
            <a:pPr marL="990600" lvl="1" indent="-533400" algn="ctr" eaLnBrk="0" hangingPunct="0">
              <a:spcBef>
                <a:spcPct val="20000"/>
              </a:spcBef>
              <a:buClr>
                <a:schemeClr val="accent1"/>
              </a:buClr>
              <a:buFont typeface="Wingdings" pitchFamily="2" charset="2"/>
              <a:buNone/>
            </a:pPr>
            <a:endParaRPr lang="tr-TR" sz="4800">
              <a:solidFill>
                <a:srgbClr val="FF0000"/>
              </a:solidFill>
            </a:endParaRPr>
          </a:p>
        </p:txBody>
      </p:sp>
      <p:pic>
        <p:nvPicPr>
          <p:cNvPr id="51203" name="Picture 7"/>
          <p:cNvPicPr>
            <a:picLocks noChangeAspect="1" noChangeArrowheads="1"/>
          </p:cNvPicPr>
          <p:nvPr/>
        </p:nvPicPr>
        <p:blipFill>
          <a:blip r:embed="rId3" cstate="print"/>
          <a:srcRect l="17978" t="14569" r="1920" b="7285"/>
          <a:stretch>
            <a:fillRect/>
          </a:stretch>
        </p:blipFill>
        <p:spPr bwMode="auto">
          <a:xfrm>
            <a:off x="838200" y="1371600"/>
            <a:ext cx="7467600" cy="3505200"/>
          </a:xfrm>
          <a:prstGeom prst="rect">
            <a:avLst/>
          </a:prstGeom>
          <a:noFill/>
          <a:ln w="9525">
            <a:noFill/>
            <a:miter lim="800000"/>
            <a:headEnd/>
            <a:tailEnd/>
          </a:ln>
        </p:spPr>
      </p:pic>
      <p:sp>
        <p:nvSpPr>
          <p:cNvPr id="55301" name="Rectangle 3"/>
          <p:cNvSpPr>
            <a:spLocks noChangeArrowheads="1"/>
          </p:cNvSpPr>
          <p:nvPr/>
        </p:nvSpPr>
        <p:spPr bwMode="auto">
          <a:xfrm>
            <a:off x="317500" y="5105400"/>
            <a:ext cx="8216900" cy="1600200"/>
          </a:xfrm>
          <a:prstGeom prst="rect">
            <a:avLst/>
          </a:prstGeom>
          <a:noFill/>
          <a:ln w="9525">
            <a:noFill/>
            <a:miter lim="800000"/>
            <a:headEnd/>
            <a:tailEnd/>
          </a:ln>
        </p:spPr>
        <p:txBody>
          <a:bodyPr/>
          <a:lstStyle/>
          <a:p>
            <a:r>
              <a:rPr lang="en-US" sz="2400" b="1" dirty="0" smtClean="0">
                <a:solidFill>
                  <a:srgbClr val="1137D9"/>
                </a:solidFill>
                <a:latin typeface="+mn-lt"/>
              </a:rPr>
              <a:t>Users by selecting their province, district or town and plant variety are able to control their products’ frost sensitivity for the next four days</a:t>
            </a:r>
            <a:r>
              <a:rPr lang="tr-TR" sz="2400" b="1" dirty="0" smtClean="0">
                <a:solidFill>
                  <a:srgbClr val="1137D9"/>
                </a:solidFill>
                <a:latin typeface="+mn-lt"/>
              </a:rPr>
              <a:t>.</a:t>
            </a:r>
            <a:r>
              <a:rPr lang="en-US" sz="2400" b="1" dirty="0" smtClean="0">
                <a:solidFill>
                  <a:srgbClr val="1137D9"/>
                </a:solidFill>
                <a:latin typeface="+mn-lt"/>
              </a:rPr>
              <a:t> </a:t>
            </a:r>
            <a:endParaRPr lang="en-US" sz="2400" b="1" dirty="0">
              <a:solidFill>
                <a:srgbClr val="1137D9"/>
              </a:solidFill>
              <a:latin typeface="+mn-lt"/>
            </a:endParaRPr>
          </a:p>
        </p:txBody>
      </p:sp>
      <p:sp>
        <p:nvSpPr>
          <p:cNvPr id="6" name="Rectangle 3"/>
          <p:cNvSpPr>
            <a:spLocks noChangeArrowheads="1"/>
          </p:cNvSpPr>
          <p:nvPr/>
        </p:nvSpPr>
        <p:spPr bwMode="auto">
          <a:xfrm>
            <a:off x="1066800" y="-76200"/>
            <a:ext cx="7086600" cy="1077218"/>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Agricultural Frost Warning System </a:t>
            </a:r>
          </a:p>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(ZDUS 2.0)</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6" descr="12 Aylık Kuraklık Haritası"/>
          <p:cNvPicPr>
            <a:picLocks noChangeAspect="1" noChangeArrowheads="1"/>
          </p:cNvPicPr>
          <p:nvPr/>
        </p:nvPicPr>
        <p:blipFill>
          <a:blip r:embed="rId3" cstate="print"/>
          <a:srcRect l="5000" r="1666"/>
          <a:stretch>
            <a:fillRect/>
          </a:stretch>
        </p:blipFill>
        <p:spPr bwMode="auto">
          <a:xfrm>
            <a:off x="76200" y="1462088"/>
            <a:ext cx="4495800" cy="2805112"/>
          </a:xfrm>
          <a:prstGeom prst="rect">
            <a:avLst/>
          </a:prstGeom>
          <a:noFill/>
          <a:ln w="9525">
            <a:noFill/>
            <a:miter lim="800000"/>
            <a:headEnd/>
            <a:tailEnd/>
          </a:ln>
        </p:spPr>
      </p:pic>
      <p:pic>
        <p:nvPicPr>
          <p:cNvPr id="54275" name="Picture 18" descr="12 Aylık Kuraklık Haritası"/>
          <p:cNvPicPr>
            <a:picLocks noChangeAspect="1" noChangeArrowheads="1"/>
          </p:cNvPicPr>
          <p:nvPr/>
        </p:nvPicPr>
        <p:blipFill>
          <a:blip r:embed="rId4" cstate="print"/>
          <a:srcRect l="4872" r="4222"/>
          <a:stretch>
            <a:fillRect/>
          </a:stretch>
        </p:blipFill>
        <p:spPr bwMode="auto">
          <a:xfrm>
            <a:off x="4419600" y="1443038"/>
            <a:ext cx="4648200" cy="2824162"/>
          </a:xfrm>
          <a:prstGeom prst="rect">
            <a:avLst/>
          </a:prstGeom>
          <a:noFill/>
          <a:ln w="9525">
            <a:noFill/>
            <a:miter lim="800000"/>
            <a:headEnd/>
            <a:tailEnd/>
          </a:ln>
        </p:spPr>
      </p:pic>
      <p:grpSp>
        <p:nvGrpSpPr>
          <p:cNvPr id="2" name="15 Metin kutusu"/>
          <p:cNvGrpSpPr>
            <a:grpSpLocks/>
          </p:cNvGrpSpPr>
          <p:nvPr/>
        </p:nvGrpSpPr>
        <p:grpSpPr bwMode="auto">
          <a:xfrm rot="5400000">
            <a:off x="1409700" y="330200"/>
            <a:ext cx="1447800" cy="1828800"/>
            <a:chOff x="-357" y="1697"/>
            <a:chExt cx="1186" cy="1483"/>
          </a:xfrm>
        </p:grpSpPr>
        <p:pic>
          <p:nvPicPr>
            <p:cNvPr id="54282" name="15 Metin kutusu"/>
            <p:cNvPicPr>
              <a:picLocks noChangeArrowheads="1"/>
            </p:cNvPicPr>
            <p:nvPr/>
          </p:nvPicPr>
          <p:blipFill>
            <a:blip r:embed="rId5" cstate="print"/>
            <a:srcRect/>
            <a:stretch>
              <a:fillRect/>
            </a:stretch>
          </p:blipFill>
          <p:spPr bwMode="auto">
            <a:xfrm>
              <a:off x="-357" y="1697"/>
              <a:ext cx="1186" cy="1483"/>
            </a:xfrm>
            <a:prstGeom prst="rect">
              <a:avLst/>
            </a:prstGeom>
            <a:noFill/>
            <a:ln w="9525">
              <a:noFill/>
              <a:miter lim="800000"/>
              <a:headEnd/>
              <a:tailEnd/>
            </a:ln>
          </p:spPr>
        </p:pic>
        <p:sp>
          <p:nvSpPr>
            <p:cNvPr id="54283" name="Text Box 9"/>
            <p:cNvSpPr txBox="1">
              <a:spLocks noChangeArrowheads="1"/>
            </p:cNvSpPr>
            <p:nvPr/>
          </p:nvSpPr>
          <p:spPr bwMode="auto">
            <a:xfrm rot="-5400000">
              <a:off x="-8" y="2120"/>
              <a:ext cx="527" cy="449"/>
            </a:xfrm>
            <a:prstGeom prst="rect">
              <a:avLst/>
            </a:prstGeom>
            <a:noFill/>
            <a:ln w="9525">
              <a:noFill/>
              <a:miter lim="800000"/>
              <a:headEnd/>
              <a:tailEnd/>
            </a:ln>
          </p:spPr>
          <p:txBody>
            <a:bodyPr wrap="none">
              <a:spAutoFit/>
            </a:bodyPr>
            <a:lstStyle/>
            <a:p>
              <a:pPr algn="ctr" eaLnBrk="0" hangingPunct="0"/>
              <a:r>
                <a:rPr lang="tr-TR" sz="3000">
                  <a:solidFill>
                    <a:schemeClr val="tx2"/>
                  </a:solidFill>
                  <a:latin typeface="Calibri" pitchFamily="34" charset="0"/>
                </a:rPr>
                <a:t>SPI</a:t>
              </a:r>
            </a:p>
          </p:txBody>
        </p:sp>
      </p:grpSp>
      <p:grpSp>
        <p:nvGrpSpPr>
          <p:cNvPr id="3" name="12 Metin kutusu"/>
          <p:cNvGrpSpPr>
            <a:grpSpLocks/>
          </p:cNvGrpSpPr>
          <p:nvPr/>
        </p:nvGrpSpPr>
        <p:grpSpPr bwMode="auto">
          <a:xfrm rot="5400000">
            <a:off x="5715000" y="444500"/>
            <a:ext cx="1447800" cy="1600200"/>
            <a:chOff x="-357" y="1663"/>
            <a:chExt cx="1186" cy="1547"/>
          </a:xfrm>
        </p:grpSpPr>
        <p:pic>
          <p:nvPicPr>
            <p:cNvPr id="54280" name="12 Metin kutusu"/>
            <p:cNvPicPr>
              <a:picLocks noChangeArrowheads="1"/>
            </p:cNvPicPr>
            <p:nvPr/>
          </p:nvPicPr>
          <p:blipFill>
            <a:blip r:embed="rId6" cstate="print"/>
            <a:srcRect/>
            <a:stretch>
              <a:fillRect/>
            </a:stretch>
          </p:blipFill>
          <p:spPr bwMode="auto">
            <a:xfrm>
              <a:off x="-357" y="1663"/>
              <a:ext cx="1186" cy="1547"/>
            </a:xfrm>
            <a:prstGeom prst="rect">
              <a:avLst/>
            </a:prstGeom>
            <a:noFill/>
            <a:ln w="9525">
              <a:noFill/>
              <a:miter lim="800000"/>
              <a:headEnd/>
              <a:tailEnd/>
            </a:ln>
          </p:spPr>
        </p:pic>
        <p:sp>
          <p:nvSpPr>
            <p:cNvPr id="54281" name="Text Box 9"/>
            <p:cNvSpPr txBox="1">
              <a:spLocks noChangeArrowheads="1"/>
            </p:cNvSpPr>
            <p:nvPr/>
          </p:nvSpPr>
          <p:spPr bwMode="auto">
            <a:xfrm rot="-5400000">
              <a:off x="-94" y="2116"/>
              <a:ext cx="699" cy="449"/>
            </a:xfrm>
            <a:prstGeom prst="rect">
              <a:avLst/>
            </a:prstGeom>
            <a:noFill/>
            <a:ln w="9525">
              <a:noFill/>
              <a:miter lim="800000"/>
              <a:headEnd/>
              <a:tailEnd/>
            </a:ln>
          </p:spPr>
          <p:txBody>
            <a:bodyPr wrap="none">
              <a:spAutoFit/>
            </a:bodyPr>
            <a:lstStyle/>
            <a:p>
              <a:pPr algn="ctr" eaLnBrk="0" hangingPunct="0"/>
              <a:r>
                <a:rPr lang="tr-TR" sz="3000">
                  <a:solidFill>
                    <a:schemeClr val="tx2"/>
                  </a:solidFill>
                  <a:latin typeface="Calibri" pitchFamily="34" charset="0"/>
                </a:rPr>
                <a:t>PNI</a:t>
              </a:r>
            </a:p>
          </p:txBody>
        </p:sp>
      </p:grpSp>
      <p:sp>
        <p:nvSpPr>
          <p:cNvPr id="58374" name="Rectangle 19"/>
          <p:cNvSpPr>
            <a:spLocks noChangeArrowheads="1"/>
          </p:cNvSpPr>
          <p:nvPr/>
        </p:nvSpPr>
        <p:spPr bwMode="auto">
          <a:xfrm>
            <a:off x="152400" y="4419600"/>
            <a:ext cx="8839200" cy="2274149"/>
          </a:xfrm>
          <a:prstGeom prst="rect">
            <a:avLst/>
          </a:prstGeom>
          <a:noFill/>
          <a:ln w="9525">
            <a:noFill/>
            <a:miter lim="800000"/>
            <a:headEnd/>
            <a:tailEnd/>
          </a:ln>
        </p:spPr>
        <p:txBody>
          <a:bodyPr>
            <a:spAutoFit/>
          </a:bodyPr>
          <a:lstStyle/>
          <a:p>
            <a:pPr eaLnBrk="0" hangingPunct="0">
              <a:lnSpc>
                <a:spcPct val="85000"/>
              </a:lnSpc>
              <a:spcBef>
                <a:spcPct val="20000"/>
              </a:spcBef>
              <a:buClr>
                <a:schemeClr val="hlink"/>
              </a:buClr>
              <a:buFont typeface="Wingdings" pitchFamily="2" charset="2"/>
              <a:buNone/>
              <a:defRPr/>
            </a:pPr>
            <a:r>
              <a:rPr lang="en-US" sz="2400" b="1" dirty="0" smtClean="0">
                <a:solidFill>
                  <a:srgbClr val="1137D9"/>
                </a:solidFill>
                <a:latin typeface="+mn-lt"/>
                <a:cs typeface="+mn-cs"/>
              </a:rPr>
              <a:t>The most preferred methods of monitoring droughts for the international respect are as follows:</a:t>
            </a:r>
          </a:p>
          <a:p>
            <a:pPr eaLnBrk="0" hangingPunct="0">
              <a:lnSpc>
                <a:spcPct val="85000"/>
              </a:lnSpc>
              <a:spcBef>
                <a:spcPct val="20000"/>
              </a:spcBef>
              <a:buClr>
                <a:schemeClr val="hlink"/>
              </a:buClr>
              <a:buFont typeface="Wingdings" pitchFamily="2" charset="2"/>
              <a:buNone/>
              <a:defRPr/>
            </a:pPr>
            <a:endParaRPr lang="en-US" sz="2400" b="1" dirty="0" smtClean="0">
              <a:solidFill>
                <a:srgbClr val="1137D9"/>
              </a:solidFill>
              <a:latin typeface="+mn-lt"/>
              <a:cs typeface="+mn-cs"/>
            </a:endParaRPr>
          </a:p>
          <a:p>
            <a:pPr eaLnBrk="0" hangingPunct="0">
              <a:lnSpc>
                <a:spcPct val="85000"/>
              </a:lnSpc>
              <a:spcBef>
                <a:spcPct val="20000"/>
              </a:spcBef>
              <a:buClr>
                <a:schemeClr val="hlink"/>
              </a:buClr>
              <a:buFont typeface="Wingdings" pitchFamily="2" charset="2"/>
              <a:buNone/>
              <a:defRPr/>
            </a:pPr>
            <a:r>
              <a:rPr lang="en-US" sz="2400" b="1" dirty="0" smtClean="0">
                <a:solidFill>
                  <a:srgbClr val="1137D9"/>
                </a:solidFill>
                <a:latin typeface="+mn-lt"/>
                <a:cs typeface="+mn-cs"/>
              </a:rPr>
              <a:t>Standardized Precipitation Index; (SPI)</a:t>
            </a:r>
          </a:p>
          <a:p>
            <a:pPr eaLnBrk="0" hangingPunct="0">
              <a:lnSpc>
                <a:spcPct val="85000"/>
              </a:lnSpc>
              <a:spcBef>
                <a:spcPct val="20000"/>
              </a:spcBef>
              <a:buClr>
                <a:schemeClr val="hlink"/>
              </a:buClr>
              <a:buFont typeface="Wingdings" pitchFamily="2" charset="2"/>
              <a:buNone/>
              <a:defRPr/>
            </a:pPr>
            <a:r>
              <a:rPr lang="en-US" sz="2400" b="1" dirty="0" smtClean="0">
                <a:solidFill>
                  <a:srgbClr val="1137D9"/>
                </a:solidFill>
                <a:latin typeface="+mn-lt"/>
                <a:cs typeface="+mn-cs"/>
              </a:rPr>
              <a:t>Percent of Normal Index; (PNI)</a:t>
            </a:r>
          </a:p>
          <a:p>
            <a:pPr eaLnBrk="0" hangingPunct="0">
              <a:lnSpc>
                <a:spcPct val="85000"/>
              </a:lnSpc>
              <a:spcBef>
                <a:spcPct val="20000"/>
              </a:spcBef>
              <a:buClr>
                <a:schemeClr val="hlink"/>
              </a:buClr>
              <a:buFont typeface="Wingdings" pitchFamily="2" charset="2"/>
              <a:buNone/>
              <a:defRPr/>
            </a:pPr>
            <a:r>
              <a:rPr lang="en-US" sz="2400" b="1" dirty="0" smtClean="0">
                <a:solidFill>
                  <a:srgbClr val="1137D9"/>
                </a:solidFill>
                <a:latin typeface="+mn-lt"/>
                <a:cs typeface="+mn-cs"/>
              </a:rPr>
              <a:t>PALMER Drought Severity Index (PDSI)</a:t>
            </a:r>
            <a:endParaRPr lang="en-US" sz="2400" b="1" dirty="0">
              <a:solidFill>
                <a:srgbClr val="1137D9"/>
              </a:solidFill>
              <a:latin typeface="+mn-lt"/>
              <a:cs typeface="+mn-cs"/>
            </a:endParaRPr>
          </a:p>
        </p:txBody>
      </p:sp>
      <p:sp>
        <p:nvSpPr>
          <p:cNvPr id="12" name="Rectangle 3"/>
          <p:cNvSpPr>
            <a:spLocks noChangeArrowheads="1"/>
          </p:cNvSpPr>
          <p:nvPr/>
        </p:nvSpPr>
        <p:spPr bwMode="auto">
          <a:xfrm>
            <a:off x="990600" y="1524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Drought Analyses</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Users\gyucel\AppData\Local\Microsoft\Windows\Temporary Internet Files\Content.Outlook\0E0SM7WT\2012-09 (eylül) palmer.png"/>
          <p:cNvPicPr>
            <a:picLocks noChangeAspect="1" noChangeArrowheads="1"/>
          </p:cNvPicPr>
          <p:nvPr/>
        </p:nvPicPr>
        <p:blipFill>
          <a:blip r:embed="rId2" cstate="print"/>
          <a:srcRect/>
          <a:stretch>
            <a:fillRect/>
          </a:stretch>
        </p:blipFill>
        <p:spPr bwMode="auto">
          <a:xfrm>
            <a:off x="1328739" y="1213132"/>
            <a:ext cx="6596062" cy="4231993"/>
          </a:xfrm>
          <a:prstGeom prst="rect">
            <a:avLst/>
          </a:prstGeom>
          <a:noFill/>
          <a:ln w="9525">
            <a:noFill/>
            <a:miter lim="800000"/>
            <a:headEnd/>
            <a:tailEnd/>
          </a:ln>
        </p:spPr>
      </p:pic>
      <p:sp>
        <p:nvSpPr>
          <p:cNvPr id="58371" name="Dikdörtgen 1"/>
          <p:cNvSpPr>
            <a:spLocks noChangeArrowheads="1"/>
          </p:cNvSpPr>
          <p:nvPr/>
        </p:nvSpPr>
        <p:spPr bwMode="auto">
          <a:xfrm>
            <a:off x="76200" y="5551438"/>
            <a:ext cx="8991600" cy="1154162"/>
          </a:xfrm>
          <a:prstGeom prst="rect">
            <a:avLst/>
          </a:prstGeom>
          <a:noFill/>
          <a:ln w="9525">
            <a:noFill/>
            <a:miter lim="800000"/>
            <a:headEnd/>
            <a:tailEnd/>
          </a:ln>
        </p:spPr>
        <p:txBody>
          <a:bodyPr wrap="square">
            <a:spAutoFit/>
          </a:bodyPr>
          <a:lstStyle/>
          <a:p>
            <a:r>
              <a:rPr lang="en-US" sz="2300" b="1" dirty="0" smtClean="0">
                <a:solidFill>
                  <a:srgbClr val="1137D9"/>
                </a:solidFill>
                <a:latin typeface="+mn-lt"/>
              </a:rPr>
              <a:t>Agricultural Drought Analysis with Palmer method has been started in 2012. In this method, average monthly temperature data, monthly total precipitation data and values of holding water capacity of soils are used.</a:t>
            </a:r>
            <a:endParaRPr lang="en-US" sz="2300" b="1" dirty="0">
              <a:solidFill>
                <a:srgbClr val="1137D9"/>
              </a:solidFill>
              <a:latin typeface="+mn-lt"/>
            </a:endParaRPr>
          </a:p>
        </p:txBody>
      </p:sp>
      <p:sp>
        <p:nvSpPr>
          <p:cNvPr id="5" name="Rectangle 3"/>
          <p:cNvSpPr>
            <a:spLocks noChangeArrowheads="1"/>
          </p:cNvSpPr>
          <p:nvPr/>
        </p:nvSpPr>
        <p:spPr bwMode="auto">
          <a:xfrm>
            <a:off x="990600" y="1524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Palmer Drought Severity Index (PDSI)</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p:cNvPicPr>
            <a:picLocks noChangeAspect="1" noChangeArrowheads="1"/>
          </p:cNvPicPr>
          <p:nvPr/>
        </p:nvPicPr>
        <p:blipFill>
          <a:blip r:embed="rId2" cstate="print"/>
          <a:srcRect l="8594" t="19792" r="7813" b="8333"/>
          <a:stretch>
            <a:fillRect/>
          </a:stretch>
        </p:blipFill>
        <p:spPr bwMode="auto">
          <a:xfrm>
            <a:off x="1143000" y="1293474"/>
            <a:ext cx="6858000" cy="4421526"/>
          </a:xfrm>
          <a:prstGeom prst="rect">
            <a:avLst/>
          </a:prstGeom>
          <a:noFill/>
          <a:ln w="9525">
            <a:noFill/>
            <a:miter lim="800000"/>
            <a:headEnd/>
            <a:tailEnd/>
          </a:ln>
        </p:spPr>
      </p:pic>
      <p:sp>
        <p:nvSpPr>
          <p:cNvPr id="65540" name="Dikdörtgen 1"/>
          <p:cNvSpPr>
            <a:spLocks noChangeArrowheads="1"/>
          </p:cNvSpPr>
          <p:nvPr/>
        </p:nvSpPr>
        <p:spPr bwMode="auto">
          <a:xfrm>
            <a:off x="311150" y="5795963"/>
            <a:ext cx="8604250" cy="757130"/>
          </a:xfrm>
          <a:prstGeom prst="rect">
            <a:avLst/>
          </a:prstGeom>
          <a:noFill/>
          <a:ln w="9525">
            <a:noFill/>
            <a:miter lim="800000"/>
            <a:headEnd/>
            <a:tailEnd/>
          </a:ln>
        </p:spPr>
        <p:txBody>
          <a:bodyPr>
            <a:spAutoFit/>
          </a:bodyPr>
          <a:lstStyle/>
          <a:p>
            <a:pPr algn="just">
              <a:lnSpc>
                <a:spcPct val="90000"/>
              </a:lnSpc>
              <a:defRPr/>
            </a:pPr>
            <a:r>
              <a:rPr lang="en-US" sz="2400" b="1" smtClean="0">
                <a:solidFill>
                  <a:srgbClr val="1137D9"/>
                </a:solidFill>
                <a:latin typeface="+mn-lt"/>
              </a:rPr>
              <a:t>2010-2011 and 2011-2012 agricultural years are evaluated for our country by using precipitation, temperature and drought analyses.</a:t>
            </a:r>
          </a:p>
        </p:txBody>
      </p:sp>
      <p:sp>
        <p:nvSpPr>
          <p:cNvPr id="6" name="Rectangle 3"/>
          <p:cNvSpPr>
            <a:spLocks noChangeArrowheads="1"/>
          </p:cNvSpPr>
          <p:nvPr/>
        </p:nvSpPr>
        <p:spPr bwMode="auto">
          <a:xfrm>
            <a:off x="990600" y="-76200"/>
            <a:ext cx="7086600" cy="1077218"/>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Drought Analyses of 2010-2011 Agricultural Year</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2 Alt Başlık"/>
          <p:cNvSpPr>
            <a:spLocks noGrp="1"/>
          </p:cNvSpPr>
          <p:nvPr>
            <p:ph type="subTitle" idx="4294967295"/>
          </p:nvPr>
        </p:nvSpPr>
        <p:spPr bwMode="auto">
          <a:xfrm>
            <a:off x="609600" y="2362200"/>
            <a:ext cx="8229600" cy="2895600"/>
          </a:xfrm>
          <a:prstGeom prst="rect">
            <a:avLst/>
          </a:prstGeom>
          <a:ln>
            <a:miter lim="800000"/>
            <a:headEnd/>
            <a:tailEnd/>
          </a:ln>
        </p:spPr>
        <p:txBody>
          <a:bodyPr/>
          <a:lstStyle/>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Font typeface="Arial" pitchFamily="34" charset="0"/>
              <a:buNone/>
              <a:defRPr/>
            </a:pPr>
            <a:r>
              <a:rPr lang="en-US" b="1" dirty="0" smtClean="0">
                <a:solidFill>
                  <a:srgbClr val="C00000"/>
                </a:solidFill>
                <a:effectLst>
                  <a:outerShdw blurRad="38100" dist="38100" dir="2700000" algn="tl">
                    <a:srgbClr val="000000">
                      <a:alpha val="43137"/>
                    </a:srgbClr>
                  </a:outerShdw>
                </a:effectLst>
                <a:latin typeface="+mj-lt"/>
              </a:rPr>
              <a:t>Division of Environment</a:t>
            </a:r>
          </a:p>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p:txBody>
      </p:sp>
      <p:sp>
        <p:nvSpPr>
          <p:cNvPr id="5"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4" name="Picture 4"/>
          <p:cNvPicPr>
            <a:picLocks noGrp="1" noChangeAspect="1" noChangeArrowheads="1"/>
          </p:cNvPicPr>
          <p:nvPr>
            <p:ph idx="4294967295"/>
          </p:nvPr>
        </p:nvPicPr>
        <p:blipFill>
          <a:blip r:embed="rId3" cstate="print"/>
          <a:srcRect/>
          <a:stretch>
            <a:fillRect/>
          </a:stretch>
        </p:blipFill>
        <p:spPr bwMode="auto">
          <a:xfrm>
            <a:off x="533400" y="1369701"/>
            <a:ext cx="8153400" cy="4056374"/>
          </a:xfrm>
          <a:prstGeom prst="rect">
            <a:avLst/>
          </a:prstGeom>
          <a:noFill/>
          <a:ln>
            <a:miter lim="800000"/>
            <a:headEnd/>
            <a:tailEnd/>
          </a:ln>
        </p:spPr>
      </p:pic>
      <p:sp>
        <p:nvSpPr>
          <p:cNvPr id="36868" name="4 Dikdörtgen"/>
          <p:cNvSpPr>
            <a:spLocks noChangeArrowheads="1"/>
          </p:cNvSpPr>
          <p:nvPr/>
        </p:nvSpPr>
        <p:spPr bwMode="auto">
          <a:xfrm>
            <a:off x="457200" y="5646003"/>
            <a:ext cx="8153400" cy="830997"/>
          </a:xfrm>
          <a:prstGeom prst="rect">
            <a:avLst/>
          </a:prstGeom>
          <a:noFill/>
          <a:ln w="9525">
            <a:noFill/>
            <a:miter lim="800000"/>
            <a:headEnd/>
            <a:tailEnd/>
          </a:ln>
        </p:spPr>
        <p:txBody>
          <a:bodyPr wrap="square">
            <a:spAutoFit/>
          </a:bodyPr>
          <a:lstStyle/>
          <a:p>
            <a:pPr algn="just">
              <a:defRPr/>
            </a:pPr>
            <a:r>
              <a:rPr lang="en-US" sz="2400" b="1" dirty="0" smtClean="0">
                <a:solidFill>
                  <a:srgbClr val="1137D9"/>
                </a:solidFill>
                <a:latin typeface="+mn-lt"/>
                <a:cs typeface="+mn-cs"/>
              </a:rPr>
              <a:t>Acid rain and precipitation chemistry studies have been being carried out. </a:t>
            </a:r>
            <a:endParaRPr lang="tr-TR" sz="2400" dirty="0">
              <a:latin typeface="+mn-lt"/>
              <a:cs typeface="+mn-cs"/>
            </a:endParaRPr>
          </a:p>
        </p:txBody>
      </p:sp>
      <p:sp>
        <p:nvSpPr>
          <p:cNvPr id="5" name="Rectangle 3"/>
          <p:cNvSpPr>
            <a:spLocks noChangeArrowheads="1"/>
          </p:cNvSpPr>
          <p:nvPr/>
        </p:nvSpPr>
        <p:spPr bwMode="auto">
          <a:xfrm>
            <a:off x="914400" y="1524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Air Pollution and Acid Rain</a:t>
            </a:r>
            <a:endParaRPr lang="en-US" sz="3200" b="1">
              <a:solidFill>
                <a:srgbClr val="FF0000"/>
              </a:solidFill>
              <a:effectLst>
                <a:outerShdw blurRad="38100" dist="38100" dir="2700000" algn="tl">
                  <a:srgbClr val="000000">
                    <a:alpha val="43137"/>
                  </a:srgbClr>
                </a:outerShdw>
              </a:effectLst>
              <a:latin typeface="+mn-lt"/>
              <a:cs typeface="+mn-cs"/>
            </a:endParaRPr>
          </a:p>
        </p:txBody>
      </p:sp>
      <p:sp>
        <p:nvSpPr>
          <p:cNvPr id="6" name="5 Dikdörtgen"/>
          <p:cNvSpPr/>
          <p:nvPr/>
        </p:nvSpPr>
        <p:spPr>
          <a:xfrm>
            <a:off x="5486400" y="4419600"/>
            <a:ext cx="2895600" cy="914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b="1" smtClean="0">
                <a:solidFill>
                  <a:schemeClr val="tx1"/>
                </a:solidFill>
              </a:rPr>
              <a:t>Precipitation Samplers</a:t>
            </a:r>
            <a:endParaRPr lang="en-US" sz="2400" b="1">
              <a:solidFill>
                <a:schemeClr val="tx1"/>
              </a:solidFill>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2" name="4 Dikdörtgen"/>
          <p:cNvSpPr>
            <a:spLocks noChangeArrowheads="1"/>
          </p:cNvSpPr>
          <p:nvPr/>
        </p:nvSpPr>
        <p:spPr bwMode="auto">
          <a:xfrm>
            <a:off x="5486400" y="1562100"/>
            <a:ext cx="3429000" cy="2933700"/>
          </a:xfrm>
          <a:prstGeom prst="rect">
            <a:avLst/>
          </a:prstGeom>
          <a:noFill/>
          <a:ln w="9525">
            <a:noFill/>
            <a:miter lim="800000"/>
            <a:headEnd/>
            <a:tailEnd/>
          </a:ln>
        </p:spPr>
        <p:txBody>
          <a:bodyPr>
            <a:spAutoFit/>
          </a:bodyPr>
          <a:lstStyle/>
          <a:p>
            <a:pPr>
              <a:lnSpc>
                <a:spcPct val="130000"/>
              </a:lnSpc>
              <a:defRPr/>
            </a:pPr>
            <a:r>
              <a:rPr lang="en-US" sz="2400" b="1" dirty="0" smtClean="0">
                <a:solidFill>
                  <a:srgbClr val="1137D9"/>
                </a:solidFill>
                <a:latin typeface="+mn-lt"/>
                <a:cs typeface="+mn-cs"/>
              </a:rPr>
              <a:t>Automatic precipitation samplers are very important tools for determining the source and the path of pollutants.</a:t>
            </a:r>
            <a:endParaRPr lang="tr-TR" sz="2400" dirty="0">
              <a:latin typeface="+mn-lt"/>
              <a:cs typeface="+mn-cs"/>
            </a:endParaRPr>
          </a:p>
        </p:txBody>
      </p:sp>
      <p:sp>
        <p:nvSpPr>
          <p:cNvPr id="37893" name="5 Dikdörtgen"/>
          <p:cNvSpPr>
            <a:spLocks noChangeArrowheads="1"/>
          </p:cNvSpPr>
          <p:nvPr/>
        </p:nvSpPr>
        <p:spPr bwMode="auto">
          <a:xfrm>
            <a:off x="76200" y="5089672"/>
            <a:ext cx="8915400" cy="1311128"/>
          </a:xfrm>
          <a:prstGeom prst="rect">
            <a:avLst/>
          </a:prstGeom>
          <a:noFill/>
          <a:ln w="9525">
            <a:noFill/>
            <a:miter lim="800000"/>
            <a:headEnd/>
            <a:tailEnd/>
          </a:ln>
        </p:spPr>
        <p:txBody>
          <a:bodyPr wrap="square">
            <a:spAutoFit/>
          </a:bodyPr>
          <a:lstStyle/>
          <a:p>
            <a:pPr algn="just">
              <a:lnSpc>
                <a:spcPct val="110000"/>
              </a:lnSpc>
              <a:defRPr/>
            </a:pPr>
            <a:r>
              <a:rPr lang="en-US" sz="2400" b="1" dirty="0" smtClean="0">
                <a:solidFill>
                  <a:srgbClr val="1137D9"/>
                </a:solidFill>
                <a:latin typeface="+mn-lt"/>
                <a:cs typeface="+mn-cs"/>
              </a:rPr>
              <a:t>Results of laboratory analysis have been archived by Meteorological Data Processing Department. Technical reports have been preparing as quarterly newsletter and publishing at the MGM website.</a:t>
            </a:r>
            <a:endParaRPr lang="en-US" sz="2400" dirty="0">
              <a:latin typeface="+mn-lt"/>
              <a:cs typeface="+mn-cs"/>
            </a:endParaRPr>
          </a:p>
        </p:txBody>
      </p:sp>
      <p:sp>
        <p:nvSpPr>
          <p:cNvPr id="6" name="Rectangle 3"/>
          <p:cNvSpPr>
            <a:spLocks noChangeArrowheads="1"/>
          </p:cNvSpPr>
          <p:nvPr/>
        </p:nvSpPr>
        <p:spPr bwMode="auto">
          <a:xfrm>
            <a:off x="914400" y="1524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Precipitation Chemistry </a:t>
            </a:r>
            <a:endParaRPr lang="en-US" sz="3200" b="1">
              <a:solidFill>
                <a:srgbClr val="FF0000"/>
              </a:solidFill>
              <a:effectLst>
                <a:outerShdw blurRad="38100" dist="38100" dir="2700000" algn="tl">
                  <a:srgbClr val="000000">
                    <a:alpha val="43137"/>
                  </a:srgbClr>
                </a:outerShdw>
              </a:effectLst>
              <a:latin typeface="+mn-lt"/>
              <a:cs typeface="+mn-cs"/>
            </a:endParaRPr>
          </a:p>
        </p:txBody>
      </p:sp>
      <p:pic>
        <p:nvPicPr>
          <p:cNvPr id="35842" name="Picture 2" descr="G:\dmi\Asit Yagmur\Asit_Photo\WEB_photo\AsitLab4uBirArada.jpg"/>
          <p:cNvPicPr>
            <a:picLocks noChangeAspect="1" noChangeArrowheads="1"/>
          </p:cNvPicPr>
          <p:nvPr/>
        </p:nvPicPr>
        <p:blipFill>
          <a:blip r:embed="rId3" cstate="print"/>
          <a:srcRect/>
          <a:stretch>
            <a:fillRect/>
          </a:stretch>
        </p:blipFill>
        <p:spPr bwMode="auto">
          <a:xfrm>
            <a:off x="457200" y="1371600"/>
            <a:ext cx="4724400" cy="3543300"/>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7 Metin kutusu"/>
          <p:cNvSpPr txBox="1">
            <a:spLocks noChangeArrowheads="1"/>
          </p:cNvSpPr>
          <p:nvPr/>
        </p:nvSpPr>
        <p:spPr bwMode="auto">
          <a:xfrm>
            <a:off x="914400" y="188913"/>
            <a:ext cx="7086600" cy="553998"/>
          </a:xfrm>
          <a:prstGeom prst="rect">
            <a:avLst/>
          </a:prstGeom>
          <a:noFill/>
          <a:ln w="9525">
            <a:noFill/>
            <a:miter lim="800000"/>
            <a:headEnd/>
            <a:tailEnd/>
          </a:ln>
        </p:spPr>
        <p:txBody>
          <a:bodyPr>
            <a:spAutoFit/>
          </a:bodyPr>
          <a:lstStyle/>
          <a:p>
            <a:pPr algn="ctr">
              <a:defRPr/>
            </a:pPr>
            <a:r>
              <a:rPr lang="en-US" sz="3000" b="1" smtClean="0">
                <a:solidFill>
                  <a:srgbClr val="FF0000"/>
                </a:solidFill>
                <a:effectLst>
                  <a:outerShdw blurRad="38100" dist="38100" dir="2700000" algn="tl">
                    <a:srgbClr val="000000">
                      <a:alpha val="43137"/>
                    </a:srgbClr>
                  </a:outerShdw>
                </a:effectLst>
                <a:latin typeface="Calibri" pitchFamily="34" charset="0"/>
                <a:cs typeface="+mn-cs"/>
              </a:rPr>
              <a:t>WRF - Regional Weather Forecast Model</a:t>
            </a:r>
            <a:endParaRPr lang="en-US" sz="3000" b="1">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16387" name="Text Box 3"/>
          <p:cNvSpPr txBox="1">
            <a:spLocks noChangeArrowheads="1"/>
          </p:cNvSpPr>
          <p:nvPr/>
        </p:nvSpPr>
        <p:spPr bwMode="auto">
          <a:xfrm>
            <a:off x="76200" y="1444990"/>
            <a:ext cx="4038600" cy="3280898"/>
          </a:xfrm>
          <a:prstGeom prst="rect">
            <a:avLst/>
          </a:prstGeom>
          <a:noFill/>
          <a:ln w="9525">
            <a:noFill/>
            <a:miter lim="800000"/>
            <a:headEnd/>
            <a:tailEnd/>
          </a:ln>
        </p:spPr>
        <p:txBody>
          <a:bodyPr>
            <a:spAutoFit/>
          </a:bodyPr>
          <a:lstStyle/>
          <a:p>
            <a:pPr algn="just">
              <a:lnSpc>
                <a:spcPct val="130000"/>
              </a:lnSpc>
              <a:spcAft>
                <a:spcPts val="1200"/>
              </a:spcAft>
            </a:pPr>
            <a:r>
              <a:rPr lang="en-US" sz="2400" b="1" smtClean="0">
                <a:solidFill>
                  <a:srgbClr val="1137D9"/>
                </a:solidFill>
                <a:latin typeface="Calibri" pitchFamily="34" charset="0"/>
              </a:rPr>
              <a:t>WRF and WRF-3DVar have been running for operational and case study purposes.</a:t>
            </a:r>
          </a:p>
          <a:p>
            <a:pPr algn="just">
              <a:lnSpc>
                <a:spcPct val="130000"/>
              </a:lnSpc>
              <a:spcAft>
                <a:spcPts val="1200"/>
              </a:spcAft>
            </a:pPr>
            <a:endParaRPr lang="en-US" sz="2400" b="1" smtClean="0">
              <a:solidFill>
                <a:srgbClr val="1137D9"/>
              </a:solidFill>
              <a:latin typeface="Calibri" pitchFamily="34" charset="0"/>
            </a:endParaRPr>
          </a:p>
          <a:p>
            <a:pPr algn="just">
              <a:lnSpc>
                <a:spcPct val="130000"/>
              </a:lnSpc>
              <a:spcAft>
                <a:spcPts val="1200"/>
              </a:spcAft>
            </a:pPr>
            <a:r>
              <a:rPr lang="en-US" sz="2400" b="1" smtClean="0">
                <a:solidFill>
                  <a:srgbClr val="1137D9"/>
                </a:solidFill>
                <a:latin typeface="Calibri" pitchFamily="34" charset="0"/>
              </a:rPr>
              <a:t>Forecast products have been publishing at website.</a:t>
            </a:r>
            <a:endParaRPr lang="en-US" sz="2400" b="1">
              <a:solidFill>
                <a:srgbClr val="1137D9"/>
              </a:solidFill>
              <a:latin typeface="Calibri" pitchFamily="34" charset="0"/>
            </a:endParaRPr>
          </a:p>
        </p:txBody>
      </p:sp>
      <p:grpSp>
        <p:nvGrpSpPr>
          <p:cNvPr id="16388" name="6 Grup"/>
          <p:cNvGrpSpPr>
            <a:grpSpLocks/>
          </p:cNvGrpSpPr>
          <p:nvPr/>
        </p:nvGrpSpPr>
        <p:grpSpPr bwMode="auto">
          <a:xfrm>
            <a:off x="4364038" y="1447800"/>
            <a:ext cx="4551362" cy="4605338"/>
            <a:chOff x="142844" y="1966948"/>
            <a:chExt cx="4693622" cy="4748200"/>
          </a:xfrm>
        </p:grpSpPr>
        <p:pic>
          <p:nvPicPr>
            <p:cNvPr id="16389" name="Picture 2" descr="precip-24h-1"/>
            <p:cNvPicPr>
              <a:picLocks noChangeAspect="1" noChangeArrowheads="1"/>
            </p:cNvPicPr>
            <p:nvPr/>
          </p:nvPicPr>
          <p:blipFill>
            <a:blip r:embed="rId2" cstate="print"/>
            <a:srcRect/>
            <a:stretch>
              <a:fillRect/>
            </a:stretch>
          </p:blipFill>
          <p:spPr bwMode="auto">
            <a:xfrm>
              <a:off x="142844" y="1966948"/>
              <a:ext cx="4693622" cy="4748200"/>
            </a:xfrm>
            <a:prstGeom prst="rect">
              <a:avLst/>
            </a:prstGeom>
            <a:noFill/>
            <a:ln w="9525">
              <a:noFill/>
              <a:miter lim="800000"/>
              <a:headEnd/>
              <a:tailEnd/>
            </a:ln>
          </p:spPr>
        </p:pic>
        <p:sp>
          <p:nvSpPr>
            <p:cNvPr id="16390" name="Rectangle 4"/>
            <p:cNvSpPr>
              <a:spLocks noChangeArrowheads="1"/>
            </p:cNvSpPr>
            <p:nvPr/>
          </p:nvSpPr>
          <p:spPr bwMode="auto">
            <a:xfrm>
              <a:off x="428596" y="2071678"/>
              <a:ext cx="3954929" cy="400110"/>
            </a:xfrm>
            <a:prstGeom prst="rect">
              <a:avLst/>
            </a:prstGeom>
            <a:noFill/>
            <a:ln w="9525">
              <a:noFill/>
              <a:miter lim="800000"/>
              <a:headEnd/>
              <a:tailEnd/>
            </a:ln>
          </p:spPr>
          <p:txBody>
            <a:bodyPr wrap="none">
              <a:spAutoFit/>
            </a:bodyPr>
            <a:lstStyle/>
            <a:p>
              <a:r>
                <a:rPr lang="tr-TR" sz="2000" b="1">
                  <a:solidFill>
                    <a:srgbClr val="C00000"/>
                  </a:solidFill>
                </a:rPr>
                <a:t>24 saatlik toplam yağış tahmini</a:t>
              </a:r>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4"/>
          <p:cNvSpPr>
            <a:spLocks noChangeArrowheads="1"/>
          </p:cNvSpPr>
          <p:nvPr/>
        </p:nvSpPr>
        <p:spPr bwMode="auto">
          <a:xfrm>
            <a:off x="914400" y="2554069"/>
            <a:ext cx="7696200" cy="646331"/>
          </a:xfrm>
          <a:prstGeom prst="rect">
            <a:avLst/>
          </a:prstGeom>
          <a:noFill/>
          <a:ln w="9525">
            <a:noFill/>
            <a:miter lim="800000"/>
            <a:headEnd/>
            <a:tailEnd/>
          </a:ln>
        </p:spPr>
        <p:txBody>
          <a:bodyPr>
            <a:spAutoFit/>
          </a:bodyPr>
          <a:lstStyle/>
          <a:p>
            <a:pPr algn="ctr">
              <a:spcAft>
                <a:spcPts val="600"/>
              </a:spcAft>
              <a:defRPr/>
            </a:pPr>
            <a:r>
              <a:rPr lang="en-US" sz="3600" b="1" dirty="0" smtClean="0">
                <a:solidFill>
                  <a:schemeClr val="tx2"/>
                </a:solidFill>
                <a:effectLst>
                  <a:outerShdw blurRad="38100" dist="38100" dir="2700000" algn="tl">
                    <a:srgbClr val="000000">
                      <a:alpha val="43137"/>
                    </a:srgbClr>
                  </a:outerShdw>
                </a:effectLst>
                <a:latin typeface="+mn-lt"/>
                <a:cs typeface="+mn-cs"/>
              </a:rPr>
              <a:t>Thank</a:t>
            </a:r>
            <a:r>
              <a:rPr lang="tr-TR" sz="3600" b="1" dirty="0" smtClean="0">
                <a:solidFill>
                  <a:schemeClr val="tx2"/>
                </a:solidFill>
                <a:effectLst>
                  <a:outerShdw blurRad="38100" dist="38100" dir="2700000" algn="tl">
                    <a:srgbClr val="000000">
                      <a:alpha val="43137"/>
                    </a:srgbClr>
                  </a:outerShdw>
                </a:effectLst>
                <a:latin typeface="+mn-lt"/>
                <a:cs typeface="+mn-cs"/>
              </a:rPr>
              <a:t>s</a:t>
            </a:r>
            <a:r>
              <a:rPr lang="en-US" sz="3600" b="1" dirty="0" smtClean="0">
                <a:solidFill>
                  <a:schemeClr val="tx2"/>
                </a:solidFill>
                <a:effectLst>
                  <a:outerShdw blurRad="38100" dist="38100" dir="2700000" algn="tl">
                    <a:srgbClr val="000000">
                      <a:alpha val="43137"/>
                    </a:srgbClr>
                  </a:outerShdw>
                </a:effectLst>
                <a:latin typeface="+mn-lt"/>
                <a:cs typeface="+mn-cs"/>
              </a:rPr>
              <a:t> four your attention</a:t>
            </a:r>
            <a:endParaRPr lang="en-US" sz="3600" b="1" dirty="0">
              <a:solidFill>
                <a:schemeClr val="tx2"/>
              </a:solidFill>
              <a:effectLst>
                <a:outerShdw blurRad="38100" dist="38100" dir="2700000" algn="tl">
                  <a:srgbClr val="000000">
                    <a:alpha val="43137"/>
                  </a:srgbClr>
                </a:outerShdw>
              </a:effectLst>
              <a:latin typeface="+mn-lt"/>
              <a:cs typeface="+mn-cs"/>
            </a:endParaRPr>
          </a:p>
        </p:txBody>
      </p:sp>
      <p:sp>
        <p:nvSpPr>
          <p:cNvPr id="10" name="Rectangle 24"/>
          <p:cNvSpPr>
            <a:spLocks noChangeArrowheads="1"/>
          </p:cNvSpPr>
          <p:nvPr/>
        </p:nvSpPr>
        <p:spPr bwMode="auto">
          <a:xfrm>
            <a:off x="1691977" y="4615003"/>
            <a:ext cx="6048375" cy="1633397"/>
          </a:xfrm>
          <a:prstGeom prst="rect">
            <a:avLst/>
          </a:prstGeom>
          <a:noFill/>
          <a:ln w="9525">
            <a:noFill/>
            <a:round/>
            <a:headEnd/>
            <a:tailEnd/>
          </a:ln>
          <a:effectLst/>
        </p:spPr>
        <p:txBody>
          <a:bodyPr lIns="90000" tIns="46800" rIns="90000" bIns="46800" anchor="ctr">
            <a:spAutoFit/>
          </a:bodyPr>
          <a:lstStyle/>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b="1" smtClean="0">
                <a:effectLst>
                  <a:outerShdw blurRad="38100" dist="38100" dir="2700000" algn="tl">
                    <a:srgbClr val="C0C0C0"/>
                  </a:outerShdw>
                </a:effectLst>
                <a:latin typeface="Calibri" pitchFamily="34" charset="0"/>
                <a:cs typeface="+mn-cs"/>
              </a:rPr>
              <a:t>Hayreddin BACANLI</a:t>
            </a:r>
            <a:br>
              <a:rPr lang="en-US" sz="2000" b="1" smtClean="0">
                <a:effectLst>
                  <a:outerShdw blurRad="38100" dist="38100" dir="2700000" algn="tl">
                    <a:srgbClr val="C0C0C0"/>
                  </a:outerShdw>
                </a:effectLst>
                <a:latin typeface="Calibri" pitchFamily="34" charset="0"/>
                <a:cs typeface="+mn-cs"/>
              </a:rPr>
            </a:br>
            <a:r>
              <a:rPr lang="en-US" sz="2000" i="1" smtClean="0">
                <a:effectLst>
                  <a:outerShdw blurRad="38100" dist="38100" dir="2700000" algn="tl">
                    <a:srgbClr val="C0C0C0"/>
                  </a:outerShdw>
                </a:effectLst>
                <a:latin typeface="Calibri" pitchFamily="34" charset="0"/>
                <a:cs typeface="+mn-cs"/>
              </a:rPr>
              <a:t>Head </a:t>
            </a:r>
            <a:r>
              <a:rPr lang="en-US" sz="2000" i="1">
                <a:effectLst>
                  <a:outerShdw blurRad="38100" dist="38100" dir="2700000" algn="tl">
                    <a:srgbClr val="C0C0C0"/>
                  </a:outerShdw>
                </a:effectLst>
                <a:latin typeface="Calibri" pitchFamily="34" charset="0"/>
                <a:cs typeface="+mn-cs"/>
              </a:rPr>
              <a:t>of Research Department</a:t>
            </a:r>
            <a:br>
              <a:rPr lang="en-US" sz="2000" i="1">
                <a:effectLst>
                  <a:outerShdw blurRad="38100" dist="38100" dir="2700000" algn="tl">
                    <a:srgbClr val="C0C0C0"/>
                  </a:outerShdw>
                </a:effectLst>
                <a:latin typeface="Calibri" pitchFamily="34" charset="0"/>
                <a:cs typeface="+mn-cs"/>
              </a:rPr>
            </a:br>
            <a:r>
              <a:rPr lang="en-US" sz="2000" i="1">
                <a:effectLst>
                  <a:outerShdw blurRad="38100" dist="38100" dir="2700000" algn="tl">
                    <a:srgbClr val="C0C0C0"/>
                  </a:outerShdw>
                </a:effectLst>
                <a:latin typeface="Calibri" pitchFamily="34" charset="0"/>
                <a:cs typeface="+mn-cs"/>
              </a:rPr>
              <a:t>Turkish State Meteorological </a:t>
            </a:r>
            <a:r>
              <a:rPr lang="en-US" sz="2000" i="1" smtClean="0">
                <a:effectLst>
                  <a:outerShdw blurRad="38100" dist="38100" dir="2700000" algn="tl">
                    <a:srgbClr val="C0C0C0"/>
                  </a:outerShdw>
                </a:effectLst>
                <a:latin typeface="Calibri" pitchFamily="34" charset="0"/>
                <a:cs typeface="+mn-cs"/>
              </a:rPr>
              <a:t>Service</a:t>
            </a:r>
          </a:p>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US" sz="2000" i="1" smtClean="0">
              <a:effectLst>
                <a:outerShdw blurRad="38100" dist="38100" dir="2700000" algn="tl">
                  <a:srgbClr val="C0C0C0"/>
                </a:outerShdw>
              </a:effectLst>
              <a:latin typeface="Calibri" pitchFamily="34" charset="0"/>
              <a:cs typeface="+mn-cs"/>
            </a:endParaRPr>
          </a:p>
          <a:p>
            <a:pPr algn="ctr" defTabSz="449263" eaLnBrk="0" hangingPunct="0">
              <a:buClr>
                <a:srgbClr val="99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b="1" i="1" smtClean="0">
                <a:effectLst>
                  <a:outerShdw blurRad="38100" dist="38100" dir="2700000" algn="tl">
                    <a:srgbClr val="C0C0C0"/>
                  </a:outerShdw>
                </a:effectLst>
                <a:latin typeface="Calibri" pitchFamily="34" charset="0"/>
                <a:cs typeface="+mn-cs"/>
              </a:rPr>
              <a:t>February 2013, Istanbul</a:t>
            </a:r>
            <a:endParaRPr lang="en-US" sz="2000" b="1" i="1">
              <a:effectLst>
                <a:outerShdw blurRad="38100" dist="38100" dir="2700000" algn="tl">
                  <a:srgbClr val="C0C0C0"/>
                </a:outerShdw>
              </a:effectLst>
              <a:latin typeface="Calibri" pitchFamily="34" charset="0"/>
              <a:cs typeface="+mn-cs"/>
            </a:endParaRPr>
          </a:p>
        </p:txBody>
      </p:sp>
      <p:sp>
        <p:nvSpPr>
          <p:cNvPr id="11" name="Text Box 11"/>
          <p:cNvSpPr txBox="1">
            <a:spLocks noChangeArrowheads="1"/>
          </p:cNvSpPr>
          <p:nvPr/>
        </p:nvSpPr>
        <p:spPr bwMode="auto">
          <a:xfrm>
            <a:off x="990600" y="-76200"/>
            <a:ext cx="7086600" cy="1077913"/>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REPUBLIC OF TURKEY </a:t>
            </a:r>
          </a:p>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Ministry of Forestry and Water Affairs</a:t>
            </a:r>
            <a:endParaRPr lang="en-US" sz="3200" b="1" dirty="0">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descr="D:\AtmModel\2009_2013_SP\20120730_01.jpg"/>
          <p:cNvPicPr>
            <a:picLocks noChangeAspect="1" noChangeArrowheads="1"/>
          </p:cNvPicPr>
          <p:nvPr/>
        </p:nvPicPr>
        <p:blipFill>
          <a:blip r:embed="rId2" cstate="print"/>
          <a:srcRect/>
          <a:stretch>
            <a:fillRect/>
          </a:stretch>
        </p:blipFill>
        <p:spPr bwMode="auto">
          <a:xfrm>
            <a:off x="279400" y="3081338"/>
            <a:ext cx="5472113" cy="3319462"/>
          </a:xfrm>
          <a:prstGeom prst="rect">
            <a:avLst/>
          </a:prstGeom>
          <a:noFill/>
          <a:ln w="9525">
            <a:noFill/>
            <a:miter lim="800000"/>
            <a:headEnd/>
            <a:tailEnd/>
          </a:ln>
        </p:spPr>
      </p:pic>
      <p:sp>
        <p:nvSpPr>
          <p:cNvPr id="17412" name="Text Box 3"/>
          <p:cNvSpPr txBox="1">
            <a:spLocks noChangeArrowheads="1"/>
          </p:cNvSpPr>
          <p:nvPr/>
        </p:nvSpPr>
        <p:spPr bwMode="auto">
          <a:xfrm>
            <a:off x="152400" y="1143000"/>
            <a:ext cx="8834438" cy="1835567"/>
          </a:xfrm>
          <a:prstGeom prst="rect">
            <a:avLst/>
          </a:prstGeom>
          <a:noFill/>
          <a:ln w="9525">
            <a:noFill/>
            <a:miter lim="800000"/>
            <a:headEnd/>
            <a:tailEnd/>
          </a:ln>
        </p:spPr>
        <p:txBody>
          <a:bodyPr wrap="square">
            <a:spAutoFit/>
          </a:bodyPr>
          <a:lstStyle/>
          <a:p>
            <a:pPr algn="just">
              <a:lnSpc>
                <a:spcPct val="120000"/>
              </a:lnSpc>
              <a:spcAft>
                <a:spcPts val="1200"/>
              </a:spcAft>
            </a:pPr>
            <a:r>
              <a:rPr lang="en-US" sz="2400" b="1" dirty="0" smtClean="0">
                <a:solidFill>
                  <a:srgbClr val="1137D9"/>
                </a:solidFill>
                <a:latin typeface="Calibri" pitchFamily="34" charset="0"/>
              </a:rPr>
              <a:t>The BSC-DREAM8b dust transport model has been established at TSMS in cooperation with Spanish Met. Service. The operational forecasts by BSC-DREAM8b have been started in June 2010. Forecast products are published at the website.</a:t>
            </a:r>
            <a:endParaRPr lang="en-US" sz="2400" b="1" dirty="0">
              <a:solidFill>
                <a:srgbClr val="1137D9"/>
              </a:solidFill>
              <a:latin typeface="Calibri" pitchFamily="34" charset="0"/>
            </a:endParaRPr>
          </a:p>
        </p:txBody>
      </p:sp>
      <p:pic>
        <p:nvPicPr>
          <p:cNvPr id="17413" name="3 Resim" descr="tr_flux_24.png"/>
          <p:cNvPicPr>
            <a:picLocks noChangeAspect="1"/>
          </p:cNvPicPr>
          <p:nvPr/>
        </p:nvPicPr>
        <p:blipFill>
          <a:blip r:embed="rId3" cstate="print"/>
          <a:srcRect l="2176" t="2083" r="10780" b="14583"/>
          <a:stretch>
            <a:fillRect/>
          </a:stretch>
        </p:blipFill>
        <p:spPr bwMode="auto">
          <a:xfrm>
            <a:off x="5853112" y="3060700"/>
            <a:ext cx="2986088" cy="3340100"/>
          </a:xfrm>
          <a:prstGeom prst="rect">
            <a:avLst/>
          </a:prstGeom>
          <a:noFill/>
          <a:ln w="9525">
            <a:noFill/>
            <a:miter lim="800000"/>
            <a:headEnd/>
            <a:tailEnd/>
          </a:ln>
        </p:spPr>
      </p:pic>
      <p:sp>
        <p:nvSpPr>
          <p:cNvPr id="7" name="7 Metin kutusu"/>
          <p:cNvSpPr txBox="1">
            <a:spLocks noChangeArrowheads="1"/>
          </p:cNvSpPr>
          <p:nvPr/>
        </p:nvSpPr>
        <p:spPr bwMode="auto">
          <a:xfrm>
            <a:off x="990600" y="188913"/>
            <a:ext cx="7086600" cy="584200"/>
          </a:xfrm>
          <a:prstGeom prst="rect">
            <a:avLst/>
          </a:prstGeom>
          <a:noFill/>
          <a:ln w="9525">
            <a:noFill/>
            <a:miter lim="800000"/>
            <a:headEnd/>
            <a:tailEnd/>
          </a:ln>
        </p:spPr>
        <p:txBody>
          <a:bodyPr>
            <a:spAutoFit/>
          </a:bodyPr>
          <a:lstStyle/>
          <a:p>
            <a:pPr algn="ctr">
              <a:defRPr/>
            </a:pPr>
            <a:r>
              <a:rPr lang="en-US" sz="3200" b="1" dirty="0">
                <a:solidFill>
                  <a:srgbClr val="FF0000"/>
                </a:solidFill>
                <a:effectLst>
                  <a:outerShdw blurRad="38100" dist="38100" dir="2700000" algn="tl">
                    <a:srgbClr val="000000">
                      <a:alpha val="43137"/>
                    </a:srgbClr>
                  </a:outerShdw>
                </a:effectLst>
                <a:latin typeface="Calibri" pitchFamily="34" charset="0"/>
                <a:cs typeface="+mn-cs"/>
              </a:rPr>
              <a:t>DREAM</a:t>
            </a:r>
            <a:r>
              <a:rPr lang="tr-TR" sz="3200" b="1" dirty="0">
                <a:solidFill>
                  <a:srgbClr val="FF0000"/>
                </a:solidFill>
                <a:effectLst>
                  <a:outerShdw blurRad="38100" dist="38100" dir="2700000" algn="tl">
                    <a:srgbClr val="000000">
                      <a:alpha val="43137"/>
                    </a:srgbClr>
                  </a:outerShdw>
                </a:effectLst>
                <a:latin typeface="Calibri" pitchFamily="34" charset="0"/>
                <a:cs typeface="+mn-cs"/>
              </a:rPr>
              <a:t>8b</a:t>
            </a:r>
            <a:r>
              <a:rPr lang="en-US" sz="3200" b="1" dirty="0">
                <a:solidFill>
                  <a:srgbClr val="FF0000"/>
                </a:solidFill>
                <a:effectLst>
                  <a:outerShdw blurRad="38100" dist="38100" dir="2700000" algn="tl">
                    <a:srgbClr val="000000">
                      <a:alpha val="43137"/>
                    </a:srgbClr>
                  </a:outerShdw>
                </a:effectLst>
                <a:latin typeface="Calibri" pitchFamily="34" charset="0"/>
                <a:cs typeface="+mn-cs"/>
              </a:rPr>
              <a:t> </a:t>
            </a:r>
            <a:r>
              <a:rPr lang="en-US" sz="3200" b="1" dirty="0" smtClean="0">
                <a:solidFill>
                  <a:srgbClr val="FF0000"/>
                </a:solidFill>
                <a:effectLst>
                  <a:outerShdw blurRad="38100" dist="38100" dir="2700000" algn="tl">
                    <a:srgbClr val="000000">
                      <a:alpha val="43137"/>
                    </a:srgbClr>
                  </a:outerShdw>
                </a:effectLst>
                <a:latin typeface="Calibri" pitchFamily="34" charset="0"/>
                <a:cs typeface="+mn-cs"/>
              </a:rPr>
              <a:t>Dust Transport Model </a:t>
            </a:r>
            <a:endParaRPr lang="en-US" sz="3200" b="1" dirty="0">
              <a:solidFill>
                <a:srgbClr val="FF0000"/>
              </a:solidFill>
              <a:effectLst>
                <a:outerShdw blurRad="38100" dist="38100" dir="2700000" algn="tl">
                  <a:srgbClr val="000000">
                    <a:alpha val="43137"/>
                  </a:srgbClr>
                </a:outerShdw>
              </a:effectLst>
              <a:latin typeface="Calibri" pitchFamily="34" charset="0"/>
              <a:cs typeface="+mn-cs"/>
            </a:endParaRPr>
          </a:p>
        </p:txBody>
      </p:sp>
      <p:sp>
        <p:nvSpPr>
          <p:cNvPr id="17415" name="7 Dikdörtgen"/>
          <p:cNvSpPr>
            <a:spLocks noChangeArrowheads="1"/>
          </p:cNvSpPr>
          <p:nvPr/>
        </p:nvSpPr>
        <p:spPr bwMode="auto">
          <a:xfrm>
            <a:off x="1447800" y="6351587"/>
            <a:ext cx="6553200" cy="430213"/>
          </a:xfrm>
          <a:prstGeom prst="rect">
            <a:avLst/>
          </a:prstGeom>
          <a:noFill/>
          <a:ln w="9525">
            <a:noFill/>
            <a:miter lim="800000"/>
            <a:headEnd/>
            <a:tailEnd/>
          </a:ln>
        </p:spPr>
        <p:txBody>
          <a:bodyPr>
            <a:spAutoFit/>
          </a:bodyPr>
          <a:lstStyle/>
          <a:p>
            <a:r>
              <a:rPr lang="tr-TR" b="1" dirty="0">
                <a:solidFill>
                  <a:srgbClr val="C00000"/>
                </a:solidFill>
                <a:hlinkClick r:id="rId4"/>
              </a:rPr>
              <a:t>http://www.</a:t>
            </a:r>
            <a:r>
              <a:rPr lang="tr-TR" b="1" dirty="0" err="1">
                <a:solidFill>
                  <a:srgbClr val="C00000"/>
                </a:solidFill>
                <a:hlinkClick r:id="rId4"/>
              </a:rPr>
              <a:t>mgm</a:t>
            </a:r>
            <a:r>
              <a:rPr lang="tr-TR" b="1" dirty="0">
                <a:solidFill>
                  <a:srgbClr val="C00000"/>
                </a:solidFill>
                <a:hlinkClick r:id="rId4"/>
              </a:rPr>
              <a:t>.gov.tr/tahmin/toz-</a:t>
            </a:r>
            <a:r>
              <a:rPr lang="tr-TR" b="1" dirty="0" err="1">
                <a:solidFill>
                  <a:srgbClr val="C00000"/>
                </a:solidFill>
                <a:hlinkClick r:id="rId4"/>
              </a:rPr>
              <a:t>tasinimi</a:t>
            </a:r>
            <a:r>
              <a:rPr lang="tr-TR" b="1" dirty="0">
                <a:solidFill>
                  <a:srgbClr val="C00000"/>
                </a:solidFill>
                <a:hlinkClick r:id="rId4"/>
              </a:rPr>
              <a:t>.</a:t>
            </a:r>
            <a:r>
              <a:rPr lang="tr-TR" b="1" dirty="0" err="1">
                <a:solidFill>
                  <a:srgbClr val="C00000"/>
                </a:solidFill>
                <a:hlinkClick r:id="rId4"/>
              </a:rPr>
              <a:t>aspx</a:t>
            </a:r>
            <a:r>
              <a:rPr lang="tr-TR" b="1" dirty="0">
                <a:solidFill>
                  <a:srgbClr val="C00000"/>
                </a:solidFill>
              </a:rPr>
              <a:t>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179388" y="1447800"/>
            <a:ext cx="8785225" cy="478272"/>
          </a:xfrm>
          <a:prstGeom prst="rect">
            <a:avLst/>
          </a:prstGeom>
          <a:noFill/>
          <a:ln w="9525">
            <a:noFill/>
            <a:miter lim="800000"/>
            <a:headEnd/>
            <a:tailEnd/>
          </a:ln>
        </p:spPr>
        <p:txBody>
          <a:bodyPr>
            <a:spAutoFit/>
          </a:bodyPr>
          <a:lstStyle/>
          <a:p>
            <a:pPr algn="just">
              <a:lnSpc>
                <a:spcPct val="110000"/>
              </a:lnSpc>
            </a:pPr>
            <a:r>
              <a:rPr lang="en-US" sz="2400" b="1" dirty="0" smtClean="0">
                <a:solidFill>
                  <a:srgbClr val="1137D9"/>
                </a:solidFill>
                <a:latin typeface="Calibri" pitchFamily="34" charset="0"/>
              </a:rPr>
              <a:t>"Satellite-Based </a:t>
            </a:r>
            <a:r>
              <a:rPr lang="en-US" sz="2400" b="1" dirty="0" err="1" smtClean="0">
                <a:solidFill>
                  <a:srgbClr val="1137D9"/>
                </a:solidFill>
                <a:latin typeface="Calibri" pitchFamily="34" charset="0"/>
              </a:rPr>
              <a:t>Heliosat</a:t>
            </a:r>
            <a:r>
              <a:rPr lang="en-US" sz="2400" b="1" dirty="0" smtClean="0">
                <a:solidFill>
                  <a:srgbClr val="1137D9"/>
                </a:solidFill>
                <a:latin typeface="Calibri" pitchFamily="34" charset="0"/>
              </a:rPr>
              <a:t> Model" software was completed in 2012.</a:t>
            </a:r>
            <a:endParaRPr lang="tr-TR" sz="2400" b="1" dirty="0">
              <a:solidFill>
                <a:srgbClr val="1137D9"/>
              </a:solidFill>
              <a:latin typeface="Calibri" pitchFamily="34" charset="0"/>
            </a:endParaRPr>
          </a:p>
        </p:txBody>
      </p:sp>
      <p:grpSp>
        <p:nvGrpSpPr>
          <p:cNvPr id="18435" name="Grup 5"/>
          <p:cNvGrpSpPr>
            <a:grpSpLocks/>
          </p:cNvGrpSpPr>
          <p:nvPr/>
        </p:nvGrpSpPr>
        <p:grpSpPr bwMode="auto">
          <a:xfrm>
            <a:off x="469900" y="2286000"/>
            <a:ext cx="8072438" cy="4048125"/>
            <a:chOff x="197302" y="1661467"/>
            <a:chExt cx="8695178" cy="4143796"/>
          </a:xfrm>
        </p:grpSpPr>
        <p:pic>
          <p:nvPicPr>
            <p:cNvPr id="18437" name="Resim 3"/>
            <p:cNvPicPr>
              <a:picLocks noChangeAspect="1"/>
            </p:cNvPicPr>
            <p:nvPr/>
          </p:nvPicPr>
          <p:blipFill>
            <a:blip r:embed="rId2" cstate="print"/>
            <a:srcRect/>
            <a:stretch>
              <a:fillRect/>
            </a:stretch>
          </p:blipFill>
          <p:spPr bwMode="auto">
            <a:xfrm>
              <a:off x="197302" y="1661467"/>
              <a:ext cx="8695178" cy="4143796"/>
            </a:xfrm>
            <a:prstGeom prst="rect">
              <a:avLst/>
            </a:prstGeom>
            <a:noFill/>
            <a:ln w="9525">
              <a:noFill/>
              <a:miter lim="800000"/>
              <a:headEnd/>
              <a:tailEnd/>
            </a:ln>
          </p:spPr>
        </p:pic>
        <p:sp>
          <p:nvSpPr>
            <p:cNvPr id="13" name="Metin kutusu 4"/>
            <p:cNvSpPr txBox="1"/>
            <p:nvPr/>
          </p:nvSpPr>
          <p:spPr bwMode="auto">
            <a:xfrm>
              <a:off x="966787" y="1661467"/>
              <a:ext cx="3857683" cy="222628"/>
            </a:xfrm>
            <a:prstGeom prst="rect">
              <a:avLst/>
            </a:prstGeom>
            <a:solidFill>
              <a:schemeClr val="bg1">
                <a:lumMod val="75000"/>
              </a:schemeClr>
            </a:solidFill>
            <a:ln>
              <a:noFill/>
            </a:ln>
          </p:spPr>
          <p:txBody>
            <a:bodyPr tIns="18000" bIns="18000">
              <a:spAutoFit/>
            </a:bodyPr>
            <a:lstStyle/>
            <a:p>
              <a:pPr fontAlgn="auto">
                <a:spcBef>
                  <a:spcPts val="0"/>
                </a:spcBef>
                <a:spcAft>
                  <a:spcPts val="0"/>
                </a:spcAft>
                <a:defRPr/>
              </a:pPr>
              <a:r>
                <a:rPr lang="tr-TR" sz="1200" dirty="0">
                  <a:latin typeface="+mn-lt"/>
                  <a:cs typeface="+mn-cs"/>
                </a:rPr>
                <a:t>            Günlük   Küresel   Güneş   Radyasyonu              </a:t>
              </a:r>
            </a:p>
          </p:txBody>
        </p:sp>
      </p:grpSp>
      <p:sp>
        <p:nvSpPr>
          <p:cNvPr id="7" name="7 Metin kutusu"/>
          <p:cNvSpPr txBox="1">
            <a:spLocks noChangeArrowheads="1"/>
          </p:cNvSpPr>
          <p:nvPr/>
        </p:nvSpPr>
        <p:spPr bwMode="auto">
          <a:xfrm>
            <a:off x="9906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Calibri" pitchFamily="34" charset="0"/>
                <a:cs typeface="+mn-cs"/>
              </a:rPr>
              <a:t>Satellite Based Solar Radiation Model</a:t>
            </a:r>
            <a:endParaRPr lang="en-US" sz="3200" b="1">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Resim 1" descr="image001"/>
          <p:cNvPicPr>
            <a:picLocks noChangeAspect="1" noChangeArrowheads="1"/>
          </p:cNvPicPr>
          <p:nvPr/>
        </p:nvPicPr>
        <p:blipFill>
          <a:blip r:embed="rId3" cstate="print"/>
          <a:srcRect/>
          <a:stretch>
            <a:fillRect/>
          </a:stretch>
        </p:blipFill>
        <p:spPr bwMode="auto">
          <a:xfrm>
            <a:off x="1219200" y="2790825"/>
            <a:ext cx="6553200" cy="3914775"/>
          </a:xfrm>
          <a:prstGeom prst="rect">
            <a:avLst/>
          </a:prstGeom>
          <a:noFill/>
          <a:ln w="9525">
            <a:noFill/>
            <a:miter lim="800000"/>
            <a:headEnd/>
            <a:tailEnd/>
          </a:ln>
        </p:spPr>
      </p:pic>
      <p:sp>
        <p:nvSpPr>
          <p:cNvPr id="12" name="Text Box 3"/>
          <p:cNvSpPr txBox="1">
            <a:spLocks noChangeArrowheads="1"/>
          </p:cNvSpPr>
          <p:nvPr/>
        </p:nvSpPr>
        <p:spPr bwMode="auto">
          <a:xfrm>
            <a:off x="152400" y="1143000"/>
            <a:ext cx="8834438" cy="1532727"/>
          </a:xfrm>
          <a:prstGeom prst="rect">
            <a:avLst/>
          </a:prstGeom>
          <a:noFill/>
          <a:ln w="9525">
            <a:noFill/>
            <a:miter lim="800000"/>
            <a:headEnd/>
            <a:tailEnd/>
          </a:ln>
        </p:spPr>
        <p:txBody>
          <a:bodyPr wrap="square">
            <a:spAutoFit/>
          </a:bodyPr>
          <a:lstStyle/>
          <a:p>
            <a:pPr algn="just">
              <a:lnSpc>
                <a:spcPct val="130000"/>
              </a:lnSpc>
              <a:spcAft>
                <a:spcPts val="1200"/>
              </a:spcAft>
              <a:defRPr/>
            </a:pPr>
            <a:r>
              <a:rPr lang="en-US" sz="2400" b="1" smtClean="0">
                <a:solidFill>
                  <a:srgbClr val="1137D9"/>
                </a:solidFill>
                <a:latin typeface="+mn-lt"/>
                <a:cs typeface="+mn-cs"/>
              </a:rPr>
              <a:t>METCAP+ package is a meteorological visualization software developed by Turkish State Met. Service to combine meteorological observations, forecasts and images received from different sources.</a:t>
            </a:r>
            <a:endParaRPr lang="en-US" sz="2400" b="1">
              <a:solidFill>
                <a:srgbClr val="1137D9"/>
              </a:solidFill>
              <a:latin typeface="+mn-lt"/>
              <a:cs typeface="+mn-cs"/>
            </a:endParaRPr>
          </a:p>
        </p:txBody>
      </p:sp>
      <p:sp>
        <p:nvSpPr>
          <p:cNvPr id="5" name="7 Metin kutusu"/>
          <p:cNvSpPr txBox="1">
            <a:spLocks noChangeArrowheads="1"/>
          </p:cNvSpPr>
          <p:nvPr/>
        </p:nvSpPr>
        <p:spPr bwMode="auto">
          <a:xfrm>
            <a:off x="990600" y="228600"/>
            <a:ext cx="7086600" cy="584775"/>
          </a:xfrm>
          <a:prstGeom prst="rect">
            <a:avLst/>
          </a:prstGeom>
          <a:noFill/>
          <a:ln w="9525">
            <a:noFill/>
            <a:miter lim="800000"/>
            <a:headEnd/>
            <a:tailEnd/>
          </a:ln>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mn-lt"/>
                <a:cs typeface="+mn-cs"/>
              </a:rPr>
              <a:t>METCAP+ Visualization Package</a:t>
            </a:r>
            <a:endParaRPr lang="en-US" sz="3200" b="1" dirty="0">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Text Box 3"/>
          <p:cNvSpPr txBox="1">
            <a:spLocks noChangeArrowheads="1"/>
          </p:cNvSpPr>
          <p:nvPr/>
        </p:nvSpPr>
        <p:spPr bwMode="auto">
          <a:xfrm>
            <a:off x="152401" y="1203325"/>
            <a:ext cx="8839200" cy="1311128"/>
          </a:xfrm>
          <a:prstGeom prst="rect">
            <a:avLst/>
          </a:prstGeom>
          <a:noFill/>
          <a:ln w="9525">
            <a:noFill/>
            <a:miter lim="800000"/>
            <a:headEnd/>
            <a:tailEnd/>
          </a:ln>
        </p:spPr>
        <p:txBody>
          <a:bodyPr wrap="square">
            <a:spAutoFit/>
          </a:bodyPr>
          <a:lstStyle/>
          <a:p>
            <a:pPr algn="just">
              <a:lnSpc>
                <a:spcPct val="110000"/>
              </a:lnSpc>
              <a:spcAft>
                <a:spcPts val="1200"/>
              </a:spcAft>
              <a:defRPr/>
            </a:pPr>
            <a:r>
              <a:rPr lang="en-US" sz="2400" b="1" smtClean="0">
                <a:solidFill>
                  <a:srgbClr val="1137D9"/>
                </a:solidFill>
                <a:latin typeface="+mn-lt"/>
              </a:rPr>
              <a:t>"Meteorology, Sand and Dust Transport, Erosion and Desertification in" an international workshop was organized at 26-28 November 2012 in Ankara.</a:t>
            </a:r>
            <a:endParaRPr lang="en-US" sz="2400" b="1">
              <a:solidFill>
                <a:srgbClr val="1137D9"/>
              </a:solidFill>
              <a:latin typeface="+mn-lt"/>
            </a:endParaRPr>
          </a:p>
        </p:txBody>
      </p:sp>
      <p:pic>
        <p:nvPicPr>
          <p:cNvPr id="21507" name="Picture 5" descr="C:\Users\aceylan\Documents\image001.jpg"/>
          <p:cNvPicPr>
            <a:picLocks noChangeAspect="1" noChangeArrowheads="1"/>
          </p:cNvPicPr>
          <p:nvPr/>
        </p:nvPicPr>
        <p:blipFill>
          <a:blip r:embed="rId3" cstate="print"/>
          <a:srcRect/>
          <a:stretch>
            <a:fillRect/>
          </a:stretch>
        </p:blipFill>
        <p:spPr bwMode="auto">
          <a:xfrm>
            <a:off x="1333500" y="2590467"/>
            <a:ext cx="6362700" cy="4029408"/>
          </a:xfrm>
          <a:prstGeom prst="rect">
            <a:avLst/>
          </a:prstGeom>
          <a:noFill/>
          <a:ln w="9525">
            <a:noFill/>
            <a:miter lim="800000"/>
            <a:headEnd/>
            <a:tailEnd/>
          </a:ln>
        </p:spPr>
      </p:pic>
      <p:sp>
        <p:nvSpPr>
          <p:cNvPr id="6" name="7 Metin kutusu"/>
          <p:cNvSpPr txBox="1">
            <a:spLocks noChangeArrowheads="1"/>
          </p:cNvSpPr>
          <p:nvPr/>
        </p:nvSpPr>
        <p:spPr bwMode="auto">
          <a:xfrm>
            <a:off x="990600" y="152400"/>
            <a:ext cx="7086600" cy="584200"/>
          </a:xfrm>
          <a:prstGeom prst="rect">
            <a:avLst/>
          </a:prstGeom>
          <a:noFill/>
          <a:ln w="9525">
            <a:noFill/>
            <a:miter lim="800000"/>
            <a:headEnd/>
            <a:tailEnd/>
          </a:ln>
        </p:spPr>
        <p:txBody>
          <a:bodyPr>
            <a:spAutoFit/>
          </a:bodyPr>
          <a:lstStyle/>
          <a:p>
            <a:pPr algn="ctr">
              <a:defRPr/>
            </a:pPr>
            <a:r>
              <a:rPr lang="en-US" sz="3200" b="1" dirty="0" smtClean="0">
                <a:solidFill>
                  <a:srgbClr val="FF0000"/>
                </a:solidFill>
                <a:effectLst>
                  <a:outerShdw blurRad="38100" dist="38100" dir="2700000" algn="tl">
                    <a:srgbClr val="000000">
                      <a:alpha val="43137"/>
                    </a:srgbClr>
                  </a:outerShdw>
                </a:effectLst>
                <a:latin typeface="Calibri" pitchFamily="34" charset="0"/>
                <a:cs typeface="+mn-cs"/>
              </a:rPr>
              <a:t>Training Activities</a:t>
            </a:r>
            <a:endParaRPr lang="en-US" sz="3200" b="1" dirty="0">
              <a:solidFill>
                <a:srgbClr val="FF0000"/>
              </a:solidFill>
              <a:effectLst>
                <a:outerShdw blurRad="38100" dist="38100" dir="2700000" algn="tl">
                  <a:srgbClr val="000000">
                    <a:alpha val="43137"/>
                  </a:srgbClr>
                </a:outerShdw>
              </a:effectLst>
              <a:latin typeface="Calibri" pitchFamily="34" charset="0"/>
              <a:cs typeface="+mn-cs"/>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2 Alt Başlık"/>
          <p:cNvSpPr>
            <a:spLocks noGrp="1"/>
          </p:cNvSpPr>
          <p:nvPr>
            <p:ph type="subTitle" idx="4294967295"/>
          </p:nvPr>
        </p:nvSpPr>
        <p:spPr bwMode="auto">
          <a:xfrm>
            <a:off x="609600" y="2362200"/>
            <a:ext cx="8229600" cy="2895600"/>
          </a:xfrm>
          <a:prstGeom prst="rect">
            <a:avLst/>
          </a:prstGeom>
          <a:ln>
            <a:miter lim="800000"/>
            <a:headEnd/>
            <a:tailEnd/>
          </a:ln>
        </p:spPr>
        <p:txBody>
          <a:bodyPr/>
          <a:lstStyle/>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a:p>
            <a:pPr algn="ctr" eaLnBrk="1" hangingPunct="1">
              <a:buClr>
                <a:schemeClr val="hlink"/>
              </a:buClr>
              <a:buFont typeface="Arial" pitchFamily="34" charset="0"/>
              <a:buNone/>
              <a:defRPr/>
            </a:pPr>
            <a:r>
              <a:rPr lang="en-US" b="1" dirty="0" smtClean="0">
                <a:solidFill>
                  <a:srgbClr val="C00000"/>
                </a:solidFill>
                <a:effectLst>
                  <a:outerShdw blurRad="38100" dist="38100" dir="2700000" algn="tl">
                    <a:srgbClr val="000000">
                      <a:alpha val="43137"/>
                    </a:srgbClr>
                  </a:outerShdw>
                </a:effectLst>
                <a:latin typeface="+mj-lt"/>
              </a:rPr>
              <a:t>Division of Hydrometeorology</a:t>
            </a:r>
          </a:p>
          <a:p>
            <a:pPr algn="ctr" eaLnBrk="1" hangingPunct="1">
              <a:buClr>
                <a:schemeClr val="hlink"/>
              </a:buClr>
              <a:buFont typeface="Arial" pitchFamily="34" charset="0"/>
              <a:buNone/>
              <a:defRPr/>
            </a:pPr>
            <a:endParaRPr lang="en-US" b="1" dirty="0" smtClean="0">
              <a:solidFill>
                <a:srgbClr val="C00000"/>
              </a:solidFill>
              <a:effectLst>
                <a:outerShdw blurRad="38100" dist="38100" dir="2700000" algn="tl">
                  <a:srgbClr val="000000">
                    <a:alpha val="43137"/>
                  </a:srgbClr>
                </a:outerShdw>
              </a:effectLst>
              <a:latin typeface="+mj-lt"/>
            </a:endParaRPr>
          </a:p>
        </p:txBody>
      </p:sp>
      <p:sp>
        <p:nvSpPr>
          <p:cNvPr id="5" name="Rectangle 3"/>
          <p:cNvSpPr>
            <a:spLocks noChangeArrowheads="1"/>
          </p:cNvSpPr>
          <p:nvPr/>
        </p:nvSpPr>
        <p:spPr bwMode="auto">
          <a:xfrm>
            <a:off x="914400" y="228600"/>
            <a:ext cx="7086600" cy="584200"/>
          </a:xfrm>
          <a:prstGeom prst="rect">
            <a:avLst/>
          </a:prstGeom>
          <a:noFill/>
          <a:ln w="9525">
            <a:noFill/>
            <a:miter lim="800000"/>
            <a:headEnd/>
            <a:tailEnd/>
          </a:ln>
        </p:spPr>
        <p:txBody>
          <a:bodyPr>
            <a:spAutoFit/>
          </a:bodyPr>
          <a:lstStyle/>
          <a:p>
            <a:pPr algn="ctr">
              <a:defRPr/>
            </a:pPr>
            <a:r>
              <a:rPr lang="en-US" sz="3200" b="1" smtClean="0">
                <a:solidFill>
                  <a:srgbClr val="FF0000"/>
                </a:solidFill>
                <a:effectLst>
                  <a:outerShdw blurRad="38100" dist="38100" dir="2700000" algn="tl">
                    <a:srgbClr val="000000">
                      <a:alpha val="43137"/>
                    </a:srgbClr>
                  </a:outerShdw>
                </a:effectLst>
                <a:latin typeface="+mn-lt"/>
                <a:cs typeface="+mn-cs"/>
              </a:rPr>
              <a:t>Research Department</a:t>
            </a:r>
            <a:endParaRPr lang="en-US" sz="3200" b="1">
              <a:solidFill>
                <a:srgbClr val="FF0000"/>
              </a:solidFill>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is Teması">
  <a:themeElements>
    <a:clrScheme name="Ofis Teması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is Teması">
      <a:majorFont>
        <a:latin typeface="Calibri"/>
        <a:ea typeface=""/>
        <a:cs typeface=""/>
      </a:majorFont>
      <a:minorFont>
        <a:latin typeface="Calibri"/>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is Teması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3056</TotalTime>
  <Words>1254</Words>
  <Application>Microsoft Office PowerPoint</Application>
  <PresentationFormat>Ekran Gösterisi (4:3)</PresentationFormat>
  <Paragraphs>189</Paragraphs>
  <Slides>40</Slides>
  <Notes>16</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40</vt:i4>
      </vt:variant>
    </vt:vector>
  </HeadingPairs>
  <TitlesOfParts>
    <vt:vector size="42" baseType="lpstr">
      <vt:lpstr>Ofis Teması</vt:lpstr>
      <vt:lpstr>Bit Eşlem Resmi</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vector>
  </TitlesOfParts>
  <Company>GRUP NOGAY Co. &amp;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Zirai Meteoroloji</dc:title>
  <dc:creator>Murat YILDIRIM</dc:creator>
  <cp:lastModifiedBy>ercan</cp:lastModifiedBy>
  <cp:revision>585</cp:revision>
  <dcterms:created xsi:type="dcterms:W3CDTF">2009-12-13T19:53:40Z</dcterms:created>
  <dcterms:modified xsi:type="dcterms:W3CDTF">2013-02-20T23:08:27Z</dcterms:modified>
</cp:coreProperties>
</file>