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FAE837A-672C-436B-883B-CBCEA30A8917}" type="datetimeFigureOut">
              <a:rPr lang="en-US" smtClean="0"/>
              <a:pPr/>
              <a:t>10/10/2010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B211EC5-4B8B-440E-8AA4-F6E6E4EA33D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b="1" dirty="0" smtClean="0"/>
              <a:t>BY</a:t>
            </a:r>
          </a:p>
          <a:p>
            <a:r>
              <a:rPr lang="en-GB" b="1" dirty="0" smtClean="0"/>
              <a:t>DAVID  ADEMOLA  ADEJUWON</a:t>
            </a:r>
            <a:endParaRPr lang="en-GB" b="1" dirty="0" smtClean="0"/>
          </a:p>
          <a:p>
            <a:r>
              <a:rPr lang="en-GB" b="1" dirty="0" smtClean="0"/>
              <a:t>Ag. DIRECTOR OF TRADE</a:t>
            </a:r>
          </a:p>
          <a:p>
            <a:r>
              <a:rPr lang="en-GB" b="1" dirty="0" smtClean="0"/>
              <a:t>FEDERAL MINISTRY OF COMMERCE &amp; INDUSTRY,</a:t>
            </a:r>
          </a:p>
          <a:p>
            <a:r>
              <a:rPr lang="en-GB" b="1" dirty="0" smtClean="0"/>
              <a:t>ABUJA, NIGERIA.</a:t>
            </a:r>
          </a:p>
          <a:p>
            <a:r>
              <a:rPr lang="en-GB" b="1" dirty="0" smtClean="0"/>
              <a:t>10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2010</a:t>
            </a:r>
            <a:endParaRPr lang="en-GB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PRESENTATION OF NIGERIAN OFFER LIST AT THE 11</a:t>
            </a:r>
            <a:r>
              <a:rPr lang="en-GB" b="1" baseline="30000" dirty="0" smtClean="0"/>
              <a:t>TH</a:t>
            </a:r>
            <a:r>
              <a:rPr lang="en-GB" b="1" dirty="0" smtClean="0"/>
              <a:t> HLTO MEETING OF THE D-8 MEMBER COUNTRIES</a:t>
            </a:r>
            <a:endParaRPr lang="en-GB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Presentation 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On-going Trade Facilitation Process</a:t>
            </a:r>
          </a:p>
          <a:p>
            <a:r>
              <a:rPr lang="en-GB" dirty="0" smtClean="0"/>
              <a:t>Structure of Nigerian Tariff </a:t>
            </a:r>
            <a:r>
              <a:rPr lang="en-GB" dirty="0" smtClean="0"/>
              <a:t>Schedule</a:t>
            </a:r>
          </a:p>
          <a:p>
            <a:r>
              <a:rPr lang="en-GB" dirty="0" smtClean="0"/>
              <a:t>Structure of Nigeria’s Trade with D – 8 Countries (2005 – 2009)</a:t>
            </a:r>
            <a:endParaRPr lang="en-GB" dirty="0" smtClean="0"/>
          </a:p>
          <a:p>
            <a:r>
              <a:rPr lang="en-GB" dirty="0" smtClean="0"/>
              <a:t>Structure of Nigerian Offer List</a:t>
            </a:r>
          </a:p>
          <a:p>
            <a:r>
              <a:rPr lang="en-GB" dirty="0" smtClean="0"/>
              <a:t>Nigeria’s Expectations at the 11</a:t>
            </a:r>
            <a:r>
              <a:rPr lang="en-GB" baseline="30000" dirty="0" smtClean="0"/>
              <a:t>th</a:t>
            </a:r>
            <a:r>
              <a:rPr lang="en-GB" dirty="0" smtClean="0"/>
              <a:t> HLTO Meeting of the D-8 Member Countries</a:t>
            </a:r>
          </a:p>
          <a:p>
            <a:r>
              <a:rPr lang="en-GB" dirty="0" smtClean="0"/>
              <a:t>Conclusion</a:t>
            </a:r>
          </a:p>
          <a:p>
            <a:pPr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On-going Trade Facilitation Process</a:t>
            </a:r>
            <a:br>
              <a:rPr lang="en-GB" b="1" dirty="0" smtClean="0"/>
            </a:b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Initiative aimed at ensuring 48 Hours Cargo Clearance at the Nigeria’s Sea Ports</a:t>
            </a:r>
          </a:p>
          <a:p>
            <a:r>
              <a:rPr lang="en-GB" dirty="0" smtClean="0"/>
              <a:t>Delisting of Some Products from the Import Prohibition List</a:t>
            </a:r>
          </a:p>
          <a:p>
            <a:r>
              <a:rPr lang="en-GB" dirty="0" smtClean="0"/>
              <a:t>Harmonizing </a:t>
            </a:r>
            <a:r>
              <a:rPr lang="en-GB" dirty="0" smtClean="0"/>
              <a:t>Tariffs with the ECOWAS Common External Tariff (CET) with applied Tariff Rate of 0%, 5%, 10%, 20% and 35% on respective products,</a:t>
            </a:r>
          </a:p>
          <a:p>
            <a:r>
              <a:rPr lang="en-GB" dirty="0" smtClean="0"/>
              <a:t>Setting up of a Trade Facilitation Task Force with a view to significantly reduce obstacles to free flow of Trade</a:t>
            </a:r>
          </a:p>
          <a:p>
            <a:r>
              <a:rPr lang="en-GB" dirty="0" smtClean="0"/>
              <a:t>Commitments to the establishment of Nigeria Trade and Competition Commission (NTCC) to further improve regulatory framework for Trade and Investment particularly in respect to quality assurance, consumer confidence </a:t>
            </a:r>
            <a:r>
              <a:rPr lang="en-GB" dirty="0" smtClean="0"/>
              <a:t>and </a:t>
            </a:r>
            <a:r>
              <a:rPr lang="en-GB" dirty="0" smtClean="0"/>
              <a:t>mediation </a:t>
            </a:r>
            <a:r>
              <a:rPr lang="en-GB" dirty="0" smtClean="0"/>
              <a:t>on </a:t>
            </a:r>
            <a:r>
              <a:rPr lang="en-GB" dirty="0" smtClean="0"/>
              <a:t>unfair trade practice 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Structure Of Nigeria Tariff Schedule 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Applied Tariff Rate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Number of Products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Cumulative</a:t>
                      </a:r>
                      <a:r>
                        <a:rPr lang="en-GB" baseline="0" dirty="0" smtClean="0"/>
                        <a:t> Total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Propotion</a:t>
                      </a:r>
                      <a:r>
                        <a:rPr lang="en-GB" dirty="0" smtClean="0"/>
                        <a:t> of Number of Products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35%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164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164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2.9 %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20%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2051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2215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36.1 %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10%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747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2962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13.2%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5%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2106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5068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37.2%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0%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599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5667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10.6%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Total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5667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100%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Structure of Nigeria’s Trade with D-8 Countries 2005 - 2009 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US$ </a:t>
                      </a:r>
                      <a:r>
                        <a:rPr lang="en-GB" dirty="0" err="1" smtClean="0"/>
                        <a:t>Mn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2005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2006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2007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2008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2009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Export (fob)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1,113.26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388.93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1,050.59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649.01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667.67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Import (</a:t>
                      </a:r>
                      <a:r>
                        <a:rPr lang="en-GB" dirty="0" err="1" smtClean="0"/>
                        <a:t>cif</a:t>
                      </a:r>
                      <a:r>
                        <a:rPr lang="en-GB" dirty="0" smtClean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572.27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424.57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584.71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926.55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842.74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Trade Volume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1,685.53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813.5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1,635.3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1,575.56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1,510.41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Trade Balance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540.99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-35.64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465.88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-277.54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-175.07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D-8 Intra Trade (US$ </a:t>
                      </a:r>
                      <a:r>
                        <a:rPr lang="en-GB" dirty="0" err="1" smtClean="0"/>
                        <a:t>Mn</a:t>
                      </a:r>
                      <a:r>
                        <a:rPr lang="en-GB" dirty="0" smtClean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41,537.19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49,806.52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66,628.03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78,382.2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66,947.63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Share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4.06%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1.63%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2.45%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2.01%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2.25%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Structure of Nigeria offer List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8% of total tariff Lines above 10% (8%*2215 =177)</a:t>
            </a:r>
          </a:p>
          <a:p>
            <a:r>
              <a:rPr lang="en-GB" dirty="0" smtClean="0"/>
              <a:t>Total Products Offered = 177</a:t>
            </a:r>
          </a:p>
          <a:p>
            <a:r>
              <a:rPr lang="en-GB" dirty="0" smtClean="0"/>
              <a:t>The Products offered are distributed as follows:</a:t>
            </a:r>
          </a:p>
          <a:p>
            <a:r>
              <a:rPr lang="en-GB" dirty="0" smtClean="0"/>
              <a:t>35% band (164/2215 * 177) = 13</a:t>
            </a:r>
          </a:p>
          <a:p>
            <a:r>
              <a:rPr lang="en-GB" dirty="0" smtClean="0"/>
              <a:t>20% band (2051/2215 * 177) =164</a:t>
            </a:r>
          </a:p>
          <a:p>
            <a:r>
              <a:rPr lang="en-GB" dirty="0" smtClean="0"/>
              <a:t>Nigeria is offering 13 </a:t>
            </a:r>
            <a:r>
              <a:rPr lang="en-GB" dirty="0" smtClean="0"/>
              <a:t>+ </a:t>
            </a:r>
            <a:r>
              <a:rPr lang="en-GB" dirty="0" smtClean="0"/>
              <a:t>164 products on current applied tariff rates of 35% and 20% respectively for liberalization.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Nigeria’s Expectations at the 11</a:t>
            </a:r>
            <a:r>
              <a:rPr lang="en-GB" baseline="30000" dirty="0" smtClean="0"/>
              <a:t>TH</a:t>
            </a:r>
            <a:r>
              <a:rPr lang="en-GB" dirty="0" smtClean="0"/>
              <a:t> HLTO Meeting of the D-8 Meeting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Nigeria expects that the 11</a:t>
            </a:r>
            <a:r>
              <a:rPr lang="en-GB" baseline="30000" dirty="0" smtClean="0"/>
              <a:t>th</a:t>
            </a:r>
            <a:r>
              <a:rPr lang="en-GB" dirty="0" smtClean="0"/>
              <a:t> HLTO Meeting would not only result in the reduction of tariffs by D-8 Member States but elimination of other non tariff barriers that inhibit </a:t>
            </a:r>
            <a:r>
              <a:rPr lang="en-GB" dirty="0" smtClean="0"/>
              <a:t>trade.</a:t>
            </a:r>
          </a:p>
          <a:p>
            <a:r>
              <a:rPr lang="en-GB" dirty="0" smtClean="0"/>
              <a:t>We also expect </a:t>
            </a:r>
            <a:r>
              <a:rPr lang="en-GB" dirty="0" smtClean="0"/>
              <a:t>full implementation </a:t>
            </a:r>
            <a:r>
              <a:rPr lang="en-GB" dirty="0" smtClean="0"/>
              <a:t>of </a:t>
            </a:r>
            <a:r>
              <a:rPr lang="en-GB" dirty="0" smtClean="0"/>
              <a:t>the D-8 Rules of Origin </a:t>
            </a:r>
            <a:r>
              <a:rPr lang="en-GB" dirty="0" smtClean="0"/>
              <a:t>Protocol in good faith.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/>
              <a:t>Thank </a:t>
            </a:r>
            <a:r>
              <a:rPr lang="en-GB" sz="4000" b="1" dirty="0" smtClean="0"/>
              <a:t>you</a:t>
            </a:r>
            <a:endParaRPr lang="en-GB" sz="40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72</TotalTime>
  <Words>460</Words>
  <Application>Microsoft Office PowerPoint</Application>
  <PresentationFormat>On-screen Show (4:3)</PresentationFormat>
  <Paragraphs>102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PRESENTATION OF NIGERIAN OFFER LIST AT THE 11TH HLTO MEETING OF THE D-8 MEMBER COUNTRIES</vt:lpstr>
      <vt:lpstr>Presentation outline</vt:lpstr>
      <vt:lpstr>On-going Trade Facilitation Process </vt:lpstr>
      <vt:lpstr>Structure Of Nigeria Tariff Schedule </vt:lpstr>
      <vt:lpstr>Structure of Nigeria’s Trade with D-8 Countries 2005 - 2009 </vt:lpstr>
      <vt:lpstr>Structure of Nigeria offer List</vt:lpstr>
      <vt:lpstr>Nigeria’s Expectations at the 11TH HLTO Meeting of the D-8 Meeting</vt:lpstr>
      <vt:lpstr>Slide 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OF NIGERIAN OFFER LIST AT THE 11TH HLTO MEETING OF THE D-8 MEMBER COUNTRIES</dc:title>
  <dc:creator>MARTIN N EZE</dc:creator>
  <cp:lastModifiedBy>MARTIN N EZE</cp:lastModifiedBy>
  <cp:revision>13</cp:revision>
  <dcterms:created xsi:type="dcterms:W3CDTF">2010-10-10T04:17:10Z</dcterms:created>
  <dcterms:modified xsi:type="dcterms:W3CDTF">2010-10-10T06:14:44Z</dcterms:modified>
</cp:coreProperties>
</file>