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handoutMasterIdLst>
    <p:handoutMasterId r:id="rId49"/>
  </p:handoutMasterIdLst>
  <p:sldIdLst>
    <p:sldId id="256" r:id="rId2"/>
    <p:sldId id="275" r:id="rId3"/>
    <p:sldId id="283" r:id="rId4"/>
    <p:sldId id="384" r:id="rId5"/>
    <p:sldId id="415" r:id="rId6"/>
    <p:sldId id="383" r:id="rId7"/>
    <p:sldId id="385" r:id="rId8"/>
    <p:sldId id="438" r:id="rId9"/>
    <p:sldId id="386" r:id="rId10"/>
    <p:sldId id="387" r:id="rId11"/>
    <p:sldId id="416" r:id="rId12"/>
    <p:sldId id="364" r:id="rId13"/>
    <p:sldId id="389" r:id="rId14"/>
    <p:sldId id="390" r:id="rId15"/>
    <p:sldId id="391" r:id="rId16"/>
    <p:sldId id="392" r:id="rId17"/>
    <p:sldId id="393" r:id="rId18"/>
    <p:sldId id="394" r:id="rId19"/>
    <p:sldId id="395" r:id="rId20"/>
    <p:sldId id="396" r:id="rId21"/>
    <p:sldId id="397" r:id="rId22"/>
    <p:sldId id="399" r:id="rId23"/>
    <p:sldId id="401" r:id="rId24"/>
    <p:sldId id="409" r:id="rId25"/>
    <p:sldId id="410" r:id="rId26"/>
    <p:sldId id="425" r:id="rId27"/>
    <p:sldId id="440" r:id="rId28"/>
    <p:sldId id="418" r:id="rId29"/>
    <p:sldId id="419" r:id="rId30"/>
    <p:sldId id="420" r:id="rId31"/>
    <p:sldId id="421" r:id="rId32"/>
    <p:sldId id="423" r:id="rId33"/>
    <p:sldId id="414" r:id="rId34"/>
    <p:sldId id="371" r:id="rId35"/>
    <p:sldId id="435" r:id="rId36"/>
    <p:sldId id="381" r:id="rId37"/>
    <p:sldId id="427" r:id="rId38"/>
    <p:sldId id="428" r:id="rId39"/>
    <p:sldId id="429" r:id="rId40"/>
    <p:sldId id="430" r:id="rId41"/>
    <p:sldId id="433" r:id="rId42"/>
    <p:sldId id="432" r:id="rId43"/>
    <p:sldId id="332" r:id="rId44"/>
    <p:sldId id="434" r:id="rId45"/>
    <p:sldId id="339" r:id="rId46"/>
    <p:sldId id="312" r:id="rId4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6861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6093" autoAdjust="0"/>
  </p:normalViewPr>
  <p:slideViewPr>
    <p:cSldViewPr>
      <p:cViewPr>
        <p:scale>
          <a:sx n="90" d="100"/>
          <a:sy n="90" d="100"/>
        </p:scale>
        <p:origin x="-72" y="246"/>
      </p:cViewPr>
      <p:guideLst>
        <p:guide orient="horz" pos="2160"/>
        <p:guide pos="2880"/>
      </p:guideLst>
    </p:cSldViewPr>
  </p:slideViewPr>
  <p:outlineViewPr>
    <p:cViewPr>
      <p:scale>
        <a:sx n="33" d="100"/>
        <a:sy n="33" d="100"/>
      </p:scale>
      <p:origin x="0" y="133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BE3D3EC-A0FE-48B5-8582-AE9719D7C611}" type="datetimeFigureOut">
              <a:rPr lang="tr-TR" smtClean="0"/>
              <a:pPr/>
              <a:t>21.02.2013</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B130F9C-1594-40C5-88AE-B88A498AF746}" type="slidenum">
              <a:rPr lang="tr-TR" smtClean="0"/>
              <a:pPr/>
              <a:t>‹#›</a:t>
            </a:fld>
            <a:endParaRPr lang="tr-TR"/>
          </a:p>
        </p:txBody>
      </p:sp>
    </p:spTree>
    <p:extLst>
      <p:ext uri="{BB962C8B-B14F-4D97-AF65-F5344CB8AC3E}">
        <p14:creationId xmlns:p14="http://schemas.microsoft.com/office/powerpoint/2010/main" val="42793997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A94F11-D00D-45DF-A0EE-7CE99BDB086A}" type="datetimeFigureOut">
              <a:rPr lang="tr-TR" smtClean="0"/>
              <a:pPr/>
              <a:t>21.02.2013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87BC5-E6E0-4275-B58D-5B0B8411AE4C}" type="slidenum">
              <a:rPr lang="tr-TR" smtClean="0"/>
              <a:pPr/>
              <a:t>‹#›</a:t>
            </a:fld>
            <a:endParaRPr lang="tr-TR"/>
          </a:p>
        </p:txBody>
      </p:sp>
    </p:spTree>
    <p:extLst>
      <p:ext uri="{BB962C8B-B14F-4D97-AF65-F5344CB8AC3E}">
        <p14:creationId xmlns:p14="http://schemas.microsoft.com/office/powerpoint/2010/main" val="2759024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solidFill>
                  <a:srgbClr val="FF0000"/>
                </a:solidFill>
              </a:rPr>
              <a:t>Distinguished</a:t>
            </a:r>
            <a:r>
              <a:rPr lang="tr-TR" dirty="0" smtClean="0">
                <a:solidFill>
                  <a:srgbClr val="FF0000"/>
                </a:solidFill>
              </a:rPr>
              <a:t> </a:t>
            </a:r>
            <a:r>
              <a:rPr lang="tr-TR" dirty="0" err="1" smtClean="0">
                <a:solidFill>
                  <a:srgbClr val="FF0000"/>
                </a:solidFill>
              </a:rPr>
              <a:t>guests</a:t>
            </a:r>
            <a:r>
              <a:rPr lang="tr-TR" dirty="0" smtClean="0">
                <a:solidFill>
                  <a:srgbClr val="FF0000"/>
                </a:solidFill>
              </a:rPr>
              <a:t>. My name is Nermin ÇİÇEK; I am the head of Basin Management and Planning</a:t>
            </a:r>
            <a:r>
              <a:rPr lang="tr-TR" baseline="0" dirty="0" smtClean="0">
                <a:solidFill>
                  <a:srgbClr val="FF0000"/>
                </a:solidFill>
              </a:rPr>
              <a:t> Department</a:t>
            </a:r>
            <a:r>
              <a:rPr lang="tr-TR" dirty="0" smtClean="0">
                <a:solidFill>
                  <a:srgbClr val="FF0000"/>
                </a:solidFill>
              </a:rPr>
              <a:t> at the Directorate General for Water Management under the Ministry of Forestry and Water Affairs. </a:t>
            </a:r>
          </a:p>
          <a:p>
            <a:pPr marL="0" marR="0" indent="0" algn="l" defTabSz="914400" rtl="0" eaLnBrk="1" fontAlgn="auto" latinLnBrk="0" hangingPunct="1">
              <a:lnSpc>
                <a:spcPct val="100000"/>
              </a:lnSpc>
              <a:spcBef>
                <a:spcPts val="0"/>
              </a:spcBef>
              <a:spcAft>
                <a:spcPts val="0"/>
              </a:spcAft>
              <a:buClrTx/>
              <a:buSzTx/>
              <a:buFontTx/>
              <a:buNone/>
              <a:tabLst/>
              <a:defRPr/>
            </a:pPr>
            <a:endParaRPr lang="tr-TR"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solidFill>
                  <a:srgbClr val="FF0000"/>
                </a:solidFill>
              </a:rPr>
              <a:t>I would like to welcome you all. </a:t>
            </a:r>
            <a:r>
              <a:rPr lang="tr-TR" baseline="0" dirty="0" smtClean="0">
                <a:solidFill>
                  <a:srgbClr val="FF0000"/>
                </a:solidFill>
              </a:rPr>
              <a:t>I am very happy to be here and brief you about our experiences. </a:t>
            </a:r>
            <a:endParaRPr lang="tr-TR" dirty="0"/>
          </a:p>
        </p:txBody>
      </p:sp>
      <p:sp>
        <p:nvSpPr>
          <p:cNvPr id="4" name="3 Slayt Numarası Yer Tutucusu"/>
          <p:cNvSpPr>
            <a:spLocks noGrp="1"/>
          </p:cNvSpPr>
          <p:nvPr>
            <p:ph type="sldNum" sz="quarter" idx="10"/>
          </p:nvPr>
        </p:nvSpPr>
        <p:spPr/>
        <p:txBody>
          <a:bodyPr/>
          <a:lstStyle/>
          <a:p>
            <a:fld id="{AD787BC5-E6E0-4275-B58D-5B0B8411AE4C}" type="slidenum">
              <a:rPr lang="tr-TR" smtClean="0"/>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mtClean="0"/>
              <a:t>I </a:t>
            </a:r>
            <a:r>
              <a:rPr lang="tr-TR" dirty="0" smtClean="0"/>
              <a:t>would like to draw your attention to this figure.</a:t>
            </a:r>
            <a:r>
              <a:rPr lang="tr-TR" baseline="0" dirty="0" smtClean="0"/>
              <a:t> </a:t>
            </a:r>
            <a:endParaRPr lang="tr-TR" dirty="0" smtClean="0"/>
          </a:p>
          <a:p>
            <a:endParaRPr lang="tr-TR" baseline="0" dirty="0" smtClean="0"/>
          </a:p>
          <a:p>
            <a:r>
              <a:rPr lang="tr-TR" baseline="0" dirty="0" smtClean="0"/>
              <a:t>You see on this slide our national planning process. The most important feature of this process is that investments for the short-term objectives are realized with priority. Thus, the during the drafting of the plans, urgent decisions are made and actions start in prority areas immediately.</a:t>
            </a:r>
          </a:p>
          <a:p>
            <a:endParaRPr lang="tr-TR" baseline="0" dirty="0" smtClean="0"/>
          </a:p>
          <a:p>
            <a:r>
              <a:rPr lang="tr-TR" baseline="0" dirty="0" smtClean="0"/>
              <a:t>I do believe that this type of work should have an important role in green growth, for which we have gathered. Because for planning, the aim should not be to drawn ourselves in paperwork, but a mechanism that is able to decide on the most effective and the least costly measure should be used in the planning process. And we are struggling for that. </a:t>
            </a:r>
          </a:p>
          <a:p>
            <a:endParaRPr lang="tr-TR" baseline="0" dirty="0" smtClean="0"/>
          </a:p>
          <a:p>
            <a:r>
              <a:rPr lang="tr-TR" baseline="0" dirty="0" smtClean="0"/>
              <a:t>We are taking a snapshot of the basin, based on available data. </a:t>
            </a:r>
          </a:p>
          <a:p>
            <a:r>
              <a:rPr lang="tr-TR" baseline="0" dirty="0" smtClean="0"/>
              <a:t>We are takinvg into account the existing and planned status of water resources.</a:t>
            </a:r>
          </a:p>
          <a:p>
            <a:r>
              <a:rPr lang="tr-TR" baseline="0" dirty="0" smtClean="0"/>
              <a:t>We first work on the the hot spots that need urgent attention. </a:t>
            </a:r>
          </a:p>
          <a:p>
            <a:r>
              <a:rPr lang="tr-TR" baseline="0" dirty="0" smtClean="0"/>
              <a:t>We prepare the package of meaures and then act accordingly. </a:t>
            </a:r>
          </a:p>
          <a:p>
            <a:r>
              <a:rPr lang="tr-TR" baseline="0" dirty="0" smtClean="0"/>
              <a:t>An essential issue for us is public participation. </a:t>
            </a:r>
          </a:p>
          <a:p>
            <a:endParaRPr lang="tr-TR" dirty="0"/>
          </a:p>
        </p:txBody>
      </p:sp>
      <p:sp>
        <p:nvSpPr>
          <p:cNvPr id="4" name="3 Slayt Numarası Yer Tutucusu"/>
          <p:cNvSpPr>
            <a:spLocks noGrp="1"/>
          </p:cNvSpPr>
          <p:nvPr>
            <p:ph type="sldNum" sz="quarter" idx="10"/>
          </p:nvPr>
        </p:nvSpPr>
        <p:spPr/>
        <p:txBody>
          <a:bodyPr/>
          <a:lstStyle/>
          <a:p>
            <a:fld id="{AD787BC5-E6E0-4275-B58D-5B0B8411AE4C}" type="slidenum">
              <a:rPr lang="tr-TR" smtClean="0"/>
              <a:pPr/>
              <a:t>12</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27651" name="Not Yer Tutucusu 2"/>
          <p:cNvSpPr>
            <a:spLocks noGrp="1"/>
          </p:cNvSpPr>
          <p:nvPr>
            <p:ph type="body" idx="1"/>
          </p:nvPr>
        </p:nvSpPr>
        <p:spPr bwMode="auto">
          <a:noFill/>
        </p:spPr>
        <p:txBody>
          <a:bodyPr wrap="square" numCol="1" anchor="t" anchorCtr="0" compatLnSpc="1">
            <a:prstTxWarp prst="textNoShape">
              <a:avLst/>
            </a:prstTxWarp>
          </a:bodyPr>
          <a:lstStyle/>
          <a:p>
            <a:r>
              <a:rPr lang="tr-TR" dirty="0" err="1" smtClean="0"/>
              <a:t>All</a:t>
            </a:r>
            <a:r>
              <a:rPr lang="tr-TR" dirty="0" smtClean="0"/>
              <a:t> data </a:t>
            </a:r>
            <a:r>
              <a:rPr lang="tr-TR" dirty="0" err="1" smtClean="0"/>
              <a:t>produced</a:t>
            </a:r>
            <a:r>
              <a:rPr lang="tr-TR" dirty="0" smtClean="0"/>
              <a:t> </a:t>
            </a:r>
            <a:r>
              <a:rPr lang="tr-TR" dirty="0" err="1" smtClean="0"/>
              <a:t>within</a:t>
            </a:r>
            <a:r>
              <a:rPr lang="tr-TR" dirty="0" smtClean="0"/>
              <a:t> </a:t>
            </a:r>
            <a:r>
              <a:rPr lang="tr-TR" dirty="0" err="1" smtClean="0"/>
              <a:t>the</a:t>
            </a:r>
            <a:r>
              <a:rPr lang="tr-TR" dirty="0" smtClean="0"/>
              <a:t> </a:t>
            </a:r>
            <a:r>
              <a:rPr lang="tr-TR" dirty="0" err="1" smtClean="0"/>
              <a:t>scope</a:t>
            </a:r>
            <a:r>
              <a:rPr lang="tr-TR" dirty="0" smtClean="0"/>
              <a:t> of </a:t>
            </a:r>
            <a:r>
              <a:rPr lang="tr-TR" dirty="0" err="1" smtClean="0"/>
              <a:t>the</a:t>
            </a:r>
            <a:r>
              <a:rPr lang="tr-TR" dirty="0" smtClean="0"/>
              <a:t> </a:t>
            </a:r>
            <a:r>
              <a:rPr lang="tr-TR" dirty="0" err="1" smtClean="0"/>
              <a:t>project</a:t>
            </a:r>
            <a:r>
              <a:rPr lang="tr-TR" dirty="0" smtClean="0"/>
              <a:t> </a:t>
            </a:r>
            <a:r>
              <a:rPr lang="tr-TR" dirty="0" err="1" smtClean="0"/>
              <a:t>were</a:t>
            </a:r>
            <a:r>
              <a:rPr lang="tr-TR" dirty="0" smtClean="0"/>
              <a:t> </a:t>
            </a:r>
            <a:r>
              <a:rPr lang="tr-TR" dirty="0" err="1" smtClean="0"/>
              <a:t>inserted</a:t>
            </a:r>
            <a:r>
              <a:rPr lang="tr-TR" dirty="0" smtClean="0"/>
              <a:t> </a:t>
            </a:r>
            <a:r>
              <a:rPr lang="tr-TR" dirty="0" err="1" smtClean="0"/>
              <a:t>into</a:t>
            </a:r>
            <a:r>
              <a:rPr lang="tr-TR" dirty="0" smtClean="0"/>
              <a:t> </a:t>
            </a:r>
            <a:r>
              <a:rPr lang="tr-TR" dirty="0" err="1" smtClean="0"/>
              <a:t>maps</a:t>
            </a:r>
            <a:r>
              <a:rPr lang="tr-TR" dirty="0" smtClean="0"/>
              <a:t> </a:t>
            </a:r>
            <a:r>
              <a:rPr lang="tr-TR" dirty="0" err="1" smtClean="0"/>
              <a:t>prepared</a:t>
            </a:r>
            <a:r>
              <a:rPr lang="tr-TR" dirty="0" smtClean="0"/>
              <a:t> </a:t>
            </a:r>
            <a:r>
              <a:rPr lang="tr-TR" dirty="0" err="1" smtClean="0"/>
              <a:t>by</a:t>
            </a:r>
            <a:r>
              <a:rPr lang="tr-TR" dirty="0" smtClean="0"/>
              <a:t> </a:t>
            </a:r>
            <a:r>
              <a:rPr lang="tr-TR" dirty="0" err="1" smtClean="0"/>
              <a:t>the</a:t>
            </a:r>
            <a:r>
              <a:rPr lang="tr-TR" dirty="0" smtClean="0"/>
              <a:t> </a:t>
            </a:r>
            <a:r>
              <a:rPr lang="tr-TR" dirty="0" err="1" smtClean="0"/>
              <a:t>use</a:t>
            </a:r>
            <a:r>
              <a:rPr lang="tr-TR" dirty="0" smtClean="0"/>
              <a:t> of </a:t>
            </a:r>
            <a:r>
              <a:rPr lang="tr-TR" dirty="0" err="1" smtClean="0"/>
              <a:t>Geographical</a:t>
            </a:r>
            <a:r>
              <a:rPr lang="tr-TR" dirty="0" smtClean="0"/>
              <a:t> </a:t>
            </a:r>
            <a:r>
              <a:rPr lang="tr-TR" dirty="0" err="1" smtClean="0"/>
              <a:t>Information</a:t>
            </a:r>
            <a:r>
              <a:rPr lang="tr-TR" dirty="0" smtClean="0"/>
              <a:t> </a:t>
            </a:r>
            <a:r>
              <a:rPr lang="tr-TR" dirty="0" err="1" smtClean="0"/>
              <a:t>Systems</a:t>
            </a:r>
            <a:r>
              <a:rPr lang="tr-TR" dirty="0" smtClean="0"/>
              <a:t>.</a:t>
            </a:r>
          </a:p>
          <a:p>
            <a:r>
              <a:rPr lang="tr-TR" dirty="0" err="1" smtClean="0"/>
              <a:t>Here</a:t>
            </a:r>
            <a:r>
              <a:rPr lang="tr-TR" dirty="0" smtClean="0"/>
              <a:t> </a:t>
            </a:r>
            <a:r>
              <a:rPr lang="tr-TR" dirty="0" err="1" smtClean="0"/>
              <a:t>you</a:t>
            </a:r>
            <a:r>
              <a:rPr lang="tr-TR" dirty="0" smtClean="0"/>
              <a:t> can </a:t>
            </a:r>
            <a:r>
              <a:rPr lang="tr-TR" dirty="0" err="1" smtClean="0"/>
              <a:t>see</a:t>
            </a:r>
            <a:r>
              <a:rPr lang="tr-TR" dirty="0" smtClean="0"/>
              <a:t> </a:t>
            </a:r>
            <a:r>
              <a:rPr lang="tr-TR" dirty="0" err="1" smtClean="0"/>
              <a:t>distribution</a:t>
            </a:r>
            <a:r>
              <a:rPr lang="tr-TR" dirty="0" smtClean="0"/>
              <a:t> of </a:t>
            </a:r>
            <a:r>
              <a:rPr lang="tr-TR" dirty="0" err="1" smtClean="0"/>
              <a:t>average</a:t>
            </a:r>
            <a:r>
              <a:rPr lang="tr-TR" dirty="0" smtClean="0"/>
              <a:t> </a:t>
            </a:r>
            <a:r>
              <a:rPr lang="tr-TR" dirty="0" err="1" smtClean="0"/>
              <a:t>precipitation</a:t>
            </a:r>
            <a:r>
              <a:rPr lang="tr-TR" dirty="0" smtClean="0"/>
              <a:t> in </a:t>
            </a:r>
            <a:r>
              <a:rPr lang="tr-TR" dirty="0" err="1" smtClean="0"/>
              <a:t>basins</a:t>
            </a:r>
            <a:r>
              <a:rPr lang="tr-TR" dirty="0" smtClean="0"/>
              <a:t> on </a:t>
            </a:r>
            <a:r>
              <a:rPr lang="tr-TR" dirty="0" err="1" smtClean="0"/>
              <a:t>the</a:t>
            </a:r>
            <a:r>
              <a:rPr lang="tr-TR" dirty="0" smtClean="0"/>
              <a:t> </a:t>
            </a:r>
            <a:r>
              <a:rPr lang="tr-TR" dirty="0" err="1" smtClean="0"/>
              <a:t>map</a:t>
            </a:r>
            <a:r>
              <a:rPr lang="tr-TR" dirty="0" smtClean="0"/>
              <a:t>.</a:t>
            </a:r>
          </a:p>
        </p:txBody>
      </p:sp>
      <p:sp>
        <p:nvSpPr>
          <p:cNvPr id="27652"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ED22B8-F972-4D44-AF57-5287EF77F112}" type="slidenum">
              <a:rPr lang="tr-TR" smtClean="0"/>
              <a:pPr/>
              <a:t>13</a:t>
            </a:fld>
            <a:endParaRPr lang="tr-T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2867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This slide shows situation of land use in basins.</a:t>
            </a:r>
          </a:p>
        </p:txBody>
      </p:sp>
      <p:sp>
        <p:nvSpPr>
          <p:cNvPr id="2867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68AFD5-FFD6-4174-AAA1-ED0A32B7861B}" type="slidenum">
              <a:rPr lang="tr-TR" altLang="tr-TR" smtClean="0">
                <a:cs typeface="Arial" charset="0"/>
              </a:rPr>
              <a:pPr/>
              <a:t>14</a:t>
            </a:fld>
            <a:endParaRPr lang="tr-TR" altLang="tr-TR" smtClean="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2969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tr-TR" smtClean="0"/>
              <a:t>Here you can see protected areas in basins</a:t>
            </a:r>
          </a:p>
        </p:txBody>
      </p:sp>
      <p:sp>
        <p:nvSpPr>
          <p:cNvPr id="2970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A60E627-B8C1-4B0C-8090-B5ABF3DCE6F1}" type="slidenum">
              <a:rPr lang="tr-TR" altLang="tr-TR" smtClean="0">
                <a:cs typeface="Arial" charset="0"/>
              </a:rPr>
              <a:pPr/>
              <a:t>15</a:t>
            </a:fld>
            <a:endParaRPr lang="tr-TR" altLang="tr-TR" smtClean="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30723"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0724"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364BFB7-2790-45B1-9D42-2AE186FC838C}" type="slidenum">
              <a:rPr lang="tr-TR" altLang="tr-TR" smtClean="0">
                <a:cs typeface="Arial" charset="0"/>
              </a:rPr>
              <a:pPr/>
              <a:t>16</a:t>
            </a:fld>
            <a:endParaRPr lang="tr-TR" altLang="tr-TR" smtClean="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31747" name="2 Not Yer Tutucusu"/>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1748" name="3 Slayt Numarası Yer Tutucusu"/>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a:fld id="{FFD2A816-9DB0-474B-8CD1-E0BD8C73916B}" type="slidenum">
              <a:rPr lang="tr-TR" altLang="tr-TR" sz="1200">
                <a:latin typeface="Arial Unicode MS" pitchFamily="34" charset="-128"/>
              </a:rPr>
              <a:pPr algn="r"/>
              <a:t>20</a:t>
            </a:fld>
            <a:endParaRPr lang="tr-TR" altLang="tr-TR" sz="1200">
              <a:latin typeface="Arial Unicode MS"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32771" name="Not Yer Tutucusu 2"/>
          <p:cNvSpPr>
            <a:spLocks noGrp="1"/>
          </p:cNvSpPr>
          <p:nvPr>
            <p:ph type="body" idx="1"/>
          </p:nvPr>
        </p:nvSpPr>
        <p:spPr bwMode="auto">
          <a:noFill/>
        </p:spPr>
        <p:txBody>
          <a:bodyPr wrap="square" numCol="1" anchor="t" anchorCtr="0" compatLnSpc="1">
            <a:prstTxWarp prst="textNoShape">
              <a:avLst/>
            </a:prstTxWarp>
          </a:bodyPr>
          <a:lstStyle/>
          <a:p>
            <a:r>
              <a:rPr lang="tr-TR" smtClean="0"/>
              <a:t>Water quality maps are being shown.</a:t>
            </a:r>
          </a:p>
        </p:txBody>
      </p:sp>
      <p:sp>
        <p:nvSpPr>
          <p:cNvPr id="32772"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787395A-73DD-4AE9-AF07-8E6C3808F846}" type="slidenum">
              <a:rPr lang="tr-TR" smtClean="0"/>
              <a:pPr/>
              <a:t>21</a:t>
            </a:fld>
            <a:endParaRPr lang="tr-T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34819" name="Not Yer Tutucusu 2"/>
          <p:cNvSpPr>
            <a:spLocks noGrp="1"/>
          </p:cNvSpPr>
          <p:nvPr>
            <p:ph type="body" idx="1"/>
          </p:nvPr>
        </p:nvSpPr>
        <p:spPr bwMode="auto">
          <a:noFill/>
        </p:spPr>
        <p:txBody>
          <a:bodyPr wrap="square" numCol="1" anchor="t" anchorCtr="0" compatLnSpc="1">
            <a:prstTxWarp prst="textNoShape">
              <a:avLst/>
            </a:prstTxWarp>
          </a:bodyPr>
          <a:lstStyle/>
          <a:p>
            <a:r>
              <a:rPr lang="tr-TR" dirty="0" err="1" smtClean="0"/>
              <a:t>All</a:t>
            </a:r>
            <a:r>
              <a:rPr lang="tr-TR" dirty="0" smtClean="0"/>
              <a:t> </a:t>
            </a:r>
            <a:r>
              <a:rPr lang="tr-TR" dirty="0" err="1" smtClean="0"/>
              <a:t>instutions</a:t>
            </a:r>
            <a:r>
              <a:rPr lang="tr-TR" dirty="0" smtClean="0"/>
              <a:t> </a:t>
            </a:r>
            <a:r>
              <a:rPr lang="tr-TR" dirty="0" err="1" smtClean="0"/>
              <a:t>and</a:t>
            </a:r>
            <a:r>
              <a:rPr lang="tr-TR" dirty="0" smtClean="0"/>
              <a:t> </a:t>
            </a:r>
            <a:r>
              <a:rPr lang="tr-TR" dirty="0" err="1" smtClean="0"/>
              <a:t>agencies</a:t>
            </a:r>
            <a:r>
              <a:rPr lang="tr-TR" dirty="0" smtClean="0"/>
              <a:t> </a:t>
            </a:r>
            <a:r>
              <a:rPr lang="tr-TR" dirty="0" err="1" smtClean="0"/>
              <a:t>wich</a:t>
            </a:r>
            <a:r>
              <a:rPr lang="tr-TR" dirty="0" smtClean="0"/>
              <a:t> </a:t>
            </a:r>
            <a:r>
              <a:rPr lang="tr-TR" dirty="0" err="1" smtClean="0"/>
              <a:t>have</a:t>
            </a:r>
            <a:r>
              <a:rPr lang="tr-TR" dirty="0" smtClean="0"/>
              <a:t> </a:t>
            </a:r>
            <a:r>
              <a:rPr lang="tr-TR" dirty="0" err="1" smtClean="0"/>
              <a:t>responsibities</a:t>
            </a:r>
            <a:r>
              <a:rPr lang="tr-TR" dirty="0" smtClean="0"/>
              <a:t> </a:t>
            </a:r>
            <a:r>
              <a:rPr lang="tr-TR" dirty="0" err="1" smtClean="0"/>
              <a:t>within</a:t>
            </a:r>
            <a:r>
              <a:rPr lang="tr-TR" dirty="0" smtClean="0"/>
              <a:t> </a:t>
            </a:r>
            <a:r>
              <a:rPr lang="tr-TR" dirty="0" err="1" smtClean="0"/>
              <a:t>the</a:t>
            </a:r>
            <a:r>
              <a:rPr lang="tr-TR" dirty="0" smtClean="0"/>
              <a:t> </a:t>
            </a:r>
            <a:r>
              <a:rPr lang="tr-TR" dirty="0" err="1" smtClean="0"/>
              <a:t>basin</a:t>
            </a:r>
            <a:r>
              <a:rPr lang="tr-TR" dirty="0" smtClean="0"/>
              <a:t> </a:t>
            </a:r>
            <a:r>
              <a:rPr lang="tr-TR" dirty="0" err="1" smtClean="0"/>
              <a:t>for</a:t>
            </a:r>
            <a:r>
              <a:rPr lang="tr-TR" dirty="0" smtClean="0"/>
              <a:t> </a:t>
            </a:r>
            <a:r>
              <a:rPr lang="tr-TR" dirty="0" err="1" smtClean="0"/>
              <a:t>undertaking</a:t>
            </a:r>
            <a:r>
              <a:rPr lang="tr-TR" dirty="0" smtClean="0"/>
              <a:t> </a:t>
            </a:r>
            <a:r>
              <a:rPr lang="tr-TR" dirty="0" err="1" smtClean="0"/>
              <a:t>the</a:t>
            </a:r>
            <a:r>
              <a:rPr lang="tr-TR" dirty="0" smtClean="0"/>
              <a:t> </a:t>
            </a:r>
            <a:r>
              <a:rPr lang="tr-TR" dirty="0" err="1" smtClean="0"/>
              <a:t>activities</a:t>
            </a:r>
            <a:r>
              <a:rPr lang="tr-TR" dirty="0" smtClean="0"/>
              <a:t> </a:t>
            </a:r>
            <a:r>
              <a:rPr lang="tr-TR" dirty="0" err="1" smtClean="0"/>
              <a:t>were</a:t>
            </a:r>
            <a:r>
              <a:rPr lang="tr-TR" dirty="0" smtClean="0"/>
              <a:t> </a:t>
            </a:r>
            <a:r>
              <a:rPr lang="tr-TR" dirty="0" err="1" smtClean="0"/>
              <a:t>determined</a:t>
            </a:r>
            <a:r>
              <a:rPr lang="tr-TR" dirty="0" smtClean="0"/>
              <a:t> </a:t>
            </a:r>
            <a:r>
              <a:rPr lang="tr-TR" dirty="0" err="1" smtClean="0"/>
              <a:t>within</a:t>
            </a:r>
            <a:r>
              <a:rPr lang="tr-TR" dirty="0" smtClean="0"/>
              <a:t> </a:t>
            </a:r>
            <a:r>
              <a:rPr lang="tr-TR" dirty="0" err="1" smtClean="0"/>
              <a:t>the</a:t>
            </a:r>
            <a:r>
              <a:rPr lang="tr-TR" dirty="0" smtClean="0"/>
              <a:t> plan. </a:t>
            </a:r>
          </a:p>
          <a:p>
            <a:r>
              <a:rPr lang="tr-TR" dirty="0" err="1" smtClean="0"/>
              <a:t>Left</a:t>
            </a:r>
            <a:r>
              <a:rPr lang="tr-TR" dirty="0" smtClean="0"/>
              <a:t> </a:t>
            </a:r>
            <a:r>
              <a:rPr lang="tr-TR" dirty="0" err="1" smtClean="0"/>
              <a:t>column</a:t>
            </a:r>
            <a:r>
              <a:rPr lang="tr-TR" dirty="0" smtClean="0"/>
              <a:t> </a:t>
            </a:r>
            <a:r>
              <a:rPr lang="tr-TR" dirty="0" err="1" smtClean="0"/>
              <a:t>shows</a:t>
            </a:r>
            <a:r>
              <a:rPr lang="tr-TR" dirty="0" smtClean="0"/>
              <a:t> </a:t>
            </a:r>
            <a:r>
              <a:rPr lang="tr-TR" dirty="0" err="1" smtClean="0"/>
              <a:t>activities</a:t>
            </a:r>
            <a:r>
              <a:rPr lang="tr-TR" dirty="0" smtClean="0"/>
              <a:t> </a:t>
            </a:r>
            <a:r>
              <a:rPr lang="tr-TR" dirty="0" err="1" smtClean="0"/>
              <a:t>and</a:t>
            </a:r>
            <a:r>
              <a:rPr lang="tr-TR" dirty="0" smtClean="0"/>
              <a:t> </a:t>
            </a:r>
            <a:r>
              <a:rPr lang="tr-TR" dirty="0" err="1" smtClean="0"/>
              <a:t>right</a:t>
            </a:r>
            <a:r>
              <a:rPr lang="tr-TR" dirty="0" smtClean="0"/>
              <a:t> </a:t>
            </a:r>
            <a:r>
              <a:rPr lang="tr-TR" dirty="0" err="1" smtClean="0"/>
              <a:t>column</a:t>
            </a:r>
            <a:r>
              <a:rPr lang="tr-TR" dirty="0" smtClean="0"/>
              <a:t> </a:t>
            </a:r>
            <a:r>
              <a:rPr lang="tr-TR" dirty="0" err="1" smtClean="0"/>
              <a:t>shows</a:t>
            </a:r>
            <a:r>
              <a:rPr lang="tr-TR" dirty="0" smtClean="0"/>
              <a:t> </a:t>
            </a:r>
            <a:r>
              <a:rPr lang="tr-TR" dirty="0" err="1" smtClean="0"/>
              <a:t>institutions</a:t>
            </a:r>
            <a:r>
              <a:rPr lang="tr-TR" dirty="0" smtClean="0"/>
              <a:t> </a:t>
            </a:r>
            <a:r>
              <a:rPr lang="tr-TR" dirty="0" err="1" smtClean="0"/>
              <a:t>responsible</a:t>
            </a:r>
            <a:r>
              <a:rPr lang="tr-TR" dirty="0" smtClean="0"/>
              <a:t> </a:t>
            </a:r>
            <a:r>
              <a:rPr lang="tr-TR" dirty="0" err="1" smtClean="0"/>
              <a:t>for</a:t>
            </a:r>
            <a:r>
              <a:rPr lang="tr-TR" dirty="0" smtClean="0"/>
              <a:t> </a:t>
            </a:r>
            <a:r>
              <a:rPr lang="tr-TR" dirty="0" err="1" smtClean="0"/>
              <a:t>implementing</a:t>
            </a:r>
            <a:r>
              <a:rPr lang="tr-TR" dirty="0" smtClean="0"/>
              <a:t>.</a:t>
            </a:r>
          </a:p>
          <a:p>
            <a:r>
              <a:rPr lang="tr-TR" dirty="0" err="1" smtClean="0"/>
              <a:t>River</a:t>
            </a:r>
            <a:r>
              <a:rPr lang="tr-TR" dirty="0" smtClean="0"/>
              <a:t> </a:t>
            </a:r>
            <a:r>
              <a:rPr lang="tr-TR" dirty="0" err="1" smtClean="0"/>
              <a:t>Basin</a:t>
            </a:r>
            <a:r>
              <a:rPr lang="tr-TR" dirty="0" smtClean="0"/>
              <a:t> </a:t>
            </a:r>
            <a:r>
              <a:rPr lang="tr-TR" dirty="0" err="1" smtClean="0"/>
              <a:t>Protection</a:t>
            </a:r>
            <a:r>
              <a:rPr lang="tr-TR" dirty="0" smtClean="0"/>
              <a:t> </a:t>
            </a:r>
            <a:r>
              <a:rPr lang="tr-TR" dirty="0" err="1" smtClean="0"/>
              <a:t>Action</a:t>
            </a:r>
            <a:r>
              <a:rPr lang="tr-TR" dirty="0" smtClean="0"/>
              <a:t> </a:t>
            </a:r>
            <a:r>
              <a:rPr lang="tr-TR" dirty="0" err="1" smtClean="0"/>
              <a:t>Plans</a:t>
            </a:r>
            <a:r>
              <a:rPr lang="tr-TR" dirty="0" smtClean="0"/>
              <a:t> </a:t>
            </a:r>
            <a:r>
              <a:rPr lang="tr-TR" dirty="0" err="1" smtClean="0"/>
              <a:t>will</a:t>
            </a:r>
            <a:r>
              <a:rPr lang="tr-TR" dirty="0" smtClean="0"/>
              <a:t> </a:t>
            </a:r>
            <a:r>
              <a:rPr lang="tr-TR" dirty="0" err="1" smtClean="0"/>
              <a:t>contribute</a:t>
            </a:r>
            <a:r>
              <a:rPr lang="tr-TR" dirty="0" smtClean="0"/>
              <a:t> </a:t>
            </a:r>
            <a:r>
              <a:rPr lang="tr-TR" dirty="0" err="1" smtClean="0"/>
              <a:t>to</a:t>
            </a:r>
            <a:r>
              <a:rPr lang="tr-TR" dirty="0" smtClean="0"/>
              <a:t> </a:t>
            </a:r>
            <a:r>
              <a:rPr lang="tr-TR" dirty="0" err="1" smtClean="0"/>
              <a:t>turkiye</a:t>
            </a:r>
            <a:r>
              <a:rPr lang="tr-TR" dirty="0" smtClean="0"/>
              <a:t> in </a:t>
            </a:r>
            <a:r>
              <a:rPr lang="tr-TR" dirty="0" err="1" smtClean="0"/>
              <a:t>the</a:t>
            </a:r>
            <a:r>
              <a:rPr lang="tr-TR" dirty="0" smtClean="0"/>
              <a:t> </a:t>
            </a:r>
            <a:r>
              <a:rPr lang="tr-TR" dirty="0" err="1" smtClean="0"/>
              <a:t>process</a:t>
            </a:r>
            <a:r>
              <a:rPr lang="tr-TR" dirty="0" smtClean="0"/>
              <a:t> of </a:t>
            </a:r>
            <a:r>
              <a:rPr lang="tr-TR" dirty="0" err="1" smtClean="0"/>
              <a:t>nomination</a:t>
            </a:r>
            <a:r>
              <a:rPr lang="tr-TR" dirty="0" smtClean="0"/>
              <a:t> </a:t>
            </a:r>
            <a:r>
              <a:rPr lang="tr-TR" dirty="0" err="1" smtClean="0"/>
              <a:t>for</a:t>
            </a:r>
            <a:r>
              <a:rPr lang="tr-TR" dirty="0" smtClean="0"/>
              <a:t> EU in </a:t>
            </a:r>
            <a:r>
              <a:rPr lang="tr-TR" dirty="0" err="1" smtClean="0"/>
              <a:t>order</a:t>
            </a:r>
            <a:r>
              <a:rPr lang="tr-TR" dirty="0" smtClean="0"/>
              <a:t> </a:t>
            </a:r>
            <a:r>
              <a:rPr lang="tr-TR" dirty="0" err="1" smtClean="0"/>
              <a:t>to</a:t>
            </a:r>
            <a:r>
              <a:rPr lang="tr-TR" dirty="0" smtClean="0"/>
              <a:t> </a:t>
            </a:r>
            <a:r>
              <a:rPr lang="tr-TR" dirty="0" err="1" smtClean="0"/>
              <a:t>comply</a:t>
            </a:r>
            <a:r>
              <a:rPr lang="tr-TR" dirty="0" smtClean="0"/>
              <a:t> </a:t>
            </a:r>
            <a:r>
              <a:rPr lang="tr-TR" dirty="0" err="1" smtClean="0"/>
              <a:t>with</a:t>
            </a:r>
            <a:r>
              <a:rPr lang="tr-TR" dirty="0" smtClean="0"/>
              <a:t> </a:t>
            </a:r>
            <a:r>
              <a:rPr lang="tr-TR" dirty="0" err="1" smtClean="0"/>
              <a:t>wfd</a:t>
            </a:r>
            <a:r>
              <a:rPr lang="tr-TR" dirty="0" smtClean="0"/>
              <a:t>, </a:t>
            </a:r>
            <a:r>
              <a:rPr lang="tr-TR" dirty="0" err="1" smtClean="0"/>
              <a:t>and</a:t>
            </a:r>
            <a:r>
              <a:rPr lang="tr-TR" dirty="0" smtClean="0"/>
              <a:t> </a:t>
            </a:r>
            <a:r>
              <a:rPr lang="tr-TR" dirty="0" err="1" smtClean="0"/>
              <a:t>to</a:t>
            </a:r>
            <a:r>
              <a:rPr lang="tr-TR" dirty="0" smtClean="0"/>
              <a:t> form a </a:t>
            </a:r>
            <a:r>
              <a:rPr lang="tr-TR" dirty="0" err="1" smtClean="0"/>
              <a:t>basisi</a:t>
            </a:r>
            <a:r>
              <a:rPr lang="tr-TR" dirty="0" smtClean="0"/>
              <a:t> </a:t>
            </a:r>
            <a:r>
              <a:rPr lang="tr-TR" dirty="0" err="1" smtClean="0"/>
              <a:t>for</a:t>
            </a:r>
            <a:r>
              <a:rPr lang="tr-TR" dirty="0" smtClean="0"/>
              <a:t> </a:t>
            </a:r>
            <a:r>
              <a:rPr lang="tr-TR" dirty="0" err="1" smtClean="0"/>
              <a:t>preparation</a:t>
            </a:r>
            <a:r>
              <a:rPr lang="tr-TR" dirty="0" smtClean="0"/>
              <a:t> </a:t>
            </a:r>
            <a:r>
              <a:rPr lang="tr-TR" dirty="0" err="1" smtClean="0"/>
              <a:t>and</a:t>
            </a:r>
            <a:r>
              <a:rPr lang="tr-TR" dirty="0" smtClean="0"/>
              <a:t> </a:t>
            </a:r>
            <a:r>
              <a:rPr lang="tr-TR" dirty="0" err="1" smtClean="0"/>
              <a:t>application</a:t>
            </a:r>
            <a:r>
              <a:rPr lang="tr-TR" dirty="0" smtClean="0"/>
              <a:t> of RBPAP </a:t>
            </a:r>
            <a:r>
              <a:rPr lang="tr-TR" dirty="0" err="1" smtClean="0"/>
              <a:t>which</a:t>
            </a:r>
            <a:r>
              <a:rPr lang="tr-TR" dirty="0" smtClean="0"/>
              <a:t> </a:t>
            </a:r>
            <a:r>
              <a:rPr lang="tr-TR" dirty="0" err="1" smtClean="0"/>
              <a:t>will</a:t>
            </a:r>
            <a:r>
              <a:rPr lang="tr-TR" dirty="0" smtClean="0"/>
              <a:t> </a:t>
            </a:r>
            <a:r>
              <a:rPr lang="tr-TR" dirty="0" err="1" smtClean="0"/>
              <a:t>include</a:t>
            </a:r>
            <a:r>
              <a:rPr lang="tr-TR" dirty="0" smtClean="0"/>
              <a:t> </a:t>
            </a:r>
            <a:r>
              <a:rPr lang="tr-TR" dirty="0" err="1" smtClean="0"/>
              <a:t>the</a:t>
            </a:r>
            <a:r>
              <a:rPr lang="tr-TR" dirty="0" smtClean="0"/>
              <a:t> </a:t>
            </a:r>
            <a:r>
              <a:rPr lang="tr-TR" dirty="0" err="1" smtClean="0"/>
              <a:t>necessities</a:t>
            </a:r>
            <a:r>
              <a:rPr lang="tr-TR" dirty="0" smtClean="0"/>
              <a:t> of </a:t>
            </a:r>
            <a:r>
              <a:rPr lang="tr-TR" dirty="0" err="1" smtClean="0"/>
              <a:t>the</a:t>
            </a:r>
            <a:r>
              <a:rPr lang="tr-TR" dirty="0" smtClean="0"/>
              <a:t> </a:t>
            </a:r>
            <a:r>
              <a:rPr lang="tr-TR" dirty="0" err="1" smtClean="0"/>
              <a:t>directive</a:t>
            </a:r>
            <a:r>
              <a:rPr lang="tr-TR" dirty="0" smtClean="0"/>
              <a:t>.</a:t>
            </a:r>
          </a:p>
          <a:p>
            <a:r>
              <a:rPr lang="tr-TR" dirty="0" err="1" smtClean="0"/>
              <a:t>Our</a:t>
            </a:r>
            <a:r>
              <a:rPr lang="tr-TR" dirty="0" smtClean="0"/>
              <a:t> </a:t>
            </a:r>
            <a:r>
              <a:rPr lang="tr-TR" dirty="0" err="1" smtClean="0"/>
              <a:t>target</a:t>
            </a:r>
            <a:r>
              <a:rPr lang="tr-TR" dirty="0" smtClean="0"/>
              <a:t> is </a:t>
            </a:r>
            <a:r>
              <a:rPr lang="tr-TR" dirty="0" err="1" smtClean="0"/>
              <a:t>convert</a:t>
            </a:r>
            <a:r>
              <a:rPr lang="tr-TR" dirty="0" smtClean="0"/>
              <a:t> </a:t>
            </a:r>
            <a:r>
              <a:rPr lang="tr-TR" dirty="0" err="1" smtClean="0"/>
              <a:t>river</a:t>
            </a:r>
            <a:r>
              <a:rPr lang="tr-TR" dirty="0" smtClean="0"/>
              <a:t> </a:t>
            </a:r>
            <a:r>
              <a:rPr lang="tr-TR" dirty="0" err="1" smtClean="0"/>
              <a:t>basin</a:t>
            </a:r>
            <a:r>
              <a:rPr lang="tr-TR" dirty="0" smtClean="0"/>
              <a:t> </a:t>
            </a:r>
            <a:r>
              <a:rPr lang="tr-TR" dirty="0" err="1" smtClean="0"/>
              <a:t>protection</a:t>
            </a:r>
            <a:r>
              <a:rPr lang="tr-TR" dirty="0" smtClean="0"/>
              <a:t> </a:t>
            </a:r>
            <a:r>
              <a:rPr lang="tr-TR" dirty="0" err="1" smtClean="0"/>
              <a:t>action</a:t>
            </a:r>
            <a:r>
              <a:rPr lang="tr-TR" dirty="0" smtClean="0"/>
              <a:t> </a:t>
            </a:r>
            <a:r>
              <a:rPr lang="tr-TR" dirty="0" err="1" smtClean="0"/>
              <a:t>plans</a:t>
            </a:r>
            <a:r>
              <a:rPr lang="tr-TR" dirty="0" smtClean="0"/>
              <a:t> </a:t>
            </a:r>
            <a:r>
              <a:rPr lang="tr-TR" dirty="0" err="1" smtClean="0"/>
              <a:t>into</a:t>
            </a:r>
            <a:r>
              <a:rPr lang="tr-TR" dirty="0" smtClean="0"/>
              <a:t> </a:t>
            </a:r>
            <a:r>
              <a:rPr lang="tr-TR" dirty="0" err="1" smtClean="0"/>
              <a:t>river</a:t>
            </a:r>
            <a:r>
              <a:rPr lang="tr-TR" dirty="0" smtClean="0"/>
              <a:t> </a:t>
            </a:r>
            <a:r>
              <a:rPr lang="tr-TR" dirty="0" err="1" smtClean="0"/>
              <a:t>basin</a:t>
            </a:r>
            <a:r>
              <a:rPr lang="tr-TR" dirty="0" smtClean="0"/>
              <a:t> </a:t>
            </a:r>
            <a:r>
              <a:rPr lang="tr-TR" dirty="0" err="1" smtClean="0"/>
              <a:t>management</a:t>
            </a:r>
            <a:r>
              <a:rPr lang="tr-TR" dirty="0" smtClean="0"/>
              <a:t> </a:t>
            </a:r>
            <a:r>
              <a:rPr lang="tr-TR" dirty="0" err="1" smtClean="0"/>
              <a:t>plans</a:t>
            </a:r>
            <a:r>
              <a:rPr lang="tr-TR" dirty="0" smtClean="0"/>
              <a:t>, </a:t>
            </a:r>
            <a:r>
              <a:rPr lang="tr-TR" dirty="0" err="1" smtClean="0"/>
              <a:t>during</a:t>
            </a:r>
            <a:r>
              <a:rPr lang="tr-TR" dirty="0" smtClean="0"/>
              <a:t> </a:t>
            </a:r>
            <a:r>
              <a:rPr lang="tr-TR" dirty="0" err="1" smtClean="0"/>
              <a:t>the</a:t>
            </a:r>
            <a:r>
              <a:rPr lang="tr-TR" dirty="0" smtClean="0"/>
              <a:t> </a:t>
            </a:r>
            <a:r>
              <a:rPr lang="tr-TR" dirty="0" err="1" smtClean="0"/>
              <a:t>period</a:t>
            </a:r>
            <a:r>
              <a:rPr lang="tr-TR" dirty="0" smtClean="0"/>
              <a:t> 2013-2015.</a:t>
            </a:r>
          </a:p>
          <a:p>
            <a:endParaRPr lang="tr-TR" dirty="0" smtClean="0"/>
          </a:p>
        </p:txBody>
      </p:sp>
      <p:sp>
        <p:nvSpPr>
          <p:cNvPr id="34820"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C224228-7D67-43AC-A3E0-2B4AE12F4FE2}" type="slidenum">
              <a:rPr lang="tr-TR" smtClean="0"/>
              <a:pPr/>
              <a:t>22</a:t>
            </a:fld>
            <a:endParaRPr lang="tr-T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baseline="0" dirty="0" smtClean="0"/>
              <a:t>We have identified our steps in order to achieve our objectives together with the owners of the basin. The investments on the treatment of domestic waste waters continue. The industrialists are becoming more and more aware about the environment, the inspections are more efficient now. Water meters have been installed to measure ground water use and in some regions ground water use has been prohibited. Each stakeholder is carrying out their responsibilities swiftly. We will be able to see green growth and development in Ergene altogether. </a:t>
            </a:r>
            <a:endParaRPr lang="tr-TR" dirty="0"/>
          </a:p>
        </p:txBody>
      </p:sp>
      <p:sp>
        <p:nvSpPr>
          <p:cNvPr id="4" name="3 Slayt Numarası Yer Tutucusu"/>
          <p:cNvSpPr>
            <a:spLocks noGrp="1"/>
          </p:cNvSpPr>
          <p:nvPr>
            <p:ph type="sldNum" sz="quarter" idx="10"/>
          </p:nvPr>
        </p:nvSpPr>
        <p:spPr/>
        <p:txBody>
          <a:bodyPr/>
          <a:lstStyle/>
          <a:p>
            <a:fld id="{84ACEA07-BFF3-4817-83BA-3A040B93589A}" type="slidenum">
              <a:rPr lang="tr-TR" smtClean="0"/>
              <a:pPr/>
              <a:t>24</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D787BC5-E6E0-4275-B58D-5B0B8411AE4C}" type="slidenum">
              <a:rPr lang="tr-TR" smtClean="0"/>
              <a:pPr/>
              <a:t>26</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solidFill>
                  <a:srgbClr val="FF0000"/>
                </a:solidFill>
              </a:rPr>
              <a:t>I </a:t>
            </a:r>
            <a:r>
              <a:rPr lang="tr-TR" dirty="0" err="1" smtClean="0">
                <a:solidFill>
                  <a:srgbClr val="FF0000"/>
                </a:solidFill>
              </a:rPr>
              <a:t>will</a:t>
            </a:r>
            <a:r>
              <a:rPr lang="tr-TR" dirty="0" smtClean="0">
                <a:solidFill>
                  <a:srgbClr val="FF0000"/>
                </a:solidFill>
              </a:rPr>
              <a:t> </a:t>
            </a:r>
            <a:r>
              <a:rPr lang="tr-TR" dirty="0" err="1" smtClean="0">
                <a:solidFill>
                  <a:srgbClr val="FF0000"/>
                </a:solidFill>
              </a:rPr>
              <a:t>inform</a:t>
            </a:r>
            <a:r>
              <a:rPr lang="tr-TR" baseline="0" dirty="0" smtClean="0">
                <a:solidFill>
                  <a:srgbClr val="FF0000"/>
                </a:solidFill>
              </a:rPr>
              <a:t> </a:t>
            </a:r>
            <a:r>
              <a:rPr lang="tr-TR" baseline="0" dirty="0" err="1" smtClean="0">
                <a:solidFill>
                  <a:srgbClr val="FF0000"/>
                </a:solidFill>
              </a:rPr>
              <a:t>you</a:t>
            </a:r>
            <a:r>
              <a:rPr lang="tr-TR" baseline="0" dirty="0" smtClean="0">
                <a:solidFill>
                  <a:srgbClr val="FF0000"/>
                </a:solidFill>
              </a:rPr>
              <a:t> </a:t>
            </a:r>
            <a:r>
              <a:rPr lang="tr-TR" baseline="0" dirty="0" err="1" smtClean="0">
                <a:solidFill>
                  <a:srgbClr val="FF0000"/>
                </a:solidFill>
              </a:rPr>
              <a:t>about</a:t>
            </a:r>
            <a:r>
              <a:rPr lang="tr-TR" baseline="0" dirty="0" smtClean="0">
                <a:solidFill>
                  <a:srgbClr val="FF0000"/>
                </a:solidFill>
              </a:rPr>
              <a:t> </a:t>
            </a:r>
            <a:r>
              <a:rPr lang="tr-TR" baseline="0" dirty="0" err="1" smtClean="0">
                <a:solidFill>
                  <a:srgbClr val="FF0000"/>
                </a:solidFill>
              </a:rPr>
              <a:t>the</a:t>
            </a:r>
            <a:r>
              <a:rPr lang="tr-TR" baseline="0" dirty="0" smtClean="0">
                <a:solidFill>
                  <a:srgbClr val="FF0000"/>
                </a:solidFill>
              </a:rPr>
              <a:t> </a:t>
            </a:r>
            <a:r>
              <a:rPr lang="tr-TR" baseline="0" dirty="0" err="1" smtClean="0">
                <a:solidFill>
                  <a:srgbClr val="FF0000"/>
                </a:solidFill>
              </a:rPr>
              <a:t>potential</a:t>
            </a:r>
            <a:r>
              <a:rPr lang="tr-TR" baseline="0" dirty="0" smtClean="0">
                <a:solidFill>
                  <a:srgbClr val="FF0000"/>
                </a:solidFill>
              </a:rPr>
              <a:t> of </a:t>
            </a:r>
            <a:r>
              <a:rPr lang="tr-TR" baseline="0" dirty="0" err="1" smtClean="0">
                <a:solidFill>
                  <a:srgbClr val="FF0000"/>
                </a:solidFill>
              </a:rPr>
              <a:t>water</a:t>
            </a:r>
            <a:r>
              <a:rPr lang="tr-TR" baseline="0" dirty="0" smtClean="0">
                <a:solidFill>
                  <a:srgbClr val="FF0000"/>
                </a:solidFill>
              </a:rPr>
              <a:t> </a:t>
            </a:r>
            <a:r>
              <a:rPr lang="tr-TR" baseline="0" dirty="0" err="1" smtClean="0">
                <a:solidFill>
                  <a:srgbClr val="FF0000"/>
                </a:solidFill>
              </a:rPr>
              <a:t>resources</a:t>
            </a:r>
            <a:r>
              <a:rPr lang="tr-TR" baseline="0" dirty="0" smtClean="0">
                <a:solidFill>
                  <a:srgbClr val="FF0000"/>
                </a:solidFill>
              </a:rPr>
              <a:t> in </a:t>
            </a:r>
            <a:r>
              <a:rPr lang="tr-TR" baseline="0" dirty="0" err="1" smtClean="0">
                <a:solidFill>
                  <a:srgbClr val="FF0000"/>
                </a:solidFill>
              </a:rPr>
              <a:t>Turkey</a:t>
            </a:r>
            <a:r>
              <a:rPr lang="tr-TR" baseline="0" dirty="0" smtClean="0">
                <a:solidFill>
                  <a:srgbClr val="FF0000"/>
                </a:solidFill>
              </a:rPr>
              <a:t>, legal </a:t>
            </a:r>
            <a:r>
              <a:rPr lang="tr-TR" baseline="0" dirty="0" err="1" smtClean="0">
                <a:solidFill>
                  <a:srgbClr val="FF0000"/>
                </a:solidFill>
              </a:rPr>
              <a:t>and</a:t>
            </a:r>
            <a:r>
              <a:rPr lang="tr-TR" baseline="0" dirty="0" smtClean="0">
                <a:solidFill>
                  <a:srgbClr val="FF0000"/>
                </a:solidFill>
              </a:rPr>
              <a:t> </a:t>
            </a:r>
            <a:r>
              <a:rPr lang="tr-TR" baseline="0" dirty="0" err="1" smtClean="0">
                <a:solidFill>
                  <a:srgbClr val="FF0000"/>
                </a:solidFill>
              </a:rPr>
              <a:t>institutional</a:t>
            </a:r>
            <a:r>
              <a:rPr lang="tr-TR" baseline="0" dirty="0" smtClean="0">
                <a:solidFill>
                  <a:srgbClr val="FF0000"/>
                </a:solidFill>
              </a:rPr>
              <a:t> </a:t>
            </a:r>
            <a:r>
              <a:rPr lang="tr-TR" baseline="0" dirty="0" err="1" smtClean="0">
                <a:solidFill>
                  <a:srgbClr val="FF0000"/>
                </a:solidFill>
              </a:rPr>
              <a:t>structure</a:t>
            </a:r>
            <a:r>
              <a:rPr lang="tr-TR" baseline="0" dirty="0" smtClean="0">
                <a:solidFill>
                  <a:srgbClr val="FF0000"/>
                </a:solidFill>
              </a:rPr>
              <a:t>, </a:t>
            </a:r>
            <a:r>
              <a:rPr lang="tr-TR" baseline="0" dirty="0" err="1" smtClean="0">
                <a:solidFill>
                  <a:srgbClr val="FF0000"/>
                </a:solidFill>
              </a:rPr>
              <a:t>Basin</a:t>
            </a:r>
            <a:r>
              <a:rPr lang="tr-TR" baseline="0" dirty="0" smtClean="0">
                <a:solidFill>
                  <a:srgbClr val="FF0000"/>
                </a:solidFill>
              </a:rPr>
              <a:t> </a:t>
            </a:r>
            <a:r>
              <a:rPr lang="tr-TR" baseline="0" dirty="0" err="1" smtClean="0">
                <a:solidFill>
                  <a:srgbClr val="FF0000"/>
                </a:solidFill>
              </a:rPr>
              <a:t>Management</a:t>
            </a:r>
            <a:r>
              <a:rPr lang="tr-TR" baseline="0" dirty="0" smtClean="0">
                <a:solidFill>
                  <a:srgbClr val="FF0000"/>
                </a:solidFill>
              </a:rPr>
              <a:t>, </a:t>
            </a:r>
            <a:r>
              <a:rPr lang="tr-TR" baseline="0" dirty="0" err="1" smtClean="0">
                <a:solidFill>
                  <a:srgbClr val="FF0000"/>
                </a:solidFill>
              </a:rPr>
              <a:t>water</a:t>
            </a:r>
            <a:r>
              <a:rPr lang="tr-TR" baseline="0" dirty="0" smtClean="0">
                <a:solidFill>
                  <a:srgbClr val="FF0000"/>
                </a:solidFill>
              </a:rPr>
              <a:t> </a:t>
            </a:r>
            <a:r>
              <a:rPr lang="tr-TR" baseline="0" dirty="0" err="1" smtClean="0">
                <a:solidFill>
                  <a:srgbClr val="FF0000"/>
                </a:solidFill>
              </a:rPr>
              <a:t>framework</a:t>
            </a:r>
            <a:r>
              <a:rPr lang="tr-TR" baseline="0" dirty="0" smtClean="0">
                <a:solidFill>
                  <a:srgbClr val="FF0000"/>
                </a:solidFill>
              </a:rPr>
              <a:t> </a:t>
            </a:r>
            <a:r>
              <a:rPr lang="tr-TR" baseline="0" dirty="0" err="1" smtClean="0">
                <a:solidFill>
                  <a:srgbClr val="FF0000"/>
                </a:solidFill>
              </a:rPr>
              <a:t>directive</a:t>
            </a:r>
            <a:r>
              <a:rPr lang="tr-TR" baseline="0" dirty="0" smtClean="0">
                <a:solidFill>
                  <a:srgbClr val="FF0000"/>
                </a:solidFill>
              </a:rPr>
              <a:t> </a:t>
            </a:r>
            <a:r>
              <a:rPr lang="tr-TR" baseline="0" dirty="0" err="1" smtClean="0">
                <a:solidFill>
                  <a:srgbClr val="FF0000"/>
                </a:solidFill>
              </a:rPr>
              <a:t>and</a:t>
            </a:r>
            <a:r>
              <a:rPr lang="tr-TR" baseline="0" dirty="0" smtClean="0">
                <a:solidFill>
                  <a:srgbClr val="FF0000"/>
                </a:solidFill>
              </a:rPr>
              <a:t> </a:t>
            </a:r>
            <a:r>
              <a:rPr lang="tr-TR" baseline="0" dirty="0" err="1" smtClean="0">
                <a:solidFill>
                  <a:srgbClr val="FF0000"/>
                </a:solidFill>
              </a:rPr>
              <a:t>basin</a:t>
            </a:r>
            <a:r>
              <a:rPr lang="tr-TR" baseline="0" dirty="0" smtClean="0">
                <a:solidFill>
                  <a:srgbClr val="FF0000"/>
                </a:solidFill>
              </a:rPr>
              <a:t> </a:t>
            </a:r>
            <a:r>
              <a:rPr lang="tr-TR" baseline="0" dirty="0" err="1" smtClean="0">
                <a:solidFill>
                  <a:srgbClr val="FF0000"/>
                </a:solidFill>
              </a:rPr>
              <a:t>plans</a:t>
            </a:r>
            <a:r>
              <a:rPr lang="tr-TR" baseline="0" dirty="0" smtClean="0">
                <a:solidFill>
                  <a:srgbClr val="FF0000"/>
                </a:solidFill>
              </a:rPr>
              <a:t> </a:t>
            </a:r>
            <a:r>
              <a:rPr lang="tr-TR" baseline="0" dirty="0" err="1" smtClean="0">
                <a:solidFill>
                  <a:srgbClr val="FF0000"/>
                </a:solidFill>
              </a:rPr>
              <a:t>and</a:t>
            </a:r>
            <a:r>
              <a:rPr lang="tr-TR" baseline="0" dirty="0" smtClean="0">
                <a:solidFill>
                  <a:srgbClr val="FF0000"/>
                </a:solidFill>
              </a:rPr>
              <a:t> </a:t>
            </a:r>
            <a:r>
              <a:rPr lang="tr-TR" baseline="0" dirty="0" err="1" smtClean="0">
                <a:solidFill>
                  <a:srgbClr val="FF0000"/>
                </a:solidFill>
              </a:rPr>
              <a:t>our</a:t>
            </a:r>
            <a:r>
              <a:rPr lang="tr-TR" baseline="0" dirty="0" smtClean="0">
                <a:solidFill>
                  <a:srgbClr val="FF0000"/>
                </a:solidFill>
              </a:rPr>
              <a:t> </a:t>
            </a:r>
            <a:r>
              <a:rPr lang="tr-TR" baseline="0" dirty="0" err="1" smtClean="0">
                <a:solidFill>
                  <a:srgbClr val="FF0000"/>
                </a:solidFill>
              </a:rPr>
              <a:t>experience</a:t>
            </a:r>
            <a:r>
              <a:rPr lang="tr-TR" baseline="0" dirty="0" smtClean="0">
                <a:solidFill>
                  <a:srgbClr val="FF0000"/>
                </a:solidFill>
              </a:rPr>
              <a:t>. </a:t>
            </a:r>
            <a:endParaRPr lang="tr-TR" dirty="0" smtClean="0">
              <a:solidFill>
                <a:srgbClr val="FF0000"/>
              </a:solidFill>
            </a:endParaRPr>
          </a:p>
          <a:p>
            <a:endParaRPr lang="tr-TR" dirty="0" smtClean="0"/>
          </a:p>
          <a:p>
            <a:endParaRPr lang="tr-TR" dirty="0"/>
          </a:p>
        </p:txBody>
      </p:sp>
      <p:sp>
        <p:nvSpPr>
          <p:cNvPr id="4" name="Slayt Numarası Yer Tutucusu 3"/>
          <p:cNvSpPr>
            <a:spLocks noGrp="1"/>
          </p:cNvSpPr>
          <p:nvPr>
            <p:ph type="sldNum" sz="quarter" idx="10"/>
          </p:nvPr>
        </p:nvSpPr>
        <p:spPr/>
        <p:txBody>
          <a:bodyPr/>
          <a:lstStyle/>
          <a:p>
            <a:fld id="{AD787BC5-E6E0-4275-B58D-5B0B8411AE4C}" type="slidenum">
              <a:rPr lang="tr-TR" smtClean="0"/>
              <a:pPr/>
              <a:t>2</a:t>
            </a:fld>
            <a:endParaRPr lang="tr-TR"/>
          </a:p>
        </p:txBody>
      </p:sp>
    </p:spTree>
    <p:extLst>
      <p:ext uri="{BB962C8B-B14F-4D97-AF65-F5344CB8AC3E}">
        <p14:creationId xmlns:p14="http://schemas.microsoft.com/office/powerpoint/2010/main" val="22558489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tr-TR"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tr-TR"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Slayt Görüntüsü Yer Tutucusu"/>
          <p:cNvSpPr>
            <a:spLocks noGrp="1" noRot="1" noChangeAspect="1" noTextEdit="1"/>
          </p:cNvSpPr>
          <p:nvPr>
            <p:ph type="sldImg"/>
          </p:nvPr>
        </p:nvSpPr>
        <p:spPr>
          <a:ln/>
        </p:spPr>
      </p:sp>
      <p:sp>
        <p:nvSpPr>
          <p:cNvPr id="46083" name="2 Not Yer Tutucusu"/>
          <p:cNvSpPr>
            <a:spLocks noGrp="1"/>
          </p:cNvSpPr>
          <p:nvPr>
            <p:ph type="body" idx="1"/>
          </p:nvPr>
        </p:nvSpPr>
        <p:spPr>
          <a:noFill/>
          <a:ln/>
        </p:spPr>
        <p:txBody>
          <a:bodyPr/>
          <a:lstStyle/>
          <a:p>
            <a:endParaRPr lang="tr-TR" smtClean="0">
              <a:latin typeface="Arial" pitchFamily="34" charset="0"/>
            </a:endParaRPr>
          </a:p>
        </p:txBody>
      </p:sp>
      <p:sp>
        <p:nvSpPr>
          <p:cNvPr id="46084" name="3 Slayt Numarası Yer Tutucusu"/>
          <p:cNvSpPr>
            <a:spLocks noGrp="1"/>
          </p:cNvSpPr>
          <p:nvPr>
            <p:ph type="sldNum" sz="quarter" idx="5"/>
          </p:nvPr>
        </p:nvSpPr>
        <p:spPr/>
        <p:txBody>
          <a:bodyPr/>
          <a:lstStyle/>
          <a:p>
            <a:pPr>
              <a:defRPr/>
            </a:pPr>
            <a:fld id="{B8ACA193-C560-4DB2-93BF-A67B9196D600}" type="slidenum">
              <a:rPr lang="nl-NL" smtClean="0">
                <a:latin typeface="Arial" pitchFamily="34" charset="0"/>
              </a:rPr>
              <a:pPr>
                <a:defRPr/>
              </a:pPr>
              <a:t>32</a:t>
            </a:fld>
            <a:endParaRPr lang="nl-NL"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baseline="0" dirty="0" smtClean="0"/>
              <a:t>This figure is a bit different than the figure I have shown you a couple of slides before. In this slide you can see the steps of the Water Framework Directive of the EU. When Turkey starts to prepare river basin management plans, around 60% of the work will have been completed. In order to have this underlay, we have speeded up our monitoring activities. We have started to do biological monitoring. In this planning proces, we will focus more on ecological assessments. </a:t>
            </a:r>
          </a:p>
          <a:p>
            <a:endParaRPr lang="tr-TR" dirty="0"/>
          </a:p>
        </p:txBody>
      </p:sp>
      <p:sp>
        <p:nvSpPr>
          <p:cNvPr id="4" name="Slide Number Placeholder 3"/>
          <p:cNvSpPr>
            <a:spLocks noGrp="1"/>
          </p:cNvSpPr>
          <p:nvPr>
            <p:ph type="sldNum" sz="quarter" idx="10"/>
          </p:nvPr>
        </p:nvSpPr>
        <p:spPr/>
        <p:txBody>
          <a:bodyPr/>
          <a:lstStyle/>
          <a:p>
            <a:fld id="{AD787BC5-E6E0-4275-B58D-5B0B8411AE4C}" type="slidenum">
              <a:rPr lang="tr-TR" smtClean="0"/>
              <a:pPr/>
              <a:t>33</a:t>
            </a:fld>
            <a:endParaRPr lang="tr-TR"/>
          </a:p>
        </p:txBody>
      </p:sp>
    </p:spTree>
    <p:extLst>
      <p:ext uri="{BB962C8B-B14F-4D97-AF65-F5344CB8AC3E}">
        <p14:creationId xmlns:p14="http://schemas.microsoft.com/office/powerpoint/2010/main" val="1105999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Thus, with the integration of these two plans, we will be able to</a:t>
            </a:r>
            <a:r>
              <a:rPr lang="tr-TR" baseline="0" dirty="0" smtClean="0"/>
              <a:t> achieve the good water status in all 25 basins in terms of ecology, chemistry and hydro-morphology.</a:t>
            </a:r>
            <a:endParaRPr lang="tr-TR" dirty="0"/>
          </a:p>
        </p:txBody>
      </p:sp>
      <p:sp>
        <p:nvSpPr>
          <p:cNvPr id="4" name="3 Slayt Numarası Yer Tutucusu"/>
          <p:cNvSpPr>
            <a:spLocks noGrp="1"/>
          </p:cNvSpPr>
          <p:nvPr>
            <p:ph type="sldNum" sz="quarter" idx="10"/>
          </p:nvPr>
        </p:nvSpPr>
        <p:spPr/>
        <p:txBody>
          <a:bodyPr/>
          <a:lstStyle/>
          <a:p>
            <a:fld id="{AD787BC5-E6E0-4275-B58D-5B0B8411AE4C}" type="slidenum">
              <a:rPr lang="tr-TR" smtClean="0"/>
              <a:pPr/>
              <a:t>34</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83643" y="8684899"/>
            <a:ext cx="2972724" cy="457639"/>
          </a:xfrm>
          <a:prstGeom prst="rect">
            <a:avLst/>
          </a:prstGeom>
          <a:noFill/>
          <a:ln w="9525">
            <a:noFill/>
            <a:miter lim="800000"/>
            <a:headEnd/>
            <a:tailEnd/>
          </a:ln>
        </p:spPr>
        <p:txBody>
          <a:bodyPr anchor="b"/>
          <a:lstStyle/>
          <a:p>
            <a:pPr algn="r"/>
            <a:fld id="{0ECB9515-C7C2-474D-8C73-959C63315B77}" type="slidenum">
              <a:rPr lang="tr-TR" sz="1200">
                <a:latin typeface="Times New Roman" pitchFamily="18" charset="0"/>
              </a:rPr>
              <a:pPr algn="r"/>
              <a:t>35</a:t>
            </a:fld>
            <a:endParaRPr lang="tr-TR" sz="1200">
              <a:latin typeface="Times New Roman" pitchFamily="18" charset="0"/>
            </a:endParaRPr>
          </a:p>
        </p:txBody>
      </p:sp>
      <p:sp>
        <p:nvSpPr>
          <p:cNvPr id="48131" name="Rectangle 2"/>
          <p:cNvSpPr>
            <a:spLocks noGrp="1" noRot="1" noChangeAspect="1" noChangeArrowheads="1" noTextEdit="1"/>
          </p:cNvSpPr>
          <p:nvPr>
            <p:ph type="sldImg"/>
          </p:nvPr>
        </p:nvSpPr>
        <p:spPr>
          <a:xfrm>
            <a:off x="1133475" y="701675"/>
            <a:ext cx="4579938" cy="3435350"/>
          </a:xfrm>
          <a:ln/>
        </p:spPr>
      </p:sp>
      <p:sp>
        <p:nvSpPr>
          <p:cNvPr id="48132" name="Rectangle 3"/>
          <p:cNvSpPr>
            <a:spLocks noGrp="1" noChangeArrowheads="1"/>
          </p:cNvSpPr>
          <p:nvPr>
            <p:ph type="body" idx="1"/>
          </p:nvPr>
        </p:nvSpPr>
        <p:spPr>
          <a:xfrm>
            <a:off x="922345" y="4349761"/>
            <a:ext cx="5000250" cy="4140679"/>
          </a:xfrm>
          <a:noFill/>
          <a:ln/>
        </p:spPr>
        <p:txBody>
          <a:bodyPr/>
          <a:lstStyle/>
          <a:p>
            <a:pPr eaLnBrk="1" hangingPunct="1"/>
            <a:r>
              <a:rPr lang="en-GB" smtClean="0">
                <a:latin typeface="Arial" pitchFamily="34" charset="0"/>
                <a:ea typeface="Adve06613w"/>
                <a:cs typeface="Adve06613w"/>
              </a:rPr>
              <a:t>1. </a:t>
            </a:r>
            <a:r>
              <a:rPr lang="en-GB" b="1" smtClean="0">
                <a:latin typeface="Arial" pitchFamily="34" charset="0"/>
                <a:ea typeface="Adve06613w"/>
                <a:cs typeface="Adve06613w"/>
              </a:rPr>
              <a:t>characteristics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general description of the characteristics of the river basin district (Article 5 and Annex II)</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including:</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 map showing the the location and boundaries of surface water and each ground water body and bodies,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 map showing the different surface water body types within the river basin;</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2. </a:t>
            </a:r>
            <a:r>
              <a:rPr lang="en-GB" b="1" smtClean="0">
                <a:latin typeface="Arial" pitchFamily="34" charset="0"/>
                <a:ea typeface="Adve06613w"/>
                <a:cs typeface="Adve06613w"/>
              </a:rPr>
              <a:t>pressures and impact</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summary of significant pressures and impact of human activity on the status of surface water and</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groundwater, including:</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estimation of point source pollution,</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estimation of diffuse source pollution, including a summary of land use,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estimation of pressures on the quantitative status of water including abstractions,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analysis of other impacts of human activity on the status of water;</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3. </a:t>
            </a:r>
            <a:r>
              <a:rPr lang="en-GB" b="1" smtClean="0">
                <a:latin typeface="Arial" pitchFamily="34" charset="0"/>
                <a:ea typeface="Adve06613w"/>
                <a:cs typeface="Adve06613w"/>
              </a:rPr>
              <a:t>protected areas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identification and mapping of protected areas (Article 6 and Annex IV)</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4. </a:t>
            </a:r>
            <a:r>
              <a:rPr lang="en-GB" b="1" smtClean="0">
                <a:latin typeface="Arial" pitchFamily="34" charset="0"/>
                <a:ea typeface="Adve06613w"/>
                <a:cs typeface="Adve06613w"/>
              </a:rPr>
              <a:t>monitoring networks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 map of the monitoring networks (Article 8 and Annex V)</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 presentation in map form of the results of the monitoring programmes showing:</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4.1. ecological and chemical status of surface water</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4.2. chemical and quantitative of groundwater</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4.3. status of protected areas;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5. </a:t>
            </a:r>
            <a:r>
              <a:rPr lang="en-GB" b="1" smtClean="0">
                <a:latin typeface="Arial" pitchFamily="34" charset="0"/>
                <a:ea typeface="Adve06613w"/>
                <a:cs typeface="Adve06613w"/>
              </a:rPr>
              <a:t>environmental objectives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list of the environmental objectives established under Article 4 for surface waters, groundwaters and</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protected areas, including in particular identification of instances where use has been made of Article 4(4),</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(5), (6) and (7), and the associated information required under that Article;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6. </a:t>
            </a:r>
            <a:r>
              <a:rPr lang="en-GB" b="1" smtClean="0">
                <a:latin typeface="Arial" pitchFamily="34" charset="0"/>
                <a:ea typeface="Adve06613w"/>
                <a:cs typeface="Adve06613w"/>
              </a:rPr>
              <a:t>economic analysis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summary of the </a:t>
            </a:r>
            <a:r>
              <a:rPr lang="en-GB" b="1" smtClean="0">
                <a:latin typeface="Arial" pitchFamily="34" charset="0"/>
                <a:ea typeface="Adve06613w"/>
                <a:cs typeface="Adve06613w"/>
              </a:rPr>
              <a:t>economic analysis</a:t>
            </a:r>
            <a:r>
              <a:rPr lang="en-GB" smtClean="0">
                <a:latin typeface="Arial" pitchFamily="34" charset="0"/>
                <a:ea typeface="Adve06613w"/>
                <a:cs typeface="Adve06613w"/>
              </a:rPr>
              <a:t> of water use as required by Article 5 and Annex III;</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 </a:t>
            </a:r>
            <a:r>
              <a:rPr lang="en-GB" b="1" smtClean="0">
                <a:latin typeface="Arial" pitchFamily="34" charset="0"/>
                <a:ea typeface="Adve06613w"/>
                <a:cs typeface="Adve06613w"/>
              </a:rPr>
              <a:t>programmes of measures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summary of the programme or programmes of measures adopted under Article 11, including the ways in</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which the objectives established under Article 4 are thereby to be achieved;</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7.1. a summary of the measures required to implement Community legislation for the protection of water;</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7.2. a report on the practical steps and measures taken to apply the principle of recovery of the costs of water</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use in accordance with Article 9;</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7.3. a summary of the measures taken to meet the requirements of Article 7;</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7.4. a summary of the controls on abstraction and impoundment of water, including reference to the registers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and identifications of the cases where exemptions have been made under Article 11(3)(e);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7.5. a summary of the controls adopted for point source discharges and other activities with an impact on the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status of water in accordance with the provisions of Article 11(3)(g) and 11(3)(i);</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7.6. an identification of the cases where direct discharges to groundwater have been authorised in accordance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with the provisions of Article 11(3)(j);</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7.7. a summary of the measures taken in accordance with Article 16 on priority substances;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7.8. a summary of the measures taken to prevent or reduce the impact of accidental pollution incidents;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7.9. a summary of the measures taken under Article 11(5) for bodies of water which are unlikely to achieve the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objectives set out under Article 4;</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7.10. details of the supplementary measures identified as necessary in order to meet the environmental objectives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established;</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7.11. details of the measures taken to avoid increase in pollution of marine waters in accordance with Article 11(6);</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8. </a:t>
            </a:r>
            <a:r>
              <a:rPr lang="en-GB" b="1" smtClean="0">
                <a:latin typeface="Arial" pitchFamily="34" charset="0"/>
                <a:ea typeface="Adve06613w"/>
                <a:cs typeface="Adve06613w"/>
              </a:rPr>
              <a:t>detailed programmes and management plans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register of any more detailed programmes and management plans for the river basin district dealing with</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particular sub-basins, sectors, issues or water types, together with a summary of their contents;</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9. </a:t>
            </a:r>
            <a:r>
              <a:rPr lang="en-GB" b="1" smtClean="0">
                <a:latin typeface="Arial" pitchFamily="34" charset="0"/>
                <a:ea typeface="Adve06613w"/>
                <a:cs typeface="Adve06613w"/>
              </a:rPr>
              <a:t>public information and consultation measures</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a summary of the public information and consultation measures taken, their results and the changes to the</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plan made as a consequence;</a:t>
            </a:r>
            <a:endParaRPr lang="en-GB" smtClean="0">
              <a:latin typeface="Arial" pitchFamily="34" charset="0"/>
              <a:cs typeface="Times New Roman" pitchFamily="18" charset="0"/>
            </a:endParaRPr>
          </a:p>
          <a:p>
            <a:pPr algn="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10. a </a:t>
            </a:r>
            <a:r>
              <a:rPr lang="en-GB" b="1" smtClean="0">
                <a:latin typeface="Arial" pitchFamily="34" charset="0"/>
                <a:ea typeface="Adve06613w"/>
                <a:cs typeface="Adve06613w"/>
              </a:rPr>
              <a:t>list of competent authorities</a:t>
            </a:r>
            <a:r>
              <a:rPr lang="en-GB" smtClean="0">
                <a:latin typeface="Arial" pitchFamily="34" charset="0"/>
                <a:ea typeface="Adve06613w"/>
                <a:cs typeface="Adve06613w"/>
              </a:rPr>
              <a:t> in accordance with Annex I;</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11. </a:t>
            </a:r>
            <a:r>
              <a:rPr lang="en-GB" b="1" smtClean="0">
                <a:latin typeface="Arial" pitchFamily="34" charset="0"/>
                <a:ea typeface="Adve06613w"/>
                <a:cs typeface="Adve06613w"/>
              </a:rPr>
              <a:t>contact points background documentation and information</a:t>
            </a:r>
            <a:r>
              <a:rPr lang="en-GB" smtClean="0">
                <a:latin typeface="Arial" pitchFamily="34" charset="0"/>
                <a:ea typeface="Adve06613w"/>
                <a:cs typeface="Adve06613w"/>
              </a:rPr>
              <a:t> </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the contact points and procedures for obtaining the background documentation and information referred to</a:t>
            </a:r>
            <a:endParaRPr lang="en-GB" smtClean="0">
              <a:latin typeface="Arial" pitchFamily="34" charset="0"/>
              <a:cs typeface="Times New Roman" pitchFamily="18" charset="0"/>
            </a:endParaRPr>
          </a:p>
          <a:p>
            <a:pPr eaLnBrk="1" hangingPunct="1"/>
            <a:r>
              <a:rPr lang="en-GB" smtClean="0">
                <a:latin typeface="Arial" pitchFamily="34" charset="0"/>
                <a:ea typeface="Adve06613w"/>
                <a:cs typeface="Adve06613w"/>
              </a:rPr>
              <a:t>in Article 14(1), and in particular details of the control measures adopted in accordance with Article 11(3)(g) and 11(3)(i) and of the actual monitoring data gathered in accordance with Article 8 and Annex V.</a:t>
            </a:r>
            <a:endParaRPr lang="en-GB" smtClean="0">
              <a:latin typeface="Arial" pitchFamily="34" charset="0"/>
              <a:cs typeface="Times New Roman" pitchFamily="18" charset="0"/>
            </a:endParaRPr>
          </a:p>
          <a:p>
            <a:pPr eaLnBrk="1" hangingPunct="1"/>
            <a:endParaRPr lang="nl-NL"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Slayt Görüntüsü Yer Tutucusu"/>
          <p:cNvSpPr>
            <a:spLocks noGrp="1" noRot="1" noChangeAspect="1" noTextEdit="1"/>
          </p:cNvSpPr>
          <p:nvPr>
            <p:ph type="sldImg"/>
          </p:nvPr>
        </p:nvSpPr>
        <p:spPr>
          <a:xfrm>
            <a:off x="1143000" y="685800"/>
            <a:ext cx="4572000" cy="3429000"/>
          </a:xfrm>
          <a:ln/>
        </p:spPr>
      </p:sp>
      <p:sp>
        <p:nvSpPr>
          <p:cNvPr id="33795" name="2 Not Yer Tutucusu"/>
          <p:cNvSpPr>
            <a:spLocks noGrp="1"/>
          </p:cNvSpPr>
          <p:nvPr>
            <p:ph type="body" idx="1"/>
          </p:nvPr>
        </p:nvSpPr>
        <p:spPr>
          <a:noFill/>
          <a:ln/>
        </p:spPr>
        <p:txBody>
          <a:bodyPr/>
          <a:lstStyle/>
          <a:p>
            <a:pPr>
              <a:spcBef>
                <a:spcPct val="0"/>
              </a:spcBef>
            </a:pPr>
            <a:r>
              <a:rPr lang="tr-TR" baseline="0" dirty="0" smtClean="0">
                <a:latin typeface="Arial" pitchFamily="34" charset="0"/>
              </a:rPr>
              <a:t>We will revise the basin protection action plans prepared on a national basis, and convert them into river basin management plans. This work will start in 2013 through the project you see on the slide.  </a:t>
            </a:r>
            <a:endParaRPr lang="tr-TR" dirty="0" smtClean="0">
              <a:latin typeface="Arial" pitchFamily="34" charset="0"/>
            </a:endParaRPr>
          </a:p>
        </p:txBody>
      </p:sp>
      <p:sp>
        <p:nvSpPr>
          <p:cNvPr id="33796" name="3 Slayt Numarası Yer Tutucusu"/>
          <p:cNvSpPr txBox="1">
            <a:spLocks noGrp="1"/>
          </p:cNvSpPr>
          <p:nvPr/>
        </p:nvSpPr>
        <p:spPr bwMode="auto">
          <a:xfrm>
            <a:off x="3885275" y="8684899"/>
            <a:ext cx="2971092" cy="457639"/>
          </a:xfrm>
          <a:prstGeom prst="rect">
            <a:avLst/>
          </a:prstGeom>
          <a:noFill/>
          <a:ln w="9525">
            <a:noFill/>
            <a:miter lim="800000"/>
            <a:headEnd/>
            <a:tailEnd/>
          </a:ln>
        </p:spPr>
        <p:txBody>
          <a:bodyPr anchor="b"/>
          <a:lstStyle/>
          <a:p>
            <a:pPr algn="r"/>
            <a:fld id="{EDB8FB56-3B38-42C8-8AC3-C42F87C0EA94}" type="slidenum">
              <a:rPr lang="tr-TR" sz="1200">
                <a:latin typeface="Calibri" pitchFamily="34" charset="0"/>
              </a:rPr>
              <a:pPr algn="r"/>
              <a:t>36</a:t>
            </a:fld>
            <a:endParaRPr lang="tr-TR" sz="12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Rot="1" noChangeAspect="1" noChangeArrowheads="1" noTextEdit="1"/>
          </p:cNvSpPr>
          <p:nvPr>
            <p:ph type="sldImg"/>
          </p:nvPr>
        </p:nvSpPr>
        <p:spPr>
          <a:ln/>
        </p:spPr>
      </p:sp>
      <p:sp>
        <p:nvSpPr>
          <p:cNvPr id="52226"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I</a:t>
            </a:r>
            <a:r>
              <a:rPr lang="tr-TR" baseline="0" dirty="0" smtClean="0"/>
              <a:t> </a:t>
            </a:r>
            <a:r>
              <a:rPr lang="tr-TR" baseline="0" dirty="0" err="1" smtClean="0"/>
              <a:t>would</a:t>
            </a:r>
            <a:r>
              <a:rPr lang="tr-TR" baseline="0" dirty="0" smtClean="0"/>
              <a:t> </a:t>
            </a:r>
            <a:r>
              <a:rPr lang="tr-TR" baseline="0" dirty="0" err="1" smtClean="0"/>
              <a:t>like</a:t>
            </a:r>
            <a:r>
              <a:rPr lang="tr-TR" baseline="0" dirty="0" smtClean="0"/>
              <a:t> </a:t>
            </a:r>
            <a:r>
              <a:rPr lang="tr-TR" baseline="0" dirty="0" err="1" smtClean="0"/>
              <a:t>to</a:t>
            </a:r>
            <a:r>
              <a:rPr lang="tr-TR" baseline="0" dirty="0" smtClean="0"/>
              <a:t> </a:t>
            </a:r>
            <a:r>
              <a:rPr lang="tr-TR" baseline="0" dirty="0" err="1" smtClean="0"/>
              <a:t>express</a:t>
            </a:r>
            <a:r>
              <a:rPr lang="tr-TR" baseline="0" dirty="0" smtClean="0"/>
              <a:t> </a:t>
            </a:r>
            <a:r>
              <a:rPr lang="tr-TR" baseline="0" dirty="0" err="1" smtClean="0"/>
              <a:t>that</a:t>
            </a:r>
            <a:r>
              <a:rPr lang="tr-TR" baseline="0" dirty="0" smtClean="0"/>
              <a:t> </a:t>
            </a:r>
            <a:r>
              <a:rPr lang="tr-TR" baseline="0" dirty="0" err="1" smtClean="0"/>
              <a:t>the</a:t>
            </a:r>
            <a:r>
              <a:rPr lang="tr-TR" baseline="0" dirty="0" smtClean="0"/>
              <a:t> </a:t>
            </a:r>
            <a:r>
              <a:rPr lang="tr-TR" baseline="0" dirty="0" err="1" smtClean="0"/>
              <a:t>chapter</a:t>
            </a:r>
            <a:r>
              <a:rPr lang="tr-TR" baseline="0" dirty="0" smtClean="0"/>
              <a:t> on </a:t>
            </a:r>
            <a:r>
              <a:rPr lang="tr-TR" baseline="0" dirty="0" err="1" smtClean="0"/>
              <a:t>environment</a:t>
            </a:r>
            <a:r>
              <a:rPr lang="tr-TR" baseline="0" dirty="0" smtClean="0"/>
              <a:t> </a:t>
            </a:r>
            <a:r>
              <a:rPr lang="tr-TR" baseline="0" dirty="0" err="1" smtClean="0"/>
              <a:t>was</a:t>
            </a:r>
            <a:r>
              <a:rPr lang="tr-TR" baseline="0" dirty="0" smtClean="0"/>
              <a:t> a </a:t>
            </a:r>
            <a:r>
              <a:rPr lang="tr-TR" baseline="0" dirty="0" err="1" smtClean="0"/>
              <a:t>rather</a:t>
            </a:r>
            <a:r>
              <a:rPr lang="tr-TR" baseline="0" dirty="0" smtClean="0"/>
              <a:t> </a:t>
            </a:r>
            <a:r>
              <a:rPr lang="tr-TR" baseline="0" dirty="0" err="1" smtClean="0"/>
              <a:t>difficult</a:t>
            </a:r>
            <a:r>
              <a:rPr lang="tr-TR" baseline="0" dirty="0" smtClean="0"/>
              <a:t> </a:t>
            </a:r>
            <a:r>
              <a:rPr lang="tr-TR" baseline="0" dirty="0" err="1" smtClean="0"/>
              <a:t>chapter</a:t>
            </a:r>
            <a:r>
              <a:rPr lang="tr-TR" baseline="0" dirty="0" smtClean="0"/>
              <a:t>; </a:t>
            </a:r>
            <a:r>
              <a:rPr lang="tr-TR" baseline="0" dirty="0" err="1" smtClean="0"/>
              <a:t>however</a:t>
            </a:r>
            <a:r>
              <a:rPr lang="tr-TR" baseline="0" dirty="0" smtClean="0"/>
              <a:t>, </a:t>
            </a:r>
            <a:r>
              <a:rPr lang="tr-TR" baseline="0" dirty="0" err="1" smtClean="0"/>
              <a:t>Turkey</a:t>
            </a:r>
            <a:r>
              <a:rPr lang="tr-TR" baseline="0" dirty="0" smtClean="0"/>
              <a:t> </a:t>
            </a:r>
            <a:r>
              <a:rPr lang="tr-TR" baseline="0" dirty="0" err="1" smtClean="0"/>
              <a:t>was</a:t>
            </a:r>
            <a:r>
              <a:rPr lang="tr-TR" baseline="0" dirty="0" smtClean="0"/>
              <a:t> </a:t>
            </a:r>
            <a:r>
              <a:rPr lang="tr-TR" baseline="0" dirty="0" err="1" smtClean="0"/>
              <a:t>very</a:t>
            </a:r>
            <a:r>
              <a:rPr lang="tr-TR" baseline="0" dirty="0" smtClean="0"/>
              <a:t> </a:t>
            </a:r>
            <a:r>
              <a:rPr lang="tr-TR" baseline="0" dirty="0" err="1" smtClean="0"/>
              <a:t>enthusiastic</a:t>
            </a:r>
            <a:r>
              <a:rPr lang="tr-TR" baseline="0" dirty="0" smtClean="0"/>
              <a:t> </a:t>
            </a:r>
            <a:r>
              <a:rPr lang="tr-TR" baseline="0" dirty="0" err="1" smtClean="0"/>
              <a:t>to</a:t>
            </a:r>
            <a:r>
              <a:rPr lang="tr-TR" baseline="0" dirty="0" smtClean="0"/>
              <a:t> start </a:t>
            </a:r>
            <a:r>
              <a:rPr lang="tr-TR" baseline="0" dirty="0" err="1" smtClean="0"/>
              <a:t>the</a:t>
            </a:r>
            <a:r>
              <a:rPr lang="tr-TR" baseline="0" dirty="0" smtClean="0"/>
              <a:t> </a:t>
            </a:r>
            <a:r>
              <a:rPr lang="tr-TR" baseline="0" dirty="0" err="1" smtClean="0"/>
              <a:t>negotiations</a:t>
            </a:r>
            <a:r>
              <a:rPr lang="tr-TR" baseline="0" dirty="0" smtClean="0"/>
              <a:t> on </a:t>
            </a:r>
            <a:r>
              <a:rPr lang="tr-TR" baseline="0" dirty="0" err="1" smtClean="0"/>
              <a:t>this</a:t>
            </a:r>
            <a:r>
              <a:rPr lang="tr-TR" baseline="0" dirty="0" smtClean="0"/>
              <a:t> </a:t>
            </a:r>
            <a:r>
              <a:rPr lang="tr-TR" baseline="0" dirty="0" err="1" smtClean="0"/>
              <a:t>chapter</a:t>
            </a:r>
            <a:r>
              <a:rPr lang="tr-TR" baseline="0" dirty="0" smtClean="0"/>
              <a:t>. </a:t>
            </a:r>
            <a:r>
              <a:rPr lang="tr-TR" baseline="0" dirty="0" err="1" smtClean="0"/>
              <a:t>The</a:t>
            </a:r>
            <a:r>
              <a:rPr lang="tr-TR" baseline="0" dirty="0" smtClean="0"/>
              <a:t> </a:t>
            </a:r>
            <a:r>
              <a:rPr lang="tr-TR" baseline="0" dirty="0" err="1" smtClean="0"/>
              <a:t>most</a:t>
            </a:r>
            <a:r>
              <a:rPr lang="tr-TR" baseline="0" dirty="0" smtClean="0"/>
              <a:t> </a:t>
            </a:r>
            <a:r>
              <a:rPr lang="tr-TR" baseline="0" dirty="0" err="1" smtClean="0"/>
              <a:t>important</a:t>
            </a:r>
            <a:r>
              <a:rPr lang="tr-TR" baseline="0" dirty="0" smtClean="0"/>
              <a:t> </a:t>
            </a:r>
            <a:r>
              <a:rPr lang="tr-TR" baseline="0" dirty="0" err="1" smtClean="0"/>
              <a:t>issue</a:t>
            </a:r>
            <a:r>
              <a:rPr lang="tr-TR" baseline="0" dirty="0" smtClean="0"/>
              <a:t> </a:t>
            </a:r>
            <a:r>
              <a:rPr lang="tr-TR" baseline="0" dirty="0" err="1" smtClean="0"/>
              <a:t>for</a:t>
            </a:r>
            <a:r>
              <a:rPr lang="tr-TR" baseline="0" dirty="0" smtClean="0"/>
              <a:t> us at </a:t>
            </a:r>
            <a:r>
              <a:rPr lang="tr-TR" baseline="0" dirty="0" err="1" smtClean="0"/>
              <a:t>the</a:t>
            </a:r>
            <a:r>
              <a:rPr lang="tr-TR" baseline="0" dirty="0" smtClean="0"/>
              <a:t> moment is </a:t>
            </a:r>
            <a:r>
              <a:rPr lang="tr-TR" baseline="0" dirty="0" err="1" smtClean="0"/>
              <a:t>to</a:t>
            </a:r>
            <a:r>
              <a:rPr lang="tr-TR" baseline="0" dirty="0" smtClean="0"/>
              <a:t> be </a:t>
            </a:r>
            <a:r>
              <a:rPr lang="tr-TR" baseline="0" dirty="0" err="1" smtClean="0"/>
              <a:t>able</a:t>
            </a:r>
            <a:r>
              <a:rPr lang="tr-TR" baseline="0" dirty="0" smtClean="0"/>
              <a:t> </a:t>
            </a:r>
            <a:r>
              <a:rPr lang="tr-TR" baseline="0" dirty="0" err="1" smtClean="0"/>
              <a:t>to</a:t>
            </a:r>
            <a:r>
              <a:rPr lang="tr-TR" baseline="0" dirty="0" smtClean="0"/>
              <a:t> </a:t>
            </a:r>
            <a:r>
              <a:rPr lang="tr-TR" baseline="0" dirty="0" err="1" smtClean="0"/>
              <a:t>close</a:t>
            </a:r>
            <a:r>
              <a:rPr lang="tr-TR" baseline="0" dirty="0" smtClean="0"/>
              <a:t> </a:t>
            </a:r>
            <a:r>
              <a:rPr lang="tr-TR" baseline="0" dirty="0" err="1" smtClean="0"/>
              <a:t>this</a:t>
            </a:r>
            <a:r>
              <a:rPr lang="tr-TR" baseline="0" dirty="0" smtClean="0"/>
              <a:t> </a:t>
            </a:r>
            <a:r>
              <a:rPr lang="tr-TR" baseline="0" dirty="0" err="1" smtClean="0"/>
              <a:t>chapter</a:t>
            </a:r>
            <a:r>
              <a:rPr lang="tr-TR" baseline="0" dirty="0" smtClean="0"/>
              <a:t> </a:t>
            </a:r>
            <a:r>
              <a:rPr lang="tr-TR" baseline="0" dirty="0" err="1" smtClean="0"/>
              <a:t>to</a:t>
            </a:r>
            <a:r>
              <a:rPr lang="tr-TR" baseline="0" dirty="0" smtClean="0"/>
              <a:t> </a:t>
            </a:r>
            <a:r>
              <a:rPr lang="tr-TR" baseline="0" dirty="0" err="1" smtClean="0"/>
              <a:t>negotiations</a:t>
            </a:r>
            <a:r>
              <a:rPr lang="tr-TR" baseline="0" dirty="0" smtClean="0"/>
              <a:t>. </a:t>
            </a:r>
            <a:r>
              <a:rPr lang="tr-TR" baseline="0" dirty="0" err="1" smtClean="0"/>
              <a:t>We</a:t>
            </a:r>
            <a:r>
              <a:rPr lang="tr-TR" baseline="0" dirty="0" smtClean="0"/>
              <a:t> </a:t>
            </a:r>
            <a:r>
              <a:rPr lang="tr-TR" baseline="0" dirty="0" err="1" smtClean="0"/>
              <a:t>know</a:t>
            </a:r>
            <a:r>
              <a:rPr lang="tr-TR" baseline="0" dirty="0" smtClean="0"/>
              <a:t> </a:t>
            </a:r>
            <a:r>
              <a:rPr lang="tr-TR" baseline="0" dirty="0" err="1" smtClean="0"/>
              <a:t>that</a:t>
            </a:r>
            <a:r>
              <a:rPr lang="tr-TR" baseline="0" dirty="0" smtClean="0"/>
              <a:t> </a:t>
            </a:r>
            <a:r>
              <a:rPr lang="tr-TR" baseline="0" dirty="0" err="1" smtClean="0"/>
              <a:t>the</a:t>
            </a:r>
            <a:r>
              <a:rPr lang="tr-TR" baseline="0" dirty="0" smtClean="0"/>
              <a:t> </a:t>
            </a:r>
            <a:r>
              <a:rPr lang="tr-TR" baseline="0" dirty="0" err="1" smtClean="0"/>
              <a:t>investments</a:t>
            </a:r>
            <a:r>
              <a:rPr lang="tr-TR" baseline="0" dirty="0" smtClean="0"/>
              <a:t> on </a:t>
            </a:r>
            <a:r>
              <a:rPr lang="tr-TR" baseline="0" dirty="0" err="1" smtClean="0"/>
              <a:t>infrastructure</a:t>
            </a:r>
            <a:r>
              <a:rPr lang="tr-TR" baseline="0" dirty="0" smtClean="0"/>
              <a:t> </a:t>
            </a:r>
            <a:r>
              <a:rPr lang="tr-TR" baseline="0" dirty="0" err="1" smtClean="0"/>
              <a:t>are</a:t>
            </a:r>
            <a:r>
              <a:rPr lang="tr-TR" baseline="0" dirty="0" smtClean="0"/>
              <a:t> of </a:t>
            </a:r>
            <a:r>
              <a:rPr lang="tr-TR" baseline="0" dirty="0" err="1" smtClean="0"/>
              <a:t>utmost</a:t>
            </a:r>
            <a:r>
              <a:rPr lang="tr-TR" baseline="0" dirty="0" smtClean="0"/>
              <a:t> </a:t>
            </a:r>
            <a:r>
              <a:rPr lang="tr-TR" baseline="0" dirty="0" err="1" smtClean="0"/>
              <a:t>importance</a:t>
            </a:r>
            <a:r>
              <a:rPr lang="tr-TR" baseline="0" dirty="0" smtClean="0"/>
              <a:t> </a:t>
            </a:r>
            <a:r>
              <a:rPr lang="tr-TR" baseline="0" dirty="0" err="1" smtClean="0"/>
              <a:t>especially</a:t>
            </a:r>
            <a:r>
              <a:rPr lang="tr-TR" baseline="0" dirty="0" smtClean="0"/>
              <a:t> in </a:t>
            </a:r>
            <a:r>
              <a:rPr lang="tr-TR" baseline="0" dirty="0" err="1" smtClean="0"/>
              <a:t>the</a:t>
            </a:r>
            <a:r>
              <a:rPr lang="tr-TR" baseline="0" dirty="0" smtClean="0"/>
              <a:t> </a:t>
            </a:r>
            <a:r>
              <a:rPr lang="tr-TR" baseline="0" dirty="0" err="1" smtClean="0"/>
              <a:t>water</a:t>
            </a:r>
            <a:r>
              <a:rPr lang="tr-TR" baseline="0" dirty="0" smtClean="0"/>
              <a:t> </a:t>
            </a:r>
            <a:r>
              <a:rPr lang="tr-TR" baseline="0" dirty="0" err="1" smtClean="0"/>
              <a:t>sector</a:t>
            </a:r>
            <a:r>
              <a:rPr lang="tr-TR" baseline="0" dirty="0" smtClean="0"/>
              <a:t>.</a:t>
            </a:r>
            <a:endParaRPr lang="tr-TR" dirty="0" smtClean="0"/>
          </a:p>
          <a:p>
            <a:endParaRPr lang="tr-TR"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ln/>
        </p:spPr>
      </p:sp>
      <p:sp>
        <p:nvSpPr>
          <p:cNvPr id="5427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We</a:t>
            </a:r>
            <a:r>
              <a:rPr lang="tr-TR" dirty="0" smtClean="0"/>
              <a:t> </a:t>
            </a:r>
            <a:r>
              <a:rPr lang="tr-TR" dirty="0" err="1" smtClean="0"/>
              <a:t>have</a:t>
            </a:r>
            <a:r>
              <a:rPr lang="tr-TR" dirty="0" smtClean="0"/>
              <a:t> </a:t>
            </a:r>
            <a:r>
              <a:rPr lang="tr-TR" dirty="0" err="1" smtClean="0"/>
              <a:t>opened</a:t>
            </a:r>
            <a:r>
              <a:rPr lang="tr-TR" baseline="0" dirty="0" smtClean="0"/>
              <a:t> </a:t>
            </a:r>
            <a:r>
              <a:rPr lang="tr-TR" baseline="0" dirty="0" err="1" smtClean="0"/>
              <a:t>the</a:t>
            </a:r>
            <a:r>
              <a:rPr lang="tr-TR" baseline="0" dirty="0" smtClean="0"/>
              <a:t> </a:t>
            </a:r>
            <a:r>
              <a:rPr lang="tr-TR" baseline="0" dirty="0" err="1" smtClean="0"/>
              <a:t>negotiations</a:t>
            </a:r>
            <a:r>
              <a:rPr lang="tr-TR" baseline="0" dirty="0" smtClean="0"/>
              <a:t> of </a:t>
            </a:r>
            <a:r>
              <a:rPr lang="tr-TR" baseline="0" dirty="0" err="1" smtClean="0"/>
              <a:t>this</a:t>
            </a:r>
            <a:r>
              <a:rPr lang="tr-TR" baseline="0" dirty="0" smtClean="0"/>
              <a:t> </a:t>
            </a:r>
            <a:r>
              <a:rPr lang="tr-TR" baseline="0" dirty="0" err="1" smtClean="0"/>
              <a:t>chapter</a:t>
            </a:r>
            <a:r>
              <a:rPr lang="tr-TR" baseline="0" dirty="0" smtClean="0"/>
              <a:t> on </a:t>
            </a:r>
            <a:r>
              <a:rPr lang="tr-TR" baseline="0" dirty="0" err="1" smtClean="0"/>
              <a:t>the</a:t>
            </a:r>
            <a:r>
              <a:rPr lang="tr-TR" baseline="0" dirty="0" smtClean="0"/>
              <a:t> 21st of </a:t>
            </a:r>
            <a:r>
              <a:rPr lang="tr-TR" baseline="0" dirty="0" err="1" smtClean="0"/>
              <a:t>December</a:t>
            </a:r>
            <a:r>
              <a:rPr lang="tr-TR" baseline="0" dirty="0" smtClean="0"/>
              <a:t> 2009</a:t>
            </a:r>
            <a:endParaRPr lang="tr-TR"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txBox="1">
            <a:spLocks noGrp="1" noChangeArrowheads="1"/>
          </p:cNvSpPr>
          <p:nvPr/>
        </p:nvSpPr>
        <p:spPr bwMode="auto">
          <a:xfrm>
            <a:off x="3884439" y="8684613"/>
            <a:ext cx="2970452" cy="456262"/>
          </a:xfrm>
          <a:prstGeom prst="rect">
            <a:avLst/>
          </a:prstGeom>
          <a:noFill/>
          <a:ln w="9525">
            <a:noFill/>
            <a:round/>
            <a:headEnd/>
            <a:tailEnd/>
          </a:ln>
        </p:spPr>
        <p:txBody>
          <a:bodyPr lIns="89989" tIns="46794" rIns="89989" bIns="46794" anchor="b"/>
          <a:lstStyle/>
          <a:p>
            <a:pPr algn="r">
              <a:buClr>
                <a:srgbClr val="000000"/>
              </a:buClr>
              <a:buSzPct val="100000"/>
              <a:tabLst>
                <a:tab pos="0" algn="l"/>
                <a:tab pos="913530" algn="l"/>
                <a:tab pos="1827060" algn="l"/>
                <a:tab pos="2742150" algn="l"/>
                <a:tab pos="3655680" algn="l"/>
                <a:tab pos="4570768" algn="l"/>
                <a:tab pos="5484298" algn="l"/>
                <a:tab pos="6399388" algn="l"/>
                <a:tab pos="7312918" algn="l"/>
                <a:tab pos="8228006" algn="l"/>
                <a:tab pos="9141536" algn="l"/>
                <a:tab pos="10056626" algn="l"/>
              </a:tabLst>
            </a:pPr>
            <a:fld id="{5C1CBB55-8EA3-4E2C-B30B-7F7412188841}" type="slidenum">
              <a:rPr lang="en-GB" sz="1200">
                <a:solidFill>
                  <a:srgbClr val="000000"/>
                </a:solidFill>
                <a:latin typeface="Calibri" pitchFamily="34" charset="0"/>
              </a:rPr>
              <a:pPr algn="r">
                <a:buClr>
                  <a:srgbClr val="000000"/>
                </a:buClr>
                <a:buSzPct val="100000"/>
                <a:tabLst>
                  <a:tab pos="0" algn="l"/>
                  <a:tab pos="913530" algn="l"/>
                  <a:tab pos="1827060" algn="l"/>
                  <a:tab pos="2742150" algn="l"/>
                  <a:tab pos="3655680" algn="l"/>
                  <a:tab pos="4570768" algn="l"/>
                  <a:tab pos="5484298" algn="l"/>
                  <a:tab pos="6399388" algn="l"/>
                  <a:tab pos="7312918" algn="l"/>
                  <a:tab pos="8228006" algn="l"/>
                  <a:tab pos="9141536" algn="l"/>
                  <a:tab pos="10056626" algn="l"/>
                </a:tabLst>
              </a:pPr>
              <a:t>45</a:t>
            </a:fld>
            <a:endParaRPr lang="en-GB" sz="1200" dirty="0">
              <a:solidFill>
                <a:srgbClr val="000000"/>
              </a:solidFill>
              <a:latin typeface="Calibri" pitchFamily="34" charset="0"/>
            </a:endParaRPr>
          </a:p>
        </p:txBody>
      </p:sp>
      <p:sp>
        <p:nvSpPr>
          <p:cNvPr id="65538" name="Rectangle 2"/>
          <p:cNvSpPr>
            <a:spLocks noGrp="1" noRot="1" noChangeAspect="1" noChangeArrowheads="1" noTextEdit="1"/>
          </p:cNvSpPr>
          <p:nvPr>
            <p:ph type="sldImg"/>
          </p:nvPr>
        </p:nvSpPr>
        <p:spPr>
          <a:xfrm>
            <a:off x="1144588" y="685800"/>
            <a:ext cx="4570412" cy="3429000"/>
          </a:xfrm>
          <a:ln/>
        </p:spPr>
      </p:sp>
      <p:sp>
        <p:nvSpPr>
          <p:cNvPr id="65539" name="Rectangle 3"/>
          <p:cNvSpPr>
            <a:spLocks noGrp="1" noChangeArrowheads="1"/>
          </p:cNvSpPr>
          <p:nvPr>
            <p:ph type="body" idx="1"/>
          </p:nvPr>
        </p:nvSpPr>
        <p:spPr>
          <a:xfrm>
            <a:off x="685490" y="4342307"/>
            <a:ext cx="5487022" cy="4115738"/>
          </a:xfrm>
          <a:noFill/>
          <a:ln/>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tr-TR" baseline="0" dirty="0" smtClean="0"/>
              <a:t>All our works I have mentioned up to now will serve to achieve the requirements of the closing benchmarks. </a:t>
            </a:r>
            <a:endParaRPr lang="tr-TR" dirty="0" smtClean="0"/>
          </a:p>
          <a:p>
            <a:pPr eaLnBrk="1" hangingPunct="1">
              <a:spcBef>
                <a:spcPct val="0"/>
              </a:spcBef>
            </a:pPr>
            <a:endParaRPr lang="tr-T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AD787BC5-E6E0-4275-B58D-5B0B8411AE4C}" type="slidenum">
              <a:rPr lang="tr-TR" smtClean="0"/>
              <a:pPr/>
              <a:t>3</a:t>
            </a:fld>
            <a:endParaRPr lang="tr-TR"/>
          </a:p>
        </p:txBody>
      </p:sp>
    </p:spTree>
    <p:extLst>
      <p:ext uri="{BB962C8B-B14F-4D97-AF65-F5344CB8AC3E}">
        <p14:creationId xmlns:p14="http://schemas.microsoft.com/office/powerpoint/2010/main" val="3052167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3"/>
          <p:cNvSpPr>
            <a:spLocks noGrp="1" noChangeArrowheads="1"/>
          </p:cNvSpPr>
          <p:nvPr>
            <p:ph type="dt" sz="quarter"/>
          </p:nvPr>
        </p:nvSpPr>
        <p:spPr>
          <a:noFill/>
        </p:spPr>
        <p:txBody>
          <a:bodyPr/>
          <a:lstStyle/>
          <a:p>
            <a:fld id="{F57E643E-DAD7-4B91-8BD1-C17EE1CB5116}" type="datetime1">
              <a:rPr lang="tr-TR" smtClean="0">
                <a:latin typeface="Arial" pitchFamily="34" charset="0"/>
              </a:rPr>
              <a:pPr/>
              <a:t>21.02.2013</a:t>
            </a:fld>
            <a:r>
              <a:rPr lang="tr-TR" smtClean="0">
                <a:latin typeface="Arial" pitchFamily="34" charset="0"/>
              </a:rPr>
              <a:t>21/01/10</a:t>
            </a:r>
          </a:p>
        </p:txBody>
      </p:sp>
      <p:sp>
        <p:nvSpPr>
          <p:cNvPr id="83971" name="Rectangle 7"/>
          <p:cNvSpPr>
            <a:spLocks noGrp="1" noChangeArrowheads="1"/>
          </p:cNvSpPr>
          <p:nvPr>
            <p:ph type="sldNum" sz="quarter"/>
          </p:nvPr>
        </p:nvSpPr>
        <p:spPr>
          <a:noFill/>
        </p:spPr>
        <p:txBody>
          <a:bodyPr/>
          <a:lstStyle/>
          <a:p>
            <a:fld id="{24E311F2-D4EE-4607-A9B7-EC853E445965}" type="slidenum">
              <a:rPr lang="tr-TR" smtClean="0">
                <a:latin typeface="Arial" pitchFamily="34" charset="0"/>
              </a:rPr>
              <a:pPr/>
              <a:t>46</a:t>
            </a:fld>
            <a:endParaRPr lang="tr-TR" smtClean="0">
              <a:latin typeface="Arial" pitchFamily="34" charset="0"/>
            </a:endParaRPr>
          </a:p>
        </p:txBody>
      </p:sp>
      <p:sp>
        <p:nvSpPr>
          <p:cNvPr id="83972" name="Text Box 1"/>
          <p:cNvSpPr txBox="1">
            <a:spLocks noChangeArrowheads="1"/>
          </p:cNvSpPr>
          <p:nvPr/>
        </p:nvSpPr>
        <p:spPr bwMode="auto">
          <a:xfrm>
            <a:off x="3884613" y="0"/>
            <a:ext cx="2971800" cy="457200"/>
          </a:xfrm>
          <a:prstGeom prst="rect">
            <a:avLst/>
          </a:prstGeom>
          <a:noFill/>
          <a:ln w="9525">
            <a:noFill/>
            <a:miter lim="800000"/>
            <a:headEnd/>
            <a:tailEnd/>
          </a:ln>
        </p:spPr>
        <p:txBody>
          <a:bodyPr lIns="90000" tIns="46800" rIns="90000" bIns="46800"/>
          <a:lstStyle/>
          <a:p>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200">
                <a:solidFill>
                  <a:srgbClr val="FFFFFF"/>
                </a:solidFill>
              </a:rPr>
              <a:t>21/01/10</a:t>
            </a:r>
          </a:p>
        </p:txBody>
      </p:sp>
      <p:sp>
        <p:nvSpPr>
          <p:cNvPr id="83973" name="Text Box 2"/>
          <p:cNvSpPr txBox="1">
            <a:spLocks noChangeArrowheads="1"/>
          </p:cNvSpPr>
          <p:nvPr/>
        </p:nvSpPr>
        <p:spPr bwMode="auto">
          <a:xfrm>
            <a:off x="3884613" y="8685213"/>
            <a:ext cx="2971800" cy="457200"/>
          </a:xfrm>
          <a:prstGeom prst="rect">
            <a:avLst/>
          </a:prstGeom>
          <a:noFill/>
          <a:ln w="9525">
            <a:noFill/>
            <a:miter lim="800000"/>
            <a:headEnd/>
            <a:tailEnd/>
          </a:ln>
        </p:spPr>
        <p:txBody>
          <a:bodyPr lIns="90360" tIns="45000" rIns="90360" bIns="45000" anchor="b"/>
          <a:lstStyle/>
          <a:p>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3400175C-5678-44AD-AF1E-43AE92DCF54D}" type="slidenum">
              <a:rPr lang="tr-TR" sz="1200">
                <a:solidFill>
                  <a:srgbClr val="FFFFFF"/>
                </a:solidFill>
              </a:rPr>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46</a:t>
            </a:fld>
            <a:endParaRPr lang="tr-TR" sz="1200">
              <a:solidFill>
                <a:srgbClr val="FFFFFF"/>
              </a:solidFill>
            </a:endParaRPr>
          </a:p>
        </p:txBody>
      </p:sp>
      <p:sp>
        <p:nvSpPr>
          <p:cNvPr id="83974" name="Rectangle 3"/>
          <p:cNvSpPr>
            <a:spLocks noGrp="1" noRot="1" noChangeAspect="1" noChangeArrowheads="1" noTextEdit="1"/>
          </p:cNvSpPr>
          <p:nvPr>
            <p:ph type="sldImg"/>
          </p:nvPr>
        </p:nvSpPr>
        <p:spPr>
          <a:xfrm>
            <a:off x="1146175" y="687388"/>
            <a:ext cx="4570413" cy="3427412"/>
          </a:xfrm>
          <a:solidFill>
            <a:srgbClr val="FFFFFF"/>
          </a:solidFill>
          <a:ln/>
        </p:spPr>
      </p:sp>
      <p:sp>
        <p:nvSpPr>
          <p:cNvPr id="83975" name="Rectangle 4"/>
          <p:cNvSpPr>
            <a:spLocks noGrp="1" noChangeArrowheads="1"/>
          </p:cNvSpPr>
          <p:nvPr>
            <p:ph type="body" idx="1"/>
          </p:nvPr>
        </p:nvSpPr>
        <p:spPr>
          <a:xfrm>
            <a:off x="914400" y="4341813"/>
            <a:ext cx="5029200" cy="4117975"/>
          </a:xfrm>
          <a:noFill/>
          <a:ln/>
        </p:spPr>
        <p:txBody>
          <a:bodyPr wrap="none" anchor="ctr"/>
          <a:lstStyle/>
          <a:p>
            <a:pPr eaLnBrk="1" hangingPunct="1">
              <a:spcBef>
                <a:spcPts val="45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tr-TR"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baseline="0" dirty="0" smtClean="0"/>
              <a:t>We are handling our responsibilities in basin management in a way to balance users and protectors.</a:t>
            </a:r>
            <a:endParaRPr lang="tr-TR" dirty="0"/>
          </a:p>
        </p:txBody>
      </p:sp>
      <p:sp>
        <p:nvSpPr>
          <p:cNvPr id="4" name="3 Slayt Numarası Yer Tutucusu"/>
          <p:cNvSpPr>
            <a:spLocks noGrp="1"/>
          </p:cNvSpPr>
          <p:nvPr>
            <p:ph type="sldNum" sz="quarter" idx="10"/>
          </p:nvPr>
        </p:nvSpPr>
        <p:spPr/>
        <p:txBody>
          <a:bodyPr/>
          <a:lstStyle/>
          <a:p>
            <a:fld id="{AD787BC5-E6E0-4275-B58D-5B0B8411AE4C}" type="slidenum">
              <a:rPr lang="tr-TR" smtClean="0"/>
              <a:pPr/>
              <a:t>4</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baseline="0" dirty="0" smtClean="0"/>
              <a:t>Management and planning in our country is integrated as is shown in the scheme. </a:t>
            </a:r>
          </a:p>
          <a:p>
            <a:pPr marL="0" marR="0" indent="0" algn="l" defTabSz="914400" rtl="0" eaLnBrk="1" fontAlgn="auto" latinLnBrk="0" hangingPunct="1">
              <a:lnSpc>
                <a:spcPct val="100000"/>
              </a:lnSpc>
              <a:spcBef>
                <a:spcPts val="0"/>
              </a:spcBef>
              <a:spcAft>
                <a:spcPts val="0"/>
              </a:spcAft>
              <a:buClrTx/>
              <a:buSzTx/>
              <a:buFontTx/>
              <a:buNone/>
              <a:tabLst/>
              <a:defRPr/>
            </a:pPr>
            <a:r>
              <a:rPr lang="tr-TR" baseline="0" dirty="0" smtClean="0"/>
              <a:t>The competent authority in water management in Turkey is the Ministry of Forestry and Water Affairs. Within the scope of this responsibility, the Directorate General for Water Management has been established. Among the duties of the Directorate General for Water Management, we can list coordination, planning and policy making. </a:t>
            </a:r>
            <a:endParaRPr lang="tr-TR" dirty="0" smtClean="0"/>
          </a:p>
          <a:p>
            <a:endParaRPr lang="tr-TR" baseline="0" dirty="0" smtClean="0"/>
          </a:p>
        </p:txBody>
      </p:sp>
      <p:sp>
        <p:nvSpPr>
          <p:cNvPr id="4" name="3 Slayt Numarası Yer Tutucusu"/>
          <p:cNvSpPr>
            <a:spLocks noGrp="1"/>
          </p:cNvSpPr>
          <p:nvPr>
            <p:ph type="sldNum" sz="quarter" idx="10"/>
          </p:nvPr>
        </p:nvSpPr>
        <p:spPr/>
        <p:txBody>
          <a:bodyPr/>
          <a:lstStyle/>
          <a:p>
            <a:fld id="{AD787BC5-E6E0-4275-B58D-5B0B8411AE4C}" type="slidenum">
              <a:rPr lang="tr-TR" smtClean="0"/>
              <a:pPr/>
              <a:t>6</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Rot="1" noChangeAspect="1" noChangeArrowheads="1" noTextEdit="1"/>
          </p:cNvSpPr>
          <p:nvPr>
            <p:ph type="sldImg"/>
          </p:nvPr>
        </p:nvSpPr>
        <p:spPr>
          <a:ln/>
        </p:spPr>
      </p:sp>
      <p:sp>
        <p:nvSpPr>
          <p:cNvPr id="72706"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err="1" smtClean="0"/>
              <a:t>We</a:t>
            </a:r>
            <a:r>
              <a:rPr lang="tr-TR" dirty="0" smtClean="0"/>
              <a:t> </a:t>
            </a:r>
            <a:r>
              <a:rPr lang="tr-TR" dirty="0" err="1" smtClean="0"/>
              <a:t>are</a:t>
            </a:r>
            <a:r>
              <a:rPr lang="tr-TR" dirty="0" smtClean="0"/>
              <a:t> </a:t>
            </a:r>
            <a:r>
              <a:rPr lang="tr-TR" dirty="0" err="1" smtClean="0"/>
              <a:t>working</a:t>
            </a:r>
            <a:r>
              <a:rPr lang="tr-TR" dirty="0" smtClean="0"/>
              <a:t> on </a:t>
            </a:r>
            <a:r>
              <a:rPr lang="tr-TR" dirty="0" err="1" smtClean="0"/>
              <a:t>all</a:t>
            </a:r>
            <a:r>
              <a:rPr lang="tr-TR" dirty="0" smtClean="0"/>
              <a:t> 25 </a:t>
            </a:r>
            <a:r>
              <a:rPr lang="tr-TR" dirty="0" err="1" smtClean="0"/>
              <a:t>river</a:t>
            </a:r>
            <a:r>
              <a:rPr lang="tr-TR" baseline="0" dirty="0" smtClean="0"/>
              <a:t> </a:t>
            </a:r>
            <a:r>
              <a:rPr lang="tr-TR" baseline="0" dirty="0" err="1" smtClean="0"/>
              <a:t>basins</a:t>
            </a:r>
            <a:r>
              <a:rPr lang="tr-TR" baseline="0" dirty="0" smtClean="0"/>
              <a:t> in </a:t>
            </a:r>
            <a:r>
              <a:rPr lang="tr-TR" baseline="0" dirty="0" err="1" smtClean="0"/>
              <a:t>Turkey</a:t>
            </a:r>
            <a:r>
              <a:rPr lang="tr-TR" baseline="0" dirty="0" smtClean="0"/>
              <a:t>. </a:t>
            </a:r>
            <a:r>
              <a:rPr lang="tr-TR" baseline="0" dirty="0" err="1" smtClean="0"/>
              <a:t>Now</a:t>
            </a:r>
            <a:r>
              <a:rPr lang="tr-TR" baseline="0" dirty="0" smtClean="0"/>
              <a:t> I </a:t>
            </a:r>
            <a:r>
              <a:rPr lang="tr-TR" baseline="0" dirty="0" err="1" smtClean="0"/>
              <a:t>will</a:t>
            </a:r>
            <a:r>
              <a:rPr lang="tr-TR" baseline="0" dirty="0" smtClean="0"/>
              <a:t> </a:t>
            </a:r>
            <a:r>
              <a:rPr lang="tr-TR" baseline="0" dirty="0" err="1" smtClean="0"/>
              <a:t>briefly</a:t>
            </a:r>
            <a:r>
              <a:rPr lang="tr-TR" baseline="0" dirty="0" smtClean="0"/>
              <a:t> </a:t>
            </a:r>
            <a:r>
              <a:rPr lang="tr-TR" baseline="0" dirty="0" err="1" smtClean="0"/>
              <a:t>inform</a:t>
            </a:r>
            <a:r>
              <a:rPr lang="tr-TR" baseline="0" dirty="0" smtClean="0"/>
              <a:t> </a:t>
            </a:r>
            <a:r>
              <a:rPr lang="tr-TR" baseline="0" dirty="0" err="1" smtClean="0"/>
              <a:t>you</a:t>
            </a:r>
            <a:r>
              <a:rPr lang="tr-TR" baseline="0" dirty="0" smtClean="0"/>
              <a:t> </a:t>
            </a:r>
            <a:r>
              <a:rPr lang="tr-TR" baseline="0" dirty="0" err="1" smtClean="0"/>
              <a:t>about</a:t>
            </a:r>
            <a:r>
              <a:rPr lang="tr-TR" baseline="0" dirty="0" smtClean="0"/>
              <a:t> </a:t>
            </a:r>
            <a:r>
              <a:rPr lang="tr-TR" baseline="0" dirty="0" err="1" smtClean="0"/>
              <a:t>our</a:t>
            </a:r>
            <a:r>
              <a:rPr lang="tr-TR" baseline="0" dirty="0" smtClean="0"/>
              <a:t> </a:t>
            </a:r>
            <a:r>
              <a:rPr lang="tr-TR" baseline="0" dirty="0" err="1" smtClean="0"/>
              <a:t>activities</a:t>
            </a:r>
            <a:r>
              <a:rPr lang="tr-TR" baseline="0" dirty="0" smtClean="0"/>
              <a:t>. </a:t>
            </a:r>
            <a:endParaRPr lang="tr-TR" dirty="0" smtClean="0"/>
          </a:p>
          <a:p>
            <a:endParaRPr lang="tr-TR"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61E4A2F3-0868-4AAE-BF74-08C2C6089674}" type="slidenum">
              <a:rPr lang="tr-TR" smtClean="0"/>
              <a:pPr/>
              <a:t>9</a:t>
            </a:fld>
            <a:endParaRPr lang="tr-TR" smtClean="0"/>
          </a:p>
        </p:txBody>
      </p:sp>
      <p:sp>
        <p:nvSpPr>
          <p:cNvPr id="74754" name="1 Slayt Görüntüsü Yer Tutucusu"/>
          <p:cNvSpPr>
            <a:spLocks noGrp="1" noRot="1" noChangeAspect="1" noTextEdit="1"/>
          </p:cNvSpPr>
          <p:nvPr>
            <p:ph type="sldImg"/>
          </p:nvPr>
        </p:nvSpPr>
        <p:spPr>
          <a:ln/>
        </p:spPr>
      </p:sp>
      <p:sp>
        <p:nvSpPr>
          <p:cNvPr id="74755" name="2 Not Yer Tutucusu"/>
          <p:cNvSpPr>
            <a:spLocks noGrp="1"/>
          </p:cNvSpPr>
          <p:nvPr>
            <p:ph type="body" idx="1"/>
          </p:nvPr>
        </p:nvSpPr>
        <p:spPr>
          <a:noFill/>
          <a:ln/>
        </p:spPr>
        <p:txBody>
          <a:bodyPr lIns="91428" tIns="45714" rIns="91428" bIns="45714"/>
          <a:lstStyle/>
          <a:p>
            <a:pPr marL="0" marR="0" indent="0" algn="l" defTabSz="914400" rtl="0" eaLnBrk="1" fontAlgn="auto" latinLnBrk="0" hangingPunct="1">
              <a:lnSpc>
                <a:spcPct val="100000"/>
              </a:lnSpc>
              <a:spcBef>
                <a:spcPct val="0"/>
              </a:spcBef>
              <a:spcAft>
                <a:spcPts val="0"/>
              </a:spcAft>
              <a:buClrTx/>
              <a:buSzTx/>
              <a:buFontTx/>
              <a:buNone/>
              <a:tabLst/>
              <a:defRPr/>
            </a:pPr>
            <a:r>
              <a:rPr lang="tr-TR" dirty="0" err="1" smtClean="0"/>
              <a:t>We</a:t>
            </a:r>
            <a:r>
              <a:rPr lang="tr-TR" dirty="0" smtClean="0"/>
              <a:t> </a:t>
            </a:r>
            <a:r>
              <a:rPr lang="tr-TR" dirty="0" err="1" smtClean="0"/>
              <a:t>are</a:t>
            </a:r>
            <a:r>
              <a:rPr lang="tr-TR" dirty="0" smtClean="0"/>
              <a:t> </a:t>
            </a:r>
            <a:r>
              <a:rPr lang="tr-TR" dirty="0" err="1" smtClean="0"/>
              <a:t>planning</a:t>
            </a:r>
            <a:r>
              <a:rPr lang="tr-TR" baseline="0" dirty="0" smtClean="0"/>
              <a:t> </a:t>
            </a:r>
            <a:r>
              <a:rPr lang="tr-TR" baseline="0" dirty="0" err="1" smtClean="0"/>
              <a:t>our</a:t>
            </a:r>
            <a:r>
              <a:rPr lang="tr-TR" baseline="0" dirty="0" smtClean="0"/>
              <a:t> </a:t>
            </a:r>
            <a:r>
              <a:rPr lang="tr-TR" baseline="0" dirty="0" err="1" smtClean="0"/>
              <a:t>works</a:t>
            </a:r>
            <a:r>
              <a:rPr lang="tr-TR" dirty="0" smtClean="0"/>
              <a:t> on a </a:t>
            </a:r>
            <a:r>
              <a:rPr lang="tr-TR" dirty="0" err="1" smtClean="0"/>
              <a:t>basin</a:t>
            </a:r>
            <a:r>
              <a:rPr lang="tr-TR" dirty="0" smtClean="0"/>
              <a:t> </a:t>
            </a:r>
            <a:r>
              <a:rPr lang="tr-TR" dirty="0" err="1" smtClean="0"/>
              <a:t>scale</a:t>
            </a:r>
            <a:r>
              <a:rPr lang="tr-TR" dirty="0" smtClean="0"/>
              <a:t>. </a:t>
            </a:r>
          </a:p>
          <a:p>
            <a:pPr marL="0" marR="0" indent="0" algn="l" defTabSz="914400" rtl="0" eaLnBrk="1" fontAlgn="auto" latinLnBrk="0" hangingPunct="1">
              <a:lnSpc>
                <a:spcPct val="100000"/>
              </a:lnSpc>
              <a:spcBef>
                <a:spcPct val="0"/>
              </a:spcBef>
              <a:spcAft>
                <a:spcPts val="0"/>
              </a:spcAft>
              <a:buClrTx/>
              <a:buSzTx/>
              <a:buFontTx/>
              <a:buNone/>
              <a:tabLst/>
              <a:defRPr/>
            </a:pPr>
            <a:r>
              <a:rPr lang="tr-TR" dirty="0" err="1" smtClean="0"/>
              <a:t>We</a:t>
            </a:r>
            <a:r>
              <a:rPr lang="tr-TR" dirty="0" smtClean="0"/>
              <a:t> </a:t>
            </a:r>
            <a:r>
              <a:rPr lang="tr-TR" dirty="0" err="1" smtClean="0"/>
              <a:t>have</a:t>
            </a:r>
            <a:r>
              <a:rPr lang="tr-TR" dirty="0" smtClean="0"/>
              <a:t> </a:t>
            </a:r>
            <a:r>
              <a:rPr lang="tr-TR" dirty="0" err="1" smtClean="0"/>
              <a:t>identified</a:t>
            </a:r>
            <a:r>
              <a:rPr lang="tr-TR" dirty="0" smtClean="0"/>
              <a:t> </a:t>
            </a:r>
            <a:r>
              <a:rPr lang="tr-TR" dirty="0" err="1" smtClean="0"/>
              <a:t>our</a:t>
            </a:r>
            <a:r>
              <a:rPr lang="tr-TR" baseline="0" dirty="0" smtClean="0"/>
              <a:t> </a:t>
            </a:r>
            <a:r>
              <a:rPr lang="tr-TR" baseline="0" dirty="0" err="1" smtClean="0"/>
              <a:t>priorities</a:t>
            </a:r>
            <a:r>
              <a:rPr lang="tr-TR" baseline="0" dirty="0" smtClean="0"/>
              <a:t> in </a:t>
            </a:r>
            <a:r>
              <a:rPr lang="tr-TR" baseline="0" dirty="0" err="1" smtClean="0"/>
              <a:t>the</a:t>
            </a:r>
            <a:r>
              <a:rPr lang="tr-TR" baseline="0" dirty="0" smtClean="0"/>
              <a:t> </a:t>
            </a:r>
            <a:r>
              <a:rPr lang="tr-TR" baseline="0" dirty="0" err="1" smtClean="0"/>
              <a:t>basins</a:t>
            </a:r>
            <a:r>
              <a:rPr lang="tr-TR" baseline="0" dirty="0" smtClean="0"/>
              <a:t> in </a:t>
            </a:r>
            <a:r>
              <a:rPr lang="tr-TR" baseline="0" dirty="0" err="1" smtClean="0"/>
              <a:t>terms</a:t>
            </a:r>
            <a:r>
              <a:rPr lang="tr-TR" baseline="0" dirty="0" smtClean="0"/>
              <a:t> of </a:t>
            </a:r>
            <a:r>
              <a:rPr lang="tr-TR" baseline="0" dirty="0" err="1" smtClean="0"/>
              <a:t>waste</a:t>
            </a:r>
            <a:r>
              <a:rPr lang="tr-TR" baseline="0" dirty="0" smtClean="0"/>
              <a:t> </a:t>
            </a:r>
            <a:r>
              <a:rPr lang="tr-TR" baseline="0" dirty="0" err="1" smtClean="0"/>
              <a:t>water</a:t>
            </a:r>
            <a:r>
              <a:rPr lang="tr-TR" baseline="0" dirty="0" smtClean="0"/>
              <a:t> </a:t>
            </a:r>
            <a:r>
              <a:rPr lang="tr-TR" baseline="0" dirty="0" err="1" smtClean="0"/>
              <a:t>treatment</a:t>
            </a:r>
            <a:r>
              <a:rPr lang="tr-TR" baseline="0" dirty="0" smtClean="0"/>
              <a:t>, </a:t>
            </a:r>
            <a:r>
              <a:rPr lang="tr-TR" baseline="0" dirty="0" err="1" smtClean="0"/>
              <a:t>we</a:t>
            </a:r>
            <a:r>
              <a:rPr lang="tr-TR" baseline="0" dirty="0" smtClean="0"/>
              <a:t> </a:t>
            </a:r>
            <a:r>
              <a:rPr lang="tr-TR" baseline="0" dirty="0" err="1" smtClean="0"/>
              <a:t>have</a:t>
            </a:r>
            <a:r>
              <a:rPr lang="tr-TR" baseline="0" dirty="0" smtClean="0"/>
              <a:t> </a:t>
            </a:r>
            <a:r>
              <a:rPr lang="tr-TR" baseline="0" dirty="0" err="1" smtClean="0"/>
              <a:t>decided</a:t>
            </a:r>
            <a:r>
              <a:rPr lang="tr-TR" baseline="0" dirty="0" smtClean="0"/>
              <a:t> </a:t>
            </a:r>
            <a:r>
              <a:rPr lang="tr-TR" baseline="0" dirty="0" err="1" smtClean="0"/>
              <a:t>the</a:t>
            </a:r>
            <a:r>
              <a:rPr lang="tr-TR" baseline="0" dirty="0" smtClean="0"/>
              <a:t> </a:t>
            </a:r>
            <a:r>
              <a:rPr lang="tr-TR" baseline="0" dirty="0" err="1" smtClean="0"/>
              <a:t>investments</a:t>
            </a:r>
            <a:r>
              <a:rPr lang="tr-TR" baseline="0" dirty="0" smtClean="0"/>
              <a:t> </a:t>
            </a:r>
            <a:r>
              <a:rPr lang="tr-TR" baseline="0" dirty="0" err="1" smtClean="0"/>
              <a:t>and</a:t>
            </a:r>
            <a:r>
              <a:rPr lang="tr-TR" baseline="0" dirty="0" smtClean="0"/>
              <a:t> </a:t>
            </a:r>
            <a:r>
              <a:rPr lang="tr-TR" baseline="0" dirty="0" err="1" smtClean="0"/>
              <a:t>started</a:t>
            </a:r>
            <a:r>
              <a:rPr lang="tr-TR" baseline="0" dirty="0" smtClean="0"/>
              <a:t> </a:t>
            </a:r>
            <a:r>
              <a:rPr lang="tr-TR" baseline="0" dirty="0" err="1" smtClean="0"/>
              <a:t>implementation</a:t>
            </a:r>
            <a:r>
              <a:rPr lang="tr-TR" baseline="0" dirty="0" smtClean="0"/>
              <a:t>. </a:t>
            </a:r>
            <a:r>
              <a:rPr lang="tr-TR" baseline="0" dirty="0" err="1" smtClean="0"/>
              <a:t>We</a:t>
            </a:r>
            <a:r>
              <a:rPr lang="tr-TR" baseline="0" dirty="0" smtClean="0"/>
              <a:t> </a:t>
            </a:r>
            <a:r>
              <a:rPr lang="tr-TR" baseline="0" dirty="0" err="1" smtClean="0"/>
              <a:t>are</a:t>
            </a:r>
            <a:r>
              <a:rPr lang="tr-TR" baseline="0" dirty="0" smtClean="0"/>
              <a:t> </a:t>
            </a:r>
            <a:r>
              <a:rPr lang="tr-TR" baseline="0" dirty="0" err="1" smtClean="0"/>
              <a:t>preparing</a:t>
            </a:r>
            <a:r>
              <a:rPr lang="tr-TR" baseline="0" dirty="0" smtClean="0"/>
              <a:t> </a:t>
            </a:r>
            <a:r>
              <a:rPr lang="tr-TR" baseline="0" dirty="0" err="1" smtClean="0"/>
              <a:t>basin</a:t>
            </a:r>
            <a:r>
              <a:rPr lang="tr-TR" baseline="0" dirty="0" smtClean="0"/>
              <a:t> </a:t>
            </a:r>
            <a:r>
              <a:rPr lang="tr-TR" baseline="0" dirty="0" err="1" smtClean="0"/>
              <a:t>protection</a:t>
            </a:r>
            <a:r>
              <a:rPr lang="tr-TR" baseline="0" dirty="0" smtClean="0"/>
              <a:t> </a:t>
            </a:r>
            <a:r>
              <a:rPr lang="tr-TR" baseline="0" dirty="0" err="1" smtClean="0"/>
              <a:t>action</a:t>
            </a:r>
            <a:r>
              <a:rPr lang="tr-TR" baseline="0" dirty="0" smtClean="0"/>
              <a:t> </a:t>
            </a:r>
            <a:r>
              <a:rPr lang="tr-TR" baseline="0" dirty="0" err="1" smtClean="0"/>
              <a:t>plans</a:t>
            </a:r>
            <a:r>
              <a:rPr lang="tr-TR" baseline="0" dirty="0" smtClean="0"/>
              <a:t> on a </a:t>
            </a:r>
            <a:r>
              <a:rPr lang="tr-TR" baseline="0" dirty="0" err="1" smtClean="0"/>
              <a:t>national</a:t>
            </a:r>
            <a:r>
              <a:rPr lang="tr-TR" baseline="0" dirty="0" smtClean="0"/>
              <a:t> </a:t>
            </a:r>
            <a:r>
              <a:rPr lang="tr-TR" baseline="0" dirty="0" err="1" smtClean="0"/>
              <a:t>scale</a:t>
            </a:r>
            <a:r>
              <a:rPr lang="tr-TR" baseline="0" dirty="0" smtClean="0"/>
              <a:t>; </a:t>
            </a:r>
            <a:r>
              <a:rPr lang="tr-TR" baseline="0" dirty="0" err="1" smtClean="0"/>
              <a:t>we</a:t>
            </a:r>
            <a:r>
              <a:rPr lang="tr-TR" baseline="0" dirty="0" smtClean="0"/>
              <a:t> </a:t>
            </a:r>
            <a:r>
              <a:rPr lang="tr-TR" baseline="0" dirty="0" err="1" smtClean="0"/>
              <a:t>are</a:t>
            </a:r>
            <a:r>
              <a:rPr lang="tr-TR" baseline="0" dirty="0" smtClean="0"/>
              <a:t> </a:t>
            </a:r>
            <a:r>
              <a:rPr lang="tr-TR" baseline="0" dirty="0" err="1" smtClean="0"/>
              <a:t>trying</a:t>
            </a:r>
            <a:r>
              <a:rPr lang="tr-TR" baseline="0" dirty="0" smtClean="0"/>
              <a:t> </a:t>
            </a:r>
            <a:r>
              <a:rPr lang="tr-TR" baseline="0" dirty="0" err="1" smtClean="0"/>
              <a:t>to</a:t>
            </a:r>
            <a:r>
              <a:rPr lang="tr-TR" baseline="0" dirty="0" smtClean="0"/>
              <a:t> </a:t>
            </a:r>
            <a:r>
              <a:rPr lang="tr-TR" baseline="0" dirty="0" err="1" smtClean="0"/>
              <a:t>convert</a:t>
            </a:r>
            <a:r>
              <a:rPr lang="tr-TR" baseline="0" dirty="0" smtClean="0"/>
              <a:t> </a:t>
            </a:r>
            <a:r>
              <a:rPr lang="tr-TR" baseline="0" dirty="0" err="1" smtClean="0"/>
              <a:t>them</a:t>
            </a:r>
            <a:r>
              <a:rPr lang="tr-TR" baseline="0" dirty="0" smtClean="0"/>
              <a:t> </a:t>
            </a:r>
            <a:r>
              <a:rPr lang="tr-TR" baseline="0" dirty="0" err="1" smtClean="0"/>
              <a:t>into</a:t>
            </a:r>
            <a:r>
              <a:rPr lang="tr-TR" baseline="0" dirty="0" smtClean="0"/>
              <a:t> </a:t>
            </a:r>
            <a:r>
              <a:rPr lang="tr-TR" baseline="0" dirty="0" err="1" smtClean="0"/>
              <a:t>river</a:t>
            </a:r>
            <a:r>
              <a:rPr lang="tr-TR" baseline="0" dirty="0" smtClean="0"/>
              <a:t> </a:t>
            </a:r>
            <a:r>
              <a:rPr lang="tr-TR" baseline="0" dirty="0" err="1" smtClean="0"/>
              <a:t>basin</a:t>
            </a:r>
            <a:r>
              <a:rPr lang="tr-TR" baseline="0" dirty="0" smtClean="0"/>
              <a:t> </a:t>
            </a:r>
            <a:r>
              <a:rPr lang="tr-TR" baseline="0" dirty="0" err="1" smtClean="0"/>
              <a:t>management</a:t>
            </a:r>
            <a:r>
              <a:rPr lang="tr-TR" baseline="0" dirty="0" smtClean="0"/>
              <a:t> </a:t>
            </a:r>
            <a:r>
              <a:rPr lang="tr-TR" baseline="0" dirty="0" err="1" smtClean="0"/>
              <a:t>plans</a:t>
            </a:r>
            <a:r>
              <a:rPr lang="tr-TR" baseline="0" dirty="0" smtClean="0"/>
              <a:t>. </a:t>
            </a:r>
            <a:endParaRPr lang="tr-TR" dirty="0" smtClean="0"/>
          </a:p>
          <a:p>
            <a:pPr eaLnBrk="1" hangingPunct="1">
              <a:spcBef>
                <a:spcPct val="0"/>
              </a:spcBef>
            </a:pPr>
            <a:endParaRPr lang="tr-TR" dirty="0" smtClean="0"/>
          </a:p>
        </p:txBody>
      </p:sp>
      <p:sp>
        <p:nvSpPr>
          <p:cNvPr id="74756" name="3 Slayt Numarası Yer Tutucusu"/>
          <p:cNvSpPr txBox="1">
            <a:spLocks noGrp="1"/>
          </p:cNvSpPr>
          <p:nvPr/>
        </p:nvSpPr>
        <p:spPr bwMode="auto">
          <a:xfrm>
            <a:off x="3884439" y="8684612"/>
            <a:ext cx="2972007" cy="457826"/>
          </a:xfrm>
          <a:prstGeom prst="rect">
            <a:avLst/>
          </a:prstGeom>
          <a:noFill/>
          <a:ln w="9525">
            <a:noFill/>
            <a:miter lim="800000"/>
            <a:headEnd/>
            <a:tailEnd/>
          </a:ln>
        </p:spPr>
        <p:txBody>
          <a:bodyPr lIns="91428" tIns="45714" rIns="91428" bIns="45714" anchor="b"/>
          <a:lstStyle/>
          <a:p>
            <a:pPr algn="r" defTabSz="913530"/>
            <a:fld id="{82064E81-4F9E-4047-923B-C82736711EB3}" type="slidenum">
              <a:rPr lang="tr-TR" sz="1200">
                <a:latin typeface="Calibri" pitchFamily="34" charset="0"/>
              </a:rPr>
              <a:pPr algn="r" defTabSz="913530"/>
              <a:t>9</a:t>
            </a:fld>
            <a:endParaRPr lang="tr-TR" sz="1200" dirty="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7587" name="2 Not Yer Tutucusu"/>
          <p:cNvSpPr>
            <a:spLocks noGrp="1"/>
          </p:cNvSpPr>
          <p:nvPr>
            <p:ph type="body" idx="1"/>
          </p:nvPr>
        </p:nvSpPr>
        <p:spPr bwMode="auto">
          <a:extLst/>
        </p:spPr>
        <p:txBody>
          <a:bodyPr wrap="square" numCol="1" anchor="t" anchorCtr="0" compatLnSpc="1">
            <a:prstTxWarp prst="textNoShape">
              <a:avLst/>
            </a:prstTxWarp>
          </a:bodyPr>
          <a:lstStyle/>
          <a:p>
            <a:pPr eaLnBrk="1" hangingPunct="1">
              <a:lnSpc>
                <a:spcPct val="105000"/>
              </a:lnSpc>
              <a:buClr>
                <a:srgbClr val="FF0000"/>
              </a:buClr>
              <a:buFont typeface="Wingdings" pitchFamily="2" charset="2"/>
              <a:buNone/>
              <a:defRPr/>
            </a:pPr>
            <a:r>
              <a:rPr lang="tr-TR" baseline="0" dirty="0" smtClean="0"/>
              <a:t>I first would like to give you some information on the national planning works in Turkey.</a:t>
            </a:r>
            <a:endParaRPr lang="tr-TR" dirty="0" smtClean="0"/>
          </a:p>
          <a:p>
            <a:pPr eaLnBrk="1" hangingPunct="1">
              <a:lnSpc>
                <a:spcPct val="105000"/>
              </a:lnSpc>
              <a:buClr>
                <a:srgbClr val="FF0000"/>
              </a:buClr>
              <a:buFont typeface="Wingdings" pitchFamily="2" charset="2"/>
              <a:buNone/>
              <a:defRPr/>
            </a:pPr>
            <a:endParaRPr lang="tr-TR" dirty="0" smtClean="0"/>
          </a:p>
          <a:p>
            <a:pPr eaLnBrk="1" hangingPunct="1">
              <a:lnSpc>
                <a:spcPct val="105000"/>
              </a:lnSpc>
              <a:buClr>
                <a:srgbClr val="FF0000"/>
              </a:buClr>
              <a:buFont typeface="Wingdings" pitchFamily="2" charset="2"/>
              <a:buNone/>
              <a:defRPr/>
            </a:pPr>
            <a:r>
              <a:rPr lang="tr-TR" dirty="0" err="1" smtClean="0"/>
              <a:t>Increasing</a:t>
            </a:r>
            <a:r>
              <a:rPr lang="tr-TR" dirty="0" smtClean="0"/>
              <a:t> </a:t>
            </a:r>
            <a:r>
              <a:rPr lang="tr-TR" dirty="0" err="1" smtClean="0"/>
              <a:t>water</a:t>
            </a:r>
            <a:r>
              <a:rPr lang="tr-TR" dirty="0" smtClean="0"/>
              <a:t> </a:t>
            </a:r>
            <a:r>
              <a:rPr lang="tr-TR" dirty="0" err="1" smtClean="0"/>
              <a:t>demand</a:t>
            </a:r>
            <a:r>
              <a:rPr lang="tr-TR" dirty="0" smtClean="0"/>
              <a:t> </a:t>
            </a:r>
            <a:r>
              <a:rPr lang="tr-TR" dirty="0" err="1" smtClean="0"/>
              <a:t>with</a:t>
            </a:r>
            <a:r>
              <a:rPr lang="tr-TR" dirty="0" smtClean="0"/>
              <a:t> an </a:t>
            </a:r>
            <a:r>
              <a:rPr lang="tr-TR" dirty="0" err="1" smtClean="0"/>
              <a:t>increasing</a:t>
            </a:r>
            <a:r>
              <a:rPr lang="tr-TR" dirty="0" smtClean="0"/>
              <a:t> </a:t>
            </a:r>
            <a:r>
              <a:rPr lang="tr-TR" dirty="0" err="1" smtClean="0"/>
              <a:t>population</a:t>
            </a:r>
            <a:r>
              <a:rPr lang="tr-TR" dirty="0" smtClean="0"/>
              <a:t>, </a:t>
            </a:r>
            <a:r>
              <a:rPr lang="tr-TR" dirty="0" err="1" smtClean="0"/>
              <a:t>problems</a:t>
            </a:r>
            <a:r>
              <a:rPr lang="tr-TR" dirty="0" smtClean="0"/>
              <a:t> </a:t>
            </a:r>
            <a:r>
              <a:rPr lang="tr-TR" dirty="0" err="1" smtClean="0"/>
              <a:t>related</a:t>
            </a:r>
            <a:r>
              <a:rPr lang="tr-TR" dirty="0" smtClean="0"/>
              <a:t> </a:t>
            </a:r>
            <a:r>
              <a:rPr lang="tr-TR" dirty="0" err="1" smtClean="0"/>
              <a:t>to</a:t>
            </a:r>
            <a:r>
              <a:rPr lang="tr-TR" dirty="0" smtClean="0"/>
              <a:t> </a:t>
            </a:r>
            <a:r>
              <a:rPr lang="tr-TR" dirty="0" err="1" smtClean="0"/>
              <a:t>scarcity</a:t>
            </a:r>
            <a:r>
              <a:rPr lang="tr-TR" dirty="0" smtClean="0"/>
              <a:t> of </a:t>
            </a:r>
            <a:r>
              <a:rPr lang="tr-TR" dirty="0" err="1" smtClean="0"/>
              <a:t>water</a:t>
            </a:r>
            <a:r>
              <a:rPr lang="tr-TR" dirty="0" smtClean="0"/>
              <a:t> </a:t>
            </a:r>
            <a:r>
              <a:rPr lang="tr-TR" dirty="0" err="1" smtClean="0"/>
              <a:t>resources</a:t>
            </a:r>
            <a:r>
              <a:rPr lang="tr-TR" dirty="0" smtClean="0"/>
              <a:t>, </a:t>
            </a:r>
            <a:r>
              <a:rPr lang="tr-TR" dirty="0" err="1" smtClean="0"/>
              <a:t>overconsumption</a:t>
            </a:r>
            <a:r>
              <a:rPr lang="tr-TR" dirty="0" smtClean="0"/>
              <a:t> </a:t>
            </a:r>
            <a:r>
              <a:rPr lang="tr-TR" dirty="0" err="1" smtClean="0"/>
              <a:t>and</a:t>
            </a:r>
            <a:r>
              <a:rPr lang="tr-TR" dirty="0" smtClean="0"/>
              <a:t> </a:t>
            </a:r>
            <a:r>
              <a:rPr lang="tr-TR" dirty="0" err="1" smtClean="0"/>
              <a:t>pollution</a:t>
            </a:r>
            <a:r>
              <a:rPr lang="tr-TR" dirty="0" smtClean="0"/>
              <a:t> of </a:t>
            </a:r>
            <a:r>
              <a:rPr lang="tr-TR" dirty="0" err="1" smtClean="0"/>
              <a:t>water</a:t>
            </a:r>
            <a:r>
              <a:rPr lang="tr-TR" dirty="0" smtClean="0"/>
              <a:t> in </a:t>
            </a:r>
            <a:r>
              <a:rPr lang="tr-TR" dirty="0" err="1" smtClean="0"/>
              <a:t>parallel</a:t>
            </a:r>
            <a:r>
              <a:rPr lang="tr-TR" dirty="0" smtClean="0"/>
              <a:t> </a:t>
            </a:r>
            <a:r>
              <a:rPr lang="tr-TR" dirty="0" err="1" smtClean="0"/>
              <a:t>to</a:t>
            </a:r>
            <a:r>
              <a:rPr lang="tr-TR" dirty="0" smtClean="0"/>
              <a:t> </a:t>
            </a:r>
            <a:r>
              <a:rPr lang="tr-TR" dirty="0" err="1" smtClean="0"/>
              <a:t>developing</a:t>
            </a:r>
            <a:r>
              <a:rPr lang="tr-TR" dirty="0" smtClean="0"/>
              <a:t> </a:t>
            </a:r>
            <a:r>
              <a:rPr lang="tr-TR" dirty="0" err="1" smtClean="0"/>
              <a:t>industrial</a:t>
            </a:r>
            <a:r>
              <a:rPr lang="tr-TR" dirty="0" smtClean="0"/>
              <a:t> </a:t>
            </a:r>
            <a:r>
              <a:rPr lang="tr-TR" dirty="0" err="1" smtClean="0"/>
              <a:t>and</a:t>
            </a:r>
            <a:r>
              <a:rPr lang="tr-TR" dirty="0" smtClean="0"/>
              <a:t> </a:t>
            </a:r>
            <a:r>
              <a:rPr lang="tr-TR" dirty="0" err="1" smtClean="0"/>
              <a:t>agricultural</a:t>
            </a:r>
            <a:r>
              <a:rPr lang="tr-TR" dirty="0" smtClean="0"/>
              <a:t> </a:t>
            </a:r>
            <a:r>
              <a:rPr lang="tr-TR" dirty="0" err="1" smtClean="0"/>
              <a:t>activities</a:t>
            </a:r>
            <a:r>
              <a:rPr lang="tr-TR" dirty="0" smtClean="0"/>
              <a:t>, </a:t>
            </a:r>
            <a:r>
              <a:rPr lang="tr-TR" dirty="0" err="1" smtClean="0"/>
              <a:t>increased</a:t>
            </a:r>
            <a:r>
              <a:rPr lang="tr-TR" dirty="0" smtClean="0"/>
              <a:t> </a:t>
            </a:r>
            <a:r>
              <a:rPr lang="tr-TR" dirty="0" err="1" smtClean="0"/>
              <a:t>the</a:t>
            </a:r>
            <a:r>
              <a:rPr lang="tr-TR" dirty="0" smtClean="0"/>
              <a:t> </a:t>
            </a:r>
            <a:r>
              <a:rPr lang="tr-TR" dirty="0" err="1" smtClean="0"/>
              <a:t>importance</a:t>
            </a:r>
            <a:r>
              <a:rPr lang="tr-TR" dirty="0" smtClean="0"/>
              <a:t> of </a:t>
            </a:r>
            <a:r>
              <a:rPr lang="tr-TR" dirty="0" err="1" smtClean="0"/>
              <a:t>water</a:t>
            </a:r>
            <a:r>
              <a:rPr lang="tr-TR" dirty="0" smtClean="0"/>
              <a:t> </a:t>
            </a:r>
            <a:r>
              <a:rPr lang="tr-TR" dirty="0" err="1" smtClean="0"/>
              <a:t>resources</a:t>
            </a:r>
            <a:r>
              <a:rPr lang="tr-TR" dirty="0" smtClean="0"/>
              <a:t> </a:t>
            </a:r>
            <a:r>
              <a:rPr lang="tr-TR" dirty="0" err="1" smtClean="0"/>
              <a:t>management</a:t>
            </a:r>
            <a:r>
              <a:rPr lang="tr-TR" dirty="0" smtClean="0"/>
              <a:t> on </a:t>
            </a:r>
            <a:r>
              <a:rPr lang="tr-TR" dirty="0" err="1" smtClean="0"/>
              <a:t>riverbasin</a:t>
            </a:r>
            <a:r>
              <a:rPr lang="tr-TR" dirty="0" smtClean="0"/>
              <a:t> </a:t>
            </a:r>
            <a:r>
              <a:rPr lang="tr-TR" dirty="0" err="1" smtClean="0"/>
              <a:t>basis</a:t>
            </a:r>
            <a:r>
              <a:rPr lang="tr-TR" dirty="0" smtClean="0"/>
              <a:t>.</a:t>
            </a:r>
          </a:p>
          <a:p>
            <a:pPr eaLnBrk="1" hangingPunct="1">
              <a:lnSpc>
                <a:spcPct val="105000"/>
              </a:lnSpc>
              <a:buClr>
                <a:srgbClr val="FF0000"/>
              </a:buClr>
              <a:buFont typeface="Wingdings" pitchFamily="2" charset="2"/>
              <a:buNone/>
              <a:defRPr/>
            </a:pPr>
            <a:r>
              <a:rPr lang="tr-TR" dirty="0" smtClean="0"/>
              <a:t>As </a:t>
            </a:r>
            <a:r>
              <a:rPr lang="tr-TR" dirty="0" err="1" smtClean="0"/>
              <a:t>you</a:t>
            </a:r>
            <a:r>
              <a:rPr lang="tr-TR" dirty="0" smtClean="0"/>
              <a:t> </a:t>
            </a:r>
            <a:r>
              <a:rPr lang="tr-TR" dirty="0" err="1" smtClean="0"/>
              <a:t>know</a:t>
            </a:r>
            <a:r>
              <a:rPr lang="tr-TR" dirty="0" smtClean="0"/>
              <a:t>, </a:t>
            </a:r>
            <a:r>
              <a:rPr lang="tr-TR" dirty="0" err="1" smtClean="0"/>
              <a:t>Turkey</a:t>
            </a:r>
            <a:r>
              <a:rPr lang="tr-TR" dirty="0" smtClean="0"/>
              <a:t> </a:t>
            </a:r>
            <a:r>
              <a:rPr lang="tr-TR" dirty="0" err="1" smtClean="0"/>
              <a:t>conducts</a:t>
            </a:r>
            <a:r>
              <a:rPr lang="tr-TR" dirty="0" smtClean="0"/>
              <a:t> </a:t>
            </a:r>
            <a:r>
              <a:rPr lang="tr-TR" dirty="0" err="1" smtClean="0"/>
              <a:t>studies</a:t>
            </a:r>
            <a:r>
              <a:rPr lang="tr-TR" dirty="0" smtClean="0"/>
              <a:t> on 25 </a:t>
            </a:r>
            <a:r>
              <a:rPr lang="tr-TR" dirty="0" err="1" smtClean="0"/>
              <a:t>river</a:t>
            </a:r>
            <a:r>
              <a:rPr lang="tr-TR" dirty="0" smtClean="0"/>
              <a:t> </a:t>
            </a:r>
            <a:r>
              <a:rPr lang="tr-TR" dirty="0" err="1" smtClean="0"/>
              <a:t>basins</a:t>
            </a:r>
            <a:r>
              <a:rPr lang="tr-TR" dirty="0" smtClean="0"/>
              <a:t>. </a:t>
            </a:r>
            <a:r>
              <a:rPr lang="tr-TR" dirty="0" err="1" smtClean="0"/>
              <a:t>In</a:t>
            </a:r>
            <a:r>
              <a:rPr lang="tr-TR" dirty="0" smtClean="0"/>
              <a:t> </a:t>
            </a:r>
            <a:r>
              <a:rPr lang="tr-TR" dirty="0" err="1" smtClean="0"/>
              <a:t>order</a:t>
            </a:r>
            <a:r>
              <a:rPr lang="tr-TR" dirty="0" smtClean="0"/>
              <a:t> </a:t>
            </a:r>
            <a:r>
              <a:rPr lang="tr-TR" dirty="0" err="1" smtClean="0"/>
              <a:t>to</a:t>
            </a:r>
            <a:r>
              <a:rPr lang="tr-TR" dirty="0" smtClean="0"/>
              <a:t> </a:t>
            </a:r>
            <a:r>
              <a:rPr lang="tr-TR" dirty="0" err="1" smtClean="0"/>
              <a:t>protect</a:t>
            </a:r>
            <a:r>
              <a:rPr lang="tr-TR" dirty="0" smtClean="0"/>
              <a:t> </a:t>
            </a:r>
            <a:r>
              <a:rPr lang="tr-TR" dirty="0" err="1" smtClean="0"/>
              <a:t>water</a:t>
            </a:r>
            <a:r>
              <a:rPr lang="tr-TR" dirty="0" smtClean="0"/>
              <a:t> </a:t>
            </a:r>
            <a:r>
              <a:rPr lang="tr-TR" dirty="0" err="1" smtClean="0"/>
              <a:t>resources</a:t>
            </a:r>
            <a:r>
              <a:rPr lang="tr-TR" dirty="0" smtClean="0"/>
              <a:t> on </a:t>
            </a:r>
            <a:r>
              <a:rPr lang="tr-TR" dirty="0" err="1" smtClean="0"/>
              <a:t>basin</a:t>
            </a:r>
            <a:r>
              <a:rPr lang="tr-TR" dirty="0" smtClean="0"/>
              <a:t> </a:t>
            </a:r>
            <a:r>
              <a:rPr lang="tr-TR" dirty="0" err="1" smtClean="0"/>
              <a:t>basis</a:t>
            </a:r>
            <a:r>
              <a:rPr lang="tr-TR" dirty="0" smtClean="0"/>
              <a:t>; </a:t>
            </a:r>
          </a:p>
          <a:p>
            <a:pPr marL="268288" indent="-268288" eaLnBrk="1" hangingPunct="1">
              <a:lnSpc>
                <a:spcPct val="105000"/>
              </a:lnSpc>
              <a:buClr>
                <a:srgbClr val="FF0000"/>
              </a:buClr>
              <a:defRPr/>
            </a:pPr>
            <a:endParaRPr lang="tr-TR" dirty="0" smtClean="0">
              <a:solidFill>
                <a:srgbClr val="0000FF"/>
              </a:solidFill>
            </a:endParaRPr>
          </a:p>
          <a:p>
            <a:pPr marL="268288" lvl="1" indent="-268288" eaLnBrk="1" hangingPunct="1">
              <a:lnSpc>
                <a:spcPct val="105000"/>
              </a:lnSpc>
              <a:buClr>
                <a:srgbClr val="FF0000"/>
              </a:buClr>
              <a:buFont typeface="Wingdings" pitchFamily="2" charset="2"/>
              <a:buChar char="§"/>
              <a:defRPr/>
            </a:pPr>
            <a:r>
              <a:rPr lang="tr-TR" dirty="0" smtClean="0"/>
              <a:t>11 </a:t>
            </a:r>
            <a:r>
              <a:rPr lang="tr-TR" dirty="0" err="1" smtClean="0"/>
              <a:t>River</a:t>
            </a:r>
            <a:r>
              <a:rPr lang="tr-TR" dirty="0" smtClean="0"/>
              <a:t> </a:t>
            </a:r>
            <a:r>
              <a:rPr lang="tr-TR" dirty="0" err="1" smtClean="0"/>
              <a:t>Basin</a:t>
            </a:r>
            <a:r>
              <a:rPr lang="tr-TR" dirty="0" smtClean="0"/>
              <a:t> </a:t>
            </a:r>
            <a:r>
              <a:rPr lang="tr-TR" dirty="0" err="1" smtClean="0"/>
              <a:t>Protection</a:t>
            </a:r>
            <a:r>
              <a:rPr lang="tr-TR" dirty="0" smtClean="0"/>
              <a:t> Action </a:t>
            </a:r>
            <a:r>
              <a:rPr lang="tr-TR" dirty="0" err="1" smtClean="0"/>
              <a:t>Plans</a:t>
            </a:r>
            <a:r>
              <a:rPr lang="tr-TR" dirty="0" smtClean="0"/>
              <a:t> </a:t>
            </a:r>
            <a:r>
              <a:rPr lang="tr-TR" dirty="0" err="1" smtClean="0"/>
              <a:t>have</a:t>
            </a:r>
            <a:r>
              <a:rPr lang="tr-TR" dirty="0" smtClean="0"/>
              <a:t> </a:t>
            </a:r>
            <a:r>
              <a:rPr lang="tr-TR" dirty="0" err="1" smtClean="0"/>
              <a:t>been</a:t>
            </a:r>
            <a:r>
              <a:rPr lang="tr-TR" dirty="0" smtClean="0"/>
              <a:t> </a:t>
            </a:r>
            <a:r>
              <a:rPr lang="tr-TR" dirty="0" err="1" smtClean="0"/>
              <a:t>completed</a:t>
            </a:r>
            <a:r>
              <a:rPr lang="tr-TR" dirty="0" smtClean="0"/>
              <a:t>. </a:t>
            </a:r>
            <a:r>
              <a:rPr lang="tr-TR" dirty="0" err="1" smtClean="0"/>
              <a:t>Basins</a:t>
            </a:r>
            <a:r>
              <a:rPr lang="tr-TR" dirty="0" smtClean="0"/>
              <a:t> </a:t>
            </a:r>
            <a:r>
              <a:rPr lang="tr-TR" dirty="0" err="1" smtClean="0"/>
              <a:t>indicated</a:t>
            </a:r>
            <a:r>
              <a:rPr lang="tr-TR" dirty="0" smtClean="0"/>
              <a:t> in </a:t>
            </a:r>
            <a:r>
              <a:rPr lang="tr-TR" dirty="0" err="1" smtClean="0"/>
              <a:t>green</a:t>
            </a:r>
            <a:r>
              <a:rPr lang="tr-TR" dirty="0" smtClean="0"/>
              <a:t>;</a:t>
            </a:r>
          </a:p>
          <a:p>
            <a:pPr marL="268288" lvl="1" indent="-268288" eaLnBrk="1" hangingPunct="1">
              <a:lnSpc>
                <a:spcPct val="105000"/>
              </a:lnSpc>
              <a:buClr>
                <a:srgbClr val="FF0000"/>
              </a:buClr>
              <a:buFont typeface="Wingdings" pitchFamily="2" charset="2"/>
              <a:buChar char="§"/>
              <a:defRPr/>
            </a:pPr>
            <a:r>
              <a:rPr lang="tr-TR" dirty="0" smtClean="0"/>
              <a:t>14 </a:t>
            </a:r>
            <a:r>
              <a:rPr lang="tr-TR" dirty="0" err="1" smtClean="0"/>
              <a:t>River</a:t>
            </a:r>
            <a:r>
              <a:rPr lang="tr-TR" dirty="0" smtClean="0"/>
              <a:t> </a:t>
            </a:r>
            <a:r>
              <a:rPr lang="tr-TR" dirty="0" err="1" smtClean="0"/>
              <a:t>Basin</a:t>
            </a:r>
            <a:r>
              <a:rPr lang="tr-TR" dirty="0" smtClean="0"/>
              <a:t> </a:t>
            </a:r>
            <a:r>
              <a:rPr lang="tr-TR" dirty="0" err="1" smtClean="0"/>
              <a:t>Protection</a:t>
            </a:r>
            <a:r>
              <a:rPr lang="tr-TR" dirty="0" smtClean="0"/>
              <a:t> Action </a:t>
            </a:r>
            <a:r>
              <a:rPr lang="tr-TR" dirty="0" err="1" smtClean="0"/>
              <a:t>Plans</a:t>
            </a:r>
            <a:r>
              <a:rPr lang="tr-TR" dirty="0" smtClean="0"/>
              <a:t> </a:t>
            </a:r>
            <a:r>
              <a:rPr lang="tr-TR" dirty="0" err="1" smtClean="0"/>
              <a:t>are</a:t>
            </a:r>
            <a:r>
              <a:rPr lang="tr-TR" dirty="0" smtClean="0"/>
              <a:t> </a:t>
            </a:r>
            <a:r>
              <a:rPr lang="tr-TR" dirty="0" err="1" smtClean="0"/>
              <a:t>planned</a:t>
            </a:r>
            <a:r>
              <a:rPr lang="tr-TR" dirty="0" smtClean="0"/>
              <a:t> </a:t>
            </a:r>
            <a:r>
              <a:rPr lang="tr-TR" dirty="0" err="1" smtClean="0"/>
              <a:t>to</a:t>
            </a:r>
            <a:r>
              <a:rPr lang="tr-TR" dirty="0" smtClean="0"/>
              <a:t> be </a:t>
            </a:r>
            <a:r>
              <a:rPr lang="tr-TR" dirty="0" err="1" smtClean="0"/>
              <a:t>prepared</a:t>
            </a:r>
            <a:r>
              <a:rPr lang="tr-TR" dirty="0" smtClean="0"/>
              <a:t> </a:t>
            </a:r>
            <a:r>
              <a:rPr lang="tr-TR" dirty="0" err="1" smtClean="0"/>
              <a:t>during</a:t>
            </a:r>
            <a:r>
              <a:rPr lang="tr-TR" dirty="0" smtClean="0"/>
              <a:t> 2011-2013.  </a:t>
            </a:r>
            <a:r>
              <a:rPr lang="tr-TR" dirty="0" err="1" smtClean="0"/>
              <a:t>Basins</a:t>
            </a:r>
            <a:r>
              <a:rPr lang="tr-TR" dirty="0" smtClean="0"/>
              <a:t> </a:t>
            </a:r>
            <a:r>
              <a:rPr lang="tr-TR" dirty="0" err="1" smtClean="0"/>
              <a:t>indicated</a:t>
            </a:r>
            <a:r>
              <a:rPr lang="tr-TR" dirty="0" smtClean="0"/>
              <a:t> in </a:t>
            </a:r>
            <a:r>
              <a:rPr lang="tr-TR" dirty="0" err="1" smtClean="0"/>
              <a:t>blue</a:t>
            </a:r>
            <a:r>
              <a:rPr lang="tr-TR" dirty="0" smtClean="0"/>
              <a:t>. </a:t>
            </a:r>
            <a:r>
              <a:rPr lang="tr-TR" dirty="0" err="1" smtClean="0"/>
              <a:t>and</a:t>
            </a:r>
            <a:r>
              <a:rPr lang="tr-TR" dirty="0" smtClean="0"/>
              <a:t> </a:t>
            </a:r>
            <a:r>
              <a:rPr lang="tr-TR" dirty="0" err="1" smtClean="0"/>
              <a:t>yellows</a:t>
            </a:r>
            <a:r>
              <a:rPr lang="tr-TR" dirty="0" smtClean="0"/>
              <a:t> </a:t>
            </a:r>
            <a:r>
              <a:rPr lang="tr-TR" dirty="0" err="1" smtClean="0"/>
              <a:t>are</a:t>
            </a:r>
            <a:r>
              <a:rPr lang="tr-TR" dirty="0" smtClean="0"/>
              <a:t> </a:t>
            </a:r>
            <a:r>
              <a:rPr lang="tr-TR" dirty="0" err="1" smtClean="0"/>
              <a:t>going</a:t>
            </a:r>
            <a:r>
              <a:rPr lang="tr-TR" dirty="0" smtClean="0"/>
              <a:t> </a:t>
            </a:r>
            <a:r>
              <a:rPr lang="tr-TR" dirty="0" err="1" smtClean="0"/>
              <a:t>to</a:t>
            </a:r>
            <a:r>
              <a:rPr lang="tr-TR" dirty="0" smtClean="0"/>
              <a:t> be </a:t>
            </a:r>
            <a:r>
              <a:rPr lang="tr-TR" dirty="0" err="1" smtClean="0"/>
              <a:t>revised</a:t>
            </a:r>
            <a:r>
              <a:rPr lang="tr-TR" dirty="0" smtClean="0"/>
              <a:t>.</a:t>
            </a:r>
          </a:p>
          <a:p>
            <a:pPr eaLnBrk="1" hangingPunct="1">
              <a:spcBef>
                <a:spcPct val="0"/>
              </a:spcBef>
              <a:defRPr/>
            </a:pPr>
            <a:endParaRPr lang="tr-TR" dirty="0" smtClean="0"/>
          </a:p>
          <a:p>
            <a:pPr eaLnBrk="1" hangingPunct="1">
              <a:spcBef>
                <a:spcPct val="0"/>
              </a:spcBef>
              <a:defRPr/>
            </a:pPr>
            <a:r>
              <a:rPr lang="tr-TR" b="1" noProof="1" smtClean="0"/>
              <a:t>Aim of RBPAP; </a:t>
            </a:r>
            <a:r>
              <a:rPr lang="en-US" b="1" noProof="1" smtClean="0"/>
              <a:t>To improve water quality in river basins in line with environmental objectives, to carry out necessary researches and realise sustainable and efficient planning, which are technologically more economical and have priority in short, medium and long terms, by taking water resources potential, existing water quality and point and diffused pollution sources into consideration.</a:t>
            </a:r>
          </a:p>
          <a:p>
            <a:pPr eaLnBrk="1" hangingPunct="1">
              <a:spcBef>
                <a:spcPct val="0"/>
              </a:spcBef>
              <a:defRPr/>
            </a:pPr>
            <a:endParaRPr lang="tr-TR" dirty="0" smtClean="0"/>
          </a:p>
        </p:txBody>
      </p:sp>
      <p:sp>
        <p:nvSpPr>
          <p:cNvPr id="2355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eaLnBrk="1" hangingPunct="1"/>
            <a:fld id="{0A2B6BB8-B6E5-44B8-9896-EE99CC2C7B46}" type="slidenum">
              <a:rPr lang="tr-TR" smtClean="0">
                <a:latin typeface="Arial" charset="0"/>
              </a:rPr>
              <a:pPr eaLnBrk="1" hangingPunct="1"/>
              <a:t>10</a:t>
            </a:fld>
            <a:endParaRPr lang="tr-TR"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6175" y="687388"/>
            <a:ext cx="4570413" cy="3427412"/>
          </a:xfrm>
          <a:noFill/>
          <a:ln>
            <a:solidFill>
              <a:srgbClr val="000000"/>
            </a:solidFill>
            <a:miter lim="800000"/>
            <a:headEnd/>
            <a:tailEnd/>
          </a:ln>
        </p:spPr>
      </p:sp>
      <p:sp>
        <p:nvSpPr>
          <p:cNvPr id="24579" name="Rectangle 3"/>
          <p:cNvSpPr>
            <a:spLocks noGrp="1" noChangeArrowheads="1"/>
          </p:cNvSpPr>
          <p:nvPr>
            <p:ph type="body" idx="1"/>
          </p:nvPr>
        </p:nvSpPr>
        <p:spPr bwMode="auto">
          <a:xfrm>
            <a:off x="685800" y="4343400"/>
            <a:ext cx="5486400" cy="4113213"/>
          </a:xfrm>
          <a:noFill/>
        </p:spPr>
        <p:txBody>
          <a:bodyPr wrap="square" lIns="87753" tIns="43877" rIns="87753" bIns="43877" numCol="1" anchor="t" anchorCtr="0" compatLnSpc="1">
            <a:prstTxWarp prst="textNoShape">
              <a:avLst/>
            </a:prstTxWarp>
          </a:bodyPr>
          <a:lstStyle/>
          <a:p>
            <a:pPr eaLnBrk="1" hangingPunct="1"/>
            <a:r>
              <a:rPr lang="tr-TR" smtClean="0"/>
              <a:t>The project with the title «Preparation of River Basin Protection Actions for 11 river basins in Turkey» was started in 2009 and it was complated in 2010. The project has been done by Turkish Scientific and Technological Research Conseil of Turkey-Marmara Research Center. </a:t>
            </a:r>
          </a:p>
          <a:p>
            <a:pPr eaLnBrk="1" hangingPunct="1"/>
            <a:r>
              <a:rPr lang="tr-TR" smtClean="0"/>
              <a:t>The aim of RBPAP is to attain good water status in all waters in line with the environmental objectives and ensure the active participation of stakeholders in this process.</a:t>
            </a:r>
          </a:p>
          <a:p>
            <a:pPr eaLnBrk="1" hangingPunct="1"/>
            <a:r>
              <a:rPr lang="tr-TR" smtClean="0"/>
              <a:t>Here are the actions of the RBPAP.</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normAutofit/>
          </a:bodyPr>
          <a:lstStyle>
            <a:lvl1pPr>
              <a:defRPr sz="2800" b="1">
                <a:solidFill>
                  <a:srgbClr val="FF0000"/>
                </a:solidFill>
                <a:latin typeface="Arial" pitchFamily="34" charset="0"/>
                <a:cs typeface="Arial" pitchFamily="34" charset="0"/>
              </a:defRPr>
            </a:lvl1pPr>
          </a:lstStyle>
          <a:p>
            <a:r>
              <a:rPr lang="tr-TR" smtClean="0"/>
              <a:t>Asıl başlık stili için tıklatın</a:t>
            </a:r>
            <a:endParaRPr lang="tr-TR" dirty="0"/>
          </a:p>
        </p:txBody>
      </p:sp>
      <p:sp>
        <p:nvSpPr>
          <p:cNvPr id="3" name="2 Alt Başlık"/>
          <p:cNvSpPr>
            <a:spLocks noGrp="1"/>
          </p:cNvSpPr>
          <p:nvPr>
            <p:ph type="subTitle" idx="1"/>
          </p:nvPr>
        </p:nvSpPr>
        <p:spPr>
          <a:xfrm>
            <a:off x="1371600" y="3886200"/>
            <a:ext cx="6400800" cy="1752600"/>
          </a:xfrm>
        </p:spPr>
        <p:txBody>
          <a:bodyPr>
            <a:normAutofit/>
          </a:bodyPr>
          <a:lstStyle>
            <a:lvl1pPr marL="0" indent="0" algn="ctr">
              <a:buNone/>
              <a:defRPr sz="2400" b="1">
                <a:solidFill>
                  <a:srgbClr val="0000FF"/>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dirty="0"/>
          </a:p>
        </p:txBody>
      </p:sp>
      <p:sp>
        <p:nvSpPr>
          <p:cNvPr id="4" name="3 Veri Yer Tutucusu"/>
          <p:cNvSpPr>
            <a:spLocks noGrp="1"/>
          </p:cNvSpPr>
          <p:nvPr>
            <p:ph type="dt" sz="half" idx="10"/>
          </p:nvPr>
        </p:nvSpPr>
        <p:spPr/>
        <p:txBody>
          <a:bodyPr/>
          <a:lstStyle>
            <a:lvl1pPr>
              <a:defRPr/>
            </a:lvl1pPr>
          </a:lstStyle>
          <a:p>
            <a:fld id="{046D7945-A0FB-4221-B52B-52A5187427A5}" type="datetimeFigureOut">
              <a:rPr lang="tr-TR" smtClean="0"/>
              <a:pPr/>
              <a:t>21.02.2013</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8AC42C5B-3E42-4484-B9E6-C26D562D046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Başlık ve İçerik">
    <p:spTree>
      <p:nvGrpSpPr>
        <p:cNvPr id="1" name=""/>
        <p:cNvGrpSpPr/>
        <p:nvPr/>
      </p:nvGrpSpPr>
      <p:grpSpPr>
        <a:xfrm>
          <a:off x="0" y="0"/>
          <a:ext cx="0" cy="0"/>
          <a:chOff x="0" y="0"/>
          <a:chExt cx="0" cy="0"/>
        </a:xfrm>
      </p:grpSpPr>
      <p:pic>
        <p:nvPicPr>
          <p:cNvPr id="4" name="Picture 7" descr="C:\Users\mustafasager\Downloads\sulogo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72450" y="0"/>
            <a:ext cx="971550" cy="908050"/>
          </a:xfrm>
          <a:prstGeom prst="rect">
            <a:avLst/>
          </a:prstGeom>
          <a:ln>
            <a:noFill/>
          </a:ln>
          <a:effectLst>
            <a:outerShdw blurRad="190500" algn="tl" rotWithShape="0">
              <a:srgbClr val="000000">
                <a:alpha val="70000"/>
              </a:srgbClr>
            </a:outerShdw>
          </a:effectLst>
        </p:spPr>
      </p:pic>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fld id="{046D7945-A0FB-4221-B52B-52A5187427A5}" type="datetimeFigureOut">
              <a:rPr lang="tr-TR" smtClean="0"/>
              <a:pPr/>
              <a:t>21.02.2013</a:t>
            </a:fld>
            <a:endParaRPr lang="tr-TR"/>
          </a:p>
        </p:txBody>
      </p:sp>
      <p:sp>
        <p:nvSpPr>
          <p:cNvPr id="6" name="4 Altbilgi Yer Tutucusu"/>
          <p:cNvSpPr>
            <a:spLocks noGrp="1"/>
          </p:cNvSpPr>
          <p:nvPr>
            <p:ph type="ftr" sz="quarter" idx="11"/>
          </p:nvPr>
        </p:nvSpPr>
        <p:spPr/>
        <p:txBody>
          <a:bodyPr/>
          <a:lstStyle>
            <a:lvl1pPr>
              <a:defRPr/>
            </a:lvl1pPr>
          </a:lstStyle>
          <a:p>
            <a:endParaRPr lang="tr-TR"/>
          </a:p>
        </p:txBody>
      </p:sp>
      <p:sp>
        <p:nvSpPr>
          <p:cNvPr id="7" name="5 Slayt Numarası Yer Tutucusu"/>
          <p:cNvSpPr>
            <a:spLocks noGrp="1"/>
          </p:cNvSpPr>
          <p:nvPr>
            <p:ph type="sldNum" sz="quarter" idx="12"/>
          </p:nvPr>
        </p:nvSpPr>
        <p:spPr/>
        <p:txBody>
          <a:bodyPr/>
          <a:lstStyle>
            <a:lvl1pPr>
              <a:defRPr smtClean="0"/>
            </a:lvl1pPr>
          </a:lstStyle>
          <a:p>
            <a:fld id="{8AC42C5B-3E42-4484-B9E6-C26D562D046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fld id="{046D7945-A0FB-4221-B52B-52A5187427A5}" type="datetimeFigureOut">
              <a:rPr lang="tr-TR" smtClean="0"/>
              <a:pPr/>
              <a:t>21.02.2013</a:t>
            </a:fld>
            <a:endParaRPr lang="tr-TR"/>
          </a:p>
        </p:txBody>
      </p:sp>
      <p:sp>
        <p:nvSpPr>
          <p:cNvPr id="3" name="4 Altbilgi Yer Tutucusu"/>
          <p:cNvSpPr>
            <a:spLocks noGrp="1"/>
          </p:cNvSpPr>
          <p:nvPr>
            <p:ph type="ftr" sz="quarter" idx="11"/>
          </p:nvPr>
        </p:nvSpPr>
        <p:spPr/>
        <p:txBody>
          <a:bodyPr/>
          <a:lstStyle>
            <a:lvl1pPr>
              <a:defRPr/>
            </a:lvl1pPr>
          </a:lstStyle>
          <a:p>
            <a:endParaRPr lang="tr-TR"/>
          </a:p>
        </p:txBody>
      </p:sp>
      <p:sp>
        <p:nvSpPr>
          <p:cNvPr id="4" name="5 Slayt Numarası Yer Tutucusu"/>
          <p:cNvSpPr>
            <a:spLocks noGrp="1"/>
          </p:cNvSpPr>
          <p:nvPr>
            <p:ph type="sldNum" sz="quarter" idx="12"/>
          </p:nvPr>
        </p:nvSpPr>
        <p:spPr/>
        <p:txBody>
          <a:bodyPr/>
          <a:lstStyle>
            <a:lvl1pPr>
              <a:defRPr/>
            </a:lvl1pPr>
          </a:lstStyle>
          <a:p>
            <a:fld id="{8AC42C5B-3E42-4484-B9E6-C26D562D046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Content Placeholder 2"/>
          <p:cNvSpPr>
            <a:spLocks noGrp="1"/>
          </p:cNvSpPr>
          <p:nvPr>
            <p:ph idx="1"/>
          </p:nvPr>
        </p:nvSpPr>
        <p:spPr>
          <a:xfrm>
            <a:off x="457200" y="1600200"/>
            <a:ext cx="8229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fld id="{046D7945-A0FB-4221-B52B-52A5187427A5}" type="datetimeFigureOut">
              <a:rPr lang="tr-TR" smtClean="0"/>
              <a:pPr/>
              <a:t>21.02.2013</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8AC42C5B-3E42-4484-B9E6-C26D562D046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Table Placeholder 2"/>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a:p>
        </p:txBody>
      </p:sp>
      <p:sp>
        <p:nvSpPr>
          <p:cNvPr id="4" name="3 Veri Yer Tutucusu"/>
          <p:cNvSpPr>
            <a:spLocks noGrp="1"/>
          </p:cNvSpPr>
          <p:nvPr>
            <p:ph type="dt" sz="half" idx="10"/>
          </p:nvPr>
        </p:nvSpPr>
        <p:spPr/>
        <p:txBody>
          <a:bodyPr/>
          <a:lstStyle>
            <a:lvl1pPr>
              <a:defRPr/>
            </a:lvl1pPr>
          </a:lstStyle>
          <a:p>
            <a:fld id="{046D7945-A0FB-4221-B52B-52A5187427A5}" type="datetimeFigureOut">
              <a:rPr lang="tr-TR" smtClean="0"/>
              <a:pPr/>
              <a:t>21.02.2013</a:t>
            </a:fld>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8AC42C5B-3E42-4484-B9E6-C26D562D046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7813"/>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307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457200" y="6243638"/>
            <a:ext cx="2133600" cy="457200"/>
          </a:xfrm>
        </p:spPr>
        <p:txBody>
          <a:bodyPr/>
          <a:lstStyle>
            <a:lvl1pPr>
              <a:defRPr/>
            </a:lvl1pPr>
          </a:lstStyle>
          <a:p>
            <a:pPr>
              <a:defRPr/>
            </a:pPr>
            <a:endParaRPr lang="tr-TR"/>
          </a:p>
        </p:txBody>
      </p:sp>
      <p:sp>
        <p:nvSpPr>
          <p:cNvPr id="6" name="5 Altbilgi Yer Tutucusu"/>
          <p:cNvSpPr>
            <a:spLocks noGrp="1"/>
          </p:cNvSpPr>
          <p:nvPr>
            <p:ph type="ftr" sz="quarter" idx="11"/>
          </p:nvPr>
        </p:nvSpPr>
        <p:spPr/>
        <p:txBody>
          <a:bodyPr/>
          <a:lstStyle>
            <a:lvl1pPr>
              <a:defRPr/>
            </a:lvl1pPr>
          </a:lstStyle>
          <a:p>
            <a:pPr>
              <a:defRPr/>
            </a:pPr>
            <a:endParaRPr lang="tr-TR"/>
          </a:p>
        </p:txBody>
      </p:sp>
      <p:sp>
        <p:nvSpPr>
          <p:cNvPr id="7" name="6 Slayt Numarası Yer Tutucusu"/>
          <p:cNvSpPr>
            <a:spLocks noGrp="1"/>
          </p:cNvSpPr>
          <p:nvPr>
            <p:ph type="sldNum" sz="quarter" idx="12"/>
          </p:nvPr>
        </p:nvSpPr>
        <p:spPr>
          <a:xfrm>
            <a:off x="6553200" y="6243638"/>
            <a:ext cx="2133600" cy="457200"/>
          </a:xfrm>
        </p:spPr>
        <p:txBody>
          <a:bodyPr/>
          <a:lstStyle>
            <a:lvl1pPr>
              <a:defRPr/>
            </a:lvl1pPr>
          </a:lstStyle>
          <a:p>
            <a:pPr>
              <a:defRPr/>
            </a:pP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cstate="print">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fld id="{046D7945-A0FB-4221-B52B-52A5187427A5}" type="datetimeFigureOut">
              <a:rPr lang="tr-TR" smtClean="0"/>
              <a:pPr/>
              <a:t>21.02.2013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fld id="{8AC42C5B-3E42-4484-B9E6-C26D562D0469}" type="slidenum">
              <a:rPr lang="tr-TR" smtClean="0"/>
              <a:pPr/>
              <a:t>‹#›</a:t>
            </a:fld>
            <a:endParaRPr lang="tr-TR"/>
          </a:p>
        </p:txBody>
      </p:sp>
      <p:pic>
        <p:nvPicPr>
          <p:cNvPr id="2" name="Picture 7" descr="C:\Users\mustafasager\Downloads\sulogo2.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021638" y="0"/>
            <a:ext cx="1122362" cy="1052513"/>
          </a:xfrm>
          <a:prstGeom prst="rect">
            <a:avLst/>
          </a:prstGeom>
          <a:ln>
            <a:noFill/>
          </a:ln>
          <a:effectLst>
            <a:outerShdw blurRad="190500" algn="tl" rotWithShape="0">
              <a:srgbClr val="000000">
                <a:alpha val="70000"/>
              </a:srgbClr>
            </a:outerShdw>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304;&#231;erik.docx"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8.e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43.emf"/><Relationship Id="rId5" Type="http://schemas.openxmlformats.org/officeDocument/2006/relationships/package" Target="../embeddings/Microsoft_PowerPoint_Slayd_1.sldx"/><Relationship Id="rId4"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827584" y="3140968"/>
            <a:ext cx="7776864" cy="52322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tr-TR" sz="2800" b="1" kern="0" spc="50" dirty="0" smtClean="0">
                <a:ln w="11430"/>
                <a:solidFill>
                  <a:srgbClr val="FF0000"/>
                </a:solidFill>
                <a:latin typeface="Arial"/>
              </a:rPr>
              <a:t>BASIN MANAGEMENT IN TURKEY</a:t>
            </a:r>
            <a:endParaRPr lang="tr-TR" sz="2800" b="1" kern="0" spc="50" dirty="0">
              <a:ln w="11430"/>
              <a:solidFill>
                <a:srgbClr val="FF0000"/>
              </a:solidFill>
              <a:latin typeface="Arial"/>
              <a:cs typeface="+mn-cs"/>
            </a:endParaRPr>
          </a:p>
        </p:txBody>
      </p:sp>
      <p:sp>
        <p:nvSpPr>
          <p:cNvPr id="6" name="5 Metin kutusu"/>
          <p:cNvSpPr txBox="1"/>
          <p:nvPr/>
        </p:nvSpPr>
        <p:spPr>
          <a:xfrm>
            <a:off x="1691680" y="4293096"/>
            <a:ext cx="5715040" cy="1477328"/>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tr-TR" sz="2400" b="1" kern="0" spc="50" dirty="0" smtClean="0">
                <a:ln w="11430"/>
                <a:solidFill>
                  <a:srgbClr val="0000FF"/>
                </a:solidFill>
                <a:latin typeface="Arial"/>
                <a:cs typeface="+mn-cs"/>
              </a:rPr>
              <a:t>Nermin ÇİÇEK</a:t>
            </a:r>
          </a:p>
          <a:p>
            <a:pPr algn="ctr" fontAlgn="auto">
              <a:spcBef>
                <a:spcPts val="0"/>
              </a:spcBef>
              <a:spcAft>
                <a:spcPts val="0"/>
              </a:spcAft>
              <a:defRPr/>
            </a:pPr>
            <a:r>
              <a:rPr lang="tr-TR" b="1" kern="0" spc="50" dirty="0" err="1" smtClean="0">
                <a:ln w="11430"/>
                <a:solidFill>
                  <a:srgbClr val="0000FF"/>
                </a:solidFill>
                <a:latin typeface="Arial"/>
              </a:rPr>
              <a:t>Head</a:t>
            </a:r>
            <a:r>
              <a:rPr lang="tr-TR" b="1" kern="0" spc="50" dirty="0" smtClean="0">
                <a:ln w="11430"/>
                <a:solidFill>
                  <a:srgbClr val="0000FF"/>
                </a:solidFill>
                <a:latin typeface="Arial"/>
              </a:rPr>
              <a:t> </a:t>
            </a:r>
            <a:r>
              <a:rPr lang="en-US" b="1" kern="0" spc="50" dirty="0" smtClean="0">
                <a:ln w="11430"/>
                <a:solidFill>
                  <a:srgbClr val="0000FF"/>
                </a:solidFill>
                <a:latin typeface="Arial"/>
              </a:rPr>
              <a:t>of Basin Management</a:t>
            </a:r>
            <a:r>
              <a:rPr lang="tr-TR" b="1" kern="0" spc="50" dirty="0" smtClean="0">
                <a:ln w="11430"/>
                <a:solidFill>
                  <a:srgbClr val="0000FF"/>
                </a:solidFill>
                <a:latin typeface="Arial"/>
              </a:rPr>
              <a:t> and Planning</a:t>
            </a:r>
            <a:endParaRPr lang="en-US" b="1" kern="0" spc="50" dirty="0" smtClean="0">
              <a:ln w="11430"/>
              <a:solidFill>
                <a:srgbClr val="0000FF"/>
              </a:solidFill>
              <a:latin typeface="Arial"/>
              <a:cs typeface="+mn-cs"/>
            </a:endParaRPr>
          </a:p>
          <a:p>
            <a:pPr algn="ctr" fontAlgn="auto">
              <a:spcBef>
                <a:spcPts val="0"/>
              </a:spcBef>
              <a:spcAft>
                <a:spcPts val="0"/>
              </a:spcAft>
              <a:defRPr/>
            </a:pPr>
            <a:endParaRPr lang="tr-TR" sz="2400" b="1" kern="0" spc="50" dirty="0" smtClean="0">
              <a:ln w="11430"/>
              <a:solidFill>
                <a:srgbClr val="0000FF"/>
              </a:solidFill>
              <a:latin typeface="Arial"/>
              <a:cs typeface="+mn-cs"/>
            </a:endParaRPr>
          </a:p>
          <a:p>
            <a:pPr algn="ctr" fontAlgn="auto">
              <a:spcBef>
                <a:spcPts val="0"/>
              </a:spcBef>
              <a:spcAft>
                <a:spcPts val="0"/>
              </a:spcAft>
              <a:defRPr/>
            </a:pPr>
            <a:r>
              <a:rPr lang="tr-TR" sz="2400" b="1" kern="0" spc="50" smtClean="0">
                <a:ln w="11430"/>
                <a:solidFill>
                  <a:srgbClr val="0000FF"/>
                </a:solidFill>
                <a:latin typeface="Arial"/>
                <a:cs typeface="+mn-cs"/>
              </a:rPr>
              <a:t>21FEBRUARY 2013</a:t>
            </a:r>
            <a:endParaRPr lang="tr-TR" sz="2400" b="1" kern="0" spc="50" dirty="0">
              <a:ln w="11430"/>
              <a:solidFill>
                <a:srgbClr val="0000FF"/>
              </a:solidFill>
              <a:latin typeface="Arial"/>
              <a:cs typeface="+mn-cs"/>
            </a:endParaRPr>
          </a:p>
        </p:txBody>
      </p:sp>
      <p:sp>
        <p:nvSpPr>
          <p:cNvPr id="5" name="4 Dikdörtgen"/>
          <p:cNvSpPr/>
          <p:nvPr/>
        </p:nvSpPr>
        <p:spPr>
          <a:xfrm>
            <a:off x="971600" y="0"/>
            <a:ext cx="7488832" cy="1754326"/>
          </a:xfrm>
          <a:prstGeom prst="rect">
            <a:avLst/>
          </a:prstGeom>
        </p:spPr>
        <p:txBody>
          <a:bodyPr wrap="square">
            <a:spAutoFit/>
          </a:bodyPr>
          <a:lstStyle/>
          <a:p>
            <a:pPr algn="ctr">
              <a:lnSpc>
                <a:spcPct val="90000"/>
              </a:lnSpc>
              <a:defRPr/>
            </a:pPr>
            <a:r>
              <a:rPr lang="tr-TR" sz="2400" b="1" dirty="0" smtClean="0">
                <a:ln w="11430"/>
                <a:solidFill>
                  <a:srgbClr val="0000FF"/>
                </a:solidFill>
                <a:latin typeface="Arial" pitchFamily="34" charset="0"/>
                <a:ea typeface="Verdana" pitchFamily="34" charset="0"/>
                <a:cs typeface="Arial" pitchFamily="34" charset="0"/>
              </a:rPr>
              <a:t>REPUBLIC OF TURKEY</a:t>
            </a:r>
          </a:p>
          <a:p>
            <a:pPr algn="ctr">
              <a:lnSpc>
                <a:spcPct val="90000"/>
              </a:lnSpc>
              <a:defRPr/>
            </a:pPr>
            <a:r>
              <a:rPr lang="tr-TR" sz="2400" b="1" dirty="0" smtClean="0">
                <a:ln w="11430"/>
                <a:solidFill>
                  <a:srgbClr val="0000FF"/>
                </a:solidFill>
                <a:latin typeface="Arial" pitchFamily="34" charset="0"/>
                <a:ea typeface="Verdana" pitchFamily="34" charset="0"/>
                <a:cs typeface="Arial" pitchFamily="34" charset="0"/>
              </a:rPr>
              <a:t>MINISTRY OF FORESTRY AND WATER AFFAIRS</a:t>
            </a:r>
          </a:p>
          <a:p>
            <a:pPr algn="ctr">
              <a:lnSpc>
                <a:spcPct val="90000"/>
              </a:lnSpc>
              <a:defRPr/>
            </a:pPr>
            <a:r>
              <a:rPr lang="tr-TR" sz="2400" b="1" kern="0" spc="50" dirty="0" smtClean="0">
                <a:ln w="11430"/>
                <a:solidFill>
                  <a:srgbClr val="0000FF"/>
                </a:solidFill>
                <a:latin typeface="Arial"/>
              </a:rPr>
              <a:t>Directorate General for Water Management</a:t>
            </a:r>
          </a:p>
          <a:p>
            <a:pPr algn="ctr">
              <a:lnSpc>
                <a:spcPct val="90000"/>
              </a:lnSpc>
              <a:defRPr/>
            </a:pPr>
            <a:endParaRPr lang="tr-TR" sz="2400" b="1" dirty="0" smtClean="0">
              <a:ln w="11430"/>
              <a:solidFill>
                <a:srgbClr val="0000FF"/>
              </a:solidFill>
              <a:effectLst>
                <a:outerShdw blurRad="50800" dist="39000" dir="5460000" algn="tl">
                  <a:srgbClr val="000000">
                    <a:alpha val="38000"/>
                  </a:srgbClr>
                </a:outerShdw>
              </a:effectLst>
              <a:latin typeface="Arial" pitchFamily="34" charset="0"/>
              <a:ea typeface="Verdana" pitchFamily="34" charset="0"/>
              <a:cs typeface="Arial" pitchFamily="34" charset="0"/>
            </a:endParaRPr>
          </a:p>
          <a:p>
            <a:pPr algn="ctr">
              <a:lnSpc>
                <a:spcPct val="90000"/>
              </a:lnSpc>
              <a:defRPr/>
            </a:pPr>
            <a:endParaRPr lang="tr-TR" sz="2400" b="1" dirty="0">
              <a:ln w="11430"/>
              <a:solidFill>
                <a:srgbClr val="0000FF"/>
              </a:solidFill>
              <a:effectLst>
                <a:outerShdw blurRad="50800" dist="39000" dir="5460000" algn="tl">
                  <a:srgbClr val="000000">
                    <a:alpha val="38000"/>
                  </a:srgbClr>
                </a:outerShdw>
              </a:effectLst>
              <a:latin typeface="Arial" pitchFamily="34" charset="0"/>
              <a:ea typeface="Verdana" pitchFamily="34"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Slayt Numarası Yer Tutucusu"/>
          <p:cNvSpPr>
            <a:spLocks noGrp="1"/>
          </p:cNvSpPr>
          <p:nvPr>
            <p:ph type="sldNum" sz="quarter" idx="4294967295"/>
          </p:nvPr>
        </p:nvSpPr>
        <p:spPr bwMode="auto">
          <a:xfrm>
            <a:off x="8229600" y="6477000"/>
            <a:ext cx="762000" cy="244475"/>
          </a:xfrm>
          <a:prstGeom prst="rect">
            <a:avLst/>
          </a:prstGeom>
          <a:noFill/>
          <a:ln>
            <a:miter lim="800000"/>
            <a:headEnd/>
            <a:tailEnd/>
          </a:ln>
        </p:spPr>
        <p:txBody>
          <a:bodyPr/>
          <a:lstStyle/>
          <a:p>
            <a:fld id="{348200F9-3ECB-4C38-8378-668CB4C22B4C}" type="slidenum">
              <a:rPr lang="en-US"/>
              <a:pPr/>
              <a:t>10</a:t>
            </a:fld>
            <a:endParaRPr lang="en-US"/>
          </a:p>
        </p:txBody>
      </p:sp>
      <p:pic>
        <p:nvPicPr>
          <p:cNvPr id="5123" name="Picture 2">
            <a:hlinkClick r:id="rId3" action="ppaction://hlinkfile"/>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5124" name="5 Metin kutusu"/>
          <p:cNvSpPr txBox="1">
            <a:spLocks noChangeArrowheads="1"/>
          </p:cNvSpPr>
          <p:nvPr/>
        </p:nvSpPr>
        <p:spPr bwMode="auto">
          <a:xfrm>
            <a:off x="1692275" y="846138"/>
            <a:ext cx="5429250" cy="400050"/>
          </a:xfrm>
          <a:prstGeom prst="rect">
            <a:avLst/>
          </a:prstGeom>
          <a:solidFill>
            <a:schemeClr val="bg1"/>
          </a:solidFill>
          <a:ln w="9525">
            <a:noFill/>
            <a:miter lim="800000"/>
            <a:headEnd/>
            <a:tailEnd/>
          </a:ln>
        </p:spPr>
        <p:txBody>
          <a:bodyPr>
            <a:spAutoFit/>
          </a:bodyPr>
          <a:lstStyle/>
          <a:p>
            <a:pPr algn="ctr"/>
            <a:r>
              <a:rPr lang="tr-TR" sz="2000" b="1">
                <a:solidFill>
                  <a:srgbClr val="1405B8"/>
                </a:solidFill>
                <a:latin typeface="Candara" pitchFamily="34" charset="0"/>
              </a:rPr>
              <a:t>STATUS OF BASIN PROTECTION ACTION PLANS</a:t>
            </a:r>
          </a:p>
        </p:txBody>
      </p:sp>
      <p:sp>
        <p:nvSpPr>
          <p:cNvPr id="5125" name="14 Dikdörtgen"/>
          <p:cNvSpPr>
            <a:spLocks noChangeArrowheads="1"/>
          </p:cNvSpPr>
          <p:nvPr/>
        </p:nvSpPr>
        <p:spPr bwMode="auto">
          <a:xfrm>
            <a:off x="6443663" y="5732463"/>
            <a:ext cx="1143000" cy="246062"/>
          </a:xfrm>
          <a:prstGeom prst="rect">
            <a:avLst/>
          </a:prstGeom>
          <a:solidFill>
            <a:schemeClr val="bg1"/>
          </a:solidFill>
          <a:ln w="9525">
            <a:noFill/>
            <a:miter lim="800000"/>
            <a:headEnd/>
            <a:tailEnd/>
          </a:ln>
        </p:spPr>
        <p:txBody>
          <a:bodyPr>
            <a:spAutoFit/>
          </a:bodyPr>
          <a:lstStyle/>
          <a:p>
            <a:pPr marL="0" lvl="1"/>
            <a:r>
              <a:rPr lang="tr-TR" sz="1000" b="1">
                <a:latin typeface="Candara" pitchFamily="34" charset="0"/>
                <a:cs typeface="Times New Roman" pitchFamily="18" charset="0"/>
              </a:rPr>
              <a:t>Completed</a:t>
            </a:r>
            <a:endParaRPr lang="tr-TR" sz="1000" b="1">
              <a:solidFill>
                <a:srgbClr val="0033CC"/>
              </a:solidFill>
              <a:latin typeface="Candara" pitchFamily="34" charset="0"/>
              <a:cs typeface="Times New Roman" pitchFamily="18" charset="0"/>
            </a:endParaRPr>
          </a:p>
        </p:txBody>
      </p:sp>
      <p:sp>
        <p:nvSpPr>
          <p:cNvPr id="5126" name="14 Dikdörtgen"/>
          <p:cNvSpPr>
            <a:spLocks noChangeArrowheads="1"/>
          </p:cNvSpPr>
          <p:nvPr/>
        </p:nvSpPr>
        <p:spPr bwMode="auto">
          <a:xfrm>
            <a:off x="6443663" y="5486400"/>
            <a:ext cx="1657350" cy="246063"/>
          </a:xfrm>
          <a:prstGeom prst="rect">
            <a:avLst/>
          </a:prstGeom>
          <a:solidFill>
            <a:schemeClr val="bg1"/>
          </a:solidFill>
          <a:ln w="9525">
            <a:noFill/>
            <a:miter lim="800000"/>
            <a:headEnd/>
            <a:tailEnd/>
          </a:ln>
        </p:spPr>
        <p:txBody>
          <a:bodyPr>
            <a:spAutoFit/>
          </a:bodyPr>
          <a:lstStyle/>
          <a:p>
            <a:pPr marL="0" lvl="1"/>
            <a:r>
              <a:rPr lang="tr-TR" sz="1000" b="1">
                <a:latin typeface="Candara" pitchFamily="34" charset="0"/>
                <a:cs typeface="Times New Roman" pitchFamily="18" charset="0"/>
              </a:rPr>
              <a:t>Going to  be revised</a:t>
            </a:r>
          </a:p>
        </p:txBody>
      </p:sp>
      <p:sp>
        <p:nvSpPr>
          <p:cNvPr id="5127" name="14 Dikdörtgen"/>
          <p:cNvSpPr>
            <a:spLocks noChangeArrowheads="1"/>
          </p:cNvSpPr>
          <p:nvPr/>
        </p:nvSpPr>
        <p:spPr bwMode="auto">
          <a:xfrm>
            <a:off x="6443663" y="5229225"/>
            <a:ext cx="1800225" cy="246063"/>
          </a:xfrm>
          <a:prstGeom prst="rect">
            <a:avLst/>
          </a:prstGeom>
          <a:solidFill>
            <a:schemeClr val="bg1"/>
          </a:solidFill>
          <a:ln w="9525">
            <a:noFill/>
            <a:miter lim="800000"/>
            <a:headEnd/>
            <a:tailEnd/>
          </a:ln>
        </p:spPr>
        <p:txBody>
          <a:bodyPr>
            <a:spAutoFit/>
          </a:bodyPr>
          <a:lstStyle/>
          <a:p>
            <a:pPr marL="0" lvl="1"/>
            <a:r>
              <a:rPr lang="tr-TR" sz="1000" b="1">
                <a:latin typeface="Candara" pitchFamily="34" charset="0"/>
                <a:cs typeface="Times New Roman" pitchFamily="18" charset="0"/>
              </a:rPr>
              <a:t>Start in  last quarter of  2011</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subTitle" idx="4294967295"/>
          </p:nvPr>
        </p:nvSpPr>
        <p:spPr>
          <a:xfrm>
            <a:off x="323528" y="1052736"/>
            <a:ext cx="8642350" cy="288925"/>
          </a:xfrm>
        </p:spPr>
        <p:txBody>
          <a:bodyPr/>
          <a:lstStyle/>
          <a:p>
            <a:pPr marL="449263" indent="-449263" algn="just">
              <a:buFontTx/>
              <a:buNone/>
              <a:tabLst>
                <a:tab pos="444500" algn="l"/>
              </a:tabLst>
            </a:pPr>
            <a:r>
              <a:rPr lang="tr-TR" sz="1800" dirty="0" err="1" smtClean="0">
                <a:solidFill>
                  <a:srgbClr val="FF0000"/>
                </a:solidFill>
                <a:ea typeface="ＭＳ Ｐゴシック" pitchFamily="34" charset="-128"/>
              </a:rPr>
              <a:t>Purpose</a:t>
            </a:r>
            <a:endParaRPr lang="tr-TR" sz="1800" dirty="0" smtClean="0">
              <a:solidFill>
                <a:srgbClr val="FF0000"/>
              </a:solidFill>
              <a:ea typeface="ＭＳ Ｐゴシック" pitchFamily="34" charset="-128"/>
            </a:endParaRPr>
          </a:p>
          <a:p>
            <a:pPr marL="449263" indent="-449263" algn="just">
              <a:tabLst>
                <a:tab pos="444500" algn="l"/>
              </a:tabLst>
            </a:pPr>
            <a:r>
              <a:rPr lang="tr-TR" sz="1800" dirty="0" smtClean="0">
                <a:solidFill>
                  <a:srgbClr val="0000FF"/>
                </a:solidFill>
                <a:ea typeface="ＭＳ Ｐゴシック" pitchFamily="34" charset="-128"/>
              </a:rPr>
              <a:t>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first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instance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investigation</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water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resources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potential</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point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diffuse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pollution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sources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existing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water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quality</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making</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more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economically</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viable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sustainable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efficient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plans</a:t>
            </a:r>
            <a:r>
              <a:rPr lang="tr-TR" sz="1800" dirty="0" smtClean="0">
                <a:solidFill>
                  <a:srgbClr val="0000FF"/>
                </a:solidFill>
                <a:ea typeface="ＭＳ Ｐゴシック" pitchFamily="34" charset="-128"/>
              </a:rPr>
              <a:t> in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short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medium</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long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term</a:t>
            </a:r>
            <a:endParaRPr lang="tr-TR" sz="1800" dirty="0" smtClean="0">
              <a:solidFill>
                <a:srgbClr val="0000FF"/>
              </a:solidFill>
              <a:ea typeface="ＭＳ Ｐゴシック" pitchFamily="34" charset="-128"/>
            </a:endParaRPr>
          </a:p>
          <a:p>
            <a:pPr marL="449263" indent="-449263" algn="just">
              <a:lnSpc>
                <a:spcPct val="80000"/>
              </a:lnSpc>
              <a:buFontTx/>
              <a:buNone/>
              <a:tabLst>
                <a:tab pos="444500" algn="l"/>
              </a:tabLst>
            </a:pPr>
            <a:r>
              <a:rPr lang="tr-TR" sz="1800" dirty="0" err="1" smtClean="0">
                <a:solidFill>
                  <a:srgbClr val="FF0000"/>
                </a:solidFill>
                <a:ea typeface="ＭＳ Ｐゴシック" pitchFamily="34" charset="-128"/>
              </a:rPr>
              <a:t>Actions</a:t>
            </a:r>
            <a:endParaRPr lang="tr-TR" sz="1800" dirty="0" smtClean="0">
              <a:solidFill>
                <a:srgbClr val="FF0000"/>
              </a:solidFill>
              <a:ea typeface="ＭＳ Ｐゴシック" pitchFamily="34" charset="-128"/>
            </a:endParaRPr>
          </a:p>
          <a:p>
            <a:pPr marL="449263" indent="-449263" algn="just">
              <a:tabLst>
                <a:tab pos="444500" algn="l"/>
              </a:tabLst>
            </a:pPr>
            <a:r>
              <a:rPr lang="tr-TR" sz="1800" dirty="0" err="1" smtClean="0">
                <a:solidFill>
                  <a:srgbClr val="0000FF"/>
                </a:solidFill>
                <a:ea typeface="ＭＳ Ｐゴシック" pitchFamily="34" charset="-128"/>
              </a:rPr>
              <a:t>Analysis</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pressures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impacts</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urban, </a:t>
            </a:r>
            <a:r>
              <a:rPr lang="tr-TR" sz="1800" dirty="0" err="1" smtClean="0">
                <a:solidFill>
                  <a:srgbClr val="0000FF"/>
                </a:solidFill>
                <a:ea typeface="ＭＳ Ｐゴシック" pitchFamily="34" charset="-128"/>
              </a:rPr>
              <a:t>industrial</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agricultural</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economic</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etc</a:t>
            </a:r>
            <a:r>
              <a:rPr lang="tr-TR" sz="1800" dirty="0" smtClean="0">
                <a:solidFill>
                  <a:srgbClr val="0000FF"/>
                </a:solidFill>
                <a:ea typeface="ＭＳ Ｐゴシック" pitchFamily="34" charset="-128"/>
              </a:rPr>
              <a:t> in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basin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characterisation</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exsisting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status</a:t>
            </a:r>
            <a:endParaRPr lang="tr-TR" sz="1800" dirty="0" smtClean="0">
              <a:solidFill>
                <a:srgbClr val="0000FF"/>
              </a:solidFill>
              <a:ea typeface="ＭＳ Ｐゴシック" pitchFamily="34" charset="-128"/>
            </a:endParaRPr>
          </a:p>
          <a:p>
            <a:pPr marL="449263" indent="-449263" algn="just">
              <a:tabLst>
                <a:tab pos="444500" algn="l"/>
              </a:tabLst>
            </a:pPr>
            <a:r>
              <a:rPr lang="tr-TR" sz="1800" dirty="0" err="1" smtClean="0">
                <a:solidFill>
                  <a:srgbClr val="0000FF"/>
                </a:solidFill>
                <a:ea typeface="ＭＳ Ｐゴシック" pitchFamily="34" charset="-128"/>
              </a:rPr>
              <a:t>Listing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necessary</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measures</a:t>
            </a:r>
            <a:r>
              <a:rPr lang="tr-TR" sz="1800" dirty="0" smtClean="0">
                <a:solidFill>
                  <a:srgbClr val="0000FF"/>
                </a:solidFill>
                <a:ea typeface="ＭＳ Ｐゴシック" pitchFamily="34" charset="-128"/>
              </a:rPr>
              <a:t> in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basin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to</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achieve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good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water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status</a:t>
            </a:r>
            <a:endParaRPr lang="tr-TR" sz="1800" dirty="0" smtClean="0">
              <a:solidFill>
                <a:srgbClr val="0000FF"/>
              </a:solidFill>
              <a:ea typeface="ＭＳ Ｐゴシック" pitchFamily="34" charset="-128"/>
            </a:endParaRPr>
          </a:p>
          <a:p>
            <a:pPr marL="449263" indent="-449263" algn="just">
              <a:tabLst>
                <a:tab pos="444500" algn="l"/>
              </a:tabLst>
            </a:pPr>
            <a:r>
              <a:rPr lang="tr-TR" sz="1800" dirty="0" err="1" smtClean="0">
                <a:solidFill>
                  <a:srgbClr val="0000FF"/>
                </a:solidFill>
                <a:ea typeface="ＭＳ Ｐゴシック" pitchFamily="34" charset="-128"/>
              </a:rPr>
              <a:t>Planning</a:t>
            </a:r>
            <a:r>
              <a:rPr lang="tr-TR" sz="1800" dirty="0" smtClean="0">
                <a:solidFill>
                  <a:srgbClr val="0000FF"/>
                </a:solidFill>
                <a:ea typeface="ＭＳ Ｐゴシック" pitchFamily="34" charset="-128"/>
              </a:rPr>
              <a:t> urban </a:t>
            </a:r>
            <a:r>
              <a:rPr lang="tr-TR" sz="1800" dirty="0" err="1" smtClean="0">
                <a:solidFill>
                  <a:srgbClr val="0000FF"/>
                </a:solidFill>
                <a:ea typeface="ＭＳ Ｐゴシック" pitchFamily="34" charset="-128"/>
              </a:rPr>
              <a:t>waste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water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treatment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plants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for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settlements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setting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individual</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a:t>
            </a:r>
            <a:r>
              <a:rPr lang="tr-TR" sz="1800" dirty="0" err="1" smtClean="0">
                <a:solidFill>
                  <a:srgbClr val="0000FF"/>
                </a:solidFill>
                <a:ea typeface="ＭＳ Ｐゴシック" pitchFamily="34" charset="-128"/>
              </a:rPr>
              <a:t>or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joint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treatment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possibilities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capabilities</a:t>
            </a:r>
            <a:endParaRPr lang="tr-TR" sz="1800" dirty="0" smtClean="0">
              <a:solidFill>
                <a:srgbClr val="0000FF"/>
              </a:solidFill>
              <a:ea typeface="ＭＳ Ｐゴシック" pitchFamily="34" charset="-128"/>
            </a:endParaRPr>
          </a:p>
          <a:p>
            <a:pPr marL="449263" indent="-449263" algn="just">
              <a:tabLst>
                <a:tab pos="444500" algn="l"/>
              </a:tabLst>
            </a:pPr>
            <a:r>
              <a:rPr lang="tr-TR" sz="1800" dirty="0" err="1" smtClean="0">
                <a:solidFill>
                  <a:srgbClr val="0000FF"/>
                </a:solidFill>
                <a:ea typeface="ＭＳ Ｐゴシック" pitchFamily="34" charset="-128"/>
              </a:rPr>
              <a:t>Detecting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necessities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for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renovation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or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rehabilitation</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existing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treatment</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plans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defining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measures</a:t>
            </a:r>
            <a:endParaRPr lang="tr-TR" sz="1800" dirty="0" smtClean="0">
              <a:solidFill>
                <a:srgbClr val="0000FF"/>
              </a:solidFill>
              <a:ea typeface="ＭＳ Ｐゴシック" pitchFamily="34" charset="-128"/>
            </a:endParaRPr>
          </a:p>
          <a:p>
            <a:pPr marL="449263" indent="-449263" algn="just">
              <a:tabLst>
                <a:tab pos="444500" algn="l"/>
              </a:tabLst>
            </a:pPr>
            <a:r>
              <a:rPr lang="tr-TR" sz="1800" dirty="0" err="1" smtClean="0">
                <a:solidFill>
                  <a:srgbClr val="0000FF"/>
                </a:solidFill>
                <a:ea typeface="ＭＳ Ｐゴシック" pitchFamily="34" charset="-128"/>
              </a:rPr>
              <a:t>Scheduling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activities</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all</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institutions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and</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agencies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which</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have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responsibilities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within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basin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for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undertaking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activities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within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plan</a:t>
            </a:r>
          </a:p>
          <a:p>
            <a:pPr marL="449263" indent="-449263" algn="just">
              <a:tabLst>
                <a:tab pos="444500" algn="l"/>
              </a:tabLst>
            </a:pPr>
            <a:r>
              <a:rPr lang="tr-TR" sz="1800" dirty="0" err="1" smtClean="0">
                <a:solidFill>
                  <a:srgbClr val="0000FF"/>
                </a:solidFill>
                <a:ea typeface="ＭＳ Ｐゴシック" pitchFamily="34" charset="-128"/>
              </a:rPr>
              <a:t>Ensuring</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activities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to</a:t>
            </a:r>
            <a:r>
              <a:rPr lang="tr-TR" sz="1800" dirty="0" smtClean="0">
                <a:solidFill>
                  <a:srgbClr val="0000FF"/>
                </a:solidFill>
                <a:ea typeface="ＭＳ Ｐゴシック" pitchFamily="34" charset="-128"/>
              </a:rPr>
              <a:t> be </a:t>
            </a:r>
            <a:r>
              <a:rPr lang="tr-TR" sz="1800" dirty="0" err="1" smtClean="0">
                <a:solidFill>
                  <a:srgbClr val="0000FF"/>
                </a:solidFill>
                <a:ea typeface="ＭＳ Ｐゴシック" pitchFamily="34" charset="-128"/>
              </a:rPr>
              <a:t>undertaken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within</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this</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schedule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under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the</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observation</a:t>
            </a:r>
            <a:r>
              <a:rPr lang="tr-TR" sz="1800" dirty="0" smtClean="0">
                <a:solidFill>
                  <a:srgbClr val="0000FF"/>
                </a:solidFill>
                <a:ea typeface="ＭＳ Ｐゴシック" pitchFamily="34" charset="-128"/>
              </a:rPr>
              <a:t> of </a:t>
            </a:r>
            <a:r>
              <a:rPr lang="tr-TR" sz="1800" dirty="0" err="1" smtClean="0">
                <a:solidFill>
                  <a:srgbClr val="0000FF"/>
                </a:solidFill>
                <a:ea typeface="ＭＳ Ｐゴシック" pitchFamily="34" charset="-128"/>
              </a:rPr>
              <a:t>our</a:t>
            </a:r>
            <a:r>
              <a:rPr lang="tr-TR" sz="1800" dirty="0" smtClean="0">
                <a:solidFill>
                  <a:srgbClr val="0000FF"/>
                </a:solidFill>
                <a:ea typeface="ＭＳ Ｐゴシック" pitchFamily="34" charset="-128"/>
              </a:rPr>
              <a:t> </a:t>
            </a:r>
            <a:r>
              <a:rPr lang="tr-TR" sz="1800" dirty="0" err="1" smtClean="0">
                <a:solidFill>
                  <a:srgbClr val="0000FF"/>
                </a:solidFill>
                <a:ea typeface="ＭＳ Ｐゴシック" pitchFamily="34" charset="-128"/>
              </a:rPr>
              <a:t>Ministry</a:t>
            </a:r>
            <a:r>
              <a:rPr lang="tr-TR" sz="1800" dirty="0" smtClean="0">
                <a:solidFill>
                  <a:srgbClr val="0000FF"/>
                </a:solidFill>
                <a:ea typeface="ＭＳ Ｐゴシック" pitchFamily="34" charset="-128"/>
              </a:rPr>
              <a:t> </a:t>
            </a:r>
          </a:p>
          <a:p>
            <a:pPr marL="449263" indent="-449263" algn="just">
              <a:lnSpc>
                <a:spcPct val="80000"/>
              </a:lnSpc>
              <a:tabLst>
                <a:tab pos="444500" algn="l"/>
              </a:tabLst>
            </a:pPr>
            <a:endParaRPr lang="tr-TR" sz="1800" dirty="0" smtClean="0">
              <a:solidFill>
                <a:srgbClr val="0000FF"/>
              </a:solidFill>
              <a:latin typeface="Arial" pitchFamily="34" charset="0"/>
              <a:ea typeface="ＭＳ Ｐゴシック" pitchFamily="34" charset="-128"/>
            </a:endParaRPr>
          </a:p>
        </p:txBody>
      </p:sp>
      <p:sp>
        <p:nvSpPr>
          <p:cNvPr id="6147" name="Rectangle 3"/>
          <p:cNvSpPr>
            <a:spLocks noChangeArrowheads="1"/>
          </p:cNvSpPr>
          <p:nvPr/>
        </p:nvSpPr>
        <p:spPr bwMode="auto">
          <a:xfrm>
            <a:off x="827088" y="188913"/>
            <a:ext cx="7848600" cy="461665"/>
          </a:xfrm>
          <a:prstGeom prst="rect">
            <a:avLst/>
          </a:prstGeom>
          <a:noFill/>
          <a:ln w="9525">
            <a:noFill/>
            <a:miter lim="800000"/>
            <a:headEnd/>
            <a:tailEnd/>
          </a:ln>
        </p:spPr>
        <p:txBody>
          <a:bodyPr>
            <a:spAutoFit/>
          </a:bodyPr>
          <a:lstStyle/>
          <a:p>
            <a:pPr algn="ctr" fontAlgn="base">
              <a:spcBef>
                <a:spcPct val="0"/>
              </a:spcBef>
              <a:spcAft>
                <a:spcPct val="0"/>
              </a:spcAft>
              <a:defRPr/>
            </a:pPr>
            <a:r>
              <a:rPr lang="tr-TR" sz="2400" b="1" dirty="0" smtClean="0">
                <a:solidFill>
                  <a:srgbClr val="FF0000"/>
                </a:solidFill>
                <a:latin typeface="Verdana" pitchFamily="34" charset="0"/>
                <a:ea typeface="Verdana" pitchFamily="34" charset="0"/>
                <a:cs typeface="Verdana" pitchFamily="34" charset="0"/>
              </a:rPr>
              <a:t>RIVER </a:t>
            </a:r>
            <a:r>
              <a:rPr lang="tr-TR" sz="2400" b="1" dirty="0">
                <a:solidFill>
                  <a:srgbClr val="FF0000"/>
                </a:solidFill>
                <a:latin typeface="Verdana" pitchFamily="34" charset="0"/>
                <a:ea typeface="Verdana" pitchFamily="34" charset="0"/>
                <a:cs typeface="Verdana" pitchFamily="34" charset="0"/>
              </a:rPr>
              <a:t>BASIN PROTECTION ACTION PLANS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1187909" y="3651250"/>
            <a:ext cx="1643063" cy="609600"/>
          </a:xfrm>
          <a:prstGeom prst="chevron">
            <a:avLst>
              <a:gd name="adj" fmla="val 29711"/>
            </a:avLst>
          </a:prstGeom>
          <a:solidFill>
            <a:srgbClr val="00FFFF"/>
          </a:solidFill>
          <a:ln w="9525">
            <a:solidFill>
              <a:schemeClr val="bg2"/>
            </a:solidFill>
            <a:miter lim="800000"/>
            <a:headEnd/>
            <a:tailEnd/>
          </a:ln>
        </p:spPr>
        <p:txBody>
          <a:bodyPr wrap="none" anchor="ctr"/>
          <a:lstStyle/>
          <a:p>
            <a:pPr marL="192088" indent="-95250" algn="ctr" defTabSz="1241425"/>
            <a:r>
              <a:rPr lang="tr-TR" sz="1000" b="1" dirty="0" smtClean="0">
                <a:solidFill>
                  <a:srgbClr val="002060"/>
                </a:solidFill>
                <a:latin typeface="Tahoma" pitchFamily="34" charset="0"/>
              </a:rPr>
              <a:t>Analysis of </a:t>
            </a:r>
          </a:p>
          <a:p>
            <a:pPr marL="192088" indent="-95250" algn="ctr" defTabSz="1241425"/>
            <a:r>
              <a:rPr lang="tr-TR" sz="1000" b="1" dirty="0" smtClean="0">
                <a:solidFill>
                  <a:srgbClr val="002060"/>
                </a:solidFill>
                <a:latin typeface="Tahoma" pitchFamily="34" charset="0"/>
              </a:rPr>
              <a:t>current situation </a:t>
            </a:r>
          </a:p>
          <a:p>
            <a:pPr marL="192088" indent="-95250" algn="ctr" defTabSz="1241425"/>
            <a:r>
              <a:rPr lang="tr-TR" sz="1000" b="1" dirty="0" smtClean="0">
                <a:solidFill>
                  <a:srgbClr val="002060"/>
                </a:solidFill>
                <a:latin typeface="Tahoma" pitchFamily="34" charset="0"/>
              </a:rPr>
              <a:t>in the basin</a:t>
            </a:r>
            <a:endParaRPr lang="en-GB" sz="1000" b="1" dirty="0">
              <a:solidFill>
                <a:srgbClr val="002060"/>
              </a:solidFill>
              <a:latin typeface="Tahoma" pitchFamily="34" charset="0"/>
            </a:endParaRPr>
          </a:p>
        </p:txBody>
      </p:sp>
      <p:sp>
        <p:nvSpPr>
          <p:cNvPr id="6147" name="AutoShape 3"/>
          <p:cNvSpPr>
            <a:spLocks noChangeArrowheads="1"/>
          </p:cNvSpPr>
          <p:nvPr/>
        </p:nvSpPr>
        <p:spPr bwMode="auto">
          <a:xfrm>
            <a:off x="358775" y="3651250"/>
            <a:ext cx="990600" cy="609600"/>
          </a:xfrm>
          <a:prstGeom prst="homePlate">
            <a:avLst>
              <a:gd name="adj" fmla="val 27482"/>
            </a:avLst>
          </a:prstGeom>
          <a:solidFill>
            <a:schemeClr val="accent1"/>
          </a:solidFill>
          <a:ln w="9525">
            <a:solidFill>
              <a:schemeClr val="bg2"/>
            </a:solidFill>
            <a:miter lim="800000"/>
            <a:headEnd/>
            <a:tailEnd/>
          </a:ln>
        </p:spPr>
        <p:txBody>
          <a:bodyPr wrap="none" anchor="ctr"/>
          <a:lstStyle/>
          <a:p>
            <a:pPr algn="ctr"/>
            <a:r>
              <a:rPr lang="tr-TR" sz="1000" b="1" dirty="0">
                <a:solidFill>
                  <a:srgbClr val="002060"/>
                </a:solidFill>
                <a:latin typeface="Tahoma" pitchFamily="34" charset="0"/>
              </a:rPr>
              <a:t>25 </a:t>
            </a:r>
            <a:r>
              <a:rPr lang="tr-TR" sz="1000" b="1" dirty="0" smtClean="0">
                <a:solidFill>
                  <a:srgbClr val="002060"/>
                </a:solidFill>
                <a:latin typeface="Tahoma" pitchFamily="34" charset="0"/>
              </a:rPr>
              <a:t>Basins</a:t>
            </a:r>
            <a:endParaRPr lang="en-GB" sz="1000" b="1" dirty="0">
              <a:solidFill>
                <a:srgbClr val="002060"/>
              </a:solidFill>
              <a:latin typeface="Tahoma" pitchFamily="34" charset="0"/>
            </a:endParaRPr>
          </a:p>
        </p:txBody>
      </p:sp>
      <p:grpSp>
        <p:nvGrpSpPr>
          <p:cNvPr id="2" name="Groep 50"/>
          <p:cNvGrpSpPr>
            <a:grpSpLocks/>
          </p:cNvGrpSpPr>
          <p:nvPr/>
        </p:nvGrpSpPr>
        <p:grpSpPr bwMode="auto">
          <a:xfrm>
            <a:off x="3954462" y="3284538"/>
            <a:ext cx="1400505" cy="1371600"/>
            <a:chOff x="3419872" y="2743200"/>
            <a:chExt cx="1609328" cy="1371600"/>
          </a:xfrm>
        </p:grpSpPr>
        <p:sp>
          <p:nvSpPr>
            <p:cNvPr id="6178" name="AutoShape 4"/>
            <p:cNvSpPr>
              <a:spLocks noChangeArrowheads="1"/>
            </p:cNvSpPr>
            <p:nvPr/>
          </p:nvSpPr>
          <p:spPr bwMode="auto">
            <a:xfrm>
              <a:off x="3419872" y="3124200"/>
              <a:ext cx="1609328" cy="609600"/>
            </a:xfrm>
            <a:prstGeom prst="chevron">
              <a:avLst>
                <a:gd name="adj" fmla="val 31765"/>
              </a:avLst>
            </a:prstGeom>
            <a:solidFill>
              <a:srgbClr val="FFFF00"/>
            </a:solidFill>
            <a:ln w="9525">
              <a:solidFill>
                <a:schemeClr val="bg2"/>
              </a:solidFill>
              <a:miter lim="800000"/>
              <a:headEnd/>
              <a:tailEnd/>
            </a:ln>
          </p:spPr>
          <p:txBody>
            <a:bodyPr wrap="none" anchor="ctr"/>
            <a:lstStyle/>
            <a:p>
              <a:pPr marL="192088" indent="-1588" algn="ctr" defTabSz="1241425"/>
              <a:r>
                <a:rPr lang="tr-TR" sz="1000" b="1" dirty="0" smtClean="0">
                  <a:solidFill>
                    <a:srgbClr val="002060"/>
                  </a:solidFill>
                  <a:latin typeface="Tahoma" pitchFamily="34" charset="0"/>
                </a:rPr>
                <a:t>Hot spots</a:t>
              </a:r>
              <a:endParaRPr lang="en-GB" sz="1000" b="1" dirty="0">
                <a:solidFill>
                  <a:srgbClr val="002060"/>
                </a:solidFill>
                <a:latin typeface="Tahoma" pitchFamily="34" charset="0"/>
              </a:endParaRPr>
            </a:p>
          </p:txBody>
        </p:sp>
        <p:sp>
          <p:nvSpPr>
            <p:cNvPr id="6179" name="Line 11"/>
            <p:cNvSpPr>
              <a:spLocks noChangeShapeType="1"/>
            </p:cNvSpPr>
            <p:nvPr/>
          </p:nvSpPr>
          <p:spPr bwMode="auto">
            <a:xfrm flipV="1">
              <a:off x="4267200" y="3733800"/>
              <a:ext cx="0" cy="381000"/>
            </a:xfrm>
            <a:prstGeom prst="line">
              <a:avLst/>
            </a:prstGeom>
            <a:noFill/>
            <a:ln w="15875">
              <a:solidFill>
                <a:schemeClr val="bg2"/>
              </a:solidFill>
              <a:round/>
              <a:headEnd/>
              <a:tailEnd type="triangle" w="med" len="med"/>
            </a:ln>
          </p:spPr>
          <p:txBody>
            <a:bodyPr/>
            <a:lstStyle/>
            <a:p>
              <a:endParaRPr lang="tr-TR"/>
            </a:p>
          </p:txBody>
        </p:sp>
        <p:sp>
          <p:nvSpPr>
            <p:cNvPr id="6180" name="Line 14"/>
            <p:cNvSpPr>
              <a:spLocks noChangeShapeType="1"/>
            </p:cNvSpPr>
            <p:nvPr/>
          </p:nvSpPr>
          <p:spPr bwMode="auto">
            <a:xfrm>
              <a:off x="4419600" y="2743200"/>
              <a:ext cx="0" cy="381000"/>
            </a:xfrm>
            <a:prstGeom prst="line">
              <a:avLst/>
            </a:prstGeom>
            <a:noFill/>
            <a:ln w="15875">
              <a:solidFill>
                <a:schemeClr val="bg2"/>
              </a:solidFill>
              <a:round/>
              <a:headEnd/>
              <a:tailEnd type="triangle" w="med" len="med"/>
            </a:ln>
          </p:spPr>
          <p:txBody>
            <a:bodyPr/>
            <a:lstStyle/>
            <a:p>
              <a:endParaRPr lang="tr-TR"/>
            </a:p>
          </p:txBody>
        </p:sp>
      </p:grpSp>
      <p:grpSp>
        <p:nvGrpSpPr>
          <p:cNvPr id="3" name="Groep 51"/>
          <p:cNvGrpSpPr>
            <a:grpSpLocks/>
          </p:cNvGrpSpPr>
          <p:nvPr/>
        </p:nvGrpSpPr>
        <p:grpSpPr bwMode="auto">
          <a:xfrm>
            <a:off x="5076824" y="3119438"/>
            <a:ext cx="1727424" cy="1549400"/>
            <a:chOff x="5170287" y="2564902"/>
            <a:chExt cx="1650825" cy="1549898"/>
          </a:xfrm>
        </p:grpSpPr>
        <p:sp>
          <p:nvSpPr>
            <p:cNvPr id="6175" name="AutoShape 5"/>
            <p:cNvSpPr>
              <a:spLocks noChangeArrowheads="1"/>
            </p:cNvSpPr>
            <p:nvPr/>
          </p:nvSpPr>
          <p:spPr bwMode="auto">
            <a:xfrm>
              <a:off x="5170287" y="3124200"/>
              <a:ext cx="1650825" cy="609600"/>
            </a:xfrm>
            <a:prstGeom prst="chevron">
              <a:avLst>
                <a:gd name="adj" fmla="val 33592"/>
              </a:avLst>
            </a:prstGeom>
            <a:solidFill>
              <a:srgbClr val="FF0000"/>
            </a:solidFill>
            <a:ln w="9525">
              <a:solidFill>
                <a:schemeClr val="bg2"/>
              </a:solidFill>
              <a:miter lim="800000"/>
              <a:headEnd/>
              <a:tailEnd/>
            </a:ln>
          </p:spPr>
          <p:txBody>
            <a:bodyPr wrap="none" anchor="ctr"/>
            <a:lstStyle/>
            <a:p>
              <a:pPr marL="192088" indent="-1588" algn="ctr" defTabSz="1241425"/>
              <a:r>
                <a:rPr lang="tr-TR" sz="1000" b="1" dirty="0" smtClean="0">
                  <a:solidFill>
                    <a:srgbClr val="002060"/>
                  </a:solidFill>
                  <a:latin typeface="Tahoma" pitchFamily="34" charset="0"/>
                </a:rPr>
                <a:t>Programme of </a:t>
              </a:r>
            </a:p>
            <a:p>
              <a:pPr marL="192088" indent="-1588" algn="ctr" defTabSz="1241425"/>
              <a:r>
                <a:rPr lang="tr-TR" sz="1000" b="1" dirty="0" smtClean="0">
                  <a:solidFill>
                    <a:srgbClr val="002060"/>
                  </a:solidFill>
                  <a:latin typeface="Tahoma" pitchFamily="34" charset="0"/>
                </a:rPr>
                <a:t>measures</a:t>
              </a:r>
              <a:endParaRPr lang="en-GB" sz="1000" b="1" dirty="0">
                <a:solidFill>
                  <a:srgbClr val="002060"/>
                </a:solidFill>
                <a:latin typeface="Tahoma" pitchFamily="34" charset="0"/>
              </a:endParaRPr>
            </a:p>
          </p:txBody>
        </p:sp>
        <p:sp>
          <p:nvSpPr>
            <p:cNvPr id="6176" name="Line 12"/>
            <p:cNvSpPr>
              <a:spLocks noChangeShapeType="1"/>
            </p:cNvSpPr>
            <p:nvPr/>
          </p:nvSpPr>
          <p:spPr bwMode="auto">
            <a:xfrm flipV="1">
              <a:off x="5867400" y="3733800"/>
              <a:ext cx="0" cy="381000"/>
            </a:xfrm>
            <a:prstGeom prst="line">
              <a:avLst/>
            </a:prstGeom>
            <a:noFill/>
            <a:ln w="15875">
              <a:solidFill>
                <a:schemeClr val="bg2"/>
              </a:solidFill>
              <a:round/>
              <a:headEnd/>
              <a:tailEnd type="triangle" w="med" len="med"/>
            </a:ln>
          </p:spPr>
          <p:txBody>
            <a:bodyPr/>
            <a:lstStyle/>
            <a:p>
              <a:endParaRPr lang="tr-TR"/>
            </a:p>
          </p:txBody>
        </p:sp>
        <p:cxnSp>
          <p:nvCxnSpPr>
            <p:cNvPr id="6177" name="AutoShape 15"/>
            <p:cNvCxnSpPr>
              <a:cxnSpLocks noChangeShapeType="1"/>
              <a:endCxn id="6175" idx="0"/>
            </p:cNvCxnSpPr>
            <p:nvPr/>
          </p:nvCxnSpPr>
          <p:spPr bwMode="auto">
            <a:xfrm rot="16200000" flipH="1">
              <a:off x="5387341" y="2613657"/>
              <a:ext cx="559298" cy="461787"/>
            </a:xfrm>
            <a:prstGeom prst="bentConnector3">
              <a:avLst>
                <a:gd name="adj1" fmla="val 50000"/>
              </a:avLst>
            </a:prstGeom>
            <a:noFill/>
            <a:ln w="15875">
              <a:solidFill>
                <a:schemeClr val="bg2"/>
              </a:solidFill>
              <a:miter lim="800000"/>
              <a:headEnd/>
              <a:tailEnd type="triangle" w="med" len="med"/>
            </a:ln>
          </p:spPr>
        </p:cxnSp>
      </p:grpSp>
      <p:grpSp>
        <p:nvGrpSpPr>
          <p:cNvPr id="4" name="Groep 52"/>
          <p:cNvGrpSpPr>
            <a:grpSpLocks/>
          </p:cNvGrpSpPr>
          <p:nvPr/>
        </p:nvGrpSpPr>
        <p:grpSpPr bwMode="auto">
          <a:xfrm>
            <a:off x="5940425" y="3068638"/>
            <a:ext cx="2449513" cy="1600200"/>
            <a:chOff x="6084168" y="2514600"/>
            <a:chExt cx="2266231" cy="1600200"/>
          </a:xfrm>
        </p:grpSpPr>
        <p:sp>
          <p:nvSpPr>
            <p:cNvPr id="6172" name="AutoShape 6"/>
            <p:cNvSpPr>
              <a:spLocks noChangeArrowheads="1"/>
            </p:cNvSpPr>
            <p:nvPr/>
          </p:nvSpPr>
          <p:spPr bwMode="auto">
            <a:xfrm>
              <a:off x="6696961" y="3124518"/>
              <a:ext cx="1653438" cy="609600"/>
            </a:xfrm>
            <a:prstGeom prst="chevron">
              <a:avLst>
                <a:gd name="adj" fmla="val 30765"/>
              </a:avLst>
            </a:prstGeom>
            <a:solidFill>
              <a:schemeClr val="accent1"/>
            </a:solidFill>
            <a:ln w="9525">
              <a:solidFill>
                <a:schemeClr val="bg2"/>
              </a:solidFill>
              <a:miter lim="800000"/>
              <a:headEnd/>
              <a:tailEnd/>
            </a:ln>
          </p:spPr>
          <p:txBody>
            <a:bodyPr wrap="none" anchor="ctr"/>
            <a:lstStyle/>
            <a:p>
              <a:pPr marL="192088" indent="-1588" algn="ctr" defTabSz="1241425"/>
              <a:r>
                <a:rPr lang="tr-TR" sz="1000" b="1" dirty="0" smtClean="0">
                  <a:solidFill>
                    <a:srgbClr val="002060"/>
                  </a:solidFill>
                  <a:latin typeface="Tahoma" pitchFamily="34" charset="0"/>
                </a:rPr>
                <a:t>Basin Protection </a:t>
              </a:r>
            </a:p>
            <a:p>
              <a:pPr marL="192088" indent="-1588" algn="ctr" defTabSz="1241425"/>
              <a:r>
                <a:rPr lang="tr-TR" sz="1000" b="1" dirty="0" smtClean="0">
                  <a:solidFill>
                    <a:srgbClr val="002060"/>
                  </a:solidFill>
                  <a:latin typeface="Tahoma" pitchFamily="34" charset="0"/>
                </a:rPr>
                <a:t>Action Plans</a:t>
              </a:r>
              <a:endParaRPr lang="en-GB" sz="1000" b="1" dirty="0">
                <a:solidFill>
                  <a:srgbClr val="002060"/>
                </a:solidFill>
                <a:latin typeface="Tahoma" pitchFamily="34" charset="0"/>
              </a:endParaRPr>
            </a:p>
          </p:txBody>
        </p:sp>
        <p:sp>
          <p:nvSpPr>
            <p:cNvPr id="6173" name="Line 13"/>
            <p:cNvSpPr>
              <a:spLocks noChangeShapeType="1"/>
            </p:cNvSpPr>
            <p:nvPr/>
          </p:nvSpPr>
          <p:spPr bwMode="auto">
            <a:xfrm flipV="1">
              <a:off x="7239000" y="3733800"/>
              <a:ext cx="0" cy="381000"/>
            </a:xfrm>
            <a:prstGeom prst="line">
              <a:avLst/>
            </a:prstGeom>
            <a:noFill/>
            <a:ln w="15875">
              <a:solidFill>
                <a:schemeClr val="bg2"/>
              </a:solidFill>
              <a:round/>
              <a:headEnd/>
              <a:tailEnd type="triangle" w="med" len="med"/>
            </a:ln>
          </p:spPr>
          <p:txBody>
            <a:bodyPr/>
            <a:lstStyle/>
            <a:p>
              <a:endParaRPr lang="tr-TR"/>
            </a:p>
          </p:txBody>
        </p:sp>
        <p:cxnSp>
          <p:nvCxnSpPr>
            <p:cNvPr id="6174" name="AutoShape 16"/>
            <p:cNvCxnSpPr>
              <a:cxnSpLocks noChangeShapeType="1"/>
              <a:stCxn id="6171" idx="3"/>
            </p:cNvCxnSpPr>
            <p:nvPr/>
          </p:nvCxnSpPr>
          <p:spPr bwMode="auto">
            <a:xfrm>
              <a:off x="6084168" y="2514600"/>
              <a:ext cx="1128986" cy="609600"/>
            </a:xfrm>
            <a:prstGeom prst="bentConnector3">
              <a:avLst>
                <a:gd name="adj1" fmla="val 100620"/>
              </a:avLst>
            </a:prstGeom>
            <a:noFill/>
            <a:ln w="15875">
              <a:solidFill>
                <a:schemeClr val="bg2"/>
              </a:solidFill>
              <a:miter lim="800000"/>
              <a:headEnd/>
              <a:tailEnd type="triangle" w="med" len="med"/>
            </a:ln>
          </p:spPr>
        </p:cxnSp>
      </p:grpSp>
      <p:grpSp>
        <p:nvGrpSpPr>
          <p:cNvPr id="5" name="Groep 49"/>
          <p:cNvGrpSpPr>
            <a:grpSpLocks/>
          </p:cNvGrpSpPr>
          <p:nvPr/>
        </p:nvGrpSpPr>
        <p:grpSpPr bwMode="auto">
          <a:xfrm>
            <a:off x="1918881" y="2803525"/>
            <a:ext cx="3964394" cy="847726"/>
            <a:chOff x="2120754" y="2286000"/>
            <a:chExt cx="3963414" cy="847728"/>
          </a:xfrm>
        </p:grpSpPr>
        <p:cxnSp>
          <p:nvCxnSpPr>
            <p:cNvPr id="6170" name="AutoShape 9"/>
            <p:cNvCxnSpPr>
              <a:cxnSpLocks noChangeShapeType="1"/>
              <a:stCxn id="6146" idx="0"/>
              <a:endCxn id="6171" idx="1"/>
            </p:cNvCxnSpPr>
            <p:nvPr/>
          </p:nvCxnSpPr>
          <p:spPr bwMode="auto">
            <a:xfrm rot="5400000" flipH="1" flipV="1">
              <a:off x="2080122" y="2555234"/>
              <a:ext cx="619126" cy="537862"/>
            </a:xfrm>
            <a:prstGeom prst="bentConnector2">
              <a:avLst/>
            </a:prstGeom>
            <a:noFill/>
            <a:ln w="15875">
              <a:solidFill>
                <a:schemeClr val="bg2"/>
              </a:solidFill>
              <a:miter lim="800000"/>
              <a:headEnd/>
              <a:tailEnd type="triangle" w="med" len="med"/>
            </a:ln>
          </p:spPr>
        </p:cxnSp>
        <p:sp>
          <p:nvSpPr>
            <p:cNvPr id="6171" name="AutoShape 7"/>
            <p:cNvSpPr>
              <a:spLocks noChangeArrowheads="1"/>
            </p:cNvSpPr>
            <p:nvPr/>
          </p:nvSpPr>
          <p:spPr bwMode="auto">
            <a:xfrm>
              <a:off x="2658616" y="2286000"/>
              <a:ext cx="3425552" cy="457200"/>
            </a:xfrm>
            <a:prstGeom prst="homePlate">
              <a:avLst>
                <a:gd name="adj" fmla="val 50019"/>
              </a:avLst>
            </a:prstGeom>
            <a:solidFill>
              <a:srgbClr val="CCFFCC"/>
            </a:solidFill>
            <a:ln w="9525">
              <a:solidFill>
                <a:schemeClr val="bg2"/>
              </a:solidFill>
              <a:miter lim="800000"/>
              <a:headEnd/>
              <a:tailEnd/>
            </a:ln>
          </p:spPr>
          <p:txBody>
            <a:bodyPr wrap="none" anchor="ctr"/>
            <a:lstStyle/>
            <a:p>
              <a:pPr algn="ctr"/>
              <a:r>
                <a:rPr lang="tr-TR" sz="1000" b="1" dirty="0" smtClean="0">
                  <a:solidFill>
                    <a:srgbClr val="002060"/>
                  </a:solidFill>
                  <a:latin typeface="Tahoma" pitchFamily="34" charset="0"/>
                </a:rPr>
                <a:t>Improvement of water quality</a:t>
              </a:r>
              <a:endParaRPr lang="en-GB" sz="1000" b="1" dirty="0">
                <a:solidFill>
                  <a:srgbClr val="002060"/>
                </a:solidFill>
                <a:latin typeface="Tahoma" pitchFamily="34" charset="0"/>
              </a:endParaRPr>
            </a:p>
          </p:txBody>
        </p:sp>
      </p:grpSp>
      <p:grpSp>
        <p:nvGrpSpPr>
          <p:cNvPr id="6" name="Groep 48"/>
          <p:cNvGrpSpPr>
            <a:grpSpLocks/>
          </p:cNvGrpSpPr>
          <p:nvPr/>
        </p:nvGrpSpPr>
        <p:grpSpPr bwMode="auto">
          <a:xfrm>
            <a:off x="1918880" y="4260850"/>
            <a:ext cx="6593295" cy="838200"/>
            <a:chOff x="1941322" y="3733800"/>
            <a:chExt cx="6593078" cy="838200"/>
          </a:xfrm>
        </p:grpSpPr>
        <p:sp>
          <p:nvSpPr>
            <p:cNvPr id="6167" name="AutoShape 8"/>
            <p:cNvSpPr>
              <a:spLocks noChangeArrowheads="1"/>
            </p:cNvSpPr>
            <p:nvPr/>
          </p:nvSpPr>
          <p:spPr bwMode="auto">
            <a:xfrm>
              <a:off x="2514600" y="4114800"/>
              <a:ext cx="6019800" cy="457200"/>
            </a:xfrm>
            <a:prstGeom prst="homePlate">
              <a:avLst>
                <a:gd name="adj" fmla="val 35782"/>
              </a:avLst>
            </a:prstGeom>
            <a:solidFill>
              <a:srgbClr val="FFCC99"/>
            </a:solidFill>
            <a:ln w="9525">
              <a:solidFill>
                <a:schemeClr val="tx1"/>
              </a:solidFill>
              <a:miter lim="800000"/>
              <a:headEnd/>
              <a:tailEnd/>
            </a:ln>
          </p:spPr>
          <p:txBody>
            <a:bodyPr wrap="none" anchor="ctr"/>
            <a:lstStyle/>
            <a:p>
              <a:pPr algn="ctr"/>
              <a:r>
                <a:rPr lang="tr-TR" sz="1000" b="1" dirty="0" smtClean="0">
                  <a:solidFill>
                    <a:srgbClr val="002060"/>
                  </a:solidFill>
                  <a:latin typeface="Tahoma" pitchFamily="34" charset="0"/>
                </a:rPr>
                <a:t>Collection of data on water quality from related instituions</a:t>
              </a:r>
              <a:endParaRPr lang="en-GB" sz="1000" b="1" dirty="0">
                <a:solidFill>
                  <a:srgbClr val="002060"/>
                </a:solidFill>
                <a:latin typeface="Tahoma" pitchFamily="34" charset="0"/>
              </a:endParaRPr>
            </a:p>
          </p:txBody>
        </p:sp>
        <p:cxnSp>
          <p:nvCxnSpPr>
            <p:cNvPr id="6168" name="AutoShape 10"/>
            <p:cNvCxnSpPr>
              <a:cxnSpLocks noChangeShapeType="1"/>
              <a:stCxn id="6146" idx="2"/>
              <a:endCxn id="6167" idx="1"/>
            </p:cNvCxnSpPr>
            <p:nvPr/>
          </p:nvCxnSpPr>
          <p:spPr bwMode="auto">
            <a:xfrm rot="16200000" flipH="1">
              <a:off x="1923161" y="3751961"/>
              <a:ext cx="609600" cy="573277"/>
            </a:xfrm>
            <a:prstGeom prst="bentConnector2">
              <a:avLst/>
            </a:prstGeom>
            <a:noFill/>
            <a:ln w="15875">
              <a:solidFill>
                <a:schemeClr val="bg2"/>
              </a:solidFill>
              <a:miter lim="800000"/>
              <a:headEnd/>
              <a:tailEnd type="triangle" w="med" len="med"/>
            </a:ln>
          </p:spPr>
        </p:cxnSp>
        <p:sp>
          <p:nvSpPr>
            <p:cNvPr id="6169" name="Line 11"/>
            <p:cNvSpPr>
              <a:spLocks noChangeShapeType="1"/>
            </p:cNvSpPr>
            <p:nvPr/>
          </p:nvSpPr>
          <p:spPr bwMode="auto">
            <a:xfrm flipV="1">
              <a:off x="2843808" y="3733800"/>
              <a:ext cx="0" cy="381000"/>
            </a:xfrm>
            <a:prstGeom prst="line">
              <a:avLst/>
            </a:prstGeom>
            <a:noFill/>
            <a:ln w="15875">
              <a:solidFill>
                <a:schemeClr val="bg2"/>
              </a:solidFill>
              <a:round/>
              <a:headEnd/>
              <a:tailEnd type="triangle" w="med" len="med"/>
            </a:ln>
          </p:spPr>
          <p:txBody>
            <a:bodyPr/>
            <a:lstStyle/>
            <a:p>
              <a:endParaRPr lang="tr-TR"/>
            </a:p>
          </p:txBody>
        </p:sp>
      </p:grpSp>
      <p:sp>
        <p:nvSpPr>
          <p:cNvPr id="6153" name="AutoShape 17"/>
          <p:cNvSpPr>
            <a:spLocks/>
          </p:cNvSpPr>
          <p:nvPr/>
        </p:nvSpPr>
        <p:spPr bwMode="auto">
          <a:xfrm>
            <a:off x="323850" y="1557338"/>
            <a:ext cx="1119188" cy="1295400"/>
          </a:xfrm>
          <a:prstGeom prst="borderCallout1">
            <a:avLst>
              <a:gd name="adj1" fmla="val 100588"/>
              <a:gd name="adj2" fmla="val -181"/>
              <a:gd name="adj3" fmla="val 159310"/>
              <a:gd name="adj4" fmla="val 13421"/>
            </a:avLst>
          </a:prstGeom>
          <a:noFill/>
          <a:ln w="9525">
            <a:solidFill>
              <a:srgbClr val="0070C0"/>
            </a:solidFill>
            <a:miter lim="800000"/>
            <a:headEnd/>
            <a:tailEnd/>
          </a:ln>
        </p:spPr>
        <p:txBody>
          <a:bodyPr/>
          <a:lstStyle/>
          <a:p>
            <a:r>
              <a:rPr lang="tr-TR" sz="1000" b="1" dirty="0" smtClean="0">
                <a:solidFill>
                  <a:srgbClr val="002060"/>
                </a:solidFill>
              </a:rPr>
              <a:t>River Basin Protection Action Plans (RBPAPs) to be prepared</a:t>
            </a:r>
            <a:endParaRPr lang="tr-TR" sz="1000" b="1" dirty="0">
              <a:solidFill>
                <a:srgbClr val="002060"/>
              </a:solidFill>
            </a:endParaRPr>
          </a:p>
          <a:p>
            <a:endParaRPr lang="tr-TR" sz="1000" b="1" dirty="0">
              <a:solidFill>
                <a:srgbClr val="002060"/>
              </a:solidFill>
            </a:endParaRPr>
          </a:p>
          <a:p>
            <a:r>
              <a:rPr lang="tr-TR" sz="1000" b="1" dirty="0" smtClean="0">
                <a:solidFill>
                  <a:srgbClr val="002060"/>
                </a:solidFill>
              </a:rPr>
              <a:t>Public participation</a:t>
            </a:r>
            <a:endParaRPr lang="en-GB" sz="1000" b="1" dirty="0">
              <a:solidFill>
                <a:srgbClr val="002060"/>
              </a:solidFill>
            </a:endParaRPr>
          </a:p>
          <a:p>
            <a:endParaRPr lang="en-GB" sz="1200" dirty="0">
              <a:solidFill>
                <a:schemeClr val="bg2"/>
              </a:solidFill>
            </a:endParaRPr>
          </a:p>
        </p:txBody>
      </p:sp>
      <p:sp>
        <p:nvSpPr>
          <p:cNvPr id="6154" name="AutoShape 20"/>
          <p:cNvSpPr>
            <a:spLocks/>
          </p:cNvSpPr>
          <p:nvPr/>
        </p:nvSpPr>
        <p:spPr bwMode="auto">
          <a:xfrm>
            <a:off x="152400" y="4652963"/>
            <a:ext cx="2017713" cy="2088405"/>
          </a:xfrm>
          <a:prstGeom prst="borderCallout1">
            <a:avLst>
              <a:gd name="adj1" fmla="val -1875"/>
              <a:gd name="adj2" fmla="val 99699"/>
              <a:gd name="adj3" fmla="val -20292"/>
              <a:gd name="adj4" fmla="val 106995"/>
            </a:avLst>
          </a:prstGeom>
          <a:noFill/>
          <a:ln w="9525">
            <a:solidFill>
              <a:srgbClr val="0070C0"/>
            </a:solidFill>
            <a:miter lim="800000"/>
            <a:headEnd/>
            <a:tailEnd/>
          </a:ln>
        </p:spPr>
        <p:txBody>
          <a:bodyPr/>
          <a:lstStyle/>
          <a:p>
            <a:pPr algn="just"/>
            <a:r>
              <a:rPr lang="tr-TR" sz="1000" b="1" dirty="0" smtClean="0">
                <a:solidFill>
                  <a:srgbClr val="002060"/>
                </a:solidFill>
                <a:cs typeface="Times New Roman" pitchFamily="18" charset="0"/>
              </a:rPr>
              <a:t>Pressures and impacts (industrial, domestic, diffuse)</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Status of infra-structure</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Climate conditions</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Water resources</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Settlements</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Solid waste disposal situation</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Protected areas</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Agriculture and livestock</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Land use</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Afforestation, erosion  and pasture improvement</a:t>
            </a:r>
            <a:endParaRPr lang="nl-NL" sz="1200" b="1" dirty="0">
              <a:solidFill>
                <a:srgbClr val="822029"/>
              </a:solidFill>
            </a:endParaRPr>
          </a:p>
        </p:txBody>
      </p:sp>
      <p:sp>
        <p:nvSpPr>
          <p:cNvPr id="6155" name="AutoShape 24"/>
          <p:cNvSpPr>
            <a:spLocks/>
          </p:cNvSpPr>
          <p:nvPr/>
        </p:nvSpPr>
        <p:spPr bwMode="auto">
          <a:xfrm>
            <a:off x="3563938" y="692150"/>
            <a:ext cx="1958975" cy="1368425"/>
          </a:xfrm>
          <a:prstGeom prst="borderCallout1">
            <a:avLst>
              <a:gd name="adj1" fmla="val 97676"/>
              <a:gd name="adj2" fmla="val -153"/>
              <a:gd name="adj3" fmla="val 151222"/>
              <a:gd name="adj4" fmla="val -5319"/>
            </a:avLst>
          </a:prstGeom>
          <a:noFill/>
          <a:ln w="9525">
            <a:solidFill>
              <a:srgbClr val="0070C0"/>
            </a:solidFill>
            <a:miter lim="800000"/>
            <a:headEnd/>
            <a:tailEnd/>
          </a:ln>
        </p:spPr>
        <p:txBody>
          <a:bodyPr/>
          <a:lstStyle/>
          <a:p>
            <a:pPr algn="just"/>
            <a:r>
              <a:rPr lang="tr-TR" sz="1000" b="1" dirty="0" smtClean="0">
                <a:solidFill>
                  <a:srgbClr val="002060"/>
                </a:solidFill>
              </a:rPr>
              <a:t>Chemical assessment</a:t>
            </a:r>
            <a:endParaRPr lang="tr-TR" sz="1000" b="1" dirty="0">
              <a:solidFill>
                <a:srgbClr val="002060"/>
              </a:solidFill>
            </a:endParaRPr>
          </a:p>
          <a:p>
            <a:pPr algn="just"/>
            <a:r>
              <a:rPr lang="tr-TR" sz="1000" b="1" dirty="0" smtClean="0">
                <a:solidFill>
                  <a:srgbClr val="002060"/>
                </a:solidFill>
              </a:rPr>
              <a:t>Point sources, diffuse sources, pollution loads originating from leachates, and the assessment of total pollution loads</a:t>
            </a:r>
            <a:endParaRPr lang="tr-TR" sz="1000" b="1" dirty="0">
              <a:solidFill>
                <a:srgbClr val="002060"/>
              </a:solidFill>
            </a:endParaRPr>
          </a:p>
          <a:p>
            <a:pPr algn="just"/>
            <a:r>
              <a:rPr lang="tr-TR" sz="1000" b="1" dirty="0" smtClean="0">
                <a:solidFill>
                  <a:srgbClr val="002060"/>
                </a:solidFill>
              </a:rPr>
              <a:t>Classification of water quality</a:t>
            </a:r>
            <a:endParaRPr lang="en-GB" sz="1000" b="1" dirty="0">
              <a:solidFill>
                <a:srgbClr val="002060"/>
              </a:solidFill>
            </a:endParaRPr>
          </a:p>
        </p:txBody>
      </p:sp>
      <p:sp>
        <p:nvSpPr>
          <p:cNvPr id="6156" name="AutoShape 22"/>
          <p:cNvSpPr>
            <a:spLocks/>
          </p:cNvSpPr>
          <p:nvPr/>
        </p:nvSpPr>
        <p:spPr bwMode="auto">
          <a:xfrm>
            <a:off x="4740275" y="5410200"/>
            <a:ext cx="1958975" cy="1233488"/>
          </a:xfrm>
          <a:prstGeom prst="borderCallout1">
            <a:avLst>
              <a:gd name="adj1" fmla="val 1356"/>
              <a:gd name="adj2" fmla="val 100153"/>
              <a:gd name="adj3" fmla="val -30106"/>
              <a:gd name="adj4" fmla="val 115287"/>
            </a:avLst>
          </a:prstGeom>
          <a:noFill/>
          <a:ln w="9525">
            <a:solidFill>
              <a:srgbClr val="0070C0"/>
            </a:solidFill>
            <a:miter lim="800000"/>
            <a:headEnd/>
            <a:tailEnd/>
          </a:ln>
        </p:spPr>
        <p:txBody>
          <a:bodyPr/>
          <a:lstStyle/>
          <a:p>
            <a:r>
              <a:rPr lang="tr-TR" sz="1000" b="1" dirty="0" smtClean="0">
                <a:solidFill>
                  <a:srgbClr val="002060"/>
                </a:solidFill>
                <a:cs typeface="Times New Roman" pitchFamily="18" charset="0"/>
              </a:rPr>
              <a:t>Existing data are assessed</a:t>
            </a:r>
          </a:p>
          <a:p>
            <a:endParaRPr lang="tr-TR" sz="1000" b="1" dirty="0" smtClean="0">
              <a:solidFill>
                <a:srgbClr val="002060"/>
              </a:solidFill>
              <a:cs typeface="Times New Roman" pitchFamily="18" charset="0"/>
            </a:endParaRPr>
          </a:p>
          <a:p>
            <a:r>
              <a:rPr lang="tr-TR" sz="1000" b="1" dirty="0" smtClean="0">
                <a:solidFill>
                  <a:srgbClr val="002060"/>
                </a:solidFill>
                <a:cs typeface="Times New Roman" pitchFamily="18" charset="0"/>
              </a:rPr>
              <a:t>Proposals for monitoring network </a:t>
            </a:r>
            <a:endParaRPr lang="nl-NL" sz="1000" b="1" dirty="0">
              <a:solidFill>
                <a:srgbClr val="002060"/>
              </a:solidFill>
            </a:endParaRPr>
          </a:p>
        </p:txBody>
      </p:sp>
      <p:sp>
        <p:nvSpPr>
          <p:cNvPr id="6157" name="AutoShape 25"/>
          <p:cNvSpPr>
            <a:spLocks/>
          </p:cNvSpPr>
          <p:nvPr/>
        </p:nvSpPr>
        <p:spPr bwMode="auto">
          <a:xfrm>
            <a:off x="2339975" y="5229225"/>
            <a:ext cx="2016125" cy="1414463"/>
          </a:xfrm>
          <a:prstGeom prst="borderCallout1">
            <a:avLst>
              <a:gd name="adj1" fmla="val 7287"/>
              <a:gd name="adj2" fmla="val 100111"/>
              <a:gd name="adj3" fmla="val -60310"/>
              <a:gd name="adj4" fmla="val 112037"/>
            </a:avLst>
          </a:prstGeom>
          <a:noFill/>
          <a:ln w="9525">
            <a:solidFill>
              <a:srgbClr val="0070C0"/>
            </a:solidFill>
            <a:miter lim="800000"/>
            <a:headEnd/>
            <a:tailEnd/>
          </a:ln>
        </p:spPr>
        <p:txBody>
          <a:bodyPr/>
          <a:lstStyle/>
          <a:p>
            <a:pPr algn="just"/>
            <a:r>
              <a:rPr lang="tr-TR" sz="1000" b="1" dirty="0" smtClean="0">
                <a:solidFill>
                  <a:srgbClr val="002060"/>
                </a:solidFill>
                <a:cs typeface="Times New Roman" pitchFamily="18" charset="0"/>
              </a:rPr>
              <a:t>Spots that need to be handled urgently</a:t>
            </a:r>
          </a:p>
          <a:p>
            <a:pPr algn="just"/>
            <a:r>
              <a:rPr lang="tr-TR" sz="1000" b="1" dirty="0" smtClean="0">
                <a:solidFill>
                  <a:srgbClr val="002060"/>
                </a:solidFill>
                <a:cs typeface="Times New Roman" pitchFamily="18" charset="0"/>
              </a:rPr>
              <a:t>Basin specific problems</a:t>
            </a:r>
            <a:endParaRPr lang="tr-TR" sz="1000" b="1" dirty="0">
              <a:solidFill>
                <a:srgbClr val="002060"/>
              </a:solidFill>
              <a:cs typeface="Times New Roman" pitchFamily="18" charset="0"/>
            </a:endParaRPr>
          </a:p>
          <a:p>
            <a:pPr algn="just"/>
            <a:r>
              <a:rPr lang="tr-TR" sz="1000" b="1" dirty="0" smtClean="0">
                <a:solidFill>
                  <a:srgbClr val="002060"/>
                </a:solidFill>
                <a:cs typeface="Times New Roman" pitchFamily="18" charset="0"/>
              </a:rPr>
              <a:t>Special provisions for drinking water areas, e.g. Olive oil sector, sediment transportation, atmospheric deposition, geo-thermal waters, mining</a:t>
            </a:r>
            <a:endParaRPr lang="nl-NL" sz="1000" b="1" dirty="0">
              <a:solidFill>
                <a:srgbClr val="822029"/>
              </a:solidFill>
            </a:endParaRPr>
          </a:p>
        </p:txBody>
      </p:sp>
      <p:sp>
        <p:nvSpPr>
          <p:cNvPr id="6158" name="AutoShape 28"/>
          <p:cNvSpPr>
            <a:spLocks/>
          </p:cNvSpPr>
          <p:nvPr/>
        </p:nvSpPr>
        <p:spPr bwMode="auto">
          <a:xfrm>
            <a:off x="5643563" y="836613"/>
            <a:ext cx="1857375" cy="1656284"/>
          </a:xfrm>
          <a:prstGeom prst="borderCallout1">
            <a:avLst>
              <a:gd name="adj1" fmla="val 97509"/>
              <a:gd name="adj2" fmla="val 727"/>
              <a:gd name="adj3" fmla="val 172532"/>
              <a:gd name="adj4" fmla="val -7097"/>
            </a:avLst>
          </a:prstGeom>
          <a:noFill/>
          <a:ln w="9525">
            <a:solidFill>
              <a:srgbClr val="0070C0"/>
            </a:solidFill>
            <a:miter lim="800000"/>
            <a:headEnd/>
            <a:tailEnd/>
          </a:ln>
        </p:spPr>
        <p:txBody>
          <a:bodyPr/>
          <a:lstStyle/>
          <a:p>
            <a:pPr algn="just"/>
            <a:r>
              <a:rPr lang="tr-TR" sz="1000" b="1" dirty="0" smtClean="0">
                <a:solidFill>
                  <a:srgbClr val="002060"/>
                </a:solidFill>
              </a:rPr>
              <a:t>Measures to be taken are defined</a:t>
            </a:r>
            <a:endParaRPr lang="tr-TR" sz="1000" b="1" dirty="0">
              <a:solidFill>
                <a:srgbClr val="002060"/>
              </a:solidFill>
            </a:endParaRPr>
          </a:p>
          <a:p>
            <a:pPr algn="just"/>
            <a:r>
              <a:rPr lang="tr-TR" sz="1000" b="1" dirty="0" smtClean="0">
                <a:solidFill>
                  <a:srgbClr val="002060"/>
                </a:solidFill>
              </a:rPr>
              <a:t>Short- medium- and long-term measures are scheduled</a:t>
            </a:r>
            <a:endParaRPr lang="tr-TR" sz="1000" b="1" dirty="0">
              <a:solidFill>
                <a:srgbClr val="002060"/>
              </a:solidFill>
            </a:endParaRPr>
          </a:p>
          <a:p>
            <a:pPr algn="just"/>
            <a:r>
              <a:rPr lang="tr-TR" sz="1000" b="1" dirty="0" smtClean="0">
                <a:solidFill>
                  <a:srgbClr val="002060"/>
                </a:solidFill>
              </a:rPr>
              <a:t>Short-term measures to be taken by the municipalities for waste water treatment plants and emergency measures are examined and planned</a:t>
            </a:r>
          </a:p>
          <a:p>
            <a:pPr algn="just"/>
            <a:r>
              <a:rPr lang="tr-TR" sz="1000" b="1" dirty="0" smtClean="0">
                <a:solidFill>
                  <a:srgbClr val="002060"/>
                </a:solidFill>
              </a:rPr>
              <a:t>Public participation</a:t>
            </a:r>
            <a:endParaRPr lang="en-GB" sz="1200" dirty="0">
              <a:solidFill>
                <a:schemeClr val="bg2"/>
              </a:solidFill>
            </a:endParaRPr>
          </a:p>
        </p:txBody>
      </p:sp>
      <p:sp>
        <p:nvSpPr>
          <p:cNvPr id="6159" name="AutoShape 30"/>
          <p:cNvSpPr>
            <a:spLocks/>
          </p:cNvSpPr>
          <p:nvPr/>
        </p:nvSpPr>
        <p:spPr bwMode="auto">
          <a:xfrm>
            <a:off x="7524750" y="2133601"/>
            <a:ext cx="1619250" cy="898524"/>
          </a:xfrm>
          <a:prstGeom prst="borderCallout1">
            <a:avLst>
              <a:gd name="adj1" fmla="val 96421"/>
              <a:gd name="adj2" fmla="val -181"/>
              <a:gd name="adj3" fmla="val 170800"/>
              <a:gd name="adj4" fmla="val -10664"/>
            </a:avLst>
          </a:prstGeom>
          <a:noFill/>
          <a:ln w="9525">
            <a:solidFill>
              <a:srgbClr val="0070C0"/>
            </a:solidFill>
            <a:miter lim="800000"/>
            <a:headEnd/>
            <a:tailEnd/>
          </a:ln>
        </p:spPr>
        <p:txBody>
          <a:bodyPr/>
          <a:lstStyle/>
          <a:p>
            <a:pPr algn="just"/>
            <a:r>
              <a:rPr lang="tr-TR" sz="1000" b="1" dirty="0" smtClean="0">
                <a:solidFill>
                  <a:srgbClr val="002060"/>
                </a:solidFill>
              </a:rPr>
              <a:t>Draft prepared, public participation ensured</a:t>
            </a:r>
            <a:endParaRPr lang="tr-TR" sz="1000" b="1" dirty="0">
              <a:solidFill>
                <a:srgbClr val="002060"/>
              </a:solidFill>
            </a:endParaRPr>
          </a:p>
          <a:p>
            <a:pPr algn="just"/>
            <a:r>
              <a:rPr lang="tr-TR" sz="1000" b="1" dirty="0" smtClean="0">
                <a:solidFill>
                  <a:srgbClr val="002060"/>
                </a:solidFill>
              </a:rPr>
              <a:t>Final version published  The responsibilities of instituions are defined</a:t>
            </a:r>
            <a:endParaRPr lang="en-GB" sz="1200" dirty="0">
              <a:solidFill>
                <a:schemeClr val="bg2"/>
              </a:solidFill>
            </a:endParaRPr>
          </a:p>
        </p:txBody>
      </p:sp>
      <p:sp>
        <p:nvSpPr>
          <p:cNvPr id="6160" name="Tekstvak 45"/>
          <p:cNvSpPr txBox="1">
            <a:spLocks noChangeArrowheads="1"/>
          </p:cNvSpPr>
          <p:nvPr/>
        </p:nvSpPr>
        <p:spPr bwMode="auto">
          <a:xfrm>
            <a:off x="323850" y="0"/>
            <a:ext cx="8066088" cy="523220"/>
          </a:xfrm>
          <a:prstGeom prst="rect">
            <a:avLst/>
          </a:prstGeom>
          <a:noFill/>
          <a:ln w="9525">
            <a:noFill/>
            <a:miter lim="800000"/>
            <a:headEnd/>
            <a:tailEnd/>
          </a:ln>
        </p:spPr>
        <p:txBody>
          <a:bodyPr>
            <a:spAutoFit/>
          </a:bodyPr>
          <a:lstStyle/>
          <a:p>
            <a:pPr algn="ctr"/>
            <a:r>
              <a:rPr lang="tr-TR" sz="2800" b="1" dirty="0" smtClean="0">
                <a:solidFill>
                  <a:srgbClr val="FF0000"/>
                </a:solidFill>
                <a:latin typeface="Verdana" pitchFamily="34" charset="0"/>
                <a:ea typeface="Verdana" pitchFamily="34" charset="0"/>
                <a:cs typeface="Verdana" pitchFamily="34" charset="0"/>
              </a:rPr>
              <a:t>Basin Protection Action Plans</a:t>
            </a:r>
            <a:endParaRPr lang="en-GB" sz="2800" b="1" dirty="0">
              <a:solidFill>
                <a:srgbClr val="FF0000"/>
              </a:solidFill>
              <a:latin typeface="Verdana" pitchFamily="34" charset="0"/>
              <a:ea typeface="Verdana" pitchFamily="34" charset="0"/>
              <a:cs typeface="Verdana" pitchFamily="34" charset="0"/>
            </a:endParaRPr>
          </a:p>
        </p:txBody>
      </p:sp>
      <p:grpSp>
        <p:nvGrpSpPr>
          <p:cNvPr id="7" name="Groep 50"/>
          <p:cNvGrpSpPr>
            <a:grpSpLocks/>
          </p:cNvGrpSpPr>
          <p:nvPr/>
        </p:nvGrpSpPr>
        <p:grpSpPr bwMode="auto">
          <a:xfrm>
            <a:off x="2658943" y="3284538"/>
            <a:ext cx="1439863" cy="1371600"/>
            <a:chOff x="3266736" y="2743200"/>
            <a:chExt cx="1954184" cy="1371600"/>
          </a:xfrm>
        </p:grpSpPr>
        <p:sp>
          <p:nvSpPr>
            <p:cNvPr id="6164" name="AutoShape 4"/>
            <p:cNvSpPr>
              <a:spLocks noChangeArrowheads="1"/>
            </p:cNvSpPr>
            <p:nvPr/>
          </p:nvSpPr>
          <p:spPr bwMode="auto">
            <a:xfrm>
              <a:off x="3266736" y="3124200"/>
              <a:ext cx="1954184" cy="609600"/>
            </a:xfrm>
            <a:prstGeom prst="chevron">
              <a:avLst>
                <a:gd name="adj" fmla="val 31760"/>
              </a:avLst>
            </a:prstGeom>
            <a:solidFill>
              <a:srgbClr val="03B914"/>
            </a:solidFill>
            <a:ln w="9525">
              <a:solidFill>
                <a:srgbClr val="03B914"/>
              </a:solidFill>
              <a:miter lim="800000"/>
              <a:headEnd/>
              <a:tailEnd/>
            </a:ln>
          </p:spPr>
          <p:txBody>
            <a:bodyPr wrap="none" anchor="ctr"/>
            <a:lstStyle/>
            <a:p>
              <a:pPr marL="192088" indent="-1588" algn="ctr" defTabSz="1241425"/>
              <a:r>
                <a:rPr lang="tr-TR" sz="1000" b="1" dirty="0" smtClean="0">
                  <a:solidFill>
                    <a:srgbClr val="002060"/>
                  </a:solidFill>
                  <a:latin typeface="Tahoma" pitchFamily="34" charset="0"/>
                </a:rPr>
                <a:t>Current and </a:t>
              </a:r>
            </a:p>
            <a:p>
              <a:pPr marL="192088" indent="-1588" algn="ctr" defTabSz="1241425"/>
              <a:r>
                <a:rPr lang="tr-TR" sz="1000" b="1" dirty="0" smtClean="0">
                  <a:solidFill>
                    <a:srgbClr val="002060"/>
                  </a:solidFill>
                  <a:latin typeface="Tahoma" pitchFamily="34" charset="0"/>
                </a:rPr>
                <a:t>planned </a:t>
              </a:r>
            </a:p>
            <a:p>
              <a:pPr marL="192088" indent="-1588" algn="ctr" defTabSz="1241425"/>
              <a:r>
                <a:rPr lang="tr-TR" sz="1000" b="1" dirty="0" smtClean="0">
                  <a:solidFill>
                    <a:srgbClr val="002060"/>
                  </a:solidFill>
                  <a:latin typeface="Tahoma" pitchFamily="34" charset="0"/>
                </a:rPr>
                <a:t>status of </a:t>
              </a:r>
            </a:p>
            <a:p>
              <a:pPr marL="192088" indent="-1588" algn="ctr" defTabSz="1241425"/>
              <a:r>
                <a:rPr lang="tr-TR" sz="1000" b="1" dirty="0" smtClean="0">
                  <a:solidFill>
                    <a:srgbClr val="002060"/>
                  </a:solidFill>
                  <a:latin typeface="Tahoma" pitchFamily="34" charset="0"/>
                </a:rPr>
                <a:t>water resources</a:t>
              </a:r>
              <a:endParaRPr lang="en-GB" sz="1000" b="1" dirty="0">
                <a:solidFill>
                  <a:srgbClr val="002060"/>
                </a:solidFill>
                <a:latin typeface="Tahoma" pitchFamily="34" charset="0"/>
              </a:endParaRPr>
            </a:p>
          </p:txBody>
        </p:sp>
        <p:sp>
          <p:nvSpPr>
            <p:cNvPr id="6165" name="Line 11"/>
            <p:cNvSpPr>
              <a:spLocks noChangeShapeType="1"/>
            </p:cNvSpPr>
            <p:nvPr/>
          </p:nvSpPr>
          <p:spPr bwMode="auto">
            <a:xfrm flipV="1">
              <a:off x="4267200" y="3733800"/>
              <a:ext cx="0" cy="381000"/>
            </a:xfrm>
            <a:prstGeom prst="line">
              <a:avLst/>
            </a:prstGeom>
            <a:noFill/>
            <a:ln w="15875">
              <a:solidFill>
                <a:schemeClr val="bg2"/>
              </a:solidFill>
              <a:round/>
              <a:headEnd/>
              <a:tailEnd type="triangle" w="med" len="med"/>
            </a:ln>
          </p:spPr>
          <p:txBody>
            <a:bodyPr/>
            <a:lstStyle/>
            <a:p>
              <a:endParaRPr lang="tr-TR"/>
            </a:p>
          </p:txBody>
        </p:sp>
        <p:sp>
          <p:nvSpPr>
            <p:cNvPr id="6166" name="Line 14"/>
            <p:cNvSpPr>
              <a:spLocks noChangeShapeType="1"/>
            </p:cNvSpPr>
            <p:nvPr/>
          </p:nvSpPr>
          <p:spPr bwMode="auto">
            <a:xfrm>
              <a:off x="4419600" y="2743200"/>
              <a:ext cx="0" cy="381000"/>
            </a:xfrm>
            <a:prstGeom prst="line">
              <a:avLst/>
            </a:prstGeom>
            <a:noFill/>
            <a:ln w="15875">
              <a:solidFill>
                <a:schemeClr val="bg2"/>
              </a:solidFill>
              <a:round/>
              <a:headEnd/>
              <a:tailEnd type="triangle" w="med" len="med"/>
            </a:ln>
          </p:spPr>
          <p:txBody>
            <a:bodyPr/>
            <a:lstStyle/>
            <a:p>
              <a:endParaRPr lang="tr-TR"/>
            </a:p>
          </p:txBody>
        </p:sp>
      </p:grpSp>
      <p:sp>
        <p:nvSpPr>
          <p:cNvPr id="6163" name="AutoShape 24"/>
          <p:cNvSpPr>
            <a:spLocks/>
          </p:cNvSpPr>
          <p:nvPr/>
        </p:nvSpPr>
        <p:spPr bwMode="auto">
          <a:xfrm>
            <a:off x="1613526" y="1359858"/>
            <a:ext cx="1686699" cy="1349061"/>
          </a:xfrm>
          <a:prstGeom prst="borderCallout1">
            <a:avLst>
              <a:gd name="adj1" fmla="val 97676"/>
              <a:gd name="adj2" fmla="val -153"/>
              <a:gd name="adj3" fmla="val 237029"/>
              <a:gd name="adj4" fmla="val 81213"/>
            </a:avLst>
          </a:prstGeom>
          <a:noFill/>
          <a:ln w="9525">
            <a:solidFill>
              <a:srgbClr val="0070C0"/>
            </a:solidFill>
            <a:miter lim="800000"/>
            <a:headEnd/>
            <a:tailEnd/>
          </a:ln>
        </p:spPr>
        <p:txBody>
          <a:bodyPr/>
          <a:lstStyle/>
          <a:p>
            <a:pPr algn="just"/>
            <a:r>
              <a:rPr lang="tr-TR" sz="1000" b="1" dirty="0" smtClean="0">
                <a:solidFill>
                  <a:srgbClr val="002060"/>
                </a:solidFill>
              </a:rPr>
              <a:t>Water potential of the basin</a:t>
            </a:r>
            <a:endParaRPr lang="tr-TR" sz="1000" b="1" dirty="0">
              <a:solidFill>
                <a:srgbClr val="002060"/>
              </a:solidFill>
            </a:endParaRPr>
          </a:p>
          <a:p>
            <a:pPr algn="just"/>
            <a:r>
              <a:rPr lang="tr-TR" sz="1000" b="1" dirty="0" smtClean="0">
                <a:solidFill>
                  <a:srgbClr val="002060"/>
                </a:solidFill>
              </a:rPr>
              <a:t>Existing water use</a:t>
            </a:r>
            <a:endParaRPr lang="tr-TR" sz="1000" b="1" dirty="0">
              <a:solidFill>
                <a:srgbClr val="002060"/>
              </a:solidFill>
            </a:endParaRPr>
          </a:p>
          <a:p>
            <a:pPr algn="just"/>
            <a:r>
              <a:rPr lang="tr-TR" sz="1000" b="1" dirty="0" smtClean="0">
                <a:solidFill>
                  <a:srgbClr val="002060"/>
                </a:solidFill>
              </a:rPr>
              <a:t>Planning status</a:t>
            </a:r>
            <a:endParaRPr lang="tr-TR" sz="1000" b="1" dirty="0">
              <a:solidFill>
                <a:srgbClr val="002060"/>
              </a:solidFill>
            </a:endParaRPr>
          </a:p>
          <a:p>
            <a:pPr algn="just"/>
            <a:r>
              <a:rPr lang="tr-TR" sz="1000" b="1" dirty="0" smtClean="0">
                <a:solidFill>
                  <a:srgbClr val="002060"/>
                </a:solidFill>
              </a:rPr>
              <a:t>Status of re-use of treated waste water / Planning proposal</a:t>
            </a:r>
            <a:endParaRPr lang="tr-TR" sz="1000" b="1" dirty="0">
              <a:solidFill>
                <a:srgbClr val="002060"/>
              </a:solidFill>
            </a:endParaRPr>
          </a:p>
          <a:p>
            <a:pPr algn="just"/>
            <a:r>
              <a:rPr lang="tr-TR" sz="1000" b="1" dirty="0" smtClean="0">
                <a:solidFill>
                  <a:srgbClr val="002060"/>
                </a:solidFill>
              </a:rPr>
              <a:t>Estimation of water demands</a:t>
            </a:r>
            <a:endParaRPr lang="tr-TR" sz="1000" b="1" dirty="0">
              <a:solidFill>
                <a:srgbClr val="002060"/>
              </a:solidFill>
            </a:endParaRPr>
          </a:p>
          <a:p>
            <a:pPr algn="just"/>
            <a:endParaRPr lang="en-GB" sz="1000" b="1" dirty="0">
              <a:solidFill>
                <a:srgbClr val="00206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10.5.1.98\k_menderes\SunumTumHavzalar\yagis.jpg"/>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41288" y="1643063"/>
            <a:ext cx="8699500" cy="5024437"/>
          </a:xfrm>
        </p:spPr>
      </p:pic>
      <p:sp>
        <p:nvSpPr>
          <p:cNvPr id="9219" name="1 Başlık"/>
          <p:cNvSpPr>
            <a:spLocks noGrp="1"/>
          </p:cNvSpPr>
          <p:nvPr>
            <p:ph type="title" idx="4294967295"/>
          </p:nvPr>
        </p:nvSpPr>
        <p:spPr>
          <a:xfrm>
            <a:off x="323528" y="0"/>
            <a:ext cx="8208963" cy="1636713"/>
          </a:xfrm>
        </p:spPr>
        <p:txBody>
          <a:bodyPr/>
          <a:lstStyle/>
          <a:p>
            <a:r>
              <a:rPr lang="tr-TR" sz="2800" b="1" dirty="0" smtClean="0">
                <a:solidFill>
                  <a:srgbClr val="FF0000"/>
                </a:solidFill>
                <a:latin typeface="Verdana" pitchFamily="34" charset="0"/>
                <a:ea typeface="Verdana" pitchFamily="34" charset="0"/>
                <a:cs typeface="Verdana" pitchFamily="34" charset="0"/>
              </a:rPr>
              <a:t>Basin Protection Action Plans</a:t>
            </a:r>
            <a:br>
              <a:rPr lang="tr-TR" sz="2800" b="1" dirty="0" smtClean="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 Distribution of Average Precipitation in Basins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Başlık"/>
          <p:cNvSpPr>
            <a:spLocks noGrp="1"/>
          </p:cNvSpPr>
          <p:nvPr>
            <p:ph type="title"/>
          </p:nvPr>
        </p:nvSpPr>
        <p:spPr>
          <a:xfrm>
            <a:off x="539552" y="116632"/>
            <a:ext cx="8001000" cy="1133475"/>
          </a:xfrm>
        </p:spPr>
        <p:txBody>
          <a:bodyPr/>
          <a:lstStyle/>
          <a:p>
            <a:r>
              <a:rPr lang="tr-TR" sz="2800" b="1" dirty="0" smtClean="0">
                <a:solidFill>
                  <a:srgbClr val="FF0000"/>
                </a:solidFill>
                <a:latin typeface="Verdana" pitchFamily="34" charset="0"/>
                <a:ea typeface="Verdana" pitchFamily="34" charset="0"/>
                <a:cs typeface="Verdana" pitchFamily="34" charset="0"/>
              </a:rPr>
              <a:t>Basin Protection Action Plans</a:t>
            </a:r>
            <a:br>
              <a:rPr lang="tr-TR" sz="2800" b="1" dirty="0" smtClean="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Land Use in Basins</a:t>
            </a:r>
          </a:p>
        </p:txBody>
      </p:sp>
      <p:pic>
        <p:nvPicPr>
          <p:cNvPr id="10243" name="Picture 2" descr="\\Ce51270d2k18s1\havza\haritalar\AraziKullanimi.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161925" y="1389063"/>
            <a:ext cx="8389938" cy="5178425"/>
          </a:xfr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4 Başlık"/>
          <p:cNvSpPr>
            <a:spLocks noGrp="1"/>
          </p:cNvSpPr>
          <p:nvPr>
            <p:ph type="title"/>
          </p:nvPr>
        </p:nvSpPr>
        <p:spPr>
          <a:xfrm>
            <a:off x="899592" y="0"/>
            <a:ext cx="7543800" cy="1313954"/>
          </a:xfrm>
        </p:spPr>
        <p:txBody>
          <a:bodyPr/>
          <a:lstStyle/>
          <a:p>
            <a:r>
              <a:rPr lang="tr-TR" sz="2800" b="1" dirty="0" smtClean="0">
                <a:solidFill>
                  <a:srgbClr val="FF0000"/>
                </a:solidFill>
                <a:latin typeface="Verdana" pitchFamily="34" charset="0"/>
                <a:ea typeface="Verdana" pitchFamily="34" charset="0"/>
                <a:cs typeface="Verdana" pitchFamily="34" charset="0"/>
              </a:rPr>
              <a:t>Basin Protection Action Plans</a:t>
            </a:r>
            <a:br>
              <a:rPr lang="tr-TR" sz="2800" b="1" dirty="0" smtClean="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Protected Areas </a:t>
            </a:r>
          </a:p>
        </p:txBody>
      </p:sp>
      <p:pic>
        <p:nvPicPr>
          <p:cNvPr id="11267" name="Picture 2" descr="\\Ce51270d2k18s1\havza\haritalar\KorunanAlanlar_Gunc.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827584" y="1442871"/>
            <a:ext cx="7632848" cy="5404374"/>
          </a:xfr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e51270d2k18s1\havza\haritalar\sicaklik_Gunc.jpg"/>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482644" y="1656432"/>
            <a:ext cx="8389938" cy="5303837"/>
          </a:xfrm>
        </p:spPr>
      </p:pic>
      <p:sp>
        <p:nvSpPr>
          <p:cNvPr id="4" name="4 Başlık"/>
          <p:cNvSpPr txBox="1">
            <a:spLocks/>
          </p:cNvSpPr>
          <p:nvPr/>
        </p:nvSpPr>
        <p:spPr bwMode="auto">
          <a:xfrm>
            <a:off x="1259632" y="0"/>
            <a:ext cx="7543800" cy="1251768"/>
          </a:xfrm>
          <a:prstGeom prst="rect">
            <a:avLst/>
          </a:prstGeom>
          <a:noFill/>
          <a:ln w="9525">
            <a:noFill/>
            <a:miter lim="800000"/>
            <a:headEnd/>
            <a:tailEnd/>
          </a:ln>
        </p:spPr>
        <p:txBody>
          <a:bodyPr anchor="b"/>
          <a:lstStyle/>
          <a:p>
            <a:pPr algn="ctr" fontAlgn="base">
              <a:spcBef>
                <a:spcPct val="0"/>
              </a:spcBef>
              <a:spcAft>
                <a:spcPct val="0"/>
              </a:spcAft>
              <a:defRPr/>
            </a:pPr>
            <a:r>
              <a:rPr lang="tr-TR" sz="2800" b="1" dirty="0">
                <a:solidFill>
                  <a:srgbClr val="FF0000"/>
                </a:solidFill>
                <a:latin typeface="Verdana" pitchFamily="34" charset="0"/>
                <a:ea typeface="Verdana" pitchFamily="34" charset="0"/>
                <a:cs typeface="Verdana" pitchFamily="34" charset="0"/>
              </a:rPr>
              <a:t>Basin Protection Action Plans </a:t>
            </a:r>
          </a:p>
          <a:p>
            <a:pPr algn="ctr" fontAlgn="base">
              <a:spcBef>
                <a:spcPct val="0"/>
              </a:spcBef>
              <a:spcAft>
                <a:spcPct val="0"/>
              </a:spcAft>
              <a:defRPr/>
            </a:pPr>
            <a:r>
              <a:rPr lang="tr-TR" sz="2800" b="1" dirty="0">
                <a:solidFill>
                  <a:srgbClr val="FF0000"/>
                </a:solidFill>
                <a:latin typeface="Verdana" pitchFamily="34" charset="0"/>
                <a:ea typeface="Verdana" pitchFamily="34" charset="0"/>
                <a:cs typeface="Verdana" pitchFamily="34" charset="0"/>
              </a:rPr>
              <a:t>Average Temperature Distribution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idx="4294967295"/>
          </p:nvPr>
        </p:nvSpPr>
        <p:spPr>
          <a:xfrm>
            <a:off x="611560" y="0"/>
            <a:ext cx="7632700" cy="1143000"/>
          </a:xfrm>
        </p:spPr>
        <p:txBody>
          <a:bodyPr/>
          <a:lstStyle/>
          <a:p>
            <a:pPr>
              <a:defRPr/>
            </a:pPr>
            <a:r>
              <a:rPr lang="tr-TR" sz="2800" dirty="0" smtClean="0">
                <a:solidFill>
                  <a:srgbClr val="F47C15"/>
                </a:solidFill>
                <a:ea typeface="ＭＳ Ｐゴシック" pitchFamily="34" charset="-128"/>
              </a:rPr>
              <a:t/>
            </a:r>
            <a:br>
              <a:rPr lang="tr-TR" sz="2800" dirty="0" smtClean="0">
                <a:solidFill>
                  <a:srgbClr val="F47C15"/>
                </a:solidFill>
                <a:ea typeface="ＭＳ Ｐゴシック" pitchFamily="34" charset="-128"/>
              </a:rPr>
            </a:br>
            <a:r>
              <a:rPr lang="tr-TR" sz="2800" b="1" dirty="0">
                <a:solidFill>
                  <a:srgbClr val="FF0000"/>
                </a:solidFill>
                <a:latin typeface="Verdana" pitchFamily="34" charset="0"/>
                <a:ea typeface="Verdana" pitchFamily="34" charset="0"/>
                <a:cs typeface="Verdana" pitchFamily="34" charset="0"/>
              </a:rPr>
              <a:t>Basin Protection Action Plans </a:t>
            </a:r>
            <a:br>
              <a:rPr lang="tr-TR" sz="2800" b="1" dirty="0">
                <a:solidFill>
                  <a:srgbClr val="FF0000"/>
                </a:solidFill>
                <a:latin typeface="Verdana" pitchFamily="34" charset="0"/>
                <a:ea typeface="Verdana" pitchFamily="34" charset="0"/>
                <a:cs typeface="Verdana" pitchFamily="34" charset="0"/>
              </a:rPr>
            </a:br>
            <a:r>
              <a:rPr lang="tr-TR" sz="2800" b="1" dirty="0">
                <a:solidFill>
                  <a:srgbClr val="FF0000"/>
                </a:solidFill>
                <a:latin typeface="Verdana" pitchFamily="34" charset="0"/>
                <a:ea typeface="Verdana" pitchFamily="34" charset="0"/>
                <a:cs typeface="Verdana" pitchFamily="34" charset="0"/>
              </a:rPr>
              <a:t>Water Resources in Basins</a:t>
            </a:r>
            <a:r>
              <a:rPr lang="tr-TR" sz="2800" dirty="0">
                <a:solidFill>
                  <a:srgbClr val="F47C15"/>
                </a:solidFill>
                <a:ea typeface="ＭＳ Ｐゴシック" pitchFamily="34" charset="-128"/>
              </a:rPr>
              <a:t/>
            </a:r>
            <a:br>
              <a:rPr lang="tr-TR" sz="2800" dirty="0">
                <a:solidFill>
                  <a:srgbClr val="F47C15"/>
                </a:solidFill>
                <a:ea typeface="ＭＳ Ｐゴシック" pitchFamily="34" charset="-128"/>
              </a:rPr>
            </a:br>
            <a:r>
              <a:rPr lang="tr-TR" sz="2800" dirty="0">
                <a:solidFill>
                  <a:srgbClr val="F47C15"/>
                </a:solidFill>
                <a:ea typeface="ＭＳ Ｐゴシック" pitchFamily="34" charset="-128"/>
              </a:rPr>
              <a:t/>
            </a:r>
            <a:br>
              <a:rPr lang="tr-TR" sz="2800" dirty="0">
                <a:solidFill>
                  <a:srgbClr val="F47C15"/>
                </a:solidFill>
                <a:ea typeface="ＭＳ Ｐゴシック" pitchFamily="34" charset="-128"/>
              </a:rPr>
            </a:br>
            <a:endParaRPr lang="tr-TR" sz="2800" dirty="0" smtClean="0">
              <a:solidFill>
                <a:srgbClr val="F47C15"/>
              </a:solidFill>
              <a:ea typeface="ＭＳ Ｐゴシック" pitchFamily="34" charset="-128"/>
            </a:endParaRPr>
          </a:p>
        </p:txBody>
      </p:sp>
      <p:pic>
        <p:nvPicPr>
          <p:cNvPr id="13315" name="Picture 2" descr="\\10.5.1.98\k_menderes\SunumTumHavzalar\Hidroloji.jpg"/>
          <p:cNvPicPr>
            <a:picLocks noGrp="1" noChangeAspect="1" noChangeArrowheads="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611560" y="1412776"/>
            <a:ext cx="8285162" cy="4986337"/>
          </a:xfr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10.5.1.98\susurluk\a4haritalar\SUcat.jpg"/>
          <p:cNvPicPr>
            <a:picLocks noGrp="1" noChangeAspect="1" noChangeArrowheads="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468313" y="1457325"/>
            <a:ext cx="7848600" cy="5257800"/>
          </a:xfrm>
        </p:spPr>
      </p:pic>
      <p:sp>
        <p:nvSpPr>
          <p:cNvPr id="14339" name="1 Başlık"/>
          <p:cNvSpPr>
            <a:spLocks noGrp="1"/>
          </p:cNvSpPr>
          <p:nvPr>
            <p:ph type="title" idx="4294967295"/>
          </p:nvPr>
        </p:nvSpPr>
        <p:spPr>
          <a:xfrm>
            <a:off x="395536" y="116632"/>
            <a:ext cx="7764463" cy="1143000"/>
          </a:xfrm>
        </p:spPr>
        <p:txBody>
          <a:bodyPr/>
          <a:lstStyle/>
          <a:p>
            <a:r>
              <a:rPr lang="tr-TR" sz="2800" dirty="0" smtClean="0">
                <a:solidFill>
                  <a:srgbClr val="FF0000"/>
                </a:solidFill>
                <a:ea typeface="ＭＳ Ｐゴシック" pitchFamily="34" charset="-128"/>
              </a:rPr>
              <a:t> </a:t>
            </a:r>
            <a:r>
              <a:rPr lang="tr-TR" sz="2800" b="1" dirty="0">
                <a:solidFill>
                  <a:srgbClr val="FF0000"/>
                </a:solidFill>
                <a:latin typeface="Verdana" pitchFamily="34" charset="0"/>
                <a:ea typeface="Verdana" pitchFamily="34" charset="0"/>
                <a:cs typeface="Verdana" pitchFamily="34" charset="0"/>
              </a:rPr>
              <a:t>Basin Protection Action Plans </a:t>
            </a:r>
            <a:br>
              <a:rPr lang="tr-TR" sz="2800" b="1" dirty="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Locations in the basins</a:t>
            </a:r>
            <a:r>
              <a:rPr lang="tr-TR" sz="2800" dirty="0">
                <a:solidFill>
                  <a:srgbClr val="F47C15"/>
                </a:solidFill>
                <a:ea typeface="ＭＳ Ｐゴシック" pitchFamily="34" charset="-128"/>
              </a:rPr>
              <a:t/>
            </a:r>
            <a:br>
              <a:rPr lang="tr-TR" sz="2800" dirty="0">
                <a:solidFill>
                  <a:srgbClr val="F47C15"/>
                </a:solidFill>
                <a:ea typeface="ＭＳ Ｐゴシック" pitchFamily="34" charset="-128"/>
              </a:rPr>
            </a:br>
            <a:endParaRPr lang="tr-TR" sz="2800" dirty="0" smtClean="0">
              <a:solidFill>
                <a:srgbClr val="F47C15"/>
              </a:solidFill>
              <a:ea typeface="ＭＳ Ｐゴシック" pitchFamily="34" charset="-128"/>
            </a:endParaRPr>
          </a:p>
        </p:txBody>
      </p:sp>
    </p:spTree>
  </p:cSld>
  <p:clrMapOvr>
    <a:masterClrMapping/>
  </p:clrMapOvr>
  <p:transition>
    <p:cover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idx="4294967295"/>
          </p:nvPr>
        </p:nvSpPr>
        <p:spPr>
          <a:xfrm>
            <a:off x="107504" y="0"/>
            <a:ext cx="9036496" cy="1143000"/>
          </a:xfrm>
        </p:spPr>
        <p:txBody>
          <a:bodyPr/>
          <a:lstStyle/>
          <a:p>
            <a:r>
              <a:rPr lang="tr-TR" sz="2800" b="1" dirty="0" smtClean="0">
                <a:solidFill>
                  <a:srgbClr val="FF0000"/>
                </a:solidFill>
                <a:latin typeface="Verdana" pitchFamily="34" charset="0"/>
                <a:ea typeface="Verdana" pitchFamily="34" charset="0"/>
                <a:cs typeface="Verdana" pitchFamily="34" charset="0"/>
              </a:rPr>
              <a:t>Basin Protection Action Plans</a:t>
            </a:r>
            <a:br>
              <a:rPr lang="tr-TR" sz="2800" b="1" dirty="0" smtClean="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Land Works - Designation of Environmental Infrastructures</a:t>
            </a:r>
          </a:p>
        </p:txBody>
      </p:sp>
      <p:pic>
        <p:nvPicPr>
          <p:cNvPr id="15363" name="Picture 2" descr="\\10.5.1.98\k_menderes\SunumTumHavzalar\AraziCalisması.jpg"/>
          <p:cNvPicPr>
            <a:picLocks noGrp="1" noChangeAspect="1" noChangeArrowheads="1"/>
          </p:cNvPicPr>
          <p:nvPr>
            <p:ph idx="4294967295"/>
          </p:nvPr>
        </p:nvPicPr>
        <p:blipFill>
          <a:blip r:embed="rId2" cstate="email">
            <a:extLst>
              <a:ext uri="{28A0092B-C50C-407E-A947-70E740481C1C}">
                <a14:useLocalDpi xmlns:a14="http://schemas.microsoft.com/office/drawing/2010/main"/>
              </a:ext>
            </a:extLst>
          </a:blip>
          <a:srcRect/>
          <a:stretch>
            <a:fillRect/>
          </a:stretch>
        </p:blipFill>
        <p:spPr>
          <a:xfrm>
            <a:off x="179388" y="1500188"/>
            <a:ext cx="8964612" cy="5000625"/>
          </a:xfr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8229600" cy="908720"/>
          </a:xfrm>
        </p:spPr>
        <p:txBody>
          <a:bodyPr/>
          <a:lstStyle/>
          <a:p>
            <a:r>
              <a:rPr lang="tr-TR" sz="2800" b="1" dirty="0" err="1" smtClean="0">
                <a:solidFill>
                  <a:srgbClr val="FF0000"/>
                </a:solidFill>
                <a:latin typeface="Verdana" pitchFamily="34" charset="0"/>
                <a:ea typeface="Verdana" pitchFamily="34" charset="0"/>
                <a:cs typeface="Verdana" pitchFamily="34" charset="0"/>
              </a:rPr>
              <a:t>Contents</a:t>
            </a:r>
            <a:endParaRPr lang="tr-TR" sz="2800" b="1" dirty="0">
              <a:solidFill>
                <a:srgbClr val="FF0000"/>
              </a:solidFill>
              <a:latin typeface="Verdana" pitchFamily="34" charset="0"/>
              <a:ea typeface="Verdana" pitchFamily="34" charset="0"/>
              <a:cs typeface="Verdana" pitchFamily="34" charset="0"/>
            </a:endParaRPr>
          </a:p>
        </p:txBody>
      </p:sp>
      <p:sp>
        <p:nvSpPr>
          <p:cNvPr id="3" name="2 İçerik Yer Tutucusu"/>
          <p:cNvSpPr>
            <a:spLocks noGrp="1"/>
          </p:cNvSpPr>
          <p:nvPr>
            <p:ph idx="1"/>
          </p:nvPr>
        </p:nvSpPr>
        <p:spPr>
          <a:xfrm>
            <a:off x="827584" y="1340768"/>
            <a:ext cx="7272808" cy="4320480"/>
          </a:xfrm>
        </p:spPr>
        <p:txBody>
          <a:bodyPr anchor="ctr"/>
          <a:lstStyle/>
          <a:p>
            <a:pPr>
              <a:buFont typeface="Wingdings" pitchFamily="2" charset="2"/>
              <a:buChar char="v"/>
            </a:pP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Basin</a:t>
            </a: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Management</a:t>
            </a:r>
            <a:endParaRPr lang="en-US" sz="2400" b="1" dirty="0" smtClean="0">
              <a:solidFill>
                <a:srgbClr val="0000FF"/>
              </a:solidFill>
              <a:latin typeface="Verdana" pitchFamily="34" charset="0"/>
              <a:ea typeface="Verdana" pitchFamily="34" charset="0"/>
              <a:cs typeface="Verdana" pitchFamily="34" charset="0"/>
            </a:endParaRPr>
          </a:p>
          <a:p>
            <a:pPr marL="457200" indent="-457200">
              <a:buFont typeface="Wingdings" pitchFamily="2" charset="2"/>
              <a:buChar char="v"/>
            </a:pPr>
            <a:r>
              <a:rPr lang="tr-TR" sz="2400" b="1" dirty="0" err="1" smtClean="0">
                <a:solidFill>
                  <a:srgbClr val="0000FF"/>
                </a:solidFill>
                <a:latin typeface="Verdana" pitchFamily="34" charset="0"/>
                <a:ea typeface="Verdana" pitchFamily="34" charset="0"/>
                <a:cs typeface="Verdana" pitchFamily="34" charset="0"/>
              </a:rPr>
              <a:t>Basin</a:t>
            </a: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Protection</a:t>
            </a: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Action</a:t>
            </a:r>
            <a:r>
              <a:rPr lang="tr-TR" sz="2400" b="1" dirty="0" smtClean="0">
                <a:solidFill>
                  <a:srgbClr val="0000FF"/>
                </a:solidFill>
                <a:latin typeface="Verdana" pitchFamily="34" charset="0"/>
                <a:ea typeface="Verdana" pitchFamily="34" charset="0"/>
                <a:cs typeface="Verdana" pitchFamily="34" charset="0"/>
              </a:rPr>
              <a:t> Plan (NATIONAL)</a:t>
            </a:r>
          </a:p>
          <a:p>
            <a:pPr>
              <a:buFont typeface="Wingdings" pitchFamily="2" charset="2"/>
              <a:buChar char="v"/>
            </a:pPr>
            <a:r>
              <a:rPr lang="tr-TR" sz="2400" b="1" dirty="0" smtClean="0">
                <a:solidFill>
                  <a:srgbClr val="0000FF"/>
                </a:solidFill>
                <a:latin typeface="Verdana" pitchFamily="34" charset="0"/>
                <a:ea typeface="Verdana" pitchFamily="34" charset="0"/>
                <a:cs typeface="Verdana" pitchFamily="34" charset="0"/>
              </a:rPr>
              <a:t> </a:t>
            </a:r>
            <a:r>
              <a:rPr lang="en-US" sz="2400" b="1" dirty="0" smtClean="0">
                <a:solidFill>
                  <a:srgbClr val="0000FF"/>
                </a:solidFill>
                <a:latin typeface="Verdana" pitchFamily="34" charset="0"/>
                <a:ea typeface="Verdana" pitchFamily="34" charset="0"/>
                <a:cs typeface="Verdana" pitchFamily="34" charset="0"/>
              </a:rPr>
              <a:t>Water Framework Directive and </a:t>
            </a:r>
            <a:r>
              <a:rPr lang="tr-TR" sz="2400" b="1" dirty="0" err="1" smtClean="0">
                <a:solidFill>
                  <a:srgbClr val="0000FF"/>
                </a:solidFill>
                <a:latin typeface="Verdana" pitchFamily="34" charset="0"/>
                <a:ea typeface="Verdana" pitchFamily="34" charset="0"/>
                <a:cs typeface="Verdana" pitchFamily="34" charset="0"/>
              </a:rPr>
              <a:t>River</a:t>
            </a: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Basin</a:t>
            </a:r>
            <a:r>
              <a:rPr lang="tr-TR" sz="2400" b="1" dirty="0" smtClean="0">
                <a:solidFill>
                  <a:srgbClr val="0000FF"/>
                </a:solidFill>
                <a:latin typeface="Verdana" pitchFamily="34" charset="0"/>
                <a:ea typeface="Verdana" pitchFamily="34" charset="0"/>
                <a:cs typeface="Verdana" pitchFamily="34" charset="0"/>
              </a:rPr>
              <a:t> </a:t>
            </a:r>
            <a:r>
              <a:rPr lang="tr-TR" sz="2400" b="1" dirty="0" err="1" smtClean="0">
                <a:solidFill>
                  <a:srgbClr val="0000FF"/>
                </a:solidFill>
                <a:latin typeface="Verdana" pitchFamily="34" charset="0"/>
                <a:ea typeface="Verdana" pitchFamily="34" charset="0"/>
                <a:cs typeface="Verdana" pitchFamily="34" charset="0"/>
              </a:rPr>
              <a:t>Management</a:t>
            </a:r>
            <a:endParaRPr lang="tr-TR" sz="2400" b="1" dirty="0" smtClean="0">
              <a:solidFill>
                <a:srgbClr val="0000FF"/>
              </a:solidFill>
              <a:latin typeface="Verdana" pitchFamily="34" charset="0"/>
              <a:ea typeface="Verdana" pitchFamily="34" charset="0"/>
              <a:cs typeface="Verdana" pitchFamily="34" charset="0"/>
            </a:endParaRPr>
          </a:p>
          <a:p>
            <a:pPr>
              <a:buFont typeface="Wingdings" pitchFamily="2" charset="2"/>
              <a:buChar char="v"/>
            </a:pPr>
            <a:r>
              <a:rPr lang="tr-TR" sz="2400" b="1" dirty="0" smtClean="0">
                <a:solidFill>
                  <a:srgbClr val="0000FF"/>
                </a:solidFill>
                <a:latin typeface="Verdana" pitchFamily="34" charset="0"/>
                <a:ea typeface="Verdana" pitchFamily="34" charset="0"/>
                <a:cs typeface="Verdana" pitchFamily="34" charset="0"/>
              </a:rPr>
              <a:t> European Union works </a:t>
            </a:r>
            <a:endParaRPr lang="en-US" sz="2400" b="1" dirty="0" smtClean="0">
              <a:solidFill>
                <a:srgbClr val="0000FF"/>
              </a:solidFill>
              <a:latin typeface="Verdana" pitchFamily="34" charset="0"/>
              <a:ea typeface="Verdana" pitchFamily="34" charset="0"/>
              <a:cs typeface="Verdana" pitchFamily="34" charset="0"/>
            </a:endParaRPr>
          </a:p>
          <a:p>
            <a:pPr>
              <a:buFont typeface="Wingdings" pitchFamily="2" charset="2"/>
              <a:buChar char="v"/>
            </a:pPr>
            <a:r>
              <a:rPr lang="tr-TR" sz="2400" b="1" dirty="0" smtClean="0">
                <a:solidFill>
                  <a:srgbClr val="0000FF"/>
                </a:solidFill>
                <a:latin typeface="Verdana" pitchFamily="34" charset="0"/>
                <a:ea typeface="Verdana" pitchFamily="34" charset="0"/>
                <a:cs typeface="Verdana" pitchFamily="34" charset="0"/>
              </a:rPr>
              <a:t> </a:t>
            </a:r>
            <a:r>
              <a:rPr lang="en-US" sz="2400" b="1" dirty="0" smtClean="0">
                <a:solidFill>
                  <a:srgbClr val="0000FF"/>
                </a:solidFill>
                <a:latin typeface="Verdana" pitchFamily="34" charset="0"/>
                <a:ea typeface="Verdana" pitchFamily="34" charset="0"/>
                <a:cs typeface="Verdana" pitchFamily="34" charset="0"/>
              </a:rPr>
              <a:t>Conclusions</a:t>
            </a:r>
            <a:endParaRPr lang="tr-TR" sz="2400" b="1" dirty="0" smtClean="0">
              <a:solidFill>
                <a:srgbClr val="0000FF"/>
              </a:solidFill>
              <a:latin typeface="Verdana" pitchFamily="34" charset="0"/>
              <a:ea typeface="Verdana" pitchFamily="34" charset="0"/>
              <a:cs typeface="Verdana" pitchFamily="34" charset="0"/>
            </a:endParaRPr>
          </a:p>
          <a:p>
            <a:pPr>
              <a:buFont typeface="Wingdings" pitchFamily="2" charset="2"/>
              <a:buChar char="v"/>
            </a:pPr>
            <a:endParaRPr lang="en-US" sz="2400" b="1" dirty="0" smtClean="0">
              <a:solidFill>
                <a:srgbClr val="0000FF"/>
              </a:solidFill>
              <a:latin typeface="Verdana" pitchFamily="34" charset="0"/>
              <a:ea typeface="Verdana" pitchFamily="34" charset="0"/>
              <a:cs typeface="Verdana" pitchFamily="34" charset="0"/>
            </a:endParaRPr>
          </a:p>
          <a:p>
            <a:pPr>
              <a:buNone/>
            </a:pPr>
            <a:endParaRPr lang="tr-TR" sz="2400" b="1" dirty="0">
              <a:solidFill>
                <a:srgbClr val="0000FF"/>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Başlık"/>
          <p:cNvSpPr>
            <a:spLocks noGrp="1"/>
          </p:cNvSpPr>
          <p:nvPr>
            <p:ph type="title" idx="4294967295"/>
          </p:nvPr>
        </p:nvSpPr>
        <p:spPr>
          <a:xfrm>
            <a:off x="574675" y="116632"/>
            <a:ext cx="8569325" cy="1000125"/>
          </a:xfrm>
        </p:spPr>
        <p:txBody>
          <a:bodyPr/>
          <a:lstStyle/>
          <a:p>
            <a:r>
              <a:rPr lang="tr-TR" sz="2800" b="1" dirty="0" smtClean="0">
                <a:solidFill>
                  <a:srgbClr val="FF0000"/>
                </a:solidFill>
                <a:latin typeface="Verdana" pitchFamily="34" charset="0"/>
                <a:ea typeface="Verdana" pitchFamily="34" charset="0"/>
                <a:cs typeface="Verdana" pitchFamily="34" charset="0"/>
              </a:rPr>
              <a:t>Basin Protection Action Plans</a:t>
            </a:r>
            <a:br>
              <a:rPr lang="tr-TR" sz="2800" b="1" dirty="0" smtClean="0">
                <a:solidFill>
                  <a:srgbClr val="FF0000"/>
                </a:solidFill>
                <a:latin typeface="Verdana" pitchFamily="34" charset="0"/>
                <a:ea typeface="Verdana" pitchFamily="34" charset="0"/>
                <a:cs typeface="Verdana" pitchFamily="34" charset="0"/>
              </a:rPr>
            </a:br>
            <a:r>
              <a:rPr lang="tr-TR" sz="2800" b="1" dirty="0" smtClean="0">
                <a:solidFill>
                  <a:srgbClr val="FF0000"/>
                </a:solidFill>
                <a:latin typeface="Verdana" pitchFamily="34" charset="0"/>
                <a:ea typeface="Verdana" pitchFamily="34" charset="0"/>
                <a:cs typeface="Verdana" pitchFamily="34" charset="0"/>
              </a:rPr>
              <a:t>Status of Solid Waste Disposal in Basins-Planning</a:t>
            </a:r>
          </a:p>
        </p:txBody>
      </p:sp>
      <p:pic>
        <p:nvPicPr>
          <p:cNvPr id="16387" name="Picture 2" descr="\\10.5.1.98\k_menderes\SunumTumHavzalar\BirlikDurumları.jpg"/>
          <p:cNvPicPr>
            <a:picLocks noGrp="1" noChangeAspect="1" noChangeArrowheads="1"/>
          </p:cNvPicPr>
          <p:nvPr>
            <p:ph idx="4294967295"/>
          </p:nvPr>
        </p:nvPicPr>
        <p:blipFill>
          <a:blip r:embed="rId3" cstate="email">
            <a:extLst>
              <a:ext uri="{28A0092B-C50C-407E-A947-70E740481C1C}">
                <a14:useLocalDpi xmlns:a14="http://schemas.microsoft.com/office/drawing/2010/main"/>
              </a:ext>
            </a:extLst>
          </a:blip>
          <a:srcRect/>
          <a:stretch>
            <a:fillRect/>
          </a:stretch>
        </p:blipFill>
        <p:spPr>
          <a:xfrm>
            <a:off x="195263" y="1500188"/>
            <a:ext cx="8785225" cy="5184775"/>
          </a:xfrm>
        </p:spPr>
      </p:pic>
      <p:pic>
        <p:nvPicPr>
          <p:cNvPr id="16388"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5472113"/>
            <a:ext cx="2484438" cy="13858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Başlık"/>
          <p:cNvSpPr>
            <a:spLocks noGrp="1"/>
          </p:cNvSpPr>
          <p:nvPr>
            <p:ph type="ctrTitle"/>
          </p:nvPr>
        </p:nvSpPr>
        <p:spPr>
          <a:xfrm>
            <a:off x="685800" y="2387600"/>
            <a:ext cx="7772400" cy="1470025"/>
          </a:xfrm>
        </p:spPr>
        <p:txBody>
          <a:bodyPr/>
          <a:lstStyle/>
          <a:p>
            <a:endParaRPr lang="tr-TR" smtClean="0">
              <a:ea typeface="ＭＳ Ｐゴシック" pitchFamily="34" charset="-128"/>
            </a:endParaRPr>
          </a:p>
        </p:txBody>
      </p:sp>
      <p:sp>
        <p:nvSpPr>
          <p:cNvPr id="17411" name="2 Alt Başlık"/>
          <p:cNvSpPr>
            <a:spLocks noGrp="1"/>
          </p:cNvSpPr>
          <p:nvPr>
            <p:ph type="subTitle" idx="1"/>
          </p:nvPr>
        </p:nvSpPr>
        <p:spPr>
          <a:xfrm>
            <a:off x="1371600" y="4643438"/>
            <a:ext cx="6400800" cy="995362"/>
          </a:xfrm>
        </p:spPr>
        <p:txBody>
          <a:bodyPr/>
          <a:lstStyle/>
          <a:p>
            <a:endParaRPr lang="tr-TR" smtClean="0">
              <a:ea typeface="ＭＳ Ｐゴシック" pitchFamily="34" charset="-128"/>
            </a:endParaRPr>
          </a:p>
        </p:txBody>
      </p:sp>
      <p:pic>
        <p:nvPicPr>
          <p:cNvPr id="17412" name="Picture 4" descr="C:\Documents and Settings\oorhan\Desktop\Resim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08050"/>
            <a:ext cx="9144000" cy="5976938"/>
          </a:xfrm>
          <a:prstGeom prst="rect">
            <a:avLst/>
          </a:prstGeom>
          <a:noFill/>
          <a:ln w="9525">
            <a:noFill/>
            <a:miter lim="800000"/>
            <a:headEnd/>
            <a:tailEnd/>
          </a:ln>
        </p:spPr>
      </p:pic>
      <p:sp>
        <p:nvSpPr>
          <p:cNvPr id="17413" name="6 Metin kutusu"/>
          <p:cNvSpPr txBox="1">
            <a:spLocks noChangeArrowheads="1"/>
          </p:cNvSpPr>
          <p:nvPr/>
        </p:nvSpPr>
        <p:spPr bwMode="auto">
          <a:xfrm>
            <a:off x="971550" y="260350"/>
            <a:ext cx="7777163" cy="519113"/>
          </a:xfrm>
          <a:prstGeom prst="rect">
            <a:avLst/>
          </a:prstGeom>
          <a:noFill/>
          <a:ln w="9525">
            <a:noFill/>
            <a:miter lim="800000"/>
            <a:headEnd/>
            <a:tailEnd/>
          </a:ln>
        </p:spPr>
        <p:txBody>
          <a:bodyPr>
            <a:spAutoFit/>
          </a:bodyPr>
          <a:lstStyle/>
          <a:p>
            <a:pPr algn="ctr"/>
            <a:r>
              <a:rPr lang="tr-TR" sz="2800" b="1" dirty="0" err="1" smtClean="0">
                <a:solidFill>
                  <a:srgbClr val="FF0000"/>
                </a:solidFill>
                <a:latin typeface="Verdana" pitchFamily="34" charset="0"/>
                <a:ea typeface="Verdana" pitchFamily="34" charset="0"/>
                <a:cs typeface="Verdana" pitchFamily="34" charset="0"/>
              </a:rPr>
              <a:t>Water</a:t>
            </a:r>
            <a:r>
              <a:rPr lang="tr-TR" sz="2800" b="1" dirty="0" smtClean="0">
                <a:solidFill>
                  <a:srgbClr val="FF0000"/>
                </a:solidFill>
                <a:latin typeface="Verdana" pitchFamily="34" charset="0"/>
                <a:ea typeface="Verdana" pitchFamily="34" charset="0"/>
                <a:cs typeface="Verdana" pitchFamily="34" charset="0"/>
              </a:rPr>
              <a:t> </a:t>
            </a:r>
            <a:r>
              <a:rPr lang="tr-TR" sz="2800" b="1" dirty="0" err="1">
                <a:solidFill>
                  <a:srgbClr val="FF0000"/>
                </a:solidFill>
                <a:latin typeface="Verdana" pitchFamily="34" charset="0"/>
                <a:ea typeface="Verdana" pitchFamily="34" charset="0"/>
                <a:cs typeface="Verdana" pitchFamily="34" charset="0"/>
              </a:rPr>
              <a:t>Quality</a:t>
            </a:r>
            <a:endParaRPr lang="tr-TR" sz="2800" b="1" dirty="0">
              <a:solidFill>
                <a:srgbClr val="FF0000"/>
              </a:solidFill>
              <a:latin typeface="Verdana" pitchFamily="34" charset="0"/>
              <a:ea typeface="Verdana" pitchFamily="34" charset="0"/>
              <a:cs typeface="Verdana" pitchFamily="34" charset="0"/>
            </a:endParaRPr>
          </a:p>
        </p:txBody>
      </p:sp>
      <p:pic>
        <p:nvPicPr>
          <p:cNvPr id="17414" name="Picture 2" descr="\\10.5.1.121\havza\Su Kalitesi Haritaları\Kızılırmak\Kızılırmak_KOI_A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954088"/>
            <a:ext cx="9144000" cy="5903912"/>
          </a:xfrm>
          <a:prstGeom prst="rect">
            <a:avLst/>
          </a:prstGeom>
          <a:noFill/>
          <a:ln w="9525">
            <a:noFill/>
            <a:miter lim="800000"/>
            <a:headEnd/>
            <a:tailEnd type="arrow" w="med" len="med"/>
          </a:ln>
        </p:spPr>
      </p:pic>
      <p:sp>
        <p:nvSpPr>
          <p:cNvPr id="9" name="8 Metin kutusu"/>
          <p:cNvSpPr txBox="1"/>
          <p:nvPr/>
        </p:nvSpPr>
        <p:spPr>
          <a:xfrm>
            <a:off x="171450" y="1241425"/>
            <a:ext cx="1357313" cy="1000125"/>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err="1">
                <a:latin typeface="Calibri" pitchFamily="34" charset="0"/>
              </a:rPr>
              <a:t>Gökırmak</a:t>
            </a:r>
            <a:r>
              <a:rPr lang="tr-TR" sz="1200" b="1" i="1" u="sng" dirty="0">
                <a:latin typeface="Calibri" pitchFamily="34" charset="0"/>
              </a:rPr>
              <a:t> ve </a:t>
            </a:r>
          </a:p>
          <a:p>
            <a:pPr>
              <a:defRPr/>
            </a:pPr>
            <a:r>
              <a:rPr lang="tr-TR" sz="1200" b="1" i="1" u="sng" dirty="0" err="1">
                <a:latin typeface="Calibri" pitchFamily="34" charset="0"/>
              </a:rPr>
              <a:t>Devrez</a:t>
            </a:r>
            <a:r>
              <a:rPr lang="tr-TR" sz="1200" b="1" i="1" u="sng" dirty="0">
                <a:latin typeface="Calibri" pitchFamily="34" charset="0"/>
              </a:rPr>
              <a:t> </a:t>
            </a:r>
            <a:r>
              <a:rPr lang="tr-TR" sz="1200" b="1" i="1" u="sng" dirty="0" err="1">
                <a:latin typeface="Calibri" pitchFamily="34" charset="0"/>
              </a:rPr>
              <a:t>Streamlets</a:t>
            </a:r>
            <a:endParaRPr lang="tr-TR" sz="1200" b="1" i="1" u="sng" dirty="0">
              <a:latin typeface="Calibri" pitchFamily="34" charset="0"/>
            </a:endParaRPr>
          </a:p>
          <a:p>
            <a:pPr>
              <a:defRPr/>
            </a:pPr>
            <a:r>
              <a:rPr lang="tr-TR" sz="1200" b="1" dirty="0" smtClean="0">
                <a:latin typeface="Calibri" pitchFamily="34" charset="0"/>
              </a:rPr>
              <a:t>COD, BOD: </a:t>
            </a:r>
            <a:r>
              <a:rPr lang="tr-TR" sz="1200" b="1" dirty="0">
                <a:latin typeface="Calibri" pitchFamily="34" charset="0"/>
              </a:rPr>
              <a:t>1-2</a:t>
            </a:r>
          </a:p>
          <a:p>
            <a:pPr>
              <a:defRPr/>
            </a:pPr>
            <a:r>
              <a:rPr lang="tr-TR" sz="1200" b="1" dirty="0">
                <a:latin typeface="Calibri" pitchFamily="34" charset="0"/>
              </a:rPr>
              <a:t>NH</a:t>
            </a:r>
            <a:r>
              <a:rPr lang="tr-TR" sz="1200" b="1" baseline="-25000" dirty="0">
                <a:latin typeface="Calibri" pitchFamily="34" charset="0"/>
              </a:rPr>
              <a:t>4</a:t>
            </a:r>
            <a:r>
              <a:rPr lang="tr-TR" sz="1200" b="1" dirty="0">
                <a:latin typeface="Calibri" pitchFamily="34" charset="0"/>
              </a:rPr>
              <a:t>-N: 2</a:t>
            </a:r>
          </a:p>
          <a:p>
            <a:pPr>
              <a:defRPr/>
            </a:pPr>
            <a:r>
              <a:rPr lang="tr-TR" sz="1200" b="1" dirty="0" smtClean="0">
                <a:latin typeface="Calibri" pitchFamily="34" charset="0"/>
              </a:rPr>
              <a:t>Total </a:t>
            </a:r>
            <a:r>
              <a:rPr lang="tr-TR" sz="1200" b="1" dirty="0">
                <a:latin typeface="Calibri" pitchFamily="34" charset="0"/>
              </a:rPr>
              <a:t>P: 2-3</a:t>
            </a:r>
          </a:p>
          <a:p>
            <a:pPr>
              <a:defRPr/>
            </a:pPr>
            <a:endParaRPr lang="tr-TR" sz="1200" b="1" dirty="0">
              <a:latin typeface="Calibri" pitchFamily="34" charset="0"/>
            </a:endParaRPr>
          </a:p>
        </p:txBody>
      </p:sp>
      <p:sp>
        <p:nvSpPr>
          <p:cNvPr id="10" name="9 Metin kutusu"/>
          <p:cNvSpPr txBox="1"/>
          <p:nvPr/>
        </p:nvSpPr>
        <p:spPr>
          <a:xfrm>
            <a:off x="171450" y="2455863"/>
            <a:ext cx="1071563" cy="1000125"/>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err="1">
                <a:latin typeface="Calibri" pitchFamily="34" charset="0"/>
              </a:rPr>
              <a:t>Acıçay</a:t>
            </a:r>
            <a:r>
              <a:rPr lang="tr-TR" sz="1200" b="1" i="1" u="sng" dirty="0">
                <a:latin typeface="Calibri" pitchFamily="34" charset="0"/>
              </a:rPr>
              <a:t> </a:t>
            </a:r>
            <a:r>
              <a:rPr lang="tr-TR" sz="1200" b="1" i="1" u="sng" dirty="0" err="1">
                <a:latin typeface="Calibri" pitchFamily="34" charset="0"/>
              </a:rPr>
              <a:t>River</a:t>
            </a:r>
            <a:endParaRPr lang="tr-TR" sz="1200" b="1" i="1" u="sng" dirty="0">
              <a:latin typeface="Calibri" pitchFamily="34" charset="0"/>
            </a:endParaRPr>
          </a:p>
          <a:p>
            <a:pPr>
              <a:defRPr/>
            </a:pPr>
            <a:r>
              <a:rPr lang="tr-TR" sz="1200" b="1" dirty="0" smtClean="0">
                <a:latin typeface="Calibri" pitchFamily="34" charset="0"/>
              </a:rPr>
              <a:t>BOD: </a:t>
            </a:r>
            <a:r>
              <a:rPr lang="tr-TR" sz="1200" b="1" dirty="0">
                <a:latin typeface="Calibri" pitchFamily="34" charset="0"/>
              </a:rPr>
              <a:t>3-4</a:t>
            </a:r>
          </a:p>
          <a:p>
            <a:pPr>
              <a:defRPr/>
            </a:pPr>
            <a:r>
              <a:rPr lang="tr-TR" sz="1200" b="1" dirty="0">
                <a:latin typeface="Calibri" pitchFamily="34" charset="0"/>
              </a:rPr>
              <a:t>NH4-N: 4</a:t>
            </a:r>
          </a:p>
          <a:p>
            <a:pPr>
              <a:defRPr/>
            </a:pPr>
            <a:r>
              <a:rPr lang="tr-TR" sz="1200" b="1" dirty="0">
                <a:latin typeface="Calibri" pitchFamily="34" charset="0"/>
              </a:rPr>
              <a:t>NO3-N: 1-2</a:t>
            </a:r>
          </a:p>
          <a:p>
            <a:pPr>
              <a:defRPr/>
            </a:pPr>
            <a:r>
              <a:rPr lang="tr-TR" sz="1200" b="1" dirty="0" smtClean="0">
                <a:latin typeface="Calibri" pitchFamily="34" charset="0"/>
              </a:rPr>
              <a:t>Total </a:t>
            </a:r>
            <a:r>
              <a:rPr lang="tr-TR" sz="1200" b="1" dirty="0">
                <a:latin typeface="Calibri" pitchFamily="34" charset="0"/>
              </a:rPr>
              <a:t>P: 3-4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1" name="10 Metin kutusu"/>
          <p:cNvSpPr txBox="1"/>
          <p:nvPr/>
        </p:nvSpPr>
        <p:spPr>
          <a:xfrm>
            <a:off x="171450" y="3741738"/>
            <a:ext cx="1000125" cy="1143000"/>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a:latin typeface="Calibri" pitchFamily="34" charset="0"/>
              </a:rPr>
              <a:t>Delice </a:t>
            </a:r>
            <a:r>
              <a:rPr lang="tr-TR" sz="1200" b="1" i="1" u="sng" dirty="0" err="1">
                <a:latin typeface="Calibri" pitchFamily="34" charset="0"/>
              </a:rPr>
              <a:t>Streamlet</a:t>
            </a:r>
            <a:endParaRPr lang="tr-TR" sz="1200" b="1" i="1" u="sng" dirty="0">
              <a:latin typeface="Calibri" pitchFamily="34" charset="0"/>
            </a:endParaRPr>
          </a:p>
          <a:p>
            <a:pPr>
              <a:defRPr/>
            </a:pPr>
            <a:r>
              <a:rPr lang="tr-TR" sz="1200" b="1" dirty="0" smtClean="0">
                <a:latin typeface="Calibri" pitchFamily="34" charset="0"/>
              </a:rPr>
              <a:t>BOD: </a:t>
            </a:r>
            <a:r>
              <a:rPr lang="tr-TR" sz="1200" b="1" dirty="0">
                <a:latin typeface="Calibri" pitchFamily="34" charset="0"/>
              </a:rPr>
              <a:t>2</a:t>
            </a:r>
          </a:p>
          <a:p>
            <a:pPr>
              <a:defRPr/>
            </a:pPr>
            <a:r>
              <a:rPr lang="tr-TR" sz="1200" b="1" dirty="0">
                <a:latin typeface="Calibri" pitchFamily="34" charset="0"/>
              </a:rPr>
              <a:t>NH4-N: 4</a:t>
            </a:r>
          </a:p>
          <a:p>
            <a:pPr>
              <a:defRPr/>
            </a:pPr>
            <a:r>
              <a:rPr lang="tr-TR" sz="1200" b="1" dirty="0">
                <a:latin typeface="Calibri" pitchFamily="34" charset="0"/>
              </a:rPr>
              <a:t>NO3-N: 3</a:t>
            </a:r>
          </a:p>
          <a:p>
            <a:pPr>
              <a:defRPr/>
            </a:pPr>
            <a:r>
              <a:rPr lang="tr-TR" sz="1200" b="1" dirty="0" smtClean="0">
                <a:latin typeface="Calibri" pitchFamily="34" charset="0"/>
              </a:rPr>
              <a:t>Total </a:t>
            </a:r>
            <a:r>
              <a:rPr lang="tr-TR" sz="1200" b="1" dirty="0">
                <a:latin typeface="Calibri" pitchFamily="34" charset="0"/>
              </a:rPr>
              <a:t>P: 2</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2" name="11 Metin kutusu"/>
          <p:cNvSpPr txBox="1"/>
          <p:nvPr/>
        </p:nvSpPr>
        <p:spPr>
          <a:xfrm>
            <a:off x="4357688" y="2928938"/>
            <a:ext cx="1214437" cy="1174750"/>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a:latin typeface="Calibri" pitchFamily="34" charset="0"/>
              </a:rPr>
              <a:t>Yozgat </a:t>
            </a:r>
            <a:r>
              <a:rPr lang="tr-TR" sz="1200" b="1" i="1" u="sng" dirty="0" err="1">
                <a:latin typeface="Calibri" pitchFamily="34" charset="0"/>
              </a:rPr>
              <a:t>Streamlet</a:t>
            </a:r>
            <a:endParaRPr lang="tr-TR" sz="1200" b="1" i="1" u="sng" dirty="0">
              <a:latin typeface="Calibri" pitchFamily="34" charset="0"/>
            </a:endParaRPr>
          </a:p>
          <a:p>
            <a:pPr>
              <a:defRPr/>
            </a:pPr>
            <a:r>
              <a:rPr lang="tr-TR" sz="1200" b="1" dirty="0" smtClean="0">
                <a:latin typeface="Calibri" pitchFamily="34" charset="0"/>
              </a:rPr>
              <a:t>BOD: </a:t>
            </a:r>
            <a:r>
              <a:rPr lang="tr-TR" sz="1200" b="1" dirty="0">
                <a:latin typeface="Calibri" pitchFamily="34" charset="0"/>
              </a:rPr>
              <a:t>3</a:t>
            </a:r>
          </a:p>
          <a:p>
            <a:pPr>
              <a:defRPr/>
            </a:pPr>
            <a:r>
              <a:rPr lang="tr-TR" sz="1200" b="1" dirty="0">
                <a:latin typeface="Calibri" pitchFamily="34" charset="0"/>
              </a:rPr>
              <a:t>NH4-N: 4</a:t>
            </a:r>
          </a:p>
          <a:p>
            <a:pPr>
              <a:defRPr/>
            </a:pPr>
            <a:r>
              <a:rPr lang="tr-TR" sz="1200" b="1" dirty="0">
                <a:latin typeface="Calibri" pitchFamily="34" charset="0"/>
              </a:rPr>
              <a:t>NO3-N: 2</a:t>
            </a:r>
          </a:p>
          <a:p>
            <a:pPr>
              <a:defRPr/>
            </a:pPr>
            <a:r>
              <a:rPr lang="tr-TR" sz="1200" b="1" dirty="0" smtClean="0">
                <a:latin typeface="Calibri" pitchFamily="34" charset="0"/>
              </a:rPr>
              <a:t>Total </a:t>
            </a:r>
            <a:r>
              <a:rPr lang="tr-TR" sz="1200" b="1" dirty="0">
                <a:latin typeface="Calibri" pitchFamily="34" charset="0"/>
              </a:rPr>
              <a:t>P: 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3" name="12 Metin kutusu"/>
          <p:cNvSpPr txBox="1"/>
          <p:nvPr/>
        </p:nvSpPr>
        <p:spPr>
          <a:xfrm>
            <a:off x="171450" y="5099050"/>
            <a:ext cx="1143000" cy="1143000"/>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a:latin typeface="Calibri" pitchFamily="34" charset="0"/>
              </a:rPr>
              <a:t>Karasu </a:t>
            </a:r>
            <a:r>
              <a:rPr lang="tr-TR" sz="1200" b="1" i="1" u="sng" dirty="0" err="1">
                <a:latin typeface="Calibri" pitchFamily="34" charset="0"/>
              </a:rPr>
              <a:t>Streamlet</a:t>
            </a:r>
            <a:endParaRPr lang="tr-TR" sz="1200" b="1" i="1" u="sng" dirty="0">
              <a:latin typeface="Calibri" pitchFamily="34" charset="0"/>
            </a:endParaRPr>
          </a:p>
          <a:p>
            <a:pPr>
              <a:defRPr/>
            </a:pPr>
            <a:r>
              <a:rPr lang="tr-TR" sz="1200" b="1" dirty="0" smtClean="0">
                <a:latin typeface="Calibri" pitchFamily="34" charset="0"/>
              </a:rPr>
              <a:t>BOD: </a:t>
            </a:r>
            <a:r>
              <a:rPr lang="tr-TR" sz="1200" b="1" dirty="0">
                <a:latin typeface="Calibri" pitchFamily="34" charset="0"/>
              </a:rPr>
              <a:t>2-3</a:t>
            </a:r>
          </a:p>
          <a:p>
            <a:pPr>
              <a:defRPr/>
            </a:pPr>
            <a:r>
              <a:rPr lang="tr-TR" sz="1200" b="1" dirty="0">
                <a:latin typeface="Calibri" pitchFamily="34" charset="0"/>
              </a:rPr>
              <a:t>NH4-N: 3-4</a:t>
            </a:r>
          </a:p>
          <a:p>
            <a:pPr>
              <a:defRPr/>
            </a:pPr>
            <a:r>
              <a:rPr lang="tr-TR" sz="1200" b="1" dirty="0">
                <a:latin typeface="Calibri" pitchFamily="34" charset="0"/>
              </a:rPr>
              <a:t>NO3-N: 1</a:t>
            </a:r>
          </a:p>
          <a:p>
            <a:pPr>
              <a:defRPr/>
            </a:pPr>
            <a:r>
              <a:rPr lang="tr-TR" sz="1200" b="1" dirty="0" smtClean="0">
                <a:latin typeface="Calibri" pitchFamily="34" charset="0"/>
              </a:rPr>
              <a:t>Total </a:t>
            </a:r>
            <a:r>
              <a:rPr lang="tr-TR" sz="1200" b="1" dirty="0">
                <a:latin typeface="Calibri" pitchFamily="34" charset="0"/>
              </a:rPr>
              <a:t>P: 3-4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4" name="13 Metin kutusu"/>
          <p:cNvSpPr txBox="1"/>
          <p:nvPr/>
        </p:nvSpPr>
        <p:spPr>
          <a:xfrm>
            <a:off x="1528763" y="5813425"/>
            <a:ext cx="1143000" cy="928688"/>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a:latin typeface="Calibri" pitchFamily="34" charset="0"/>
              </a:rPr>
              <a:t>Kırşehir </a:t>
            </a:r>
            <a:r>
              <a:rPr lang="tr-TR" sz="1200" b="1" i="1" u="sng" dirty="0" err="1">
                <a:latin typeface="Calibri" pitchFamily="34" charset="0"/>
              </a:rPr>
              <a:t>Streamlet</a:t>
            </a:r>
            <a:endParaRPr lang="tr-TR" sz="1200" b="1" i="1" u="sng" dirty="0">
              <a:latin typeface="Calibri" pitchFamily="34" charset="0"/>
            </a:endParaRPr>
          </a:p>
          <a:p>
            <a:pPr>
              <a:defRPr/>
            </a:pPr>
            <a:r>
              <a:rPr lang="tr-TR" sz="1200" b="1" dirty="0" smtClean="0">
                <a:latin typeface="Calibri" pitchFamily="34" charset="0"/>
              </a:rPr>
              <a:t>COD, BOD: </a:t>
            </a:r>
            <a:r>
              <a:rPr lang="tr-TR" sz="1200" b="1" dirty="0">
                <a:latin typeface="Calibri" pitchFamily="34" charset="0"/>
              </a:rPr>
              <a:t>4</a:t>
            </a:r>
          </a:p>
          <a:p>
            <a:pPr>
              <a:defRPr/>
            </a:pPr>
            <a:r>
              <a:rPr lang="tr-TR" sz="1200" b="1" dirty="0">
                <a:latin typeface="Calibri" pitchFamily="34" charset="0"/>
              </a:rPr>
              <a:t>NH4-N: 4</a:t>
            </a:r>
          </a:p>
          <a:p>
            <a:pPr>
              <a:defRPr/>
            </a:pPr>
            <a:r>
              <a:rPr lang="tr-TR" sz="1200" b="1" dirty="0" smtClean="0">
                <a:latin typeface="Calibri" pitchFamily="34" charset="0"/>
              </a:rPr>
              <a:t>Total P</a:t>
            </a:r>
            <a:r>
              <a:rPr lang="tr-TR" sz="1200" b="1" dirty="0">
                <a:latin typeface="Calibri" pitchFamily="34" charset="0"/>
              </a:rPr>
              <a:t>: 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5" name="14 Metin kutusu"/>
          <p:cNvSpPr txBox="1"/>
          <p:nvPr/>
        </p:nvSpPr>
        <p:spPr>
          <a:xfrm>
            <a:off x="4457700" y="5741988"/>
            <a:ext cx="1928813" cy="1071562"/>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a:latin typeface="Calibri" pitchFamily="34" charset="0"/>
              </a:rPr>
              <a:t>Sarımsaklı </a:t>
            </a:r>
            <a:r>
              <a:rPr lang="tr-TR" sz="1200" b="1" i="1" u="sng" dirty="0" err="1">
                <a:latin typeface="Calibri" pitchFamily="34" charset="0"/>
              </a:rPr>
              <a:t>Water</a:t>
            </a:r>
            <a:r>
              <a:rPr lang="tr-TR" sz="1200" b="1" i="1" u="sng" dirty="0">
                <a:latin typeface="Calibri" pitchFamily="34" charset="0"/>
              </a:rPr>
              <a:t>(Karasu)</a:t>
            </a:r>
          </a:p>
          <a:p>
            <a:pPr>
              <a:defRPr/>
            </a:pPr>
            <a:r>
              <a:rPr lang="tr-TR" sz="1200" b="1" dirty="0" smtClean="0">
                <a:latin typeface="Calibri" pitchFamily="34" charset="0"/>
              </a:rPr>
              <a:t>BOD: </a:t>
            </a:r>
            <a:r>
              <a:rPr lang="tr-TR" sz="1200" b="1" dirty="0">
                <a:latin typeface="Calibri" pitchFamily="34" charset="0"/>
              </a:rPr>
              <a:t>2-4</a:t>
            </a:r>
          </a:p>
          <a:p>
            <a:pPr>
              <a:defRPr/>
            </a:pPr>
            <a:r>
              <a:rPr lang="tr-TR" sz="1200" b="1" dirty="0">
                <a:latin typeface="Calibri" pitchFamily="34" charset="0"/>
              </a:rPr>
              <a:t>NH4-N: 3-4</a:t>
            </a:r>
          </a:p>
          <a:p>
            <a:pPr>
              <a:defRPr/>
            </a:pPr>
            <a:r>
              <a:rPr lang="tr-TR" sz="1200" b="1" dirty="0" smtClean="0">
                <a:latin typeface="Calibri" pitchFamily="34" charset="0"/>
              </a:rPr>
              <a:t>Total </a:t>
            </a:r>
            <a:r>
              <a:rPr lang="tr-TR" sz="1200" b="1" dirty="0">
                <a:latin typeface="Calibri" pitchFamily="34" charset="0"/>
              </a:rPr>
              <a:t>P: 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6" name="15 Metin kutusu"/>
          <p:cNvSpPr txBox="1"/>
          <p:nvPr/>
        </p:nvSpPr>
        <p:spPr>
          <a:xfrm>
            <a:off x="7461250" y="2565400"/>
            <a:ext cx="1214438" cy="714375"/>
          </a:xfrm>
          <a:prstGeom prst="rect">
            <a:avLst/>
          </a:prstGeom>
          <a:gradFill>
            <a:gsLst>
              <a:gs pos="0">
                <a:srgbClr val="5E9EFF"/>
              </a:gs>
              <a:gs pos="39999">
                <a:srgbClr val="85C2FF"/>
              </a:gs>
              <a:gs pos="70000">
                <a:srgbClr val="C4D6EB"/>
              </a:gs>
              <a:gs pos="100000">
                <a:srgbClr val="FFEBFA"/>
              </a:gs>
            </a:gsLst>
            <a:lin ang="5400000" scaled="0"/>
          </a:gradFill>
          <a:ln/>
        </p:spPr>
        <p:style>
          <a:lnRef idx="1">
            <a:schemeClr val="accent2"/>
          </a:lnRef>
          <a:fillRef idx="2">
            <a:schemeClr val="accent2"/>
          </a:fillRef>
          <a:effectRef idx="1">
            <a:schemeClr val="accent2"/>
          </a:effectRef>
          <a:fontRef idx="minor">
            <a:schemeClr val="dk1"/>
          </a:fontRef>
        </p:style>
        <p:txBody>
          <a:bodyPr/>
          <a:lstStyle/>
          <a:p>
            <a:pPr>
              <a:defRPr/>
            </a:pPr>
            <a:r>
              <a:rPr lang="tr-TR" sz="1200" b="1" i="1" u="sng" dirty="0" err="1">
                <a:latin typeface="Calibri" pitchFamily="34" charset="0"/>
              </a:rPr>
              <a:t>Acısu</a:t>
            </a:r>
            <a:r>
              <a:rPr lang="tr-TR" sz="1200" b="1" dirty="0">
                <a:latin typeface="Calibri" pitchFamily="34" charset="0"/>
              </a:rPr>
              <a:t>  </a:t>
            </a:r>
          </a:p>
          <a:p>
            <a:pPr>
              <a:defRPr/>
            </a:pPr>
            <a:r>
              <a:rPr lang="tr-TR" sz="1200" b="1" dirty="0" smtClean="0">
                <a:latin typeface="Calibri" pitchFamily="34" charset="0"/>
              </a:rPr>
              <a:t>BOD: </a:t>
            </a:r>
            <a:r>
              <a:rPr lang="tr-TR" sz="1200" b="1" dirty="0">
                <a:latin typeface="Calibri" pitchFamily="34" charset="0"/>
              </a:rPr>
              <a:t>2-3</a:t>
            </a:r>
          </a:p>
          <a:p>
            <a:pPr>
              <a:defRPr/>
            </a:pPr>
            <a:r>
              <a:rPr lang="tr-TR" sz="1200" b="1" dirty="0">
                <a:latin typeface="Calibri" pitchFamily="34" charset="0"/>
              </a:rPr>
              <a:t>NH4-N: 3-4</a:t>
            </a: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a:p>
            <a:pPr>
              <a:defRPr/>
            </a:pPr>
            <a:endParaRPr lang="tr-TR" sz="1200" b="1" dirty="0">
              <a:latin typeface="Calibri" pitchFamily="34" charset="0"/>
            </a:endParaRPr>
          </a:p>
        </p:txBody>
      </p:sp>
      <p:sp>
        <p:nvSpPr>
          <p:cNvPr id="17" name="16 Metin kutusu"/>
          <p:cNvSpPr txBox="1"/>
          <p:nvPr/>
        </p:nvSpPr>
        <p:spPr>
          <a:xfrm>
            <a:off x="4672013" y="1098550"/>
            <a:ext cx="2143125" cy="1785938"/>
          </a:xfrm>
          <a:prstGeom prst="rect">
            <a:avLst/>
          </a:prstGeom>
          <a:solidFill>
            <a:srgbClr val="FFC000"/>
          </a:solidFill>
          <a:ln/>
        </p:spPr>
        <p:style>
          <a:lnRef idx="3">
            <a:schemeClr val="lt1"/>
          </a:lnRef>
          <a:fillRef idx="1">
            <a:schemeClr val="accent4"/>
          </a:fillRef>
          <a:effectRef idx="1">
            <a:schemeClr val="accent4"/>
          </a:effectRef>
          <a:fontRef idx="minor">
            <a:schemeClr val="lt1"/>
          </a:fontRef>
        </p:style>
        <p:txBody>
          <a:bodyPr/>
          <a:lstStyle/>
          <a:p>
            <a:pPr>
              <a:defRPr/>
            </a:pPr>
            <a:r>
              <a:rPr lang="tr-TR" sz="1600" b="1" i="1" u="sng" dirty="0">
                <a:solidFill>
                  <a:schemeClr val="dk1"/>
                </a:solidFill>
                <a:latin typeface="Calibri" pitchFamily="34" charset="0"/>
              </a:rPr>
              <a:t>Kızılırmak</a:t>
            </a:r>
          </a:p>
          <a:p>
            <a:pPr marL="266700" indent="-266700">
              <a:buFont typeface="Arial" pitchFamily="34" charset="0"/>
              <a:buChar char="•"/>
              <a:defRPr/>
            </a:pPr>
            <a:r>
              <a:rPr lang="tr-TR" sz="1600" b="1" dirty="0" smtClean="0">
                <a:solidFill>
                  <a:schemeClr val="dk1"/>
                </a:solidFill>
                <a:latin typeface="Calibri" pitchFamily="34" charset="0"/>
              </a:rPr>
              <a:t>COD</a:t>
            </a:r>
            <a:r>
              <a:rPr lang="tr-TR" sz="1600" b="1" dirty="0">
                <a:solidFill>
                  <a:schemeClr val="dk1"/>
                </a:solidFill>
                <a:latin typeface="Calibri" pitchFamily="34" charset="0"/>
              </a:rPr>
              <a:t>	: 1-2</a:t>
            </a:r>
          </a:p>
          <a:p>
            <a:pPr marL="266700" indent="-266700">
              <a:buFont typeface="Arial" pitchFamily="34" charset="0"/>
              <a:buChar char="•"/>
              <a:defRPr/>
            </a:pPr>
            <a:r>
              <a:rPr lang="tr-TR" sz="1600" b="1" dirty="0" smtClean="0">
                <a:solidFill>
                  <a:schemeClr val="dk1"/>
                </a:solidFill>
                <a:latin typeface="Calibri" pitchFamily="34" charset="0"/>
              </a:rPr>
              <a:t>BOD</a:t>
            </a:r>
            <a:r>
              <a:rPr lang="tr-TR" sz="1600" b="1" dirty="0">
                <a:solidFill>
                  <a:schemeClr val="dk1"/>
                </a:solidFill>
                <a:latin typeface="Calibri" pitchFamily="34" charset="0"/>
              </a:rPr>
              <a:t>	: 2-3</a:t>
            </a:r>
          </a:p>
          <a:p>
            <a:pPr marL="266700" indent="-266700">
              <a:buFont typeface="Arial" pitchFamily="34" charset="0"/>
              <a:buChar char="•"/>
              <a:defRPr/>
            </a:pPr>
            <a:r>
              <a:rPr lang="tr-TR" sz="1600" b="1" dirty="0">
                <a:solidFill>
                  <a:schemeClr val="dk1"/>
                </a:solidFill>
                <a:latin typeface="Calibri" pitchFamily="34" charset="0"/>
              </a:rPr>
              <a:t>NH4-N	: 2-4</a:t>
            </a:r>
          </a:p>
          <a:p>
            <a:pPr marL="266700" indent="-266700">
              <a:buFont typeface="Arial" pitchFamily="34" charset="0"/>
              <a:buChar char="•"/>
              <a:defRPr/>
            </a:pPr>
            <a:r>
              <a:rPr lang="tr-TR" sz="1600" b="1" dirty="0">
                <a:solidFill>
                  <a:schemeClr val="dk1"/>
                </a:solidFill>
                <a:latin typeface="Calibri" pitchFamily="34" charset="0"/>
              </a:rPr>
              <a:t>NO2-N	: 3-4</a:t>
            </a:r>
          </a:p>
          <a:p>
            <a:pPr marL="266700" indent="-266700">
              <a:buFont typeface="Arial" pitchFamily="34" charset="0"/>
              <a:buChar char="•"/>
              <a:defRPr/>
            </a:pPr>
            <a:r>
              <a:rPr lang="tr-TR" sz="1600" b="1" dirty="0">
                <a:solidFill>
                  <a:schemeClr val="dk1"/>
                </a:solidFill>
                <a:latin typeface="Calibri" pitchFamily="34" charset="0"/>
              </a:rPr>
              <a:t>NO3-N	: 1-2</a:t>
            </a:r>
          </a:p>
          <a:p>
            <a:pPr marL="266700" indent="-266700">
              <a:buFont typeface="Arial" pitchFamily="34" charset="0"/>
              <a:buChar char="•"/>
              <a:defRPr/>
            </a:pPr>
            <a:r>
              <a:rPr lang="tr-TR" sz="1600" b="1" dirty="0" smtClean="0">
                <a:solidFill>
                  <a:schemeClr val="dk1"/>
                </a:solidFill>
                <a:latin typeface="Calibri" pitchFamily="34" charset="0"/>
              </a:rPr>
              <a:t>Total </a:t>
            </a:r>
            <a:r>
              <a:rPr lang="tr-TR" sz="1600" b="1" dirty="0">
                <a:solidFill>
                  <a:schemeClr val="dk1"/>
                </a:solidFill>
                <a:latin typeface="Calibri" pitchFamily="34" charset="0"/>
              </a:rPr>
              <a:t>P	: 2-4</a:t>
            </a:r>
          </a:p>
          <a:p>
            <a:pPr>
              <a:defRPr/>
            </a:pPr>
            <a:endParaRPr lang="tr-TR" sz="1600" b="1" dirty="0">
              <a:solidFill>
                <a:schemeClr val="dk1"/>
              </a:solidFill>
              <a:latin typeface="Calibri" pitchFamily="34" charset="0"/>
            </a:endParaRPr>
          </a:p>
        </p:txBody>
      </p:sp>
      <p:cxnSp>
        <p:nvCxnSpPr>
          <p:cNvPr id="18" name="17 Düz Ok Bağlayıcısı"/>
          <p:cNvCxnSpPr/>
          <p:nvPr/>
        </p:nvCxnSpPr>
        <p:spPr>
          <a:xfrm flipV="1">
            <a:off x="1201738" y="3860800"/>
            <a:ext cx="1714500" cy="484188"/>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19" name="18 Düz Ok Bağlayıcısı"/>
          <p:cNvCxnSpPr>
            <a:stCxn id="12" idx="1"/>
          </p:cNvCxnSpPr>
          <p:nvPr/>
        </p:nvCxnSpPr>
        <p:spPr>
          <a:xfrm flipH="1">
            <a:off x="3916363" y="3516313"/>
            <a:ext cx="441325" cy="339725"/>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0" name="19 Düz Ok Bağlayıcısı"/>
          <p:cNvCxnSpPr/>
          <p:nvPr/>
        </p:nvCxnSpPr>
        <p:spPr>
          <a:xfrm flipV="1">
            <a:off x="1344613" y="4221163"/>
            <a:ext cx="2074862" cy="1481137"/>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1" name="20 Düz Ok Bağlayıcısı"/>
          <p:cNvCxnSpPr/>
          <p:nvPr/>
        </p:nvCxnSpPr>
        <p:spPr>
          <a:xfrm rot="5400000" flipH="1" flipV="1">
            <a:off x="2106613" y="5108575"/>
            <a:ext cx="760412" cy="712788"/>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2" name="21 Düz Ok Bağlayıcısı"/>
          <p:cNvCxnSpPr/>
          <p:nvPr/>
        </p:nvCxnSpPr>
        <p:spPr>
          <a:xfrm rot="16200000" flipV="1">
            <a:off x="3995738" y="5805488"/>
            <a:ext cx="720725" cy="142875"/>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3" name="22 Düz Ok Bağlayıcısı"/>
          <p:cNvCxnSpPr/>
          <p:nvPr/>
        </p:nvCxnSpPr>
        <p:spPr>
          <a:xfrm flipV="1">
            <a:off x="1558925" y="1557338"/>
            <a:ext cx="1212850" cy="215900"/>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4" name="23 Düz Ok Bağlayıcısı"/>
          <p:cNvCxnSpPr/>
          <p:nvPr/>
        </p:nvCxnSpPr>
        <p:spPr>
          <a:xfrm>
            <a:off x="1558925" y="1773238"/>
            <a:ext cx="1789113" cy="431800"/>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5" name="24 Düz Ok Bağlayıcısı"/>
          <p:cNvCxnSpPr/>
          <p:nvPr/>
        </p:nvCxnSpPr>
        <p:spPr>
          <a:xfrm flipV="1">
            <a:off x="1258888" y="2852738"/>
            <a:ext cx="1225550" cy="142875"/>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cxnSp>
        <p:nvCxnSpPr>
          <p:cNvPr id="26" name="25 Düz Ok Bağlayıcısı"/>
          <p:cNvCxnSpPr/>
          <p:nvPr/>
        </p:nvCxnSpPr>
        <p:spPr>
          <a:xfrm rot="5400000">
            <a:off x="7650163" y="3302000"/>
            <a:ext cx="500062" cy="465138"/>
          </a:xfrm>
          <a:prstGeom prst="straightConnector1">
            <a:avLst/>
          </a:prstGeom>
          <a:ln>
            <a:solidFill>
              <a:srgbClr val="C00000"/>
            </a:solidFill>
            <a:tailEnd type="arrow"/>
          </a:ln>
        </p:spPr>
        <p:style>
          <a:lnRef idx="2">
            <a:schemeClr val="accent3"/>
          </a:lnRef>
          <a:fillRef idx="0">
            <a:schemeClr val="accent3"/>
          </a:fillRef>
          <a:effectRef idx="1">
            <a:schemeClr val="accent3"/>
          </a:effectRef>
          <a:fontRef idx="minor">
            <a:schemeClr val="tx1"/>
          </a:fontRef>
        </p:style>
      </p:cxnSp>
      <p:sp>
        <p:nvSpPr>
          <p:cNvPr id="37" name="36 Metin kutusu"/>
          <p:cNvSpPr txBox="1"/>
          <p:nvPr/>
        </p:nvSpPr>
        <p:spPr>
          <a:xfrm>
            <a:off x="6875463" y="1268413"/>
            <a:ext cx="1657350" cy="708025"/>
          </a:xfrm>
          <a:prstGeom prst="rect">
            <a:avLst/>
          </a:prstGeom>
          <a:noFill/>
        </p:spPr>
        <p:txBody>
          <a:bodyPr>
            <a:spAutoFit/>
          </a:bodyPr>
          <a:lstStyle/>
          <a:p>
            <a:pPr>
              <a:defRPr/>
            </a:pPr>
            <a:r>
              <a:rPr lang="tr-TR" sz="2000" b="1" dirty="0" err="1">
                <a:solidFill>
                  <a:srgbClr val="0070C0"/>
                </a:solidFill>
                <a:effectLst>
                  <a:outerShdw blurRad="38100" dist="38100" dir="2700000" algn="tl">
                    <a:srgbClr val="000000">
                      <a:alpha val="43137"/>
                    </a:srgbClr>
                  </a:outerShdw>
                </a:effectLst>
                <a:latin typeface="Cambria" pitchFamily="18" charset="0"/>
              </a:rPr>
              <a:t>Water</a:t>
            </a:r>
            <a:r>
              <a:rPr lang="tr-TR" sz="2000" b="1" dirty="0">
                <a:solidFill>
                  <a:srgbClr val="0070C0"/>
                </a:solidFill>
                <a:effectLst>
                  <a:outerShdw blurRad="38100" dist="38100" dir="2700000" algn="tl">
                    <a:srgbClr val="000000">
                      <a:alpha val="43137"/>
                    </a:srgbClr>
                  </a:outerShdw>
                </a:effectLst>
                <a:latin typeface="Cambria" pitchFamily="18" charset="0"/>
              </a:rPr>
              <a:t> </a:t>
            </a:r>
            <a:r>
              <a:rPr lang="tr-TR" sz="2000" b="1" dirty="0" err="1">
                <a:solidFill>
                  <a:srgbClr val="0070C0"/>
                </a:solidFill>
                <a:effectLst>
                  <a:outerShdw blurRad="38100" dist="38100" dir="2700000" algn="tl">
                    <a:srgbClr val="000000">
                      <a:alpha val="43137"/>
                    </a:srgbClr>
                  </a:outerShdw>
                </a:effectLst>
                <a:latin typeface="Cambria" pitchFamily="18" charset="0"/>
              </a:rPr>
              <a:t>Quality</a:t>
            </a:r>
            <a:endParaRPr lang="tr-TR" sz="2000" b="1" dirty="0">
              <a:solidFill>
                <a:srgbClr val="0070C0"/>
              </a:solidFill>
              <a:effectLst>
                <a:outerShdw blurRad="38100" dist="38100" dir="2700000" algn="tl">
                  <a:srgbClr val="000000">
                    <a:alpha val="43137"/>
                  </a:srgbClr>
                </a:outerShdw>
              </a:effectLst>
              <a:latin typeface="Cambria"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Grp="1" noChangeArrowheads="1"/>
          </p:cNvSpPr>
          <p:nvPr>
            <p:ph type="title"/>
          </p:nvPr>
        </p:nvSpPr>
        <p:spPr>
          <a:xfrm>
            <a:off x="683568" y="188640"/>
            <a:ext cx="7426325" cy="714375"/>
          </a:xfrm>
        </p:spPr>
        <p:txBody>
          <a:bodyPr/>
          <a:lstStyle/>
          <a:p>
            <a:r>
              <a:rPr lang="tr-TR" sz="2800" b="1" dirty="0" smtClean="0">
                <a:solidFill>
                  <a:srgbClr val="FF0000"/>
                </a:solidFill>
                <a:latin typeface="Verdana" pitchFamily="34" charset="0"/>
                <a:ea typeface="Verdana" pitchFamily="34" charset="0"/>
                <a:cs typeface="Verdana" pitchFamily="34" charset="0"/>
              </a:rPr>
              <a:t>Schedule for Basin Protection Action Plans</a:t>
            </a:r>
          </a:p>
        </p:txBody>
      </p:sp>
      <p:pic>
        <p:nvPicPr>
          <p:cNvPr id="19459"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850" y="1125538"/>
            <a:ext cx="8642350" cy="5146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4213" y="188913"/>
            <a:ext cx="7772400" cy="503237"/>
          </a:xfrm>
        </p:spPr>
        <p:txBody>
          <a:bodyPr/>
          <a:lstStyle/>
          <a:p>
            <a:r>
              <a:rPr lang="tr-TR" sz="2800" b="1" dirty="0" smtClean="0">
                <a:solidFill>
                  <a:srgbClr val="FF0000"/>
                </a:solidFill>
                <a:latin typeface="Verdana" pitchFamily="34" charset="0"/>
                <a:ea typeface="Verdana" pitchFamily="34" charset="0"/>
                <a:cs typeface="Verdana" pitchFamily="34" charset="0"/>
              </a:rPr>
              <a:t>ERGENE RIVER BASIN</a:t>
            </a:r>
            <a:endParaRPr lang="en-US" sz="2800" b="1" dirty="0" smtClean="0">
              <a:solidFill>
                <a:srgbClr val="FF0000"/>
              </a:solidFill>
              <a:latin typeface="Verdana" pitchFamily="34" charset="0"/>
              <a:ea typeface="Verdana" pitchFamily="34" charset="0"/>
              <a:cs typeface="Verdana" pitchFamily="34" charset="0"/>
            </a:endParaRPr>
          </a:p>
        </p:txBody>
      </p:sp>
      <p:sp>
        <p:nvSpPr>
          <p:cNvPr id="5123" name="Rectangle 3"/>
          <p:cNvSpPr>
            <a:spLocks noGrp="1" noChangeArrowheads="1"/>
          </p:cNvSpPr>
          <p:nvPr>
            <p:ph type="body" idx="1"/>
          </p:nvPr>
        </p:nvSpPr>
        <p:spPr>
          <a:xfrm>
            <a:off x="611188" y="5589588"/>
            <a:ext cx="7772400" cy="469900"/>
          </a:xfrm>
        </p:spPr>
        <p:txBody>
          <a:bodyPr/>
          <a:lstStyle/>
          <a:p>
            <a:r>
              <a:rPr lang="tr-TR" sz="1400" smtClean="0">
                <a:solidFill>
                  <a:srgbClr val="142C73"/>
                </a:solidFill>
                <a:ea typeface="ＭＳ Ｐゴシック" pitchFamily="34" charset="-128"/>
              </a:rPr>
              <a:t>There are 53 municipalities, where  1.050.000 people are living.</a:t>
            </a:r>
          </a:p>
          <a:p>
            <a:pPr algn="ctr"/>
            <a:endParaRPr lang="en-US" sz="1400" smtClean="0">
              <a:solidFill>
                <a:srgbClr val="142C73"/>
              </a:solidFill>
              <a:ea typeface="ＭＳ Ｐゴシック" pitchFamily="34" charset="-128"/>
            </a:endParaRPr>
          </a:p>
        </p:txBody>
      </p:sp>
      <p:pic>
        <p:nvPicPr>
          <p:cNvPr id="4" name="Picture 4" descr="ErgeneHavzasiNufusYogunluk"/>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23528" y="764704"/>
            <a:ext cx="8529638" cy="4648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9750" y="188913"/>
            <a:ext cx="8208963" cy="503237"/>
          </a:xfrm>
        </p:spPr>
        <p:txBody>
          <a:bodyPr/>
          <a:lstStyle/>
          <a:p>
            <a:r>
              <a:rPr lang="tr-TR" sz="2400" b="1" dirty="0" smtClean="0">
                <a:solidFill>
                  <a:srgbClr val="FF0000"/>
                </a:solidFill>
                <a:latin typeface="Verdana" pitchFamily="34" charset="0"/>
                <a:ea typeface="Verdana" pitchFamily="34" charset="0"/>
                <a:cs typeface="Verdana" pitchFamily="34" charset="0"/>
              </a:rPr>
              <a:t>ACTIONS VIA ERGENE RIVER BASIN ACTION PLAN</a:t>
            </a:r>
          </a:p>
        </p:txBody>
      </p:sp>
      <p:sp>
        <p:nvSpPr>
          <p:cNvPr id="8" name="7 Metin kutusu"/>
          <p:cNvSpPr txBox="1">
            <a:spLocks noChangeArrowheads="1"/>
          </p:cNvSpPr>
          <p:nvPr/>
        </p:nvSpPr>
        <p:spPr bwMode="auto">
          <a:xfrm>
            <a:off x="246063" y="954088"/>
            <a:ext cx="5449887" cy="5170487"/>
          </a:xfrm>
          <a:prstGeom prst="rect">
            <a:avLst/>
          </a:prstGeom>
          <a:ln>
            <a:headEnd/>
            <a:tailEnd/>
          </a:ln>
        </p:spPr>
        <p:style>
          <a:lnRef idx="1">
            <a:schemeClr val="dk1"/>
          </a:lnRef>
          <a:fillRef idx="2">
            <a:schemeClr val="dk1"/>
          </a:fillRef>
          <a:effectRef idx="1">
            <a:schemeClr val="dk1"/>
          </a:effectRef>
          <a:fontRef idx="minor">
            <a:schemeClr val="dk1"/>
          </a:fontRef>
        </p:style>
        <p:txBody>
          <a:bodyPr>
            <a:spAutoFit/>
          </a:bodyPr>
          <a:lstStyle/>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 </a:t>
            </a:r>
            <a:r>
              <a:rPr lang="en-US" sz="1800" dirty="0">
                <a:solidFill>
                  <a:srgbClr val="0000FF"/>
                </a:solidFill>
                <a:latin typeface="Candara" pitchFamily="34" charset="0"/>
                <a:cs typeface="Arial" pitchFamily="34" charset="0"/>
              </a:rPr>
              <a:t>Works on rehabilitation of stream beds are going on.</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2. </a:t>
            </a:r>
            <a:r>
              <a:rPr lang="en-US" sz="1800" dirty="0">
                <a:solidFill>
                  <a:srgbClr val="0000FF"/>
                </a:solidFill>
                <a:latin typeface="Candara" pitchFamily="34" charset="0"/>
                <a:cs typeface="Arial" pitchFamily="34" charset="0"/>
              </a:rPr>
              <a:t>Municipal waste water treatment plants are being constructed by Directorate General for State Hydraulic Works.</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3. </a:t>
            </a:r>
            <a:r>
              <a:rPr lang="en-US" sz="1800" dirty="0">
                <a:solidFill>
                  <a:srgbClr val="0000FF"/>
                </a:solidFill>
                <a:latin typeface="Candara" pitchFamily="34" charset="0"/>
                <a:cs typeface="Arial" pitchFamily="34" charset="0"/>
              </a:rPr>
              <a:t>Rehabilitation Organized Industrial Zones are established </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4. </a:t>
            </a:r>
            <a:r>
              <a:rPr lang="en-US" sz="1800" dirty="0">
                <a:solidFill>
                  <a:srgbClr val="0000FF"/>
                </a:solidFill>
                <a:latin typeface="Candara" pitchFamily="34" charset="0"/>
                <a:cs typeface="Arial" pitchFamily="34" charset="0"/>
              </a:rPr>
              <a:t>Advanced joint waste water treatment plants for industry are being constructed.</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5. </a:t>
            </a:r>
            <a:r>
              <a:rPr lang="en-US" sz="1800" dirty="0">
                <a:solidFill>
                  <a:srgbClr val="0000FF"/>
                </a:solidFill>
                <a:latin typeface="Candara" pitchFamily="34" charset="0"/>
                <a:cs typeface="Arial" pitchFamily="34" charset="0"/>
              </a:rPr>
              <a:t>Processing less polluting raw materials and using less water are being started. </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6. </a:t>
            </a:r>
            <a:r>
              <a:rPr lang="en-US" sz="1800" dirty="0">
                <a:solidFill>
                  <a:srgbClr val="0000FF"/>
                </a:solidFill>
                <a:latin typeface="Candara" pitchFamily="34" charset="0"/>
                <a:cs typeface="Arial" pitchFamily="34" charset="0"/>
              </a:rPr>
              <a:t>Works on </a:t>
            </a:r>
            <a:r>
              <a:rPr lang="en-US" sz="1800" dirty="0" err="1">
                <a:solidFill>
                  <a:srgbClr val="0000FF"/>
                </a:solidFill>
                <a:latin typeface="Candara" pitchFamily="34" charset="0"/>
                <a:cs typeface="Arial" pitchFamily="34" charset="0"/>
              </a:rPr>
              <a:t>afforestation</a:t>
            </a:r>
            <a:r>
              <a:rPr lang="en-US" sz="1800" dirty="0">
                <a:solidFill>
                  <a:srgbClr val="0000FF"/>
                </a:solidFill>
                <a:latin typeface="Candara" pitchFamily="34" charset="0"/>
                <a:cs typeface="Arial" pitchFamily="34" charset="0"/>
              </a:rPr>
              <a:t> and combating soil erosion are going on.</a:t>
            </a:r>
            <a:endParaRPr lang="tr-TR" sz="1800" b="1" dirty="0">
              <a:solidFill>
                <a:srgbClr val="0000FF"/>
              </a:solidFill>
              <a:latin typeface="Candara" pitchFamily="34" charset="0"/>
              <a:cs typeface="Arial" pitchFamily="34" charset="0"/>
            </a:endParaRPr>
          </a:p>
          <a:p>
            <a:pPr marL="228600" indent="-2286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7. </a:t>
            </a:r>
            <a:r>
              <a:rPr lang="en-US" sz="1800" dirty="0">
                <a:solidFill>
                  <a:srgbClr val="0000FF"/>
                </a:solidFill>
                <a:latin typeface="Candara" pitchFamily="34" charset="0"/>
                <a:cs typeface="Arial" pitchFamily="34" charset="0"/>
              </a:rPr>
              <a:t>It is being entered into planned era in </a:t>
            </a:r>
            <a:r>
              <a:rPr lang="en-US" sz="1800" dirty="0" err="1">
                <a:solidFill>
                  <a:srgbClr val="0000FF"/>
                </a:solidFill>
                <a:latin typeface="Candara" pitchFamily="34" charset="0"/>
                <a:cs typeface="Arial" pitchFamily="34" charset="0"/>
              </a:rPr>
              <a:t>Ergene</a:t>
            </a:r>
            <a:r>
              <a:rPr lang="en-US" sz="1800" dirty="0">
                <a:solidFill>
                  <a:srgbClr val="0000FF"/>
                </a:solidFill>
                <a:latin typeface="Candara" pitchFamily="34" charset="0"/>
                <a:cs typeface="Arial" pitchFamily="34" charset="0"/>
              </a:rPr>
              <a:t>, 1/25.000 plans are being implemented.</a:t>
            </a:r>
            <a:endParaRPr lang="tr-TR" sz="1800" dirty="0">
              <a:solidFill>
                <a:srgbClr val="0000FF"/>
              </a:solidFill>
              <a:latin typeface="Candara" pitchFamily="34" charset="0"/>
              <a:cs typeface="Arial" pitchFamily="34" charset="0"/>
            </a:endParaRPr>
          </a:p>
        </p:txBody>
      </p:sp>
      <p:pic>
        <p:nvPicPr>
          <p:cNvPr id="9" name="Picture 2" descr="C:\Users\rkarakoc\Desktop\Resim (8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95963" y="1844675"/>
            <a:ext cx="3198812" cy="338772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39750" y="277813"/>
            <a:ext cx="8208963" cy="503237"/>
          </a:xfrm>
        </p:spPr>
        <p:txBody>
          <a:bodyPr/>
          <a:lstStyle/>
          <a:p>
            <a:r>
              <a:rPr lang="tr-TR" sz="2400" b="1" dirty="0" smtClean="0">
                <a:solidFill>
                  <a:srgbClr val="FF0000"/>
                </a:solidFill>
                <a:latin typeface="Verdana" pitchFamily="34" charset="0"/>
                <a:ea typeface="Verdana" pitchFamily="34" charset="0"/>
                <a:cs typeface="Verdana" pitchFamily="34" charset="0"/>
              </a:rPr>
              <a:t>ACTIONS VIA ERGENE RIVER BASIN ACTION PLAN</a:t>
            </a:r>
          </a:p>
        </p:txBody>
      </p:sp>
      <p:sp>
        <p:nvSpPr>
          <p:cNvPr id="5" name="7 Metin kutusu"/>
          <p:cNvSpPr txBox="1">
            <a:spLocks noChangeArrowheads="1"/>
          </p:cNvSpPr>
          <p:nvPr/>
        </p:nvSpPr>
        <p:spPr bwMode="auto">
          <a:xfrm>
            <a:off x="288925" y="960438"/>
            <a:ext cx="4987925" cy="5600700"/>
          </a:xfrm>
          <a:prstGeom prst="rect">
            <a:avLst/>
          </a:prstGeom>
          <a:ln>
            <a:headEnd/>
            <a:tailEnd/>
          </a:ln>
        </p:spPr>
        <p:style>
          <a:lnRef idx="1">
            <a:schemeClr val="dk1"/>
          </a:lnRef>
          <a:fillRef idx="2">
            <a:schemeClr val="dk1"/>
          </a:fillRef>
          <a:effectRef idx="1">
            <a:schemeClr val="dk1"/>
          </a:effectRef>
          <a:fontRef idx="minor">
            <a:schemeClr val="dk1"/>
          </a:fontRef>
        </p:style>
        <p:txBody>
          <a:bodyPr>
            <a:spAutoFit/>
          </a:bodyPr>
          <a:lstStyle/>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8. </a:t>
            </a:r>
            <a:r>
              <a:rPr lang="en-US" sz="1800" dirty="0">
                <a:solidFill>
                  <a:srgbClr val="0000FF"/>
                </a:solidFill>
                <a:latin typeface="Candara" pitchFamily="34" charset="0"/>
                <a:cs typeface="Arial" pitchFamily="34" charset="0"/>
              </a:rPr>
              <a:t>Solid and hazardous waste processing, recovery and disposal plants are being established.</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9. </a:t>
            </a:r>
            <a:r>
              <a:rPr lang="en-US" sz="1800" dirty="0">
                <a:solidFill>
                  <a:srgbClr val="0000FF"/>
                </a:solidFill>
                <a:latin typeface="Candara" pitchFamily="34" charset="0"/>
                <a:cs typeface="Arial" pitchFamily="34" charset="0"/>
              </a:rPr>
              <a:t>Pollution from agriculture will be controlled.</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10. </a:t>
            </a:r>
            <a:r>
              <a:rPr lang="en-US" sz="1800" dirty="0" err="1">
                <a:solidFill>
                  <a:srgbClr val="0000FF"/>
                </a:solidFill>
                <a:latin typeface="Candara" pitchFamily="34" charset="0"/>
                <a:cs typeface="Arial" pitchFamily="34" charset="0"/>
              </a:rPr>
              <a:t>Ergene</a:t>
            </a:r>
            <a:r>
              <a:rPr lang="en-US" sz="1800" dirty="0">
                <a:solidFill>
                  <a:srgbClr val="0000FF"/>
                </a:solidFill>
                <a:latin typeface="Candara" pitchFamily="34" charset="0"/>
                <a:cs typeface="Arial" pitchFamily="34" charset="0"/>
              </a:rPr>
              <a:t> River is going to be monitored online continually.  </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11. </a:t>
            </a:r>
            <a:r>
              <a:rPr lang="en-US" sz="1800" dirty="0">
                <a:solidFill>
                  <a:srgbClr val="0000FF"/>
                </a:solidFill>
                <a:latin typeface="Candara" pitchFamily="34" charset="0"/>
                <a:cs typeface="Arial" pitchFamily="34" charset="0"/>
              </a:rPr>
              <a:t>Intimate inspections are going on.</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12. </a:t>
            </a:r>
            <a:r>
              <a:rPr lang="en-US" sz="1800" dirty="0">
                <a:solidFill>
                  <a:srgbClr val="0000FF"/>
                </a:solidFill>
                <a:latin typeface="Candara" pitchFamily="34" charset="0"/>
                <a:cs typeface="Arial" pitchFamily="34" charset="0"/>
              </a:rPr>
              <a:t>Practicing environmental friendly production has been started. </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13. </a:t>
            </a:r>
            <a:r>
              <a:rPr lang="en-US" sz="1800" dirty="0">
                <a:solidFill>
                  <a:srgbClr val="0000FF"/>
                </a:solidFill>
                <a:latin typeface="Candara" pitchFamily="34" charset="0"/>
                <a:cs typeface="Arial" pitchFamily="34" charset="0"/>
              </a:rPr>
              <a:t>Early warning system against floods is being established.</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14. </a:t>
            </a:r>
            <a:r>
              <a:rPr lang="en-US" sz="1800" dirty="0">
                <a:solidFill>
                  <a:srgbClr val="0000FF"/>
                </a:solidFill>
                <a:latin typeface="Candara" pitchFamily="34" charset="0"/>
                <a:cs typeface="Arial" pitchFamily="34" charset="0"/>
              </a:rPr>
              <a:t>Ground water consumption is being controlled.</a:t>
            </a:r>
            <a:endParaRPr lang="tr-TR" sz="1800" b="1" dirty="0">
              <a:solidFill>
                <a:srgbClr val="0000FF"/>
              </a:solidFill>
              <a:latin typeface="Candara" pitchFamily="34" charset="0"/>
              <a:cs typeface="Arial" pitchFamily="34" charset="0"/>
            </a:endParaRPr>
          </a:p>
          <a:p>
            <a:pPr marL="342900" indent="-342900" algn="just">
              <a:spcBef>
                <a:spcPts val="1200"/>
              </a:spcBef>
              <a:buClr>
                <a:srgbClr val="FF0000"/>
              </a:buClr>
              <a:defRPr/>
            </a:pPr>
            <a:r>
              <a:rPr lang="tr-TR" sz="1800" b="1" dirty="0" err="1">
                <a:solidFill>
                  <a:srgbClr val="FF0000"/>
                </a:solidFill>
                <a:latin typeface="Candara" pitchFamily="34" charset="0"/>
                <a:cs typeface="Arial" pitchFamily="34" charset="0"/>
              </a:rPr>
              <a:t>Action</a:t>
            </a:r>
            <a:r>
              <a:rPr lang="tr-TR" sz="1800" b="1" dirty="0">
                <a:solidFill>
                  <a:srgbClr val="FF0000"/>
                </a:solidFill>
                <a:latin typeface="Candara" pitchFamily="34" charset="0"/>
                <a:cs typeface="Arial" pitchFamily="34" charset="0"/>
              </a:rPr>
              <a:t> 15. </a:t>
            </a:r>
            <a:r>
              <a:rPr lang="en-US" sz="1800" dirty="0">
                <a:solidFill>
                  <a:srgbClr val="0000FF"/>
                </a:solidFill>
                <a:latin typeface="Candara" pitchFamily="34" charset="0"/>
                <a:cs typeface="Arial" pitchFamily="34" charset="0"/>
              </a:rPr>
              <a:t>Dams, ponds, irrigation facilities are being constructed.</a:t>
            </a:r>
            <a:endParaRPr lang="tr-TR" sz="1800" dirty="0">
              <a:solidFill>
                <a:srgbClr val="0000FF"/>
              </a:solidFill>
              <a:latin typeface="Candara" pitchFamily="34" charset="0"/>
              <a:cs typeface="Arial" pitchFamily="34" charset="0"/>
            </a:endParaRPr>
          </a:p>
        </p:txBody>
      </p:sp>
      <p:pic>
        <p:nvPicPr>
          <p:cNvPr id="6" name="Picture 2" descr="http://lh4.ggpht.com/_8vsqWKLwVqQ/TAQYS5XIdpI/AAAAAAAA5Bs/uMwLU1Ule1A/Image0003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54663" y="3802063"/>
            <a:ext cx="3286125" cy="2465387"/>
          </a:xfrm>
          <a:prstGeom prst="rect">
            <a:avLst/>
          </a:prstGeom>
          <a:ln>
            <a:noFill/>
          </a:ln>
          <a:effectLst>
            <a:outerShdw blurRad="190500" algn="tl" rotWithShape="0">
              <a:srgbClr val="000000">
                <a:alpha val="70000"/>
              </a:srgbClr>
            </a:outerShdw>
          </a:effectLst>
        </p:spPr>
      </p:pic>
      <p:pic>
        <p:nvPicPr>
          <p:cNvPr id="7" name="Picture 2" descr="C:\Users\rkarakoc\Desktop\Resim (8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3713" y="1228725"/>
            <a:ext cx="3275012" cy="2232025"/>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txBox="1">
            <a:spLocks noGrp="1"/>
          </p:cNvSpPr>
          <p:nvPr/>
        </p:nvSpPr>
        <p:spPr>
          <a:xfrm>
            <a:off x="8229600" y="6477000"/>
            <a:ext cx="762000" cy="244475"/>
          </a:xfrm>
          <a:prstGeom prst="rect">
            <a:avLst/>
          </a:prstGeom>
          <a:noFill/>
        </p:spPr>
        <p:txBody>
          <a:bodyPr/>
          <a:lstStyle/>
          <a:p>
            <a:pPr algn="r">
              <a:defRPr/>
            </a:pPr>
            <a:fld id="{D6A08F0D-B398-49C4-A062-D6DB2B9B5314}" type="slidenum">
              <a:rPr lang="en-US" sz="1200">
                <a:solidFill>
                  <a:schemeClr val="accent1">
                    <a:shade val="75000"/>
                  </a:schemeClr>
                </a:solidFill>
                <a:latin typeface="Arial" charset="0"/>
              </a:rPr>
              <a:pPr algn="r">
                <a:defRPr/>
              </a:pPr>
              <a:t>26</a:t>
            </a:fld>
            <a:endParaRPr lang="en-US" sz="1200">
              <a:solidFill>
                <a:schemeClr val="accent1">
                  <a:shade val="75000"/>
                </a:schemeClr>
              </a:solidFill>
              <a:latin typeface="Arial" charset="0"/>
            </a:endParaRPr>
          </a:p>
        </p:txBody>
      </p:sp>
      <p:pic>
        <p:nvPicPr>
          <p:cNvPr id="43011" name="Picture 3"/>
          <p:cNvPicPr>
            <a:picLocks noChangeAspect="1" noChangeArrowheads="1"/>
          </p:cNvPicPr>
          <p:nvPr/>
        </p:nvPicPr>
        <p:blipFill>
          <a:blip r:embed="rId3" cstate="print"/>
          <a:srcRect/>
          <a:stretch>
            <a:fillRect/>
          </a:stretch>
        </p:blipFill>
        <p:spPr bwMode="auto">
          <a:xfrm>
            <a:off x="0" y="981075"/>
            <a:ext cx="9117013" cy="5616575"/>
          </a:xfrm>
          <a:prstGeom prst="rect">
            <a:avLst/>
          </a:prstGeom>
          <a:noFill/>
          <a:ln w="9525">
            <a:noFill/>
            <a:miter lim="800000"/>
            <a:headEnd/>
            <a:tailEnd/>
          </a:ln>
        </p:spPr>
      </p:pic>
      <p:sp>
        <p:nvSpPr>
          <p:cNvPr id="43012" name="3 Metin kutusu"/>
          <p:cNvSpPr txBox="1">
            <a:spLocks noChangeArrowheads="1"/>
          </p:cNvSpPr>
          <p:nvPr/>
        </p:nvSpPr>
        <p:spPr bwMode="auto">
          <a:xfrm>
            <a:off x="5219700" y="5445125"/>
            <a:ext cx="3924300" cy="1098550"/>
          </a:xfrm>
          <a:prstGeom prst="rect">
            <a:avLst/>
          </a:prstGeom>
          <a:solidFill>
            <a:schemeClr val="bg1"/>
          </a:solidFill>
          <a:ln w="9525">
            <a:noFill/>
            <a:miter lim="800000"/>
            <a:headEnd/>
            <a:tailEnd/>
          </a:ln>
        </p:spPr>
        <p:txBody>
          <a:bodyPr>
            <a:spAutoFit/>
          </a:bodyPr>
          <a:lstStyle/>
          <a:p>
            <a:pPr>
              <a:spcBef>
                <a:spcPts val="600"/>
              </a:spcBef>
              <a:spcAft>
                <a:spcPts val="800"/>
              </a:spcAft>
            </a:pPr>
            <a:r>
              <a:rPr lang="tr-TR" sz="1400">
                <a:solidFill>
                  <a:srgbClr val="00B050"/>
                </a:solidFill>
                <a:latin typeface="Times New Roman" pitchFamily="18" charset="0"/>
                <a:ea typeface="Segoe UI" pitchFamily="34" charset="0"/>
                <a:cs typeface="Times New Roman" pitchFamily="18" charset="0"/>
              </a:rPr>
              <a:t>	</a:t>
            </a:r>
            <a:r>
              <a:rPr lang="tr-TR" sz="1400" b="1">
                <a:solidFill>
                  <a:srgbClr val="00B050"/>
                </a:solidFill>
                <a:latin typeface="Times New Roman" pitchFamily="18" charset="0"/>
                <a:ea typeface="Segoe UI" pitchFamily="34" charset="0"/>
                <a:cs typeface="Times New Roman" pitchFamily="18" charset="0"/>
              </a:rPr>
              <a:t>TAMAMLANAN</a:t>
            </a:r>
          </a:p>
          <a:p>
            <a:pPr>
              <a:spcBef>
                <a:spcPts val="600"/>
              </a:spcBef>
              <a:spcAft>
                <a:spcPts val="800"/>
              </a:spcAft>
            </a:pPr>
            <a:r>
              <a:rPr lang="tr-TR" sz="1400" b="1">
                <a:solidFill>
                  <a:srgbClr val="FF0000"/>
                </a:solidFill>
                <a:latin typeface="Times New Roman" pitchFamily="18" charset="0"/>
                <a:ea typeface="Segoe UI" pitchFamily="34" charset="0"/>
                <a:cs typeface="Times New Roman" pitchFamily="18" charset="0"/>
              </a:rPr>
              <a:t>	DEVAM EDEN</a:t>
            </a:r>
          </a:p>
          <a:p>
            <a:pPr>
              <a:spcBef>
                <a:spcPts val="600"/>
              </a:spcBef>
              <a:spcAft>
                <a:spcPts val="800"/>
              </a:spcAft>
            </a:pPr>
            <a:r>
              <a:rPr lang="tr-TR" sz="1400" b="1">
                <a:solidFill>
                  <a:srgbClr val="0070C0"/>
                </a:solidFill>
                <a:latin typeface="Times New Roman" pitchFamily="18" charset="0"/>
                <a:ea typeface="Segoe UI" pitchFamily="34" charset="0"/>
                <a:cs typeface="Times New Roman" pitchFamily="18" charset="0"/>
              </a:rPr>
              <a:t>	PLANLANAN</a:t>
            </a:r>
            <a:endParaRPr lang="tr-TR" sz="1400">
              <a:solidFill>
                <a:srgbClr val="0070C0"/>
              </a:solidFill>
              <a:latin typeface="Times New Roman" pitchFamily="18" charset="0"/>
              <a:ea typeface="Segoe UI" pitchFamily="34" charset="0"/>
              <a:cs typeface="Times New Roman" pitchFamily="18" charset="0"/>
            </a:endParaRPr>
          </a:p>
        </p:txBody>
      </p:sp>
      <p:sp>
        <p:nvSpPr>
          <p:cNvPr id="6" name="5 Dikdörtgen"/>
          <p:cNvSpPr/>
          <p:nvPr/>
        </p:nvSpPr>
        <p:spPr>
          <a:xfrm>
            <a:off x="5435600" y="5516563"/>
            <a:ext cx="649288" cy="215900"/>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7" name="6 Dikdörtgen"/>
          <p:cNvSpPr/>
          <p:nvPr/>
        </p:nvSpPr>
        <p:spPr>
          <a:xfrm>
            <a:off x="5435600" y="5876925"/>
            <a:ext cx="649288" cy="215900"/>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8" name="7 Dikdörtgen"/>
          <p:cNvSpPr/>
          <p:nvPr/>
        </p:nvSpPr>
        <p:spPr>
          <a:xfrm>
            <a:off x="5435600" y="6237288"/>
            <a:ext cx="649288" cy="215900"/>
          </a:xfrm>
          <a:prstGeom prst="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9" name="8 Dikdörtgen"/>
          <p:cNvSpPr/>
          <p:nvPr/>
        </p:nvSpPr>
        <p:spPr>
          <a:xfrm>
            <a:off x="5724525" y="4437063"/>
            <a:ext cx="698500" cy="504825"/>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0" name="9 Dikdörtgen"/>
          <p:cNvSpPr/>
          <p:nvPr/>
        </p:nvSpPr>
        <p:spPr>
          <a:xfrm>
            <a:off x="5003800" y="4508500"/>
            <a:ext cx="627063" cy="360363"/>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1" name="10 Dikdörtgen"/>
          <p:cNvSpPr/>
          <p:nvPr/>
        </p:nvSpPr>
        <p:spPr>
          <a:xfrm>
            <a:off x="2195513" y="4076700"/>
            <a:ext cx="431800" cy="576263"/>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2" name="11 Dikdörtgen"/>
          <p:cNvSpPr/>
          <p:nvPr/>
        </p:nvSpPr>
        <p:spPr>
          <a:xfrm>
            <a:off x="1619250" y="2565400"/>
            <a:ext cx="360363" cy="215900"/>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3" name="12 Dikdörtgen"/>
          <p:cNvSpPr/>
          <p:nvPr/>
        </p:nvSpPr>
        <p:spPr>
          <a:xfrm>
            <a:off x="2339975" y="2924175"/>
            <a:ext cx="792163" cy="360363"/>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4" name="13 Dikdörtgen"/>
          <p:cNvSpPr/>
          <p:nvPr/>
        </p:nvSpPr>
        <p:spPr>
          <a:xfrm>
            <a:off x="1476375" y="2133600"/>
            <a:ext cx="503238" cy="287338"/>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5" name="14 Dikdörtgen"/>
          <p:cNvSpPr/>
          <p:nvPr/>
        </p:nvSpPr>
        <p:spPr>
          <a:xfrm>
            <a:off x="2627313" y="4365625"/>
            <a:ext cx="360362" cy="50323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7" name="16 Dikdörtgen"/>
          <p:cNvSpPr/>
          <p:nvPr/>
        </p:nvSpPr>
        <p:spPr>
          <a:xfrm>
            <a:off x="2195513" y="4652963"/>
            <a:ext cx="576262" cy="288925"/>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8" name="17 Dikdörtgen"/>
          <p:cNvSpPr/>
          <p:nvPr/>
        </p:nvSpPr>
        <p:spPr>
          <a:xfrm>
            <a:off x="1116013" y="3644900"/>
            <a:ext cx="360362" cy="215900"/>
          </a:xfrm>
          <a:prstGeom prst="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19" name="18 Dikdörtgen"/>
          <p:cNvSpPr/>
          <p:nvPr/>
        </p:nvSpPr>
        <p:spPr>
          <a:xfrm>
            <a:off x="5292725" y="2276475"/>
            <a:ext cx="711200" cy="792163"/>
          </a:xfrm>
          <a:prstGeom prst="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23" name="22 Dikdörtgen"/>
          <p:cNvSpPr/>
          <p:nvPr/>
        </p:nvSpPr>
        <p:spPr>
          <a:xfrm>
            <a:off x="2627313" y="2060575"/>
            <a:ext cx="504825" cy="360363"/>
          </a:xfrm>
          <a:prstGeom prst="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24" name="23 Dikdörtgen"/>
          <p:cNvSpPr/>
          <p:nvPr/>
        </p:nvSpPr>
        <p:spPr>
          <a:xfrm>
            <a:off x="4284663" y="4868863"/>
            <a:ext cx="431800" cy="431800"/>
          </a:xfrm>
          <a:prstGeom prst="rect">
            <a:avLst/>
          </a:prstGeom>
          <a:noFill/>
          <a:ln>
            <a:solidFill>
              <a:srgbClr val="0070C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25" name="24 Dikdörtgen"/>
          <p:cNvSpPr/>
          <p:nvPr/>
        </p:nvSpPr>
        <p:spPr>
          <a:xfrm>
            <a:off x="3276600" y="3141663"/>
            <a:ext cx="215900" cy="287337"/>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26" name="25 Dikdörtgen"/>
          <p:cNvSpPr/>
          <p:nvPr/>
        </p:nvSpPr>
        <p:spPr>
          <a:xfrm>
            <a:off x="3203575" y="2636838"/>
            <a:ext cx="215900" cy="287337"/>
          </a:xfrm>
          <a:prstGeom prst="rect">
            <a:avLst/>
          </a:prstGeom>
          <a:noFill/>
          <a:ln>
            <a:solidFill>
              <a:srgbClr val="00B05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400"/>
          </a:p>
        </p:txBody>
      </p:sp>
      <p:sp>
        <p:nvSpPr>
          <p:cNvPr id="22" name="19 Dikdörtgen"/>
          <p:cNvSpPr>
            <a:spLocks noChangeArrowheads="1"/>
          </p:cNvSpPr>
          <p:nvPr/>
        </p:nvSpPr>
        <p:spPr bwMode="auto">
          <a:xfrm>
            <a:off x="395536" y="-171400"/>
            <a:ext cx="8215312" cy="1446550"/>
          </a:xfrm>
          <a:prstGeom prst="rect">
            <a:avLst/>
          </a:prstGeom>
          <a:noFill/>
          <a:ln w="9525">
            <a:noFill/>
            <a:miter lim="800000"/>
            <a:headEnd/>
            <a:tailEnd/>
          </a:ln>
        </p:spPr>
        <p:txBody>
          <a:bodyPr>
            <a:spAutoFit/>
          </a:bodyPr>
          <a:lstStyle/>
          <a:p>
            <a:pPr algn="ctr"/>
            <a:endParaRPr lang="tr-TR" sz="2400" b="1" dirty="0">
              <a:solidFill>
                <a:srgbClr val="0000FF"/>
              </a:solidFill>
              <a:latin typeface="Arial" charset="0"/>
              <a:cs typeface="Arial" charset="0"/>
            </a:endParaRPr>
          </a:p>
          <a:p>
            <a:pPr algn="ctr"/>
            <a:r>
              <a:rPr lang="tr-TR" sz="1600" b="1" dirty="0" err="1">
                <a:solidFill>
                  <a:srgbClr val="0000FF"/>
                </a:solidFill>
                <a:latin typeface="Verdana" pitchFamily="34" charset="0"/>
                <a:cs typeface="Arial" charset="0"/>
              </a:rPr>
              <a:t>Determination</a:t>
            </a:r>
            <a:r>
              <a:rPr lang="tr-TR" sz="1600" b="1" dirty="0">
                <a:solidFill>
                  <a:srgbClr val="0000FF"/>
                </a:solidFill>
                <a:latin typeface="Verdana" pitchFamily="34" charset="0"/>
                <a:cs typeface="Arial" charset="0"/>
              </a:rPr>
              <a:t> of </a:t>
            </a:r>
            <a:r>
              <a:rPr lang="tr-TR" sz="1600" b="1" dirty="0" err="1">
                <a:solidFill>
                  <a:srgbClr val="0000FF"/>
                </a:solidFill>
                <a:latin typeface="Verdana" pitchFamily="34" charset="0"/>
                <a:cs typeface="Arial" charset="0"/>
              </a:rPr>
              <a:t>Special</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Provision</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studies</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are</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being</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conducted</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for</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the</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protection</a:t>
            </a:r>
            <a:r>
              <a:rPr lang="tr-TR" sz="1600" b="1" dirty="0">
                <a:solidFill>
                  <a:srgbClr val="0000FF"/>
                </a:solidFill>
                <a:latin typeface="Verdana" pitchFamily="34" charset="0"/>
                <a:cs typeface="Arial" charset="0"/>
              </a:rPr>
              <a:t> of </a:t>
            </a:r>
            <a:r>
              <a:rPr lang="tr-TR" sz="1600" b="1" dirty="0" err="1">
                <a:solidFill>
                  <a:srgbClr val="0000FF"/>
                </a:solidFill>
                <a:latin typeface="Verdana" pitchFamily="34" charset="0"/>
                <a:cs typeface="Arial" charset="0"/>
              </a:rPr>
              <a:t>drinking</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water</a:t>
            </a:r>
            <a:r>
              <a:rPr lang="tr-TR" sz="1600" b="1" dirty="0">
                <a:solidFill>
                  <a:srgbClr val="0000FF"/>
                </a:solidFill>
                <a:latin typeface="Verdana" pitchFamily="34" charset="0"/>
                <a:cs typeface="Arial" charset="0"/>
              </a:rPr>
              <a:t> </a:t>
            </a:r>
            <a:r>
              <a:rPr lang="tr-TR" sz="1600" b="1" dirty="0" err="1">
                <a:solidFill>
                  <a:srgbClr val="0000FF"/>
                </a:solidFill>
                <a:latin typeface="Verdana" pitchFamily="34" charset="0"/>
                <a:cs typeface="Arial" charset="0"/>
              </a:rPr>
              <a:t>basins</a:t>
            </a:r>
            <a:r>
              <a:rPr lang="tr-TR" sz="2400" b="1" dirty="0">
                <a:solidFill>
                  <a:srgbClr val="0000FF"/>
                </a:solidFill>
                <a:latin typeface="Verdana" pitchFamily="34" charset="0"/>
                <a:cs typeface="Arial" charset="0"/>
              </a:rPr>
              <a:t>.</a:t>
            </a:r>
          </a:p>
          <a:p>
            <a:pPr algn="ctr"/>
            <a:r>
              <a:rPr lang="tr-TR" sz="2400" b="1" dirty="0">
                <a:latin typeface="Verdana" pitchFamily="34" charset="0"/>
                <a:cs typeface="Arial" charset="0"/>
              </a:rPr>
              <a:t> </a:t>
            </a:r>
          </a:p>
        </p:txBody>
      </p:sp>
      <p:sp>
        <p:nvSpPr>
          <p:cNvPr id="27" name="7 Metin kutusu"/>
          <p:cNvSpPr txBox="1">
            <a:spLocks noChangeArrowheads="1"/>
          </p:cNvSpPr>
          <p:nvPr/>
        </p:nvSpPr>
        <p:spPr bwMode="auto">
          <a:xfrm>
            <a:off x="467544" y="980728"/>
            <a:ext cx="7924800" cy="369887"/>
          </a:xfrm>
          <a:prstGeom prst="rect">
            <a:avLst/>
          </a:prstGeom>
          <a:solidFill>
            <a:srgbClr val="0000FF"/>
          </a:solidFill>
          <a:ln w="9525">
            <a:noFill/>
            <a:miter lim="800000"/>
            <a:headEnd/>
            <a:tailEnd/>
          </a:ln>
        </p:spPr>
        <p:txBody>
          <a:bodyPr>
            <a:spAutoFit/>
          </a:bodyPr>
          <a:lstStyle/>
          <a:p>
            <a:pPr algn="ctr"/>
            <a:r>
              <a:rPr lang="tr-TR" dirty="0">
                <a:solidFill>
                  <a:schemeClr val="bg1"/>
                </a:solidFill>
              </a:rPr>
              <a:t>DETERMINATION OF SPECIAL PROVISION STUDIES IN TURKEY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980728"/>
            <a:ext cx="8496944" cy="58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4144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395288" y="2636838"/>
            <a:ext cx="8229600" cy="892175"/>
          </a:xfrm>
        </p:spPr>
        <p:txBody>
          <a:bodyPr/>
          <a:lstStyle/>
          <a:p>
            <a:pPr algn="ctr">
              <a:spcBef>
                <a:spcPct val="0"/>
              </a:spcBef>
              <a:buFont typeface="Wingdings" pitchFamily="2" charset="2"/>
              <a:buNone/>
            </a:pPr>
            <a:r>
              <a:rPr lang="tr-TR" sz="2400" b="1" dirty="0" smtClean="0">
                <a:solidFill>
                  <a:srgbClr val="FF0000"/>
                </a:solidFill>
                <a:latin typeface="Verdana" pitchFamily="34" charset="0"/>
                <a:ea typeface="Verdana" pitchFamily="34" charset="0"/>
                <a:cs typeface="Verdana" pitchFamily="34" charset="0"/>
              </a:rPr>
              <a:t>WATER FRAMEWORK DIRECTIVE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323528" y="0"/>
            <a:ext cx="7858125" cy="1143000"/>
          </a:xfrm>
        </p:spPr>
        <p:txBody>
          <a:bodyPr anchor="ctr"/>
          <a:lstStyle/>
          <a:p>
            <a:pPr eaLnBrk="1" hangingPunct="1"/>
            <a:r>
              <a:rPr lang="tr-TR" sz="2400" b="1" dirty="0" smtClean="0">
                <a:solidFill>
                  <a:srgbClr val="FF0000"/>
                </a:solidFill>
                <a:latin typeface="Verdana" pitchFamily="34" charset="0"/>
                <a:ea typeface="Verdana" pitchFamily="34" charset="0"/>
                <a:cs typeface="Verdana" pitchFamily="34" charset="0"/>
              </a:rPr>
              <a:t>WATER FRAMEWORK DIRECTIVE</a:t>
            </a:r>
            <a:endParaRPr lang="en-US" sz="2400" b="1" dirty="0" smtClean="0">
              <a:solidFill>
                <a:srgbClr val="FF0000"/>
              </a:solidFill>
              <a:latin typeface="Verdana" pitchFamily="34" charset="0"/>
              <a:ea typeface="Verdana" pitchFamily="34" charset="0"/>
              <a:cs typeface="Verdana" pitchFamily="34" charset="0"/>
            </a:endParaRPr>
          </a:p>
        </p:txBody>
      </p:sp>
      <p:sp>
        <p:nvSpPr>
          <p:cNvPr id="19459" name="Rectangle 3"/>
          <p:cNvSpPr>
            <a:spLocks noChangeArrowheads="1"/>
          </p:cNvSpPr>
          <p:nvPr/>
        </p:nvSpPr>
        <p:spPr bwMode="auto">
          <a:xfrm>
            <a:off x="357188" y="1428750"/>
            <a:ext cx="8229600" cy="3286125"/>
          </a:xfrm>
          <a:prstGeom prst="rect">
            <a:avLst/>
          </a:prstGeom>
          <a:noFill/>
          <a:ln w="9525">
            <a:noFill/>
            <a:miter lim="800000"/>
            <a:headEnd/>
            <a:tailEnd/>
          </a:ln>
        </p:spPr>
        <p:txBody>
          <a:bodyPr/>
          <a:lstStyle/>
          <a:p>
            <a:pPr marL="339725" indent="-339725" algn="ctr">
              <a:lnSpc>
                <a:spcPct val="87000"/>
              </a:lnSpc>
              <a:spcBef>
                <a:spcPts val="800"/>
              </a:spcBef>
              <a:buClr>
                <a:srgbClr val="000000"/>
              </a:buClr>
              <a:buSzPct val="100000"/>
            </a:pPr>
            <a:r>
              <a:rPr lang="tr-TR" sz="2000">
                <a:solidFill>
                  <a:srgbClr val="2006BA"/>
                </a:solidFill>
                <a:latin typeface="Verdana" pitchFamily="34" charset="0"/>
              </a:rPr>
              <a:t>Aims at the integral protection of the aquatic environment. </a:t>
            </a:r>
          </a:p>
          <a:p>
            <a:pPr marL="339725" indent="-339725" algn="ctr">
              <a:lnSpc>
                <a:spcPct val="87000"/>
              </a:lnSpc>
              <a:spcBef>
                <a:spcPts val="800"/>
              </a:spcBef>
              <a:buClr>
                <a:srgbClr val="000000"/>
              </a:buClr>
              <a:buSzPct val="100000"/>
            </a:pPr>
            <a:endParaRPr lang="tr-TR" sz="2000">
              <a:solidFill>
                <a:srgbClr val="2006BA"/>
              </a:solidFill>
              <a:latin typeface="Verdana" pitchFamily="34" charset="0"/>
            </a:endParaRPr>
          </a:p>
          <a:p>
            <a:pPr marL="339725" indent="-339725" algn="ctr">
              <a:lnSpc>
                <a:spcPct val="87000"/>
              </a:lnSpc>
              <a:spcBef>
                <a:spcPts val="800"/>
              </a:spcBef>
              <a:buClr>
                <a:srgbClr val="000000"/>
              </a:buClr>
              <a:buSzPct val="100000"/>
            </a:pPr>
            <a:r>
              <a:rPr lang="tr-TR" sz="2000">
                <a:solidFill>
                  <a:srgbClr val="2006BA"/>
                </a:solidFill>
                <a:latin typeface="Verdana" pitchFamily="34" charset="0"/>
              </a:rPr>
              <a:t>This aim is basically linked to the quality of related waters.</a:t>
            </a:r>
          </a:p>
          <a:p>
            <a:pPr marL="339725" indent="-339725" algn="ctr">
              <a:lnSpc>
                <a:spcPct val="87000"/>
              </a:lnSpc>
              <a:spcBef>
                <a:spcPts val="800"/>
              </a:spcBef>
              <a:buClr>
                <a:srgbClr val="000000"/>
              </a:buClr>
              <a:buSzPct val="100000"/>
            </a:pPr>
            <a:endParaRPr lang="tr-TR" sz="2000">
              <a:solidFill>
                <a:srgbClr val="2006BA"/>
              </a:solidFill>
              <a:latin typeface="Verdana" pitchFamily="34" charset="0"/>
            </a:endParaRPr>
          </a:p>
          <a:p>
            <a:pPr marL="339725" indent="-339725" algn="ctr">
              <a:lnSpc>
                <a:spcPct val="87000"/>
              </a:lnSpc>
              <a:spcBef>
                <a:spcPts val="800"/>
              </a:spcBef>
              <a:buClr>
                <a:srgbClr val="000000"/>
              </a:buClr>
              <a:buSzPct val="100000"/>
            </a:pPr>
            <a:r>
              <a:rPr lang="tr-TR" sz="2000">
                <a:solidFill>
                  <a:srgbClr val="2006BA"/>
                </a:solidFill>
                <a:latin typeface="Verdana" pitchFamily="34" charset="0"/>
              </a:rPr>
              <a:t>The control of quantity is a subsidiary element for the protection of good water quality.</a:t>
            </a:r>
          </a:p>
          <a:p>
            <a:pPr marL="339725" indent="-339725" algn="ctr">
              <a:lnSpc>
                <a:spcPct val="87000"/>
              </a:lnSpc>
              <a:spcBef>
                <a:spcPts val="800"/>
              </a:spcBef>
              <a:buClr>
                <a:srgbClr val="000000"/>
              </a:buClr>
              <a:buSzPct val="100000"/>
            </a:pPr>
            <a:endParaRPr lang="tr-TR" sz="2000">
              <a:solidFill>
                <a:srgbClr val="2006BA"/>
              </a:solidFill>
              <a:latin typeface="Verdana" pitchFamily="34" charset="0"/>
            </a:endParaRPr>
          </a:p>
          <a:p>
            <a:pPr marL="339725" indent="-339725" algn="ctr">
              <a:lnSpc>
                <a:spcPct val="87000"/>
              </a:lnSpc>
              <a:spcBef>
                <a:spcPts val="800"/>
              </a:spcBef>
              <a:buClr>
                <a:srgbClr val="000000"/>
              </a:buClr>
              <a:buSzPct val="100000"/>
            </a:pPr>
            <a:r>
              <a:rPr lang="tr-TR" sz="2000">
                <a:solidFill>
                  <a:srgbClr val="2006BA"/>
                </a:solidFill>
                <a:latin typeface="Verdana" pitchFamily="34" charset="0"/>
              </a:rPr>
              <a:t>Measures should also be established on quantity, which serves the aim of achieving good quality. </a:t>
            </a:r>
          </a:p>
          <a:p>
            <a:pPr marL="339725" indent="-339725" algn="ctr">
              <a:lnSpc>
                <a:spcPct val="87000"/>
              </a:lnSpc>
              <a:spcBef>
                <a:spcPts val="800"/>
              </a:spcBef>
              <a:buClr>
                <a:srgbClr val="000000"/>
              </a:buClr>
              <a:buSzPct val="100000"/>
              <a:buFont typeface="Arial" pitchFamily="34" charset="0"/>
              <a:buNone/>
            </a:pPr>
            <a:endParaRPr lang="tr-TR" sz="2000">
              <a:solidFill>
                <a:schemeClr val="tx2"/>
              </a:solidFill>
              <a:latin typeface="Verdana" pitchFamily="34" charset="0"/>
            </a:endParaRPr>
          </a:p>
          <a:p>
            <a:pPr marL="339725" indent="-339725" algn="ctr">
              <a:lnSpc>
                <a:spcPct val="87000"/>
              </a:lnSpc>
              <a:spcBef>
                <a:spcPts val="800"/>
              </a:spcBef>
              <a:buClr>
                <a:srgbClr val="000000"/>
              </a:buClr>
              <a:buSzPct val="100000"/>
              <a:buFont typeface="Arial" pitchFamily="34" charset="0"/>
              <a:buNone/>
            </a:pPr>
            <a:endParaRPr lang="tr-TR" sz="2000">
              <a:solidFill>
                <a:schemeClr val="tx2"/>
              </a:solidFill>
              <a:latin typeface="Verdana" pitchFamily="34" charset="0"/>
            </a:endParaRPr>
          </a:p>
        </p:txBody>
      </p:sp>
      <p:sp>
        <p:nvSpPr>
          <p:cNvPr id="19460" name="14 Metin kutusu"/>
          <p:cNvSpPr txBox="1">
            <a:spLocks noChangeArrowheads="1"/>
          </p:cNvSpPr>
          <p:nvPr/>
        </p:nvSpPr>
        <p:spPr bwMode="auto">
          <a:xfrm>
            <a:off x="0" y="6581775"/>
            <a:ext cx="9144000" cy="276225"/>
          </a:xfrm>
          <a:prstGeom prst="rect">
            <a:avLst/>
          </a:prstGeom>
          <a:solidFill>
            <a:srgbClr val="0033CC"/>
          </a:solidFill>
          <a:ln w="9525">
            <a:noFill/>
            <a:miter lim="800000"/>
            <a:headEnd/>
            <a:tailEnd/>
          </a:ln>
        </p:spPr>
        <p:txBody>
          <a:bodyPr>
            <a:spAutoFit/>
          </a:bodyPr>
          <a:lstStyle/>
          <a:p>
            <a:pPr algn="ctr"/>
            <a:r>
              <a:rPr lang="tr-TR" sz="1200">
                <a:solidFill>
                  <a:schemeClr val="tx2"/>
                </a:solidFill>
              </a:rPr>
              <a:t>Directorate General for Environmental Management</a:t>
            </a:r>
          </a:p>
        </p:txBody>
      </p:sp>
      <p:pic>
        <p:nvPicPr>
          <p:cNvPr id="19461" name="Picture 3" descr="watergebruikers in kleur11"/>
          <p:cNvPicPr>
            <a:picLocks noChangeAspect="1" noChangeArrowheads="1"/>
          </p:cNvPicPr>
          <p:nvPr/>
        </p:nvPicPr>
        <p:blipFill>
          <a:blip r:embed="rId2" cstate="print"/>
          <a:srcRect/>
          <a:stretch>
            <a:fillRect/>
          </a:stretch>
        </p:blipFill>
        <p:spPr bwMode="auto">
          <a:xfrm>
            <a:off x="3286125" y="4500563"/>
            <a:ext cx="3286125" cy="1928812"/>
          </a:xfrm>
          <a:prstGeom prst="rect">
            <a:avLst/>
          </a:prstGeom>
          <a:noFill/>
          <a:ln w="9525">
            <a:noFill/>
            <a:miter lim="800000"/>
            <a:headEnd/>
            <a:tailEnd/>
          </a:ln>
        </p:spPr>
      </p:pic>
      <p:sp>
        <p:nvSpPr>
          <p:cNvPr id="19462" name="14 Metin kutusu"/>
          <p:cNvSpPr txBox="1">
            <a:spLocks noChangeArrowheads="1"/>
          </p:cNvSpPr>
          <p:nvPr/>
        </p:nvSpPr>
        <p:spPr bwMode="auto">
          <a:xfrm>
            <a:off x="0" y="6581775"/>
            <a:ext cx="9144000" cy="276225"/>
          </a:xfrm>
          <a:prstGeom prst="rect">
            <a:avLst/>
          </a:prstGeom>
          <a:solidFill>
            <a:srgbClr val="0033CC"/>
          </a:solidFill>
          <a:ln w="9525">
            <a:noFill/>
            <a:miter lim="800000"/>
            <a:headEnd/>
            <a:tailEnd/>
          </a:ln>
        </p:spPr>
        <p:txBody>
          <a:bodyPr>
            <a:spAutoFit/>
          </a:bodyPr>
          <a:lstStyle/>
          <a:p>
            <a:pPr algn="ctr"/>
            <a:r>
              <a:rPr lang="tr-TR" sz="1200" b="1">
                <a:solidFill>
                  <a:schemeClr val="bg1"/>
                </a:solidFill>
                <a:latin typeface="Verdana" pitchFamily="34" charset="0"/>
              </a:rPr>
              <a:t>Directorate General for Environmental Management</a:t>
            </a:r>
          </a:p>
        </p:txBody>
      </p:sp>
      <p:sp>
        <p:nvSpPr>
          <p:cNvPr id="19463" name="8 Dikdörtgen"/>
          <p:cNvSpPr>
            <a:spLocks noChangeArrowheads="1"/>
          </p:cNvSpPr>
          <p:nvPr/>
        </p:nvSpPr>
        <p:spPr bwMode="auto">
          <a:xfrm>
            <a:off x="357188" y="5319713"/>
            <a:ext cx="2571750" cy="573087"/>
          </a:xfrm>
          <a:prstGeom prst="rect">
            <a:avLst/>
          </a:prstGeom>
          <a:noFill/>
          <a:ln w="9525">
            <a:noFill/>
            <a:miter lim="800000"/>
            <a:headEnd/>
            <a:tailEnd/>
          </a:ln>
        </p:spPr>
        <p:txBody>
          <a:bodyPr>
            <a:spAutoFit/>
          </a:bodyPr>
          <a:lstStyle/>
          <a:p>
            <a:pPr marL="339725" indent="-339725" algn="ctr">
              <a:lnSpc>
                <a:spcPct val="87000"/>
              </a:lnSpc>
              <a:spcBef>
                <a:spcPts val="800"/>
              </a:spcBef>
              <a:buClr>
                <a:srgbClr val="000000"/>
              </a:buClr>
              <a:buSzPct val="100000"/>
              <a:buFont typeface="Arial" pitchFamily="34" charset="0"/>
              <a:buNone/>
            </a:pPr>
            <a:r>
              <a:rPr lang="tr-TR" b="1">
                <a:solidFill>
                  <a:srgbClr val="822029"/>
                </a:solidFill>
                <a:latin typeface="Verdana" pitchFamily="34" charset="0"/>
              </a:rPr>
              <a:t>‘good ecological status’</a:t>
            </a:r>
            <a:endParaRPr lang="tr-TR">
              <a:solidFill>
                <a:schemeClr val="tx2"/>
              </a:solidFill>
              <a:latin typeface="Verdana" pitchFamily="34" charset="0"/>
            </a:endParaRPr>
          </a:p>
        </p:txBody>
      </p:sp>
      <p:sp>
        <p:nvSpPr>
          <p:cNvPr id="19464" name="9 Dikdörtgen"/>
          <p:cNvSpPr>
            <a:spLocks noChangeArrowheads="1"/>
          </p:cNvSpPr>
          <p:nvPr/>
        </p:nvSpPr>
        <p:spPr bwMode="auto">
          <a:xfrm>
            <a:off x="6626225" y="5300663"/>
            <a:ext cx="2127250" cy="574675"/>
          </a:xfrm>
          <a:prstGeom prst="rect">
            <a:avLst/>
          </a:prstGeom>
          <a:noFill/>
          <a:ln w="9525">
            <a:noFill/>
            <a:miter lim="800000"/>
            <a:headEnd/>
            <a:tailEnd/>
          </a:ln>
        </p:spPr>
        <p:txBody>
          <a:bodyPr>
            <a:spAutoFit/>
          </a:bodyPr>
          <a:lstStyle/>
          <a:p>
            <a:pPr marL="339725" indent="-339725" algn="ctr">
              <a:lnSpc>
                <a:spcPct val="87000"/>
              </a:lnSpc>
              <a:spcBef>
                <a:spcPts val="800"/>
              </a:spcBef>
              <a:buClr>
                <a:srgbClr val="000000"/>
              </a:buClr>
              <a:buSzPct val="100000"/>
              <a:buFont typeface="Arial" pitchFamily="34" charset="0"/>
              <a:buNone/>
            </a:pPr>
            <a:r>
              <a:rPr lang="tr-TR" b="1">
                <a:solidFill>
                  <a:srgbClr val="822029"/>
                </a:solidFill>
                <a:latin typeface="Verdana" pitchFamily="34" charset="0"/>
              </a:rPr>
              <a:t>‘good chemical status’</a:t>
            </a:r>
            <a:endParaRPr lang="tr-TR">
              <a:solidFill>
                <a:schemeClr val="tx2"/>
              </a:solidFill>
              <a:latin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151620" y="2852936"/>
            <a:ext cx="6840760" cy="58477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tr-TR" sz="3200" b="1" kern="0" spc="50" dirty="0" smtClean="0">
                <a:ln w="11430"/>
                <a:solidFill>
                  <a:srgbClr val="FF0000"/>
                </a:solidFill>
                <a:effectLst>
                  <a:outerShdw blurRad="76200" dist="50800" dir="5400000" algn="tl" rotWithShape="0">
                    <a:srgbClr val="000000">
                      <a:alpha val="65000"/>
                    </a:srgbClr>
                  </a:outerShdw>
                  <a:reflection blurRad="6350" stA="55000" endA="300" endPos="45500" dir="5400000" sy="-100000" algn="bl" rotWithShape="0"/>
                </a:effectLst>
                <a:latin typeface="Arial"/>
              </a:rPr>
              <a:t>BASIN MANAGEMENT</a:t>
            </a:r>
            <a:endParaRPr lang="tr-TR" sz="4000" b="1" kern="0" spc="50" dirty="0">
              <a:ln w="11430"/>
              <a:solidFill>
                <a:srgbClr val="FF0000"/>
              </a:solidFill>
              <a:effectLst>
                <a:outerShdw blurRad="76200" dist="50800" dir="5400000" algn="tl" rotWithShape="0">
                  <a:srgbClr val="000000">
                    <a:alpha val="65000"/>
                  </a:srgbClr>
                </a:outerShdw>
                <a:reflection blurRad="6350" stA="55000" endA="300" endPos="45500" dir="5400000" sy="-100000" algn="bl" rotWithShape="0"/>
              </a:effectLst>
              <a:latin typeface="Arial"/>
              <a:cs typeface="+mn-cs"/>
            </a:endParaRPr>
          </a:p>
        </p:txBody>
      </p:sp>
    </p:spTree>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a:grpSpLocks/>
          </p:cNvGrpSpPr>
          <p:nvPr/>
        </p:nvGrpSpPr>
        <p:grpSpPr bwMode="auto">
          <a:xfrm>
            <a:off x="468313" y="188913"/>
            <a:ext cx="8208962" cy="6696075"/>
            <a:chOff x="295" y="29"/>
            <a:chExt cx="5171" cy="4218"/>
          </a:xfrm>
        </p:grpSpPr>
        <p:graphicFrame>
          <p:nvGraphicFramePr>
            <p:cNvPr id="1026" name="Object 21"/>
            <p:cNvGraphicFramePr>
              <a:graphicFrameLocks noChangeAspect="1"/>
            </p:cNvGraphicFramePr>
            <p:nvPr/>
          </p:nvGraphicFramePr>
          <p:xfrm>
            <a:off x="295" y="353"/>
            <a:ext cx="5171" cy="3894"/>
          </p:xfrm>
          <a:graphic>
            <a:graphicData uri="http://schemas.openxmlformats.org/presentationml/2006/ole">
              <mc:AlternateContent xmlns:mc="http://schemas.openxmlformats.org/markup-compatibility/2006">
                <mc:Choice xmlns:v="urn:schemas-microsoft-com:vml" Requires="v">
                  <p:oleObj spid="_x0000_s23569" name="CorelDRAW" r:id="rId4" imgW="9156600" imgH="6896520" progId="">
                    <p:embed/>
                  </p:oleObj>
                </mc:Choice>
                <mc:Fallback>
                  <p:oleObj name="CorelDRAW" r:id="rId4" imgW="9156600" imgH="6896520" progId="">
                    <p:embed/>
                    <p:pic>
                      <p:nvPicPr>
                        <p:cNvPr id="0"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5" y="353"/>
                          <a:ext cx="5171" cy="3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0" name="Text Box 25"/>
            <p:cNvSpPr txBox="1">
              <a:spLocks noChangeArrowheads="1"/>
            </p:cNvSpPr>
            <p:nvPr/>
          </p:nvSpPr>
          <p:spPr bwMode="auto">
            <a:xfrm>
              <a:off x="1020" y="29"/>
              <a:ext cx="2812" cy="291"/>
            </a:xfrm>
            <a:prstGeom prst="rect">
              <a:avLst/>
            </a:prstGeom>
            <a:solidFill>
              <a:schemeClr val="bg1"/>
            </a:solidFill>
            <a:ln w="9525" algn="ctr">
              <a:noFill/>
              <a:miter lim="800000"/>
              <a:headEnd/>
              <a:tailEnd/>
            </a:ln>
          </p:spPr>
          <p:txBody>
            <a:bodyPr>
              <a:spAutoFit/>
            </a:bodyPr>
            <a:lstStyle/>
            <a:p>
              <a:pPr algn="ctr" eaLnBrk="0" hangingPunct="0">
                <a:spcBef>
                  <a:spcPct val="50000"/>
                </a:spcBef>
              </a:pPr>
              <a:r>
                <a:rPr lang="tr-TR" sz="2400" b="1" dirty="0">
                  <a:solidFill>
                    <a:srgbClr val="FF0000"/>
                  </a:solidFill>
                  <a:latin typeface="Verdana" pitchFamily="34" charset="0"/>
                  <a:ea typeface="Verdana" pitchFamily="34" charset="0"/>
                  <a:cs typeface="Verdana" pitchFamily="34" charset="0"/>
                </a:rPr>
                <a:t>WATER</a:t>
              </a:r>
              <a:r>
                <a:rPr lang="tr-TR" sz="2400" b="1" dirty="0">
                  <a:solidFill>
                    <a:srgbClr val="006600"/>
                  </a:solidFill>
                  <a:latin typeface="Verdana" pitchFamily="34" charset="0"/>
                </a:rPr>
                <a:t> </a:t>
              </a:r>
              <a:r>
                <a:rPr lang="tr-TR" sz="2400" b="1" dirty="0">
                  <a:solidFill>
                    <a:srgbClr val="FF0000"/>
                  </a:solidFill>
                  <a:latin typeface="Verdana" pitchFamily="34" charset="0"/>
                  <a:ea typeface="Verdana" pitchFamily="34" charset="0"/>
                  <a:cs typeface="Verdana" pitchFamily="34" charset="0"/>
                </a:rPr>
                <a:t>BODIES</a:t>
              </a: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Başlık"/>
          <p:cNvSpPr>
            <a:spLocks/>
          </p:cNvSpPr>
          <p:nvPr/>
        </p:nvSpPr>
        <p:spPr bwMode="auto">
          <a:xfrm>
            <a:off x="914400" y="0"/>
            <a:ext cx="8229600" cy="1143000"/>
          </a:xfrm>
          <a:prstGeom prst="rect">
            <a:avLst/>
          </a:prstGeom>
          <a:noFill/>
          <a:ln w="9525">
            <a:noFill/>
            <a:miter lim="800000"/>
            <a:headEnd/>
            <a:tailEnd/>
          </a:ln>
        </p:spPr>
        <p:txBody>
          <a:bodyPr anchor="ctr"/>
          <a:lstStyle/>
          <a:p>
            <a:pPr algn="ctr" eaLnBrk="0" hangingPunct="0">
              <a:spcBef>
                <a:spcPct val="50000"/>
              </a:spcBef>
            </a:pPr>
            <a:r>
              <a:rPr lang="tr-TR" sz="2400" b="1" dirty="0" err="1">
                <a:solidFill>
                  <a:srgbClr val="FF0000"/>
                </a:solidFill>
                <a:latin typeface="Verdana" pitchFamily="34" charset="0"/>
                <a:ea typeface="Verdana" pitchFamily="34" charset="0"/>
                <a:cs typeface="Verdana" pitchFamily="34" charset="0"/>
              </a:rPr>
              <a:t>Classification</a:t>
            </a:r>
            <a:r>
              <a:rPr lang="tr-TR" sz="2400" b="1" dirty="0">
                <a:solidFill>
                  <a:srgbClr val="FF0000"/>
                </a:solidFill>
                <a:latin typeface="Verdana" pitchFamily="34" charset="0"/>
                <a:ea typeface="Verdana" pitchFamily="34" charset="0"/>
                <a:cs typeface="Verdana" pitchFamily="34" charset="0"/>
              </a:rPr>
              <a:t> of </a:t>
            </a:r>
            <a:r>
              <a:rPr lang="tr-TR" sz="2400" b="1" dirty="0" err="1">
                <a:solidFill>
                  <a:srgbClr val="FF0000"/>
                </a:solidFill>
                <a:latin typeface="Verdana" pitchFamily="34" charset="0"/>
                <a:ea typeface="Verdana" pitchFamily="34" charset="0"/>
                <a:cs typeface="Verdana" pitchFamily="34" charset="0"/>
              </a:rPr>
              <a:t>water</a:t>
            </a:r>
            <a:r>
              <a:rPr lang="tr-TR" sz="2400" b="1" dirty="0">
                <a:solidFill>
                  <a:srgbClr val="FF0000"/>
                </a:solidFill>
                <a:latin typeface="Verdana" pitchFamily="34" charset="0"/>
                <a:ea typeface="Verdana" pitchFamily="34" charset="0"/>
                <a:cs typeface="Verdana" pitchFamily="34" charset="0"/>
              </a:rPr>
              <a:t> </a:t>
            </a:r>
            <a:r>
              <a:rPr lang="tr-TR" sz="2400" b="1" dirty="0" err="1">
                <a:solidFill>
                  <a:srgbClr val="FF0000"/>
                </a:solidFill>
                <a:latin typeface="Verdana" pitchFamily="34" charset="0"/>
                <a:ea typeface="Verdana" pitchFamily="34" charset="0"/>
                <a:cs typeface="Verdana" pitchFamily="34" charset="0"/>
              </a:rPr>
              <a:t>bodies</a:t>
            </a:r>
            <a:endParaRPr lang="tr-TR" sz="2400" b="1" dirty="0">
              <a:solidFill>
                <a:srgbClr val="FF0000"/>
              </a:solidFill>
              <a:latin typeface="Verdana" pitchFamily="34" charset="0"/>
              <a:ea typeface="Verdana" pitchFamily="34" charset="0"/>
              <a:cs typeface="Verdana" pitchFamily="34" charset="0"/>
            </a:endParaRPr>
          </a:p>
        </p:txBody>
      </p:sp>
      <p:sp>
        <p:nvSpPr>
          <p:cNvPr id="5" name="Tekstvak 6"/>
          <p:cNvSpPr txBox="1"/>
          <p:nvPr/>
        </p:nvSpPr>
        <p:spPr>
          <a:xfrm>
            <a:off x="3403600" y="1077913"/>
            <a:ext cx="2808288" cy="708025"/>
          </a:xfrm>
          <a:prstGeom prst="rect">
            <a:avLst/>
          </a:prstGeom>
          <a:solidFill>
            <a:schemeClr val="accent1">
              <a:lumMod val="20000"/>
              <a:lumOff val="8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spcBef>
                <a:spcPts val="0"/>
              </a:spcBef>
              <a:spcAft>
                <a:spcPts val="0"/>
              </a:spcAft>
              <a:defRPr/>
            </a:pPr>
            <a:r>
              <a:rPr lang="tr-TR" sz="2000" b="1" dirty="0" smtClean="0">
                <a:solidFill>
                  <a:srgbClr val="006600"/>
                </a:solidFill>
                <a:latin typeface="Verdana" pitchFamily="34" charset="0"/>
                <a:cs typeface="+mn-cs"/>
              </a:rPr>
              <a:t>Surface water bodies</a:t>
            </a:r>
            <a:endParaRPr lang="en-GB" sz="2000" b="1" dirty="0" smtClean="0">
              <a:solidFill>
                <a:srgbClr val="006600"/>
              </a:solidFill>
              <a:latin typeface="Verdana" pitchFamily="34" charset="0"/>
              <a:cs typeface="+mn-cs"/>
            </a:endParaRPr>
          </a:p>
        </p:txBody>
      </p:sp>
      <p:sp>
        <p:nvSpPr>
          <p:cNvPr id="6" name="Tekstvak 11"/>
          <p:cNvSpPr txBox="1"/>
          <p:nvPr/>
        </p:nvSpPr>
        <p:spPr>
          <a:xfrm>
            <a:off x="3857625" y="2428875"/>
            <a:ext cx="2071688" cy="400050"/>
          </a:xfrm>
          <a:prstGeom prst="rect">
            <a:avLst/>
          </a:prstGeom>
          <a:solidFill>
            <a:schemeClr val="tx2">
              <a:lumMod val="20000"/>
              <a:lumOff val="8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spcBef>
                <a:spcPts val="0"/>
              </a:spcBef>
              <a:spcAft>
                <a:spcPts val="0"/>
              </a:spcAft>
              <a:defRPr/>
            </a:pPr>
            <a:r>
              <a:rPr lang="tr-TR" sz="2000" dirty="0" smtClean="0">
                <a:solidFill>
                  <a:srgbClr val="2006BA"/>
                </a:solidFill>
                <a:cs typeface="+mn-cs"/>
              </a:rPr>
              <a:t>Natural</a:t>
            </a:r>
            <a:endParaRPr lang="en-GB" sz="2000" dirty="0" smtClean="0">
              <a:solidFill>
                <a:srgbClr val="2006BA"/>
              </a:solidFill>
              <a:cs typeface="+mn-cs"/>
            </a:endParaRPr>
          </a:p>
        </p:txBody>
      </p:sp>
      <p:sp>
        <p:nvSpPr>
          <p:cNvPr id="7" name="Tekstvak 7"/>
          <p:cNvSpPr txBox="1"/>
          <p:nvPr/>
        </p:nvSpPr>
        <p:spPr>
          <a:xfrm>
            <a:off x="714375" y="2214563"/>
            <a:ext cx="2808288" cy="400050"/>
          </a:xfrm>
          <a:prstGeom prst="rect">
            <a:avLst/>
          </a:prstGeom>
          <a:solidFill>
            <a:schemeClr val="accent3">
              <a:lumMod val="20000"/>
              <a:lumOff val="8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spcBef>
                <a:spcPts val="0"/>
              </a:spcBef>
              <a:spcAft>
                <a:spcPts val="0"/>
              </a:spcAft>
              <a:defRPr/>
            </a:pPr>
            <a:r>
              <a:rPr lang="tr-TR" sz="2000" dirty="0" smtClean="0">
                <a:solidFill>
                  <a:srgbClr val="2006BA"/>
                </a:solidFill>
                <a:cs typeface="+mn-cs"/>
              </a:rPr>
              <a:t>Heavily modified</a:t>
            </a:r>
            <a:endParaRPr lang="en-GB" sz="2000" dirty="0" smtClean="0">
              <a:solidFill>
                <a:srgbClr val="2006BA"/>
              </a:solidFill>
              <a:cs typeface="+mn-cs"/>
            </a:endParaRPr>
          </a:p>
        </p:txBody>
      </p:sp>
      <p:sp>
        <p:nvSpPr>
          <p:cNvPr id="8" name="Tekstvak 13"/>
          <p:cNvSpPr txBox="1"/>
          <p:nvPr/>
        </p:nvSpPr>
        <p:spPr>
          <a:xfrm>
            <a:off x="6572250" y="2286000"/>
            <a:ext cx="1357313" cy="646113"/>
          </a:xfrm>
          <a:prstGeom prst="rect">
            <a:avLst/>
          </a:prstGeom>
          <a:solidFill>
            <a:schemeClr val="accent2">
              <a:lumMod val="20000"/>
              <a:lumOff val="8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spcBef>
                <a:spcPts val="0"/>
              </a:spcBef>
              <a:spcAft>
                <a:spcPts val="0"/>
              </a:spcAft>
              <a:defRPr/>
            </a:pPr>
            <a:r>
              <a:rPr lang="tr-TR" sz="2000" dirty="0" smtClean="0">
                <a:solidFill>
                  <a:srgbClr val="2006BA"/>
                </a:solidFill>
                <a:cs typeface="+mn-cs"/>
              </a:rPr>
              <a:t>Artificial</a:t>
            </a:r>
            <a:r>
              <a:rPr lang="tr-TR" sz="3600" dirty="0" smtClean="0">
                <a:solidFill>
                  <a:srgbClr val="2006BA"/>
                </a:solidFill>
                <a:cs typeface="+mn-cs"/>
              </a:rPr>
              <a:t> </a:t>
            </a:r>
            <a:endParaRPr lang="en-GB" sz="3600" dirty="0" smtClean="0">
              <a:solidFill>
                <a:srgbClr val="2006BA"/>
              </a:solidFill>
              <a:cs typeface="+mn-cs"/>
            </a:endParaRPr>
          </a:p>
        </p:txBody>
      </p:sp>
      <p:cxnSp>
        <p:nvCxnSpPr>
          <p:cNvPr id="9" name="Rechte verbindingslijn met pijl 12"/>
          <p:cNvCxnSpPr/>
          <p:nvPr/>
        </p:nvCxnSpPr>
        <p:spPr>
          <a:xfrm rot="16200000" flipH="1">
            <a:off x="6072188" y="1857375"/>
            <a:ext cx="571500" cy="428625"/>
          </a:xfrm>
          <a:prstGeom prst="straightConnector1">
            <a:avLst/>
          </a:prstGeom>
          <a:ln w="57150">
            <a:solidFill>
              <a:srgbClr val="663300"/>
            </a:solidFill>
            <a:tailEnd type="arrow"/>
          </a:ln>
        </p:spPr>
        <p:style>
          <a:lnRef idx="1">
            <a:schemeClr val="accent1"/>
          </a:lnRef>
          <a:fillRef idx="0">
            <a:schemeClr val="accent1"/>
          </a:fillRef>
          <a:effectRef idx="0">
            <a:schemeClr val="accent1"/>
          </a:effectRef>
          <a:fontRef idx="minor">
            <a:schemeClr val="tx1"/>
          </a:fontRef>
        </p:style>
      </p:cxnSp>
      <p:cxnSp>
        <p:nvCxnSpPr>
          <p:cNvPr id="10" name="Rechte verbindingslijn met pijl 12"/>
          <p:cNvCxnSpPr/>
          <p:nvPr/>
        </p:nvCxnSpPr>
        <p:spPr>
          <a:xfrm rot="10800000" flipV="1">
            <a:off x="2857500" y="1785938"/>
            <a:ext cx="500063" cy="428625"/>
          </a:xfrm>
          <a:prstGeom prst="straightConnector1">
            <a:avLst/>
          </a:prstGeom>
          <a:ln w="57150">
            <a:solidFill>
              <a:srgbClr val="663300"/>
            </a:solidFill>
            <a:tailEnd type="arrow"/>
          </a:ln>
        </p:spPr>
        <p:style>
          <a:lnRef idx="1">
            <a:schemeClr val="accent1"/>
          </a:lnRef>
          <a:fillRef idx="0">
            <a:schemeClr val="accent1"/>
          </a:fillRef>
          <a:effectRef idx="0">
            <a:schemeClr val="accent1"/>
          </a:effectRef>
          <a:fontRef idx="minor">
            <a:schemeClr val="tx1"/>
          </a:fontRef>
        </p:style>
      </p:cxnSp>
      <p:cxnSp>
        <p:nvCxnSpPr>
          <p:cNvPr id="11" name="Rechte verbindingslijn met pijl 12"/>
          <p:cNvCxnSpPr/>
          <p:nvPr/>
        </p:nvCxnSpPr>
        <p:spPr>
          <a:xfrm rot="5400000">
            <a:off x="4607719" y="2107407"/>
            <a:ext cx="642937" cy="0"/>
          </a:xfrm>
          <a:prstGeom prst="straightConnector1">
            <a:avLst/>
          </a:prstGeom>
          <a:ln w="57150">
            <a:solidFill>
              <a:srgbClr val="663300"/>
            </a:solidFill>
            <a:tailEnd type="arrow"/>
          </a:ln>
        </p:spPr>
        <p:style>
          <a:lnRef idx="1">
            <a:schemeClr val="accent1"/>
          </a:lnRef>
          <a:fillRef idx="0">
            <a:schemeClr val="accent1"/>
          </a:fillRef>
          <a:effectRef idx="0">
            <a:schemeClr val="accent1"/>
          </a:effectRef>
          <a:fontRef idx="minor">
            <a:schemeClr val="tx1"/>
          </a:fontRef>
        </p:style>
      </p:cxnSp>
      <p:sp>
        <p:nvSpPr>
          <p:cNvPr id="12" name="Tekstvak 7"/>
          <p:cNvSpPr txBox="1"/>
          <p:nvPr/>
        </p:nvSpPr>
        <p:spPr>
          <a:xfrm>
            <a:off x="296863" y="3044825"/>
            <a:ext cx="3214687" cy="1336675"/>
          </a:xfrm>
          <a:prstGeom prst="rect">
            <a:avLst/>
          </a:prstGeom>
          <a:solidFill>
            <a:schemeClr val="accent3">
              <a:lumMod val="40000"/>
              <a:lumOff val="6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lnSpc>
                <a:spcPts val="2500"/>
              </a:lnSpc>
              <a:spcBef>
                <a:spcPts val="0"/>
              </a:spcBef>
              <a:spcAft>
                <a:spcPts val="0"/>
              </a:spcAft>
              <a:defRPr/>
            </a:pPr>
            <a:r>
              <a:rPr lang="tr-TR" sz="1600" dirty="0" smtClean="0">
                <a:solidFill>
                  <a:srgbClr val="663300"/>
                </a:solidFill>
                <a:latin typeface="Verdana" pitchFamily="34" charset="0"/>
                <a:cs typeface="+mn-cs"/>
              </a:rPr>
              <a:t>Water body formed due to irreversible physical changes by human activities (hydro-morphological changes  </a:t>
            </a:r>
            <a:endParaRPr lang="en-GB" sz="1600" dirty="0" smtClean="0">
              <a:solidFill>
                <a:srgbClr val="663300"/>
              </a:solidFill>
              <a:latin typeface="Verdana" pitchFamily="34" charset="0"/>
              <a:cs typeface="+mn-cs"/>
            </a:endParaRPr>
          </a:p>
        </p:txBody>
      </p:sp>
      <p:sp>
        <p:nvSpPr>
          <p:cNvPr id="14" name="Tekstvak 13"/>
          <p:cNvSpPr txBox="1"/>
          <p:nvPr/>
        </p:nvSpPr>
        <p:spPr>
          <a:xfrm>
            <a:off x="6072188" y="3214688"/>
            <a:ext cx="3071812" cy="604837"/>
          </a:xfrm>
          <a:prstGeom prst="rect">
            <a:avLst/>
          </a:prstGeom>
          <a:solidFill>
            <a:schemeClr val="accent2">
              <a:lumMod val="20000"/>
              <a:lumOff val="80000"/>
            </a:schemeClr>
          </a:solidFill>
          <a:ln w="28575">
            <a:solidFill>
              <a:schemeClr val="tx1"/>
            </a:solidFill>
          </a:ln>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eaLnBrk="1" fontAlgn="auto" hangingPunct="1">
              <a:lnSpc>
                <a:spcPts val="2000"/>
              </a:lnSpc>
              <a:spcBef>
                <a:spcPts val="0"/>
              </a:spcBef>
              <a:spcAft>
                <a:spcPts val="0"/>
              </a:spcAft>
              <a:defRPr/>
            </a:pPr>
            <a:r>
              <a:rPr lang="tr-TR" dirty="0" smtClean="0">
                <a:solidFill>
                  <a:srgbClr val="663300"/>
                </a:solidFill>
                <a:latin typeface="Verdana" pitchFamily="34" charset="0"/>
                <a:cs typeface="+mn-cs"/>
              </a:rPr>
              <a:t>Water body formed by human activities</a:t>
            </a:r>
            <a:endParaRPr lang="en-GB" dirty="0" smtClean="0">
              <a:solidFill>
                <a:srgbClr val="663300"/>
              </a:solidFill>
              <a:latin typeface="Verdana" pitchFamily="34" charset="0"/>
              <a:cs typeface="+mn-cs"/>
            </a:endParaRPr>
          </a:p>
        </p:txBody>
      </p:sp>
      <p:pic>
        <p:nvPicPr>
          <p:cNvPr id="20492" name="Picture 9" descr="Artificial_water_body-des02"/>
          <p:cNvPicPr>
            <a:picLocks noChangeAspect="1" noChangeArrowheads="1"/>
          </p:cNvPicPr>
          <p:nvPr/>
        </p:nvPicPr>
        <p:blipFill>
          <a:blip r:embed="rId3" cstate="print"/>
          <a:srcRect/>
          <a:stretch>
            <a:fillRect/>
          </a:stretch>
        </p:blipFill>
        <p:spPr bwMode="auto">
          <a:xfrm>
            <a:off x="285750" y="4643438"/>
            <a:ext cx="3071813" cy="1879600"/>
          </a:xfrm>
          <a:prstGeom prst="rect">
            <a:avLst/>
          </a:prstGeom>
          <a:noFill/>
          <a:ln w="9525">
            <a:noFill/>
            <a:miter lim="800000"/>
            <a:headEnd/>
            <a:tailEnd/>
          </a:ln>
        </p:spPr>
      </p:pic>
      <p:pic>
        <p:nvPicPr>
          <p:cNvPr id="20493" name="Picture 20" descr="P9150010"/>
          <p:cNvPicPr>
            <a:picLocks noChangeAspect="1" noChangeArrowheads="1"/>
          </p:cNvPicPr>
          <p:nvPr/>
        </p:nvPicPr>
        <p:blipFill>
          <a:blip r:embed="rId4" cstate="print"/>
          <a:srcRect/>
          <a:stretch>
            <a:fillRect/>
          </a:stretch>
        </p:blipFill>
        <p:spPr bwMode="auto">
          <a:xfrm>
            <a:off x="3643313" y="3071813"/>
            <a:ext cx="2328862" cy="1746250"/>
          </a:xfrm>
          <a:prstGeom prst="rect">
            <a:avLst/>
          </a:prstGeom>
          <a:noFill/>
          <a:ln w="9525">
            <a:solidFill>
              <a:schemeClr val="tx1"/>
            </a:solidFill>
            <a:miter lim="800000"/>
            <a:headEnd/>
            <a:tailEnd/>
          </a:ln>
        </p:spPr>
      </p:pic>
      <p:pic>
        <p:nvPicPr>
          <p:cNvPr id="20494" name="Picture 25" descr="P9150086"/>
          <p:cNvPicPr>
            <a:picLocks noChangeAspect="1" noChangeArrowheads="1"/>
          </p:cNvPicPr>
          <p:nvPr/>
        </p:nvPicPr>
        <p:blipFill>
          <a:blip r:embed="rId5" cstate="print"/>
          <a:srcRect/>
          <a:stretch>
            <a:fillRect/>
          </a:stretch>
        </p:blipFill>
        <p:spPr bwMode="auto">
          <a:xfrm>
            <a:off x="6286500" y="4143375"/>
            <a:ext cx="2640013" cy="1979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530" name="Straight Arrow Connector 21"/>
          <p:cNvCxnSpPr>
            <a:cxnSpLocks noChangeShapeType="1"/>
          </p:cNvCxnSpPr>
          <p:nvPr/>
        </p:nvCxnSpPr>
        <p:spPr bwMode="auto">
          <a:xfrm>
            <a:off x="2916238" y="1566863"/>
            <a:ext cx="0" cy="3375025"/>
          </a:xfrm>
          <a:prstGeom prst="straightConnector1">
            <a:avLst/>
          </a:prstGeom>
          <a:noFill/>
          <a:ln w="38100" algn="ctr">
            <a:solidFill>
              <a:schemeClr val="tx2"/>
            </a:solidFill>
            <a:prstDash val="dash"/>
            <a:round/>
            <a:headEnd/>
            <a:tailEnd type="arrow" w="med" len="med"/>
          </a:ln>
        </p:spPr>
      </p:cxnSp>
      <p:sp>
        <p:nvSpPr>
          <p:cNvPr id="22531" name="Title 1"/>
          <p:cNvSpPr>
            <a:spLocks noGrp="1"/>
          </p:cNvSpPr>
          <p:nvPr>
            <p:ph type="title"/>
          </p:nvPr>
        </p:nvSpPr>
        <p:spPr>
          <a:xfrm>
            <a:off x="214313" y="285750"/>
            <a:ext cx="8229600" cy="611188"/>
          </a:xfrm>
          <a:ln>
            <a:solidFill>
              <a:schemeClr val="tx2"/>
            </a:solidFill>
          </a:ln>
        </p:spPr>
        <p:txBody>
          <a:bodyPr/>
          <a:lstStyle/>
          <a:p>
            <a:pPr eaLnBrk="0" hangingPunct="0">
              <a:spcBef>
                <a:spcPct val="50000"/>
              </a:spcBef>
            </a:pPr>
            <a:r>
              <a:rPr lang="tr-TR" sz="2400" b="1" dirty="0" err="1" smtClean="0">
                <a:solidFill>
                  <a:srgbClr val="FF0000"/>
                </a:solidFill>
                <a:latin typeface="Verdana" pitchFamily="34" charset="0"/>
                <a:ea typeface="Verdana" pitchFamily="34" charset="0"/>
                <a:cs typeface="Verdana" pitchFamily="34" charset="0"/>
              </a:rPr>
              <a:t>Processes</a:t>
            </a:r>
            <a:r>
              <a:rPr lang="tr-TR" sz="2400" b="1" dirty="0" smtClean="0">
                <a:solidFill>
                  <a:srgbClr val="FF0000"/>
                </a:solidFill>
                <a:latin typeface="Verdana" pitchFamily="34" charset="0"/>
                <a:ea typeface="Verdana" pitchFamily="34" charset="0"/>
                <a:cs typeface="Verdana" pitchFamily="34" charset="0"/>
              </a:rPr>
              <a:t> of WFD </a:t>
            </a:r>
            <a:r>
              <a:rPr lang="tr-TR" sz="2400" b="1" dirty="0" err="1" smtClean="0">
                <a:solidFill>
                  <a:srgbClr val="FF0000"/>
                </a:solidFill>
                <a:latin typeface="Verdana" pitchFamily="34" charset="0"/>
                <a:ea typeface="Verdana" pitchFamily="34" charset="0"/>
                <a:cs typeface="Verdana" pitchFamily="34" charset="0"/>
              </a:rPr>
              <a:t>Related</a:t>
            </a:r>
            <a:r>
              <a:rPr lang="tr-TR" sz="2400" b="1" dirty="0" smtClean="0">
                <a:solidFill>
                  <a:srgbClr val="FF0000"/>
                </a:solidFill>
                <a:latin typeface="Verdana" pitchFamily="34" charset="0"/>
                <a:ea typeface="Verdana" pitchFamily="34" charset="0"/>
                <a:cs typeface="Verdana" pitchFamily="34" charset="0"/>
              </a:rPr>
              <a:t> </a:t>
            </a:r>
            <a:r>
              <a:rPr lang="tr-TR" sz="2400" b="1" dirty="0" err="1" smtClean="0">
                <a:solidFill>
                  <a:srgbClr val="FF0000"/>
                </a:solidFill>
                <a:latin typeface="Verdana" pitchFamily="34" charset="0"/>
                <a:ea typeface="Verdana" pitchFamily="34" charset="0"/>
                <a:cs typeface="Verdana" pitchFamily="34" charset="0"/>
              </a:rPr>
              <a:t>Directives</a:t>
            </a:r>
            <a:endParaRPr lang="en-GB" sz="2400" b="1" dirty="0" smtClean="0">
              <a:solidFill>
                <a:srgbClr val="FF0000"/>
              </a:solidFill>
              <a:latin typeface="Verdana" pitchFamily="34" charset="0"/>
              <a:ea typeface="Verdana" pitchFamily="34" charset="0"/>
              <a:cs typeface="Verdana" pitchFamily="34" charset="0"/>
            </a:endParaRPr>
          </a:p>
        </p:txBody>
      </p:sp>
      <p:sp>
        <p:nvSpPr>
          <p:cNvPr id="4" name="Rectangle 3"/>
          <p:cNvSpPr/>
          <p:nvPr/>
        </p:nvSpPr>
        <p:spPr>
          <a:xfrm>
            <a:off x="107950" y="2682875"/>
            <a:ext cx="1677988" cy="18891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663300"/>
                </a:solidFill>
                <a:latin typeface="Verdana" pitchFamily="34" charset="0"/>
              </a:rPr>
              <a:t>Dangerous Substance Directive (DSD)</a:t>
            </a:r>
            <a:br>
              <a:rPr lang="en-US" sz="1600" dirty="0">
                <a:solidFill>
                  <a:srgbClr val="663300"/>
                </a:solidFill>
                <a:latin typeface="Verdana" pitchFamily="34" charset="0"/>
              </a:rPr>
            </a:br>
            <a:r>
              <a:rPr lang="en-GB" sz="1600" b="1" dirty="0">
                <a:solidFill>
                  <a:srgbClr val="663300"/>
                </a:solidFill>
                <a:latin typeface="Verdana" pitchFamily="34" charset="0"/>
              </a:rPr>
              <a:t>67/548/EEC</a:t>
            </a:r>
            <a:endParaRPr lang="tr-TR" sz="1600" b="1" dirty="0">
              <a:solidFill>
                <a:srgbClr val="663300"/>
              </a:solidFill>
              <a:latin typeface="Verdana" pitchFamily="34" charset="0"/>
            </a:endParaRPr>
          </a:p>
          <a:p>
            <a:pPr algn="ctr">
              <a:defRPr/>
            </a:pPr>
            <a:r>
              <a:rPr lang="tr-TR" sz="1600" b="1" dirty="0">
                <a:solidFill>
                  <a:srgbClr val="663300"/>
                </a:solidFill>
                <a:latin typeface="Verdana" pitchFamily="34" charset="0"/>
              </a:rPr>
              <a:t>76/464/EEC</a:t>
            </a:r>
          </a:p>
          <a:p>
            <a:pPr algn="ctr">
              <a:defRPr/>
            </a:pPr>
            <a:r>
              <a:rPr lang="tr-TR" sz="1600" b="1" dirty="0">
                <a:solidFill>
                  <a:srgbClr val="663300"/>
                </a:solidFill>
                <a:latin typeface="Verdana" pitchFamily="34" charset="0"/>
              </a:rPr>
              <a:t>2006/11/EEC</a:t>
            </a:r>
            <a:endParaRPr lang="en-GB" sz="1600" dirty="0">
              <a:solidFill>
                <a:srgbClr val="663300"/>
              </a:solidFill>
              <a:latin typeface="Verdana" pitchFamily="34" charset="0"/>
            </a:endParaRPr>
          </a:p>
        </p:txBody>
      </p:sp>
      <p:sp>
        <p:nvSpPr>
          <p:cNvPr id="5" name="Rectangle 4"/>
          <p:cNvSpPr/>
          <p:nvPr/>
        </p:nvSpPr>
        <p:spPr>
          <a:xfrm>
            <a:off x="3419475" y="2692400"/>
            <a:ext cx="1657350" cy="13239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2060"/>
                </a:solidFill>
                <a:latin typeface="Verdana" pitchFamily="34" charset="0"/>
              </a:rPr>
              <a:t>Urban Waste Water Directive</a:t>
            </a:r>
            <a:br>
              <a:rPr lang="en-US" sz="1600" dirty="0">
                <a:solidFill>
                  <a:srgbClr val="002060"/>
                </a:solidFill>
                <a:latin typeface="Verdana" pitchFamily="34" charset="0"/>
              </a:rPr>
            </a:br>
            <a:r>
              <a:rPr lang="en-GB" sz="1600" b="1" dirty="0">
                <a:solidFill>
                  <a:srgbClr val="002060"/>
                </a:solidFill>
                <a:latin typeface="Verdana" pitchFamily="34" charset="0"/>
              </a:rPr>
              <a:t>91/271/EEC</a:t>
            </a:r>
          </a:p>
        </p:txBody>
      </p:sp>
      <p:sp>
        <p:nvSpPr>
          <p:cNvPr id="6" name="Rectangle 5"/>
          <p:cNvSpPr/>
          <p:nvPr/>
        </p:nvSpPr>
        <p:spPr>
          <a:xfrm>
            <a:off x="3419475" y="4021138"/>
            <a:ext cx="1657350" cy="10048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2060"/>
                </a:solidFill>
                <a:latin typeface="Verdana" pitchFamily="34" charset="0"/>
              </a:rPr>
              <a:t>Nitrate Directive</a:t>
            </a:r>
            <a:br>
              <a:rPr lang="en-US" sz="1600" dirty="0">
                <a:solidFill>
                  <a:srgbClr val="002060"/>
                </a:solidFill>
                <a:latin typeface="Verdana" pitchFamily="34" charset="0"/>
              </a:rPr>
            </a:br>
            <a:r>
              <a:rPr lang="en-GB" sz="1600" b="1" dirty="0">
                <a:solidFill>
                  <a:srgbClr val="002060"/>
                </a:solidFill>
                <a:latin typeface="Verdana" pitchFamily="34" charset="0"/>
              </a:rPr>
              <a:t>91/676/EEC</a:t>
            </a:r>
          </a:p>
        </p:txBody>
      </p:sp>
      <p:sp>
        <p:nvSpPr>
          <p:cNvPr id="7" name="Rectangle 6"/>
          <p:cNvSpPr/>
          <p:nvPr/>
        </p:nvSpPr>
        <p:spPr>
          <a:xfrm>
            <a:off x="5148263" y="2682875"/>
            <a:ext cx="1439862" cy="11064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2060"/>
                </a:solidFill>
                <a:latin typeface="Verdana" pitchFamily="34" charset="0"/>
              </a:rPr>
              <a:t>Habitat Directive </a:t>
            </a:r>
            <a:r>
              <a:rPr lang="en-GB" sz="1600" b="1" dirty="0">
                <a:solidFill>
                  <a:srgbClr val="002060"/>
                </a:solidFill>
                <a:latin typeface="Verdana" pitchFamily="34" charset="0"/>
              </a:rPr>
              <a:t>92/43/EEC</a:t>
            </a:r>
            <a:r>
              <a:rPr lang="en-US" sz="1600" dirty="0">
                <a:solidFill>
                  <a:srgbClr val="002060"/>
                </a:solidFill>
                <a:latin typeface="Verdana" pitchFamily="34" charset="0"/>
              </a:rPr>
              <a:t> </a:t>
            </a:r>
          </a:p>
        </p:txBody>
      </p:sp>
      <p:sp>
        <p:nvSpPr>
          <p:cNvPr id="8" name="Rectangle 7"/>
          <p:cNvSpPr/>
          <p:nvPr/>
        </p:nvSpPr>
        <p:spPr>
          <a:xfrm>
            <a:off x="6653213" y="2692400"/>
            <a:ext cx="1633537" cy="13176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006600"/>
                </a:solidFill>
                <a:latin typeface="Verdana" pitchFamily="34" charset="0"/>
              </a:rPr>
              <a:t>Water Framework Directive 2000/60/EC</a:t>
            </a:r>
            <a:endParaRPr lang="en-GB" sz="1600" b="1" dirty="0">
              <a:solidFill>
                <a:srgbClr val="006600"/>
              </a:solidFill>
              <a:latin typeface="Verdana" pitchFamily="34" charset="0"/>
            </a:endParaRPr>
          </a:p>
        </p:txBody>
      </p:sp>
      <p:sp>
        <p:nvSpPr>
          <p:cNvPr id="10" name="Rectangle 9"/>
          <p:cNvSpPr/>
          <p:nvPr/>
        </p:nvSpPr>
        <p:spPr>
          <a:xfrm>
            <a:off x="1847850" y="2692400"/>
            <a:ext cx="1506538" cy="1320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2060"/>
                </a:solidFill>
                <a:latin typeface="Verdana" pitchFamily="34" charset="0"/>
              </a:rPr>
              <a:t>Bathing Water Directive</a:t>
            </a:r>
            <a:br>
              <a:rPr lang="en-US" sz="1600" dirty="0">
                <a:solidFill>
                  <a:srgbClr val="002060"/>
                </a:solidFill>
                <a:latin typeface="Verdana" pitchFamily="34" charset="0"/>
              </a:rPr>
            </a:br>
            <a:r>
              <a:rPr lang="en-GB" sz="1600" b="1" dirty="0">
                <a:solidFill>
                  <a:srgbClr val="002060"/>
                </a:solidFill>
                <a:latin typeface="Verdana" pitchFamily="34" charset="0"/>
              </a:rPr>
              <a:t>76/160/EEC</a:t>
            </a:r>
          </a:p>
        </p:txBody>
      </p:sp>
      <p:cxnSp>
        <p:nvCxnSpPr>
          <p:cNvPr id="9" name="Straight Connector 8"/>
          <p:cNvCxnSpPr/>
          <p:nvPr/>
        </p:nvCxnSpPr>
        <p:spPr bwMode="auto">
          <a:xfrm>
            <a:off x="251520" y="-298450"/>
            <a:ext cx="8640960" cy="0"/>
          </a:xfrm>
          <a:prstGeom prst="line">
            <a:avLst/>
          </a:prstGeom>
          <a:solidFill>
            <a:srgbClr val="80BA64"/>
          </a:solidFill>
          <a:ln w="38100" cap="flat" cmpd="sng" algn="ctr">
            <a:solidFill>
              <a:schemeClr val="tx2"/>
            </a:solidFill>
            <a:prstDash val="solid"/>
            <a:round/>
            <a:headEnd type="none" w="med" len="med"/>
            <a:tailEnd type="triangle" w="med" len="med"/>
          </a:ln>
          <a:effectLst>
            <a:glow>
              <a:schemeClr val="accent1">
                <a:alpha val="40000"/>
              </a:schemeClr>
            </a:glow>
            <a:outerShdw dist="107763" dir="2700000" algn="ctr" rotWithShape="0">
              <a:schemeClr val="bg2"/>
            </a:outerShdw>
          </a:effectLst>
          <a:extLst/>
        </p:spPr>
      </p:cxnSp>
      <p:sp>
        <p:nvSpPr>
          <p:cNvPr id="22539" name="TextBox 10"/>
          <p:cNvSpPr txBox="1">
            <a:spLocks noChangeArrowheads="1"/>
          </p:cNvSpPr>
          <p:nvPr/>
        </p:nvSpPr>
        <p:spPr bwMode="auto">
          <a:xfrm>
            <a:off x="250825" y="1668463"/>
            <a:ext cx="7821613" cy="369887"/>
          </a:xfrm>
          <a:prstGeom prst="rect">
            <a:avLst/>
          </a:prstGeom>
          <a:noFill/>
          <a:ln w="9525">
            <a:solidFill>
              <a:schemeClr val="tx2"/>
            </a:solidFill>
            <a:miter lim="800000"/>
            <a:headEnd/>
            <a:tailEnd/>
          </a:ln>
        </p:spPr>
        <p:txBody>
          <a:bodyPr>
            <a:spAutoFit/>
          </a:bodyPr>
          <a:lstStyle/>
          <a:p>
            <a:r>
              <a:rPr lang="en-US">
                <a:solidFill>
                  <a:srgbClr val="0070C0"/>
                </a:solidFill>
              </a:rPr>
              <a:t>1967            1976            1991         1992          2000       now</a:t>
            </a:r>
            <a:endParaRPr lang="en-GB">
              <a:solidFill>
                <a:srgbClr val="0070C0"/>
              </a:solidFill>
            </a:endParaRPr>
          </a:p>
        </p:txBody>
      </p:sp>
      <p:cxnSp>
        <p:nvCxnSpPr>
          <p:cNvPr id="22540" name="Straight Arrow Connector 12"/>
          <p:cNvCxnSpPr>
            <a:cxnSpLocks noChangeShapeType="1"/>
          </p:cNvCxnSpPr>
          <p:nvPr/>
        </p:nvCxnSpPr>
        <p:spPr bwMode="auto">
          <a:xfrm>
            <a:off x="1117600" y="1566863"/>
            <a:ext cx="0" cy="1125537"/>
          </a:xfrm>
          <a:prstGeom prst="straightConnector1">
            <a:avLst/>
          </a:prstGeom>
          <a:noFill/>
          <a:ln w="38100" algn="ctr">
            <a:solidFill>
              <a:schemeClr val="tx2"/>
            </a:solidFill>
            <a:prstDash val="dash"/>
            <a:round/>
            <a:headEnd/>
            <a:tailEnd type="arrow" w="med" len="med"/>
          </a:ln>
        </p:spPr>
      </p:cxnSp>
      <p:cxnSp>
        <p:nvCxnSpPr>
          <p:cNvPr id="22541" name="Straight Arrow Connector 13"/>
          <p:cNvCxnSpPr>
            <a:cxnSpLocks noChangeShapeType="1"/>
          </p:cNvCxnSpPr>
          <p:nvPr/>
        </p:nvCxnSpPr>
        <p:spPr bwMode="auto">
          <a:xfrm>
            <a:off x="2809875" y="1566863"/>
            <a:ext cx="0" cy="1125537"/>
          </a:xfrm>
          <a:prstGeom prst="straightConnector1">
            <a:avLst/>
          </a:prstGeom>
          <a:noFill/>
          <a:ln w="38100" algn="ctr">
            <a:solidFill>
              <a:schemeClr val="tx2"/>
            </a:solidFill>
            <a:prstDash val="dash"/>
            <a:round/>
            <a:headEnd/>
            <a:tailEnd type="arrow" w="med" len="med"/>
          </a:ln>
        </p:spPr>
      </p:cxnSp>
      <p:cxnSp>
        <p:nvCxnSpPr>
          <p:cNvPr id="22542" name="Straight Arrow Connector 14"/>
          <p:cNvCxnSpPr>
            <a:cxnSpLocks noChangeShapeType="1"/>
          </p:cNvCxnSpPr>
          <p:nvPr/>
        </p:nvCxnSpPr>
        <p:spPr bwMode="auto">
          <a:xfrm>
            <a:off x="4572000" y="1557338"/>
            <a:ext cx="0" cy="1125537"/>
          </a:xfrm>
          <a:prstGeom prst="straightConnector1">
            <a:avLst/>
          </a:prstGeom>
          <a:noFill/>
          <a:ln w="38100" algn="ctr">
            <a:solidFill>
              <a:schemeClr val="tx2"/>
            </a:solidFill>
            <a:prstDash val="dash"/>
            <a:round/>
            <a:headEnd/>
            <a:tailEnd type="arrow" w="med" len="med"/>
          </a:ln>
        </p:spPr>
      </p:cxnSp>
      <p:cxnSp>
        <p:nvCxnSpPr>
          <p:cNvPr id="22543" name="Straight Arrow Connector 15"/>
          <p:cNvCxnSpPr>
            <a:cxnSpLocks noChangeShapeType="1"/>
          </p:cNvCxnSpPr>
          <p:nvPr/>
        </p:nvCxnSpPr>
        <p:spPr bwMode="auto">
          <a:xfrm>
            <a:off x="5875338" y="1557338"/>
            <a:ext cx="0" cy="1125537"/>
          </a:xfrm>
          <a:prstGeom prst="straightConnector1">
            <a:avLst/>
          </a:prstGeom>
          <a:noFill/>
          <a:ln w="38100" algn="ctr">
            <a:solidFill>
              <a:schemeClr val="tx2"/>
            </a:solidFill>
            <a:prstDash val="dash"/>
            <a:round/>
            <a:headEnd/>
            <a:tailEnd type="arrow" w="med" len="med"/>
          </a:ln>
        </p:spPr>
      </p:cxnSp>
      <p:cxnSp>
        <p:nvCxnSpPr>
          <p:cNvPr id="22544" name="Straight Arrow Connector 16"/>
          <p:cNvCxnSpPr>
            <a:cxnSpLocks noChangeShapeType="1"/>
          </p:cNvCxnSpPr>
          <p:nvPr/>
        </p:nvCxnSpPr>
        <p:spPr bwMode="auto">
          <a:xfrm>
            <a:off x="7408863" y="1566863"/>
            <a:ext cx="0" cy="1125537"/>
          </a:xfrm>
          <a:prstGeom prst="straightConnector1">
            <a:avLst/>
          </a:prstGeom>
          <a:noFill/>
          <a:ln w="38100" algn="ctr">
            <a:solidFill>
              <a:schemeClr val="tx2"/>
            </a:solidFill>
            <a:prstDash val="dash"/>
            <a:round/>
            <a:headEnd/>
            <a:tailEnd type="arrow" w="med" len="med"/>
          </a:ln>
        </p:spPr>
      </p:cxnSp>
      <p:sp>
        <p:nvSpPr>
          <p:cNvPr id="21" name="Rectangle 20"/>
          <p:cNvSpPr/>
          <p:nvPr/>
        </p:nvSpPr>
        <p:spPr>
          <a:xfrm>
            <a:off x="1914525" y="4941888"/>
            <a:ext cx="1439863" cy="9350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600" dirty="0">
                <a:solidFill>
                  <a:srgbClr val="002060"/>
                </a:solidFill>
                <a:latin typeface="Verdana" pitchFamily="34" charset="0"/>
              </a:rPr>
              <a:t>Bird Directive</a:t>
            </a:r>
            <a:br>
              <a:rPr lang="en-GB" sz="1600" dirty="0">
                <a:solidFill>
                  <a:srgbClr val="002060"/>
                </a:solidFill>
                <a:latin typeface="Verdana" pitchFamily="34" charset="0"/>
              </a:rPr>
            </a:br>
            <a:r>
              <a:rPr lang="en-GB" sz="1600" b="1" dirty="0">
                <a:solidFill>
                  <a:srgbClr val="002060"/>
                </a:solidFill>
                <a:latin typeface="Verdana" pitchFamily="34" charset="0"/>
              </a:rPr>
              <a:t>79/409/EEC</a:t>
            </a:r>
          </a:p>
        </p:txBody>
      </p:sp>
      <p:sp>
        <p:nvSpPr>
          <p:cNvPr id="22546" name="TextBox 24"/>
          <p:cNvSpPr txBox="1">
            <a:spLocks noChangeArrowheads="1"/>
          </p:cNvSpPr>
          <p:nvPr/>
        </p:nvSpPr>
        <p:spPr bwMode="auto">
          <a:xfrm>
            <a:off x="250825" y="1095375"/>
            <a:ext cx="184150" cy="369888"/>
          </a:xfrm>
          <a:prstGeom prst="rect">
            <a:avLst/>
          </a:prstGeom>
          <a:noFill/>
          <a:ln w="9525">
            <a:noFill/>
            <a:miter lim="800000"/>
            <a:headEnd/>
            <a:tailEnd/>
          </a:ln>
        </p:spPr>
        <p:txBody>
          <a:bodyPr wrap="none">
            <a:spAutoFit/>
          </a:bodyPr>
          <a:lstStyle/>
          <a:p>
            <a:endParaRPr lang="en-GB">
              <a:solidFill>
                <a:srgbClr val="FFFF00"/>
              </a:solidFill>
            </a:endParaRPr>
          </a:p>
        </p:txBody>
      </p:sp>
      <p:sp>
        <p:nvSpPr>
          <p:cNvPr id="22" name="Rectangle 20"/>
          <p:cNvSpPr/>
          <p:nvPr/>
        </p:nvSpPr>
        <p:spPr>
          <a:xfrm>
            <a:off x="7704138" y="4643438"/>
            <a:ext cx="1439862" cy="9350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solidFill>
                  <a:srgbClr val="002060"/>
                </a:solidFill>
              </a:rPr>
              <a:t>Floding Directive</a:t>
            </a:r>
            <a:endParaRPr lang="en-GB" b="1" dirty="0">
              <a:solidFill>
                <a:srgbClr val="002060"/>
              </a:solidFill>
            </a:endParaRPr>
          </a:p>
        </p:txBody>
      </p:sp>
      <p:sp>
        <p:nvSpPr>
          <p:cNvPr id="23" name="Rectangle 20"/>
          <p:cNvSpPr/>
          <p:nvPr/>
        </p:nvSpPr>
        <p:spPr>
          <a:xfrm>
            <a:off x="7704138" y="5572125"/>
            <a:ext cx="1439862" cy="9350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dirty="0">
                <a:solidFill>
                  <a:srgbClr val="002060"/>
                </a:solidFill>
              </a:rPr>
              <a:t>Marine Strategy Directive</a:t>
            </a:r>
            <a:endParaRPr lang="en-GB" b="1" dirty="0">
              <a:solidFill>
                <a:srgbClr val="002060"/>
              </a:solidFill>
            </a:endParaRPr>
          </a:p>
        </p:txBody>
      </p:sp>
      <p:sp>
        <p:nvSpPr>
          <p:cNvPr id="24" name="Rectangle 6"/>
          <p:cNvSpPr/>
          <p:nvPr/>
        </p:nvSpPr>
        <p:spPr>
          <a:xfrm>
            <a:off x="5214938" y="3857625"/>
            <a:ext cx="1373187" cy="15509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400" b="1" dirty="0">
                <a:solidFill>
                  <a:srgbClr val="663300"/>
                </a:solidFill>
                <a:latin typeface="Verdana" pitchFamily="34" charset="0"/>
              </a:rPr>
              <a:t>Priority Substances Directive</a:t>
            </a:r>
          </a:p>
          <a:p>
            <a:pPr algn="ctr">
              <a:defRPr/>
            </a:pPr>
            <a:r>
              <a:rPr lang="tr-TR" sz="1400" b="1" dirty="0">
                <a:solidFill>
                  <a:srgbClr val="663300"/>
                </a:solidFill>
                <a:latin typeface="Verdana" pitchFamily="34" charset="0"/>
              </a:rPr>
              <a:t>2008/5 E</a:t>
            </a:r>
            <a:r>
              <a:rPr lang="en-GB" sz="1400" b="1" dirty="0">
                <a:solidFill>
                  <a:srgbClr val="663300"/>
                </a:solidFill>
                <a:latin typeface="Verdana" pitchFamily="34" charset="0"/>
              </a:rPr>
              <a:t>EC</a:t>
            </a:r>
            <a:r>
              <a:rPr lang="en-US" sz="1400" b="1" dirty="0">
                <a:solidFill>
                  <a:srgbClr val="663300"/>
                </a:solidFill>
                <a:latin typeface="Verdana" pitchFamily="34" charset="0"/>
              </a:rPr>
              <a:t> </a:t>
            </a:r>
          </a:p>
        </p:txBody>
      </p:sp>
      <p:sp>
        <p:nvSpPr>
          <p:cNvPr id="25" name="Rectangle 5"/>
          <p:cNvSpPr/>
          <p:nvPr/>
        </p:nvSpPr>
        <p:spPr>
          <a:xfrm>
            <a:off x="3429000" y="5072063"/>
            <a:ext cx="1657350" cy="10048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1600" dirty="0">
                <a:solidFill>
                  <a:srgbClr val="002060"/>
                </a:solidFill>
                <a:latin typeface="Verdana" pitchFamily="34" charset="0"/>
              </a:rPr>
              <a:t>Groundwater Directive</a:t>
            </a:r>
            <a:endParaRPr lang="en-GB" sz="1600" b="1" dirty="0">
              <a:solidFill>
                <a:srgbClr val="002060"/>
              </a:solidFill>
              <a:latin typeface="Verdana" pitchFamily="34"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ChangeArrowheads="1"/>
          </p:cNvSpPr>
          <p:nvPr/>
        </p:nvSpPr>
        <p:spPr bwMode="auto">
          <a:xfrm>
            <a:off x="1295400" y="3124200"/>
            <a:ext cx="2197100" cy="609600"/>
          </a:xfrm>
          <a:prstGeom prst="chevron">
            <a:avLst>
              <a:gd name="adj" fmla="val 29701"/>
            </a:avLst>
          </a:prstGeom>
          <a:solidFill>
            <a:srgbClr val="00FFFF"/>
          </a:solidFill>
          <a:ln w="9525">
            <a:solidFill>
              <a:schemeClr val="tx1"/>
            </a:solidFill>
            <a:miter lim="800000"/>
            <a:headEnd/>
            <a:tailEnd/>
          </a:ln>
        </p:spPr>
        <p:txBody>
          <a:bodyPr wrap="none" anchor="ctr"/>
          <a:lstStyle/>
          <a:p>
            <a:pPr marL="192088" indent="-95250" algn="ctr" defTabSz="1241425"/>
            <a:r>
              <a:rPr lang="en-GB" sz="1000" b="1" dirty="0">
                <a:latin typeface="Tahoma" pitchFamily="34" charset="0"/>
              </a:rPr>
              <a:t>River Basin</a:t>
            </a:r>
          </a:p>
          <a:p>
            <a:pPr marL="192088" indent="-95250" algn="ctr" defTabSz="1241425"/>
            <a:r>
              <a:rPr lang="en-GB" sz="1000" b="1" dirty="0">
                <a:latin typeface="Tahoma" pitchFamily="34" charset="0"/>
              </a:rPr>
              <a:t>Characterisation</a:t>
            </a:r>
          </a:p>
        </p:txBody>
      </p:sp>
      <p:sp>
        <p:nvSpPr>
          <p:cNvPr id="2053" name="AutoShape 3"/>
          <p:cNvSpPr>
            <a:spLocks noChangeArrowheads="1"/>
          </p:cNvSpPr>
          <p:nvPr/>
        </p:nvSpPr>
        <p:spPr bwMode="auto">
          <a:xfrm>
            <a:off x="381000" y="3124200"/>
            <a:ext cx="990600" cy="609600"/>
          </a:xfrm>
          <a:prstGeom prst="homePlate">
            <a:avLst>
              <a:gd name="adj" fmla="val 27482"/>
            </a:avLst>
          </a:prstGeom>
          <a:solidFill>
            <a:schemeClr val="accent1"/>
          </a:solidFill>
          <a:ln w="9525">
            <a:solidFill>
              <a:schemeClr val="tx1"/>
            </a:solidFill>
            <a:miter lim="800000"/>
            <a:headEnd/>
            <a:tailEnd/>
          </a:ln>
        </p:spPr>
        <p:txBody>
          <a:bodyPr wrap="none" anchor="ctr"/>
          <a:lstStyle/>
          <a:p>
            <a:pPr algn="ctr"/>
            <a:r>
              <a:rPr lang="en-GB" sz="1000" b="1">
                <a:latin typeface="Tahoma" pitchFamily="34" charset="0"/>
              </a:rPr>
              <a:t>River Basin</a:t>
            </a:r>
          </a:p>
          <a:p>
            <a:pPr algn="ctr"/>
            <a:r>
              <a:rPr lang="en-GB" sz="1000" b="1">
                <a:latin typeface="Tahoma" pitchFamily="34" charset="0"/>
              </a:rPr>
              <a:t>District</a:t>
            </a:r>
          </a:p>
        </p:txBody>
      </p:sp>
      <p:grpSp>
        <p:nvGrpSpPr>
          <p:cNvPr id="2" name="Groep 50"/>
          <p:cNvGrpSpPr>
            <a:grpSpLocks/>
          </p:cNvGrpSpPr>
          <p:nvPr/>
        </p:nvGrpSpPr>
        <p:grpSpPr bwMode="auto">
          <a:xfrm>
            <a:off x="3419475" y="2743200"/>
            <a:ext cx="1609725" cy="1371600"/>
            <a:chOff x="3419872" y="2743200"/>
            <a:chExt cx="1609328" cy="1371600"/>
          </a:xfrm>
        </p:grpSpPr>
        <p:sp>
          <p:nvSpPr>
            <p:cNvPr id="2076" name="AutoShape 4"/>
            <p:cNvSpPr>
              <a:spLocks noChangeArrowheads="1"/>
            </p:cNvSpPr>
            <p:nvPr/>
          </p:nvSpPr>
          <p:spPr bwMode="auto">
            <a:xfrm>
              <a:off x="3419872" y="3124200"/>
              <a:ext cx="1609328" cy="609600"/>
            </a:xfrm>
            <a:prstGeom prst="chevron">
              <a:avLst>
                <a:gd name="adj" fmla="val 31765"/>
              </a:avLst>
            </a:prstGeom>
            <a:solidFill>
              <a:srgbClr val="FFFF00"/>
            </a:solidFill>
            <a:ln w="9525">
              <a:solidFill>
                <a:schemeClr val="tx1"/>
              </a:solidFill>
              <a:miter lim="800000"/>
              <a:headEnd/>
              <a:tailEnd/>
            </a:ln>
          </p:spPr>
          <p:txBody>
            <a:bodyPr wrap="none" anchor="ctr"/>
            <a:lstStyle/>
            <a:p>
              <a:pPr marL="192088" indent="-1588" algn="ctr" defTabSz="1241425"/>
              <a:r>
                <a:rPr lang="en-GB" sz="1000" b="1" dirty="0">
                  <a:latin typeface="Tahoma" pitchFamily="34" charset="0"/>
                </a:rPr>
                <a:t>Significant</a:t>
              </a:r>
            </a:p>
            <a:p>
              <a:pPr marL="192088" indent="-1588" algn="ctr" defTabSz="1241425"/>
              <a:r>
                <a:rPr lang="en-GB" sz="1000" b="1" dirty="0">
                  <a:latin typeface="Tahoma" pitchFamily="34" charset="0"/>
                </a:rPr>
                <a:t>Water Management</a:t>
              </a:r>
            </a:p>
            <a:p>
              <a:pPr marL="192088" indent="-1588" algn="ctr" defTabSz="1241425"/>
              <a:r>
                <a:rPr lang="en-GB" sz="1000" b="1" dirty="0">
                  <a:latin typeface="Tahoma" pitchFamily="34" charset="0"/>
                </a:rPr>
                <a:t>Issues Report</a:t>
              </a:r>
            </a:p>
          </p:txBody>
        </p:sp>
        <p:sp>
          <p:nvSpPr>
            <p:cNvPr id="2077" name="Line 11"/>
            <p:cNvSpPr>
              <a:spLocks noChangeShapeType="1"/>
            </p:cNvSpPr>
            <p:nvPr/>
          </p:nvSpPr>
          <p:spPr bwMode="auto">
            <a:xfrm flipV="1">
              <a:off x="4267200" y="3733800"/>
              <a:ext cx="0" cy="381000"/>
            </a:xfrm>
            <a:prstGeom prst="line">
              <a:avLst/>
            </a:prstGeom>
            <a:noFill/>
            <a:ln w="1587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2078" name="Line 14"/>
            <p:cNvSpPr>
              <a:spLocks noChangeShapeType="1"/>
            </p:cNvSpPr>
            <p:nvPr/>
          </p:nvSpPr>
          <p:spPr bwMode="auto">
            <a:xfrm>
              <a:off x="4419600" y="2743200"/>
              <a:ext cx="0" cy="381000"/>
            </a:xfrm>
            <a:prstGeom prst="line">
              <a:avLst/>
            </a:prstGeom>
            <a:noFill/>
            <a:ln w="1587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grpSp>
      <p:grpSp>
        <p:nvGrpSpPr>
          <p:cNvPr id="3" name="Groep 51"/>
          <p:cNvGrpSpPr>
            <a:grpSpLocks/>
          </p:cNvGrpSpPr>
          <p:nvPr/>
        </p:nvGrpSpPr>
        <p:grpSpPr bwMode="auto">
          <a:xfrm>
            <a:off x="4953000" y="2565400"/>
            <a:ext cx="1752600" cy="1549400"/>
            <a:chOff x="4953000" y="2564904"/>
            <a:chExt cx="1752600" cy="1549896"/>
          </a:xfrm>
        </p:grpSpPr>
        <p:sp>
          <p:nvSpPr>
            <p:cNvPr id="2073" name="AutoShape 5"/>
            <p:cNvSpPr>
              <a:spLocks noChangeArrowheads="1"/>
            </p:cNvSpPr>
            <p:nvPr/>
          </p:nvSpPr>
          <p:spPr bwMode="auto">
            <a:xfrm>
              <a:off x="4953000" y="3124200"/>
              <a:ext cx="1752600" cy="609600"/>
            </a:xfrm>
            <a:prstGeom prst="chevron">
              <a:avLst>
                <a:gd name="adj" fmla="val 33595"/>
              </a:avLst>
            </a:prstGeom>
            <a:solidFill>
              <a:srgbClr val="FF0000"/>
            </a:solidFill>
            <a:ln w="9525">
              <a:solidFill>
                <a:schemeClr val="tx1"/>
              </a:solidFill>
              <a:miter lim="800000"/>
              <a:headEnd/>
              <a:tailEnd/>
            </a:ln>
          </p:spPr>
          <p:txBody>
            <a:bodyPr wrap="none" anchor="ctr"/>
            <a:lstStyle/>
            <a:p>
              <a:pPr marL="192088" indent="-1588" algn="ctr" defTabSz="1241425"/>
              <a:r>
                <a:rPr lang="en-GB" sz="1000" b="1" dirty="0">
                  <a:latin typeface="Tahoma" pitchFamily="34" charset="0"/>
                </a:rPr>
                <a:t>Programme of</a:t>
              </a:r>
            </a:p>
            <a:p>
              <a:pPr marL="192088" indent="-1588" algn="ctr" defTabSz="1241425"/>
              <a:r>
                <a:rPr lang="en-GB" sz="1000" b="1" dirty="0">
                  <a:latin typeface="Tahoma" pitchFamily="34" charset="0"/>
                </a:rPr>
                <a:t>Measures</a:t>
              </a:r>
            </a:p>
          </p:txBody>
        </p:sp>
        <p:sp>
          <p:nvSpPr>
            <p:cNvPr id="2074" name="Line 12"/>
            <p:cNvSpPr>
              <a:spLocks noChangeShapeType="1"/>
            </p:cNvSpPr>
            <p:nvPr/>
          </p:nvSpPr>
          <p:spPr bwMode="auto">
            <a:xfrm flipV="1">
              <a:off x="5867400" y="3733800"/>
              <a:ext cx="0" cy="381000"/>
            </a:xfrm>
            <a:prstGeom prst="line">
              <a:avLst/>
            </a:prstGeom>
            <a:noFill/>
            <a:ln w="1587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cxnSp>
          <p:nvCxnSpPr>
            <p:cNvPr id="2075" name="AutoShape 15"/>
            <p:cNvCxnSpPr>
              <a:cxnSpLocks noChangeShapeType="1"/>
              <a:endCxn id="2073" idx="0"/>
            </p:cNvCxnSpPr>
            <p:nvPr/>
          </p:nvCxnSpPr>
          <p:spPr bwMode="auto">
            <a:xfrm rot="16200000" flipH="1">
              <a:off x="5301851" y="2699149"/>
              <a:ext cx="559296" cy="290806"/>
            </a:xfrm>
            <a:prstGeom prst="bentConnector3">
              <a:avLst>
                <a:gd name="adj1" fmla="val 50000"/>
              </a:avLst>
            </a:prstGeom>
            <a:noFill/>
            <a:ln w="15875">
              <a:solidFill>
                <a:schemeClr val="bg2"/>
              </a:solidFill>
              <a:miter lim="800000"/>
              <a:headEnd/>
              <a:tailEnd type="triangle" w="med" len="med"/>
            </a:ln>
            <a:extLst>
              <a:ext uri="{909E8E84-426E-40DD-AFC4-6F175D3DCCD1}">
                <a14:hiddenFill xmlns:a14="http://schemas.microsoft.com/office/drawing/2010/main">
                  <a:noFill/>
                </a14:hiddenFill>
              </a:ext>
            </a:extLst>
          </p:spPr>
        </p:cxnSp>
      </p:grpSp>
      <p:grpSp>
        <p:nvGrpSpPr>
          <p:cNvPr id="4" name="Groep 52"/>
          <p:cNvGrpSpPr>
            <a:grpSpLocks/>
          </p:cNvGrpSpPr>
          <p:nvPr/>
        </p:nvGrpSpPr>
        <p:grpSpPr bwMode="auto">
          <a:xfrm>
            <a:off x="6084888" y="2514600"/>
            <a:ext cx="2525712" cy="1600200"/>
            <a:chOff x="6084168" y="2514600"/>
            <a:chExt cx="2526432" cy="1600200"/>
          </a:xfrm>
        </p:grpSpPr>
        <p:sp>
          <p:nvSpPr>
            <p:cNvPr id="2070" name="AutoShape 6"/>
            <p:cNvSpPr>
              <a:spLocks noChangeArrowheads="1"/>
            </p:cNvSpPr>
            <p:nvPr/>
          </p:nvSpPr>
          <p:spPr bwMode="auto">
            <a:xfrm>
              <a:off x="6629400" y="3124200"/>
              <a:ext cx="1981200" cy="609600"/>
            </a:xfrm>
            <a:prstGeom prst="chevron">
              <a:avLst>
                <a:gd name="adj" fmla="val 30770"/>
              </a:avLst>
            </a:prstGeom>
            <a:solidFill>
              <a:schemeClr val="accent1"/>
            </a:solidFill>
            <a:ln w="9525">
              <a:solidFill>
                <a:schemeClr val="tx1"/>
              </a:solidFill>
              <a:miter lim="800000"/>
              <a:headEnd/>
              <a:tailEnd/>
            </a:ln>
          </p:spPr>
          <p:txBody>
            <a:bodyPr wrap="none" anchor="ctr"/>
            <a:lstStyle/>
            <a:p>
              <a:pPr marL="192088" indent="-1588" algn="ctr" defTabSz="1241425"/>
              <a:r>
                <a:rPr lang="en-GB" sz="1000" b="1" dirty="0">
                  <a:latin typeface="Tahoma" pitchFamily="34" charset="0"/>
                </a:rPr>
                <a:t>River Basin</a:t>
              </a:r>
            </a:p>
            <a:p>
              <a:pPr marL="192088" indent="-1588" algn="ctr" defTabSz="1241425"/>
              <a:r>
                <a:rPr lang="en-GB" sz="1000" b="1" dirty="0">
                  <a:latin typeface="Tahoma" pitchFamily="34" charset="0"/>
                </a:rPr>
                <a:t>Management Plan</a:t>
              </a:r>
            </a:p>
          </p:txBody>
        </p:sp>
        <p:sp>
          <p:nvSpPr>
            <p:cNvPr id="2071" name="Line 13"/>
            <p:cNvSpPr>
              <a:spLocks noChangeShapeType="1"/>
            </p:cNvSpPr>
            <p:nvPr/>
          </p:nvSpPr>
          <p:spPr bwMode="auto">
            <a:xfrm flipV="1">
              <a:off x="7239000" y="3733800"/>
              <a:ext cx="0" cy="381000"/>
            </a:xfrm>
            <a:prstGeom prst="line">
              <a:avLst/>
            </a:prstGeom>
            <a:noFill/>
            <a:ln w="1587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cxnSp>
          <p:nvCxnSpPr>
            <p:cNvPr id="2072" name="AutoShape 16"/>
            <p:cNvCxnSpPr>
              <a:cxnSpLocks noChangeShapeType="1"/>
              <a:stCxn id="2069" idx="3"/>
            </p:cNvCxnSpPr>
            <p:nvPr/>
          </p:nvCxnSpPr>
          <p:spPr bwMode="auto">
            <a:xfrm>
              <a:off x="6084168" y="2514600"/>
              <a:ext cx="1128986" cy="609600"/>
            </a:xfrm>
            <a:prstGeom prst="bentConnector3">
              <a:avLst>
                <a:gd name="adj1" fmla="val 100620"/>
              </a:avLst>
            </a:prstGeom>
            <a:noFill/>
            <a:ln w="15875">
              <a:solidFill>
                <a:schemeClr val="bg2"/>
              </a:solidFill>
              <a:miter lim="800000"/>
              <a:headEnd/>
              <a:tailEnd type="triangle" w="med" len="med"/>
            </a:ln>
            <a:extLst>
              <a:ext uri="{909E8E84-426E-40DD-AFC4-6F175D3DCCD1}">
                <a14:hiddenFill xmlns:a14="http://schemas.microsoft.com/office/drawing/2010/main">
                  <a:noFill/>
                </a14:hiddenFill>
              </a:ext>
            </a:extLst>
          </p:spPr>
        </p:cxnSp>
      </p:grpSp>
      <p:grpSp>
        <p:nvGrpSpPr>
          <p:cNvPr id="5" name="Groep 49"/>
          <p:cNvGrpSpPr>
            <a:grpSpLocks/>
          </p:cNvGrpSpPr>
          <p:nvPr/>
        </p:nvGrpSpPr>
        <p:grpSpPr bwMode="auto">
          <a:xfrm>
            <a:off x="2303463" y="2286000"/>
            <a:ext cx="3781425" cy="838200"/>
            <a:chOff x="2303150" y="2286000"/>
            <a:chExt cx="3781018" cy="838201"/>
          </a:xfrm>
        </p:grpSpPr>
        <p:cxnSp>
          <p:nvCxnSpPr>
            <p:cNvPr id="2068" name="AutoShape 9"/>
            <p:cNvCxnSpPr>
              <a:cxnSpLocks noChangeShapeType="1"/>
              <a:stCxn id="5122" idx="0"/>
              <a:endCxn id="2069" idx="1"/>
            </p:cNvCxnSpPr>
            <p:nvPr/>
          </p:nvCxnSpPr>
          <p:spPr bwMode="auto">
            <a:xfrm rot="5400000" flipH="1" flipV="1">
              <a:off x="2176083" y="2641668"/>
              <a:ext cx="609600" cy="355465"/>
            </a:xfrm>
            <a:prstGeom prst="bentConnector2">
              <a:avLst/>
            </a:prstGeom>
            <a:noFill/>
            <a:ln w="15875">
              <a:solidFill>
                <a:schemeClr val="bg2"/>
              </a:solidFill>
              <a:miter lim="800000"/>
              <a:headEnd/>
              <a:tailEnd type="triangle" w="med" len="med"/>
            </a:ln>
            <a:extLst>
              <a:ext uri="{909E8E84-426E-40DD-AFC4-6F175D3DCCD1}">
                <a14:hiddenFill xmlns:a14="http://schemas.microsoft.com/office/drawing/2010/main">
                  <a:noFill/>
                </a14:hiddenFill>
              </a:ext>
            </a:extLst>
          </p:spPr>
        </p:cxnSp>
        <p:sp>
          <p:nvSpPr>
            <p:cNvPr id="2069" name="AutoShape 7"/>
            <p:cNvSpPr>
              <a:spLocks noChangeArrowheads="1"/>
            </p:cNvSpPr>
            <p:nvPr/>
          </p:nvSpPr>
          <p:spPr bwMode="auto">
            <a:xfrm>
              <a:off x="2658616" y="2286000"/>
              <a:ext cx="3425552" cy="457200"/>
            </a:xfrm>
            <a:prstGeom prst="homePlate">
              <a:avLst>
                <a:gd name="adj" fmla="val 50019"/>
              </a:avLst>
            </a:prstGeom>
            <a:solidFill>
              <a:srgbClr val="CCFFCC"/>
            </a:solidFill>
            <a:ln w="9525">
              <a:solidFill>
                <a:schemeClr val="tx1"/>
              </a:solidFill>
              <a:miter lim="800000"/>
              <a:headEnd/>
              <a:tailEnd/>
            </a:ln>
          </p:spPr>
          <p:txBody>
            <a:bodyPr wrap="none" anchor="ctr"/>
            <a:lstStyle/>
            <a:p>
              <a:pPr algn="ctr"/>
              <a:r>
                <a:rPr lang="en-GB" sz="1000" b="1">
                  <a:latin typeface="Tahoma" pitchFamily="34" charset="0"/>
                </a:rPr>
                <a:t>Environmental Objectives</a:t>
              </a:r>
            </a:p>
          </p:txBody>
        </p:sp>
      </p:grpSp>
      <p:grpSp>
        <p:nvGrpSpPr>
          <p:cNvPr id="6" name="Groep 48"/>
          <p:cNvGrpSpPr>
            <a:grpSpLocks/>
          </p:cNvGrpSpPr>
          <p:nvPr/>
        </p:nvGrpSpPr>
        <p:grpSpPr bwMode="auto">
          <a:xfrm>
            <a:off x="2320626" y="3733922"/>
            <a:ext cx="6230937" cy="838200"/>
            <a:chOff x="2303150" y="3733800"/>
            <a:chExt cx="6231250" cy="838200"/>
          </a:xfrm>
        </p:grpSpPr>
        <p:sp>
          <p:nvSpPr>
            <p:cNvPr id="2065" name="AutoShape 8"/>
            <p:cNvSpPr>
              <a:spLocks noChangeArrowheads="1"/>
            </p:cNvSpPr>
            <p:nvPr/>
          </p:nvSpPr>
          <p:spPr bwMode="auto">
            <a:xfrm>
              <a:off x="2514600" y="4114800"/>
              <a:ext cx="6019800" cy="457200"/>
            </a:xfrm>
            <a:prstGeom prst="homePlate">
              <a:avLst>
                <a:gd name="adj" fmla="val 35782"/>
              </a:avLst>
            </a:prstGeom>
            <a:solidFill>
              <a:srgbClr val="FFCC99"/>
            </a:solidFill>
            <a:ln w="9525">
              <a:solidFill>
                <a:schemeClr val="tx1"/>
              </a:solidFill>
              <a:miter lim="800000"/>
              <a:headEnd/>
              <a:tailEnd/>
            </a:ln>
          </p:spPr>
          <p:txBody>
            <a:bodyPr wrap="none" anchor="ctr"/>
            <a:lstStyle/>
            <a:p>
              <a:pPr algn="ctr"/>
              <a:r>
                <a:rPr lang="en-GB" sz="1000" b="1">
                  <a:latin typeface="Tahoma" pitchFamily="34" charset="0"/>
                </a:rPr>
                <a:t>Monitoring</a:t>
              </a:r>
            </a:p>
          </p:txBody>
        </p:sp>
        <p:cxnSp>
          <p:nvCxnSpPr>
            <p:cNvPr id="2066" name="AutoShape 10"/>
            <p:cNvCxnSpPr>
              <a:cxnSpLocks noChangeShapeType="1"/>
              <a:stCxn id="5122" idx="2"/>
              <a:endCxn id="2065" idx="1"/>
            </p:cNvCxnSpPr>
            <p:nvPr/>
          </p:nvCxnSpPr>
          <p:spPr bwMode="auto">
            <a:xfrm rot="16200000" flipH="1">
              <a:off x="2104075" y="3932875"/>
              <a:ext cx="609600" cy="211449"/>
            </a:xfrm>
            <a:prstGeom prst="bentConnector2">
              <a:avLst/>
            </a:prstGeom>
            <a:noFill/>
            <a:ln w="15875">
              <a:solidFill>
                <a:schemeClr val="bg2"/>
              </a:solidFill>
              <a:miter lim="800000"/>
              <a:headEnd/>
              <a:tailEnd type="triangle" w="med" len="med"/>
            </a:ln>
            <a:extLst>
              <a:ext uri="{909E8E84-426E-40DD-AFC4-6F175D3DCCD1}">
                <a14:hiddenFill xmlns:a14="http://schemas.microsoft.com/office/drawing/2010/main">
                  <a:noFill/>
                </a14:hiddenFill>
              </a:ext>
            </a:extLst>
          </p:spPr>
        </p:cxnSp>
        <p:sp>
          <p:nvSpPr>
            <p:cNvPr id="2067" name="Line 11"/>
            <p:cNvSpPr>
              <a:spLocks noChangeShapeType="1"/>
            </p:cNvSpPr>
            <p:nvPr/>
          </p:nvSpPr>
          <p:spPr bwMode="auto">
            <a:xfrm flipV="1">
              <a:off x="2843808" y="3733800"/>
              <a:ext cx="0" cy="381000"/>
            </a:xfrm>
            <a:prstGeom prst="line">
              <a:avLst/>
            </a:prstGeom>
            <a:noFill/>
            <a:ln w="15875">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tr-TR"/>
            </a:p>
          </p:txBody>
        </p:sp>
      </p:grpSp>
      <p:sp>
        <p:nvSpPr>
          <p:cNvPr id="40" name="AutoShape 17"/>
          <p:cNvSpPr>
            <a:spLocks/>
          </p:cNvSpPr>
          <p:nvPr/>
        </p:nvSpPr>
        <p:spPr bwMode="auto">
          <a:xfrm>
            <a:off x="833438" y="1052513"/>
            <a:ext cx="1577975" cy="1295400"/>
          </a:xfrm>
          <a:prstGeom prst="borderCallout1">
            <a:avLst>
              <a:gd name="adj1" fmla="val 25000"/>
              <a:gd name="adj2" fmla="val -5556"/>
              <a:gd name="adj3" fmla="val 161565"/>
              <a:gd name="adj4" fmla="val -18514"/>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rPr>
              <a:t>Identification of the River Basin District</a:t>
            </a:r>
          </a:p>
          <a:p>
            <a:r>
              <a:rPr lang="en-GB" sz="1200" dirty="0">
                <a:latin typeface="Arial" pitchFamily="34" charset="0"/>
              </a:rPr>
              <a:t>Formation of working group</a:t>
            </a:r>
          </a:p>
          <a:p>
            <a:r>
              <a:rPr lang="en-GB" sz="1200" dirty="0">
                <a:latin typeface="Arial" pitchFamily="34" charset="0"/>
              </a:rPr>
              <a:t>Timetable and work programme</a:t>
            </a:r>
          </a:p>
          <a:p>
            <a:endParaRPr lang="en-GB" sz="1200" dirty="0">
              <a:latin typeface="Arial" pitchFamily="34" charset="0"/>
            </a:endParaRPr>
          </a:p>
        </p:txBody>
      </p:sp>
      <p:sp>
        <p:nvSpPr>
          <p:cNvPr id="41" name="AutoShape 20"/>
          <p:cNvSpPr>
            <a:spLocks/>
          </p:cNvSpPr>
          <p:nvPr/>
        </p:nvSpPr>
        <p:spPr bwMode="auto">
          <a:xfrm>
            <a:off x="226242" y="4452937"/>
            <a:ext cx="2017713" cy="1657350"/>
          </a:xfrm>
          <a:prstGeom prst="borderCallout1">
            <a:avLst>
              <a:gd name="adj1" fmla="val 11537"/>
              <a:gd name="adj2" fmla="val 104380"/>
              <a:gd name="adj3" fmla="val -43778"/>
              <a:gd name="adj4" fmla="val 121009"/>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cs typeface="Times New Roman" pitchFamily="18" charset="0"/>
              </a:rPr>
              <a:t>Description of the District</a:t>
            </a:r>
          </a:p>
          <a:p>
            <a:r>
              <a:rPr lang="en-GB" sz="1200" dirty="0">
                <a:latin typeface="Arial" pitchFamily="34" charset="0"/>
                <a:cs typeface="Times New Roman" pitchFamily="18" charset="0"/>
              </a:rPr>
              <a:t>Category, class and type of ground/surface water bodies; Description of pressures and impacts</a:t>
            </a:r>
          </a:p>
          <a:p>
            <a:r>
              <a:rPr lang="en-GB" sz="1200" dirty="0">
                <a:latin typeface="Arial" pitchFamily="34" charset="0"/>
                <a:cs typeface="Times New Roman" pitchFamily="18" charset="0"/>
              </a:rPr>
              <a:t>Economic analysis of water use</a:t>
            </a:r>
          </a:p>
          <a:p>
            <a:r>
              <a:rPr lang="en-GB" sz="1200" dirty="0">
                <a:latin typeface="Arial" pitchFamily="34" charset="0"/>
                <a:cs typeface="Times New Roman" pitchFamily="18" charset="0"/>
              </a:rPr>
              <a:t>Risk analysis</a:t>
            </a:r>
            <a:endParaRPr lang="nl-NL" sz="1200" dirty="0">
              <a:latin typeface="Arial" pitchFamily="34" charset="0"/>
            </a:endParaRPr>
          </a:p>
        </p:txBody>
      </p:sp>
      <p:sp>
        <p:nvSpPr>
          <p:cNvPr id="42" name="AutoShape 24"/>
          <p:cNvSpPr>
            <a:spLocks/>
          </p:cNvSpPr>
          <p:nvPr/>
        </p:nvSpPr>
        <p:spPr bwMode="auto">
          <a:xfrm>
            <a:off x="3477120" y="1054456"/>
            <a:ext cx="1958975" cy="819150"/>
          </a:xfrm>
          <a:prstGeom prst="borderCallout1">
            <a:avLst>
              <a:gd name="adj1" fmla="val 18750"/>
              <a:gd name="adj2" fmla="val -4764"/>
              <a:gd name="adj3" fmla="val 142321"/>
              <a:gd name="adj4" fmla="val -25958"/>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rPr>
              <a:t>Defining ‘initial’ and ‘final’ (biological and chemical) objectives for each water body</a:t>
            </a:r>
          </a:p>
        </p:txBody>
      </p:sp>
      <p:sp>
        <p:nvSpPr>
          <p:cNvPr id="43" name="AutoShape 22"/>
          <p:cNvSpPr>
            <a:spLocks/>
          </p:cNvSpPr>
          <p:nvPr/>
        </p:nvSpPr>
        <p:spPr bwMode="auto">
          <a:xfrm>
            <a:off x="4602010" y="5094288"/>
            <a:ext cx="1958975" cy="1012825"/>
          </a:xfrm>
          <a:prstGeom prst="borderCallout1">
            <a:avLst>
              <a:gd name="adj1" fmla="val 11537"/>
              <a:gd name="adj2" fmla="val 104764"/>
              <a:gd name="adj3" fmla="val -46968"/>
              <a:gd name="adj4" fmla="val 122755"/>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cs typeface="Times New Roman" pitchFamily="18" charset="0"/>
              </a:rPr>
              <a:t>A program for operational, surveillance and investigative monitoring – chemical &amp; biological, ground- and surface water</a:t>
            </a:r>
            <a:endParaRPr lang="nl-NL" sz="1200" dirty="0">
              <a:latin typeface="Arial" pitchFamily="34" charset="0"/>
            </a:endParaRPr>
          </a:p>
        </p:txBody>
      </p:sp>
      <p:sp>
        <p:nvSpPr>
          <p:cNvPr id="44" name="AutoShape 25"/>
          <p:cNvSpPr>
            <a:spLocks/>
          </p:cNvSpPr>
          <p:nvPr/>
        </p:nvSpPr>
        <p:spPr bwMode="auto">
          <a:xfrm>
            <a:off x="2411413" y="5281612"/>
            <a:ext cx="1679575" cy="638175"/>
          </a:xfrm>
          <a:prstGeom prst="borderCallout1">
            <a:avLst>
              <a:gd name="adj1" fmla="val 18750"/>
              <a:gd name="adj2" fmla="val 105556"/>
              <a:gd name="adj3" fmla="val -232778"/>
              <a:gd name="adj4" fmla="val 12644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cs typeface="Times New Roman" pitchFamily="18" charset="0"/>
              </a:rPr>
              <a:t>The main water management issues in the District</a:t>
            </a:r>
            <a:endParaRPr lang="nl-NL" sz="1200" dirty="0">
              <a:latin typeface="Arial" pitchFamily="34" charset="0"/>
            </a:endParaRPr>
          </a:p>
        </p:txBody>
      </p:sp>
      <p:sp>
        <p:nvSpPr>
          <p:cNvPr id="45" name="AutoShape 28"/>
          <p:cNvSpPr>
            <a:spLocks/>
          </p:cNvSpPr>
          <p:nvPr/>
        </p:nvSpPr>
        <p:spPr bwMode="auto">
          <a:xfrm>
            <a:off x="6254753" y="819777"/>
            <a:ext cx="2089150" cy="1008063"/>
          </a:xfrm>
          <a:prstGeom prst="borderCallout1">
            <a:avLst>
              <a:gd name="adj1" fmla="val 100281"/>
              <a:gd name="adj2" fmla="val 6495"/>
              <a:gd name="adj3" fmla="val 222687"/>
              <a:gd name="adj4" fmla="val -1296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dirty="0">
                <a:latin typeface="Arial" pitchFamily="34" charset="0"/>
              </a:rPr>
              <a:t>Long-list of measures, Cost effectiveness analysis, </a:t>
            </a:r>
          </a:p>
          <a:p>
            <a:r>
              <a:rPr lang="en-GB" sz="1200" dirty="0">
                <a:latin typeface="Arial" pitchFamily="34" charset="0"/>
              </a:rPr>
              <a:t>Final list of measures and a regulatory framework including cost recovery</a:t>
            </a:r>
          </a:p>
          <a:p>
            <a:endParaRPr lang="en-GB" sz="1200" dirty="0">
              <a:latin typeface="Arial" pitchFamily="34" charset="0"/>
            </a:endParaRPr>
          </a:p>
        </p:txBody>
      </p:sp>
      <p:sp>
        <p:nvSpPr>
          <p:cNvPr id="46" name="AutoShape 30"/>
          <p:cNvSpPr>
            <a:spLocks/>
          </p:cNvSpPr>
          <p:nvPr/>
        </p:nvSpPr>
        <p:spPr bwMode="auto">
          <a:xfrm>
            <a:off x="7299328" y="1873606"/>
            <a:ext cx="1679575" cy="695325"/>
          </a:xfrm>
          <a:prstGeom prst="borderCallout1">
            <a:avLst>
              <a:gd name="adj1" fmla="val 101825"/>
              <a:gd name="adj2" fmla="val 12321"/>
              <a:gd name="adj3" fmla="val 183167"/>
              <a:gd name="adj4" fmla="val -19218"/>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GB" sz="1200">
                <a:latin typeface="Arial" pitchFamily="34" charset="0"/>
              </a:rPr>
              <a:t>A draft RBMP</a:t>
            </a:r>
          </a:p>
          <a:p>
            <a:r>
              <a:rPr lang="en-GB" sz="1200">
                <a:latin typeface="Arial" pitchFamily="34" charset="0"/>
              </a:rPr>
              <a:t>Public consultation , Final RBMP</a:t>
            </a:r>
          </a:p>
        </p:txBody>
      </p:sp>
      <p:sp>
        <p:nvSpPr>
          <p:cNvPr id="2064" name="Tekstvak 29"/>
          <p:cNvSpPr txBox="1">
            <a:spLocks noChangeArrowheads="1"/>
          </p:cNvSpPr>
          <p:nvPr/>
        </p:nvSpPr>
        <p:spPr bwMode="auto">
          <a:xfrm>
            <a:off x="1272391" y="50908"/>
            <a:ext cx="69627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fontAlgn="base">
              <a:spcBef>
                <a:spcPct val="50000"/>
              </a:spcBef>
              <a:spcAft>
                <a:spcPct val="0"/>
              </a:spcAft>
            </a:pPr>
            <a:r>
              <a:rPr lang="tr-TR" b="1" dirty="0" smtClean="0">
                <a:solidFill>
                  <a:srgbClr val="FF0000"/>
                </a:solidFill>
                <a:latin typeface="Verdana" pitchFamily="34" charset="0"/>
                <a:ea typeface="Verdana" pitchFamily="34" charset="0"/>
                <a:cs typeface="Verdana" pitchFamily="34" charset="0"/>
              </a:rPr>
              <a:t>Steps of River Basin Management Plans</a:t>
            </a:r>
            <a:endParaRPr lang="en-GB" b="1" dirty="0">
              <a:solidFill>
                <a:srgbClr val="FF0000"/>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3909833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strips(upRight)">
                                      <p:cBhvr>
                                        <p:cTn id="7" dur="500"/>
                                        <p:tgtEl>
                                          <p:spTgt spid="20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strips(upRight)">
                                      <p:cBhvr>
                                        <p:cTn id="12" dur="500"/>
                                        <p:tgtEl>
                                          <p:spTgt spid="51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Right)">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3"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upRight)">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3"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strips(upRight)">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3"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trips(upRight)">
                                      <p:cBhvr>
                                        <p:cTn id="32" dur="500"/>
                                        <p:tgtEl>
                                          <p:spTgt spid="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strips(downRight)">
                                      <p:cBhvr>
                                        <p:cTn id="37" dur="500"/>
                                        <p:tgtEl>
                                          <p:spTgt spid="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41"/>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2"/>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45"/>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2053" grpId="0" animBg="1"/>
      <p:bldP spid="40" grpId="0" animBg="1"/>
      <p:bldP spid="41" grpId="0" animBg="1"/>
      <p:bldP spid="42" grpId="0" animBg="1"/>
      <p:bldP spid="43" grpId="0" animBg="1"/>
      <p:bldP spid="44" grpId="0" animBg="1"/>
      <p:bldP spid="45" grpId="0" animBg="1"/>
      <p:bldP spid="4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5"/>
          <p:cNvSpPr txBox="1">
            <a:spLocks noGrp="1"/>
          </p:cNvSpPr>
          <p:nvPr/>
        </p:nvSpPr>
        <p:spPr bwMode="auto">
          <a:xfrm>
            <a:off x="6553200" y="6245225"/>
            <a:ext cx="2133600" cy="476250"/>
          </a:xfrm>
          <a:prstGeom prst="rect">
            <a:avLst/>
          </a:prstGeom>
          <a:noFill/>
          <a:ln>
            <a:miter lim="800000"/>
            <a:headEnd/>
            <a:tailEnd/>
          </a:ln>
        </p:spPr>
        <p:txBody>
          <a:bodyPr anchor="b"/>
          <a:lstStyle/>
          <a:p>
            <a:pPr algn="r">
              <a:defRPr/>
            </a:pPr>
            <a:fld id="{5FC70E33-41F7-4137-AA22-0751BF8880AC}" type="slidenum">
              <a:rPr lang="tr-TR" sz="1400">
                <a:effectLst>
                  <a:outerShdw blurRad="38100" dist="38100" dir="2700000" algn="tl">
                    <a:srgbClr val="000000"/>
                  </a:outerShdw>
                </a:effectLst>
                <a:latin typeface="Arial" charset="0"/>
              </a:rPr>
              <a:pPr algn="r">
                <a:defRPr/>
              </a:pPr>
              <a:t>34</a:t>
            </a:fld>
            <a:endParaRPr lang="tr-TR" sz="1400">
              <a:effectLst>
                <a:outerShdw blurRad="38100" dist="38100" dir="2700000" algn="tl">
                  <a:srgbClr val="000000"/>
                </a:outerShdw>
              </a:effectLst>
              <a:latin typeface="Arial" charset="0"/>
            </a:endParaRPr>
          </a:p>
        </p:txBody>
      </p:sp>
      <p:sp>
        <p:nvSpPr>
          <p:cNvPr id="13315" name="Rectangle 2"/>
          <p:cNvSpPr>
            <a:spLocks noGrp="1" noChangeArrowheads="1"/>
          </p:cNvSpPr>
          <p:nvPr>
            <p:ph type="title" idx="4294967295"/>
          </p:nvPr>
        </p:nvSpPr>
        <p:spPr>
          <a:xfrm>
            <a:off x="467544" y="0"/>
            <a:ext cx="8229600" cy="1143000"/>
          </a:xfrm>
        </p:spPr>
        <p:txBody>
          <a:bodyPr anchor="ctr"/>
          <a:lstStyle/>
          <a:p>
            <a:pPr eaLnBrk="0" hangingPunct="0">
              <a:spcBef>
                <a:spcPct val="50000"/>
              </a:spcBef>
            </a:pPr>
            <a:r>
              <a:rPr lang="tr-TR" sz="2400" b="1" dirty="0" smtClean="0">
                <a:solidFill>
                  <a:srgbClr val="FF0000"/>
                </a:solidFill>
                <a:latin typeface="Verdana" pitchFamily="34" charset="0"/>
                <a:ea typeface="Verdana" pitchFamily="34" charset="0"/>
                <a:cs typeface="Verdana" pitchFamily="34" charset="0"/>
              </a:rPr>
              <a:t>RIVER BASIN MANAGEMENT PLAN</a:t>
            </a:r>
            <a:br>
              <a:rPr lang="tr-TR" sz="2400" b="1" dirty="0" smtClean="0">
                <a:solidFill>
                  <a:srgbClr val="FF0000"/>
                </a:solidFill>
                <a:latin typeface="Verdana" pitchFamily="34" charset="0"/>
                <a:ea typeface="Verdana" pitchFamily="34" charset="0"/>
                <a:cs typeface="Verdana" pitchFamily="34" charset="0"/>
              </a:rPr>
            </a:br>
            <a:r>
              <a:rPr lang="tr-TR" sz="2400" b="1" dirty="0" smtClean="0">
                <a:solidFill>
                  <a:srgbClr val="FF0000"/>
                </a:solidFill>
                <a:latin typeface="Verdana" pitchFamily="34" charset="0"/>
                <a:ea typeface="Verdana" pitchFamily="34" charset="0"/>
                <a:cs typeface="Verdana" pitchFamily="34" charset="0"/>
              </a:rPr>
              <a:t>GOOD WATER STATUS</a:t>
            </a:r>
            <a:endParaRPr lang="en-US" sz="2400" b="1" dirty="0" smtClean="0">
              <a:solidFill>
                <a:srgbClr val="FF0000"/>
              </a:solidFill>
              <a:latin typeface="Verdana" pitchFamily="34" charset="0"/>
              <a:ea typeface="Verdana" pitchFamily="34" charset="0"/>
              <a:cs typeface="Verdana" pitchFamily="34" charset="0"/>
            </a:endParaRPr>
          </a:p>
        </p:txBody>
      </p:sp>
      <p:sp>
        <p:nvSpPr>
          <p:cNvPr id="13316" name="Rectangle 5"/>
          <p:cNvSpPr>
            <a:spLocks noGrp="1" noChangeArrowheads="1"/>
          </p:cNvSpPr>
          <p:nvPr>
            <p:ph type="body" idx="4294967295"/>
          </p:nvPr>
        </p:nvSpPr>
        <p:spPr>
          <a:xfrm>
            <a:off x="46037" y="1830281"/>
            <a:ext cx="1954213" cy="787400"/>
          </a:xfrm>
        </p:spPr>
        <p:txBody>
          <a:bodyPr/>
          <a:lstStyle/>
          <a:p>
            <a:pPr eaLnBrk="1" hangingPunct="1">
              <a:buFontTx/>
              <a:buNone/>
            </a:pPr>
            <a:r>
              <a:rPr lang="tr-TR" sz="2400" b="1" dirty="0" smtClean="0">
                <a:solidFill>
                  <a:schemeClr val="tx2"/>
                </a:solidFill>
                <a:latin typeface="Verdana" pitchFamily="34" charset="0"/>
              </a:rPr>
              <a:t>Ecology</a:t>
            </a:r>
            <a:endParaRPr lang="en-US" sz="2400" b="1" dirty="0" smtClean="0">
              <a:solidFill>
                <a:schemeClr val="tx2"/>
              </a:solidFill>
              <a:latin typeface="Verdana" pitchFamily="34" charset="0"/>
            </a:endParaRPr>
          </a:p>
        </p:txBody>
      </p:sp>
      <p:sp>
        <p:nvSpPr>
          <p:cNvPr id="13317" name="Text Box 6"/>
          <p:cNvSpPr txBox="1">
            <a:spLocks noChangeArrowheads="1"/>
          </p:cNvSpPr>
          <p:nvPr/>
        </p:nvSpPr>
        <p:spPr bwMode="auto">
          <a:xfrm>
            <a:off x="0" y="3213100"/>
            <a:ext cx="2555875" cy="461665"/>
          </a:xfrm>
          <a:prstGeom prst="rect">
            <a:avLst/>
          </a:prstGeom>
          <a:noFill/>
          <a:ln w="9525">
            <a:noFill/>
            <a:miter lim="800000"/>
            <a:headEnd/>
            <a:tailEnd/>
          </a:ln>
        </p:spPr>
        <p:txBody>
          <a:bodyPr wrap="square">
            <a:spAutoFit/>
          </a:bodyPr>
          <a:lstStyle/>
          <a:p>
            <a:pPr>
              <a:spcBef>
                <a:spcPct val="50000"/>
              </a:spcBef>
              <a:defRPr/>
            </a:pPr>
            <a:r>
              <a:rPr lang="tr-TR" sz="2400" b="1" dirty="0" smtClean="0">
                <a:solidFill>
                  <a:schemeClr val="tx2"/>
                </a:solidFill>
                <a:effectLst>
                  <a:outerShdw blurRad="38100" dist="38100" dir="2700000" algn="tl">
                    <a:srgbClr val="C0C0C0"/>
                  </a:outerShdw>
                </a:effectLst>
                <a:latin typeface="Verdana" pitchFamily="34" charset="0"/>
              </a:rPr>
              <a:t>Chemistry</a:t>
            </a:r>
            <a:r>
              <a:rPr lang="en-US" sz="2400" b="1" dirty="0" smtClean="0">
                <a:solidFill>
                  <a:schemeClr val="tx2"/>
                </a:solidFill>
                <a:latin typeface="Verdana" pitchFamily="34" charset="0"/>
              </a:rPr>
              <a:t> </a:t>
            </a:r>
            <a:endParaRPr lang="en-US" sz="2400" b="1" dirty="0">
              <a:solidFill>
                <a:schemeClr val="tx2"/>
              </a:solidFill>
              <a:latin typeface="Verdana" pitchFamily="34" charset="0"/>
            </a:endParaRPr>
          </a:p>
        </p:txBody>
      </p:sp>
      <p:sp>
        <p:nvSpPr>
          <p:cNvPr id="13318" name="Text Box 7"/>
          <p:cNvSpPr txBox="1">
            <a:spLocks noChangeArrowheads="1"/>
          </p:cNvSpPr>
          <p:nvPr/>
        </p:nvSpPr>
        <p:spPr bwMode="auto">
          <a:xfrm>
            <a:off x="0" y="4093369"/>
            <a:ext cx="4143375" cy="1708160"/>
          </a:xfrm>
          <a:prstGeom prst="rect">
            <a:avLst/>
          </a:prstGeom>
          <a:noFill/>
          <a:ln w="9525">
            <a:noFill/>
            <a:miter lim="800000"/>
            <a:headEnd/>
            <a:tailEnd/>
          </a:ln>
        </p:spPr>
        <p:txBody>
          <a:bodyPr>
            <a:spAutoFit/>
          </a:bodyPr>
          <a:lstStyle/>
          <a:p>
            <a:pPr>
              <a:spcBef>
                <a:spcPct val="50000"/>
              </a:spcBef>
              <a:defRPr/>
            </a:pPr>
            <a:r>
              <a:rPr lang="en-US" sz="2400" b="1" dirty="0" smtClean="0">
                <a:solidFill>
                  <a:schemeClr val="tx2"/>
                </a:solidFill>
                <a:effectLst>
                  <a:outerShdw blurRad="38100" dist="38100" dir="2700000" algn="tl">
                    <a:srgbClr val="C0C0C0"/>
                  </a:outerShdw>
                </a:effectLst>
                <a:latin typeface="Verdana" pitchFamily="34" charset="0"/>
              </a:rPr>
              <a:t>H</a:t>
            </a:r>
            <a:r>
              <a:rPr lang="tr-TR" sz="2400" b="1" dirty="0" smtClean="0">
                <a:solidFill>
                  <a:schemeClr val="tx2"/>
                </a:solidFill>
                <a:effectLst>
                  <a:outerShdw blurRad="38100" dist="38100" dir="2700000" algn="tl">
                    <a:srgbClr val="C0C0C0"/>
                  </a:outerShdw>
                </a:effectLst>
                <a:latin typeface="Verdana" pitchFamily="34" charset="0"/>
              </a:rPr>
              <a:t>ydro-</a:t>
            </a:r>
          </a:p>
          <a:p>
            <a:pPr>
              <a:spcBef>
                <a:spcPct val="50000"/>
              </a:spcBef>
              <a:defRPr/>
            </a:pPr>
            <a:r>
              <a:rPr lang="tr-TR" sz="2400" b="1" dirty="0" smtClean="0">
                <a:solidFill>
                  <a:schemeClr val="tx2"/>
                </a:solidFill>
                <a:effectLst>
                  <a:outerShdw blurRad="38100" dist="38100" dir="2700000" algn="tl">
                    <a:srgbClr val="C0C0C0"/>
                  </a:outerShdw>
                </a:effectLst>
                <a:latin typeface="Verdana" pitchFamily="34" charset="0"/>
              </a:rPr>
              <a:t>Morphology</a:t>
            </a:r>
            <a:r>
              <a:rPr lang="tr-TR" sz="2800" b="1" dirty="0" smtClean="0">
                <a:solidFill>
                  <a:schemeClr val="tx2"/>
                </a:solidFill>
                <a:effectLst>
                  <a:outerShdw blurRad="38100" dist="38100" dir="2700000" algn="tl">
                    <a:srgbClr val="C0C0C0"/>
                  </a:outerShdw>
                </a:effectLst>
                <a:latin typeface="Verdana" pitchFamily="34" charset="0"/>
              </a:rPr>
              <a:t> </a:t>
            </a:r>
          </a:p>
          <a:p>
            <a:pPr>
              <a:spcBef>
                <a:spcPct val="50000"/>
              </a:spcBef>
              <a:defRPr/>
            </a:pPr>
            <a:r>
              <a:rPr lang="tr-TR" sz="1400" b="1" dirty="0" smtClean="0">
                <a:solidFill>
                  <a:schemeClr val="tx2"/>
                </a:solidFill>
                <a:effectLst>
                  <a:outerShdw blurRad="38100" dist="38100" dir="2700000" algn="tl">
                    <a:srgbClr val="C0C0C0"/>
                  </a:outerShdw>
                </a:effectLst>
                <a:latin typeface="Verdana" pitchFamily="34" charset="0"/>
              </a:rPr>
              <a:t>(Flood, dams, ports, channels, over-abstraction etc)</a:t>
            </a:r>
            <a:r>
              <a:rPr lang="en-US" sz="1400" dirty="0" smtClean="0">
                <a:effectLst>
                  <a:outerShdw blurRad="38100" dist="38100" dir="2700000" algn="tl">
                    <a:srgbClr val="C0C0C0"/>
                  </a:outerShdw>
                </a:effectLst>
              </a:rPr>
              <a:t> </a:t>
            </a:r>
            <a:endParaRPr lang="en-US" sz="1400" dirty="0">
              <a:effectLst>
                <a:outerShdw blurRad="38100" dist="38100" dir="2700000" algn="tl">
                  <a:srgbClr val="C0C0C0"/>
                </a:outerShdw>
              </a:effectLst>
            </a:endParaRPr>
          </a:p>
        </p:txBody>
      </p:sp>
      <p:sp>
        <p:nvSpPr>
          <p:cNvPr id="13319" name="Text Box 8"/>
          <p:cNvSpPr txBox="1">
            <a:spLocks noChangeArrowheads="1"/>
          </p:cNvSpPr>
          <p:nvPr/>
        </p:nvSpPr>
        <p:spPr bwMode="auto">
          <a:xfrm>
            <a:off x="5268119" y="3207815"/>
            <a:ext cx="3240087" cy="461665"/>
          </a:xfrm>
          <a:prstGeom prst="rect">
            <a:avLst/>
          </a:prstGeom>
          <a:noFill/>
          <a:ln w="9525">
            <a:noFill/>
            <a:miter lim="800000"/>
            <a:headEnd/>
            <a:tailEnd/>
          </a:ln>
        </p:spPr>
        <p:txBody>
          <a:bodyPr>
            <a:spAutoFit/>
          </a:bodyPr>
          <a:lstStyle/>
          <a:p>
            <a:pPr>
              <a:spcBef>
                <a:spcPct val="50000"/>
              </a:spcBef>
            </a:pPr>
            <a:r>
              <a:rPr lang="tr-TR" sz="2400" b="1" dirty="0" smtClean="0">
                <a:solidFill>
                  <a:schemeClr val="tx2"/>
                </a:solidFill>
                <a:latin typeface="Verdana" pitchFamily="34" charset="0"/>
              </a:rPr>
              <a:t>Water Status</a:t>
            </a:r>
            <a:endParaRPr lang="en-US" sz="2400" dirty="0"/>
          </a:p>
        </p:txBody>
      </p:sp>
      <p:sp>
        <p:nvSpPr>
          <p:cNvPr id="12" name="Slide Number Placeholder 11"/>
          <p:cNvSpPr>
            <a:spLocks noGrp="1"/>
          </p:cNvSpPr>
          <p:nvPr>
            <p:ph type="sldNum" sz="quarter" idx="12"/>
          </p:nvPr>
        </p:nvSpPr>
        <p:spPr>
          <a:xfrm>
            <a:off x="6553200" y="6243638"/>
            <a:ext cx="2133600" cy="457200"/>
          </a:xfrm>
        </p:spPr>
        <p:txBody>
          <a:bodyPr anchor="b"/>
          <a:lstStyle/>
          <a:p>
            <a:pPr>
              <a:defRPr/>
            </a:pPr>
            <a:fld id="{8C352E1F-7414-4DB9-8493-DD755F1C3507}" type="slidenum">
              <a:rPr lang="tr-TR" sz="1200">
                <a:effectLst>
                  <a:outerShdw blurRad="38100" dist="38100" dir="2700000" algn="tl">
                    <a:srgbClr val="000000"/>
                  </a:outerShdw>
                </a:effectLst>
                <a:latin typeface="Arial" charset="0"/>
              </a:rPr>
              <a:pPr>
                <a:defRPr/>
              </a:pPr>
              <a:t>34</a:t>
            </a:fld>
            <a:endParaRPr lang="tr-TR" sz="1200">
              <a:effectLst>
                <a:outerShdw blurRad="38100" dist="38100" dir="2700000" algn="tl">
                  <a:srgbClr val="000000"/>
                </a:outerShdw>
              </a:effectLst>
              <a:latin typeface="Arial" charset="0"/>
            </a:endParaRPr>
          </a:p>
        </p:txBody>
      </p:sp>
      <p:sp>
        <p:nvSpPr>
          <p:cNvPr id="15" name="14 Sağ Ok"/>
          <p:cNvSpPr/>
          <p:nvPr/>
        </p:nvSpPr>
        <p:spPr>
          <a:xfrm>
            <a:off x="2196306" y="3214688"/>
            <a:ext cx="3143250" cy="5000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b="1" dirty="0" err="1" smtClean="0">
                <a:solidFill>
                  <a:srgbClr val="FF0000"/>
                </a:solidFill>
              </a:rPr>
              <a:t>Other</a:t>
            </a:r>
            <a:r>
              <a:rPr lang="tr-TR" b="1" dirty="0" smtClean="0">
                <a:solidFill>
                  <a:srgbClr val="FF0000"/>
                </a:solidFill>
              </a:rPr>
              <a:t> </a:t>
            </a:r>
            <a:r>
              <a:rPr lang="tr-TR" b="1" dirty="0" err="1" smtClean="0">
                <a:solidFill>
                  <a:srgbClr val="FF0000"/>
                </a:solidFill>
              </a:rPr>
              <a:t>related</a:t>
            </a:r>
            <a:r>
              <a:rPr lang="tr-TR" b="1" dirty="0" smtClean="0">
                <a:solidFill>
                  <a:srgbClr val="FF0000"/>
                </a:solidFill>
              </a:rPr>
              <a:t> </a:t>
            </a:r>
            <a:r>
              <a:rPr lang="tr-TR" b="1" dirty="0" err="1" smtClean="0">
                <a:solidFill>
                  <a:srgbClr val="FF0000"/>
                </a:solidFill>
              </a:rPr>
              <a:t>plans</a:t>
            </a:r>
            <a:endParaRPr lang="tr-TR" b="1" dirty="0">
              <a:solidFill>
                <a:srgbClr val="FF0000"/>
              </a:solidFill>
            </a:endParaRPr>
          </a:p>
        </p:txBody>
      </p:sp>
      <p:sp>
        <p:nvSpPr>
          <p:cNvPr id="16" name="15 Aşağı Bükülü Ok"/>
          <p:cNvSpPr/>
          <p:nvPr/>
        </p:nvSpPr>
        <p:spPr>
          <a:xfrm>
            <a:off x="2267744" y="2143125"/>
            <a:ext cx="3000375" cy="78581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tx1"/>
              </a:solidFill>
            </a:endParaRPr>
          </a:p>
        </p:txBody>
      </p:sp>
      <p:sp>
        <p:nvSpPr>
          <p:cNvPr id="17" name="16 Yukarı Bükülü Ok"/>
          <p:cNvSpPr/>
          <p:nvPr/>
        </p:nvSpPr>
        <p:spPr>
          <a:xfrm>
            <a:off x="2196306" y="3929063"/>
            <a:ext cx="3071813" cy="785812"/>
          </a:xfrm>
          <a:prstGeom prst="curvedUpArrow">
            <a:avLst>
              <a:gd name="adj1" fmla="val 25000"/>
              <a:gd name="adj2" fmla="val 50000"/>
              <a:gd name="adj3" fmla="val 2369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chemeClr val="tx1"/>
              </a:solidFill>
            </a:endParaRPr>
          </a:p>
        </p:txBody>
      </p:sp>
      <p:pic>
        <p:nvPicPr>
          <p:cNvPr id="13326" name="Picture 7" descr="C:\Users\mustafasager\Downloads\sulogo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7625" y="0"/>
            <a:ext cx="1476375" cy="1125538"/>
          </a:xfrm>
          <a:prstGeom prst="rect">
            <a:avLst/>
          </a:prstGeom>
          <a:noFill/>
          <a:ln w="9525">
            <a:noFill/>
            <a:miter lim="800000"/>
            <a:headEnd/>
            <a:tailEnd/>
          </a:ln>
        </p:spPr>
      </p:pic>
      <p:graphicFrame>
        <p:nvGraphicFramePr>
          <p:cNvPr id="4" name="Table 3"/>
          <p:cNvGraphicFramePr>
            <a:graphicFrameLocks noGrp="1"/>
          </p:cNvGraphicFramePr>
          <p:nvPr>
            <p:extLst>
              <p:ext uri="{D42A27DB-BD31-4B8C-83A1-F6EECF244321}">
                <p14:modId xmlns:p14="http://schemas.microsoft.com/office/powerpoint/2010/main" val="526462511"/>
              </p:ext>
            </p:extLst>
          </p:nvPr>
        </p:nvGraphicFramePr>
        <p:xfrm>
          <a:off x="7667625" y="2261600"/>
          <a:ext cx="1328717" cy="2458198"/>
        </p:xfrm>
        <a:graphic>
          <a:graphicData uri="http://schemas.openxmlformats.org/drawingml/2006/table">
            <a:tbl>
              <a:tblPr firstRow="1" firstCol="1" bandRow="1">
                <a:tableStyleId>{5C22544A-7EE6-4342-B048-85BDC9FD1C3A}</a:tableStyleId>
              </a:tblPr>
              <a:tblGrid>
                <a:gridCol w="1328717"/>
              </a:tblGrid>
              <a:tr h="501383">
                <a:tc>
                  <a:txBody>
                    <a:bodyPr/>
                    <a:lstStyle/>
                    <a:p>
                      <a:pPr algn="ctr">
                        <a:lnSpc>
                          <a:spcPct val="115000"/>
                        </a:lnSpc>
                        <a:spcAft>
                          <a:spcPts val="0"/>
                        </a:spcAft>
                      </a:pPr>
                      <a:r>
                        <a:rPr lang="tr-TR" sz="1800" dirty="0">
                          <a:solidFill>
                            <a:schemeClr val="tx1"/>
                          </a:solidFill>
                          <a:effectLst/>
                        </a:rPr>
                        <a:t>HIGH</a:t>
                      </a:r>
                      <a:endParaRPr lang="tr-TR" sz="1100" dirty="0">
                        <a:solidFill>
                          <a:schemeClr val="tx1"/>
                        </a:solidFill>
                        <a:effectLst/>
                        <a:latin typeface="Calibri"/>
                        <a:ea typeface="Calibri"/>
                        <a:cs typeface="Times New Roman"/>
                      </a:endParaRPr>
                    </a:p>
                  </a:txBody>
                  <a:tcPr marL="68580" marR="68580" marT="0" marB="0">
                    <a:solidFill>
                      <a:srgbClr val="0066FF"/>
                    </a:solidFill>
                  </a:tcPr>
                </a:tc>
              </a:tr>
              <a:tr h="501383">
                <a:tc>
                  <a:txBody>
                    <a:bodyPr/>
                    <a:lstStyle/>
                    <a:p>
                      <a:pPr algn="ctr">
                        <a:lnSpc>
                          <a:spcPct val="115000"/>
                        </a:lnSpc>
                        <a:spcAft>
                          <a:spcPts val="0"/>
                        </a:spcAft>
                      </a:pPr>
                      <a:r>
                        <a:rPr lang="tr-TR" sz="1800" dirty="0">
                          <a:solidFill>
                            <a:schemeClr val="tx1"/>
                          </a:solidFill>
                          <a:effectLst/>
                        </a:rPr>
                        <a:t>GOOD</a:t>
                      </a:r>
                      <a:endParaRPr lang="tr-TR" sz="1100" dirty="0">
                        <a:solidFill>
                          <a:schemeClr val="tx1"/>
                        </a:solidFill>
                        <a:effectLst/>
                        <a:latin typeface="Calibri"/>
                        <a:ea typeface="Calibri"/>
                        <a:cs typeface="Times New Roman"/>
                      </a:endParaRPr>
                    </a:p>
                  </a:txBody>
                  <a:tcPr marL="68580" marR="68580" marT="0" marB="0">
                    <a:solidFill>
                      <a:srgbClr val="00B050"/>
                    </a:solidFill>
                  </a:tcPr>
                </a:tc>
              </a:tr>
              <a:tr h="452666">
                <a:tc>
                  <a:txBody>
                    <a:bodyPr/>
                    <a:lstStyle/>
                    <a:p>
                      <a:pPr algn="ctr">
                        <a:lnSpc>
                          <a:spcPct val="115000"/>
                        </a:lnSpc>
                        <a:spcAft>
                          <a:spcPts val="0"/>
                        </a:spcAft>
                      </a:pPr>
                      <a:r>
                        <a:rPr lang="tr-TR" sz="1800" dirty="0">
                          <a:solidFill>
                            <a:schemeClr val="tx1"/>
                          </a:solidFill>
                          <a:effectLst/>
                        </a:rPr>
                        <a:t>MODERATE</a:t>
                      </a:r>
                      <a:endParaRPr lang="tr-TR" sz="1100" dirty="0">
                        <a:solidFill>
                          <a:schemeClr val="tx1"/>
                        </a:solidFill>
                        <a:effectLst/>
                        <a:latin typeface="Calibri"/>
                        <a:ea typeface="Calibri"/>
                        <a:cs typeface="Times New Roman"/>
                      </a:endParaRPr>
                    </a:p>
                  </a:txBody>
                  <a:tcPr marL="68580" marR="68580" marT="0" marB="0">
                    <a:solidFill>
                      <a:srgbClr val="FFFF00"/>
                    </a:solidFill>
                  </a:tcPr>
                </a:tc>
              </a:tr>
              <a:tr h="501383">
                <a:tc>
                  <a:txBody>
                    <a:bodyPr/>
                    <a:lstStyle/>
                    <a:p>
                      <a:pPr algn="ctr">
                        <a:lnSpc>
                          <a:spcPct val="115000"/>
                        </a:lnSpc>
                        <a:spcAft>
                          <a:spcPts val="0"/>
                        </a:spcAft>
                      </a:pPr>
                      <a:r>
                        <a:rPr lang="tr-TR" sz="1800" dirty="0">
                          <a:solidFill>
                            <a:schemeClr val="tx1"/>
                          </a:solidFill>
                          <a:effectLst/>
                        </a:rPr>
                        <a:t>POOR</a:t>
                      </a:r>
                      <a:endParaRPr lang="tr-TR" sz="1100" dirty="0">
                        <a:solidFill>
                          <a:schemeClr val="tx1"/>
                        </a:solidFill>
                        <a:effectLst/>
                        <a:latin typeface="Calibri"/>
                        <a:ea typeface="Calibri"/>
                        <a:cs typeface="Times New Roman"/>
                      </a:endParaRPr>
                    </a:p>
                  </a:txBody>
                  <a:tcPr marL="68580" marR="68580" marT="0" marB="0">
                    <a:solidFill>
                      <a:srgbClr val="F68616"/>
                    </a:solidFill>
                  </a:tcPr>
                </a:tc>
              </a:tr>
              <a:tr h="501383">
                <a:tc>
                  <a:txBody>
                    <a:bodyPr/>
                    <a:lstStyle/>
                    <a:p>
                      <a:pPr algn="ctr">
                        <a:lnSpc>
                          <a:spcPct val="115000"/>
                        </a:lnSpc>
                        <a:spcAft>
                          <a:spcPts val="0"/>
                        </a:spcAft>
                      </a:pPr>
                      <a:r>
                        <a:rPr lang="tr-TR" sz="1800" dirty="0">
                          <a:solidFill>
                            <a:schemeClr val="tx1"/>
                          </a:solidFill>
                          <a:effectLst/>
                        </a:rPr>
                        <a:t>BAD</a:t>
                      </a:r>
                      <a:endParaRPr lang="tr-TR" sz="1100" dirty="0">
                        <a:solidFill>
                          <a:schemeClr val="tx1"/>
                        </a:solidFill>
                        <a:effectLst/>
                        <a:latin typeface="Calibri"/>
                        <a:ea typeface="Calibri"/>
                        <a:cs typeface="Times New Roman"/>
                      </a:endParaRPr>
                    </a:p>
                  </a:txBody>
                  <a:tcPr marL="68580" marR="68580" marT="0" marB="0">
                    <a:solidFill>
                      <a:srgbClr val="FF0000"/>
                    </a:solid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467544" y="0"/>
            <a:ext cx="8229600" cy="1143000"/>
          </a:xfrm>
        </p:spPr>
        <p:txBody>
          <a:bodyPr anchor="ctr"/>
          <a:lstStyle/>
          <a:p>
            <a:pPr eaLnBrk="1" hangingPunct="1"/>
            <a:r>
              <a:rPr lang="tr-TR" sz="2400" b="1" dirty="0" smtClean="0">
                <a:solidFill>
                  <a:srgbClr val="FF0000"/>
                </a:solidFill>
                <a:latin typeface="Verdana" pitchFamily="34" charset="0"/>
                <a:ea typeface="Verdana" pitchFamily="34" charset="0"/>
                <a:cs typeface="Verdana" pitchFamily="34" charset="0"/>
              </a:rPr>
              <a:t>RIVER BASIN MANAGEMENT PLAN</a:t>
            </a:r>
            <a:endParaRPr lang="nl-NL" sz="2400" b="1" dirty="0" smtClean="0">
              <a:solidFill>
                <a:srgbClr val="FF0000"/>
              </a:solidFill>
              <a:latin typeface="Verdana" pitchFamily="34" charset="0"/>
              <a:ea typeface="Verdana" pitchFamily="34" charset="0"/>
              <a:cs typeface="Verdana" pitchFamily="34" charset="0"/>
            </a:endParaRPr>
          </a:p>
        </p:txBody>
      </p:sp>
      <p:sp>
        <p:nvSpPr>
          <p:cNvPr id="31747" name="Rectangle 3"/>
          <p:cNvSpPr>
            <a:spLocks noGrp="1" noChangeArrowheads="1"/>
          </p:cNvSpPr>
          <p:nvPr>
            <p:ph type="body" idx="4294967295"/>
          </p:nvPr>
        </p:nvSpPr>
        <p:spPr>
          <a:xfrm>
            <a:off x="457200" y="1268413"/>
            <a:ext cx="5338936" cy="4411662"/>
          </a:xfrm>
        </p:spPr>
        <p:txBody>
          <a:bodyPr/>
          <a:lstStyle/>
          <a:p>
            <a:pPr marL="533400" indent="-533400" eaLnBrk="1" hangingPunct="1">
              <a:buFontTx/>
              <a:buAutoNum type="arabicPeriod"/>
            </a:pPr>
            <a:r>
              <a:rPr lang="en-US" sz="2400" dirty="0" smtClean="0"/>
              <a:t>Characteristics of the basin </a:t>
            </a:r>
          </a:p>
          <a:p>
            <a:pPr marL="533400" indent="-533400" eaLnBrk="1" hangingPunct="1">
              <a:buFontTx/>
              <a:buAutoNum type="arabicPeriod"/>
            </a:pPr>
            <a:r>
              <a:rPr lang="en-US" sz="2400" dirty="0" smtClean="0"/>
              <a:t>Pressures and impacts</a:t>
            </a:r>
          </a:p>
          <a:p>
            <a:pPr marL="533400" indent="-533400" eaLnBrk="1" hangingPunct="1">
              <a:buFontTx/>
              <a:buAutoNum type="arabicPeriod"/>
            </a:pPr>
            <a:r>
              <a:rPr lang="en-US" sz="2400" dirty="0" smtClean="0"/>
              <a:t>Protected areas</a:t>
            </a:r>
          </a:p>
          <a:p>
            <a:pPr marL="533400" indent="-533400" eaLnBrk="1" hangingPunct="1">
              <a:buFontTx/>
              <a:buAutoNum type="arabicPeriod"/>
            </a:pPr>
            <a:r>
              <a:rPr lang="en-US" sz="2400" dirty="0" smtClean="0"/>
              <a:t>Monitoring</a:t>
            </a:r>
          </a:p>
          <a:p>
            <a:pPr marL="533400" indent="-533400" eaLnBrk="1" hangingPunct="1">
              <a:buFontTx/>
              <a:buAutoNum type="arabicPeriod"/>
            </a:pPr>
            <a:r>
              <a:rPr lang="en-US" sz="2400" dirty="0" smtClean="0"/>
              <a:t>Environmental Objectives</a:t>
            </a:r>
          </a:p>
          <a:p>
            <a:pPr marL="533400" indent="-533400" eaLnBrk="1" hangingPunct="1">
              <a:buFontTx/>
              <a:buAutoNum type="arabicPeriod"/>
            </a:pPr>
            <a:r>
              <a:rPr lang="en-US" sz="2400" dirty="0" smtClean="0"/>
              <a:t>Economic analysis</a:t>
            </a:r>
          </a:p>
          <a:p>
            <a:pPr marL="533400" indent="-533400" eaLnBrk="1" hangingPunct="1">
              <a:buFontTx/>
              <a:buAutoNum type="arabicPeriod"/>
            </a:pPr>
            <a:r>
              <a:rPr lang="en-US" sz="2400" dirty="0" smtClean="0"/>
              <a:t>Program of measures</a:t>
            </a:r>
          </a:p>
          <a:p>
            <a:pPr marL="533400" indent="-533400" eaLnBrk="1" hangingPunct="1">
              <a:buFontTx/>
              <a:buAutoNum type="arabicPeriod"/>
            </a:pPr>
            <a:r>
              <a:rPr lang="en-US" sz="2400" dirty="0" smtClean="0"/>
              <a:t>Register of other plans</a:t>
            </a:r>
          </a:p>
          <a:p>
            <a:pPr marL="533400" indent="-533400" eaLnBrk="1" hangingPunct="1">
              <a:buFontTx/>
              <a:buAutoNum type="arabicPeriod"/>
            </a:pPr>
            <a:r>
              <a:rPr lang="en-US" sz="2400" dirty="0" smtClean="0"/>
              <a:t>Public information and</a:t>
            </a:r>
            <a:r>
              <a:rPr lang="tr-TR" sz="2400" dirty="0" smtClean="0"/>
              <a:t> </a:t>
            </a:r>
            <a:r>
              <a:rPr lang="en-US" sz="2400" dirty="0" smtClean="0"/>
              <a:t>consultation</a:t>
            </a:r>
          </a:p>
          <a:p>
            <a:pPr marL="533400" indent="-533400" eaLnBrk="1" hangingPunct="1">
              <a:buFontTx/>
              <a:buAutoNum type="arabicPeriod"/>
            </a:pPr>
            <a:r>
              <a:rPr lang="en-US" sz="2400" dirty="0" smtClean="0"/>
              <a:t>Competent authorities</a:t>
            </a:r>
          </a:p>
          <a:p>
            <a:pPr marL="533400" indent="-533400" eaLnBrk="1" hangingPunct="1">
              <a:buFontTx/>
              <a:buAutoNum type="arabicPeriod"/>
            </a:pPr>
            <a:r>
              <a:rPr lang="en-US" sz="2400" dirty="0" smtClean="0"/>
              <a:t>Addresses for further background information</a:t>
            </a:r>
          </a:p>
        </p:txBody>
      </p:sp>
      <p:sp>
        <p:nvSpPr>
          <p:cNvPr id="29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29697" name="Object 1"/>
          <p:cNvGraphicFramePr>
            <a:graphicFrameLocks noChangeAspect="1"/>
          </p:cNvGraphicFramePr>
          <p:nvPr/>
        </p:nvGraphicFramePr>
        <p:xfrm>
          <a:off x="5220072" y="1052736"/>
          <a:ext cx="3744416" cy="4752528"/>
        </p:xfrm>
        <a:graphic>
          <a:graphicData uri="http://schemas.openxmlformats.org/presentationml/2006/ole">
            <mc:AlternateContent xmlns:mc="http://schemas.openxmlformats.org/markup-compatibility/2006">
              <mc:Choice xmlns:v="urn:schemas-microsoft-com:vml" Requires="v">
                <p:oleObj spid="_x0000_s29712" name="Slayt" r:id="rId5" imgW="4570530" imgH="3427618" progId="PowerPoint.Slide.12">
                  <p:embed/>
                </p:oleObj>
              </mc:Choice>
              <mc:Fallback>
                <p:oleObj name="Slayt" r:id="rId5" imgW="4570530" imgH="3427618" progId="PowerPoint.Slide.12">
                  <p:embed/>
                  <p:pic>
                    <p:nvPicPr>
                      <p:cNvPr id="0"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1052736"/>
                        <a:ext cx="3744416" cy="47525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txBox="1">
            <a:spLocks noGrp="1"/>
          </p:cNvSpPr>
          <p:nvPr/>
        </p:nvSpPr>
        <p:spPr>
          <a:xfrm>
            <a:off x="8229600" y="6477000"/>
            <a:ext cx="762000" cy="244475"/>
          </a:xfrm>
          <a:prstGeom prst="rect">
            <a:avLst/>
          </a:prstGeom>
          <a:noFill/>
        </p:spPr>
        <p:txBody>
          <a:bodyPr/>
          <a:lstStyle/>
          <a:p>
            <a:pPr algn="r" fontAlgn="auto">
              <a:spcBef>
                <a:spcPts val="0"/>
              </a:spcBef>
              <a:spcAft>
                <a:spcPts val="0"/>
              </a:spcAft>
              <a:defRPr/>
            </a:pPr>
            <a:fld id="{39E90C81-E8B9-4DE0-8050-321519D00D3C}" type="slidenum">
              <a:rPr lang="en-US" sz="1200">
                <a:solidFill>
                  <a:schemeClr val="accent1">
                    <a:shade val="75000"/>
                  </a:schemeClr>
                </a:solidFill>
                <a:latin typeface="+mn-lt"/>
              </a:rPr>
              <a:pPr algn="r" fontAlgn="auto">
                <a:spcBef>
                  <a:spcPts val="0"/>
                </a:spcBef>
                <a:spcAft>
                  <a:spcPts val="0"/>
                </a:spcAft>
                <a:defRPr/>
              </a:pPr>
              <a:t>36</a:t>
            </a:fld>
            <a:endParaRPr lang="en-US" sz="1200">
              <a:solidFill>
                <a:schemeClr val="accent1">
                  <a:shade val="75000"/>
                </a:schemeClr>
              </a:solidFill>
              <a:latin typeface="+mn-lt"/>
            </a:endParaRPr>
          </a:p>
        </p:txBody>
      </p:sp>
      <p:pic>
        <p:nvPicPr>
          <p:cNvPr id="23555"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75656" y="-18292"/>
            <a:ext cx="6289507" cy="4604033"/>
          </a:xfrm>
          <a:prstGeom prst="rect">
            <a:avLst/>
          </a:prstGeom>
          <a:noFill/>
          <a:ln w="9525">
            <a:noFill/>
            <a:miter lim="800000"/>
            <a:headEnd/>
            <a:tailEnd/>
          </a:ln>
        </p:spPr>
      </p:pic>
      <p:sp>
        <p:nvSpPr>
          <p:cNvPr id="23558" name="15 Dikdörtgen"/>
          <p:cNvSpPr>
            <a:spLocks noChangeArrowheads="1"/>
          </p:cNvSpPr>
          <p:nvPr/>
        </p:nvSpPr>
        <p:spPr bwMode="auto">
          <a:xfrm>
            <a:off x="467544" y="4408430"/>
            <a:ext cx="8280920" cy="2062103"/>
          </a:xfrm>
          <a:prstGeom prst="rect">
            <a:avLst/>
          </a:prstGeom>
          <a:noFill/>
          <a:ln w="9525">
            <a:noFill/>
            <a:miter lim="800000"/>
            <a:headEnd/>
            <a:tailEnd/>
          </a:ln>
        </p:spPr>
        <p:txBody>
          <a:bodyPr wrap="square">
            <a:spAutoFit/>
          </a:bodyPr>
          <a:lstStyle/>
          <a:p>
            <a:pPr algn="just"/>
            <a:r>
              <a:rPr lang="tr-TR" sz="1600" b="1" dirty="0" smtClean="0">
                <a:solidFill>
                  <a:srgbClr val="FF0000"/>
                </a:solidFill>
                <a:latin typeface="Verdana" pitchFamily="34" charset="0"/>
              </a:rPr>
              <a:t>Our planning</a:t>
            </a:r>
            <a:endParaRPr lang="tr-TR" sz="1600" b="1" dirty="0">
              <a:solidFill>
                <a:srgbClr val="FF0000"/>
              </a:solidFill>
              <a:latin typeface="Verdana" pitchFamily="34" charset="0"/>
            </a:endParaRPr>
          </a:p>
          <a:p>
            <a:pPr algn="just"/>
            <a:endParaRPr lang="tr-TR" sz="1600" dirty="0">
              <a:solidFill>
                <a:srgbClr val="0000FF"/>
              </a:solidFill>
              <a:latin typeface="Verdana" pitchFamily="34" charset="0"/>
            </a:endParaRPr>
          </a:p>
          <a:p>
            <a:pPr algn="just"/>
            <a:r>
              <a:rPr lang="tr-TR" sz="1600" dirty="0" smtClean="0">
                <a:solidFill>
                  <a:srgbClr val="0000FF"/>
                </a:solidFill>
                <a:latin typeface="Verdana" pitchFamily="34" charset="0"/>
              </a:rPr>
              <a:t>We will start preparing River Basin Management Plans in 5 basins (</a:t>
            </a:r>
            <a:r>
              <a:rPr lang="tr-TR" sz="1600" b="1" dirty="0">
                <a:solidFill>
                  <a:srgbClr val="0000FF"/>
                </a:solidFill>
                <a:latin typeface="Verdana" pitchFamily="34" charset="0"/>
              </a:rPr>
              <a:t>Susurluk, Akarçay, Meriç-Ergene, Konya Kapalı, Büyük Menderes</a:t>
            </a:r>
            <a:r>
              <a:rPr lang="tr-TR" sz="1600" dirty="0">
                <a:solidFill>
                  <a:srgbClr val="0000FF"/>
                </a:solidFill>
                <a:latin typeface="Verdana" pitchFamily="34" charset="0"/>
              </a:rPr>
              <a:t>) </a:t>
            </a:r>
            <a:r>
              <a:rPr lang="tr-TR" sz="1600" dirty="0" smtClean="0">
                <a:solidFill>
                  <a:srgbClr val="0000FF"/>
                </a:solidFill>
                <a:latin typeface="Verdana" pitchFamily="34" charset="0"/>
              </a:rPr>
              <a:t>after 2013. </a:t>
            </a:r>
            <a:endParaRPr lang="tr-TR" sz="1600" dirty="0">
              <a:solidFill>
                <a:srgbClr val="0000FF"/>
              </a:solidFill>
              <a:latin typeface="Verdana" pitchFamily="34" charset="0"/>
            </a:endParaRPr>
          </a:p>
          <a:p>
            <a:pPr algn="just"/>
            <a:endParaRPr lang="tr-TR" sz="1600" dirty="0">
              <a:solidFill>
                <a:srgbClr val="0000FF"/>
              </a:solidFill>
              <a:latin typeface="Verdana" pitchFamily="34" charset="0"/>
            </a:endParaRPr>
          </a:p>
          <a:p>
            <a:pPr algn="just"/>
            <a:r>
              <a:rPr lang="tr-TR" sz="1600" dirty="0" smtClean="0">
                <a:solidFill>
                  <a:srgbClr val="0000FF"/>
                </a:solidFill>
                <a:latin typeface="Verdana" pitchFamily="34" charset="0"/>
              </a:rPr>
              <a:t>Under the Institution Building for Pre-Accession (IPA) Programme for 2011, our project proposal of 6.6 million Euro has been approved for the basins named above. </a:t>
            </a:r>
            <a:endParaRPr lang="tr-TR" sz="1600" dirty="0">
              <a:solidFill>
                <a:srgbClr val="0000FF"/>
              </a:solidFill>
              <a:latin typeface="Verdana"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txBox="1">
            <a:spLocks noGrp="1"/>
          </p:cNvSpPr>
          <p:nvPr/>
        </p:nvSpPr>
        <p:spPr>
          <a:xfrm>
            <a:off x="8229600" y="6477000"/>
            <a:ext cx="762000" cy="244475"/>
          </a:xfrm>
          <a:prstGeom prst="rect">
            <a:avLst/>
          </a:prstGeom>
          <a:noFill/>
        </p:spPr>
        <p:txBody>
          <a:bodyPr/>
          <a:lstStyle/>
          <a:p>
            <a:pPr algn="r">
              <a:defRPr/>
            </a:pPr>
            <a:fld id="{8ED9210C-2EDA-47D3-9ECC-D8742C79FBE8}" type="slidenum">
              <a:rPr lang="en-US" sz="1200">
                <a:solidFill>
                  <a:schemeClr val="accent1">
                    <a:shade val="75000"/>
                  </a:schemeClr>
                </a:solidFill>
                <a:latin typeface="Arial" charset="0"/>
              </a:rPr>
              <a:pPr algn="r">
                <a:defRPr/>
              </a:pPr>
              <a:t>37</a:t>
            </a:fld>
            <a:endParaRPr lang="en-US" sz="1200">
              <a:solidFill>
                <a:schemeClr val="accent1">
                  <a:shade val="75000"/>
                </a:schemeClr>
              </a:solidFill>
              <a:latin typeface="Arial" charset="0"/>
            </a:endParaRPr>
          </a:p>
        </p:txBody>
      </p:sp>
      <p:sp>
        <p:nvSpPr>
          <p:cNvPr id="54275" name="2 Metin kutusu"/>
          <p:cNvSpPr txBox="1">
            <a:spLocks noChangeArrowheads="1"/>
          </p:cNvSpPr>
          <p:nvPr/>
        </p:nvSpPr>
        <p:spPr bwMode="auto">
          <a:xfrm>
            <a:off x="1367432" y="53974"/>
            <a:ext cx="6336109" cy="1077913"/>
          </a:xfrm>
          <a:prstGeom prst="rect">
            <a:avLst/>
          </a:prstGeom>
          <a:noFill/>
          <a:ln w="9525">
            <a:noFill/>
            <a:miter lim="800000"/>
            <a:headEnd/>
            <a:tailEnd/>
          </a:ln>
        </p:spPr>
        <p:txBody>
          <a:bodyPr anchor="ctr"/>
          <a:lstStyle/>
          <a:p>
            <a:pPr algn="ctr"/>
            <a:r>
              <a:rPr lang="tr-TR" sz="2400" b="1" dirty="0" smtClean="0">
                <a:solidFill>
                  <a:srgbClr val="FF0000"/>
                </a:solidFill>
                <a:latin typeface="Verdana" pitchFamily="34" charset="0"/>
                <a:ea typeface="Verdana" pitchFamily="34" charset="0"/>
                <a:cs typeface="Verdana" pitchFamily="34" charset="0"/>
              </a:rPr>
              <a:t>WATER EFFICIENCY ACTION PLAN </a:t>
            </a:r>
            <a:r>
              <a:rPr lang="tr-TR" sz="2400" b="1" dirty="0">
                <a:solidFill>
                  <a:srgbClr val="FF0000"/>
                </a:solidFill>
                <a:latin typeface="Verdana" pitchFamily="34" charset="0"/>
                <a:ea typeface="Verdana" pitchFamily="34" charset="0"/>
                <a:cs typeface="Verdana" pitchFamily="34" charset="0"/>
              </a:rPr>
              <a:t>(</a:t>
            </a:r>
            <a:r>
              <a:rPr lang="tr-TR" sz="2400" b="1" dirty="0" smtClean="0">
                <a:solidFill>
                  <a:srgbClr val="FF0000"/>
                </a:solidFill>
                <a:latin typeface="Verdana" pitchFamily="34" charset="0"/>
                <a:ea typeface="Verdana" pitchFamily="34" charset="0"/>
                <a:cs typeface="Verdana" pitchFamily="34" charset="0"/>
              </a:rPr>
              <a:t>WEAP</a:t>
            </a:r>
            <a:r>
              <a:rPr lang="tr-TR" sz="2400" b="1" dirty="0" smtClean="0">
                <a:solidFill>
                  <a:srgbClr val="FF0000"/>
                </a:solidFill>
                <a:latin typeface="Franklin Gothic Medium" pitchFamily="34" charset="0"/>
                <a:cs typeface="Arial" pitchFamily="34" charset="0"/>
              </a:rPr>
              <a:t>)</a:t>
            </a:r>
            <a:endParaRPr lang="tr-TR" sz="2400" b="1" dirty="0">
              <a:solidFill>
                <a:srgbClr val="FF0000"/>
              </a:solidFill>
              <a:latin typeface="Franklin Gothic Medium" pitchFamily="34" charset="0"/>
              <a:cs typeface="Arial" pitchFamily="34" charset="0"/>
            </a:endParaRPr>
          </a:p>
        </p:txBody>
      </p:sp>
      <p:sp>
        <p:nvSpPr>
          <p:cNvPr id="176132" name="5 Metin kutusu"/>
          <p:cNvSpPr txBox="1">
            <a:spLocks noChangeArrowheads="1"/>
          </p:cNvSpPr>
          <p:nvPr/>
        </p:nvSpPr>
        <p:spPr bwMode="auto">
          <a:xfrm>
            <a:off x="250825" y="1484313"/>
            <a:ext cx="8569325" cy="4401205"/>
          </a:xfrm>
          <a:prstGeom prst="rect">
            <a:avLst/>
          </a:prstGeom>
          <a:noFill/>
          <a:ln w="9525">
            <a:noFill/>
            <a:miter lim="800000"/>
            <a:headEnd/>
            <a:tailEnd/>
          </a:ln>
        </p:spPr>
        <p:txBody>
          <a:bodyPr>
            <a:spAutoFit/>
          </a:bodyPr>
          <a:lstStyle/>
          <a:p>
            <a:pPr marL="266700" indent="-266700" algn="just">
              <a:defRPr/>
            </a:pPr>
            <a:r>
              <a:rPr lang="tr-TR" sz="1600" dirty="0" smtClean="0">
                <a:solidFill>
                  <a:srgbClr val="FF0000"/>
                </a:solidFill>
                <a:effectLst>
                  <a:outerShdw blurRad="38100" dist="38100" dir="2700000" algn="tl">
                    <a:srgbClr val="C0C0C0"/>
                  </a:outerShdw>
                </a:effectLst>
                <a:latin typeface="Verdana" pitchFamily="34" charset="0"/>
                <a:cs typeface="Arial" pitchFamily="34" charset="0"/>
              </a:rPr>
              <a:t>1. </a:t>
            </a:r>
            <a:r>
              <a:rPr lang="tr-TR" b="1" dirty="0" err="1" smtClean="0">
                <a:solidFill>
                  <a:srgbClr val="FF0000"/>
                </a:solidFill>
                <a:latin typeface="Verdana" pitchFamily="34" charset="0"/>
                <a:ea typeface="Verdana" pitchFamily="34" charset="0"/>
                <a:cs typeface="Verdana" pitchFamily="34" charset="0"/>
              </a:rPr>
              <a:t>Reuse</a:t>
            </a:r>
            <a:r>
              <a:rPr lang="tr-TR" b="1" dirty="0" smtClean="0">
                <a:solidFill>
                  <a:srgbClr val="FF0000"/>
                </a:solidFill>
                <a:latin typeface="Verdana" pitchFamily="34" charset="0"/>
                <a:ea typeface="Verdana" pitchFamily="34" charset="0"/>
                <a:cs typeface="Verdana" pitchFamily="34" charset="0"/>
              </a:rPr>
              <a:t> of </a:t>
            </a:r>
            <a:r>
              <a:rPr lang="tr-TR" b="1" dirty="0" err="1">
                <a:solidFill>
                  <a:srgbClr val="FF0000"/>
                </a:solidFill>
                <a:latin typeface="Verdana" pitchFamily="34" charset="0"/>
                <a:ea typeface="Verdana" pitchFamily="34" charset="0"/>
                <a:cs typeface="Verdana" pitchFamily="34" charset="0"/>
              </a:rPr>
              <a:t>T</a:t>
            </a:r>
            <a:r>
              <a:rPr lang="tr-TR" b="1" dirty="0" err="1" smtClean="0">
                <a:solidFill>
                  <a:srgbClr val="FF0000"/>
                </a:solidFill>
                <a:latin typeface="Verdana" pitchFamily="34" charset="0"/>
                <a:ea typeface="Verdana" pitchFamily="34" charset="0"/>
                <a:cs typeface="Verdana" pitchFamily="34" charset="0"/>
              </a:rPr>
              <a:t>reated</a:t>
            </a:r>
            <a:r>
              <a:rPr lang="tr-TR" b="1" dirty="0" smtClean="0">
                <a:solidFill>
                  <a:srgbClr val="FF0000"/>
                </a:solidFill>
                <a:latin typeface="Verdana" pitchFamily="34" charset="0"/>
                <a:ea typeface="Verdana" pitchFamily="34" charset="0"/>
                <a:cs typeface="Verdana" pitchFamily="34" charset="0"/>
              </a:rPr>
              <a:t> </a:t>
            </a:r>
            <a:r>
              <a:rPr lang="tr-TR" b="1" dirty="0" err="1">
                <a:solidFill>
                  <a:srgbClr val="FF0000"/>
                </a:solidFill>
                <a:latin typeface="Verdana" pitchFamily="34" charset="0"/>
                <a:ea typeface="Verdana" pitchFamily="34" charset="0"/>
                <a:cs typeface="Verdana" pitchFamily="34" charset="0"/>
              </a:rPr>
              <a:t>D</a:t>
            </a:r>
            <a:r>
              <a:rPr lang="tr-TR" b="1" dirty="0" err="1" smtClean="0">
                <a:solidFill>
                  <a:srgbClr val="FF0000"/>
                </a:solidFill>
                <a:latin typeface="Verdana" pitchFamily="34" charset="0"/>
                <a:ea typeface="Verdana" pitchFamily="34" charset="0"/>
                <a:cs typeface="Verdana" pitchFamily="34" charset="0"/>
              </a:rPr>
              <a:t>omestic</a:t>
            </a:r>
            <a:r>
              <a:rPr lang="tr-TR" b="1" dirty="0" smtClean="0">
                <a:solidFill>
                  <a:srgbClr val="FF0000"/>
                </a:solidFill>
                <a:latin typeface="Verdana" pitchFamily="34" charset="0"/>
                <a:ea typeface="Verdana" pitchFamily="34" charset="0"/>
                <a:cs typeface="Verdana" pitchFamily="34" charset="0"/>
              </a:rPr>
              <a:t> </a:t>
            </a:r>
            <a:r>
              <a:rPr lang="en-US" b="1" dirty="0" smtClean="0">
                <a:solidFill>
                  <a:srgbClr val="FF0000"/>
                </a:solidFill>
                <a:latin typeface="Verdana" pitchFamily="34" charset="0"/>
                <a:ea typeface="Verdana" pitchFamily="34" charset="0"/>
                <a:cs typeface="Verdana" pitchFamily="34" charset="0"/>
              </a:rPr>
              <a:t>Wastewater</a:t>
            </a: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r>
              <a:rPr lang="tr-TR" sz="1600" dirty="0" smtClean="0">
                <a:solidFill>
                  <a:srgbClr val="FF0000"/>
                </a:solidFill>
                <a:effectLst>
                  <a:outerShdw blurRad="38100" dist="38100" dir="2700000" algn="tl">
                    <a:srgbClr val="C0C0C0"/>
                  </a:outerShdw>
                </a:effectLst>
                <a:latin typeface="Verdana" pitchFamily="34" charset="0"/>
                <a:cs typeface="Arial" pitchFamily="34" charset="0"/>
              </a:rPr>
              <a:t>2</a:t>
            </a:r>
            <a:r>
              <a:rPr lang="tr-TR" b="1" dirty="0" smtClean="0">
                <a:solidFill>
                  <a:srgbClr val="FF0000"/>
                </a:solidFill>
                <a:latin typeface="Verdana" pitchFamily="34" charset="0"/>
                <a:ea typeface="Verdana" pitchFamily="34" charset="0"/>
                <a:cs typeface="Verdana" pitchFamily="34" charset="0"/>
              </a:rPr>
              <a:t>. </a:t>
            </a:r>
            <a:r>
              <a:rPr lang="tr-TR" b="1" dirty="0" err="1">
                <a:solidFill>
                  <a:srgbClr val="FF0000"/>
                </a:solidFill>
                <a:latin typeface="Verdana" pitchFamily="34" charset="0"/>
                <a:ea typeface="Verdana" pitchFamily="34" charset="0"/>
                <a:cs typeface="Verdana" pitchFamily="34" charset="0"/>
              </a:rPr>
              <a:t>Public</a:t>
            </a:r>
            <a:r>
              <a:rPr lang="tr-TR" b="1" dirty="0">
                <a:solidFill>
                  <a:srgbClr val="FF0000"/>
                </a:solidFill>
                <a:latin typeface="Verdana" pitchFamily="34" charset="0"/>
                <a:ea typeface="Verdana" pitchFamily="34" charset="0"/>
                <a:cs typeface="Verdana" pitchFamily="34" charset="0"/>
              </a:rPr>
              <a:t> A</a:t>
            </a:r>
            <a:r>
              <a:rPr lang="en-US" b="1" dirty="0" err="1" smtClean="0">
                <a:solidFill>
                  <a:srgbClr val="FF0000"/>
                </a:solidFill>
                <a:latin typeface="Verdana" pitchFamily="34" charset="0"/>
                <a:ea typeface="Verdana" pitchFamily="34" charset="0"/>
                <a:cs typeface="Verdana" pitchFamily="34" charset="0"/>
              </a:rPr>
              <a:t>wareness</a:t>
            </a:r>
            <a:r>
              <a:rPr lang="en-US" b="1" dirty="0" smtClean="0">
                <a:solidFill>
                  <a:srgbClr val="FF0000"/>
                </a:solidFill>
                <a:latin typeface="Verdana" pitchFamily="34" charset="0"/>
                <a:ea typeface="Verdana" pitchFamily="34" charset="0"/>
                <a:cs typeface="Verdana" pitchFamily="34" charset="0"/>
              </a:rPr>
              <a:t> </a:t>
            </a:r>
            <a:r>
              <a:rPr lang="en-US" b="1" dirty="0">
                <a:solidFill>
                  <a:srgbClr val="FF0000"/>
                </a:solidFill>
                <a:latin typeface="Verdana" pitchFamily="34" charset="0"/>
                <a:ea typeface="Verdana" pitchFamily="34" charset="0"/>
                <a:cs typeface="Verdana" pitchFamily="34" charset="0"/>
              </a:rPr>
              <a:t>on </a:t>
            </a:r>
            <a:r>
              <a:rPr lang="tr-TR" b="1" dirty="0" smtClean="0">
                <a:solidFill>
                  <a:srgbClr val="FF0000"/>
                </a:solidFill>
                <a:latin typeface="Verdana" pitchFamily="34" charset="0"/>
                <a:ea typeface="Verdana" pitchFamily="34" charset="0"/>
                <a:cs typeface="Verdana" pitchFamily="34" charset="0"/>
              </a:rPr>
              <a:t>S</a:t>
            </a:r>
            <a:r>
              <a:rPr lang="en-US" b="1" dirty="0" err="1" smtClean="0">
                <a:solidFill>
                  <a:srgbClr val="FF0000"/>
                </a:solidFill>
                <a:latin typeface="Verdana" pitchFamily="34" charset="0"/>
                <a:ea typeface="Verdana" pitchFamily="34" charset="0"/>
                <a:cs typeface="Verdana" pitchFamily="34" charset="0"/>
              </a:rPr>
              <a:t>aving</a:t>
            </a:r>
            <a:r>
              <a:rPr lang="en-US" b="1" dirty="0" smtClean="0">
                <a:solidFill>
                  <a:srgbClr val="FF0000"/>
                </a:solidFill>
                <a:latin typeface="Verdana" pitchFamily="34" charset="0"/>
                <a:ea typeface="Verdana" pitchFamily="34" charset="0"/>
                <a:cs typeface="Verdana" pitchFamily="34" charset="0"/>
              </a:rPr>
              <a:t> </a:t>
            </a:r>
            <a:r>
              <a:rPr lang="tr-TR" b="1" dirty="0" smtClean="0">
                <a:solidFill>
                  <a:srgbClr val="FF0000"/>
                </a:solidFill>
                <a:latin typeface="Verdana" pitchFamily="34" charset="0"/>
                <a:ea typeface="Verdana" pitchFamily="34" charset="0"/>
                <a:cs typeface="Verdana" pitchFamily="34" charset="0"/>
              </a:rPr>
              <a:t>W</a:t>
            </a:r>
            <a:r>
              <a:rPr lang="en-US" b="1" dirty="0" err="1" smtClean="0">
                <a:solidFill>
                  <a:srgbClr val="FF0000"/>
                </a:solidFill>
                <a:latin typeface="Verdana" pitchFamily="34" charset="0"/>
                <a:ea typeface="Verdana" pitchFamily="34" charset="0"/>
                <a:cs typeface="Verdana" pitchFamily="34" charset="0"/>
              </a:rPr>
              <a:t>ater</a:t>
            </a:r>
            <a:endParaRPr lang="tr-TR" b="1" dirty="0">
              <a:solidFill>
                <a:srgbClr val="FF0000"/>
              </a:solidFill>
              <a:latin typeface="Verdana" pitchFamily="34" charset="0"/>
              <a:ea typeface="Verdana" pitchFamily="34" charset="0"/>
              <a:cs typeface="Verdana"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endParaRPr lang="tr-TR" sz="1600" dirty="0">
              <a:solidFill>
                <a:srgbClr val="FF0000"/>
              </a:solidFill>
              <a:effectLst>
                <a:outerShdw blurRad="38100" dist="38100" dir="2700000" algn="tl">
                  <a:srgbClr val="C0C0C0"/>
                </a:outerShdw>
              </a:effectLst>
              <a:latin typeface="Verdana" pitchFamily="34" charset="0"/>
              <a:cs typeface="Arial" pitchFamily="34" charset="0"/>
            </a:endParaRPr>
          </a:p>
          <a:p>
            <a:pPr marL="266700" indent="-266700" algn="just">
              <a:defRPr/>
            </a:pPr>
            <a:r>
              <a:rPr lang="tr-TR" sz="1600" dirty="0">
                <a:solidFill>
                  <a:srgbClr val="FF0000"/>
                </a:solidFill>
                <a:effectLst>
                  <a:outerShdw blurRad="38100" dist="38100" dir="2700000" algn="tl">
                    <a:srgbClr val="C0C0C0"/>
                  </a:outerShdw>
                </a:effectLst>
                <a:latin typeface="Verdana" pitchFamily="34" charset="0"/>
                <a:cs typeface="Arial" pitchFamily="34" charset="0"/>
              </a:rPr>
              <a:t>3. </a:t>
            </a:r>
            <a:r>
              <a:rPr lang="tr-TR" b="1" dirty="0" err="1" smtClean="0">
                <a:solidFill>
                  <a:srgbClr val="FF0000"/>
                </a:solidFill>
                <a:latin typeface="Verdana" pitchFamily="34" charset="0"/>
                <a:ea typeface="Verdana" pitchFamily="34" charset="0"/>
                <a:cs typeface="Verdana" pitchFamily="34" charset="0"/>
              </a:rPr>
              <a:t>Reduce</a:t>
            </a:r>
            <a:r>
              <a:rPr lang="tr-TR" b="1" dirty="0">
                <a:solidFill>
                  <a:srgbClr val="FF0000"/>
                </a:solidFill>
                <a:latin typeface="Verdana" pitchFamily="34" charset="0"/>
                <a:ea typeface="Verdana" pitchFamily="34" charset="0"/>
                <a:cs typeface="Verdana" pitchFamily="34" charset="0"/>
              </a:rPr>
              <a:t> </a:t>
            </a:r>
            <a:r>
              <a:rPr lang="tr-TR" b="1" dirty="0" err="1">
                <a:solidFill>
                  <a:srgbClr val="FF0000"/>
                </a:solidFill>
                <a:latin typeface="Verdana" pitchFamily="34" charset="0"/>
                <a:ea typeface="Verdana" pitchFamily="34" charset="0"/>
                <a:cs typeface="Verdana" pitchFamily="34" charset="0"/>
              </a:rPr>
              <a:t>Water</a:t>
            </a:r>
            <a:r>
              <a:rPr lang="tr-TR" b="1" dirty="0">
                <a:solidFill>
                  <a:srgbClr val="FF0000"/>
                </a:solidFill>
                <a:latin typeface="Verdana" pitchFamily="34" charset="0"/>
                <a:ea typeface="Verdana" pitchFamily="34" charset="0"/>
                <a:cs typeface="Verdana" pitchFamily="34" charset="0"/>
              </a:rPr>
              <a:t> </a:t>
            </a:r>
            <a:r>
              <a:rPr lang="tr-TR" b="1" dirty="0" err="1" smtClean="0">
                <a:solidFill>
                  <a:srgbClr val="FF0000"/>
                </a:solidFill>
                <a:latin typeface="Verdana" pitchFamily="34" charset="0"/>
                <a:ea typeface="Verdana" pitchFamily="34" charset="0"/>
                <a:cs typeface="Verdana" pitchFamily="34" charset="0"/>
              </a:rPr>
              <a:t>Loss</a:t>
            </a:r>
            <a:r>
              <a:rPr lang="tr-TR" b="1" dirty="0" smtClean="0">
                <a:solidFill>
                  <a:srgbClr val="FF0000"/>
                </a:solidFill>
                <a:latin typeface="Verdana" pitchFamily="34" charset="0"/>
                <a:ea typeface="Verdana" pitchFamily="34" charset="0"/>
                <a:cs typeface="Verdana" pitchFamily="34" charset="0"/>
              </a:rPr>
              <a:t> </a:t>
            </a:r>
            <a:r>
              <a:rPr lang="tr-TR" b="1" dirty="0" err="1" smtClean="0">
                <a:solidFill>
                  <a:srgbClr val="FF0000"/>
                </a:solidFill>
                <a:latin typeface="Verdana" pitchFamily="34" charset="0"/>
                <a:ea typeface="Verdana" pitchFamily="34" charset="0"/>
                <a:cs typeface="Verdana" pitchFamily="34" charset="0"/>
              </a:rPr>
              <a:t>and</a:t>
            </a:r>
            <a:r>
              <a:rPr lang="tr-TR" b="1" dirty="0" smtClean="0">
                <a:solidFill>
                  <a:srgbClr val="FF0000"/>
                </a:solidFill>
                <a:latin typeface="Verdana" pitchFamily="34" charset="0"/>
                <a:ea typeface="Verdana" pitchFamily="34" charset="0"/>
                <a:cs typeface="Verdana" pitchFamily="34" charset="0"/>
              </a:rPr>
              <a:t> </a:t>
            </a:r>
            <a:r>
              <a:rPr lang="tr-TR" b="1" dirty="0" err="1" smtClean="0">
                <a:solidFill>
                  <a:srgbClr val="FF0000"/>
                </a:solidFill>
                <a:latin typeface="Verdana" pitchFamily="34" charset="0"/>
                <a:ea typeface="Verdana" pitchFamily="34" charset="0"/>
                <a:cs typeface="Verdana" pitchFamily="34" charset="0"/>
              </a:rPr>
              <a:t>Leakage</a:t>
            </a:r>
            <a:r>
              <a:rPr lang="tr-TR" b="1" dirty="0" smtClean="0">
                <a:solidFill>
                  <a:srgbClr val="FF0000"/>
                </a:solidFill>
                <a:latin typeface="Verdana" pitchFamily="34" charset="0"/>
                <a:ea typeface="Verdana" pitchFamily="34" charset="0"/>
                <a:cs typeface="Verdana" pitchFamily="34" charset="0"/>
              </a:rPr>
              <a:t> </a:t>
            </a:r>
            <a:r>
              <a:rPr lang="tr-TR" b="1" dirty="0" err="1" smtClean="0">
                <a:solidFill>
                  <a:srgbClr val="FF0000"/>
                </a:solidFill>
                <a:latin typeface="Verdana" pitchFamily="34" charset="0"/>
                <a:ea typeface="Verdana" pitchFamily="34" charset="0"/>
                <a:cs typeface="Verdana" pitchFamily="34" charset="0"/>
              </a:rPr>
              <a:t>Ratios</a:t>
            </a:r>
            <a:endParaRPr lang="tr-TR" b="1" dirty="0">
              <a:solidFill>
                <a:srgbClr val="FF0000"/>
              </a:solidFill>
              <a:latin typeface="Verdana" pitchFamily="34" charset="0"/>
              <a:ea typeface="Verdana" pitchFamily="34" charset="0"/>
              <a:cs typeface="Verdana" pitchFamily="34" charset="0"/>
            </a:endParaRPr>
          </a:p>
          <a:p>
            <a:pPr marL="266700" indent="-266700" algn="just">
              <a:defRPr/>
            </a:pPr>
            <a:endParaRPr lang="tr-TR" sz="1600" dirty="0">
              <a:solidFill>
                <a:srgbClr val="0000FF"/>
              </a:solidFill>
              <a:effectLst>
                <a:outerShdw blurRad="38100" dist="38100" dir="2700000" algn="tl">
                  <a:srgbClr val="C0C0C0"/>
                </a:outerShdw>
              </a:effectLst>
              <a:latin typeface="Verdana" pitchFamily="34" charset="0"/>
              <a:cs typeface="Arial" pitchFamily="34" charset="0"/>
            </a:endParaRPr>
          </a:p>
        </p:txBody>
      </p:sp>
      <p:pic>
        <p:nvPicPr>
          <p:cNvPr id="54277" name="Picture 1"/>
          <p:cNvPicPr>
            <a:picLocks noChangeAspect="1" noChangeArrowheads="1"/>
          </p:cNvPicPr>
          <p:nvPr/>
        </p:nvPicPr>
        <p:blipFill>
          <a:blip r:embed="rId2" cstate="print"/>
          <a:srcRect/>
          <a:stretch>
            <a:fillRect/>
          </a:stretch>
        </p:blipFill>
        <p:spPr bwMode="auto">
          <a:xfrm>
            <a:off x="5724525" y="1196975"/>
            <a:ext cx="2244725" cy="1152525"/>
          </a:xfrm>
          <a:prstGeom prst="rect">
            <a:avLst/>
          </a:prstGeom>
          <a:noFill/>
          <a:ln w="9525">
            <a:noFill/>
            <a:miter lim="800000"/>
            <a:headEnd/>
            <a:tailEnd/>
          </a:ln>
        </p:spPr>
      </p:pic>
      <p:pic>
        <p:nvPicPr>
          <p:cNvPr id="54279" name="Picture 2" descr="C:\Users\fkalemci\Documents\Su Verimliliği Şb\örnek resimler\kayıp kaçak.jpg"/>
          <p:cNvPicPr>
            <a:picLocks noChangeAspect="1" noChangeArrowheads="1"/>
          </p:cNvPicPr>
          <p:nvPr/>
        </p:nvPicPr>
        <p:blipFill>
          <a:blip r:embed="rId3" cstate="print"/>
          <a:srcRect/>
          <a:stretch>
            <a:fillRect/>
          </a:stretch>
        </p:blipFill>
        <p:spPr bwMode="auto">
          <a:xfrm>
            <a:off x="6084888" y="4437063"/>
            <a:ext cx="1684337" cy="1282700"/>
          </a:xfrm>
          <a:prstGeom prst="rect">
            <a:avLst/>
          </a:prstGeom>
          <a:noFill/>
          <a:ln w="9525">
            <a:noFill/>
            <a:miter lim="800000"/>
            <a:headEnd/>
            <a:tailEnd/>
          </a:ln>
        </p:spPr>
      </p:pic>
      <p:pic>
        <p:nvPicPr>
          <p:cNvPr id="9" name="Resim 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9584" y="2636912"/>
            <a:ext cx="2554605" cy="1594485"/>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txBox="1">
            <a:spLocks noGrp="1"/>
          </p:cNvSpPr>
          <p:nvPr/>
        </p:nvSpPr>
        <p:spPr>
          <a:xfrm>
            <a:off x="8229600" y="6477000"/>
            <a:ext cx="762000" cy="244475"/>
          </a:xfrm>
          <a:prstGeom prst="rect">
            <a:avLst/>
          </a:prstGeom>
          <a:noFill/>
        </p:spPr>
        <p:txBody>
          <a:bodyPr/>
          <a:lstStyle/>
          <a:p>
            <a:pPr algn="r">
              <a:defRPr/>
            </a:pPr>
            <a:fld id="{A4F6FA28-0785-4D4F-9A7E-7AAC7EAC0C93}" type="slidenum">
              <a:rPr lang="en-US" sz="1200">
                <a:solidFill>
                  <a:schemeClr val="accent1">
                    <a:shade val="75000"/>
                  </a:schemeClr>
                </a:solidFill>
                <a:latin typeface="Arial" charset="0"/>
              </a:rPr>
              <a:pPr algn="r">
                <a:defRPr/>
              </a:pPr>
              <a:t>38</a:t>
            </a:fld>
            <a:endParaRPr lang="en-US" sz="1200">
              <a:solidFill>
                <a:schemeClr val="accent1">
                  <a:shade val="75000"/>
                </a:schemeClr>
              </a:solidFill>
              <a:latin typeface="Arial" charset="0"/>
            </a:endParaRPr>
          </a:p>
        </p:txBody>
      </p:sp>
      <p:sp>
        <p:nvSpPr>
          <p:cNvPr id="3" name="5 Metin kutusu"/>
          <p:cNvSpPr txBox="1"/>
          <p:nvPr/>
        </p:nvSpPr>
        <p:spPr>
          <a:xfrm>
            <a:off x="283312" y="1131887"/>
            <a:ext cx="8569325" cy="4001095"/>
          </a:xfrm>
          <a:prstGeom prst="rect">
            <a:avLst/>
          </a:prstGeom>
          <a:noFill/>
        </p:spPr>
        <p:txBody>
          <a:bodyPr>
            <a:spAutoFit/>
          </a:bodyPr>
          <a:lstStyle/>
          <a:p>
            <a:pPr marL="266700" indent="-266700" algn="just" fontAlgn="auto">
              <a:spcBef>
                <a:spcPts val="0"/>
              </a:spcBef>
              <a:spcAft>
                <a:spcPts val="0"/>
              </a:spcAft>
              <a:defRPr/>
            </a:pPr>
            <a:r>
              <a:rPr lang="tr-TR" sz="2000" i="1" dirty="0">
                <a:solidFill>
                  <a:srgbClr val="FF0000"/>
                </a:solidFill>
                <a:cs typeface="Arial" pitchFamily="34" charset="0"/>
              </a:rPr>
              <a:t>	</a:t>
            </a:r>
            <a:r>
              <a:rPr lang="tr-TR" b="1" i="1" u="sng" dirty="0">
                <a:solidFill>
                  <a:srgbClr val="FF0000"/>
                </a:solidFill>
                <a:latin typeface="Verdana" pitchFamily="34" charset="0"/>
                <a:ea typeface="Verdana" pitchFamily="34" charset="0"/>
                <a:cs typeface="Verdana" pitchFamily="34" charset="0"/>
              </a:rPr>
              <a:t>1. </a:t>
            </a:r>
            <a:r>
              <a:rPr lang="en-US" b="1" dirty="0">
                <a:solidFill>
                  <a:srgbClr val="FF0000"/>
                </a:solidFill>
                <a:latin typeface="Verdana" pitchFamily="34" charset="0"/>
                <a:ea typeface="Verdana" pitchFamily="34" charset="0"/>
                <a:cs typeface="Verdana" pitchFamily="34" charset="0"/>
              </a:rPr>
              <a:t>Reuse of Treated Domestic Wastewater</a:t>
            </a:r>
          </a:p>
          <a:p>
            <a:pPr algn="just"/>
            <a:endParaRPr lang="tr-TR" sz="1200" dirty="0">
              <a:latin typeface="Verdana" pitchFamily="34" charset="0"/>
              <a:ea typeface="Verdana" pitchFamily="34" charset="0"/>
              <a:cs typeface="Verdana" pitchFamily="34" charset="0"/>
            </a:endParaRPr>
          </a:p>
          <a:p>
            <a:pPr marL="285750" lvl="0" indent="-285750" algn="just">
              <a:buFont typeface="Arial" pitchFamily="34" charset="0"/>
              <a:buChar char="•"/>
            </a:pPr>
            <a:r>
              <a:rPr lang="en-US" sz="1400" b="1" dirty="0">
                <a:solidFill>
                  <a:srgbClr val="0000FF"/>
                </a:solidFill>
                <a:latin typeface="Verdana" pitchFamily="34" charset="0"/>
                <a:ea typeface="Verdana" pitchFamily="34" charset="0"/>
                <a:cs typeface="Verdana" pitchFamily="34" charset="0"/>
              </a:rPr>
              <a:t>Treated domestic wastewaters will be used for irrigation purposes</a:t>
            </a:r>
            <a:r>
              <a:rPr lang="en-US" sz="1400" b="1" dirty="0" smtClean="0">
                <a:solidFill>
                  <a:srgbClr val="0000FF"/>
                </a:solidFill>
                <a:latin typeface="Verdana" pitchFamily="34" charset="0"/>
                <a:ea typeface="Verdana" pitchFamily="34" charset="0"/>
                <a:cs typeface="Verdana" pitchFamily="34" charset="0"/>
              </a:rPr>
              <a:t>.</a:t>
            </a:r>
            <a:endParaRPr lang="tr-TR" sz="1400" b="1" dirty="0" smtClean="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endParaRPr lang="tr-TR" sz="1400" b="1" dirty="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r>
              <a:rPr lang="en-US" sz="1400" b="1" dirty="0">
                <a:solidFill>
                  <a:srgbClr val="0000FF"/>
                </a:solidFill>
                <a:latin typeface="Verdana" pitchFamily="34" charset="0"/>
                <a:ea typeface="Verdana" pitchFamily="34" charset="0"/>
                <a:cs typeface="Verdana" pitchFamily="34" charset="0"/>
              </a:rPr>
              <a:t>Reuse of treated wastewater will prevent the fast consumption and contamination of fresh water resources. </a:t>
            </a:r>
            <a:endParaRPr lang="tr-TR" sz="1400" b="1" dirty="0" smtClean="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endParaRPr lang="tr-TR" sz="1400" b="1" dirty="0" smtClean="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r>
              <a:rPr lang="en-US" sz="1400" b="1" dirty="0" smtClean="0">
                <a:solidFill>
                  <a:srgbClr val="0000FF"/>
                </a:solidFill>
                <a:latin typeface="Verdana" pitchFamily="34" charset="0"/>
                <a:ea typeface="Verdana" pitchFamily="34" charset="0"/>
                <a:cs typeface="Verdana" pitchFamily="34" charset="0"/>
              </a:rPr>
              <a:t>In </a:t>
            </a:r>
            <a:r>
              <a:rPr lang="en-US" sz="1400" b="1" dirty="0">
                <a:solidFill>
                  <a:srgbClr val="0000FF"/>
                </a:solidFill>
                <a:latin typeface="Verdana" pitchFamily="34" charset="0"/>
                <a:ea typeface="Verdana" pitchFamily="34" charset="0"/>
                <a:cs typeface="Verdana" pitchFamily="34" charset="0"/>
              </a:rPr>
              <a:t>the regions where water scarcity prevails, reuse of treated wastewaters will lead to a variety in agricultural products</a:t>
            </a:r>
            <a:r>
              <a:rPr lang="en-US" sz="1400" b="1" dirty="0" smtClean="0">
                <a:solidFill>
                  <a:srgbClr val="0000FF"/>
                </a:solidFill>
                <a:latin typeface="Verdana" pitchFamily="34" charset="0"/>
                <a:ea typeface="Verdana" pitchFamily="34" charset="0"/>
                <a:cs typeface="Verdana" pitchFamily="34" charset="0"/>
              </a:rPr>
              <a:t>.</a:t>
            </a:r>
            <a:endParaRPr lang="tr-TR" sz="1400" b="1" dirty="0" smtClean="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endParaRPr lang="tr-TR" sz="1400" b="1" dirty="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r>
              <a:rPr lang="en-US" sz="1400" b="1" dirty="0">
                <a:solidFill>
                  <a:srgbClr val="0000FF"/>
                </a:solidFill>
                <a:latin typeface="Verdana" pitchFamily="34" charset="0"/>
                <a:ea typeface="Verdana" pitchFamily="34" charset="0"/>
                <a:cs typeface="Verdana" pitchFamily="34" charset="0"/>
              </a:rPr>
              <a:t>The tender phase of the Project; “Reuse of Treated Domestic Wastewater in Agricultural Irrigation” which is conducted with the Dutch Government is finalized and contracts are signed between parties. Project is started on September 2012 and is planned to last until September 2014</a:t>
            </a:r>
            <a:r>
              <a:rPr lang="en-US" sz="1400" b="1" dirty="0" smtClean="0">
                <a:solidFill>
                  <a:srgbClr val="0000FF"/>
                </a:solidFill>
                <a:latin typeface="Verdana" pitchFamily="34" charset="0"/>
                <a:ea typeface="Verdana" pitchFamily="34" charset="0"/>
                <a:cs typeface="Verdana" pitchFamily="34" charset="0"/>
              </a:rPr>
              <a:t>.</a:t>
            </a:r>
            <a:endParaRPr lang="tr-TR" sz="1400" b="1" dirty="0" smtClean="0">
              <a:solidFill>
                <a:srgbClr val="0000FF"/>
              </a:solidFill>
              <a:latin typeface="Verdana" pitchFamily="34" charset="0"/>
              <a:ea typeface="Verdana" pitchFamily="34" charset="0"/>
              <a:cs typeface="Verdana" pitchFamily="34" charset="0"/>
            </a:endParaRPr>
          </a:p>
          <a:p>
            <a:pPr marL="285750" lvl="0" indent="-285750" algn="just">
              <a:buFont typeface="Arial" pitchFamily="34" charset="0"/>
              <a:buChar char="•"/>
            </a:pPr>
            <a:endParaRPr lang="tr-TR" sz="1400" b="1" dirty="0" smtClean="0">
              <a:solidFill>
                <a:srgbClr val="0000FF"/>
              </a:solidFill>
              <a:latin typeface="Verdana" pitchFamily="34" charset="0"/>
              <a:ea typeface="Verdana" pitchFamily="34" charset="0"/>
              <a:cs typeface="Verdana" pitchFamily="34" charset="0"/>
            </a:endParaRPr>
          </a:p>
          <a:p>
            <a:pPr marL="285750" indent="-285750" algn="just">
              <a:buFont typeface="Arial" pitchFamily="34" charset="0"/>
              <a:buChar char="•"/>
            </a:pPr>
            <a:r>
              <a:rPr lang="en-US" sz="1400" b="1" dirty="0">
                <a:solidFill>
                  <a:srgbClr val="0000FF"/>
                </a:solidFill>
                <a:latin typeface="Verdana" pitchFamily="34" charset="0"/>
                <a:ea typeface="Verdana" pitchFamily="34" charset="0"/>
                <a:cs typeface="Verdana" pitchFamily="34" charset="0"/>
              </a:rPr>
              <a:t>With the help of this project discharge water of </a:t>
            </a:r>
            <a:r>
              <a:rPr lang="en-US" sz="1400" b="1" dirty="0" err="1">
                <a:solidFill>
                  <a:srgbClr val="0000FF"/>
                </a:solidFill>
                <a:latin typeface="Verdana" pitchFamily="34" charset="0"/>
                <a:ea typeface="Verdana" pitchFamily="34" charset="0"/>
                <a:cs typeface="Verdana" pitchFamily="34" charset="0"/>
              </a:rPr>
              <a:t>Afyonkarahisar</a:t>
            </a:r>
            <a:r>
              <a:rPr lang="en-US" sz="1400" b="1" dirty="0">
                <a:solidFill>
                  <a:srgbClr val="0000FF"/>
                </a:solidFill>
                <a:latin typeface="Verdana" pitchFamily="34" charset="0"/>
                <a:ea typeface="Verdana" pitchFamily="34" charset="0"/>
                <a:cs typeface="Verdana" pitchFamily="34" charset="0"/>
              </a:rPr>
              <a:t> Wastewater Treatment Plant will be disinfected (UV) and approximately 5000 </a:t>
            </a:r>
            <a:r>
              <a:rPr lang="en-US" sz="1400" b="1" dirty="0" err="1">
                <a:solidFill>
                  <a:srgbClr val="0000FF"/>
                </a:solidFill>
                <a:latin typeface="Verdana" pitchFamily="34" charset="0"/>
                <a:ea typeface="Verdana" pitchFamily="34" charset="0"/>
                <a:cs typeface="Verdana" pitchFamily="34" charset="0"/>
              </a:rPr>
              <a:t>decare</a:t>
            </a:r>
            <a:r>
              <a:rPr lang="en-US" sz="1400" b="1" dirty="0">
                <a:solidFill>
                  <a:srgbClr val="0000FF"/>
                </a:solidFill>
                <a:latin typeface="Verdana" pitchFamily="34" charset="0"/>
                <a:ea typeface="Verdana" pitchFamily="34" charset="0"/>
                <a:cs typeface="Verdana" pitchFamily="34" charset="0"/>
              </a:rPr>
              <a:t> agricultural land will be irrigated.  </a:t>
            </a:r>
            <a:endParaRPr lang="tr-TR" sz="1400" b="1" dirty="0">
              <a:solidFill>
                <a:srgbClr val="0000FF"/>
              </a:solidFill>
              <a:latin typeface="Verdana" pitchFamily="34" charset="0"/>
              <a:ea typeface="Verdana" pitchFamily="34" charset="0"/>
              <a:cs typeface="Verdana" pitchFamily="34" charset="0"/>
            </a:endParaRPr>
          </a:p>
        </p:txBody>
      </p:sp>
      <p:pic>
        <p:nvPicPr>
          <p:cNvPr id="55300" name="Picture 1"/>
          <p:cNvPicPr>
            <a:picLocks noChangeAspect="1" noChangeArrowheads="1"/>
          </p:cNvPicPr>
          <p:nvPr/>
        </p:nvPicPr>
        <p:blipFill>
          <a:blip r:embed="rId2" cstate="print"/>
          <a:srcRect/>
          <a:stretch>
            <a:fillRect/>
          </a:stretch>
        </p:blipFill>
        <p:spPr bwMode="auto">
          <a:xfrm>
            <a:off x="3059832" y="5087937"/>
            <a:ext cx="3240087" cy="1511300"/>
          </a:xfrm>
          <a:prstGeom prst="rect">
            <a:avLst/>
          </a:prstGeom>
          <a:noFill/>
          <a:ln w="9525">
            <a:noFill/>
            <a:miter lim="800000"/>
            <a:headEnd/>
            <a:tailEnd/>
          </a:ln>
        </p:spPr>
      </p:pic>
      <p:sp>
        <p:nvSpPr>
          <p:cNvPr id="7" name="2 Metin kutusu"/>
          <p:cNvSpPr txBox="1">
            <a:spLocks noChangeArrowheads="1"/>
          </p:cNvSpPr>
          <p:nvPr/>
        </p:nvSpPr>
        <p:spPr bwMode="auto">
          <a:xfrm>
            <a:off x="1367432" y="53974"/>
            <a:ext cx="6336109" cy="1077913"/>
          </a:xfrm>
          <a:prstGeom prst="rect">
            <a:avLst/>
          </a:prstGeom>
          <a:noFill/>
          <a:ln w="9525">
            <a:noFill/>
            <a:miter lim="800000"/>
            <a:headEnd/>
            <a:tailEnd/>
          </a:ln>
        </p:spPr>
        <p:txBody>
          <a:bodyPr anchor="ctr"/>
          <a:lstStyle/>
          <a:p>
            <a:pPr algn="ctr"/>
            <a:r>
              <a:rPr lang="tr-TR" sz="2400" b="1" dirty="0">
                <a:solidFill>
                  <a:srgbClr val="FF0000"/>
                </a:solidFill>
                <a:latin typeface="Verdana" pitchFamily="34" charset="0"/>
                <a:ea typeface="Verdana" pitchFamily="34" charset="0"/>
                <a:cs typeface="Verdana" pitchFamily="34" charset="0"/>
              </a:rPr>
              <a:t>WATER </a:t>
            </a:r>
            <a:r>
              <a:rPr lang="tr-TR" sz="2400" b="1" dirty="0" smtClean="0">
                <a:solidFill>
                  <a:srgbClr val="FF0000"/>
                </a:solidFill>
                <a:latin typeface="Verdana" pitchFamily="34" charset="0"/>
                <a:ea typeface="Verdana" pitchFamily="34" charset="0"/>
                <a:cs typeface="Verdana" pitchFamily="34" charset="0"/>
              </a:rPr>
              <a:t>EFFICIENCY </a:t>
            </a:r>
            <a:r>
              <a:rPr lang="tr-TR" sz="2400" b="1" dirty="0">
                <a:solidFill>
                  <a:srgbClr val="FF0000"/>
                </a:solidFill>
                <a:latin typeface="Verdana" pitchFamily="34" charset="0"/>
                <a:ea typeface="Verdana" pitchFamily="34" charset="0"/>
                <a:cs typeface="Verdana" pitchFamily="34" charset="0"/>
              </a:rPr>
              <a:t>ACTION PLAN (</a:t>
            </a:r>
            <a:r>
              <a:rPr lang="tr-TR" sz="2400" b="1" dirty="0" smtClean="0">
                <a:solidFill>
                  <a:srgbClr val="FF0000"/>
                </a:solidFill>
                <a:latin typeface="Verdana" pitchFamily="34" charset="0"/>
                <a:ea typeface="Verdana" pitchFamily="34" charset="0"/>
                <a:cs typeface="Verdana" pitchFamily="34" charset="0"/>
              </a:rPr>
              <a:t>WEAP</a:t>
            </a:r>
            <a:r>
              <a:rPr lang="tr-TR" sz="2400" b="1" dirty="0" smtClean="0">
                <a:solidFill>
                  <a:srgbClr val="FF0000"/>
                </a:solidFill>
                <a:latin typeface="Franklin Gothic Medium" pitchFamily="34" charset="0"/>
                <a:cs typeface="Arial" pitchFamily="34" charset="0"/>
              </a:rPr>
              <a:t>)</a:t>
            </a:r>
            <a:endParaRPr lang="tr-TR" sz="2400" b="1" dirty="0">
              <a:solidFill>
                <a:srgbClr val="FF0000"/>
              </a:solidFill>
              <a:latin typeface="Franklin Gothic Medium"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204592" y="1165520"/>
            <a:ext cx="8004695" cy="4247317"/>
          </a:xfrm>
          <a:prstGeom prst="rect">
            <a:avLst/>
          </a:prstGeom>
          <a:noFill/>
        </p:spPr>
        <p:txBody>
          <a:bodyPr wrap="square">
            <a:spAutoFit/>
          </a:bodyPr>
          <a:lstStyle/>
          <a:p>
            <a:pPr marL="266700" indent="-266700" algn="just" fontAlgn="auto">
              <a:spcBef>
                <a:spcPts val="0"/>
              </a:spcBef>
              <a:spcAft>
                <a:spcPts val="0"/>
              </a:spcAft>
              <a:defRPr/>
            </a:pPr>
            <a:r>
              <a:rPr lang="tr-TR" sz="1500" i="1" dirty="0">
                <a:solidFill>
                  <a:srgbClr val="FF0000"/>
                </a:solidFill>
                <a:cs typeface="Arial" pitchFamily="34" charset="0"/>
              </a:rPr>
              <a:t>	</a:t>
            </a:r>
            <a:r>
              <a:rPr lang="tr-TR" b="1" i="1" u="sng" dirty="0">
                <a:solidFill>
                  <a:srgbClr val="FF0000"/>
                </a:solidFill>
                <a:latin typeface="Verdana" pitchFamily="34" charset="0"/>
                <a:ea typeface="Verdana" pitchFamily="34" charset="0"/>
                <a:cs typeface="Verdana" pitchFamily="34" charset="0"/>
              </a:rPr>
              <a:t>2. </a:t>
            </a:r>
            <a:r>
              <a:rPr lang="en-US" b="1" dirty="0">
                <a:solidFill>
                  <a:srgbClr val="FF0000"/>
                </a:solidFill>
                <a:latin typeface="Verdana" pitchFamily="34" charset="0"/>
                <a:ea typeface="Verdana" pitchFamily="34" charset="0"/>
                <a:cs typeface="Verdana" pitchFamily="34" charset="0"/>
              </a:rPr>
              <a:t>Public Awareness on Saving Water</a:t>
            </a:r>
            <a:endParaRPr lang="tr-TR" b="1" dirty="0">
              <a:solidFill>
                <a:srgbClr val="FF0000"/>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endParaRPr lang="tr-TR" sz="1500" b="1" dirty="0">
              <a:solidFill>
                <a:srgbClr val="0000FF"/>
              </a:solidFill>
              <a:cs typeface="Arial" pitchFamily="34" charset="0"/>
            </a:endParaRPr>
          </a:p>
          <a:p>
            <a:pPr marL="266700" indent="-266700" algn="just">
              <a:buFont typeface="Arial" pitchFamily="34" charset="0"/>
              <a:buChar char="•"/>
              <a:defRPr/>
            </a:pPr>
            <a:r>
              <a:rPr lang="en-US" sz="1600" b="1" dirty="0">
                <a:solidFill>
                  <a:srgbClr val="0000FF"/>
                </a:solidFill>
                <a:latin typeface="Verdana" pitchFamily="34" charset="0"/>
                <a:ea typeface="Verdana" pitchFamily="34" charset="0"/>
                <a:cs typeface="Verdana" pitchFamily="34" charset="0"/>
              </a:rPr>
              <a:t>Public spots are prepared and released on television channels. </a:t>
            </a:r>
            <a:endParaRPr lang="tr-TR"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endParaRPr lang="en-US"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r>
              <a:rPr lang="en-US" sz="1600" b="1" dirty="0">
                <a:solidFill>
                  <a:srgbClr val="0000FF"/>
                </a:solidFill>
                <a:latin typeface="Verdana" pitchFamily="34" charset="0"/>
                <a:ea typeface="Verdana" pitchFamily="34" charset="0"/>
                <a:cs typeface="Verdana" pitchFamily="34" charset="0"/>
              </a:rPr>
              <a:t>Posters are prepared and published on billboards in order to guide public on products which consume less water.</a:t>
            </a:r>
            <a:endParaRPr lang="tr-TR"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endParaRPr lang="en-US"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r>
              <a:rPr lang="en-US" sz="1600" b="1" dirty="0">
                <a:solidFill>
                  <a:srgbClr val="0000FF"/>
                </a:solidFill>
                <a:latin typeface="Verdana" pitchFamily="34" charset="0"/>
                <a:ea typeface="Verdana" pitchFamily="34" charset="0"/>
                <a:cs typeface="Verdana" pitchFamily="34" charset="0"/>
              </a:rPr>
              <a:t>It’s is planned to encourage usage of water efficient equipment in public institutions and schools where water consumption is high.</a:t>
            </a:r>
            <a:endParaRPr lang="tr-TR"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endParaRPr lang="en-US" sz="1600" b="1" dirty="0">
              <a:solidFill>
                <a:srgbClr val="0000FF"/>
              </a:solidFill>
              <a:latin typeface="Verdana" pitchFamily="34" charset="0"/>
              <a:ea typeface="Verdana" pitchFamily="34" charset="0"/>
              <a:cs typeface="Verdana" pitchFamily="34" charset="0"/>
            </a:endParaRPr>
          </a:p>
          <a:p>
            <a:pPr marL="266700" indent="-266700" algn="just">
              <a:buFont typeface="Arial" pitchFamily="34" charset="0"/>
              <a:buChar char="•"/>
              <a:defRPr/>
            </a:pPr>
            <a:r>
              <a:rPr lang="en-US" sz="1600" b="1" dirty="0">
                <a:solidFill>
                  <a:srgbClr val="0000FF"/>
                </a:solidFill>
                <a:latin typeface="Verdana" pitchFamily="34" charset="0"/>
                <a:ea typeface="Verdana" pitchFamily="34" charset="0"/>
                <a:cs typeface="Verdana" pitchFamily="34" charset="0"/>
              </a:rPr>
              <a:t>Economic value of water will be calculated and the price will be paid by consumer using appropriate economical tools.</a:t>
            </a:r>
          </a:p>
          <a:p>
            <a:pPr marL="266700" indent="-266700" algn="just" fontAlgn="auto">
              <a:spcBef>
                <a:spcPts val="0"/>
              </a:spcBef>
              <a:spcAft>
                <a:spcPts val="0"/>
              </a:spcAft>
              <a:buFont typeface="Arial" pitchFamily="34" charset="0"/>
              <a:buChar char="•"/>
              <a:defRPr/>
            </a:pPr>
            <a:endParaRPr lang="tr-TR" sz="1500" b="1" dirty="0">
              <a:solidFill>
                <a:srgbClr val="0000FF"/>
              </a:solidFill>
              <a:cs typeface="Arial" pitchFamily="34" charset="0"/>
            </a:endParaRPr>
          </a:p>
          <a:p>
            <a:pPr marL="266700" indent="-266700" algn="just" fontAlgn="auto">
              <a:spcBef>
                <a:spcPts val="0"/>
              </a:spcBef>
              <a:spcAft>
                <a:spcPts val="0"/>
              </a:spcAft>
              <a:buFont typeface="Arial" pitchFamily="34" charset="0"/>
              <a:buChar char="•"/>
              <a:defRPr/>
            </a:pPr>
            <a:endParaRPr lang="tr-TR" sz="1500" b="1" dirty="0">
              <a:solidFill>
                <a:srgbClr val="0000FF"/>
              </a:solidFill>
              <a:cs typeface="Arial" pitchFamily="34" charset="0"/>
            </a:endParaRPr>
          </a:p>
          <a:p>
            <a:pPr>
              <a:defRPr/>
            </a:pPr>
            <a:r>
              <a:rPr lang="tr-TR" sz="1600" dirty="0"/>
              <a:t> </a:t>
            </a:r>
            <a:endParaRPr lang="tr-TR" sz="1500" b="1" dirty="0">
              <a:solidFill>
                <a:srgbClr val="0000FF"/>
              </a:solidFill>
              <a:cs typeface="Arial" pitchFamily="34" charset="0"/>
            </a:endParaRPr>
          </a:p>
          <a:p>
            <a:pPr marL="266700" indent="-266700" algn="just" fontAlgn="auto">
              <a:spcBef>
                <a:spcPts val="0"/>
              </a:spcBef>
              <a:spcAft>
                <a:spcPts val="0"/>
              </a:spcAft>
              <a:defRPr/>
            </a:pPr>
            <a:endParaRPr lang="tr-TR" sz="1500" i="1" dirty="0">
              <a:solidFill>
                <a:srgbClr val="0000FF"/>
              </a:solidFill>
              <a:cs typeface="Arial" pitchFamily="34" charset="0"/>
            </a:endParaRPr>
          </a:p>
        </p:txBody>
      </p:sp>
      <p:pic>
        <p:nvPicPr>
          <p:cNvPr id="1026" name="Picture 2" descr="C:\Users\acavus\Desktop\spot (3).jpg"/>
          <p:cNvPicPr>
            <a:picLocks noChangeAspect="1" noChangeArrowheads="1"/>
          </p:cNvPicPr>
          <p:nvPr/>
        </p:nvPicPr>
        <p:blipFill>
          <a:blip r:embed="rId2" cstate="print"/>
          <a:srcRect/>
          <a:stretch>
            <a:fillRect/>
          </a:stretch>
        </p:blipFill>
        <p:spPr bwMode="auto">
          <a:xfrm>
            <a:off x="4954588" y="4630738"/>
            <a:ext cx="2984500" cy="1903412"/>
          </a:xfrm>
          <a:prstGeom prst="rect">
            <a:avLst/>
          </a:prstGeom>
          <a:ln>
            <a:noFill/>
          </a:ln>
          <a:effectLst>
            <a:outerShdw blurRad="190500" algn="tl" rotWithShape="0">
              <a:srgbClr val="000000">
                <a:alpha val="70000"/>
              </a:srgbClr>
            </a:outerShdw>
          </a:effectLst>
        </p:spPr>
      </p:pic>
      <p:sp>
        <p:nvSpPr>
          <p:cNvPr id="56325" name="6 Metin kutusu"/>
          <p:cNvSpPr txBox="1">
            <a:spLocks noChangeArrowheads="1"/>
          </p:cNvSpPr>
          <p:nvPr/>
        </p:nvSpPr>
        <p:spPr bwMode="auto">
          <a:xfrm>
            <a:off x="0" y="4508500"/>
            <a:ext cx="250825" cy="369888"/>
          </a:xfrm>
          <a:prstGeom prst="rect">
            <a:avLst/>
          </a:prstGeom>
          <a:noFill/>
          <a:ln w="9525">
            <a:noFill/>
            <a:miter lim="800000"/>
            <a:headEnd/>
            <a:tailEnd/>
          </a:ln>
        </p:spPr>
        <p:txBody>
          <a:bodyPr>
            <a:spAutoFit/>
          </a:bodyPr>
          <a:lstStyle/>
          <a:p>
            <a:endParaRPr lang="tr-TR">
              <a:latin typeface="Calibri" pitchFamily="34" charset="0"/>
            </a:endParaRPr>
          </a:p>
        </p:txBody>
      </p:sp>
      <p:pic>
        <p:nvPicPr>
          <p:cNvPr id="56326" name="Picture 2"/>
          <p:cNvPicPr>
            <a:picLocks noChangeAspect="1" noChangeArrowheads="1"/>
          </p:cNvPicPr>
          <p:nvPr/>
        </p:nvPicPr>
        <p:blipFill>
          <a:blip r:embed="rId3" cstate="print"/>
          <a:srcRect/>
          <a:stretch>
            <a:fillRect/>
          </a:stretch>
        </p:blipFill>
        <p:spPr bwMode="auto">
          <a:xfrm>
            <a:off x="1042988" y="4616450"/>
            <a:ext cx="3168650" cy="1931988"/>
          </a:xfrm>
          <a:prstGeom prst="rect">
            <a:avLst/>
          </a:prstGeom>
          <a:noFill/>
          <a:ln w="9525">
            <a:noFill/>
            <a:miter lim="800000"/>
            <a:headEnd/>
            <a:tailEnd/>
          </a:ln>
        </p:spPr>
      </p:pic>
      <p:sp>
        <p:nvSpPr>
          <p:cNvPr id="9" name="2 Metin kutusu"/>
          <p:cNvSpPr txBox="1">
            <a:spLocks noChangeArrowheads="1"/>
          </p:cNvSpPr>
          <p:nvPr/>
        </p:nvSpPr>
        <p:spPr bwMode="auto">
          <a:xfrm>
            <a:off x="1367432" y="53974"/>
            <a:ext cx="6336109" cy="1077913"/>
          </a:xfrm>
          <a:prstGeom prst="rect">
            <a:avLst/>
          </a:prstGeom>
          <a:noFill/>
          <a:ln w="9525">
            <a:noFill/>
            <a:miter lim="800000"/>
            <a:headEnd/>
            <a:tailEnd/>
          </a:ln>
        </p:spPr>
        <p:txBody>
          <a:bodyPr anchor="ctr"/>
          <a:lstStyle/>
          <a:p>
            <a:pPr algn="ctr"/>
            <a:r>
              <a:rPr lang="tr-TR" sz="2400" b="1" dirty="0" smtClean="0">
                <a:solidFill>
                  <a:srgbClr val="FF0000"/>
                </a:solidFill>
                <a:latin typeface="Verdana" pitchFamily="34" charset="0"/>
                <a:ea typeface="Verdana" pitchFamily="34" charset="0"/>
                <a:cs typeface="Verdana" pitchFamily="34" charset="0"/>
              </a:rPr>
              <a:t>WATER EFFICIENCY ACTION PLAN (WEAP</a:t>
            </a:r>
            <a:r>
              <a:rPr lang="tr-TR" sz="2400" b="1" dirty="0" smtClean="0">
                <a:solidFill>
                  <a:srgbClr val="FF0000"/>
                </a:solidFill>
                <a:latin typeface="Franklin Gothic Medium" pitchFamily="34" charset="0"/>
                <a:cs typeface="Arial" pitchFamily="34" charset="0"/>
              </a:rPr>
              <a:t>)</a:t>
            </a:r>
            <a:endParaRPr lang="tr-TR" sz="2400" b="1" dirty="0">
              <a:solidFill>
                <a:srgbClr val="FF0000"/>
              </a:solidFill>
              <a:latin typeface="Franklin Gothic Medium" pitchFamily="34" charset="0"/>
              <a:cs typeface="Arial" pitchFamily="34"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468313" y="0"/>
            <a:ext cx="8229600" cy="1384300"/>
          </a:xfrm>
          <a:noFill/>
        </p:spPr>
        <p:txBody>
          <a:bodyPr anchor="ctr"/>
          <a:lstStyle/>
          <a:p>
            <a:r>
              <a:rPr lang="tr-TR" sz="2800" b="1" dirty="0" smtClean="0">
                <a:solidFill>
                  <a:srgbClr val="FF0000"/>
                </a:solidFill>
                <a:latin typeface="Verdana" pitchFamily="34" charset="0"/>
                <a:ea typeface="Verdana" pitchFamily="34" charset="0"/>
                <a:cs typeface="Verdana" pitchFamily="34" charset="0"/>
              </a:rPr>
              <a:t>Balancing users and protectors</a:t>
            </a:r>
            <a:endParaRPr lang="en-US" sz="2800" b="1" dirty="0" smtClean="0">
              <a:solidFill>
                <a:srgbClr val="FF0000"/>
              </a:solidFill>
              <a:latin typeface="Verdana" pitchFamily="34" charset="0"/>
              <a:ea typeface="Verdana" pitchFamily="34" charset="0"/>
              <a:cs typeface="Verdana" pitchFamily="34" charset="0"/>
            </a:endParaRPr>
          </a:p>
        </p:txBody>
      </p:sp>
      <p:pic>
        <p:nvPicPr>
          <p:cNvPr id="8195" name="Picture 4" descr="rbd-map"/>
          <p:cNvPicPr>
            <a:picLocks noGrp="1" noChangeAspect="1" noChangeArrowheads="1"/>
          </p:cNvPicPr>
          <p:nvPr>
            <p:ph type="body" idx="4294967295"/>
          </p:nvPr>
        </p:nvPicPr>
        <p:blipFill>
          <a:blip r:embed="rId3" cstate="email">
            <a:extLst>
              <a:ext uri="{28A0092B-C50C-407E-A947-70E740481C1C}">
                <a14:useLocalDpi xmlns:a14="http://schemas.microsoft.com/office/drawing/2010/main"/>
              </a:ext>
            </a:extLst>
          </a:blip>
          <a:srcRect/>
          <a:stretch>
            <a:fillRect/>
          </a:stretch>
        </p:blipFill>
        <p:spPr>
          <a:xfrm>
            <a:off x="3348038" y="2700338"/>
            <a:ext cx="2879725" cy="2103437"/>
          </a:xfrm>
          <a:noFill/>
        </p:spPr>
      </p:pic>
      <p:pic>
        <p:nvPicPr>
          <p:cNvPr id="8196" name="Picture 6" descr="landbouw"/>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72225" y="4365625"/>
            <a:ext cx="2568575" cy="1738313"/>
          </a:xfrm>
          <a:prstGeom prst="rect">
            <a:avLst/>
          </a:prstGeom>
          <a:noFill/>
          <a:ln w="9525">
            <a:noFill/>
            <a:miter lim="800000"/>
            <a:headEnd/>
            <a:tailEnd/>
          </a:ln>
        </p:spPr>
      </p:pic>
      <p:pic>
        <p:nvPicPr>
          <p:cNvPr id="8197" name="Picture 8" descr="ataturk-full"/>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0825" y="5167313"/>
            <a:ext cx="2233613" cy="1489075"/>
          </a:xfrm>
          <a:prstGeom prst="rect">
            <a:avLst/>
          </a:prstGeom>
          <a:noFill/>
          <a:ln w="9525">
            <a:noFill/>
            <a:miter lim="800000"/>
            <a:headEnd/>
            <a:tailEnd/>
          </a:ln>
        </p:spPr>
      </p:pic>
      <p:pic>
        <p:nvPicPr>
          <p:cNvPr id="8198" name="Picture 10" descr="blue-glasswater_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19925" y="1773238"/>
            <a:ext cx="1833563" cy="2339975"/>
          </a:xfrm>
          <a:prstGeom prst="rect">
            <a:avLst/>
          </a:prstGeom>
          <a:noFill/>
          <a:ln w="9525">
            <a:noFill/>
            <a:miter lim="800000"/>
            <a:headEnd/>
            <a:tailEnd/>
          </a:ln>
        </p:spPr>
      </p:pic>
      <p:pic>
        <p:nvPicPr>
          <p:cNvPr id="8199" name="Picture 12" descr="flood-w_MC-and-C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5288" y="1844675"/>
            <a:ext cx="1655762" cy="1241425"/>
          </a:xfrm>
          <a:prstGeom prst="rect">
            <a:avLst/>
          </a:prstGeom>
          <a:noFill/>
          <a:ln w="9525">
            <a:noFill/>
            <a:miter lim="800000"/>
            <a:headEnd/>
            <a:tailEnd/>
          </a:ln>
        </p:spPr>
      </p:pic>
      <p:pic>
        <p:nvPicPr>
          <p:cNvPr id="8200" name="Picture 14" descr="inout01-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348038" y="1412875"/>
            <a:ext cx="2141537" cy="1366838"/>
          </a:xfrm>
          <a:prstGeom prst="rect">
            <a:avLst/>
          </a:prstGeom>
          <a:noFill/>
          <a:ln w="9525">
            <a:noFill/>
            <a:miter lim="800000"/>
            <a:headEnd/>
            <a:tailEnd/>
          </a:ln>
        </p:spPr>
      </p:pic>
      <p:pic>
        <p:nvPicPr>
          <p:cNvPr id="8201" name="Picture 16" descr="img_Maguru%20River%20Basin%202008_03_2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92500" y="4932363"/>
            <a:ext cx="2568575" cy="1925637"/>
          </a:xfrm>
          <a:prstGeom prst="rect">
            <a:avLst/>
          </a:prstGeom>
          <a:noFill/>
          <a:ln w="9525">
            <a:noFill/>
            <a:miter lim="800000"/>
            <a:headEnd/>
            <a:tailEnd/>
          </a:ln>
        </p:spPr>
      </p:pic>
      <p:pic>
        <p:nvPicPr>
          <p:cNvPr id="8202" name="Picture 18" descr="wastewater_treatment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55650" y="3284538"/>
            <a:ext cx="2279650" cy="1709737"/>
          </a:xfrm>
          <a:prstGeom prst="rect">
            <a:avLst/>
          </a:prstGeom>
          <a:noFill/>
          <a:ln w="9525">
            <a:noFill/>
            <a:miter lim="800000"/>
            <a:headEnd/>
            <a:tailEnd/>
          </a:ln>
        </p:spPr>
      </p:pic>
      <p:sp>
        <p:nvSpPr>
          <p:cNvPr id="11" name="Slide Number Placeholder 10"/>
          <p:cNvSpPr txBox="1">
            <a:spLocks noGrp="1"/>
          </p:cNvSpPr>
          <p:nvPr/>
        </p:nvSpPr>
        <p:spPr bwMode="auto">
          <a:xfrm>
            <a:off x="6553200" y="6245225"/>
            <a:ext cx="2133600" cy="476250"/>
          </a:xfrm>
          <a:prstGeom prst="rect">
            <a:avLst/>
          </a:prstGeom>
          <a:noFill/>
          <a:ln>
            <a:miter lim="800000"/>
            <a:headEnd/>
            <a:tailEnd/>
          </a:ln>
        </p:spPr>
        <p:txBody>
          <a:bodyPr anchor="b"/>
          <a:lstStyle/>
          <a:p>
            <a:pPr algn="r">
              <a:defRPr/>
            </a:pPr>
            <a:fld id="{6718FA3B-9D46-4A52-97C8-0ACEBEBE408A}" type="slidenum">
              <a:rPr lang="tr-TR" sz="1400">
                <a:effectLst>
                  <a:outerShdw blurRad="38100" dist="38100" dir="2700000" algn="tl">
                    <a:srgbClr val="000000"/>
                  </a:outerShdw>
                </a:effectLst>
                <a:latin typeface="Arial" charset="0"/>
              </a:rPr>
              <a:pPr algn="r">
                <a:defRPr/>
              </a:pPr>
              <a:t>4</a:t>
            </a:fld>
            <a:endParaRPr lang="tr-TR" sz="1400">
              <a:effectLst>
                <a:outerShdw blurRad="38100" dist="38100" dir="2700000" algn="tl">
                  <a:srgbClr val="000000"/>
                </a:outerShdw>
              </a:effectLst>
              <a:latin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txBox="1">
            <a:spLocks noGrp="1"/>
          </p:cNvSpPr>
          <p:nvPr/>
        </p:nvSpPr>
        <p:spPr>
          <a:xfrm>
            <a:off x="8229600" y="6477000"/>
            <a:ext cx="762000" cy="244475"/>
          </a:xfrm>
          <a:prstGeom prst="rect">
            <a:avLst/>
          </a:prstGeom>
          <a:noFill/>
        </p:spPr>
        <p:txBody>
          <a:bodyPr/>
          <a:lstStyle/>
          <a:p>
            <a:pPr algn="r">
              <a:defRPr/>
            </a:pPr>
            <a:fld id="{9019DA27-518E-4F95-9C61-5CD158EF12F4}" type="slidenum">
              <a:rPr lang="en-US" sz="1200">
                <a:solidFill>
                  <a:schemeClr val="accent1">
                    <a:shade val="75000"/>
                  </a:schemeClr>
                </a:solidFill>
                <a:latin typeface="Arial" charset="0"/>
              </a:rPr>
              <a:pPr algn="r">
                <a:defRPr/>
              </a:pPr>
              <a:t>40</a:t>
            </a:fld>
            <a:endParaRPr lang="en-US" sz="1200">
              <a:solidFill>
                <a:schemeClr val="accent1">
                  <a:shade val="75000"/>
                </a:schemeClr>
              </a:solidFill>
              <a:latin typeface="Arial" charset="0"/>
            </a:endParaRPr>
          </a:p>
        </p:txBody>
      </p:sp>
      <p:pic>
        <p:nvPicPr>
          <p:cNvPr id="57347" name="Picture 2" descr="http://chasing42.files.wordpress.com/2012/05/clipart_of_water-drop-cartoon.jpg"/>
          <p:cNvPicPr>
            <a:picLocks noChangeAspect="1" noChangeArrowheads="1"/>
          </p:cNvPicPr>
          <p:nvPr/>
        </p:nvPicPr>
        <p:blipFill>
          <a:blip r:embed="rId2" cstate="print"/>
          <a:srcRect/>
          <a:stretch>
            <a:fillRect/>
          </a:stretch>
        </p:blipFill>
        <p:spPr bwMode="auto">
          <a:xfrm>
            <a:off x="2613025" y="4878388"/>
            <a:ext cx="1584325" cy="1576387"/>
          </a:xfrm>
          <a:prstGeom prst="rect">
            <a:avLst/>
          </a:prstGeom>
          <a:noFill/>
          <a:ln w="9525">
            <a:noFill/>
            <a:miter lim="800000"/>
            <a:headEnd/>
            <a:tailEnd/>
          </a:ln>
        </p:spPr>
      </p:pic>
      <p:pic>
        <p:nvPicPr>
          <p:cNvPr id="57348" name="Picture 6" descr="http://t0.gstatic.com/images?q=tbn:ANd9GcTUupFZO-i1jMY9A3JQcKAl7WmhGw3bFDB7QTkuhOSod4Vs7tQH"/>
          <p:cNvPicPr>
            <a:picLocks noChangeAspect="1" noChangeArrowheads="1"/>
          </p:cNvPicPr>
          <p:nvPr/>
        </p:nvPicPr>
        <p:blipFill>
          <a:blip r:embed="rId3" cstate="print"/>
          <a:srcRect/>
          <a:stretch>
            <a:fillRect/>
          </a:stretch>
        </p:blipFill>
        <p:spPr bwMode="auto">
          <a:xfrm>
            <a:off x="4124325" y="4878388"/>
            <a:ext cx="1482725" cy="1576387"/>
          </a:xfrm>
          <a:prstGeom prst="rect">
            <a:avLst/>
          </a:prstGeom>
          <a:noFill/>
          <a:ln w="9525">
            <a:noFill/>
            <a:miter lim="800000"/>
            <a:headEnd/>
            <a:tailEnd/>
          </a:ln>
        </p:spPr>
      </p:pic>
      <p:pic>
        <p:nvPicPr>
          <p:cNvPr id="57349" name="Picture 2" descr="C:\Users\fkalemci\Documents\Su Verimliliği Şb\örnek resimler\kayıp kaçak.jpg"/>
          <p:cNvPicPr>
            <a:picLocks noChangeAspect="1" noChangeArrowheads="1"/>
          </p:cNvPicPr>
          <p:nvPr/>
        </p:nvPicPr>
        <p:blipFill>
          <a:blip r:embed="rId4" cstate="print"/>
          <a:srcRect/>
          <a:stretch>
            <a:fillRect/>
          </a:stretch>
        </p:blipFill>
        <p:spPr bwMode="auto">
          <a:xfrm>
            <a:off x="5867400" y="1522413"/>
            <a:ext cx="2620963" cy="1997075"/>
          </a:xfrm>
          <a:prstGeom prst="rect">
            <a:avLst/>
          </a:prstGeom>
          <a:noFill/>
          <a:ln w="9525">
            <a:noFill/>
            <a:miter lim="800000"/>
            <a:headEnd/>
            <a:tailEnd/>
          </a:ln>
        </p:spPr>
      </p:pic>
      <p:sp>
        <p:nvSpPr>
          <p:cNvPr id="7" name="5 Metin kutusu"/>
          <p:cNvSpPr txBox="1"/>
          <p:nvPr/>
        </p:nvSpPr>
        <p:spPr>
          <a:xfrm>
            <a:off x="250824" y="1142266"/>
            <a:ext cx="5257279" cy="4308872"/>
          </a:xfrm>
          <a:prstGeom prst="rect">
            <a:avLst/>
          </a:prstGeom>
          <a:noFill/>
        </p:spPr>
        <p:txBody>
          <a:bodyPr wrap="square">
            <a:spAutoFit/>
          </a:bodyPr>
          <a:lstStyle/>
          <a:p>
            <a:pPr marL="266700" indent="-266700" algn="just" fontAlgn="auto">
              <a:spcBef>
                <a:spcPts val="0"/>
              </a:spcBef>
              <a:spcAft>
                <a:spcPts val="0"/>
              </a:spcAft>
              <a:defRPr/>
            </a:pPr>
            <a:r>
              <a:rPr lang="tr-TR" b="1" i="1" u="sng" dirty="0">
                <a:solidFill>
                  <a:srgbClr val="FF0000"/>
                </a:solidFill>
                <a:latin typeface="Verdana" pitchFamily="34" charset="0"/>
                <a:ea typeface="Verdana" pitchFamily="34" charset="0"/>
                <a:cs typeface="Verdana" pitchFamily="34" charset="0"/>
              </a:rPr>
              <a:t>3. </a:t>
            </a:r>
            <a:r>
              <a:rPr lang="en-US" b="1" dirty="0">
                <a:solidFill>
                  <a:srgbClr val="FF0000"/>
                </a:solidFill>
                <a:latin typeface="Verdana" pitchFamily="34" charset="0"/>
                <a:ea typeface="Verdana" pitchFamily="34" charset="0"/>
                <a:cs typeface="Verdana" pitchFamily="34" charset="0"/>
              </a:rPr>
              <a:t>Reduce Water Loss and Leakage Ratios</a:t>
            </a:r>
            <a:endParaRPr lang="tr-TR" b="1" dirty="0">
              <a:solidFill>
                <a:srgbClr val="FF0000"/>
              </a:solidFill>
              <a:latin typeface="Verdana" pitchFamily="34" charset="0"/>
              <a:ea typeface="Verdana" pitchFamily="34" charset="0"/>
              <a:cs typeface="Verdana" pitchFamily="34" charset="0"/>
            </a:endParaRPr>
          </a:p>
          <a:p>
            <a:pPr marL="266700" indent="-266700" algn="just" fontAlgn="auto">
              <a:spcBef>
                <a:spcPts val="0"/>
              </a:spcBef>
              <a:spcAft>
                <a:spcPts val="0"/>
              </a:spcAft>
              <a:defRPr/>
            </a:pPr>
            <a:endParaRPr lang="tr-TR" sz="1000" b="1" i="1" dirty="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r>
              <a:rPr lang="en-US" sz="1200" b="1" dirty="0" smtClean="0">
                <a:solidFill>
                  <a:srgbClr val="0000FF"/>
                </a:solidFill>
                <a:latin typeface="Verdana" pitchFamily="34" charset="0"/>
                <a:ea typeface="Verdana" pitchFamily="34" charset="0"/>
                <a:cs typeface="Verdana" pitchFamily="34" charset="0"/>
              </a:rPr>
              <a:t>The </a:t>
            </a:r>
            <a:r>
              <a:rPr lang="en-US" sz="1200" b="1" dirty="0">
                <a:solidFill>
                  <a:srgbClr val="0000FF"/>
                </a:solidFill>
                <a:latin typeface="Verdana" pitchFamily="34" charset="0"/>
                <a:ea typeface="Verdana" pitchFamily="34" charset="0"/>
                <a:cs typeface="Verdana" pitchFamily="34" charset="0"/>
              </a:rPr>
              <a:t>inventory of water loss and leakage will be prepared and the received information will be integrated in Water Information System</a:t>
            </a:r>
            <a:r>
              <a:rPr lang="en-US" sz="1200" b="1" dirty="0" smtClean="0">
                <a:solidFill>
                  <a:srgbClr val="0000FF"/>
                </a:solidFill>
                <a:latin typeface="Verdana" pitchFamily="34" charset="0"/>
                <a:ea typeface="Verdana" pitchFamily="34" charset="0"/>
                <a:cs typeface="Verdana" pitchFamily="34" charset="0"/>
              </a:rPr>
              <a:t>.</a:t>
            </a:r>
            <a:endParaRPr lang="tr-TR" sz="1200" b="1" dirty="0" smtClean="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endParaRPr lang="en-US" sz="1200" b="1" dirty="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r>
              <a:rPr lang="en-US" sz="1200" b="1" dirty="0" smtClean="0">
                <a:solidFill>
                  <a:srgbClr val="0000FF"/>
                </a:solidFill>
                <a:latin typeface="Verdana" pitchFamily="34" charset="0"/>
                <a:ea typeface="Verdana" pitchFamily="34" charset="0"/>
                <a:cs typeface="Verdana" pitchFamily="34" charset="0"/>
              </a:rPr>
              <a:t>Water </a:t>
            </a:r>
            <a:r>
              <a:rPr lang="en-US" sz="1200" b="1" dirty="0">
                <a:solidFill>
                  <a:srgbClr val="0000FF"/>
                </a:solidFill>
                <a:latin typeface="Verdana" pitchFamily="34" charset="0"/>
                <a:ea typeface="Verdana" pitchFamily="34" charset="0"/>
                <a:cs typeface="Verdana" pitchFamily="34" charset="0"/>
              </a:rPr>
              <a:t>loss and leakage prevention plans and related legislation will be prepared and the implementation phase will be observed</a:t>
            </a:r>
            <a:r>
              <a:rPr lang="en-US" sz="1200" b="1" dirty="0" smtClean="0">
                <a:solidFill>
                  <a:srgbClr val="0000FF"/>
                </a:solidFill>
                <a:latin typeface="Verdana" pitchFamily="34" charset="0"/>
                <a:ea typeface="Verdana" pitchFamily="34" charset="0"/>
                <a:cs typeface="Verdana" pitchFamily="34" charset="0"/>
              </a:rPr>
              <a:t>.</a:t>
            </a:r>
            <a:endParaRPr lang="tr-TR" sz="1200" b="1" dirty="0" smtClean="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endParaRPr lang="en-US" sz="1200" b="1" dirty="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r>
              <a:rPr lang="en-US" sz="1200" b="1" dirty="0" smtClean="0">
                <a:solidFill>
                  <a:srgbClr val="0000FF"/>
                </a:solidFill>
                <a:latin typeface="Verdana" pitchFamily="34" charset="0"/>
                <a:ea typeface="Verdana" pitchFamily="34" charset="0"/>
                <a:cs typeface="Verdana" pitchFamily="34" charset="0"/>
              </a:rPr>
              <a:t>Technical </a:t>
            </a:r>
            <a:r>
              <a:rPr lang="en-US" sz="1200" b="1" dirty="0">
                <a:solidFill>
                  <a:srgbClr val="0000FF"/>
                </a:solidFill>
                <a:latin typeface="Verdana" pitchFamily="34" charset="0"/>
                <a:ea typeface="Verdana" pitchFamily="34" charset="0"/>
                <a:cs typeface="Verdana" pitchFamily="34" charset="0"/>
              </a:rPr>
              <a:t>assistance will be provided for municipalities</a:t>
            </a:r>
            <a:r>
              <a:rPr lang="en-US" sz="1200" b="1" dirty="0" smtClean="0">
                <a:solidFill>
                  <a:srgbClr val="0000FF"/>
                </a:solidFill>
                <a:latin typeface="Verdana" pitchFamily="34" charset="0"/>
                <a:ea typeface="Verdana" pitchFamily="34" charset="0"/>
                <a:cs typeface="Verdana" pitchFamily="34" charset="0"/>
              </a:rPr>
              <a:t>.</a:t>
            </a:r>
            <a:endParaRPr lang="tr-TR" sz="1200" b="1" dirty="0" smtClean="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endParaRPr lang="en-US" sz="1200" b="1" dirty="0">
              <a:solidFill>
                <a:srgbClr val="0000FF"/>
              </a:solidFill>
              <a:latin typeface="Verdana" pitchFamily="34" charset="0"/>
              <a:ea typeface="Verdana" pitchFamily="34" charset="0"/>
              <a:cs typeface="Verdana" pitchFamily="34" charset="0"/>
            </a:endParaRPr>
          </a:p>
          <a:p>
            <a:pPr marL="266700" indent="-266700" algn="just" fontAlgn="auto">
              <a:spcBef>
                <a:spcPts val="0"/>
              </a:spcBef>
              <a:spcAft>
                <a:spcPts val="0"/>
              </a:spcAft>
              <a:buFont typeface="Arial" pitchFamily="34" charset="0"/>
              <a:buChar char="•"/>
              <a:defRPr/>
            </a:pPr>
            <a:r>
              <a:rPr lang="en-US" sz="1200" b="1" dirty="0" smtClean="0">
                <a:solidFill>
                  <a:srgbClr val="0000FF"/>
                </a:solidFill>
                <a:latin typeface="Verdana" pitchFamily="34" charset="0"/>
                <a:ea typeface="Verdana" pitchFamily="34" charset="0"/>
                <a:cs typeface="Verdana" pitchFamily="34" charset="0"/>
              </a:rPr>
              <a:t>Within </a:t>
            </a:r>
            <a:r>
              <a:rPr lang="en-US" sz="1200" b="1" dirty="0">
                <a:solidFill>
                  <a:srgbClr val="0000FF"/>
                </a:solidFill>
                <a:latin typeface="Verdana" pitchFamily="34" charset="0"/>
                <a:ea typeface="Verdana" pitchFamily="34" charset="0"/>
                <a:cs typeface="Verdana" pitchFamily="34" charset="0"/>
              </a:rPr>
              <a:t>the frame of EU IPA Prpogramme-2013, the project ‘Technical Assistance on Economic Analyses within River Basin Management Plans and Water Efficiency Aspects in 4 Pilot River Basins in Turkey’ with a budget of 7.000.000 Euro is started. </a:t>
            </a:r>
          </a:p>
          <a:p>
            <a:pPr marL="266700" indent="-266700" algn="just" fontAlgn="auto">
              <a:spcBef>
                <a:spcPts val="0"/>
              </a:spcBef>
              <a:spcAft>
                <a:spcPts val="0"/>
              </a:spcAft>
              <a:buFont typeface="Arial" pitchFamily="34" charset="0"/>
              <a:buChar char="•"/>
              <a:defRPr/>
            </a:pPr>
            <a:endParaRPr lang="tr-TR" sz="1600" b="1" dirty="0">
              <a:solidFill>
                <a:srgbClr val="0000FF"/>
              </a:solidFill>
              <a:cs typeface="Arial" pitchFamily="34" charset="0"/>
            </a:endParaRPr>
          </a:p>
          <a:p>
            <a:pPr algn="just" fontAlgn="auto">
              <a:spcBef>
                <a:spcPts val="0"/>
              </a:spcBef>
              <a:spcAft>
                <a:spcPts val="0"/>
              </a:spcAft>
              <a:defRPr/>
            </a:pPr>
            <a:endParaRPr lang="tr-TR" sz="1600" b="1" dirty="0">
              <a:solidFill>
                <a:srgbClr val="0000FF"/>
              </a:solidFill>
              <a:cs typeface="Arial" pitchFamily="34" charset="0"/>
            </a:endParaRPr>
          </a:p>
          <a:p>
            <a:pPr>
              <a:defRPr/>
            </a:pPr>
            <a:endParaRPr lang="tr-TR" sz="1600" b="1" dirty="0">
              <a:latin typeface="Arial" charset="0"/>
              <a:cs typeface="Arial" charset="0"/>
            </a:endParaRPr>
          </a:p>
        </p:txBody>
      </p:sp>
      <p:sp>
        <p:nvSpPr>
          <p:cNvPr id="57352" name="6 Metin kutusu"/>
          <p:cNvSpPr txBox="1">
            <a:spLocks noChangeArrowheads="1"/>
          </p:cNvSpPr>
          <p:nvPr/>
        </p:nvSpPr>
        <p:spPr bwMode="auto">
          <a:xfrm>
            <a:off x="0" y="4508500"/>
            <a:ext cx="250825" cy="369888"/>
          </a:xfrm>
          <a:prstGeom prst="rect">
            <a:avLst/>
          </a:prstGeom>
          <a:noFill/>
          <a:ln w="9525">
            <a:noFill/>
            <a:miter lim="800000"/>
            <a:headEnd/>
            <a:tailEnd/>
          </a:ln>
        </p:spPr>
        <p:txBody>
          <a:bodyPr>
            <a:spAutoFit/>
          </a:bodyPr>
          <a:lstStyle/>
          <a:p>
            <a:endParaRPr lang="tr-TR" sz="2400">
              <a:latin typeface="Calibri" pitchFamily="34" charset="0"/>
              <a:cs typeface="Arial" pitchFamily="34" charset="0"/>
            </a:endParaRPr>
          </a:p>
        </p:txBody>
      </p:sp>
      <p:pic>
        <p:nvPicPr>
          <p:cNvPr id="57354" name="Picture 4" descr="http://t0.gstatic.com/images?q=tbn:ANd9GcTkrYh1PwS5-KR27bA3RKbBm3-r-5KOxhuTeMx2C17IPvkH0xqA"/>
          <p:cNvPicPr>
            <a:picLocks noChangeAspect="1" noChangeArrowheads="1"/>
          </p:cNvPicPr>
          <p:nvPr/>
        </p:nvPicPr>
        <p:blipFill>
          <a:blip r:embed="rId5" cstate="print"/>
          <a:srcRect/>
          <a:stretch>
            <a:fillRect/>
          </a:stretch>
        </p:blipFill>
        <p:spPr bwMode="auto">
          <a:xfrm>
            <a:off x="468313" y="4878388"/>
            <a:ext cx="2170112" cy="1576387"/>
          </a:xfrm>
          <a:prstGeom prst="rect">
            <a:avLst/>
          </a:prstGeom>
          <a:noFill/>
          <a:ln w="9525">
            <a:noFill/>
            <a:miter lim="800000"/>
            <a:headEnd/>
            <a:tailEnd/>
          </a:ln>
        </p:spPr>
      </p:pic>
      <p:sp>
        <p:nvSpPr>
          <p:cNvPr id="17" name="2 Metin kutusu"/>
          <p:cNvSpPr txBox="1">
            <a:spLocks noChangeArrowheads="1"/>
          </p:cNvSpPr>
          <p:nvPr/>
        </p:nvSpPr>
        <p:spPr bwMode="auto">
          <a:xfrm>
            <a:off x="1367432" y="53974"/>
            <a:ext cx="6336109" cy="1077913"/>
          </a:xfrm>
          <a:prstGeom prst="rect">
            <a:avLst/>
          </a:prstGeom>
          <a:noFill/>
          <a:ln w="9525">
            <a:noFill/>
            <a:miter lim="800000"/>
            <a:headEnd/>
            <a:tailEnd/>
          </a:ln>
        </p:spPr>
        <p:txBody>
          <a:bodyPr anchor="ctr"/>
          <a:lstStyle/>
          <a:p>
            <a:pPr algn="ctr"/>
            <a:r>
              <a:rPr lang="tr-TR" sz="2400" b="1" dirty="0">
                <a:solidFill>
                  <a:srgbClr val="FF0000"/>
                </a:solidFill>
                <a:latin typeface="Verdana" pitchFamily="34" charset="0"/>
                <a:ea typeface="Verdana" pitchFamily="34" charset="0"/>
                <a:cs typeface="Verdana" pitchFamily="34" charset="0"/>
              </a:rPr>
              <a:t>WATER </a:t>
            </a:r>
            <a:r>
              <a:rPr lang="tr-TR" sz="2400" b="1" dirty="0" smtClean="0">
                <a:solidFill>
                  <a:srgbClr val="FF0000"/>
                </a:solidFill>
                <a:latin typeface="Verdana" pitchFamily="34" charset="0"/>
                <a:ea typeface="Verdana" pitchFamily="34" charset="0"/>
                <a:cs typeface="Verdana" pitchFamily="34" charset="0"/>
              </a:rPr>
              <a:t>EFFICIENCY </a:t>
            </a:r>
            <a:r>
              <a:rPr lang="tr-TR" sz="2400" b="1" dirty="0">
                <a:solidFill>
                  <a:srgbClr val="FF0000"/>
                </a:solidFill>
                <a:latin typeface="Verdana" pitchFamily="34" charset="0"/>
                <a:ea typeface="Verdana" pitchFamily="34" charset="0"/>
                <a:cs typeface="Verdana" pitchFamily="34" charset="0"/>
              </a:rPr>
              <a:t>ACTION PLAN (</a:t>
            </a:r>
            <a:r>
              <a:rPr lang="tr-TR" sz="2400" b="1" dirty="0" smtClean="0">
                <a:solidFill>
                  <a:srgbClr val="FF0000"/>
                </a:solidFill>
                <a:latin typeface="Verdana" pitchFamily="34" charset="0"/>
                <a:ea typeface="Verdana" pitchFamily="34" charset="0"/>
                <a:cs typeface="Verdana" pitchFamily="34" charset="0"/>
              </a:rPr>
              <a:t>WCAP)</a:t>
            </a:r>
            <a:endParaRPr lang="tr-TR" sz="2400" b="1" dirty="0">
              <a:solidFill>
                <a:srgbClr val="FF0000"/>
              </a:solidFill>
              <a:latin typeface="Verdana" pitchFamily="34" charset="0"/>
              <a:ea typeface="Verdana" pitchFamily="34" charset="0"/>
              <a:cs typeface="Verdana" pitchFamily="34" charset="0"/>
            </a:endParaRPr>
          </a:p>
        </p:txBody>
      </p:sp>
      <p:pic>
        <p:nvPicPr>
          <p:cNvPr id="3277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57702" y="3978275"/>
            <a:ext cx="2695575"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txBox="1">
            <a:spLocks noGrp="1"/>
          </p:cNvSpPr>
          <p:nvPr/>
        </p:nvSpPr>
        <p:spPr>
          <a:xfrm>
            <a:off x="8229600" y="6477000"/>
            <a:ext cx="762000" cy="244475"/>
          </a:xfrm>
          <a:prstGeom prst="rect">
            <a:avLst/>
          </a:prstGeom>
          <a:noFill/>
        </p:spPr>
        <p:txBody>
          <a:bodyPr/>
          <a:lstStyle/>
          <a:p>
            <a:pPr algn="r">
              <a:defRPr/>
            </a:pPr>
            <a:fld id="{D64AC064-7BB2-4900-A941-80F1375A8FA2}" type="slidenum">
              <a:rPr lang="en-US" sz="1200">
                <a:solidFill>
                  <a:schemeClr val="accent1">
                    <a:shade val="75000"/>
                  </a:schemeClr>
                </a:solidFill>
                <a:latin typeface="Arial" charset="0"/>
              </a:rPr>
              <a:pPr algn="r">
                <a:defRPr/>
              </a:pPr>
              <a:t>41</a:t>
            </a:fld>
            <a:endParaRPr lang="en-US" sz="1200">
              <a:solidFill>
                <a:schemeClr val="accent1">
                  <a:shade val="75000"/>
                </a:schemeClr>
              </a:solidFill>
              <a:latin typeface="Arial" charset="0"/>
            </a:endParaRPr>
          </a:p>
        </p:txBody>
      </p:sp>
      <p:sp>
        <p:nvSpPr>
          <p:cNvPr id="40964" name="6 Metin kutusu"/>
          <p:cNvSpPr txBox="1">
            <a:spLocks noChangeArrowheads="1"/>
          </p:cNvSpPr>
          <p:nvPr/>
        </p:nvSpPr>
        <p:spPr bwMode="auto">
          <a:xfrm>
            <a:off x="0" y="4508500"/>
            <a:ext cx="250825" cy="369888"/>
          </a:xfrm>
          <a:prstGeom prst="rect">
            <a:avLst/>
          </a:prstGeom>
          <a:noFill/>
          <a:ln w="9525">
            <a:noFill/>
            <a:miter lim="800000"/>
            <a:headEnd/>
            <a:tailEnd/>
          </a:ln>
        </p:spPr>
        <p:txBody>
          <a:bodyPr>
            <a:spAutoFit/>
          </a:bodyPr>
          <a:lstStyle/>
          <a:p>
            <a:endParaRPr lang="tr-TR" sz="2400">
              <a:latin typeface="Calibri" pitchFamily="34" charset="0"/>
              <a:cs typeface="Arial" pitchFamily="34" charset="0"/>
            </a:endParaRPr>
          </a:p>
        </p:txBody>
      </p:sp>
      <p:pic>
        <p:nvPicPr>
          <p:cNvPr id="40965" name="Resim 4" descr="Açıklama: C:\Users\pc\Desktop\broşür\2.jpg"/>
          <p:cNvPicPr>
            <a:picLocks noChangeAspect="1" noChangeArrowheads="1"/>
          </p:cNvPicPr>
          <p:nvPr/>
        </p:nvPicPr>
        <p:blipFill>
          <a:blip r:embed="rId2" cstate="print"/>
          <a:srcRect/>
          <a:stretch>
            <a:fillRect/>
          </a:stretch>
        </p:blipFill>
        <p:spPr bwMode="auto">
          <a:xfrm>
            <a:off x="971600" y="1334461"/>
            <a:ext cx="1322381" cy="954859"/>
          </a:xfrm>
          <a:prstGeom prst="rect">
            <a:avLst/>
          </a:prstGeom>
          <a:noFill/>
          <a:ln w="9525">
            <a:noFill/>
            <a:miter lim="800000"/>
            <a:headEnd/>
            <a:tailEnd/>
          </a:ln>
        </p:spPr>
      </p:pic>
      <p:sp>
        <p:nvSpPr>
          <p:cNvPr id="40971" name="Rectangle 8"/>
          <p:cNvSpPr>
            <a:spLocks noChangeArrowheads="1"/>
          </p:cNvSpPr>
          <p:nvPr/>
        </p:nvSpPr>
        <p:spPr bwMode="auto">
          <a:xfrm>
            <a:off x="2885796" y="1550655"/>
            <a:ext cx="5459412" cy="646331"/>
          </a:xfrm>
          <a:prstGeom prst="rect">
            <a:avLst/>
          </a:prstGeom>
          <a:noFill/>
          <a:ln w="9525">
            <a:noFill/>
            <a:miter lim="800000"/>
            <a:headEnd/>
            <a:tailEnd/>
          </a:ln>
        </p:spPr>
        <p:txBody>
          <a:bodyPr anchor="ctr">
            <a:spAutoFit/>
          </a:bodyPr>
          <a:lstStyle/>
          <a:p>
            <a:r>
              <a:rPr lang="en-US" b="1" dirty="0">
                <a:solidFill>
                  <a:srgbClr val="FF0000"/>
                </a:solidFill>
                <a:latin typeface="Verdana" pitchFamily="34" charset="0"/>
                <a:ea typeface="Verdana" pitchFamily="34" charset="0"/>
                <a:cs typeface="Verdana" pitchFamily="34" charset="0"/>
              </a:rPr>
              <a:t>Insufficient Water yet Relatively High Water </a:t>
            </a:r>
            <a:r>
              <a:rPr lang="en-US" b="1" dirty="0" smtClean="0">
                <a:solidFill>
                  <a:srgbClr val="FF0000"/>
                </a:solidFill>
                <a:latin typeface="Verdana" pitchFamily="34" charset="0"/>
                <a:ea typeface="Verdana" pitchFamily="34" charset="0"/>
                <a:cs typeface="Verdana" pitchFamily="34" charset="0"/>
              </a:rPr>
              <a:t>Footprint</a:t>
            </a:r>
            <a:r>
              <a:rPr lang="tr-TR" b="1" dirty="0" smtClean="0">
                <a:solidFill>
                  <a:srgbClr val="FF0000"/>
                </a:solidFill>
                <a:latin typeface="Verdana" pitchFamily="34" charset="0"/>
                <a:ea typeface="Verdana" pitchFamily="34" charset="0"/>
                <a:cs typeface="Verdana" pitchFamily="34" charset="0"/>
              </a:rPr>
              <a:t>!</a:t>
            </a:r>
            <a:endParaRPr lang="tr-TR" b="1" dirty="0">
              <a:solidFill>
                <a:srgbClr val="FF0000"/>
              </a:solidFill>
              <a:latin typeface="Verdana" pitchFamily="34" charset="0"/>
              <a:ea typeface="Verdana" pitchFamily="34" charset="0"/>
              <a:cs typeface="Verdana" pitchFamily="34" charset="0"/>
            </a:endParaRPr>
          </a:p>
        </p:txBody>
      </p:sp>
      <p:sp>
        <p:nvSpPr>
          <p:cNvPr id="40972" name="Rectangle 9"/>
          <p:cNvSpPr>
            <a:spLocks noChangeArrowheads="1"/>
          </p:cNvSpPr>
          <p:nvPr/>
        </p:nvSpPr>
        <p:spPr bwMode="auto">
          <a:xfrm>
            <a:off x="864257" y="2459612"/>
            <a:ext cx="7127875" cy="1446550"/>
          </a:xfrm>
          <a:prstGeom prst="rect">
            <a:avLst/>
          </a:prstGeom>
          <a:noFill/>
          <a:ln w="9525">
            <a:noFill/>
            <a:miter lim="800000"/>
            <a:headEnd/>
            <a:tailEnd/>
          </a:ln>
        </p:spPr>
        <p:txBody>
          <a:bodyPr anchor="ctr">
            <a:spAutoFit/>
          </a:bodyPr>
          <a:lstStyle/>
          <a:p>
            <a:pPr lvl="0" algn="just"/>
            <a:r>
              <a:rPr lang="en-US" sz="1400" b="1" dirty="0">
                <a:solidFill>
                  <a:srgbClr val="0000FF"/>
                </a:solidFill>
                <a:latin typeface="Verdana" pitchFamily="34" charset="0"/>
                <a:ea typeface="Verdana" pitchFamily="34" charset="0"/>
                <a:cs typeface="Verdana" pitchFamily="34" charset="0"/>
              </a:rPr>
              <a:t>Together with WWF Turkey and </a:t>
            </a:r>
            <a:r>
              <a:rPr lang="en-US" sz="1400" b="1" dirty="0" err="1">
                <a:solidFill>
                  <a:srgbClr val="0000FF"/>
                </a:solidFill>
                <a:latin typeface="Verdana" pitchFamily="34" charset="0"/>
                <a:ea typeface="Verdana" pitchFamily="34" charset="0"/>
                <a:cs typeface="Verdana" pitchFamily="34" charset="0"/>
              </a:rPr>
              <a:t>Pegasys</a:t>
            </a:r>
            <a:r>
              <a:rPr lang="en-US" sz="1400" b="1" dirty="0">
                <a:solidFill>
                  <a:srgbClr val="0000FF"/>
                </a:solidFill>
                <a:latin typeface="Verdana" pitchFamily="34" charset="0"/>
                <a:ea typeface="Verdana" pitchFamily="34" charset="0"/>
                <a:cs typeface="Verdana" pitchFamily="34" charset="0"/>
              </a:rPr>
              <a:t> Consultancy Company, to raise awareness on water footprint an  informative education </a:t>
            </a:r>
            <a:r>
              <a:rPr lang="en-US" sz="1400" b="1" dirty="0" err="1">
                <a:solidFill>
                  <a:srgbClr val="0000FF"/>
                </a:solidFill>
                <a:latin typeface="Verdana" pitchFamily="34" charset="0"/>
                <a:ea typeface="Verdana" pitchFamily="34" charset="0"/>
                <a:cs typeface="Verdana" pitchFamily="34" charset="0"/>
              </a:rPr>
              <a:t>programme</a:t>
            </a:r>
            <a:r>
              <a:rPr lang="en-US" sz="1400" b="1" dirty="0">
                <a:solidFill>
                  <a:srgbClr val="0000FF"/>
                </a:solidFill>
                <a:latin typeface="Verdana" pitchFamily="34" charset="0"/>
                <a:ea typeface="Verdana" pitchFamily="34" charset="0"/>
                <a:cs typeface="Verdana" pitchFamily="34" charset="0"/>
              </a:rPr>
              <a:t> was conducted. After training  a core group composed of several institutions were gathered together with a meeting to discuss the steps to be taken  in the future. </a:t>
            </a:r>
            <a:endParaRPr lang="tr-TR" sz="1400" b="1" dirty="0">
              <a:solidFill>
                <a:srgbClr val="0000FF"/>
              </a:solidFill>
              <a:latin typeface="Verdana" pitchFamily="34" charset="0"/>
              <a:ea typeface="Verdana" pitchFamily="34" charset="0"/>
              <a:cs typeface="Verdana" pitchFamily="34" charset="0"/>
            </a:endParaRPr>
          </a:p>
          <a:p>
            <a:pPr eaLnBrk="0" hangingPunct="0"/>
            <a:endParaRPr lang="tr-TR" dirty="0">
              <a:cs typeface="Arial" pitchFamily="34" charset="0"/>
            </a:endParaRPr>
          </a:p>
        </p:txBody>
      </p:sp>
      <p:sp>
        <p:nvSpPr>
          <p:cNvPr id="40973" name="Metin kutusu 4"/>
          <p:cNvSpPr txBox="1">
            <a:spLocks noChangeArrowheads="1"/>
          </p:cNvSpPr>
          <p:nvPr/>
        </p:nvSpPr>
        <p:spPr bwMode="auto">
          <a:xfrm>
            <a:off x="1240900" y="260648"/>
            <a:ext cx="6350000" cy="830997"/>
          </a:xfrm>
          <a:prstGeom prst="rect">
            <a:avLst/>
          </a:prstGeom>
          <a:noFill/>
          <a:ln w="9525">
            <a:noFill/>
            <a:miter lim="800000"/>
            <a:headEnd/>
            <a:tailEnd/>
          </a:ln>
        </p:spPr>
        <p:txBody>
          <a:bodyPr wrap="square">
            <a:spAutoFit/>
          </a:bodyPr>
          <a:lstStyle/>
          <a:p>
            <a:pPr algn="ctr"/>
            <a:r>
              <a:rPr lang="en-US" sz="2400" b="1" dirty="0" smtClean="0">
                <a:solidFill>
                  <a:srgbClr val="FF0000"/>
                </a:solidFill>
                <a:latin typeface="Verdana" pitchFamily="34" charset="0"/>
                <a:ea typeface="Verdana" pitchFamily="34" charset="0"/>
                <a:cs typeface="Verdana" pitchFamily="34" charset="0"/>
              </a:rPr>
              <a:t>WATER FOOTPR</a:t>
            </a:r>
            <a:r>
              <a:rPr lang="tr-TR" sz="2400" b="1" dirty="0" smtClean="0">
                <a:solidFill>
                  <a:srgbClr val="FF0000"/>
                </a:solidFill>
                <a:latin typeface="Verdana" pitchFamily="34" charset="0"/>
                <a:ea typeface="Verdana" pitchFamily="34" charset="0"/>
                <a:cs typeface="Verdana" pitchFamily="34" charset="0"/>
              </a:rPr>
              <a:t>I</a:t>
            </a:r>
            <a:r>
              <a:rPr lang="en-US" sz="2400" b="1" dirty="0" smtClean="0">
                <a:solidFill>
                  <a:srgbClr val="FF0000"/>
                </a:solidFill>
                <a:latin typeface="Verdana" pitchFamily="34" charset="0"/>
                <a:ea typeface="Verdana" pitchFamily="34" charset="0"/>
                <a:cs typeface="Verdana" pitchFamily="34" charset="0"/>
              </a:rPr>
              <a:t>NT</a:t>
            </a:r>
            <a:r>
              <a:rPr lang="tr-TR" sz="2400" b="1" dirty="0" smtClean="0">
                <a:solidFill>
                  <a:srgbClr val="FF0000"/>
                </a:solidFill>
                <a:latin typeface="Verdana" pitchFamily="34" charset="0"/>
                <a:ea typeface="Verdana" pitchFamily="34" charset="0"/>
                <a:cs typeface="Verdana" pitchFamily="34" charset="0"/>
              </a:rPr>
              <a:t> </a:t>
            </a:r>
            <a:r>
              <a:rPr lang="en-US" sz="2400" b="1" dirty="0" smtClean="0">
                <a:solidFill>
                  <a:srgbClr val="FF0000"/>
                </a:solidFill>
                <a:latin typeface="Verdana" pitchFamily="34" charset="0"/>
                <a:ea typeface="Verdana" pitchFamily="34" charset="0"/>
                <a:cs typeface="Verdana" pitchFamily="34" charset="0"/>
              </a:rPr>
              <a:t>OF TURKEY</a:t>
            </a:r>
            <a:endParaRPr lang="tr-TR" sz="2400" b="1" dirty="0" smtClean="0">
              <a:solidFill>
                <a:srgbClr val="FF0000"/>
              </a:solidFill>
              <a:latin typeface="Verdana" pitchFamily="34" charset="0"/>
              <a:ea typeface="Verdana" pitchFamily="34" charset="0"/>
              <a:cs typeface="Verdana" pitchFamily="34" charset="0"/>
            </a:endParaRPr>
          </a:p>
          <a:p>
            <a:endParaRPr lang="tr-TR" sz="2400" dirty="0">
              <a:latin typeface="Verdana" pitchFamily="34" charset="0"/>
              <a:cs typeface="Arial" pitchFamily="34" charset="0"/>
            </a:endParaRPr>
          </a:p>
        </p:txBody>
      </p:sp>
      <p:pic>
        <p:nvPicPr>
          <p:cNvPr id="317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3981" y="3744668"/>
            <a:ext cx="4867275" cy="2990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p:nvPr>
        </p:nvSpPr>
        <p:spPr>
          <a:xfrm>
            <a:off x="467544" y="116632"/>
            <a:ext cx="8229600" cy="1143000"/>
          </a:xfrm>
        </p:spPr>
        <p:txBody>
          <a:bodyPr/>
          <a:lstStyle/>
          <a:p>
            <a:r>
              <a:rPr lang="tr-TR" sz="2400" b="1" dirty="0">
                <a:solidFill>
                  <a:srgbClr val="FF0000"/>
                </a:solidFill>
                <a:latin typeface="Verdana" pitchFamily="34" charset="0"/>
                <a:ea typeface="Verdana" pitchFamily="34" charset="0"/>
                <a:cs typeface="Verdana" pitchFamily="34" charset="0"/>
              </a:rPr>
              <a:t>WATER </a:t>
            </a:r>
            <a:r>
              <a:rPr lang="tr-TR" sz="2400" b="1" dirty="0" smtClean="0">
                <a:solidFill>
                  <a:srgbClr val="FF0000"/>
                </a:solidFill>
                <a:latin typeface="Verdana" pitchFamily="34" charset="0"/>
                <a:ea typeface="Verdana" pitchFamily="34" charset="0"/>
                <a:cs typeface="Verdana" pitchFamily="34" charset="0"/>
              </a:rPr>
              <a:t>EFFICIENCY </a:t>
            </a:r>
            <a:r>
              <a:rPr lang="tr-TR" sz="2400" b="1" dirty="0">
                <a:solidFill>
                  <a:srgbClr val="FF0000"/>
                </a:solidFill>
                <a:latin typeface="Verdana" pitchFamily="34" charset="0"/>
                <a:ea typeface="Verdana" pitchFamily="34" charset="0"/>
                <a:cs typeface="Verdana" pitchFamily="34" charset="0"/>
              </a:rPr>
              <a:t>POSTERS</a:t>
            </a:r>
          </a:p>
        </p:txBody>
      </p:sp>
      <p:sp>
        <p:nvSpPr>
          <p:cNvPr id="59397" name="6 Dikdörtgen"/>
          <p:cNvSpPr>
            <a:spLocks noChangeArrowheads="1"/>
          </p:cNvSpPr>
          <p:nvPr/>
        </p:nvSpPr>
        <p:spPr bwMode="auto">
          <a:xfrm>
            <a:off x="827088" y="5013325"/>
            <a:ext cx="7489328" cy="923330"/>
          </a:xfrm>
          <a:prstGeom prst="rect">
            <a:avLst/>
          </a:prstGeom>
          <a:noFill/>
          <a:ln w="9525">
            <a:noFill/>
            <a:miter lim="800000"/>
            <a:headEnd/>
            <a:tailEnd/>
          </a:ln>
        </p:spPr>
        <p:txBody>
          <a:bodyPr wrap="square">
            <a:spAutoFit/>
          </a:bodyPr>
          <a:lstStyle/>
          <a:p>
            <a:pPr algn="just">
              <a:defRPr/>
            </a:pPr>
            <a:r>
              <a:rPr lang="en-US" b="1" dirty="0" smtClean="0">
                <a:solidFill>
                  <a:srgbClr val="0000FF"/>
                </a:solidFill>
                <a:latin typeface="Verdana" pitchFamily="34" charset="0"/>
                <a:ea typeface="Verdana" pitchFamily="34" charset="0"/>
                <a:cs typeface="Verdana" pitchFamily="34" charset="0"/>
              </a:rPr>
              <a:t>Posters </a:t>
            </a:r>
            <a:r>
              <a:rPr lang="en-US" b="1" dirty="0">
                <a:solidFill>
                  <a:srgbClr val="0000FF"/>
                </a:solidFill>
                <a:latin typeface="Verdana" pitchFamily="34" charset="0"/>
                <a:ea typeface="Verdana" pitchFamily="34" charset="0"/>
                <a:cs typeface="Verdana" pitchFamily="34" charset="0"/>
              </a:rPr>
              <a:t>are prepared and published on billboards in order to guide public on products which consume less water.</a:t>
            </a:r>
            <a:endParaRPr lang="tr-TR" b="1" dirty="0">
              <a:solidFill>
                <a:srgbClr val="0000FF"/>
              </a:solidFill>
              <a:latin typeface="Verdana" pitchFamily="34" charset="0"/>
              <a:ea typeface="Verdana" pitchFamily="34" charset="0"/>
              <a:cs typeface="Verdana" pitchFamily="34" charset="0"/>
            </a:endParaRP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022" y="2122797"/>
            <a:ext cx="3600399" cy="2304256"/>
          </a:xfrm>
          <a:prstGeom prst="rect">
            <a:avLst/>
          </a:prstGeom>
          <a:noFill/>
          <a:ln>
            <a:noFill/>
          </a:ln>
        </p:spPr>
      </p:pic>
      <p:pic>
        <p:nvPicPr>
          <p:cNvPr id="337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0723" y="1536526"/>
            <a:ext cx="3079871" cy="3476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a:spLocks noGrp="1"/>
          </p:cNvSpPr>
          <p:nvPr>
            <p:ph type="sldNum" sz="quarter" idx="12"/>
          </p:nvPr>
        </p:nvSpPr>
        <p:spPr/>
        <p:txBody>
          <a:bodyPr/>
          <a:lstStyle/>
          <a:p>
            <a:pPr>
              <a:defRPr/>
            </a:pPr>
            <a:fld id="{53518DCE-1FFF-48C1-AF34-F3762EB6773C}" type="slidenum">
              <a:rPr lang="tr-TR"/>
              <a:pPr>
                <a:defRPr/>
              </a:pPr>
              <a:t>43</a:t>
            </a:fld>
            <a:endParaRPr lang="tr-TR"/>
          </a:p>
        </p:txBody>
      </p:sp>
      <p:sp>
        <p:nvSpPr>
          <p:cNvPr id="51202" name="Rectangle 3"/>
          <p:cNvSpPr txBox="1">
            <a:spLocks noChangeArrowheads="1"/>
          </p:cNvSpPr>
          <p:nvPr/>
        </p:nvSpPr>
        <p:spPr bwMode="auto">
          <a:xfrm>
            <a:off x="601980" y="228600"/>
            <a:ext cx="8001000" cy="1524000"/>
          </a:xfrm>
          <a:prstGeom prst="rect">
            <a:avLst/>
          </a:prstGeom>
          <a:noFill/>
          <a:ln w="9525">
            <a:noFill/>
            <a:miter lim="800000"/>
            <a:headEnd/>
            <a:tailEnd/>
          </a:ln>
        </p:spPr>
        <p:txBody>
          <a:bodyPr/>
          <a:lstStyle/>
          <a:p>
            <a:pPr algn="ctr" fontAlgn="base">
              <a:spcBef>
                <a:spcPct val="0"/>
              </a:spcBef>
              <a:spcAft>
                <a:spcPct val="0"/>
              </a:spcAft>
              <a:buFont typeface="Wingdings" pitchFamily="2" charset="2"/>
              <a:buNone/>
            </a:pPr>
            <a:r>
              <a:rPr lang="tr-TR" sz="2400" b="1" dirty="0" smtClean="0">
                <a:solidFill>
                  <a:srgbClr val="FF0000"/>
                </a:solidFill>
                <a:latin typeface="Verdana" pitchFamily="34" charset="0"/>
                <a:ea typeface="Verdana" pitchFamily="34" charset="0"/>
                <a:cs typeface="Verdana" pitchFamily="34" charset="0"/>
              </a:rPr>
              <a:t>NEGOTIATION PROCESS FOR THE CHAPTER ON ENVIRONMENT                     </a:t>
            </a:r>
            <a:endParaRPr lang="tr-TR" sz="2400" b="1" dirty="0">
              <a:solidFill>
                <a:srgbClr val="FF0000"/>
              </a:solidFill>
              <a:latin typeface="Verdana" pitchFamily="34" charset="0"/>
              <a:ea typeface="Verdana" pitchFamily="34" charset="0"/>
              <a:cs typeface="Verdana" pitchFamily="34" charset="0"/>
            </a:endParaRPr>
          </a:p>
          <a:p>
            <a:pPr>
              <a:spcBef>
                <a:spcPct val="20000"/>
              </a:spcBef>
              <a:buFont typeface="Wingdings" pitchFamily="2" charset="2"/>
              <a:buNone/>
            </a:pPr>
            <a:endParaRPr lang="tr-TR" sz="3600" b="1" dirty="0">
              <a:solidFill>
                <a:srgbClr val="000099"/>
              </a:solidFill>
              <a:cs typeface="Arial" charset="0"/>
            </a:endParaRPr>
          </a:p>
          <a:p>
            <a:pPr>
              <a:spcBef>
                <a:spcPct val="20000"/>
              </a:spcBef>
              <a:buFont typeface="Wingdings" pitchFamily="2" charset="2"/>
              <a:buNone/>
            </a:pPr>
            <a:endParaRPr lang="tr-TR" sz="3600" b="1" dirty="0">
              <a:cs typeface="Arial" charset="0"/>
            </a:endParaRPr>
          </a:p>
        </p:txBody>
      </p:sp>
      <p:pic>
        <p:nvPicPr>
          <p:cNvPr id="112642" name="Picture 2" descr="http://www.cevreorman.gov.tr/COB/Libraries/Haberler/cevre_fasl%c4%b1.sflb.ashx"/>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52574" y="2057400"/>
            <a:ext cx="5834070" cy="40938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Numarası Yer Tutucusu"/>
          <p:cNvSpPr txBox="1">
            <a:spLocks noGrp="1"/>
          </p:cNvSpPr>
          <p:nvPr/>
        </p:nvSpPr>
        <p:spPr>
          <a:xfrm>
            <a:off x="8229600" y="6477000"/>
            <a:ext cx="762000" cy="244475"/>
          </a:xfrm>
          <a:prstGeom prst="rect">
            <a:avLst/>
          </a:prstGeom>
          <a:noFill/>
        </p:spPr>
        <p:txBody>
          <a:bodyPr/>
          <a:lstStyle/>
          <a:p>
            <a:pPr algn="r">
              <a:defRPr/>
            </a:pPr>
            <a:fld id="{8B6AC0E7-9982-4949-A98F-EAE706AA13B0}" type="slidenum">
              <a:rPr lang="tr-TR" sz="1200">
                <a:solidFill>
                  <a:schemeClr val="accent1">
                    <a:shade val="75000"/>
                  </a:schemeClr>
                </a:solidFill>
                <a:latin typeface="Arial" pitchFamily="34" charset="0"/>
              </a:rPr>
              <a:pPr algn="r">
                <a:defRPr/>
              </a:pPr>
              <a:t>44</a:t>
            </a:fld>
            <a:endParaRPr lang="tr-TR" sz="1200">
              <a:solidFill>
                <a:schemeClr val="accent1">
                  <a:shade val="75000"/>
                </a:schemeClr>
              </a:solidFill>
              <a:latin typeface="Arial" pitchFamily="34" charset="0"/>
            </a:endParaRPr>
          </a:p>
        </p:txBody>
      </p:sp>
      <p:sp>
        <p:nvSpPr>
          <p:cNvPr id="83972" name="3 Dikdörtgen"/>
          <p:cNvSpPr>
            <a:spLocks noChangeArrowheads="1"/>
          </p:cNvSpPr>
          <p:nvPr/>
        </p:nvSpPr>
        <p:spPr bwMode="auto">
          <a:xfrm>
            <a:off x="395536" y="1905000"/>
            <a:ext cx="8748464" cy="3046988"/>
          </a:xfrm>
          <a:prstGeom prst="rect">
            <a:avLst/>
          </a:prstGeom>
          <a:noFill/>
          <a:ln w="9525">
            <a:noFill/>
            <a:miter lim="800000"/>
            <a:headEnd/>
            <a:tailEnd/>
          </a:ln>
        </p:spPr>
        <p:txBody>
          <a:bodyPr wrap="square">
            <a:spAutoFit/>
          </a:bodyPr>
          <a:lstStyle/>
          <a:p>
            <a:pPr algn="ctr">
              <a:defRPr/>
            </a:pPr>
            <a:r>
              <a:rPr lang="en-US" sz="3200" dirty="0">
                <a:solidFill>
                  <a:srgbClr val="0000FF"/>
                </a:solidFill>
                <a:latin typeface="Verdana" pitchFamily="34" charset="0"/>
              </a:rPr>
              <a:t>During the </a:t>
            </a:r>
            <a:r>
              <a:rPr lang="en-US" sz="3200" dirty="0" smtClean="0">
                <a:solidFill>
                  <a:srgbClr val="0000FF"/>
                </a:solidFill>
                <a:latin typeface="Verdana" pitchFamily="34" charset="0"/>
              </a:rPr>
              <a:t>pre</a:t>
            </a:r>
            <a:r>
              <a:rPr lang="tr-TR" sz="3200" dirty="0" smtClean="0">
                <a:solidFill>
                  <a:srgbClr val="0000FF"/>
                </a:solidFill>
                <a:latin typeface="Verdana" pitchFamily="34" charset="0"/>
              </a:rPr>
              <a:t>s</a:t>
            </a:r>
            <a:r>
              <a:rPr lang="en-US" sz="3200" dirty="0" err="1" smtClean="0">
                <a:solidFill>
                  <a:srgbClr val="0000FF"/>
                </a:solidFill>
                <a:latin typeface="Verdana" pitchFamily="34" charset="0"/>
              </a:rPr>
              <a:t>idency</a:t>
            </a:r>
            <a:r>
              <a:rPr lang="en-US" sz="3200" dirty="0" smtClean="0">
                <a:solidFill>
                  <a:srgbClr val="0000FF"/>
                </a:solidFill>
                <a:latin typeface="Verdana" pitchFamily="34" charset="0"/>
              </a:rPr>
              <a:t> </a:t>
            </a:r>
            <a:r>
              <a:rPr lang="en-US" sz="3200" dirty="0">
                <a:solidFill>
                  <a:srgbClr val="0000FF"/>
                </a:solidFill>
                <a:latin typeface="Verdana" pitchFamily="34" charset="0"/>
              </a:rPr>
              <a:t>of </a:t>
            </a:r>
            <a:r>
              <a:rPr lang="en-US" sz="3200" dirty="0" smtClean="0">
                <a:solidFill>
                  <a:srgbClr val="0000FF"/>
                </a:solidFill>
                <a:latin typeface="Verdana" pitchFamily="34" charset="0"/>
              </a:rPr>
              <a:t>Sweden</a:t>
            </a:r>
            <a:r>
              <a:rPr lang="tr-TR" sz="3200" dirty="0" smtClean="0">
                <a:solidFill>
                  <a:srgbClr val="0000FF"/>
                </a:solidFill>
                <a:latin typeface="Verdana" pitchFamily="34" charset="0"/>
              </a:rPr>
              <a:t>, the negotiations for the Chapter on Environment was officially opened at the </a:t>
            </a:r>
            <a:r>
              <a:rPr lang="en-US" sz="3200" dirty="0" smtClean="0">
                <a:solidFill>
                  <a:srgbClr val="0000FF"/>
                </a:solidFill>
                <a:latin typeface="Verdana" pitchFamily="34" charset="0"/>
              </a:rPr>
              <a:t>“</a:t>
            </a:r>
            <a:r>
              <a:rPr lang="en-US" sz="3200" dirty="0">
                <a:solidFill>
                  <a:srgbClr val="0000FF"/>
                </a:solidFill>
                <a:latin typeface="Verdana" pitchFamily="34" charset="0"/>
              </a:rPr>
              <a:t>Intergovernmental Accession Conference” which took place in </a:t>
            </a:r>
            <a:r>
              <a:rPr lang="en-US" sz="3200" dirty="0" err="1">
                <a:solidFill>
                  <a:srgbClr val="0000FF"/>
                </a:solidFill>
                <a:latin typeface="Verdana" pitchFamily="34" charset="0"/>
              </a:rPr>
              <a:t>Brussel</a:t>
            </a:r>
            <a:r>
              <a:rPr lang="en-US" sz="3200" dirty="0">
                <a:solidFill>
                  <a:srgbClr val="0000FF"/>
                </a:solidFill>
                <a:latin typeface="Verdana" pitchFamily="34" charset="0"/>
              </a:rPr>
              <a:t>, December 21st, 2009. </a:t>
            </a:r>
            <a:endParaRPr lang="tr-TR" sz="3200" dirty="0">
              <a:solidFill>
                <a:srgbClr val="0000FF"/>
              </a:solidFill>
              <a:latin typeface="Verdana" pitchFamily="34" charset="0"/>
            </a:endParaRPr>
          </a:p>
        </p:txBody>
      </p:sp>
      <p:sp>
        <p:nvSpPr>
          <p:cNvPr id="83974" name="Rectangle 6"/>
          <p:cNvSpPr>
            <a:spLocks noChangeArrowheads="1"/>
          </p:cNvSpPr>
          <p:nvPr/>
        </p:nvSpPr>
        <p:spPr bwMode="auto">
          <a:xfrm>
            <a:off x="539552" y="-387424"/>
            <a:ext cx="8229600" cy="1384300"/>
          </a:xfrm>
          <a:prstGeom prst="rect">
            <a:avLst/>
          </a:prstGeom>
          <a:noFill/>
          <a:ln w="9525">
            <a:noFill/>
            <a:miter lim="800000"/>
            <a:headEnd/>
            <a:tailEnd/>
          </a:ln>
          <a:effectLst/>
        </p:spPr>
        <p:txBody>
          <a:bodyPr anchor="ctr"/>
          <a:lstStyle/>
          <a:p>
            <a:pPr algn="ctr" fontAlgn="base">
              <a:spcBef>
                <a:spcPct val="0"/>
              </a:spcBef>
              <a:spcAft>
                <a:spcPct val="0"/>
              </a:spcAft>
              <a:defRPr/>
            </a:pPr>
            <a:r>
              <a:rPr lang="nl-NL" sz="2400" b="1" dirty="0">
                <a:solidFill>
                  <a:srgbClr val="FF0000"/>
                </a:solidFill>
                <a:latin typeface="Verdana" pitchFamily="34" charset="0"/>
                <a:ea typeface="Verdana" pitchFamily="34" charset="0"/>
                <a:cs typeface="Verdana" pitchFamily="34" charset="0"/>
              </a:rPr>
              <a:t>Turkey as </a:t>
            </a:r>
            <a:r>
              <a:rPr lang="tr-TR" sz="2400" b="1" dirty="0" smtClean="0">
                <a:solidFill>
                  <a:srgbClr val="FF0000"/>
                </a:solidFill>
                <a:latin typeface="Verdana" pitchFamily="34" charset="0"/>
                <a:ea typeface="Verdana" pitchFamily="34" charset="0"/>
                <a:cs typeface="Verdana" pitchFamily="34" charset="0"/>
              </a:rPr>
              <a:t>candidate for </a:t>
            </a:r>
            <a:r>
              <a:rPr lang="nl-NL" sz="2400" b="1" dirty="0" smtClean="0">
                <a:solidFill>
                  <a:srgbClr val="FF0000"/>
                </a:solidFill>
                <a:latin typeface="Verdana" pitchFamily="34" charset="0"/>
                <a:ea typeface="Verdana" pitchFamily="34" charset="0"/>
                <a:cs typeface="Verdana" pitchFamily="34" charset="0"/>
              </a:rPr>
              <a:t>EU member</a:t>
            </a:r>
            <a:r>
              <a:rPr lang="tr-TR" sz="2400" b="1" dirty="0" smtClean="0">
                <a:solidFill>
                  <a:srgbClr val="FF0000"/>
                </a:solidFill>
                <a:latin typeface="Verdana" pitchFamily="34" charset="0"/>
                <a:ea typeface="Verdana" pitchFamily="34" charset="0"/>
                <a:cs typeface="Verdana" pitchFamily="34" charset="0"/>
              </a:rPr>
              <a:t>ship</a:t>
            </a:r>
            <a:endParaRPr lang="nl-NL" sz="2400" b="1" dirty="0">
              <a:solidFill>
                <a:srgbClr val="FF000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type="body" idx="4294967295"/>
          </p:nvPr>
        </p:nvSpPr>
        <p:spPr>
          <a:xfrm>
            <a:off x="228600" y="990600"/>
            <a:ext cx="8686800" cy="5224463"/>
          </a:xfrm>
        </p:spPr>
        <p:txBody>
          <a:bodyPr>
            <a:noAutofit/>
          </a:bodyPr>
          <a:lstStyle/>
          <a:p>
            <a:pPr marL="446088" lvl="1" indent="0" algn="just" eaLnBrk="1" hangingPunct="1">
              <a:lnSpc>
                <a:spcPct val="120000"/>
              </a:lnSpc>
              <a:buClr>
                <a:srgbClr val="FF0000"/>
              </a:buClr>
              <a:buNone/>
              <a:defRPr/>
            </a:pPr>
            <a:endParaRPr lang="tr-TR" sz="1600" b="1" dirty="0" smtClean="0">
              <a:solidFill>
                <a:srgbClr val="0000FF"/>
              </a:solidFill>
              <a:latin typeface="Arial" charset="0"/>
              <a:cs typeface="Arial" charset="0"/>
            </a:endParaRPr>
          </a:p>
          <a:p>
            <a:pPr>
              <a:buNone/>
            </a:pPr>
            <a:r>
              <a:rPr lang="tr-TR" sz="2000" b="1" dirty="0">
                <a:solidFill>
                  <a:srgbClr val="0000FF"/>
                </a:solidFill>
                <a:effectLst/>
              </a:rPr>
              <a:t>1</a:t>
            </a:r>
            <a:r>
              <a:rPr lang="tr-TR" sz="2000" b="1" dirty="0">
                <a:solidFill>
                  <a:srgbClr val="0000FF"/>
                </a:solidFill>
                <a:effectLst/>
                <a:latin typeface="Arial" pitchFamily="34" charset="0"/>
                <a:cs typeface="Arial" pitchFamily="34" charset="0"/>
              </a:rPr>
              <a:t>. Adoption of the horizontal legislation and framework environmental acquis of the European Union</a:t>
            </a:r>
            <a:endParaRPr lang="tr-TR" sz="2000" dirty="0">
              <a:solidFill>
                <a:srgbClr val="0000FF"/>
              </a:solidFill>
              <a:effectLst/>
              <a:latin typeface="Arial" pitchFamily="34" charset="0"/>
              <a:cs typeface="Arial" pitchFamily="34" charset="0"/>
            </a:endParaRPr>
          </a:p>
          <a:p>
            <a:pPr>
              <a:buNone/>
            </a:pPr>
            <a:r>
              <a:rPr lang="tr-TR" sz="2000" b="1" dirty="0">
                <a:solidFill>
                  <a:srgbClr val="FF0000"/>
                </a:solidFill>
                <a:effectLst/>
                <a:latin typeface="Arial" pitchFamily="34" charset="0"/>
                <a:cs typeface="Arial" pitchFamily="34" charset="0"/>
              </a:rPr>
              <a:t>2. Improvement as a result of adoption of the environmental acquis of the EU on the water sector. Preparation of River Basin Management Plans.</a:t>
            </a:r>
            <a:endParaRPr lang="tr-TR" sz="2000" dirty="0">
              <a:solidFill>
                <a:srgbClr val="FF0000"/>
              </a:solidFill>
              <a:effectLst/>
              <a:latin typeface="Arial" pitchFamily="34" charset="0"/>
              <a:cs typeface="Arial" pitchFamily="34" charset="0"/>
            </a:endParaRPr>
          </a:p>
          <a:p>
            <a:pPr>
              <a:buNone/>
            </a:pPr>
            <a:r>
              <a:rPr lang="tr-TR" sz="2000" b="1" dirty="0">
                <a:solidFill>
                  <a:srgbClr val="0000FF"/>
                </a:solidFill>
                <a:effectLst/>
                <a:latin typeface="Arial" pitchFamily="34" charset="0"/>
                <a:cs typeface="Arial" pitchFamily="34" charset="0"/>
              </a:rPr>
              <a:t>3. Adoption of the environmental acquis on industrial pollution and risk management.</a:t>
            </a:r>
            <a:endParaRPr lang="tr-TR" sz="2000" dirty="0">
              <a:solidFill>
                <a:srgbClr val="0000FF"/>
              </a:solidFill>
              <a:effectLst/>
              <a:latin typeface="Arial" pitchFamily="34" charset="0"/>
              <a:cs typeface="Arial" pitchFamily="34" charset="0"/>
            </a:endParaRPr>
          </a:p>
          <a:p>
            <a:pPr>
              <a:buNone/>
            </a:pPr>
            <a:r>
              <a:rPr lang="tr-TR" sz="2000" b="1" dirty="0">
                <a:solidFill>
                  <a:srgbClr val="0000FF"/>
                </a:solidFill>
                <a:effectLst/>
                <a:latin typeface="Arial" pitchFamily="34" charset="0"/>
                <a:cs typeface="Arial" pitchFamily="34" charset="0"/>
              </a:rPr>
              <a:t>4. Continuance of compliance to the acquis in the rest of the sectors, including nature conservation and waste management; and proving that all the requirements of the EU are met on the date of accession. </a:t>
            </a:r>
            <a:endParaRPr lang="tr-TR" sz="2000" dirty="0">
              <a:solidFill>
                <a:srgbClr val="0000FF"/>
              </a:solidFill>
              <a:effectLst/>
              <a:latin typeface="Arial" pitchFamily="34" charset="0"/>
              <a:cs typeface="Arial" pitchFamily="34" charset="0"/>
            </a:endParaRPr>
          </a:p>
          <a:p>
            <a:pPr>
              <a:buNone/>
            </a:pPr>
            <a:r>
              <a:rPr lang="tr-TR" sz="2000" b="1" dirty="0">
                <a:solidFill>
                  <a:srgbClr val="0000FF"/>
                </a:solidFill>
                <a:effectLst/>
                <a:latin typeface="Arial" pitchFamily="34" charset="0"/>
                <a:cs typeface="Arial" pitchFamily="34" charset="0"/>
              </a:rPr>
              <a:t>5. Continuance with the improvement of administrative capacity and coordination, including inspection services. </a:t>
            </a:r>
            <a:endParaRPr lang="tr-TR" sz="2000" dirty="0">
              <a:solidFill>
                <a:srgbClr val="0000FF"/>
              </a:solidFill>
              <a:effectLst/>
              <a:latin typeface="Arial" pitchFamily="34" charset="0"/>
              <a:cs typeface="Arial" pitchFamily="34" charset="0"/>
            </a:endParaRPr>
          </a:p>
          <a:p>
            <a:pPr>
              <a:buNone/>
            </a:pPr>
            <a:r>
              <a:rPr lang="tr-TR" sz="2000" b="1" dirty="0">
                <a:solidFill>
                  <a:srgbClr val="0000FF"/>
                </a:solidFill>
                <a:effectLst/>
                <a:latin typeface="Arial" pitchFamily="34" charset="0"/>
                <a:cs typeface="Arial" pitchFamily="34" charset="0"/>
              </a:rPr>
              <a:t>6. Fulfilling the obligations of the additional protocol.</a:t>
            </a:r>
            <a:endParaRPr lang="tr-TR" sz="2000" dirty="0">
              <a:solidFill>
                <a:srgbClr val="0000FF"/>
              </a:solidFill>
              <a:effectLst/>
              <a:latin typeface="Arial" pitchFamily="34" charset="0"/>
              <a:cs typeface="Arial" pitchFamily="34" charset="0"/>
            </a:endParaRPr>
          </a:p>
          <a:p>
            <a:pPr marL="0" indent="0">
              <a:buNone/>
            </a:pPr>
            <a:endParaRPr lang="tr-TR" sz="1600" b="1" dirty="0" smtClean="0">
              <a:solidFill>
                <a:srgbClr val="0000FF"/>
              </a:solidFill>
              <a:latin typeface="Arial" charset="0"/>
              <a:cs typeface="Arial" charset="0"/>
            </a:endParaRPr>
          </a:p>
          <a:p>
            <a:pPr marL="609600" indent="-609600" algn="just" eaLnBrk="1" hangingPunct="1">
              <a:lnSpc>
                <a:spcPct val="120000"/>
              </a:lnSpc>
              <a:buFont typeface="Wingdings" pitchFamily="2" charset="2"/>
              <a:buNone/>
              <a:defRPr/>
            </a:pPr>
            <a:endParaRPr lang="tr-TR" sz="1600" b="1" dirty="0" smtClean="0">
              <a:solidFill>
                <a:srgbClr val="0000FF"/>
              </a:solidFill>
              <a:latin typeface="Arial" charset="0"/>
              <a:cs typeface="Arial" charset="0"/>
            </a:endParaRPr>
          </a:p>
          <a:p>
            <a:pPr marL="609600" indent="-609600" algn="just" eaLnBrk="1" hangingPunct="1">
              <a:lnSpc>
                <a:spcPct val="120000"/>
              </a:lnSpc>
              <a:buFont typeface="Wingdings" pitchFamily="2" charset="2"/>
              <a:buNone/>
              <a:defRPr/>
            </a:pPr>
            <a:endParaRPr lang="tr-TR" sz="1600" b="1" dirty="0" smtClean="0">
              <a:solidFill>
                <a:srgbClr val="0000FF"/>
              </a:solidFill>
              <a:latin typeface="Arial" charset="0"/>
              <a:cs typeface="Arial" charset="0"/>
            </a:endParaRPr>
          </a:p>
        </p:txBody>
      </p:sp>
      <p:sp>
        <p:nvSpPr>
          <p:cNvPr id="64514" name="4 Dikdörtgen"/>
          <p:cNvSpPr>
            <a:spLocks noChangeArrowheads="1"/>
          </p:cNvSpPr>
          <p:nvPr/>
        </p:nvSpPr>
        <p:spPr bwMode="auto">
          <a:xfrm>
            <a:off x="2867878" y="85725"/>
            <a:ext cx="3567002" cy="488532"/>
          </a:xfrm>
          <a:prstGeom prst="rect">
            <a:avLst/>
          </a:prstGeom>
          <a:noFill/>
          <a:ln w="9525">
            <a:noFill/>
            <a:miter lim="800000"/>
            <a:headEnd/>
            <a:tailEnd/>
          </a:ln>
        </p:spPr>
        <p:txBody>
          <a:bodyPr wrap="none">
            <a:spAutoFit/>
          </a:bodyPr>
          <a:lstStyle/>
          <a:p>
            <a:pPr algn="just">
              <a:lnSpc>
                <a:spcPct val="120000"/>
              </a:lnSpc>
              <a:spcBef>
                <a:spcPts val="1200"/>
              </a:spcBef>
              <a:buClr>
                <a:schemeClr val="tx1"/>
              </a:buClr>
            </a:pPr>
            <a:r>
              <a:rPr lang="tr-TR" sz="2400" b="1" dirty="0" smtClean="0">
                <a:solidFill>
                  <a:srgbClr val="FF0000"/>
                </a:solidFill>
                <a:latin typeface="Verdana" pitchFamily="34" charset="0"/>
                <a:ea typeface="Verdana" pitchFamily="34" charset="0"/>
                <a:cs typeface="Verdana" pitchFamily="34" charset="0"/>
              </a:rPr>
              <a:t>CLOSING CRITERIA</a:t>
            </a:r>
            <a:endParaRPr lang="tr-TR" sz="2400" b="1" dirty="0">
              <a:solidFill>
                <a:srgbClr val="FF0000"/>
              </a:solidFill>
              <a:latin typeface="Verdana" pitchFamily="34" charset="0"/>
              <a:ea typeface="Verdana" pitchFamily="34" charset="0"/>
              <a:cs typeface="Verdana" pitchFamily="34" charset="0"/>
            </a:endParaRPr>
          </a:p>
        </p:txBody>
      </p:sp>
      <p:sp>
        <p:nvSpPr>
          <p:cNvPr id="4" name="3 Slayt Numarası Yer Tutucusu"/>
          <p:cNvSpPr>
            <a:spLocks noGrp="1"/>
          </p:cNvSpPr>
          <p:nvPr>
            <p:ph type="sldNum" sz="quarter" idx="12"/>
          </p:nvPr>
        </p:nvSpPr>
        <p:spPr/>
        <p:txBody>
          <a:bodyPr/>
          <a:lstStyle/>
          <a:p>
            <a:pPr>
              <a:defRPr/>
            </a:pPr>
            <a:fld id="{74E03B77-EC0E-4C4E-BF72-0FC04ADA87FB}" type="slidenum">
              <a:rPr lang="tr-TR"/>
              <a:pPr>
                <a:defRPr/>
              </a:pPr>
              <a:t>45</a:t>
            </a:fld>
            <a:endParaRPr lang="tr-T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
          <p:cNvSpPr txBox="1">
            <a:spLocks noChangeArrowheads="1"/>
          </p:cNvSpPr>
          <p:nvPr/>
        </p:nvSpPr>
        <p:spPr bwMode="auto">
          <a:xfrm>
            <a:off x="457200" y="6245225"/>
            <a:ext cx="2133600" cy="476250"/>
          </a:xfrm>
          <a:prstGeom prst="rect">
            <a:avLst/>
          </a:prstGeom>
          <a:noFill/>
          <a:ln w="9525">
            <a:noFill/>
            <a:miter lim="800000"/>
            <a:headEnd/>
            <a:tailEnd/>
          </a:ln>
        </p:spPr>
        <p:txBody>
          <a:bodyPr lIns="90000" tIns="46800" rIns="90000" bIns="46800"/>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400">
                <a:solidFill>
                  <a:srgbClr val="FFFFFF"/>
                </a:solidFill>
              </a:rPr>
              <a:t>21/01/10</a:t>
            </a:r>
          </a:p>
        </p:txBody>
      </p:sp>
      <p:sp>
        <p:nvSpPr>
          <p:cNvPr id="55299" name="Text Box 2"/>
          <p:cNvSpPr txBox="1">
            <a:spLocks noChangeArrowheads="1"/>
          </p:cNvSpPr>
          <p:nvPr/>
        </p:nvSpPr>
        <p:spPr bwMode="auto">
          <a:xfrm>
            <a:off x="3124200" y="6245225"/>
            <a:ext cx="2895600" cy="476250"/>
          </a:xfrm>
          <a:prstGeom prst="rect">
            <a:avLst/>
          </a:prstGeom>
          <a:noFill/>
          <a:ln w="9525">
            <a:noFill/>
            <a:miter lim="800000"/>
            <a:headEnd/>
            <a:tailEnd/>
          </a:ln>
        </p:spPr>
        <p:txBody>
          <a:bodyPr lIns="90000" tIns="46800" rIns="90000" bIns="46800"/>
          <a:lstStyle/>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400">
                <a:solidFill>
                  <a:srgbClr val="FFFFFF"/>
                </a:solidFill>
              </a:rPr>
              <a:t>BRUSSELS</a:t>
            </a:r>
          </a:p>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400">
                <a:solidFill>
                  <a:srgbClr val="FFFFFF"/>
                </a:solidFill>
              </a:rPr>
              <a:t>26 JANUARY 2010</a:t>
            </a:r>
          </a:p>
        </p:txBody>
      </p:sp>
      <p:sp>
        <p:nvSpPr>
          <p:cNvPr id="55300" name="Text Box 3"/>
          <p:cNvSpPr txBox="1">
            <a:spLocks noChangeArrowheads="1"/>
          </p:cNvSpPr>
          <p:nvPr/>
        </p:nvSpPr>
        <p:spPr bwMode="auto">
          <a:xfrm>
            <a:off x="6553200" y="6245225"/>
            <a:ext cx="2133600" cy="476250"/>
          </a:xfrm>
          <a:prstGeom prst="rect">
            <a:avLst/>
          </a:prstGeom>
          <a:noFill/>
          <a:ln w="9525">
            <a:noFill/>
            <a:miter lim="800000"/>
            <a:headEnd/>
            <a:tailEnd/>
          </a:ln>
        </p:spPr>
        <p:txBody>
          <a:bodyPr lIns="90000" tIns="46800" rIns="90000" bIns="46800"/>
          <a:lstStyle/>
          <a:p>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4F2DBF99-08B8-425F-991A-79EB5E21051B}" type="slidenum">
              <a:rPr lang="tr-TR" sz="1400">
                <a:solidFill>
                  <a:srgbClr val="FFFFFF"/>
                </a:solidFill>
              </a:rPr>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46</a:t>
            </a:fld>
            <a:endParaRPr lang="tr-TR" sz="1400">
              <a:solidFill>
                <a:srgbClr val="FFFFFF"/>
              </a:solidFill>
            </a:endParaRPr>
          </a:p>
        </p:txBody>
      </p:sp>
      <p:sp>
        <p:nvSpPr>
          <p:cNvPr id="55301" name="Text Box 4"/>
          <p:cNvSpPr txBox="1">
            <a:spLocks noChangeArrowheads="1"/>
          </p:cNvSpPr>
          <p:nvPr/>
        </p:nvSpPr>
        <p:spPr bwMode="auto">
          <a:xfrm>
            <a:off x="1443038" y="6524625"/>
            <a:ext cx="2133600" cy="333375"/>
          </a:xfrm>
          <a:prstGeom prst="rect">
            <a:avLst/>
          </a:prstGeom>
          <a:noFill/>
          <a:ln w="9525">
            <a:noFill/>
            <a:miter lim="800000"/>
            <a:headEnd/>
            <a:tailEnd/>
          </a:ln>
        </p:spPr>
        <p:txBody>
          <a:bodyPr lIns="90000" tIns="46800" rIns="90000" bIns="46800"/>
          <a:lstStyle/>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200">
                <a:solidFill>
                  <a:srgbClr val="FFFFFF"/>
                </a:solidFill>
              </a:rPr>
              <a:t>21/01/10</a:t>
            </a:r>
          </a:p>
        </p:txBody>
      </p:sp>
      <p:sp>
        <p:nvSpPr>
          <p:cNvPr id="55302" name="Text Box 5"/>
          <p:cNvSpPr txBox="1">
            <a:spLocks noChangeArrowheads="1"/>
          </p:cNvSpPr>
          <p:nvPr/>
        </p:nvSpPr>
        <p:spPr bwMode="auto">
          <a:xfrm>
            <a:off x="3733800" y="6524625"/>
            <a:ext cx="2895600" cy="333375"/>
          </a:xfrm>
          <a:prstGeom prst="rect">
            <a:avLst/>
          </a:prstGeom>
          <a:noFill/>
          <a:ln w="9525">
            <a:noFill/>
            <a:miter lim="800000"/>
            <a:headEnd/>
            <a:tailEnd/>
          </a:ln>
        </p:spPr>
        <p:txBody>
          <a:bodyPr lIns="90000" tIns="46800" rIns="90000" bIns="46800"/>
          <a:lstStyle/>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1200">
                <a:solidFill>
                  <a:srgbClr val="FFFFFF"/>
                </a:solidFill>
              </a:rPr>
              <a:t>28 Kasım 2008 Marakeş/Fas</a:t>
            </a:r>
          </a:p>
        </p:txBody>
      </p:sp>
      <p:sp>
        <p:nvSpPr>
          <p:cNvPr id="55303" name="Text Box 6"/>
          <p:cNvSpPr txBox="1">
            <a:spLocks noChangeArrowheads="1"/>
          </p:cNvSpPr>
          <p:nvPr/>
        </p:nvSpPr>
        <p:spPr bwMode="auto">
          <a:xfrm>
            <a:off x="6781800" y="6524625"/>
            <a:ext cx="2133600" cy="333375"/>
          </a:xfrm>
          <a:prstGeom prst="rect">
            <a:avLst/>
          </a:prstGeom>
          <a:noFill/>
          <a:ln w="9525">
            <a:noFill/>
            <a:miter lim="800000"/>
            <a:headEnd/>
            <a:tailEnd/>
          </a:ln>
        </p:spPr>
        <p:txBody>
          <a:bodyPr lIns="90000" tIns="46800" rIns="90000" bIns="46800"/>
          <a:lstStyle/>
          <a:p>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619EFBEC-1134-4E8A-A6B0-5D7795A49DB6}" type="slidenum">
              <a:rPr lang="tr-TR" sz="1200">
                <a:solidFill>
                  <a:srgbClr val="FFFFFF"/>
                </a:solidFill>
              </a:rPr>
              <a: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46</a:t>
            </a:fld>
            <a:endParaRPr lang="tr-TR" sz="1200">
              <a:solidFill>
                <a:srgbClr val="FFFFFF"/>
              </a:solidFill>
            </a:endParaRPr>
          </a:p>
        </p:txBody>
      </p:sp>
      <p:pic>
        <p:nvPicPr>
          <p:cNvPr id="55304" name="Picture 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516216" y="5013176"/>
            <a:ext cx="1944216" cy="1463799"/>
          </a:xfrm>
          <a:prstGeom prst="rect">
            <a:avLst/>
          </a:prstGeom>
          <a:noFill/>
          <a:ln w="9525">
            <a:noFill/>
            <a:miter lim="800000"/>
            <a:headEnd/>
            <a:tailEnd/>
          </a:ln>
        </p:spPr>
      </p:pic>
      <p:pic>
        <p:nvPicPr>
          <p:cNvPr id="55305" name="Picture 8"/>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43608" y="2852936"/>
            <a:ext cx="1872208" cy="1440160"/>
          </a:xfrm>
          <a:prstGeom prst="rect">
            <a:avLst/>
          </a:prstGeom>
          <a:noFill/>
          <a:ln w="9525">
            <a:noFill/>
            <a:miter lim="800000"/>
            <a:headEnd/>
            <a:tailEnd/>
          </a:ln>
        </p:spPr>
      </p:pic>
      <p:pic>
        <p:nvPicPr>
          <p:cNvPr id="55306" name="Picture 9"/>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07904" y="2852936"/>
            <a:ext cx="1872208" cy="1512168"/>
          </a:xfrm>
          <a:prstGeom prst="rect">
            <a:avLst/>
          </a:prstGeom>
          <a:noFill/>
          <a:ln w="9525">
            <a:noFill/>
            <a:miter lim="800000"/>
            <a:headEnd/>
            <a:tailEnd/>
          </a:ln>
        </p:spPr>
      </p:pic>
      <p:pic>
        <p:nvPicPr>
          <p:cNvPr id="55307" name="Picture 10"/>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71600" y="4797152"/>
            <a:ext cx="2016224" cy="1728192"/>
          </a:xfrm>
          <a:prstGeom prst="rect">
            <a:avLst/>
          </a:prstGeom>
          <a:noFill/>
          <a:ln w="9525">
            <a:noFill/>
            <a:miter lim="800000"/>
            <a:headEnd/>
            <a:tailEnd/>
          </a:ln>
        </p:spPr>
      </p:pic>
      <p:pic>
        <p:nvPicPr>
          <p:cNvPr id="55308" name="Picture 1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707904" y="4869160"/>
            <a:ext cx="1800200" cy="1656184"/>
          </a:xfrm>
          <a:prstGeom prst="rect">
            <a:avLst/>
          </a:prstGeom>
          <a:noFill/>
          <a:ln w="9525">
            <a:noFill/>
            <a:miter lim="800000"/>
            <a:headEnd/>
            <a:tailEnd/>
          </a:ln>
        </p:spPr>
      </p:pic>
      <p:pic>
        <p:nvPicPr>
          <p:cNvPr id="55309" name="Picture 1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516216" y="2780928"/>
            <a:ext cx="1800200" cy="1728192"/>
          </a:xfrm>
          <a:prstGeom prst="rect">
            <a:avLst/>
          </a:prstGeom>
          <a:noFill/>
          <a:ln w="9525">
            <a:noFill/>
            <a:miter lim="800000"/>
            <a:headEnd/>
            <a:tailEnd/>
          </a:ln>
        </p:spPr>
      </p:pic>
      <p:sp>
        <p:nvSpPr>
          <p:cNvPr id="55310" name="Rectangle 13"/>
          <p:cNvSpPr>
            <a:spLocks noChangeArrowheads="1"/>
          </p:cNvSpPr>
          <p:nvPr/>
        </p:nvSpPr>
        <p:spPr bwMode="auto">
          <a:xfrm>
            <a:off x="827584" y="789249"/>
            <a:ext cx="7620000" cy="1818063"/>
          </a:xfrm>
          <a:prstGeom prst="rect">
            <a:avLst/>
          </a:prstGeom>
          <a:noFill/>
          <a:ln w="9525">
            <a:noFill/>
            <a:miter lim="800000"/>
            <a:headEnd/>
            <a:tailEnd/>
          </a:ln>
        </p:spPr>
        <p:txBody>
          <a:bodyPr lIns="90000" tIns="46800" rIns="90000" bIns="46800" anchor="ctr">
            <a:spAutoFit/>
          </a:bodyPr>
          <a:lstStyle/>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4400" b="1" dirty="0" smtClean="0">
                <a:solidFill>
                  <a:srgbClr val="FF0000"/>
                </a:solidFill>
                <a:cs typeface="Arial" pitchFamily="34" charset="0"/>
              </a:rPr>
              <a:t>Thank you for your attention</a:t>
            </a:r>
          </a:p>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tr-TR" sz="4400" b="1" dirty="0" smtClean="0">
              <a:solidFill>
                <a:srgbClr val="FF0000"/>
              </a:solidFill>
              <a:cs typeface="Arial" pitchFamily="34" charset="0"/>
            </a:endParaRPr>
          </a:p>
          <a:p>
            <a:pPr algn="ct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400" b="1" dirty="0" smtClean="0">
                <a:solidFill>
                  <a:srgbClr val="FF0000"/>
                </a:solidFill>
                <a:cs typeface="Arial" pitchFamily="34" charset="0"/>
              </a:rPr>
              <a:t>E-mail: ncicek@ormansu.gov.tr</a:t>
            </a:r>
            <a:endParaRPr lang="tr-TR" sz="2400" b="1" dirty="0">
              <a:solidFill>
                <a:srgbClr val="FF0000"/>
              </a:solidFill>
              <a:cs typeface="Arial"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326136" y="1196753"/>
            <a:ext cx="8494336" cy="48245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827584" y="0"/>
            <a:ext cx="7858125" cy="954107"/>
          </a:xfrm>
          <a:prstGeom prst="rect">
            <a:avLst/>
          </a:prstGeom>
          <a:noFill/>
          <a:ln w="9525">
            <a:noFill/>
            <a:miter lim="800000"/>
            <a:headEnd/>
            <a:tailEnd/>
          </a:ln>
        </p:spPr>
        <p:txBody>
          <a:bodyPr>
            <a:spAutoFit/>
          </a:bodyPr>
          <a:lstStyle/>
          <a:p>
            <a:pPr algn="ctr" fontAlgn="base">
              <a:spcBef>
                <a:spcPct val="0"/>
              </a:spcBef>
              <a:spcAft>
                <a:spcPct val="0"/>
              </a:spcAft>
            </a:pPr>
            <a:r>
              <a:rPr lang="tr-TR" sz="2800" b="1" dirty="0" smtClean="0">
                <a:solidFill>
                  <a:srgbClr val="FF0000"/>
                </a:solidFill>
                <a:latin typeface="Verdana" pitchFamily="34" charset="0"/>
                <a:ea typeface="Verdana" pitchFamily="34" charset="0"/>
                <a:cs typeface="Verdana" pitchFamily="34" charset="0"/>
              </a:rPr>
              <a:t>Responsibilities and Roles in Basin Management</a:t>
            </a:r>
            <a:endParaRPr lang="nl-NL" sz="2800" b="1" dirty="0">
              <a:solidFill>
                <a:srgbClr val="FF0000"/>
              </a:solidFill>
              <a:latin typeface="Verdana" pitchFamily="34" charset="0"/>
              <a:ea typeface="Verdana" pitchFamily="34" charset="0"/>
              <a:cs typeface="Verdana" pitchFamily="34" charset="0"/>
            </a:endParaRPr>
          </a:p>
        </p:txBody>
      </p:sp>
      <p:grpSp>
        <p:nvGrpSpPr>
          <p:cNvPr id="2" name="Group 3"/>
          <p:cNvGrpSpPr>
            <a:grpSpLocks/>
          </p:cNvGrpSpPr>
          <p:nvPr/>
        </p:nvGrpSpPr>
        <p:grpSpPr bwMode="auto">
          <a:xfrm>
            <a:off x="0" y="1341438"/>
            <a:ext cx="9144001" cy="5516562"/>
            <a:chOff x="0" y="799"/>
            <a:chExt cx="5760" cy="3221"/>
          </a:xfrm>
        </p:grpSpPr>
        <p:sp>
          <p:nvSpPr>
            <p:cNvPr id="19463" name="Rectangle 4"/>
            <p:cNvSpPr>
              <a:spLocks noChangeArrowheads="1"/>
            </p:cNvSpPr>
            <p:nvPr/>
          </p:nvSpPr>
          <p:spPr bwMode="auto">
            <a:xfrm>
              <a:off x="1156" y="2705"/>
              <a:ext cx="2555" cy="725"/>
            </a:xfrm>
            <a:prstGeom prst="rect">
              <a:avLst/>
            </a:prstGeom>
            <a:solidFill>
              <a:srgbClr val="0066FF"/>
            </a:solidFill>
            <a:ln w="9525">
              <a:solidFill>
                <a:schemeClr val="tx1"/>
              </a:solidFill>
              <a:miter lim="800000"/>
              <a:headEnd/>
              <a:tailEnd/>
            </a:ln>
          </p:spPr>
          <p:txBody>
            <a:bodyPr wrap="none" anchor="ctr"/>
            <a:lstStyle/>
            <a:p>
              <a:endParaRPr lang="tr-TR"/>
            </a:p>
          </p:txBody>
        </p:sp>
        <p:sp>
          <p:nvSpPr>
            <p:cNvPr id="19464" name="Rectangle 5"/>
            <p:cNvSpPr>
              <a:spLocks noChangeArrowheads="1"/>
            </p:cNvSpPr>
            <p:nvPr/>
          </p:nvSpPr>
          <p:spPr bwMode="auto">
            <a:xfrm>
              <a:off x="1156" y="2024"/>
              <a:ext cx="2555" cy="681"/>
            </a:xfrm>
            <a:prstGeom prst="rect">
              <a:avLst/>
            </a:prstGeom>
            <a:solidFill>
              <a:srgbClr val="00FF00"/>
            </a:solidFill>
            <a:ln w="9525">
              <a:solidFill>
                <a:schemeClr val="tx1"/>
              </a:solidFill>
              <a:miter lim="800000"/>
              <a:headEnd/>
              <a:tailEnd/>
            </a:ln>
          </p:spPr>
          <p:txBody>
            <a:bodyPr wrap="none" anchor="ctr"/>
            <a:lstStyle/>
            <a:p>
              <a:endParaRPr lang="tr-TR">
                <a:solidFill>
                  <a:srgbClr val="FFFF00"/>
                </a:solidFill>
              </a:endParaRPr>
            </a:p>
          </p:txBody>
        </p:sp>
        <p:sp>
          <p:nvSpPr>
            <p:cNvPr id="19465" name="Rectangle 6"/>
            <p:cNvSpPr>
              <a:spLocks noChangeArrowheads="1"/>
            </p:cNvSpPr>
            <p:nvPr/>
          </p:nvSpPr>
          <p:spPr bwMode="auto">
            <a:xfrm>
              <a:off x="1156" y="1344"/>
              <a:ext cx="2555" cy="680"/>
            </a:xfrm>
            <a:prstGeom prst="rect">
              <a:avLst/>
            </a:prstGeom>
            <a:solidFill>
              <a:srgbClr val="FFFF00"/>
            </a:solidFill>
            <a:ln w="9525">
              <a:solidFill>
                <a:schemeClr val="tx1"/>
              </a:solidFill>
              <a:miter lim="800000"/>
              <a:headEnd/>
              <a:tailEnd/>
            </a:ln>
          </p:spPr>
          <p:txBody>
            <a:bodyPr wrap="none" anchor="ctr"/>
            <a:lstStyle/>
            <a:p>
              <a:pPr algn="ctr"/>
              <a:endParaRPr lang="tr-TR"/>
            </a:p>
          </p:txBody>
        </p:sp>
        <p:sp>
          <p:nvSpPr>
            <p:cNvPr id="19466" name="Text Box 7"/>
            <p:cNvSpPr txBox="1">
              <a:spLocks noChangeArrowheads="1"/>
            </p:cNvSpPr>
            <p:nvPr/>
          </p:nvSpPr>
          <p:spPr bwMode="auto">
            <a:xfrm>
              <a:off x="2011" y="1364"/>
              <a:ext cx="816" cy="234"/>
            </a:xfrm>
            <a:prstGeom prst="rect">
              <a:avLst/>
            </a:prstGeom>
            <a:solidFill>
              <a:srgbClr val="FFFF00"/>
            </a:solidFill>
            <a:ln w="9525">
              <a:noFill/>
              <a:miter lim="800000"/>
              <a:headEnd/>
              <a:tailEnd/>
            </a:ln>
          </p:spPr>
          <p:txBody>
            <a:bodyPr wrap="none">
              <a:spAutoFit/>
            </a:bodyPr>
            <a:lstStyle/>
            <a:p>
              <a:r>
                <a:rPr lang="tr-TR" sz="2000" b="1" dirty="0" smtClean="0">
                  <a:solidFill>
                    <a:schemeClr val="tx2"/>
                  </a:solidFill>
                </a:rPr>
                <a:t>Water Use</a:t>
              </a:r>
              <a:endParaRPr lang="nl-NL" sz="2000" b="1" dirty="0">
                <a:solidFill>
                  <a:schemeClr val="tx2"/>
                </a:solidFill>
              </a:endParaRPr>
            </a:p>
          </p:txBody>
        </p:sp>
        <p:sp>
          <p:nvSpPr>
            <p:cNvPr id="19467" name="Text Box 8"/>
            <p:cNvSpPr txBox="1">
              <a:spLocks noChangeArrowheads="1"/>
            </p:cNvSpPr>
            <p:nvPr/>
          </p:nvSpPr>
          <p:spPr bwMode="auto">
            <a:xfrm>
              <a:off x="1882" y="2054"/>
              <a:ext cx="1435" cy="232"/>
            </a:xfrm>
            <a:prstGeom prst="rect">
              <a:avLst/>
            </a:prstGeom>
            <a:noFill/>
            <a:ln w="9525">
              <a:noFill/>
              <a:miter lim="800000"/>
              <a:headEnd/>
              <a:tailEnd/>
            </a:ln>
          </p:spPr>
          <p:txBody>
            <a:bodyPr>
              <a:spAutoFit/>
            </a:bodyPr>
            <a:lstStyle/>
            <a:p>
              <a:r>
                <a:rPr lang="tr-TR" sz="2000" b="1" dirty="0" smtClean="0">
                  <a:solidFill>
                    <a:schemeClr val="tx2"/>
                  </a:solidFill>
                </a:rPr>
                <a:t>Control, Protection</a:t>
              </a:r>
              <a:endParaRPr lang="nl-NL" sz="2000" b="1" dirty="0">
                <a:solidFill>
                  <a:schemeClr val="tx2"/>
                </a:solidFill>
              </a:endParaRPr>
            </a:p>
          </p:txBody>
        </p:sp>
        <p:sp>
          <p:nvSpPr>
            <p:cNvPr id="19468" name="Text Box 9"/>
            <p:cNvSpPr txBox="1">
              <a:spLocks noChangeArrowheads="1"/>
            </p:cNvSpPr>
            <p:nvPr/>
          </p:nvSpPr>
          <p:spPr bwMode="auto">
            <a:xfrm>
              <a:off x="1755" y="2779"/>
              <a:ext cx="1596" cy="234"/>
            </a:xfrm>
            <a:prstGeom prst="rect">
              <a:avLst/>
            </a:prstGeom>
            <a:noFill/>
            <a:ln w="9525">
              <a:noFill/>
              <a:miter lim="800000"/>
              <a:headEnd/>
              <a:tailEnd/>
            </a:ln>
          </p:spPr>
          <p:txBody>
            <a:bodyPr wrap="none">
              <a:spAutoFit/>
            </a:bodyPr>
            <a:lstStyle/>
            <a:p>
              <a:r>
                <a:rPr lang="tr-TR" sz="2000" b="1" dirty="0" smtClean="0">
                  <a:solidFill>
                    <a:schemeClr val="bg1"/>
                  </a:solidFill>
                </a:rPr>
                <a:t>Investments on Water</a:t>
              </a:r>
              <a:endParaRPr lang="nl-NL" sz="2000" b="1" dirty="0">
                <a:solidFill>
                  <a:schemeClr val="bg1"/>
                </a:solidFill>
              </a:endParaRPr>
            </a:p>
          </p:txBody>
        </p:sp>
        <p:sp>
          <p:nvSpPr>
            <p:cNvPr id="19469" name="Text Box 10"/>
            <p:cNvSpPr txBox="1">
              <a:spLocks noChangeArrowheads="1"/>
            </p:cNvSpPr>
            <p:nvPr/>
          </p:nvSpPr>
          <p:spPr bwMode="auto">
            <a:xfrm>
              <a:off x="1338" y="1628"/>
              <a:ext cx="2268" cy="377"/>
            </a:xfrm>
            <a:prstGeom prst="rect">
              <a:avLst/>
            </a:prstGeom>
            <a:noFill/>
            <a:ln w="9525">
              <a:noFill/>
              <a:miter lim="800000"/>
              <a:headEnd/>
              <a:tailEnd/>
            </a:ln>
          </p:spPr>
          <p:txBody>
            <a:bodyPr wrap="square">
              <a:spAutoFit/>
            </a:bodyPr>
            <a:lstStyle/>
            <a:p>
              <a:pPr algn="ctr"/>
              <a:r>
                <a:rPr lang="tr-TR" dirty="0" smtClean="0">
                  <a:solidFill>
                    <a:schemeClr val="tx2"/>
                  </a:solidFill>
                </a:rPr>
                <a:t>Agriculture, Drinking </a:t>
              </a:r>
              <a:r>
                <a:rPr lang="tr-TR" dirty="0">
                  <a:solidFill>
                    <a:schemeClr val="tx2"/>
                  </a:solidFill>
                </a:rPr>
                <a:t>W</a:t>
              </a:r>
              <a:r>
                <a:rPr lang="tr-TR" dirty="0" smtClean="0">
                  <a:solidFill>
                    <a:schemeClr val="tx2"/>
                  </a:solidFill>
                </a:rPr>
                <a:t>ater, Hydropower, Industry etc.  </a:t>
              </a:r>
              <a:endParaRPr lang="nl-NL" dirty="0">
                <a:solidFill>
                  <a:schemeClr val="tx2"/>
                </a:solidFill>
              </a:endParaRPr>
            </a:p>
          </p:txBody>
        </p:sp>
        <p:sp>
          <p:nvSpPr>
            <p:cNvPr id="19470" name="Text Box 11"/>
            <p:cNvSpPr txBox="1">
              <a:spLocks noChangeArrowheads="1"/>
            </p:cNvSpPr>
            <p:nvPr/>
          </p:nvSpPr>
          <p:spPr bwMode="auto">
            <a:xfrm>
              <a:off x="1565" y="2364"/>
              <a:ext cx="2041" cy="234"/>
            </a:xfrm>
            <a:prstGeom prst="rect">
              <a:avLst/>
            </a:prstGeom>
            <a:noFill/>
            <a:ln w="9525">
              <a:noFill/>
              <a:miter lim="800000"/>
              <a:headEnd/>
              <a:tailEnd/>
            </a:ln>
          </p:spPr>
          <p:txBody>
            <a:bodyPr wrap="square">
              <a:spAutoFit/>
            </a:bodyPr>
            <a:lstStyle/>
            <a:p>
              <a:pPr algn="ctr"/>
              <a:r>
                <a:rPr lang="tr-TR" sz="2000" dirty="0" smtClean="0">
                  <a:solidFill>
                    <a:schemeClr val="tx2"/>
                  </a:solidFill>
                  <a:latin typeface="Verdana" pitchFamily="34" charset="0"/>
                </a:rPr>
                <a:t>Quality, Quantity</a:t>
              </a:r>
              <a:endParaRPr lang="nl-NL" sz="2000" dirty="0">
                <a:solidFill>
                  <a:schemeClr val="tx2"/>
                </a:solidFill>
                <a:latin typeface="Verdana" pitchFamily="34" charset="0"/>
              </a:endParaRPr>
            </a:p>
          </p:txBody>
        </p:sp>
        <p:sp>
          <p:nvSpPr>
            <p:cNvPr id="19471" name="Text Box 12"/>
            <p:cNvSpPr txBox="1">
              <a:spLocks noChangeArrowheads="1"/>
            </p:cNvSpPr>
            <p:nvPr/>
          </p:nvSpPr>
          <p:spPr bwMode="auto">
            <a:xfrm>
              <a:off x="1260" y="3022"/>
              <a:ext cx="2430" cy="377"/>
            </a:xfrm>
            <a:prstGeom prst="rect">
              <a:avLst/>
            </a:prstGeom>
            <a:noFill/>
            <a:ln w="9525">
              <a:noFill/>
              <a:miter lim="800000"/>
              <a:headEnd/>
              <a:tailEnd/>
            </a:ln>
          </p:spPr>
          <p:txBody>
            <a:bodyPr>
              <a:spAutoFit/>
            </a:bodyPr>
            <a:lstStyle/>
            <a:p>
              <a:r>
                <a:rPr lang="tr-TR" dirty="0" smtClean="0">
                  <a:solidFill>
                    <a:schemeClr val="bg1"/>
                  </a:solidFill>
                </a:rPr>
                <a:t>Dams, dikes, weirs, pumping stations, water beds</a:t>
              </a:r>
              <a:r>
                <a:rPr lang="nl-NL" dirty="0" smtClean="0">
                  <a:solidFill>
                    <a:schemeClr val="bg1"/>
                  </a:solidFill>
                </a:rPr>
                <a:t> etc</a:t>
              </a:r>
              <a:r>
                <a:rPr lang="tr-TR" dirty="0" smtClean="0">
                  <a:solidFill>
                    <a:schemeClr val="bg1"/>
                  </a:solidFill>
                </a:rPr>
                <a:t>.</a:t>
              </a:r>
              <a:r>
                <a:rPr lang="nl-NL" dirty="0" smtClean="0">
                  <a:solidFill>
                    <a:schemeClr val="bg1"/>
                  </a:solidFill>
                </a:rPr>
                <a:t> </a:t>
              </a:r>
              <a:endParaRPr lang="nl-NL" dirty="0">
                <a:solidFill>
                  <a:schemeClr val="bg1"/>
                </a:solidFill>
              </a:endParaRPr>
            </a:p>
          </p:txBody>
        </p:sp>
        <p:sp>
          <p:nvSpPr>
            <p:cNvPr id="19472" name="Rectangle 13"/>
            <p:cNvSpPr>
              <a:spLocks noChangeArrowheads="1"/>
            </p:cNvSpPr>
            <p:nvPr/>
          </p:nvSpPr>
          <p:spPr bwMode="auto">
            <a:xfrm>
              <a:off x="3711" y="1344"/>
              <a:ext cx="1482" cy="680"/>
            </a:xfrm>
            <a:prstGeom prst="rect">
              <a:avLst/>
            </a:prstGeom>
            <a:solidFill>
              <a:schemeClr val="bg1">
                <a:alpha val="47842"/>
              </a:schemeClr>
            </a:solidFill>
            <a:ln w="9525">
              <a:solidFill>
                <a:schemeClr val="tx1"/>
              </a:solidFill>
              <a:miter lim="800000"/>
              <a:headEnd/>
              <a:tailEnd/>
            </a:ln>
          </p:spPr>
          <p:txBody>
            <a:bodyPr wrap="none" anchor="ctr"/>
            <a:lstStyle/>
            <a:p>
              <a:pPr algn="ctr"/>
              <a:endParaRPr lang="tr-TR"/>
            </a:p>
          </p:txBody>
        </p:sp>
        <p:sp>
          <p:nvSpPr>
            <p:cNvPr id="19473" name="Rectangle 14"/>
            <p:cNvSpPr>
              <a:spLocks noChangeArrowheads="1"/>
            </p:cNvSpPr>
            <p:nvPr/>
          </p:nvSpPr>
          <p:spPr bwMode="auto">
            <a:xfrm>
              <a:off x="3711" y="2024"/>
              <a:ext cx="1482" cy="680"/>
            </a:xfrm>
            <a:prstGeom prst="rect">
              <a:avLst/>
            </a:prstGeom>
            <a:solidFill>
              <a:schemeClr val="accent1">
                <a:alpha val="47842"/>
              </a:schemeClr>
            </a:solidFill>
            <a:ln w="9525">
              <a:solidFill>
                <a:schemeClr val="tx1"/>
              </a:solidFill>
              <a:miter lim="800000"/>
              <a:headEnd/>
              <a:tailEnd/>
            </a:ln>
          </p:spPr>
          <p:txBody>
            <a:bodyPr wrap="none" anchor="ctr"/>
            <a:lstStyle/>
            <a:p>
              <a:endParaRPr lang="tr-TR"/>
            </a:p>
          </p:txBody>
        </p:sp>
        <p:sp>
          <p:nvSpPr>
            <p:cNvPr id="19474" name="Rectangle 15"/>
            <p:cNvSpPr>
              <a:spLocks noChangeArrowheads="1"/>
            </p:cNvSpPr>
            <p:nvPr/>
          </p:nvSpPr>
          <p:spPr bwMode="auto">
            <a:xfrm>
              <a:off x="3711" y="2704"/>
              <a:ext cx="1482" cy="726"/>
            </a:xfrm>
            <a:prstGeom prst="rect">
              <a:avLst/>
            </a:prstGeom>
            <a:solidFill>
              <a:schemeClr val="bg1">
                <a:alpha val="47842"/>
              </a:schemeClr>
            </a:solidFill>
            <a:ln w="9525">
              <a:solidFill>
                <a:schemeClr val="tx1"/>
              </a:solidFill>
              <a:miter lim="800000"/>
              <a:headEnd/>
              <a:tailEnd/>
            </a:ln>
          </p:spPr>
          <p:txBody>
            <a:bodyPr wrap="none" anchor="ctr"/>
            <a:lstStyle/>
            <a:p>
              <a:endParaRPr lang="tr-TR"/>
            </a:p>
          </p:txBody>
        </p:sp>
        <p:sp>
          <p:nvSpPr>
            <p:cNvPr id="19475" name="Text Box 16"/>
            <p:cNvSpPr txBox="1">
              <a:spLocks noChangeArrowheads="1"/>
            </p:cNvSpPr>
            <p:nvPr/>
          </p:nvSpPr>
          <p:spPr bwMode="auto">
            <a:xfrm>
              <a:off x="3763" y="1412"/>
              <a:ext cx="1402" cy="198"/>
            </a:xfrm>
            <a:prstGeom prst="rect">
              <a:avLst/>
            </a:prstGeom>
            <a:solidFill>
              <a:schemeClr val="bg1"/>
            </a:solidFill>
            <a:ln w="9525">
              <a:noFill/>
              <a:miter lim="800000"/>
              <a:headEnd/>
              <a:tailEnd/>
            </a:ln>
          </p:spPr>
          <p:txBody>
            <a:bodyPr wrap="square">
              <a:spAutoFit/>
            </a:bodyPr>
            <a:lstStyle/>
            <a:p>
              <a:r>
                <a:rPr lang="tr-TR" sz="1600" dirty="0" smtClean="0">
                  <a:solidFill>
                    <a:schemeClr val="tx2"/>
                  </a:solidFill>
                </a:rPr>
                <a:t>Licenses, incentives</a:t>
              </a:r>
              <a:endParaRPr lang="nl-NL" sz="1600" dirty="0">
                <a:solidFill>
                  <a:schemeClr val="tx2"/>
                </a:solidFill>
              </a:endParaRPr>
            </a:p>
          </p:txBody>
        </p:sp>
        <p:sp>
          <p:nvSpPr>
            <p:cNvPr id="19476" name="Text Box 17"/>
            <p:cNvSpPr txBox="1">
              <a:spLocks noChangeArrowheads="1"/>
            </p:cNvSpPr>
            <p:nvPr/>
          </p:nvSpPr>
          <p:spPr bwMode="auto">
            <a:xfrm>
              <a:off x="3780" y="2076"/>
              <a:ext cx="1384" cy="557"/>
            </a:xfrm>
            <a:prstGeom prst="rect">
              <a:avLst/>
            </a:prstGeom>
            <a:solidFill>
              <a:schemeClr val="bg1"/>
            </a:solidFill>
            <a:ln w="9525">
              <a:noFill/>
              <a:miter lim="800000"/>
              <a:headEnd/>
              <a:tailEnd/>
            </a:ln>
          </p:spPr>
          <p:txBody>
            <a:bodyPr>
              <a:spAutoFit/>
            </a:bodyPr>
            <a:lstStyle/>
            <a:p>
              <a:r>
                <a:rPr lang="tr-TR" sz="1400" dirty="0" smtClean="0">
                  <a:solidFill>
                    <a:schemeClr val="tx2"/>
                  </a:solidFill>
                  <a:latin typeface="Verdana" pitchFamily="34" charset="0"/>
                </a:rPr>
                <a:t>Operational water management, permits, monitoring, execution, inspection</a:t>
              </a:r>
              <a:endParaRPr lang="nl-NL" sz="1400" dirty="0">
                <a:solidFill>
                  <a:schemeClr val="tx2"/>
                </a:solidFill>
                <a:latin typeface="Verdana" pitchFamily="34" charset="0"/>
              </a:endParaRPr>
            </a:p>
          </p:txBody>
        </p:sp>
        <p:sp>
          <p:nvSpPr>
            <p:cNvPr id="19477" name="Text Box 18"/>
            <p:cNvSpPr txBox="1">
              <a:spLocks noChangeArrowheads="1"/>
            </p:cNvSpPr>
            <p:nvPr/>
          </p:nvSpPr>
          <p:spPr bwMode="auto">
            <a:xfrm>
              <a:off x="3763" y="2900"/>
              <a:ext cx="1457" cy="341"/>
            </a:xfrm>
            <a:prstGeom prst="rect">
              <a:avLst/>
            </a:prstGeom>
            <a:solidFill>
              <a:schemeClr val="bg1"/>
            </a:solidFill>
            <a:ln w="9525">
              <a:noFill/>
              <a:miter lim="800000"/>
              <a:headEnd/>
              <a:tailEnd/>
            </a:ln>
          </p:spPr>
          <p:txBody>
            <a:bodyPr wrap="none">
              <a:spAutoFit/>
            </a:bodyPr>
            <a:lstStyle/>
            <a:p>
              <a:r>
                <a:rPr lang="tr-TR" sz="1600" dirty="0" smtClean="0">
                  <a:solidFill>
                    <a:schemeClr val="tx2"/>
                  </a:solidFill>
                </a:rPr>
                <a:t>Operation&amp;Maintenance,</a:t>
              </a:r>
            </a:p>
            <a:p>
              <a:r>
                <a:rPr lang="tr-TR" sz="1600" dirty="0" smtClean="0">
                  <a:solidFill>
                    <a:schemeClr val="tx2"/>
                  </a:solidFill>
                </a:rPr>
                <a:t> Construction</a:t>
              </a:r>
              <a:endParaRPr lang="nl-NL" sz="1600" dirty="0">
                <a:solidFill>
                  <a:schemeClr val="tx2"/>
                </a:solidFill>
              </a:endParaRPr>
            </a:p>
          </p:txBody>
        </p:sp>
        <p:sp>
          <p:nvSpPr>
            <p:cNvPr id="19478" name="Rectangle 19"/>
            <p:cNvSpPr>
              <a:spLocks noChangeArrowheads="1"/>
            </p:cNvSpPr>
            <p:nvPr/>
          </p:nvSpPr>
          <p:spPr bwMode="auto">
            <a:xfrm>
              <a:off x="657" y="1344"/>
              <a:ext cx="545" cy="2086"/>
            </a:xfrm>
            <a:prstGeom prst="rect">
              <a:avLst/>
            </a:prstGeom>
            <a:solidFill>
              <a:schemeClr val="folHlink"/>
            </a:solidFill>
            <a:ln w="9525">
              <a:solidFill>
                <a:schemeClr val="tx1"/>
              </a:solidFill>
              <a:miter lim="800000"/>
              <a:headEnd/>
              <a:tailEnd/>
            </a:ln>
          </p:spPr>
          <p:txBody>
            <a:bodyPr vert="wordArtVert" wrap="none" anchor="ctr"/>
            <a:lstStyle/>
            <a:p>
              <a:pPr algn="ctr"/>
              <a:endParaRPr lang="nl-NL" b="1" dirty="0">
                <a:solidFill>
                  <a:schemeClr val="tx2"/>
                </a:solidFill>
                <a:latin typeface="Verdana" pitchFamily="34" charset="0"/>
              </a:endParaRPr>
            </a:p>
            <a:p>
              <a:pPr algn="ctr"/>
              <a:r>
                <a:rPr lang="nl-NL" b="1" dirty="0" smtClean="0">
                  <a:solidFill>
                    <a:schemeClr val="bg1"/>
                  </a:solidFill>
                  <a:latin typeface="Verdana" pitchFamily="34" charset="0"/>
                </a:rPr>
                <a:t>P</a:t>
              </a:r>
              <a:r>
                <a:rPr lang="tr-TR" b="1" dirty="0" smtClean="0">
                  <a:solidFill>
                    <a:schemeClr val="bg1"/>
                  </a:solidFill>
                  <a:latin typeface="Verdana" pitchFamily="34" charset="0"/>
                </a:rPr>
                <a:t>LANNING</a:t>
              </a:r>
              <a:endParaRPr lang="nl-NL" b="1" dirty="0">
                <a:solidFill>
                  <a:schemeClr val="bg1"/>
                </a:solidFill>
                <a:latin typeface="Verdana" pitchFamily="34" charset="0"/>
              </a:endParaRPr>
            </a:p>
            <a:p>
              <a:pPr algn="ctr"/>
              <a:endParaRPr lang="nl-NL" b="1" dirty="0">
                <a:solidFill>
                  <a:schemeClr val="tx2"/>
                </a:solidFill>
                <a:latin typeface="Verdana" pitchFamily="34" charset="0"/>
              </a:endParaRPr>
            </a:p>
          </p:txBody>
        </p:sp>
        <p:sp>
          <p:nvSpPr>
            <p:cNvPr id="19479" name="Rectangle 20"/>
            <p:cNvSpPr>
              <a:spLocks noChangeArrowheads="1"/>
            </p:cNvSpPr>
            <p:nvPr/>
          </p:nvSpPr>
          <p:spPr bwMode="auto">
            <a:xfrm>
              <a:off x="5193" y="1350"/>
              <a:ext cx="567" cy="2080"/>
            </a:xfrm>
            <a:prstGeom prst="rect">
              <a:avLst/>
            </a:prstGeom>
            <a:solidFill>
              <a:schemeClr val="folHlink"/>
            </a:solidFill>
            <a:ln w="9525">
              <a:solidFill>
                <a:schemeClr val="tx1"/>
              </a:solidFill>
              <a:miter lim="800000"/>
              <a:headEnd/>
              <a:tailEnd/>
            </a:ln>
          </p:spPr>
          <p:txBody>
            <a:bodyPr vert="wordArtVert" wrap="none" anchor="ctr"/>
            <a:lstStyle/>
            <a:p>
              <a:pPr algn="ctr"/>
              <a:endParaRPr lang="nl-NL" dirty="0"/>
            </a:p>
            <a:p>
              <a:pPr algn="ctr"/>
              <a:r>
                <a:rPr lang="tr-TR" sz="1600" b="1" dirty="0" smtClean="0">
                  <a:solidFill>
                    <a:schemeClr val="bg1"/>
                  </a:solidFill>
                  <a:latin typeface="Verdana" pitchFamily="34" charset="0"/>
                </a:rPr>
                <a:t>EVALUATION</a:t>
              </a:r>
              <a:endParaRPr lang="nl-NL" sz="1600" b="1" dirty="0">
                <a:solidFill>
                  <a:schemeClr val="bg1"/>
                </a:solidFill>
                <a:latin typeface="Verdana" pitchFamily="34" charset="0"/>
              </a:endParaRPr>
            </a:p>
            <a:p>
              <a:pPr algn="ctr"/>
              <a:endParaRPr lang="nl-NL" sz="1600" b="1" dirty="0">
                <a:solidFill>
                  <a:schemeClr val="tx2"/>
                </a:solidFill>
                <a:latin typeface="Verdana" pitchFamily="34" charset="0"/>
              </a:endParaRPr>
            </a:p>
          </p:txBody>
        </p:sp>
        <p:sp>
          <p:nvSpPr>
            <p:cNvPr id="19480" name="Rectangle 21"/>
            <p:cNvSpPr>
              <a:spLocks noChangeArrowheads="1"/>
            </p:cNvSpPr>
            <p:nvPr/>
          </p:nvSpPr>
          <p:spPr bwMode="auto">
            <a:xfrm>
              <a:off x="0" y="799"/>
              <a:ext cx="5760" cy="545"/>
            </a:xfrm>
            <a:prstGeom prst="rect">
              <a:avLst/>
            </a:prstGeom>
            <a:solidFill>
              <a:srgbClr val="FF00FF">
                <a:alpha val="50195"/>
              </a:srgbClr>
            </a:solidFill>
            <a:ln w="9525">
              <a:noFill/>
              <a:miter lim="800000"/>
              <a:headEnd/>
              <a:tailEnd/>
            </a:ln>
          </p:spPr>
          <p:txBody>
            <a:bodyPr wrap="none" anchor="ctr"/>
            <a:lstStyle/>
            <a:p>
              <a:pPr algn="ctr"/>
              <a:r>
                <a:rPr lang="tr-TR" sz="2400" b="1" dirty="0" smtClean="0">
                  <a:solidFill>
                    <a:schemeClr val="tx2"/>
                  </a:solidFill>
                  <a:latin typeface="Verdana" pitchFamily="34" charset="0"/>
                </a:rPr>
                <a:t>Coordination, Policy and Legislation</a:t>
              </a:r>
              <a:endParaRPr lang="nl-NL" sz="2400" b="1" dirty="0">
                <a:solidFill>
                  <a:schemeClr val="tx2"/>
                </a:solidFill>
                <a:latin typeface="Verdana" pitchFamily="34" charset="0"/>
              </a:endParaRPr>
            </a:p>
          </p:txBody>
        </p:sp>
        <p:sp>
          <p:nvSpPr>
            <p:cNvPr id="19481" name="Rectangle 22"/>
            <p:cNvSpPr>
              <a:spLocks noChangeArrowheads="1"/>
            </p:cNvSpPr>
            <p:nvPr/>
          </p:nvSpPr>
          <p:spPr bwMode="auto">
            <a:xfrm>
              <a:off x="0" y="1344"/>
              <a:ext cx="657" cy="2676"/>
            </a:xfrm>
            <a:prstGeom prst="rect">
              <a:avLst/>
            </a:prstGeom>
            <a:solidFill>
              <a:srgbClr val="FF00FF">
                <a:alpha val="50195"/>
              </a:srgbClr>
            </a:solidFill>
            <a:ln w="9525">
              <a:noFill/>
              <a:miter lim="800000"/>
              <a:headEnd/>
              <a:tailEnd/>
            </a:ln>
          </p:spPr>
          <p:txBody>
            <a:bodyPr wrap="none" anchor="ctr"/>
            <a:lstStyle/>
            <a:p>
              <a:endParaRPr lang="tr-TR"/>
            </a:p>
          </p:txBody>
        </p:sp>
        <p:sp>
          <p:nvSpPr>
            <p:cNvPr id="19482" name="Rectangle 23"/>
            <p:cNvSpPr>
              <a:spLocks noChangeArrowheads="1"/>
            </p:cNvSpPr>
            <p:nvPr/>
          </p:nvSpPr>
          <p:spPr bwMode="auto">
            <a:xfrm>
              <a:off x="657" y="3430"/>
              <a:ext cx="5103" cy="590"/>
            </a:xfrm>
            <a:prstGeom prst="rect">
              <a:avLst/>
            </a:prstGeom>
            <a:solidFill>
              <a:srgbClr val="00FF00">
                <a:alpha val="34901"/>
              </a:srgbClr>
            </a:solidFill>
            <a:ln w="9525">
              <a:solidFill>
                <a:schemeClr val="tx1"/>
              </a:solidFill>
              <a:miter lim="800000"/>
              <a:headEnd/>
              <a:tailEnd/>
            </a:ln>
          </p:spPr>
          <p:txBody>
            <a:bodyPr wrap="none" anchor="ctr"/>
            <a:lstStyle/>
            <a:p>
              <a:pPr algn="ctr"/>
              <a:r>
                <a:rPr lang="tr-TR" sz="2400" dirty="0" smtClean="0"/>
                <a:t>Integration with other policies</a:t>
              </a:r>
              <a:endParaRPr lang="nl-NL" sz="2400" dirty="0"/>
            </a:p>
          </p:txBody>
        </p:sp>
      </p:grpSp>
      <p:sp>
        <p:nvSpPr>
          <p:cNvPr id="19460" name="Oval 21"/>
          <p:cNvSpPr>
            <a:spLocks noChangeArrowheads="1"/>
          </p:cNvSpPr>
          <p:nvPr/>
        </p:nvSpPr>
        <p:spPr bwMode="auto">
          <a:xfrm>
            <a:off x="1912938" y="3473995"/>
            <a:ext cx="4105275" cy="1008062"/>
          </a:xfrm>
          <a:prstGeom prst="ellipse">
            <a:avLst/>
          </a:prstGeom>
          <a:solidFill>
            <a:schemeClr val="accent1">
              <a:alpha val="47842"/>
            </a:schemeClr>
          </a:solidFill>
          <a:ln w="38100">
            <a:solidFill>
              <a:srgbClr val="800000"/>
            </a:solidFill>
            <a:round/>
            <a:headEnd/>
            <a:tailEnd/>
          </a:ln>
        </p:spPr>
        <p:txBody>
          <a:bodyPr wrap="none" anchor="ctr"/>
          <a:lstStyle/>
          <a:p>
            <a:pPr algn="ctr"/>
            <a:endParaRPr lang="tr-TR" sz="2400" b="1">
              <a:solidFill>
                <a:schemeClr val="tx2"/>
              </a:solidFill>
              <a:latin typeface="Verdan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524000" y="0"/>
            <a:ext cx="6432376" cy="980728"/>
          </a:xfrm>
        </p:spPr>
        <p:txBody>
          <a:bodyPr/>
          <a:lstStyle/>
          <a:p>
            <a:pPr>
              <a:defRPr/>
            </a:pPr>
            <a:r>
              <a:rPr lang="nl-NL" sz="2800" b="1" dirty="0">
                <a:solidFill>
                  <a:srgbClr val="FF0000"/>
                </a:solidFill>
                <a:latin typeface="Verdana" pitchFamily="34" charset="0"/>
                <a:ea typeface="Verdana" pitchFamily="34" charset="0"/>
                <a:cs typeface="Verdana" pitchFamily="34" charset="0"/>
              </a:rPr>
              <a:t>River basins in Turkey</a:t>
            </a:r>
          </a:p>
        </p:txBody>
      </p:sp>
      <p:pic>
        <p:nvPicPr>
          <p:cNvPr id="71682" name="Picture 4"/>
          <p:cNvPicPr>
            <a:picLocks noGrp="1" noChangeAspect="1" noChangeArrowheads="1"/>
          </p:cNvPicPr>
          <p:nvPr>
            <p:ph type="body" idx="1"/>
          </p:nvPr>
        </p:nvPicPr>
        <p:blipFill>
          <a:blip r:embed="rId3" cstate="email">
            <a:extLst>
              <a:ext uri="{28A0092B-C50C-407E-A947-70E740481C1C}">
                <a14:useLocalDpi xmlns:a14="http://schemas.microsoft.com/office/drawing/2010/main"/>
              </a:ext>
            </a:extLst>
          </a:blip>
          <a:srcRect t="8568" b="5943"/>
          <a:stretch>
            <a:fillRect/>
          </a:stretch>
        </p:blipFill>
        <p:spPr>
          <a:xfrm>
            <a:off x="179512" y="1447800"/>
            <a:ext cx="8964488" cy="522922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Başlık"/>
          <p:cNvSpPr>
            <a:spLocks noGrp="1"/>
          </p:cNvSpPr>
          <p:nvPr>
            <p:ph type="title" idx="4294967295"/>
          </p:nvPr>
        </p:nvSpPr>
        <p:spPr>
          <a:xfrm>
            <a:off x="0" y="260350"/>
            <a:ext cx="9144000" cy="908050"/>
          </a:xfrm>
        </p:spPr>
        <p:txBody>
          <a:bodyPr/>
          <a:lstStyle/>
          <a:p>
            <a:pPr>
              <a:defRPr/>
            </a:pPr>
            <a:r>
              <a:rPr lang="tr-TR" sz="2800" b="1" dirty="0" smtClean="0">
                <a:solidFill>
                  <a:srgbClr val="FF0000"/>
                </a:solidFill>
                <a:latin typeface="Verdana" pitchFamily="34" charset="0"/>
                <a:ea typeface="Verdana" pitchFamily="34" charset="0"/>
                <a:cs typeface="Verdana" pitchFamily="34" charset="0"/>
              </a:rPr>
              <a:t>Natural </a:t>
            </a:r>
            <a:r>
              <a:rPr lang="tr-TR" sz="2800" b="1" dirty="0" err="1" smtClean="0">
                <a:solidFill>
                  <a:srgbClr val="FF0000"/>
                </a:solidFill>
                <a:latin typeface="Verdana" pitchFamily="34" charset="0"/>
                <a:ea typeface="Verdana" pitchFamily="34" charset="0"/>
                <a:cs typeface="Verdana" pitchFamily="34" charset="0"/>
              </a:rPr>
              <a:t>Basin</a:t>
            </a:r>
            <a:r>
              <a:rPr lang="tr-TR" sz="2800" b="1" dirty="0" smtClean="0">
                <a:solidFill>
                  <a:srgbClr val="FF0000"/>
                </a:solidFill>
                <a:latin typeface="Verdana" pitchFamily="34" charset="0"/>
                <a:ea typeface="Verdana" pitchFamily="34" charset="0"/>
                <a:cs typeface="Verdana" pitchFamily="34" charset="0"/>
              </a:rPr>
              <a:t> Management Strategic </a:t>
            </a:r>
            <a:r>
              <a:rPr lang="tr-TR" sz="2800" b="1" dirty="0" err="1" smtClean="0">
                <a:solidFill>
                  <a:srgbClr val="FF0000"/>
                </a:solidFill>
                <a:latin typeface="Verdana" pitchFamily="34" charset="0"/>
                <a:ea typeface="Verdana" pitchFamily="34" charset="0"/>
                <a:cs typeface="Verdana" pitchFamily="34" charset="0"/>
              </a:rPr>
              <a:t>Document</a:t>
            </a:r>
            <a:endParaRPr lang="tr-TR" sz="2800" b="1" dirty="0" smtClean="0">
              <a:solidFill>
                <a:srgbClr val="FF0000"/>
              </a:solidFill>
              <a:latin typeface="Verdana" pitchFamily="34" charset="0"/>
              <a:ea typeface="Verdana" pitchFamily="34" charset="0"/>
              <a:cs typeface="Verdana" pitchFamily="34" charset="0"/>
            </a:endParaRPr>
          </a:p>
        </p:txBody>
      </p:sp>
      <p:sp>
        <p:nvSpPr>
          <p:cNvPr id="4" name="3 Slayt Numarası Yer Tutucusu"/>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43CFCF5-2C31-4984-803D-696663DEF0EB}" type="slidenum">
              <a:rPr lang="tr-TR" sz="1200">
                <a:solidFill>
                  <a:schemeClr val="tx1">
                    <a:tint val="75000"/>
                  </a:schemeClr>
                </a:solidFill>
                <a:latin typeface="+mn-lt"/>
              </a:rPr>
              <a:pPr algn="r" fontAlgn="auto">
                <a:spcBef>
                  <a:spcPts val="0"/>
                </a:spcBef>
                <a:spcAft>
                  <a:spcPts val="0"/>
                </a:spcAft>
                <a:defRPr/>
              </a:pPr>
              <a:t>8</a:t>
            </a:fld>
            <a:endParaRPr lang="tr-TR" sz="1200" dirty="0">
              <a:solidFill>
                <a:schemeClr val="tx1">
                  <a:tint val="75000"/>
                </a:schemeClr>
              </a:solidFill>
              <a:latin typeface="+mn-lt"/>
            </a:endParaRPr>
          </a:p>
        </p:txBody>
      </p:sp>
      <p:sp>
        <p:nvSpPr>
          <p:cNvPr id="39940" name="İçerik Yer Tutucusu 5"/>
          <p:cNvSpPr>
            <a:spLocks noGrp="1"/>
          </p:cNvSpPr>
          <p:nvPr>
            <p:ph idx="4294967295"/>
          </p:nvPr>
        </p:nvSpPr>
        <p:spPr>
          <a:xfrm>
            <a:off x="4427538" y="1268413"/>
            <a:ext cx="4486275" cy="3960812"/>
          </a:xfrm>
        </p:spPr>
        <p:txBody>
          <a:bodyPr/>
          <a:lstStyle/>
          <a:p>
            <a:pPr marL="0" indent="0" algn="just">
              <a:lnSpc>
                <a:spcPct val="120000"/>
              </a:lnSpc>
              <a:buClr>
                <a:srgbClr val="0000FF"/>
              </a:buClr>
              <a:buFont typeface="Arial" pitchFamily="34" charset="0"/>
              <a:buNone/>
            </a:pPr>
            <a:r>
              <a:rPr lang="tr-TR" sz="2000" smtClean="0">
                <a:solidFill>
                  <a:srgbClr val="0000FF"/>
                </a:solidFill>
                <a:cs typeface="Times New Roman" pitchFamily="18" charset="0"/>
              </a:rPr>
              <a:t>“</a:t>
            </a:r>
            <a:endParaRPr lang="tr-TR" smtClean="0"/>
          </a:p>
        </p:txBody>
      </p:sp>
      <p:sp>
        <p:nvSpPr>
          <p:cNvPr id="39941" name="Metin kutusu 2"/>
          <p:cNvSpPr txBox="1">
            <a:spLocks noChangeArrowheads="1"/>
          </p:cNvSpPr>
          <p:nvPr/>
        </p:nvSpPr>
        <p:spPr bwMode="auto">
          <a:xfrm>
            <a:off x="250825" y="5805488"/>
            <a:ext cx="8642350" cy="457200"/>
          </a:xfrm>
          <a:prstGeom prst="rect">
            <a:avLst/>
          </a:prstGeom>
          <a:noFill/>
          <a:ln w="9525">
            <a:noFill/>
            <a:miter lim="800000"/>
            <a:headEnd/>
            <a:tailEnd/>
          </a:ln>
        </p:spPr>
        <p:txBody>
          <a:bodyPr>
            <a:spAutoFit/>
          </a:bodyPr>
          <a:lstStyle/>
          <a:p>
            <a:pPr algn="just" eaLnBrk="0" hangingPunct="0">
              <a:lnSpc>
                <a:spcPct val="120000"/>
              </a:lnSpc>
              <a:spcBef>
                <a:spcPct val="20000"/>
              </a:spcBef>
              <a:buClr>
                <a:srgbClr val="0000FF"/>
              </a:buClr>
              <a:tabLst>
                <a:tab pos="8153400" algn="l"/>
              </a:tabLst>
            </a:pPr>
            <a:r>
              <a:rPr lang="tr-TR" sz="2000">
                <a:solidFill>
                  <a:srgbClr val="0000FF"/>
                </a:solidFill>
                <a:latin typeface="Calibri" pitchFamily="34" charset="0"/>
                <a:cs typeface="Times New Roman" pitchFamily="18" charset="0"/>
              </a:rPr>
              <a:t>“</a:t>
            </a:r>
          </a:p>
        </p:txBody>
      </p:sp>
      <p:pic>
        <p:nvPicPr>
          <p:cNvPr id="39942" name="Picture 8" descr="C:\Users\sdegirmencioglu\Desktop\4.jpg"/>
          <p:cNvPicPr>
            <a:picLocks noChangeAspect="1" noChangeArrowheads="1"/>
          </p:cNvPicPr>
          <p:nvPr/>
        </p:nvPicPr>
        <p:blipFill>
          <a:blip r:embed="rId2" cstate="print"/>
          <a:srcRect/>
          <a:stretch>
            <a:fillRect/>
          </a:stretch>
        </p:blipFill>
        <p:spPr bwMode="auto">
          <a:xfrm>
            <a:off x="0" y="1412875"/>
            <a:ext cx="3455988" cy="4764088"/>
          </a:xfrm>
          <a:prstGeom prst="rect">
            <a:avLst/>
          </a:prstGeom>
          <a:noFill/>
          <a:ln w="9525">
            <a:noFill/>
            <a:miter lim="800000"/>
            <a:headEnd/>
            <a:tailEnd/>
          </a:ln>
        </p:spPr>
      </p:pic>
      <p:sp>
        <p:nvSpPr>
          <p:cNvPr id="39943" name="Dikdörtgen 3"/>
          <p:cNvSpPr>
            <a:spLocks noChangeArrowheads="1"/>
          </p:cNvSpPr>
          <p:nvPr/>
        </p:nvSpPr>
        <p:spPr bwMode="auto">
          <a:xfrm>
            <a:off x="3492500" y="1133475"/>
            <a:ext cx="5651500" cy="5447645"/>
          </a:xfrm>
          <a:prstGeom prst="rect">
            <a:avLst/>
          </a:prstGeom>
          <a:noFill/>
          <a:ln w="9525">
            <a:noFill/>
            <a:miter lim="800000"/>
            <a:headEnd/>
            <a:tailEnd/>
          </a:ln>
        </p:spPr>
        <p:txBody>
          <a:bodyPr>
            <a:spAutoFit/>
          </a:bodyPr>
          <a:lstStyle/>
          <a:p>
            <a:pPr>
              <a:spcAft>
                <a:spcPts val="600"/>
              </a:spcAft>
            </a:pPr>
            <a:r>
              <a:rPr lang="en-US" sz="1400" b="1" dirty="0" smtClean="0">
                <a:solidFill>
                  <a:srgbClr val="000099"/>
                </a:solidFill>
                <a:latin typeface="Verdana" pitchFamily="34" charset="0"/>
              </a:rPr>
              <a:t>By National Management Strategic Document;</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Enhancing legal and institutional capacity, maintaining the ordination and cooperation between related institutes for sustainable management of basins.</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Sustainable management and usage of water resources in basins.</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Preventing erosion and devastation of natural resources and basin areas, rehabilitation and maintaining sustainable usage in damaged basin areas.</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Protection of biological variety and </a:t>
            </a:r>
            <a:r>
              <a:rPr lang="en-US" sz="1400" b="1" dirty="0" err="1" smtClean="0">
                <a:solidFill>
                  <a:srgbClr val="000099"/>
                </a:solidFill>
                <a:latin typeface="Verdana" pitchFamily="34" charset="0"/>
              </a:rPr>
              <a:t>lanscape</a:t>
            </a:r>
            <a:r>
              <a:rPr lang="en-US" sz="1400" b="1" dirty="0" smtClean="0">
                <a:solidFill>
                  <a:srgbClr val="000099"/>
                </a:solidFill>
                <a:latin typeface="Verdana" pitchFamily="34" charset="0"/>
              </a:rPr>
              <a:t> and maintaining sustainable usage of basins.</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Increasing the living quality and welfare of people in basins.</a:t>
            </a:r>
          </a:p>
          <a:p>
            <a:pPr marL="285750" indent="-285750" algn="just">
              <a:spcAft>
                <a:spcPts val="600"/>
              </a:spcAft>
              <a:buFont typeface="Arial" pitchFamily="34" charset="0"/>
              <a:buChar char="•"/>
            </a:pPr>
            <a:r>
              <a:rPr lang="en-US" sz="1400" b="1" dirty="0" err="1" smtClean="0">
                <a:solidFill>
                  <a:srgbClr val="000099"/>
                </a:solidFill>
                <a:latin typeface="Verdana" pitchFamily="34" charset="0"/>
              </a:rPr>
              <a:t>Devoloing</a:t>
            </a:r>
            <a:r>
              <a:rPr lang="en-US" sz="1400" b="1" dirty="0" smtClean="0">
                <a:solidFill>
                  <a:srgbClr val="000099"/>
                </a:solidFill>
                <a:latin typeface="Verdana" pitchFamily="34" charset="0"/>
              </a:rPr>
              <a:t> fighting </a:t>
            </a:r>
            <a:r>
              <a:rPr lang="en-US" sz="1400" b="1" dirty="0" err="1" smtClean="0">
                <a:solidFill>
                  <a:srgbClr val="000099"/>
                </a:solidFill>
                <a:latin typeface="Verdana" pitchFamily="34" charset="0"/>
              </a:rPr>
              <a:t>mechanisims</a:t>
            </a:r>
            <a:r>
              <a:rPr lang="en-US" sz="1400" b="1" dirty="0" smtClean="0">
                <a:solidFill>
                  <a:srgbClr val="000099"/>
                </a:solidFill>
                <a:latin typeface="Verdana" pitchFamily="34" charset="0"/>
              </a:rPr>
              <a:t> for natural disasters due to damaged natural resources in basins.</a:t>
            </a:r>
          </a:p>
          <a:p>
            <a:pPr marL="285750" indent="-285750" algn="just">
              <a:spcAft>
                <a:spcPts val="600"/>
              </a:spcAft>
              <a:buFont typeface="Arial" pitchFamily="34" charset="0"/>
              <a:buChar char="•"/>
            </a:pPr>
            <a:r>
              <a:rPr lang="en-US" sz="1400" b="1" dirty="0" smtClean="0">
                <a:solidFill>
                  <a:srgbClr val="000099"/>
                </a:solidFill>
                <a:latin typeface="Verdana" pitchFamily="34" charset="0"/>
              </a:rPr>
              <a:t>Adding the probable effects of climate changing in basin management and developing harmonizing </a:t>
            </a:r>
            <a:r>
              <a:rPr lang="en-US" sz="1400" b="1" dirty="0" err="1" smtClean="0">
                <a:solidFill>
                  <a:srgbClr val="000099"/>
                </a:solidFill>
                <a:latin typeface="Verdana" pitchFamily="34" charset="0"/>
              </a:rPr>
              <a:t>mechanisims</a:t>
            </a:r>
            <a:r>
              <a:rPr lang="en-US" sz="1400" b="1" dirty="0" smtClean="0">
                <a:solidFill>
                  <a:srgbClr val="000099"/>
                </a:solidFill>
                <a:latin typeface="Verdana" pitchFamily="34" charset="0"/>
              </a:rPr>
              <a:t>.</a:t>
            </a:r>
          </a:p>
          <a:p>
            <a:pPr>
              <a:spcAft>
                <a:spcPts val="600"/>
              </a:spcAft>
            </a:pPr>
            <a:r>
              <a:rPr lang="en-US" sz="1400" b="1" dirty="0" smtClean="0">
                <a:solidFill>
                  <a:srgbClr val="000099"/>
                </a:solidFill>
                <a:latin typeface="Verdana" pitchFamily="34" charset="0"/>
              </a:rPr>
              <a:t>Are aimed</a:t>
            </a:r>
            <a:endParaRPr lang="en-US" sz="1400" b="1" dirty="0">
              <a:solidFill>
                <a:srgbClr val="000099"/>
              </a:solidFill>
              <a:latin typeface="Verdana" pitchFamily="34" charset="0"/>
            </a:endParaRPr>
          </a:p>
        </p:txBody>
      </p:sp>
    </p:spTree>
    <p:extLst>
      <p:ext uri="{BB962C8B-B14F-4D97-AF65-F5344CB8AC3E}">
        <p14:creationId xmlns:p14="http://schemas.microsoft.com/office/powerpoint/2010/main" val="1294123966"/>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p:cNvSpPr txBox="1">
            <a:spLocks noChangeArrowheads="1"/>
          </p:cNvSpPr>
          <p:nvPr/>
        </p:nvSpPr>
        <p:spPr bwMode="auto">
          <a:xfrm>
            <a:off x="346075" y="1219200"/>
            <a:ext cx="8797925" cy="1890713"/>
          </a:xfrm>
          <a:prstGeom prst="rect">
            <a:avLst/>
          </a:prstGeom>
          <a:noFill/>
          <a:ln w="9525">
            <a:noFill/>
            <a:miter lim="800000"/>
            <a:headEnd/>
            <a:tailEnd/>
          </a:ln>
        </p:spPr>
        <p:txBody>
          <a:bodyPr lIns="182880" tIns="182880" rIns="182880" bIns="182880"/>
          <a:lstStyle/>
          <a:p>
            <a:pPr algn="just">
              <a:spcBef>
                <a:spcPts val="1200"/>
              </a:spcBef>
              <a:buClr>
                <a:srgbClr val="FF0000"/>
              </a:buClr>
              <a:buFont typeface="Wingdings" pitchFamily="2" charset="2"/>
              <a:buChar char="Ø"/>
            </a:pPr>
            <a:r>
              <a:rPr lang="tr-TR" sz="2400" b="1" dirty="0">
                <a:latin typeface="Verdana" pitchFamily="34" charset="0"/>
              </a:rPr>
              <a:t> </a:t>
            </a:r>
            <a:r>
              <a:rPr lang="tr-TR" sz="2400" b="1" dirty="0" err="1">
                <a:solidFill>
                  <a:srgbClr val="0000FF"/>
                </a:solidFill>
                <a:latin typeface="Verdana" pitchFamily="34" charset="0"/>
              </a:rPr>
              <a:t>Waste</a:t>
            </a:r>
            <a:r>
              <a:rPr lang="tr-TR" sz="2400" b="1" dirty="0">
                <a:solidFill>
                  <a:srgbClr val="0000FF"/>
                </a:solidFill>
                <a:latin typeface="Verdana" pitchFamily="34" charset="0"/>
              </a:rPr>
              <a:t> </a:t>
            </a:r>
            <a:r>
              <a:rPr lang="tr-TR" sz="2400" b="1" dirty="0" err="1">
                <a:solidFill>
                  <a:srgbClr val="0000FF"/>
                </a:solidFill>
                <a:latin typeface="Verdana" pitchFamily="34" charset="0"/>
              </a:rPr>
              <a:t>Water</a:t>
            </a:r>
            <a:r>
              <a:rPr lang="tr-TR" sz="2400" b="1" dirty="0">
                <a:solidFill>
                  <a:srgbClr val="0000FF"/>
                </a:solidFill>
                <a:latin typeface="Verdana" pitchFamily="34" charset="0"/>
              </a:rPr>
              <a:t> </a:t>
            </a:r>
            <a:r>
              <a:rPr lang="tr-TR" sz="2400" b="1" dirty="0" err="1">
                <a:solidFill>
                  <a:srgbClr val="0000FF"/>
                </a:solidFill>
                <a:latin typeface="Verdana" pitchFamily="34" charset="0"/>
              </a:rPr>
              <a:t>Treatment</a:t>
            </a:r>
            <a:r>
              <a:rPr lang="tr-TR" sz="2400" b="1" dirty="0">
                <a:solidFill>
                  <a:srgbClr val="0000FF"/>
                </a:solidFill>
                <a:latin typeface="Verdana" pitchFamily="34" charset="0"/>
              </a:rPr>
              <a:t> </a:t>
            </a:r>
            <a:r>
              <a:rPr lang="tr-TR" sz="2400" b="1" dirty="0" err="1">
                <a:solidFill>
                  <a:srgbClr val="0000FF"/>
                </a:solidFill>
                <a:latin typeface="Verdana" pitchFamily="34" charset="0"/>
              </a:rPr>
              <a:t>Action</a:t>
            </a:r>
            <a:r>
              <a:rPr lang="tr-TR" sz="2400" b="1" dirty="0">
                <a:solidFill>
                  <a:srgbClr val="0000FF"/>
                </a:solidFill>
                <a:latin typeface="Verdana" pitchFamily="34" charset="0"/>
              </a:rPr>
              <a:t> Plan</a:t>
            </a:r>
            <a:endParaRPr lang="tr-TR" sz="2400" b="1" dirty="0">
              <a:solidFill>
                <a:srgbClr val="0000FF"/>
              </a:solidFill>
              <a:latin typeface="Verdana" pitchFamily="34" charset="0"/>
              <a:cs typeface="Arial" charset="0"/>
            </a:endParaRPr>
          </a:p>
          <a:p>
            <a:pPr algn="just">
              <a:spcBef>
                <a:spcPts val="1200"/>
              </a:spcBef>
              <a:buClr>
                <a:srgbClr val="FF0000"/>
              </a:buClr>
              <a:buFont typeface="Wingdings" pitchFamily="2" charset="2"/>
              <a:buChar char="Ø"/>
            </a:pPr>
            <a:r>
              <a:rPr lang="tr-TR" sz="2400" b="1" dirty="0">
                <a:solidFill>
                  <a:srgbClr val="0000FF"/>
                </a:solidFill>
                <a:latin typeface="Verdana" pitchFamily="34" charset="0"/>
                <a:cs typeface="Arial" charset="0"/>
              </a:rPr>
              <a:t> </a:t>
            </a:r>
            <a:r>
              <a:rPr lang="tr-TR" sz="2400" b="1" dirty="0" err="1">
                <a:solidFill>
                  <a:srgbClr val="0000FF"/>
                </a:solidFill>
                <a:latin typeface="Verdana" pitchFamily="34" charset="0"/>
              </a:rPr>
              <a:t>River</a:t>
            </a:r>
            <a:r>
              <a:rPr lang="tr-TR" sz="2400" b="1" dirty="0">
                <a:solidFill>
                  <a:srgbClr val="0000FF"/>
                </a:solidFill>
                <a:latin typeface="Verdana" pitchFamily="34" charset="0"/>
              </a:rPr>
              <a:t> </a:t>
            </a:r>
            <a:r>
              <a:rPr lang="tr-TR" sz="2400" b="1" dirty="0" err="1">
                <a:solidFill>
                  <a:srgbClr val="0000FF"/>
                </a:solidFill>
                <a:latin typeface="Verdana" pitchFamily="34" charset="0"/>
              </a:rPr>
              <a:t>Basin</a:t>
            </a:r>
            <a:r>
              <a:rPr lang="tr-TR" sz="2400" b="1" dirty="0">
                <a:solidFill>
                  <a:srgbClr val="0000FF"/>
                </a:solidFill>
                <a:latin typeface="Verdana" pitchFamily="34" charset="0"/>
              </a:rPr>
              <a:t> </a:t>
            </a:r>
            <a:r>
              <a:rPr lang="tr-TR" sz="2400" b="1" dirty="0" err="1">
                <a:solidFill>
                  <a:srgbClr val="0000FF"/>
                </a:solidFill>
                <a:latin typeface="Verdana" pitchFamily="34" charset="0"/>
              </a:rPr>
              <a:t>Protection</a:t>
            </a:r>
            <a:r>
              <a:rPr lang="tr-TR" sz="2400" b="1" dirty="0">
                <a:solidFill>
                  <a:srgbClr val="0000FF"/>
                </a:solidFill>
                <a:latin typeface="Verdana" pitchFamily="34" charset="0"/>
              </a:rPr>
              <a:t> </a:t>
            </a:r>
            <a:r>
              <a:rPr lang="tr-TR" sz="2400" b="1" dirty="0" err="1">
                <a:solidFill>
                  <a:srgbClr val="0000FF"/>
                </a:solidFill>
                <a:latin typeface="Verdana" pitchFamily="34" charset="0"/>
              </a:rPr>
              <a:t>Action</a:t>
            </a:r>
            <a:r>
              <a:rPr lang="tr-TR" sz="2400" b="1" dirty="0">
                <a:solidFill>
                  <a:srgbClr val="0000FF"/>
                </a:solidFill>
                <a:latin typeface="Verdana" pitchFamily="34" charset="0"/>
              </a:rPr>
              <a:t> </a:t>
            </a:r>
            <a:r>
              <a:rPr lang="tr-TR" sz="2400" b="1" dirty="0" err="1">
                <a:solidFill>
                  <a:srgbClr val="0000FF"/>
                </a:solidFill>
                <a:latin typeface="Verdana" pitchFamily="34" charset="0"/>
              </a:rPr>
              <a:t>Plans</a:t>
            </a:r>
            <a:endParaRPr lang="tr-TR" sz="2400" b="1" dirty="0">
              <a:solidFill>
                <a:srgbClr val="0000FF"/>
              </a:solidFill>
              <a:latin typeface="Verdana" pitchFamily="34" charset="0"/>
              <a:cs typeface="Arial" charset="0"/>
            </a:endParaRPr>
          </a:p>
          <a:p>
            <a:pPr algn="just">
              <a:spcBef>
                <a:spcPts val="1200"/>
              </a:spcBef>
              <a:buClr>
                <a:srgbClr val="FF0000"/>
              </a:buClr>
              <a:buFont typeface="Wingdings" pitchFamily="2" charset="2"/>
              <a:buChar char="Ø"/>
            </a:pPr>
            <a:r>
              <a:rPr lang="tr-TR" sz="2400" b="1" dirty="0">
                <a:solidFill>
                  <a:srgbClr val="0000FF"/>
                </a:solidFill>
                <a:latin typeface="Verdana" pitchFamily="34" charset="0"/>
                <a:cs typeface="Arial" charset="0"/>
              </a:rPr>
              <a:t> </a:t>
            </a:r>
            <a:r>
              <a:rPr lang="tr-TR" sz="2400" b="1" dirty="0" err="1">
                <a:solidFill>
                  <a:srgbClr val="0000FF"/>
                </a:solidFill>
                <a:latin typeface="Verdana" pitchFamily="34" charset="0"/>
              </a:rPr>
              <a:t>River</a:t>
            </a:r>
            <a:r>
              <a:rPr lang="tr-TR" sz="2400" b="1" dirty="0">
                <a:solidFill>
                  <a:srgbClr val="0000FF"/>
                </a:solidFill>
                <a:latin typeface="Verdana" pitchFamily="34" charset="0"/>
              </a:rPr>
              <a:t> </a:t>
            </a:r>
            <a:r>
              <a:rPr lang="tr-TR" sz="2400" b="1" dirty="0" err="1">
                <a:solidFill>
                  <a:srgbClr val="0000FF"/>
                </a:solidFill>
                <a:latin typeface="Verdana" pitchFamily="34" charset="0"/>
              </a:rPr>
              <a:t>Basin</a:t>
            </a:r>
            <a:r>
              <a:rPr lang="tr-TR" sz="2400" b="1" dirty="0">
                <a:solidFill>
                  <a:srgbClr val="0000FF"/>
                </a:solidFill>
                <a:latin typeface="Verdana" pitchFamily="34" charset="0"/>
              </a:rPr>
              <a:t> </a:t>
            </a:r>
            <a:r>
              <a:rPr lang="tr-TR" sz="2400" b="1" dirty="0" err="1">
                <a:solidFill>
                  <a:srgbClr val="0000FF"/>
                </a:solidFill>
                <a:latin typeface="Verdana" pitchFamily="34" charset="0"/>
              </a:rPr>
              <a:t>Management</a:t>
            </a:r>
            <a:r>
              <a:rPr lang="tr-TR" sz="2400" b="1" dirty="0">
                <a:solidFill>
                  <a:srgbClr val="0000FF"/>
                </a:solidFill>
                <a:latin typeface="Verdana" pitchFamily="34" charset="0"/>
              </a:rPr>
              <a:t> </a:t>
            </a:r>
            <a:r>
              <a:rPr lang="tr-TR" sz="2400" b="1" dirty="0" err="1">
                <a:solidFill>
                  <a:srgbClr val="0000FF"/>
                </a:solidFill>
                <a:latin typeface="Verdana" pitchFamily="34" charset="0"/>
              </a:rPr>
              <a:t>Plans</a:t>
            </a:r>
            <a:endParaRPr lang="tr-TR" sz="2400" b="1" dirty="0">
              <a:solidFill>
                <a:srgbClr val="0000FF"/>
              </a:solidFill>
              <a:latin typeface="Verdana" pitchFamily="34" charset="0"/>
            </a:endParaRPr>
          </a:p>
          <a:p>
            <a:pPr algn="just">
              <a:spcBef>
                <a:spcPts val="1200"/>
              </a:spcBef>
              <a:buClr>
                <a:srgbClr val="FF0000"/>
              </a:buClr>
              <a:buFont typeface="Wingdings" pitchFamily="2" charset="2"/>
              <a:buNone/>
            </a:pPr>
            <a:endParaRPr lang="tr-TR" sz="2400" b="1" dirty="0">
              <a:latin typeface="Verdana" pitchFamily="34" charset="0"/>
              <a:cs typeface="Arial" charset="0"/>
            </a:endParaRPr>
          </a:p>
          <a:p>
            <a:pPr algn="just">
              <a:spcBef>
                <a:spcPts val="1200"/>
              </a:spcBef>
              <a:buClr>
                <a:srgbClr val="FF0000"/>
              </a:buClr>
              <a:buFont typeface="Wingdings" pitchFamily="2" charset="2"/>
              <a:buNone/>
            </a:pPr>
            <a:r>
              <a:rPr lang="tr-TR" sz="2400" b="1" dirty="0">
                <a:solidFill>
                  <a:srgbClr val="FF0000"/>
                </a:solidFill>
                <a:latin typeface="Arial" charset="0"/>
                <a:cs typeface="Arial" charset="0"/>
              </a:rPr>
              <a:t>    </a:t>
            </a:r>
            <a:endParaRPr lang="tr-TR" sz="2400" b="1" dirty="0">
              <a:solidFill>
                <a:srgbClr val="0000FF"/>
              </a:solidFill>
              <a:latin typeface="Arial" charset="0"/>
              <a:cs typeface="Arial" charset="0"/>
            </a:endParaRPr>
          </a:p>
        </p:txBody>
      </p:sp>
      <p:pic>
        <p:nvPicPr>
          <p:cNvPr id="5" name="Picture 6" descr="C:\Users\lakca\Desktop\SUNUM\atıksu kapak.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50" y="3786188"/>
            <a:ext cx="2398713" cy="3071812"/>
          </a:xfrm>
          <a:prstGeom prst="rect">
            <a:avLst/>
          </a:prstGeom>
          <a:ln>
            <a:noFill/>
          </a:ln>
          <a:effectLst>
            <a:outerShdw blurRad="292100" dist="139700" dir="2700000" algn="tl" rotWithShape="0">
              <a:srgbClr val="333333">
                <a:alpha val="65000"/>
              </a:srgbClr>
            </a:outerShdw>
          </a:effectLst>
        </p:spPr>
      </p:pic>
      <p:pic>
        <p:nvPicPr>
          <p:cNvPr id="26630"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00400" y="3767138"/>
            <a:ext cx="2435225" cy="3090862"/>
          </a:xfrm>
          <a:prstGeom prst="rect">
            <a:avLst/>
          </a:prstGeom>
          <a:ln>
            <a:noFill/>
          </a:ln>
          <a:effectLst>
            <a:outerShdw blurRad="292100" dist="139700" dir="2700000" algn="tl" rotWithShape="0">
              <a:srgbClr val="333333">
                <a:alpha val="65000"/>
              </a:srgbClr>
            </a:outerShdw>
          </a:effectLst>
        </p:spPr>
      </p:pic>
      <p:pic>
        <p:nvPicPr>
          <p:cNvPr id="8"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72188" y="3786188"/>
            <a:ext cx="2303462" cy="3071812"/>
          </a:xfrm>
          <a:prstGeom prst="rect">
            <a:avLst/>
          </a:prstGeom>
          <a:noFill/>
          <a:effectLst>
            <a:outerShdw blurRad="292100" dist="139700" dir="2700000" algn="ctr" rotWithShape="0">
              <a:srgbClr val="000000">
                <a:alpha val="65000"/>
              </a:srgbClr>
            </a:outerShdw>
          </a:effectLst>
        </p:spPr>
      </p:pic>
      <p:sp>
        <p:nvSpPr>
          <p:cNvPr id="73734" name="9 Metin kutusu"/>
          <p:cNvSpPr txBox="1">
            <a:spLocks noChangeArrowheads="1"/>
          </p:cNvSpPr>
          <p:nvPr/>
        </p:nvSpPr>
        <p:spPr bwMode="auto">
          <a:xfrm>
            <a:off x="3494088" y="5000625"/>
            <a:ext cx="2143125" cy="822325"/>
          </a:xfrm>
          <a:prstGeom prst="rect">
            <a:avLst/>
          </a:prstGeom>
          <a:noFill/>
          <a:ln w="9525">
            <a:noFill/>
            <a:miter lim="800000"/>
            <a:headEnd/>
            <a:tailEnd/>
          </a:ln>
        </p:spPr>
        <p:txBody>
          <a:bodyPr>
            <a:spAutoFit/>
          </a:bodyPr>
          <a:lstStyle/>
          <a:p>
            <a:pPr algn="ctr"/>
            <a:r>
              <a:rPr lang="tr-TR" sz="2400" b="1">
                <a:solidFill>
                  <a:schemeClr val="bg1"/>
                </a:solidFill>
                <a:latin typeface="Calibri" pitchFamily="34" charset="0"/>
              </a:rPr>
              <a:t>Akarçay</a:t>
            </a:r>
          </a:p>
          <a:p>
            <a:pPr algn="ctr"/>
            <a:r>
              <a:rPr lang="tr-TR" sz="2400" b="1">
                <a:solidFill>
                  <a:schemeClr val="bg1"/>
                </a:solidFill>
                <a:latin typeface="Calibri" pitchFamily="34" charset="0"/>
              </a:rPr>
              <a:t> RBPAP</a:t>
            </a:r>
          </a:p>
        </p:txBody>
      </p:sp>
      <p:sp>
        <p:nvSpPr>
          <p:cNvPr id="73735" name="10 Metin kutusu"/>
          <p:cNvSpPr txBox="1">
            <a:spLocks noChangeArrowheads="1"/>
          </p:cNvSpPr>
          <p:nvPr/>
        </p:nvSpPr>
        <p:spPr bwMode="auto">
          <a:xfrm>
            <a:off x="6072188" y="4429125"/>
            <a:ext cx="2462212" cy="336550"/>
          </a:xfrm>
          <a:prstGeom prst="rect">
            <a:avLst/>
          </a:prstGeom>
          <a:solidFill>
            <a:schemeClr val="bg1"/>
          </a:solidFill>
          <a:ln w="9525">
            <a:noFill/>
            <a:miter lim="800000"/>
            <a:headEnd/>
            <a:tailEnd/>
          </a:ln>
        </p:spPr>
        <p:txBody>
          <a:bodyPr>
            <a:spAutoFit/>
          </a:bodyPr>
          <a:lstStyle/>
          <a:p>
            <a:pPr algn="ctr"/>
            <a:r>
              <a:rPr lang="tr-TR" sz="1600" b="1">
                <a:latin typeface="Calibri" pitchFamily="34" charset="0"/>
              </a:rPr>
              <a:t>Büyük Menderes RBMP</a:t>
            </a:r>
          </a:p>
        </p:txBody>
      </p:sp>
      <p:sp>
        <p:nvSpPr>
          <p:cNvPr id="73736" name="10 Metin kutusu"/>
          <p:cNvSpPr txBox="1">
            <a:spLocks noChangeArrowheads="1"/>
          </p:cNvSpPr>
          <p:nvPr/>
        </p:nvSpPr>
        <p:spPr bwMode="auto">
          <a:xfrm>
            <a:off x="500063" y="5786438"/>
            <a:ext cx="2143125" cy="336550"/>
          </a:xfrm>
          <a:prstGeom prst="rect">
            <a:avLst/>
          </a:prstGeom>
          <a:solidFill>
            <a:schemeClr val="bg1"/>
          </a:solidFill>
          <a:ln w="9525">
            <a:noFill/>
            <a:miter lim="800000"/>
            <a:headEnd/>
            <a:tailEnd/>
          </a:ln>
        </p:spPr>
        <p:txBody>
          <a:bodyPr>
            <a:spAutoFit/>
          </a:bodyPr>
          <a:lstStyle/>
          <a:p>
            <a:pPr algn="ctr"/>
            <a:r>
              <a:rPr lang="tr-TR" sz="1600" b="1">
                <a:latin typeface="Calibri" pitchFamily="34" charset="0"/>
              </a:rPr>
              <a:t>WWTAP</a:t>
            </a:r>
          </a:p>
        </p:txBody>
      </p:sp>
      <p:sp>
        <p:nvSpPr>
          <p:cNvPr id="73737" name="10 Metin kutusu"/>
          <p:cNvSpPr txBox="1">
            <a:spLocks noChangeArrowheads="1"/>
          </p:cNvSpPr>
          <p:nvPr/>
        </p:nvSpPr>
        <p:spPr bwMode="auto">
          <a:xfrm>
            <a:off x="357188" y="4000500"/>
            <a:ext cx="2343150" cy="549275"/>
          </a:xfrm>
          <a:prstGeom prst="rect">
            <a:avLst/>
          </a:prstGeom>
          <a:solidFill>
            <a:schemeClr val="bg1"/>
          </a:solidFill>
          <a:ln w="9525">
            <a:noFill/>
            <a:miter lim="800000"/>
            <a:headEnd/>
            <a:tailEnd/>
          </a:ln>
        </p:spPr>
        <p:txBody>
          <a:bodyPr>
            <a:spAutoFit/>
          </a:bodyPr>
          <a:lstStyle/>
          <a:p>
            <a:pPr algn="ctr"/>
            <a:r>
              <a:rPr lang="tr-TR" sz="1000" b="1" dirty="0">
                <a:latin typeface="Calibri" pitchFamily="34" charset="0"/>
              </a:rPr>
              <a:t>MINISTRY OF </a:t>
            </a:r>
            <a:r>
              <a:rPr lang="tr-TR" sz="1000" b="1" dirty="0" smtClean="0">
                <a:latin typeface="Calibri" pitchFamily="34" charset="0"/>
              </a:rPr>
              <a:t>ENVIRONMENT </a:t>
            </a:r>
            <a:r>
              <a:rPr lang="tr-TR" sz="1000" b="1" dirty="0">
                <a:latin typeface="Calibri" pitchFamily="34" charset="0"/>
              </a:rPr>
              <a:t>AND FORESTRY</a:t>
            </a:r>
          </a:p>
          <a:p>
            <a:pPr algn="ctr"/>
            <a:r>
              <a:rPr lang="tr-TR" sz="1000" b="1" dirty="0">
                <a:latin typeface="Calibri" pitchFamily="34" charset="0"/>
              </a:rPr>
              <a:t>DG </a:t>
            </a:r>
            <a:r>
              <a:rPr lang="tr-TR" sz="1000" b="1" dirty="0" smtClean="0">
                <a:latin typeface="Calibri" pitchFamily="34" charset="0"/>
              </a:rPr>
              <a:t>Environmental </a:t>
            </a:r>
            <a:r>
              <a:rPr lang="tr-TR" sz="1000" b="1" dirty="0">
                <a:latin typeface="Calibri" pitchFamily="34" charset="0"/>
              </a:rPr>
              <a:t>Management</a:t>
            </a:r>
          </a:p>
        </p:txBody>
      </p:sp>
      <p:sp>
        <p:nvSpPr>
          <p:cNvPr id="73738" name="10 Metin kutusu"/>
          <p:cNvSpPr txBox="1">
            <a:spLocks noChangeArrowheads="1"/>
          </p:cNvSpPr>
          <p:nvPr/>
        </p:nvSpPr>
        <p:spPr bwMode="auto">
          <a:xfrm>
            <a:off x="3214688" y="4076700"/>
            <a:ext cx="2428875" cy="549275"/>
          </a:xfrm>
          <a:prstGeom prst="rect">
            <a:avLst/>
          </a:prstGeom>
          <a:solidFill>
            <a:schemeClr val="bg1"/>
          </a:solidFill>
          <a:ln w="9525">
            <a:noFill/>
            <a:miter lim="800000"/>
            <a:headEnd/>
            <a:tailEnd/>
          </a:ln>
        </p:spPr>
        <p:txBody>
          <a:bodyPr>
            <a:spAutoFit/>
          </a:bodyPr>
          <a:lstStyle/>
          <a:p>
            <a:pPr algn="ctr"/>
            <a:r>
              <a:rPr lang="tr-TR" sz="1000" b="1" dirty="0">
                <a:latin typeface="Calibri" pitchFamily="34" charset="0"/>
              </a:rPr>
              <a:t>MINISTRY OF </a:t>
            </a:r>
            <a:r>
              <a:rPr lang="tr-TR" sz="1000" b="1" dirty="0" smtClean="0">
                <a:latin typeface="Calibri" pitchFamily="34" charset="0"/>
              </a:rPr>
              <a:t>ENVIRONMENT </a:t>
            </a:r>
            <a:r>
              <a:rPr lang="tr-TR" sz="1000" b="1" dirty="0">
                <a:latin typeface="Calibri" pitchFamily="34" charset="0"/>
              </a:rPr>
              <a:t>AND FORESTRY</a:t>
            </a:r>
          </a:p>
          <a:p>
            <a:pPr algn="ctr"/>
            <a:r>
              <a:rPr lang="tr-TR" sz="1000" b="1" dirty="0">
                <a:latin typeface="Calibri" pitchFamily="34" charset="0"/>
              </a:rPr>
              <a:t>DG </a:t>
            </a:r>
            <a:r>
              <a:rPr lang="tr-TR" sz="1000" b="1" dirty="0" smtClean="0">
                <a:latin typeface="Calibri" pitchFamily="34" charset="0"/>
              </a:rPr>
              <a:t>Environmental Management</a:t>
            </a:r>
            <a:endParaRPr lang="tr-TR" sz="1000" b="1" dirty="0">
              <a:latin typeface="Calibri"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ema1">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Tema1</Template>
  <TotalTime>2824</TotalTime>
  <Words>3287</Words>
  <Application>Microsoft Office PowerPoint</Application>
  <PresentationFormat>Ekran Gösterisi (4:3)</PresentationFormat>
  <Paragraphs>549</Paragraphs>
  <Slides>46</Slides>
  <Notes>30</Notes>
  <HiddenSlides>0</HiddenSlides>
  <MMClips>0</MMClips>
  <ScaleCrop>false</ScaleCrop>
  <HeadingPairs>
    <vt:vector size="6" baseType="variant">
      <vt:variant>
        <vt:lpstr>Tema</vt:lpstr>
      </vt:variant>
      <vt:variant>
        <vt:i4>1</vt:i4>
      </vt:variant>
      <vt:variant>
        <vt:lpstr>Katıştırılmış OLE Hizmet Programları</vt:lpstr>
      </vt:variant>
      <vt:variant>
        <vt:i4>2</vt:i4>
      </vt:variant>
      <vt:variant>
        <vt:lpstr>Slayt Başlıkları</vt:lpstr>
      </vt:variant>
      <vt:variant>
        <vt:i4>46</vt:i4>
      </vt:variant>
    </vt:vector>
  </HeadingPairs>
  <TitlesOfParts>
    <vt:vector size="49" baseType="lpstr">
      <vt:lpstr>Tema1</vt:lpstr>
      <vt:lpstr>CorelDRAW</vt:lpstr>
      <vt:lpstr>Slayt</vt:lpstr>
      <vt:lpstr>PowerPoint Sunusu</vt:lpstr>
      <vt:lpstr>Contents</vt:lpstr>
      <vt:lpstr>PowerPoint Sunusu</vt:lpstr>
      <vt:lpstr>Balancing users and protectors</vt:lpstr>
      <vt:lpstr>PowerPoint Sunusu</vt:lpstr>
      <vt:lpstr>PowerPoint Sunusu</vt:lpstr>
      <vt:lpstr>River basins in Turkey</vt:lpstr>
      <vt:lpstr>Natural Basin Management Strategic Document</vt:lpstr>
      <vt:lpstr>PowerPoint Sunusu</vt:lpstr>
      <vt:lpstr>PowerPoint Sunusu</vt:lpstr>
      <vt:lpstr>PowerPoint Sunusu</vt:lpstr>
      <vt:lpstr>PowerPoint Sunusu</vt:lpstr>
      <vt:lpstr>Basin Protection Action Plans  Distribution of Average Precipitation in Basins</vt:lpstr>
      <vt:lpstr>Basin Protection Action Plans Land Use in Basins</vt:lpstr>
      <vt:lpstr>Basin Protection Action Plans Protected Areas </vt:lpstr>
      <vt:lpstr>PowerPoint Sunusu</vt:lpstr>
      <vt:lpstr> Basin Protection Action Plans  Water Resources in Basins  </vt:lpstr>
      <vt:lpstr> Basin Protection Action Plans  Locations in the basins </vt:lpstr>
      <vt:lpstr>Basin Protection Action Plans Land Works - Designation of Environmental Infrastructures</vt:lpstr>
      <vt:lpstr>Basin Protection Action Plans Status of Solid Waste Disposal in Basins-Planning</vt:lpstr>
      <vt:lpstr>PowerPoint Sunusu</vt:lpstr>
      <vt:lpstr>Schedule for Basin Protection Action Plans</vt:lpstr>
      <vt:lpstr>ERGENE RIVER BASIN</vt:lpstr>
      <vt:lpstr>ACTIONS VIA ERGENE RIVER BASIN ACTION PLAN</vt:lpstr>
      <vt:lpstr>ACTIONS VIA ERGENE RIVER BASIN ACTION PLAN</vt:lpstr>
      <vt:lpstr>PowerPoint Sunusu</vt:lpstr>
      <vt:lpstr>PowerPoint Sunusu</vt:lpstr>
      <vt:lpstr>PowerPoint Sunusu</vt:lpstr>
      <vt:lpstr>WATER FRAMEWORK DIRECTIVE</vt:lpstr>
      <vt:lpstr>PowerPoint Sunusu</vt:lpstr>
      <vt:lpstr>PowerPoint Sunusu</vt:lpstr>
      <vt:lpstr>Processes of WFD Related Directives</vt:lpstr>
      <vt:lpstr>PowerPoint Sunusu</vt:lpstr>
      <vt:lpstr>RIVER BASIN MANAGEMENT PLAN GOOD WATER STATUS</vt:lpstr>
      <vt:lpstr>RIVER BASIN MANAGEMENT PLAN</vt:lpstr>
      <vt:lpstr>PowerPoint Sunusu</vt:lpstr>
      <vt:lpstr>PowerPoint Sunusu</vt:lpstr>
      <vt:lpstr>PowerPoint Sunusu</vt:lpstr>
      <vt:lpstr>PowerPoint Sunusu</vt:lpstr>
      <vt:lpstr>PowerPoint Sunusu</vt:lpstr>
      <vt:lpstr>PowerPoint Sunusu</vt:lpstr>
      <vt:lpstr>WATER EFFICIENCY POSTERS</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ARITILMIŞ EVSEL ATIKSULARIN YENİDEN KULLANIMI PROJESİ</dc:title>
  <dc:creator>acavus</dc:creator>
  <cp:lastModifiedBy>Piteknik</cp:lastModifiedBy>
  <cp:revision>346</cp:revision>
  <cp:lastPrinted>2012-05-28T15:26:41Z</cp:lastPrinted>
  <dcterms:created xsi:type="dcterms:W3CDTF">2012-05-10T11:46:32Z</dcterms:created>
  <dcterms:modified xsi:type="dcterms:W3CDTF">2013-02-21T08:39:53Z</dcterms:modified>
</cp:coreProperties>
</file>