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58"/>
  </p:notesMasterIdLst>
  <p:sldIdLst>
    <p:sldId id="256" r:id="rId2"/>
    <p:sldId id="257" r:id="rId3"/>
    <p:sldId id="258" r:id="rId4"/>
    <p:sldId id="259" r:id="rId5"/>
    <p:sldId id="261" r:id="rId6"/>
    <p:sldId id="262" r:id="rId7"/>
    <p:sldId id="263" r:id="rId8"/>
    <p:sldId id="266" r:id="rId9"/>
    <p:sldId id="267" r:id="rId10"/>
    <p:sldId id="269" r:id="rId11"/>
    <p:sldId id="270" r:id="rId12"/>
    <p:sldId id="271" r:id="rId13"/>
    <p:sldId id="273" r:id="rId14"/>
    <p:sldId id="274" r:id="rId15"/>
    <p:sldId id="275" r:id="rId16"/>
    <p:sldId id="277" r:id="rId17"/>
    <p:sldId id="281" r:id="rId18"/>
    <p:sldId id="282" r:id="rId19"/>
    <p:sldId id="284" r:id="rId20"/>
    <p:sldId id="285" r:id="rId21"/>
    <p:sldId id="286" r:id="rId22"/>
    <p:sldId id="287" r:id="rId23"/>
    <p:sldId id="288" r:id="rId24"/>
    <p:sldId id="289" r:id="rId25"/>
    <p:sldId id="290" r:id="rId26"/>
    <p:sldId id="292" r:id="rId27"/>
    <p:sldId id="293" r:id="rId28"/>
    <p:sldId id="294" r:id="rId29"/>
    <p:sldId id="295" r:id="rId30"/>
    <p:sldId id="325" r:id="rId31"/>
    <p:sldId id="326" r:id="rId32"/>
    <p:sldId id="298" r:id="rId33"/>
    <p:sldId id="300" r:id="rId34"/>
    <p:sldId id="327" r:id="rId35"/>
    <p:sldId id="301" r:id="rId36"/>
    <p:sldId id="303" r:id="rId37"/>
    <p:sldId id="304" r:id="rId38"/>
    <p:sldId id="328" r:id="rId39"/>
    <p:sldId id="305" r:id="rId40"/>
    <p:sldId id="306" r:id="rId41"/>
    <p:sldId id="329" r:id="rId42"/>
    <p:sldId id="307" r:id="rId43"/>
    <p:sldId id="308" r:id="rId44"/>
    <p:sldId id="309" r:id="rId45"/>
    <p:sldId id="310" r:id="rId46"/>
    <p:sldId id="311" r:id="rId47"/>
    <p:sldId id="312" r:id="rId48"/>
    <p:sldId id="313" r:id="rId49"/>
    <p:sldId id="314" r:id="rId50"/>
    <p:sldId id="315" r:id="rId51"/>
    <p:sldId id="316" r:id="rId52"/>
    <p:sldId id="317" r:id="rId53"/>
    <p:sldId id="320" r:id="rId54"/>
    <p:sldId id="318" r:id="rId55"/>
    <p:sldId id="322" r:id="rId56"/>
    <p:sldId id="324"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A0A31D-1781-4935-8253-FF70DA9F51E0}" type="datetimeFigureOut">
              <a:rPr lang="en-GB" smtClean="0"/>
              <a:pPr/>
              <a:t>14/07/2011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364EB2-A1C9-4AA7-A403-E2AD837B78C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364EB2-A1C9-4AA7-A403-E2AD837B78C1}"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364EB2-A1C9-4AA7-A403-E2AD837B78C1}"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364EB2-A1C9-4AA7-A403-E2AD837B78C1}"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364EB2-A1C9-4AA7-A403-E2AD837B78C1}"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8364EB2-A1C9-4AA7-A403-E2AD837B78C1}"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37</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40</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41</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364EB2-A1C9-4AA7-A403-E2AD837B78C1}"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45</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46</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47</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48</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49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50</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51</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52</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53</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54</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55</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56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8364EB2-A1C9-4AA7-A403-E2AD837B78C1}"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0" marR="0" indent="0" algn="r" defTabSz="914400" rtl="0" eaLnBrk="1" fontAlgn="auto" latinLnBrk="0" hangingPunct="1">
              <a:lnSpc>
                <a:spcPct val="100000"/>
              </a:lnSpc>
              <a:spcBef>
                <a:spcPts val="0"/>
              </a:spcBef>
              <a:spcAft>
                <a:spcPts val="0"/>
              </a:spcAft>
              <a:buClrTx/>
              <a:buSzTx/>
              <a:buFontTx/>
              <a:buNone/>
              <a:tabLst/>
              <a:defRPr lang="en-US" sz="4800" b="1" cap="none" spc="0" baseline="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stStyle>
          <a:p>
            <a:pPr marL="0" marR="0" lvl="0" indent="0" defTabSz="914400" rtl="0" eaLnBrk="1" fontAlgn="auto" latinLnBrk="0" hangingPunct="1">
              <a:lnSpc>
                <a:spcPct val="100000"/>
              </a:lnSpc>
              <a:spcBef>
                <a:spcPts val="0"/>
              </a:spcBef>
              <a:spcAft>
                <a:spcPts val="0"/>
              </a:spcAft>
              <a:tabLst/>
              <a:defRPr/>
            </a:pPr>
            <a:r>
              <a:rPr kumimoji="0" lang="en-US" sz="5400" b="1" i="0" u="none" strike="noStrike" kern="1200" cap="none" spc="0" normalizeH="0" baseline="0" noProof="0" dirty="0" smtClean="0">
                <a:ln w="11430"/>
                <a:gradFill>
                  <a:gsLst>
                    <a:gs pos="0">
                      <a:srgbClr val="F3A447">
                        <a:tint val="70000"/>
                        <a:satMod val="245000"/>
                      </a:srgbClr>
                    </a:gs>
                    <a:gs pos="75000">
                      <a:srgbClr val="F3A447">
                        <a:tint val="90000"/>
                        <a:shade val="60000"/>
                        <a:satMod val="240000"/>
                      </a:srgbClr>
                    </a:gs>
                    <a:gs pos="100000">
                      <a:srgbClr val="F3A447">
                        <a:tint val="100000"/>
                        <a:shade val="50000"/>
                        <a:satMod val="240000"/>
                      </a:srgbClr>
                    </a:gs>
                  </a:gsLst>
                  <a:lin ang="5400000"/>
                </a:gradFill>
                <a:effectLst>
                  <a:outerShdw blurRad="50800" dist="39000" dir="5460000" algn="tl">
                    <a:srgbClr val="000000">
                      <a:alpha val="38000"/>
                    </a:srgbClr>
                  </a:outerShdw>
                </a:effectLst>
                <a:uLnTx/>
                <a:uFillTx/>
                <a:latin typeface="Arial"/>
                <a:ea typeface="+mn-ea"/>
                <a:cs typeface="+mn-cs"/>
              </a:rPr>
              <a:t>Click to edit Master title style</a:t>
            </a:r>
            <a:endParaRPr kumimoji="0" lang="en-GB" sz="5400" b="1" i="0" u="none" strike="noStrike" kern="1200" cap="none" spc="0" normalizeH="0" baseline="0" noProof="0" dirty="0">
              <a:ln w="11430"/>
              <a:gradFill>
                <a:gsLst>
                  <a:gs pos="0">
                    <a:srgbClr val="F3A447">
                      <a:tint val="70000"/>
                      <a:satMod val="245000"/>
                    </a:srgbClr>
                  </a:gs>
                  <a:gs pos="75000">
                    <a:srgbClr val="F3A447">
                      <a:tint val="90000"/>
                      <a:shade val="60000"/>
                      <a:satMod val="240000"/>
                    </a:srgbClr>
                  </a:gs>
                  <a:gs pos="100000">
                    <a:srgbClr val="F3A447">
                      <a:tint val="100000"/>
                      <a:shade val="50000"/>
                      <a:satMod val="240000"/>
                    </a:srgbClr>
                  </a:gs>
                </a:gsLst>
                <a:lin ang="5400000"/>
              </a:gradFill>
              <a:effectLst>
                <a:outerShdw blurRad="50800" dist="39000" dir="5460000" algn="tl">
                  <a:srgbClr val="000000">
                    <a:alpha val="38000"/>
                  </a:srgbClr>
                </a:outerShdw>
              </a:effectLst>
              <a:uLnTx/>
              <a:uFillTx/>
              <a:latin typeface="Arial"/>
              <a:ea typeface="+mn-ea"/>
              <a:cs typeface="+mn-cs"/>
            </a:endParaRP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30" name="Date Placeholder 29"/>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179C2517-45C0-40E8-8AAF-C218D4ADB595}" type="slidenum">
              <a:rPr lang="en-GB" smtClean="0"/>
              <a:pPr/>
              <a:t>‹#›</a:t>
            </a:fld>
            <a:endParaRPr lang="en-GB"/>
          </a:p>
        </p:txBody>
      </p:sp>
      <p:graphicFrame>
        <p:nvGraphicFramePr>
          <p:cNvPr id="1026" name="Object 2"/>
          <p:cNvGraphicFramePr>
            <a:graphicFrameLocks noChangeAspect="1"/>
          </p:cNvGraphicFramePr>
          <p:nvPr/>
        </p:nvGraphicFramePr>
        <p:xfrm>
          <a:off x="8244408" y="6021288"/>
          <a:ext cx="576064" cy="660295"/>
        </p:xfrm>
        <a:graphic>
          <a:graphicData uri="http://schemas.openxmlformats.org/presentationml/2006/ole">
            <p:oleObj spid="_x0000_s1026" r:id="rId3" imgW="952633" imgH="809738" progId="">
              <p:embed/>
            </p:oleObj>
          </a:graphicData>
        </a:graphic>
      </p:graphicFrame>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79C2517-45C0-40E8-8AAF-C218D4ADB595}"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8" name="Slide Number Placeholder 7"/>
          <p:cNvSpPr>
            <a:spLocks noGrp="1"/>
          </p:cNvSpPr>
          <p:nvPr>
            <p:ph type="sldNum" sz="quarter" idx="11"/>
          </p:nvPr>
        </p:nvSpPr>
        <p:spPr/>
        <p:txBody>
          <a:bodyPr/>
          <a:lstStyle/>
          <a:p>
            <a:fld id="{179C2517-45C0-40E8-8AAF-C218D4ADB595}" type="slidenum">
              <a:rPr lang="en-GB" smtClean="0"/>
              <a:pPr/>
              <a:t>‹#›</a:t>
            </a:fld>
            <a:endParaRPr lang="en-GB"/>
          </a:p>
        </p:txBody>
      </p:sp>
      <p:sp>
        <p:nvSpPr>
          <p:cNvPr id="9" name="Footer Placeholder 8"/>
          <p:cNvSpPr>
            <a:spLocks noGrp="1"/>
          </p:cNvSpPr>
          <p:nvPr>
            <p:ph type="ftr" sz="quarter" idx="12"/>
          </p:nvPr>
        </p:nvSpPr>
        <p:spPr/>
        <p:txBody>
          <a:bodyPr/>
          <a:lstStyle/>
          <a:p>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123D0DB-143C-47E5-98A2-BC96A4F1717D}" type="datetimeFigureOut">
              <a:rPr lang="en-GB" smtClean="0"/>
              <a:pPr/>
              <a:t>14/07/2011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156448" y="6422064"/>
            <a:ext cx="762000" cy="365125"/>
          </a:xfrm>
        </p:spPr>
        <p:txBody>
          <a:bodyPr/>
          <a:lstStyle/>
          <a:p>
            <a:fld id="{179C2517-45C0-40E8-8AAF-C218D4ADB59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123D0DB-143C-47E5-98A2-BC96A4F1717D}" type="datetimeFigureOut">
              <a:rPr lang="en-GB" smtClean="0"/>
              <a:pPr/>
              <a:t>14/07/2011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79C2517-45C0-40E8-8AAF-C218D4ADB59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kumimoji="0" lang="en-US" sz="5400" b="1" i="0" u="none" strike="noStrike" kern="1200" cap="none" spc="0" normalizeH="0" baseline="0" noProof="0" dirty="0" smtClean="0">
                <a:ln w="11430"/>
                <a:gradFill>
                  <a:gsLst>
                    <a:gs pos="0">
                      <a:srgbClr val="F3A447">
                        <a:tint val="70000"/>
                        <a:satMod val="245000"/>
                      </a:srgbClr>
                    </a:gs>
                    <a:gs pos="75000">
                      <a:srgbClr val="F3A447">
                        <a:tint val="90000"/>
                        <a:shade val="60000"/>
                        <a:satMod val="240000"/>
                      </a:srgbClr>
                    </a:gs>
                    <a:gs pos="100000">
                      <a:srgbClr val="F3A447">
                        <a:tint val="100000"/>
                        <a:shade val="50000"/>
                        <a:satMod val="240000"/>
                      </a:srgbClr>
                    </a:gs>
                  </a:gsLst>
                  <a:lin ang="5400000"/>
                </a:gradFill>
                <a:effectLst>
                  <a:outerShdw blurRad="50800" dist="39000" dir="5460000" algn="tl">
                    <a:srgbClr val="000000">
                      <a:alpha val="38000"/>
                    </a:srgbClr>
                  </a:outerShdw>
                </a:effectLst>
                <a:uLnTx/>
                <a:uFillTx/>
                <a:latin typeface="Arial"/>
                <a:ea typeface="+mn-ea"/>
                <a:cs typeface="+mn-cs"/>
              </a:rPr>
              <a:t>Click to edit Master title style</a:t>
            </a:r>
            <a:endParaRPr kumimoji="0" lang="en-US" dirty="0"/>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123D0DB-143C-47E5-98A2-BC96A4F1717D}" type="datetimeFigureOut">
              <a:rPr lang="en-GB" smtClean="0"/>
              <a:pPr/>
              <a:t>14/07/2011</a:t>
            </a:fld>
            <a:endParaRPr lang="en-GB"/>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GB"/>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179C2517-45C0-40E8-8AAF-C218D4ADB595}" type="slidenum">
              <a:rPr lang="en-GB" smtClean="0"/>
              <a:pPr/>
              <a:t>‹#›</a:t>
            </a:fld>
            <a:endParaRPr lang="en-GB"/>
          </a:p>
        </p:txBody>
      </p:sp>
      <p:graphicFrame>
        <p:nvGraphicFramePr>
          <p:cNvPr id="2050" name="Object 2"/>
          <p:cNvGraphicFramePr>
            <a:graphicFrameLocks noChangeAspect="1"/>
          </p:cNvGraphicFramePr>
          <p:nvPr/>
        </p:nvGraphicFramePr>
        <p:xfrm>
          <a:off x="8172400" y="404664"/>
          <a:ext cx="753865" cy="864095"/>
        </p:xfrm>
        <a:graphic>
          <a:graphicData uri="http://schemas.openxmlformats.org/presentationml/2006/ole">
            <p:oleObj spid="_x0000_s2050" r:id="rId14" imgW="952633" imgH="809738" progId="">
              <p:embed/>
            </p:oleObj>
          </a:graphicData>
        </a:graphic>
      </p:graphicFrame>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lang="en-US" sz="4400" b="1" i="0" u="none" strike="noStrike" kern="1200" cap="none" spc="0" normalizeH="0" baseline="0" noProof="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Arial"/>
          <a:ea typeface="+mj-ea"/>
          <a:cs typeface="+mj-cs"/>
        </a:defRPr>
      </a:lvl1pPr>
    </p:titleStyle>
    <p:bodyStyle>
      <a:lvl1pPr marL="420624" indent="-384048" algn="l" rtl="0" eaLnBrk="1" latinLnBrk="0" hangingPunct="1">
        <a:spcBef>
          <a:spcPct val="20000"/>
        </a:spcBef>
        <a:buClr>
          <a:srgbClr val="FF6600"/>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628800"/>
            <a:ext cx="7772400" cy="1470025"/>
          </a:xfrm>
        </p:spPr>
        <p:txBody>
          <a:bodyPr>
            <a:noAutofit/>
          </a:bodyPr>
          <a:lstStyle/>
          <a:p>
            <a:r>
              <a:rPr lang="en-GB" sz="4000" dirty="0" smtClean="0"/>
              <a:t>CORPORATE GOVERNANCE AND FINANCIAL STABILITY: LESSONS OF THE RECENT GLOBAL FINANCIAL CRISIS</a:t>
            </a:r>
            <a:endParaRPr lang="en-GB" sz="4000" dirty="0"/>
          </a:p>
        </p:txBody>
      </p:sp>
      <p:sp>
        <p:nvSpPr>
          <p:cNvPr id="3" name="Subtitle 2"/>
          <p:cNvSpPr>
            <a:spLocks noGrp="1"/>
          </p:cNvSpPr>
          <p:nvPr>
            <p:ph type="subTitle" idx="1"/>
          </p:nvPr>
        </p:nvSpPr>
        <p:spPr>
          <a:xfrm>
            <a:off x="1979712" y="4365104"/>
            <a:ext cx="6480048" cy="1752600"/>
          </a:xfrm>
        </p:spPr>
        <p:txBody>
          <a:bodyPr>
            <a:normAutofit/>
          </a:bodyPr>
          <a:lstStyle/>
          <a:p>
            <a:r>
              <a:rPr lang="en-GB" dirty="0" smtClean="0"/>
              <a:t>A paper presented at the</a:t>
            </a:r>
          </a:p>
          <a:p>
            <a:r>
              <a:rPr lang="en-GB" dirty="0"/>
              <a:t>D-8 CENTRAL BANKS SEMINAR ON BANKING SUPERVISION AND FINANCIAL REGULATION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FINANCIAL STABILITY</a:t>
            </a:r>
            <a:endParaRPr lang="en-GB" dirty="0"/>
          </a:p>
        </p:txBody>
      </p:sp>
      <p:sp>
        <p:nvSpPr>
          <p:cNvPr id="3" name="Content Placeholder 2"/>
          <p:cNvSpPr>
            <a:spLocks noGrp="1"/>
          </p:cNvSpPr>
          <p:nvPr>
            <p:ph idx="1"/>
          </p:nvPr>
        </p:nvSpPr>
        <p:spPr/>
        <p:txBody>
          <a:bodyPr>
            <a:normAutofit/>
          </a:bodyPr>
          <a:lstStyle/>
          <a:p>
            <a:r>
              <a:rPr lang="en-US" dirty="0"/>
              <a:t>The GFC, therefore, brought to the fore in global discourse, key questions bordering on the role of corporate governance as an essential building block of FS nationally and internationally</a:t>
            </a: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568952"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p:txBody>
          <a:bodyPr/>
          <a:lstStyle/>
          <a:p>
            <a:r>
              <a:rPr lang="en-US" dirty="0"/>
              <a:t>Corporate governance (CG) issues such as inadequacies in boards’ practices, ineffective risk management, poor shareholders engagement and the misalignment of incentives and risk were in the main, responsible for major corporate collapses in several countries</a:t>
            </a: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a:xfrm>
            <a:off x="457200" y="1600200"/>
            <a:ext cx="8229600" cy="4781128"/>
          </a:xfrm>
        </p:spPr>
        <p:txBody>
          <a:bodyPr>
            <a:normAutofit/>
          </a:bodyPr>
          <a:lstStyle/>
          <a:p>
            <a:r>
              <a:rPr lang="en-GB" b="1" dirty="0"/>
              <a:t>Ineffective Board </a:t>
            </a:r>
            <a:r>
              <a:rPr lang="en-GB" b="1" dirty="0" smtClean="0"/>
              <a:t>oversight:</a:t>
            </a:r>
          </a:p>
          <a:p>
            <a:pPr lvl="1"/>
            <a:r>
              <a:rPr lang="en-GB" dirty="0" smtClean="0"/>
              <a:t>There </a:t>
            </a:r>
            <a:r>
              <a:rPr lang="en-GB" dirty="0"/>
              <a:t>were widespread incidences of weak board oversight on executive </a:t>
            </a:r>
            <a:r>
              <a:rPr lang="en-GB" dirty="0" smtClean="0"/>
              <a:t>management, largely </a:t>
            </a:r>
            <a:r>
              <a:rPr lang="en-GB" dirty="0"/>
              <a:t>due to </a:t>
            </a:r>
            <a:r>
              <a:rPr lang="en-GB" dirty="0" smtClean="0"/>
              <a:t>a lack </a:t>
            </a:r>
            <a:r>
              <a:rPr lang="en-GB" dirty="0"/>
              <a:t>of requisite skills and competences to </a:t>
            </a:r>
            <a:r>
              <a:rPr lang="en-GB" dirty="0" smtClean="0"/>
              <a:t>effectively </a:t>
            </a:r>
            <a:r>
              <a:rPr lang="en-GB" dirty="0"/>
              <a:t>contribute to defining the strategic direction of a bank, understand its significant activities, processes and </a:t>
            </a:r>
            <a:r>
              <a:rPr lang="en-GB" dirty="0" smtClean="0"/>
              <a:t>technology</a:t>
            </a:r>
          </a:p>
          <a:p>
            <a:pPr lvl="1"/>
            <a:r>
              <a:rPr lang="en-GB" dirty="0" smtClean="0"/>
              <a:t>In </a:t>
            </a:r>
            <a:r>
              <a:rPr lang="en-GB" dirty="0"/>
              <a:t>several cases, this made it possible for executive management to easily exploit the lapses to divert corporate resources towards self enrichment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5280"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a:xfrm>
            <a:off x="457200" y="1600200"/>
            <a:ext cx="8229600" cy="4781128"/>
          </a:xfrm>
        </p:spPr>
        <p:txBody>
          <a:bodyPr>
            <a:normAutofit lnSpcReduction="10000"/>
          </a:bodyPr>
          <a:lstStyle/>
          <a:p>
            <a:r>
              <a:rPr lang="en-GB" b="1" dirty="0"/>
              <a:t>Increasing complexity of financial </a:t>
            </a:r>
            <a:r>
              <a:rPr lang="en-GB" b="1" dirty="0" smtClean="0"/>
              <a:t>products:</a:t>
            </a:r>
          </a:p>
          <a:p>
            <a:pPr lvl="1"/>
            <a:r>
              <a:rPr lang="en-GB" dirty="0" smtClean="0"/>
              <a:t>This </a:t>
            </a:r>
            <a:r>
              <a:rPr lang="en-GB" dirty="0"/>
              <a:t>was a major contributor to the </a:t>
            </a:r>
            <a:r>
              <a:rPr lang="en-GB" dirty="0" smtClean="0"/>
              <a:t>crisis</a:t>
            </a:r>
          </a:p>
          <a:p>
            <a:pPr lvl="1"/>
            <a:r>
              <a:rPr lang="en-GB" dirty="0"/>
              <a:t>F</a:t>
            </a:r>
            <a:r>
              <a:rPr lang="en-GB" dirty="0" smtClean="0"/>
              <a:t>inancial </a:t>
            </a:r>
            <a:r>
              <a:rPr lang="en-GB" dirty="0"/>
              <a:t>institutions developed and packaged sophisticated financial products without a proper understanding of the inherent </a:t>
            </a:r>
            <a:r>
              <a:rPr lang="en-GB" dirty="0" smtClean="0"/>
              <a:t>risks</a:t>
            </a:r>
          </a:p>
          <a:p>
            <a:pPr lvl="1"/>
            <a:r>
              <a:rPr lang="en-GB" dirty="0" smtClean="0"/>
              <a:t>Little </a:t>
            </a:r>
            <a:r>
              <a:rPr lang="en-GB" dirty="0"/>
              <a:t>attention was paid to consumer protection in the design and marketing of the </a:t>
            </a:r>
            <a:r>
              <a:rPr lang="en-GB" dirty="0" smtClean="0"/>
              <a:t>products</a:t>
            </a:r>
          </a:p>
          <a:p>
            <a:pPr lvl="1"/>
            <a:r>
              <a:rPr lang="en-GB" dirty="0" smtClean="0"/>
              <a:t>Senior </a:t>
            </a:r>
            <a:r>
              <a:rPr lang="en-GB" dirty="0"/>
              <a:t>management sometimes approved financial products whose modus operandi they had very limited knowledge of</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a:xfrm>
            <a:off x="457200" y="1600200"/>
            <a:ext cx="8229600" cy="4781128"/>
          </a:xfrm>
        </p:spPr>
        <p:txBody>
          <a:bodyPr>
            <a:normAutofit fontScale="92500" lnSpcReduction="10000"/>
          </a:bodyPr>
          <a:lstStyle/>
          <a:p>
            <a:r>
              <a:rPr lang="en-GB" b="1" dirty="0"/>
              <a:t>Inadequate risk management </a:t>
            </a:r>
            <a:r>
              <a:rPr lang="en-GB" b="1" dirty="0" smtClean="0"/>
              <a:t>practices</a:t>
            </a:r>
            <a:r>
              <a:rPr lang="en-GB" dirty="0" smtClean="0"/>
              <a:t>:</a:t>
            </a:r>
          </a:p>
          <a:p>
            <a:pPr lvl="1"/>
            <a:r>
              <a:rPr lang="en-GB" dirty="0" smtClean="0"/>
              <a:t>Absence </a:t>
            </a:r>
            <a:r>
              <a:rPr lang="en-GB" dirty="0"/>
              <a:t>of robust framework for risk identification and </a:t>
            </a:r>
            <a:r>
              <a:rPr lang="en-GB" dirty="0" smtClean="0"/>
              <a:t>management</a:t>
            </a:r>
          </a:p>
          <a:p>
            <a:pPr lvl="1"/>
            <a:r>
              <a:rPr lang="en-GB" dirty="0" smtClean="0"/>
              <a:t>Where </a:t>
            </a:r>
            <a:r>
              <a:rPr lang="en-GB" dirty="0"/>
              <a:t>they existed, the risk management systems did not keep pace with the complexity and rapidity of financial products </a:t>
            </a:r>
            <a:r>
              <a:rPr lang="en-GB" dirty="0" smtClean="0"/>
              <a:t>innovation</a:t>
            </a:r>
          </a:p>
          <a:p>
            <a:pPr lvl="1"/>
            <a:r>
              <a:rPr lang="en-GB" dirty="0" smtClean="0"/>
              <a:t>Resulted </a:t>
            </a:r>
            <a:r>
              <a:rPr lang="en-GB" dirty="0"/>
              <a:t>in an unbridled growth in credits without due consideration of the associated risks as was the case of the sub-prime loans to ineligible </a:t>
            </a:r>
            <a:r>
              <a:rPr lang="en-GB" dirty="0" smtClean="0"/>
              <a:t>borrowers</a:t>
            </a:r>
          </a:p>
          <a:p>
            <a:pPr lvl="1"/>
            <a:r>
              <a:rPr lang="en-GB" dirty="0" smtClean="0"/>
              <a:t>The </a:t>
            </a:r>
            <a:r>
              <a:rPr lang="en-GB" dirty="0"/>
              <a:t>aftermath of this excess and rapid credit growth was the astronomical increase in the quantum of non-performing credit facilities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a:xfrm>
            <a:off x="457200" y="1600200"/>
            <a:ext cx="8229600" cy="4997152"/>
          </a:xfrm>
        </p:spPr>
        <p:txBody>
          <a:bodyPr>
            <a:normAutofit fontScale="92500"/>
          </a:bodyPr>
          <a:lstStyle/>
          <a:p>
            <a:r>
              <a:rPr lang="en-GB" b="1" dirty="0"/>
              <a:t>Executive </a:t>
            </a:r>
            <a:r>
              <a:rPr lang="en-GB" b="1" dirty="0" smtClean="0"/>
              <a:t>Compensation</a:t>
            </a:r>
            <a:r>
              <a:rPr lang="en-GB" dirty="0" smtClean="0"/>
              <a:t>:</a:t>
            </a:r>
          </a:p>
          <a:p>
            <a:pPr lvl="1"/>
            <a:r>
              <a:rPr lang="en-GB" dirty="0" smtClean="0"/>
              <a:t>Best </a:t>
            </a:r>
            <a:r>
              <a:rPr lang="en-GB" dirty="0"/>
              <a:t>governance practice suggests that boards should strive to align executive remuneration with the long term interests of the </a:t>
            </a:r>
            <a:r>
              <a:rPr lang="en-GB" dirty="0" smtClean="0"/>
              <a:t>company</a:t>
            </a:r>
          </a:p>
          <a:p>
            <a:pPr lvl="1"/>
            <a:r>
              <a:rPr lang="en-GB" dirty="0" smtClean="0"/>
              <a:t>Over </a:t>
            </a:r>
            <a:r>
              <a:rPr lang="en-GB" dirty="0"/>
              <a:t>the past 10-20 years there has been </a:t>
            </a:r>
            <a:r>
              <a:rPr lang="en-GB" dirty="0" smtClean="0"/>
              <a:t>a tendency </a:t>
            </a:r>
            <a:r>
              <a:rPr lang="en-GB" dirty="0"/>
              <a:t>for </a:t>
            </a:r>
            <a:r>
              <a:rPr lang="en-GB" dirty="0" smtClean="0"/>
              <a:t>increased </a:t>
            </a:r>
            <a:r>
              <a:rPr lang="en-GB" dirty="0"/>
              <a:t>use of equity-based, variable compensation, including stock options in </a:t>
            </a:r>
            <a:r>
              <a:rPr lang="en-GB" dirty="0" smtClean="0"/>
              <a:t>developed economies</a:t>
            </a:r>
          </a:p>
          <a:p>
            <a:pPr lvl="1"/>
            <a:r>
              <a:rPr lang="en-GB" dirty="0" smtClean="0"/>
              <a:t>The </a:t>
            </a:r>
            <a:r>
              <a:rPr lang="en-GB" dirty="0"/>
              <a:t>financial crisis led to greater scepticism on the use of such incentive based </a:t>
            </a:r>
            <a:r>
              <a:rPr lang="en-GB" dirty="0" smtClean="0"/>
              <a:t>compensations as bank executives were </a:t>
            </a:r>
            <a:r>
              <a:rPr lang="en-GB" dirty="0"/>
              <a:t>seen as aiming for short term yield at the expense of the firm’s long term stability and </a:t>
            </a:r>
            <a:r>
              <a:rPr lang="en-GB" dirty="0" smtClean="0"/>
              <a:t>value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63272" cy="1143000"/>
          </a:xfrm>
        </p:spPr>
        <p:txBody>
          <a:bodyPr>
            <a:noAutofit/>
          </a:bodyPr>
          <a:lstStyle/>
          <a:p>
            <a:r>
              <a:rPr lang="en-GB" sz="2800" dirty="0" smtClean="0"/>
              <a:t>THE ROLE OF CORPORATE GOVERNANCE IN THE GFC AND THE CHALLENGE OF FINANCIAL STABILITY </a:t>
            </a:r>
            <a:endParaRPr lang="en-GB" sz="2800" dirty="0"/>
          </a:p>
        </p:txBody>
      </p:sp>
      <p:sp>
        <p:nvSpPr>
          <p:cNvPr id="3" name="Content Placeholder 2"/>
          <p:cNvSpPr>
            <a:spLocks noGrp="1"/>
          </p:cNvSpPr>
          <p:nvPr>
            <p:ph idx="1"/>
          </p:nvPr>
        </p:nvSpPr>
        <p:spPr>
          <a:xfrm>
            <a:off x="457200" y="1600200"/>
            <a:ext cx="8229600" cy="4997152"/>
          </a:xfrm>
        </p:spPr>
        <p:txBody>
          <a:bodyPr>
            <a:normAutofit fontScale="92500" lnSpcReduction="20000"/>
          </a:bodyPr>
          <a:lstStyle/>
          <a:p>
            <a:r>
              <a:rPr lang="en-GB" b="1" dirty="0"/>
              <a:t>Excessive risk-taking due to undue pressure to achieve high profit </a:t>
            </a:r>
            <a:r>
              <a:rPr lang="en-GB" b="1" dirty="0" smtClean="0"/>
              <a:t>targets</a:t>
            </a:r>
            <a:r>
              <a:rPr lang="en-GB" dirty="0" smtClean="0"/>
              <a:t>:</a:t>
            </a:r>
          </a:p>
          <a:p>
            <a:pPr lvl="1"/>
            <a:r>
              <a:rPr lang="en-GB" dirty="0" smtClean="0"/>
              <a:t>This </a:t>
            </a:r>
            <a:r>
              <a:rPr lang="en-GB" dirty="0"/>
              <a:t>involved succumbing to pressure from other stakeholders due to the attempt to keep pace with perceived peer group, leading to unbridled appetite to post high profits and pay dividends at all </a:t>
            </a:r>
            <a:r>
              <a:rPr lang="en-GB" dirty="0" smtClean="0"/>
              <a:t>costs</a:t>
            </a:r>
          </a:p>
          <a:p>
            <a:pPr lvl="1"/>
            <a:r>
              <a:rPr lang="en-GB" dirty="0" smtClean="0"/>
              <a:t>It </a:t>
            </a:r>
            <a:r>
              <a:rPr lang="en-GB" dirty="0"/>
              <a:t>is essential to state that the drive to declare huge profits and dividends is not unconnected with the direct relationship between executive bonuses and profitability and fact that some directors are the beneficiaries of a significant percentage of dividend </a:t>
            </a:r>
            <a:r>
              <a:rPr lang="en-GB" dirty="0" smtClean="0"/>
              <a:t>payments</a:t>
            </a:r>
          </a:p>
          <a:p>
            <a:pPr lvl="1"/>
            <a:r>
              <a:rPr lang="en-GB" dirty="0" smtClean="0"/>
              <a:t>Therefore</a:t>
            </a:r>
            <a:r>
              <a:rPr lang="en-GB" dirty="0"/>
              <a:t>, boards did not mind paying dividends on fictitious or paper profits either by the use depositors’ funds or depleting shareholders’ capital.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fontScale="92500" lnSpcReduction="10000"/>
          </a:bodyPr>
          <a:lstStyle/>
          <a:p>
            <a:r>
              <a:rPr lang="en-US" b="1" dirty="0" smtClean="0"/>
              <a:t>International Accounting Standards Board</a:t>
            </a:r>
            <a:r>
              <a:rPr lang="en-US" dirty="0" smtClean="0"/>
              <a:t> :</a:t>
            </a:r>
          </a:p>
          <a:p>
            <a:pPr lvl="1"/>
            <a:r>
              <a:rPr lang="en-US" dirty="0" smtClean="0"/>
              <a:t>A major cause of the GFC was the collateralization of credits and its subsequent reclassification off balance sheet</a:t>
            </a:r>
          </a:p>
          <a:p>
            <a:pPr lvl="1"/>
            <a:r>
              <a:rPr lang="en-US" dirty="0" smtClean="0"/>
              <a:t>The IASB came up with measures to improve the accounting treatment of transaction as well as disclosures that would enhance transparency</a:t>
            </a:r>
          </a:p>
          <a:p>
            <a:pPr lvl="1"/>
            <a:r>
              <a:rPr lang="en-US" dirty="0" smtClean="0"/>
              <a:t>These included improved accounting for off balance sheet items, new disclosure requirements related to impairment, ensuring embedded derivatives are assessed and separated if financial assets are reclassified, and convergence of IASB standards with the US GAAP (FASB), among others</a:t>
            </a:r>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fontScale="85000" lnSpcReduction="20000"/>
          </a:bodyPr>
          <a:lstStyle/>
          <a:p>
            <a:r>
              <a:rPr lang="en-US" b="1" dirty="0" smtClean="0"/>
              <a:t>The G20 and the Financial Stability Board (FSB):</a:t>
            </a:r>
          </a:p>
          <a:p>
            <a:pPr lvl="1"/>
            <a:r>
              <a:rPr lang="en-US" dirty="0" smtClean="0"/>
              <a:t>In April 2009 the G20 came up with further recommendations to reform the regulation of financial sector which were hinged on:</a:t>
            </a:r>
          </a:p>
          <a:p>
            <a:pPr lvl="2"/>
            <a:r>
              <a:rPr lang="en-US" dirty="0" smtClean="0"/>
              <a:t>strengthening transparency and accountability</a:t>
            </a:r>
          </a:p>
          <a:p>
            <a:pPr lvl="2"/>
            <a:r>
              <a:rPr lang="en-US" dirty="0" smtClean="0"/>
              <a:t>enhancing sound regulation</a:t>
            </a:r>
          </a:p>
          <a:p>
            <a:pPr lvl="2"/>
            <a:r>
              <a:rPr lang="en-US" dirty="0" smtClean="0"/>
              <a:t>promoting integrity in financial markets, and</a:t>
            </a:r>
          </a:p>
          <a:p>
            <a:pPr lvl="2"/>
            <a:r>
              <a:rPr lang="en-US" dirty="0" smtClean="0"/>
              <a:t>reinforcing international cooperation</a:t>
            </a:r>
          </a:p>
          <a:p>
            <a:pPr lvl="1"/>
            <a:r>
              <a:rPr lang="en-US" dirty="0" smtClean="0"/>
              <a:t>It also expanded the Financial Stability Forum (now FSB) and gave it broadened responsibilities to pursue the maintenance of financial stability, enhance the openness and transparency of the financial sector, and implement international financial standards.  The expansion of the membership of the G20 was a step towards incorporating the views of the emerging markets and global financial inclusion</a:t>
            </a:r>
            <a:endParaRPr lang="en-GB" dirty="0" smtClean="0"/>
          </a:p>
          <a:p>
            <a:pPr lvl="1"/>
            <a:endParaRPr lang="en-US" dirty="0" smtClean="0"/>
          </a:p>
          <a:p>
            <a:pPr lvl="2">
              <a:buNone/>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lnSpcReduction="10000"/>
          </a:bodyPr>
          <a:lstStyle/>
          <a:p>
            <a:r>
              <a:rPr lang="en-US" b="1" dirty="0" smtClean="0"/>
              <a:t>The G20 and the Financial Stability Board (FSB) contd.:</a:t>
            </a:r>
          </a:p>
          <a:p>
            <a:pPr lvl="1"/>
            <a:r>
              <a:rPr lang="en-US" dirty="0" smtClean="0"/>
              <a:t>It also expanded the Financial Stability Forum (now FSB) and gave it broadened responsibilities to:</a:t>
            </a:r>
          </a:p>
          <a:p>
            <a:pPr lvl="2"/>
            <a:r>
              <a:rPr lang="en-US" dirty="0" smtClean="0"/>
              <a:t>pursue the maintenance of financial stability</a:t>
            </a:r>
          </a:p>
          <a:p>
            <a:pPr lvl="2"/>
            <a:r>
              <a:rPr lang="en-US" dirty="0" smtClean="0"/>
              <a:t>enhance the openness and transparency of the financial sector, and</a:t>
            </a:r>
          </a:p>
          <a:p>
            <a:pPr lvl="2"/>
            <a:r>
              <a:rPr lang="en-US" dirty="0" smtClean="0"/>
              <a:t>implement international financial standards</a:t>
            </a:r>
          </a:p>
          <a:p>
            <a:pPr lvl="1"/>
            <a:r>
              <a:rPr lang="en-US" dirty="0" smtClean="0"/>
              <a:t>The expansion of the membership of the G20 was a step towards incorporating the views of the emerging markets and global financial inclusion</a:t>
            </a:r>
            <a:endParaRPr lang="en-GB" dirty="0" smtClean="0"/>
          </a:p>
          <a:p>
            <a:pPr lvl="1"/>
            <a:endParaRPr lang="en-US" dirty="0" smtClean="0"/>
          </a:p>
          <a:p>
            <a:pPr lvl="2">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a:xfrm>
            <a:off x="457200" y="1600200"/>
            <a:ext cx="8229600" cy="4781128"/>
          </a:xfrm>
        </p:spPr>
        <p:txBody>
          <a:bodyPr>
            <a:normAutofit fontScale="85000" lnSpcReduction="20000"/>
          </a:bodyPr>
          <a:lstStyle/>
          <a:p>
            <a:r>
              <a:rPr lang="en-GB" dirty="0" smtClean="0"/>
              <a:t>Introduction</a:t>
            </a:r>
          </a:p>
          <a:p>
            <a:r>
              <a:rPr lang="en-GB" dirty="0" smtClean="0"/>
              <a:t>Conceptual Overview:</a:t>
            </a:r>
          </a:p>
          <a:p>
            <a:pPr lvl="1"/>
            <a:r>
              <a:rPr lang="en-GB" dirty="0" smtClean="0"/>
              <a:t>Corporate Governance</a:t>
            </a:r>
          </a:p>
          <a:p>
            <a:pPr lvl="1"/>
            <a:r>
              <a:rPr lang="en-GB" dirty="0" smtClean="0"/>
              <a:t>Financial Stability</a:t>
            </a:r>
          </a:p>
          <a:p>
            <a:r>
              <a:rPr lang="en-GB" dirty="0" smtClean="0"/>
              <a:t>The Role of Corporate Governance in the Global Financial Crisis (GFC) and the Challenge of Financial Stability</a:t>
            </a:r>
          </a:p>
          <a:p>
            <a:r>
              <a:rPr lang="en-GB" dirty="0" smtClean="0"/>
              <a:t>International Responses to the Global Financial Crisis</a:t>
            </a:r>
          </a:p>
          <a:p>
            <a:r>
              <a:rPr lang="en-GB" dirty="0" smtClean="0"/>
              <a:t>GFC: The Nigerian Experience</a:t>
            </a:r>
          </a:p>
          <a:p>
            <a:r>
              <a:rPr lang="en-GB" dirty="0" smtClean="0"/>
              <a:t>Lessons from the GFC for the D-8 Countries</a:t>
            </a:r>
          </a:p>
          <a:p>
            <a:r>
              <a:rPr lang="en-GB" dirty="0" smtClean="0"/>
              <a:t>Conclusion</a:t>
            </a:r>
          </a:p>
          <a:p>
            <a:endParaRPr lang="en-GB"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a:bodyPr>
          <a:lstStyle/>
          <a:p>
            <a:r>
              <a:rPr lang="en-US" b="1" dirty="0" smtClean="0"/>
              <a:t>International Finance Corporation (IFC)</a:t>
            </a:r>
            <a:r>
              <a:rPr lang="en-US" dirty="0" smtClean="0"/>
              <a:t> :</a:t>
            </a:r>
          </a:p>
          <a:p>
            <a:pPr lvl="1"/>
            <a:r>
              <a:rPr lang="en-US" dirty="0" smtClean="0"/>
              <a:t>The IFC provided critical support to the banking sector and businesses geared towards easing unemployment and ensuring that companies and individuals continued to have access to finance.</a:t>
            </a:r>
          </a:p>
          <a:p>
            <a:pPr lvl="1"/>
            <a:r>
              <a:rPr lang="en-US" dirty="0" smtClean="0"/>
              <a:t>The Corporation’s support initiatives totaled US$11 billion in 2010 alone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fontScale="62500" lnSpcReduction="20000"/>
          </a:bodyPr>
          <a:lstStyle/>
          <a:p>
            <a:r>
              <a:rPr lang="en-US" b="1" dirty="0" smtClean="0"/>
              <a:t>International Finance Corporation (IFC) contd.</a:t>
            </a:r>
            <a:r>
              <a:rPr lang="en-US" dirty="0" smtClean="0"/>
              <a:t> :</a:t>
            </a:r>
          </a:p>
          <a:p>
            <a:r>
              <a:rPr lang="en-US" dirty="0" smtClean="0"/>
              <a:t>IFC also launched coordinated action plans with other international financial institutions in Africa, Central and Eastern Europe, and Latin America and the Caribbean. Some of these initiatives were:</a:t>
            </a:r>
            <a:endParaRPr lang="en-US" sz="2800" dirty="0" smtClean="0"/>
          </a:p>
          <a:p>
            <a:pPr lvl="2"/>
            <a:r>
              <a:rPr lang="en-US" dirty="0" smtClean="0"/>
              <a:t>Access to Finance </a:t>
            </a:r>
            <a:endParaRPr lang="en-US" sz="1600" dirty="0" smtClean="0"/>
          </a:p>
          <a:p>
            <a:pPr lvl="2"/>
            <a:r>
              <a:rPr lang="en-US" dirty="0" smtClean="0"/>
              <a:t>Debt &amp; Asset Recovery Program </a:t>
            </a:r>
            <a:endParaRPr lang="en-US" sz="1600" dirty="0" smtClean="0"/>
          </a:p>
          <a:p>
            <a:pPr lvl="2"/>
            <a:r>
              <a:rPr lang="en-US" dirty="0" smtClean="0"/>
              <a:t>Global Agriculture and Food Security Program </a:t>
            </a:r>
            <a:endParaRPr lang="en-US" sz="1600" dirty="0" smtClean="0"/>
          </a:p>
          <a:p>
            <a:pPr lvl="2"/>
            <a:r>
              <a:rPr lang="en-US" dirty="0" smtClean="0"/>
              <a:t>Global Trade Finance Program </a:t>
            </a:r>
            <a:endParaRPr lang="en-US" sz="1600" dirty="0" smtClean="0"/>
          </a:p>
          <a:p>
            <a:pPr lvl="2"/>
            <a:r>
              <a:rPr lang="en-US" dirty="0" smtClean="0"/>
              <a:t>Global Trade Liquidity Program </a:t>
            </a:r>
            <a:endParaRPr lang="en-US" sz="1600" dirty="0" smtClean="0"/>
          </a:p>
          <a:p>
            <a:pPr lvl="2"/>
            <a:r>
              <a:rPr lang="en-US" dirty="0" smtClean="0"/>
              <a:t>IFC Capitalization Fund </a:t>
            </a:r>
            <a:endParaRPr lang="en-US" sz="1600" dirty="0" smtClean="0"/>
          </a:p>
          <a:p>
            <a:pPr lvl="2"/>
            <a:r>
              <a:rPr lang="en-US" dirty="0" smtClean="0"/>
              <a:t>Infrastructure Crisis Facility </a:t>
            </a:r>
            <a:endParaRPr lang="en-US" sz="1600" dirty="0" smtClean="0"/>
          </a:p>
          <a:p>
            <a:pPr lvl="2"/>
            <a:r>
              <a:rPr lang="en-US" dirty="0" smtClean="0"/>
              <a:t>Microfinance Enhancement Facility </a:t>
            </a:r>
            <a:endParaRPr lang="en-US" sz="1600" dirty="0" smtClean="0"/>
          </a:p>
          <a:p>
            <a:pPr lvl="2"/>
            <a:r>
              <a:rPr lang="en-US" dirty="0" smtClean="0"/>
              <a:t>Targeted Regional Responses</a:t>
            </a:r>
            <a:endParaRPr lang="en-US" sz="1600" dirty="0" smtClean="0"/>
          </a:p>
          <a:p>
            <a:r>
              <a:rPr lang="en-US" dirty="0" smtClean="0"/>
              <a:t>All these were geared towards ameliorating the effect of the GFC which had changed the economic order and deepened the challenges that developing countries would face in the years ahead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fontScale="92500" lnSpcReduction="20000"/>
          </a:bodyPr>
          <a:lstStyle/>
          <a:p>
            <a:r>
              <a:rPr lang="en-US" b="1" dirty="0" smtClean="0"/>
              <a:t>Direct Government Interventions</a:t>
            </a:r>
            <a:r>
              <a:rPr lang="en-US" dirty="0" smtClean="0"/>
              <a:t>:</a:t>
            </a:r>
          </a:p>
          <a:p>
            <a:pPr lvl="1"/>
            <a:r>
              <a:rPr lang="en-US" dirty="0" smtClean="0"/>
              <a:t>The governments of some countries supported the troubled institutions in various ways</a:t>
            </a:r>
          </a:p>
          <a:p>
            <a:pPr lvl="1"/>
            <a:r>
              <a:rPr lang="en-US" dirty="0" smtClean="0"/>
              <a:t>In a number of European countries, for example, governments tried to increase or fully guarantee depositors’ savings.  In other cases, banks have been nationalized (socializing profits as well as costs, potentially)</a:t>
            </a:r>
          </a:p>
          <a:p>
            <a:pPr lvl="1"/>
            <a:r>
              <a:rPr lang="en-US" dirty="0" smtClean="0"/>
              <a:t>Financial stimulus and bailouts from countries all over the world amounted to trillions of US dollars aside from administrative costs and lost revenue.  The US spent $9.7 trillion, the EU $1.4 trillion, UK $0.9 trillion and China $0.59 trillion on stimulus packages respectively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lnSpcReduction="10000"/>
          </a:bodyPr>
          <a:lstStyle/>
          <a:p>
            <a:r>
              <a:rPr lang="en-US" b="1" dirty="0" smtClean="0"/>
              <a:t>Direct Government Interventions (contd.)</a:t>
            </a:r>
            <a:r>
              <a:rPr lang="en-US" dirty="0" smtClean="0"/>
              <a:t>:</a:t>
            </a:r>
          </a:p>
          <a:p>
            <a:pPr lvl="1"/>
            <a:r>
              <a:rPr lang="en-US" dirty="0" smtClean="0"/>
              <a:t>The issue of executives’ packages has been on the front burner and the US government appointed a new official with the power to approve the compensation packages of executives at major firms receiving “exceptional assistance” from the government, including AIG, Citigroup, and Bank of America</a:t>
            </a:r>
          </a:p>
          <a:p>
            <a:pPr lvl="1"/>
            <a:r>
              <a:rPr lang="en-US" dirty="0" smtClean="0"/>
              <a:t>In Germany banks participating in the support fund for capital injection and troubled asset purchases were required to cap executive compensation and ban dividends and bonuses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fontScale="85000" lnSpcReduction="10000"/>
          </a:bodyPr>
          <a:lstStyle/>
          <a:p>
            <a:r>
              <a:rPr lang="en-US" b="1" dirty="0" smtClean="0"/>
              <a:t>Basel Committee on Banking Supervision (BCBS) &amp; the Financial Stability Institute (FSI)</a:t>
            </a:r>
            <a:r>
              <a:rPr lang="en-US" dirty="0" smtClean="0"/>
              <a:t>:</a:t>
            </a:r>
          </a:p>
          <a:p>
            <a:pPr lvl="1"/>
            <a:r>
              <a:rPr lang="en-US" dirty="0" smtClean="0"/>
              <a:t>The BCBS introduced measures directed at strengthening the resilience of banks and the global banking system</a:t>
            </a:r>
          </a:p>
          <a:p>
            <a:pPr lvl="1"/>
            <a:r>
              <a:rPr lang="en-US" dirty="0" smtClean="0"/>
              <a:t>It introduced Basel III, designed to address both firm-specific and broader, systemic risks, strengthen the previous rules governing trading books and impose more stringent capital measurement rules as well as provide for liquidity and counter-cyclical capital buffers</a:t>
            </a:r>
          </a:p>
          <a:p>
            <a:pPr lvl="1"/>
            <a:r>
              <a:rPr lang="en-US" dirty="0" smtClean="0"/>
              <a:t>The key provisions of the standard are to ensure that banks have higher quality of capital, better coverage of risks, capital buffers (pro-cyclicality) that can be drawn from in periods of stress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INTERNATIONAL RESPONSES TO THE GLOBAL FINANCIAL CRISIS</a:t>
            </a:r>
            <a:endParaRPr lang="en-GB" sz="3200" dirty="0"/>
          </a:p>
        </p:txBody>
      </p:sp>
      <p:sp>
        <p:nvSpPr>
          <p:cNvPr id="3" name="Content Placeholder 2"/>
          <p:cNvSpPr>
            <a:spLocks noGrp="1"/>
          </p:cNvSpPr>
          <p:nvPr>
            <p:ph idx="1"/>
          </p:nvPr>
        </p:nvSpPr>
        <p:spPr>
          <a:xfrm>
            <a:off x="457200" y="1600200"/>
            <a:ext cx="8229600" cy="4781128"/>
          </a:xfrm>
        </p:spPr>
        <p:txBody>
          <a:bodyPr>
            <a:normAutofit/>
          </a:bodyPr>
          <a:lstStyle/>
          <a:p>
            <a:r>
              <a:rPr lang="en-US" dirty="0" smtClean="0"/>
              <a:t>All these responses were geared towards strengthening micro-prudential surveillance, closing regulatory gaps and arbitrage, enhancing macro prudential regulation, proper risk management and good corporate governance in the financial institutions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 impact was felt through the second-round effects through several channels, including:</a:t>
            </a:r>
          </a:p>
          <a:p>
            <a:pPr lvl="1"/>
            <a:r>
              <a:rPr lang="en-US" dirty="0" smtClean="0"/>
              <a:t>the reduction in foreign direct inflows</a:t>
            </a:r>
          </a:p>
          <a:p>
            <a:pPr lvl="1"/>
            <a:r>
              <a:rPr lang="en-US" dirty="0" smtClean="0"/>
              <a:t>high capital outflows</a:t>
            </a:r>
          </a:p>
          <a:p>
            <a:pPr lvl="1"/>
            <a:r>
              <a:rPr lang="en-US" dirty="0" smtClean="0"/>
              <a:t>lower crude oil demand</a:t>
            </a:r>
          </a:p>
          <a:p>
            <a:pPr lvl="1"/>
            <a:r>
              <a:rPr lang="en-US" dirty="0" smtClean="0"/>
              <a:t>low crude prices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 capital market was the hardest hit by the crisis</a:t>
            </a:r>
          </a:p>
          <a:p>
            <a:r>
              <a:rPr lang="en-US" dirty="0" smtClean="0"/>
              <a:t>The capital market recorded significant divestment as foreign investors, notably portfolio investors, divested to meet their obligations back home in the face of credit squeeze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 continued depression of the capital market led to higher loss provisioning by banks, owing to the significant exposure through margin lending and share-backed collateral lending thereby depressing profitability and weakening their lending ability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Furthermore, in the wake of the high oil prices, a section of the industry extended huge facilities to the operators in the oil and gas sectors, particularly those operating in the downstream segment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normAutofit fontScale="92500" lnSpcReduction="10000"/>
          </a:bodyPr>
          <a:lstStyle/>
          <a:p>
            <a:r>
              <a:rPr lang="en-US" dirty="0" smtClean="0"/>
              <a:t>Financial </a:t>
            </a:r>
            <a:r>
              <a:rPr lang="en-US" dirty="0"/>
              <a:t>stability is closely linked to good corporate governance in financial </a:t>
            </a:r>
            <a:r>
              <a:rPr lang="en-US" dirty="0" smtClean="0"/>
              <a:t>and </a:t>
            </a:r>
            <a:r>
              <a:rPr lang="en-US" dirty="0"/>
              <a:t>non-financial </a:t>
            </a:r>
            <a:r>
              <a:rPr lang="en-US" dirty="0" smtClean="0"/>
              <a:t>institutions</a:t>
            </a:r>
          </a:p>
          <a:p>
            <a:r>
              <a:rPr lang="en-US" dirty="0" smtClean="0"/>
              <a:t>Poorly governed non-financial firms are more likely to default in their credit obligations to financial institutions (FIs) than well governed firms</a:t>
            </a:r>
          </a:p>
          <a:p>
            <a:r>
              <a:rPr lang="en-US" dirty="0" smtClean="0"/>
              <a:t>This could create liquidity problems in the FIs. If the situation is not addressed in a timely manner, it will ultimately lead to a credit squeeze in the entire economy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As crude oil prices tumbled, most of these facilities became non-performing and banks that were significantly exposed to the sector were badly affected. The threat to financial stability prompted decisive intervention by the Central Bank of Nigeria (CBN) to mitigate the effects of the crisis and restore public confidence</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These measures did not, however, fully resolve the problems as there still existed doubts as to the strength and resilience of the financial system</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 CBN, taking cognizance of the need to restore public confidence and credibility to the financial system, embarked on a risk assessment exercise which revealed substantial non-performing loans, poor corporate governance, capital inadequacy and illiquidity in some banks.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r>
              <a:rPr lang="en-US" dirty="0" smtClean="0"/>
              <a:t>The actions taken by the CBN, following the report of the risk assessment exercise, included:</a:t>
            </a:r>
          </a:p>
          <a:p>
            <a:pPr lvl="1"/>
            <a:r>
              <a:rPr lang="en-US" dirty="0" smtClean="0"/>
              <a:t>The replacement of the chief executives/executive directors of 8 banks adjudged to be in grave condition and were identified as the source of instability in the industry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p:txBody>
          <a:bodyPr>
            <a:normAutofit/>
          </a:bodyPr>
          <a:lstStyle/>
          <a:p>
            <a:pPr lvl="0"/>
            <a:r>
              <a:rPr lang="en-US" dirty="0" smtClean="0">
                <a:solidFill>
                  <a:prstClr val="white"/>
                </a:solidFill>
              </a:rPr>
              <a:t>Actions taken by the CBN (contd.):</a:t>
            </a:r>
          </a:p>
          <a:p>
            <a:pPr lvl="1"/>
            <a:r>
              <a:rPr lang="en-US" dirty="0" smtClean="0"/>
              <a:t>Injection of the sum of N620.0 billion ($4.13 billion) into the banks, and guaranteeing all foreign credits and correspondent banking commitments of some of the affected banks, in an effort to prevent a systemic crisis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lnSpcReduction="10000"/>
          </a:bodyPr>
          <a:lstStyle/>
          <a:p>
            <a:r>
              <a:rPr lang="en-US" dirty="0" smtClean="0"/>
              <a:t>Actions taken by the CBN (contd.):</a:t>
            </a:r>
          </a:p>
          <a:p>
            <a:pPr lvl="1"/>
            <a:r>
              <a:rPr lang="en-GB" dirty="0" smtClean="0"/>
              <a:t>T</a:t>
            </a:r>
            <a:r>
              <a:rPr lang="en-US" dirty="0" smtClean="0"/>
              <a:t>he establishment of a Financial Policy and Regulation Department, on 1 March 2010, to act as a policy research base for its financial stability function</a:t>
            </a:r>
          </a:p>
          <a:p>
            <a:pPr lvl="1"/>
            <a:r>
              <a:rPr lang="en-US" dirty="0" smtClean="0"/>
              <a:t>The resuscitation of the Financial Services Regulation Coordinating Committee (FSRCC), an umbrella Committee of various sector regulators in the financial system, to enhance collaboration among all stakeholders involved in ensuring the maintenance and sustenance of financial stability in Nigeria</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lnSpcReduction="10000"/>
          </a:bodyPr>
          <a:lstStyle/>
          <a:p>
            <a:r>
              <a:rPr lang="en-US" dirty="0" smtClean="0"/>
              <a:t>Actions taken by the CBN (contd.):</a:t>
            </a:r>
          </a:p>
          <a:p>
            <a:pPr lvl="1"/>
            <a:r>
              <a:rPr lang="en-US" dirty="0" smtClean="0"/>
              <a:t>Implementation of Risk Based Supervision (RBS) methodology in place of the compliance based supervisory approach</a:t>
            </a:r>
          </a:p>
          <a:p>
            <a:pPr lvl="1"/>
            <a:r>
              <a:rPr lang="en-US" dirty="0" smtClean="0"/>
              <a:t>Establishment of the Asset Management Corporation of Nigeria (AMCON), in collaboration with the Federal Ministry of Finance</a:t>
            </a:r>
          </a:p>
          <a:p>
            <a:pPr lvl="1"/>
            <a:r>
              <a:rPr lang="en-US" dirty="0" smtClean="0"/>
              <a:t>Review of the Universal banking model and licensing requirements. Under the new banking model, banks would focus on only core banking activities – commercial, merchant or specialized</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a:bodyPr>
          <a:lstStyle/>
          <a:p>
            <a:r>
              <a:rPr lang="en-US" dirty="0" smtClean="0"/>
              <a:t>Actions taken by the CBN (contd.):</a:t>
            </a:r>
          </a:p>
          <a:p>
            <a:pPr lvl="1"/>
            <a:r>
              <a:rPr lang="en-US" dirty="0" smtClean="0"/>
              <a:t>The CBN has strengthened the implementation of the Code of Corporate Governance released in 2006</a:t>
            </a:r>
          </a:p>
          <a:p>
            <a:pPr lvl="1"/>
            <a:r>
              <a:rPr lang="en-US" dirty="0" smtClean="0"/>
              <a:t>Tenor terms for bank directors:</a:t>
            </a:r>
          </a:p>
          <a:p>
            <a:pPr lvl="2"/>
            <a:r>
              <a:rPr lang="en-US" dirty="0" smtClean="0"/>
              <a:t>Bank MD/CEOs: Maximum of 2 terms of 5 years each</a:t>
            </a:r>
          </a:p>
          <a:p>
            <a:pPr lvl="2"/>
            <a:r>
              <a:rPr lang="en-US" dirty="0" smtClean="0"/>
              <a:t>Non-Executive Directors: Maximum of 3 terms of 4 years each</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a:bodyPr>
          <a:lstStyle/>
          <a:p>
            <a:r>
              <a:rPr lang="en-US" dirty="0" smtClean="0"/>
              <a:t>Actions taken by the CBN (contd.):</a:t>
            </a:r>
          </a:p>
          <a:p>
            <a:pPr lvl="1">
              <a:buClr>
                <a:srgbClr val="A5B592"/>
              </a:buClr>
            </a:pPr>
            <a:r>
              <a:rPr lang="en-US" sz="2200" dirty="0" smtClean="0">
                <a:solidFill>
                  <a:prstClr val="white"/>
                </a:solidFill>
              </a:rPr>
              <a:t>To further address the challenges of weak corporate governance, a new Approved Persons Regime for financial institutions in Nigeria has been issued. This policy is to ensure that only credible persons of impeccable financial, personal and professional character are allowed as major shareholders, directors and managers of banks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a:bodyPr>
          <a:lstStyle/>
          <a:p>
            <a:r>
              <a:rPr lang="en-US" dirty="0" smtClean="0"/>
              <a:t>Actions taken by the CBN (contd.):</a:t>
            </a:r>
          </a:p>
          <a:p>
            <a:pPr lvl="1"/>
            <a:r>
              <a:rPr lang="en-US" dirty="0" smtClean="0"/>
              <a:t>In consultation with the Institute of Directors Nigeria (</a:t>
            </a:r>
            <a:r>
              <a:rPr lang="en-US" dirty="0" err="1" smtClean="0"/>
              <a:t>IoD</a:t>
            </a:r>
            <a:r>
              <a:rPr lang="en-US" dirty="0" smtClean="0"/>
              <a:t>) and the Financial Institutions Training Centre (FITC) mandatory training programs have been intensified, geared towards educating the directors of financial institutions in various areas to enhance their abilities to discharge their responsibilities as directors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normAutofit/>
          </a:bodyPr>
          <a:lstStyle/>
          <a:p>
            <a:r>
              <a:rPr lang="en-US" dirty="0" smtClean="0"/>
              <a:t>This </a:t>
            </a:r>
            <a:r>
              <a:rPr lang="en-US" dirty="0"/>
              <a:t>underscores the crucial nature of the linkage between corporate governance and financial </a:t>
            </a:r>
            <a:r>
              <a:rPr lang="en-US" dirty="0" smtClean="0"/>
              <a:t>stability</a:t>
            </a:r>
          </a:p>
          <a:p>
            <a:r>
              <a:rPr lang="en-US" dirty="0" smtClean="0"/>
              <a:t>It </a:t>
            </a:r>
            <a:r>
              <a:rPr lang="en-US" dirty="0"/>
              <a:t>is therefore apparent that when corporate governance failures occur in financial institutions, not only do the financial markets suffer, but the negative impact is even more destructive in the wider </a:t>
            </a:r>
            <a:r>
              <a:rPr lang="en-US" dirty="0" smtClean="0"/>
              <a:t>economy</a:t>
            </a:r>
            <a:endParaRPr lang="en-GB"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a:bodyPr>
          <a:lstStyle/>
          <a:p>
            <a:r>
              <a:rPr lang="en-US" dirty="0" smtClean="0"/>
              <a:t>Actions taken by the CBN (contd.):</a:t>
            </a:r>
          </a:p>
          <a:p>
            <a:pPr lvl="1"/>
            <a:r>
              <a:rPr lang="en-US" dirty="0" smtClean="0"/>
              <a:t>Review of the Prudential Guidelines (May 2010) to take cognizance of the cash flow features of various sectors of the economy, with banks expected to make dynamic provisions for loan losses based on counter-cyclicality of performance as against the former guideline in which provisions were pro-cyclical of performance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709120"/>
          </a:xfrm>
        </p:spPr>
        <p:txBody>
          <a:bodyPr>
            <a:normAutofit/>
          </a:bodyPr>
          <a:lstStyle/>
          <a:p>
            <a:r>
              <a:rPr lang="en-US" dirty="0" smtClean="0"/>
              <a:t>Actions taken by the CBN (contd.):</a:t>
            </a:r>
          </a:p>
          <a:p>
            <a:pPr lvl="1">
              <a:buClr>
                <a:srgbClr val="A5B592"/>
              </a:buClr>
            </a:pPr>
            <a:r>
              <a:rPr lang="en-US" dirty="0" smtClean="0">
                <a:solidFill>
                  <a:prstClr val="white"/>
                </a:solidFill>
              </a:rPr>
              <a:t>Adoption of Basel 2 and IFRS implementation with effect from 2012 financial year to improve risk management and financial information disclosures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GFC – THE NIGERIAN EXPERIENCE</a:t>
            </a:r>
            <a:endParaRPr lang="en-US" dirty="0"/>
          </a:p>
        </p:txBody>
      </p:sp>
      <p:sp>
        <p:nvSpPr>
          <p:cNvPr id="3" name="Content Placeholder 2"/>
          <p:cNvSpPr>
            <a:spLocks noGrp="1"/>
          </p:cNvSpPr>
          <p:nvPr>
            <p:ph idx="1"/>
          </p:nvPr>
        </p:nvSpPr>
        <p:spPr>
          <a:xfrm>
            <a:off x="457200" y="1600200"/>
            <a:ext cx="8229600" cy="4900634"/>
          </a:xfrm>
        </p:spPr>
        <p:txBody>
          <a:bodyPr>
            <a:normAutofit lnSpcReduction="10000"/>
          </a:bodyPr>
          <a:lstStyle/>
          <a:p>
            <a:r>
              <a:rPr lang="en-US" dirty="0" smtClean="0"/>
              <a:t>Actions taken by the CBN (contd.):</a:t>
            </a:r>
          </a:p>
          <a:p>
            <a:pPr lvl="1"/>
            <a:r>
              <a:rPr lang="en-US" dirty="0" smtClean="0"/>
              <a:t>The CBN, as part of its reform initiatives, has initiated the following intervention schemes, which invariably will support the stability of the financial system:</a:t>
            </a:r>
          </a:p>
          <a:p>
            <a:pPr lvl="2"/>
            <a:r>
              <a:rPr lang="en-US" dirty="0" smtClean="0"/>
              <a:t>N500 billion power and aviation fund</a:t>
            </a:r>
          </a:p>
          <a:p>
            <a:pPr lvl="2"/>
            <a:r>
              <a:rPr lang="en-US" dirty="0" smtClean="0"/>
              <a:t>Commercial Agriculture Credit Scheme in collaboration with the Federal Ministry of Agriculture and Water Resources</a:t>
            </a:r>
          </a:p>
          <a:p>
            <a:pPr lvl="2"/>
            <a:r>
              <a:rPr lang="en-US" dirty="0" smtClean="0"/>
              <a:t>Nigeria Incentive-Based Risk Sharing System for Agricultural Lending (NIRSAL) to de-risk and encourage banks to lend to the agric sector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92500" lnSpcReduction="10000"/>
          </a:bodyPr>
          <a:lstStyle/>
          <a:p>
            <a:r>
              <a:rPr lang="en-GB" b="1" dirty="0" smtClean="0"/>
              <a:t>Need to review existing capital adequacy assessment criteria:</a:t>
            </a:r>
          </a:p>
          <a:p>
            <a:pPr lvl="1"/>
            <a:r>
              <a:rPr lang="en-GB" dirty="0" smtClean="0"/>
              <a:t>Banks did not</a:t>
            </a:r>
            <a:r>
              <a:rPr lang="en-GB" b="1" dirty="0" smtClean="0"/>
              <a:t> </a:t>
            </a:r>
            <a:r>
              <a:rPr lang="en-GB" dirty="0" smtClean="0"/>
              <a:t>have sufficient capital, in terms of quantity and quality to manage the risk they undertook, particularly capital held against complex structured products</a:t>
            </a:r>
          </a:p>
          <a:p>
            <a:pPr lvl="1"/>
            <a:r>
              <a:rPr lang="en-GB" dirty="0" smtClean="0"/>
              <a:t>The need to hold higher capital was hidden by the prevalent practice of structuring high risk products as off balance items which had to be brought on-balance when the crisis began and so banks were unprepared for the liquidity squeeze that followed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70000" lnSpcReduction="20000"/>
          </a:bodyPr>
          <a:lstStyle/>
          <a:p>
            <a:r>
              <a:rPr lang="en-GB" b="1" dirty="0" smtClean="0"/>
              <a:t>Failure of national regulation and supervision and the need for greater cross border collaboration in regulation and supervision of FIs: </a:t>
            </a:r>
          </a:p>
          <a:p>
            <a:pPr lvl="1"/>
            <a:r>
              <a:rPr lang="en-GB" dirty="0" smtClean="0"/>
              <a:t>One big lesson from the crisis was that existing regulation and supervision were both insufficient in terms of intensity and scope of coverage</a:t>
            </a:r>
          </a:p>
          <a:p>
            <a:pPr lvl="1"/>
            <a:r>
              <a:rPr lang="en-GB" dirty="0" smtClean="0"/>
              <a:t>In some economies, the regulatory approaches were inappropriate while in others the regulatory perimeter was too narrow and so banks global operations were not reached by national supervisory frameworks</a:t>
            </a:r>
          </a:p>
          <a:p>
            <a:pPr lvl="1"/>
            <a:r>
              <a:rPr lang="en-GB" dirty="0" smtClean="0"/>
              <a:t>On a positive note, it is pertinent to state that while international efforts at coordinating country responses to the crisis have continued to be made through the G.20 and the Financial Stability Board (FSB), greater attention is now being given to developing countries in order to achieve a holistic and sustained public confidence in the global financial system</a:t>
            </a:r>
            <a:endParaRPr lang="en-GB"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92500" lnSpcReduction="20000"/>
          </a:bodyPr>
          <a:lstStyle/>
          <a:p>
            <a:r>
              <a:rPr lang="en-GB" b="1" dirty="0" smtClean="0"/>
              <a:t>Need to strengthen board oversight over the risk management function: </a:t>
            </a:r>
          </a:p>
          <a:p>
            <a:pPr lvl="1"/>
            <a:r>
              <a:rPr lang="en-GB" dirty="0" smtClean="0"/>
              <a:t>In most of the financial institutions that were particularly hit by the crisis, risk management was just evolving at the time and so the rapid growth in financial institutions and the resultant increase in risks were not adequately matched by improvements in risk governance</a:t>
            </a:r>
          </a:p>
          <a:p>
            <a:pPr lvl="1"/>
            <a:r>
              <a:rPr lang="en-GB" dirty="0" smtClean="0"/>
              <a:t>It was also established that most board members, especially the non-executive directors (NEDs) neither understood their roles in the risk management function nor the risks their institutions were taking</a:t>
            </a:r>
            <a:endParaRPr lang="en-GB"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92500" lnSpcReduction="20000"/>
          </a:bodyPr>
          <a:lstStyle/>
          <a:p>
            <a:r>
              <a:rPr lang="en-GB" b="1" dirty="0" smtClean="0"/>
              <a:t>Expanding role of the board in risk governance:</a:t>
            </a:r>
            <a:endParaRPr lang="en-GB" dirty="0" smtClean="0"/>
          </a:p>
          <a:p>
            <a:pPr lvl="1"/>
            <a:r>
              <a:rPr lang="en-GB" dirty="0" smtClean="0"/>
              <a:t>the crisis has elevated the role and status of risk governance in banks, other financial institutions and non-bank holding companies</a:t>
            </a:r>
          </a:p>
          <a:p>
            <a:pPr lvl="1"/>
            <a:r>
              <a:rPr lang="en-GB" dirty="0" smtClean="0"/>
              <a:t>The board and senior management have been identified as having fundamental roles to play in developing and implementing risk management systems and policies</a:t>
            </a:r>
          </a:p>
          <a:p>
            <a:pPr lvl="1"/>
            <a:r>
              <a:rPr lang="en-GB" dirty="0" smtClean="0"/>
              <a:t>In particular, the board must take the lead in risk governance by setting the risk appetite and must be courageous to task senior management on the reliability and appropriateness of the institution’s risk management practices</a:t>
            </a:r>
            <a:endParaRPr lang="en-GB"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77500" lnSpcReduction="20000"/>
          </a:bodyPr>
          <a:lstStyle/>
          <a:p>
            <a:r>
              <a:rPr lang="en-GB" b="1" dirty="0" smtClean="0"/>
              <a:t>The importance of individual country circumstances:</a:t>
            </a:r>
            <a:r>
              <a:rPr lang="en-GB" dirty="0" smtClean="0"/>
              <a:t> </a:t>
            </a:r>
          </a:p>
          <a:p>
            <a:pPr lvl="1"/>
            <a:r>
              <a:rPr lang="en-GB" dirty="0" smtClean="0"/>
              <a:t>Following the crisis, international standard setters such as the FSB have come to acknowledge the need to take into cognizance the differences in each country’s circumstances in prescribing and implementing regulatory standards and practices as there is no one-fits-all solution</a:t>
            </a:r>
          </a:p>
          <a:p>
            <a:pPr lvl="1"/>
            <a:r>
              <a:rPr lang="en-GB" dirty="0" smtClean="0"/>
              <a:t>The reality is that in some economies the cost of financial intermediation will go up while shareholders should be ready to accept lower returns in consideration for lower risk. In others, regulators may return to the traditional segregation of banks licences into commercial, merchant (investment) and specialised banks thus removing the blur introduced by the universal banking model</a:t>
            </a:r>
            <a:endParaRPr lang="en-GB"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fontScale="85000" lnSpcReduction="20000"/>
          </a:bodyPr>
          <a:lstStyle/>
          <a:p>
            <a:r>
              <a:rPr lang="en-GB" b="1" dirty="0" smtClean="0"/>
              <a:t>Excessive reliance and “faith-based” confidence on the reports of Credit Rating Agencies (CRA) and econometric models by stakeholders:</a:t>
            </a:r>
          </a:p>
          <a:p>
            <a:pPr lvl="1"/>
            <a:r>
              <a:rPr lang="en-GB" dirty="0" smtClean="0"/>
              <a:t>The GFC has broken the myth about the infallibility of the reports of CRAs on companies and rekindled the debate regarding the independence and objectivity of the CRAs given the fact that these agencies are engaged and compensated by the financial institutions</a:t>
            </a:r>
          </a:p>
          <a:p>
            <a:pPr lvl="1"/>
            <a:r>
              <a:rPr lang="en-GB" dirty="0" smtClean="0"/>
              <a:t>The crisis has proven that models as risk management tools are not sacrosanct as their assumptions often do not hold true in reality</a:t>
            </a:r>
          </a:p>
          <a:p>
            <a:pPr lvl="1"/>
            <a:r>
              <a:rPr lang="en-GB" dirty="0" smtClean="0"/>
              <a:t>Appropriate consideration must be given to common sense, intuition and past experiences</a:t>
            </a:r>
            <a:endParaRPr lang="en-GB"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p:txBody>
          <a:bodyPr>
            <a:normAutofit lnSpcReduction="10000"/>
          </a:bodyPr>
          <a:lstStyle/>
          <a:p>
            <a:r>
              <a:rPr lang="en-GB" b="1" dirty="0" smtClean="0"/>
              <a:t>Compensation and incentives structure:</a:t>
            </a:r>
            <a:endParaRPr lang="en-GB" dirty="0" smtClean="0"/>
          </a:p>
          <a:p>
            <a:pPr lvl="1"/>
            <a:r>
              <a:rPr lang="en-GB" dirty="0" smtClean="0"/>
              <a:t>there is the overwhelming need for the alignment of compensation packages and incentive policies as a way of checking executive abuse and excessive risk taking by top management</a:t>
            </a:r>
          </a:p>
          <a:p>
            <a:pPr lvl="1"/>
            <a:r>
              <a:rPr lang="en-GB" dirty="0" smtClean="0"/>
              <a:t>Also, adequate disclosure of compensation and incentive schemes for the CEO and top managers should be of crucial concern to regulators</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CORPORATE GOVERNANCE</a:t>
            </a:r>
            <a:endParaRPr lang="en-GB" dirty="0"/>
          </a:p>
        </p:txBody>
      </p:sp>
      <p:sp>
        <p:nvSpPr>
          <p:cNvPr id="3" name="Content Placeholder 2"/>
          <p:cNvSpPr>
            <a:spLocks noGrp="1"/>
          </p:cNvSpPr>
          <p:nvPr>
            <p:ph idx="1"/>
          </p:nvPr>
        </p:nvSpPr>
        <p:spPr/>
        <p:txBody>
          <a:bodyPr/>
          <a:lstStyle/>
          <a:p>
            <a:r>
              <a:rPr lang="en-GB" dirty="0" smtClean="0"/>
              <a:t>CG </a:t>
            </a:r>
            <a:r>
              <a:rPr lang="en-GB" smtClean="0"/>
              <a:t>may be </a:t>
            </a:r>
            <a:r>
              <a:rPr lang="en-GB" dirty="0"/>
              <a:t>defined as a system of structures, policies and procedure for direction and control of an organisation which seeks to ensure accountability, fairness, transparency, responsibility and the separation of ownership and control in corporate institutions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a:xfrm>
            <a:off x="457200" y="1600200"/>
            <a:ext cx="8229600" cy="4853136"/>
          </a:xfrm>
        </p:spPr>
        <p:txBody>
          <a:bodyPr>
            <a:normAutofit fontScale="85000" lnSpcReduction="20000"/>
          </a:bodyPr>
          <a:lstStyle/>
          <a:p>
            <a:r>
              <a:rPr lang="en-GB" b="1" dirty="0" smtClean="0"/>
              <a:t>Stress testing regimes and the need for capacity building:</a:t>
            </a:r>
            <a:r>
              <a:rPr lang="en-GB" dirty="0" smtClean="0"/>
              <a:t> </a:t>
            </a:r>
          </a:p>
          <a:p>
            <a:pPr lvl="1"/>
            <a:r>
              <a:rPr lang="en-GB" dirty="0" smtClean="0"/>
              <a:t>the lesson for the D-8 as it relates to strengthening corporate governance and financial system resilience is the need to formulate appropriate mechanism to undertake surveillance, monitor and conduct regular stress tests of our financial systems</a:t>
            </a:r>
          </a:p>
          <a:p>
            <a:pPr lvl="1"/>
            <a:r>
              <a:rPr lang="en-GB" dirty="0" smtClean="0"/>
              <a:t>This will involve capacity building across all segments of the financial system in crisis management and deployment of people with competence in key activities of banks to support continuous surveillance and management of emerging risks</a:t>
            </a:r>
          </a:p>
          <a:p>
            <a:pPr lvl="1"/>
            <a:r>
              <a:rPr lang="en-GB" dirty="0" smtClean="0"/>
              <a:t>Building competence and skills in all the different sectors of the economy that banks are exposed to is highly necessary and a major challenge for us as a group</a:t>
            </a:r>
            <a:endParaRPr lang="en-GB"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LESSONS FROM THE GFC FOR THE D-8 COUNTRIES</a:t>
            </a:r>
            <a:endParaRPr lang="en-GB" dirty="0"/>
          </a:p>
        </p:txBody>
      </p:sp>
      <p:sp>
        <p:nvSpPr>
          <p:cNvPr id="3" name="Content Placeholder 2"/>
          <p:cNvSpPr>
            <a:spLocks noGrp="1"/>
          </p:cNvSpPr>
          <p:nvPr>
            <p:ph idx="1"/>
          </p:nvPr>
        </p:nvSpPr>
        <p:spPr>
          <a:xfrm>
            <a:off x="457200" y="1600200"/>
            <a:ext cx="8229600" cy="4853136"/>
          </a:xfrm>
        </p:spPr>
        <p:txBody>
          <a:bodyPr>
            <a:normAutofit lnSpcReduction="10000"/>
          </a:bodyPr>
          <a:lstStyle/>
          <a:p>
            <a:r>
              <a:rPr lang="en-GB" b="1" dirty="0" smtClean="0"/>
              <a:t>Need for enhanced transparency in financial reporting:</a:t>
            </a:r>
            <a:endParaRPr lang="en-GB" dirty="0" smtClean="0"/>
          </a:p>
          <a:p>
            <a:pPr lvl="1"/>
            <a:r>
              <a:rPr lang="en-GB" dirty="0" smtClean="0"/>
              <a:t>the GFC has underscored the need for convergence of financial reporting standards and disclosure requirements in published financial statements and reports</a:t>
            </a:r>
          </a:p>
          <a:p>
            <a:pPr lvl="1"/>
            <a:r>
              <a:rPr lang="en-GB" dirty="0" smtClean="0"/>
              <a:t>The adoption of the International Financial Reporting Standards by member states will boost efforts in this direction</a:t>
            </a:r>
          </a:p>
          <a:p>
            <a:pPr lvl="1"/>
            <a:r>
              <a:rPr lang="en-GB" dirty="0" smtClean="0"/>
              <a:t>This will help not only in comparative analysis of financial statements but also address transparency issues to a large degree</a:t>
            </a:r>
            <a:endParaRPr lang="en-GB"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a:xfrm>
            <a:off x="457200" y="1600200"/>
            <a:ext cx="7467600" cy="4686320"/>
          </a:xfrm>
        </p:spPr>
        <p:txBody>
          <a:bodyPr>
            <a:normAutofit lnSpcReduction="10000"/>
          </a:bodyPr>
          <a:lstStyle/>
          <a:p>
            <a:r>
              <a:rPr lang="en-GB" dirty="0" smtClean="0"/>
              <a:t>If there is one lesson that the GFC has taught us all, it is that corporate governance matters in establishing financial system stability</a:t>
            </a:r>
          </a:p>
          <a:p>
            <a:r>
              <a:rPr lang="en-GB" dirty="0" smtClean="0"/>
              <a:t>There is the need for Banking Regulatory Authorities of the D-8 countries to identify needed changes to their regulatory requirements to bring practices in their jurisdictions up to global standards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normAutofit lnSpcReduction="10000"/>
          </a:bodyPr>
          <a:lstStyle/>
          <a:p>
            <a:r>
              <a:rPr lang="en-US" dirty="0" smtClean="0"/>
              <a:t>While the adoption of sophisticated risk assessment methodologies and enhanced risk-based approaches to supervision may help us make more informed supervisory judgments, they are clearly not enough to guarantee the soundness of the financial system, considering the dynamism and speed of financial innovation and changing market conditions. </a:t>
            </a:r>
            <a:endParaRPr lang="en-GB"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normAutofit/>
          </a:bodyPr>
          <a:lstStyle/>
          <a:p>
            <a:r>
              <a:rPr lang="en-GB" dirty="0" smtClean="0"/>
              <a:t>The priority should be to strengthen corporate governance practices and, specifically, increase the capacity of the boards of financial institutions to oversee risk governance and to accurately judge institutional performance in relation to risk.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normAutofit/>
          </a:bodyPr>
          <a:lstStyle/>
          <a:p>
            <a:r>
              <a:rPr lang="en-GB" dirty="0" smtClean="0"/>
              <a:t>Shareholders have important roles to play through more responsible interaction with the boards and a focus beyond short-term returns that might compromise longer-term safety and soundness.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2714620"/>
            <a:ext cx="8032969" cy="923330"/>
          </a:xfrm>
          <a:prstGeom prst="rect">
            <a:avLst/>
          </a:prstGeom>
          <a:noFill/>
        </p:spPr>
        <p:txBody>
          <a:bodyPr wrap="none" lIns="91440" tIns="45720" rIns="91440" bIns="45720">
            <a:spAutoFit/>
          </a:bodyPr>
          <a:lstStyle/>
          <a:p>
            <a:pPr algn="ctr"/>
            <a:r>
              <a:rPr lang="en-US" sz="5400" b="1" dirty="0" smtClean="0">
                <a:ln w="1905"/>
                <a:gradFill>
                  <a:gsLst>
                    <a:gs pos="49000">
                      <a:schemeClr val="accent2">
                        <a:lumMod val="75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Thank you for listening!</a:t>
            </a:r>
            <a:endParaRPr lang="en-US" sz="5400" b="1" dirty="0">
              <a:ln w="1905"/>
              <a:gradFill>
                <a:gsLst>
                  <a:gs pos="49000">
                    <a:schemeClr val="accent2">
                      <a:lumMod val="75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CORPORATE GOVERNANCE</a:t>
            </a:r>
            <a:endParaRPr lang="en-GB" dirty="0"/>
          </a:p>
        </p:txBody>
      </p:sp>
      <p:sp>
        <p:nvSpPr>
          <p:cNvPr id="3" name="Content Placeholder 2"/>
          <p:cNvSpPr>
            <a:spLocks noGrp="1"/>
          </p:cNvSpPr>
          <p:nvPr>
            <p:ph idx="1"/>
          </p:nvPr>
        </p:nvSpPr>
        <p:spPr/>
        <p:txBody>
          <a:bodyPr/>
          <a:lstStyle/>
          <a:p>
            <a:r>
              <a:rPr lang="en-GB" dirty="0"/>
              <a:t>CG is all about putting corporate interest above personal interest. Good CG will expose and sanction deviant behaviour at any level of the organisational hierarchy and serves as a deterrent from corrupt practices and the inordinate desire to pursue self-interest at the expense of corporate goals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FINANCIAL STABILITY</a:t>
            </a:r>
            <a:endParaRPr lang="en-GB" dirty="0"/>
          </a:p>
        </p:txBody>
      </p:sp>
      <p:sp>
        <p:nvSpPr>
          <p:cNvPr id="3" name="Content Placeholder 2"/>
          <p:cNvSpPr>
            <a:spLocks noGrp="1"/>
          </p:cNvSpPr>
          <p:nvPr>
            <p:ph idx="1"/>
          </p:nvPr>
        </p:nvSpPr>
        <p:spPr/>
        <p:txBody>
          <a:bodyPr>
            <a:normAutofit/>
          </a:bodyPr>
          <a:lstStyle/>
          <a:p>
            <a:r>
              <a:rPr lang="en-US" dirty="0"/>
              <a:t>Financial stability (FS) </a:t>
            </a:r>
            <a:r>
              <a:rPr lang="en-US" dirty="0" smtClean="0"/>
              <a:t>refers </a:t>
            </a:r>
            <a:r>
              <a:rPr lang="en-US" dirty="0"/>
              <a:t>to a situation in which the financial system is capable of withstanding unanticipated shocks, threats or upheavals in the economy while ensuring that the financial system continues to perform unhindered, its cardinal role of financial </a:t>
            </a:r>
            <a:r>
              <a:rPr lang="en-US" dirty="0" smtClean="0"/>
              <a:t>intermediation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FINANCIAL STABILITY</a:t>
            </a:r>
            <a:endParaRPr lang="en-GB" dirty="0"/>
          </a:p>
        </p:txBody>
      </p:sp>
      <p:sp>
        <p:nvSpPr>
          <p:cNvPr id="3" name="Content Placeholder 2"/>
          <p:cNvSpPr>
            <a:spLocks noGrp="1"/>
          </p:cNvSpPr>
          <p:nvPr>
            <p:ph idx="1"/>
          </p:nvPr>
        </p:nvSpPr>
        <p:spPr/>
        <p:txBody>
          <a:bodyPr>
            <a:normAutofit/>
          </a:bodyPr>
          <a:lstStyle/>
          <a:p>
            <a:r>
              <a:rPr lang="en-US" dirty="0"/>
              <a:t>The importance of financial stability to the economy need not be overemphasized given the crucial role of the financial system in economic growth, and more notably, in alleviating poverty around the world</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smtClean="0"/>
              <a:t>CONCEPTUAL OVERVIEW</a:t>
            </a:r>
            <a:r>
              <a:rPr lang="en-US" dirty="0" smtClean="0"/>
              <a:t>: FINANCIAL STABILITY</a:t>
            </a:r>
            <a:endParaRPr lang="en-GB" dirty="0"/>
          </a:p>
        </p:txBody>
      </p:sp>
      <p:sp>
        <p:nvSpPr>
          <p:cNvPr id="3" name="Content Placeholder 2"/>
          <p:cNvSpPr>
            <a:spLocks noGrp="1"/>
          </p:cNvSpPr>
          <p:nvPr>
            <p:ph idx="1"/>
          </p:nvPr>
        </p:nvSpPr>
        <p:spPr/>
        <p:txBody>
          <a:bodyPr>
            <a:normAutofit/>
          </a:bodyPr>
          <a:lstStyle/>
          <a:p>
            <a:r>
              <a:rPr lang="en-US" dirty="0"/>
              <a:t>The global financial crisis (GFC) almost brought the international financial system to a </a:t>
            </a:r>
            <a:r>
              <a:rPr lang="en-US" dirty="0" smtClean="0"/>
              <a:t>halt. The </a:t>
            </a:r>
            <a:r>
              <a:rPr lang="en-US" dirty="0"/>
              <a:t>sudden dry-up of global liquidity led to financial instability and a catastrophic downturn in the global economy, which was only arrested by swift and sudden intervention of governments on a giant scale</a:t>
            </a: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404</TotalTime>
  <Words>3884</Words>
  <Application>Microsoft Office PowerPoint</Application>
  <PresentationFormat>On-screen Show (4:3)</PresentationFormat>
  <Paragraphs>278</Paragraphs>
  <Slides>56</Slides>
  <Notes>56</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56</vt:i4>
      </vt:variant>
    </vt:vector>
  </HeadingPairs>
  <TitlesOfParts>
    <vt:vector size="57" baseType="lpstr">
      <vt:lpstr>Technic</vt:lpstr>
      <vt:lpstr>CORPORATE GOVERNANCE AND FINANCIAL STABILITY: LESSONS OF THE RECENT GLOBAL FINANCIAL CRISIS</vt:lpstr>
      <vt:lpstr>Outline</vt:lpstr>
      <vt:lpstr>INTRODUCTION</vt:lpstr>
      <vt:lpstr>INTRODUCTION</vt:lpstr>
      <vt:lpstr>CONCEPTUAL OVERVIEW: CORPORATE GOVERNANCE</vt:lpstr>
      <vt:lpstr>CONCEPTUAL OVERVIEW: CORPORATE GOVERNANCE</vt:lpstr>
      <vt:lpstr>CONCEPTUAL OVERVIEW: FINANCIAL STABILITY</vt:lpstr>
      <vt:lpstr>CONCEPTUAL OVERVIEW: FINANCIAL STABILITY</vt:lpstr>
      <vt:lpstr>CONCEPTUAL OVERVIEW: FINANCIAL STABILITY</vt:lpstr>
      <vt:lpstr>CONCEPTUAL OVERVIEW: FINANCIAL STABILITY</vt:lpstr>
      <vt:lpstr>THE ROLE OF CORPORATE GOVERNANCE IN THE GFC AND THE CHALLENGE OF FINANCIAL STABILITY </vt:lpstr>
      <vt:lpstr>THE ROLE OF CORPORATE GOVERNANCE IN THE GFC AND THE CHALLENGE OF FINANCIAL STABILITY </vt:lpstr>
      <vt:lpstr>THE ROLE OF CORPORATE GOVERNANCE IN THE GFC AND THE CHALLENGE OF FINANCIAL STABILITY </vt:lpstr>
      <vt:lpstr>THE ROLE OF CORPORATE GOVERNANCE IN THE GFC AND THE CHALLENGE OF FINANCIAL STABILITY </vt:lpstr>
      <vt:lpstr>THE ROLE OF CORPORATE GOVERNANCE IN THE GFC AND THE CHALLENGE OF FINANCIAL STABILITY </vt:lpstr>
      <vt:lpstr>THE ROLE OF CORPORATE GOVERNANCE IN THE GFC AND THE CHALLENGE OF FINANCIAL STABILITY </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INTERNATIONAL RESPONSES TO THE GLOBAL FINANCIAL CRISIS</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GFC – THE NIGERIAN EXPERIENCE</vt:lpstr>
      <vt:lpstr>LESSONS FROM THE GFC FOR THE D-8 COUNTRIES</vt:lpstr>
      <vt:lpstr>LESSONS FROM THE GFC FOR THE D-8 COUNTRIES</vt:lpstr>
      <vt:lpstr>LESSONS FROM THE GFC FOR THE D-8 COUNTRIES</vt:lpstr>
      <vt:lpstr>LESSONS FROM THE GFC FOR THE D-8 COUNTRIES</vt:lpstr>
      <vt:lpstr>LESSONS FROM THE GFC FOR THE D-8 COUNTRIES</vt:lpstr>
      <vt:lpstr>LESSONS FROM THE GFC FOR THE D-8 COUNTRIES</vt:lpstr>
      <vt:lpstr>LESSONS FROM THE GFC FOR THE D-8 COUNTRIES</vt:lpstr>
      <vt:lpstr>LESSONS FROM THE GFC FOR THE D-8 COUNTRIES</vt:lpstr>
      <vt:lpstr>LESSONS FROM THE GFC FOR THE D-8 COUNTRIES</vt:lpstr>
      <vt:lpstr>CONCLUSION</vt:lpstr>
      <vt:lpstr>CONCLUSION</vt:lpstr>
      <vt:lpstr>CONCLUSION</vt:lpstr>
      <vt:lpstr>CONCLUSION</vt:lpstr>
      <vt:lpstr>Slide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Ladi</dc:creator>
  <cp:lastModifiedBy>ashwe18671</cp:lastModifiedBy>
  <cp:revision>146</cp:revision>
  <dcterms:created xsi:type="dcterms:W3CDTF">2011-07-04T05:13:24Z</dcterms:created>
  <dcterms:modified xsi:type="dcterms:W3CDTF">2011-07-14T13:25:36Z</dcterms:modified>
</cp:coreProperties>
</file>