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308" r:id="rId2"/>
    <p:sldId id="307" r:id="rId3"/>
    <p:sldId id="309" r:id="rId4"/>
    <p:sldId id="303" r:id="rId5"/>
    <p:sldId id="304" r:id="rId6"/>
    <p:sldId id="302" r:id="rId7"/>
    <p:sldId id="297" r:id="rId8"/>
    <p:sldId id="298" r:id="rId9"/>
    <p:sldId id="305" r:id="rId10"/>
    <p:sldId id="284" r:id="rId11"/>
    <p:sldId id="285" r:id="rId12"/>
    <p:sldId id="258" r:id="rId13"/>
    <p:sldId id="306" r:id="rId14"/>
    <p:sldId id="286" r:id="rId15"/>
    <p:sldId id="290" r:id="rId16"/>
    <p:sldId id="292" r:id="rId17"/>
    <p:sldId id="291" r:id="rId18"/>
    <p:sldId id="294" r:id="rId19"/>
    <p:sldId id="295" r:id="rId20"/>
    <p:sldId id="259" r:id="rId21"/>
    <p:sldId id="288" r:id="rId22"/>
    <p:sldId id="262" r:id="rId23"/>
    <p:sldId id="263" r:id="rId24"/>
    <p:sldId id="264" r:id="rId25"/>
    <p:sldId id="266" r:id="rId26"/>
    <p:sldId id="268" r:id="rId27"/>
    <p:sldId id="270" r:id="rId28"/>
    <p:sldId id="272" r:id="rId29"/>
    <p:sldId id="282" r:id="rId30"/>
    <p:sldId id="283"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612"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F066589-366B-4520-8883-B2E3A9456B55}" type="datetimeFigureOut">
              <a:rPr lang="en-ZA" smtClean="0"/>
              <a:pPr/>
              <a:t>2014/04/17</a:t>
            </a:fld>
            <a:endParaRPr lang="en-Z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C7F542-C7DA-4F48-8EA4-61DA5B0F59C8}" type="slidenum">
              <a:rPr lang="en-ZA" smtClean="0"/>
              <a:pPr/>
              <a:t>‹#›</a:t>
            </a:fld>
            <a:endParaRPr lang="en-ZA"/>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F3C7F542-C7DA-4F48-8EA4-61DA5B0F59C8}" type="slidenum">
              <a:rPr lang="en-ZA" smtClean="0"/>
              <a:pPr/>
              <a:t>1</a:t>
            </a:fld>
            <a:endParaRPr lang="en-ZA"/>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6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59A12901-C3CC-49E6-BC77-320D6BC216A3}" type="slidenum">
              <a:rPr lang="en-US" smtClean="0"/>
              <a:pPr>
                <a:defRPr/>
              </a:pPr>
              <a:t>18</a:t>
            </a:fld>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6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59A12901-C3CC-49E6-BC77-320D6BC216A3}" type="slidenum">
              <a:rPr lang="en-US" smtClean="0"/>
              <a:pPr>
                <a:defRPr/>
              </a:pPr>
              <a:t>19</a:t>
            </a:fld>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6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5DB1D1E4-12FB-4553-9400-4EB4CA89BA19}" type="slidenum">
              <a:rPr lang="en-US" smtClean="0"/>
              <a:pPr>
                <a:defRPr/>
              </a:pPr>
              <a:t>20</a:t>
            </a:fld>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86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023CA711-1F90-4CB8-8B50-F9999D689EAD}" type="slidenum">
              <a:rPr lang="en-US" smtClean="0"/>
              <a:pPr>
                <a:defRPr/>
              </a:pPr>
              <a:t>21</a:t>
            </a:fld>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86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BA4370C1-90B4-42C8-A5B5-E6020F18930B}" type="slidenum">
              <a:rPr lang="en-US" smtClean="0"/>
              <a:pPr>
                <a:defRPr/>
              </a:pPr>
              <a:t>22</a:t>
            </a:fld>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86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23BF60CA-4AE9-4307-92E0-F2BD5083BC5D}" type="slidenum">
              <a:rPr lang="en-US" smtClean="0"/>
              <a:pPr>
                <a:defRPr/>
              </a:pPr>
              <a:t>23</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86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8992EDB7-5128-463F-BA05-D104F68F5F55}" type="slidenum">
              <a:rPr lang="en-US" smtClean="0"/>
              <a:pPr>
                <a:defRPr/>
              </a:pPr>
              <a:t>24</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6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DA17C96E-A359-46C9-B92B-DBBE5FC74625}" type="slidenum">
              <a:rPr lang="en-US" smtClean="0"/>
              <a:pPr>
                <a:defRPr/>
              </a:pPr>
              <a:t>25</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6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AD487C58-9A2E-445E-9734-498AEB5311D0}" type="slidenum">
              <a:rPr lang="en-US" smtClean="0"/>
              <a:pPr>
                <a:defRPr/>
              </a:pPr>
              <a:t>26</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40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22B1255F-F48D-4CAE-B8FD-C29ED3A1BD55}" type="slidenum">
              <a:rPr lang="en-US" smtClean="0"/>
              <a:pPr>
                <a:defRPr/>
              </a:pPr>
              <a:t>27</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F3C7F542-C7DA-4F48-8EA4-61DA5B0F59C8}" type="slidenum">
              <a:rPr lang="en-ZA" smtClean="0"/>
              <a:pPr/>
              <a:t>9</a:t>
            </a:fld>
            <a:endParaRPr lang="en-ZA"/>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17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C0D450F6-A33E-41F7-B03C-50239326C6AF}" type="slidenum">
              <a:rPr lang="en-US" smtClean="0"/>
              <a:pPr>
                <a:defRPr/>
              </a:pPr>
              <a:t>28</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68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03B6A7FD-19E8-4B4C-B1A3-A0263F92FF48}" type="slidenum">
              <a:rPr lang="en-US" smtClean="0"/>
              <a:pPr>
                <a:defRPr/>
              </a:pPr>
              <a:t>29</a:t>
            </a:fld>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440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76F4C9D8-7AE8-4F2D-81F4-ADDFC06C6BD7}" type="slidenum">
              <a:rPr lang="en-US" smtClean="0"/>
              <a:pPr>
                <a:defRPr/>
              </a:pPr>
              <a:t>30</a:t>
            </a:fld>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56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8237AFC7-7800-41ED-AE70-42BB15F971E9}" type="slidenum">
              <a:rPr lang="en-US" smtClean="0"/>
              <a:pPr>
                <a:defRPr/>
              </a:pPr>
              <a:t>11</a:t>
            </a:fld>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6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59A12901-C3CC-49E6-BC77-320D6BC216A3}" type="slidenum">
              <a:rPr lang="en-US" smtClean="0"/>
              <a:pPr>
                <a:defRPr/>
              </a:pPr>
              <a:t>12</a:t>
            </a:fld>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6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6078CD69-85EF-47B1-85C6-3CEDA0A66311}" type="slidenum">
              <a:rPr lang="en-US" smtClean="0"/>
              <a:pPr>
                <a:defRPr/>
              </a:pPr>
              <a:t>13</a:t>
            </a:fld>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6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59A12901-C3CC-49E6-BC77-320D6BC216A3}" type="slidenum">
              <a:rPr lang="en-US" smtClean="0"/>
              <a:pPr>
                <a:defRPr/>
              </a:pPr>
              <a:t>14</a:t>
            </a:fld>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6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59A12901-C3CC-49E6-BC77-320D6BC216A3}" type="slidenum">
              <a:rPr lang="en-US" smtClean="0"/>
              <a:pPr>
                <a:defRPr/>
              </a:pPr>
              <a:t>15</a:t>
            </a:fld>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6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59A12901-C3CC-49E6-BC77-320D6BC216A3}" type="slidenum">
              <a:rPr lang="en-US" smtClean="0"/>
              <a:pPr>
                <a:defRPr/>
              </a:pPr>
              <a:t>16</a:t>
            </a:fld>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6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59A12901-C3CC-49E6-BC77-320D6BC216A3}" type="slidenum">
              <a:rPr lang="en-US" smtClean="0"/>
              <a:pPr>
                <a:defRPr/>
              </a:pPr>
              <a:t>17</a:t>
            </a:fld>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Z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ZA"/>
          </a:p>
        </p:txBody>
      </p:sp>
      <p:sp>
        <p:nvSpPr>
          <p:cNvPr id="4" name="Date Placeholder 3"/>
          <p:cNvSpPr>
            <a:spLocks noGrp="1"/>
          </p:cNvSpPr>
          <p:nvPr>
            <p:ph type="dt" sz="half" idx="10"/>
          </p:nvPr>
        </p:nvSpPr>
        <p:spPr/>
        <p:txBody>
          <a:bodyPr/>
          <a:lstStyle/>
          <a:p>
            <a:fld id="{ADDE27FC-498D-4343-9016-12D7EAC511DF}" type="datetimeFigureOut">
              <a:rPr lang="en-ZA" smtClean="0"/>
              <a:pPr/>
              <a:t>2014/04/17</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96D5F800-DF97-46A0-9E4C-91C953397D42}" type="slidenum">
              <a:rPr lang="en-ZA" smtClean="0"/>
              <a:pPr/>
              <a:t>‹#›</a:t>
            </a:fld>
            <a:endParaRPr lang="en-Z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ADDE27FC-498D-4343-9016-12D7EAC511DF}" type="datetimeFigureOut">
              <a:rPr lang="en-ZA" smtClean="0"/>
              <a:pPr/>
              <a:t>2014/04/17</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96D5F800-DF97-46A0-9E4C-91C953397D42}" type="slidenum">
              <a:rPr lang="en-ZA" smtClean="0"/>
              <a:pPr/>
              <a:t>‹#›</a:t>
            </a:fld>
            <a:endParaRPr lang="en-Z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ADDE27FC-498D-4343-9016-12D7EAC511DF}" type="datetimeFigureOut">
              <a:rPr lang="en-ZA" smtClean="0"/>
              <a:pPr/>
              <a:t>2014/04/17</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96D5F800-DF97-46A0-9E4C-91C953397D42}" type="slidenum">
              <a:rPr lang="en-ZA" smtClean="0"/>
              <a:pPr/>
              <a:t>‹#›</a:t>
            </a:fld>
            <a:endParaRPr lang="en-Z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ADDE27FC-498D-4343-9016-12D7EAC511DF}" type="datetimeFigureOut">
              <a:rPr lang="en-ZA" smtClean="0"/>
              <a:pPr/>
              <a:t>2014/04/17</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96D5F800-DF97-46A0-9E4C-91C953397D42}" type="slidenum">
              <a:rPr lang="en-ZA" smtClean="0"/>
              <a:pPr/>
              <a:t>‹#›</a:t>
            </a:fld>
            <a:endParaRPr lang="en-Z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DDE27FC-498D-4343-9016-12D7EAC511DF}" type="datetimeFigureOut">
              <a:rPr lang="en-ZA" smtClean="0"/>
              <a:pPr/>
              <a:t>2014/04/17</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96D5F800-DF97-46A0-9E4C-91C953397D42}" type="slidenum">
              <a:rPr lang="en-ZA" smtClean="0"/>
              <a:pPr/>
              <a:t>‹#›</a:t>
            </a:fld>
            <a:endParaRPr lang="en-Z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Date Placeholder 4"/>
          <p:cNvSpPr>
            <a:spLocks noGrp="1"/>
          </p:cNvSpPr>
          <p:nvPr>
            <p:ph type="dt" sz="half" idx="10"/>
          </p:nvPr>
        </p:nvSpPr>
        <p:spPr/>
        <p:txBody>
          <a:bodyPr/>
          <a:lstStyle/>
          <a:p>
            <a:fld id="{ADDE27FC-498D-4343-9016-12D7EAC511DF}" type="datetimeFigureOut">
              <a:rPr lang="en-ZA" smtClean="0"/>
              <a:pPr/>
              <a:t>2014/04/17</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96D5F800-DF97-46A0-9E4C-91C953397D42}" type="slidenum">
              <a:rPr lang="en-ZA" smtClean="0"/>
              <a:pPr/>
              <a:t>‹#›</a:t>
            </a:fld>
            <a:endParaRPr lang="en-Z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Date Placeholder 6"/>
          <p:cNvSpPr>
            <a:spLocks noGrp="1"/>
          </p:cNvSpPr>
          <p:nvPr>
            <p:ph type="dt" sz="half" idx="10"/>
          </p:nvPr>
        </p:nvSpPr>
        <p:spPr/>
        <p:txBody>
          <a:bodyPr/>
          <a:lstStyle/>
          <a:p>
            <a:fld id="{ADDE27FC-498D-4343-9016-12D7EAC511DF}" type="datetimeFigureOut">
              <a:rPr lang="en-ZA" smtClean="0"/>
              <a:pPr/>
              <a:t>2014/04/17</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96D5F800-DF97-46A0-9E4C-91C953397D42}" type="slidenum">
              <a:rPr lang="en-ZA" smtClean="0"/>
              <a:pPr/>
              <a:t>‹#›</a:t>
            </a:fld>
            <a:endParaRPr lang="en-Z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Date Placeholder 2"/>
          <p:cNvSpPr>
            <a:spLocks noGrp="1"/>
          </p:cNvSpPr>
          <p:nvPr>
            <p:ph type="dt" sz="half" idx="10"/>
          </p:nvPr>
        </p:nvSpPr>
        <p:spPr/>
        <p:txBody>
          <a:bodyPr/>
          <a:lstStyle/>
          <a:p>
            <a:fld id="{ADDE27FC-498D-4343-9016-12D7EAC511DF}" type="datetimeFigureOut">
              <a:rPr lang="en-ZA" smtClean="0"/>
              <a:pPr/>
              <a:t>2014/04/17</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96D5F800-DF97-46A0-9E4C-91C953397D42}" type="slidenum">
              <a:rPr lang="en-ZA" smtClean="0"/>
              <a:pPr/>
              <a:t>‹#›</a:t>
            </a:fld>
            <a:endParaRPr lang="en-Z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DE27FC-498D-4343-9016-12D7EAC511DF}" type="datetimeFigureOut">
              <a:rPr lang="en-ZA" smtClean="0"/>
              <a:pPr/>
              <a:t>2014/04/17</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96D5F800-DF97-46A0-9E4C-91C953397D42}" type="slidenum">
              <a:rPr lang="en-ZA" smtClean="0"/>
              <a:pPr/>
              <a:t>‹#›</a:t>
            </a:fld>
            <a:endParaRPr lang="en-Z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DE27FC-498D-4343-9016-12D7EAC511DF}" type="datetimeFigureOut">
              <a:rPr lang="en-ZA" smtClean="0"/>
              <a:pPr/>
              <a:t>2014/04/17</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96D5F800-DF97-46A0-9E4C-91C953397D42}" type="slidenum">
              <a:rPr lang="en-ZA" smtClean="0"/>
              <a:pPr/>
              <a:t>‹#›</a:t>
            </a:fld>
            <a:endParaRPr lang="en-Z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DE27FC-498D-4343-9016-12D7EAC511DF}" type="datetimeFigureOut">
              <a:rPr lang="en-ZA" smtClean="0"/>
              <a:pPr/>
              <a:t>2014/04/17</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96D5F800-DF97-46A0-9E4C-91C953397D42}" type="slidenum">
              <a:rPr lang="en-ZA" smtClean="0"/>
              <a:pPr/>
              <a:t>‹#›</a:t>
            </a:fld>
            <a:endParaRPr lang="en-Z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Z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DE27FC-498D-4343-9016-12D7EAC511DF}" type="datetimeFigureOut">
              <a:rPr lang="en-ZA" smtClean="0"/>
              <a:pPr/>
              <a:t>2014/04/17</a:t>
            </a:fld>
            <a:endParaRPr lang="en-Z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D5F800-DF97-46A0-9E4C-91C953397D42}" type="slidenum">
              <a:rPr lang="en-ZA" smtClean="0"/>
              <a:pPr/>
              <a:t>‹#›</a:t>
            </a:fld>
            <a:endParaRPr lang="en-Z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hyperlink" Target="http://www.immigration.gov.ng/index.php?id=15" TargetMode="External"/><Relationship Id="rId3" Type="http://schemas.openxmlformats.org/officeDocument/2006/relationships/hyperlink" Target="http://www.immigration.gov.ng/index.php?id=10" TargetMode="External"/><Relationship Id="rId7" Type="http://schemas.openxmlformats.org/officeDocument/2006/relationships/hyperlink" Target="http://www.immigration.gov.ng/index.php?id=14" TargetMode="External"/><Relationship Id="rId2" Type="http://schemas.openxmlformats.org/officeDocument/2006/relationships/hyperlink" Target="http://www.immigration.gov.ng/index.php?id=9" TargetMode="External"/><Relationship Id="rId1" Type="http://schemas.openxmlformats.org/officeDocument/2006/relationships/slideLayout" Target="../slideLayouts/slideLayout2.xml"/><Relationship Id="rId6" Type="http://schemas.openxmlformats.org/officeDocument/2006/relationships/hyperlink" Target="http://www.immigration.gov.ng/index.php?id=13" TargetMode="External"/><Relationship Id="rId5" Type="http://schemas.openxmlformats.org/officeDocument/2006/relationships/hyperlink" Target="http://www.immigration.gov.ng/index.php?id=12" TargetMode="External"/><Relationship Id="rId4" Type="http://schemas.openxmlformats.org/officeDocument/2006/relationships/hyperlink" Target="http://www.immigration.gov.ng/index.php?id=11"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99592" y="836712"/>
            <a:ext cx="7704856" cy="461665"/>
          </a:xfrm>
          <a:prstGeom prst="rect">
            <a:avLst/>
          </a:prstGeom>
        </p:spPr>
        <p:txBody>
          <a:bodyPr wrap="square">
            <a:spAutoFit/>
          </a:bodyPr>
          <a:lstStyle/>
          <a:p>
            <a:r>
              <a:rPr lang="en-ZA" sz="2400" dirty="0" smtClean="0"/>
              <a:t> </a:t>
            </a:r>
            <a:endParaRPr lang="en-ZA" sz="2400" dirty="0"/>
          </a:p>
        </p:txBody>
      </p:sp>
      <p:sp>
        <p:nvSpPr>
          <p:cNvPr id="5" name="Rectangle 3"/>
          <p:cNvSpPr/>
          <p:nvPr/>
        </p:nvSpPr>
        <p:spPr bwMode="auto">
          <a:xfrm>
            <a:off x="8676456" y="0"/>
            <a:ext cx="467544"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3"/>
          <p:cNvSpPr/>
          <p:nvPr/>
        </p:nvSpPr>
        <p:spPr bwMode="auto">
          <a:xfrm>
            <a:off x="0" y="0"/>
            <a:ext cx="61156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nvSpPr>
        <p:spPr>
          <a:xfrm>
            <a:off x="1907704" y="1556792"/>
            <a:ext cx="5256583" cy="1323439"/>
          </a:xfrm>
          <a:prstGeom prst="rect">
            <a:avLst/>
          </a:prstGeom>
        </p:spPr>
        <p:txBody>
          <a:bodyPr wrap="square">
            <a:spAutoFit/>
          </a:bodyPr>
          <a:lstStyle/>
          <a:p>
            <a:r>
              <a:rPr lang="en-ZA" sz="4000" dirty="0" smtClean="0">
                <a:latin typeface="Times New Roman" pitchFamily="18" charset="0"/>
                <a:cs typeface="Times New Roman" pitchFamily="18" charset="0"/>
              </a:rPr>
              <a:t>  NIGERIA </a:t>
            </a:r>
          </a:p>
          <a:p>
            <a:r>
              <a:rPr lang="en-ZA" sz="4000" dirty="0" smtClean="0">
                <a:latin typeface="Times New Roman" pitchFamily="18" charset="0"/>
                <a:cs typeface="Times New Roman" pitchFamily="18" charset="0"/>
              </a:rPr>
              <a:t>  e -VISA PLATFORM</a:t>
            </a:r>
            <a:endParaRPr lang="en-ZA" sz="4000" dirty="0">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15616" y="908720"/>
            <a:ext cx="6768752" cy="5016758"/>
          </a:xfrm>
          <a:prstGeom prst="rect">
            <a:avLst/>
          </a:prstGeom>
        </p:spPr>
        <p:txBody>
          <a:bodyPr wrap="square">
            <a:spAutoFit/>
          </a:bodyPr>
          <a:lstStyle/>
          <a:p>
            <a:r>
              <a:rPr lang="en-ZA" sz="3200" b="1" dirty="0" smtClean="0">
                <a:latin typeface="Times New Roman" pitchFamily="18" charset="0"/>
                <a:cs typeface="Times New Roman" pitchFamily="18" charset="0"/>
                <a:hlinkClick r:id="rId2" tooltip=" Transit Visa / Entry Permit"/>
              </a:rPr>
              <a:t>Transit Visa / Entry Permit</a:t>
            </a:r>
            <a:endParaRPr lang="en-ZA" sz="3200" b="1" dirty="0" smtClean="0">
              <a:latin typeface="Times New Roman" pitchFamily="18" charset="0"/>
              <a:cs typeface="Times New Roman" pitchFamily="18" charset="0"/>
            </a:endParaRPr>
          </a:p>
          <a:p>
            <a:r>
              <a:rPr lang="en-ZA" sz="3200" b="1" dirty="0" smtClean="0">
                <a:latin typeface="Times New Roman" pitchFamily="18" charset="0"/>
                <a:cs typeface="Times New Roman" pitchFamily="18" charset="0"/>
                <a:hlinkClick r:id="rId3" tooltip="Direct Transit Visa (airside) / Entry Permit "/>
              </a:rPr>
              <a:t>Direct Transit Visa (airside) / </a:t>
            </a:r>
            <a:r>
              <a:rPr lang="en-ZA" sz="3200" b="1" dirty="0" err="1" smtClean="0">
                <a:latin typeface="Times New Roman" pitchFamily="18" charset="0"/>
                <a:cs typeface="Times New Roman" pitchFamily="18" charset="0"/>
                <a:hlinkClick r:id="rId3" tooltip="Direct Transit Visa (airside) / Entry Permit "/>
              </a:rPr>
              <a:t>Enty</a:t>
            </a:r>
            <a:r>
              <a:rPr lang="en-ZA" sz="3200" b="1" dirty="0" smtClean="0">
                <a:latin typeface="Times New Roman" pitchFamily="18" charset="0"/>
                <a:cs typeface="Times New Roman" pitchFamily="18" charset="0"/>
                <a:hlinkClick r:id="rId3" tooltip="Direct Transit Visa (airside) / Entry Permit "/>
              </a:rPr>
              <a:t> Permit </a:t>
            </a:r>
            <a:endParaRPr lang="en-ZA" sz="3200" b="1" dirty="0" smtClean="0">
              <a:latin typeface="Times New Roman" pitchFamily="18" charset="0"/>
              <a:cs typeface="Times New Roman" pitchFamily="18" charset="0"/>
            </a:endParaRPr>
          </a:p>
          <a:p>
            <a:r>
              <a:rPr lang="en-ZA" sz="3200" b="1" dirty="0" smtClean="0">
                <a:latin typeface="Times New Roman" pitchFamily="18" charset="0"/>
                <a:cs typeface="Times New Roman" pitchFamily="18" charset="0"/>
                <a:hlinkClick r:id="rId4" tooltip="Business Visa / Entry Permit"/>
              </a:rPr>
              <a:t>Business Visa / Entry </a:t>
            </a:r>
            <a:r>
              <a:rPr lang="en-ZA" sz="3200" b="1" dirty="0" err="1" smtClean="0">
                <a:latin typeface="Times New Roman" pitchFamily="18" charset="0"/>
                <a:cs typeface="Times New Roman" pitchFamily="18" charset="0"/>
                <a:hlinkClick r:id="rId4" tooltip="Business Visa / Entry Permit"/>
              </a:rPr>
              <a:t>Pemit</a:t>
            </a:r>
            <a:endParaRPr lang="en-ZA" sz="3200" b="1" dirty="0" smtClean="0">
              <a:latin typeface="Times New Roman" pitchFamily="18" charset="0"/>
              <a:cs typeface="Times New Roman" pitchFamily="18" charset="0"/>
            </a:endParaRPr>
          </a:p>
          <a:p>
            <a:r>
              <a:rPr lang="en-ZA" sz="3200" b="1" dirty="0" smtClean="0">
                <a:latin typeface="Times New Roman" pitchFamily="18" charset="0"/>
                <a:cs typeface="Times New Roman" pitchFamily="18" charset="0"/>
                <a:hlinkClick r:id="rId5" tooltip="Tourist Visa / Entry Permit"/>
              </a:rPr>
              <a:t>Tourist Visa / Entry Permit</a:t>
            </a:r>
            <a:endParaRPr lang="en-ZA" sz="3200" b="1" dirty="0" smtClean="0">
              <a:latin typeface="Times New Roman" pitchFamily="18" charset="0"/>
              <a:cs typeface="Times New Roman" pitchFamily="18" charset="0"/>
            </a:endParaRPr>
          </a:p>
          <a:p>
            <a:r>
              <a:rPr lang="en-ZA" sz="3200" b="1" dirty="0" smtClean="0">
                <a:latin typeface="Times New Roman" pitchFamily="18" charset="0"/>
                <a:cs typeface="Times New Roman" pitchFamily="18" charset="0"/>
                <a:hlinkClick r:id="rId6" tooltip="Official / Diplomatic Visa / Entry Permit"/>
              </a:rPr>
              <a:t>Official / Diplomatic Visa / Entry Permit</a:t>
            </a:r>
            <a:endParaRPr lang="en-ZA" sz="3200" b="1" dirty="0" smtClean="0">
              <a:latin typeface="Times New Roman" pitchFamily="18" charset="0"/>
              <a:cs typeface="Times New Roman" pitchFamily="18" charset="0"/>
            </a:endParaRPr>
          </a:p>
          <a:p>
            <a:r>
              <a:rPr lang="en-ZA" sz="3200" b="1" dirty="0" smtClean="0">
                <a:latin typeface="Times New Roman" pitchFamily="18" charset="0"/>
                <a:cs typeface="Times New Roman" pitchFamily="18" charset="0"/>
                <a:hlinkClick r:id="rId7" tooltip="Subject to Regularization (STR) Visa / Entry Permit"/>
              </a:rPr>
              <a:t>Subject to Regularization (STR) Visa / Entry Permit</a:t>
            </a:r>
            <a:endParaRPr lang="en-ZA" sz="3200" b="1" dirty="0" smtClean="0">
              <a:latin typeface="Times New Roman" pitchFamily="18" charset="0"/>
              <a:cs typeface="Times New Roman" pitchFamily="18" charset="0"/>
            </a:endParaRPr>
          </a:p>
          <a:p>
            <a:r>
              <a:rPr lang="en-ZA" sz="3200" b="1" dirty="0" smtClean="0">
                <a:latin typeface="Times New Roman" pitchFamily="18" charset="0"/>
                <a:cs typeface="Times New Roman" pitchFamily="18" charset="0"/>
                <a:hlinkClick r:id="rId8" tooltip="Temporary Work Permit (TWP)  "/>
              </a:rPr>
              <a:t>Temporary Work Permit (TWP) </a:t>
            </a:r>
            <a:endParaRPr lang="en-ZA" sz="3200" b="1" dirty="0" smtClean="0">
              <a:latin typeface="Times New Roman" pitchFamily="18" charset="0"/>
              <a:cs typeface="Times New Roman" pitchFamily="18" charset="0"/>
            </a:endParaRPr>
          </a:p>
        </p:txBody>
      </p:sp>
      <p:sp>
        <p:nvSpPr>
          <p:cNvPr id="6" name="Rectangle 3"/>
          <p:cNvSpPr/>
          <p:nvPr/>
        </p:nvSpPr>
        <p:spPr bwMode="auto">
          <a:xfrm>
            <a:off x="0" y="72008"/>
            <a:ext cx="683568"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3"/>
          <p:cNvSpPr/>
          <p:nvPr/>
        </p:nvSpPr>
        <p:spPr bwMode="auto">
          <a:xfrm>
            <a:off x="8604448" y="0"/>
            <a:ext cx="539552"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pPr eaLnBrk="1" hangingPunct="1">
              <a:defRPr/>
            </a:pPr>
            <a:r>
              <a:rPr lang="en-US" sz="5400" b="1" dirty="0" smtClean="0"/>
              <a:t> </a:t>
            </a:r>
            <a:r>
              <a:rPr lang="en-US" sz="4000" u="sng" dirty="0" smtClean="0">
                <a:solidFill>
                  <a:srgbClr val="403152"/>
                </a:solidFill>
                <a:effectLst>
                  <a:outerShdw blurRad="38100" dist="38100" dir="2700000" algn="tl">
                    <a:srgbClr val="C0C0C0"/>
                  </a:outerShdw>
                </a:effectLst>
              </a:rPr>
              <a:t/>
            </a:r>
            <a:br>
              <a:rPr lang="en-US" sz="4000" u="sng" dirty="0" smtClean="0">
                <a:solidFill>
                  <a:srgbClr val="403152"/>
                </a:solidFill>
                <a:effectLst>
                  <a:outerShdw blurRad="38100" dist="38100" dir="2700000" algn="tl">
                    <a:srgbClr val="C0C0C0"/>
                  </a:outerShdw>
                </a:effectLst>
              </a:rPr>
            </a:br>
            <a:r>
              <a:rPr lang="en-US" sz="4000" u="sng" dirty="0" smtClean="0">
                <a:solidFill>
                  <a:srgbClr val="403152"/>
                </a:solidFill>
                <a:effectLst>
                  <a:outerShdw blurRad="38100" dist="38100" dir="2700000" algn="tl">
                    <a:srgbClr val="C0C0C0"/>
                  </a:outerShdw>
                </a:effectLst>
              </a:rPr>
              <a:t/>
            </a:r>
            <a:br>
              <a:rPr lang="en-US" sz="4000" u="sng" dirty="0" smtClean="0">
                <a:solidFill>
                  <a:srgbClr val="403152"/>
                </a:solidFill>
                <a:effectLst>
                  <a:outerShdw blurRad="38100" dist="38100" dir="2700000" algn="tl">
                    <a:srgbClr val="C0C0C0"/>
                  </a:outerShdw>
                </a:effectLst>
              </a:rPr>
            </a:br>
            <a:r>
              <a:rPr lang="en-US" sz="3600" dirty="0" smtClean="0">
                <a:solidFill>
                  <a:srgbClr val="403152"/>
                </a:solidFill>
                <a:effectLst>
                  <a:outerShdw blurRad="38100" dist="38100" dir="2700000" algn="tl">
                    <a:srgbClr val="C0C0C0"/>
                  </a:outerShdw>
                </a:effectLst>
              </a:rPr>
              <a:t/>
            </a:r>
            <a:br>
              <a:rPr lang="en-US" sz="3600" dirty="0" smtClean="0">
                <a:solidFill>
                  <a:srgbClr val="403152"/>
                </a:solidFill>
                <a:effectLst>
                  <a:outerShdw blurRad="38100" dist="38100" dir="2700000" algn="tl">
                    <a:srgbClr val="C0C0C0"/>
                  </a:outerShdw>
                </a:effectLst>
              </a:rPr>
            </a:br>
            <a:endParaRPr lang="en-US" sz="3600" dirty="0" smtClean="0">
              <a:solidFill>
                <a:srgbClr val="403152"/>
              </a:solidFill>
              <a:effectLst>
                <a:outerShdw blurRad="38100" dist="38100" dir="2700000" algn="tl">
                  <a:srgbClr val="C0C0C0"/>
                </a:outerShdw>
              </a:effectLst>
            </a:endParaRPr>
          </a:p>
        </p:txBody>
      </p:sp>
      <p:sp>
        <p:nvSpPr>
          <p:cNvPr id="2051" name="Subtitle 8"/>
          <p:cNvSpPr>
            <a:spLocks noGrp="1"/>
          </p:cNvSpPr>
          <p:nvPr>
            <p:ph type="subTitle" idx="1"/>
          </p:nvPr>
        </p:nvSpPr>
        <p:spPr>
          <a:xfrm>
            <a:off x="1371600" y="228600"/>
            <a:ext cx="6944816" cy="6477000"/>
          </a:xfrm>
        </p:spPr>
        <p:txBody>
          <a:bodyPr>
            <a:normAutofit fontScale="85000" lnSpcReduction="20000"/>
          </a:bodyPr>
          <a:lstStyle/>
          <a:p>
            <a:pPr>
              <a:defRPr/>
            </a:pPr>
            <a:endParaRPr lang="en-GB" sz="2400" b="1" dirty="0" smtClean="0"/>
          </a:p>
          <a:p>
            <a:pPr>
              <a:defRPr/>
            </a:pPr>
            <a:endParaRPr lang="en-GB" sz="2400" b="1" dirty="0" smtClean="0"/>
          </a:p>
          <a:p>
            <a:pPr>
              <a:defRPr/>
            </a:pPr>
            <a:endParaRPr lang="en-GB" sz="2400" b="1" dirty="0" smtClean="0"/>
          </a:p>
          <a:p>
            <a:pPr>
              <a:defRPr/>
            </a:pPr>
            <a:endParaRPr lang="en-GB" sz="2400" b="1" dirty="0" smtClean="0"/>
          </a:p>
          <a:p>
            <a:r>
              <a:rPr lang="en-ZA" b="1" dirty="0" smtClean="0"/>
              <a:t>Transit Visa </a:t>
            </a:r>
          </a:p>
          <a:p>
            <a:r>
              <a:rPr lang="en-ZA" b="1" dirty="0" smtClean="0"/>
              <a:t>Who qualifies?</a:t>
            </a:r>
          </a:p>
          <a:p>
            <a:r>
              <a:rPr lang="en-ZA" b="1" dirty="0" smtClean="0"/>
              <a:t>Transiting passengers with confirmed Visa to onward destination other than Nigeria</a:t>
            </a:r>
          </a:p>
          <a:p>
            <a:r>
              <a:rPr lang="en-ZA" b="1" dirty="0" smtClean="0"/>
              <a:t> </a:t>
            </a:r>
          </a:p>
          <a:p>
            <a:r>
              <a:rPr lang="en-ZA" b="1" dirty="0" smtClean="0"/>
              <a:t>Requirements for the issuance of Transit Visa</a:t>
            </a:r>
          </a:p>
          <a:p>
            <a:r>
              <a:rPr lang="en-ZA" b="1" dirty="0" smtClean="0"/>
              <a:t>Valid passport with minimum of 6 months validity</a:t>
            </a:r>
          </a:p>
          <a:p>
            <a:r>
              <a:rPr lang="en-ZA" b="1" dirty="0" smtClean="0"/>
              <a:t>Valid visa to onward destination outside Nigeria</a:t>
            </a:r>
          </a:p>
          <a:p>
            <a:r>
              <a:rPr lang="en-ZA" b="1" dirty="0" smtClean="0"/>
              <a:t>Confirmed Airline ticket to final destination</a:t>
            </a:r>
          </a:p>
          <a:p>
            <a:r>
              <a:rPr lang="en-ZA" b="1" dirty="0" smtClean="0"/>
              <a:t>Evidence of funds</a:t>
            </a:r>
          </a:p>
          <a:p>
            <a:pPr>
              <a:defRPr/>
            </a:pPr>
            <a:endParaRPr lang="en-GB" sz="2400" b="1" dirty="0" smtClean="0"/>
          </a:p>
        </p:txBody>
      </p:sp>
      <p:sp>
        <p:nvSpPr>
          <p:cNvPr id="15" name="Rectangle 3"/>
          <p:cNvSpPr/>
          <p:nvPr/>
        </p:nvSpPr>
        <p:spPr bwMode="auto">
          <a:xfrm>
            <a:off x="0" y="0"/>
            <a:ext cx="61156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Rectangle 3"/>
          <p:cNvSpPr/>
          <p:nvPr/>
        </p:nvSpPr>
        <p:spPr bwMode="auto">
          <a:xfrm>
            <a:off x="8604448" y="72008"/>
            <a:ext cx="539552"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ransition spd="slow" advTm="0">
    <p:newsfla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547664" y="404664"/>
            <a:ext cx="6192688" cy="6370975"/>
          </a:xfrm>
          <a:prstGeom prst="rect">
            <a:avLst/>
          </a:prstGeom>
        </p:spPr>
        <p:txBody>
          <a:bodyPr wrap="square">
            <a:spAutoFit/>
          </a:bodyPr>
          <a:lstStyle/>
          <a:p>
            <a:r>
              <a:rPr lang="en-ZA" sz="2400" b="1" dirty="0" smtClean="0"/>
              <a:t>Direct Transit Visa </a:t>
            </a:r>
          </a:p>
          <a:p>
            <a:r>
              <a:rPr lang="en-ZA" sz="2400" b="1" dirty="0" smtClean="0"/>
              <a:t>Who qualifies?</a:t>
            </a:r>
          </a:p>
          <a:p>
            <a:r>
              <a:rPr lang="en-ZA" sz="2400" dirty="0" smtClean="0"/>
              <a:t>Transiting passengers with confirmed Visa to onward destination other than Nigeria</a:t>
            </a:r>
          </a:p>
          <a:p>
            <a:r>
              <a:rPr lang="en-ZA" sz="2400" dirty="0" smtClean="0"/>
              <a:t>Seamen/ Pilots signing on</a:t>
            </a:r>
          </a:p>
          <a:p>
            <a:r>
              <a:rPr lang="en-ZA" sz="2400" dirty="0" smtClean="0"/>
              <a:t> </a:t>
            </a:r>
          </a:p>
          <a:p>
            <a:r>
              <a:rPr lang="en-ZA" sz="2400" b="1" dirty="0" smtClean="0"/>
              <a:t>Requirements for the issuance of Direct Transit Visa </a:t>
            </a:r>
          </a:p>
          <a:p>
            <a:r>
              <a:rPr lang="en-ZA" sz="2400" dirty="0" smtClean="0"/>
              <a:t>Valid passport with minimum of 6 months validity</a:t>
            </a:r>
          </a:p>
          <a:p>
            <a:r>
              <a:rPr lang="en-ZA" sz="2400" dirty="0" smtClean="0"/>
              <a:t>Valid visa to onward destination outside Nigeria</a:t>
            </a:r>
          </a:p>
          <a:p>
            <a:r>
              <a:rPr lang="en-ZA" sz="2400" dirty="0" smtClean="0"/>
              <a:t>Confirmed Airline ticket to final destination</a:t>
            </a:r>
          </a:p>
          <a:p>
            <a:r>
              <a:rPr lang="en-ZA" sz="2400" dirty="0" smtClean="0"/>
              <a:t>Evidence of sufficient funds</a:t>
            </a:r>
          </a:p>
          <a:p>
            <a:r>
              <a:rPr lang="en-ZA" sz="2400" dirty="0" smtClean="0"/>
              <a:t> </a:t>
            </a:r>
          </a:p>
          <a:p>
            <a:r>
              <a:rPr lang="en-ZA" sz="2400" b="1" dirty="0" smtClean="0"/>
              <a:t>Validity</a:t>
            </a:r>
          </a:p>
          <a:p>
            <a:r>
              <a:rPr lang="en-ZA" sz="2400" dirty="0" smtClean="0"/>
              <a:t>Validity of stay is 48 hours</a:t>
            </a:r>
          </a:p>
          <a:p>
            <a:r>
              <a:rPr lang="en-ZA" sz="2400" dirty="0" smtClean="0"/>
              <a:t>Not valid for employment</a:t>
            </a:r>
            <a:endParaRPr lang="en-ZA" sz="2400" dirty="0"/>
          </a:p>
        </p:txBody>
      </p:sp>
      <p:sp>
        <p:nvSpPr>
          <p:cNvPr id="11" name="Rectangle 3"/>
          <p:cNvSpPr/>
          <p:nvPr/>
        </p:nvSpPr>
        <p:spPr bwMode="auto">
          <a:xfrm>
            <a:off x="0" y="0"/>
            <a:ext cx="97160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3"/>
          <p:cNvSpPr/>
          <p:nvPr/>
        </p:nvSpPr>
        <p:spPr bwMode="auto">
          <a:xfrm>
            <a:off x="8279904" y="0"/>
            <a:ext cx="864096"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1"/>
          </p:nvPr>
        </p:nvSpPr>
        <p:spPr>
          <a:xfrm>
            <a:off x="1835696" y="404664"/>
            <a:ext cx="6984776" cy="6224736"/>
          </a:xfrm>
        </p:spPr>
        <p:txBody>
          <a:bodyPr>
            <a:normAutofit fontScale="70000" lnSpcReduction="20000"/>
          </a:bodyPr>
          <a:lstStyle/>
          <a:p>
            <a:pPr lvl="1" algn="just" eaLnBrk="1" hangingPunct="1">
              <a:buFontTx/>
              <a:buNone/>
            </a:pPr>
            <a:r>
              <a:rPr lang="en-US" sz="3200" dirty="0" smtClean="0"/>
              <a:t>	</a:t>
            </a:r>
            <a:endParaRPr lang="en-GB" dirty="0" smtClean="0"/>
          </a:p>
          <a:p>
            <a:pPr lvl="1" eaLnBrk="1" hangingPunct="1">
              <a:buFontTx/>
              <a:buNone/>
            </a:pPr>
            <a:endParaRPr lang="en-GB" dirty="0" smtClean="0"/>
          </a:p>
          <a:p>
            <a:r>
              <a:rPr lang="en-ZA" b="1" dirty="0" smtClean="0"/>
              <a:t>Business Visa / Entry Permit</a:t>
            </a:r>
          </a:p>
          <a:p>
            <a:r>
              <a:rPr lang="en-ZA" b="1" dirty="0" smtClean="0"/>
              <a:t>Who qualifies?</a:t>
            </a:r>
          </a:p>
          <a:p>
            <a:r>
              <a:rPr lang="en-ZA" dirty="0" smtClean="0"/>
              <a:t>Business men and Investors coming to Nigeria for business discussions</a:t>
            </a:r>
          </a:p>
          <a:p>
            <a:r>
              <a:rPr lang="en-ZA" dirty="0" smtClean="0"/>
              <a:t>Obtainable from Nigerian Missions abroad</a:t>
            </a:r>
          </a:p>
          <a:p>
            <a:r>
              <a:rPr lang="en-ZA" dirty="0" smtClean="0"/>
              <a:t> </a:t>
            </a:r>
          </a:p>
          <a:p>
            <a:r>
              <a:rPr lang="en-ZA" b="1" dirty="0" smtClean="0"/>
              <a:t>Requirements for the issuance of Business Visa / Entry Permit</a:t>
            </a:r>
          </a:p>
          <a:p>
            <a:r>
              <a:rPr lang="en-ZA" dirty="0" smtClean="0"/>
              <a:t>Evidence of sufficient funds</a:t>
            </a:r>
          </a:p>
          <a:p>
            <a:r>
              <a:rPr lang="en-ZA" dirty="0" smtClean="0"/>
              <a:t>A valid return ticket</a:t>
            </a:r>
          </a:p>
          <a:p>
            <a:r>
              <a:rPr lang="en-ZA" dirty="0" smtClean="0"/>
              <a:t>Acceptance of </a:t>
            </a:r>
            <a:r>
              <a:rPr lang="en-ZA" b="1" dirty="0" smtClean="0"/>
              <a:t>IR</a:t>
            </a:r>
            <a:r>
              <a:rPr lang="en-ZA" dirty="0" smtClean="0"/>
              <a:t> (Immigration Responsibilities)</a:t>
            </a:r>
          </a:p>
          <a:p>
            <a:r>
              <a:rPr lang="en-ZA" dirty="0" smtClean="0"/>
              <a:t>Evidence of sufficient funds to maintain one's self in the country</a:t>
            </a:r>
          </a:p>
          <a:p>
            <a:r>
              <a:rPr lang="en-ZA" dirty="0" smtClean="0"/>
              <a:t> </a:t>
            </a:r>
          </a:p>
          <a:p>
            <a:r>
              <a:rPr lang="en-ZA" b="1" dirty="0" smtClean="0"/>
              <a:t>Validity</a:t>
            </a:r>
          </a:p>
          <a:p>
            <a:r>
              <a:rPr lang="en-ZA" dirty="0" smtClean="0"/>
              <a:t>Validity of stay is 90 days but extendable</a:t>
            </a:r>
          </a:p>
          <a:p>
            <a:r>
              <a:rPr lang="en-ZA" dirty="0" smtClean="0"/>
              <a:t>Not valid for employment</a:t>
            </a:r>
          </a:p>
          <a:p>
            <a:pPr lvl="1" eaLnBrk="1" hangingPunct="1">
              <a:buFont typeface="Arial" charset="0"/>
              <a:buChar char="•"/>
            </a:pPr>
            <a:endParaRPr lang="en-GB" dirty="0" smtClean="0"/>
          </a:p>
        </p:txBody>
      </p:sp>
      <p:sp>
        <p:nvSpPr>
          <p:cNvPr id="11" name="Rectangle 3"/>
          <p:cNvSpPr/>
          <p:nvPr/>
        </p:nvSpPr>
        <p:spPr bwMode="auto">
          <a:xfrm>
            <a:off x="0" y="0"/>
            <a:ext cx="1187624"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3"/>
          <p:cNvSpPr/>
          <p:nvPr/>
        </p:nvSpPr>
        <p:spPr bwMode="auto">
          <a:xfrm>
            <a:off x="8316416" y="0"/>
            <a:ext cx="827584"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547664" y="548680"/>
            <a:ext cx="6912768" cy="5170646"/>
          </a:xfrm>
          <a:prstGeom prst="rect">
            <a:avLst/>
          </a:prstGeom>
        </p:spPr>
        <p:txBody>
          <a:bodyPr wrap="square">
            <a:spAutoFit/>
          </a:bodyPr>
          <a:lstStyle/>
          <a:p>
            <a:r>
              <a:rPr lang="en-ZA" sz="2400" b="1" dirty="0" smtClean="0"/>
              <a:t>Tourist Visa </a:t>
            </a:r>
          </a:p>
          <a:p>
            <a:r>
              <a:rPr lang="en-ZA" sz="2400" b="1" dirty="0" smtClean="0"/>
              <a:t>Who qualifies?</a:t>
            </a:r>
          </a:p>
          <a:p>
            <a:r>
              <a:rPr lang="en-ZA" sz="2400" dirty="0" smtClean="0"/>
              <a:t>Persons wishing to visit Nigeria for the purpose of tourism</a:t>
            </a:r>
          </a:p>
          <a:p>
            <a:r>
              <a:rPr lang="en-ZA" sz="2400" dirty="0" smtClean="0"/>
              <a:t>Individuals who want to visit family members</a:t>
            </a:r>
          </a:p>
          <a:p>
            <a:r>
              <a:rPr lang="en-ZA" sz="2400" dirty="0" smtClean="0"/>
              <a:t> </a:t>
            </a:r>
          </a:p>
          <a:p>
            <a:r>
              <a:rPr lang="en-ZA" sz="2400" b="1" dirty="0" smtClean="0"/>
              <a:t>Requirements for the issuance of Tourist Visa</a:t>
            </a:r>
          </a:p>
          <a:p>
            <a:r>
              <a:rPr lang="en-ZA" sz="2400" dirty="0" smtClean="0"/>
              <a:t>Valid passport with minimum of 6 months validity</a:t>
            </a:r>
          </a:p>
          <a:p>
            <a:r>
              <a:rPr lang="en-ZA" sz="2400" dirty="0" smtClean="0"/>
              <a:t>Valid Visa to onward destination</a:t>
            </a:r>
          </a:p>
          <a:p>
            <a:r>
              <a:rPr lang="en-ZA" sz="2400" dirty="0" smtClean="0"/>
              <a:t>Valid Airline return ticket</a:t>
            </a:r>
          </a:p>
          <a:p>
            <a:r>
              <a:rPr lang="en-ZA" sz="2400" dirty="0" smtClean="0"/>
              <a:t>Evidence of funds</a:t>
            </a:r>
          </a:p>
          <a:p>
            <a:r>
              <a:rPr lang="en-ZA" sz="2400" dirty="0" smtClean="0"/>
              <a:t>Evidence of Hotel reservation</a:t>
            </a:r>
          </a:p>
          <a:p>
            <a:r>
              <a:rPr lang="en-ZA" sz="2400" dirty="0" smtClean="0"/>
              <a:t>Acceptance of </a:t>
            </a:r>
            <a:r>
              <a:rPr lang="en-ZA" sz="2400" b="1" dirty="0" smtClean="0"/>
              <a:t>IR</a:t>
            </a:r>
            <a:r>
              <a:rPr lang="en-ZA" sz="2400" dirty="0" smtClean="0"/>
              <a:t> (Immigration Responsibility)</a:t>
            </a:r>
          </a:p>
          <a:p>
            <a:r>
              <a:rPr lang="en-ZA" dirty="0" smtClean="0"/>
              <a:t> </a:t>
            </a:r>
            <a:endParaRPr lang="en-ZA" dirty="0"/>
          </a:p>
        </p:txBody>
      </p:sp>
      <p:sp>
        <p:nvSpPr>
          <p:cNvPr id="12" name="Rectangle 3"/>
          <p:cNvSpPr/>
          <p:nvPr/>
        </p:nvSpPr>
        <p:spPr bwMode="auto">
          <a:xfrm>
            <a:off x="0" y="72008"/>
            <a:ext cx="1115616"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 name="Rectangle 3"/>
          <p:cNvSpPr/>
          <p:nvPr/>
        </p:nvSpPr>
        <p:spPr bwMode="auto">
          <a:xfrm>
            <a:off x="8244408" y="72008"/>
            <a:ext cx="899592"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286000" y="335846"/>
            <a:ext cx="4572000" cy="5909310"/>
          </a:xfrm>
          <a:prstGeom prst="rect">
            <a:avLst/>
          </a:prstGeom>
        </p:spPr>
        <p:txBody>
          <a:bodyPr>
            <a:spAutoFit/>
          </a:bodyPr>
          <a:lstStyle/>
          <a:p>
            <a:r>
              <a:rPr lang="en-ZA" b="1" dirty="0" smtClean="0"/>
              <a:t>Subject to Regularization (STR) Visa </a:t>
            </a:r>
          </a:p>
          <a:p>
            <a:r>
              <a:rPr lang="en-ZA" b="1" dirty="0" smtClean="0"/>
              <a:t>Who qualifies?</a:t>
            </a:r>
          </a:p>
          <a:p>
            <a:r>
              <a:rPr lang="en-ZA" dirty="0" smtClean="0"/>
              <a:t>Expatriates employed by individuals, corporate bodies or governments (i.e.to take up employment in Nigeria)</a:t>
            </a:r>
          </a:p>
          <a:p>
            <a:r>
              <a:rPr lang="en-ZA" dirty="0" smtClean="0"/>
              <a:t> </a:t>
            </a:r>
          </a:p>
          <a:p>
            <a:r>
              <a:rPr lang="en-ZA" b="1" dirty="0" smtClean="0"/>
              <a:t>Requirements for the issuance of STR Visa / Entry Permit</a:t>
            </a:r>
          </a:p>
          <a:p>
            <a:r>
              <a:rPr lang="en-ZA" dirty="0" smtClean="0"/>
              <a:t>Valid passport with minimum of 6 months validity</a:t>
            </a:r>
          </a:p>
          <a:p>
            <a:r>
              <a:rPr lang="en-ZA" dirty="0" smtClean="0"/>
              <a:t>Letter of employment</a:t>
            </a:r>
          </a:p>
          <a:p>
            <a:r>
              <a:rPr lang="en-ZA" dirty="0" smtClean="0"/>
              <a:t>Expatriate quota approval</a:t>
            </a:r>
          </a:p>
          <a:p>
            <a:r>
              <a:rPr lang="en-ZA" dirty="0" smtClean="0"/>
              <a:t>Credentials of the applicant</a:t>
            </a:r>
          </a:p>
          <a:p>
            <a:r>
              <a:rPr lang="en-ZA" dirty="0" smtClean="0"/>
              <a:t>Duly completed form</a:t>
            </a:r>
            <a:r>
              <a:rPr lang="en-ZA" b="1" dirty="0" smtClean="0"/>
              <a:t> IMM 22</a:t>
            </a:r>
            <a:endParaRPr lang="en-ZA" dirty="0" smtClean="0"/>
          </a:p>
          <a:p>
            <a:r>
              <a:rPr lang="en-ZA" dirty="0" smtClean="0"/>
              <a:t>Curriculum Vitae or Resume</a:t>
            </a:r>
          </a:p>
          <a:p>
            <a:r>
              <a:rPr lang="en-ZA" dirty="0" smtClean="0"/>
              <a:t>For chief executive officers (C.E.O) of corporate organizations, there is need for extract of the minutes of the Board's resolution</a:t>
            </a:r>
          </a:p>
          <a:p>
            <a:r>
              <a:rPr lang="en-ZA" dirty="0" smtClean="0"/>
              <a:t>Obtainable only from Nigerian Missions in the countries where applicants are domiciled for at least six (6) months</a:t>
            </a:r>
            <a:endParaRPr lang="en-ZA" dirty="0"/>
          </a:p>
        </p:txBody>
      </p:sp>
      <p:sp>
        <p:nvSpPr>
          <p:cNvPr id="11" name="Rectangle 3"/>
          <p:cNvSpPr/>
          <p:nvPr/>
        </p:nvSpPr>
        <p:spPr bwMode="auto">
          <a:xfrm>
            <a:off x="0" y="0"/>
            <a:ext cx="1043608"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3"/>
          <p:cNvSpPr/>
          <p:nvPr/>
        </p:nvSpPr>
        <p:spPr bwMode="auto">
          <a:xfrm>
            <a:off x="7991872" y="0"/>
            <a:ext cx="1152128"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idx="1"/>
          </p:nvPr>
        </p:nvSpPr>
        <p:spPr>
          <a:xfrm>
            <a:off x="1295400" y="2590800"/>
            <a:ext cx="7620000" cy="3810000"/>
          </a:xfrm>
        </p:spPr>
        <p:txBody>
          <a:bodyPr/>
          <a:lstStyle/>
          <a:p>
            <a:pPr lvl="1" eaLnBrk="1" hangingPunct="1">
              <a:buFont typeface="Wingdings" pitchFamily="2" charset="2"/>
              <a:buChar char="Ø"/>
            </a:pPr>
            <a:endParaRPr lang="en-GB" dirty="0" smtClean="0"/>
          </a:p>
          <a:p>
            <a:pPr lvl="1" eaLnBrk="1" hangingPunct="1">
              <a:buFont typeface="Arial" charset="0"/>
              <a:buChar char="•"/>
            </a:pPr>
            <a:endParaRPr lang="en-GB" dirty="0" smtClean="0"/>
          </a:p>
        </p:txBody>
      </p:sp>
      <p:sp>
        <p:nvSpPr>
          <p:cNvPr id="10" name="Rectangle 9"/>
          <p:cNvSpPr/>
          <p:nvPr/>
        </p:nvSpPr>
        <p:spPr>
          <a:xfrm>
            <a:off x="2286000" y="332656"/>
            <a:ext cx="5238328" cy="5324535"/>
          </a:xfrm>
          <a:prstGeom prst="rect">
            <a:avLst/>
          </a:prstGeom>
        </p:spPr>
        <p:txBody>
          <a:bodyPr wrap="square">
            <a:spAutoFit/>
          </a:bodyPr>
          <a:lstStyle/>
          <a:p>
            <a:r>
              <a:rPr lang="en-ZA" sz="2000" b="1" dirty="0" smtClean="0"/>
              <a:t>Official / Diplomatic Visa </a:t>
            </a:r>
          </a:p>
          <a:p>
            <a:r>
              <a:rPr lang="en-ZA" sz="2000" b="1" dirty="0" smtClean="0"/>
              <a:t>Who qualifies?</a:t>
            </a:r>
          </a:p>
          <a:p>
            <a:r>
              <a:rPr lang="en-ZA" sz="2000" dirty="0" smtClean="0"/>
              <a:t>Visiting Heads of States and their families</a:t>
            </a:r>
          </a:p>
          <a:p>
            <a:r>
              <a:rPr lang="en-ZA" sz="2000" dirty="0" smtClean="0"/>
              <a:t>Top officials of Government and their families</a:t>
            </a:r>
          </a:p>
          <a:p>
            <a:r>
              <a:rPr lang="en-ZA" sz="2000" dirty="0" smtClean="0"/>
              <a:t>Diplomats and their families</a:t>
            </a:r>
          </a:p>
          <a:p>
            <a:r>
              <a:rPr lang="en-ZA" sz="2000" dirty="0" smtClean="0"/>
              <a:t>Holders of United Nations Diplomatic Passport and </a:t>
            </a:r>
            <a:r>
              <a:rPr lang="en-ZA" sz="2000" dirty="0" err="1" smtClean="0"/>
              <a:t>Laisser</a:t>
            </a:r>
            <a:r>
              <a:rPr lang="en-ZA" sz="2000" dirty="0" smtClean="0"/>
              <a:t> </a:t>
            </a:r>
            <a:r>
              <a:rPr lang="en-ZA" sz="2000" dirty="0" err="1" smtClean="0"/>
              <a:t>passez</a:t>
            </a:r>
            <a:endParaRPr lang="en-ZA" sz="2000" dirty="0" smtClean="0"/>
          </a:p>
          <a:p>
            <a:r>
              <a:rPr lang="en-ZA" sz="2000" dirty="0" smtClean="0"/>
              <a:t>members of accredited Diplomatic Missions</a:t>
            </a:r>
          </a:p>
          <a:p>
            <a:r>
              <a:rPr lang="en-ZA" sz="2000" dirty="0" smtClean="0"/>
              <a:t>members of International organizations</a:t>
            </a:r>
          </a:p>
          <a:p>
            <a:r>
              <a:rPr lang="en-ZA" sz="2000" dirty="0" smtClean="0"/>
              <a:t>members of accredited International non governmental organizations</a:t>
            </a:r>
          </a:p>
          <a:p>
            <a:r>
              <a:rPr lang="en-ZA" sz="2000" dirty="0" smtClean="0"/>
              <a:t> </a:t>
            </a:r>
          </a:p>
          <a:p>
            <a:r>
              <a:rPr lang="en-ZA" sz="2000" b="1" dirty="0" smtClean="0"/>
              <a:t>Requirements for the issuance of Official / Diplomatic Visa </a:t>
            </a:r>
          </a:p>
          <a:p>
            <a:r>
              <a:rPr lang="en-ZA" sz="2000" dirty="0" smtClean="0"/>
              <a:t>Valid standard, official or diplomatic passports</a:t>
            </a:r>
          </a:p>
          <a:p>
            <a:r>
              <a:rPr lang="en-ZA" sz="2000" dirty="0" smtClean="0"/>
              <a:t>Note </a:t>
            </a:r>
            <a:r>
              <a:rPr lang="en-ZA" sz="2000" dirty="0" err="1" smtClean="0"/>
              <a:t>Verbale</a:t>
            </a:r>
            <a:endParaRPr lang="en-ZA" sz="2000" dirty="0" smtClean="0"/>
          </a:p>
          <a:p>
            <a:r>
              <a:rPr lang="en-ZA" sz="2000" dirty="0" smtClean="0"/>
              <a:t>Obtainable from Nigerian Missions abroad</a:t>
            </a:r>
            <a:endParaRPr lang="en-ZA" sz="2000" dirty="0"/>
          </a:p>
        </p:txBody>
      </p:sp>
      <p:sp>
        <p:nvSpPr>
          <p:cNvPr id="11" name="Rectangle 3"/>
          <p:cNvSpPr/>
          <p:nvPr/>
        </p:nvSpPr>
        <p:spPr bwMode="auto">
          <a:xfrm>
            <a:off x="0" y="0"/>
            <a:ext cx="1115616"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3"/>
          <p:cNvSpPr/>
          <p:nvPr/>
        </p:nvSpPr>
        <p:spPr bwMode="auto">
          <a:xfrm>
            <a:off x="8244408" y="0"/>
            <a:ext cx="899592"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2286000" y="1166843"/>
            <a:ext cx="4572000" cy="5324535"/>
          </a:xfrm>
          <a:prstGeom prst="rect">
            <a:avLst/>
          </a:prstGeom>
        </p:spPr>
        <p:txBody>
          <a:bodyPr>
            <a:spAutoFit/>
          </a:bodyPr>
          <a:lstStyle/>
          <a:p>
            <a:r>
              <a:rPr lang="en-ZA" sz="2000" b="1" dirty="0" smtClean="0"/>
              <a:t>Temporary Work Permit (TWP) </a:t>
            </a:r>
          </a:p>
          <a:p>
            <a:r>
              <a:rPr lang="en-ZA" sz="2000" b="1" dirty="0" smtClean="0"/>
              <a:t>Who qualifies?</a:t>
            </a:r>
          </a:p>
          <a:p>
            <a:r>
              <a:rPr lang="en-ZA" sz="2000" dirty="0" smtClean="0"/>
              <a:t>Experts invited by corporate bodies to provide specialized skilled services, such as after sales installation , maintenance, repairs of machines &amp; equipment</a:t>
            </a:r>
          </a:p>
          <a:p>
            <a:r>
              <a:rPr lang="en-ZA" sz="2000" dirty="0" smtClean="0"/>
              <a:t> </a:t>
            </a:r>
          </a:p>
          <a:p>
            <a:r>
              <a:rPr lang="en-ZA" sz="2000" b="1" dirty="0" smtClean="0"/>
              <a:t>Requirements for the issuance of Temporary work permit (TWP)</a:t>
            </a:r>
          </a:p>
          <a:p>
            <a:r>
              <a:rPr lang="en-ZA" sz="2000" dirty="0" smtClean="0"/>
              <a:t>Confirmed Airline Return ticket</a:t>
            </a:r>
          </a:p>
          <a:p>
            <a:r>
              <a:rPr lang="en-ZA" sz="2000" dirty="0" smtClean="0"/>
              <a:t>Acceptance of </a:t>
            </a:r>
            <a:r>
              <a:rPr lang="en-ZA" sz="2000" b="1" dirty="0" smtClean="0"/>
              <a:t>IR</a:t>
            </a:r>
            <a:r>
              <a:rPr lang="en-ZA" sz="2000" dirty="0" smtClean="0"/>
              <a:t> (Immigration Responsibility) by inviting organizations or individual.</a:t>
            </a:r>
          </a:p>
          <a:p>
            <a:r>
              <a:rPr lang="en-ZA" sz="2000" dirty="0" smtClean="0"/>
              <a:t>Obtainable only from the office of the Comptroller General of Immigration in the Nigeria Immigration Service Headquarters, Abuja.</a:t>
            </a:r>
            <a:endParaRPr lang="en-ZA" sz="2000" dirty="0"/>
          </a:p>
        </p:txBody>
      </p:sp>
      <p:sp>
        <p:nvSpPr>
          <p:cNvPr id="13" name="Rectangle 3"/>
          <p:cNvSpPr/>
          <p:nvPr/>
        </p:nvSpPr>
        <p:spPr bwMode="auto">
          <a:xfrm>
            <a:off x="0" y="72008"/>
            <a:ext cx="97160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4" name="Rectangle 3"/>
          <p:cNvSpPr/>
          <p:nvPr/>
        </p:nvSpPr>
        <p:spPr bwMode="auto">
          <a:xfrm>
            <a:off x="8028384" y="0"/>
            <a:ext cx="1115616"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835696" y="692696"/>
            <a:ext cx="6408712" cy="5509200"/>
          </a:xfrm>
          <a:prstGeom prst="rect">
            <a:avLst/>
          </a:prstGeom>
        </p:spPr>
        <p:txBody>
          <a:bodyPr wrap="square">
            <a:spAutoFit/>
          </a:bodyPr>
          <a:lstStyle/>
          <a:p>
            <a:r>
              <a:rPr lang="en-ZA" sz="4400" b="1" dirty="0" smtClean="0">
                <a:latin typeface="Times New Roman" pitchFamily="18" charset="0"/>
                <a:cs typeface="Times New Roman" pitchFamily="18" charset="0"/>
              </a:rPr>
              <a:t>IR</a:t>
            </a:r>
            <a:r>
              <a:rPr lang="en-ZA" sz="4400" dirty="0" smtClean="0">
                <a:latin typeface="Times New Roman" pitchFamily="18" charset="0"/>
                <a:cs typeface="Times New Roman" pitchFamily="18" charset="0"/>
              </a:rPr>
              <a:t> means acceptance of </a:t>
            </a:r>
            <a:r>
              <a:rPr lang="en-ZA" sz="4400" b="1" dirty="0" smtClean="0">
                <a:latin typeface="Times New Roman" pitchFamily="18" charset="0"/>
                <a:cs typeface="Times New Roman" pitchFamily="18" charset="0"/>
              </a:rPr>
              <a:t>Immigration Responsibility</a:t>
            </a:r>
            <a:r>
              <a:rPr lang="en-ZA" sz="4400" dirty="0" smtClean="0">
                <a:latin typeface="Times New Roman" pitchFamily="18" charset="0"/>
                <a:cs typeface="Times New Roman" pitchFamily="18" charset="0"/>
              </a:rPr>
              <a:t> which includes but not limited to</a:t>
            </a:r>
          </a:p>
          <a:p>
            <a:r>
              <a:rPr lang="en-ZA" sz="4400" dirty="0" smtClean="0">
                <a:latin typeface="Times New Roman" pitchFamily="18" charset="0"/>
                <a:cs typeface="Times New Roman" pitchFamily="18" charset="0"/>
              </a:rPr>
              <a:t>Accommodation/feeding</a:t>
            </a:r>
          </a:p>
          <a:p>
            <a:r>
              <a:rPr lang="en-ZA" sz="4400" dirty="0" smtClean="0">
                <a:latin typeface="Times New Roman" pitchFamily="18" charset="0"/>
                <a:cs typeface="Times New Roman" pitchFamily="18" charset="0"/>
              </a:rPr>
              <a:t>Transportation</a:t>
            </a:r>
          </a:p>
          <a:p>
            <a:r>
              <a:rPr lang="en-ZA" sz="4400" dirty="0" smtClean="0">
                <a:latin typeface="Times New Roman" pitchFamily="18" charset="0"/>
                <a:cs typeface="Times New Roman" pitchFamily="18" charset="0"/>
              </a:rPr>
              <a:t>and if need be the cost of repatriation or deportation</a:t>
            </a:r>
            <a:endParaRPr lang="en-ZA" sz="4400" dirty="0">
              <a:latin typeface="Times New Roman" pitchFamily="18" charset="0"/>
              <a:cs typeface="Times New Roman" pitchFamily="18" charset="0"/>
            </a:endParaRPr>
          </a:p>
        </p:txBody>
      </p:sp>
      <p:sp>
        <p:nvSpPr>
          <p:cNvPr id="12" name="Rectangle 3"/>
          <p:cNvSpPr/>
          <p:nvPr/>
        </p:nvSpPr>
        <p:spPr bwMode="auto">
          <a:xfrm>
            <a:off x="0" y="72008"/>
            <a:ext cx="97160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 name="Rectangle 3"/>
          <p:cNvSpPr/>
          <p:nvPr/>
        </p:nvSpPr>
        <p:spPr bwMode="auto">
          <a:xfrm>
            <a:off x="8172400" y="72008"/>
            <a:ext cx="97160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295400" y="457200"/>
            <a:ext cx="7848600" cy="1143000"/>
          </a:xfrm>
        </p:spPr>
        <p:txBody>
          <a:bodyPr/>
          <a:lstStyle/>
          <a:p>
            <a:pPr eaLnBrk="1" hangingPunct="1">
              <a:defRPr/>
            </a:pPr>
            <a:r>
              <a:rPr lang="en-GB" dirty="0" smtClean="0">
                <a:effectLst>
                  <a:outerShdw blurRad="38100" dist="38100" dir="2700000" algn="tl">
                    <a:srgbClr val="000000">
                      <a:alpha val="43137"/>
                    </a:srgbClr>
                  </a:outerShdw>
                </a:effectLst>
              </a:rPr>
              <a:t>What is Online Payment System?</a:t>
            </a:r>
          </a:p>
        </p:txBody>
      </p:sp>
      <p:sp>
        <p:nvSpPr>
          <p:cNvPr id="3075" name="Content Placeholder 2"/>
          <p:cNvSpPr>
            <a:spLocks noGrp="1"/>
          </p:cNvSpPr>
          <p:nvPr>
            <p:ph idx="1"/>
          </p:nvPr>
        </p:nvSpPr>
        <p:spPr>
          <a:xfrm>
            <a:off x="1295400" y="2590800"/>
            <a:ext cx="7237040" cy="3810000"/>
          </a:xfrm>
        </p:spPr>
        <p:txBody>
          <a:bodyPr/>
          <a:lstStyle/>
          <a:p>
            <a:pPr lvl="1" algn="ctr" eaLnBrk="1" hangingPunct="1">
              <a:buFontTx/>
              <a:buNone/>
            </a:pPr>
            <a:r>
              <a:rPr lang="en-US" sz="3600" dirty="0" smtClean="0"/>
              <a:t>Electronic financial transaction process that involves use of computer networks, digital devices and the internet.</a:t>
            </a:r>
            <a:endParaRPr lang="en-GB" sz="3600" dirty="0" smtClean="0"/>
          </a:p>
          <a:p>
            <a:pPr lvl="1" eaLnBrk="1" hangingPunct="1">
              <a:buFont typeface="Wingdings" pitchFamily="2" charset="2"/>
              <a:buChar char="Ø"/>
            </a:pPr>
            <a:endParaRPr lang="en-GB" dirty="0" smtClean="0"/>
          </a:p>
          <a:p>
            <a:pPr lvl="1" eaLnBrk="1" hangingPunct="1">
              <a:buFont typeface="Arial" charset="0"/>
              <a:buChar char="•"/>
            </a:pPr>
            <a:endParaRPr lang="en-GB" dirty="0" smtClean="0"/>
          </a:p>
        </p:txBody>
      </p:sp>
      <p:sp>
        <p:nvSpPr>
          <p:cNvPr id="10" name="Rectangle 3"/>
          <p:cNvSpPr/>
          <p:nvPr/>
        </p:nvSpPr>
        <p:spPr bwMode="auto">
          <a:xfrm>
            <a:off x="0" y="0"/>
            <a:ext cx="144016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Rectangle 3"/>
          <p:cNvSpPr/>
          <p:nvPr/>
        </p:nvSpPr>
        <p:spPr bwMode="auto">
          <a:xfrm>
            <a:off x="8748464" y="72008"/>
            <a:ext cx="72008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03648" y="1772816"/>
            <a:ext cx="7056784" cy="1107996"/>
          </a:xfrm>
          <a:prstGeom prst="rect">
            <a:avLst/>
          </a:prstGeom>
        </p:spPr>
        <p:txBody>
          <a:bodyPr wrap="square">
            <a:spAutoFit/>
          </a:bodyPr>
          <a:lstStyle/>
          <a:p>
            <a:r>
              <a:rPr lang="en-ZA" sz="6600" dirty="0" smtClean="0">
                <a:latin typeface="Times New Roman" pitchFamily="18" charset="0"/>
                <a:cs typeface="Times New Roman" pitchFamily="18" charset="0"/>
              </a:rPr>
              <a:t>INTRODUCTION </a:t>
            </a:r>
          </a:p>
        </p:txBody>
      </p:sp>
      <p:sp>
        <p:nvSpPr>
          <p:cNvPr id="5" name="Rectangle 3"/>
          <p:cNvSpPr/>
          <p:nvPr/>
        </p:nvSpPr>
        <p:spPr bwMode="auto">
          <a:xfrm>
            <a:off x="8676456" y="0"/>
            <a:ext cx="467544"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3"/>
          <p:cNvSpPr/>
          <p:nvPr/>
        </p:nvSpPr>
        <p:spPr bwMode="auto">
          <a:xfrm>
            <a:off x="0" y="0"/>
            <a:ext cx="61156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899592" y="457200"/>
            <a:ext cx="7632848" cy="1066800"/>
          </a:xfrm>
        </p:spPr>
        <p:txBody>
          <a:bodyPr/>
          <a:lstStyle/>
          <a:p>
            <a:pPr>
              <a:defRPr/>
            </a:pPr>
            <a:r>
              <a:rPr lang="en-US" sz="2400" b="1" dirty="0" smtClean="0">
                <a:effectLst>
                  <a:outerShdw blurRad="38100" dist="38100" dir="2700000" algn="tl">
                    <a:srgbClr val="000000">
                      <a:alpha val="43137"/>
                    </a:srgbClr>
                  </a:outerShdw>
                </a:effectLst>
              </a:rPr>
              <a:t>THE SECURITY FRAMEWORK OF ONLINE PAYMENT SYSTEM</a:t>
            </a:r>
            <a:endParaRPr lang="en-US" sz="2400" dirty="0" smtClean="0">
              <a:effectLst>
                <a:outerShdw blurRad="38100" dist="38100" dir="2700000" algn="tl">
                  <a:srgbClr val="000000">
                    <a:alpha val="43137"/>
                  </a:srgbClr>
                </a:outerShdw>
              </a:effectLst>
            </a:endParaRPr>
          </a:p>
        </p:txBody>
      </p:sp>
      <p:sp>
        <p:nvSpPr>
          <p:cNvPr id="3075" name="Content Placeholder 2"/>
          <p:cNvSpPr>
            <a:spLocks noGrp="1"/>
          </p:cNvSpPr>
          <p:nvPr>
            <p:ph idx="1"/>
          </p:nvPr>
        </p:nvSpPr>
        <p:spPr>
          <a:xfrm>
            <a:off x="1371600" y="1772816"/>
            <a:ext cx="6440760" cy="4780384"/>
          </a:xfrm>
        </p:spPr>
        <p:txBody>
          <a:bodyPr/>
          <a:lstStyle/>
          <a:p>
            <a:pPr algn="just">
              <a:buFontTx/>
              <a:buNone/>
              <a:defRPr/>
            </a:pPr>
            <a:r>
              <a:rPr lang="en-US" sz="1800" b="1" dirty="0" smtClean="0">
                <a:latin typeface="Times New Roman" pitchFamily="18" charset="0"/>
                <a:cs typeface="Times New Roman" pitchFamily="18" charset="0"/>
              </a:rPr>
              <a:t>Generally, security is a set of procedures, mechanisms and computer programs to authenticate the source of information and guarantee the integrity and privacy of the information (data) stored in network resources. </a:t>
            </a:r>
          </a:p>
          <a:p>
            <a:pPr algn="just">
              <a:buFontTx/>
              <a:buNone/>
              <a:defRPr/>
            </a:pPr>
            <a:endParaRPr lang="en-US" sz="1800" b="1" dirty="0" smtClean="0">
              <a:latin typeface="Times New Roman" pitchFamily="18" charset="0"/>
              <a:cs typeface="Times New Roman" pitchFamily="18" charset="0"/>
            </a:endParaRPr>
          </a:p>
          <a:p>
            <a:pPr algn="just">
              <a:buFontTx/>
              <a:buNone/>
              <a:defRPr/>
            </a:pPr>
            <a:r>
              <a:rPr lang="en-US" sz="1800" b="1" dirty="0" smtClean="0">
                <a:latin typeface="Times New Roman" pitchFamily="18" charset="0"/>
                <a:cs typeface="Times New Roman" pitchFamily="18" charset="0"/>
              </a:rPr>
              <a:t>Three basic building blocks of security mechanisms are used:</a:t>
            </a:r>
          </a:p>
          <a:p>
            <a:pPr>
              <a:defRPr/>
            </a:pPr>
            <a:r>
              <a:rPr lang="en-US" sz="1800" b="1" dirty="0" smtClean="0">
                <a:solidFill>
                  <a:srgbClr val="FF0000"/>
                </a:solidFill>
                <a:latin typeface="Times New Roman" pitchFamily="18" charset="0"/>
                <a:cs typeface="Times New Roman" pitchFamily="18" charset="0"/>
              </a:rPr>
              <a:t>Encryption:</a:t>
            </a:r>
            <a:r>
              <a:rPr lang="en-US" sz="1800" b="1" dirty="0" smtClean="0">
                <a:latin typeface="Times New Roman" pitchFamily="18" charset="0"/>
                <a:cs typeface="Times New Roman" pitchFamily="18" charset="0"/>
              </a:rPr>
              <a:t> provides confidentiality, authentication and integrity.</a:t>
            </a:r>
          </a:p>
          <a:p>
            <a:pPr>
              <a:defRPr/>
            </a:pPr>
            <a:r>
              <a:rPr lang="en-US" sz="1800" b="1" dirty="0" smtClean="0">
                <a:solidFill>
                  <a:srgbClr val="FF0000"/>
                </a:solidFill>
                <a:latin typeface="Times New Roman" pitchFamily="18" charset="0"/>
                <a:cs typeface="Times New Roman" pitchFamily="18" charset="0"/>
              </a:rPr>
              <a:t>Digital signatures: </a:t>
            </a:r>
            <a:r>
              <a:rPr lang="en-US" sz="1800" b="1" dirty="0" smtClean="0">
                <a:latin typeface="Times New Roman" pitchFamily="18" charset="0"/>
                <a:cs typeface="Times New Roman" pitchFamily="18" charset="0"/>
              </a:rPr>
              <a:t>provide authentication, integrity protection and non-repudiation.</a:t>
            </a:r>
          </a:p>
          <a:p>
            <a:pPr>
              <a:defRPr/>
            </a:pPr>
            <a:r>
              <a:rPr lang="en-US" sz="1800" b="1" dirty="0" smtClean="0">
                <a:solidFill>
                  <a:srgbClr val="FF0000"/>
                </a:solidFill>
                <a:latin typeface="Times New Roman" pitchFamily="18" charset="0"/>
                <a:cs typeface="Times New Roman" pitchFamily="18" charset="0"/>
              </a:rPr>
              <a:t>Checksums/hash algorithms: </a:t>
            </a:r>
            <a:r>
              <a:rPr lang="en-US" sz="1800" b="1" dirty="0" smtClean="0">
                <a:latin typeface="Times New Roman" pitchFamily="18" charset="0"/>
                <a:cs typeface="Times New Roman" pitchFamily="18" charset="0"/>
              </a:rPr>
              <a:t>provide integrity and authentication.</a:t>
            </a:r>
          </a:p>
          <a:p>
            <a:pPr>
              <a:defRPr/>
            </a:pPr>
            <a:endParaRPr lang="en-US" sz="1800" b="1" dirty="0" smtClean="0">
              <a:latin typeface="Times New Roman" pitchFamily="18" charset="0"/>
              <a:cs typeface="Times New Roman" pitchFamily="18" charset="0"/>
            </a:endParaRPr>
          </a:p>
          <a:p>
            <a:pPr algn="just">
              <a:buFontTx/>
              <a:buNone/>
              <a:defRPr/>
            </a:pPr>
            <a:r>
              <a:rPr lang="en-US" sz="1800" b="1" i="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The focus of every electronic transaction is to minimize the transaction risk.</a:t>
            </a:r>
          </a:p>
          <a:p>
            <a:pPr algn="just">
              <a:buFontTx/>
              <a:buNone/>
              <a:defRPr/>
            </a:pPr>
            <a:endParaRPr lang="en-US" sz="1600" b="1" dirty="0"/>
          </a:p>
        </p:txBody>
      </p:sp>
      <p:sp>
        <p:nvSpPr>
          <p:cNvPr id="10" name="Rectangle 3"/>
          <p:cNvSpPr/>
          <p:nvPr/>
        </p:nvSpPr>
        <p:spPr bwMode="auto">
          <a:xfrm>
            <a:off x="0" y="72008"/>
            <a:ext cx="683568"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Rectangle 3"/>
          <p:cNvSpPr/>
          <p:nvPr/>
        </p:nvSpPr>
        <p:spPr bwMode="auto">
          <a:xfrm>
            <a:off x="8604448" y="0"/>
            <a:ext cx="539552"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971600" y="457200"/>
            <a:ext cx="7632848" cy="1143000"/>
          </a:xfrm>
        </p:spPr>
        <p:txBody>
          <a:bodyPr>
            <a:normAutofit fontScale="90000"/>
          </a:bodyPr>
          <a:lstStyle/>
          <a:p>
            <a:pPr eaLnBrk="1" hangingPunct="1">
              <a:defRPr/>
            </a:pPr>
            <a:r>
              <a:rPr lang="en-GB" dirty="0" smtClean="0">
                <a:effectLst>
                  <a:outerShdw blurRad="38100" dist="38100" dir="2700000" algn="tl">
                    <a:srgbClr val="000000">
                      <a:alpha val="43137"/>
                    </a:srgbClr>
                  </a:outerShdw>
                </a:effectLst>
              </a:rPr>
              <a:t>The e-payment trust principles are as follows</a:t>
            </a:r>
          </a:p>
        </p:txBody>
      </p:sp>
      <p:sp>
        <p:nvSpPr>
          <p:cNvPr id="3075" name="Content Placeholder 2"/>
          <p:cNvSpPr>
            <a:spLocks noGrp="1"/>
          </p:cNvSpPr>
          <p:nvPr>
            <p:ph idx="1"/>
          </p:nvPr>
        </p:nvSpPr>
        <p:spPr>
          <a:xfrm>
            <a:off x="899592" y="1905000"/>
            <a:ext cx="7632848" cy="4724400"/>
          </a:xfrm>
        </p:spPr>
        <p:txBody>
          <a:bodyPr/>
          <a:lstStyle/>
          <a:p>
            <a:pPr>
              <a:buFontTx/>
              <a:buNone/>
              <a:defRPr/>
            </a:pPr>
            <a:endParaRPr lang="en-US" sz="2400" dirty="0" smtClean="0"/>
          </a:p>
          <a:p>
            <a:pPr lvl="1">
              <a:defRPr/>
            </a:pPr>
            <a:r>
              <a:rPr lang="en-US" dirty="0" smtClean="0"/>
              <a:t>The parties to the transaction must trust each other</a:t>
            </a:r>
            <a:endParaRPr lang="en-US" sz="2000" dirty="0" smtClean="0"/>
          </a:p>
          <a:p>
            <a:pPr lvl="1">
              <a:defRPr/>
            </a:pPr>
            <a:r>
              <a:rPr lang="en-US" dirty="0" smtClean="0"/>
              <a:t>Buyer must believe that seller is legitimate and will deliver the goods</a:t>
            </a:r>
            <a:endParaRPr lang="en-US" sz="2000" dirty="0" smtClean="0"/>
          </a:p>
          <a:p>
            <a:pPr lvl="1">
              <a:defRPr/>
            </a:pPr>
            <a:r>
              <a:rPr lang="en-US" dirty="0" smtClean="0"/>
              <a:t>Buyer must believe that goods are as represented and are worth the price</a:t>
            </a:r>
            <a:endParaRPr lang="en-US" sz="2000" dirty="0" smtClean="0"/>
          </a:p>
          <a:p>
            <a:pPr lvl="1">
              <a:defRPr/>
            </a:pPr>
            <a:r>
              <a:rPr lang="en-US" dirty="0" smtClean="0"/>
              <a:t>Seller must believe that buyer is legitimate </a:t>
            </a:r>
            <a:endParaRPr lang="en-US" sz="2000" dirty="0" smtClean="0"/>
          </a:p>
          <a:p>
            <a:pPr marL="457200" lvl="1" indent="0" eaLnBrk="1" hangingPunct="1">
              <a:buFontTx/>
              <a:buNone/>
              <a:defRPr/>
            </a:pPr>
            <a:endParaRPr lang="en-GB" dirty="0" smtClean="0"/>
          </a:p>
        </p:txBody>
      </p:sp>
      <p:sp>
        <p:nvSpPr>
          <p:cNvPr id="10" name="Rectangle 3"/>
          <p:cNvSpPr/>
          <p:nvPr/>
        </p:nvSpPr>
        <p:spPr bwMode="auto">
          <a:xfrm>
            <a:off x="0" y="0"/>
            <a:ext cx="683568"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Rectangle 3"/>
          <p:cNvSpPr/>
          <p:nvPr/>
        </p:nvSpPr>
        <p:spPr bwMode="auto">
          <a:xfrm>
            <a:off x="8532440" y="0"/>
            <a:ext cx="61156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115616" y="457200"/>
            <a:ext cx="8028384" cy="1143000"/>
          </a:xfrm>
        </p:spPr>
        <p:txBody>
          <a:bodyPr/>
          <a:lstStyle/>
          <a:p>
            <a:pPr eaLnBrk="1" hangingPunct="1">
              <a:defRPr/>
            </a:pPr>
            <a:r>
              <a:rPr lang="en-GB" dirty="0" smtClean="0">
                <a:effectLst>
                  <a:outerShdw blurRad="38100" dist="38100" dir="2700000" algn="tl">
                    <a:srgbClr val="000000">
                      <a:alpha val="43137"/>
                    </a:srgbClr>
                  </a:outerShdw>
                </a:effectLst>
              </a:rPr>
              <a:t>How can we secure </a:t>
            </a:r>
            <a:r>
              <a:rPr lang="en-GB" dirty="0" err="1" smtClean="0">
                <a:effectLst>
                  <a:outerShdw blurRad="38100" dist="38100" dir="2700000" algn="tl">
                    <a:srgbClr val="000000">
                      <a:alpha val="43137"/>
                    </a:srgbClr>
                  </a:outerShdw>
                </a:effectLst>
              </a:rPr>
              <a:t>ePayment</a:t>
            </a:r>
            <a:r>
              <a:rPr lang="en-GB" dirty="0" smtClean="0">
                <a:effectLst>
                  <a:outerShdw blurRad="38100" dist="38100" dir="2700000" algn="tl">
                    <a:srgbClr val="000000">
                      <a:alpha val="43137"/>
                    </a:srgbClr>
                  </a:outerShdw>
                </a:effectLst>
              </a:rPr>
              <a:t>?</a:t>
            </a:r>
          </a:p>
        </p:txBody>
      </p:sp>
      <p:sp>
        <p:nvSpPr>
          <p:cNvPr id="3075" name="Content Placeholder 2"/>
          <p:cNvSpPr>
            <a:spLocks noGrp="1"/>
          </p:cNvSpPr>
          <p:nvPr>
            <p:ph idx="1"/>
          </p:nvPr>
        </p:nvSpPr>
        <p:spPr>
          <a:xfrm>
            <a:off x="827584" y="1905000"/>
            <a:ext cx="8164016" cy="4724400"/>
          </a:xfrm>
        </p:spPr>
        <p:txBody>
          <a:bodyPr/>
          <a:lstStyle/>
          <a:p>
            <a:pPr>
              <a:defRPr/>
            </a:pPr>
            <a:r>
              <a:rPr lang="en-US" sz="2700" b="1" dirty="0" smtClean="0"/>
              <a:t>The Security Principle</a:t>
            </a:r>
            <a:endParaRPr lang="en-US" sz="2700" dirty="0" smtClean="0"/>
          </a:p>
          <a:p>
            <a:pPr lvl="1">
              <a:defRPr/>
            </a:pPr>
            <a:r>
              <a:rPr lang="en-US" sz="2700" dirty="0" smtClean="0"/>
              <a:t>Parties need a secure environment in which to conduct the electronic transactions </a:t>
            </a:r>
          </a:p>
          <a:p>
            <a:pPr lvl="1">
              <a:defRPr/>
            </a:pPr>
            <a:r>
              <a:rPr lang="en-US" sz="2700" dirty="0" smtClean="0"/>
              <a:t>Seller needs to protect the details of the transactions</a:t>
            </a:r>
          </a:p>
          <a:p>
            <a:pPr lvl="1">
              <a:defRPr/>
            </a:pPr>
            <a:r>
              <a:rPr lang="en-US" sz="2700" dirty="0" smtClean="0"/>
              <a:t>Buyer needs to be certain that his/her information is securely handled and stored</a:t>
            </a:r>
          </a:p>
          <a:p>
            <a:pPr lvl="1">
              <a:defRPr/>
            </a:pPr>
            <a:r>
              <a:rPr lang="en-US" sz="2700" dirty="0" smtClean="0"/>
              <a:t>Buyer needs to be certain that information is not stolen that it can be inappropriately used</a:t>
            </a:r>
          </a:p>
          <a:p>
            <a:pPr marL="457200" lvl="1" indent="0" eaLnBrk="1" hangingPunct="1">
              <a:buFontTx/>
              <a:buNone/>
              <a:defRPr/>
            </a:pPr>
            <a:endParaRPr lang="en-GB" dirty="0" smtClean="0"/>
          </a:p>
        </p:txBody>
      </p:sp>
      <p:sp>
        <p:nvSpPr>
          <p:cNvPr id="10" name="Rectangle 3"/>
          <p:cNvSpPr/>
          <p:nvPr/>
        </p:nvSpPr>
        <p:spPr bwMode="auto">
          <a:xfrm>
            <a:off x="0" y="0"/>
            <a:ext cx="539552"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Rectangle 3"/>
          <p:cNvSpPr/>
          <p:nvPr/>
        </p:nvSpPr>
        <p:spPr bwMode="auto">
          <a:xfrm>
            <a:off x="8604448" y="0"/>
            <a:ext cx="539552"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524000" y="457200"/>
            <a:ext cx="7620000" cy="1143000"/>
          </a:xfrm>
        </p:spPr>
        <p:txBody>
          <a:bodyPr/>
          <a:lstStyle/>
          <a:p>
            <a:r>
              <a:rPr lang="en-US" b="1" smtClean="0">
                <a:solidFill>
                  <a:srgbClr val="C00000"/>
                </a:solidFill>
              </a:rPr>
              <a:t>epayments Solutions . . .</a:t>
            </a:r>
            <a:endParaRPr lang="en-US" smtClean="0">
              <a:solidFill>
                <a:srgbClr val="C00000"/>
              </a:solidFill>
            </a:endParaRPr>
          </a:p>
        </p:txBody>
      </p:sp>
      <p:sp>
        <p:nvSpPr>
          <p:cNvPr id="8195" name="Content Placeholder 2"/>
          <p:cNvSpPr>
            <a:spLocks noGrp="1"/>
          </p:cNvSpPr>
          <p:nvPr>
            <p:ph idx="1"/>
          </p:nvPr>
        </p:nvSpPr>
        <p:spPr>
          <a:xfrm>
            <a:off x="1259632" y="1676400"/>
            <a:ext cx="6840760" cy="4416896"/>
          </a:xfrm>
        </p:spPr>
        <p:txBody>
          <a:bodyPr>
            <a:normAutofit lnSpcReduction="10000"/>
          </a:bodyPr>
          <a:lstStyle/>
          <a:p>
            <a:pPr algn="just"/>
            <a:r>
              <a:rPr lang="en-US" sz="2300" b="1" dirty="0" smtClean="0"/>
              <a:t>Must provide</a:t>
            </a:r>
            <a:r>
              <a:rPr lang="en-US" sz="2300" dirty="0" smtClean="0"/>
              <a:t> </a:t>
            </a:r>
            <a:r>
              <a:rPr lang="en-US" sz="2300" b="1" dirty="0" smtClean="0"/>
              <a:t>security</a:t>
            </a:r>
            <a:r>
              <a:rPr lang="en-US" sz="2300" dirty="0" smtClean="0"/>
              <a:t>: resistance to fraud and online attacks</a:t>
            </a:r>
          </a:p>
          <a:p>
            <a:pPr algn="just"/>
            <a:r>
              <a:rPr lang="en-US" sz="2300" b="1" dirty="0" smtClean="0"/>
              <a:t>Reliable</a:t>
            </a:r>
            <a:r>
              <a:rPr lang="en-US" sz="2300" dirty="0" smtClean="0"/>
              <a:t>: highly available and accessible at all times </a:t>
            </a:r>
          </a:p>
          <a:p>
            <a:pPr algn="just"/>
            <a:r>
              <a:rPr lang="en-US" sz="2300" b="1" dirty="0" smtClean="0"/>
              <a:t>Cost effective</a:t>
            </a:r>
            <a:r>
              <a:rPr lang="en-US" sz="2300" dirty="0" smtClean="0"/>
              <a:t>: cost per transaction should be low even for micro-payment</a:t>
            </a:r>
          </a:p>
          <a:p>
            <a:pPr algn="just"/>
            <a:r>
              <a:rPr lang="en-US" sz="2300" b="1" dirty="0" smtClean="0"/>
              <a:t>Integrated and </a:t>
            </a:r>
            <a:r>
              <a:rPr lang="en-US" sz="2300" b="1" dirty="0" err="1" smtClean="0"/>
              <a:t>scaleable</a:t>
            </a:r>
            <a:r>
              <a:rPr lang="en-US" sz="2300" dirty="0" smtClean="0"/>
              <a:t>: interoperable amongst different systems, payment methods</a:t>
            </a:r>
          </a:p>
          <a:p>
            <a:pPr algn="just"/>
            <a:r>
              <a:rPr lang="en-US" sz="2300" b="1" dirty="0" smtClean="0"/>
              <a:t>Convenient and easy to use</a:t>
            </a:r>
            <a:r>
              <a:rPr lang="en-US" sz="2300" dirty="0" smtClean="0"/>
              <a:t>: should support several devices</a:t>
            </a:r>
          </a:p>
          <a:p>
            <a:pPr algn="just"/>
            <a:r>
              <a:rPr lang="en-US" sz="2300" b="1" dirty="0" smtClean="0"/>
              <a:t>Anonymity</a:t>
            </a:r>
            <a:r>
              <a:rPr lang="en-US" sz="2300" dirty="0" smtClean="0"/>
              <a:t>: should protect the identities of parties to the transactions and should not monitor the sources of finance</a:t>
            </a:r>
          </a:p>
          <a:p>
            <a:pPr marL="457200" lvl="1" indent="0" eaLnBrk="1" hangingPunct="1">
              <a:buFontTx/>
              <a:buNone/>
            </a:pPr>
            <a:endParaRPr lang="en-GB" dirty="0" smtClean="0"/>
          </a:p>
        </p:txBody>
      </p:sp>
      <p:sp>
        <p:nvSpPr>
          <p:cNvPr id="10" name="Rectangle 3"/>
          <p:cNvSpPr/>
          <p:nvPr/>
        </p:nvSpPr>
        <p:spPr bwMode="auto">
          <a:xfrm>
            <a:off x="0" y="0"/>
            <a:ext cx="61156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Rectangle 3"/>
          <p:cNvSpPr/>
          <p:nvPr/>
        </p:nvSpPr>
        <p:spPr bwMode="auto">
          <a:xfrm>
            <a:off x="8532440" y="0"/>
            <a:ext cx="61156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899592" y="457200"/>
            <a:ext cx="8244408" cy="838200"/>
          </a:xfrm>
        </p:spPr>
        <p:txBody>
          <a:bodyPr/>
          <a:lstStyle/>
          <a:p>
            <a:r>
              <a:rPr lang="en-US" b="1" dirty="0" err="1" smtClean="0">
                <a:solidFill>
                  <a:srgbClr val="C00000"/>
                </a:solidFill>
              </a:rPr>
              <a:t>ePayments</a:t>
            </a:r>
            <a:r>
              <a:rPr lang="en-US" b="1" dirty="0" smtClean="0">
                <a:solidFill>
                  <a:srgbClr val="C00000"/>
                </a:solidFill>
              </a:rPr>
              <a:t> Security Features</a:t>
            </a:r>
            <a:endParaRPr lang="en-US" dirty="0" smtClean="0">
              <a:solidFill>
                <a:srgbClr val="C00000"/>
              </a:solidFill>
            </a:endParaRPr>
          </a:p>
        </p:txBody>
      </p:sp>
      <p:sp>
        <p:nvSpPr>
          <p:cNvPr id="3075" name="Content Placeholder 2"/>
          <p:cNvSpPr>
            <a:spLocks noGrp="1"/>
          </p:cNvSpPr>
          <p:nvPr>
            <p:ph idx="1"/>
          </p:nvPr>
        </p:nvSpPr>
        <p:spPr>
          <a:xfrm>
            <a:off x="1115616" y="1371600"/>
            <a:ext cx="7799784" cy="5486400"/>
          </a:xfrm>
        </p:spPr>
        <p:txBody>
          <a:bodyPr/>
          <a:lstStyle/>
          <a:p>
            <a:pPr>
              <a:defRPr/>
            </a:pPr>
            <a:r>
              <a:rPr lang="en-US" sz="2300" b="1" dirty="0" smtClean="0"/>
              <a:t>Identification and authenticate </a:t>
            </a:r>
          </a:p>
          <a:p>
            <a:pPr lvl="1">
              <a:defRPr/>
            </a:pPr>
            <a:r>
              <a:rPr lang="en-US" sz="2300" dirty="0" smtClean="0"/>
              <a:t>the ability to verify both the transacting parties</a:t>
            </a:r>
          </a:p>
          <a:p>
            <a:pPr>
              <a:defRPr/>
            </a:pPr>
            <a:r>
              <a:rPr lang="en-US" sz="2300" b="1" dirty="0" err="1" smtClean="0"/>
              <a:t>Authorisation</a:t>
            </a:r>
            <a:r>
              <a:rPr lang="en-US" sz="2300" b="1" dirty="0" smtClean="0"/>
              <a:t> </a:t>
            </a:r>
          </a:p>
          <a:p>
            <a:pPr lvl="1">
              <a:defRPr/>
            </a:pPr>
            <a:r>
              <a:rPr lang="en-US" sz="2300" dirty="0" smtClean="0"/>
              <a:t>the ability to validate the rightful owner to the transaction</a:t>
            </a:r>
          </a:p>
          <a:p>
            <a:pPr>
              <a:defRPr/>
            </a:pPr>
            <a:r>
              <a:rPr lang="en-US" sz="2300" b="1" dirty="0" smtClean="0"/>
              <a:t>Integrity and confidentiality </a:t>
            </a:r>
          </a:p>
          <a:p>
            <a:pPr lvl="1">
              <a:defRPr/>
            </a:pPr>
            <a:r>
              <a:rPr lang="en-US" sz="2300" dirty="0" smtClean="0"/>
              <a:t>the ability to transmit the transaction securely</a:t>
            </a:r>
          </a:p>
          <a:p>
            <a:pPr lvl="1">
              <a:defRPr/>
            </a:pPr>
            <a:r>
              <a:rPr lang="en-US" sz="2300" dirty="0" smtClean="0"/>
              <a:t>the ability to store the transaction properly</a:t>
            </a:r>
          </a:p>
          <a:p>
            <a:pPr>
              <a:defRPr/>
            </a:pPr>
            <a:r>
              <a:rPr lang="en-US" sz="2300" b="1" dirty="0" smtClean="0"/>
              <a:t>Accountability</a:t>
            </a:r>
          </a:p>
          <a:p>
            <a:pPr lvl="1">
              <a:defRPr/>
            </a:pPr>
            <a:r>
              <a:rPr lang="en-US" sz="2300" dirty="0" smtClean="0"/>
              <a:t>The ability to provide audit trail as evidence in dispute</a:t>
            </a:r>
          </a:p>
          <a:p>
            <a:pPr>
              <a:defRPr/>
            </a:pPr>
            <a:r>
              <a:rPr lang="en-US" sz="2300" b="1" dirty="0" smtClean="0"/>
              <a:t>Policies for sharing risks and liabilities </a:t>
            </a:r>
          </a:p>
          <a:p>
            <a:pPr lvl="1">
              <a:defRPr/>
            </a:pPr>
            <a:r>
              <a:rPr lang="en-US" sz="2300" dirty="0" smtClean="0"/>
              <a:t>the mechanism to settle disputes/non-repudiation</a:t>
            </a:r>
          </a:p>
          <a:p>
            <a:pPr marL="457200" lvl="1" indent="0" eaLnBrk="1" hangingPunct="1">
              <a:buFontTx/>
              <a:buNone/>
              <a:defRPr/>
            </a:pPr>
            <a:endParaRPr lang="en-GB" dirty="0" smtClean="0"/>
          </a:p>
        </p:txBody>
      </p:sp>
      <p:sp>
        <p:nvSpPr>
          <p:cNvPr id="10" name="Rectangle 3"/>
          <p:cNvSpPr/>
          <p:nvPr/>
        </p:nvSpPr>
        <p:spPr bwMode="auto">
          <a:xfrm>
            <a:off x="0" y="0"/>
            <a:ext cx="539552"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Rectangle 3"/>
          <p:cNvSpPr/>
          <p:nvPr/>
        </p:nvSpPr>
        <p:spPr bwMode="auto">
          <a:xfrm>
            <a:off x="8676456" y="72008"/>
            <a:ext cx="467544"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1295400" y="457200"/>
            <a:ext cx="6804992" cy="1143000"/>
          </a:xfrm>
        </p:spPr>
        <p:txBody>
          <a:bodyPr>
            <a:normAutofit fontScale="90000"/>
          </a:bodyPr>
          <a:lstStyle/>
          <a:p>
            <a:pPr eaLnBrk="1" hangingPunct="1">
              <a:defRPr/>
            </a:pPr>
            <a:r>
              <a:rPr lang="en-US" dirty="0" smtClean="0">
                <a:effectLst>
                  <a:outerShdw blurRad="38100" dist="38100" dir="2700000" algn="tl">
                    <a:srgbClr val="000000">
                      <a:alpha val="43137"/>
                    </a:srgbClr>
                  </a:outerShdw>
                </a:effectLst>
              </a:rPr>
              <a:t>E PAYMENT PRESENT SERVICES </a:t>
            </a:r>
            <a:endParaRPr lang="en-GB" dirty="0" smtClean="0">
              <a:effectLst>
                <a:outerShdw blurRad="38100" dist="38100" dir="2700000" algn="tl">
                  <a:srgbClr val="000000">
                    <a:alpha val="43137"/>
                  </a:srgbClr>
                </a:outerShdw>
              </a:effectLst>
            </a:endParaRPr>
          </a:p>
        </p:txBody>
      </p:sp>
      <p:sp>
        <p:nvSpPr>
          <p:cNvPr id="11267" name="Content Placeholder 2"/>
          <p:cNvSpPr>
            <a:spLocks noGrp="1"/>
          </p:cNvSpPr>
          <p:nvPr>
            <p:ph idx="1"/>
          </p:nvPr>
        </p:nvSpPr>
        <p:spPr>
          <a:xfrm>
            <a:off x="1524000" y="1905000"/>
            <a:ext cx="7239000" cy="4038600"/>
          </a:xfrm>
        </p:spPr>
        <p:txBody>
          <a:bodyPr/>
          <a:lstStyle/>
          <a:p>
            <a:pPr>
              <a:buFont typeface="Wingdings" pitchFamily="2" charset="2"/>
              <a:buChar char="Ø"/>
            </a:pPr>
            <a:r>
              <a:rPr lang="en-US" dirty="0" smtClean="0"/>
              <a:t>Visa </a:t>
            </a:r>
          </a:p>
          <a:p>
            <a:pPr>
              <a:buFont typeface="Wingdings" pitchFamily="2" charset="2"/>
              <a:buChar char="Ø"/>
            </a:pPr>
            <a:r>
              <a:rPr lang="en-US" dirty="0" err="1" smtClean="0"/>
              <a:t>Freezone</a:t>
            </a:r>
            <a:r>
              <a:rPr lang="en-US" dirty="0" smtClean="0"/>
              <a:t> (entry and re-entry)</a:t>
            </a:r>
          </a:p>
          <a:p>
            <a:pPr>
              <a:buFont typeface="Wingdings" pitchFamily="2" charset="2"/>
              <a:buChar char="Ø"/>
            </a:pPr>
            <a:r>
              <a:rPr lang="en-US" dirty="0" smtClean="0"/>
              <a:t>ECOWAS travel certificate and ECOWAS residence card</a:t>
            </a:r>
          </a:p>
          <a:p>
            <a:pPr>
              <a:buFont typeface="Wingdings" pitchFamily="2" charset="2"/>
              <a:buChar char="Ø"/>
            </a:pPr>
            <a:r>
              <a:rPr lang="en-US" dirty="0" smtClean="0"/>
              <a:t>Passport</a:t>
            </a:r>
          </a:p>
          <a:p>
            <a:pPr>
              <a:buFont typeface="Wingdings" pitchFamily="2" charset="2"/>
              <a:buChar char="Ø"/>
            </a:pPr>
            <a:r>
              <a:rPr lang="en-US" dirty="0" smtClean="0"/>
              <a:t>Expatriate Quota</a:t>
            </a:r>
          </a:p>
          <a:p>
            <a:pPr>
              <a:buFont typeface="Wingdings" pitchFamily="2" charset="2"/>
              <a:buChar char="Ø"/>
            </a:pPr>
            <a:r>
              <a:rPr lang="en-US" dirty="0" smtClean="0"/>
              <a:t>Visa on Arrival</a:t>
            </a:r>
          </a:p>
          <a:p>
            <a:pPr lvl="1" eaLnBrk="1" hangingPunct="1">
              <a:buFontTx/>
              <a:buNone/>
            </a:pPr>
            <a:endParaRPr lang="en-GB" dirty="0" smtClean="0"/>
          </a:p>
          <a:p>
            <a:pPr lvl="1" eaLnBrk="1" hangingPunct="1">
              <a:buFont typeface="Wingdings" pitchFamily="2" charset="2"/>
              <a:buChar char="§"/>
            </a:pPr>
            <a:endParaRPr lang="en-GB" dirty="0" smtClean="0"/>
          </a:p>
          <a:p>
            <a:pPr lvl="1" eaLnBrk="1" hangingPunct="1">
              <a:buFont typeface="Arial" charset="0"/>
              <a:buChar char="•"/>
            </a:pPr>
            <a:endParaRPr lang="en-GB" dirty="0" smtClean="0"/>
          </a:p>
        </p:txBody>
      </p:sp>
      <p:sp>
        <p:nvSpPr>
          <p:cNvPr id="10" name="Rectangle 3"/>
          <p:cNvSpPr/>
          <p:nvPr/>
        </p:nvSpPr>
        <p:spPr bwMode="auto">
          <a:xfrm>
            <a:off x="0" y="72008"/>
            <a:ext cx="683568"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Rectangle 3"/>
          <p:cNvSpPr/>
          <p:nvPr/>
        </p:nvSpPr>
        <p:spPr bwMode="auto">
          <a:xfrm>
            <a:off x="8532440" y="0"/>
            <a:ext cx="61156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55576" y="692696"/>
            <a:ext cx="7416824" cy="1143000"/>
          </a:xfrm>
        </p:spPr>
        <p:txBody>
          <a:bodyPr>
            <a:normAutofit fontScale="90000"/>
          </a:bodyPr>
          <a:lstStyle/>
          <a:p>
            <a:pPr eaLnBrk="1" hangingPunct="1">
              <a:defRPr/>
            </a:pPr>
            <a:r>
              <a:rPr lang="en-GB" b="1" dirty="0" smtClean="0">
                <a:effectLst>
                  <a:outerShdw blurRad="38100" dist="38100" dir="2700000" algn="tl">
                    <a:srgbClr val="000000">
                      <a:alpha val="43137"/>
                    </a:srgbClr>
                  </a:outerShdw>
                </a:effectLst>
              </a:rPr>
              <a:t>FEATURES of e -Visa Payment Platform</a:t>
            </a:r>
          </a:p>
        </p:txBody>
      </p:sp>
      <p:sp>
        <p:nvSpPr>
          <p:cNvPr id="13315" name="Content Placeholder 2"/>
          <p:cNvSpPr>
            <a:spLocks noGrp="1"/>
          </p:cNvSpPr>
          <p:nvPr>
            <p:ph idx="1"/>
          </p:nvPr>
        </p:nvSpPr>
        <p:spPr>
          <a:xfrm>
            <a:off x="2895600" y="2362200"/>
            <a:ext cx="4419600" cy="4038600"/>
          </a:xfrm>
        </p:spPr>
        <p:txBody>
          <a:bodyPr/>
          <a:lstStyle/>
          <a:p>
            <a:pPr lvl="1" algn="just" eaLnBrk="1" hangingPunct="1">
              <a:buFont typeface="Wingdings" pitchFamily="2" charset="2"/>
              <a:buChar char="§"/>
            </a:pPr>
            <a:r>
              <a:rPr lang="en-GB" sz="4000" dirty="0" smtClean="0"/>
              <a:t>Data Collection</a:t>
            </a:r>
          </a:p>
          <a:p>
            <a:pPr lvl="1" algn="just" eaLnBrk="1" hangingPunct="1">
              <a:buFont typeface="Wingdings" pitchFamily="2" charset="2"/>
              <a:buChar char="§"/>
            </a:pPr>
            <a:r>
              <a:rPr lang="en-GB" sz="4000" dirty="0" smtClean="0"/>
              <a:t>Accountability</a:t>
            </a:r>
          </a:p>
          <a:p>
            <a:pPr lvl="1" algn="just" eaLnBrk="1" hangingPunct="1">
              <a:buFont typeface="Wingdings" pitchFamily="2" charset="2"/>
              <a:buChar char="§"/>
            </a:pPr>
            <a:r>
              <a:rPr lang="en-GB" sz="4000" dirty="0" smtClean="0"/>
              <a:t>Convenience</a:t>
            </a:r>
          </a:p>
          <a:p>
            <a:pPr lvl="1" algn="just" eaLnBrk="1" hangingPunct="1">
              <a:buFont typeface="Wingdings" pitchFamily="2" charset="2"/>
              <a:buChar char="§"/>
            </a:pPr>
            <a:r>
              <a:rPr lang="en-GB" sz="4000" dirty="0" smtClean="0"/>
              <a:t>Transparency</a:t>
            </a:r>
          </a:p>
          <a:p>
            <a:pPr lvl="1" algn="just" eaLnBrk="1" hangingPunct="1">
              <a:buFont typeface="Wingdings" pitchFamily="2" charset="2"/>
              <a:buChar char="§"/>
            </a:pPr>
            <a:r>
              <a:rPr lang="en-GB" sz="4000" dirty="0" smtClean="0"/>
              <a:t>Time saving</a:t>
            </a:r>
          </a:p>
          <a:p>
            <a:pPr lvl="1" eaLnBrk="1" hangingPunct="1">
              <a:buFontTx/>
              <a:buNone/>
            </a:pPr>
            <a:endParaRPr lang="en-GB" dirty="0" smtClean="0"/>
          </a:p>
          <a:p>
            <a:pPr lvl="1" eaLnBrk="1" hangingPunct="1">
              <a:buFont typeface="Wingdings" pitchFamily="2" charset="2"/>
              <a:buChar char="§"/>
            </a:pPr>
            <a:endParaRPr lang="en-GB" dirty="0" smtClean="0"/>
          </a:p>
          <a:p>
            <a:pPr lvl="1" eaLnBrk="1" hangingPunct="1">
              <a:buFont typeface="Arial" charset="0"/>
              <a:buChar char="•"/>
            </a:pPr>
            <a:endParaRPr lang="en-GB" dirty="0" smtClean="0"/>
          </a:p>
        </p:txBody>
      </p:sp>
      <p:sp>
        <p:nvSpPr>
          <p:cNvPr id="10" name="Rectangle 3"/>
          <p:cNvSpPr/>
          <p:nvPr/>
        </p:nvSpPr>
        <p:spPr bwMode="auto">
          <a:xfrm>
            <a:off x="0" y="72008"/>
            <a:ext cx="61156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Rectangle 3"/>
          <p:cNvSpPr/>
          <p:nvPr/>
        </p:nvSpPr>
        <p:spPr bwMode="auto">
          <a:xfrm>
            <a:off x="8532440" y="0"/>
            <a:ext cx="61156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a:xfrm>
            <a:off x="1371600" y="762000"/>
            <a:ext cx="7088832" cy="5715000"/>
          </a:xfrm>
        </p:spPr>
        <p:txBody>
          <a:bodyPr/>
          <a:lstStyle/>
          <a:p>
            <a:pPr algn="ctr">
              <a:buFontTx/>
              <a:buNone/>
              <a:defRPr/>
            </a:pPr>
            <a:r>
              <a:rPr lang="en-US" sz="3600" dirty="0" smtClean="0"/>
              <a:t>payment portal is designed to accept </a:t>
            </a:r>
            <a:r>
              <a:rPr lang="en-US" sz="3600" dirty="0" smtClean="0">
                <a:solidFill>
                  <a:srgbClr val="FF0000"/>
                </a:solidFill>
                <a:effectLst>
                  <a:outerShdw blurRad="38100" dist="38100" dir="2700000" algn="tl">
                    <a:srgbClr val="000000">
                      <a:alpha val="43137"/>
                    </a:srgbClr>
                  </a:outerShdw>
                </a:effectLst>
              </a:rPr>
              <a:t>Visa Verified</a:t>
            </a:r>
            <a:r>
              <a:rPr lang="en-US" sz="3600" dirty="0" smtClean="0"/>
              <a:t>, </a:t>
            </a:r>
            <a:r>
              <a:rPr lang="en-US" sz="3600" dirty="0" smtClean="0">
                <a:solidFill>
                  <a:srgbClr val="FF0000"/>
                </a:solidFill>
                <a:effectLst>
                  <a:outerShdw blurRad="38100" dist="38100" dir="2700000" algn="tl">
                    <a:srgbClr val="000000">
                      <a:alpha val="43137"/>
                    </a:srgbClr>
                  </a:outerShdw>
                </a:effectLst>
              </a:rPr>
              <a:t>American Express </a:t>
            </a:r>
            <a:r>
              <a:rPr lang="en-US" sz="3600" dirty="0" smtClean="0"/>
              <a:t>and </a:t>
            </a:r>
            <a:r>
              <a:rPr lang="en-US" sz="3600" dirty="0" smtClean="0">
                <a:solidFill>
                  <a:srgbClr val="FF0000"/>
                </a:solidFill>
                <a:effectLst>
                  <a:outerShdw blurRad="38100" dist="38100" dir="2700000" algn="tl">
                    <a:srgbClr val="000000">
                      <a:alpha val="43137"/>
                    </a:srgbClr>
                  </a:outerShdw>
                </a:effectLst>
              </a:rPr>
              <a:t>Master Cards</a:t>
            </a:r>
            <a:r>
              <a:rPr lang="en-US" sz="3600" dirty="0" smtClean="0"/>
              <a:t> for foreign transactions and for local transactions is it built to accept visa, master card, </a:t>
            </a:r>
            <a:r>
              <a:rPr lang="en-US" sz="3600" dirty="0" err="1" smtClean="0"/>
              <a:t>interswitch</a:t>
            </a:r>
            <a:r>
              <a:rPr lang="en-US" sz="3600" dirty="0" smtClean="0"/>
              <a:t>, </a:t>
            </a:r>
            <a:endParaRPr lang="en-US" sz="4000" dirty="0" smtClean="0"/>
          </a:p>
        </p:txBody>
      </p:sp>
      <p:sp>
        <p:nvSpPr>
          <p:cNvPr id="11" name="Rectangle 3"/>
          <p:cNvSpPr/>
          <p:nvPr/>
        </p:nvSpPr>
        <p:spPr bwMode="auto">
          <a:xfrm>
            <a:off x="0" y="0"/>
            <a:ext cx="899592"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3"/>
          <p:cNvSpPr/>
          <p:nvPr/>
        </p:nvSpPr>
        <p:spPr bwMode="auto">
          <a:xfrm>
            <a:off x="8532440" y="0"/>
            <a:ext cx="61156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371600" y="457200"/>
            <a:ext cx="7924800" cy="1143000"/>
          </a:xfrm>
        </p:spPr>
        <p:txBody>
          <a:bodyPr/>
          <a:lstStyle/>
          <a:p>
            <a:pPr>
              <a:defRPr/>
            </a:pPr>
            <a:r>
              <a:rPr lang="en-GB" sz="3600" dirty="0" smtClean="0">
                <a:effectLst>
                  <a:outerShdw blurRad="38100" dist="38100" dir="2700000" algn="tl">
                    <a:srgbClr val="000000">
                      <a:alpha val="43137"/>
                    </a:srgbClr>
                  </a:outerShdw>
                </a:effectLst>
              </a:rPr>
              <a:t>USING A DEBIT OR CREDIT CARD</a:t>
            </a:r>
          </a:p>
        </p:txBody>
      </p:sp>
      <p:sp>
        <p:nvSpPr>
          <p:cNvPr id="3075" name="Content Placeholder 2"/>
          <p:cNvSpPr>
            <a:spLocks noGrp="1"/>
          </p:cNvSpPr>
          <p:nvPr>
            <p:ph idx="1"/>
          </p:nvPr>
        </p:nvSpPr>
        <p:spPr>
          <a:xfrm>
            <a:off x="1295400" y="1447800"/>
            <a:ext cx="6804992" cy="4573488"/>
          </a:xfrm>
        </p:spPr>
        <p:txBody>
          <a:bodyPr/>
          <a:lstStyle/>
          <a:p>
            <a:pPr marL="0" indent="0" eaLnBrk="1" fontAlgn="auto" hangingPunct="1">
              <a:spcAft>
                <a:spcPts val="0"/>
              </a:spcAft>
              <a:buFontTx/>
              <a:buNone/>
              <a:defRPr/>
            </a:pPr>
            <a:endParaRPr lang="en-US" dirty="0" smtClean="0"/>
          </a:p>
          <a:p>
            <a:pPr>
              <a:buFont typeface="Wingdings" pitchFamily="2" charset="2"/>
              <a:buChar char="Ø"/>
              <a:defRPr/>
            </a:pPr>
            <a:r>
              <a:rPr lang="en-GB" dirty="0" smtClean="0"/>
              <a:t> </a:t>
            </a:r>
            <a:r>
              <a:rPr lang="en-US" sz="2000" dirty="0" smtClean="0"/>
              <a:t>APPLICANTS </a:t>
            </a:r>
            <a:r>
              <a:rPr lang="en-US" sz="2000" b="1" u="sng" dirty="0" smtClean="0"/>
              <a:t>FIRST NAME</a:t>
            </a:r>
            <a:r>
              <a:rPr lang="en-US" sz="2000" dirty="0" smtClean="0"/>
              <a:t> AND </a:t>
            </a:r>
            <a:r>
              <a:rPr lang="en-US" sz="2000" b="1" u="sng" dirty="0" smtClean="0"/>
              <a:t>LAST NAME</a:t>
            </a:r>
            <a:r>
              <a:rPr lang="en-US" sz="2000" dirty="0" smtClean="0"/>
              <a:t> MUST MATCH THE FIRST NAME AND LAST NAME ON THE CREDIT CARD USED FOR INTENDED PAYMENT.</a:t>
            </a:r>
          </a:p>
          <a:p>
            <a:pPr>
              <a:buFontTx/>
              <a:buNone/>
              <a:defRPr/>
            </a:pPr>
            <a:r>
              <a:rPr lang="en-US" sz="2000" b="1" dirty="0" smtClean="0"/>
              <a:t>In a case where an applicant wants to pay for himself the name on the card must correspond with the name on the application</a:t>
            </a:r>
            <a:endParaRPr lang="en-US" sz="2000" dirty="0" smtClean="0"/>
          </a:p>
          <a:p>
            <a:pPr>
              <a:buFontTx/>
              <a:buNone/>
              <a:defRPr/>
            </a:pPr>
            <a:endParaRPr lang="en-US" sz="2000" b="1" dirty="0" smtClean="0"/>
          </a:p>
          <a:p>
            <a:pPr>
              <a:buFontTx/>
              <a:buNone/>
              <a:defRPr/>
            </a:pPr>
            <a:endParaRPr lang="en-US" sz="2000" b="1" dirty="0" smtClean="0"/>
          </a:p>
          <a:p>
            <a:pPr>
              <a:buFontTx/>
              <a:buNone/>
              <a:defRPr/>
            </a:pPr>
            <a:endParaRPr lang="en-US" sz="2000" dirty="0"/>
          </a:p>
        </p:txBody>
      </p:sp>
      <p:sp>
        <p:nvSpPr>
          <p:cNvPr id="10" name="Rectangle 3"/>
          <p:cNvSpPr/>
          <p:nvPr/>
        </p:nvSpPr>
        <p:spPr bwMode="auto">
          <a:xfrm>
            <a:off x="0" y="72008"/>
            <a:ext cx="61156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Rectangle 3"/>
          <p:cNvSpPr/>
          <p:nvPr/>
        </p:nvSpPr>
        <p:spPr bwMode="auto">
          <a:xfrm>
            <a:off x="8532440" y="0"/>
            <a:ext cx="61156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9"/>
          <p:cNvSpPr>
            <a:spLocks noGrp="1"/>
          </p:cNvSpPr>
          <p:nvPr>
            <p:ph type="title"/>
          </p:nvPr>
        </p:nvSpPr>
        <p:spPr/>
        <p:txBody>
          <a:bodyPr/>
          <a:lstStyle/>
          <a:p>
            <a:pPr>
              <a:defRPr/>
            </a:pPr>
            <a:r>
              <a:rPr lang="en-US" b="1" dirty="0" smtClean="0">
                <a:effectLst>
                  <a:outerShdw blurRad="38100" dist="38100" dir="2700000" algn="tl">
                    <a:srgbClr val="000000">
                      <a:alpha val="43137"/>
                    </a:srgbClr>
                  </a:outerShdw>
                </a:effectLst>
              </a:rPr>
              <a:t>INTERACTIVE SESSION</a:t>
            </a:r>
          </a:p>
        </p:txBody>
      </p:sp>
      <p:sp>
        <p:nvSpPr>
          <p:cNvPr id="13315" name="Content Placeholder 2"/>
          <p:cNvSpPr>
            <a:spLocks noGrp="1"/>
          </p:cNvSpPr>
          <p:nvPr>
            <p:ph idx="1"/>
          </p:nvPr>
        </p:nvSpPr>
        <p:spPr>
          <a:xfrm>
            <a:off x="1219200" y="1676400"/>
            <a:ext cx="7315200" cy="4495800"/>
          </a:xfrm>
        </p:spPr>
        <p:txBody>
          <a:bodyPr/>
          <a:lstStyle/>
          <a:p>
            <a:pPr>
              <a:buFontTx/>
              <a:buNone/>
              <a:defRPr/>
            </a:pPr>
            <a:endParaRPr lang="en-US" sz="2000" b="1" dirty="0" smtClean="0"/>
          </a:p>
          <a:p>
            <a:pPr>
              <a:buFontTx/>
              <a:buNone/>
              <a:defRPr/>
            </a:pPr>
            <a:endParaRPr lang="en-US" sz="2000" b="1" dirty="0" smtClean="0"/>
          </a:p>
          <a:p>
            <a:pPr algn="ctr">
              <a:buFontTx/>
              <a:buNone/>
              <a:defRPr/>
            </a:pPr>
            <a:r>
              <a:rPr lang="en-US" sz="3600" dirty="0" smtClean="0">
                <a:effectLst>
                  <a:outerShdw blurRad="38100" dist="38100" dir="2700000" algn="tl">
                    <a:srgbClr val="000000">
                      <a:alpha val="43137"/>
                    </a:srgbClr>
                  </a:outerShdw>
                </a:effectLst>
              </a:rPr>
              <a:t>Questions and Answers</a:t>
            </a:r>
          </a:p>
          <a:p>
            <a:pPr algn="ctr">
              <a:buFontTx/>
              <a:buNone/>
              <a:defRPr/>
            </a:pPr>
            <a:endParaRPr lang="en-US" sz="2000" dirty="0" smtClean="0"/>
          </a:p>
          <a:p>
            <a:pPr algn="ctr">
              <a:buFontTx/>
              <a:buNone/>
              <a:defRPr/>
            </a:pPr>
            <a:endParaRPr lang="en-US" sz="2000" dirty="0" smtClean="0"/>
          </a:p>
          <a:p>
            <a:pPr algn="ctr">
              <a:buFontTx/>
              <a:buNone/>
              <a:defRPr/>
            </a:pPr>
            <a:r>
              <a:rPr lang="en-US" spc="900" dirty="0" smtClean="0"/>
              <a:t>PLEASE FEEL FREE!</a:t>
            </a:r>
          </a:p>
          <a:p>
            <a:pPr>
              <a:buFontTx/>
              <a:buNone/>
              <a:defRPr/>
            </a:pPr>
            <a:endParaRPr lang="en-US" sz="2000" dirty="0" smtClean="0"/>
          </a:p>
        </p:txBody>
      </p:sp>
      <p:sp>
        <p:nvSpPr>
          <p:cNvPr id="10" name="Rectangle 3"/>
          <p:cNvSpPr/>
          <p:nvPr/>
        </p:nvSpPr>
        <p:spPr bwMode="auto">
          <a:xfrm>
            <a:off x="0" y="0"/>
            <a:ext cx="97160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Rectangle 3"/>
          <p:cNvSpPr/>
          <p:nvPr/>
        </p:nvSpPr>
        <p:spPr bwMode="auto">
          <a:xfrm>
            <a:off x="8244408" y="0"/>
            <a:ext cx="899592"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5576" y="0"/>
            <a:ext cx="7704856" cy="6237312"/>
          </a:xfrm>
          <a:prstGeom prst="rect">
            <a:avLst/>
          </a:prstGeom>
        </p:spPr>
        <p:txBody>
          <a:bodyPr wrap="square">
            <a:spAutoFit/>
          </a:bodyPr>
          <a:lstStyle/>
          <a:p>
            <a:r>
              <a:rPr lang="en-ZA" sz="2400" dirty="0" smtClean="0">
                <a:latin typeface="Times New Roman" pitchFamily="18" charset="0"/>
                <a:cs typeface="Times New Roman" pitchFamily="18" charset="0"/>
              </a:rPr>
              <a:t>. The MRP was introduced to Nigerian Sept 1998 while </a:t>
            </a:r>
          </a:p>
          <a:p>
            <a:r>
              <a:rPr lang="en-ZA" sz="2400" dirty="0" smtClean="0">
                <a:latin typeface="Times New Roman" pitchFamily="18" charset="0"/>
                <a:cs typeface="Times New Roman" pitchFamily="18" charset="0"/>
              </a:rPr>
              <a:t>e- passport was introduced in 2007</a:t>
            </a:r>
          </a:p>
          <a:p>
            <a:endParaRPr lang="en-ZA" sz="2400" dirty="0" smtClean="0">
              <a:latin typeface="Times New Roman" pitchFamily="18" charset="0"/>
              <a:cs typeface="Times New Roman" pitchFamily="18" charset="0"/>
            </a:endParaRPr>
          </a:p>
          <a:p>
            <a:r>
              <a:rPr lang="ha-Latn-NG" sz="2400" dirty="0" smtClean="0">
                <a:latin typeface="Times New Roman" pitchFamily="18" charset="0"/>
                <a:cs typeface="Times New Roman" pitchFamily="18" charset="0"/>
              </a:rPr>
              <a:t>Nigeria is a signatory to the International Civil Aviation Organisation (ICAO) protoc</a:t>
            </a:r>
            <a:r>
              <a:rPr lang="en-ZA" sz="2400" dirty="0" smtClean="0">
                <a:latin typeface="Times New Roman" pitchFamily="18" charset="0"/>
                <a:cs typeface="Times New Roman" pitchFamily="18" charset="0"/>
              </a:rPr>
              <a:t>o</a:t>
            </a:r>
            <a:r>
              <a:rPr lang="ha-Latn-NG" sz="2400" dirty="0" smtClean="0">
                <a:latin typeface="Times New Roman" pitchFamily="18" charset="0"/>
                <a:cs typeface="Times New Roman" pitchFamily="18" charset="0"/>
              </a:rPr>
              <a:t>l which among other things  belong to the ICAO Public Key Directory (PKD), an organ of ICAO established to promote a globally  validation scheme for e-passport and other electronic travel documents</a:t>
            </a:r>
            <a:r>
              <a:rPr lang="en-ZA" sz="2400" dirty="0" smtClean="0">
                <a:latin typeface="Times New Roman" pitchFamily="18" charset="0"/>
                <a:cs typeface="Times New Roman" pitchFamily="18" charset="0"/>
              </a:rPr>
              <a:t> like</a:t>
            </a:r>
          </a:p>
          <a:p>
            <a:r>
              <a:rPr lang="en-ZA" sz="2400" dirty="0" smtClean="0">
                <a:latin typeface="Times New Roman" pitchFamily="18" charset="0"/>
                <a:cs typeface="Times New Roman" pitchFamily="18" charset="0"/>
              </a:rPr>
              <a:t> e- visa</a:t>
            </a:r>
            <a:r>
              <a:rPr lang="ha-Latn-NG" sz="2400" dirty="0" smtClean="0">
                <a:latin typeface="Times New Roman" pitchFamily="18" charset="0"/>
                <a:cs typeface="Times New Roman" pitchFamily="18" charset="0"/>
              </a:rPr>
              <a:t> by ICAO participating States</a:t>
            </a:r>
            <a:endParaRPr lang="en-ZA" sz="2400" dirty="0" smtClean="0">
              <a:latin typeface="Times New Roman" pitchFamily="18" charset="0"/>
              <a:cs typeface="Times New Roman" pitchFamily="18" charset="0"/>
            </a:endParaRPr>
          </a:p>
          <a:p>
            <a:r>
              <a:rPr lang="ha-Latn-NG" sz="2400" dirty="0" smtClean="0">
                <a:latin typeface="Times New Roman" pitchFamily="18" charset="0"/>
                <a:cs typeface="Times New Roman" pitchFamily="18" charset="0"/>
              </a:rPr>
              <a:t>.The ICAO PKD provides the central platform to manage the worldwide exchange of country signing certificates, Document signing Certificates, link Certificate, master list Certificate. These Certificates are used to validate the electronic signature of data contained in the Radio Frequency Identification (RFID) Chip of e-passport and other travel electronic documents.</a:t>
            </a:r>
            <a:endParaRPr lang="en-ZA" sz="2400" dirty="0">
              <a:latin typeface="Times New Roman" pitchFamily="18" charset="0"/>
              <a:cs typeface="Times New Roman" pitchFamily="18" charset="0"/>
            </a:endParaRPr>
          </a:p>
        </p:txBody>
      </p:sp>
      <p:sp>
        <p:nvSpPr>
          <p:cNvPr id="5" name="Rectangle 3"/>
          <p:cNvSpPr/>
          <p:nvPr/>
        </p:nvSpPr>
        <p:spPr bwMode="auto">
          <a:xfrm>
            <a:off x="8676456" y="0"/>
            <a:ext cx="467544"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3"/>
          <p:cNvSpPr/>
          <p:nvPr/>
        </p:nvSpPr>
        <p:spPr bwMode="auto">
          <a:xfrm>
            <a:off x="0" y="0"/>
            <a:ext cx="61156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a:xfrm>
            <a:off x="1447800" y="609600"/>
            <a:ext cx="7696200" cy="5897563"/>
          </a:xfrm>
        </p:spPr>
        <p:txBody>
          <a:bodyPr/>
          <a:lstStyle/>
          <a:p>
            <a:pPr lvl="1" eaLnBrk="1" hangingPunct="1">
              <a:buFontTx/>
              <a:buNone/>
              <a:defRPr/>
            </a:pPr>
            <a:endParaRPr lang="en-GB" dirty="0" smtClean="0"/>
          </a:p>
          <a:p>
            <a:pPr lvl="1" eaLnBrk="1" hangingPunct="1">
              <a:buFontTx/>
              <a:buNone/>
              <a:defRPr/>
            </a:pPr>
            <a:endParaRPr lang="en-GB" dirty="0" smtClean="0"/>
          </a:p>
          <a:p>
            <a:pPr lvl="1" eaLnBrk="1" hangingPunct="1">
              <a:buFontTx/>
              <a:buNone/>
              <a:defRPr/>
            </a:pPr>
            <a:endParaRPr lang="en-GB" dirty="0" smtClean="0"/>
          </a:p>
          <a:p>
            <a:pPr lvl="1" eaLnBrk="1" hangingPunct="1">
              <a:buFontTx/>
              <a:buNone/>
              <a:defRPr/>
            </a:pPr>
            <a:endParaRPr lang="en-GB" dirty="0" smtClean="0"/>
          </a:p>
          <a:p>
            <a:pPr lvl="1" eaLnBrk="1" hangingPunct="1">
              <a:buFontTx/>
              <a:buNone/>
              <a:defRPr/>
            </a:pPr>
            <a:endParaRPr lang="en-GB" dirty="0" smtClean="0"/>
          </a:p>
          <a:p>
            <a:pPr lvl="1" eaLnBrk="1" hangingPunct="1">
              <a:buFontTx/>
              <a:buNone/>
              <a:defRPr/>
            </a:pPr>
            <a:endParaRPr lang="en-GB" dirty="0" smtClean="0"/>
          </a:p>
          <a:p>
            <a:pPr lvl="1" eaLnBrk="1" hangingPunct="1">
              <a:buFontTx/>
              <a:buNone/>
              <a:defRPr/>
            </a:pPr>
            <a:r>
              <a:rPr lang="en-GB" b="1" dirty="0" smtClean="0">
                <a:effectLst>
                  <a:outerShdw blurRad="38100" dist="38100" dir="2700000" algn="tl">
                    <a:srgbClr val="000000">
                      <a:alpha val="43137"/>
                    </a:srgbClr>
                  </a:outerShdw>
                </a:effectLst>
              </a:rPr>
              <a:t>                    </a:t>
            </a:r>
            <a:r>
              <a:rPr lang="en-GB" sz="4800" b="1" dirty="0" smtClean="0">
                <a:effectLst>
                  <a:outerShdw blurRad="38100" dist="38100" dir="2700000" algn="tl">
                    <a:srgbClr val="000000">
                      <a:alpha val="43137"/>
                    </a:srgbClr>
                  </a:outerShdw>
                </a:effectLst>
              </a:rPr>
              <a:t>THANKS</a:t>
            </a:r>
          </a:p>
          <a:p>
            <a:pPr lvl="1" eaLnBrk="1" hangingPunct="1">
              <a:buFontTx/>
              <a:buNone/>
              <a:defRPr/>
            </a:pPr>
            <a:endParaRPr lang="en-GB" dirty="0" smtClean="0"/>
          </a:p>
          <a:p>
            <a:pPr lvl="1" eaLnBrk="1" hangingPunct="1">
              <a:buFontTx/>
              <a:buNone/>
              <a:defRPr/>
            </a:pPr>
            <a:endParaRPr lang="en-GB" dirty="0" smtClean="0"/>
          </a:p>
        </p:txBody>
      </p:sp>
      <p:pic>
        <p:nvPicPr>
          <p:cNvPr id="28676" name="Picture 9" descr="Nigeria_coa"/>
          <p:cNvPicPr>
            <a:picLocks noChangeAspect="1" noChangeArrowheads="1"/>
          </p:cNvPicPr>
          <p:nvPr/>
        </p:nvPicPr>
        <p:blipFill>
          <a:blip r:embed="rId3" cstate="print"/>
          <a:srcRect/>
          <a:stretch>
            <a:fillRect/>
          </a:stretch>
        </p:blipFill>
        <p:spPr bwMode="auto">
          <a:xfrm>
            <a:off x="3563888" y="836712"/>
            <a:ext cx="1801813" cy="1595438"/>
          </a:xfrm>
          <a:prstGeom prst="rect">
            <a:avLst/>
          </a:prstGeom>
          <a:noFill/>
          <a:ln w="9525">
            <a:noFill/>
            <a:miter lim="800000"/>
            <a:headEnd/>
            <a:tailEnd/>
          </a:ln>
        </p:spPr>
      </p:pic>
      <p:sp>
        <p:nvSpPr>
          <p:cNvPr id="19" name="Rectangle 3"/>
          <p:cNvSpPr/>
          <p:nvPr/>
        </p:nvSpPr>
        <p:spPr bwMode="auto">
          <a:xfrm>
            <a:off x="0" y="0"/>
            <a:ext cx="1547664" cy="6858000"/>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1" name="Rectangle 3"/>
          <p:cNvSpPr/>
          <p:nvPr/>
        </p:nvSpPr>
        <p:spPr bwMode="auto">
          <a:xfrm>
            <a:off x="7740352" y="0"/>
            <a:ext cx="1403648" cy="6858000"/>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2" name="Rectangle 21"/>
          <p:cNvSpPr/>
          <p:nvPr/>
        </p:nvSpPr>
        <p:spPr>
          <a:xfrm>
            <a:off x="6804248" y="27479672"/>
            <a:ext cx="197768" cy="47736145"/>
          </a:xfrm>
          <a:prstGeom prst="rect">
            <a:avLst/>
          </a:prstGeom>
        </p:spPr>
        <p:txBody>
          <a:bodyPr wrap="square">
            <a:spAutoFit/>
          </a:bodyPr>
          <a:lstStyle/>
          <a:p>
            <a:r>
              <a:rPr lang="en-ZA" b="1" dirty="0" smtClean="0"/>
              <a:t>IR</a:t>
            </a:r>
            <a:r>
              <a:rPr lang="en-ZA" dirty="0" smtClean="0"/>
              <a:t> means acceptance of </a:t>
            </a:r>
            <a:r>
              <a:rPr lang="en-ZA" b="1" dirty="0" smtClean="0"/>
              <a:t>Immigration Responsibility</a:t>
            </a:r>
            <a:r>
              <a:rPr lang="en-ZA" dirty="0" smtClean="0"/>
              <a:t> which includes but not limited to</a:t>
            </a:r>
          </a:p>
          <a:p>
            <a:r>
              <a:rPr lang="en-ZA" dirty="0" smtClean="0"/>
              <a:t>Accommodation/feeding</a:t>
            </a:r>
          </a:p>
          <a:p>
            <a:r>
              <a:rPr lang="en-ZA" dirty="0" smtClean="0"/>
              <a:t>Transportation</a:t>
            </a:r>
          </a:p>
          <a:p>
            <a:r>
              <a:rPr lang="en-ZA" dirty="0" smtClean="0"/>
              <a:t>and if need be the cost of repatriation or deportation</a:t>
            </a:r>
            <a:endParaRPr lang="en-ZA"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0" y="3933055"/>
            <a:ext cx="4572000" cy="492443"/>
          </a:xfrm>
          <a:prstGeom prst="rect">
            <a:avLst/>
          </a:prstGeom>
        </p:spPr>
        <p:txBody>
          <a:bodyPr wrap="square">
            <a:spAutoFit/>
          </a:bodyPr>
          <a:lstStyle/>
          <a:p>
            <a:pPr marL="342900" indent="-342900">
              <a:spcBef>
                <a:spcPts val="1000"/>
              </a:spcBef>
              <a:buClr>
                <a:schemeClr val="accent1"/>
              </a:buClr>
              <a:buSzPct val="80000"/>
              <a:buFont typeface="Wingdings 3" pitchFamily="18" charset="2"/>
              <a:buChar char=""/>
            </a:pPr>
            <a:endParaRPr lang="en-US" sz="2600" dirty="0">
              <a:solidFill>
                <a:srgbClr val="404040"/>
              </a:solidFill>
              <a:latin typeface="Century Gothic" pitchFamily="34" charset="0"/>
            </a:endParaRPr>
          </a:p>
        </p:txBody>
      </p:sp>
      <p:sp>
        <p:nvSpPr>
          <p:cNvPr id="5" name="Rectangle 4"/>
          <p:cNvSpPr/>
          <p:nvPr/>
        </p:nvSpPr>
        <p:spPr>
          <a:xfrm>
            <a:off x="899592" y="0"/>
            <a:ext cx="6696744" cy="5509200"/>
          </a:xfrm>
          <a:prstGeom prst="rect">
            <a:avLst/>
          </a:prstGeom>
        </p:spPr>
        <p:txBody>
          <a:bodyPr wrap="square">
            <a:spAutoFit/>
          </a:bodyPr>
          <a:lstStyle/>
          <a:p>
            <a:r>
              <a:rPr lang="en-GB" sz="3200" dirty="0" smtClean="0">
                <a:latin typeface="Times New Roman" pitchFamily="18" charset="0"/>
                <a:cs typeface="Times New Roman" pitchFamily="18" charset="0"/>
              </a:rPr>
              <a:t>Nigeria is the first African country to participate in the ICAO </a:t>
            </a:r>
            <a:r>
              <a:rPr lang="en-GB" sz="3200" dirty="0" err="1" smtClean="0">
                <a:latin typeface="Times New Roman" pitchFamily="18" charset="0"/>
                <a:cs typeface="Times New Roman" pitchFamily="18" charset="0"/>
              </a:rPr>
              <a:t>PKD,the</a:t>
            </a:r>
            <a:r>
              <a:rPr lang="en-GB" sz="3200" dirty="0" smtClean="0">
                <a:latin typeface="Times New Roman" pitchFamily="18" charset="0"/>
                <a:cs typeface="Times New Roman" pitchFamily="18" charset="0"/>
              </a:rPr>
              <a:t> connection to the platform is already giving Nigerians the advantage when crossing the international borders with e-passport which can be validated with the ICAO PKD </a:t>
            </a:r>
            <a:r>
              <a:rPr lang="en-GB" sz="3200" dirty="0" err="1" smtClean="0">
                <a:latin typeface="Times New Roman" pitchFamily="18" charset="0"/>
                <a:cs typeface="Times New Roman" pitchFamily="18" charset="0"/>
              </a:rPr>
              <a:t>platform.As</a:t>
            </a:r>
            <a:r>
              <a:rPr lang="en-GB" sz="3200" dirty="0" smtClean="0">
                <a:latin typeface="Times New Roman" pitchFamily="18" charset="0"/>
                <a:cs typeface="Times New Roman" pitchFamily="18" charset="0"/>
              </a:rPr>
              <a:t> part of requirement of ICAO PKD  server  is automatically synchronized to all the four international Airports connected </a:t>
            </a:r>
            <a:r>
              <a:rPr lang="en-GB" sz="3200" dirty="0" err="1" smtClean="0">
                <a:latin typeface="Times New Roman" pitchFamily="18" charset="0"/>
                <a:cs typeface="Times New Roman" pitchFamily="18" charset="0"/>
              </a:rPr>
              <a:t>throughVPN</a:t>
            </a:r>
            <a:endParaRPr lang="en-ZA" sz="3200" dirty="0">
              <a:latin typeface="Times New Roman" pitchFamily="18" charset="0"/>
              <a:cs typeface="Times New Roman" pitchFamily="18" charset="0"/>
            </a:endParaRPr>
          </a:p>
        </p:txBody>
      </p:sp>
      <p:sp>
        <p:nvSpPr>
          <p:cNvPr id="6" name="Rectangle 3"/>
          <p:cNvSpPr/>
          <p:nvPr/>
        </p:nvSpPr>
        <p:spPr bwMode="auto">
          <a:xfrm>
            <a:off x="8604448" y="72008"/>
            <a:ext cx="539552"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3"/>
          <p:cNvSpPr/>
          <p:nvPr/>
        </p:nvSpPr>
        <p:spPr bwMode="auto">
          <a:xfrm>
            <a:off x="0" y="0"/>
            <a:ext cx="61156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683568" y="1555781"/>
            <a:ext cx="7704856"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ZA"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e-passport Chip is digitally signed to prevent unauthorised alteration in the e-passport and the digital signatures are used to ensure that an e-passport is authentic and the technology used is the Public Key Infrastructure (PKI). Therefore, Countries issuing e-passport and participating in the ICAO PKD platform are expected to establish a National Public Key Infrastructure and connect to the ICAO PKD platform for the validation and authentication of the e-passport at International Airports and border frontiers.</a:t>
            </a:r>
            <a:endParaRPr kumimoji="0" lang="en-ZA"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3"/>
          <p:cNvSpPr/>
          <p:nvPr/>
        </p:nvSpPr>
        <p:spPr bwMode="auto">
          <a:xfrm>
            <a:off x="0" y="0"/>
            <a:ext cx="539552"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3"/>
          <p:cNvSpPr/>
          <p:nvPr/>
        </p:nvSpPr>
        <p:spPr bwMode="auto">
          <a:xfrm>
            <a:off x="8604448" y="0"/>
            <a:ext cx="539552"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55576" y="692696"/>
            <a:ext cx="8064896" cy="5760640"/>
          </a:xfrm>
        </p:spPr>
        <p:txBody>
          <a:bodyPr>
            <a:normAutofit/>
          </a:bodyPr>
          <a:lstStyle/>
          <a:p>
            <a:r>
              <a:rPr lang="en-ZA" sz="4400" dirty="0" smtClean="0">
                <a:solidFill>
                  <a:schemeClr val="tx1"/>
                </a:solidFill>
                <a:latin typeface="Times New Roman" pitchFamily="18" charset="0"/>
                <a:cs typeface="Times New Roman" pitchFamily="18" charset="0"/>
              </a:rPr>
              <a:t>e-visa</a:t>
            </a:r>
          </a:p>
          <a:p>
            <a:r>
              <a:rPr lang="en-ZA" sz="4400" dirty="0" smtClean="0">
                <a:solidFill>
                  <a:schemeClr val="tx1"/>
                </a:solidFill>
                <a:latin typeface="Times New Roman" pitchFamily="18" charset="0"/>
                <a:cs typeface="Times New Roman" pitchFamily="18" charset="0"/>
              </a:rPr>
              <a:t>Nigerian Visas are obtained in the Countries where applicants are domiciled or the nearest Nigerian Mission nearest to their Countries of residence</a:t>
            </a:r>
            <a:r>
              <a:rPr lang="en-ZA" sz="4400" dirty="0" smtClean="0">
                <a:latin typeface="Times New Roman" pitchFamily="18" charset="0"/>
                <a:cs typeface="Times New Roman" pitchFamily="18" charset="0"/>
              </a:rPr>
              <a:t>.</a:t>
            </a:r>
          </a:p>
        </p:txBody>
      </p:sp>
      <p:sp>
        <p:nvSpPr>
          <p:cNvPr id="5" name="Rectangle 3"/>
          <p:cNvSpPr/>
          <p:nvPr/>
        </p:nvSpPr>
        <p:spPr bwMode="auto">
          <a:xfrm>
            <a:off x="0" y="0"/>
            <a:ext cx="61156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3"/>
          <p:cNvSpPr/>
          <p:nvPr/>
        </p:nvSpPr>
        <p:spPr bwMode="auto">
          <a:xfrm flipH="1">
            <a:off x="9143999" y="0"/>
            <a:ext cx="45719"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3"/>
          <p:cNvSpPr/>
          <p:nvPr/>
        </p:nvSpPr>
        <p:spPr bwMode="auto">
          <a:xfrm>
            <a:off x="8820472" y="0"/>
            <a:ext cx="720080"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Rectangle 3"/>
          <p:cNvSpPr/>
          <p:nvPr/>
        </p:nvSpPr>
        <p:spPr bwMode="auto">
          <a:xfrm>
            <a:off x="152400" y="152400"/>
            <a:ext cx="603176"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43608" y="1196752"/>
            <a:ext cx="5814392" cy="5088573"/>
          </a:xfrm>
          <a:prstGeom prst="rect">
            <a:avLst/>
          </a:prstGeom>
        </p:spPr>
        <p:txBody>
          <a:bodyPr wrap="square">
            <a:spAutoFit/>
          </a:bodyPr>
          <a:lstStyle/>
          <a:p>
            <a:pPr marL="342900" indent="-342900">
              <a:spcBef>
                <a:spcPts val="1000"/>
              </a:spcBef>
              <a:buClr>
                <a:schemeClr val="accent1"/>
              </a:buClr>
              <a:buSzPct val="80000"/>
            </a:pPr>
            <a:r>
              <a:rPr lang="en-US" sz="4400" dirty="0" smtClean="0">
                <a:solidFill>
                  <a:srgbClr val="404040"/>
                </a:solidFill>
                <a:latin typeface="Times New Roman" pitchFamily="18" charset="0"/>
                <a:cs typeface="Times New Roman" pitchFamily="18" charset="0"/>
              </a:rPr>
              <a:t>Visa payment</a:t>
            </a:r>
          </a:p>
          <a:p>
            <a:pPr marL="342900" indent="-342900">
              <a:spcBef>
                <a:spcPts val="1000"/>
              </a:spcBef>
              <a:buClr>
                <a:schemeClr val="accent1"/>
              </a:buClr>
              <a:buSzPct val="80000"/>
            </a:pPr>
            <a:r>
              <a:rPr lang="en-US" sz="4400" dirty="0" smtClean="0">
                <a:solidFill>
                  <a:srgbClr val="404040"/>
                </a:solidFill>
                <a:latin typeface="Times New Roman" pitchFamily="18" charset="0"/>
                <a:cs typeface="Times New Roman" pitchFamily="18" charset="0"/>
              </a:rPr>
              <a:t>Applicant Fill in the form online</a:t>
            </a:r>
          </a:p>
          <a:p>
            <a:pPr marL="342900" indent="-342900">
              <a:spcBef>
                <a:spcPts val="1000"/>
              </a:spcBef>
              <a:buClr>
                <a:schemeClr val="accent1"/>
              </a:buClr>
              <a:buSzPct val="80000"/>
            </a:pPr>
            <a:r>
              <a:rPr lang="en-US" sz="4400" dirty="0" smtClean="0">
                <a:solidFill>
                  <a:srgbClr val="404040"/>
                </a:solidFill>
                <a:latin typeface="Times New Roman" pitchFamily="18" charset="0"/>
                <a:cs typeface="Times New Roman" pitchFamily="18" charset="0"/>
              </a:rPr>
              <a:t>The visa fee can be paid online too or at the port of entry in case of visa on arrival.</a:t>
            </a:r>
            <a:endParaRPr lang="en-ZA" sz="4400" dirty="0">
              <a:latin typeface="Times New Roman" pitchFamily="18" charset="0"/>
              <a:cs typeface="Times New Roman" pitchFamily="18" charset="0"/>
            </a:endParaRPr>
          </a:p>
        </p:txBody>
      </p:sp>
      <p:sp>
        <p:nvSpPr>
          <p:cNvPr id="5" name="Rectangle 3"/>
          <p:cNvSpPr/>
          <p:nvPr/>
        </p:nvSpPr>
        <p:spPr bwMode="auto">
          <a:xfrm>
            <a:off x="0" y="0"/>
            <a:ext cx="467544"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3"/>
          <p:cNvSpPr/>
          <p:nvPr/>
        </p:nvSpPr>
        <p:spPr bwMode="auto">
          <a:xfrm>
            <a:off x="8604448" y="0"/>
            <a:ext cx="539552"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0" y="548680"/>
            <a:ext cx="5166320" cy="3913892"/>
          </a:xfrm>
          <a:prstGeom prst="rect">
            <a:avLst/>
          </a:prstGeom>
        </p:spPr>
        <p:txBody>
          <a:bodyPr wrap="square">
            <a:spAutoFit/>
          </a:bodyPr>
          <a:lstStyle/>
          <a:p>
            <a:pPr marL="342900" indent="-342900">
              <a:spcBef>
                <a:spcPts val="1000"/>
              </a:spcBef>
              <a:buClr>
                <a:schemeClr val="accent1"/>
              </a:buClr>
              <a:buSzPct val="80000"/>
            </a:pPr>
            <a:r>
              <a:rPr lang="en-US" sz="4000" dirty="0" smtClean="0">
                <a:solidFill>
                  <a:srgbClr val="404040"/>
                </a:solidFill>
                <a:latin typeface="Times New Roman" pitchFamily="18" charset="0"/>
                <a:cs typeface="Times New Roman" pitchFamily="18" charset="0"/>
              </a:rPr>
              <a:t>Get an  appointment from nearest embassy</a:t>
            </a:r>
          </a:p>
          <a:p>
            <a:pPr marL="342900" indent="-342900">
              <a:spcBef>
                <a:spcPts val="1000"/>
              </a:spcBef>
              <a:buClr>
                <a:schemeClr val="accent1"/>
              </a:buClr>
              <a:buSzPct val="80000"/>
            </a:pPr>
            <a:r>
              <a:rPr lang="en-US" sz="4000" dirty="0" smtClean="0">
                <a:solidFill>
                  <a:srgbClr val="404040"/>
                </a:solidFill>
                <a:latin typeface="Times New Roman" pitchFamily="18" charset="0"/>
                <a:cs typeface="Times New Roman" pitchFamily="18" charset="0"/>
              </a:rPr>
              <a:t>Applicant is given appointed date to get the visa before coming to </a:t>
            </a:r>
            <a:r>
              <a:rPr lang="en-US" sz="4000" dirty="0" err="1" smtClean="0">
                <a:solidFill>
                  <a:srgbClr val="404040"/>
                </a:solidFill>
                <a:latin typeface="Times New Roman" pitchFamily="18" charset="0"/>
                <a:cs typeface="Times New Roman" pitchFamily="18" charset="0"/>
              </a:rPr>
              <a:t>nigeria</a:t>
            </a:r>
            <a:endParaRPr lang="en-US" sz="4000" dirty="0">
              <a:solidFill>
                <a:srgbClr val="404040"/>
              </a:solidFill>
              <a:latin typeface="Times New Roman" pitchFamily="18" charset="0"/>
              <a:cs typeface="Times New Roman" pitchFamily="18" charset="0"/>
            </a:endParaRPr>
          </a:p>
        </p:txBody>
      </p:sp>
      <p:sp>
        <p:nvSpPr>
          <p:cNvPr id="5" name="Rectangle 3"/>
          <p:cNvSpPr/>
          <p:nvPr/>
        </p:nvSpPr>
        <p:spPr bwMode="auto">
          <a:xfrm>
            <a:off x="0" y="0"/>
            <a:ext cx="755576"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3"/>
          <p:cNvSpPr/>
          <p:nvPr/>
        </p:nvSpPr>
        <p:spPr bwMode="auto">
          <a:xfrm>
            <a:off x="8244408" y="0"/>
            <a:ext cx="899592" cy="6785992"/>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43608" y="2708920"/>
            <a:ext cx="7272808" cy="1446550"/>
          </a:xfrm>
          <a:prstGeom prst="rect">
            <a:avLst/>
          </a:prstGeom>
        </p:spPr>
        <p:txBody>
          <a:bodyPr wrap="square">
            <a:spAutoFit/>
          </a:bodyPr>
          <a:lstStyle/>
          <a:p>
            <a:r>
              <a:rPr lang="en-ZA" sz="8800" dirty="0" smtClean="0"/>
              <a:t>TYPES OF VISA</a:t>
            </a:r>
            <a:endParaRPr lang="en-ZA" sz="8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233</TotalTime>
  <Words>1139</Words>
  <Application>Microsoft Office PowerPoint</Application>
  <PresentationFormat>On-screen Show (4:3)</PresentationFormat>
  <Paragraphs>226</Paragraphs>
  <Slides>30</Slides>
  <Notes>22</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Slide 1</vt:lpstr>
      <vt:lpstr>Slide 2</vt:lpstr>
      <vt:lpstr>Slide 3</vt:lpstr>
      <vt:lpstr>Slide 4</vt:lpstr>
      <vt:lpstr>Slide 5</vt:lpstr>
      <vt:lpstr>Slide 6</vt:lpstr>
      <vt:lpstr>Slide 7</vt:lpstr>
      <vt:lpstr>Slide 8</vt:lpstr>
      <vt:lpstr>Slide 9</vt:lpstr>
      <vt:lpstr>Slide 10</vt:lpstr>
      <vt:lpstr>    </vt:lpstr>
      <vt:lpstr>Slide 12</vt:lpstr>
      <vt:lpstr>Slide 13</vt:lpstr>
      <vt:lpstr>Slide 14</vt:lpstr>
      <vt:lpstr>Slide 15</vt:lpstr>
      <vt:lpstr>Slide 16</vt:lpstr>
      <vt:lpstr>Slide 17</vt:lpstr>
      <vt:lpstr>Slide 18</vt:lpstr>
      <vt:lpstr>What is Online Payment System?</vt:lpstr>
      <vt:lpstr>THE SECURITY FRAMEWORK OF ONLINE PAYMENT SYSTEM</vt:lpstr>
      <vt:lpstr>The e-payment trust principles are as follows</vt:lpstr>
      <vt:lpstr>How can we secure ePayment?</vt:lpstr>
      <vt:lpstr>epayments Solutions . . .</vt:lpstr>
      <vt:lpstr>ePayments Security Features</vt:lpstr>
      <vt:lpstr>E PAYMENT PRESENT SERVICES </vt:lpstr>
      <vt:lpstr>FEATURES of e -Visa Payment Platform</vt:lpstr>
      <vt:lpstr>Slide 27</vt:lpstr>
      <vt:lpstr>USING A DEBIT OR CREDIT CARD</vt:lpstr>
      <vt:lpstr>INTERACTIVE SESSION</vt:lpstr>
      <vt:lpstr>Slide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Windows User</dc:creator>
  <cp:lastModifiedBy>Admin</cp:lastModifiedBy>
  <cp:revision>83</cp:revision>
  <dcterms:created xsi:type="dcterms:W3CDTF">2014-04-16T13:20:02Z</dcterms:created>
  <dcterms:modified xsi:type="dcterms:W3CDTF">2014-04-17T08:02:26Z</dcterms:modified>
</cp:coreProperties>
</file>